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9" r:id="rId5"/>
    <p:sldId id="260" r:id="rId6"/>
    <p:sldId id="261" r:id="rId7"/>
    <p:sldId id="262" r:id="rId8"/>
    <p:sldId id="263" r:id="rId9"/>
    <p:sldId id="264"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370616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4E8739B-2638-4E9B-8706-27FB60F93A77}"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352610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3130504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3872630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3279632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1575320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12248146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2246437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153253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204679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4E8739B-2638-4E9B-8706-27FB60F93A77}"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166787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4E8739B-2638-4E9B-8706-27FB60F93A77}"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1279576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4E8739B-2638-4E9B-8706-27FB60F93A77}" type="datetimeFigureOut">
              <a:rPr lang="ru-RU" smtClean="0"/>
              <a:t>27.05.2020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398705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4E8739B-2638-4E9B-8706-27FB60F93A77}" type="datetimeFigureOut">
              <a:rPr lang="ru-RU" smtClean="0"/>
              <a:t>27.05.2020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1829410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8739B-2638-4E9B-8706-27FB60F93A77}" type="datetimeFigureOut">
              <a:rPr lang="ru-RU" smtClean="0"/>
              <a:t>27.05.2020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51384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4E8739B-2638-4E9B-8706-27FB60F93A77}"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385038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4E8739B-2638-4E9B-8706-27FB60F93A77}"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735ADD7-6807-440E-9DB7-59E274FC24B3}" type="slidenum">
              <a:rPr lang="ru-RU" smtClean="0"/>
              <a:t>‹#›</a:t>
            </a:fld>
            <a:endParaRPr lang="ru-RU"/>
          </a:p>
        </p:txBody>
      </p:sp>
    </p:spTree>
    <p:extLst>
      <p:ext uri="{BB962C8B-B14F-4D97-AF65-F5344CB8AC3E}">
        <p14:creationId xmlns:p14="http://schemas.microsoft.com/office/powerpoint/2010/main" val="337371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4E8739B-2638-4E9B-8706-27FB60F93A77}" type="datetimeFigureOut">
              <a:rPr lang="ru-RU" smtClean="0"/>
              <a:t>27.05.2020</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735ADD7-6807-440E-9DB7-59E274FC24B3}" type="slidenum">
              <a:rPr lang="ru-RU" smtClean="0"/>
              <a:t>‹#›</a:t>
            </a:fld>
            <a:endParaRPr lang="ru-RU"/>
          </a:p>
        </p:txBody>
      </p:sp>
    </p:spTree>
    <p:extLst>
      <p:ext uri="{BB962C8B-B14F-4D97-AF65-F5344CB8AC3E}">
        <p14:creationId xmlns:p14="http://schemas.microsoft.com/office/powerpoint/2010/main" val="3338416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C5A9B9-7F3F-45EF-B4E5-5532F5B82BF9}"/>
              </a:ext>
            </a:extLst>
          </p:cNvPr>
          <p:cNvSpPr>
            <a:spLocks noGrp="1"/>
          </p:cNvSpPr>
          <p:nvPr>
            <p:ph type="ctrTitle"/>
          </p:nvPr>
        </p:nvSpPr>
        <p:spPr>
          <a:xfrm>
            <a:off x="1555422" y="358220"/>
            <a:ext cx="10636577" cy="2281285"/>
          </a:xfrm>
        </p:spPr>
        <p:txBody>
          <a:bodyPr/>
          <a:lstStyle/>
          <a:p>
            <a:r>
              <a:rPr lang="ru-RU" b="1" dirty="0"/>
              <a:t>Простое товарищество</a:t>
            </a:r>
            <a:endParaRPr lang="ru-RU" dirty="0"/>
          </a:p>
        </p:txBody>
      </p:sp>
      <p:sp>
        <p:nvSpPr>
          <p:cNvPr id="3" name="Подзаголовок 2">
            <a:extLst>
              <a:ext uri="{FF2B5EF4-FFF2-40B4-BE49-F238E27FC236}">
                <a16:creationId xmlns:a16="http://schemas.microsoft.com/office/drawing/2014/main" id="{11755F7D-C107-4E67-922C-E6E33394949D}"/>
              </a:ext>
            </a:extLst>
          </p:cNvPr>
          <p:cNvSpPr>
            <a:spLocks noGrp="1"/>
          </p:cNvSpPr>
          <p:nvPr>
            <p:ph type="subTitle" idx="1"/>
          </p:nvPr>
        </p:nvSpPr>
        <p:spPr>
          <a:xfrm>
            <a:off x="5948313" y="5344998"/>
            <a:ext cx="5571242" cy="1513001"/>
          </a:xfrm>
        </p:spPr>
        <p:txBody>
          <a:bodyPr/>
          <a:lstStyle/>
          <a:p>
            <a:r>
              <a:rPr lang="ru-RU" dirty="0"/>
              <a:t>Майорова Есения, </a:t>
            </a:r>
          </a:p>
          <a:p>
            <a:r>
              <a:rPr lang="ru-RU" dirty="0"/>
              <a:t>БПСЭ-31</a:t>
            </a:r>
          </a:p>
        </p:txBody>
      </p:sp>
    </p:spTree>
    <p:extLst>
      <p:ext uri="{BB962C8B-B14F-4D97-AF65-F5344CB8AC3E}">
        <p14:creationId xmlns:p14="http://schemas.microsoft.com/office/powerpoint/2010/main" val="2658165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AF2378-4949-4532-A64B-ABDE85A0B35E}"/>
              </a:ext>
            </a:extLst>
          </p:cNvPr>
          <p:cNvSpPr>
            <a:spLocks noGrp="1"/>
          </p:cNvSpPr>
          <p:nvPr>
            <p:ph type="title"/>
          </p:nvPr>
        </p:nvSpPr>
        <p:spPr>
          <a:xfrm>
            <a:off x="0" y="0"/>
            <a:ext cx="12191999" cy="1253765"/>
          </a:xfrm>
        </p:spPr>
        <p:txBody>
          <a:bodyPr/>
          <a:lstStyle/>
          <a:p>
            <a:r>
              <a:rPr lang="ru-RU" b="1" dirty="0"/>
              <a:t>Прекращение договора простого товарищества</a:t>
            </a:r>
            <a:endParaRPr lang="ru-RU" dirty="0"/>
          </a:p>
        </p:txBody>
      </p:sp>
      <p:sp>
        <p:nvSpPr>
          <p:cNvPr id="3" name="Объект 2">
            <a:extLst>
              <a:ext uri="{FF2B5EF4-FFF2-40B4-BE49-F238E27FC236}">
                <a16:creationId xmlns:a16="http://schemas.microsoft.com/office/drawing/2014/main" id="{ADEDAB54-088A-4E9B-BCDC-FB8C3EDDB599}"/>
              </a:ext>
            </a:extLst>
          </p:cNvPr>
          <p:cNvSpPr>
            <a:spLocks noGrp="1"/>
          </p:cNvSpPr>
          <p:nvPr>
            <p:ph idx="1"/>
          </p:nvPr>
        </p:nvSpPr>
        <p:spPr>
          <a:xfrm>
            <a:off x="2196444" y="1659117"/>
            <a:ext cx="9995555" cy="5198883"/>
          </a:xfrm>
        </p:spPr>
        <p:txBody>
          <a:bodyPr>
            <a:normAutofit fontScale="92500"/>
          </a:bodyPr>
          <a:lstStyle/>
          <a:p>
            <a:r>
              <a:rPr lang="ru-RU" dirty="0"/>
              <a:t>Договор простого товарищества прекращается вследствие:</a:t>
            </a:r>
          </a:p>
          <a:p>
            <a:r>
              <a:rPr lang="ru-RU" dirty="0"/>
              <a:t>объявления кого-либо из товарищей недееспособным, ограниченно дееспособным или безвестно отсутствующим , если договором простого товарищества или последующим соглашением не предусмотрено сохранение договора в отношениях между остальными товарищами;</a:t>
            </a:r>
          </a:p>
          <a:p>
            <a:r>
              <a:rPr lang="ru-RU" dirty="0"/>
              <a:t>объявления кого-либо из товарищей несостоятельным;</a:t>
            </a:r>
          </a:p>
          <a:p>
            <a:r>
              <a:rPr lang="ru-RU" dirty="0"/>
              <a:t>смерти товарища или ликвидации либо реорганизации участвующего в договоре простого товарищества юридического лица, если договором или последующим соглашением не предусмотрено сохранение договора в отношениях между остальными товарищами либо замещение умершего товарища его наследниками;</a:t>
            </a:r>
          </a:p>
          <a:p>
            <a:r>
              <a:rPr lang="ru-RU" dirty="0"/>
              <a:t>отказа кого-либо из товарищей от дальнейшего участия в бессрочном договоре простого товарищества; </a:t>
            </a:r>
          </a:p>
        </p:txBody>
      </p:sp>
      <p:sp>
        <p:nvSpPr>
          <p:cNvPr id="5" name="Стрелка: вправо 4">
            <a:extLst>
              <a:ext uri="{FF2B5EF4-FFF2-40B4-BE49-F238E27FC236}">
                <a16:creationId xmlns:a16="http://schemas.microsoft.com/office/drawing/2014/main" id="{4DE595D5-3ED7-43E7-8928-EC8407E5B474}"/>
              </a:ext>
            </a:extLst>
          </p:cNvPr>
          <p:cNvSpPr/>
          <p:nvPr/>
        </p:nvSpPr>
        <p:spPr>
          <a:xfrm>
            <a:off x="1767525" y="1753386"/>
            <a:ext cx="707010"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a:extLst>
              <a:ext uri="{FF2B5EF4-FFF2-40B4-BE49-F238E27FC236}">
                <a16:creationId xmlns:a16="http://schemas.microsoft.com/office/drawing/2014/main" id="{CDEEE26B-F7D1-49D7-9CAD-E504E3B406A4}"/>
              </a:ext>
            </a:extLst>
          </p:cNvPr>
          <p:cNvSpPr/>
          <p:nvPr/>
        </p:nvSpPr>
        <p:spPr>
          <a:xfrm>
            <a:off x="1767525" y="2264004"/>
            <a:ext cx="707010"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a:extLst>
              <a:ext uri="{FF2B5EF4-FFF2-40B4-BE49-F238E27FC236}">
                <a16:creationId xmlns:a16="http://schemas.microsoft.com/office/drawing/2014/main" id="{EDBDEE80-62A2-41BD-80C3-FFAFAC956C0B}"/>
              </a:ext>
            </a:extLst>
          </p:cNvPr>
          <p:cNvSpPr/>
          <p:nvPr/>
        </p:nvSpPr>
        <p:spPr>
          <a:xfrm>
            <a:off x="1823300" y="3766010"/>
            <a:ext cx="707010"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extLst>
              <a:ext uri="{FF2B5EF4-FFF2-40B4-BE49-F238E27FC236}">
                <a16:creationId xmlns:a16="http://schemas.microsoft.com/office/drawing/2014/main" id="{431A8E8A-C994-43E5-AB9E-748755C06E8D}"/>
              </a:ext>
            </a:extLst>
          </p:cNvPr>
          <p:cNvSpPr/>
          <p:nvPr/>
        </p:nvSpPr>
        <p:spPr>
          <a:xfrm>
            <a:off x="1823300" y="4234207"/>
            <a:ext cx="707010"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a:extLst>
              <a:ext uri="{FF2B5EF4-FFF2-40B4-BE49-F238E27FC236}">
                <a16:creationId xmlns:a16="http://schemas.microsoft.com/office/drawing/2014/main" id="{FE97A521-474D-412E-BDC4-0192A16BAF94}"/>
              </a:ext>
            </a:extLst>
          </p:cNvPr>
          <p:cNvSpPr/>
          <p:nvPr/>
        </p:nvSpPr>
        <p:spPr>
          <a:xfrm>
            <a:off x="1871220" y="6030013"/>
            <a:ext cx="707010" cy="377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0284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CD3467-A80F-4092-BB47-9AEBA09048B0}"/>
              </a:ext>
            </a:extLst>
          </p:cNvPr>
          <p:cNvSpPr>
            <a:spLocks noGrp="1"/>
          </p:cNvSpPr>
          <p:nvPr>
            <p:ph type="title"/>
          </p:nvPr>
        </p:nvSpPr>
        <p:spPr/>
        <p:txBody>
          <a:bodyPr/>
          <a:lstStyle/>
          <a:p>
            <a:r>
              <a:rPr lang="ru-RU" b="1" dirty="0"/>
              <a:t>Отказ от бессрочного договора простого товарищества</a:t>
            </a:r>
            <a:endParaRPr lang="ru-RU" dirty="0"/>
          </a:p>
        </p:txBody>
      </p:sp>
      <p:sp>
        <p:nvSpPr>
          <p:cNvPr id="3" name="Объект 2">
            <a:extLst>
              <a:ext uri="{FF2B5EF4-FFF2-40B4-BE49-F238E27FC236}">
                <a16:creationId xmlns:a16="http://schemas.microsoft.com/office/drawing/2014/main" id="{2C19E3C1-A670-48B9-BADD-1D91D14B9C64}"/>
              </a:ext>
            </a:extLst>
          </p:cNvPr>
          <p:cNvSpPr>
            <a:spLocks noGrp="1"/>
          </p:cNvSpPr>
          <p:nvPr>
            <p:ph idx="1"/>
          </p:nvPr>
        </p:nvSpPr>
        <p:spPr>
          <a:xfrm>
            <a:off x="1484310" y="3110845"/>
            <a:ext cx="10018713" cy="3747155"/>
          </a:xfrm>
        </p:spPr>
        <p:txBody>
          <a:bodyPr/>
          <a:lstStyle/>
          <a:p>
            <a:r>
              <a:rPr lang="ru-RU" dirty="0"/>
              <a:t>Заявление об отказе товарища от бессрочного договора простого товарищества должно быть сделано им не позднее чем за три месяца до предполагаемого выхода из договора.</a:t>
            </a:r>
          </a:p>
          <a:p>
            <a:r>
              <a:rPr lang="ru-RU" dirty="0"/>
              <a:t>Соглашение об ограничении права на отказ от бессрочного договора простого товарищества является ничтожным.</a:t>
            </a:r>
          </a:p>
        </p:txBody>
      </p:sp>
      <p:sp>
        <p:nvSpPr>
          <p:cNvPr id="4" name="Стрелка: вниз 3">
            <a:extLst>
              <a:ext uri="{FF2B5EF4-FFF2-40B4-BE49-F238E27FC236}">
                <a16:creationId xmlns:a16="http://schemas.microsoft.com/office/drawing/2014/main" id="{882234F8-10FA-4323-AEE8-D990FEB68195}"/>
              </a:ext>
            </a:extLst>
          </p:cNvPr>
          <p:cNvSpPr/>
          <p:nvPr/>
        </p:nvSpPr>
        <p:spPr>
          <a:xfrm>
            <a:off x="5822622" y="2205872"/>
            <a:ext cx="1181493" cy="13951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19560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EB527F-86D5-47B8-B41C-EECDBB1C28AE}"/>
              </a:ext>
            </a:extLst>
          </p:cNvPr>
          <p:cNvSpPr>
            <a:spLocks noGrp="1"/>
          </p:cNvSpPr>
          <p:nvPr>
            <p:ph type="title"/>
          </p:nvPr>
        </p:nvSpPr>
        <p:spPr>
          <a:xfrm>
            <a:off x="0" y="0"/>
            <a:ext cx="12191999" cy="1329179"/>
          </a:xfrm>
        </p:spPr>
        <p:txBody>
          <a:bodyPr>
            <a:normAutofit/>
          </a:bodyPr>
          <a:lstStyle/>
          <a:p>
            <a:r>
              <a:rPr lang="ru-RU" b="1" dirty="0"/>
              <a:t>Негласное товарищество</a:t>
            </a:r>
            <a:endParaRPr lang="ru-RU" dirty="0"/>
          </a:p>
        </p:txBody>
      </p:sp>
      <p:sp>
        <p:nvSpPr>
          <p:cNvPr id="4" name="TextBox 3">
            <a:extLst>
              <a:ext uri="{FF2B5EF4-FFF2-40B4-BE49-F238E27FC236}">
                <a16:creationId xmlns:a16="http://schemas.microsoft.com/office/drawing/2014/main" id="{4AE3731C-D021-49E8-85C6-C9ED7186AB13}"/>
              </a:ext>
            </a:extLst>
          </p:cNvPr>
          <p:cNvSpPr txBox="1"/>
          <p:nvPr/>
        </p:nvSpPr>
        <p:spPr>
          <a:xfrm>
            <a:off x="1131216" y="2168165"/>
            <a:ext cx="3723588" cy="3693319"/>
          </a:xfrm>
          <a:prstGeom prst="rect">
            <a:avLst/>
          </a:prstGeom>
          <a:noFill/>
        </p:spPr>
        <p:txBody>
          <a:bodyPr wrap="square" rtlCol="0">
            <a:spAutoFit/>
          </a:bodyPr>
          <a:lstStyle/>
          <a:p>
            <a:r>
              <a:rPr lang="ru-RU" dirty="0"/>
              <a:t> Договором простого товарищества может быть предусмотрено, что его существование не раскрывается для третьих лиц (негласное товарищество). К такому договору применяются предусмотренные главой 55  ГК РФ правила о договоре простого товарищества, если иное не предусмотрено настоящей статьей или не вытекает из существа негласного товарищества.</a:t>
            </a:r>
          </a:p>
        </p:txBody>
      </p:sp>
      <p:sp>
        <p:nvSpPr>
          <p:cNvPr id="5" name="TextBox 4">
            <a:extLst>
              <a:ext uri="{FF2B5EF4-FFF2-40B4-BE49-F238E27FC236}">
                <a16:creationId xmlns:a16="http://schemas.microsoft.com/office/drawing/2014/main" id="{4E579E67-ED10-41C2-BBB6-E4F74672FC5C}"/>
              </a:ext>
            </a:extLst>
          </p:cNvPr>
          <p:cNvSpPr txBox="1"/>
          <p:nvPr/>
        </p:nvSpPr>
        <p:spPr>
          <a:xfrm>
            <a:off x="5260158" y="2884601"/>
            <a:ext cx="2978870" cy="2585323"/>
          </a:xfrm>
          <a:prstGeom prst="rect">
            <a:avLst/>
          </a:prstGeom>
          <a:noFill/>
        </p:spPr>
        <p:txBody>
          <a:bodyPr wrap="square" rtlCol="0">
            <a:spAutoFit/>
          </a:bodyPr>
          <a:lstStyle/>
          <a:p>
            <a:r>
              <a:rPr lang="ru-RU" dirty="0"/>
              <a:t>В отношениях с третьими лицами каждый из участников негласного товарищества отвечает всем своим имуществом по сделкам, которые он заключил от своего имени в общих интересах товарищей.</a:t>
            </a:r>
          </a:p>
        </p:txBody>
      </p:sp>
      <p:sp>
        <p:nvSpPr>
          <p:cNvPr id="6" name="TextBox 5">
            <a:extLst>
              <a:ext uri="{FF2B5EF4-FFF2-40B4-BE49-F238E27FC236}">
                <a16:creationId xmlns:a16="http://schemas.microsoft.com/office/drawing/2014/main" id="{F26AD652-E6F0-4EE4-8966-52D84AE6876C}"/>
              </a:ext>
            </a:extLst>
          </p:cNvPr>
          <p:cNvSpPr txBox="1"/>
          <p:nvPr/>
        </p:nvSpPr>
        <p:spPr>
          <a:xfrm rot="10800000" flipV="1">
            <a:off x="9106294" y="4035613"/>
            <a:ext cx="2724346" cy="2031325"/>
          </a:xfrm>
          <a:prstGeom prst="rect">
            <a:avLst/>
          </a:prstGeom>
          <a:noFill/>
        </p:spPr>
        <p:txBody>
          <a:bodyPr wrap="square" rtlCol="0">
            <a:spAutoFit/>
          </a:bodyPr>
          <a:lstStyle/>
          <a:p>
            <a:r>
              <a:rPr lang="ru-RU" dirty="0"/>
              <a:t>В отношениях между товарищами обязательства, возникшие в процессе их совместной деятельности, считаются общими.</a:t>
            </a:r>
          </a:p>
        </p:txBody>
      </p:sp>
      <p:sp>
        <p:nvSpPr>
          <p:cNvPr id="7" name="Стрелка: вниз 6">
            <a:extLst>
              <a:ext uri="{FF2B5EF4-FFF2-40B4-BE49-F238E27FC236}">
                <a16:creationId xmlns:a16="http://schemas.microsoft.com/office/drawing/2014/main" id="{CD2E5BB0-00A3-43F1-8F47-2D3A1BC9280E}"/>
              </a:ext>
            </a:extLst>
          </p:cNvPr>
          <p:cNvSpPr/>
          <p:nvPr/>
        </p:nvSpPr>
        <p:spPr>
          <a:xfrm rot="19353174">
            <a:off x="9101652" y="787463"/>
            <a:ext cx="379233" cy="2965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a:extLst>
              <a:ext uri="{FF2B5EF4-FFF2-40B4-BE49-F238E27FC236}">
                <a16:creationId xmlns:a16="http://schemas.microsoft.com/office/drawing/2014/main" id="{8936BC2D-214C-4077-A9D9-954236303B43}"/>
              </a:ext>
            </a:extLst>
          </p:cNvPr>
          <p:cNvSpPr/>
          <p:nvPr/>
        </p:nvSpPr>
        <p:spPr>
          <a:xfrm>
            <a:off x="5948964" y="941276"/>
            <a:ext cx="381859" cy="1943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a:extLst>
              <a:ext uri="{FF2B5EF4-FFF2-40B4-BE49-F238E27FC236}">
                <a16:creationId xmlns:a16="http://schemas.microsoft.com/office/drawing/2014/main" id="{15B057AC-DFA5-43EE-82A9-6040E2A39087}"/>
              </a:ext>
            </a:extLst>
          </p:cNvPr>
          <p:cNvSpPr/>
          <p:nvPr/>
        </p:nvSpPr>
        <p:spPr>
          <a:xfrm rot="2538645">
            <a:off x="2956537" y="897304"/>
            <a:ext cx="417749" cy="14171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35475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FA9FD1-1D26-45D5-9F17-ED3359212CF2}"/>
              </a:ext>
            </a:extLst>
          </p:cNvPr>
          <p:cNvSpPr>
            <a:spLocks noGrp="1"/>
          </p:cNvSpPr>
          <p:nvPr>
            <p:ph type="title"/>
          </p:nvPr>
        </p:nvSpPr>
        <p:spPr>
          <a:xfrm>
            <a:off x="1" y="0"/>
            <a:ext cx="12191999" cy="1348033"/>
          </a:xfrm>
        </p:spPr>
        <p:txBody>
          <a:bodyPr/>
          <a:lstStyle/>
          <a:p>
            <a:r>
              <a:rPr lang="ru-RU" b="1" dirty="0"/>
              <a:t>Договор простого товарищества</a:t>
            </a:r>
            <a:endParaRPr lang="ru-RU" dirty="0"/>
          </a:p>
        </p:txBody>
      </p:sp>
      <p:sp>
        <p:nvSpPr>
          <p:cNvPr id="4" name="TextBox 3">
            <a:extLst>
              <a:ext uri="{FF2B5EF4-FFF2-40B4-BE49-F238E27FC236}">
                <a16:creationId xmlns:a16="http://schemas.microsoft.com/office/drawing/2014/main" id="{482FA289-24B4-480B-8318-F71A854941F5}"/>
              </a:ext>
            </a:extLst>
          </p:cNvPr>
          <p:cNvSpPr txBox="1"/>
          <p:nvPr/>
        </p:nvSpPr>
        <p:spPr>
          <a:xfrm>
            <a:off x="518474" y="2271861"/>
            <a:ext cx="3271101" cy="3139321"/>
          </a:xfrm>
          <a:prstGeom prst="rect">
            <a:avLst/>
          </a:prstGeom>
          <a:noFill/>
        </p:spPr>
        <p:txBody>
          <a:bodyPr wrap="square" rtlCol="0">
            <a:spAutoFit/>
          </a:bodyPr>
          <a:lstStyle/>
          <a:p>
            <a:r>
              <a:rPr lang="ru-RU" dirty="0"/>
              <a:t>По договору простого товарищества (договору о совместной деятельности) двое или несколько лиц (товарищей)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a:t>
            </a:r>
          </a:p>
        </p:txBody>
      </p:sp>
      <p:sp>
        <p:nvSpPr>
          <p:cNvPr id="5" name="TextBox 4">
            <a:extLst>
              <a:ext uri="{FF2B5EF4-FFF2-40B4-BE49-F238E27FC236}">
                <a16:creationId xmlns:a16="http://schemas.microsoft.com/office/drawing/2014/main" id="{D7AC7D48-EC2C-49C1-BC79-7FF2F37E3992}"/>
              </a:ext>
            </a:extLst>
          </p:cNvPr>
          <p:cNvSpPr txBox="1"/>
          <p:nvPr/>
        </p:nvSpPr>
        <p:spPr>
          <a:xfrm rot="10800000" flipV="1">
            <a:off x="4166647" y="3332473"/>
            <a:ext cx="3516201" cy="2308324"/>
          </a:xfrm>
          <a:prstGeom prst="rect">
            <a:avLst/>
          </a:prstGeom>
          <a:noFill/>
        </p:spPr>
        <p:txBody>
          <a:bodyPr wrap="square" rtlCol="0">
            <a:spAutoFit/>
          </a:bodyPr>
          <a:lstStyle/>
          <a:p>
            <a:r>
              <a:rPr lang="ru-RU" dirty="0"/>
              <a:t>Сторонами договора простого товарищества, заключаемого для осуществления предпринимательской деятельности, могут быть только индивидуальные предприниматели и (или) коммерческие организации.</a:t>
            </a:r>
          </a:p>
        </p:txBody>
      </p:sp>
      <p:sp>
        <p:nvSpPr>
          <p:cNvPr id="6" name="TextBox 5">
            <a:extLst>
              <a:ext uri="{FF2B5EF4-FFF2-40B4-BE49-F238E27FC236}">
                <a16:creationId xmlns:a16="http://schemas.microsoft.com/office/drawing/2014/main" id="{C7FF8BC8-6566-4B65-AC45-43DB9BEE431E}"/>
              </a:ext>
            </a:extLst>
          </p:cNvPr>
          <p:cNvSpPr txBox="1"/>
          <p:nvPr/>
        </p:nvSpPr>
        <p:spPr>
          <a:xfrm>
            <a:off x="8682087" y="2394407"/>
            <a:ext cx="3393649" cy="2862322"/>
          </a:xfrm>
          <a:prstGeom prst="rect">
            <a:avLst/>
          </a:prstGeom>
          <a:noFill/>
        </p:spPr>
        <p:txBody>
          <a:bodyPr wrap="square" rtlCol="0">
            <a:spAutoFit/>
          </a:bodyPr>
          <a:lstStyle/>
          <a:p>
            <a:r>
              <a:rPr lang="ru-RU" dirty="0"/>
              <a:t>Особенности договора простого товарищества, заключаемого для осуществления совместной инвестиционной деятельности (инвестиционного товарищества), устанавливаются Федеральным законом «Об инвестиционном товариществе»</a:t>
            </a:r>
          </a:p>
        </p:txBody>
      </p:sp>
      <p:sp>
        <p:nvSpPr>
          <p:cNvPr id="10" name="Стрелка: вниз 9">
            <a:extLst>
              <a:ext uri="{FF2B5EF4-FFF2-40B4-BE49-F238E27FC236}">
                <a16:creationId xmlns:a16="http://schemas.microsoft.com/office/drawing/2014/main" id="{BFFF7BA7-A020-4F32-BE53-D3B3DB7F823D}"/>
              </a:ext>
            </a:extLst>
          </p:cNvPr>
          <p:cNvSpPr/>
          <p:nvPr/>
        </p:nvSpPr>
        <p:spPr>
          <a:xfrm>
            <a:off x="5410986" y="1446818"/>
            <a:ext cx="414779" cy="17865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a:extLst>
              <a:ext uri="{FF2B5EF4-FFF2-40B4-BE49-F238E27FC236}">
                <a16:creationId xmlns:a16="http://schemas.microsoft.com/office/drawing/2014/main" id="{BEEAD721-34B3-4144-892E-27505EF72CE6}"/>
              </a:ext>
            </a:extLst>
          </p:cNvPr>
          <p:cNvSpPr/>
          <p:nvPr/>
        </p:nvSpPr>
        <p:spPr>
          <a:xfrm rot="19262771">
            <a:off x="9028269" y="1002232"/>
            <a:ext cx="322277" cy="15626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a:extLst>
              <a:ext uri="{FF2B5EF4-FFF2-40B4-BE49-F238E27FC236}">
                <a16:creationId xmlns:a16="http://schemas.microsoft.com/office/drawing/2014/main" id="{E6B907D4-9D9F-4E98-A05F-ABC56738F780}"/>
              </a:ext>
            </a:extLst>
          </p:cNvPr>
          <p:cNvSpPr/>
          <p:nvPr/>
        </p:nvSpPr>
        <p:spPr>
          <a:xfrm rot="2475915">
            <a:off x="1959121" y="940410"/>
            <a:ext cx="389808" cy="14513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46940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8272DE-60EA-4D77-9C06-358A254AFE36}"/>
              </a:ext>
            </a:extLst>
          </p:cNvPr>
          <p:cNvSpPr>
            <a:spLocks noGrp="1"/>
          </p:cNvSpPr>
          <p:nvPr>
            <p:ph type="title"/>
          </p:nvPr>
        </p:nvSpPr>
        <p:spPr>
          <a:xfrm>
            <a:off x="-1" y="1"/>
            <a:ext cx="12192001" cy="1244338"/>
          </a:xfrm>
        </p:spPr>
        <p:txBody>
          <a:bodyPr/>
          <a:lstStyle/>
          <a:p>
            <a:r>
              <a:rPr lang="ru-RU" b="1" dirty="0"/>
              <a:t>Вклады товарищей</a:t>
            </a:r>
            <a:endParaRPr lang="ru-RU" dirty="0"/>
          </a:p>
        </p:txBody>
      </p:sp>
      <p:sp>
        <p:nvSpPr>
          <p:cNvPr id="3" name="Объект 2">
            <a:extLst>
              <a:ext uri="{FF2B5EF4-FFF2-40B4-BE49-F238E27FC236}">
                <a16:creationId xmlns:a16="http://schemas.microsoft.com/office/drawing/2014/main" id="{B2C88A03-1F8C-4225-B12B-147C824D7367}"/>
              </a:ext>
            </a:extLst>
          </p:cNvPr>
          <p:cNvSpPr>
            <a:spLocks noGrp="1"/>
          </p:cNvSpPr>
          <p:nvPr>
            <p:ph sz="half" idx="1"/>
          </p:nvPr>
        </p:nvSpPr>
        <p:spPr>
          <a:xfrm>
            <a:off x="970960" y="2856322"/>
            <a:ext cx="4581427" cy="2934878"/>
          </a:xfrm>
        </p:spPr>
        <p:txBody>
          <a:bodyPr/>
          <a:lstStyle/>
          <a:p>
            <a:r>
              <a:rPr lang="ru-RU" dirty="0"/>
              <a:t>Вкладом товарища признается все то, что он вносит в общее дело, в том числе деньги, иное имущество, профессиональные и иные знания, навыки и умения, а также деловая репутация и деловые связи.</a:t>
            </a:r>
          </a:p>
        </p:txBody>
      </p:sp>
      <p:sp>
        <p:nvSpPr>
          <p:cNvPr id="4" name="Объект 3">
            <a:extLst>
              <a:ext uri="{FF2B5EF4-FFF2-40B4-BE49-F238E27FC236}">
                <a16:creationId xmlns:a16="http://schemas.microsoft.com/office/drawing/2014/main" id="{B2E48193-622A-49E5-B6C0-6C3EBD743FD7}"/>
              </a:ext>
            </a:extLst>
          </p:cNvPr>
          <p:cNvSpPr>
            <a:spLocks noGrp="1"/>
          </p:cNvSpPr>
          <p:nvPr>
            <p:ph sz="half" idx="2"/>
          </p:nvPr>
        </p:nvSpPr>
        <p:spPr>
          <a:xfrm>
            <a:off x="7305772" y="2667000"/>
            <a:ext cx="4886227" cy="3124200"/>
          </a:xfrm>
        </p:spPr>
        <p:txBody>
          <a:bodyPr/>
          <a:lstStyle/>
          <a:p>
            <a:r>
              <a:rPr lang="ru-RU" dirty="0"/>
              <a:t>Вклады товарищей предполагаются равными по стоимости, если иное не следует из договора простого товарищества или фактических обстоятельств. Денежная оценка вклада товарища производится по соглашению между товарищами.</a:t>
            </a:r>
          </a:p>
        </p:txBody>
      </p:sp>
      <p:sp>
        <p:nvSpPr>
          <p:cNvPr id="5" name="Стрелка: вправо 4">
            <a:extLst>
              <a:ext uri="{FF2B5EF4-FFF2-40B4-BE49-F238E27FC236}">
                <a16:creationId xmlns:a16="http://schemas.microsoft.com/office/drawing/2014/main" id="{3C863304-6D9B-471E-A86F-74EA424AFD81}"/>
              </a:ext>
            </a:extLst>
          </p:cNvPr>
          <p:cNvSpPr/>
          <p:nvPr/>
        </p:nvSpPr>
        <p:spPr>
          <a:xfrm>
            <a:off x="5640372" y="3704734"/>
            <a:ext cx="1806803" cy="829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a:extLst>
              <a:ext uri="{FF2B5EF4-FFF2-40B4-BE49-F238E27FC236}">
                <a16:creationId xmlns:a16="http://schemas.microsoft.com/office/drawing/2014/main" id="{DD961AB1-EEC9-4924-A4EC-CD23B3FF31B3}"/>
              </a:ext>
            </a:extLst>
          </p:cNvPr>
          <p:cNvSpPr/>
          <p:nvPr/>
        </p:nvSpPr>
        <p:spPr>
          <a:xfrm rot="1928817">
            <a:off x="3497344" y="1066800"/>
            <a:ext cx="537328" cy="20628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1350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84C4EE-624B-484A-A297-A462DCE818EA}"/>
              </a:ext>
            </a:extLst>
          </p:cNvPr>
          <p:cNvSpPr>
            <a:spLocks noGrp="1"/>
          </p:cNvSpPr>
          <p:nvPr>
            <p:ph type="title"/>
          </p:nvPr>
        </p:nvSpPr>
        <p:spPr>
          <a:xfrm>
            <a:off x="0" y="1"/>
            <a:ext cx="12191999" cy="1197204"/>
          </a:xfrm>
        </p:spPr>
        <p:txBody>
          <a:bodyPr/>
          <a:lstStyle/>
          <a:p>
            <a:r>
              <a:rPr lang="ru-RU" b="1" dirty="0"/>
              <a:t>Общее имущество товарищей</a:t>
            </a:r>
            <a:endParaRPr lang="ru-RU" dirty="0"/>
          </a:p>
        </p:txBody>
      </p:sp>
      <p:sp>
        <p:nvSpPr>
          <p:cNvPr id="3" name="Объект 2">
            <a:extLst>
              <a:ext uri="{FF2B5EF4-FFF2-40B4-BE49-F238E27FC236}">
                <a16:creationId xmlns:a16="http://schemas.microsoft.com/office/drawing/2014/main" id="{5076AAEE-0589-4379-AE37-AFF09095C9D3}"/>
              </a:ext>
            </a:extLst>
          </p:cNvPr>
          <p:cNvSpPr>
            <a:spLocks noGrp="1"/>
          </p:cNvSpPr>
          <p:nvPr>
            <p:ph idx="1"/>
          </p:nvPr>
        </p:nvSpPr>
        <p:spPr>
          <a:xfrm>
            <a:off x="1451728" y="1329179"/>
            <a:ext cx="10740271" cy="5528820"/>
          </a:xfrm>
        </p:spPr>
        <p:txBody>
          <a:bodyPr>
            <a:normAutofit fontScale="92500" lnSpcReduction="10000"/>
          </a:bodyPr>
          <a:lstStyle/>
          <a:p>
            <a:pPr marL="0" indent="0">
              <a:buNone/>
            </a:pPr>
            <a:r>
              <a:rPr lang="ru-RU" dirty="0"/>
              <a:t>                    Внесенное товарищами имущество, которым они обладали на праве собственности, а также произведенная в результате совместной деятельности продукция и полученные от такой деятельности плоды и доходы признаются их общей долевой собственностью, если иное не установлено законом или договором простого товарищества либо не вытекает из существа обязательства. Внесенное товарищами имущество, которым они обладали по основаниям, отличным от права собственности, используется в интересах всех товарищей и составляет наряду с имуществом, находящимся в их общей собственности, общее имущество товарищей.</a:t>
            </a:r>
          </a:p>
          <a:p>
            <a:pPr marL="0" indent="0">
              <a:buNone/>
            </a:pPr>
            <a:r>
              <a:rPr lang="ru-RU" dirty="0"/>
              <a:t>                  Ведение бухгалтерского учета общего имущества товарищей может быть поручено ими одному из участвующих в договоре простого товарищества юридических лиц.</a:t>
            </a:r>
          </a:p>
          <a:p>
            <a:pPr marL="0" indent="0">
              <a:buNone/>
            </a:pPr>
            <a:r>
              <a:rPr lang="ru-RU" dirty="0"/>
              <a:t>                  Пользование общим имуществом товарищей осуществляется по их общему согласию, а при недостижении согласия в порядке, устанавливаемом судом.</a:t>
            </a:r>
          </a:p>
          <a:p>
            <a:pPr marL="0" indent="0">
              <a:buNone/>
            </a:pPr>
            <a:r>
              <a:rPr lang="ru-RU" dirty="0"/>
              <a:t>                  Обязанности товарищей по содержанию общего имущества и порядок возмещения расходов, связанных с выполнением этих обязанностей, определяются договором простого товарищества.</a:t>
            </a:r>
          </a:p>
        </p:txBody>
      </p:sp>
      <p:sp>
        <p:nvSpPr>
          <p:cNvPr id="4" name="Стрелка: вправо 3">
            <a:extLst>
              <a:ext uri="{FF2B5EF4-FFF2-40B4-BE49-F238E27FC236}">
                <a16:creationId xmlns:a16="http://schemas.microsoft.com/office/drawing/2014/main" id="{64560E78-C1A8-43FD-8B2C-BDE1AD0B1DCE}"/>
              </a:ext>
            </a:extLst>
          </p:cNvPr>
          <p:cNvSpPr/>
          <p:nvPr/>
        </p:nvSpPr>
        <p:spPr>
          <a:xfrm>
            <a:off x="1583703" y="1451728"/>
            <a:ext cx="961534" cy="329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a:extLst>
              <a:ext uri="{FF2B5EF4-FFF2-40B4-BE49-F238E27FC236}">
                <a16:creationId xmlns:a16="http://schemas.microsoft.com/office/drawing/2014/main" id="{2D26A5BE-E8BE-4C9D-BDD9-1BD39C47D469}"/>
              </a:ext>
            </a:extLst>
          </p:cNvPr>
          <p:cNvSpPr/>
          <p:nvPr/>
        </p:nvSpPr>
        <p:spPr>
          <a:xfrm>
            <a:off x="1560136" y="5773133"/>
            <a:ext cx="961534" cy="329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a:extLst>
              <a:ext uri="{FF2B5EF4-FFF2-40B4-BE49-F238E27FC236}">
                <a16:creationId xmlns:a16="http://schemas.microsoft.com/office/drawing/2014/main" id="{5725F41F-3359-4C00-B824-F9EE5FBD794F}"/>
              </a:ext>
            </a:extLst>
          </p:cNvPr>
          <p:cNvSpPr/>
          <p:nvPr/>
        </p:nvSpPr>
        <p:spPr>
          <a:xfrm>
            <a:off x="1560136" y="5040198"/>
            <a:ext cx="961534" cy="329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a:extLst>
              <a:ext uri="{FF2B5EF4-FFF2-40B4-BE49-F238E27FC236}">
                <a16:creationId xmlns:a16="http://schemas.microsoft.com/office/drawing/2014/main" id="{200D635A-E0A4-4B94-856E-4DA6A4A920D6}"/>
              </a:ext>
            </a:extLst>
          </p:cNvPr>
          <p:cNvSpPr/>
          <p:nvPr/>
        </p:nvSpPr>
        <p:spPr>
          <a:xfrm>
            <a:off x="1560136" y="3977325"/>
            <a:ext cx="961534" cy="329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6977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9668B-92BA-4220-BC3C-377DDAE03CB6}"/>
              </a:ext>
            </a:extLst>
          </p:cNvPr>
          <p:cNvSpPr>
            <a:spLocks noGrp="1"/>
          </p:cNvSpPr>
          <p:nvPr>
            <p:ph type="title"/>
          </p:nvPr>
        </p:nvSpPr>
        <p:spPr>
          <a:xfrm>
            <a:off x="0" y="0"/>
            <a:ext cx="12191999" cy="1376313"/>
          </a:xfrm>
        </p:spPr>
        <p:txBody>
          <a:bodyPr/>
          <a:lstStyle/>
          <a:p>
            <a:r>
              <a:rPr lang="ru-RU" b="1" dirty="0"/>
              <a:t>Ведение общих дел товарищей</a:t>
            </a:r>
            <a:endParaRPr lang="ru-RU" dirty="0"/>
          </a:p>
        </p:txBody>
      </p:sp>
      <p:sp>
        <p:nvSpPr>
          <p:cNvPr id="4" name="TextBox 3">
            <a:extLst>
              <a:ext uri="{FF2B5EF4-FFF2-40B4-BE49-F238E27FC236}">
                <a16:creationId xmlns:a16="http://schemas.microsoft.com/office/drawing/2014/main" id="{F7A2B3A8-5472-41D0-ADAA-EFE3FBE88F17}"/>
              </a:ext>
            </a:extLst>
          </p:cNvPr>
          <p:cNvSpPr txBox="1"/>
          <p:nvPr/>
        </p:nvSpPr>
        <p:spPr>
          <a:xfrm>
            <a:off x="1253765" y="1781667"/>
            <a:ext cx="3327662" cy="3970318"/>
          </a:xfrm>
          <a:prstGeom prst="rect">
            <a:avLst/>
          </a:prstGeom>
          <a:noFill/>
        </p:spPr>
        <p:txBody>
          <a:bodyPr wrap="square" rtlCol="0">
            <a:spAutoFit/>
          </a:bodyPr>
          <a:lstStyle/>
          <a:p>
            <a:r>
              <a:rPr lang="ru-RU" dirty="0"/>
              <a:t>При ведении общих дел каждый товарищ вправе действовать от имени всех товарищей, если договором простого товарищества не установлено, что ведение дел осуществляется отдельными участниками либо совместно всеми участниками договора простого товарищества. При совместном ведении дел для совершения каждой сделки требуется согласие всех товарищей.</a:t>
            </a:r>
          </a:p>
        </p:txBody>
      </p:sp>
      <p:sp>
        <p:nvSpPr>
          <p:cNvPr id="5" name="TextBox 4">
            <a:extLst>
              <a:ext uri="{FF2B5EF4-FFF2-40B4-BE49-F238E27FC236}">
                <a16:creationId xmlns:a16="http://schemas.microsoft.com/office/drawing/2014/main" id="{9584557C-A47C-4843-AEAC-E83B2F8E88C8}"/>
              </a:ext>
            </a:extLst>
          </p:cNvPr>
          <p:cNvSpPr txBox="1"/>
          <p:nvPr/>
        </p:nvSpPr>
        <p:spPr>
          <a:xfrm>
            <a:off x="8851769" y="2271860"/>
            <a:ext cx="3054285" cy="3416320"/>
          </a:xfrm>
          <a:prstGeom prst="rect">
            <a:avLst/>
          </a:prstGeom>
          <a:noFill/>
        </p:spPr>
        <p:txBody>
          <a:bodyPr wrap="square" rtlCol="0">
            <a:spAutoFit/>
          </a:bodyPr>
          <a:lstStyle/>
          <a:p>
            <a:r>
              <a:rPr lang="ru-RU" dirty="0"/>
              <a:t>В отношениях с третьими лицами товарищи не могут ссылаться на ограничения прав товарища, совершившего сделку, по ведению общих дел товарищей, за исключением случаев, когда они докажут, что в момент заключения сделки третье лицо знало или должно было знать о наличии таких ограничений.</a:t>
            </a:r>
          </a:p>
        </p:txBody>
      </p:sp>
      <p:sp>
        <p:nvSpPr>
          <p:cNvPr id="6" name="TextBox 5">
            <a:extLst>
              <a:ext uri="{FF2B5EF4-FFF2-40B4-BE49-F238E27FC236}">
                <a16:creationId xmlns:a16="http://schemas.microsoft.com/office/drawing/2014/main" id="{6B197F97-6469-4795-A6A3-F53F3564A5C6}"/>
              </a:ext>
            </a:extLst>
          </p:cNvPr>
          <p:cNvSpPr txBox="1"/>
          <p:nvPr/>
        </p:nvSpPr>
        <p:spPr>
          <a:xfrm>
            <a:off x="4835951" y="2969443"/>
            <a:ext cx="3261674" cy="2862322"/>
          </a:xfrm>
          <a:prstGeom prst="rect">
            <a:avLst/>
          </a:prstGeom>
          <a:noFill/>
        </p:spPr>
        <p:txBody>
          <a:bodyPr wrap="square" rtlCol="0">
            <a:spAutoFit/>
          </a:bodyPr>
          <a:lstStyle/>
          <a:p>
            <a:r>
              <a:rPr lang="ru-RU" dirty="0"/>
              <a:t>В отношениях с третьими лицами полномочие товарища совершать сделки от имени всех товарищей удостоверяется доверенностью, выданной ему остальными товарищами, или договором простого товарищества, совершенным в письменной форме.</a:t>
            </a:r>
          </a:p>
        </p:txBody>
      </p:sp>
      <p:sp>
        <p:nvSpPr>
          <p:cNvPr id="7" name="Стрелка: вниз 6">
            <a:extLst>
              <a:ext uri="{FF2B5EF4-FFF2-40B4-BE49-F238E27FC236}">
                <a16:creationId xmlns:a16="http://schemas.microsoft.com/office/drawing/2014/main" id="{B86B0460-AD77-49D2-AC2D-147699CF24FC}"/>
              </a:ext>
            </a:extLst>
          </p:cNvPr>
          <p:cNvSpPr/>
          <p:nvPr/>
        </p:nvSpPr>
        <p:spPr>
          <a:xfrm rot="18613364">
            <a:off x="9455084" y="848414"/>
            <a:ext cx="697583" cy="14988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a:extLst>
              <a:ext uri="{FF2B5EF4-FFF2-40B4-BE49-F238E27FC236}">
                <a16:creationId xmlns:a16="http://schemas.microsoft.com/office/drawing/2014/main" id="{B5F0CBD2-4CF7-494D-B27B-29E2ECF06080}"/>
              </a:ext>
            </a:extLst>
          </p:cNvPr>
          <p:cNvSpPr/>
          <p:nvPr/>
        </p:nvSpPr>
        <p:spPr>
          <a:xfrm>
            <a:off x="5747207" y="1217703"/>
            <a:ext cx="697583" cy="14988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a:extLst>
              <a:ext uri="{FF2B5EF4-FFF2-40B4-BE49-F238E27FC236}">
                <a16:creationId xmlns:a16="http://schemas.microsoft.com/office/drawing/2014/main" id="{10C5E6C6-889A-450E-A6EB-64BDC9A69FDB}"/>
              </a:ext>
            </a:extLst>
          </p:cNvPr>
          <p:cNvSpPr/>
          <p:nvPr/>
        </p:nvSpPr>
        <p:spPr>
          <a:xfrm rot="2768897">
            <a:off x="2503726" y="875859"/>
            <a:ext cx="583751" cy="10406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83868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C960FE-A8C8-4689-9EA2-CB9723CEC68B}"/>
              </a:ext>
            </a:extLst>
          </p:cNvPr>
          <p:cNvSpPr>
            <a:spLocks noGrp="1"/>
          </p:cNvSpPr>
          <p:nvPr>
            <p:ph type="title"/>
          </p:nvPr>
        </p:nvSpPr>
        <p:spPr>
          <a:xfrm>
            <a:off x="0" y="1"/>
            <a:ext cx="12191999" cy="1310326"/>
          </a:xfrm>
        </p:spPr>
        <p:txBody>
          <a:bodyPr/>
          <a:lstStyle/>
          <a:p>
            <a:r>
              <a:rPr lang="ru-RU" b="1" dirty="0"/>
              <a:t>Ведение общих дел товарищей</a:t>
            </a:r>
            <a:endParaRPr lang="ru-RU" dirty="0"/>
          </a:p>
        </p:txBody>
      </p:sp>
      <p:sp>
        <p:nvSpPr>
          <p:cNvPr id="4" name="TextBox 3">
            <a:extLst>
              <a:ext uri="{FF2B5EF4-FFF2-40B4-BE49-F238E27FC236}">
                <a16:creationId xmlns:a16="http://schemas.microsoft.com/office/drawing/2014/main" id="{4F8C7DE3-5227-449B-8332-93219374AF20}"/>
              </a:ext>
            </a:extLst>
          </p:cNvPr>
          <p:cNvSpPr txBox="1"/>
          <p:nvPr/>
        </p:nvSpPr>
        <p:spPr>
          <a:xfrm>
            <a:off x="1244338" y="2064470"/>
            <a:ext cx="4232635" cy="3970318"/>
          </a:xfrm>
          <a:prstGeom prst="rect">
            <a:avLst/>
          </a:prstGeom>
          <a:noFill/>
        </p:spPr>
        <p:txBody>
          <a:bodyPr wrap="square" rtlCol="0">
            <a:spAutoFit/>
          </a:bodyPr>
          <a:lstStyle/>
          <a:p>
            <a:r>
              <a:rPr lang="ru-RU" dirty="0"/>
              <a:t>Товарищ, совершивший от имени всех товарищей сделки, в отношении которых его право на ведение общих дел товарищей было ограничено, либо заключивший в интересах всех товарищей сделки от своего имени, может требовать возмещения произведенных им за свой счет расходов, если имелись достаточные основания полагать, что эти сделки были необходимыми в интересах всех товарищей. Товарищи, понесшие вследствие таких сделок убытки, вправе требовать их возмещения.</a:t>
            </a:r>
          </a:p>
        </p:txBody>
      </p:sp>
      <p:sp>
        <p:nvSpPr>
          <p:cNvPr id="6" name="TextBox 5">
            <a:extLst>
              <a:ext uri="{FF2B5EF4-FFF2-40B4-BE49-F238E27FC236}">
                <a16:creationId xmlns:a16="http://schemas.microsoft.com/office/drawing/2014/main" id="{911BCEEB-5F7B-45C7-8BD9-CC015977B12F}"/>
              </a:ext>
            </a:extLst>
          </p:cNvPr>
          <p:cNvSpPr txBox="1"/>
          <p:nvPr/>
        </p:nvSpPr>
        <p:spPr>
          <a:xfrm>
            <a:off x="7437748" y="2064469"/>
            <a:ext cx="4637988" cy="1477328"/>
          </a:xfrm>
          <a:prstGeom prst="rect">
            <a:avLst/>
          </a:prstGeom>
          <a:noFill/>
        </p:spPr>
        <p:txBody>
          <a:bodyPr wrap="square" rtlCol="0">
            <a:spAutoFit/>
          </a:bodyPr>
          <a:lstStyle/>
          <a:p>
            <a:r>
              <a:rPr lang="ru-RU" dirty="0"/>
              <a:t>Решения, касающиеся общих дел товарищей, принимаются товарищами по общему согласию, если иное не предусмотрено договором простого товарищества.</a:t>
            </a:r>
          </a:p>
        </p:txBody>
      </p:sp>
      <p:sp>
        <p:nvSpPr>
          <p:cNvPr id="7" name="Стрелка: вниз 6">
            <a:extLst>
              <a:ext uri="{FF2B5EF4-FFF2-40B4-BE49-F238E27FC236}">
                <a16:creationId xmlns:a16="http://schemas.microsoft.com/office/drawing/2014/main" id="{F061694D-70CE-4237-A2CD-E571402B72A1}"/>
              </a:ext>
            </a:extLst>
          </p:cNvPr>
          <p:cNvSpPr/>
          <p:nvPr/>
        </p:nvSpPr>
        <p:spPr>
          <a:xfrm rot="2152366">
            <a:off x="3176833" y="970961"/>
            <a:ext cx="707010" cy="11594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extLst>
              <a:ext uri="{FF2B5EF4-FFF2-40B4-BE49-F238E27FC236}">
                <a16:creationId xmlns:a16="http://schemas.microsoft.com/office/drawing/2014/main" id="{B718057F-7300-4348-B279-30DF1163B904}"/>
              </a:ext>
            </a:extLst>
          </p:cNvPr>
          <p:cNvSpPr/>
          <p:nvPr/>
        </p:nvSpPr>
        <p:spPr>
          <a:xfrm>
            <a:off x="5552388" y="2507530"/>
            <a:ext cx="1659117" cy="716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a:extLst>
              <a:ext uri="{FF2B5EF4-FFF2-40B4-BE49-F238E27FC236}">
                <a16:creationId xmlns:a16="http://schemas.microsoft.com/office/drawing/2014/main" id="{04344C6F-BB5F-4C0F-B1D8-BB2CEB899A56}"/>
              </a:ext>
            </a:extLst>
          </p:cNvPr>
          <p:cNvSpPr/>
          <p:nvPr/>
        </p:nvSpPr>
        <p:spPr>
          <a:xfrm rot="12771584">
            <a:off x="8549683" y="1286758"/>
            <a:ext cx="1476313" cy="5279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27964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798D1E-07B5-4D48-9D60-CBFC6A237B83}"/>
              </a:ext>
            </a:extLst>
          </p:cNvPr>
          <p:cNvSpPr>
            <a:spLocks noGrp="1"/>
          </p:cNvSpPr>
          <p:nvPr>
            <p:ph type="title"/>
          </p:nvPr>
        </p:nvSpPr>
        <p:spPr>
          <a:xfrm>
            <a:off x="0" y="1"/>
            <a:ext cx="12191999" cy="1216058"/>
          </a:xfrm>
        </p:spPr>
        <p:txBody>
          <a:bodyPr/>
          <a:lstStyle/>
          <a:p>
            <a:r>
              <a:rPr lang="ru-RU" b="1" dirty="0"/>
              <a:t>Право товарища на информацию</a:t>
            </a:r>
            <a:endParaRPr lang="ru-RU" dirty="0"/>
          </a:p>
        </p:txBody>
      </p:sp>
      <p:sp>
        <p:nvSpPr>
          <p:cNvPr id="3" name="Объект 2">
            <a:extLst>
              <a:ext uri="{FF2B5EF4-FFF2-40B4-BE49-F238E27FC236}">
                <a16:creationId xmlns:a16="http://schemas.microsoft.com/office/drawing/2014/main" id="{B3825C3F-E9BB-40AE-96BE-228A1386F1B8}"/>
              </a:ext>
            </a:extLst>
          </p:cNvPr>
          <p:cNvSpPr>
            <a:spLocks noGrp="1"/>
          </p:cNvSpPr>
          <p:nvPr>
            <p:ph idx="1"/>
          </p:nvPr>
        </p:nvSpPr>
        <p:spPr>
          <a:xfrm>
            <a:off x="1484310" y="3035431"/>
            <a:ext cx="10018713" cy="2526383"/>
          </a:xfrm>
        </p:spPr>
        <p:txBody>
          <a:bodyPr/>
          <a:lstStyle/>
          <a:p>
            <a:r>
              <a:rPr lang="ru-RU" dirty="0"/>
              <a:t>Каждый товарищ независимо от того, уполномочен ли он вести общие дела товарищей, вправе знакомиться со всей документацией по ведению дел. Отказ от этого права или его ограничение, в том числе по соглашению товарищей, ничтожны.</a:t>
            </a:r>
          </a:p>
        </p:txBody>
      </p:sp>
      <p:sp>
        <p:nvSpPr>
          <p:cNvPr id="4" name="Стрелка: вниз 3">
            <a:extLst>
              <a:ext uri="{FF2B5EF4-FFF2-40B4-BE49-F238E27FC236}">
                <a16:creationId xmlns:a16="http://schemas.microsoft.com/office/drawing/2014/main" id="{93DBDA0F-BF9F-46F1-A582-9A15E51774B6}"/>
              </a:ext>
            </a:extLst>
          </p:cNvPr>
          <p:cNvSpPr/>
          <p:nvPr/>
        </p:nvSpPr>
        <p:spPr>
          <a:xfrm>
            <a:off x="4694548" y="1178351"/>
            <a:ext cx="904973" cy="1894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a:extLst>
              <a:ext uri="{FF2B5EF4-FFF2-40B4-BE49-F238E27FC236}">
                <a16:creationId xmlns:a16="http://schemas.microsoft.com/office/drawing/2014/main" id="{E73012DC-C872-408B-9DF4-F580C93550BC}"/>
              </a:ext>
            </a:extLst>
          </p:cNvPr>
          <p:cNvSpPr/>
          <p:nvPr/>
        </p:nvSpPr>
        <p:spPr>
          <a:xfrm rot="10800000">
            <a:off x="7260210" y="1140643"/>
            <a:ext cx="904973" cy="1894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03660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F5D1BA-1B92-4A46-9451-C7C229AD9DD9}"/>
              </a:ext>
            </a:extLst>
          </p:cNvPr>
          <p:cNvSpPr>
            <a:spLocks noGrp="1"/>
          </p:cNvSpPr>
          <p:nvPr>
            <p:ph type="title"/>
          </p:nvPr>
        </p:nvSpPr>
        <p:spPr>
          <a:xfrm>
            <a:off x="-1" y="1"/>
            <a:ext cx="12192001" cy="1197204"/>
          </a:xfrm>
        </p:spPr>
        <p:txBody>
          <a:bodyPr/>
          <a:lstStyle/>
          <a:p>
            <a:r>
              <a:rPr lang="ru-RU" b="1" dirty="0"/>
              <a:t>Общие расходы и убытки товарищей</a:t>
            </a:r>
            <a:endParaRPr lang="ru-RU" dirty="0"/>
          </a:p>
        </p:txBody>
      </p:sp>
      <p:sp>
        <p:nvSpPr>
          <p:cNvPr id="3" name="Объект 2">
            <a:extLst>
              <a:ext uri="{FF2B5EF4-FFF2-40B4-BE49-F238E27FC236}">
                <a16:creationId xmlns:a16="http://schemas.microsoft.com/office/drawing/2014/main" id="{FC4A1CE7-7051-405D-A5CD-9BD716355DF1}"/>
              </a:ext>
            </a:extLst>
          </p:cNvPr>
          <p:cNvSpPr>
            <a:spLocks noGrp="1"/>
          </p:cNvSpPr>
          <p:nvPr>
            <p:ph idx="1"/>
          </p:nvPr>
        </p:nvSpPr>
        <p:spPr>
          <a:xfrm>
            <a:off x="1484310" y="1348033"/>
            <a:ext cx="10018713" cy="5509967"/>
          </a:xfrm>
        </p:spPr>
        <p:txBody>
          <a:bodyPr/>
          <a:lstStyle/>
          <a:p>
            <a:pPr marL="0" indent="0">
              <a:buNone/>
            </a:pPr>
            <a:r>
              <a:rPr lang="ru-RU" dirty="0"/>
              <a:t>                 Порядок покрытия расходов и убытков, связанных с совместной деятельностью товарищей, определяется их соглашением. При отсутствии такого соглашения каждый товарищ несет расходы и убытки пропорционально стоимости его вклада в общее дело.</a:t>
            </a:r>
          </a:p>
          <a:p>
            <a:pPr marL="0" indent="0">
              <a:buNone/>
            </a:pPr>
            <a:endParaRPr lang="ru-RU" dirty="0"/>
          </a:p>
          <a:p>
            <a:pPr marL="0" indent="0">
              <a:buNone/>
            </a:pPr>
            <a:r>
              <a:rPr lang="ru-RU" dirty="0"/>
              <a:t>                                                                                                             Соглашение, полностью освобождающее кого-либо из товарищей от участия в покрытии общих расходов или убытков, ничтожно.</a:t>
            </a:r>
          </a:p>
        </p:txBody>
      </p:sp>
      <p:sp>
        <p:nvSpPr>
          <p:cNvPr id="4" name="Стрелка: вправо 3">
            <a:extLst>
              <a:ext uri="{FF2B5EF4-FFF2-40B4-BE49-F238E27FC236}">
                <a16:creationId xmlns:a16="http://schemas.microsoft.com/office/drawing/2014/main" id="{69BA3E6B-7EAE-4E1A-81C4-FD20DB2BB1C5}"/>
              </a:ext>
            </a:extLst>
          </p:cNvPr>
          <p:cNvSpPr/>
          <p:nvPr/>
        </p:nvSpPr>
        <p:spPr>
          <a:xfrm>
            <a:off x="1574276" y="2471392"/>
            <a:ext cx="952108" cy="395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a:extLst>
              <a:ext uri="{FF2B5EF4-FFF2-40B4-BE49-F238E27FC236}">
                <a16:creationId xmlns:a16="http://schemas.microsoft.com/office/drawing/2014/main" id="{74A6C4D8-A05C-4692-95D0-D6D2C13B888A}"/>
              </a:ext>
            </a:extLst>
          </p:cNvPr>
          <p:cNvSpPr/>
          <p:nvPr/>
        </p:nvSpPr>
        <p:spPr>
          <a:xfrm>
            <a:off x="1687396" y="4565715"/>
            <a:ext cx="6315959" cy="395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a:extLst>
              <a:ext uri="{FF2B5EF4-FFF2-40B4-BE49-F238E27FC236}">
                <a16:creationId xmlns:a16="http://schemas.microsoft.com/office/drawing/2014/main" id="{847D6B1F-A720-4C82-B9CF-CE94FB384CB8}"/>
              </a:ext>
            </a:extLst>
          </p:cNvPr>
          <p:cNvSpPr/>
          <p:nvPr/>
        </p:nvSpPr>
        <p:spPr>
          <a:xfrm>
            <a:off x="8785781" y="3846134"/>
            <a:ext cx="509047" cy="8515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0938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F7C44D-AF75-436E-A7B6-7BB232BCD510}"/>
              </a:ext>
            </a:extLst>
          </p:cNvPr>
          <p:cNvSpPr>
            <a:spLocks noGrp="1"/>
          </p:cNvSpPr>
          <p:nvPr>
            <p:ph type="title"/>
          </p:nvPr>
        </p:nvSpPr>
        <p:spPr>
          <a:xfrm>
            <a:off x="0" y="1"/>
            <a:ext cx="12191999" cy="1611984"/>
          </a:xfrm>
        </p:spPr>
        <p:txBody>
          <a:bodyPr/>
          <a:lstStyle/>
          <a:p>
            <a:r>
              <a:rPr lang="ru-RU" b="1" dirty="0"/>
              <a:t>Ответственность товарищей по общим обязательствам</a:t>
            </a:r>
            <a:endParaRPr lang="ru-RU" dirty="0"/>
          </a:p>
        </p:txBody>
      </p:sp>
      <p:sp>
        <p:nvSpPr>
          <p:cNvPr id="4" name="TextBox 3">
            <a:extLst>
              <a:ext uri="{FF2B5EF4-FFF2-40B4-BE49-F238E27FC236}">
                <a16:creationId xmlns:a16="http://schemas.microsoft.com/office/drawing/2014/main" id="{A0800752-BF60-4CE5-B80E-E0D238B1110C}"/>
              </a:ext>
            </a:extLst>
          </p:cNvPr>
          <p:cNvSpPr txBox="1"/>
          <p:nvPr/>
        </p:nvSpPr>
        <p:spPr>
          <a:xfrm>
            <a:off x="1593130" y="2639505"/>
            <a:ext cx="4081806" cy="3139321"/>
          </a:xfrm>
          <a:prstGeom prst="rect">
            <a:avLst/>
          </a:prstGeom>
          <a:noFill/>
        </p:spPr>
        <p:txBody>
          <a:bodyPr wrap="square" rtlCol="0">
            <a:spAutoFit/>
          </a:bodyPr>
          <a:lstStyle/>
          <a:p>
            <a:r>
              <a:rPr lang="ru-RU" dirty="0"/>
              <a:t>Если договор простого товарищества не связан с осуществлением его участниками предпринимательской деятельности, каждый товарищ отвечает по общим договорным обязательствам всем своим имуществом пропорционально стоимости его вклада в общее дело.</a:t>
            </a:r>
          </a:p>
          <a:p>
            <a:r>
              <a:rPr lang="ru-RU" dirty="0"/>
              <a:t>По общим обязательствам, возникшим не из договора, товарищи отвечают солидарно.</a:t>
            </a:r>
          </a:p>
        </p:txBody>
      </p:sp>
      <p:sp>
        <p:nvSpPr>
          <p:cNvPr id="5" name="TextBox 4">
            <a:extLst>
              <a:ext uri="{FF2B5EF4-FFF2-40B4-BE49-F238E27FC236}">
                <a16:creationId xmlns:a16="http://schemas.microsoft.com/office/drawing/2014/main" id="{E56D17B5-AE8B-4A82-948A-0E8B513DC6E1}"/>
              </a:ext>
            </a:extLst>
          </p:cNvPr>
          <p:cNvSpPr txBox="1"/>
          <p:nvPr/>
        </p:nvSpPr>
        <p:spPr>
          <a:xfrm>
            <a:off x="7833674" y="2545237"/>
            <a:ext cx="3930978" cy="2031325"/>
          </a:xfrm>
          <a:prstGeom prst="rect">
            <a:avLst/>
          </a:prstGeom>
          <a:noFill/>
        </p:spPr>
        <p:txBody>
          <a:bodyPr wrap="square" rtlCol="0">
            <a:spAutoFit/>
          </a:bodyPr>
          <a:lstStyle/>
          <a:p>
            <a:r>
              <a:rPr lang="ru-RU" dirty="0"/>
              <a:t>Если договор простого товарищества связан с осуществлением его участниками предпринимательской деятельности, товарищи отвечают солидарно по всем общим обязательствам независимо от оснований их возникновения.</a:t>
            </a:r>
          </a:p>
        </p:txBody>
      </p:sp>
      <p:sp>
        <p:nvSpPr>
          <p:cNvPr id="6" name="Стрелка: вниз 5">
            <a:extLst>
              <a:ext uri="{FF2B5EF4-FFF2-40B4-BE49-F238E27FC236}">
                <a16:creationId xmlns:a16="http://schemas.microsoft.com/office/drawing/2014/main" id="{6275A530-768C-4D32-9621-F663B4978E3A}"/>
              </a:ext>
            </a:extLst>
          </p:cNvPr>
          <p:cNvSpPr/>
          <p:nvPr/>
        </p:nvSpPr>
        <p:spPr>
          <a:xfrm rot="18735521">
            <a:off x="8842617" y="1140644"/>
            <a:ext cx="650450" cy="1611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a:extLst>
              <a:ext uri="{FF2B5EF4-FFF2-40B4-BE49-F238E27FC236}">
                <a16:creationId xmlns:a16="http://schemas.microsoft.com/office/drawing/2014/main" id="{503B522D-45E4-444F-8A42-ABCBAC3CB1C7}"/>
              </a:ext>
            </a:extLst>
          </p:cNvPr>
          <p:cNvSpPr/>
          <p:nvPr/>
        </p:nvSpPr>
        <p:spPr>
          <a:xfrm rot="1471051">
            <a:off x="3025819" y="1140643"/>
            <a:ext cx="650450" cy="16119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86818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44</TotalTime>
  <Words>954</Words>
  <Application>Microsoft Office PowerPoint</Application>
  <PresentationFormat>Широкоэкранный</PresentationFormat>
  <Paragraphs>45</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Corbel</vt:lpstr>
      <vt:lpstr>Параллакс</vt:lpstr>
      <vt:lpstr>Простое товарищество</vt:lpstr>
      <vt:lpstr>Договор простого товарищества</vt:lpstr>
      <vt:lpstr>Вклады товарищей</vt:lpstr>
      <vt:lpstr>Общее имущество товарищей</vt:lpstr>
      <vt:lpstr>Ведение общих дел товарищей</vt:lpstr>
      <vt:lpstr>Ведение общих дел товарищей</vt:lpstr>
      <vt:lpstr>Право товарища на информацию</vt:lpstr>
      <vt:lpstr>Общие расходы и убытки товарищей</vt:lpstr>
      <vt:lpstr>Ответственность товарищей по общим обязательствам</vt:lpstr>
      <vt:lpstr>Прекращение договора простого товарищества</vt:lpstr>
      <vt:lpstr>Отказ от бессрочного договора простого товарищества</vt:lpstr>
      <vt:lpstr>Негласное товарищество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Простое товарищество</dc:title>
  <dc:creator>Есения Майорова</dc:creator>
  <cp:lastModifiedBy>Есения Майорова</cp:lastModifiedBy>
  <cp:revision>6</cp:revision>
  <dcterms:created xsi:type="dcterms:W3CDTF">2020-05-27T07:33:37Z</dcterms:created>
  <dcterms:modified xsi:type="dcterms:W3CDTF">2020-05-27T08:17:43Z</dcterms:modified>
</cp:coreProperties>
</file>