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  <p:sldId id="259" r:id="rId12"/>
    <p:sldId id="26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27984" y="4221088"/>
            <a:ext cx="4572000" cy="731520"/>
          </a:xfrm>
        </p:spPr>
        <p:txBody>
          <a:bodyPr/>
          <a:lstStyle/>
          <a:p>
            <a:r>
              <a:rPr lang="ru-RU" dirty="0" smtClean="0"/>
              <a:t>Выполнила: Буркина И.А. БПСЭ-31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26" y="620688"/>
            <a:ext cx="9001000" cy="2350008"/>
          </a:xfrm>
        </p:spPr>
        <p:txBody>
          <a:bodyPr/>
          <a:lstStyle/>
          <a:p>
            <a:pPr algn="ctr"/>
            <a:r>
              <a:rPr lang="ru-RU" sz="8000" dirty="0" smtClean="0"/>
              <a:t>Простое товарищество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92779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2" y="0"/>
            <a:ext cx="9140008" cy="914400"/>
          </a:xfrm>
        </p:spPr>
        <p:txBody>
          <a:bodyPr/>
          <a:lstStyle/>
          <a:p>
            <a:pPr algn="ctr"/>
            <a:r>
              <a:rPr lang="ru-RU" sz="4000" dirty="0" smtClean="0"/>
              <a:t>Общие расходы и убытки товарищей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0"/>
            <a:ext cx="23042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покрытия расходов и убытков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1628800"/>
            <a:ext cx="23042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Соглашение</a:t>
            </a:r>
            <a:endParaRPr lang="ru-RU" dirty="0"/>
          </a:p>
        </p:txBody>
      </p:sp>
      <p:sp>
        <p:nvSpPr>
          <p:cNvPr id="5" name="Равно 4"/>
          <p:cNvSpPr/>
          <p:nvPr/>
        </p:nvSpPr>
        <p:spPr>
          <a:xfrm>
            <a:off x="2915816" y="1844824"/>
            <a:ext cx="1008112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6750" y="3429000"/>
            <a:ext cx="260237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каждый товарищ несет расходы и убытки пропорционально стоимости его вклада в общее дело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187624" y="2708920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Соединительная линия уступом 11"/>
          <p:cNvCxnSpPr>
            <a:stCxn id="4" idx="2"/>
            <a:endCxn id="6" idx="3"/>
          </p:cNvCxnSpPr>
          <p:nvPr/>
        </p:nvCxnSpPr>
        <p:spPr>
          <a:xfrm rot="5400000">
            <a:off x="3227512" y="2084512"/>
            <a:ext cx="1728192" cy="25449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211960" y="2996952"/>
            <a:ext cx="1584176" cy="15121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211960" y="2996952"/>
            <a:ext cx="1800200" cy="15121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39552" y="5517232"/>
            <a:ext cx="52565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Соглашение, полностью освобождающее кого-либо из товарищей от участия в покрытии общих расходов или убытков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32240" y="5517232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Ничтожность</a:t>
            </a:r>
            <a:endParaRPr lang="ru-RU" dirty="0"/>
          </a:p>
        </p:txBody>
      </p:sp>
      <p:sp>
        <p:nvSpPr>
          <p:cNvPr id="20" name="Равно 19"/>
          <p:cNvSpPr/>
          <p:nvPr/>
        </p:nvSpPr>
        <p:spPr>
          <a:xfrm>
            <a:off x="6012160" y="5733256"/>
            <a:ext cx="504056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4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914400"/>
          </a:xfrm>
        </p:spPr>
        <p:txBody>
          <a:bodyPr/>
          <a:lstStyle/>
          <a:p>
            <a:pPr algn="ctr"/>
            <a:r>
              <a:rPr lang="ru-RU" sz="4000" dirty="0" smtClean="0"/>
              <a:t>Ответственность товарищей по общим обязательствам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060848"/>
            <a:ext cx="331236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товарищи отвечают солидарно по всем общим обязательствам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2060848"/>
            <a:ext cx="439248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каждый </a:t>
            </a:r>
            <a:r>
              <a:rPr lang="ru-RU" dirty="0"/>
              <a:t>товарищ отвечает по общим договорным обязательствам всем своим имуществом пропорционально стоимости его вклада в общее дело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3933056"/>
            <a:ext cx="29523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Общие обязательства, возникшие не из договора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5517232"/>
            <a:ext cx="29523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Договор </a:t>
            </a:r>
            <a:r>
              <a:rPr lang="ru-RU" dirty="0" smtClean="0"/>
              <a:t> </a:t>
            </a:r>
            <a:r>
              <a:rPr lang="ru-RU" dirty="0"/>
              <a:t>связан с предпринимательской деятельность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20072" y="4085456"/>
            <a:ext cx="29523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 не связан с предпринимательской деятельность</a:t>
            </a:r>
            <a:endParaRPr lang="ru-RU" dirty="0"/>
          </a:p>
        </p:txBody>
      </p:sp>
      <p:cxnSp>
        <p:nvCxnSpPr>
          <p:cNvPr id="9" name="Соединительная линия уступом 8"/>
          <p:cNvCxnSpPr>
            <a:stCxn id="3" idx="3"/>
            <a:endCxn id="5" idx="3"/>
          </p:cNvCxnSpPr>
          <p:nvPr/>
        </p:nvCxnSpPr>
        <p:spPr>
          <a:xfrm flipH="1">
            <a:off x="3275856" y="2600908"/>
            <a:ext cx="360040" cy="1908212"/>
          </a:xfrm>
          <a:prstGeom prst="bentConnector3">
            <a:avLst>
              <a:gd name="adj1" fmla="val -634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>
            <a:stCxn id="3" idx="3"/>
            <a:endCxn id="6" idx="3"/>
          </p:cNvCxnSpPr>
          <p:nvPr/>
        </p:nvCxnSpPr>
        <p:spPr>
          <a:xfrm flipH="1">
            <a:off x="3275856" y="2600908"/>
            <a:ext cx="360040" cy="3492388"/>
          </a:xfrm>
          <a:prstGeom prst="bentConnector3">
            <a:avLst>
              <a:gd name="adj1" fmla="val -634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4" idx="2"/>
            <a:endCxn id="7" idx="0"/>
          </p:cNvCxnSpPr>
          <p:nvPr/>
        </p:nvCxnSpPr>
        <p:spPr>
          <a:xfrm rot="5400000">
            <a:off x="6223992" y="3613212"/>
            <a:ext cx="944488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38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89"/>
            <a:ext cx="9144000" cy="914400"/>
          </a:xfrm>
        </p:spPr>
        <p:txBody>
          <a:bodyPr/>
          <a:lstStyle/>
          <a:p>
            <a:pPr algn="ctr"/>
            <a:r>
              <a:rPr lang="ru-RU" sz="4400" dirty="0" smtClean="0"/>
              <a:t>Распределение прибыли</a:t>
            </a:r>
            <a:endParaRPr lang="ru-RU" sz="4400" dirty="0"/>
          </a:p>
        </p:txBody>
      </p:sp>
      <p:sp>
        <p:nvSpPr>
          <p:cNvPr id="4" name="Овал 3"/>
          <p:cNvSpPr/>
          <p:nvPr/>
        </p:nvSpPr>
        <p:spPr>
          <a:xfrm>
            <a:off x="2051720" y="1340768"/>
            <a:ext cx="468052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Прибыль, полученная товарищами в результате их совместной деятельности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996952"/>
            <a:ext cx="316835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распределяется пропорционально стоимости вкладов товарищей в общее дело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3888396"/>
            <a:ext cx="36724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если иное не предусмотрено договором простого товарищества или иным соглашением товарищей</a:t>
            </a:r>
            <a:endParaRPr lang="ru-RU" dirty="0"/>
          </a:p>
        </p:txBody>
      </p:sp>
      <p:cxnSp>
        <p:nvCxnSpPr>
          <p:cNvPr id="8" name="Соединительная линия уступом 7"/>
          <p:cNvCxnSpPr>
            <a:stCxn id="4" idx="4"/>
            <a:endCxn id="5" idx="3"/>
          </p:cNvCxnSpPr>
          <p:nvPr/>
        </p:nvCxnSpPr>
        <p:spPr>
          <a:xfrm rot="5400000">
            <a:off x="3329862" y="2582906"/>
            <a:ext cx="1368152" cy="75608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5" idx="2"/>
            <a:endCxn id="6" idx="1"/>
          </p:cNvCxnSpPr>
          <p:nvPr/>
        </p:nvCxnSpPr>
        <p:spPr>
          <a:xfrm rot="16200000" flipH="1">
            <a:off x="3568216" y="2776600"/>
            <a:ext cx="207368" cy="32403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67544" y="5589240"/>
            <a:ext cx="30243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Соглашение об устранении кого-либо из товарищей от участия в прибыли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87706" y="5697252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Ничтожность</a:t>
            </a:r>
            <a:endParaRPr lang="ru-RU" dirty="0"/>
          </a:p>
        </p:txBody>
      </p:sp>
      <p:sp>
        <p:nvSpPr>
          <p:cNvPr id="13" name="Равно 12"/>
          <p:cNvSpPr/>
          <p:nvPr/>
        </p:nvSpPr>
        <p:spPr>
          <a:xfrm>
            <a:off x="3671900" y="5949280"/>
            <a:ext cx="720080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7" y="476672"/>
            <a:ext cx="9144000" cy="914400"/>
          </a:xfrm>
        </p:spPr>
        <p:txBody>
          <a:bodyPr/>
          <a:lstStyle/>
          <a:p>
            <a:pPr algn="ctr"/>
            <a:r>
              <a:rPr lang="ru-RU" sz="4400" dirty="0" smtClean="0"/>
              <a:t>Выдел доли товарища по требованию его кредитора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549" y="2204864"/>
            <a:ext cx="27363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Кредитор участника договора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4005064"/>
            <a:ext cx="27363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 255 ГК РФ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2204864"/>
            <a:ext cx="27363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вправе предъявить требование о выделе его доли в общем имуществе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5" idx="2"/>
            <a:endCxn id="4" idx="0"/>
          </p:cNvCxnSpPr>
          <p:nvPr/>
        </p:nvCxnSpPr>
        <p:spPr>
          <a:xfrm>
            <a:off x="6300192" y="34290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3"/>
            <a:endCxn id="5" idx="1"/>
          </p:cNvCxnSpPr>
          <p:nvPr/>
        </p:nvCxnSpPr>
        <p:spPr>
          <a:xfrm>
            <a:off x="2886853" y="2816932"/>
            <a:ext cx="20451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13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914400"/>
          </a:xfrm>
        </p:spPr>
        <p:txBody>
          <a:bodyPr/>
          <a:lstStyle/>
          <a:p>
            <a:pPr algn="ctr"/>
            <a:r>
              <a:rPr lang="ru-RU" sz="4400" dirty="0" smtClean="0"/>
              <a:t>Прекращение договора простого товарищества</a:t>
            </a:r>
            <a:endParaRPr lang="ru-RU" sz="4400" dirty="0"/>
          </a:p>
        </p:txBody>
      </p:sp>
      <p:sp>
        <p:nvSpPr>
          <p:cNvPr id="3" name="Овал 2"/>
          <p:cNvSpPr/>
          <p:nvPr/>
        </p:nvSpPr>
        <p:spPr>
          <a:xfrm>
            <a:off x="3240142" y="3356992"/>
            <a:ext cx="26642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Вследствие</a:t>
            </a:r>
            <a:r>
              <a:rPr lang="ru-RU" dirty="0"/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1645822"/>
            <a:ext cx="2808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объявления кого-либо из товарищей недееспособным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40142" y="5783724"/>
            <a:ext cx="2808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смерти товарища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541368"/>
            <a:ext cx="2808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объявления кого-либо из товарищей несостоятельным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660050"/>
            <a:ext cx="29878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объявления кого-либо из товарищей </a:t>
            </a:r>
            <a:r>
              <a:rPr lang="ru-RU" dirty="0" smtClean="0"/>
              <a:t>ограничено дееспособным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2660050"/>
            <a:ext cx="29158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объявления кого-либо из товарищей </a:t>
            </a:r>
            <a:r>
              <a:rPr lang="ru-RU" dirty="0" smtClean="0"/>
              <a:t>безвестно отсутствующим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24128" y="4541368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ликвидации </a:t>
            </a:r>
            <a:r>
              <a:rPr lang="ru-RU" dirty="0" smtClean="0"/>
              <a:t>участвующего </a:t>
            </a:r>
            <a:r>
              <a:rPr lang="ru-RU" dirty="0"/>
              <a:t>в договоре </a:t>
            </a:r>
            <a:r>
              <a:rPr lang="ru-RU" dirty="0" smtClean="0"/>
              <a:t>юридического </a:t>
            </a:r>
            <a:r>
              <a:rPr lang="ru-RU" dirty="0"/>
              <a:t>лица</a:t>
            </a:r>
            <a:endParaRPr lang="ru-RU" dirty="0"/>
          </a:p>
        </p:txBody>
      </p:sp>
      <p:cxnSp>
        <p:nvCxnSpPr>
          <p:cNvPr id="12" name="Соединительная линия уступом 11"/>
          <p:cNvCxnSpPr>
            <a:stCxn id="3" idx="0"/>
          </p:cNvCxnSpPr>
          <p:nvPr/>
        </p:nvCxnSpPr>
        <p:spPr>
          <a:xfrm rot="5400000" flipH="1" flipV="1">
            <a:off x="4148753" y="2933455"/>
            <a:ext cx="847074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3" idx="1"/>
            <a:endCxn id="8" idx="3"/>
          </p:cNvCxnSpPr>
          <p:nvPr/>
        </p:nvCxnSpPr>
        <p:spPr>
          <a:xfrm rot="16200000" flipV="1">
            <a:off x="3108081" y="2971842"/>
            <a:ext cx="401983" cy="64249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3" idx="7"/>
            <a:endCxn id="9" idx="1"/>
          </p:cNvCxnSpPr>
          <p:nvPr/>
        </p:nvCxnSpPr>
        <p:spPr>
          <a:xfrm rot="5400000" flipH="1" flipV="1">
            <a:off x="5670231" y="2936129"/>
            <a:ext cx="401983" cy="71392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3" idx="3"/>
            <a:endCxn id="7" idx="0"/>
          </p:cNvCxnSpPr>
          <p:nvPr/>
        </p:nvCxnSpPr>
        <p:spPr>
          <a:xfrm rot="5400000">
            <a:off x="2666342" y="3577390"/>
            <a:ext cx="385361" cy="154259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3" idx="5"/>
            <a:endCxn id="10" idx="0"/>
          </p:cNvCxnSpPr>
          <p:nvPr/>
        </p:nvCxnSpPr>
        <p:spPr>
          <a:xfrm rot="16200000" flipH="1">
            <a:off x="6182598" y="3487669"/>
            <a:ext cx="385361" cy="172203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3" idx="4"/>
            <a:endCxn id="6" idx="0"/>
          </p:cNvCxnSpPr>
          <p:nvPr/>
        </p:nvCxnSpPr>
        <p:spPr>
          <a:xfrm rot="16200000" flipH="1">
            <a:off x="3862980" y="5002406"/>
            <a:ext cx="1490628" cy="7200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4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476672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smtClean="0"/>
              <a:t>Прекращение договора простого товарищества</a:t>
            </a:r>
            <a:endParaRPr lang="ru-RU" sz="4400" dirty="0"/>
          </a:p>
        </p:txBody>
      </p:sp>
      <p:sp>
        <p:nvSpPr>
          <p:cNvPr id="4" name="Овал 3"/>
          <p:cNvSpPr/>
          <p:nvPr/>
        </p:nvSpPr>
        <p:spPr>
          <a:xfrm>
            <a:off x="3441362" y="3979171"/>
            <a:ext cx="26642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Вследствие</a:t>
            </a:r>
            <a:r>
              <a:rPr lang="ru-RU" dirty="0"/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28219" y="2974496"/>
            <a:ext cx="281201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расторжения договора </a:t>
            </a:r>
            <a:r>
              <a:rPr lang="ru-RU" dirty="0" smtClean="0"/>
              <a:t>по </a:t>
            </a:r>
            <a:r>
              <a:rPr lang="ru-RU" dirty="0"/>
              <a:t>требованию одного из товарищей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958" y="3240300"/>
            <a:ext cx="29266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отказа кого-либо из товарищей от дальнейшего участия в бессрочном договоре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79812" y="1772816"/>
            <a:ext cx="30603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реорганизации участвующего в </a:t>
            </a:r>
            <a:r>
              <a:rPr lang="ru-RU" dirty="0" smtClean="0"/>
              <a:t>договоре юридического </a:t>
            </a:r>
            <a:r>
              <a:rPr lang="ru-RU" dirty="0"/>
              <a:t>лица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11254" y="5462700"/>
            <a:ext cx="33843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выдела доли товарища по требованию его кредитора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85478" y="4958644"/>
            <a:ext cx="2787759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истечения срока договора</a:t>
            </a:r>
            <a:endParaRPr lang="ru-RU" dirty="0"/>
          </a:p>
        </p:txBody>
      </p:sp>
      <p:cxnSp>
        <p:nvCxnSpPr>
          <p:cNvPr id="12" name="Соединительная линия уступом 11"/>
          <p:cNvCxnSpPr>
            <a:stCxn id="4" idx="0"/>
            <a:endCxn id="7" idx="2"/>
          </p:cNvCxnSpPr>
          <p:nvPr/>
        </p:nvCxnSpPr>
        <p:spPr>
          <a:xfrm rot="16200000" flipV="1">
            <a:off x="3992625" y="3198286"/>
            <a:ext cx="1198243" cy="3635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4" idx="3"/>
            <a:endCxn id="8" idx="0"/>
          </p:cNvCxnSpPr>
          <p:nvPr/>
        </p:nvCxnSpPr>
        <p:spPr>
          <a:xfrm rot="5400000">
            <a:off x="3125234" y="4756395"/>
            <a:ext cx="684514" cy="72809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4" idx="5"/>
            <a:endCxn id="9" idx="1"/>
          </p:cNvCxnSpPr>
          <p:nvPr/>
        </p:nvCxnSpPr>
        <p:spPr>
          <a:xfrm rot="16200000" flipH="1">
            <a:off x="5608222" y="4885444"/>
            <a:ext cx="684514" cy="46999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4" idx="6"/>
            <a:endCxn id="5" idx="2"/>
          </p:cNvCxnSpPr>
          <p:nvPr/>
        </p:nvCxnSpPr>
        <p:spPr>
          <a:xfrm flipV="1">
            <a:off x="6105658" y="3982608"/>
            <a:ext cx="1428568" cy="4646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4" idx="1"/>
            <a:endCxn id="6" idx="3"/>
          </p:cNvCxnSpPr>
          <p:nvPr/>
        </p:nvCxnSpPr>
        <p:spPr>
          <a:xfrm rot="16200000" flipV="1">
            <a:off x="3277613" y="3562333"/>
            <a:ext cx="371904" cy="73594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3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476672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smtClean="0"/>
              <a:t>Прекращение договора простого товарищества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44824"/>
            <a:ext cx="34563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вещи, переданные в общее владение и (или) пользование товарищей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844824"/>
            <a:ext cx="34563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возвращаются предоставившим их товарищам без вознаграждения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07696" y="3415553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если иное не предусмотрено соглашением сторон</a:t>
            </a:r>
            <a:endParaRPr lang="ru-RU" dirty="0"/>
          </a:p>
        </p:txBody>
      </p:sp>
      <p:cxnSp>
        <p:nvCxnSpPr>
          <p:cNvPr id="8" name="Соединительная линия уступом 7"/>
          <p:cNvCxnSpPr>
            <a:stCxn id="5" idx="3"/>
            <a:endCxn id="6" idx="0"/>
          </p:cNvCxnSpPr>
          <p:nvPr/>
        </p:nvCxnSpPr>
        <p:spPr>
          <a:xfrm flipH="1">
            <a:off x="7775848" y="2384884"/>
            <a:ext cx="252536" cy="1030669"/>
          </a:xfrm>
          <a:prstGeom prst="bentConnector4">
            <a:avLst>
              <a:gd name="adj1" fmla="val -90522"/>
              <a:gd name="adj2" fmla="val 761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3"/>
            <a:endCxn id="5" idx="1"/>
          </p:cNvCxnSpPr>
          <p:nvPr/>
        </p:nvCxnSpPr>
        <p:spPr>
          <a:xfrm>
            <a:off x="3779912" y="238488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23528" y="4941168"/>
            <a:ext cx="2736304" cy="1448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Товарищ</a:t>
            </a:r>
            <a:r>
              <a:rPr lang="ru-RU" dirty="0"/>
              <a:t>, внесший в общую собственность индивидуально определенную вещь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75956" y="4941168"/>
            <a:ext cx="3599892" cy="1448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</a:t>
            </a:r>
            <a:r>
              <a:rPr lang="ru-RU" dirty="0" smtClean="0"/>
              <a:t>праве требовать </a:t>
            </a:r>
            <a:r>
              <a:rPr lang="ru-RU" dirty="0"/>
              <a:t>в судебном порядке возврата ему этой вещи при условии соблюдения интересов остальных товарищей и кредиторов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3059832" y="5445224"/>
            <a:ext cx="11161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971600" y="3415553"/>
            <a:ext cx="3600400" cy="109356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>
                <a:solidFill>
                  <a:srgbClr val="FF0000"/>
                </a:solidFill>
              </a:rPr>
              <a:t>участники несут солидарную ответственность</a:t>
            </a:r>
            <a:endParaRPr lang="ru-RU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7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914400"/>
          </a:xfrm>
        </p:spPr>
        <p:txBody>
          <a:bodyPr/>
          <a:lstStyle/>
          <a:p>
            <a:pPr algn="ctr"/>
            <a:r>
              <a:rPr lang="ru-RU" sz="4400" dirty="0" smtClean="0"/>
              <a:t>Отказ от бессрочного договора простого товарищества</a:t>
            </a:r>
            <a:endParaRPr lang="ru-RU" sz="4400" dirty="0"/>
          </a:p>
        </p:txBody>
      </p:sp>
      <p:sp>
        <p:nvSpPr>
          <p:cNvPr id="3" name="Овал 2"/>
          <p:cNvSpPr/>
          <p:nvPr/>
        </p:nvSpPr>
        <p:spPr>
          <a:xfrm>
            <a:off x="395536" y="2060848"/>
            <a:ext cx="230425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Заявление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2132856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 позднее чем за три месяца до предполагаемого выхода из договора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869160"/>
            <a:ext cx="30963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Соглашение об ограничении права на отказ от бессрочного договора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4869160"/>
            <a:ext cx="30963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Ничтожность</a:t>
            </a:r>
            <a:endParaRPr lang="ru-RU" dirty="0"/>
          </a:p>
        </p:txBody>
      </p:sp>
      <p:sp>
        <p:nvSpPr>
          <p:cNvPr id="7" name="Равно 6"/>
          <p:cNvSpPr/>
          <p:nvPr/>
        </p:nvSpPr>
        <p:spPr>
          <a:xfrm>
            <a:off x="3779912" y="5229200"/>
            <a:ext cx="1080120" cy="5040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93096" y="2276872"/>
            <a:ext cx="136815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914400"/>
          </a:xfrm>
        </p:spPr>
        <p:txBody>
          <a:bodyPr/>
          <a:lstStyle/>
          <a:p>
            <a:pPr algn="ctr"/>
            <a:r>
              <a:rPr lang="ru-RU" sz="4400" dirty="0" smtClean="0"/>
              <a:t>Расторжение договора простого товарищества по требованию стороны</a:t>
            </a:r>
            <a:endParaRPr lang="ru-RU" sz="4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2636912"/>
            <a:ext cx="338437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сторона </a:t>
            </a:r>
            <a:r>
              <a:rPr lang="ru-RU" dirty="0" smtClean="0"/>
              <a:t>договора, </a:t>
            </a:r>
            <a:r>
              <a:rPr lang="ru-RU" dirty="0"/>
              <a:t>заключенного с указанием </a:t>
            </a:r>
            <a:r>
              <a:rPr lang="ru-RU" dirty="0" smtClean="0"/>
              <a:t>срока </a:t>
            </a:r>
            <a:r>
              <a:rPr lang="ru-RU" dirty="0"/>
              <a:t>в качестве </a:t>
            </a:r>
            <a:r>
              <a:rPr lang="ru-RU" dirty="0" err="1"/>
              <a:t>отменительного</a:t>
            </a:r>
            <a:r>
              <a:rPr lang="ru-RU" dirty="0"/>
              <a:t> </a:t>
            </a:r>
            <a:r>
              <a:rPr lang="ru-RU" dirty="0" smtClean="0"/>
              <a:t>условия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4437112"/>
            <a:ext cx="338437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сторона договора, заключенного </a:t>
            </a:r>
            <a:r>
              <a:rPr lang="ru-RU" dirty="0" smtClean="0"/>
              <a:t>с </a:t>
            </a:r>
            <a:r>
              <a:rPr lang="ru-RU" dirty="0"/>
              <a:t>указанием цели в качестве </a:t>
            </a:r>
            <a:r>
              <a:rPr lang="ru-RU" dirty="0" err="1"/>
              <a:t>отменительного</a:t>
            </a:r>
            <a:r>
              <a:rPr lang="ru-RU" dirty="0"/>
              <a:t> условия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70603" y="3068960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Расторжение договора между собой и товарищами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70603" y="4421795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Возмещение товарищам реального ущерба</a:t>
            </a:r>
            <a:endParaRPr lang="ru-RU" dirty="0"/>
          </a:p>
        </p:txBody>
      </p:sp>
      <p:cxnSp>
        <p:nvCxnSpPr>
          <p:cNvPr id="8" name="Соединительная линия уступом 7"/>
          <p:cNvCxnSpPr>
            <a:stCxn id="4" idx="3"/>
            <a:endCxn id="5" idx="1"/>
          </p:cNvCxnSpPr>
          <p:nvPr/>
        </p:nvCxnSpPr>
        <p:spPr>
          <a:xfrm flipV="1">
            <a:off x="3491880" y="3501008"/>
            <a:ext cx="2078723" cy="151216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3" idx="3"/>
            <a:endCxn id="5" idx="1"/>
          </p:cNvCxnSpPr>
          <p:nvPr/>
        </p:nvCxnSpPr>
        <p:spPr>
          <a:xfrm>
            <a:off x="3491880" y="3212976"/>
            <a:ext cx="2078723" cy="2880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6" idx="0"/>
          </p:cNvCxnSpPr>
          <p:nvPr/>
        </p:nvCxnSpPr>
        <p:spPr>
          <a:xfrm>
            <a:off x="6938755" y="3933056"/>
            <a:ext cx="0" cy="488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6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914400"/>
          </a:xfrm>
        </p:spPr>
        <p:txBody>
          <a:bodyPr/>
          <a:lstStyle/>
          <a:p>
            <a:pPr algn="ctr"/>
            <a:r>
              <a:rPr lang="ru-RU" sz="4000" dirty="0" smtClean="0"/>
              <a:t>Ответственность товарища, в отношении которого договор простого товарищества расторгнут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2420888"/>
            <a:ext cx="25202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лицо, участие которого в договоре прекратилось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93332" y="2276872"/>
            <a:ext cx="24230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отвечает перед третьими лицами по общим обязательствам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4924400"/>
            <a:ext cx="3001761" cy="1017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расторжения </a:t>
            </a:r>
            <a:r>
              <a:rPr lang="ru-RU" dirty="0"/>
              <a:t>договора по требованию одного из товарищей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941168"/>
            <a:ext cx="33292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заявления </a:t>
            </a:r>
            <a:r>
              <a:rPr lang="ru-RU" dirty="0"/>
              <a:t>кого-либо из участников об отказе от дальнейшего в нем участия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187624" y="3645024"/>
            <a:ext cx="35283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когда договор не был прекращен в результате </a:t>
            </a:r>
          </a:p>
        </p:txBody>
      </p:sp>
      <p:cxnSp>
        <p:nvCxnSpPr>
          <p:cNvPr id="9" name="Соединительная линия уступом 8"/>
          <p:cNvCxnSpPr>
            <a:stCxn id="7" idx="3"/>
            <a:endCxn id="6" idx="0"/>
          </p:cNvCxnSpPr>
          <p:nvPr/>
        </p:nvCxnSpPr>
        <p:spPr>
          <a:xfrm rot="5400000">
            <a:off x="1435929" y="4672751"/>
            <a:ext cx="497129" cy="3970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>
            <a:stCxn id="7" idx="5"/>
            <a:endCxn id="5" idx="0"/>
          </p:cNvCxnSpPr>
          <p:nvPr/>
        </p:nvCxnSpPr>
        <p:spPr>
          <a:xfrm rot="16200000" flipH="1">
            <a:off x="4391852" y="4251482"/>
            <a:ext cx="480361" cy="86547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  <a:endCxn id="7" idx="0"/>
          </p:cNvCxnSpPr>
          <p:nvPr/>
        </p:nvCxnSpPr>
        <p:spPr>
          <a:xfrm>
            <a:off x="2951820" y="33569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3"/>
            <a:endCxn id="4" idx="1"/>
          </p:cNvCxnSpPr>
          <p:nvPr/>
        </p:nvCxnSpPr>
        <p:spPr>
          <a:xfrm>
            <a:off x="4211960" y="2888940"/>
            <a:ext cx="16813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>
            <a:stCxn id="4" idx="2"/>
            <a:endCxn id="6" idx="2"/>
          </p:cNvCxnSpPr>
          <p:nvPr/>
        </p:nvCxnSpPr>
        <p:spPr>
          <a:xfrm rot="5400000">
            <a:off x="3160621" y="2005027"/>
            <a:ext cx="2448272" cy="5440234"/>
          </a:xfrm>
          <a:prstGeom prst="bentConnector3">
            <a:avLst>
              <a:gd name="adj1" fmla="val 10933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4" idx="2"/>
            <a:endCxn id="5" idx="2"/>
          </p:cNvCxnSpPr>
          <p:nvPr/>
        </p:nvCxnSpPr>
        <p:spPr>
          <a:xfrm rot="5400000">
            <a:off x="4864361" y="3701417"/>
            <a:ext cx="2440922" cy="2040105"/>
          </a:xfrm>
          <a:prstGeom prst="bentConnector3">
            <a:avLst>
              <a:gd name="adj1" fmla="val 1093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1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4" y="2192"/>
            <a:ext cx="9142226" cy="914400"/>
          </a:xfrm>
        </p:spPr>
        <p:txBody>
          <a:bodyPr/>
          <a:lstStyle/>
          <a:p>
            <a:pPr algn="ctr"/>
            <a:r>
              <a:rPr lang="ru-RU" sz="4400" dirty="0" smtClean="0"/>
              <a:t>Договор простого товарищества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двое товарищей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564904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есколько товарищей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23728" y="1700808"/>
            <a:ext cx="21602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 обязуются соединить свои вклады и совместно действовать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427984" y="1844824"/>
            <a:ext cx="252028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без образования юридического лица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95465" y="2564904"/>
            <a:ext cx="15841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</a:t>
            </a:r>
            <a:r>
              <a:rPr lang="ru-RU" dirty="0" smtClean="0"/>
              <a:t>ель: иная (законная)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95465" y="1394774"/>
            <a:ext cx="1584176" cy="9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</a:t>
            </a:r>
            <a:r>
              <a:rPr lang="ru-RU" dirty="0" smtClean="0"/>
              <a:t>ель: извлечение </a:t>
            </a:r>
            <a:r>
              <a:rPr lang="ru-RU" dirty="0"/>
              <a:t>прибыли</a:t>
            </a:r>
            <a:endParaRPr lang="ru-RU" dirty="0"/>
          </a:p>
        </p:txBody>
      </p:sp>
      <p:cxnSp>
        <p:nvCxnSpPr>
          <p:cNvPr id="10" name="Соединительная линия уступом 9"/>
          <p:cNvCxnSpPr>
            <a:stCxn id="3" idx="0"/>
            <a:endCxn id="5" idx="0"/>
          </p:cNvCxnSpPr>
          <p:nvPr/>
        </p:nvCxnSpPr>
        <p:spPr>
          <a:xfrm rot="16200000" flipH="1">
            <a:off x="2051720" y="548680"/>
            <a:ext cx="216024" cy="2088232"/>
          </a:xfrm>
          <a:prstGeom prst="bent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4" idx="2"/>
            <a:endCxn id="5" idx="2"/>
          </p:cNvCxnSpPr>
          <p:nvPr/>
        </p:nvCxnSpPr>
        <p:spPr>
          <a:xfrm rot="5400000" flipH="1" flipV="1">
            <a:off x="2051720" y="2132856"/>
            <a:ext cx="216024" cy="2088232"/>
          </a:xfrm>
          <a:prstGeom prst="bent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5" idx="3"/>
            <a:endCxn id="6" idx="2"/>
          </p:cNvCxnSpPr>
          <p:nvPr/>
        </p:nvCxnSpPr>
        <p:spPr>
          <a:xfrm>
            <a:off x="4283968" y="2384884"/>
            <a:ext cx="144016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6" idx="7"/>
            <a:endCxn id="8" idx="0"/>
          </p:cNvCxnSpPr>
          <p:nvPr/>
        </p:nvCxnSpPr>
        <p:spPr>
          <a:xfrm rot="5400000" flipH="1" flipV="1">
            <a:off x="6979250" y="994702"/>
            <a:ext cx="608230" cy="1408375"/>
          </a:xfrm>
          <a:prstGeom prst="bentConnector3">
            <a:avLst>
              <a:gd name="adj1" fmla="val 13758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6" idx="5"/>
            <a:endCxn id="7" idx="2"/>
          </p:cNvCxnSpPr>
          <p:nvPr/>
        </p:nvCxnSpPr>
        <p:spPr>
          <a:xfrm rot="16200000" flipH="1">
            <a:off x="6916243" y="2429698"/>
            <a:ext cx="734244" cy="1408375"/>
          </a:xfrm>
          <a:prstGeom prst="bentConnector3">
            <a:avLst>
              <a:gd name="adj1" fmla="val 1311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1529662" y="5666020"/>
            <a:ext cx="2911497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</a:t>
            </a:r>
            <a:r>
              <a:rPr lang="ru-RU" dirty="0" smtClean="0"/>
              <a:t>ель: предпринимательская деятельность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3528" y="4119681"/>
            <a:ext cx="241226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индивидуальные предприниматели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15462" y="4119681"/>
            <a:ext cx="242504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коммерческие организации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372200" y="4119681"/>
            <a:ext cx="2407441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ФЗ «Об инвестиционном товариществе»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372199" y="5619290"/>
            <a:ext cx="2407441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</a:t>
            </a:r>
            <a:r>
              <a:rPr lang="ru-RU" dirty="0" smtClean="0"/>
              <a:t>ель: инвестиционная деятельность</a:t>
            </a:r>
            <a:endParaRPr lang="ru-RU" dirty="0"/>
          </a:p>
        </p:txBody>
      </p:sp>
      <p:cxnSp>
        <p:nvCxnSpPr>
          <p:cNvPr id="25" name="Соединительная линия уступом 24"/>
          <p:cNvCxnSpPr>
            <a:stCxn id="20" idx="2"/>
            <a:endCxn id="19" idx="0"/>
          </p:cNvCxnSpPr>
          <p:nvPr/>
        </p:nvCxnSpPr>
        <p:spPr>
          <a:xfrm rot="16200000" flipH="1">
            <a:off x="2024427" y="4705035"/>
            <a:ext cx="466219" cy="145574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21" idx="2"/>
            <a:endCxn id="19" idx="0"/>
          </p:cNvCxnSpPr>
          <p:nvPr/>
        </p:nvCxnSpPr>
        <p:spPr>
          <a:xfrm rot="5400000">
            <a:off x="3473589" y="4711624"/>
            <a:ext cx="466219" cy="144257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2" idx="2"/>
            <a:endCxn id="23" idx="0"/>
          </p:cNvCxnSpPr>
          <p:nvPr/>
        </p:nvCxnSpPr>
        <p:spPr>
          <a:xfrm flipH="1">
            <a:off x="7575920" y="5199801"/>
            <a:ext cx="1" cy="4194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3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ru-RU" sz="4400" dirty="0" smtClean="0"/>
              <a:t>Негласное товарищество</a:t>
            </a:r>
            <a:endParaRPr lang="ru-RU" sz="4400" dirty="0"/>
          </a:p>
        </p:txBody>
      </p:sp>
      <p:sp>
        <p:nvSpPr>
          <p:cNvPr id="3" name="Овал 2"/>
          <p:cNvSpPr/>
          <p:nvPr/>
        </p:nvSpPr>
        <p:spPr>
          <a:xfrm>
            <a:off x="2051720" y="1124744"/>
            <a:ext cx="50405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Существование договора не раскрывается для третьих лиц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56992"/>
            <a:ext cx="417646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</a:t>
            </a:r>
            <a:r>
              <a:rPr lang="ru-RU" dirty="0" smtClean="0"/>
              <a:t>аждый товарищ отвечает </a:t>
            </a:r>
            <a:r>
              <a:rPr lang="ru-RU" dirty="0"/>
              <a:t>всем своим имуществом по сделкам, которые он заключил от своего имени в общих интересах товарищей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3344706"/>
            <a:ext cx="417646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обязательства, возникшие в процессе их совместной деятельности, считаются общими</a:t>
            </a:r>
            <a:endParaRPr lang="ru-RU" dirty="0"/>
          </a:p>
        </p:txBody>
      </p:sp>
      <p:cxnSp>
        <p:nvCxnSpPr>
          <p:cNvPr id="9" name="Соединительная линия уступом 8"/>
          <p:cNvCxnSpPr>
            <a:stCxn id="3" idx="4"/>
            <a:endCxn id="4" idx="0"/>
          </p:cNvCxnSpPr>
          <p:nvPr/>
        </p:nvCxnSpPr>
        <p:spPr>
          <a:xfrm rot="5400000">
            <a:off x="2843808" y="1628800"/>
            <a:ext cx="1368152" cy="20882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>
            <a:stCxn id="3" idx="4"/>
            <a:endCxn id="5" idx="0"/>
          </p:cNvCxnSpPr>
          <p:nvPr/>
        </p:nvCxnSpPr>
        <p:spPr>
          <a:xfrm rot="16200000" flipH="1">
            <a:off x="5046195" y="1514645"/>
            <a:ext cx="1355866" cy="230425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7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876800"/>
            <a:ext cx="9144000" cy="914400"/>
          </a:xfrm>
        </p:spPr>
        <p:txBody>
          <a:bodyPr/>
          <a:lstStyle/>
          <a:p>
            <a:pPr algn="ctr"/>
            <a:r>
              <a:rPr lang="ru-RU" sz="9600" dirty="0" smtClean="0"/>
              <a:t>СПАСИБО </a:t>
            </a:r>
            <a:br>
              <a:rPr lang="ru-RU" sz="9600" dirty="0" smtClean="0"/>
            </a:br>
            <a:r>
              <a:rPr lang="ru-RU" sz="9600" dirty="0" smtClean="0"/>
              <a:t>ЗА ВНИМАНИЕ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5984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256" y="0"/>
            <a:ext cx="9162256" cy="914400"/>
          </a:xfrm>
        </p:spPr>
        <p:txBody>
          <a:bodyPr/>
          <a:lstStyle/>
          <a:p>
            <a:pPr algn="ctr"/>
            <a:r>
              <a:rPr lang="ru-RU" sz="4400" dirty="0" smtClean="0"/>
              <a:t>Вклады товарищей</a:t>
            </a:r>
            <a:endParaRPr lang="ru-RU" sz="4400" dirty="0"/>
          </a:p>
        </p:txBody>
      </p:sp>
      <p:sp>
        <p:nvSpPr>
          <p:cNvPr id="3" name="Овал 2"/>
          <p:cNvSpPr/>
          <p:nvPr/>
        </p:nvSpPr>
        <p:spPr>
          <a:xfrm>
            <a:off x="3068216" y="2492896"/>
            <a:ext cx="265591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Вклад – все, что вносится в общее дело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9993" y="1448780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деньги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5956" y="2852936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рофессиональные знания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13747" y="4725144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</a:t>
            </a:r>
            <a:r>
              <a:rPr lang="ru-RU" dirty="0" smtClean="0"/>
              <a:t>еловые связи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4184631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</a:t>
            </a:r>
            <a:r>
              <a:rPr lang="ru-RU" dirty="0" smtClean="0"/>
              <a:t>еловая репутация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44208" y="2852936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умения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5022" y="4011852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</a:t>
            </a:r>
            <a:r>
              <a:rPr lang="ru-RU" dirty="0" smtClean="0"/>
              <a:t>ные знания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8216" y="1073986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</a:t>
            </a:r>
            <a:r>
              <a:rPr lang="ru-RU" dirty="0" smtClean="0"/>
              <a:t>ное имущество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12160" y="1509936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навыки</a:t>
            </a:r>
            <a:endParaRPr lang="ru-RU" dirty="0"/>
          </a:p>
        </p:txBody>
      </p:sp>
      <p:cxnSp>
        <p:nvCxnSpPr>
          <p:cNvPr id="13" name="Соединительная линия уступом 12"/>
          <p:cNvCxnSpPr>
            <a:stCxn id="3" idx="0"/>
            <a:endCxn id="10" idx="2"/>
          </p:cNvCxnSpPr>
          <p:nvPr/>
        </p:nvCxnSpPr>
        <p:spPr>
          <a:xfrm rot="16200000" flipV="1">
            <a:off x="4012849" y="2109573"/>
            <a:ext cx="626822" cy="13982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3" idx="1"/>
            <a:endCxn id="4" idx="2"/>
          </p:cNvCxnSpPr>
          <p:nvPr/>
        </p:nvCxnSpPr>
        <p:spPr>
          <a:xfrm rot="16200000" flipV="1">
            <a:off x="2236178" y="1482816"/>
            <a:ext cx="462935" cy="1979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3" idx="4"/>
            <a:endCxn id="6" idx="0"/>
          </p:cNvCxnSpPr>
          <p:nvPr/>
        </p:nvCxnSpPr>
        <p:spPr>
          <a:xfrm rot="16200000" flipH="1">
            <a:off x="4052981" y="4276246"/>
            <a:ext cx="792088" cy="10570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3" idx="2"/>
            <a:endCxn id="5" idx="3"/>
          </p:cNvCxnSpPr>
          <p:nvPr/>
        </p:nvCxnSpPr>
        <p:spPr>
          <a:xfrm rot="10800000" flipV="1">
            <a:off x="2552220" y="3212976"/>
            <a:ext cx="515996" cy="360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3" idx="3"/>
            <a:endCxn id="9" idx="3"/>
          </p:cNvCxnSpPr>
          <p:nvPr/>
        </p:nvCxnSpPr>
        <p:spPr>
          <a:xfrm rot="5400000">
            <a:off x="2906353" y="3857083"/>
            <a:ext cx="685747" cy="41587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3" idx="5"/>
            <a:endCxn id="7" idx="1"/>
          </p:cNvCxnSpPr>
          <p:nvPr/>
        </p:nvCxnSpPr>
        <p:spPr>
          <a:xfrm rot="16200000" flipH="1">
            <a:off x="5244406" y="3812921"/>
            <a:ext cx="858526" cy="67698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3" idx="6"/>
            <a:endCxn id="8" idx="1"/>
          </p:cNvCxnSpPr>
          <p:nvPr/>
        </p:nvCxnSpPr>
        <p:spPr>
          <a:xfrm>
            <a:off x="5724128" y="3212976"/>
            <a:ext cx="720080" cy="360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3" idx="7"/>
            <a:endCxn id="11" idx="2"/>
          </p:cNvCxnSpPr>
          <p:nvPr/>
        </p:nvCxnSpPr>
        <p:spPr>
          <a:xfrm rot="5400000" flipH="1" flipV="1">
            <a:off x="6066846" y="1570358"/>
            <a:ext cx="401779" cy="186511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-18256" y="0"/>
            <a:ext cx="9162256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smtClean="0"/>
              <a:t>Вклады товарищей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201622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Вклады товарищей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1484784"/>
            <a:ext cx="201622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Если иное не следует из договора или обстоятельств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54760" y="1628800"/>
            <a:ext cx="201622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Одинаковая стоимость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59642" y="4427403"/>
            <a:ext cx="201622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Соглашение между товарищами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437112"/>
            <a:ext cx="201622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Денежная оценка вклада</a:t>
            </a:r>
            <a:endParaRPr lang="ru-RU" dirty="0"/>
          </a:p>
        </p:txBody>
      </p:sp>
      <p:sp>
        <p:nvSpPr>
          <p:cNvPr id="9" name="Равно 8"/>
          <p:cNvSpPr/>
          <p:nvPr/>
        </p:nvSpPr>
        <p:spPr>
          <a:xfrm>
            <a:off x="2843808" y="4581128"/>
            <a:ext cx="1719064" cy="576064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2557490" y="1916832"/>
            <a:ext cx="997270" cy="43204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767754" y="1916832"/>
            <a:ext cx="60444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4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74" y="0"/>
            <a:ext cx="9120626" cy="914400"/>
          </a:xfrm>
        </p:spPr>
        <p:txBody>
          <a:bodyPr/>
          <a:lstStyle/>
          <a:p>
            <a:pPr algn="ctr"/>
            <a:r>
              <a:rPr lang="ru-RU" sz="4400" dirty="0" smtClean="0"/>
              <a:t>Общее имущество товарищей</a:t>
            </a:r>
            <a:endParaRPr lang="ru-RU" sz="4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84595" y="2024844"/>
            <a:ext cx="302433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Общая долевая собственность</a:t>
            </a:r>
            <a:endParaRPr lang="ru-RU" dirty="0"/>
          </a:p>
        </p:txBody>
      </p:sp>
      <p:sp>
        <p:nvSpPr>
          <p:cNvPr id="4" name="Равно 3"/>
          <p:cNvSpPr/>
          <p:nvPr/>
        </p:nvSpPr>
        <p:spPr>
          <a:xfrm>
            <a:off x="4294372" y="2355377"/>
            <a:ext cx="1224136" cy="79208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14044" y="1268760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Имущество, которым товарищи обладали на праве собственности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45274" y="3861048"/>
            <a:ext cx="280831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Полученные от совместной деятельности плоды и доходы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14044" y="2501341"/>
            <a:ext cx="2808312" cy="118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Произведенная в результате совместной деятельности продукция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9786" y="5517232"/>
            <a:ext cx="224091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вытекает из существа обязательства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89" y="4660530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установлено законом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02145" y="4660530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установлено договором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1444833" y="3501008"/>
            <a:ext cx="1957211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Если иное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09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3374" y="0"/>
            <a:ext cx="9120626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smtClean="0"/>
              <a:t>Общее имущество товарищей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96752"/>
            <a:ext cx="31683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Ведение бухгалтерского учета общего имущества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48218" y="1196752"/>
            <a:ext cx="31683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Один из товарищей – юридическое лицо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883" y="3068960"/>
            <a:ext cx="31683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Пользование общим имуществом товарищей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08393" y="2672916"/>
            <a:ext cx="31683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Общее согласие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16166" y="3757391"/>
            <a:ext cx="31683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Устанавливается судом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4460" y="4760301"/>
            <a:ext cx="30243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Обязанности товарищей по содержанию общего имущества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805264"/>
            <a:ext cx="30243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Порядок возмещения расходов товарищами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16165" y="5395408"/>
            <a:ext cx="3160579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 простого товарищества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3707904" y="1412776"/>
            <a:ext cx="136815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Соединительная линия уступом 13"/>
          <p:cNvCxnSpPr>
            <a:stCxn id="6" idx="3"/>
            <a:endCxn id="7" idx="1"/>
          </p:cNvCxnSpPr>
          <p:nvPr/>
        </p:nvCxnSpPr>
        <p:spPr>
          <a:xfrm flipV="1">
            <a:off x="3476235" y="3068960"/>
            <a:ext cx="1932158" cy="39604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6" idx="3"/>
            <a:endCxn id="8" idx="1"/>
          </p:cNvCxnSpPr>
          <p:nvPr/>
        </p:nvCxnSpPr>
        <p:spPr>
          <a:xfrm>
            <a:off x="3476235" y="3465004"/>
            <a:ext cx="1939931" cy="68843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11" idx="1"/>
            <a:endCxn id="9" idx="3"/>
          </p:cNvCxnSpPr>
          <p:nvPr/>
        </p:nvCxnSpPr>
        <p:spPr>
          <a:xfrm rot="10800000">
            <a:off x="3498797" y="5156346"/>
            <a:ext cx="1917369" cy="63510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11" idx="1"/>
            <a:endCxn id="10" idx="3"/>
          </p:cNvCxnSpPr>
          <p:nvPr/>
        </p:nvCxnSpPr>
        <p:spPr>
          <a:xfrm rot="10800000" flipV="1">
            <a:off x="3491881" y="5791452"/>
            <a:ext cx="1924285" cy="40985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35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ru-RU" sz="4400" dirty="0" smtClean="0"/>
              <a:t>Введение общих дел товарищей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72816"/>
            <a:ext cx="259228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Товарищ действует от имени всех товарищей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429000"/>
            <a:ext cx="21602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основании доверенности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3429000"/>
            <a:ext cx="24482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основании договора (в письменной форме)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347864" y="1772816"/>
            <a:ext cx="273630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</a:t>
            </a:r>
            <a:r>
              <a:rPr lang="ru-RU" dirty="0" smtClean="0"/>
              <a:t>сли договором не установлено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1052736"/>
            <a:ext cx="27718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ведение дел осуществляется отдельными участниками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2441122"/>
            <a:ext cx="2771800" cy="987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ведение дел осуществляется </a:t>
            </a:r>
            <a:r>
              <a:rPr lang="ru-RU" dirty="0" smtClean="0"/>
              <a:t>совместно </a:t>
            </a:r>
            <a:r>
              <a:rPr lang="ru-RU" dirty="0"/>
              <a:t>всеми участниками</a:t>
            </a:r>
            <a:endParaRPr lang="ru-RU" dirty="0"/>
          </a:p>
        </p:txBody>
      </p:sp>
      <p:cxnSp>
        <p:nvCxnSpPr>
          <p:cNvPr id="10" name="Соединительная линия уступом 9"/>
          <p:cNvCxnSpPr>
            <a:stCxn id="3" idx="2"/>
            <a:endCxn id="4" idx="0"/>
          </p:cNvCxnSpPr>
          <p:nvPr/>
        </p:nvCxnSpPr>
        <p:spPr>
          <a:xfrm rot="5400000">
            <a:off x="1097868" y="2835188"/>
            <a:ext cx="576064" cy="61156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3" idx="2"/>
            <a:endCxn id="5" idx="0"/>
          </p:cNvCxnSpPr>
          <p:nvPr/>
        </p:nvCxnSpPr>
        <p:spPr>
          <a:xfrm rot="16200000" flipH="1">
            <a:off x="2447764" y="2096852"/>
            <a:ext cx="576064" cy="20882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6" idx="7"/>
            <a:endCxn id="7" idx="1"/>
          </p:cNvCxnSpPr>
          <p:nvPr/>
        </p:nvCxnSpPr>
        <p:spPr>
          <a:xfrm rot="5400000" flipH="1" flipV="1">
            <a:off x="5840721" y="1399517"/>
            <a:ext cx="374204" cy="68875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6" idx="5"/>
            <a:endCxn id="8" idx="1"/>
          </p:cNvCxnSpPr>
          <p:nvPr/>
        </p:nvCxnSpPr>
        <p:spPr>
          <a:xfrm rot="16200000" flipH="1">
            <a:off x="5907671" y="2470531"/>
            <a:ext cx="240305" cy="68875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3"/>
            <a:endCxn id="6" idx="2"/>
          </p:cNvCxnSpPr>
          <p:nvPr/>
        </p:nvCxnSpPr>
        <p:spPr>
          <a:xfrm>
            <a:off x="2987824" y="231287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51520" y="5517232"/>
            <a:ext cx="24842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Решения, касающиеся общих дел товарищей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395154" y="5517232"/>
            <a:ext cx="24842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если иное не предусмотрено договором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20716" y="5517232"/>
            <a:ext cx="24842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принимаются товарищами по общему согласию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2735796" y="5733256"/>
            <a:ext cx="5849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5804992" y="5737202"/>
            <a:ext cx="5849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4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smtClean="0"/>
              <a:t>Введение общих дел товарищей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32856"/>
            <a:ext cx="24117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товарищи не могут ссылаться на ограничения прав товарища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2996952"/>
            <a:ext cx="273630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что в момент заключения сделки третье лицо </a:t>
            </a:r>
            <a:r>
              <a:rPr lang="ru-RU" dirty="0" smtClean="0"/>
              <a:t>должно было знать о наличии ограничений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1329916"/>
            <a:ext cx="2736304" cy="109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что в момент заключения сделки третье лицо </a:t>
            </a:r>
            <a:r>
              <a:rPr lang="ru-RU" dirty="0" smtClean="0"/>
              <a:t>знало о наличии ограничений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2266020"/>
            <a:ext cx="19442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 исключением случаев, когда они докажут</a:t>
            </a:r>
            <a:endParaRPr lang="ru-RU" dirty="0"/>
          </a:p>
        </p:txBody>
      </p:sp>
      <p:cxnSp>
        <p:nvCxnSpPr>
          <p:cNvPr id="9" name="Соединительная линия уступом 8"/>
          <p:cNvCxnSpPr>
            <a:stCxn id="7" idx="3"/>
            <a:endCxn id="6" idx="1"/>
          </p:cNvCxnSpPr>
          <p:nvPr/>
        </p:nvCxnSpPr>
        <p:spPr>
          <a:xfrm flipV="1">
            <a:off x="4932040" y="1875402"/>
            <a:ext cx="1224136" cy="85867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>
            <a:stCxn id="7" idx="3"/>
            <a:endCxn id="5" idx="1"/>
          </p:cNvCxnSpPr>
          <p:nvPr/>
        </p:nvCxnSpPr>
        <p:spPr>
          <a:xfrm>
            <a:off x="4932040" y="2734072"/>
            <a:ext cx="1224136" cy="91095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3"/>
            <a:endCxn id="7" idx="1"/>
          </p:cNvCxnSpPr>
          <p:nvPr/>
        </p:nvCxnSpPr>
        <p:spPr>
          <a:xfrm flipV="1">
            <a:off x="2411760" y="2734072"/>
            <a:ext cx="576064" cy="10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36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922" y="-25569"/>
            <a:ext cx="9144000" cy="914400"/>
          </a:xfrm>
        </p:spPr>
        <p:txBody>
          <a:bodyPr/>
          <a:lstStyle/>
          <a:p>
            <a:pPr algn="ctr"/>
            <a:r>
              <a:rPr lang="ru-RU" sz="4400" dirty="0" smtClean="0"/>
              <a:t>Право товарища на информацию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204864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Каждый товарищ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2060848"/>
            <a:ext cx="237626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Имеет право знакомится с документацией по ведению дел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411760" y="2348880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5620" y="4149080"/>
            <a:ext cx="23042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Отказ от этого права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8144" y="4725162"/>
            <a:ext cx="23042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Ничтожность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20" y="5517232"/>
            <a:ext cx="23042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Ограничение этого права</a:t>
            </a:r>
            <a:endParaRPr lang="ru-RU" dirty="0"/>
          </a:p>
        </p:txBody>
      </p:sp>
      <p:cxnSp>
        <p:nvCxnSpPr>
          <p:cNvPr id="10" name="Соединительная линия уступом 9"/>
          <p:cNvCxnSpPr>
            <a:stCxn id="6" idx="3"/>
            <a:endCxn id="7" idx="1"/>
          </p:cNvCxnSpPr>
          <p:nvPr/>
        </p:nvCxnSpPr>
        <p:spPr>
          <a:xfrm>
            <a:off x="3779876" y="4545124"/>
            <a:ext cx="2088268" cy="5760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8" idx="3"/>
            <a:endCxn id="7" idx="1"/>
          </p:cNvCxnSpPr>
          <p:nvPr/>
        </p:nvCxnSpPr>
        <p:spPr>
          <a:xfrm flipV="1">
            <a:off x="3779876" y="5121206"/>
            <a:ext cx="2088268" cy="79207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0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71</TotalTime>
  <Words>725</Words>
  <Application>Microsoft Office PowerPoint</Application>
  <PresentationFormat>Экран (4:3)</PresentationFormat>
  <Paragraphs>134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Базовая</vt:lpstr>
      <vt:lpstr>Простое товарищество</vt:lpstr>
      <vt:lpstr>Договор простого товарищества</vt:lpstr>
      <vt:lpstr>Вклады товарищей</vt:lpstr>
      <vt:lpstr>Презентация PowerPoint</vt:lpstr>
      <vt:lpstr>Общее имущество товарищей</vt:lpstr>
      <vt:lpstr>Презентация PowerPoint</vt:lpstr>
      <vt:lpstr>Введение общих дел товарищей</vt:lpstr>
      <vt:lpstr>Презентация PowerPoint</vt:lpstr>
      <vt:lpstr>Право товарища на информацию</vt:lpstr>
      <vt:lpstr>Общие расходы и убытки товарищей</vt:lpstr>
      <vt:lpstr>Ответственность товарищей по общим обязательствам</vt:lpstr>
      <vt:lpstr>Распределение прибыли</vt:lpstr>
      <vt:lpstr>Выдел доли товарища по требованию его кредитора</vt:lpstr>
      <vt:lpstr>Прекращение договора простого товарищества</vt:lpstr>
      <vt:lpstr>Презентация PowerPoint</vt:lpstr>
      <vt:lpstr>Презентация PowerPoint</vt:lpstr>
      <vt:lpstr>Отказ от бессрочного договора простого товарищества</vt:lpstr>
      <vt:lpstr>Расторжение договора простого товарищества по требованию стороны</vt:lpstr>
      <vt:lpstr>Ответственность товарища, в отношении которого договор простого товарищества расторгнут</vt:lpstr>
      <vt:lpstr>Негласное товарищество</vt:lpstr>
      <vt:lpstr>СПАСИБО 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Простое товарищество</dc:title>
  <dc:creator>dom-b</dc:creator>
  <cp:lastModifiedBy>dom-b</cp:lastModifiedBy>
  <cp:revision>8</cp:revision>
  <dcterms:created xsi:type="dcterms:W3CDTF">2020-05-26T18:04:31Z</dcterms:created>
  <dcterms:modified xsi:type="dcterms:W3CDTF">2020-05-26T19:27:27Z</dcterms:modified>
</cp:coreProperties>
</file>