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64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7078BFF-335E-48AB-B03F-AB8B7684416C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11D800-4D16-4DF7-90A5-AA47779F93F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19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82172-BA40-44DF-9397-51DBF647CD94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31305-D026-45E8-996E-E93C0FE31F8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802C6-4A36-4665-8B5A-2CB03327BB3A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B4BD-1424-4DB2-B7AD-5E90B496440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76B5D-E808-4EE9-9B70-3AEA0F12A489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7B62C-2714-4C3C-8F76-433D2DDEB78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B90AE-8D64-4FAC-A31D-1DA7BFCE3ADE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6365-AD65-491A-9FCD-AC50C439678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E8887-20E7-447A-A6B1-4FBD9A143DDC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0AA4E-FE4F-4F78-A2A5-E790F389895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729D08-CFF5-45AE-8D40-22E6DB750DEE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3D508-E8CD-4F5B-A326-0419A67AC47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FDE00-27A1-4E34-B0E1-051AEE912DD8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9EE3B-2FE1-486B-9D23-017307ABA50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D4A8F-0685-46CB-B656-55447A2C3DDB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BFD6F-59B5-4B6E-9C24-14BF015ACDD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02DAD-6840-4329-B6B8-533B71DEB75A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66B1E-5D02-4835-B518-65E8BD95A28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86B5A-1709-495D-94F2-4B97F4F16E93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22CA5-8250-4D1A-95E9-6AB58B7AE2B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3DD76058-36C7-4828-9199-526B900616E3}" type="datetimeFigureOut">
              <a:rPr lang="ru-RU"/>
              <a:pPr/>
              <a:t>25.05.2020</a:t>
            </a:fld>
            <a:endParaRPr lang="ru-RU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D6886FA-7793-4E60-B468-9099C0BE1EE6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44675"/>
            <a:ext cx="8229600" cy="1143000"/>
          </a:xfrm>
        </p:spPr>
        <p:txBody>
          <a:bodyPr anchor="ctr"/>
          <a:lstStyle/>
          <a:p>
            <a:r>
              <a:rPr lang="ru-RU" altLang="ru-RU" sz="3600" b="1"/>
              <a:t>Договор Простого Товарищества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550" y="1341438"/>
            <a:ext cx="7885113" cy="3960812"/>
          </a:xfrm>
        </p:spPr>
        <p:txBody>
          <a:bodyPr anchor="ctr"/>
          <a:lstStyle/>
          <a:p>
            <a:pPr algn="ctr"/>
            <a:r>
              <a:rPr lang="ru-RU" altLang="ru-RU" sz="2100"/>
              <a:t>  </a:t>
            </a:r>
            <a:r>
              <a:rPr lang="ru-RU" altLang="ru-RU" sz="2500"/>
              <a:t>В соответствии с п. 1 ст. 1041 ГК по договору </a:t>
            </a:r>
            <a:br>
              <a:rPr lang="ru-RU" altLang="ru-RU" sz="2500"/>
            </a:br>
            <a:r>
              <a:rPr lang="ru-RU" altLang="ru-RU" sz="2500"/>
              <a:t>простого товарищества</a:t>
            </a:r>
            <a:br>
              <a:rPr lang="ru-RU" altLang="ru-RU" sz="2500"/>
            </a:br>
            <a:r>
              <a:rPr lang="ru-RU" altLang="ru-RU" sz="2500"/>
              <a:t>(договору о совместной деятельности) двое или несколько лиц (товари-</a:t>
            </a:r>
            <a:br>
              <a:rPr lang="ru-RU" altLang="ru-RU" sz="2500"/>
            </a:br>
            <a:r>
              <a:rPr lang="ru-RU" altLang="ru-RU" sz="2500"/>
              <a:t>щей) обязуются соединить свои вклады и совместно действовать без об-</a:t>
            </a:r>
            <a:br>
              <a:rPr lang="ru-RU" altLang="ru-RU" sz="2500"/>
            </a:br>
            <a:r>
              <a:rPr lang="ru-RU" altLang="ru-RU" sz="2500"/>
              <a:t>разования юридического лица для извлечения прибыли или достижения</a:t>
            </a:r>
            <a:br>
              <a:rPr lang="ru-RU" altLang="ru-RU" sz="2500"/>
            </a:br>
            <a:r>
              <a:rPr lang="ru-RU" altLang="ru-RU" sz="2500"/>
              <a:t>иной не противоречащей закону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936625"/>
          </a:xfrm>
        </p:spPr>
        <p:txBody>
          <a:bodyPr anchor="ctr"/>
          <a:lstStyle/>
          <a:p>
            <a:r>
              <a:rPr lang="ru-RU" altLang="ru-RU" sz="3200" b="1" i="1"/>
              <a:t>Существенные </a:t>
            </a:r>
            <a:r>
              <a:rPr lang="ru-RU" altLang="ru-RU" sz="3200" b="1"/>
              <a:t>условия: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38425"/>
            <a:ext cx="8229600" cy="3492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          о соединении вкладов;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о совместных действиях товарищей;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об общей цели,на которую           направлены действия товарищей.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50825" y="29972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23850" y="40052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23850" y="52292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9750" y="549275"/>
            <a:ext cx="84963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chemeClr val="tx2"/>
                </a:solidFill>
              </a:rPr>
              <a:t>По своей юридической природе договор простого товарищества является: </a:t>
            </a:r>
            <a:br>
              <a:rPr lang="ru-RU" altLang="ru-RU" b="1">
                <a:solidFill>
                  <a:schemeClr val="tx2"/>
                </a:solidFill>
              </a:rPr>
            </a:b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188" y="3213100"/>
            <a:ext cx="256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400" i="1"/>
              <a:t>консенсуальным</a:t>
            </a:r>
            <a:endParaRPr lang="ru-RU" sz="2400" i="1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1835150" y="1196975"/>
            <a:ext cx="2889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203575" y="198913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400" i="1"/>
              <a:t>возмездным</a:t>
            </a:r>
            <a:endParaRPr lang="ru-RU" sz="2400" i="1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3635375" y="981075"/>
            <a:ext cx="2159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932363" y="3141663"/>
            <a:ext cx="163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400" i="1"/>
              <a:t>взаимным</a:t>
            </a:r>
            <a:endParaRPr lang="ru-RU" sz="2400" i="1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580063" y="1341438"/>
            <a:ext cx="214312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372225" y="3933825"/>
            <a:ext cx="221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altLang="ru-RU" sz="2400" i="1"/>
              <a:t>фидуциарным</a:t>
            </a:r>
            <a:endParaRPr lang="ru-RU" sz="2400" i="1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7164388" y="1196975"/>
            <a:ext cx="14446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849312"/>
          </a:xfrm>
        </p:spPr>
        <p:txBody>
          <a:bodyPr anchor="ctr"/>
          <a:lstStyle/>
          <a:p>
            <a:pPr algn="ctr"/>
            <a:r>
              <a:rPr lang="ru-RU" altLang="ru-RU" sz="2400" b="1"/>
              <a:t>Вкладом товарища признается все то, что он вносит в общее дело: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362950" cy="28368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            деньги;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 иное имущество;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 профессиональные и иные знания, навыки и умения;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              деловая репутация и деловые связи.</a:t>
            </a:r>
          </a:p>
          <a:p>
            <a:endParaRPr lang="ru-RU" alt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8313" y="4581525"/>
            <a:ext cx="8496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/>
              <a:t>Вклады товарищей предполагаются равными по стоимости, если иное не следует из договора простого товарищества или фактических обстоятельств.</a:t>
            </a:r>
          </a:p>
          <a:p>
            <a:r>
              <a:rPr lang="ru-RU" altLang="ru-RU" sz="2000"/>
              <a:t>Денежная оценка вклада товарища производится по соглашению между товарищами (ст. 1042 ГК).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39750" y="14128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68313" y="206057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39750" y="27082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84213" y="36449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39750" y="4365625"/>
            <a:ext cx="8135938" cy="18002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/>
              <a:t>Внесенное товарищами имущество, которым они обладали на праве собственности, а также произведенная в результате совместной деятельности продукция и полученные плоды и доходы признаются их </a:t>
            </a:r>
            <a:r>
              <a:rPr lang="ru-RU" altLang="ru-RU" sz="2100" i="1">
                <a:solidFill>
                  <a:srgbClr val="0000FF"/>
                </a:solidFill>
              </a:rPr>
              <a:t>общей долевой собственностью</a:t>
            </a:r>
            <a:r>
              <a:rPr lang="ru-RU" altLang="ru-RU" sz="2100" i="1"/>
              <a:t>, </a:t>
            </a:r>
            <a:r>
              <a:rPr lang="ru-RU" altLang="ru-RU" sz="2100"/>
              <a:t>если иное не установлено законом или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/>
              <a:t>    договором либо не вытекает из существа обязательства.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/>
              <a:t>Внесенное товарищами имущество, которым они обладали по иным основаниям, используется в интересах всех товарищей и составляет наряду с имуществом, находящимся в их общей долевой собственности, </a:t>
            </a:r>
            <a:r>
              <a:rPr lang="ru-RU" altLang="ru-RU" sz="2100" i="1">
                <a:solidFill>
                  <a:srgbClr val="0000FF"/>
                </a:solidFill>
              </a:rPr>
              <a:t>общее имущество товарищей</a:t>
            </a:r>
            <a:r>
              <a:rPr lang="ru-RU" altLang="ru-RU" sz="2100" i="1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/>
              <a:t>Обязанности товарищей по содержанию общего имущества и порядок возмещения расходов, связанных с выполнением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/>
              <a:t>    этих обязанностей, определяются договором простого товарищества (ст. 1043 ГК).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1930400"/>
          </a:xfrm>
        </p:spPr>
        <p:txBody>
          <a:bodyPr anchor="ctr"/>
          <a:lstStyle/>
          <a:p>
            <a:r>
              <a:rPr lang="ru-RU" altLang="ru-RU" sz="2900"/>
              <a:t>    По общему правилу участниками договора     простого товарищества могут являться</a:t>
            </a:r>
            <a:br>
              <a:rPr lang="ru-RU" altLang="ru-RU" sz="2900"/>
            </a:br>
            <a:r>
              <a:rPr lang="ru-RU" altLang="ru-RU" sz="2900">
                <a:solidFill>
                  <a:schemeClr val="tx1"/>
                </a:solidFill>
              </a:rPr>
              <a:t/>
            </a:r>
            <a:br>
              <a:rPr lang="ru-RU" altLang="ru-RU" sz="2900">
                <a:solidFill>
                  <a:schemeClr val="tx1"/>
                </a:solidFill>
              </a:rPr>
            </a:br>
            <a:r>
              <a:rPr lang="ru-RU" altLang="ru-RU" sz="2900">
                <a:solidFill>
                  <a:schemeClr val="tx1"/>
                </a:solidFill>
              </a:rPr>
              <a:t>    любые субъекты гражданского права.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708275"/>
            <a:ext cx="8686800" cy="2305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600"/>
              <a:t>         Однако сторонами такого договора, заключаемого для осуществления предпринимательской деятельности, могут быть только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600"/>
              <a:t>         индивидуальные предприниматели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600"/>
              <a:t>         коммерческие организации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827088" y="1268413"/>
            <a:ext cx="6983412" cy="1008062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07950" y="45085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79388" y="49418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227763" y="5661025"/>
            <a:ext cx="2016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/>
              <a:t>(п. 2 ст. 1041 ГК).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92150"/>
            <a:ext cx="8353425" cy="57610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/>
              <a:t>Законом предусмотрены основания прекращения договора простого товарищества (п. 1 ст. 1050 ГК). Любой товарищ вправе отказаться от бессрочного договора простого товарищества, предупредив об этом остальных участников не позднее чем за </a:t>
            </a:r>
            <a:r>
              <a:rPr lang="ru-RU" altLang="ru-RU" sz="1800" i="1" u="sng"/>
              <a:t>три месяца</a:t>
            </a:r>
            <a:r>
              <a:rPr lang="ru-RU" altLang="ru-RU" sz="1800" i="1"/>
              <a:t> </a:t>
            </a:r>
            <a:r>
              <a:rPr lang="ru-RU" altLang="ru-RU" sz="1800"/>
              <a:t>до предполагаемого выхода из договора. Соглашение об ограничении права на отказ от такого договора является ничтожным (ст. 1051 ГК).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/>
              <a:t>Право на свободный выход из состава участников договора простого товарищества может быть ограничено соглашением товарищей, если договор заключен на определенный срок. Однако наряду с основаниями, указанными в п. 2 ст. 450 ГК, сторона договора простого товарищества, заключенного с указанием срока или с указанием цели в качестве отменительного условия, вправе требовать расторжения договора в отношениях между собой и остальными товарищами по уважительной причине с возмещением остальным товарищам реального ущерба, причиненного расторжением договора (ст. 1052 ГК).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/>
              <a:t>Прекращение договора простого товарищества влечет раздел имущества, находившегося в общей собственности участников, и возникших у них общих прав требования в порядке, установленном ст. 252 ГК.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81075"/>
            <a:ext cx="8229600" cy="5111750"/>
          </a:xfrm>
        </p:spPr>
        <p:txBody>
          <a:bodyPr anchor="ctr"/>
          <a:lstStyle/>
          <a:p>
            <a:r>
              <a:rPr lang="ru-RU" altLang="ru-RU" sz="2100">
                <a:solidFill>
                  <a:schemeClr val="tx1"/>
                </a:solidFill>
              </a:rPr>
              <a:t>С момента прекращения договора простого товарищества его участники несут </a:t>
            </a:r>
            <a:r>
              <a:rPr lang="ru-RU" altLang="ru-RU" sz="2100" i="1" u="sng">
                <a:solidFill>
                  <a:schemeClr val="tx1"/>
                </a:solidFill>
              </a:rPr>
              <a:t>солидарную ответственность</a:t>
            </a:r>
            <a:r>
              <a:rPr lang="ru-RU" altLang="ru-RU" sz="2100" i="1">
                <a:solidFill>
                  <a:schemeClr val="tx1"/>
                </a:solidFill>
              </a:rPr>
              <a:t> </a:t>
            </a:r>
            <a:r>
              <a:rPr lang="ru-RU" altLang="ru-RU" sz="2100">
                <a:solidFill>
                  <a:schemeClr val="tx1"/>
                </a:solidFill>
              </a:rPr>
              <a:t>по неисполненным общим обязательствам в отношении третьих лиц                           (п. 2 ст. 1050 ГК).</a:t>
            </a:r>
            <a:br>
              <a:rPr lang="ru-RU" altLang="ru-RU" sz="2100">
                <a:solidFill>
                  <a:schemeClr val="tx1"/>
                </a:solidFill>
              </a:rPr>
            </a:br>
            <a:r>
              <a:rPr lang="ru-RU" altLang="ru-RU" sz="2100">
                <a:solidFill>
                  <a:schemeClr val="tx1"/>
                </a:solidFill>
              </a:rPr>
              <a:t/>
            </a:r>
            <a:br>
              <a:rPr lang="ru-RU" altLang="ru-RU" sz="2100">
                <a:solidFill>
                  <a:schemeClr val="tx1"/>
                </a:solidFill>
              </a:rPr>
            </a:br>
            <a:r>
              <a:rPr lang="ru-RU" altLang="ru-RU" sz="2100">
                <a:solidFill>
                  <a:schemeClr val="tx1"/>
                </a:solidFill>
              </a:rPr>
              <a:t>Договором простого товарищества может быть предусмотрено, что его существование не раскрывается для третьих лиц </a:t>
            </a:r>
            <a:r>
              <a:rPr lang="ru-RU" altLang="ru-RU" sz="2100" i="1">
                <a:solidFill>
                  <a:schemeClr val="tx1"/>
                </a:solidFill>
              </a:rPr>
              <a:t>(</a:t>
            </a:r>
            <a:r>
              <a:rPr lang="ru-RU" altLang="ru-RU" sz="2100" i="1" u="sng">
                <a:solidFill>
                  <a:schemeClr val="tx1"/>
                </a:solidFill>
              </a:rPr>
              <a:t>негласное товарищество)</a:t>
            </a:r>
            <a:r>
              <a:rPr lang="ru-RU" altLang="ru-RU" sz="2100" i="1">
                <a:solidFill>
                  <a:schemeClr val="tx1"/>
                </a:solidFill>
              </a:rPr>
              <a:t>                          </a:t>
            </a:r>
            <a:r>
              <a:rPr lang="ru-RU" altLang="ru-RU" sz="2100">
                <a:solidFill>
                  <a:schemeClr val="tx1"/>
                </a:solidFill>
              </a:rPr>
              <a:t>(ст. 1054 ГК).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116013" y="34290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4140200" y="465296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101</TotalTime>
  <Words>447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Calibri</vt:lpstr>
      <vt:lpstr>Край</vt:lpstr>
      <vt:lpstr>Договор Простого Товарищества</vt:lpstr>
      <vt:lpstr>  В соответствии с п. 1 ст. 1041 ГК по договору  простого товарищества (договору о совместной деятельности) двое или несколько лиц (товари- щей) обязуются соединить свои вклады и совместно действовать без об- разования юридического лица для извлечения прибыли или достижения иной не противоречащей закону цели.</vt:lpstr>
      <vt:lpstr>Существенные условия:</vt:lpstr>
      <vt:lpstr>Слайд 4</vt:lpstr>
      <vt:lpstr>Вкладом товарища признается все то, что он вносит в общее дело:</vt:lpstr>
      <vt:lpstr>Слайд 6</vt:lpstr>
      <vt:lpstr>    По общему правилу участниками договора     простого товарищества могут являться      любые субъекты гражданского права.</vt:lpstr>
      <vt:lpstr>Слайд 8</vt:lpstr>
      <vt:lpstr>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третьих лиц                           (п. 2 ст. 1050 ГК).  Договором простого товарищества может быть предусмотрено, что его существование не раскрывается для третьих лиц (негласное товарищество)                          (ст. 1054 ГК).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Wet</dc:creator>
  <cp:lastModifiedBy>олеся</cp:lastModifiedBy>
  <cp:revision>3</cp:revision>
  <dcterms:created xsi:type="dcterms:W3CDTF">2011-06-25T20:23:27Z</dcterms:created>
  <dcterms:modified xsi:type="dcterms:W3CDTF">2020-05-25T13:58:00Z</dcterms:modified>
</cp:coreProperties>
</file>