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59" r:id="rId3"/>
    <p:sldId id="257" r:id="rId4"/>
    <p:sldId id="258"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25.05.2020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25.05.2020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25.05.2020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25.05.2020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25.05.2020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25.05.2020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25.05.2020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25.05.2020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25.05.2020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25.05.2020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25.05.2020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25.05.2020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196752"/>
            <a:ext cx="7772400" cy="1829761"/>
          </a:xfrm>
        </p:spPr>
        <p:txBody>
          <a:bodyPr>
            <a:normAutofit fontScale="90000"/>
          </a:bodyPr>
          <a:lstStyle/>
          <a:p>
            <a:pPr algn="ctr"/>
            <a:r>
              <a:rPr lang="ru-RU" dirty="0" smtClean="0">
                <a:latin typeface="Times New Roman" pitchFamily="18" charset="0"/>
                <a:cs typeface="Times New Roman" pitchFamily="18" charset="0"/>
              </a:rPr>
              <a:t>Презентация по гражданскому праву по теме: «Простое товарищество гл.55 ГК РФ»</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03648" y="3429000"/>
            <a:ext cx="6400800" cy="1752600"/>
          </a:xfrm>
        </p:spPr>
        <p:txBody>
          <a:bodyPr>
            <a:normAutofit fontScale="85000" lnSpcReduction="20000"/>
          </a:bodyPr>
          <a:lstStyle/>
          <a:p>
            <a:pPr algn="ctr"/>
            <a:r>
              <a:rPr lang="ru-RU" dirty="0" smtClean="0">
                <a:latin typeface="Times New Roman" pitchFamily="18" charset="0"/>
                <a:cs typeface="Times New Roman" pitchFamily="18" charset="0"/>
              </a:rPr>
              <a:t>Презентацию выполнила</a:t>
            </a:r>
          </a:p>
          <a:p>
            <a:pPr algn="ctr"/>
            <a:r>
              <a:rPr lang="ru-RU" dirty="0" smtClean="0">
                <a:latin typeface="Times New Roman" pitchFamily="18" charset="0"/>
                <a:cs typeface="Times New Roman" pitchFamily="18" charset="0"/>
              </a:rPr>
              <a:t>Студентка 3 курса</a:t>
            </a:r>
          </a:p>
          <a:p>
            <a:pPr algn="ctr"/>
            <a:r>
              <a:rPr lang="ru-RU" dirty="0" smtClean="0">
                <a:latin typeface="Times New Roman" pitchFamily="18" charset="0"/>
                <a:cs typeface="Times New Roman" pitchFamily="18" charset="0"/>
              </a:rPr>
              <a:t>Группы ПОЭД-3.1</a:t>
            </a:r>
          </a:p>
          <a:p>
            <a:pPr algn="ctr"/>
            <a:r>
              <a:rPr lang="ru-RU" dirty="0" err="1" smtClean="0">
                <a:latin typeface="Times New Roman" pitchFamily="18" charset="0"/>
                <a:cs typeface="Times New Roman" pitchFamily="18" charset="0"/>
              </a:rPr>
              <a:t>Цымбалова</a:t>
            </a:r>
            <a:r>
              <a:rPr lang="ru-RU" dirty="0" smtClean="0">
                <a:latin typeface="Times New Roman" pitchFamily="18" charset="0"/>
                <a:cs typeface="Times New Roman" pitchFamily="18" charset="0"/>
              </a:rPr>
              <a:t> Алеся</a:t>
            </a:r>
          </a:p>
          <a:p>
            <a:pPr algn="ctr"/>
            <a:r>
              <a:rPr lang="ru-RU" dirty="0" smtClean="0">
                <a:latin typeface="Times New Roman" pitchFamily="18" charset="0"/>
                <a:cs typeface="Times New Roman" pitchFamily="18" charset="0"/>
              </a:rPr>
              <a:t>СГЭУ 2020</a:t>
            </a:r>
            <a:endParaRPr lang="ru-RU"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9"/>
            <a:ext cx="8435280" cy="3387832"/>
          </a:xfrm>
        </p:spPr>
        <p:txBody>
          <a:bodyPr>
            <a:normAutofit/>
          </a:bodyPr>
          <a:lstStyle/>
          <a:p>
            <a:pPr algn="ctr"/>
            <a:r>
              <a:rPr lang="ru-RU" sz="8800" dirty="0" smtClean="0">
                <a:latin typeface="Times New Roman" pitchFamily="18" charset="0"/>
                <a:cs typeface="Times New Roman" pitchFamily="18" charset="0"/>
              </a:rPr>
              <a:t>СПАСИБО ЗА ВНИМАНИЕ!</a:t>
            </a:r>
            <a:endParaRPr lang="ru-RU" sz="8800"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274638"/>
            <a:ext cx="370384" cy="130026"/>
          </a:xfrm>
        </p:spPr>
        <p:txBody>
          <a:bodyPr>
            <a:normAutofit fontScale="90000"/>
          </a:bodyPr>
          <a:lstStyle/>
          <a:p>
            <a:endParaRPr lang="ru-RU" sz="800" dirty="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915816" y="2492896"/>
            <a:ext cx="1306488" cy="435504"/>
          </a:xfrm>
        </p:spPr>
        <p:txBody>
          <a:bodyPr>
            <a:normAutofit/>
          </a:bodyPr>
          <a:lstStyle/>
          <a:p>
            <a:endParaRPr lang="ru-RU" sz="900" dirty="0"/>
          </a:p>
        </p:txBody>
      </p:sp>
      <p:sp>
        <p:nvSpPr>
          <p:cNvPr id="2" name="Заголовок 1"/>
          <p:cNvSpPr>
            <a:spLocks noGrp="1"/>
          </p:cNvSpPr>
          <p:nvPr>
            <p:ph type="title"/>
          </p:nvPr>
        </p:nvSpPr>
        <p:spPr>
          <a:xfrm>
            <a:off x="1835696" y="1268760"/>
            <a:ext cx="802432" cy="216024"/>
          </a:xfrm>
        </p:spPr>
        <p:txBody>
          <a:bodyPr>
            <a:normAutofit/>
          </a:bodyPr>
          <a:lstStyle/>
          <a:p>
            <a:endParaRPr lang="ru-RU" sz="800" dirty="0"/>
          </a:p>
        </p:txBody>
      </p:sp>
      <p:pic>
        <p:nvPicPr>
          <p:cNvPr id="1026" name="Picture 2" descr="C:\Users\ad\Desktop\img1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868144" y="404664"/>
            <a:ext cx="1162472" cy="360041"/>
          </a:xfrm>
        </p:spPr>
        <p:txBody>
          <a:bodyPr>
            <a:normAutofit/>
          </a:bodyPr>
          <a:lstStyle/>
          <a:p>
            <a:endParaRPr lang="ru-RU" sz="800" dirty="0"/>
          </a:p>
        </p:txBody>
      </p:sp>
      <p:sp>
        <p:nvSpPr>
          <p:cNvPr id="2" name="Заголовок 1"/>
          <p:cNvSpPr>
            <a:spLocks noGrp="1"/>
          </p:cNvSpPr>
          <p:nvPr>
            <p:ph type="title"/>
          </p:nvPr>
        </p:nvSpPr>
        <p:spPr>
          <a:xfrm>
            <a:off x="2627784" y="404664"/>
            <a:ext cx="658416" cy="274042"/>
          </a:xfrm>
        </p:spPr>
        <p:txBody>
          <a:bodyPr>
            <a:normAutofit/>
          </a:bodyPr>
          <a:lstStyle/>
          <a:p>
            <a:endParaRPr lang="ru-RU" sz="800" b="0" dirty="0">
              <a:effectLst/>
              <a:latin typeface="Times New Roman" pitchFamily="18" charset="0"/>
              <a:cs typeface="Times New Roman" pitchFamily="18" charset="0"/>
            </a:endParaRPr>
          </a:p>
        </p:txBody>
      </p:sp>
      <p:sp>
        <p:nvSpPr>
          <p:cNvPr id="4" name="Скругленный прямоугольник 3"/>
          <p:cNvSpPr/>
          <p:nvPr/>
        </p:nvSpPr>
        <p:spPr>
          <a:xfrm>
            <a:off x="1331640" y="260648"/>
            <a:ext cx="6624736" cy="6480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solidFill>
                <a:latin typeface="Times New Roman" pitchFamily="18" charset="0"/>
                <a:cs typeface="Times New Roman" pitchFamily="18" charset="0"/>
              </a:rPr>
              <a:t>ГК РФ Статья 1041. Договор простого товарищества</a:t>
            </a:r>
          </a:p>
          <a:p>
            <a:r>
              <a:rPr lang="ru-RU" b="1" dirty="0" smtClean="0"/>
              <a:t> </a:t>
            </a:r>
            <a:endParaRPr lang="ru-RU" b="1" dirty="0"/>
          </a:p>
        </p:txBody>
      </p:sp>
      <p:sp>
        <p:nvSpPr>
          <p:cNvPr id="5" name="Стрелка вниз 4"/>
          <p:cNvSpPr/>
          <p:nvPr/>
        </p:nvSpPr>
        <p:spPr>
          <a:xfrm>
            <a:off x="1691680" y="105273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4572000" y="105273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7452320" y="105273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251520" y="1556792"/>
            <a:ext cx="3096344" cy="29523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2"/>
                </a:solidFill>
                <a:latin typeface="Times New Roman" pitchFamily="18" charset="0"/>
                <a:cs typeface="Times New Roman" pitchFamily="18" charset="0"/>
              </a:rPr>
              <a:t>1. По договору простого товарищества (договору о совместной деятельности) двое или несколько лиц (товарищей) обязуются соединить свои вклады и совместно действовать без образования юридического лица для извлечения прибыли или достижения иной не противоречащей закону цели.</a:t>
            </a:r>
            <a:endParaRPr lang="ru-RU" sz="1600" dirty="0">
              <a:solidFill>
                <a:schemeClr val="tx2"/>
              </a:solidFill>
              <a:latin typeface="Times New Roman" pitchFamily="18" charset="0"/>
              <a:cs typeface="Times New Roman" pitchFamily="18" charset="0"/>
            </a:endParaRPr>
          </a:p>
        </p:txBody>
      </p:sp>
      <p:sp>
        <p:nvSpPr>
          <p:cNvPr id="9" name="Скругленный прямоугольник 8"/>
          <p:cNvSpPr/>
          <p:nvPr/>
        </p:nvSpPr>
        <p:spPr>
          <a:xfrm>
            <a:off x="3635896" y="1556792"/>
            <a:ext cx="2088232" cy="30243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solidFill>
                <a:latin typeface="Times New Roman" pitchFamily="18" charset="0"/>
                <a:cs typeface="Times New Roman" pitchFamily="18" charset="0"/>
              </a:rPr>
              <a:t>2. Сторонами договора </a:t>
            </a:r>
            <a:r>
              <a:rPr lang="ru-RU" sz="1400" dirty="0" smtClean="0">
                <a:solidFill>
                  <a:schemeClr val="tx2"/>
                </a:solidFill>
                <a:latin typeface="Times New Roman" pitchFamily="18" charset="0"/>
                <a:cs typeface="Times New Roman" pitchFamily="18" charset="0"/>
              </a:rPr>
              <a:t>простого товарищества, заключаемого для осуществления предпринимательской деятельности, могут быть только индивидуальные предприниматели и (или) коммерческие организации</a:t>
            </a:r>
            <a:r>
              <a:rPr lang="ru-RU" dirty="0" smtClean="0"/>
              <a:t>.</a:t>
            </a:r>
            <a:endParaRPr lang="ru-RU" dirty="0"/>
          </a:p>
        </p:txBody>
      </p:sp>
      <p:sp>
        <p:nvSpPr>
          <p:cNvPr id="10" name="Скругленный прямоугольник 9"/>
          <p:cNvSpPr/>
          <p:nvPr/>
        </p:nvSpPr>
        <p:spPr>
          <a:xfrm>
            <a:off x="5940152" y="1556792"/>
            <a:ext cx="3096344" cy="29523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solidFill>
                <a:latin typeface="Times New Roman" pitchFamily="18" charset="0"/>
                <a:cs typeface="Times New Roman" pitchFamily="18" charset="0"/>
              </a:rPr>
              <a:t>3. Особенности договора простого товарищества, заключаемого для осуществления совместной инвестиционной деятельности (инвестиционного товарищества), устанавливаются Федеральным законом "Об инвестиционном товариществе".</a:t>
            </a:r>
            <a:endParaRPr lang="ru-RU" sz="1400" dirty="0">
              <a:solidFill>
                <a:schemeClr val="tx2"/>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940152" y="404664"/>
            <a:ext cx="1162472" cy="360041"/>
          </a:xfrm>
        </p:spPr>
        <p:txBody>
          <a:bodyPr>
            <a:normAutofit/>
          </a:bodyPr>
          <a:lstStyle/>
          <a:p>
            <a:endParaRPr lang="ru-RU" sz="800" dirty="0">
              <a:latin typeface="+mj-lt"/>
            </a:endParaRPr>
          </a:p>
        </p:txBody>
      </p:sp>
      <p:sp>
        <p:nvSpPr>
          <p:cNvPr id="2" name="Заголовок 1"/>
          <p:cNvSpPr>
            <a:spLocks noGrp="1"/>
          </p:cNvSpPr>
          <p:nvPr>
            <p:ph type="title"/>
          </p:nvPr>
        </p:nvSpPr>
        <p:spPr>
          <a:xfrm>
            <a:off x="2195736" y="548680"/>
            <a:ext cx="1018456" cy="274042"/>
          </a:xfrm>
        </p:spPr>
        <p:txBody>
          <a:bodyPr>
            <a:normAutofit/>
          </a:bodyPr>
          <a:lstStyle/>
          <a:p>
            <a:endParaRPr lang="ru-RU" sz="800" dirty="0">
              <a:effectLst/>
            </a:endParaRPr>
          </a:p>
        </p:txBody>
      </p:sp>
      <p:sp>
        <p:nvSpPr>
          <p:cNvPr id="4" name="Скругленный прямоугольник 3"/>
          <p:cNvSpPr/>
          <p:nvPr/>
        </p:nvSpPr>
        <p:spPr>
          <a:xfrm>
            <a:off x="1115616" y="404664"/>
            <a:ext cx="7056784" cy="57606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solidFill>
                <a:latin typeface="Times New Roman" pitchFamily="18" charset="0"/>
                <a:cs typeface="Times New Roman" pitchFamily="18" charset="0"/>
              </a:rPr>
              <a:t>ГК РФ Статья 1042. Вклады товарищей</a:t>
            </a:r>
            <a:endParaRPr lang="ru-RU" dirty="0">
              <a:solidFill>
                <a:schemeClr val="tx2"/>
              </a:solidFill>
              <a:latin typeface="Times New Roman" pitchFamily="18" charset="0"/>
              <a:cs typeface="Times New Roman" pitchFamily="18" charset="0"/>
            </a:endParaRPr>
          </a:p>
        </p:txBody>
      </p:sp>
      <p:sp>
        <p:nvSpPr>
          <p:cNvPr id="5" name="Стрелка вниз 4"/>
          <p:cNvSpPr/>
          <p:nvPr/>
        </p:nvSpPr>
        <p:spPr>
          <a:xfrm>
            <a:off x="2123728" y="1124744"/>
            <a:ext cx="2880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6804248" y="1124744"/>
            <a:ext cx="2880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кругленный прямоугольник 6"/>
          <p:cNvSpPr/>
          <p:nvPr/>
        </p:nvSpPr>
        <p:spPr>
          <a:xfrm>
            <a:off x="395536" y="1700808"/>
            <a:ext cx="3744416" cy="2232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2"/>
                </a:solidFill>
                <a:latin typeface="Times New Roman" pitchFamily="18" charset="0"/>
                <a:cs typeface="Times New Roman" pitchFamily="18" charset="0"/>
              </a:rPr>
              <a:t>1. Вкладом товарища признается все то, что он вносит в общее дело, в том числе деньги, иное имущество, профессиональные и иные знания, навыки и умения, а также деловая репутация и деловые связи.</a:t>
            </a:r>
            <a:endParaRPr lang="ru-RU" sz="1600" dirty="0">
              <a:solidFill>
                <a:schemeClr val="tx2"/>
              </a:solidFill>
              <a:latin typeface="Times New Roman" pitchFamily="18" charset="0"/>
              <a:cs typeface="Times New Roman" pitchFamily="18" charset="0"/>
            </a:endParaRPr>
          </a:p>
        </p:txBody>
      </p:sp>
      <p:sp>
        <p:nvSpPr>
          <p:cNvPr id="8" name="Скругленный прямоугольник 7"/>
          <p:cNvSpPr/>
          <p:nvPr/>
        </p:nvSpPr>
        <p:spPr>
          <a:xfrm>
            <a:off x="5076056" y="1700808"/>
            <a:ext cx="3744416" cy="2232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2"/>
                </a:solidFill>
                <a:latin typeface="Times New Roman" pitchFamily="18" charset="0"/>
                <a:cs typeface="Times New Roman" pitchFamily="18" charset="0"/>
              </a:rPr>
              <a:t>2. Вклады товарищей предполагаются равными по стоимости, если иное не следует из договора простого товарищества или фактических обстоятельств. Денежная оценка вклада товарища производится по соглашению между товарищами.</a:t>
            </a:r>
            <a:endParaRPr lang="ru-RU" sz="1600" dirty="0">
              <a:solidFill>
                <a:schemeClr val="tx2"/>
              </a:solidFill>
              <a:latin typeface="Times New Roman" pitchFamily="18" charset="0"/>
              <a:cs typeface="Times New Roman" pitchFamily="18" charset="0"/>
            </a:endParaRPr>
          </a:p>
        </p:txBody>
      </p:sp>
      <p:pic>
        <p:nvPicPr>
          <p:cNvPr id="2050" name="Picture 2" descr="C:\Users\ad\Desktop\Heads_of_Terms.jpg"/>
          <p:cNvPicPr>
            <a:picLocks noChangeAspect="1" noChangeArrowheads="1"/>
          </p:cNvPicPr>
          <p:nvPr/>
        </p:nvPicPr>
        <p:blipFill>
          <a:blip r:embed="rId2" cstate="print"/>
          <a:srcRect/>
          <a:stretch>
            <a:fillRect/>
          </a:stretch>
        </p:blipFill>
        <p:spPr bwMode="auto">
          <a:xfrm>
            <a:off x="2051720" y="4077072"/>
            <a:ext cx="5297005" cy="278092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508104" y="404664"/>
            <a:ext cx="1234480" cy="363496"/>
          </a:xfrm>
        </p:spPr>
        <p:txBody>
          <a:bodyPr>
            <a:normAutofit/>
          </a:bodyPr>
          <a:lstStyle/>
          <a:p>
            <a:endParaRPr lang="ru-RU" sz="800" dirty="0"/>
          </a:p>
        </p:txBody>
      </p:sp>
      <p:sp>
        <p:nvSpPr>
          <p:cNvPr id="2" name="Заголовок 1"/>
          <p:cNvSpPr>
            <a:spLocks noGrp="1"/>
          </p:cNvSpPr>
          <p:nvPr>
            <p:ph type="title"/>
          </p:nvPr>
        </p:nvSpPr>
        <p:spPr>
          <a:xfrm>
            <a:off x="2483768" y="476672"/>
            <a:ext cx="874440" cy="346050"/>
          </a:xfrm>
        </p:spPr>
        <p:txBody>
          <a:bodyPr>
            <a:normAutofit/>
          </a:bodyPr>
          <a:lstStyle/>
          <a:p>
            <a:endParaRPr lang="ru-RU" sz="800" dirty="0"/>
          </a:p>
        </p:txBody>
      </p:sp>
      <p:sp>
        <p:nvSpPr>
          <p:cNvPr id="4" name="Скругленный прямоугольник 3"/>
          <p:cNvSpPr/>
          <p:nvPr/>
        </p:nvSpPr>
        <p:spPr>
          <a:xfrm>
            <a:off x="1331640" y="404664"/>
            <a:ext cx="6624736" cy="57606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solidFill>
                <a:latin typeface="Times New Roman" pitchFamily="18" charset="0"/>
                <a:cs typeface="Times New Roman" pitchFamily="18" charset="0"/>
              </a:rPr>
              <a:t>ГК РФ Статья 1043. Общее имущество товарищей</a:t>
            </a:r>
            <a:endParaRPr lang="ru-RU" dirty="0">
              <a:solidFill>
                <a:schemeClr val="tx2"/>
              </a:solidFill>
              <a:latin typeface="Times New Roman" pitchFamily="18" charset="0"/>
              <a:cs typeface="Times New Roman" pitchFamily="18" charset="0"/>
            </a:endParaRPr>
          </a:p>
        </p:txBody>
      </p:sp>
      <p:sp>
        <p:nvSpPr>
          <p:cNvPr id="6" name="Стрелка вниз 5"/>
          <p:cNvSpPr/>
          <p:nvPr/>
        </p:nvSpPr>
        <p:spPr>
          <a:xfrm>
            <a:off x="1763688" y="112474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4499992" y="112474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5724128" y="1124744"/>
            <a:ext cx="144016" cy="33123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7164288" y="112474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a:off x="0" y="1556792"/>
            <a:ext cx="3131840" cy="5157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42900" algn="ctr" fontAlgn="base">
              <a:spcBef>
                <a:spcPct val="0"/>
              </a:spcBef>
              <a:spcAft>
                <a:spcPct val="0"/>
              </a:spcAft>
            </a:pPr>
            <a:r>
              <a:rPr lang="ru-RU" sz="1400" dirty="0" smtClean="0">
                <a:solidFill>
                  <a:schemeClr val="tx2"/>
                </a:solidFill>
                <a:latin typeface="Times New Roman" pitchFamily="18" charset="0"/>
                <a:cs typeface="Times New Roman" pitchFamily="18" charset="0"/>
              </a:rPr>
              <a:t>1. Внесенное товарищами имущество, которым они обладали на праве собственности, а также произведенная в результате совместной деятельности продукция и полученные от такой деятельности плоды и доходы признаются их общей долевой собственностью, если иное не установлено законом или договором простого товарищества либо не вытекает из существа обязательства.</a:t>
            </a:r>
          </a:p>
          <a:p>
            <a:pPr lvl="0" indent="342900" algn="ctr" eaLnBrk="0" fontAlgn="base" hangingPunct="0">
              <a:spcBef>
                <a:spcPct val="0"/>
              </a:spcBef>
              <a:spcAft>
                <a:spcPct val="0"/>
              </a:spcAft>
            </a:pPr>
            <a:r>
              <a:rPr lang="ru-RU" sz="1400" dirty="0" smtClean="0">
                <a:solidFill>
                  <a:schemeClr val="tx2"/>
                </a:solidFill>
                <a:latin typeface="Times New Roman" pitchFamily="18" charset="0"/>
                <a:cs typeface="Times New Roman" pitchFamily="18" charset="0"/>
              </a:rPr>
              <a:t>Внесенное товарищами имущество, которым они обладали по основаниям, отличным от права собственности, используется в интересах всех товарищей и составляет наряду с имуществом, находящимся в их общей собственности, общее имущество товарищей.</a:t>
            </a:r>
            <a:endParaRPr lang="ru-RU" sz="1400" dirty="0" smtClean="0">
              <a:solidFill>
                <a:schemeClr val="tx2"/>
              </a:solidFill>
              <a:latin typeface="Times New Roman" pitchFamily="18" charset="0"/>
              <a:cs typeface="Times New Roman" pitchFamily="18" charset="0"/>
            </a:endParaRPr>
          </a:p>
        </p:txBody>
      </p:sp>
      <p:sp>
        <p:nvSpPr>
          <p:cNvPr id="11" name="Скругленный прямоугольник 10"/>
          <p:cNvSpPr/>
          <p:nvPr/>
        </p:nvSpPr>
        <p:spPr>
          <a:xfrm>
            <a:off x="4139952" y="4581128"/>
            <a:ext cx="3528392"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2"/>
                </a:solidFill>
                <a:latin typeface="Times New Roman" pitchFamily="18" charset="0"/>
                <a:cs typeface="Times New Roman" pitchFamily="18" charset="0"/>
              </a:rPr>
              <a:t>3. Пользование общим имуществом товарищей осуществляется по их общему согласию, а при </a:t>
            </a:r>
            <a:r>
              <a:rPr lang="ru-RU" dirty="0" err="1" smtClean="0">
                <a:solidFill>
                  <a:schemeClr val="tx2"/>
                </a:solidFill>
                <a:latin typeface="Times New Roman" pitchFamily="18" charset="0"/>
                <a:cs typeface="Times New Roman" pitchFamily="18" charset="0"/>
              </a:rPr>
              <a:t>недостижении</a:t>
            </a:r>
            <a:r>
              <a:rPr lang="ru-RU" dirty="0" smtClean="0">
                <a:solidFill>
                  <a:schemeClr val="tx2"/>
                </a:solidFill>
                <a:latin typeface="Times New Roman" pitchFamily="18" charset="0"/>
                <a:cs typeface="Times New Roman" pitchFamily="18" charset="0"/>
              </a:rPr>
              <a:t> согласия в порядке, устанавливаемом судом.</a:t>
            </a:r>
            <a:endParaRPr lang="ru-RU" dirty="0">
              <a:solidFill>
                <a:schemeClr val="tx2"/>
              </a:solidFill>
              <a:latin typeface="Times New Roman" pitchFamily="18" charset="0"/>
              <a:cs typeface="Times New Roman" pitchFamily="18" charset="0"/>
            </a:endParaRPr>
          </a:p>
        </p:txBody>
      </p:sp>
      <p:sp>
        <p:nvSpPr>
          <p:cNvPr id="12" name="Скругленный прямоугольник 11"/>
          <p:cNvSpPr/>
          <p:nvPr/>
        </p:nvSpPr>
        <p:spPr>
          <a:xfrm>
            <a:off x="3347864" y="1628800"/>
            <a:ext cx="2304256" cy="2808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2"/>
                </a:solidFill>
                <a:latin typeface="Times New Roman" pitchFamily="18" charset="0"/>
                <a:cs typeface="Times New Roman" pitchFamily="18" charset="0"/>
              </a:rPr>
              <a:t>2. Ведение бухгалтерского учета общего имущества товарищей может быть поручено ими одному из участвующих в договоре простого товарищества юридических лиц.</a:t>
            </a:r>
            <a:endParaRPr lang="ru-RU" sz="1600" dirty="0">
              <a:solidFill>
                <a:schemeClr val="tx2"/>
              </a:solidFill>
              <a:latin typeface="Times New Roman" pitchFamily="18" charset="0"/>
              <a:cs typeface="Times New Roman" pitchFamily="18" charset="0"/>
            </a:endParaRPr>
          </a:p>
        </p:txBody>
      </p:sp>
      <p:sp>
        <p:nvSpPr>
          <p:cNvPr id="13" name="Скругленный прямоугольник 12"/>
          <p:cNvSpPr/>
          <p:nvPr/>
        </p:nvSpPr>
        <p:spPr>
          <a:xfrm>
            <a:off x="6012160" y="1628800"/>
            <a:ext cx="2952328" cy="2664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2"/>
                </a:solidFill>
                <a:latin typeface="Times New Roman" pitchFamily="18" charset="0"/>
                <a:cs typeface="Times New Roman" pitchFamily="18" charset="0"/>
              </a:rPr>
              <a:t>4. Обязанности товарищей по содержанию общего имущества и порядок возмещения расходов, связанных с выполнением этих обязанностей, определяются договором простого товарищества.</a:t>
            </a:r>
            <a:endParaRPr lang="ru-RU" sz="1600" dirty="0">
              <a:solidFill>
                <a:schemeClr val="tx2"/>
              </a:solidFill>
              <a:latin typeface="Times New Roman" pitchFamily="18" charset="0"/>
              <a:cs typeface="Times New Roman" pitchFamily="18" charset="0"/>
            </a:endParaRPr>
          </a:p>
        </p:txBody>
      </p:sp>
      <p:sp>
        <p:nvSpPr>
          <p:cNvPr id="19457" name="Rectangle 1"/>
          <p:cNvSpPr>
            <a:spLocks noChangeArrowheads="1"/>
          </p:cNvSpPr>
          <p:nvPr/>
        </p:nvSpPr>
        <p:spPr bwMode="auto">
          <a:xfrm>
            <a:off x="4306542" y="-201645"/>
            <a:ext cx="530915" cy="403290"/>
          </a:xfrm>
          <a:prstGeom prst="rect">
            <a:avLst/>
          </a:prstGeom>
          <a:solidFill>
            <a:srgbClr val="FFFFFF"/>
          </a:solidFill>
          <a:ln w="9525">
            <a:noFill/>
            <a:miter lim="800000"/>
            <a:headEnd/>
            <a:tailEnd/>
          </a:ln>
          <a:effectLst/>
        </p:spPr>
        <p:txBody>
          <a:bodyPr vert="horz" wrap="none" lIns="91440" tIns="7935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868144" y="548680"/>
            <a:ext cx="1090464" cy="363496"/>
          </a:xfrm>
        </p:spPr>
        <p:txBody>
          <a:bodyPr>
            <a:normAutofit/>
          </a:bodyPr>
          <a:lstStyle/>
          <a:p>
            <a:endParaRPr lang="ru-RU" sz="800" dirty="0"/>
          </a:p>
        </p:txBody>
      </p:sp>
      <p:sp>
        <p:nvSpPr>
          <p:cNvPr id="2" name="Заголовок 1"/>
          <p:cNvSpPr>
            <a:spLocks noGrp="1"/>
          </p:cNvSpPr>
          <p:nvPr>
            <p:ph type="title"/>
          </p:nvPr>
        </p:nvSpPr>
        <p:spPr>
          <a:xfrm>
            <a:off x="2339752" y="476672"/>
            <a:ext cx="874440" cy="274042"/>
          </a:xfrm>
        </p:spPr>
        <p:txBody>
          <a:bodyPr>
            <a:normAutofit/>
          </a:bodyPr>
          <a:lstStyle/>
          <a:p>
            <a:endParaRPr lang="ru-RU" sz="800" dirty="0">
              <a:effectLst/>
            </a:endParaRPr>
          </a:p>
        </p:txBody>
      </p:sp>
      <p:sp>
        <p:nvSpPr>
          <p:cNvPr id="4" name="Скругленный прямоугольник 3"/>
          <p:cNvSpPr/>
          <p:nvPr/>
        </p:nvSpPr>
        <p:spPr>
          <a:xfrm>
            <a:off x="1187624" y="332656"/>
            <a:ext cx="6912768" cy="6480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solidFill>
                <a:latin typeface="Times New Roman" pitchFamily="18" charset="0"/>
                <a:cs typeface="Times New Roman" pitchFamily="18" charset="0"/>
              </a:rPr>
              <a:t>ГК РФ Статья 1044. Ведение общих дел товарищей</a:t>
            </a:r>
            <a:endParaRPr lang="ru-RU" dirty="0">
              <a:solidFill>
                <a:schemeClr val="tx2"/>
              </a:solidFill>
              <a:latin typeface="Times New Roman" pitchFamily="18" charset="0"/>
              <a:cs typeface="Times New Roman" pitchFamily="18" charset="0"/>
            </a:endParaRPr>
          </a:p>
        </p:txBody>
      </p:sp>
      <p:sp>
        <p:nvSpPr>
          <p:cNvPr id="5" name="Стрелка вниз 4"/>
          <p:cNvSpPr/>
          <p:nvPr/>
        </p:nvSpPr>
        <p:spPr>
          <a:xfrm>
            <a:off x="1259632" y="1124744"/>
            <a:ext cx="21602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3419872" y="1124744"/>
            <a:ext cx="21602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5652120" y="1124744"/>
            <a:ext cx="21602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7308304" y="1124744"/>
            <a:ext cx="144016" cy="39604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7812360" y="1124744"/>
            <a:ext cx="21602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a:off x="107504" y="1556792"/>
            <a:ext cx="2304256" cy="3600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2"/>
                </a:solidFill>
                <a:latin typeface="Times New Roman" pitchFamily="18" charset="0"/>
                <a:cs typeface="Times New Roman" pitchFamily="18" charset="0"/>
              </a:rPr>
              <a:t>1. При ведении общих дел каждый товарищ вправе действовать от имени всех товарищей, если договором простого товарищества не установлено, что ведение дел осуществляется отдельными участниками либо совместно всеми участниками договора простого товарищества.</a:t>
            </a:r>
          </a:p>
          <a:p>
            <a:pPr algn="ctr"/>
            <a:r>
              <a:rPr lang="ru-RU" sz="1200" dirty="0" smtClean="0">
                <a:solidFill>
                  <a:schemeClr val="tx2"/>
                </a:solidFill>
                <a:latin typeface="Times New Roman" pitchFamily="18" charset="0"/>
                <a:cs typeface="Times New Roman" pitchFamily="18" charset="0"/>
              </a:rPr>
              <a:t>При совместном ведении дел для совершения каждой сделки требуется согласие всех товарищей.</a:t>
            </a:r>
            <a:endParaRPr lang="ru-RU" sz="1200" dirty="0">
              <a:solidFill>
                <a:schemeClr val="tx2"/>
              </a:solidFill>
              <a:latin typeface="Times New Roman" pitchFamily="18" charset="0"/>
              <a:cs typeface="Times New Roman" pitchFamily="18" charset="0"/>
            </a:endParaRPr>
          </a:p>
        </p:txBody>
      </p:sp>
      <p:sp>
        <p:nvSpPr>
          <p:cNvPr id="11" name="Скругленный прямоугольник 10"/>
          <p:cNvSpPr/>
          <p:nvPr/>
        </p:nvSpPr>
        <p:spPr>
          <a:xfrm>
            <a:off x="2483768" y="1556792"/>
            <a:ext cx="2016224" cy="2232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tx2"/>
                </a:solidFill>
                <a:latin typeface="Times New Roman" pitchFamily="18" charset="0"/>
                <a:cs typeface="Times New Roman" pitchFamily="18" charset="0"/>
              </a:rPr>
              <a:t>2. В отношениях с третьими лицами полномочие товарища совершать сделки от имени всех товарищей удостоверяется доверенностью, выданной ему остальными товарищами, или договором простого товарищества, совершенным в письменной форме.</a:t>
            </a:r>
            <a:endParaRPr lang="ru-RU" sz="1100" dirty="0">
              <a:solidFill>
                <a:schemeClr val="tx2"/>
              </a:solidFill>
              <a:latin typeface="Times New Roman" pitchFamily="18" charset="0"/>
              <a:cs typeface="Times New Roman" pitchFamily="18" charset="0"/>
            </a:endParaRPr>
          </a:p>
        </p:txBody>
      </p:sp>
      <p:sp>
        <p:nvSpPr>
          <p:cNvPr id="12" name="Скругленный прямоугольник 11"/>
          <p:cNvSpPr/>
          <p:nvPr/>
        </p:nvSpPr>
        <p:spPr>
          <a:xfrm>
            <a:off x="4644008" y="1484784"/>
            <a:ext cx="2592288" cy="32403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solidFill>
                <a:latin typeface="Times New Roman" pitchFamily="18" charset="0"/>
                <a:cs typeface="Times New Roman" pitchFamily="18" charset="0"/>
              </a:rPr>
              <a:t>3. В отношениях с третьими лицами товарищи не могут ссылаться на ограничения прав товарища, совершившего сделку, по ведению общих дел товарищей, за исключением случаев, когда они докажут, что в момент заключения сделки третье лицо знало или должно было знать о наличии таких ограничений.</a:t>
            </a:r>
            <a:endParaRPr lang="ru-RU" sz="1400" dirty="0">
              <a:solidFill>
                <a:schemeClr val="tx2"/>
              </a:solidFill>
              <a:latin typeface="Times New Roman" pitchFamily="18" charset="0"/>
              <a:cs typeface="Times New Roman" pitchFamily="18" charset="0"/>
            </a:endParaRPr>
          </a:p>
        </p:txBody>
      </p:sp>
      <p:sp>
        <p:nvSpPr>
          <p:cNvPr id="13" name="Скругленный прямоугольник 12"/>
          <p:cNvSpPr/>
          <p:nvPr/>
        </p:nvSpPr>
        <p:spPr>
          <a:xfrm>
            <a:off x="2699792" y="5157192"/>
            <a:ext cx="6264696"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solidFill>
                <a:latin typeface="Times New Roman" pitchFamily="18" charset="0"/>
                <a:cs typeface="Times New Roman" pitchFamily="18" charset="0"/>
              </a:rPr>
              <a:t>4. Товарищ, совершивший от имени всех товарищей сделки, в отношении которых его право на ведение общих дел товарищей было ограничено, либо заключивший в интересах всех товарищей сделки от </a:t>
            </a:r>
            <a:r>
              <a:rPr lang="ru-RU" sz="1400" smtClean="0">
                <a:solidFill>
                  <a:schemeClr val="tx2"/>
                </a:solidFill>
                <a:latin typeface="Times New Roman" pitchFamily="18" charset="0"/>
                <a:cs typeface="Times New Roman" pitchFamily="18" charset="0"/>
              </a:rPr>
              <a:t>своего </a:t>
            </a:r>
            <a:r>
              <a:rPr lang="ru-RU" sz="1400" smtClean="0">
                <a:solidFill>
                  <a:schemeClr val="tx2"/>
                </a:solidFill>
                <a:latin typeface="Times New Roman" pitchFamily="18" charset="0"/>
                <a:cs typeface="Times New Roman" pitchFamily="18" charset="0"/>
              </a:rPr>
              <a:t>имени, может требовать возмещения произведенных им за свой счет расходов, если имелись достаточные основания полагать, что эти сделки были необходимыми в интересах всех товарищей. Товарищи, понесшие вследствие таких </a:t>
            </a:r>
            <a:r>
              <a:rPr lang="ru-RU" sz="1400" dirty="0" smtClean="0">
                <a:solidFill>
                  <a:schemeClr val="tx2"/>
                </a:solidFill>
                <a:latin typeface="Times New Roman" pitchFamily="18" charset="0"/>
                <a:cs typeface="Times New Roman" pitchFamily="18" charset="0"/>
              </a:rPr>
              <a:t>сделок убытки, вправе требовать их возмещения.</a:t>
            </a:r>
            <a:endParaRPr lang="ru-RU" sz="1400" dirty="0">
              <a:solidFill>
                <a:schemeClr val="tx2"/>
              </a:solidFill>
              <a:latin typeface="Times New Roman" pitchFamily="18" charset="0"/>
              <a:cs typeface="Times New Roman" pitchFamily="18" charset="0"/>
            </a:endParaRPr>
          </a:p>
        </p:txBody>
      </p:sp>
      <p:sp>
        <p:nvSpPr>
          <p:cNvPr id="14" name="Скругленный прямоугольник 13"/>
          <p:cNvSpPr/>
          <p:nvPr/>
        </p:nvSpPr>
        <p:spPr>
          <a:xfrm>
            <a:off x="7524328" y="1556792"/>
            <a:ext cx="1512168" cy="2808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2"/>
                </a:solidFill>
                <a:latin typeface="Times New Roman" pitchFamily="18" charset="0"/>
                <a:cs typeface="Times New Roman" pitchFamily="18" charset="0"/>
              </a:rPr>
              <a:t>5. Решения, касающиеся общих дел товарищей, принимаются товарищами по общему согласию, если иное не предусмотрено договором простого </a:t>
            </a:r>
            <a:r>
              <a:rPr lang="ru-RU" sz="1200" dirty="0" smtClean="0">
                <a:solidFill>
                  <a:schemeClr val="tx2"/>
                </a:solidFill>
                <a:latin typeface="Times New Roman" pitchFamily="18" charset="0"/>
                <a:cs typeface="Times New Roman" pitchFamily="18" charset="0"/>
              </a:rPr>
              <a:t>товарищества</a:t>
            </a:r>
            <a:r>
              <a:rPr lang="ru-RU" dirty="0" smtClean="0"/>
              <a:t>.</a:t>
            </a:r>
          </a:p>
          <a:p>
            <a:r>
              <a:rPr lang="ru-RU" dirty="0" smtClean="0"/>
              <a:t>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508104" y="332656"/>
            <a:ext cx="874440" cy="363495"/>
          </a:xfrm>
        </p:spPr>
        <p:txBody>
          <a:bodyPr>
            <a:normAutofit/>
          </a:bodyPr>
          <a:lstStyle/>
          <a:p>
            <a:endParaRPr lang="ru-RU" sz="800" dirty="0"/>
          </a:p>
        </p:txBody>
      </p:sp>
      <p:sp>
        <p:nvSpPr>
          <p:cNvPr id="2" name="Заголовок 1"/>
          <p:cNvSpPr>
            <a:spLocks noGrp="1"/>
          </p:cNvSpPr>
          <p:nvPr>
            <p:ph type="title"/>
          </p:nvPr>
        </p:nvSpPr>
        <p:spPr>
          <a:xfrm>
            <a:off x="3275856" y="332656"/>
            <a:ext cx="658416" cy="346050"/>
          </a:xfrm>
        </p:spPr>
        <p:txBody>
          <a:bodyPr>
            <a:normAutofit/>
          </a:bodyPr>
          <a:lstStyle/>
          <a:p>
            <a:endParaRPr lang="ru-RU" sz="800" dirty="0">
              <a:effectLst/>
              <a:latin typeface="Times New Roman" pitchFamily="18" charset="0"/>
              <a:cs typeface="Times New Roman" pitchFamily="18" charset="0"/>
            </a:endParaRPr>
          </a:p>
        </p:txBody>
      </p:sp>
      <p:sp>
        <p:nvSpPr>
          <p:cNvPr id="4" name="Скругленный прямоугольник 3"/>
          <p:cNvSpPr/>
          <p:nvPr/>
        </p:nvSpPr>
        <p:spPr>
          <a:xfrm>
            <a:off x="179512" y="260648"/>
            <a:ext cx="4104456" cy="50405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solidFill>
                <a:latin typeface="Times New Roman" pitchFamily="18" charset="0"/>
                <a:cs typeface="Times New Roman" pitchFamily="18" charset="0"/>
              </a:rPr>
              <a:t>ГК РФ Статья 1045. Право товарища на информацию</a:t>
            </a:r>
            <a:endParaRPr lang="ru-RU" dirty="0">
              <a:solidFill>
                <a:schemeClr val="tx2"/>
              </a:solidFill>
              <a:latin typeface="Times New Roman" pitchFamily="18" charset="0"/>
              <a:cs typeface="Times New Roman" pitchFamily="18" charset="0"/>
            </a:endParaRPr>
          </a:p>
        </p:txBody>
      </p:sp>
      <p:sp>
        <p:nvSpPr>
          <p:cNvPr id="5" name="Скругленный прямоугольник 4"/>
          <p:cNvSpPr/>
          <p:nvPr/>
        </p:nvSpPr>
        <p:spPr>
          <a:xfrm>
            <a:off x="5004048" y="116632"/>
            <a:ext cx="3888432" cy="57606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2"/>
                </a:solidFill>
                <a:latin typeface="Times New Roman" pitchFamily="18" charset="0"/>
                <a:cs typeface="Times New Roman" pitchFamily="18" charset="0"/>
              </a:rPr>
              <a:t>ГК РФ Статья 1046. Общие расходы и убытки товарищей</a:t>
            </a:r>
            <a:endParaRPr lang="ru-RU" sz="1600" dirty="0">
              <a:solidFill>
                <a:schemeClr val="tx2"/>
              </a:solidFill>
              <a:latin typeface="Times New Roman" pitchFamily="18" charset="0"/>
              <a:cs typeface="Times New Roman" pitchFamily="18" charset="0"/>
            </a:endParaRPr>
          </a:p>
        </p:txBody>
      </p:sp>
      <p:sp>
        <p:nvSpPr>
          <p:cNvPr id="6" name="Стрелка вниз 5"/>
          <p:cNvSpPr/>
          <p:nvPr/>
        </p:nvSpPr>
        <p:spPr>
          <a:xfrm>
            <a:off x="2051720" y="908720"/>
            <a:ext cx="21602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кругленный прямоугольник 6"/>
          <p:cNvSpPr/>
          <p:nvPr/>
        </p:nvSpPr>
        <p:spPr>
          <a:xfrm>
            <a:off x="107504" y="1268760"/>
            <a:ext cx="4176464"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solidFill>
                <a:latin typeface="Times New Roman" pitchFamily="18" charset="0"/>
                <a:cs typeface="Times New Roman" pitchFamily="18" charset="0"/>
              </a:rPr>
              <a:t>Каждый товарищ независимо от того, уполномочен ли он вести общие дела товарищей, вправе знакомиться со всей документацией по ведению дел. Отказ от этого права или его ограничение, в том числе по соглашению товарищей, ничтожны.</a:t>
            </a:r>
            <a:endParaRPr lang="ru-RU" sz="1400" dirty="0">
              <a:solidFill>
                <a:schemeClr val="tx2"/>
              </a:solidFill>
              <a:latin typeface="Times New Roman" pitchFamily="18" charset="0"/>
              <a:cs typeface="Times New Roman" pitchFamily="18" charset="0"/>
            </a:endParaRPr>
          </a:p>
        </p:txBody>
      </p:sp>
      <p:sp>
        <p:nvSpPr>
          <p:cNvPr id="8" name="Стрелка вниз 7"/>
          <p:cNvSpPr/>
          <p:nvPr/>
        </p:nvSpPr>
        <p:spPr>
          <a:xfrm>
            <a:off x="6948264" y="764704"/>
            <a:ext cx="21602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a:off x="4932040" y="1124744"/>
            <a:ext cx="4032448"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42900" algn="ctr" fontAlgn="base">
              <a:spcBef>
                <a:spcPct val="0"/>
              </a:spcBef>
              <a:spcAft>
                <a:spcPct val="0"/>
              </a:spcAft>
            </a:pPr>
            <a:r>
              <a:rPr lang="ru-RU" sz="1200" dirty="0" smtClean="0">
                <a:solidFill>
                  <a:srgbClr val="333333"/>
                </a:solidFill>
                <a:latin typeface="Times New Roman" pitchFamily="18" charset="0"/>
                <a:cs typeface="Times New Roman" pitchFamily="18" charset="0"/>
              </a:rPr>
              <a:t>Порядок покрытия расходов и убытков, связанных с совместной деятельностью товарищей, определяется их соглашением. При отсутствии такого соглашения каждый товарищ несет расходы и убытки пропорционально стоимости его вклада в общее дело.</a:t>
            </a:r>
            <a:endParaRPr lang="ru-RU" sz="1200"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200" dirty="0" smtClean="0">
                <a:solidFill>
                  <a:srgbClr val="333333"/>
                </a:solidFill>
                <a:latin typeface="Times New Roman" pitchFamily="18" charset="0"/>
                <a:cs typeface="Times New Roman" pitchFamily="18" charset="0"/>
              </a:rPr>
              <a:t>Соглашение, полностью освобождающее кого-либо из товарищей от участия в покрытии общих расходов или убытков, ничтожно.</a:t>
            </a:r>
            <a:endParaRPr lang="ru-RU" sz="1200" dirty="0" smtClean="0">
              <a:solidFill>
                <a:schemeClr val="tx1"/>
              </a:solidFill>
              <a:latin typeface="Times New Roman" pitchFamily="18" charset="0"/>
              <a:cs typeface="Times New Roman" pitchFamily="18" charset="0"/>
            </a:endParaRPr>
          </a:p>
        </p:txBody>
      </p:sp>
      <p:sp>
        <p:nvSpPr>
          <p:cNvPr id="17409" name="Rectangle 1"/>
          <p:cNvSpPr>
            <a:spLocks noChangeArrowheads="1"/>
          </p:cNvSpPr>
          <p:nvPr/>
        </p:nvSpPr>
        <p:spPr bwMode="auto">
          <a:xfrm>
            <a:off x="4458026" y="-155478"/>
            <a:ext cx="227948" cy="310957"/>
          </a:xfrm>
          <a:prstGeom prst="rect">
            <a:avLst/>
          </a:prstGeom>
          <a:solidFill>
            <a:srgbClr val="FFFFFF"/>
          </a:solidFill>
          <a:ln w="9525">
            <a:noFill/>
            <a:miter lim="800000"/>
            <a:headEnd/>
            <a:tailEnd/>
          </a:ln>
          <a:effectLst/>
        </p:spPr>
        <p:txBody>
          <a:bodyPr vert="horz" wrap="none" lIns="91440" tIns="7935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333333"/>
                </a:solidFill>
                <a:effectLst/>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Скругленный прямоугольник 10"/>
          <p:cNvSpPr/>
          <p:nvPr/>
        </p:nvSpPr>
        <p:spPr>
          <a:xfrm>
            <a:off x="611560" y="2852936"/>
            <a:ext cx="3312368" cy="79208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2"/>
                </a:solidFill>
                <a:latin typeface="Times New Roman" pitchFamily="18" charset="0"/>
                <a:cs typeface="Times New Roman" pitchFamily="18" charset="0"/>
              </a:rPr>
              <a:t>ГК РФ Статья 1047. Ответственность товарищей по общим обязательствам</a:t>
            </a:r>
            <a:endParaRPr lang="ru-RU" sz="1400" dirty="0">
              <a:solidFill>
                <a:schemeClr val="tx2"/>
              </a:solidFill>
              <a:latin typeface="Times New Roman" pitchFamily="18" charset="0"/>
              <a:cs typeface="Times New Roman" pitchFamily="18" charset="0"/>
            </a:endParaRPr>
          </a:p>
        </p:txBody>
      </p:sp>
      <p:sp>
        <p:nvSpPr>
          <p:cNvPr id="12" name="Стрелка вниз 11"/>
          <p:cNvSpPr/>
          <p:nvPr/>
        </p:nvSpPr>
        <p:spPr>
          <a:xfrm>
            <a:off x="1979712" y="3789040"/>
            <a:ext cx="21602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rot="18459385">
            <a:off x="4148791" y="3149807"/>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107504" y="4221088"/>
            <a:ext cx="4176464" cy="26369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2"/>
                </a:solidFill>
                <a:latin typeface="Times New Roman" pitchFamily="18" charset="0"/>
                <a:cs typeface="Times New Roman" pitchFamily="18" charset="0"/>
              </a:rPr>
              <a:t>1. Если договор простого товарищества не связан с осуществлением его участниками предпринимательской деятельности, каждый товарищ отвечает по общим договорным обязательствам всем своим имуществом пропорционально стоимости его вклада в общее дело.</a:t>
            </a:r>
          </a:p>
          <a:p>
            <a:pPr algn="ctr"/>
            <a:r>
              <a:rPr lang="ru-RU" sz="1200" dirty="0" smtClean="0">
                <a:solidFill>
                  <a:schemeClr val="tx2"/>
                </a:solidFill>
                <a:latin typeface="Times New Roman" pitchFamily="18" charset="0"/>
                <a:cs typeface="Times New Roman" pitchFamily="18" charset="0"/>
              </a:rPr>
              <a:t>По общим обязательствам, возникшим не из договора, товарищи отвечают солидарно.</a:t>
            </a:r>
            <a:endParaRPr lang="ru-RU" sz="1200" dirty="0">
              <a:solidFill>
                <a:schemeClr val="tx2"/>
              </a:solidFill>
              <a:latin typeface="Times New Roman" pitchFamily="18" charset="0"/>
              <a:cs typeface="Times New Roman" pitchFamily="18" charset="0"/>
            </a:endParaRPr>
          </a:p>
        </p:txBody>
      </p:sp>
      <p:sp>
        <p:nvSpPr>
          <p:cNvPr id="15" name="Овал 14"/>
          <p:cNvSpPr/>
          <p:nvPr/>
        </p:nvSpPr>
        <p:spPr>
          <a:xfrm>
            <a:off x="4355976" y="2996952"/>
            <a:ext cx="4608512"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2"/>
                </a:solidFill>
                <a:latin typeface="Times New Roman" pitchFamily="18" charset="0"/>
                <a:cs typeface="Times New Roman" pitchFamily="18" charset="0"/>
              </a:rPr>
              <a:t>2. Если договор простого товарищества связан с осуществлением его участниками предпринимательской деятельности, товарищи отвечают солидарно по всем общим обязательствам независимо от оснований их возникновения.</a:t>
            </a:r>
            <a:endParaRPr lang="ru-RU" sz="1200" dirty="0">
              <a:solidFill>
                <a:schemeClr val="tx2"/>
              </a:solidFill>
              <a:latin typeface="Times New Roman" pitchFamily="18" charset="0"/>
              <a:cs typeface="Times New Roman" pitchFamily="18" charset="0"/>
            </a:endParaRPr>
          </a:p>
        </p:txBody>
      </p:sp>
      <p:sp>
        <p:nvSpPr>
          <p:cNvPr id="16" name="Скругленный прямоугольник 15"/>
          <p:cNvSpPr/>
          <p:nvPr/>
        </p:nvSpPr>
        <p:spPr>
          <a:xfrm>
            <a:off x="5292080" y="4509120"/>
            <a:ext cx="3384376" cy="43204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2"/>
                </a:solidFill>
                <a:latin typeface="Times New Roman" pitchFamily="18" charset="0"/>
                <a:cs typeface="Times New Roman" pitchFamily="18" charset="0"/>
              </a:rPr>
              <a:t>ГК РФ Статья 1048. Распределение прибыли</a:t>
            </a:r>
            <a:endParaRPr lang="ru-RU" sz="1400" dirty="0">
              <a:solidFill>
                <a:schemeClr val="tx2"/>
              </a:solidFill>
              <a:latin typeface="Times New Roman" pitchFamily="18" charset="0"/>
              <a:cs typeface="Times New Roman" pitchFamily="18" charset="0"/>
            </a:endParaRPr>
          </a:p>
        </p:txBody>
      </p:sp>
      <p:sp>
        <p:nvSpPr>
          <p:cNvPr id="17" name="Стрелка вниз 16"/>
          <p:cNvSpPr/>
          <p:nvPr/>
        </p:nvSpPr>
        <p:spPr>
          <a:xfrm>
            <a:off x="6948264" y="5013176"/>
            <a:ext cx="216024"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кругленный прямоугольник 17"/>
          <p:cNvSpPr/>
          <p:nvPr/>
        </p:nvSpPr>
        <p:spPr>
          <a:xfrm>
            <a:off x="4499992" y="5229200"/>
            <a:ext cx="4644008" cy="16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solidFill>
                <a:latin typeface="Times New Roman" pitchFamily="18" charset="0"/>
                <a:cs typeface="Times New Roman" pitchFamily="18" charset="0"/>
              </a:rPr>
              <a:t>Прибыль, полученная товарищами в результате их совместной деятельности, распределяется пропорционально стоимости вкладов товарищей в общее дело, если иное не предусмотрено договором простого товарищества или иным соглашением товарищей. Соглашение об устранении кого-либо из товарищей от участия в прибыли ничтожно.</a:t>
            </a:r>
          </a:p>
          <a:p>
            <a:r>
              <a:rPr lang="ru-RU" dirty="0" smtClean="0"/>
              <a:t> </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76056" y="260648"/>
            <a:ext cx="1018456" cy="363496"/>
          </a:xfrm>
        </p:spPr>
        <p:txBody>
          <a:bodyPr>
            <a:normAutofit/>
          </a:bodyPr>
          <a:lstStyle/>
          <a:p>
            <a:endParaRPr lang="ru-RU" sz="800" dirty="0"/>
          </a:p>
        </p:txBody>
      </p:sp>
      <p:sp>
        <p:nvSpPr>
          <p:cNvPr id="2" name="Заголовок 1"/>
          <p:cNvSpPr>
            <a:spLocks noGrp="1"/>
          </p:cNvSpPr>
          <p:nvPr>
            <p:ph type="title"/>
          </p:nvPr>
        </p:nvSpPr>
        <p:spPr>
          <a:xfrm>
            <a:off x="971600" y="260648"/>
            <a:ext cx="874440" cy="346050"/>
          </a:xfrm>
        </p:spPr>
        <p:txBody>
          <a:bodyPr>
            <a:normAutofit/>
          </a:bodyPr>
          <a:lstStyle/>
          <a:p>
            <a:endParaRPr lang="ru-RU" sz="800" dirty="0">
              <a:effectLst/>
            </a:endParaRPr>
          </a:p>
        </p:txBody>
      </p:sp>
      <p:sp>
        <p:nvSpPr>
          <p:cNvPr id="4" name="Скругленный прямоугольник 3"/>
          <p:cNvSpPr/>
          <p:nvPr/>
        </p:nvSpPr>
        <p:spPr>
          <a:xfrm>
            <a:off x="179512" y="188640"/>
            <a:ext cx="8640960" cy="50405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solidFill>
                <a:latin typeface="Times New Roman" pitchFamily="18" charset="0"/>
                <a:cs typeface="Times New Roman" pitchFamily="18" charset="0"/>
              </a:rPr>
              <a:t>ГК РФ Статья 1050. Прекращение договора простого товарищества</a:t>
            </a:r>
            <a:endParaRPr lang="ru-RU" dirty="0">
              <a:solidFill>
                <a:schemeClr val="tx2"/>
              </a:solidFill>
              <a:latin typeface="Times New Roman" pitchFamily="18" charset="0"/>
              <a:cs typeface="Times New Roman" pitchFamily="18" charset="0"/>
            </a:endParaRPr>
          </a:p>
        </p:txBody>
      </p:sp>
      <p:sp>
        <p:nvSpPr>
          <p:cNvPr id="5" name="Стрелка вниз 4"/>
          <p:cNvSpPr/>
          <p:nvPr/>
        </p:nvSpPr>
        <p:spPr>
          <a:xfrm>
            <a:off x="1619672" y="836712"/>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7668344" y="764704"/>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кругленный прямоугольник 6"/>
          <p:cNvSpPr/>
          <p:nvPr/>
        </p:nvSpPr>
        <p:spPr>
          <a:xfrm>
            <a:off x="107504" y="1196752"/>
            <a:ext cx="3312368" cy="432048"/>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solidFill>
                <a:latin typeface="Times New Roman" pitchFamily="18" charset="0"/>
                <a:cs typeface="Times New Roman" pitchFamily="18" charset="0"/>
              </a:rPr>
              <a:t>1. Договор простого товарищества прекращается вследствие</a:t>
            </a:r>
            <a:r>
              <a:rPr lang="ru-RU" dirty="0" smtClean="0"/>
              <a:t>:</a:t>
            </a:r>
            <a:endParaRPr lang="ru-RU" dirty="0"/>
          </a:p>
        </p:txBody>
      </p:sp>
      <p:sp>
        <p:nvSpPr>
          <p:cNvPr id="8" name="Стрелка вниз 7"/>
          <p:cNvSpPr/>
          <p:nvPr/>
        </p:nvSpPr>
        <p:spPr>
          <a:xfrm>
            <a:off x="1115616" y="1772816"/>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rot="16200000">
            <a:off x="3491880" y="1340768"/>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низ 9"/>
          <p:cNvSpPr/>
          <p:nvPr/>
        </p:nvSpPr>
        <p:spPr>
          <a:xfrm>
            <a:off x="107504" y="1772816"/>
            <a:ext cx="72008" cy="28083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a:off x="4788024" y="2276872"/>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p:cNvSpPr/>
          <p:nvPr/>
        </p:nvSpPr>
        <p:spPr>
          <a:xfrm>
            <a:off x="2987824" y="1772816"/>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a:off x="3851920" y="4509120"/>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251520" y="2132856"/>
            <a:ext cx="2160240" cy="2304256"/>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lgn="ctr" fontAlgn="base">
              <a:spcBef>
                <a:spcPct val="0"/>
              </a:spcBef>
              <a:spcAft>
                <a:spcPct val="0"/>
              </a:spcAft>
            </a:pPr>
            <a:r>
              <a:rPr lang="ru-RU" sz="1100" dirty="0" smtClean="0">
                <a:solidFill>
                  <a:schemeClr val="tx2"/>
                </a:solidFill>
                <a:latin typeface="Times New Roman" pitchFamily="18" charset="0"/>
                <a:cs typeface="Times New Roman" pitchFamily="18" charset="0"/>
              </a:rPr>
              <a:t>объявления кого-либо из товарищей недееспособным, ограниченно дееспособным или безвестно отсутствующим, если договором простого товарищества или последующим соглашением не предусмотрено сохранение договора в отношениях между остальными товарищами; </a:t>
            </a:r>
          </a:p>
        </p:txBody>
      </p:sp>
      <p:sp>
        <p:nvSpPr>
          <p:cNvPr id="16" name="Скругленный прямоугольник 15"/>
          <p:cNvSpPr/>
          <p:nvPr/>
        </p:nvSpPr>
        <p:spPr>
          <a:xfrm>
            <a:off x="0" y="4581128"/>
            <a:ext cx="3203848" cy="2276872"/>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2"/>
                </a:solidFill>
                <a:latin typeface="Times New Roman" pitchFamily="18" charset="0"/>
                <a:cs typeface="Times New Roman" pitchFamily="18" charset="0"/>
              </a:rPr>
              <a:t>смерти товарища или ликвидации либо реорганизации участвующего в договоре простого товарищества юридического лица, если договором или последующим соглашением не предусмотрено сохранение договора в отношениях между остальными товарищами либо замещение умершего товарища (ликвидированного или реорганизованного юридического лица) его наследниками (правопреемниками);</a:t>
            </a:r>
            <a:endParaRPr lang="ru-RU" sz="1200" dirty="0">
              <a:solidFill>
                <a:schemeClr val="tx2"/>
              </a:solidFill>
              <a:latin typeface="Times New Roman" pitchFamily="18" charset="0"/>
              <a:cs typeface="Times New Roman" pitchFamily="18" charset="0"/>
            </a:endParaRPr>
          </a:p>
        </p:txBody>
      </p:sp>
      <p:sp>
        <p:nvSpPr>
          <p:cNvPr id="17" name="Скругленный прямоугольник 16"/>
          <p:cNvSpPr/>
          <p:nvPr/>
        </p:nvSpPr>
        <p:spPr>
          <a:xfrm>
            <a:off x="2483768" y="2204864"/>
            <a:ext cx="1800200" cy="2232248"/>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tx2"/>
                </a:solidFill>
                <a:latin typeface="Times New Roman" pitchFamily="18" charset="0"/>
                <a:cs typeface="Times New Roman" pitchFamily="18" charset="0"/>
              </a:rPr>
              <a:t>расторжения договора простого товарищества, заключенного с указанием срока, по требованию одного из товарищей в отношениях между ним и остальными товарищами, за изъятием, указанным в абзаце втором настоящего пункта;</a:t>
            </a:r>
            <a:endParaRPr lang="ru-RU" sz="1100" dirty="0">
              <a:solidFill>
                <a:schemeClr val="tx2"/>
              </a:solidFill>
              <a:latin typeface="Times New Roman" pitchFamily="18" charset="0"/>
              <a:cs typeface="Times New Roman" pitchFamily="18" charset="0"/>
            </a:endParaRPr>
          </a:p>
        </p:txBody>
      </p:sp>
      <p:sp>
        <p:nvSpPr>
          <p:cNvPr id="18" name="Скругленный прямоугольник 17"/>
          <p:cNvSpPr/>
          <p:nvPr/>
        </p:nvSpPr>
        <p:spPr>
          <a:xfrm>
            <a:off x="3779912" y="836712"/>
            <a:ext cx="1800200" cy="1296144"/>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tx2"/>
                </a:solidFill>
                <a:latin typeface="Times New Roman" pitchFamily="18" charset="0"/>
                <a:cs typeface="Times New Roman" pitchFamily="18" charset="0"/>
              </a:rPr>
              <a:t>объявления кого-либо из товарищей несостоятельным (банкротом), за изъятием, указанным в абзаце втором настоящего пункта;</a:t>
            </a:r>
            <a:endParaRPr lang="ru-RU" sz="1100" dirty="0">
              <a:solidFill>
                <a:schemeClr val="tx2"/>
              </a:solidFill>
              <a:latin typeface="Times New Roman" pitchFamily="18" charset="0"/>
              <a:cs typeface="Times New Roman" pitchFamily="18" charset="0"/>
            </a:endParaRPr>
          </a:p>
        </p:txBody>
      </p:sp>
      <p:sp>
        <p:nvSpPr>
          <p:cNvPr id="19" name="Скругленный прямоугольник 18"/>
          <p:cNvSpPr/>
          <p:nvPr/>
        </p:nvSpPr>
        <p:spPr>
          <a:xfrm>
            <a:off x="4355976" y="2636912"/>
            <a:ext cx="1728192" cy="2232248"/>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2"/>
                </a:solidFill>
                <a:latin typeface="Times New Roman" pitchFamily="18" charset="0"/>
                <a:cs typeface="Times New Roman" pitchFamily="18" charset="0"/>
              </a:rPr>
              <a:t>истечения срока договора простого товарищества;</a:t>
            </a:r>
          </a:p>
          <a:p>
            <a:pPr algn="ctr"/>
            <a:r>
              <a:rPr lang="ru-RU" sz="1200" dirty="0" smtClean="0">
                <a:solidFill>
                  <a:schemeClr val="tx2"/>
                </a:solidFill>
                <a:latin typeface="Times New Roman" pitchFamily="18" charset="0"/>
                <a:cs typeface="Times New Roman" pitchFamily="18" charset="0"/>
              </a:rPr>
              <a:t>выдела доли товарища по требованию его кредитора, за изъятием, указанным в абзаце втором настоящего пункта.</a:t>
            </a:r>
            <a:endParaRPr lang="ru-RU" sz="1200" dirty="0">
              <a:solidFill>
                <a:schemeClr val="tx2"/>
              </a:solidFill>
              <a:latin typeface="Times New Roman" pitchFamily="18" charset="0"/>
              <a:cs typeface="Times New Roman" pitchFamily="18" charset="0"/>
            </a:endParaRPr>
          </a:p>
        </p:txBody>
      </p:sp>
      <p:sp>
        <p:nvSpPr>
          <p:cNvPr id="21" name="Скругленный прямоугольник 20"/>
          <p:cNvSpPr/>
          <p:nvPr/>
        </p:nvSpPr>
        <p:spPr>
          <a:xfrm>
            <a:off x="3275856" y="4941168"/>
            <a:ext cx="3168352" cy="18002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solidFill>
                <a:latin typeface="Times New Roman" pitchFamily="18" charset="0"/>
                <a:cs typeface="Times New Roman" pitchFamily="18" charset="0"/>
              </a:rPr>
              <a:t>отказа кого-либо из товарищей от дальнейшего участия в бессрочном договоре простого товарищества, за изъятием, указанным в абзаце втором настоящего пункта;</a:t>
            </a:r>
            <a:endParaRPr lang="ru-RU" sz="1400" dirty="0">
              <a:solidFill>
                <a:schemeClr val="tx2"/>
              </a:solidFill>
              <a:latin typeface="Times New Roman" pitchFamily="18" charset="0"/>
              <a:cs typeface="Times New Roman" pitchFamily="18" charset="0"/>
            </a:endParaRPr>
          </a:p>
        </p:txBody>
      </p:sp>
      <p:sp>
        <p:nvSpPr>
          <p:cNvPr id="22" name="Скругленный прямоугольник 21"/>
          <p:cNvSpPr/>
          <p:nvPr/>
        </p:nvSpPr>
        <p:spPr>
          <a:xfrm>
            <a:off x="5796136" y="1124744"/>
            <a:ext cx="3240360" cy="129614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2"/>
                </a:solidFill>
                <a:latin typeface="Times New Roman" pitchFamily="18" charset="0"/>
                <a:cs typeface="Times New Roman" pitchFamily="18" charset="0"/>
              </a:rPr>
              <a:t>2. При прекращении договора простого товарищества вещи, переданные в общее владение и (или) пользование товарищей, возвращаются предоставившим их товарищам без вознаграждения, если иное не предусмотрено соглашением сторон.</a:t>
            </a:r>
            <a:endParaRPr lang="ru-RU" sz="1200" dirty="0">
              <a:solidFill>
                <a:schemeClr val="tx2"/>
              </a:solidFill>
              <a:latin typeface="Times New Roman" pitchFamily="18" charset="0"/>
              <a:cs typeface="Times New Roman" pitchFamily="18" charset="0"/>
            </a:endParaRPr>
          </a:p>
        </p:txBody>
      </p:sp>
      <p:sp>
        <p:nvSpPr>
          <p:cNvPr id="23" name="Стрелка вниз 22"/>
          <p:cNvSpPr/>
          <p:nvPr/>
        </p:nvSpPr>
        <p:spPr>
          <a:xfrm>
            <a:off x="7380312" y="249289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Стрелка вниз 23"/>
          <p:cNvSpPr/>
          <p:nvPr/>
        </p:nvSpPr>
        <p:spPr>
          <a:xfrm>
            <a:off x="8892480" y="2492896"/>
            <a:ext cx="144016" cy="2448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Скругленный прямоугольник 24"/>
          <p:cNvSpPr/>
          <p:nvPr/>
        </p:nvSpPr>
        <p:spPr>
          <a:xfrm>
            <a:off x="6228184" y="2852936"/>
            <a:ext cx="2592288" cy="187220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solidFill>
                <a:latin typeface="Times New Roman" pitchFamily="18" charset="0"/>
                <a:cs typeface="Times New Roman" pitchFamily="18" charset="0"/>
              </a:rPr>
              <a:t>С момента прекращения договора простого товарищества его участники несут солидарную ответственность по неисполненным общим обязательствам в отношении третьих лиц.</a:t>
            </a:r>
            <a:endParaRPr lang="ru-RU" sz="1400" dirty="0">
              <a:solidFill>
                <a:schemeClr val="tx2"/>
              </a:solidFill>
              <a:latin typeface="Times New Roman" pitchFamily="18" charset="0"/>
              <a:cs typeface="Times New Roman" pitchFamily="18" charset="0"/>
            </a:endParaRPr>
          </a:p>
        </p:txBody>
      </p:sp>
      <p:sp>
        <p:nvSpPr>
          <p:cNvPr id="26" name="Скругленный прямоугольник 25"/>
          <p:cNvSpPr/>
          <p:nvPr/>
        </p:nvSpPr>
        <p:spPr>
          <a:xfrm>
            <a:off x="6588224" y="5013176"/>
            <a:ext cx="2555776" cy="172819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tx2"/>
                </a:solidFill>
                <a:latin typeface="Times New Roman" pitchFamily="18" charset="0"/>
                <a:cs typeface="Times New Roman" pitchFamily="18" charset="0"/>
              </a:rPr>
              <a:t>Товарищ, внесший в общую собственность индивидуально определенную вещь, вправе при прекращении договора простого товарищества требовать в судебном порядке возврата ему этой вещи при условии соблюдения интересов остальных товарищей и кредиторов.</a:t>
            </a:r>
            <a:endParaRPr lang="ru-RU" sz="1100" dirty="0">
              <a:solidFill>
                <a:schemeClr val="tx2"/>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948264" y="332656"/>
            <a:ext cx="1018456" cy="219480"/>
          </a:xfrm>
        </p:spPr>
        <p:txBody>
          <a:bodyPr>
            <a:normAutofit/>
          </a:bodyPr>
          <a:lstStyle/>
          <a:p>
            <a:endParaRPr lang="ru-RU" sz="800" dirty="0"/>
          </a:p>
        </p:txBody>
      </p:sp>
      <p:sp>
        <p:nvSpPr>
          <p:cNvPr id="2" name="Заголовок 1"/>
          <p:cNvSpPr>
            <a:spLocks noGrp="1"/>
          </p:cNvSpPr>
          <p:nvPr>
            <p:ph type="title"/>
          </p:nvPr>
        </p:nvSpPr>
        <p:spPr>
          <a:xfrm>
            <a:off x="457200" y="274638"/>
            <a:ext cx="730424" cy="274042"/>
          </a:xfrm>
        </p:spPr>
        <p:txBody>
          <a:bodyPr>
            <a:normAutofit/>
          </a:bodyPr>
          <a:lstStyle/>
          <a:p>
            <a:endParaRPr lang="ru-RU" sz="800" dirty="0">
              <a:effectLst/>
            </a:endParaRPr>
          </a:p>
        </p:txBody>
      </p:sp>
      <p:sp>
        <p:nvSpPr>
          <p:cNvPr id="4" name="Скругленный прямоугольник 3"/>
          <p:cNvSpPr/>
          <p:nvPr/>
        </p:nvSpPr>
        <p:spPr>
          <a:xfrm>
            <a:off x="179512" y="188640"/>
            <a:ext cx="3707904" cy="50405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2"/>
                </a:solidFill>
                <a:latin typeface="Times New Roman" pitchFamily="18" charset="0"/>
                <a:cs typeface="Times New Roman" pitchFamily="18" charset="0"/>
              </a:rPr>
              <a:t>ГК РФ Статья 1051. Отказ от бессрочного договора простого товарищества</a:t>
            </a:r>
            <a:endParaRPr lang="ru-RU" sz="1400" dirty="0">
              <a:solidFill>
                <a:schemeClr val="tx2"/>
              </a:solidFill>
              <a:latin typeface="Times New Roman" pitchFamily="18" charset="0"/>
              <a:cs typeface="Times New Roman" pitchFamily="18" charset="0"/>
            </a:endParaRPr>
          </a:p>
        </p:txBody>
      </p:sp>
      <p:sp>
        <p:nvSpPr>
          <p:cNvPr id="5" name="Скругленный прямоугольник 4"/>
          <p:cNvSpPr/>
          <p:nvPr/>
        </p:nvSpPr>
        <p:spPr>
          <a:xfrm>
            <a:off x="5220072" y="188640"/>
            <a:ext cx="3707904" cy="50405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2"/>
                </a:solidFill>
                <a:latin typeface="Times New Roman" pitchFamily="18" charset="0"/>
                <a:cs typeface="Times New Roman" pitchFamily="18" charset="0"/>
              </a:rPr>
              <a:t>ГК РФ Статья 1052. Расторжение договора простого товарищества по требованию стороны</a:t>
            </a:r>
            <a:endParaRPr lang="ru-RU" sz="1200" dirty="0">
              <a:solidFill>
                <a:schemeClr val="tx2"/>
              </a:solidFill>
              <a:latin typeface="Times New Roman" pitchFamily="18" charset="0"/>
              <a:cs typeface="Times New Roman" pitchFamily="18" charset="0"/>
            </a:endParaRPr>
          </a:p>
        </p:txBody>
      </p:sp>
      <p:sp>
        <p:nvSpPr>
          <p:cNvPr id="6" name="Стрелка вниз 5"/>
          <p:cNvSpPr/>
          <p:nvPr/>
        </p:nvSpPr>
        <p:spPr>
          <a:xfrm>
            <a:off x="1763688" y="764704"/>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7092280" y="764704"/>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107504" y="1124744"/>
            <a:ext cx="3816424" cy="1512168"/>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2"/>
                </a:solidFill>
                <a:latin typeface="Times New Roman" pitchFamily="18" charset="0"/>
                <a:cs typeface="Times New Roman" pitchFamily="18" charset="0"/>
              </a:rPr>
              <a:t>Заявление об отказе товарища от бессрочного договора простого товарищества должно быть сделано им не позднее чем за три месяца до предполагаемого выхода из договора.</a:t>
            </a:r>
          </a:p>
          <a:p>
            <a:pPr algn="ctr"/>
            <a:r>
              <a:rPr lang="ru-RU" sz="1200" dirty="0" smtClean="0">
                <a:solidFill>
                  <a:schemeClr val="tx2"/>
                </a:solidFill>
                <a:latin typeface="Times New Roman" pitchFamily="18" charset="0"/>
                <a:cs typeface="Times New Roman" pitchFamily="18" charset="0"/>
              </a:rPr>
              <a:t>Соглашение об ограничении права на отказ от бессрочного договора простого товарищества </a:t>
            </a:r>
            <a:r>
              <a:rPr lang="ru-RU" sz="1200" dirty="0" smtClean="0">
                <a:solidFill>
                  <a:schemeClr val="tx2"/>
                </a:solidFill>
              </a:rPr>
              <a:t>является ничтожным.</a:t>
            </a:r>
            <a:endParaRPr lang="ru-RU" sz="1200" dirty="0">
              <a:solidFill>
                <a:schemeClr val="tx2"/>
              </a:solidFill>
            </a:endParaRPr>
          </a:p>
        </p:txBody>
      </p:sp>
      <p:sp>
        <p:nvSpPr>
          <p:cNvPr id="9" name="Скругленный прямоугольник 8"/>
          <p:cNvSpPr/>
          <p:nvPr/>
        </p:nvSpPr>
        <p:spPr>
          <a:xfrm>
            <a:off x="5220072" y="1124744"/>
            <a:ext cx="3816424" cy="1512168"/>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tx2"/>
                </a:solidFill>
                <a:latin typeface="Times New Roman" pitchFamily="18" charset="0"/>
                <a:cs typeface="Times New Roman" pitchFamily="18" charset="0"/>
              </a:rPr>
              <a:t>Наряду с основаниями, указанными в пункте 2 статьи 450 </a:t>
            </a:r>
            <a:r>
              <a:rPr lang="ru-RU" sz="1100" dirty="0" smtClean="0">
                <a:solidFill>
                  <a:schemeClr val="tx2"/>
                </a:solidFill>
                <a:latin typeface="Times New Roman" pitchFamily="18" charset="0"/>
                <a:cs typeface="Times New Roman" pitchFamily="18" charset="0"/>
              </a:rPr>
              <a:t>ГК РФ, </a:t>
            </a:r>
            <a:r>
              <a:rPr lang="ru-RU" sz="1100" dirty="0" smtClean="0">
                <a:solidFill>
                  <a:schemeClr val="tx2"/>
                </a:solidFill>
                <a:latin typeface="Times New Roman" pitchFamily="18" charset="0"/>
                <a:cs typeface="Times New Roman" pitchFamily="18" charset="0"/>
              </a:rPr>
              <a:t>сторона договора простого товарищества, заключенного с указанием срока или с указанием цели в качестве </a:t>
            </a:r>
            <a:r>
              <a:rPr lang="ru-RU" sz="1100" dirty="0" err="1" smtClean="0">
                <a:solidFill>
                  <a:schemeClr val="tx2"/>
                </a:solidFill>
                <a:latin typeface="Times New Roman" pitchFamily="18" charset="0"/>
                <a:cs typeface="Times New Roman" pitchFamily="18" charset="0"/>
              </a:rPr>
              <a:t>отменительного</a:t>
            </a:r>
            <a:r>
              <a:rPr lang="ru-RU" sz="1100" dirty="0" smtClean="0">
                <a:solidFill>
                  <a:schemeClr val="tx2"/>
                </a:solidFill>
                <a:latin typeface="Times New Roman" pitchFamily="18" charset="0"/>
                <a:cs typeface="Times New Roman" pitchFamily="18" charset="0"/>
              </a:rPr>
              <a:t> условия, вправе требовать расторжения договора в отношениях между собой и остальными товарищами по уважительной причине с возмещением остальным товарищам реального ущерба, причиненного расторжением договора.</a:t>
            </a:r>
            <a:endParaRPr lang="ru-RU" sz="1100" dirty="0">
              <a:solidFill>
                <a:schemeClr val="tx2"/>
              </a:solidFill>
              <a:latin typeface="Times New Roman" pitchFamily="18" charset="0"/>
              <a:cs typeface="Times New Roman" pitchFamily="18" charset="0"/>
            </a:endParaRPr>
          </a:p>
        </p:txBody>
      </p:sp>
      <p:sp>
        <p:nvSpPr>
          <p:cNvPr id="10" name="Скругленный прямоугольник 9"/>
          <p:cNvSpPr/>
          <p:nvPr/>
        </p:nvSpPr>
        <p:spPr>
          <a:xfrm>
            <a:off x="179512" y="3284984"/>
            <a:ext cx="3744416" cy="576064"/>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2"/>
                </a:solidFill>
                <a:latin typeface="Times New Roman" pitchFamily="18" charset="0"/>
                <a:cs typeface="Times New Roman" pitchFamily="18" charset="0"/>
              </a:rPr>
              <a:t>ГК РФ Статья 1053. Ответственность товарища, в отношении которого договор простого товарищества расторгнут</a:t>
            </a:r>
            <a:endParaRPr lang="ru-RU" sz="1200" dirty="0">
              <a:solidFill>
                <a:schemeClr val="tx2"/>
              </a:solidFill>
              <a:latin typeface="Times New Roman" pitchFamily="18" charset="0"/>
              <a:cs typeface="Times New Roman" pitchFamily="18" charset="0"/>
            </a:endParaRPr>
          </a:p>
        </p:txBody>
      </p:sp>
      <p:sp>
        <p:nvSpPr>
          <p:cNvPr id="11" name="Стрелка вниз 10"/>
          <p:cNvSpPr/>
          <p:nvPr/>
        </p:nvSpPr>
        <p:spPr>
          <a:xfrm>
            <a:off x="1907704" y="4005064"/>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179512" y="4365104"/>
            <a:ext cx="3960440" cy="2088232"/>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2"/>
                </a:solidFill>
                <a:latin typeface="Times New Roman" pitchFamily="18" charset="0"/>
                <a:cs typeface="Times New Roman" pitchFamily="18" charset="0"/>
              </a:rPr>
              <a:t>В случае, когда договор простого товарищества не был прекращен в результате заявления кого-либо из участников об отказе от дальнейшего в нем участия либо расторжения договора по требованию одного из товарищей, лицо, участие которого в договоре прекратилось, отвечает перед третьими лицами по общим обязательствам, возникшим в период его участия в договоре, так, как если бы оно осталось участником договора простого товарищества.</a:t>
            </a:r>
            <a:endParaRPr lang="ru-RU" sz="1200" dirty="0">
              <a:solidFill>
                <a:schemeClr val="tx2"/>
              </a:solidFill>
              <a:latin typeface="Times New Roman" pitchFamily="18" charset="0"/>
              <a:cs typeface="Times New Roman" pitchFamily="18" charset="0"/>
            </a:endParaRPr>
          </a:p>
        </p:txBody>
      </p:sp>
      <p:sp>
        <p:nvSpPr>
          <p:cNvPr id="13" name="Скругленный прямоугольник 12"/>
          <p:cNvSpPr/>
          <p:nvPr/>
        </p:nvSpPr>
        <p:spPr>
          <a:xfrm>
            <a:off x="5364088" y="2852936"/>
            <a:ext cx="3528392" cy="576064"/>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2"/>
                </a:solidFill>
                <a:latin typeface="Times New Roman" pitchFamily="18" charset="0"/>
                <a:cs typeface="Times New Roman" pitchFamily="18" charset="0"/>
              </a:rPr>
              <a:t>ГК РФ Статья 1054. Негласное товарищество</a:t>
            </a:r>
            <a:endParaRPr lang="ru-RU" sz="1600" dirty="0">
              <a:solidFill>
                <a:schemeClr val="tx2"/>
              </a:solidFill>
              <a:latin typeface="Times New Roman" pitchFamily="18" charset="0"/>
              <a:cs typeface="Times New Roman" pitchFamily="18" charset="0"/>
            </a:endParaRPr>
          </a:p>
        </p:txBody>
      </p:sp>
      <p:sp>
        <p:nvSpPr>
          <p:cNvPr id="14" name="Стрелка вниз 13"/>
          <p:cNvSpPr/>
          <p:nvPr/>
        </p:nvSpPr>
        <p:spPr>
          <a:xfrm>
            <a:off x="6516216" y="3501008"/>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кругленный прямоугольник 14"/>
          <p:cNvSpPr/>
          <p:nvPr/>
        </p:nvSpPr>
        <p:spPr>
          <a:xfrm>
            <a:off x="4427984" y="3789040"/>
            <a:ext cx="4248472" cy="1872208"/>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tx2"/>
                </a:solidFill>
                <a:latin typeface="Times New Roman" pitchFamily="18" charset="0"/>
                <a:cs typeface="Times New Roman" pitchFamily="18" charset="0"/>
              </a:rPr>
              <a:t>1. Договором простого товарищества может быть предусмотрено, что его существование не раскрывается для третьих лиц (негласное товарищество). К такому договору применяются предусмотренные настоящей главой правила о договоре простого товарищества, если иное не предусмотрено настоящей статьей или не вытекает из существа негласного товарищества.</a:t>
            </a:r>
          </a:p>
          <a:p>
            <a:pPr algn="ctr"/>
            <a:r>
              <a:rPr lang="ru-RU" sz="1100" dirty="0" smtClean="0">
                <a:solidFill>
                  <a:schemeClr val="tx2"/>
                </a:solidFill>
                <a:latin typeface="Times New Roman" pitchFamily="18" charset="0"/>
                <a:cs typeface="Times New Roman" pitchFamily="18" charset="0"/>
              </a:rPr>
              <a:t>2. В отношениях с третьими лицами каждый из участников негласного товарищества отвечает всем своим имуществом по сделкам, которые он заключил от своего имени в общих интересах товарищей.</a:t>
            </a:r>
            <a:endParaRPr lang="ru-RU" sz="1100" dirty="0">
              <a:solidFill>
                <a:schemeClr val="tx2"/>
              </a:solidFill>
              <a:latin typeface="Times New Roman" pitchFamily="18" charset="0"/>
              <a:cs typeface="Times New Roman" pitchFamily="18" charset="0"/>
            </a:endParaRPr>
          </a:p>
        </p:txBody>
      </p:sp>
      <p:sp>
        <p:nvSpPr>
          <p:cNvPr id="16" name="Стрелка вниз 15"/>
          <p:cNvSpPr/>
          <p:nvPr/>
        </p:nvSpPr>
        <p:spPr>
          <a:xfrm>
            <a:off x="8748464" y="3573016"/>
            <a:ext cx="144016" cy="2088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кругленный прямоугольник 16"/>
          <p:cNvSpPr/>
          <p:nvPr/>
        </p:nvSpPr>
        <p:spPr>
          <a:xfrm>
            <a:off x="4427984" y="5805264"/>
            <a:ext cx="4608512" cy="936104"/>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2"/>
                </a:solidFill>
                <a:latin typeface="Times New Roman" pitchFamily="18" charset="0"/>
                <a:cs typeface="Times New Roman" pitchFamily="18" charset="0"/>
              </a:rPr>
              <a:t>3. В отношениях между товарищами обязательства, возникшие в процессе их совместной деятельности, считаются общими</a:t>
            </a:r>
            <a:r>
              <a:rPr lang="ru-RU" dirty="0" smtClean="0"/>
              <a:t>.</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150</TotalTime>
  <Words>1166</Words>
  <Application>Microsoft Office PowerPoint</Application>
  <PresentationFormat>Экран (4:3)</PresentationFormat>
  <Paragraphs>65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Открытая</vt:lpstr>
      <vt:lpstr>Презентация по гражданскому праву по теме: «Простое товарищество гл.55 ГК РФ»</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по гражданскому праву по теме: «Простое товарищество гл.55 ГК РФ»</dc:title>
  <dc:creator>АЛЕСЯ ЦЫМБАЛОВА</dc:creator>
  <cp:lastModifiedBy>ad</cp:lastModifiedBy>
  <cp:revision>18</cp:revision>
  <dcterms:created xsi:type="dcterms:W3CDTF">2020-05-25T07:14:57Z</dcterms:created>
  <dcterms:modified xsi:type="dcterms:W3CDTF">2020-05-25T09:56:23Z</dcterms:modified>
</cp:coreProperties>
</file>