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21552-E66D-4B59-BD44-69688D1165CD}" type="datetimeFigureOut">
              <a:rPr lang="ru-RU" smtClean="0"/>
              <a:t>25.05.2020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D4A5E-8472-4BCB-BB34-C7578129FD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28018/c7b4c643b47f073d9c22928ce7acd49ef479f7c2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Простое товарищество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5724128" cy="17526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Трошенкова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Ариша</a:t>
            </a:r>
            <a:r>
              <a:rPr lang="ru-RU" b="1" dirty="0" smtClean="0">
                <a:solidFill>
                  <a:schemeClr val="tx1"/>
                </a:solidFill>
              </a:rPr>
              <a:t> – ПОЭД32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79512" y="3068960"/>
            <a:ext cx="3312368" cy="144016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4608512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</a:rPr>
              <a:t>Договор простого товарищества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572000" y="1844824"/>
            <a:ext cx="1656184" cy="1368152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059832" y="1844824"/>
            <a:ext cx="1512168" cy="1224136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572000" y="1700808"/>
            <a:ext cx="0" cy="3096344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79512" y="3068960"/>
            <a:ext cx="3330624" cy="147732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dirty="0"/>
              <a:t>По договору простого товарищества (договору о совместной деятельности) двое или несколько лиц (товарищей) обязуются соединить свои вклады и совместно действовать без образования юридического лица для извлечения прибыли или достижения иной не противоречащей закону цели</a:t>
            </a:r>
            <a:r>
              <a:rPr lang="ru-RU" dirty="0"/>
              <a:t>.</a:t>
            </a:r>
          </a:p>
        </p:txBody>
      </p:sp>
      <p:sp>
        <p:nvSpPr>
          <p:cNvPr id="19" name="Овал 18"/>
          <p:cNvSpPr/>
          <p:nvPr/>
        </p:nvSpPr>
        <p:spPr>
          <a:xfrm>
            <a:off x="4427984" y="1700808"/>
            <a:ext cx="288032" cy="21602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3356992"/>
            <a:ext cx="3510136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dirty="0"/>
              <a:t>Сторонами договора простого товарищества, заключаемого для осуществления предпринимательской деятельности, могут быть только индивидуальные предприниматели и (или) коммерческие организации.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99792" y="5013176"/>
            <a:ext cx="3635896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dirty="0"/>
              <a:t>Особенности договора простого товарищества, заключаемого для осуществления совместной инвестиционной деятельности (инвестиционного товарищества), устанавливаются Федеральным </a:t>
            </a:r>
            <a:r>
              <a:rPr lang="ru-RU" sz="1200" dirty="0">
                <a:hlinkClick r:id="rId2"/>
              </a:rPr>
              <a:t>законом</a:t>
            </a:r>
            <a:r>
              <a:rPr lang="ru-RU" sz="1200" dirty="0"/>
              <a:t> "Об инвестиционном товариществе".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4572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Вклады товарищей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0292" y="2913321"/>
            <a:ext cx="3456384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Вкладом товарища признается все то, что он вносит в общее дело, в том числе деньги, иное имущество, профессиональные и иные знания, навыки и умения, а также деловая репутация и деловые связи.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2924944"/>
            <a:ext cx="3960440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Вклады товарищей предполагаются равными по стоимости, если иное не следует из договора простого товарищества или фактических обстоятельств. Денежная оценка вклада товарища производится по соглашению между товарищами.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1691680" y="1916832"/>
            <a:ext cx="792088" cy="720080"/>
          </a:xfrm>
          <a:prstGeom prst="downArrow">
            <a:avLst>
              <a:gd name="adj1" fmla="val 50000"/>
              <a:gd name="adj2" fmla="val 48802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444208" y="1988840"/>
            <a:ext cx="792088" cy="720080"/>
          </a:xfrm>
          <a:prstGeom prst="downArrow">
            <a:avLst>
              <a:gd name="adj1" fmla="val 50000"/>
              <a:gd name="adj2" fmla="val 48802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Общее имущество товарищей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/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204864"/>
            <a:ext cx="3168352" cy="161582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100" dirty="0"/>
              <a:t>Внесенное товарищами имущество, которым они обладали на праве собственности, а также произведенная в результате совместной деятельности продукция и полученные от такой деятельности плоды и доходы признаются их общей долевой собственностью, если иное не установлено законом или договором простого товарищества либо не вытекает из существа обязательства.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2204864"/>
            <a:ext cx="3150096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/>
              <a:t>Ведение бухгалтерского учета общего имущества товарищей может быть поручено ими одному из участвующих в договоре простого товарищества юридических лиц.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4149080"/>
            <a:ext cx="3168352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/>
              <a:t>Пользование общим имуществом товарищей осуществляется по их общему согласию, а при </a:t>
            </a:r>
            <a:r>
              <a:rPr lang="ru-RU" sz="1600" dirty="0" err="1"/>
              <a:t>недостижении</a:t>
            </a:r>
            <a:r>
              <a:rPr lang="ru-RU" sz="1600" dirty="0"/>
              <a:t> согласия в порядке, устанавливаемом судом.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4221088"/>
            <a:ext cx="3150096" cy="18158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/>
              <a:t>Обязанности товарищей по содержанию общего имущества и порядок возмещения расходов, связанных с выполнением этих обязанностей, определяются договором простого товарищества.</a:t>
            </a:r>
          </a:p>
        </p:txBody>
      </p:sp>
      <p:sp>
        <p:nvSpPr>
          <p:cNvPr id="7" name="Счетверенная стрелка 6"/>
          <p:cNvSpPr/>
          <p:nvPr/>
        </p:nvSpPr>
        <p:spPr>
          <a:xfrm rot="8120660">
            <a:off x="3849789" y="3012104"/>
            <a:ext cx="1787402" cy="1752543"/>
          </a:xfrm>
          <a:prstGeom prst="quad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Ответственность товарищей по общим обязательствам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140968"/>
            <a:ext cx="3870176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/>
              <a:t>Если договор простого товарищества не связан с осуществлением его участниками предпринимательской деятельности, каждый товарищ отвечает по общим договорным обязательствам всем своим имуществом пропорционально стоимости его вклада в общее дело.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3140968"/>
            <a:ext cx="3888432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/>
              <a:t>Если договор простого товарищества не связан с осуществлением его участниками предпринимательской деятельности, каждый товарищ отвечает по общим договорным обязательствам всем своим имуществом пропорционально стоимости его вклада в общее дело.</a:t>
            </a:r>
          </a:p>
        </p:txBody>
      </p:sp>
      <p:cxnSp>
        <p:nvCxnSpPr>
          <p:cNvPr id="6" name="Соединительная линия уступом 5"/>
          <p:cNvCxnSpPr/>
          <p:nvPr/>
        </p:nvCxnSpPr>
        <p:spPr>
          <a:xfrm rot="16200000" flipH="1">
            <a:off x="3851920" y="1700808"/>
            <a:ext cx="1440160" cy="1440160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rot="5400000">
            <a:off x="2483768" y="1772816"/>
            <a:ext cx="1440160" cy="1296144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Прекращение договора простого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товарищества:</a:t>
            </a:r>
            <a:endParaRPr lang="ru-RU" sz="3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12776"/>
            <a:ext cx="576064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1100" dirty="0"/>
              <a:t>объявления кого-либо из товарищей недееспособным, ограниченно дееспособным или безвестно отсутствующим, если договором простого товарищества или последующим соглашением не предусмотрено сохранение договора в отношениях между остальными товарищами;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276872"/>
            <a:ext cx="5760640" cy="9387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1100" dirty="0"/>
              <a:t>смерти товарища или ликвидации либо реорганизации участвующего в договоре простого товарищества юридического лица, если договором или последующим соглашением не предусмотрено сохранение договора в отношениях между остальными товарищами либо замещение умершего товарища (ликвидированного или реорганизованного юридического лица) его наследниками (правопреемниками);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284984"/>
            <a:ext cx="5760640" cy="6001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1100" dirty="0"/>
              <a:t>расторжения договора простого товарищества, заключенного с указанием срока, по требованию одного из товарищей в отношениях между ним и остальными товарищами, за изъятием, указанным в абзаце втором настоящего пункта;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933056"/>
            <a:ext cx="5760640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1100" dirty="0"/>
              <a:t>объявления кого-либо из товарищей несостоятельным (банкротом), за изъятием, указанным в абзаце втором настоящего пункта;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437112"/>
            <a:ext cx="5760640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1100" dirty="0"/>
              <a:t>отказа кого-либо из товарищей от дальнейшего участия в бессрочном договоре простого товарищества, за изъятием, указанным в абзаце втором настоящего пункта;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941168"/>
            <a:ext cx="5760640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1100" dirty="0"/>
              <a:t>выдела доли товарища по требованию его кредитора, за изъятием, указанным в абзаце втором настоящего пункта.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445224"/>
            <a:ext cx="5760640" cy="2616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ru-RU" sz="1100" dirty="0"/>
              <a:t>истечения срока договора простого товарищества;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47525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2">
                    <a:lumMod val="10000"/>
                  </a:schemeClr>
                </a:solidFill>
              </a:rPr>
              <a:t>Негласное товарищество</a:t>
            </a:r>
            <a:endParaRPr lang="ru-RU" sz="4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492896"/>
            <a:ext cx="3456384" cy="156966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200" dirty="0"/>
              <a:t>Договором простого товарищества может быть предусмотрено, что его существование не раскрывается для третьих лиц (негласное товарищество). К такому договору применяются предусмотренные настоящей главой правила о договоре простого товарищества, если иное не предусмотрено настоящей статьей или не вытекает из существа негласного товарищества.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2492896"/>
            <a:ext cx="3222104" cy="138499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В отношениях с третьими лицами каждый из участников негласного товарищества отвечает всем своим имуществом по сделкам, которые он заключил от своего имени в общих интересах товарищей.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4221088"/>
            <a:ext cx="3222104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/>
              <a:t>В отношениях между товарищами обязательства, возникшие в процессе их совместной деятельности, считаются общими.</a:t>
            </a:r>
          </a:p>
        </p:txBody>
      </p:sp>
      <p:sp>
        <p:nvSpPr>
          <p:cNvPr id="6" name="Тройная стрелка влево/вправо/вверх 5"/>
          <p:cNvSpPr/>
          <p:nvPr/>
        </p:nvSpPr>
        <p:spPr>
          <a:xfrm rot="10800000">
            <a:off x="3923928" y="3068960"/>
            <a:ext cx="1152128" cy="864096"/>
          </a:xfrm>
          <a:prstGeom prst="leftRightUpArrow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603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Простое товарищество</vt:lpstr>
      <vt:lpstr> Договор простого товарищества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Простое товарищество</dc:title>
  <dc:creator>Admin</dc:creator>
  <cp:lastModifiedBy>Admin</cp:lastModifiedBy>
  <cp:revision>5</cp:revision>
  <dcterms:created xsi:type="dcterms:W3CDTF">2020-05-25T11:21:03Z</dcterms:created>
  <dcterms:modified xsi:type="dcterms:W3CDTF">2020-05-25T12:05:54Z</dcterms:modified>
</cp:coreProperties>
</file>