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0" r:id="rId5"/>
    <p:sldId id="259" r:id="rId6"/>
    <p:sldId id="258" r:id="rId7"/>
    <p:sldId id="263" r:id="rId8"/>
    <p:sldId id="264"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99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3706DCFF-1669-49E8-83DD-0249EEDBB71A}" type="datetimeFigureOut">
              <a:rPr lang="ru-RU" smtClean="0"/>
              <a:t>25.05.2020</a:t>
            </a:fld>
            <a:endParaRPr lang="ru-RU"/>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436F1862-D3D2-49C0-871D-3A86F25300AB}" type="slidenum">
              <a:rPr lang="ru-RU" smtClean="0"/>
              <a:t>‹#›</a:t>
            </a:fld>
            <a:endParaRPr lang="ru-RU"/>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706DCFF-1669-49E8-83DD-0249EEDBB71A}" type="datetimeFigureOut">
              <a:rPr lang="ru-RU" smtClean="0"/>
              <a:t>25.05.2020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36F1862-D3D2-49C0-871D-3A86F25300A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706DCFF-1669-49E8-83DD-0249EEDBB71A}" type="datetimeFigureOut">
              <a:rPr lang="ru-RU" smtClean="0"/>
              <a:t>25.05.2020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36F1862-D3D2-49C0-871D-3A86F25300AB}"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706DCFF-1669-49E8-83DD-0249EEDBB71A}" type="datetimeFigureOut">
              <a:rPr lang="ru-RU" smtClean="0"/>
              <a:t>25.05.2020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36F1862-D3D2-49C0-871D-3A86F25300AB}"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3706DCFF-1669-49E8-83DD-0249EEDBB71A}" type="datetimeFigureOut">
              <a:rPr lang="ru-RU" smtClean="0"/>
              <a:t>25.05.2020</a:t>
            </a:fld>
            <a:endParaRPr lang="ru-RU"/>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436F1862-D3D2-49C0-871D-3A86F25300AB}" type="slidenum">
              <a:rPr lang="ru-RU" smtClean="0"/>
              <a:t>‹#›</a:t>
            </a:fld>
            <a:endParaRPr lang="ru-RU"/>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706DCFF-1669-49E8-83DD-0249EEDBB71A}" type="datetimeFigureOut">
              <a:rPr lang="ru-RU" smtClean="0"/>
              <a:t>25.05.2020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a:xfrm>
            <a:off x="8641080" y="6514568"/>
            <a:ext cx="464288" cy="274320"/>
          </a:xfrm>
        </p:spPr>
        <p:txBody>
          <a:bodyPr/>
          <a:lstStyle>
            <a:extLst/>
          </a:lstStyle>
          <a:p>
            <a:fld id="{436F1862-D3D2-49C0-871D-3A86F25300AB}" type="slidenum">
              <a:rPr lang="ru-RU" smtClean="0"/>
              <a:t>‹#›</a:t>
            </a:fld>
            <a:endParaRPr lang="ru-RU"/>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3706DCFF-1669-49E8-83DD-0249EEDBB71A}" type="datetimeFigureOut">
              <a:rPr lang="ru-RU" smtClean="0"/>
              <a:t>25.05.2020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a:xfrm>
            <a:off x="8641080" y="6514568"/>
            <a:ext cx="464288" cy="274320"/>
          </a:xfrm>
        </p:spPr>
        <p:txBody>
          <a:bodyPr/>
          <a:lstStyle>
            <a:extLst/>
          </a:lstStyle>
          <a:p>
            <a:fld id="{436F1862-D3D2-49C0-871D-3A86F25300AB}"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3706DCFF-1669-49E8-83DD-0249EEDBB71A}" type="datetimeFigureOut">
              <a:rPr lang="ru-RU" smtClean="0"/>
              <a:t>25.05.2020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436F1862-D3D2-49C0-871D-3A86F25300AB}" type="slidenum">
              <a:rPr lang="ru-RU" smtClean="0"/>
              <a:t>‹#›</a:t>
            </a:fld>
            <a:endParaRPr lang="ru-RU"/>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3706DCFF-1669-49E8-83DD-0249EEDBB71A}" type="datetimeFigureOut">
              <a:rPr lang="ru-RU" smtClean="0"/>
              <a:t>25.05.2020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436F1862-D3D2-49C0-871D-3A86F25300AB}"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3706DCFF-1669-49E8-83DD-0249EEDBB71A}" type="datetimeFigureOut">
              <a:rPr lang="ru-RU" smtClean="0"/>
              <a:t>25.05.2020</a:t>
            </a:fld>
            <a:endParaRPr lang="ru-RU"/>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436F1862-D3D2-49C0-871D-3A86F25300AB}" type="slidenum">
              <a:rPr lang="ru-RU" smtClean="0"/>
              <a:t>‹#›</a:t>
            </a:fld>
            <a:endParaRPr lang="ru-RU"/>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3706DCFF-1669-49E8-83DD-0249EEDBB71A}" type="datetimeFigureOut">
              <a:rPr lang="ru-RU" smtClean="0"/>
              <a:t>25.05.2020</a:t>
            </a:fld>
            <a:endParaRPr lang="ru-RU"/>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436F1862-D3D2-49C0-871D-3A86F25300AB}" type="slidenum">
              <a:rPr lang="ru-RU" smtClean="0"/>
              <a:t>‹#›</a:t>
            </a:fld>
            <a:endParaRPr lang="ru-RU"/>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3706DCFF-1669-49E8-83DD-0249EEDBB71A}" type="datetimeFigureOut">
              <a:rPr lang="ru-RU" smtClean="0"/>
              <a:t>25.05.2020</a:t>
            </a:fld>
            <a:endParaRPr lang="ru-RU"/>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436F1862-D3D2-49C0-871D-3A86F25300AB}" type="slidenum">
              <a:rPr lang="ru-RU" smtClean="0"/>
              <a:t>‹#›</a:t>
            </a:fld>
            <a:endParaRPr lang="ru-RU"/>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ru.wikipedia.org/wiki/%D0%97%D0%B0%D0%BA%D0%BE%D0%BD_(%D0%BF%D1%80%D0%B0%D0%B2%D0%BE)" TargetMode="External"/><Relationship Id="rId2" Type="http://schemas.openxmlformats.org/officeDocument/2006/relationships/hyperlink" Target="https://ru.wikipedia.org/wiki/%D0%AE%D1%80%D0%B8%D0%B4%D0%B8%D1%87%D0%B5%D1%81%D0%BA%D0%BE%D0%B5_%D0%BB%D0%B8%D1%86%D0%B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Простое товарищество</a:t>
            </a:r>
            <a:endParaRPr lang="ru-RU" dirty="0"/>
          </a:p>
        </p:txBody>
      </p:sp>
      <p:sp>
        <p:nvSpPr>
          <p:cNvPr id="3" name="Подзаголовок 2"/>
          <p:cNvSpPr>
            <a:spLocks noGrp="1"/>
          </p:cNvSpPr>
          <p:nvPr>
            <p:ph type="subTitle" idx="1"/>
          </p:nvPr>
        </p:nvSpPr>
        <p:spPr>
          <a:xfrm>
            <a:off x="1763688" y="3789040"/>
            <a:ext cx="6930146" cy="864096"/>
          </a:xfrm>
        </p:spPr>
        <p:txBody>
          <a:bodyPr>
            <a:normAutofit/>
          </a:bodyPr>
          <a:lstStyle/>
          <a:p>
            <a:r>
              <a:rPr lang="ru-RU" sz="2000" dirty="0" smtClean="0"/>
              <a:t>Выполнила: Савченко </a:t>
            </a:r>
            <a:r>
              <a:rPr lang="ru-RU" sz="2000" dirty="0" err="1" smtClean="0"/>
              <a:t>Милена</a:t>
            </a:r>
            <a:r>
              <a:rPr lang="ru-RU" sz="2000" dirty="0" smtClean="0"/>
              <a:t> </a:t>
            </a:r>
            <a:r>
              <a:rPr lang="ru-RU" sz="2000" dirty="0" smtClean="0"/>
              <a:t>А</a:t>
            </a:r>
            <a:r>
              <a:rPr lang="ru-RU" sz="2000" dirty="0" smtClean="0"/>
              <a:t>лександровна</a:t>
            </a:r>
          </a:p>
          <a:p>
            <a:r>
              <a:rPr lang="ru-RU" sz="2000" dirty="0" smtClean="0"/>
              <a:t>ПОЭД-32</a:t>
            </a:r>
            <a:endParaRPr lang="ru-RU"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ru-RU" b="1" dirty="0" smtClean="0"/>
              <a:t>Простое товарищество</a:t>
            </a:r>
            <a:r>
              <a:rPr lang="ru-RU" dirty="0" smtClean="0"/>
              <a:t> (совместная деятельность) — это форма деятельности, осуществляемой лицами, которые обязуются совместно действовать без создания </a:t>
            </a:r>
            <a:r>
              <a:rPr lang="ru-RU" dirty="0" smtClean="0">
                <a:hlinkClick r:id="rId2" tooltip="Юридическое лицо"/>
              </a:rPr>
              <a:t>юридического лица</a:t>
            </a:r>
            <a:r>
              <a:rPr lang="ru-RU" dirty="0" smtClean="0"/>
              <a:t> для достижения определенной цели, не противоречащей </a:t>
            </a:r>
            <a:r>
              <a:rPr lang="ru-RU" dirty="0" smtClean="0">
                <a:hlinkClick r:id="rId3" tooltip="Закон (право)"/>
              </a:rPr>
              <a:t>закону</a:t>
            </a:r>
            <a:r>
              <a:rPr lang="ru-RU" dirty="0" smtClean="0"/>
              <a:t>. </a:t>
            </a:r>
            <a:endParaRPr lang="ru-RU" dirty="0" smtClean="0"/>
          </a:p>
          <a:p>
            <a:r>
              <a:rPr lang="ru-RU" dirty="0" smtClean="0"/>
              <a:t>Главой 55 Гражданского Кодекса России предусматривается возможность создания простого товарищества путём подписания договора о совместной деятельности двумя или несколькими лицами (товарищами), которые обязуются соединить свои вклады и совместно действовать без образования юридического лица для извлечения прибыли или достижения иной не противоречащей закону цели. Договором простого товарищества может быть предусмотрено, что его существование не раскрывается для третьих лиц (негласное товарищество).</a:t>
            </a:r>
            <a:endParaRPr lang="ru-RU"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конструкция договора простого товарищества</a:t>
            </a:r>
            <a:endParaRPr lang="ru-RU" dirty="0"/>
          </a:p>
        </p:txBody>
      </p:sp>
      <p:pic>
        <p:nvPicPr>
          <p:cNvPr id="4" name="Содержимое 3" descr="про.png"/>
          <p:cNvPicPr>
            <a:picLocks noGrp="1" noChangeAspect="1"/>
          </p:cNvPicPr>
          <p:nvPr>
            <p:ph idx="1"/>
          </p:nvPr>
        </p:nvPicPr>
        <p:blipFill>
          <a:blip r:embed="rId2" cstate="print"/>
          <a:stretch>
            <a:fillRect/>
          </a:stretch>
        </p:blipFill>
        <p:spPr>
          <a:xfrm>
            <a:off x="457200" y="1707158"/>
            <a:ext cx="8229600" cy="4404122"/>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100" dirty="0" smtClean="0"/>
              <a:t>С</a:t>
            </a:r>
            <a:r>
              <a:rPr lang="ru-RU" sz="3100" dirty="0" smtClean="0"/>
              <a:t>тороны </a:t>
            </a:r>
            <a:r>
              <a:rPr lang="ru-RU" sz="3100" dirty="0" smtClean="0"/>
              <a:t>договора простого товарище</a:t>
            </a:r>
            <a:r>
              <a:rPr lang="ru-RU" sz="2800" dirty="0" smtClean="0"/>
              <a:t>ства</a:t>
            </a:r>
            <a:endParaRPr lang="ru-RU" sz="2800" dirty="0"/>
          </a:p>
        </p:txBody>
      </p:sp>
      <p:sp>
        <p:nvSpPr>
          <p:cNvPr id="3" name="Содержимое 2"/>
          <p:cNvSpPr>
            <a:spLocks noGrp="1"/>
          </p:cNvSpPr>
          <p:nvPr>
            <p:ph idx="1"/>
          </p:nvPr>
        </p:nvSpPr>
        <p:spPr/>
        <p:txBody>
          <a:bodyPr>
            <a:normAutofit/>
          </a:bodyPr>
          <a:lstStyle/>
          <a:p>
            <a:endParaRPr lang="ru-RU" sz="1800" dirty="0" smtClean="0"/>
          </a:p>
          <a:p>
            <a:endParaRPr lang="ru-RU" sz="1800" dirty="0" smtClean="0"/>
          </a:p>
          <a:p>
            <a:r>
              <a:rPr lang="ru-RU" sz="1800" dirty="0" smtClean="0"/>
              <a:t>коммерческие </a:t>
            </a:r>
            <a:r>
              <a:rPr lang="ru-RU" sz="1800" dirty="0" smtClean="0"/>
              <a:t>организации </a:t>
            </a:r>
            <a:r>
              <a:rPr lang="ru-RU" sz="1800" dirty="0" smtClean="0"/>
              <a:t>                 индивидуальные предприниматели</a:t>
            </a:r>
            <a:endParaRPr lang="ru-RU" sz="1800" dirty="0"/>
          </a:p>
        </p:txBody>
      </p:sp>
      <p:cxnSp>
        <p:nvCxnSpPr>
          <p:cNvPr id="5" name="Прямая со стрелкой 4"/>
          <p:cNvCxnSpPr/>
          <p:nvPr/>
        </p:nvCxnSpPr>
        <p:spPr>
          <a:xfrm flipH="1">
            <a:off x="2987824" y="1484784"/>
            <a:ext cx="576064"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a:off x="5004048" y="1484784"/>
            <a:ext cx="648072"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8520" y="0"/>
            <a:ext cx="9252520" cy="1052736"/>
          </a:xfrm>
        </p:spPr>
        <p:txBody>
          <a:bodyPr>
            <a:normAutofit/>
          </a:bodyPr>
          <a:lstStyle/>
          <a:p>
            <a:r>
              <a:rPr lang="ru-RU" sz="1800" dirty="0" smtClean="0"/>
              <a:t>В</a:t>
            </a:r>
            <a:r>
              <a:rPr lang="ru-RU" sz="1800" dirty="0" smtClean="0"/>
              <a:t> целях осуществления совместной деятельности товарищи вносят вклады в виде</a:t>
            </a:r>
            <a:endParaRPr lang="ru-RU" sz="1800" dirty="0"/>
          </a:p>
        </p:txBody>
      </p:sp>
      <p:sp>
        <p:nvSpPr>
          <p:cNvPr id="3" name="Содержимое 2"/>
          <p:cNvSpPr>
            <a:spLocks noGrp="1"/>
          </p:cNvSpPr>
          <p:nvPr>
            <p:ph idx="1"/>
          </p:nvPr>
        </p:nvSpPr>
        <p:spPr/>
        <p:txBody>
          <a:bodyPr>
            <a:normAutofit fontScale="70000" lnSpcReduction="20000"/>
          </a:bodyPr>
          <a:lstStyle/>
          <a:p>
            <a:endParaRPr lang="ru-RU" dirty="0" smtClean="0"/>
          </a:p>
          <a:p>
            <a:endParaRPr lang="ru-RU" dirty="0" smtClean="0"/>
          </a:p>
          <a:p>
            <a:endParaRPr lang="ru-RU" dirty="0" smtClean="0"/>
          </a:p>
          <a:p>
            <a:endParaRPr lang="ru-RU" dirty="0" smtClean="0"/>
          </a:p>
          <a:p>
            <a:endParaRPr lang="ru-RU" dirty="0" smtClean="0"/>
          </a:p>
          <a:p>
            <a:endParaRPr lang="ru-RU" dirty="0" smtClean="0"/>
          </a:p>
          <a:p>
            <a:r>
              <a:rPr lang="ru-RU" dirty="0" smtClean="0"/>
              <a:t/>
            </a:r>
            <a:br>
              <a:rPr lang="ru-RU" dirty="0" smtClean="0"/>
            </a:br>
            <a:endParaRPr lang="ru-RU" dirty="0" smtClean="0"/>
          </a:p>
          <a:p>
            <a:endParaRPr lang="ru-RU" dirty="0" smtClean="0"/>
          </a:p>
          <a:p>
            <a:endParaRPr lang="ru-RU" dirty="0" smtClean="0"/>
          </a:p>
          <a:p>
            <a:endParaRPr lang="ru-RU" dirty="0" smtClean="0"/>
          </a:p>
          <a:p>
            <a:endParaRPr lang="ru-RU" dirty="0" smtClean="0"/>
          </a:p>
          <a:p>
            <a:r>
              <a:rPr lang="ru-RU" dirty="0" smtClean="0"/>
              <a:t>Размер</a:t>
            </a:r>
            <a:r>
              <a:rPr lang="ru-RU" dirty="0" smtClean="0"/>
              <a:t>, вид и стоимость вносимого каждым товарищем вклада определяется конкретными целями совместной деятельности, возможностями каждого из товарищей и их договоренностями между собой.</a:t>
            </a:r>
            <a:endParaRPr lang="ru-RU" dirty="0"/>
          </a:p>
        </p:txBody>
      </p:sp>
      <p:sp>
        <p:nvSpPr>
          <p:cNvPr id="4" name="Овал 3"/>
          <p:cNvSpPr/>
          <p:nvPr/>
        </p:nvSpPr>
        <p:spPr>
          <a:xfrm>
            <a:off x="0" y="2420888"/>
            <a:ext cx="2016224"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имущества</a:t>
            </a:r>
            <a:endParaRPr lang="ru-RU" dirty="0"/>
          </a:p>
        </p:txBody>
      </p:sp>
      <p:sp>
        <p:nvSpPr>
          <p:cNvPr id="5" name="Овал 4"/>
          <p:cNvSpPr/>
          <p:nvPr/>
        </p:nvSpPr>
        <p:spPr>
          <a:xfrm>
            <a:off x="4788024" y="2060848"/>
            <a:ext cx="1584176"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ценных бумаг</a:t>
            </a:r>
            <a:endParaRPr lang="ru-RU" dirty="0"/>
          </a:p>
        </p:txBody>
      </p:sp>
      <p:sp>
        <p:nvSpPr>
          <p:cNvPr id="6" name="Овал 5"/>
          <p:cNvSpPr/>
          <p:nvPr/>
        </p:nvSpPr>
        <p:spPr>
          <a:xfrm>
            <a:off x="5652120" y="3140968"/>
            <a:ext cx="2952328" cy="15121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прав использования объектов интеллектуальной собственности</a:t>
            </a:r>
            <a:endParaRPr lang="ru-RU" dirty="0"/>
          </a:p>
        </p:txBody>
      </p:sp>
      <p:sp>
        <p:nvSpPr>
          <p:cNvPr id="7" name="Овал 6"/>
          <p:cNvSpPr/>
          <p:nvPr/>
        </p:nvSpPr>
        <p:spPr>
          <a:xfrm>
            <a:off x="7343800" y="1916832"/>
            <a:ext cx="1800200"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денежных средств</a:t>
            </a:r>
            <a:endParaRPr lang="ru-RU" dirty="0"/>
          </a:p>
        </p:txBody>
      </p:sp>
      <p:sp>
        <p:nvSpPr>
          <p:cNvPr id="8" name="Овал 7"/>
          <p:cNvSpPr/>
          <p:nvPr/>
        </p:nvSpPr>
        <p:spPr>
          <a:xfrm>
            <a:off x="2123728" y="2060848"/>
            <a:ext cx="1584176"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знаний</a:t>
            </a:r>
            <a:endParaRPr lang="ru-RU" dirty="0"/>
          </a:p>
        </p:txBody>
      </p:sp>
      <p:sp>
        <p:nvSpPr>
          <p:cNvPr id="9" name="Овал 8"/>
          <p:cNvSpPr/>
          <p:nvPr/>
        </p:nvSpPr>
        <p:spPr>
          <a:xfrm>
            <a:off x="2987824" y="2924944"/>
            <a:ext cx="2664296"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имущественных прав</a:t>
            </a:r>
            <a:endParaRPr lang="ru-RU" dirty="0"/>
          </a:p>
        </p:txBody>
      </p:sp>
      <p:cxnSp>
        <p:nvCxnSpPr>
          <p:cNvPr id="11" name="Прямая со стрелкой 10"/>
          <p:cNvCxnSpPr/>
          <p:nvPr/>
        </p:nvCxnSpPr>
        <p:spPr>
          <a:xfrm flipH="1">
            <a:off x="1403648" y="1412776"/>
            <a:ext cx="576064"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flipH="1">
            <a:off x="2627784" y="1124744"/>
            <a:ext cx="72008"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a:off x="3995936" y="1196752"/>
            <a:ext cx="72008" cy="1440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a:off x="4932040" y="1196752"/>
            <a:ext cx="36004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p:nvPr/>
        </p:nvCxnSpPr>
        <p:spPr>
          <a:xfrm>
            <a:off x="6444208" y="1196752"/>
            <a:ext cx="504056" cy="17281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p:nvPr/>
        </p:nvCxnSpPr>
        <p:spPr>
          <a:xfrm>
            <a:off x="7164288" y="1268760"/>
            <a:ext cx="504056"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smtClean="0"/>
              <a:t>В соответствии с действующим законодательством помимо «основной роли» у участника Договора Простого товарищества могут быть три различных статуса</a:t>
            </a:r>
            <a:endParaRPr lang="ru-RU" sz="2400" dirty="0"/>
          </a:p>
        </p:txBody>
      </p:sp>
      <p:sp>
        <p:nvSpPr>
          <p:cNvPr id="3" name="Содержимое 2"/>
          <p:cNvSpPr>
            <a:spLocks noGrp="1"/>
          </p:cNvSpPr>
          <p:nvPr>
            <p:ph idx="1"/>
          </p:nvPr>
        </p:nvSpPr>
        <p:spPr/>
        <p:txBody>
          <a:bodyPr>
            <a:normAutofit fontScale="62500" lnSpcReduction="20000"/>
          </a:bodyPr>
          <a:lstStyle/>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r>
              <a:rPr lang="ru-RU" dirty="0" smtClean="0"/>
              <a:t>При </a:t>
            </a:r>
            <a:r>
              <a:rPr lang="ru-RU" dirty="0" smtClean="0"/>
              <a:t>этом участник договора простого товарищества может быть наделен как одной из вышеуказанных обязанностей, так всеми вместе. Как правило, совмещение этих ролей у одного товарища удобно и в таком случае такого товарища принято называть «товарищ, ведущий общие дела» (=ТВОД</a:t>
            </a:r>
            <a:r>
              <a:rPr lang="ru-RU" dirty="0" smtClean="0"/>
              <a:t>).</a:t>
            </a:r>
          </a:p>
          <a:p>
            <a:pPr>
              <a:buNone/>
            </a:pPr>
            <a:endParaRPr lang="ru-RU" dirty="0"/>
          </a:p>
        </p:txBody>
      </p:sp>
      <p:sp>
        <p:nvSpPr>
          <p:cNvPr id="4" name="Прямоугольник 3"/>
          <p:cNvSpPr/>
          <p:nvPr/>
        </p:nvSpPr>
        <p:spPr>
          <a:xfrm>
            <a:off x="611560" y="2276872"/>
            <a:ext cx="2016224" cy="18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Участник, ведущий бухгалтерский учет общего имущества товарищей (п. 2 ст. 1043 ГК РФ)</a:t>
            </a:r>
            <a:endParaRPr lang="ru-RU" dirty="0"/>
          </a:p>
        </p:txBody>
      </p:sp>
      <p:sp>
        <p:nvSpPr>
          <p:cNvPr id="5" name="Прямоугольник 4"/>
          <p:cNvSpPr/>
          <p:nvPr/>
        </p:nvSpPr>
        <p:spPr>
          <a:xfrm>
            <a:off x="2987824" y="2204864"/>
            <a:ext cx="2592288" cy="22048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Участник, ведущий общий учет операций, подлежащих обложению НДС в соответствии со ст. 174.1 НК РФ</a:t>
            </a:r>
            <a:endParaRPr lang="ru-RU" dirty="0"/>
          </a:p>
        </p:txBody>
      </p:sp>
      <p:sp>
        <p:nvSpPr>
          <p:cNvPr id="6" name="Прямоугольник 5"/>
          <p:cNvSpPr/>
          <p:nvPr/>
        </p:nvSpPr>
        <p:spPr>
          <a:xfrm>
            <a:off x="5940152" y="2132856"/>
            <a:ext cx="2736304" cy="2088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Участник, ведущий общие дела от имени всех товарищей на основании п. 2 ст. 1044 ГК РФ</a:t>
            </a:r>
            <a:endParaRPr lang="ru-RU" dirty="0"/>
          </a:p>
        </p:txBody>
      </p:sp>
      <p:cxnSp>
        <p:nvCxnSpPr>
          <p:cNvPr id="8" name="Прямая со стрелкой 7"/>
          <p:cNvCxnSpPr/>
          <p:nvPr/>
        </p:nvCxnSpPr>
        <p:spPr>
          <a:xfrm flipH="1">
            <a:off x="2627784" y="1484784"/>
            <a:ext cx="936104"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a:off x="3995936" y="1412776"/>
            <a:ext cx="72008"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a:off x="5148064" y="1484784"/>
            <a:ext cx="1152128"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1" dirty="0" smtClean="0"/>
              <a:t>Особенности налогообложения договора простого товарищества:</a:t>
            </a:r>
            <a:br>
              <a:rPr lang="ru-RU" sz="2400" b="1" dirty="0" smtClean="0"/>
            </a:br>
            <a:endParaRPr lang="ru-RU" sz="2400" dirty="0"/>
          </a:p>
        </p:txBody>
      </p:sp>
      <p:sp>
        <p:nvSpPr>
          <p:cNvPr id="3" name="Содержимое 2"/>
          <p:cNvSpPr>
            <a:spLocks noGrp="1"/>
          </p:cNvSpPr>
          <p:nvPr>
            <p:ph idx="1"/>
          </p:nvPr>
        </p:nvSpPr>
        <p:spPr>
          <a:xfrm>
            <a:off x="457200" y="1646236"/>
            <a:ext cx="8229600" cy="4879107"/>
          </a:xfrm>
        </p:spPr>
        <p:txBody>
          <a:bodyPr>
            <a:normAutofit fontScale="47500" lnSpcReduction="20000"/>
          </a:bodyPr>
          <a:lstStyle/>
          <a:p>
            <a:r>
              <a:rPr lang="ru-RU" dirty="0" smtClean="0"/>
              <a:t>1) Полученная товариществом прибыль облагается на уровне товарищей, согласно применяемой ими системе налогообложения.</a:t>
            </a:r>
          </a:p>
          <a:p>
            <a:endParaRPr lang="ru-RU" dirty="0" smtClean="0"/>
          </a:p>
          <a:p>
            <a:endParaRPr lang="ru-RU" dirty="0" smtClean="0"/>
          </a:p>
          <a:p>
            <a:r>
              <a:rPr lang="ru-RU" dirty="0" smtClean="0"/>
              <a:t>2) Для товарищей доход от участия в простом товариществе считается </a:t>
            </a:r>
            <a:r>
              <a:rPr lang="ru-RU" dirty="0" err="1" smtClean="0"/>
              <a:t>внереализационным</a:t>
            </a:r>
            <a:r>
              <a:rPr lang="ru-RU" dirty="0" smtClean="0"/>
              <a:t> доходом</a:t>
            </a:r>
            <a:r>
              <a:rPr lang="ru-RU" dirty="0" smtClean="0"/>
              <a:t>.</a:t>
            </a:r>
          </a:p>
          <a:p>
            <a:endParaRPr lang="ru-RU" dirty="0" smtClean="0"/>
          </a:p>
          <a:p>
            <a:endParaRPr lang="ru-RU" dirty="0" smtClean="0"/>
          </a:p>
          <a:p>
            <a:r>
              <a:rPr lang="ru-RU" dirty="0" smtClean="0"/>
              <a:t>3) Финансовый результат товарищества определяется поквартально</a:t>
            </a:r>
            <a:r>
              <a:rPr lang="ru-RU" dirty="0" smtClean="0"/>
              <a:t>.</a:t>
            </a:r>
          </a:p>
          <a:p>
            <a:endParaRPr lang="ru-RU" dirty="0" smtClean="0"/>
          </a:p>
          <a:p>
            <a:endParaRPr lang="ru-RU" dirty="0" smtClean="0"/>
          </a:p>
          <a:p>
            <a:r>
              <a:rPr lang="ru-RU" dirty="0" smtClean="0"/>
              <a:t>4) Вся деятельность в рамках простого товарищества облагается налогом на добавленную стоимость (НДС), независимо от того, какие режимы налогообложения применяют его участники. Иными словами: даже если все участники простого товарищества находятся на упрощенной системе налогообложения, вся выручка от совместной деятельности в рамках простого товарищества будет облагаться НДС. При этом также есть право на применение налоговых вычетов по НДС</a:t>
            </a:r>
            <a:r>
              <a:rPr lang="ru-RU" dirty="0" smtClean="0"/>
              <a:t>.</a:t>
            </a:r>
          </a:p>
          <a:p>
            <a:endParaRPr lang="ru-RU" dirty="0" smtClean="0"/>
          </a:p>
          <a:p>
            <a:endParaRPr lang="ru-RU" dirty="0" smtClean="0"/>
          </a:p>
          <a:p>
            <a:r>
              <a:rPr lang="ru-RU" dirty="0" smtClean="0"/>
              <a:t>5) Декларацию по НДС по результатам деятельности товарищества подает один из товарищей.</a:t>
            </a:r>
            <a:endParaRPr lang="ru-RU" dirty="0" smtClean="0"/>
          </a:p>
          <a:p>
            <a:endParaRPr lang="ru-RU" dirty="0"/>
          </a:p>
        </p:txBody>
      </p:sp>
      <p:sp>
        <p:nvSpPr>
          <p:cNvPr id="7" name="Стрелка вниз 6"/>
          <p:cNvSpPr/>
          <p:nvPr/>
        </p:nvSpPr>
        <p:spPr>
          <a:xfrm>
            <a:off x="3707904" y="2060848"/>
            <a:ext cx="144016"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низ 7"/>
          <p:cNvSpPr/>
          <p:nvPr/>
        </p:nvSpPr>
        <p:spPr>
          <a:xfrm>
            <a:off x="3707904" y="2708920"/>
            <a:ext cx="216024"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низ 8"/>
          <p:cNvSpPr/>
          <p:nvPr/>
        </p:nvSpPr>
        <p:spPr>
          <a:xfrm>
            <a:off x="3707904" y="3356992"/>
            <a:ext cx="28803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низ 9"/>
          <p:cNvSpPr/>
          <p:nvPr/>
        </p:nvSpPr>
        <p:spPr>
          <a:xfrm>
            <a:off x="3707904" y="4869160"/>
            <a:ext cx="360040"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dirty="0" smtClean="0"/>
          </a:p>
          <a:p>
            <a:endParaRPr lang="ru-RU" dirty="0" smtClean="0"/>
          </a:p>
          <a:p>
            <a:endParaRPr lang="ru-RU" dirty="0" smtClean="0"/>
          </a:p>
          <a:p>
            <a:r>
              <a:rPr lang="ru-RU" dirty="0" smtClean="0"/>
              <a:t>СПАСИБО ЗА ВНИМАНИЕ!!!</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23</TotalTime>
  <Words>99</Words>
  <Application>Microsoft Office PowerPoint</Application>
  <PresentationFormat>Экран (4:3)</PresentationFormat>
  <Paragraphs>64</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Литейная</vt:lpstr>
      <vt:lpstr>Простое товарищество</vt:lpstr>
      <vt:lpstr>Слайд 2</vt:lpstr>
      <vt:lpstr>конструкция договора простого товарищества</vt:lpstr>
      <vt:lpstr>Стороны договора простого товарищества</vt:lpstr>
      <vt:lpstr>В целях осуществления совместной деятельности товарищи вносят вклады в виде</vt:lpstr>
      <vt:lpstr>В соответствии с действующим законодательством помимо «основной роли» у участника Договора Простого товарищества могут быть три различных статуса</vt:lpstr>
      <vt:lpstr>Особенности налогообложения договора простого товарищества: </vt:lpstr>
      <vt:lpstr>Слайд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Простое товарищество</dc:title>
  <dc:creator>User</dc:creator>
  <cp:lastModifiedBy>User</cp:lastModifiedBy>
  <cp:revision>3</cp:revision>
  <dcterms:created xsi:type="dcterms:W3CDTF">2020-05-25T12:36:33Z</dcterms:created>
  <dcterms:modified xsi:type="dcterms:W3CDTF">2020-05-25T12:59:55Z</dcterms:modified>
</cp:coreProperties>
</file>