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7744-9747-4255-B50F-40EF4108CC39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E175-9407-439B-829C-1150DB9FF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51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7744-9747-4255-B50F-40EF4108CC39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E175-9407-439B-829C-1150DB9FF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47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7744-9747-4255-B50F-40EF4108CC39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E175-9407-439B-829C-1150DB9FF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66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7744-9747-4255-B50F-40EF4108CC39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E175-9407-439B-829C-1150DB9FF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3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7744-9747-4255-B50F-40EF4108CC39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E175-9407-439B-829C-1150DB9FF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59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7744-9747-4255-B50F-40EF4108CC39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E175-9407-439B-829C-1150DB9FF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10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7744-9747-4255-B50F-40EF4108CC39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E175-9407-439B-829C-1150DB9FF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04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7744-9747-4255-B50F-40EF4108CC39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E175-9407-439B-829C-1150DB9FF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15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7744-9747-4255-B50F-40EF4108CC39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E175-9407-439B-829C-1150DB9FF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33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7744-9747-4255-B50F-40EF4108CC39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E175-9407-439B-829C-1150DB9FF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32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7744-9747-4255-B50F-40EF4108CC39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E175-9407-439B-829C-1150DB9FF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21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C7744-9747-4255-B50F-40EF4108CC39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CE175-9407-439B-829C-1150DB9FF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7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Глава 55 </a:t>
            </a:r>
            <a:r>
              <a:rPr lang="en-US" sz="4400" dirty="0" smtClean="0"/>
              <a:t>“</a:t>
            </a:r>
            <a:r>
              <a:rPr lang="ru-RU" sz="4400" dirty="0" smtClean="0"/>
              <a:t>Простое товарищество.</a:t>
            </a:r>
            <a:r>
              <a:rPr lang="en-US" sz="4400" dirty="0" smtClean="0"/>
              <a:t>”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26327" y="5179292"/>
            <a:ext cx="9144000" cy="1655762"/>
          </a:xfrm>
        </p:spPr>
        <p:txBody>
          <a:bodyPr/>
          <a:lstStyle/>
          <a:p>
            <a:pPr algn="r"/>
            <a:r>
              <a:rPr lang="ru-RU" dirty="0" smtClean="0"/>
              <a:t>Выполнил студент 3 курса</a:t>
            </a:r>
            <a:br>
              <a:rPr lang="ru-RU" dirty="0" smtClean="0"/>
            </a:br>
            <a:r>
              <a:rPr lang="ru-RU" dirty="0" smtClean="0"/>
              <a:t>группа ПОЭД-32 </a:t>
            </a:r>
            <a:br>
              <a:rPr lang="ru-RU" dirty="0" smtClean="0"/>
            </a:br>
            <a:r>
              <a:rPr lang="ru-RU" dirty="0" smtClean="0"/>
              <a:t>Рудакова Алина Алексеевна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565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9982" y="2401743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 !!! </a:t>
            </a:r>
            <a:r>
              <a:rPr lang="ru-RU" dirty="0" smtClean="0">
                <a:sym typeface="Wingdings" panose="05000000000000000000" pitchFamily="2" charset="2"/>
              </a:rPr>
              <a:t>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2160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4971" y="379639"/>
            <a:ext cx="9858829" cy="66538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/>
              <a:t>Договор простого товарищества и вклады товарищей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0942" y="1611086"/>
            <a:ext cx="4093029" cy="1886857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94971" y="4180115"/>
            <a:ext cx="4905829" cy="2046514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271657" y="1611086"/>
            <a:ext cx="4082143" cy="2002971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503886" y="4078514"/>
            <a:ext cx="3849914" cy="2627086"/>
          </a:xfrm>
          <a:prstGeom prst="ellips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338286" y="1045028"/>
            <a:ext cx="914400" cy="5660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6" idx="0"/>
          </p:cNvCxnSpPr>
          <p:nvPr/>
        </p:nvCxnSpPr>
        <p:spPr>
          <a:xfrm>
            <a:off x="8592457" y="1045028"/>
            <a:ext cx="720272" cy="5660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252686" y="3497943"/>
            <a:ext cx="812800" cy="6821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6400800" y="5203372"/>
            <a:ext cx="1103086" cy="7329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7"/>
          </p:cNvCxnSpPr>
          <p:nvPr/>
        </p:nvCxnSpPr>
        <p:spPr>
          <a:xfrm flipH="1" flipV="1">
            <a:off x="10174514" y="3614057"/>
            <a:ext cx="615479" cy="8491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830942" y="1819594"/>
            <a:ext cx="38390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Цель</a:t>
            </a:r>
            <a:r>
              <a:rPr lang="ru-RU" sz="1400" dirty="0" smtClean="0"/>
              <a:t> данного договора - двое или несколько лиц (товарищей) обязуются соединить свои вклады и совместно действовать без образования юридического лица для извлечения прибыли или достижения иной не противоречащей закону цели.</a:t>
            </a: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826829" y="4653393"/>
            <a:ext cx="35269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Сторонами данного договора являются  (ТОЛЬКО!):</a:t>
            </a:r>
            <a:br>
              <a:rPr lang="ru-RU" dirty="0" smtClean="0"/>
            </a:br>
            <a:r>
              <a:rPr lang="ru-RU" dirty="0" smtClean="0"/>
              <a:t>индивидуальные предприниматели;</a:t>
            </a:r>
            <a:br>
              <a:rPr lang="ru-RU" dirty="0" smtClean="0"/>
            </a:br>
            <a:r>
              <a:rPr lang="ru-RU" dirty="0" smtClean="0"/>
              <a:t>коммерческие организации.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947165" y="4312646"/>
            <a:ext cx="42214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Вклад товарища  - это все то, что он вносит в общее дело, в том числе деньги, иное имущество, профессиональные и иные знания, навыки и умения, а также деловая репутация и деловые связи.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482803" y="1710417"/>
            <a:ext cx="36598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Вклады товарищей предполагаются равными по стоимости.</a:t>
            </a:r>
          </a:p>
          <a:p>
            <a:r>
              <a:rPr lang="ru-RU" dirty="0" smtClean="0"/>
              <a:t>Денежная оценка вклада товарища производится по соглашению между товарищами.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56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89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Общее имущество товарищей</a:t>
            </a:r>
            <a:br>
              <a:rPr lang="ru-RU" sz="3600" dirty="0" smtClean="0"/>
            </a:br>
            <a:endParaRPr lang="ru-RU" sz="3600" dirty="0"/>
          </a:p>
        </p:txBody>
      </p:sp>
      <p:cxnSp>
        <p:nvCxnSpPr>
          <p:cNvPr id="5" name="Прямая со стрелкой 4"/>
          <p:cNvCxnSpPr>
            <a:stCxn id="2" idx="2"/>
          </p:cNvCxnSpPr>
          <p:nvPr/>
        </p:nvCxnSpPr>
        <p:spPr>
          <a:xfrm>
            <a:off x="6096000" y="1074058"/>
            <a:ext cx="0" cy="4499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2532742" y="1524000"/>
            <a:ext cx="7322457" cy="1477328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49600" y="152400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rgbClr val="FF0000"/>
                </a:solidFill>
              </a:rPr>
              <a:t>бщая долевая собственность </a:t>
            </a:r>
            <a:r>
              <a:rPr lang="ru-RU" dirty="0" smtClean="0"/>
              <a:t>– это  внесенное товарищами имущество, которым они обладали на праве собственности, а также произведенная в результате совместной деятельности продукция и полученные от такой деятельности плоды и доходы.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04454" y="3591703"/>
            <a:ext cx="64588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Внесенное товарищами имущество, которым они обладали по основаниям, отличным от права собственности, используется в интересах всех товарищей и составляет наряду с имуществом, находящимся в их общей собственности, общее имущество товарищей.</a:t>
            </a:r>
            <a:endParaRPr lang="ru-RU" sz="16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6106884" y="3001328"/>
            <a:ext cx="14514" cy="4499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2507340" y="3451270"/>
            <a:ext cx="7453087" cy="1358084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>
            <a:stCxn id="12" idx="2"/>
          </p:cNvCxnSpPr>
          <p:nvPr/>
        </p:nvCxnSpPr>
        <p:spPr>
          <a:xfrm flipH="1">
            <a:off x="6233882" y="4809354"/>
            <a:ext cx="2" cy="4738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2654297" y="5208570"/>
            <a:ext cx="7427685" cy="1393371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07340" y="5320481"/>
            <a:ext cx="7721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Ведение</a:t>
            </a:r>
            <a:r>
              <a:rPr lang="ru-RU" sz="1400" dirty="0" smtClean="0"/>
              <a:t> б</a:t>
            </a:r>
            <a:r>
              <a:rPr lang="en-US" sz="1400" dirty="0" smtClean="0"/>
              <a:t>/</a:t>
            </a:r>
            <a:r>
              <a:rPr lang="ru-RU" sz="1400" dirty="0" smtClean="0"/>
              <a:t>у</a:t>
            </a:r>
            <a:r>
              <a:rPr lang="en-US" sz="1400" dirty="0" smtClean="0"/>
              <a:t> </a:t>
            </a:r>
            <a:r>
              <a:rPr lang="ru-RU" sz="1400" dirty="0" smtClean="0"/>
              <a:t>общего имущества товарищей </a:t>
            </a:r>
            <a:r>
              <a:rPr lang="en-US" sz="1400" dirty="0" smtClean="0"/>
              <a:t>= </a:t>
            </a:r>
            <a:r>
              <a:rPr lang="ru-RU" sz="1400" dirty="0" err="1" smtClean="0"/>
              <a:t>од</a:t>
            </a:r>
            <a:r>
              <a:rPr lang="ru-RU" sz="1400" dirty="0" err="1"/>
              <a:t>н</a:t>
            </a:r>
            <a:r>
              <a:rPr lang="en-US" sz="1400" dirty="0" smtClean="0"/>
              <a:t>y</a:t>
            </a:r>
            <a:r>
              <a:rPr lang="ru-RU" sz="1400" dirty="0" smtClean="0"/>
              <a:t> из участвующих в договоре простого товарищества юридических лиц.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Пользование</a:t>
            </a:r>
            <a:r>
              <a:rPr lang="ru-RU" sz="1400" dirty="0" smtClean="0"/>
              <a:t> общим имуществом товарищей </a:t>
            </a:r>
            <a:r>
              <a:rPr lang="en-US" sz="1400" dirty="0" smtClean="0"/>
              <a:t>=</a:t>
            </a:r>
            <a:r>
              <a:rPr lang="ru-RU" sz="1400" dirty="0" smtClean="0"/>
              <a:t> по общему согласию</a:t>
            </a:r>
            <a:endParaRPr lang="en-US" sz="1400" dirty="0" smtClean="0"/>
          </a:p>
          <a:p>
            <a:pPr algn="ctr"/>
            <a:r>
              <a:rPr lang="ru-RU" sz="1400" dirty="0" smtClean="0"/>
              <a:t>Обязанности товарищей по содержанию общего имущества и порядок возмещения расходов, связанных с выполнением этих обязанностей, определяются договором простого товарищества.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34043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773229" cy="9121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 smtClean="0"/>
              <a:t>Ведение общих дел товарищей</a:t>
            </a:r>
            <a:endParaRPr lang="ru-RU" sz="4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585029" y="1277258"/>
            <a:ext cx="769257" cy="3773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406400" y="1654629"/>
            <a:ext cx="4644571" cy="1741715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1542" y="1654629"/>
            <a:ext cx="435428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При ведении общих дел каждый товарищ вправе действовать от имени всех товарищей, если ведение дел осуществляется отдельными участниками, либо совместно всеми участниками договора простого товарищества.</a:t>
            </a:r>
          </a:p>
          <a:p>
            <a:pPr algn="ctr"/>
            <a:r>
              <a:rPr lang="ru-RU" sz="1600" dirty="0" smtClean="0"/>
              <a:t>При совместном ведении дел = согласие всех товарищей</a:t>
            </a:r>
            <a:endParaRPr lang="ru-RU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27942" y="4329491"/>
            <a:ext cx="6819076" cy="1661350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>
            <a:stCxn id="7" idx="2"/>
          </p:cNvCxnSpPr>
          <p:nvPr/>
        </p:nvCxnSpPr>
        <p:spPr>
          <a:xfrm>
            <a:off x="2728685" y="3470511"/>
            <a:ext cx="1843315" cy="7848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227942" y="4421180"/>
            <a:ext cx="70763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 отношениях с 3 лицами = должна быть доверенность, выданная ему остальными товарищами, или договором простого товарищества.</a:t>
            </a:r>
          </a:p>
          <a:p>
            <a:r>
              <a:rPr lang="ru-RU" sz="1600" dirty="0" smtClean="0"/>
              <a:t>В отношениях с 3 лицами товарищи не могут ссылаться на ограничения прав товарища, совершившего сделку, по ведению общих дел товарищей (искл. = доказательство, что в момент заключения сделки третье лицо знало или должно было знать о наличии таких ограничений).</a:t>
            </a:r>
            <a:endParaRPr lang="ru-RU" sz="16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96000" y="1654629"/>
            <a:ext cx="5721926" cy="2196935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>
            <a:endCxn id="13" idx="0"/>
          </p:cNvCxnSpPr>
          <p:nvPr/>
        </p:nvCxnSpPr>
        <p:spPr>
          <a:xfrm>
            <a:off x="7924800" y="1277258"/>
            <a:ext cx="1032163" cy="3773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6608618" y="3893648"/>
            <a:ext cx="1066800" cy="4358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095999" y="1696713"/>
            <a:ext cx="572192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Товарищ, совершивший от имени всех товарищей сделки или заключивший в интересах всех товарищей сделки от своего имени = может требовать возмещения произведенных им за свой счет расходов( если доказано, что эти сделки были необходимыми в интересах всех товарищей. Товарищи, понесшие убытки = требуют их возмещения.</a:t>
            </a:r>
          </a:p>
          <a:p>
            <a:r>
              <a:rPr lang="ru-RU" sz="1600" dirty="0" smtClean="0"/>
              <a:t>Решения, касающиеся общих дел товарищей, принимаются товарищами по общему согласию.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31732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268144"/>
            <a:ext cx="10827328" cy="826365"/>
          </a:xfr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Право товарища на информацию, общие расходы и убытки товарищей, ответственность товарищей по общим обязательствам</a:t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5" name="Прямая со стрелкой 4"/>
          <p:cNvCxnSpPr>
            <a:stCxn id="2" idx="2"/>
          </p:cNvCxnSpPr>
          <p:nvPr/>
        </p:nvCxnSpPr>
        <p:spPr>
          <a:xfrm>
            <a:off x="6251863" y="1094509"/>
            <a:ext cx="0" cy="4433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2649681" y="1537856"/>
            <a:ext cx="7270174" cy="923330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992581" y="153785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Каждый товарищ = знакомиться со всей документацией по ведению дел. </a:t>
            </a:r>
          </a:p>
          <a:p>
            <a:pPr algn="ctr"/>
            <a:r>
              <a:rPr lang="ru-RU" dirty="0" smtClean="0"/>
              <a:t>Отказ от этого права или его ограничение= ничтожны.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6251863" y="2461185"/>
            <a:ext cx="0" cy="5036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2885208" y="2964873"/>
            <a:ext cx="6733310" cy="1510145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85208" y="2964872"/>
            <a:ext cx="67610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Порядок покрытия расходов и убытков, связанных с совместной деятельностью товарищей = регулирует соглашение. ( При отсутствии = каждый товарищ несет расходы и убытки пропорционально стоимости его вклада в общее дело.)</a:t>
            </a:r>
          </a:p>
          <a:p>
            <a:r>
              <a:rPr lang="ru-RU" sz="1600" dirty="0" smtClean="0"/>
              <a:t>Соглашение, полностью освобождающее кого-либо из товарищей от участия в покрытии общих расходов = ничтожно.</a:t>
            </a:r>
            <a:endParaRPr lang="ru-RU" sz="16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275243" y="4475018"/>
            <a:ext cx="19050" cy="4531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1896339" y="4928122"/>
            <a:ext cx="8896352" cy="1510145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03863" y="503412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По общим обязательствам, возникшим не из договора, товарищи отвечают солидарно.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49681" y="5648467"/>
            <a:ext cx="80235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Договор простого товарищества связан с осуществлением его участниками предпринимательской деятельности = товарищи отвечают солидарно.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941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827327" cy="8817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Распределение прибыли и выдел доли товарища по требованию его кредитора</a:t>
            </a:r>
            <a:endParaRPr lang="ru-RU" sz="32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574473" y="1246910"/>
            <a:ext cx="1524000" cy="8035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838199" y="2050472"/>
            <a:ext cx="5216237" cy="3560619"/>
          </a:xfrm>
          <a:prstGeom prst="ellips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218218" y="1246910"/>
            <a:ext cx="1773382" cy="11360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7079674" y="2382982"/>
            <a:ext cx="4876798" cy="3602182"/>
          </a:xfrm>
          <a:prstGeom prst="ellips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94062" y="2655883"/>
            <a:ext cx="479367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Прибыль, полученная товарищами в результате их совместной деятельности, распределяется пропорционально стоимости вкладов товарищей в общее дело, если иное не предусмотрено договором простого товарищества или иным соглашением товарищей.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384470" y="3394363"/>
            <a:ext cx="41009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Кредитор участника договора простого товарищества вправе предъявить требование о выделе его доли в общем имуществе.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628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61073" cy="10064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Отказ от бессрочного договора простого товарищества, расторжение договора простого товарищества по требованию стороны, ответственность товарища, в отношении которого договор простого товарищества расторгнут.</a:t>
            </a:r>
            <a:br>
              <a:rPr lang="ru-RU" sz="1800" dirty="0" smtClean="0"/>
            </a:br>
            <a:endParaRPr lang="ru-RU" sz="1800" dirty="0"/>
          </a:p>
        </p:txBody>
      </p:sp>
      <p:cxnSp>
        <p:nvCxnSpPr>
          <p:cNvPr id="5" name="Прямая со стрелкой 4"/>
          <p:cNvCxnSpPr>
            <a:stCxn id="2" idx="2"/>
          </p:cNvCxnSpPr>
          <p:nvPr/>
        </p:nvCxnSpPr>
        <p:spPr>
          <a:xfrm flipH="1">
            <a:off x="6165273" y="1371600"/>
            <a:ext cx="3463" cy="4017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2466109" y="1773382"/>
            <a:ext cx="7467600" cy="1011381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84764" y="1817407"/>
            <a:ext cx="67610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Заявление об отказе товарища от бессрочного договора простого товарищества = не позднее чем за три месяца до предполагаемого выхода из договора.</a:t>
            </a:r>
          </a:p>
        </p:txBody>
      </p:sp>
      <p:cxnSp>
        <p:nvCxnSpPr>
          <p:cNvPr id="9" name="Прямая со стрелкой 8"/>
          <p:cNvCxnSpPr>
            <a:stCxn id="7" idx="2"/>
          </p:cNvCxnSpPr>
          <p:nvPr/>
        </p:nvCxnSpPr>
        <p:spPr>
          <a:xfrm>
            <a:off x="6165273" y="2740737"/>
            <a:ext cx="0" cy="5289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2462646" y="3283528"/>
            <a:ext cx="7405254" cy="1347190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462646" y="3316209"/>
            <a:ext cx="77585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сторона договора простого товарищества, заключенного с указанием срока или с указанием цели в качестве отменительного условия, вправе требовать расторжения договора в отношениях между собой и остальными товарищами по уважительной причине с возмещением остальным товарищам реального ущерба, причиненного расторжением договора.</a:t>
            </a:r>
            <a:endParaRPr lang="ru-RU" sz="16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6199909" y="4639648"/>
            <a:ext cx="1" cy="3618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2462645" y="5001491"/>
            <a:ext cx="7758545" cy="1413163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606385" y="5010421"/>
            <a:ext cx="747106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Если договор простого товарищества не прекращен в результате заявления кого-либо из участников об отказе от дальнейшего в нем участия либо расторжения договора по требованию одного из товарищей, лицо, участие которого в договоре прекратилось = отвечает перед третьими лицами по общим обязательствам, возникшим в период его участия в договоре, так, как если бы оно осталось участником договора простого товарищества.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94681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3445" y="337416"/>
            <a:ext cx="9705109" cy="64625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Негласное товарищество</a:t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5" name="Прямая со стрелкой 4"/>
          <p:cNvCxnSpPr>
            <a:stCxn id="2" idx="2"/>
          </p:cNvCxnSpPr>
          <p:nvPr/>
        </p:nvCxnSpPr>
        <p:spPr>
          <a:xfrm flipH="1">
            <a:off x="4239491" y="983673"/>
            <a:ext cx="1856509" cy="5541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637308" y="1260764"/>
            <a:ext cx="4807528" cy="3969327"/>
          </a:xfrm>
          <a:prstGeom prst="ellips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7439891" y="1025236"/>
            <a:ext cx="1066800" cy="11776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859731" y="2202873"/>
            <a:ext cx="4423063" cy="3588327"/>
          </a:xfrm>
          <a:prstGeom prst="ellips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28254" y="2091265"/>
            <a:ext cx="42256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Договор простого товарищества = его существование не раскрывается для третьих лиц (негласное товарищество</a:t>
            </a:r>
          </a:p>
          <a:p>
            <a:pPr algn="ctr"/>
            <a:r>
              <a:rPr lang="ru-RU" dirty="0" smtClean="0"/>
              <a:t>В отношениях с 3-мя лицами каждый из участников негласного товарищества отвечает всем своим имуществом по сделкам, которые он заключил от своего имени в общих интересах товарищей.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013863" y="3245427"/>
            <a:ext cx="411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 отношениях между товарищами обязательства, возникшие в процессе их совместной деятельности, считаются общими.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021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61073" cy="75709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Прекращение договора простого товарищества.</a:t>
            </a:r>
            <a:br>
              <a:rPr lang="ru-RU" sz="3200" dirty="0" smtClean="0"/>
            </a:br>
            <a:endParaRPr lang="ru-RU" sz="32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491345" y="1122218"/>
            <a:ext cx="955964" cy="484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734291" y="1607128"/>
            <a:ext cx="4641273" cy="3255818"/>
          </a:xfrm>
          <a:prstGeom prst="ellips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11827" y="2050472"/>
            <a:ext cx="376151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Договор простого товарищества прекращается вследствие: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 smtClean="0"/>
              <a:t>объявления кого-либо из товарищей недееспособным, ограниченно дееспособным или безвестно отсутствующим.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 smtClean="0"/>
              <a:t>объявления кого-либо из товарищей несостоятельным (банкротом), за изъятием, указанным в абзаце втором настоящего пункта;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 smtClean="0"/>
              <a:t>смерти товарища или ликвидации либо реорганизации участвующего в договоре простого товарищества юридического лица.</a:t>
            </a:r>
            <a:endParaRPr lang="ru-RU" sz="1200" dirty="0"/>
          </a:p>
        </p:txBody>
      </p:sp>
      <p:cxnSp>
        <p:nvCxnSpPr>
          <p:cNvPr id="9" name="Прямая со стрелкой 8"/>
          <p:cNvCxnSpPr>
            <a:stCxn id="6" idx="3"/>
          </p:cNvCxnSpPr>
          <p:nvPr/>
        </p:nvCxnSpPr>
        <p:spPr>
          <a:xfrm>
            <a:off x="1413990" y="4386142"/>
            <a:ext cx="636483" cy="6984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505690" y="5084619"/>
            <a:ext cx="7779327" cy="1389188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4072" y="5088812"/>
            <a:ext cx="79109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400" dirty="0" smtClean="0"/>
              <a:t>отказа кого-либо из товарищей от дальнейшего участия в бессрочном договоре простого товарищества, за изъятием, указанным в абзаце втором настоящего пункта;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400" dirty="0" smtClean="0"/>
              <a:t>расторжения договора простого товарищества, заключенного с указанием срока, по требованию одного из товарищей в отношениях между ним и остальными товарищами.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400" dirty="0" smtClean="0"/>
              <a:t>истечения срока договора простого товарищества;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400" dirty="0" smtClean="0"/>
              <a:t>выдела доли товарища по требованию его кредитора.</a:t>
            </a:r>
            <a:endParaRPr lang="ru-RU" sz="1400" dirty="0"/>
          </a:p>
        </p:txBody>
      </p:sp>
      <p:cxnSp>
        <p:nvCxnSpPr>
          <p:cNvPr id="13" name="Прямая со стрелкой 12"/>
          <p:cNvCxnSpPr>
            <a:stCxn id="10" idx="3"/>
          </p:cNvCxnSpPr>
          <p:nvPr/>
        </p:nvCxnSpPr>
        <p:spPr>
          <a:xfrm flipV="1">
            <a:off x="8285017" y="5292436"/>
            <a:ext cx="679699" cy="4867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8964715" y="3768436"/>
            <a:ext cx="3047175" cy="2327564"/>
          </a:xfrm>
          <a:prstGeom prst="ellipse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9324935" y="4174130"/>
            <a:ext cx="237514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При прекращении договора простого товарищества вещи, переданные в общее владение = возвращаются предоставившим их товарищам без вознаграждения.</a:t>
            </a:r>
          </a:p>
        </p:txBody>
      </p:sp>
      <p:cxnSp>
        <p:nvCxnSpPr>
          <p:cNvPr id="18" name="Прямая со стрелкой 17"/>
          <p:cNvCxnSpPr>
            <a:stCxn id="14" idx="0"/>
          </p:cNvCxnSpPr>
          <p:nvPr/>
        </p:nvCxnSpPr>
        <p:spPr>
          <a:xfrm flipH="1" flipV="1">
            <a:off x="9601200" y="3352800"/>
            <a:ext cx="887103" cy="4156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5753099" y="1607127"/>
            <a:ext cx="5946983" cy="1745673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>
            <a:endCxn id="19" idx="0"/>
          </p:cNvCxnSpPr>
          <p:nvPr/>
        </p:nvCxnSpPr>
        <p:spPr>
          <a:xfrm>
            <a:off x="7630391" y="1122218"/>
            <a:ext cx="1096200" cy="484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5766953" y="1759987"/>
            <a:ext cx="59331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Участники несут солидарную ответственность по неисполненным общим обязательствам в отношении третьих лиц.</a:t>
            </a:r>
          </a:p>
          <a:p>
            <a:pPr algn="ctr"/>
            <a:r>
              <a:rPr lang="ru-RU" sz="1400" dirty="0" smtClean="0"/>
              <a:t>Товарищ, внесший в общую собственность индивидуально определенную вещь, вправе при прекращении договора простого товарищества требовать в судебном порядке возврата ему этой вещи при условии соблюдения интересов остальных товарищей и кредиторов.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04316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922</Words>
  <Application>Microsoft Office PowerPoint</Application>
  <PresentationFormat>Широкоэкранный</PresentationFormat>
  <Paragraphs>52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Тема Office</vt:lpstr>
      <vt:lpstr>Глава 55 “Простое товарищество.”</vt:lpstr>
      <vt:lpstr>Договор простого товарищества и вклады товарищей</vt:lpstr>
      <vt:lpstr> Общее имущество товарищей </vt:lpstr>
      <vt:lpstr>Ведение общих дел товарищей</vt:lpstr>
      <vt:lpstr>     Право товарища на информацию, общие расходы и убытки товарищей, ответственность товарищей по общим обязательствам   </vt:lpstr>
      <vt:lpstr>Распределение прибыли и выдел доли товарища по требованию его кредитора</vt:lpstr>
      <vt:lpstr> Отказ от бессрочного договора простого товарищества, расторжение договора простого товарищества по требованию стороны, ответственность товарища, в отношении которого договор простого товарищества расторгнут. </vt:lpstr>
      <vt:lpstr> Негласное товарищество </vt:lpstr>
      <vt:lpstr> Прекращение договора простого товарищества. </vt:lpstr>
      <vt:lpstr>Спасибо за внимание !!! 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Глава 55 “Простое товарищество.”</dc:title>
  <dc:creator>дом</dc:creator>
  <cp:lastModifiedBy>дом</cp:lastModifiedBy>
  <cp:revision>7</cp:revision>
  <dcterms:created xsi:type="dcterms:W3CDTF">2020-05-25T11:56:16Z</dcterms:created>
  <dcterms:modified xsi:type="dcterms:W3CDTF">2020-05-25T12:52:37Z</dcterms:modified>
</cp:coreProperties>
</file>