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2" r:id="rId2"/>
    <p:sldId id="256" r:id="rId3"/>
    <p:sldId id="257" r:id="rId4"/>
    <p:sldId id="258" r:id="rId5"/>
    <p:sldId id="259" r:id="rId6"/>
    <p:sldId id="260" r:id="rId7"/>
    <p:sldId id="261"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2.xml.rels><?xml version="1.0" encoding="UTF-8" standalone="yes"?>
<Relationships xmlns="http://schemas.openxmlformats.org/package/2006/relationships"><Relationship Id="rId1" Type="http://schemas.openxmlformats.org/officeDocument/2006/relationships/hyperlink" Target="http://www.consultant.ru/document/cons_doc_LAW_320455/b2deca06305f0ec3a4f716993b4de68c2834af19/#dst102504"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www.consultant.ru/document/cons_doc_LAW_320455/b2deca06305f0ec3a4f716993b4de68c2834af19/#dst102504"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09BAAB-3DC7-42EA-90A0-AB981EDD1B3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8869AA36-F5CB-4605-B8DC-943E9DB6DCEE}">
      <dgm:prSet phldrT="[Текст]" custT="1"/>
      <dgm:spPr/>
      <dgm:t>
        <a:bodyPr/>
        <a:lstStyle/>
        <a:p>
          <a:r>
            <a:rPr lang="ru-RU" sz="1200" b="0" i="0" dirty="0" smtClean="0"/>
            <a:t>1. При ведении общих дел каждый товарищ вправе действовать от имени всех товарищей, если договором простого товарищества не установлено, что ведение дел осуществляется отдельными участниками либо совместно всеми участниками договора простого товарищества.</a:t>
          </a:r>
          <a:endParaRPr lang="ru-RU" sz="1200" dirty="0"/>
        </a:p>
      </dgm:t>
    </dgm:pt>
    <dgm:pt modelId="{EF7DFEFA-1953-4D64-9BC9-22BB11DB4F9F}" type="parTrans" cxnId="{33D4F132-3ED3-440D-BCCA-F72CB53C07DC}">
      <dgm:prSet/>
      <dgm:spPr/>
      <dgm:t>
        <a:bodyPr/>
        <a:lstStyle/>
        <a:p>
          <a:endParaRPr lang="ru-RU"/>
        </a:p>
      </dgm:t>
    </dgm:pt>
    <dgm:pt modelId="{1FA5B3D1-0235-47E7-9F6C-9AF888849446}" type="sibTrans" cxnId="{33D4F132-3ED3-440D-BCCA-F72CB53C07DC}">
      <dgm:prSet/>
      <dgm:spPr/>
      <dgm:t>
        <a:bodyPr/>
        <a:lstStyle/>
        <a:p>
          <a:endParaRPr lang="ru-RU"/>
        </a:p>
      </dgm:t>
    </dgm:pt>
    <dgm:pt modelId="{742AC31E-01B3-4C18-BCAB-699615532903}">
      <dgm:prSet phldrT="[Текст]" custT="1"/>
      <dgm:spPr/>
      <dgm:t>
        <a:bodyPr/>
        <a:lstStyle/>
        <a:p>
          <a:r>
            <a:rPr lang="ru-RU" sz="1200" b="0" i="0" dirty="0" smtClean="0"/>
            <a:t>2. В отношениях с третьими лицами полномочие товарища совершать сделки от имени всех товарищей удостоверяется доверенностью, выданной ему остальными товарищами, или договором простого товарищества, совершенным в письменной форме.</a:t>
          </a:r>
          <a:endParaRPr lang="ru-RU" sz="1200" dirty="0"/>
        </a:p>
      </dgm:t>
    </dgm:pt>
    <dgm:pt modelId="{A145DA87-719B-45B2-8883-83AD49BA19B7}" type="parTrans" cxnId="{0A9D5AD8-E55A-4103-AD3F-6BFF5251EA73}">
      <dgm:prSet/>
      <dgm:spPr/>
      <dgm:t>
        <a:bodyPr/>
        <a:lstStyle/>
        <a:p>
          <a:endParaRPr lang="ru-RU"/>
        </a:p>
      </dgm:t>
    </dgm:pt>
    <dgm:pt modelId="{0C1A0389-716A-493C-B251-9CEEA1BC4C6D}" type="sibTrans" cxnId="{0A9D5AD8-E55A-4103-AD3F-6BFF5251EA73}">
      <dgm:prSet/>
      <dgm:spPr/>
      <dgm:t>
        <a:bodyPr/>
        <a:lstStyle/>
        <a:p>
          <a:endParaRPr lang="ru-RU"/>
        </a:p>
      </dgm:t>
    </dgm:pt>
    <dgm:pt modelId="{225325A0-A674-4DC5-BCF1-A3D086B52D8F}">
      <dgm:prSet phldrT="[Текст]" custT="1"/>
      <dgm:spPr/>
      <dgm:t>
        <a:bodyPr/>
        <a:lstStyle/>
        <a:p>
          <a:r>
            <a:rPr lang="ru-RU" sz="1200" b="0" i="0" dirty="0" smtClean="0"/>
            <a:t>3. В отношениях с третьими лицами товарищи не могут ссылаться на ограничения прав товарища, совершившего сделку, по ведению общих дел товарищей, за исключением случаев, когда они докажут, что в момент заключения сделки третье лицо знало или должно было знать о наличии таких ограничений.</a:t>
          </a:r>
          <a:endParaRPr lang="ru-RU" sz="1200" dirty="0"/>
        </a:p>
      </dgm:t>
    </dgm:pt>
    <dgm:pt modelId="{ECAD5625-9743-4D7B-B13E-1C7A0EC3326C}" type="parTrans" cxnId="{77C1E8D0-B429-4119-B9FF-4D4B928B58E0}">
      <dgm:prSet/>
      <dgm:spPr/>
      <dgm:t>
        <a:bodyPr/>
        <a:lstStyle/>
        <a:p>
          <a:endParaRPr lang="ru-RU"/>
        </a:p>
      </dgm:t>
    </dgm:pt>
    <dgm:pt modelId="{2FF23B09-EDED-46C9-9002-C32407E5CDDD}" type="sibTrans" cxnId="{77C1E8D0-B429-4119-B9FF-4D4B928B58E0}">
      <dgm:prSet/>
      <dgm:spPr/>
      <dgm:t>
        <a:bodyPr/>
        <a:lstStyle/>
        <a:p>
          <a:endParaRPr lang="ru-RU"/>
        </a:p>
      </dgm:t>
    </dgm:pt>
    <dgm:pt modelId="{A2A789B0-CF4E-409C-B66B-7028F9EB8B65}">
      <dgm:prSet phldrT="[Текст]" custT="1"/>
      <dgm:spPr/>
      <dgm:t>
        <a:bodyPr/>
        <a:lstStyle/>
        <a:p>
          <a:r>
            <a:rPr lang="ru-RU" sz="1050" b="0" i="0" dirty="0" smtClean="0"/>
            <a:t>4. Товарищ, совершивший от имени всех товарищей сделки, в отношении которых его право на ведение общих дел товарищей было ограничено, либо заключивший в интересах всех товарищей сделки от своего имени, может требовать возмещения произведенных им за свой счет расходов, если имелись достаточные основания полагать, что эти сделки были необходимыми в интересах всех товарищей. Товарищи, понесшие вследствие таких сделок убытки, вправе требовать их возмещения.</a:t>
          </a:r>
          <a:endParaRPr lang="ru-RU" sz="1050" dirty="0"/>
        </a:p>
      </dgm:t>
    </dgm:pt>
    <dgm:pt modelId="{BCC2F113-F993-4A5C-9529-B9FAB694E13D}" type="parTrans" cxnId="{928FD6F1-4F88-4EB6-B156-77CA28186F2F}">
      <dgm:prSet/>
      <dgm:spPr/>
      <dgm:t>
        <a:bodyPr/>
        <a:lstStyle/>
        <a:p>
          <a:endParaRPr lang="ru-RU"/>
        </a:p>
      </dgm:t>
    </dgm:pt>
    <dgm:pt modelId="{1E6819AB-E24B-4CC3-A55E-9283585A072C}" type="sibTrans" cxnId="{928FD6F1-4F88-4EB6-B156-77CA28186F2F}">
      <dgm:prSet/>
      <dgm:spPr/>
      <dgm:t>
        <a:bodyPr/>
        <a:lstStyle/>
        <a:p>
          <a:endParaRPr lang="ru-RU"/>
        </a:p>
      </dgm:t>
    </dgm:pt>
    <dgm:pt modelId="{88FA00A6-9C3E-4405-AEAC-04677854F4D3}">
      <dgm:prSet phldrT="[Текст]" custT="1"/>
      <dgm:spPr/>
      <dgm:t>
        <a:bodyPr/>
        <a:lstStyle/>
        <a:p>
          <a:r>
            <a:rPr lang="ru-RU" sz="1400" b="0" i="0" dirty="0" smtClean="0"/>
            <a:t>5. Решения, касающиеся общих дел товарищей, принимаются товарищами по общему согласию, если иное не предусмотрено договором простого товарищества.</a:t>
          </a:r>
          <a:endParaRPr lang="ru-RU" sz="1400" dirty="0"/>
        </a:p>
      </dgm:t>
    </dgm:pt>
    <dgm:pt modelId="{E1DED273-643D-4E47-8F7A-AAD0A8423736}" type="parTrans" cxnId="{DDAD0E05-AA51-4FA2-8813-6D02AC317F00}">
      <dgm:prSet/>
      <dgm:spPr/>
      <dgm:t>
        <a:bodyPr/>
        <a:lstStyle/>
        <a:p>
          <a:endParaRPr lang="ru-RU"/>
        </a:p>
      </dgm:t>
    </dgm:pt>
    <dgm:pt modelId="{657106BE-F108-46A1-8410-A04BEAA1297A}" type="sibTrans" cxnId="{DDAD0E05-AA51-4FA2-8813-6D02AC317F00}">
      <dgm:prSet/>
      <dgm:spPr/>
      <dgm:t>
        <a:bodyPr/>
        <a:lstStyle/>
        <a:p>
          <a:endParaRPr lang="ru-RU"/>
        </a:p>
      </dgm:t>
    </dgm:pt>
    <dgm:pt modelId="{E2E3E7D1-330E-4111-BD50-E23D6967716F}" type="pres">
      <dgm:prSet presAssocID="{0309BAAB-3DC7-42EA-90A0-AB981EDD1B3F}" presName="diagram" presStyleCnt="0">
        <dgm:presLayoutVars>
          <dgm:dir/>
          <dgm:resizeHandles val="exact"/>
        </dgm:presLayoutVars>
      </dgm:prSet>
      <dgm:spPr/>
    </dgm:pt>
    <dgm:pt modelId="{2A932935-EE51-4871-80BF-374D67B183C1}" type="pres">
      <dgm:prSet presAssocID="{8869AA36-F5CB-4605-B8DC-943E9DB6DCEE}" presName="node" presStyleLbl="node1" presStyleIdx="0" presStyleCnt="5">
        <dgm:presLayoutVars>
          <dgm:bulletEnabled val="1"/>
        </dgm:presLayoutVars>
      </dgm:prSet>
      <dgm:spPr/>
      <dgm:t>
        <a:bodyPr/>
        <a:lstStyle/>
        <a:p>
          <a:endParaRPr lang="ru-RU"/>
        </a:p>
      </dgm:t>
    </dgm:pt>
    <dgm:pt modelId="{8367226A-D081-47C1-BD2F-A03F59241B28}" type="pres">
      <dgm:prSet presAssocID="{1FA5B3D1-0235-47E7-9F6C-9AF888849446}" presName="sibTrans" presStyleCnt="0"/>
      <dgm:spPr/>
    </dgm:pt>
    <dgm:pt modelId="{1767EC32-140B-47E5-81D5-2899B8B8B8AD}" type="pres">
      <dgm:prSet presAssocID="{742AC31E-01B3-4C18-BCAB-699615532903}" presName="node" presStyleLbl="node1" presStyleIdx="1" presStyleCnt="5">
        <dgm:presLayoutVars>
          <dgm:bulletEnabled val="1"/>
        </dgm:presLayoutVars>
      </dgm:prSet>
      <dgm:spPr/>
      <dgm:t>
        <a:bodyPr/>
        <a:lstStyle/>
        <a:p>
          <a:endParaRPr lang="ru-RU"/>
        </a:p>
      </dgm:t>
    </dgm:pt>
    <dgm:pt modelId="{F2AE4505-C894-4597-9EDB-AE8E002D50EA}" type="pres">
      <dgm:prSet presAssocID="{0C1A0389-716A-493C-B251-9CEEA1BC4C6D}" presName="sibTrans" presStyleCnt="0"/>
      <dgm:spPr/>
    </dgm:pt>
    <dgm:pt modelId="{67A64AA9-2BFE-4F47-93B7-684494C8CC4F}" type="pres">
      <dgm:prSet presAssocID="{225325A0-A674-4DC5-BCF1-A3D086B52D8F}" presName="node" presStyleLbl="node1" presStyleIdx="2" presStyleCnt="5">
        <dgm:presLayoutVars>
          <dgm:bulletEnabled val="1"/>
        </dgm:presLayoutVars>
      </dgm:prSet>
      <dgm:spPr/>
      <dgm:t>
        <a:bodyPr/>
        <a:lstStyle/>
        <a:p>
          <a:endParaRPr lang="ru-RU"/>
        </a:p>
      </dgm:t>
    </dgm:pt>
    <dgm:pt modelId="{D590DA5E-B64C-4CF6-A611-2EF334377395}" type="pres">
      <dgm:prSet presAssocID="{2FF23B09-EDED-46C9-9002-C32407E5CDDD}" presName="sibTrans" presStyleCnt="0"/>
      <dgm:spPr/>
    </dgm:pt>
    <dgm:pt modelId="{926D71EB-2C28-4037-A679-48530FDD3F87}" type="pres">
      <dgm:prSet presAssocID="{A2A789B0-CF4E-409C-B66B-7028F9EB8B65}" presName="node" presStyleLbl="node1" presStyleIdx="3" presStyleCnt="5">
        <dgm:presLayoutVars>
          <dgm:bulletEnabled val="1"/>
        </dgm:presLayoutVars>
      </dgm:prSet>
      <dgm:spPr/>
      <dgm:t>
        <a:bodyPr/>
        <a:lstStyle/>
        <a:p>
          <a:endParaRPr lang="ru-RU"/>
        </a:p>
      </dgm:t>
    </dgm:pt>
    <dgm:pt modelId="{FEB84FA1-C4A3-4C89-A405-F4359BD807BE}" type="pres">
      <dgm:prSet presAssocID="{1E6819AB-E24B-4CC3-A55E-9283585A072C}" presName="sibTrans" presStyleCnt="0"/>
      <dgm:spPr/>
    </dgm:pt>
    <dgm:pt modelId="{0F3BEA82-C607-4665-9EE1-4A12401817A2}" type="pres">
      <dgm:prSet presAssocID="{88FA00A6-9C3E-4405-AEAC-04677854F4D3}" presName="node" presStyleLbl="node1" presStyleIdx="4" presStyleCnt="5">
        <dgm:presLayoutVars>
          <dgm:bulletEnabled val="1"/>
        </dgm:presLayoutVars>
      </dgm:prSet>
      <dgm:spPr/>
      <dgm:t>
        <a:bodyPr/>
        <a:lstStyle/>
        <a:p>
          <a:endParaRPr lang="ru-RU"/>
        </a:p>
      </dgm:t>
    </dgm:pt>
  </dgm:ptLst>
  <dgm:cxnLst>
    <dgm:cxn modelId="{0E8AF3DE-5F69-48A8-8F1B-027F70D5EDAA}" type="presOf" srcId="{742AC31E-01B3-4C18-BCAB-699615532903}" destId="{1767EC32-140B-47E5-81D5-2899B8B8B8AD}" srcOrd="0" destOrd="0" presId="urn:microsoft.com/office/officeart/2005/8/layout/default"/>
    <dgm:cxn modelId="{33D4F132-3ED3-440D-BCCA-F72CB53C07DC}" srcId="{0309BAAB-3DC7-42EA-90A0-AB981EDD1B3F}" destId="{8869AA36-F5CB-4605-B8DC-943E9DB6DCEE}" srcOrd="0" destOrd="0" parTransId="{EF7DFEFA-1953-4D64-9BC9-22BB11DB4F9F}" sibTransId="{1FA5B3D1-0235-47E7-9F6C-9AF888849446}"/>
    <dgm:cxn modelId="{AE2D497C-3803-49F8-99AF-97F2EB2BB43F}" type="presOf" srcId="{88FA00A6-9C3E-4405-AEAC-04677854F4D3}" destId="{0F3BEA82-C607-4665-9EE1-4A12401817A2}" srcOrd="0" destOrd="0" presId="urn:microsoft.com/office/officeart/2005/8/layout/default"/>
    <dgm:cxn modelId="{9FC5A409-5E2E-45A1-83FF-6F2CC8937EDD}" type="presOf" srcId="{0309BAAB-3DC7-42EA-90A0-AB981EDD1B3F}" destId="{E2E3E7D1-330E-4111-BD50-E23D6967716F}" srcOrd="0" destOrd="0" presId="urn:microsoft.com/office/officeart/2005/8/layout/default"/>
    <dgm:cxn modelId="{DDAD0E05-AA51-4FA2-8813-6D02AC317F00}" srcId="{0309BAAB-3DC7-42EA-90A0-AB981EDD1B3F}" destId="{88FA00A6-9C3E-4405-AEAC-04677854F4D3}" srcOrd="4" destOrd="0" parTransId="{E1DED273-643D-4E47-8F7A-AAD0A8423736}" sibTransId="{657106BE-F108-46A1-8410-A04BEAA1297A}"/>
    <dgm:cxn modelId="{0A9D5AD8-E55A-4103-AD3F-6BFF5251EA73}" srcId="{0309BAAB-3DC7-42EA-90A0-AB981EDD1B3F}" destId="{742AC31E-01B3-4C18-BCAB-699615532903}" srcOrd="1" destOrd="0" parTransId="{A145DA87-719B-45B2-8883-83AD49BA19B7}" sibTransId="{0C1A0389-716A-493C-B251-9CEEA1BC4C6D}"/>
    <dgm:cxn modelId="{58724067-8F15-4C46-B324-E929CF77CBA9}" type="presOf" srcId="{A2A789B0-CF4E-409C-B66B-7028F9EB8B65}" destId="{926D71EB-2C28-4037-A679-48530FDD3F87}" srcOrd="0" destOrd="0" presId="urn:microsoft.com/office/officeart/2005/8/layout/default"/>
    <dgm:cxn modelId="{2AE98A39-C88B-43AB-AA16-3E71544E7020}" type="presOf" srcId="{225325A0-A674-4DC5-BCF1-A3D086B52D8F}" destId="{67A64AA9-2BFE-4F47-93B7-684494C8CC4F}" srcOrd="0" destOrd="0" presId="urn:microsoft.com/office/officeart/2005/8/layout/default"/>
    <dgm:cxn modelId="{928FD6F1-4F88-4EB6-B156-77CA28186F2F}" srcId="{0309BAAB-3DC7-42EA-90A0-AB981EDD1B3F}" destId="{A2A789B0-CF4E-409C-B66B-7028F9EB8B65}" srcOrd="3" destOrd="0" parTransId="{BCC2F113-F993-4A5C-9529-B9FAB694E13D}" sibTransId="{1E6819AB-E24B-4CC3-A55E-9283585A072C}"/>
    <dgm:cxn modelId="{09DECA36-0252-43F1-846E-B8A2F13CAC72}" type="presOf" srcId="{8869AA36-F5CB-4605-B8DC-943E9DB6DCEE}" destId="{2A932935-EE51-4871-80BF-374D67B183C1}" srcOrd="0" destOrd="0" presId="urn:microsoft.com/office/officeart/2005/8/layout/default"/>
    <dgm:cxn modelId="{77C1E8D0-B429-4119-B9FF-4D4B928B58E0}" srcId="{0309BAAB-3DC7-42EA-90A0-AB981EDD1B3F}" destId="{225325A0-A674-4DC5-BCF1-A3D086B52D8F}" srcOrd="2" destOrd="0" parTransId="{ECAD5625-9743-4D7B-B13E-1C7A0EC3326C}" sibTransId="{2FF23B09-EDED-46C9-9002-C32407E5CDDD}"/>
    <dgm:cxn modelId="{CDF9E838-D128-471D-9708-9E9C08A6C2DE}" type="presParOf" srcId="{E2E3E7D1-330E-4111-BD50-E23D6967716F}" destId="{2A932935-EE51-4871-80BF-374D67B183C1}" srcOrd="0" destOrd="0" presId="urn:microsoft.com/office/officeart/2005/8/layout/default"/>
    <dgm:cxn modelId="{9F2254C5-74D8-4B74-8595-D70CA7B00C64}" type="presParOf" srcId="{E2E3E7D1-330E-4111-BD50-E23D6967716F}" destId="{8367226A-D081-47C1-BD2F-A03F59241B28}" srcOrd="1" destOrd="0" presId="urn:microsoft.com/office/officeart/2005/8/layout/default"/>
    <dgm:cxn modelId="{2BD83C0C-267E-45BD-9BC0-3DE56F4F993F}" type="presParOf" srcId="{E2E3E7D1-330E-4111-BD50-E23D6967716F}" destId="{1767EC32-140B-47E5-81D5-2899B8B8B8AD}" srcOrd="2" destOrd="0" presId="urn:microsoft.com/office/officeart/2005/8/layout/default"/>
    <dgm:cxn modelId="{80152B9B-3B9A-4FBE-B8E4-60C3D1F2982F}" type="presParOf" srcId="{E2E3E7D1-330E-4111-BD50-E23D6967716F}" destId="{F2AE4505-C894-4597-9EDB-AE8E002D50EA}" srcOrd="3" destOrd="0" presId="urn:microsoft.com/office/officeart/2005/8/layout/default"/>
    <dgm:cxn modelId="{7A3242A5-7AB5-428F-8BE9-073F69820615}" type="presParOf" srcId="{E2E3E7D1-330E-4111-BD50-E23D6967716F}" destId="{67A64AA9-2BFE-4F47-93B7-684494C8CC4F}" srcOrd="4" destOrd="0" presId="urn:microsoft.com/office/officeart/2005/8/layout/default"/>
    <dgm:cxn modelId="{B7897CFC-3EC8-4DB5-A7AB-1CE1ADA7F674}" type="presParOf" srcId="{E2E3E7D1-330E-4111-BD50-E23D6967716F}" destId="{D590DA5E-B64C-4CF6-A611-2EF334377395}" srcOrd="5" destOrd="0" presId="urn:microsoft.com/office/officeart/2005/8/layout/default"/>
    <dgm:cxn modelId="{C7A9C370-99C4-4694-98B0-1CECDBCEE71D}" type="presParOf" srcId="{E2E3E7D1-330E-4111-BD50-E23D6967716F}" destId="{926D71EB-2C28-4037-A679-48530FDD3F87}" srcOrd="6" destOrd="0" presId="urn:microsoft.com/office/officeart/2005/8/layout/default"/>
    <dgm:cxn modelId="{3BF76FB5-574E-4437-8275-813B412B7613}" type="presParOf" srcId="{E2E3E7D1-330E-4111-BD50-E23D6967716F}" destId="{FEB84FA1-C4A3-4C89-A405-F4359BD807BE}" srcOrd="7" destOrd="0" presId="urn:microsoft.com/office/officeart/2005/8/layout/default"/>
    <dgm:cxn modelId="{5EB49E9F-6137-4F2E-BAEE-57AA3ED7AB5F}" type="presParOf" srcId="{E2E3E7D1-330E-4111-BD50-E23D6967716F}" destId="{0F3BEA82-C607-4665-9EE1-4A12401817A2}"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1C6F03-2125-4C56-98E4-2078DE69889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8B4F9D7F-C7C3-4DE2-9861-A743DE98ED5A}">
      <dgm:prSet phldrT="[Текст]" custT="1"/>
      <dgm:spPr/>
      <dgm:t>
        <a:bodyPr/>
        <a:lstStyle/>
        <a:p>
          <a:r>
            <a:rPr lang="ru-RU" sz="1200" b="0" i="0" dirty="0" smtClean="0"/>
            <a:t>1. Договором простого товарищества может быть предусмотрено, что его существование не раскрывается для третьих лиц (негласное товарищество). К такому договору применяются предусмотренные настоящей </a:t>
          </a:r>
          <a:r>
            <a:rPr lang="ru-RU" sz="1200" b="0" i="0" dirty="0" smtClean="0">
              <a:hlinkClick xmlns:r="http://schemas.openxmlformats.org/officeDocument/2006/relationships" r:id="rId1"/>
            </a:rPr>
            <a:t>главой</a:t>
          </a:r>
          <a:r>
            <a:rPr lang="ru-RU" sz="1200" b="0" i="0" dirty="0" smtClean="0"/>
            <a:t> правила о договоре простого товарищества, если иное не предусмотрено настоящей статьей или не вытекает из существа негласного товарищества.</a:t>
          </a:r>
          <a:endParaRPr lang="ru-RU" sz="1200" dirty="0"/>
        </a:p>
      </dgm:t>
    </dgm:pt>
    <dgm:pt modelId="{0F501C9A-2E4A-4686-85ED-0F2B84F10954}" type="parTrans" cxnId="{FE9FB9DC-6AF2-4F2E-B08E-FB78C7F560C9}">
      <dgm:prSet/>
      <dgm:spPr/>
      <dgm:t>
        <a:bodyPr/>
        <a:lstStyle/>
        <a:p>
          <a:endParaRPr lang="ru-RU"/>
        </a:p>
      </dgm:t>
    </dgm:pt>
    <dgm:pt modelId="{955ADE84-71D5-4243-AE08-CA70678B9E37}" type="sibTrans" cxnId="{FE9FB9DC-6AF2-4F2E-B08E-FB78C7F560C9}">
      <dgm:prSet/>
      <dgm:spPr/>
      <dgm:t>
        <a:bodyPr/>
        <a:lstStyle/>
        <a:p>
          <a:endParaRPr lang="ru-RU"/>
        </a:p>
      </dgm:t>
    </dgm:pt>
    <dgm:pt modelId="{C038759B-6200-4BEF-BF33-5FE3AECFD81E}">
      <dgm:prSet phldrT="[Текст]" custT="1"/>
      <dgm:spPr/>
      <dgm:t>
        <a:bodyPr/>
        <a:lstStyle/>
        <a:p>
          <a:r>
            <a:rPr lang="ru-RU" sz="1400" b="0" i="0" dirty="0" smtClean="0"/>
            <a:t>2. В отношениях с третьими лицами каждый из участников негласного товарищества отвечает всем своим имуществом по сделкам, которые он заключил от своего имени в общих интересах товарищей.</a:t>
          </a:r>
          <a:endParaRPr lang="ru-RU" sz="1400" dirty="0"/>
        </a:p>
      </dgm:t>
    </dgm:pt>
    <dgm:pt modelId="{36CBBE68-4B67-42F9-AE4E-99D6F4012474}" type="parTrans" cxnId="{24DC356F-6FBF-481D-A5F2-A11325A18A57}">
      <dgm:prSet/>
      <dgm:spPr/>
      <dgm:t>
        <a:bodyPr/>
        <a:lstStyle/>
        <a:p>
          <a:endParaRPr lang="ru-RU"/>
        </a:p>
      </dgm:t>
    </dgm:pt>
    <dgm:pt modelId="{0DA14688-3870-4F87-A05F-3079D5816733}" type="sibTrans" cxnId="{24DC356F-6FBF-481D-A5F2-A11325A18A57}">
      <dgm:prSet/>
      <dgm:spPr/>
      <dgm:t>
        <a:bodyPr/>
        <a:lstStyle/>
        <a:p>
          <a:endParaRPr lang="ru-RU"/>
        </a:p>
      </dgm:t>
    </dgm:pt>
    <dgm:pt modelId="{21BA4DB4-DECA-465D-9765-F25AC7514F8D}">
      <dgm:prSet phldrT="[Текст]" custT="1"/>
      <dgm:spPr/>
      <dgm:t>
        <a:bodyPr/>
        <a:lstStyle/>
        <a:p>
          <a:r>
            <a:rPr lang="ru-RU" sz="1400" b="0" i="0" dirty="0" smtClean="0"/>
            <a:t>3. В отношениях между товарищами обязательства, возникшие в процессе их совместной деятельности, считаются общими.</a:t>
          </a:r>
          <a:endParaRPr lang="ru-RU" sz="1400" dirty="0"/>
        </a:p>
      </dgm:t>
    </dgm:pt>
    <dgm:pt modelId="{9017AA4F-2305-4110-B172-C649FAAA1BFE}" type="parTrans" cxnId="{624BEF51-4C86-421A-9B3F-499D8ECF040D}">
      <dgm:prSet/>
      <dgm:spPr/>
      <dgm:t>
        <a:bodyPr/>
        <a:lstStyle/>
        <a:p>
          <a:endParaRPr lang="ru-RU"/>
        </a:p>
      </dgm:t>
    </dgm:pt>
    <dgm:pt modelId="{5EA04F3C-DECF-41B4-B428-7245CD765584}" type="sibTrans" cxnId="{624BEF51-4C86-421A-9B3F-499D8ECF040D}">
      <dgm:prSet/>
      <dgm:spPr/>
      <dgm:t>
        <a:bodyPr/>
        <a:lstStyle/>
        <a:p>
          <a:endParaRPr lang="ru-RU"/>
        </a:p>
      </dgm:t>
    </dgm:pt>
    <dgm:pt modelId="{14C578C7-F85B-4AA3-9047-176E1D5C0AD8}" type="pres">
      <dgm:prSet presAssocID="{A41C6F03-2125-4C56-98E4-2078DE69889B}" presName="linear" presStyleCnt="0">
        <dgm:presLayoutVars>
          <dgm:dir/>
          <dgm:animLvl val="lvl"/>
          <dgm:resizeHandles val="exact"/>
        </dgm:presLayoutVars>
      </dgm:prSet>
      <dgm:spPr/>
    </dgm:pt>
    <dgm:pt modelId="{F21BCA41-3019-4329-B348-81FE2FBFD91A}" type="pres">
      <dgm:prSet presAssocID="{8B4F9D7F-C7C3-4DE2-9861-A743DE98ED5A}" presName="parentLin" presStyleCnt="0"/>
      <dgm:spPr/>
    </dgm:pt>
    <dgm:pt modelId="{3D70D9A6-0685-4DBB-87E9-BB357118E117}" type="pres">
      <dgm:prSet presAssocID="{8B4F9D7F-C7C3-4DE2-9861-A743DE98ED5A}" presName="parentLeftMargin" presStyleLbl="node1" presStyleIdx="0" presStyleCnt="3"/>
      <dgm:spPr/>
    </dgm:pt>
    <dgm:pt modelId="{6AE05BAA-6BA3-48B8-9BB2-7A0155E686F6}" type="pres">
      <dgm:prSet presAssocID="{8B4F9D7F-C7C3-4DE2-9861-A743DE98ED5A}" presName="parentText" presStyleLbl="node1" presStyleIdx="0" presStyleCnt="3" custScaleY="126815" custLinFactNeighborX="2262" custLinFactNeighborY="-6851">
        <dgm:presLayoutVars>
          <dgm:chMax val="0"/>
          <dgm:bulletEnabled val="1"/>
        </dgm:presLayoutVars>
      </dgm:prSet>
      <dgm:spPr/>
      <dgm:t>
        <a:bodyPr/>
        <a:lstStyle/>
        <a:p>
          <a:endParaRPr lang="ru-RU"/>
        </a:p>
      </dgm:t>
    </dgm:pt>
    <dgm:pt modelId="{B966C370-1FA7-48F6-B922-02117C322BE1}" type="pres">
      <dgm:prSet presAssocID="{8B4F9D7F-C7C3-4DE2-9861-A743DE98ED5A}" presName="negativeSpace" presStyleCnt="0"/>
      <dgm:spPr/>
    </dgm:pt>
    <dgm:pt modelId="{44FD6757-55BB-4406-B16B-7E22790D0B4E}" type="pres">
      <dgm:prSet presAssocID="{8B4F9D7F-C7C3-4DE2-9861-A743DE98ED5A}" presName="childText" presStyleLbl="conFgAcc1" presStyleIdx="0" presStyleCnt="3">
        <dgm:presLayoutVars>
          <dgm:bulletEnabled val="1"/>
        </dgm:presLayoutVars>
      </dgm:prSet>
      <dgm:spPr/>
    </dgm:pt>
    <dgm:pt modelId="{94252E4B-7180-44AD-8DA2-9CEBF14C278C}" type="pres">
      <dgm:prSet presAssocID="{955ADE84-71D5-4243-AE08-CA70678B9E37}" presName="spaceBetweenRectangles" presStyleCnt="0"/>
      <dgm:spPr/>
    </dgm:pt>
    <dgm:pt modelId="{4DB064E8-B624-433E-82E1-4D1B3EBA7EA3}" type="pres">
      <dgm:prSet presAssocID="{C038759B-6200-4BEF-BF33-5FE3AECFD81E}" presName="parentLin" presStyleCnt="0"/>
      <dgm:spPr/>
    </dgm:pt>
    <dgm:pt modelId="{474906A8-2985-449A-81FE-28D0603F45C0}" type="pres">
      <dgm:prSet presAssocID="{C038759B-6200-4BEF-BF33-5FE3AECFD81E}" presName="parentLeftMargin" presStyleLbl="node1" presStyleIdx="0" presStyleCnt="3"/>
      <dgm:spPr/>
    </dgm:pt>
    <dgm:pt modelId="{0D73BCFC-5A92-4C1C-ACBC-2AFB0F4959DF}" type="pres">
      <dgm:prSet presAssocID="{C038759B-6200-4BEF-BF33-5FE3AECFD81E}" presName="parentText" presStyleLbl="node1" presStyleIdx="1" presStyleCnt="3">
        <dgm:presLayoutVars>
          <dgm:chMax val="0"/>
          <dgm:bulletEnabled val="1"/>
        </dgm:presLayoutVars>
      </dgm:prSet>
      <dgm:spPr/>
      <dgm:t>
        <a:bodyPr/>
        <a:lstStyle/>
        <a:p>
          <a:endParaRPr lang="ru-RU"/>
        </a:p>
      </dgm:t>
    </dgm:pt>
    <dgm:pt modelId="{FB034A2E-222D-4D52-8AEC-AC5E9D006690}" type="pres">
      <dgm:prSet presAssocID="{C038759B-6200-4BEF-BF33-5FE3AECFD81E}" presName="negativeSpace" presStyleCnt="0"/>
      <dgm:spPr/>
    </dgm:pt>
    <dgm:pt modelId="{E643CCF0-6908-42DC-A288-25FB6E251C41}" type="pres">
      <dgm:prSet presAssocID="{C038759B-6200-4BEF-BF33-5FE3AECFD81E}" presName="childText" presStyleLbl="conFgAcc1" presStyleIdx="1" presStyleCnt="3">
        <dgm:presLayoutVars>
          <dgm:bulletEnabled val="1"/>
        </dgm:presLayoutVars>
      </dgm:prSet>
      <dgm:spPr/>
    </dgm:pt>
    <dgm:pt modelId="{BF494E15-DCF1-4558-BAB7-7FF4780EB34D}" type="pres">
      <dgm:prSet presAssocID="{0DA14688-3870-4F87-A05F-3079D5816733}" presName="spaceBetweenRectangles" presStyleCnt="0"/>
      <dgm:spPr/>
    </dgm:pt>
    <dgm:pt modelId="{68D92046-5EE7-44A0-9B30-9BB8E9157E83}" type="pres">
      <dgm:prSet presAssocID="{21BA4DB4-DECA-465D-9765-F25AC7514F8D}" presName="parentLin" presStyleCnt="0"/>
      <dgm:spPr/>
    </dgm:pt>
    <dgm:pt modelId="{26700098-7371-43E3-A6C8-FB720915A786}" type="pres">
      <dgm:prSet presAssocID="{21BA4DB4-DECA-465D-9765-F25AC7514F8D}" presName="parentLeftMargin" presStyleLbl="node1" presStyleIdx="1" presStyleCnt="3"/>
      <dgm:spPr/>
    </dgm:pt>
    <dgm:pt modelId="{57C1135C-7F98-4FFC-8638-12B421E15E89}" type="pres">
      <dgm:prSet presAssocID="{21BA4DB4-DECA-465D-9765-F25AC7514F8D}" presName="parentText" presStyleLbl="node1" presStyleIdx="2" presStyleCnt="3">
        <dgm:presLayoutVars>
          <dgm:chMax val="0"/>
          <dgm:bulletEnabled val="1"/>
        </dgm:presLayoutVars>
      </dgm:prSet>
      <dgm:spPr/>
      <dgm:t>
        <a:bodyPr/>
        <a:lstStyle/>
        <a:p>
          <a:endParaRPr lang="ru-RU"/>
        </a:p>
      </dgm:t>
    </dgm:pt>
    <dgm:pt modelId="{5D9FB6D9-2878-4AEC-B7C6-BB4719DE7496}" type="pres">
      <dgm:prSet presAssocID="{21BA4DB4-DECA-465D-9765-F25AC7514F8D}" presName="negativeSpace" presStyleCnt="0"/>
      <dgm:spPr/>
    </dgm:pt>
    <dgm:pt modelId="{035609F4-636E-44E4-BBAA-2357874EEF46}" type="pres">
      <dgm:prSet presAssocID="{21BA4DB4-DECA-465D-9765-F25AC7514F8D}" presName="childText" presStyleLbl="conFgAcc1" presStyleIdx="2" presStyleCnt="3">
        <dgm:presLayoutVars>
          <dgm:bulletEnabled val="1"/>
        </dgm:presLayoutVars>
      </dgm:prSet>
      <dgm:spPr/>
    </dgm:pt>
  </dgm:ptLst>
  <dgm:cxnLst>
    <dgm:cxn modelId="{FE9FB9DC-6AF2-4F2E-B08E-FB78C7F560C9}" srcId="{A41C6F03-2125-4C56-98E4-2078DE69889B}" destId="{8B4F9D7F-C7C3-4DE2-9861-A743DE98ED5A}" srcOrd="0" destOrd="0" parTransId="{0F501C9A-2E4A-4686-85ED-0F2B84F10954}" sibTransId="{955ADE84-71D5-4243-AE08-CA70678B9E37}"/>
    <dgm:cxn modelId="{293E0644-C748-4B85-B517-DFBB4FD00AD8}" type="presOf" srcId="{21BA4DB4-DECA-465D-9765-F25AC7514F8D}" destId="{57C1135C-7F98-4FFC-8638-12B421E15E89}" srcOrd="1" destOrd="0" presId="urn:microsoft.com/office/officeart/2005/8/layout/list1"/>
    <dgm:cxn modelId="{24DC356F-6FBF-481D-A5F2-A11325A18A57}" srcId="{A41C6F03-2125-4C56-98E4-2078DE69889B}" destId="{C038759B-6200-4BEF-BF33-5FE3AECFD81E}" srcOrd="1" destOrd="0" parTransId="{36CBBE68-4B67-42F9-AE4E-99D6F4012474}" sibTransId="{0DA14688-3870-4F87-A05F-3079D5816733}"/>
    <dgm:cxn modelId="{52F48034-7424-4B96-91FE-4F950DB71E85}" type="presOf" srcId="{A41C6F03-2125-4C56-98E4-2078DE69889B}" destId="{14C578C7-F85B-4AA3-9047-176E1D5C0AD8}" srcOrd="0" destOrd="0" presId="urn:microsoft.com/office/officeart/2005/8/layout/list1"/>
    <dgm:cxn modelId="{368F0C1F-A575-4873-B0E2-D6F185B592CA}" type="presOf" srcId="{8B4F9D7F-C7C3-4DE2-9861-A743DE98ED5A}" destId="{3D70D9A6-0685-4DBB-87E9-BB357118E117}" srcOrd="0" destOrd="0" presId="urn:microsoft.com/office/officeart/2005/8/layout/list1"/>
    <dgm:cxn modelId="{7303ED67-341A-490F-8992-CEE6DBBC186B}" type="presOf" srcId="{C038759B-6200-4BEF-BF33-5FE3AECFD81E}" destId="{474906A8-2985-449A-81FE-28D0603F45C0}" srcOrd="0" destOrd="0" presId="urn:microsoft.com/office/officeart/2005/8/layout/list1"/>
    <dgm:cxn modelId="{0FAA6E91-9DD4-4E70-9E62-40C4640A5D74}" type="presOf" srcId="{8B4F9D7F-C7C3-4DE2-9861-A743DE98ED5A}" destId="{6AE05BAA-6BA3-48B8-9BB2-7A0155E686F6}" srcOrd="1" destOrd="0" presId="urn:microsoft.com/office/officeart/2005/8/layout/list1"/>
    <dgm:cxn modelId="{624BEF51-4C86-421A-9B3F-499D8ECF040D}" srcId="{A41C6F03-2125-4C56-98E4-2078DE69889B}" destId="{21BA4DB4-DECA-465D-9765-F25AC7514F8D}" srcOrd="2" destOrd="0" parTransId="{9017AA4F-2305-4110-B172-C649FAAA1BFE}" sibTransId="{5EA04F3C-DECF-41B4-B428-7245CD765584}"/>
    <dgm:cxn modelId="{73430112-0007-4C00-8ED4-8D7D864C285D}" type="presOf" srcId="{C038759B-6200-4BEF-BF33-5FE3AECFD81E}" destId="{0D73BCFC-5A92-4C1C-ACBC-2AFB0F4959DF}" srcOrd="1" destOrd="0" presId="urn:microsoft.com/office/officeart/2005/8/layout/list1"/>
    <dgm:cxn modelId="{7B6E6452-9B73-46DC-8C62-D5A3E2FB258D}" type="presOf" srcId="{21BA4DB4-DECA-465D-9765-F25AC7514F8D}" destId="{26700098-7371-43E3-A6C8-FB720915A786}" srcOrd="0" destOrd="0" presId="urn:microsoft.com/office/officeart/2005/8/layout/list1"/>
    <dgm:cxn modelId="{1E20A3D5-6099-4B88-B744-A87F12AE67FB}" type="presParOf" srcId="{14C578C7-F85B-4AA3-9047-176E1D5C0AD8}" destId="{F21BCA41-3019-4329-B348-81FE2FBFD91A}" srcOrd="0" destOrd="0" presId="urn:microsoft.com/office/officeart/2005/8/layout/list1"/>
    <dgm:cxn modelId="{CD169C91-10A0-4DDA-B5C3-A3E1C5FC21AA}" type="presParOf" srcId="{F21BCA41-3019-4329-B348-81FE2FBFD91A}" destId="{3D70D9A6-0685-4DBB-87E9-BB357118E117}" srcOrd="0" destOrd="0" presId="urn:microsoft.com/office/officeart/2005/8/layout/list1"/>
    <dgm:cxn modelId="{30CBB8A2-577D-485A-B502-B35F07D4283C}" type="presParOf" srcId="{F21BCA41-3019-4329-B348-81FE2FBFD91A}" destId="{6AE05BAA-6BA3-48B8-9BB2-7A0155E686F6}" srcOrd="1" destOrd="0" presId="urn:microsoft.com/office/officeart/2005/8/layout/list1"/>
    <dgm:cxn modelId="{B858F93E-75C8-4BD6-B3EE-20DF670150CA}" type="presParOf" srcId="{14C578C7-F85B-4AA3-9047-176E1D5C0AD8}" destId="{B966C370-1FA7-48F6-B922-02117C322BE1}" srcOrd="1" destOrd="0" presId="urn:microsoft.com/office/officeart/2005/8/layout/list1"/>
    <dgm:cxn modelId="{0118CE20-B5E2-4C33-8C6B-3F194EC8F362}" type="presParOf" srcId="{14C578C7-F85B-4AA3-9047-176E1D5C0AD8}" destId="{44FD6757-55BB-4406-B16B-7E22790D0B4E}" srcOrd="2" destOrd="0" presId="urn:microsoft.com/office/officeart/2005/8/layout/list1"/>
    <dgm:cxn modelId="{B5BF6C3B-3719-448E-A03F-50DEA82DF5EF}" type="presParOf" srcId="{14C578C7-F85B-4AA3-9047-176E1D5C0AD8}" destId="{94252E4B-7180-44AD-8DA2-9CEBF14C278C}" srcOrd="3" destOrd="0" presId="urn:microsoft.com/office/officeart/2005/8/layout/list1"/>
    <dgm:cxn modelId="{C3FCC2EF-6D51-4A20-80E1-F3EF8EEAD320}" type="presParOf" srcId="{14C578C7-F85B-4AA3-9047-176E1D5C0AD8}" destId="{4DB064E8-B624-433E-82E1-4D1B3EBA7EA3}" srcOrd="4" destOrd="0" presId="urn:microsoft.com/office/officeart/2005/8/layout/list1"/>
    <dgm:cxn modelId="{15FF8E37-138C-4D07-BFFF-58883E903D74}" type="presParOf" srcId="{4DB064E8-B624-433E-82E1-4D1B3EBA7EA3}" destId="{474906A8-2985-449A-81FE-28D0603F45C0}" srcOrd="0" destOrd="0" presId="urn:microsoft.com/office/officeart/2005/8/layout/list1"/>
    <dgm:cxn modelId="{A6E7578B-82FA-4520-BDCC-279178415121}" type="presParOf" srcId="{4DB064E8-B624-433E-82E1-4D1B3EBA7EA3}" destId="{0D73BCFC-5A92-4C1C-ACBC-2AFB0F4959DF}" srcOrd="1" destOrd="0" presId="urn:microsoft.com/office/officeart/2005/8/layout/list1"/>
    <dgm:cxn modelId="{3F5151AA-B90C-401D-B075-47D29517B81B}" type="presParOf" srcId="{14C578C7-F85B-4AA3-9047-176E1D5C0AD8}" destId="{FB034A2E-222D-4D52-8AEC-AC5E9D006690}" srcOrd="5" destOrd="0" presId="urn:microsoft.com/office/officeart/2005/8/layout/list1"/>
    <dgm:cxn modelId="{7B84E27C-05CD-49F4-AE29-688E3F6DD352}" type="presParOf" srcId="{14C578C7-F85B-4AA3-9047-176E1D5C0AD8}" destId="{E643CCF0-6908-42DC-A288-25FB6E251C41}" srcOrd="6" destOrd="0" presId="urn:microsoft.com/office/officeart/2005/8/layout/list1"/>
    <dgm:cxn modelId="{0362AC7C-F22E-405E-BEF4-722419AC2856}" type="presParOf" srcId="{14C578C7-F85B-4AA3-9047-176E1D5C0AD8}" destId="{BF494E15-DCF1-4558-BAB7-7FF4780EB34D}" srcOrd="7" destOrd="0" presId="urn:microsoft.com/office/officeart/2005/8/layout/list1"/>
    <dgm:cxn modelId="{97D8B76E-02F6-484C-BE21-F3B45031346E}" type="presParOf" srcId="{14C578C7-F85B-4AA3-9047-176E1D5C0AD8}" destId="{68D92046-5EE7-44A0-9B30-9BB8E9157E83}" srcOrd="8" destOrd="0" presId="urn:microsoft.com/office/officeart/2005/8/layout/list1"/>
    <dgm:cxn modelId="{FA4EECA0-3900-4DEB-B52D-606FC35A844C}" type="presParOf" srcId="{68D92046-5EE7-44A0-9B30-9BB8E9157E83}" destId="{26700098-7371-43E3-A6C8-FB720915A786}" srcOrd="0" destOrd="0" presId="urn:microsoft.com/office/officeart/2005/8/layout/list1"/>
    <dgm:cxn modelId="{33BE78C3-830B-45A5-81A9-3ED98F5BFBC6}" type="presParOf" srcId="{68D92046-5EE7-44A0-9B30-9BB8E9157E83}" destId="{57C1135C-7F98-4FFC-8638-12B421E15E89}" srcOrd="1" destOrd="0" presId="urn:microsoft.com/office/officeart/2005/8/layout/list1"/>
    <dgm:cxn modelId="{15884ED9-AF54-40C6-B221-709E563CFE25}" type="presParOf" srcId="{14C578C7-F85B-4AA3-9047-176E1D5C0AD8}" destId="{5D9FB6D9-2878-4AEC-B7C6-BB4719DE7496}" srcOrd="9" destOrd="0" presId="urn:microsoft.com/office/officeart/2005/8/layout/list1"/>
    <dgm:cxn modelId="{56779E21-7C99-45AD-A05D-BEAB7C786354}" type="presParOf" srcId="{14C578C7-F85B-4AA3-9047-176E1D5C0AD8}" destId="{035609F4-636E-44E4-BBAA-2357874EEF4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932935-EE51-4871-80BF-374D67B183C1}">
      <dsp:nvSpPr>
        <dsp:cNvPr id="0" name=""/>
        <dsp:cNvSpPr/>
      </dsp:nvSpPr>
      <dsp:spPr>
        <a:xfrm>
          <a:off x="1227745" y="1722"/>
          <a:ext cx="2842593" cy="17055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0" i="0" kern="1200" dirty="0" smtClean="0"/>
            <a:t>1. При ведении общих дел каждый товарищ вправе действовать от имени всех товарищей, если договором простого товарищества не установлено, что ведение дел осуществляется отдельными участниками либо совместно всеми участниками договора простого товарищества.</a:t>
          </a:r>
          <a:endParaRPr lang="ru-RU" sz="1200" kern="1200" dirty="0"/>
        </a:p>
      </dsp:txBody>
      <dsp:txXfrm>
        <a:off x="1227745" y="1722"/>
        <a:ext cx="2842593" cy="1705555"/>
      </dsp:txXfrm>
    </dsp:sp>
    <dsp:sp modelId="{1767EC32-140B-47E5-81D5-2899B8B8B8AD}">
      <dsp:nvSpPr>
        <dsp:cNvPr id="0" name=""/>
        <dsp:cNvSpPr/>
      </dsp:nvSpPr>
      <dsp:spPr>
        <a:xfrm>
          <a:off x="4354597" y="1722"/>
          <a:ext cx="2842593" cy="17055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0" i="0" kern="1200" dirty="0" smtClean="0"/>
            <a:t>2. В отношениях с третьими лицами полномочие товарища совершать сделки от имени всех товарищей удостоверяется доверенностью, выданной ему остальными товарищами, или договором простого товарищества, совершенным в письменной форме.</a:t>
          </a:r>
          <a:endParaRPr lang="ru-RU" sz="1200" kern="1200" dirty="0"/>
        </a:p>
      </dsp:txBody>
      <dsp:txXfrm>
        <a:off x="4354597" y="1722"/>
        <a:ext cx="2842593" cy="1705555"/>
      </dsp:txXfrm>
    </dsp:sp>
    <dsp:sp modelId="{67A64AA9-2BFE-4F47-93B7-684494C8CC4F}">
      <dsp:nvSpPr>
        <dsp:cNvPr id="0" name=""/>
        <dsp:cNvSpPr/>
      </dsp:nvSpPr>
      <dsp:spPr>
        <a:xfrm>
          <a:off x="1227745" y="1991538"/>
          <a:ext cx="2842593" cy="17055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0" i="0" kern="1200" dirty="0" smtClean="0"/>
            <a:t>3. В отношениях с третьими лицами товарищи не могут ссылаться на ограничения прав товарища, совершившего сделку, по ведению общих дел товарищей, за исключением случаев, когда они докажут, что в момент заключения сделки третье лицо знало или должно было знать о наличии таких ограничений.</a:t>
          </a:r>
          <a:endParaRPr lang="ru-RU" sz="1200" kern="1200" dirty="0"/>
        </a:p>
      </dsp:txBody>
      <dsp:txXfrm>
        <a:off x="1227745" y="1991538"/>
        <a:ext cx="2842593" cy="1705555"/>
      </dsp:txXfrm>
    </dsp:sp>
    <dsp:sp modelId="{926D71EB-2C28-4037-A679-48530FDD3F87}">
      <dsp:nvSpPr>
        <dsp:cNvPr id="0" name=""/>
        <dsp:cNvSpPr/>
      </dsp:nvSpPr>
      <dsp:spPr>
        <a:xfrm>
          <a:off x="4354597" y="1991538"/>
          <a:ext cx="2842593" cy="17055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ru-RU" sz="1050" b="0" i="0" kern="1200" dirty="0" smtClean="0"/>
            <a:t>4. Товарищ, совершивший от имени всех товарищей сделки, в отношении которых его право на ведение общих дел товарищей было ограничено, либо заключивший в интересах всех товарищей сделки от своего имени, может требовать возмещения произведенных им за свой счет расходов, если имелись достаточные основания полагать, что эти сделки были необходимыми в интересах всех товарищей. Товарищи, понесшие вследствие таких сделок убытки, вправе требовать их возмещения.</a:t>
          </a:r>
          <a:endParaRPr lang="ru-RU" sz="1050" kern="1200" dirty="0"/>
        </a:p>
      </dsp:txBody>
      <dsp:txXfrm>
        <a:off x="4354597" y="1991538"/>
        <a:ext cx="2842593" cy="1705555"/>
      </dsp:txXfrm>
    </dsp:sp>
    <dsp:sp modelId="{0F3BEA82-C607-4665-9EE1-4A12401817A2}">
      <dsp:nvSpPr>
        <dsp:cNvPr id="0" name=""/>
        <dsp:cNvSpPr/>
      </dsp:nvSpPr>
      <dsp:spPr>
        <a:xfrm>
          <a:off x="2791171" y="3981353"/>
          <a:ext cx="2842593" cy="17055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0" i="0" kern="1200" dirty="0" smtClean="0"/>
            <a:t>5. Решения, касающиеся общих дел товарищей, принимаются товарищами по общему согласию, если иное не предусмотрено договором простого товарищества.</a:t>
          </a:r>
          <a:endParaRPr lang="ru-RU" sz="1400" kern="1200" dirty="0"/>
        </a:p>
      </dsp:txBody>
      <dsp:txXfrm>
        <a:off x="2791171" y="3981353"/>
        <a:ext cx="2842593" cy="17055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FD6757-55BB-4406-B16B-7E22790D0B4E}">
      <dsp:nvSpPr>
        <dsp:cNvPr id="0" name=""/>
        <dsp:cNvSpPr/>
      </dsp:nvSpPr>
      <dsp:spPr>
        <a:xfrm>
          <a:off x="0" y="888756"/>
          <a:ext cx="6096000" cy="93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E05BAA-6BA3-48B8-9BB2-7A0155E686F6}">
      <dsp:nvSpPr>
        <dsp:cNvPr id="0" name=""/>
        <dsp:cNvSpPr/>
      </dsp:nvSpPr>
      <dsp:spPr>
        <a:xfrm>
          <a:off x="311694" y="0"/>
          <a:ext cx="4267200" cy="13851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533400">
            <a:lnSpc>
              <a:spcPct val="90000"/>
            </a:lnSpc>
            <a:spcBef>
              <a:spcPct val="0"/>
            </a:spcBef>
            <a:spcAft>
              <a:spcPct val="35000"/>
            </a:spcAft>
          </a:pPr>
          <a:r>
            <a:rPr lang="ru-RU" sz="1200" b="0" i="0" kern="1200" dirty="0" smtClean="0"/>
            <a:t>1. Договором простого товарищества может быть предусмотрено, что его существование не раскрывается для третьих лиц (негласное товарищество). К такому договору применяются предусмотренные настоящей </a:t>
          </a:r>
          <a:r>
            <a:rPr lang="ru-RU" sz="1200" b="0" i="0" kern="1200" dirty="0" smtClean="0">
              <a:hlinkClick xmlns:r="http://schemas.openxmlformats.org/officeDocument/2006/relationships" r:id="rId1"/>
            </a:rPr>
            <a:t>главой</a:t>
          </a:r>
          <a:r>
            <a:rPr lang="ru-RU" sz="1200" b="0" i="0" kern="1200" dirty="0" smtClean="0"/>
            <a:t> правила о договоре простого товарищества, если иное не предусмотрено настоящей статьей или не вытекает из существа негласного товарищества.</a:t>
          </a:r>
          <a:endParaRPr lang="ru-RU" sz="1200" kern="1200" dirty="0"/>
        </a:p>
      </dsp:txBody>
      <dsp:txXfrm>
        <a:off x="379310" y="67616"/>
        <a:ext cx="4131968" cy="1249892"/>
      </dsp:txXfrm>
    </dsp:sp>
    <dsp:sp modelId="{E643CCF0-6908-42DC-A288-25FB6E251C41}">
      <dsp:nvSpPr>
        <dsp:cNvPr id="0" name=""/>
        <dsp:cNvSpPr/>
      </dsp:nvSpPr>
      <dsp:spPr>
        <a:xfrm>
          <a:off x="0" y="2567076"/>
          <a:ext cx="6096000" cy="93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73BCFC-5A92-4C1C-ACBC-2AFB0F4959DF}">
      <dsp:nvSpPr>
        <dsp:cNvPr id="0" name=""/>
        <dsp:cNvSpPr/>
      </dsp:nvSpPr>
      <dsp:spPr>
        <a:xfrm>
          <a:off x="304800" y="2020956"/>
          <a:ext cx="4267200" cy="1092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622300">
            <a:lnSpc>
              <a:spcPct val="90000"/>
            </a:lnSpc>
            <a:spcBef>
              <a:spcPct val="0"/>
            </a:spcBef>
            <a:spcAft>
              <a:spcPct val="35000"/>
            </a:spcAft>
          </a:pPr>
          <a:r>
            <a:rPr lang="ru-RU" sz="1400" b="0" i="0" kern="1200" dirty="0" smtClean="0"/>
            <a:t>2. В отношениях с третьими лицами каждый из участников негласного товарищества отвечает всем своим имуществом по сделкам, которые он заключил от своего имени в общих интересах товарищей.</a:t>
          </a:r>
          <a:endParaRPr lang="ru-RU" sz="1400" kern="1200" dirty="0"/>
        </a:p>
      </dsp:txBody>
      <dsp:txXfrm>
        <a:off x="358119" y="2074275"/>
        <a:ext cx="4160562" cy="985602"/>
      </dsp:txXfrm>
    </dsp:sp>
    <dsp:sp modelId="{035609F4-636E-44E4-BBAA-2357874EEF46}">
      <dsp:nvSpPr>
        <dsp:cNvPr id="0" name=""/>
        <dsp:cNvSpPr/>
      </dsp:nvSpPr>
      <dsp:spPr>
        <a:xfrm>
          <a:off x="0" y="4245396"/>
          <a:ext cx="6096000" cy="93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C1135C-7F98-4FFC-8638-12B421E15E89}">
      <dsp:nvSpPr>
        <dsp:cNvPr id="0" name=""/>
        <dsp:cNvSpPr/>
      </dsp:nvSpPr>
      <dsp:spPr>
        <a:xfrm>
          <a:off x="304800" y="3699276"/>
          <a:ext cx="4267200" cy="1092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622300">
            <a:lnSpc>
              <a:spcPct val="90000"/>
            </a:lnSpc>
            <a:spcBef>
              <a:spcPct val="0"/>
            </a:spcBef>
            <a:spcAft>
              <a:spcPct val="35000"/>
            </a:spcAft>
          </a:pPr>
          <a:r>
            <a:rPr lang="ru-RU" sz="1400" b="0" i="0" kern="1200" dirty="0" smtClean="0"/>
            <a:t>3. В отношениях между товарищами обязательства, возникшие в процессе их совместной деятельности, считаются общими.</a:t>
          </a:r>
          <a:endParaRPr lang="ru-RU" sz="1400" kern="1200" dirty="0"/>
        </a:p>
      </dsp:txBody>
      <dsp:txXfrm>
        <a:off x="358119" y="3752595"/>
        <a:ext cx="4160562" cy="98560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25.05.2020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25.05.2020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25.05.2020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25.05.2020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25.05.2020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25.05.2020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consultant.ru/document/cons_doc_LAW_328018/c7b4c643b47f073d9c22928ce7acd49ef479f7c2/#dst100017"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consultant.ru/document/cons_doc_LAW_28379/1e5b03aa8926bc104fe8db606d55ab3f4b0ffb5e/#dst100017"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310044" y="565097"/>
            <a:ext cx="4572000" cy="830997"/>
          </a:xfrm>
          <a:prstGeom prst="rect">
            <a:avLst/>
          </a:prstGeom>
        </p:spPr>
        <p:txBody>
          <a:bodyPr>
            <a:spAutoFit/>
          </a:bodyPr>
          <a:lstStyle/>
          <a:p>
            <a:pPr algn="ctr"/>
            <a:r>
              <a:rPr lang="ru-RU" sz="2400" b="1" dirty="0">
                <a:solidFill>
                  <a:srgbClr val="002060"/>
                </a:solidFill>
              </a:rPr>
              <a:t>Тема </a:t>
            </a:r>
            <a:br>
              <a:rPr lang="ru-RU" sz="2400" b="1" dirty="0">
                <a:solidFill>
                  <a:srgbClr val="002060"/>
                </a:solidFill>
              </a:rPr>
            </a:br>
            <a:r>
              <a:rPr lang="ru-RU" sz="2400" b="1" dirty="0" smtClean="0">
                <a:solidFill>
                  <a:srgbClr val="002060"/>
                </a:solidFill>
              </a:rPr>
              <a:t>«Простое товарищество»</a:t>
            </a:r>
            <a:endParaRPr lang="ru-RU" sz="2400" dirty="0">
              <a:solidFill>
                <a:srgbClr val="002060"/>
              </a:solidFill>
            </a:endParaRPr>
          </a:p>
        </p:txBody>
      </p:sp>
      <p:sp>
        <p:nvSpPr>
          <p:cNvPr id="3" name="Прямоугольник 2"/>
          <p:cNvSpPr/>
          <p:nvPr/>
        </p:nvSpPr>
        <p:spPr>
          <a:xfrm>
            <a:off x="4211960" y="4365104"/>
            <a:ext cx="4572000" cy="1938992"/>
          </a:xfrm>
          <a:prstGeom prst="rect">
            <a:avLst/>
          </a:prstGeom>
        </p:spPr>
        <p:txBody>
          <a:bodyPr>
            <a:spAutoFit/>
          </a:bodyPr>
          <a:lstStyle/>
          <a:p>
            <a:pPr algn="r"/>
            <a:r>
              <a:rPr lang="ru-RU" sz="2400" b="1" dirty="0">
                <a:solidFill>
                  <a:srgbClr val="002060"/>
                </a:solidFill>
              </a:rPr>
              <a:t>Работу </a:t>
            </a:r>
            <a:r>
              <a:rPr lang="ru-RU" sz="2400" b="1" dirty="0" smtClean="0">
                <a:solidFill>
                  <a:srgbClr val="002060"/>
                </a:solidFill>
              </a:rPr>
              <a:t>выполнила</a:t>
            </a:r>
            <a:endParaRPr lang="ru-RU" sz="2400" b="1" dirty="0">
              <a:solidFill>
                <a:srgbClr val="002060"/>
              </a:solidFill>
            </a:endParaRPr>
          </a:p>
          <a:p>
            <a:pPr algn="r"/>
            <a:r>
              <a:rPr lang="ru-RU" sz="2400" b="1" dirty="0" smtClean="0">
                <a:solidFill>
                  <a:srgbClr val="002060"/>
                </a:solidFill>
              </a:rPr>
              <a:t>Студент </a:t>
            </a:r>
            <a:r>
              <a:rPr lang="ru-RU" sz="2400" b="1" dirty="0">
                <a:solidFill>
                  <a:srgbClr val="002060"/>
                </a:solidFill>
              </a:rPr>
              <a:t>3 курса</a:t>
            </a:r>
          </a:p>
          <a:p>
            <a:pPr algn="r"/>
            <a:r>
              <a:rPr lang="ru-RU" sz="2400" b="1" dirty="0">
                <a:solidFill>
                  <a:srgbClr val="002060"/>
                </a:solidFill>
              </a:rPr>
              <a:t>Института права</a:t>
            </a:r>
          </a:p>
          <a:p>
            <a:pPr algn="r"/>
            <a:r>
              <a:rPr lang="ru-RU" sz="2400" b="1" dirty="0">
                <a:solidFill>
                  <a:srgbClr val="002060"/>
                </a:solidFill>
              </a:rPr>
              <a:t>Группы: ПОЭД-32</a:t>
            </a:r>
          </a:p>
          <a:p>
            <a:pPr algn="r"/>
            <a:r>
              <a:rPr lang="ru-RU" sz="2400" b="1" dirty="0">
                <a:solidFill>
                  <a:srgbClr val="002060"/>
                </a:solidFill>
              </a:rPr>
              <a:t>Петрова Мария </a:t>
            </a:r>
            <a:endParaRPr lang="ru-RU" sz="2400" b="1" dirty="0">
              <a:solidFill>
                <a:srgbClr val="002060"/>
              </a:solidFill>
            </a:endParaRPr>
          </a:p>
        </p:txBody>
      </p:sp>
    </p:spTree>
    <p:extLst>
      <p:ext uri="{BB962C8B-B14F-4D97-AF65-F5344CB8AC3E}">
        <p14:creationId xmlns:p14="http://schemas.microsoft.com/office/powerpoint/2010/main" val="2167419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256758" y="404664"/>
            <a:ext cx="4572000" cy="677108"/>
          </a:xfrm>
          <a:prstGeom prst="rect">
            <a:avLst/>
          </a:prstGeom>
        </p:spPr>
        <p:txBody>
          <a:bodyPr>
            <a:spAutoFit/>
          </a:bodyPr>
          <a:lstStyle/>
          <a:p>
            <a:pPr algn="ctr"/>
            <a:r>
              <a:rPr lang="ru-RU" sz="2000" b="1" dirty="0"/>
              <a:t>Договор простого товарищества</a:t>
            </a:r>
          </a:p>
          <a:p>
            <a:pPr algn="ctr"/>
            <a:r>
              <a:rPr lang="ru-RU" b="1" dirty="0"/>
              <a:t> </a:t>
            </a:r>
          </a:p>
        </p:txBody>
      </p:sp>
      <p:sp>
        <p:nvSpPr>
          <p:cNvPr id="3" name="Скругленный прямоугольник 2"/>
          <p:cNvSpPr/>
          <p:nvPr/>
        </p:nvSpPr>
        <p:spPr>
          <a:xfrm>
            <a:off x="539552" y="1196752"/>
            <a:ext cx="4176464" cy="1728192"/>
          </a:xfrm>
          <a:prstGeom prst="roundRect">
            <a:avLst/>
          </a:prstGeom>
          <a:gradFill flip="none" rotWithShape="1">
            <a:gsLst>
              <a:gs pos="0">
                <a:srgbClr val="5E9EFF"/>
              </a:gs>
              <a:gs pos="39999">
                <a:srgbClr val="85C2FF"/>
              </a:gs>
              <a:gs pos="70000">
                <a:srgbClr val="C4D6EB"/>
              </a:gs>
              <a:gs pos="100000">
                <a:srgbClr val="FFEBFA"/>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solidFill>
                  <a:srgbClr val="002060"/>
                </a:solidFill>
              </a:rPr>
              <a:t>1. По договору простого товарищества (договору о совместной деятельности) двое или несколько лиц (товарищей) обязуются соединить свои вклады и совместно действовать без образования юридического лица для извлечения прибыли или достижения иной не противоречащей закону цели.</a:t>
            </a:r>
            <a:endParaRPr lang="ru-RU" sz="1400" dirty="0">
              <a:solidFill>
                <a:srgbClr val="002060"/>
              </a:solidFill>
            </a:endParaRPr>
          </a:p>
        </p:txBody>
      </p:sp>
      <p:sp>
        <p:nvSpPr>
          <p:cNvPr id="4" name="Скругленный прямоугольник 3"/>
          <p:cNvSpPr/>
          <p:nvPr/>
        </p:nvSpPr>
        <p:spPr>
          <a:xfrm>
            <a:off x="392554" y="4653136"/>
            <a:ext cx="4176464" cy="1728192"/>
          </a:xfrm>
          <a:prstGeom prst="roundRect">
            <a:avLst/>
          </a:prstGeom>
          <a:gradFill flip="none" rotWithShape="1">
            <a:gsLst>
              <a:gs pos="0">
                <a:srgbClr val="5E9EFF"/>
              </a:gs>
              <a:gs pos="39999">
                <a:srgbClr val="85C2FF"/>
              </a:gs>
              <a:gs pos="70000">
                <a:srgbClr val="C4D6EB"/>
              </a:gs>
              <a:gs pos="100000">
                <a:srgbClr val="FFEBFA"/>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solidFill>
                  <a:srgbClr val="002060"/>
                </a:solidFill>
              </a:rPr>
              <a:t>3. Особенности договора простого товарищества, заключаемого для осуществления совместной инвестиционной деятельности (инвестиционного товарищества), устанавливаются Федеральным </a:t>
            </a:r>
            <a:r>
              <a:rPr lang="ru-RU" sz="1400" dirty="0">
                <a:solidFill>
                  <a:srgbClr val="002060"/>
                </a:solidFill>
                <a:hlinkClick r:id="rId3"/>
              </a:rPr>
              <a:t>законом</a:t>
            </a:r>
            <a:r>
              <a:rPr lang="ru-RU" sz="1400" dirty="0">
                <a:solidFill>
                  <a:srgbClr val="002060"/>
                </a:solidFill>
              </a:rPr>
              <a:t> "Об инвестиционном товариществе".</a:t>
            </a:r>
            <a:endParaRPr lang="ru-RU" sz="1400" dirty="0">
              <a:solidFill>
                <a:srgbClr val="002060"/>
              </a:solidFill>
            </a:endParaRPr>
          </a:p>
        </p:txBody>
      </p:sp>
      <p:sp>
        <p:nvSpPr>
          <p:cNvPr id="5" name="Скругленный прямоугольник 4"/>
          <p:cNvSpPr/>
          <p:nvPr/>
        </p:nvSpPr>
        <p:spPr>
          <a:xfrm>
            <a:off x="4542758" y="2924944"/>
            <a:ext cx="4176464" cy="1728192"/>
          </a:xfrm>
          <a:prstGeom prst="roundRect">
            <a:avLst/>
          </a:prstGeom>
          <a:gradFill flip="none" rotWithShape="1">
            <a:gsLst>
              <a:gs pos="0">
                <a:srgbClr val="5E9EFF"/>
              </a:gs>
              <a:gs pos="39999">
                <a:srgbClr val="85C2FF"/>
              </a:gs>
              <a:gs pos="70000">
                <a:srgbClr val="C4D6EB"/>
              </a:gs>
              <a:gs pos="100000">
                <a:srgbClr val="FFEBFA"/>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solidFill>
                  <a:srgbClr val="002060"/>
                </a:solidFill>
              </a:rPr>
              <a:t>2. Сторонами договора простого товарищества, заключаемого для осуществления предпринимательской деятельности, могут быть только индивидуальные предприниматели и (или) коммерческие организации.</a:t>
            </a:r>
            <a:endParaRPr lang="ru-RU" sz="1400" dirty="0">
              <a:solidFill>
                <a:srgbClr val="002060"/>
              </a:solidFill>
            </a:endParaRPr>
          </a:p>
        </p:txBody>
      </p:sp>
      <p:sp>
        <p:nvSpPr>
          <p:cNvPr id="8" name="Стрелка углом 7"/>
          <p:cNvSpPr/>
          <p:nvPr/>
        </p:nvSpPr>
        <p:spPr>
          <a:xfrm rot="5400000">
            <a:off x="5371347" y="1576254"/>
            <a:ext cx="993594" cy="969188"/>
          </a:xfrm>
          <a:prstGeom prst="bentArrow">
            <a:avLst>
              <a:gd name="adj1" fmla="val 25000"/>
              <a:gd name="adj2" fmla="val 27194"/>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0" name="Стрелка углом 9"/>
          <p:cNvSpPr/>
          <p:nvPr/>
        </p:nvSpPr>
        <p:spPr>
          <a:xfrm rot="10800000">
            <a:off x="5224149" y="4869160"/>
            <a:ext cx="955566" cy="115212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413586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257275" y="404664"/>
            <a:ext cx="4572000" cy="677108"/>
          </a:xfrm>
          <a:prstGeom prst="rect">
            <a:avLst/>
          </a:prstGeom>
        </p:spPr>
        <p:txBody>
          <a:bodyPr>
            <a:spAutoFit/>
          </a:bodyPr>
          <a:lstStyle/>
          <a:p>
            <a:pPr algn="ctr"/>
            <a:r>
              <a:rPr lang="ru-RU" sz="2000" b="1" dirty="0"/>
              <a:t>Вклады товарищей</a:t>
            </a:r>
          </a:p>
          <a:p>
            <a:pPr algn="ctr"/>
            <a:r>
              <a:rPr lang="ru-RU" b="1" dirty="0"/>
              <a:t> </a:t>
            </a:r>
          </a:p>
        </p:txBody>
      </p:sp>
      <p:sp>
        <p:nvSpPr>
          <p:cNvPr id="3" name="Овал 2"/>
          <p:cNvSpPr/>
          <p:nvPr/>
        </p:nvSpPr>
        <p:spPr>
          <a:xfrm>
            <a:off x="179512" y="1412776"/>
            <a:ext cx="4896544" cy="2016224"/>
          </a:xfrm>
          <a:prstGeom prst="ellipse">
            <a:avLst/>
          </a:prstGeom>
          <a:gradFill>
            <a:gsLst>
              <a:gs pos="0">
                <a:srgbClr val="8488C4"/>
              </a:gs>
              <a:gs pos="53000">
                <a:srgbClr val="D4DEFF"/>
              </a:gs>
              <a:gs pos="83000">
                <a:srgbClr val="D4DEFF"/>
              </a:gs>
              <a:gs pos="100000">
                <a:srgbClr val="96AB94"/>
              </a:gs>
            </a:gsLst>
            <a:lin ang="27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solidFill>
                  <a:srgbClr val="002060"/>
                </a:solidFill>
              </a:rPr>
              <a:t>1. Вкладом товарища признается все то, что он вносит в общее дело, в том числе деньги, иное имущество, профессиональные и иные знания, навыки и умения, а также деловая репутация и деловые связи.</a:t>
            </a:r>
            <a:endParaRPr lang="ru-RU" sz="1400" dirty="0">
              <a:solidFill>
                <a:srgbClr val="002060"/>
              </a:solidFill>
            </a:endParaRPr>
          </a:p>
        </p:txBody>
      </p:sp>
      <p:sp>
        <p:nvSpPr>
          <p:cNvPr id="4" name="Овал 3"/>
          <p:cNvSpPr/>
          <p:nvPr/>
        </p:nvSpPr>
        <p:spPr>
          <a:xfrm>
            <a:off x="3479786" y="3573016"/>
            <a:ext cx="4896544" cy="2088232"/>
          </a:xfrm>
          <a:prstGeom prst="ellipse">
            <a:avLst/>
          </a:prstGeom>
          <a:gradFill>
            <a:gsLst>
              <a:gs pos="0">
                <a:srgbClr val="8488C4"/>
              </a:gs>
              <a:gs pos="53000">
                <a:srgbClr val="D4DEFF"/>
              </a:gs>
              <a:gs pos="83000">
                <a:srgbClr val="D4DEFF"/>
              </a:gs>
              <a:gs pos="100000">
                <a:srgbClr val="96AB94"/>
              </a:gs>
            </a:gsLst>
            <a:lin ang="27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solidFill>
                  <a:srgbClr val="002060"/>
                </a:solidFill>
              </a:rPr>
              <a:t>2. Вклады товарищей предполагаются равными по стоимости, если </a:t>
            </a:r>
            <a:r>
              <a:rPr lang="ru-RU" sz="1400" dirty="0">
                <a:solidFill>
                  <a:srgbClr val="002060"/>
                </a:solidFill>
                <a:hlinkClick r:id="rId3"/>
              </a:rPr>
              <a:t>иное</a:t>
            </a:r>
            <a:r>
              <a:rPr lang="ru-RU" sz="1400" dirty="0">
                <a:solidFill>
                  <a:srgbClr val="002060"/>
                </a:solidFill>
              </a:rPr>
              <a:t> не следует из договора простого товарищества или фактических обстоятельств. Денежная оценка вклада товарища производится по соглашению между товарищами.</a:t>
            </a:r>
            <a:endParaRPr lang="ru-RU" sz="1400" dirty="0">
              <a:solidFill>
                <a:srgbClr val="002060"/>
              </a:solidFill>
            </a:endParaRPr>
          </a:p>
        </p:txBody>
      </p:sp>
    </p:spTree>
    <p:extLst>
      <p:ext uri="{BB962C8B-B14F-4D97-AF65-F5344CB8AC3E}">
        <p14:creationId xmlns:p14="http://schemas.microsoft.com/office/powerpoint/2010/main" val="3871581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622192" y="204609"/>
            <a:ext cx="3614387" cy="400110"/>
          </a:xfrm>
          <a:prstGeom prst="rect">
            <a:avLst/>
          </a:prstGeom>
        </p:spPr>
        <p:txBody>
          <a:bodyPr wrap="none">
            <a:spAutoFit/>
          </a:bodyPr>
          <a:lstStyle/>
          <a:p>
            <a:pPr algn="ctr"/>
            <a:r>
              <a:rPr lang="ru-RU" sz="2000" b="1" dirty="0"/>
              <a:t> Общее имущество товарищей</a:t>
            </a:r>
            <a:endParaRPr lang="ru-RU" sz="2000" dirty="0"/>
          </a:p>
        </p:txBody>
      </p:sp>
      <p:sp>
        <p:nvSpPr>
          <p:cNvPr id="4" name="Скругленный прямоугольник 3"/>
          <p:cNvSpPr/>
          <p:nvPr/>
        </p:nvSpPr>
        <p:spPr>
          <a:xfrm>
            <a:off x="251520" y="604719"/>
            <a:ext cx="5184576" cy="1672153"/>
          </a:xfrm>
          <a:prstGeom prst="roundRect">
            <a:avLst/>
          </a:prstGeom>
          <a:gradFill>
            <a:gsLst>
              <a:gs pos="0">
                <a:srgbClr val="03D4A8">
                  <a:alpha val="31000"/>
                </a:srgbClr>
              </a:gs>
              <a:gs pos="25000">
                <a:srgbClr val="21D6E0"/>
              </a:gs>
              <a:gs pos="75000">
                <a:srgbClr val="0087E6"/>
              </a:gs>
              <a:gs pos="100000">
                <a:srgbClr val="005CBF"/>
              </a:gs>
            </a:gsLst>
            <a:lin ang="27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solidFill>
                  <a:schemeClr val="bg1"/>
                </a:solidFill>
              </a:rPr>
              <a:t>1. Внесенное товарищами имущество, которым они обладали на праве собственности, а также произведенная в результате совместной деятельности продукция и полученные от такой деятельности плоды и доходы признаются их общей долевой собственностью, если иное не установлено законом или договором простого товарищества либо не вытекает из существа обязательства.</a:t>
            </a:r>
            <a:endParaRPr lang="ru-RU" sz="1400" dirty="0">
              <a:solidFill>
                <a:schemeClr val="bg1"/>
              </a:solidFill>
            </a:endParaRPr>
          </a:p>
        </p:txBody>
      </p:sp>
      <p:sp>
        <p:nvSpPr>
          <p:cNvPr id="5" name="Скругленный прямоугольник 4"/>
          <p:cNvSpPr/>
          <p:nvPr/>
        </p:nvSpPr>
        <p:spPr>
          <a:xfrm>
            <a:off x="3721891" y="5301208"/>
            <a:ext cx="5184576" cy="1224136"/>
          </a:xfrm>
          <a:prstGeom prst="roundRect">
            <a:avLst/>
          </a:prstGeom>
          <a:gradFill>
            <a:gsLst>
              <a:gs pos="0">
                <a:srgbClr val="03D4A8">
                  <a:alpha val="31000"/>
                </a:srgbClr>
              </a:gs>
              <a:gs pos="25000">
                <a:srgbClr val="21D6E0"/>
              </a:gs>
              <a:gs pos="75000">
                <a:srgbClr val="0087E6"/>
              </a:gs>
              <a:gs pos="100000">
                <a:srgbClr val="005CBF"/>
              </a:gs>
            </a:gsLst>
            <a:lin ang="27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t>4. Обязанности товарищей по содержанию общего имущества и порядок возмещения расходов, связанных с выполнением этих обязанностей, определяются договором простого товарищества.</a:t>
            </a:r>
            <a:endParaRPr lang="ru-RU" sz="1400" dirty="0"/>
          </a:p>
        </p:txBody>
      </p:sp>
      <p:sp>
        <p:nvSpPr>
          <p:cNvPr id="6" name="Скругленный прямоугольник 5"/>
          <p:cNvSpPr/>
          <p:nvPr/>
        </p:nvSpPr>
        <p:spPr>
          <a:xfrm>
            <a:off x="251520" y="3861048"/>
            <a:ext cx="5184576" cy="1224136"/>
          </a:xfrm>
          <a:prstGeom prst="roundRect">
            <a:avLst/>
          </a:prstGeom>
          <a:gradFill>
            <a:gsLst>
              <a:gs pos="0">
                <a:srgbClr val="03D4A8">
                  <a:alpha val="31000"/>
                </a:srgbClr>
              </a:gs>
              <a:gs pos="25000">
                <a:srgbClr val="21D6E0"/>
              </a:gs>
              <a:gs pos="75000">
                <a:srgbClr val="0087E6"/>
              </a:gs>
              <a:gs pos="100000">
                <a:srgbClr val="005CBF"/>
              </a:gs>
            </a:gsLst>
            <a:lin ang="27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t>3. Пользование общим имуществом товарищей осуществляется по их общему согласию, а при </a:t>
            </a:r>
            <a:r>
              <a:rPr lang="ru-RU" sz="1400" dirty="0" err="1"/>
              <a:t>недостижении</a:t>
            </a:r>
            <a:r>
              <a:rPr lang="ru-RU" sz="1400" dirty="0"/>
              <a:t> согласия в порядке, устанавливаемом судом.</a:t>
            </a:r>
            <a:endParaRPr lang="ru-RU" sz="1400" dirty="0"/>
          </a:p>
        </p:txBody>
      </p:sp>
      <p:sp>
        <p:nvSpPr>
          <p:cNvPr id="7" name="Скругленный прямоугольник 6"/>
          <p:cNvSpPr/>
          <p:nvPr/>
        </p:nvSpPr>
        <p:spPr>
          <a:xfrm>
            <a:off x="3721891" y="2420888"/>
            <a:ext cx="5184576" cy="1224136"/>
          </a:xfrm>
          <a:prstGeom prst="roundRect">
            <a:avLst/>
          </a:prstGeom>
          <a:gradFill>
            <a:gsLst>
              <a:gs pos="0">
                <a:srgbClr val="03D4A8">
                  <a:alpha val="31000"/>
                </a:srgbClr>
              </a:gs>
              <a:gs pos="25000">
                <a:srgbClr val="21D6E0"/>
              </a:gs>
              <a:gs pos="75000">
                <a:srgbClr val="0087E6"/>
              </a:gs>
              <a:gs pos="100000">
                <a:srgbClr val="005CBF"/>
              </a:gs>
            </a:gsLst>
            <a:lin ang="27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t>2. Ведение бухгалтерского учета общего имущества товарищей может быть поручено ими одному из участвующих в договоре простого товарищества юридических лиц.</a:t>
            </a:r>
            <a:endParaRPr lang="ru-RU" sz="1400" dirty="0"/>
          </a:p>
        </p:txBody>
      </p:sp>
    </p:spTree>
    <p:extLst>
      <p:ext uri="{BB962C8B-B14F-4D97-AF65-F5344CB8AC3E}">
        <p14:creationId xmlns:p14="http://schemas.microsoft.com/office/powerpoint/2010/main" val="552558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278462" y="332656"/>
            <a:ext cx="4572000" cy="677108"/>
          </a:xfrm>
          <a:prstGeom prst="rect">
            <a:avLst/>
          </a:prstGeom>
        </p:spPr>
        <p:txBody>
          <a:bodyPr>
            <a:spAutoFit/>
          </a:bodyPr>
          <a:lstStyle/>
          <a:p>
            <a:pPr algn="ctr"/>
            <a:r>
              <a:rPr lang="ru-RU" sz="2000" b="1" dirty="0"/>
              <a:t>Ведение общих дел товарищей</a:t>
            </a:r>
          </a:p>
          <a:p>
            <a:r>
              <a:rPr lang="ru-RU" b="1" dirty="0"/>
              <a:t> </a:t>
            </a:r>
          </a:p>
        </p:txBody>
      </p:sp>
      <p:graphicFrame>
        <p:nvGraphicFramePr>
          <p:cNvPr id="3" name="Схема 2"/>
          <p:cNvGraphicFramePr/>
          <p:nvPr>
            <p:extLst>
              <p:ext uri="{D42A27DB-BD31-4B8C-83A1-F6EECF244321}">
                <p14:modId xmlns:p14="http://schemas.microsoft.com/office/powerpoint/2010/main" val="1500955824"/>
              </p:ext>
            </p:extLst>
          </p:nvPr>
        </p:nvGraphicFramePr>
        <p:xfrm>
          <a:off x="467544" y="836712"/>
          <a:ext cx="8424936"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7533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286000" y="476672"/>
            <a:ext cx="4572000" cy="1015663"/>
          </a:xfrm>
          <a:prstGeom prst="rect">
            <a:avLst/>
          </a:prstGeom>
        </p:spPr>
        <p:txBody>
          <a:bodyPr>
            <a:spAutoFit/>
          </a:bodyPr>
          <a:lstStyle/>
          <a:p>
            <a:pPr algn="ctr"/>
            <a:r>
              <a:rPr lang="ru-RU" sz="2000" b="1" dirty="0"/>
              <a:t>Ответственность товарищей по общим обязательствам</a:t>
            </a:r>
          </a:p>
          <a:p>
            <a:pPr algn="ctr"/>
            <a:r>
              <a:rPr lang="ru-RU" sz="2000" b="1" dirty="0"/>
              <a:t> </a:t>
            </a:r>
          </a:p>
        </p:txBody>
      </p:sp>
      <p:sp>
        <p:nvSpPr>
          <p:cNvPr id="4" name="Овал 3"/>
          <p:cNvSpPr/>
          <p:nvPr/>
        </p:nvSpPr>
        <p:spPr>
          <a:xfrm>
            <a:off x="1619672" y="1594683"/>
            <a:ext cx="3384376" cy="3092569"/>
          </a:xfrm>
          <a:prstGeom prst="ellipse">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27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t>1. Если договор простого товарищества не связан с осуществлением его участниками предпринимательской деятельности, каждый товарищ отвечает по общим договорным обязательствам всем своим имуществом пропорционально стоимости его вклада в общее дело.</a:t>
            </a:r>
            <a:endParaRPr lang="ru-RU" sz="1400" dirty="0"/>
          </a:p>
        </p:txBody>
      </p:sp>
      <p:sp>
        <p:nvSpPr>
          <p:cNvPr id="5" name="Овал 4"/>
          <p:cNvSpPr/>
          <p:nvPr/>
        </p:nvSpPr>
        <p:spPr>
          <a:xfrm>
            <a:off x="4067944" y="3284984"/>
            <a:ext cx="3384376" cy="3168352"/>
          </a:xfrm>
          <a:prstGeom prst="ellipse">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27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t>2. Если договор простого товарищества связан с осуществлением его участниками предпринимательской деятельности, товарищи отвечают солидарно по всем общим обязательствам независимо от оснований их возникновения.</a:t>
            </a:r>
            <a:endParaRPr lang="ru-RU" sz="1400" dirty="0"/>
          </a:p>
        </p:txBody>
      </p:sp>
    </p:spTree>
    <p:extLst>
      <p:ext uri="{BB962C8B-B14F-4D97-AF65-F5344CB8AC3E}">
        <p14:creationId xmlns:p14="http://schemas.microsoft.com/office/powerpoint/2010/main" val="1558010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051720" y="332656"/>
            <a:ext cx="4572000" cy="677108"/>
          </a:xfrm>
          <a:prstGeom prst="rect">
            <a:avLst/>
          </a:prstGeom>
        </p:spPr>
        <p:txBody>
          <a:bodyPr>
            <a:spAutoFit/>
          </a:bodyPr>
          <a:lstStyle/>
          <a:p>
            <a:pPr algn="ctr"/>
            <a:r>
              <a:rPr lang="ru-RU" sz="2000" b="1" dirty="0"/>
              <a:t> Негласное товарищество</a:t>
            </a:r>
          </a:p>
          <a:p>
            <a:r>
              <a:rPr lang="ru-RU" b="1" dirty="0"/>
              <a:t> </a:t>
            </a:r>
          </a:p>
        </p:txBody>
      </p:sp>
      <p:graphicFrame>
        <p:nvGraphicFramePr>
          <p:cNvPr id="5" name="Схема 4"/>
          <p:cNvGraphicFramePr/>
          <p:nvPr>
            <p:extLst>
              <p:ext uri="{D42A27DB-BD31-4B8C-83A1-F6EECF244321}">
                <p14:modId xmlns:p14="http://schemas.microsoft.com/office/powerpoint/2010/main" val="4019276602"/>
              </p:ext>
            </p:extLst>
          </p:nvPr>
        </p:nvGraphicFramePr>
        <p:xfrm>
          <a:off x="1524000" y="1009764"/>
          <a:ext cx="6096000" cy="52275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18627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97525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632</Words>
  <Application>Microsoft Office PowerPoint</Application>
  <PresentationFormat>Экран (4:3)</PresentationFormat>
  <Paragraphs>36</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Дом</dc:creator>
  <cp:lastModifiedBy>Дом</cp:lastModifiedBy>
  <cp:revision>3</cp:revision>
  <dcterms:created xsi:type="dcterms:W3CDTF">2020-05-25T11:10:40Z</dcterms:created>
  <dcterms:modified xsi:type="dcterms:W3CDTF">2020-05-25T11:40:55Z</dcterms:modified>
</cp:coreProperties>
</file>