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96" r:id="rId1"/>
  </p:sldMasterIdLst>
  <p:sldIdLst>
    <p:sldId id="256" r:id="rId2"/>
    <p:sldId id="257" r:id="rId3"/>
    <p:sldId id="258" r:id="rId4"/>
    <p:sldId id="259" r:id="rId5"/>
    <p:sldId id="263" r:id="rId6"/>
    <p:sldId id="264" r:id="rId7"/>
    <p:sldId id="265" r:id="rId8"/>
    <p:sldId id="266" r:id="rId9"/>
    <p:sldId id="267" r:id="rId10"/>
    <p:sldId id="268" r:id="rId11"/>
    <p:sldId id="261" r:id="rId12"/>
    <p:sldId id="262"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25.05.2020</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25.05.2020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25.05.2020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25.05.2020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25.05.2020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25.05.2020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25.05.2020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25.05.2020</a:t>
            </a:fld>
            <a:endParaRPr lang="ru-RU"/>
          </a:p>
        </p:txBody>
      </p:sp>
      <p:sp>
        <p:nvSpPr>
          <p:cNvPr id="8" name="Номер слайда 7"/>
          <p:cNvSpPr>
            <a:spLocks noGrp="1"/>
          </p:cNvSpPr>
          <p:nvPr>
            <p:ph type="sldNum" sz="quarter" idx="11"/>
          </p:nvPr>
        </p:nvSpPr>
        <p:spPr/>
        <p:txBody>
          <a:bodyPr/>
          <a:lstStyle/>
          <a:p>
            <a:fld id="{725C68B6-61C2-468F-89AB-4B9F7531AA68}" type="slidenum">
              <a:rPr lang="ru-RU" smtClean="0"/>
              <a:pPr/>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25.05.2020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25.05.2020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5B106E36-FD25-4E2D-B0AA-010F637433A0}" type="datetimeFigureOut">
              <a:rPr lang="ru-RU" smtClean="0"/>
              <a:pPr/>
              <a:t>25.05.2020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B106E36-FD25-4E2D-B0AA-010F637433A0}" type="datetimeFigureOut">
              <a:rPr lang="ru-RU" smtClean="0"/>
              <a:pPr/>
              <a:t>25.05.2020</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consultant.ru/document/cons_doc_LAW_328018/c7b4c643b47f073d9c22928ce7acd49ef479f7c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onsultant.ru/document/cons_doc_LAW_28379/1e5b03aa8926bc104fe8db606d55ab3f4b0ffb5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2536" y="548680"/>
            <a:ext cx="9289032" cy="2301240"/>
          </a:xfrm>
        </p:spPr>
        <p:txBody>
          <a:bodyPr>
            <a:normAutofit fontScale="90000"/>
          </a:bodyPr>
          <a:lstStyle/>
          <a:p>
            <a:r>
              <a:rPr lang="ru-RU" dirty="0" smtClean="0"/>
              <a:t>Договор </a:t>
            </a:r>
            <a:r>
              <a:rPr lang="ru-RU" dirty="0" smtClean="0"/>
              <a:t>Простого товарищества</a:t>
            </a:r>
            <a:r>
              <a:rPr lang="ru-RU" dirty="0" smtClean="0"/>
              <a:t/>
            </a:r>
            <a:br>
              <a:rPr lang="ru-RU" dirty="0" smtClean="0"/>
            </a:br>
            <a:r>
              <a:rPr lang="ru-RU" dirty="0" smtClean="0"/>
              <a:t/>
            </a:r>
            <a:br>
              <a:rPr lang="ru-RU" dirty="0" smtClean="0"/>
            </a:br>
            <a:endParaRPr lang="ru-RU" dirty="0"/>
          </a:p>
        </p:txBody>
      </p:sp>
      <p:sp>
        <p:nvSpPr>
          <p:cNvPr id="3" name="Подзаголовок 2"/>
          <p:cNvSpPr>
            <a:spLocks noGrp="1"/>
          </p:cNvSpPr>
          <p:nvPr>
            <p:ph type="subTitle" idx="1"/>
          </p:nvPr>
        </p:nvSpPr>
        <p:spPr>
          <a:xfrm>
            <a:off x="2195736" y="4509120"/>
            <a:ext cx="6480048" cy="1752600"/>
          </a:xfrm>
        </p:spPr>
        <p:txBody>
          <a:bodyPr/>
          <a:lstStyle/>
          <a:p>
            <a:r>
              <a:rPr lang="ru-RU" dirty="0" smtClean="0"/>
              <a:t>Выполнил: студент 3 курса, группы ПОЭД-32</a:t>
            </a:r>
          </a:p>
          <a:p>
            <a:r>
              <a:rPr lang="ru-RU" dirty="0" smtClean="0"/>
              <a:t>Поздеев Артём</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mtClean="0"/>
              <a:t>       Ответственность </a:t>
            </a:r>
            <a:r>
              <a:rPr lang="ru-RU" dirty="0" smtClean="0"/>
              <a:t>товарищей</a:t>
            </a:r>
            <a:endParaRPr lang="ru-RU" dirty="0"/>
          </a:p>
        </p:txBody>
      </p:sp>
      <p:sp>
        <p:nvSpPr>
          <p:cNvPr id="3" name="Содержимое 2"/>
          <p:cNvSpPr>
            <a:spLocks noGrp="1"/>
          </p:cNvSpPr>
          <p:nvPr>
            <p:ph idx="1"/>
          </p:nvPr>
        </p:nvSpPr>
        <p:spPr/>
        <p:txBody>
          <a:bodyPr>
            <a:normAutofit/>
          </a:bodyPr>
          <a:lstStyle/>
          <a:p>
            <a:pPr>
              <a:buNone/>
            </a:pPr>
            <a:endParaRPr lang="ru-RU" dirty="0" smtClean="0"/>
          </a:p>
          <a:p>
            <a:pPr>
              <a:buNone/>
            </a:pPr>
            <a:endParaRPr lang="ru-RU" dirty="0"/>
          </a:p>
        </p:txBody>
      </p:sp>
      <p:sp>
        <p:nvSpPr>
          <p:cNvPr id="4" name="Скругленный прямоугольник 3"/>
          <p:cNvSpPr/>
          <p:nvPr/>
        </p:nvSpPr>
        <p:spPr>
          <a:xfrm>
            <a:off x="179512" y="3717032"/>
            <a:ext cx="4824536" cy="23762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smtClean="0"/>
              <a:t>Ответственность по общим обязательствам: </a:t>
            </a:r>
          </a:p>
          <a:p>
            <a:r>
              <a:rPr lang="ru-RU" sz="1200" dirty="0" smtClean="0"/>
              <a:t>Если </a:t>
            </a:r>
            <a:r>
              <a:rPr lang="ru-RU" sz="1200" dirty="0" smtClean="0"/>
              <a:t>договор простого товарищества не связан с осуществлением его участниками предпринимательской деятельности, каждый товарищ отвечает по общим договорным обязательствам всем своим имуществом пропорционально стоимости его вклада в общее дело.</a:t>
            </a:r>
          </a:p>
          <a:p>
            <a:r>
              <a:rPr lang="ru-RU" sz="1200" dirty="0" smtClean="0"/>
              <a:t>По общим обязательствам, возникшим не из договора, товарищи отвечают солидарно.</a:t>
            </a:r>
          </a:p>
          <a:p>
            <a:r>
              <a:rPr lang="ru-RU" sz="1200" dirty="0" smtClean="0"/>
              <a:t>2. Если договор простого товарищества связан с осуществлением его участниками предпринимательской деятельности, товарищи отвечают солидарно по всем общим обязательствам независимо от оснований их возникновения</a:t>
            </a:r>
            <a:endParaRPr lang="ru-RU" sz="1200" dirty="0"/>
          </a:p>
        </p:txBody>
      </p:sp>
      <p:sp>
        <p:nvSpPr>
          <p:cNvPr id="5" name="Прямоугольник 4"/>
          <p:cNvSpPr/>
          <p:nvPr/>
        </p:nvSpPr>
        <p:spPr>
          <a:xfrm>
            <a:off x="2286000" y="1443841"/>
            <a:ext cx="4572000" cy="369332"/>
          </a:xfrm>
          <a:prstGeom prst="rect">
            <a:avLst/>
          </a:prstGeom>
        </p:spPr>
        <p:txBody>
          <a:bodyPr>
            <a:spAutoFit/>
          </a:bodyPr>
          <a:lstStyle/>
          <a:p>
            <a:r>
              <a:rPr lang="ru-RU" dirty="0" smtClean="0"/>
              <a:t> </a:t>
            </a:r>
            <a:endParaRPr lang="ru-RU" dirty="0"/>
          </a:p>
        </p:txBody>
      </p:sp>
      <p:sp>
        <p:nvSpPr>
          <p:cNvPr id="6" name="Скругленный прямоугольник 5"/>
          <p:cNvSpPr/>
          <p:nvPr/>
        </p:nvSpPr>
        <p:spPr>
          <a:xfrm>
            <a:off x="5183560" y="3717032"/>
            <a:ext cx="3960440" cy="23762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smtClean="0"/>
              <a:t>В случае, когда договор простого товарищества не был прекращен в результате заявления кого-либо из участников об отказе от дальнейшего в нем участия либо расторжения договора по требованию одного из товарищей, лицо, участие которого в договоре прекратилось, отвечает перед третьими лицами по общим обязательствам, возникшим в период его участия в договоре, так, как если бы оно осталось участником договора простого товарищества.</a:t>
            </a:r>
            <a:endParaRPr lang="ru-RU" sz="1200" dirty="0" smtClean="0"/>
          </a:p>
        </p:txBody>
      </p:sp>
      <p:cxnSp>
        <p:nvCxnSpPr>
          <p:cNvPr id="8" name="Прямая со стрелкой 7"/>
          <p:cNvCxnSpPr/>
          <p:nvPr/>
        </p:nvCxnSpPr>
        <p:spPr>
          <a:xfrm flipH="1">
            <a:off x="2699792" y="1700808"/>
            <a:ext cx="288032" cy="15841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a:off x="5868144" y="1484784"/>
            <a:ext cx="1008112" cy="16561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dirty="0" smtClean="0"/>
              <a:t>      </a:t>
            </a:r>
            <a:r>
              <a:rPr lang="ru-RU" sz="2000" dirty="0" smtClean="0"/>
              <a:t>Договор прекращается вследствие (статья </a:t>
            </a:r>
            <a:r>
              <a:rPr lang="ru-RU" sz="2000" dirty="0" smtClean="0"/>
              <a:t>1050 </a:t>
            </a:r>
            <a:r>
              <a:rPr lang="ru-RU" sz="2000" dirty="0" smtClean="0"/>
              <a:t>ГК РФ)</a:t>
            </a:r>
            <a:endParaRPr lang="ru-RU" sz="2000" dirty="0"/>
          </a:p>
        </p:txBody>
      </p:sp>
      <p:sp>
        <p:nvSpPr>
          <p:cNvPr id="4" name="Стрелка вниз 3"/>
          <p:cNvSpPr/>
          <p:nvPr/>
        </p:nvSpPr>
        <p:spPr>
          <a:xfrm rot="1203983">
            <a:off x="1502419" y="2151994"/>
            <a:ext cx="258164" cy="8258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трелка вниз 4"/>
          <p:cNvSpPr/>
          <p:nvPr/>
        </p:nvSpPr>
        <p:spPr>
          <a:xfrm rot="1080954">
            <a:off x="2690348" y="2170436"/>
            <a:ext cx="216024" cy="27670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p:cNvSpPr/>
          <p:nvPr/>
        </p:nvSpPr>
        <p:spPr>
          <a:xfrm rot="20562919">
            <a:off x="6013570" y="2099399"/>
            <a:ext cx="223428" cy="29516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Блок-схема: альтернативный процесс 7"/>
          <p:cNvSpPr/>
          <p:nvPr/>
        </p:nvSpPr>
        <p:spPr>
          <a:xfrm>
            <a:off x="0" y="2996952"/>
            <a:ext cx="2411760" cy="15121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000" dirty="0" smtClean="0"/>
              <a:t>Объявления </a:t>
            </a:r>
            <a:r>
              <a:rPr lang="ru-RU" sz="1000" dirty="0" smtClean="0"/>
              <a:t>кого-либо из товарищей недееспособным, ограниченно дееспособным или безвестно отсутствующим, если договором простого товарищества или последующим соглашением не предусмотрено сохранение договора в отношениях между остальными товарищами</a:t>
            </a:r>
            <a:endParaRPr lang="ru-RU" sz="1000" dirty="0" smtClean="0"/>
          </a:p>
        </p:txBody>
      </p:sp>
      <p:sp>
        <p:nvSpPr>
          <p:cNvPr id="9" name="Блок-схема: альтернативный процесс 8"/>
          <p:cNvSpPr/>
          <p:nvPr/>
        </p:nvSpPr>
        <p:spPr>
          <a:xfrm>
            <a:off x="0" y="5085184"/>
            <a:ext cx="2051720" cy="158417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800" dirty="0" smtClean="0"/>
              <a:t>Смерти </a:t>
            </a:r>
            <a:r>
              <a:rPr lang="ru-RU" sz="800" dirty="0" smtClean="0"/>
              <a:t>товарища или ликвидации либо реорганизации участвующего в договоре простого товарищества юридического лица, если договором или последующим соглашением не предусмотрено сохранение договора в отношениях между остальными товарищами либо замещение умершего товарища (ликвидированного или реорганизованного юридического лица) его наследниками (правопреемниками)</a:t>
            </a:r>
            <a:endParaRPr lang="ru-RU" sz="800" dirty="0" smtClean="0"/>
          </a:p>
        </p:txBody>
      </p:sp>
      <p:sp>
        <p:nvSpPr>
          <p:cNvPr id="10" name="Блок-схема: альтернативный процесс 9"/>
          <p:cNvSpPr/>
          <p:nvPr/>
        </p:nvSpPr>
        <p:spPr>
          <a:xfrm>
            <a:off x="6767736" y="5229200"/>
            <a:ext cx="2376264" cy="108012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900" dirty="0" smtClean="0"/>
              <a:t>Истечения </a:t>
            </a:r>
            <a:r>
              <a:rPr lang="ru-RU" sz="900" dirty="0" smtClean="0"/>
              <a:t>срока договора простого </a:t>
            </a:r>
            <a:r>
              <a:rPr lang="ru-RU" sz="900" dirty="0" smtClean="0"/>
              <a:t>товарищества или в результате </a:t>
            </a:r>
            <a:r>
              <a:rPr lang="ru-RU" sz="900" dirty="0" smtClean="0"/>
              <a:t>выдела доли товарища по требованию его </a:t>
            </a:r>
            <a:r>
              <a:rPr lang="ru-RU" sz="900" dirty="0" smtClean="0"/>
              <a:t>кредитора.</a:t>
            </a:r>
            <a:endParaRPr lang="ru-RU" sz="900" dirty="0"/>
          </a:p>
        </p:txBody>
      </p:sp>
      <p:sp>
        <p:nvSpPr>
          <p:cNvPr id="11" name="Стрелка вниз 10"/>
          <p:cNvSpPr/>
          <p:nvPr/>
        </p:nvSpPr>
        <p:spPr>
          <a:xfrm rot="231008">
            <a:off x="3645690" y="2201516"/>
            <a:ext cx="216024" cy="28839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кругленный прямоугольник 11"/>
          <p:cNvSpPr/>
          <p:nvPr/>
        </p:nvSpPr>
        <p:spPr>
          <a:xfrm>
            <a:off x="2195736" y="5301208"/>
            <a:ext cx="2304256"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900" dirty="0" smtClean="0"/>
              <a:t>Отказа </a:t>
            </a:r>
            <a:r>
              <a:rPr lang="ru-RU" sz="900" dirty="0" smtClean="0"/>
              <a:t>кого-либо из товарищей от дальнейшего участия в бессрочном договоре простого товарищества, за изъятием, указанным в абзаце втором настоящего пункта</a:t>
            </a:r>
            <a:endParaRPr lang="ru-RU" sz="900" dirty="0"/>
          </a:p>
        </p:txBody>
      </p:sp>
      <p:sp>
        <p:nvSpPr>
          <p:cNvPr id="13" name="Стрелка вниз 12"/>
          <p:cNvSpPr/>
          <p:nvPr/>
        </p:nvSpPr>
        <p:spPr>
          <a:xfrm rot="19614498">
            <a:off x="6796811" y="2033098"/>
            <a:ext cx="223428" cy="10942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кругленный прямоугольник 13"/>
          <p:cNvSpPr/>
          <p:nvPr/>
        </p:nvSpPr>
        <p:spPr>
          <a:xfrm>
            <a:off x="6695728" y="3140968"/>
            <a:ext cx="2448272"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smtClean="0"/>
              <a:t>Объявления </a:t>
            </a:r>
            <a:r>
              <a:rPr lang="ru-RU" sz="1000" dirty="0" smtClean="0"/>
              <a:t>кого-либо из товарищей несостоятельным (банкротом), за изъятием, указанным в абзаце втором настоящего пункта</a:t>
            </a:r>
            <a:endParaRPr lang="ru-RU" sz="1000" dirty="0"/>
          </a:p>
        </p:txBody>
      </p:sp>
      <p:sp>
        <p:nvSpPr>
          <p:cNvPr id="15" name="Стрелка вниз 14"/>
          <p:cNvSpPr/>
          <p:nvPr/>
        </p:nvSpPr>
        <p:spPr>
          <a:xfrm rot="20872384">
            <a:off x="5016698" y="2112546"/>
            <a:ext cx="223428" cy="29516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кругленный прямоугольник 15"/>
          <p:cNvSpPr/>
          <p:nvPr/>
        </p:nvSpPr>
        <p:spPr>
          <a:xfrm>
            <a:off x="4716016" y="5301208"/>
            <a:ext cx="1944216"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800" dirty="0" smtClean="0"/>
              <a:t>Расторжения </a:t>
            </a:r>
            <a:r>
              <a:rPr lang="ru-RU" sz="800" dirty="0" smtClean="0"/>
              <a:t>договора простого товарищества, заключенного с указанием срока, по требованию одного из товарищей в отношениях между ним и остальными товарищами, за изъятием, указанным в абзаце втором настоящего пункта</a:t>
            </a:r>
            <a:endParaRPr lang="ru-RU" sz="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pPr>
              <a:buNone/>
            </a:pPr>
            <a:r>
              <a:rPr lang="ru-RU" dirty="0" smtClean="0"/>
              <a:t>         </a:t>
            </a:r>
          </a:p>
          <a:p>
            <a:endParaRPr lang="ru-RU" dirty="0" smtClean="0"/>
          </a:p>
          <a:p>
            <a:pPr>
              <a:buNone/>
            </a:pPr>
            <a:r>
              <a:rPr lang="ru-RU" dirty="0" smtClean="0"/>
              <a:t>               СПАСИБО ЗА ВНИМАНИЕ!</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    Стороны </a:t>
            </a:r>
            <a:r>
              <a:rPr lang="ru-RU" dirty="0" smtClean="0"/>
              <a:t>договора</a:t>
            </a:r>
            <a:endParaRPr lang="ru-RU" dirty="0"/>
          </a:p>
        </p:txBody>
      </p:sp>
      <p:sp>
        <p:nvSpPr>
          <p:cNvPr id="3" name="Содержимое 2"/>
          <p:cNvSpPr>
            <a:spLocks noGrp="1"/>
          </p:cNvSpPr>
          <p:nvPr>
            <p:ph idx="1"/>
          </p:nvPr>
        </p:nvSpPr>
        <p:spPr/>
        <p:txBody>
          <a:bodyPr/>
          <a:lstStyle/>
          <a:p>
            <a:endParaRPr lang="ru-RU" dirty="0"/>
          </a:p>
        </p:txBody>
      </p:sp>
      <p:sp>
        <p:nvSpPr>
          <p:cNvPr id="4" name="Скругленный прямоугольник 3"/>
          <p:cNvSpPr/>
          <p:nvPr/>
        </p:nvSpPr>
        <p:spPr>
          <a:xfrm>
            <a:off x="611560" y="3861048"/>
            <a:ext cx="3096344" cy="16561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000" dirty="0" smtClean="0">
                <a:latin typeface="Arial" pitchFamily="34" charset="0"/>
                <a:cs typeface="Arial" pitchFamily="34" charset="0"/>
              </a:rPr>
              <a:t>Согласно ст. </a:t>
            </a:r>
            <a:r>
              <a:rPr lang="ru-RU" sz="1000" dirty="0" smtClean="0">
                <a:latin typeface="Arial" pitchFamily="34" charset="0"/>
                <a:cs typeface="Arial" pitchFamily="34" charset="0"/>
              </a:rPr>
              <a:t>1041 </a:t>
            </a:r>
            <a:r>
              <a:rPr lang="ru-RU" sz="1000" dirty="0" smtClean="0">
                <a:latin typeface="Arial" pitchFamily="34" charset="0"/>
                <a:cs typeface="Arial" pitchFamily="34" charset="0"/>
              </a:rPr>
              <a:t>ГК, </a:t>
            </a:r>
          </a:p>
          <a:p>
            <a:r>
              <a:rPr lang="ru-RU" sz="1000" dirty="0" smtClean="0"/>
              <a:t>По договору простого товарищества (договору о совместной деятельности) двое или несколько лиц (товарищей) обязуются соединить свои вклады и совместно действовать без образования юридического лица для извлечения прибыли или достижения иной не противоречащей закону цели.</a:t>
            </a:r>
            <a:endParaRPr lang="ru-RU" sz="1000" dirty="0">
              <a:latin typeface="Arial" pitchFamily="34" charset="0"/>
              <a:cs typeface="Arial" pitchFamily="34" charset="0"/>
            </a:endParaRPr>
          </a:p>
        </p:txBody>
      </p:sp>
      <p:sp>
        <p:nvSpPr>
          <p:cNvPr id="5" name="Овал 4"/>
          <p:cNvSpPr/>
          <p:nvPr/>
        </p:nvSpPr>
        <p:spPr>
          <a:xfrm>
            <a:off x="1043608" y="1988840"/>
            <a:ext cx="2016224"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smtClean="0"/>
              <a:t>Индивидуальные предприниматели</a:t>
            </a:r>
            <a:endParaRPr lang="ru-RU" sz="1100" dirty="0"/>
          </a:p>
        </p:txBody>
      </p:sp>
      <p:sp>
        <p:nvSpPr>
          <p:cNvPr id="7" name="Стрелка вправо 6"/>
          <p:cNvSpPr/>
          <p:nvPr/>
        </p:nvSpPr>
        <p:spPr>
          <a:xfrm rot="6594552">
            <a:off x="2457252" y="1513447"/>
            <a:ext cx="825169"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кругленный прямоугольник 7"/>
          <p:cNvSpPr/>
          <p:nvPr/>
        </p:nvSpPr>
        <p:spPr>
          <a:xfrm>
            <a:off x="5868144" y="3861048"/>
            <a:ext cx="3024336" cy="16561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000" dirty="0" smtClean="0"/>
              <a:t>Особенности договора простого товарищества, заключаемого для осуществления совместной инвестиционной деятельности (инвестиционного товарищества), устанавливаются Федеральным </a:t>
            </a:r>
            <a:r>
              <a:rPr lang="ru-RU" sz="1000" dirty="0" smtClean="0">
                <a:hlinkClick r:id="rId2"/>
              </a:rPr>
              <a:t>законом</a:t>
            </a:r>
            <a:r>
              <a:rPr lang="ru-RU" sz="1000" dirty="0" smtClean="0"/>
              <a:t> "Об инвестиционном товариществе".</a:t>
            </a:r>
            <a:endParaRPr lang="ru-RU" sz="1000" dirty="0"/>
          </a:p>
        </p:txBody>
      </p:sp>
      <p:sp>
        <p:nvSpPr>
          <p:cNvPr id="9" name="Овал 8"/>
          <p:cNvSpPr/>
          <p:nvPr/>
        </p:nvSpPr>
        <p:spPr>
          <a:xfrm>
            <a:off x="6156176" y="1916832"/>
            <a:ext cx="2160240"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t>Коммерческие организации</a:t>
            </a:r>
            <a:endParaRPr lang="ru-RU" sz="1200" dirty="0"/>
          </a:p>
        </p:txBody>
      </p:sp>
      <p:sp>
        <p:nvSpPr>
          <p:cNvPr id="10" name="Стрелка вправо 9"/>
          <p:cNvSpPr/>
          <p:nvPr/>
        </p:nvSpPr>
        <p:spPr>
          <a:xfrm rot="3398017">
            <a:off x="5916702" y="1420716"/>
            <a:ext cx="825169"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dirty="0" smtClean="0"/>
              <a:t>              </a:t>
            </a:r>
          </a:p>
          <a:p>
            <a:pPr>
              <a:buNone/>
            </a:pPr>
            <a:r>
              <a:rPr lang="ru-RU" dirty="0" smtClean="0"/>
              <a:t>                </a:t>
            </a:r>
            <a:r>
              <a:rPr lang="ru-RU" dirty="0" smtClean="0"/>
              <a:t>   </a:t>
            </a:r>
            <a:r>
              <a:rPr lang="ru-RU" sz="2000" dirty="0" smtClean="0"/>
              <a:t>Договор простого товарищества</a:t>
            </a:r>
            <a:endParaRPr lang="ru-RU" sz="2000" dirty="0"/>
          </a:p>
        </p:txBody>
      </p:sp>
      <p:sp>
        <p:nvSpPr>
          <p:cNvPr id="4" name="Стрелка вниз 3"/>
          <p:cNvSpPr/>
          <p:nvPr/>
        </p:nvSpPr>
        <p:spPr>
          <a:xfrm>
            <a:off x="4355976" y="2708920"/>
            <a:ext cx="432048"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трелка вниз 4"/>
          <p:cNvSpPr/>
          <p:nvPr/>
        </p:nvSpPr>
        <p:spPr>
          <a:xfrm rot="1743566">
            <a:off x="2358206" y="2687751"/>
            <a:ext cx="410278" cy="7753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p:cNvSpPr/>
          <p:nvPr/>
        </p:nvSpPr>
        <p:spPr>
          <a:xfrm rot="19559616">
            <a:off x="6052545" y="2657760"/>
            <a:ext cx="433847"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Блок-схема: подготовка 6"/>
          <p:cNvSpPr/>
          <p:nvPr/>
        </p:nvSpPr>
        <p:spPr>
          <a:xfrm>
            <a:off x="827584" y="3933056"/>
            <a:ext cx="2160240" cy="1008112"/>
          </a:xfrm>
          <a:prstGeom prst="flowChartPrepa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smtClean="0"/>
              <a:t>Исключительно возмездный</a:t>
            </a:r>
            <a:endParaRPr lang="ru-RU" sz="1000" dirty="0"/>
          </a:p>
        </p:txBody>
      </p:sp>
      <p:sp>
        <p:nvSpPr>
          <p:cNvPr id="8" name="Блок-схема: подготовка 7"/>
          <p:cNvSpPr/>
          <p:nvPr/>
        </p:nvSpPr>
        <p:spPr>
          <a:xfrm>
            <a:off x="3491880" y="3933056"/>
            <a:ext cx="2376264" cy="1008112"/>
          </a:xfrm>
          <a:prstGeom prst="flowChartPrepa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err="1" smtClean="0"/>
              <a:t>Консенсуальный</a:t>
            </a:r>
            <a:endParaRPr lang="ru-RU" sz="1200" dirty="0"/>
          </a:p>
        </p:txBody>
      </p:sp>
      <p:sp>
        <p:nvSpPr>
          <p:cNvPr id="9" name="Блок-схема: подготовка 8"/>
          <p:cNvSpPr/>
          <p:nvPr/>
        </p:nvSpPr>
        <p:spPr>
          <a:xfrm>
            <a:off x="6660232" y="3933056"/>
            <a:ext cx="2304256" cy="1008112"/>
          </a:xfrm>
          <a:prstGeom prst="flowChartPrepa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t>М</a:t>
            </a:r>
            <a:r>
              <a:rPr lang="ru-RU" sz="1200" dirty="0" smtClean="0"/>
              <a:t>ногосторонний</a:t>
            </a:r>
            <a:endParaRPr lang="ru-RU"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91264" cy="1143000"/>
          </a:xfrm>
        </p:spPr>
        <p:txBody>
          <a:bodyPr>
            <a:normAutofit fontScale="90000"/>
          </a:bodyPr>
          <a:lstStyle/>
          <a:p>
            <a:r>
              <a:rPr lang="ru-RU" dirty="0" smtClean="0"/>
              <a:t>Предмет и цель договора простого товарищества. Вклады товарищей.</a:t>
            </a:r>
            <a:endParaRPr lang="ru-RU" dirty="0"/>
          </a:p>
        </p:txBody>
      </p:sp>
      <p:sp>
        <p:nvSpPr>
          <p:cNvPr id="3" name="Содержимое 2"/>
          <p:cNvSpPr>
            <a:spLocks noGrp="1"/>
          </p:cNvSpPr>
          <p:nvPr>
            <p:ph idx="1"/>
          </p:nvPr>
        </p:nvSpPr>
        <p:spPr/>
        <p:txBody>
          <a:bodyPr>
            <a:normAutofit/>
          </a:bodyPr>
          <a:lstStyle/>
          <a:p>
            <a:pPr>
              <a:buNone/>
            </a:pPr>
            <a:r>
              <a:rPr lang="ru-RU" dirty="0" smtClean="0"/>
              <a:t> </a:t>
            </a:r>
          </a:p>
          <a:p>
            <a:endParaRPr lang="ru-RU" dirty="0"/>
          </a:p>
        </p:txBody>
      </p:sp>
      <p:sp>
        <p:nvSpPr>
          <p:cNvPr id="4" name="Стрелка вниз 3"/>
          <p:cNvSpPr/>
          <p:nvPr/>
        </p:nvSpPr>
        <p:spPr>
          <a:xfrm rot="1980377">
            <a:off x="2177090" y="1683209"/>
            <a:ext cx="250402" cy="10632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низ 10"/>
          <p:cNvSpPr/>
          <p:nvPr/>
        </p:nvSpPr>
        <p:spPr>
          <a:xfrm rot="20188918">
            <a:off x="7046160" y="1638428"/>
            <a:ext cx="235741" cy="900638"/>
          </a:xfrm>
          <a:prstGeom prst="downArrow">
            <a:avLst>
              <a:gd name="adj1" fmla="val 5410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кругленный прямоугольник 13"/>
          <p:cNvSpPr/>
          <p:nvPr/>
        </p:nvSpPr>
        <p:spPr>
          <a:xfrm>
            <a:off x="6228184" y="2780928"/>
            <a:ext cx="2771800"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t>Общей целью участников договора может быть осуществление либо</a:t>
            </a:r>
            <a:r>
              <a:rPr lang="ru-RU" sz="1400" dirty="0" smtClean="0">
                <a:solidFill>
                  <a:schemeClr val="tx1"/>
                </a:solidFill>
              </a:rPr>
              <a:t> предпринимательской деятельности, </a:t>
            </a:r>
            <a:r>
              <a:rPr lang="ru-RU" sz="1400" dirty="0" smtClean="0"/>
              <a:t>либо иной деятельности, не противоречащей закону.</a:t>
            </a:r>
            <a:endParaRPr lang="ru-RU" sz="1400" dirty="0"/>
          </a:p>
        </p:txBody>
      </p:sp>
      <p:sp>
        <p:nvSpPr>
          <p:cNvPr id="18" name="Скругленный прямоугольник 17"/>
          <p:cNvSpPr/>
          <p:nvPr/>
        </p:nvSpPr>
        <p:spPr>
          <a:xfrm>
            <a:off x="611560" y="2852936"/>
            <a:ext cx="2592288"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t>Совместное </a:t>
            </a:r>
            <a:r>
              <a:rPr lang="ru-RU" sz="1400" dirty="0" smtClean="0"/>
              <a:t>ведение деятельности, направленной к достижению общей для всех участников цели. </a:t>
            </a:r>
            <a:endParaRPr lang="ru-RU" sz="1400" dirty="0"/>
          </a:p>
        </p:txBody>
      </p:sp>
      <p:sp>
        <p:nvSpPr>
          <p:cNvPr id="16" name="Скругленный прямоугольник 15"/>
          <p:cNvSpPr/>
          <p:nvPr/>
        </p:nvSpPr>
        <p:spPr>
          <a:xfrm>
            <a:off x="2411760" y="4581128"/>
            <a:ext cx="4752528" cy="19225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smtClean="0"/>
              <a:t>Вкладом товарища признается все то, что он вносит в общее дело, в том числе деньги, иное имущество, профессиональные и иные знания, навыки и умения, а также деловая репутация и деловые связи.</a:t>
            </a:r>
          </a:p>
          <a:p>
            <a:r>
              <a:rPr lang="ru-RU" sz="1200" dirty="0" smtClean="0"/>
              <a:t>2. Вклады товарищей предполагаются равными по стоимости, если </a:t>
            </a:r>
            <a:r>
              <a:rPr lang="ru-RU" sz="1200" dirty="0" smtClean="0">
                <a:hlinkClick r:id="rId2"/>
              </a:rPr>
              <a:t>иное</a:t>
            </a:r>
            <a:r>
              <a:rPr lang="ru-RU" sz="1200" dirty="0" smtClean="0"/>
              <a:t> не следует из договора простого товарищества или фактических обстоятельств. Денежная оценка вклада товарища производится по соглашению между товарищами.</a:t>
            </a:r>
            <a:endParaRPr lang="ru-RU" sz="1200" dirty="0" smtClean="0"/>
          </a:p>
        </p:txBody>
      </p:sp>
      <p:sp>
        <p:nvSpPr>
          <p:cNvPr id="17" name="Стрелка вниз 16"/>
          <p:cNvSpPr/>
          <p:nvPr/>
        </p:nvSpPr>
        <p:spPr>
          <a:xfrm>
            <a:off x="4499992" y="1772816"/>
            <a:ext cx="250402" cy="26642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000" dirty="0" smtClean="0"/>
              <a:t>              Существенные условия договора</a:t>
            </a:r>
            <a:endParaRPr lang="ru-RU" sz="3000" dirty="0"/>
          </a:p>
        </p:txBody>
      </p:sp>
      <p:sp>
        <p:nvSpPr>
          <p:cNvPr id="3" name="Содержимое 2"/>
          <p:cNvSpPr>
            <a:spLocks noGrp="1"/>
          </p:cNvSpPr>
          <p:nvPr>
            <p:ph idx="1"/>
          </p:nvPr>
        </p:nvSpPr>
        <p:spPr/>
        <p:txBody>
          <a:bodyPr>
            <a:normAutofit/>
          </a:bodyPr>
          <a:lstStyle/>
          <a:p>
            <a:pPr>
              <a:buNone/>
            </a:pPr>
            <a:r>
              <a:rPr lang="ru-RU" dirty="0" smtClean="0"/>
              <a:t> </a:t>
            </a:r>
          </a:p>
          <a:p>
            <a:endParaRPr lang="ru-RU" dirty="0"/>
          </a:p>
        </p:txBody>
      </p:sp>
      <p:sp>
        <p:nvSpPr>
          <p:cNvPr id="4" name="Стрелка вниз 3"/>
          <p:cNvSpPr/>
          <p:nvPr/>
        </p:nvSpPr>
        <p:spPr>
          <a:xfrm rot="1980377">
            <a:off x="2391781" y="1202107"/>
            <a:ext cx="250402" cy="10632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трелка вниз 4"/>
          <p:cNvSpPr/>
          <p:nvPr/>
        </p:nvSpPr>
        <p:spPr>
          <a:xfrm>
            <a:off x="4488704" y="1056578"/>
            <a:ext cx="216024" cy="245745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p:cNvSpPr/>
          <p:nvPr/>
        </p:nvSpPr>
        <p:spPr>
          <a:xfrm rot="19600852">
            <a:off x="6672811" y="1289081"/>
            <a:ext cx="216024" cy="13704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кругленный прямоугольник 7"/>
          <p:cNvSpPr/>
          <p:nvPr/>
        </p:nvSpPr>
        <p:spPr>
          <a:xfrm>
            <a:off x="611560" y="2420888"/>
            <a:ext cx="2016224"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smtClean="0"/>
              <a:t>Условие </a:t>
            </a:r>
            <a:r>
              <a:rPr lang="ru-RU" sz="1000" dirty="0" smtClean="0"/>
              <a:t>о внесении вклада в общее дело (деньгах, ином имуществе, профессиональных и иных знаниях, навыках и умениях, деловой репутации и деловых связях</a:t>
            </a:r>
            <a:endParaRPr lang="ru-RU" sz="1000" dirty="0"/>
          </a:p>
        </p:txBody>
      </p:sp>
      <p:sp>
        <p:nvSpPr>
          <p:cNvPr id="9" name="Скругленный прямоугольник 8"/>
          <p:cNvSpPr/>
          <p:nvPr/>
        </p:nvSpPr>
        <p:spPr>
          <a:xfrm>
            <a:off x="3707904" y="3645024"/>
            <a:ext cx="1728192"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t>Совместная </a:t>
            </a:r>
            <a:r>
              <a:rPr lang="ru-RU" sz="1200" dirty="0" smtClean="0"/>
              <a:t>цель</a:t>
            </a:r>
            <a:endParaRPr lang="ru-RU" sz="1200" dirty="0"/>
          </a:p>
        </p:txBody>
      </p:sp>
      <p:sp>
        <p:nvSpPr>
          <p:cNvPr id="13" name="Скругленный прямоугольник 12"/>
          <p:cNvSpPr/>
          <p:nvPr/>
        </p:nvSpPr>
        <p:spPr>
          <a:xfrm>
            <a:off x="6804248" y="2708920"/>
            <a:ext cx="2088232"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t>Порядок </a:t>
            </a:r>
            <a:r>
              <a:rPr lang="ru-RU" sz="1200" dirty="0" smtClean="0"/>
              <a:t>ведения совместной деятельности.</a:t>
            </a:r>
            <a:endParaRPr lang="ru-RU"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363272" cy="1143000"/>
          </a:xfrm>
        </p:spPr>
        <p:txBody>
          <a:bodyPr>
            <a:normAutofit/>
          </a:bodyPr>
          <a:lstStyle/>
          <a:p>
            <a:r>
              <a:rPr lang="ru-RU" sz="3000" dirty="0" smtClean="0"/>
              <a:t>Форма договора. Общее имущества  товарищей.</a:t>
            </a:r>
            <a:endParaRPr lang="ru-RU" sz="3000" dirty="0"/>
          </a:p>
        </p:txBody>
      </p:sp>
      <p:sp>
        <p:nvSpPr>
          <p:cNvPr id="3" name="Содержимое 2"/>
          <p:cNvSpPr>
            <a:spLocks noGrp="1"/>
          </p:cNvSpPr>
          <p:nvPr>
            <p:ph idx="1"/>
          </p:nvPr>
        </p:nvSpPr>
        <p:spPr/>
        <p:txBody>
          <a:bodyPr>
            <a:normAutofit/>
          </a:bodyPr>
          <a:lstStyle/>
          <a:p>
            <a:pPr>
              <a:buNone/>
            </a:pPr>
            <a:r>
              <a:rPr lang="ru-RU" dirty="0" smtClean="0"/>
              <a:t> </a:t>
            </a:r>
          </a:p>
          <a:p>
            <a:endParaRPr lang="ru-RU" dirty="0"/>
          </a:p>
        </p:txBody>
      </p:sp>
      <p:sp>
        <p:nvSpPr>
          <p:cNvPr id="4" name="Стрелка вниз 3"/>
          <p:cNvSpPr/>
          <p:nvPr/>
        </p:nvSpPr>
        <p:spPr>
          <a:xfrm rot="1980377">
            <a:off x="2391781" y="1202107"/>
            <a:ext cx="250402" cy="10632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кругленный прямоугольник 7"/>
          <p:cNvSpPr/>
          <p:nvPr/>
        </p:nvSpPr>
        <p:spPr>
          <a:xfrm>
            <a:off x="611560" y="2420888"/>
            <a:ext cx="1800200"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smtClean="0"/>
              <a:t>Договор </a:t>
            </a:r>
            <a:r>
              <a:rPr lang="ru-RU" sz="1000" dirty="0" smtClean="0"/>
              <a:t>простого товарищества должен </a:t>
            </a:r>
            <a:r>
              <a:rPr lang="ru-RU" sz="1000" dirty="0" smtClean="0"/>
              <a:t>быть заключен в письменной форме</a:t>
            </a:r>
            <a:endParaRPr lang="ru-RU" sz="1000" dirty="0"/>
          </a:p>
        </p:txBody>
      </p:sp>
      <p:sp>
        <p:nvSpPr>
          <p:cNvPr id="11" name="Стрелка вниз 10"/>
          <p:cNvSpPr/>
          <p:nvPr/>
        </p:nvSpPr>
        <p:spPr>
          <a:xfrm rot="18966319">
            <a:off x="6686120" y="1206381"/>
            <a:ext cx="235741" cy="900638"/>
          </a:xfrm>
          <a:prstGeom prst="downArrow">
            <a:avLst>
              <a:gd name="adj1" fmla="val 5410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кругленный прямоугольник 13"/>
          <p:cNvSpPr/>
          <p:nvPr/>
        </p:nvSpPr>
        <p:spPr>
          <a:xfrm>
            <a:off x="6876256" y="2348880"/>
            <a:ext cx="2016224"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smtClean="0"/>
              <a:t>Несоблюдение письменной формы договора влечет его недействительность. Такой договор считается ничтожным.</a:t>
            </a:r>
            <a:endParaRPr lang="ru-RU" sz="1000" dirty="0"/>
          </a:p>
        </p:txBody>
      </p:sp>
      <p:sp>
        <p:nvSpPr>
          <p:cNvPr id="7169" name="Rectangle 1"/>
          <p:cNvSpPr>
            <a:spLocks noChangeArrowheads="1"/>
          </p:cNvSpPr>
          <p:nvPr/>
        </p:nvSpPr>
        <p:spPr bwMode="auto">
          <a:xfrm>
            <a:off x="4306542" y="-201645"/>
            <a:ext cx="530915" cy="403290"/>
          </a:xfrm>
          <a:prstGeom prst="rect">
            <a:avLst/>
          </a:prstGeom>
          <a:solidFill>
            <a:srgbClr val="FFFFFF"/>
          </a:solidFill>
          <a:ln w="9525">
            <a:noFill/>
            <a:miter lim="800000"/>
            <a:headEnd/>
            <a:tailEnd/>
          </a:ln>
          <a:effectLst/>
        </p:spPr>
        <p:txBody>
          <a:bodyPr vert="horz" wrap="none" lIns="91440" tIns="7935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Скругленный прямоугольник 11"/>
          <p:cNvSpPr/>
          <p:nvPr/>
        </p:nvSpPr>
        <p:spPr>
          <a:xfrm>
            <a:off x="0" y="4221088"/>
            <a:ext cx="4680520" cy="23762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42900" algn="just" fontAlgn="base">
              <a:spcBef>
                <a:spcPct val="0"/>
              </a:spcBef>
              <a:spcAft>
                <a:spcPct val="0"/>
              </a:spcAft>
            </a:pPr>
            <a:r>
              <a:rPr lang="ru-RU" sz="1200" dirty="0" smtClean="0">
                <a:latin typeface="Arial" pitchFamily="34" charset="0"/>
                <a:cs typeface="Arial" pitchFamily="34" charset="0"/>
              </a:rPr>
              <a:t>Внесенное товарищами имущество, которым они обладали на праве собственности, а также произведенная в результате совместной деятельности продукция и полученные от такой деятельности плоды и доходы признаются их общей долевой собственностью, если иное не установлено законом или договором простого товарищества либо не вытекает из существа обязательства.</a:t>
            </a:r>
          </a:p>
          <a:p>
            <a:pPr lvl="0" indent="342900" algn="just" eaLnBrk="0" fontAlgn="base" hangingPunct="0">
              <a:spcBef>
                <a:spcPct val="0"/>
              </a:spcBef>
              <a:spcAft>
                <a:spcPct val="0"/>
              </a:spcAft>
            </a:pPr>
            <a:r>
              <a:rPr lang="ru-RU" sz="1200" dirty="0" smtClean="0">
                <a:latin typeface="Arial" pitchFamily="34" charset="0"/>
                <a:cs typeface="Arial" pitchFamily="34" charset="0"/>
              </a:rPr>
              <a:t>Внесенное товарищами имущество, которым они обладали по основаниям, отличным от права собственности, используется в интересах всех товарищей и составляет наряду с имуществом, находящимся в их общей собственности, общее имущество товарищей</a:t>
            </a:r>
            <a:endParaRPr lang="ru-RU" sz="1200" dirty="0"/>
          </a:p>
        </p:txBody>
      </p:sp>
      <p:sp>
        <p:nvSpPr>
          <p:cNvPr id="16" name="Скругленный прямоугольник 15"/>
          <p:cNvSpPr/>
          <p:nvPr/>
        </p:nvSpPr>
        <p:spPr>
          <a:xfrm>
            <a:off x="5148064" y="4221088"/>
            <a:ext cx="3851920" cy="24482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dirty="0" smtClean="0"/>
              <a:t>Ведение бухгалтерского учета общего имущества товарищей может быть поручено ими одному из участвующих в договоре простого товарищества юридических лиц.</a:t>
            </a:r>
          </a:p>
          <a:p>
            <a:r>
              <a:rPr lang="ru-RU" sz="1400" dirty="0" smtClean="0"/>
              <a:t>Пользование общим имуществом товарищей осуществляется по их общему согласию, а при </a:t>
            </a:r>
            <a:r>
              <a:rPr lang="ru-RU" sz="1400" dirty="0" err="1" smtClean="0"/>
              <a:t>недостижении</a:t>
            </a:r>
            <a:r>
              <a:rPr lang="ru-RU" sz="1400" dirty="0" smtClean="0"/>
              <a:t> согласия в порядке, устанавливаемом </a:t>
            </a:r>
            <a:r>
              <a:rPr lang="ru-RU" sz="1400" dirty="0" smtClean="0"/>
              <a:t>судом.</a:t>
            </a:r>
            <a:endParaRPr lang="ru-RU"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000" dirty="0" smtClean="0"/>
              <a:t>              </a:t>
            </a:r>
            <a:r>
              <a:rPr lang="ru-RU" sz="3000" dirty="0" smtClean="0"/>
              <a:t>   Ведение общих дел товарищей</a:t>
            </a:r>
            <a:endParaRPr lang="ru-RU" sz="3000" dirty="0"/>
          </a:p>
        </p:txBody>
      </p:sp>
      <p:sp>
        <p:nvSpPr>
          <p:cNvPr id="3" name="Содержимое 2"/>
          <p:cNvSpPr>
            <a:spLocks noGrp="1"/>
          </p:cNvSpPr>
          <p:nvPr>
            <p:ph idx="1"/>
          </p:nvPr>
        </p:nvSpPr>
        <p:spPr/>
        <p:txBody>
          <a:bodyPr>
            <a:normAutofit/>
          </a:bodyPr>
          <a:lstStyle/>
          <a:p>
            <a:pPr>
              <a:buNone/>
            </a:pPr>
            <a:r>
              <a:rPr lang="ru-RU" dirty="0" smtClean="0"/>
              <a:t> </a:t>
            </a:r>
          </a:p>
          <a:p>
            <a:endParaRPr lang="ru-RU" dirty="0"/>
          </a:p>
        </p:txBody>
      </p:sp>
      <p:sp>
        <p:nvSpPr>
          <p:cNvPr id="4" name="Стрелка вниз 3"/>
          <p:cNvSpPr/>
          <p:nvPr/>
        </p:nvSpPr>
        <p:spPr>
          <a:xfrm rot="1980377">
            <a:off x="2391781" y="1202107"/>
            <a:ext cx="250402" cy="10632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кругленный прямоугольник 7"/>
          <p:cNvSpPr/>
          <p:nvPr/>
        </p:nvSpPr>
        <p:spPr>
          <a:xfrm>
            <a:off x="251520" y="2276872"/>
            <a:ext cx="3600400" cy="20882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000" dirty="0" smtClean="0"/>
              <a:t>При ведении общих дел каждый товарищ вправе действовать от имени всех товарищей, если договором простого товарищества не установлено, что ведение дел осуществляется отдельными участниками либо совместно всеми участниками договора простого товарищества.</a:t>
            </a:r>
          </a:p>
          <a:p>
            <a:r>
              <a:rPr lang="ru-RU" sz="1000" dirty="0" smtClean="0"/>
              <a:t>При совместном ведении дел для совершения каждой сделки требуется согласие всех товарищей.</a:t>
            </a:r>
            <a:endParaRPr lang="ru-RU" sz="1000" dirty="0"/>
          </a:p>
        </p:txBody>
      </p:sp>
      <p:sp>
        <p:nvSpPr>
          <p:cNvPr id="11" name="Стрелка вниз 10"/>
          <p:cNvSpPr/>
          <p:nvPr/>
        </p:nvSpPr>
        <p:spPr>
          <a:xfrm rot="18966319">
            <a:off x="6686120" y="1206381"/>
            <a:ext cx="235741" cy="900638"/>
          </a:xfrm>
          <a:prstGeom prst="downArrow">
            <a:avLst>
              <a:gd name="adj1" fmla="val 5410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кругленный прямоугольник 13"/>
          <p:cNvSpPr/>
          <p:nvPr/>
        </p:nvSpPr>
        <p:spPr>
          <a:xfrm>
            <a:off x="5975648" y="2204864"/>
            <a:ext cx="3168352" cy="2304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000" dirty="0" smtClean="0"/>
              <a:t>В</a:t>
            </a:r>
            <a:r>
              <a:rPr lang="ru-RU" sz="1000" dirty="0" smtClean="0"/>
              <a:t> отношениях с третьими лицами полномочие товарища совершать сделки от имени всех товарищей удостоверяется доверенностью, выданной ему остальными товарищами, или договором простого товарищества, совершенным в письменной форме.</a:t>
            </a:r>
          </a:p>
          <a:p>
            <a:r>
              <a:rPr lang="ru-RU" sz="1000" dirty="0" smtClean="0"/>
              <a:t>3. В отношениях с третьими лицами товарищи не могут ссылаться на ограничения прав товарища, совершившего сделку, по ведению общих дел товарищей, за исключением случаев, когда они докажут, что в момент заключения сделки третье лицо знало или должно было знать о наличии таких ограничений.</a:t>
            </a:r>
          </a:p>
          <a:p>
            <a:r>
              <a:rPr lang="ru-RU" sz="1000" dirty="0" smtClean="0"/>
              <a:t>.</a:t>
            </a:r>
            <a:endParaRPr lang="ru-RU" sz="1000" dirty="0"/>
          </a:p>
        </p:txBody>
      </p:sp>
      <p:sp>
        <p:nvSpPr>
          <p:cNvPr id="9" name="Скругленный прямоугольник 8"/>
          <p:cNvSpPr/>
          <p:nvPr/>
        </p:nvSpPr>
        <p:spPr>
          <a:xfrm>
            <a:off x="2627784" y="4725144"/>
            <a:ext cx="4392488" cy="19168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000" dirty="0" smtClean="0"/>
              <a:t>Товарищ, совершивший от имени всех товарищей сделки, в отношении которых его право на ведение общих дел товарищей было ограничено, либо заключивший в интересах всех товарищей сделки от своего имени, может требовать возмещения произведенных им за свой счет расходов, если имелись достаточные основания полагать, что эти сделки были необходимыми в интересах всех товарищей. Товарищи, понесшие вследствие таких сделок убытки, вправе требовать их возмещения.</a:t>
            </a:r>
          </a:p>
          <a:p>
            <a:r>
              <a:rPr lang="ru-RU" sz="1000" dirty="0" smtClean="0"/>
              <a:t>5. Решения, касающиеся общих дел товарищей, принимаются товарищами по общему согласию, если иное не предусмотрено договором простого товарищества.</a:t>
            </a:r>
            <a:endParaRPr lang="ru-RU" sz="1000" dirty="0"/>
          </a:p>
        </p:txBody>
      </p:sp>
      <p:sp>
        <p:nvSpPr>
          <p:cNvPr id="10" name="Стрелка вниз 9"/>
          <p:cNvSpPr/>
          <p:nvPr/>
        </p:nvSpPr>
        <p:spPr>
          <a:xfrm>
            <a:off x="4716016" y="1268760"/>
            <a:ext cx="250402" cy="30963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      </a:t>
            </a:r>
            <a:r>
              <a:rPr lang="ru-RU" dirty="0" smtClean="0"/>
              <a:t>    </a:t>
            </a:r>
            <a:r>
              <a:rPr lang="ru-RU" sz="2800" dirty="0" smtClean="0"/>
              <a:t>Права и обязанности товарищей</a:t>
            </a:r>
            <a:endParaRPr lang="ru-RU" sz="2800" dirty="0"/>
          </a:p>
        </p:txBody>
      </p:sp>
      <p:sp>
        <p:nvSpPr>
          <p:cNvPr id="3" name="Содержимое 2"/>
          <p:cNvSpPr>
            <a:spLocks noGrp="1"/>
          </p:cNvSpPr>
          <p:nvPr>
            <p:ph idx="1"/>
          </p:nvPr>
        </p:nvSpPr>
        <p:spPr/>
        <p:txBody>
          <a:bodyPr/>
          <a:lstStyle/>
          <a:p>
            <a:endParaRPr lang="ru-RU" dirty="0"/>
          </a:p>
        </p:txBody>
      </p:sp>
      <p:sp>
        <p:nvSpPr>
          <p:cNvPr id="4" name="Прямоугольник 3"/>
          <p:cNvSpPr/>
          <p:nvPr/>
        </p:nvSpPr>
        <p:spPr>
          <a:xfrm>
            <a:off x="395536" y="2420888"/>
            <a:ext cx="4320480" cy="3600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300" dirty="0" smtClean="0"/>
              <a:t>Права </a:t>
            </a:r>
            <a:r>
              <a:rPr lang="ru-RU" sz="1300" dirty="0" smtClean="0"/>
              <a:t>товарищей</a:t>
            </a:r>
            <a:r>
              <a:rPr lang="ru-RU" sz="1300" dirty="0" smtClean="0"/>
              <a:t>:</a:t>
            </a:r>
            <a:endParaRPr lang="ru-RU" sz="1300" dirty="0" smtClean="0"/>
          </a:p>
          <a:p>
            <a:pPr algn="ctr"/>
            <a:r>
              <a:rPr lang="ru-RU" sz="1400" dirty="0" smtClean="0"/>
              <a:t>1) </a:t>
            </a:r>
            <a:r>
              <a:rPr lang="ru-RU" sz="1400" dirty="0" smtClean="0"/>
              <a:t>Каждый товарищ </a:t>
            </a:r>
            <a:r>
              <a:rPr lang="ru-RU" sz="1400" dirty="0" smtClean="0"/>
              <a:t>вправе </a:t>
            </a:r>
            <a:r>
              <a:rPr lang="ru-RU" sz="1400" dirty="0" smtClean="0"/>
              <a:t>знакомиться со всей документацией по ведению дел.</a:t>
            </a:r>
            <a:endParaRPr lang="ru-RU" sz="1400" dirty="0" smtClean="0"/>
          </a:p>
          <a:p>
            <a:pPr algn="ctr"/>
            <a:r>
              <a:rPr lang="ru-RU" sz="1400" dirty="0" smtClean="0"/>
              <a:t>2) </a:t>
            </a:r>
            <a:r>
              <a:rPr lang="ru-RU" sz="1400" dirty="0" smtClean="0"/>
              <a:t>К</a:t>
            </a:r>
            <a:r>
              <a:rPr lang="ru-RU" sz="1400" dirty="0" smtClean="0"/>
              <a:t>аждый </a:t>
            </a:r>
            <a:r>
              <a:rPr lang="ru-RU" sz="1400" dirty="0" smtClean="0"/>
              <a:t>товарищ вправе действовать от имени всех товарищей, если договором простого товарищества не установлено, что ведение дел осуществляется отдельными участниками либо совместно всеми участниками договора </a:t>
            </a:r>
            <a:r>
              <a:rPr lang="ru-RU" sz="1400" dirty="0" smtClean="0"/>
              <a:t>простого товарищества</a:t>
            </a:r>
          </a:p>
          <a:p>
            <a:pPr algn="ctr"/>
            <a:r>
              <a:rPr lang="ru-RU" sz="1400" dirty="0" smtClean="0"/>
              <a:t>3)пользоваться </a:t>
            </a:r>
            <a:r>
              <a:rPr lang="ru-RU" sz="1400" dirty="0" smtClean="0"/>
              <a:t>общим имуществом в порядке, опре­деляемом по общему согласию товарищей;</a:t>
            </a:r>
          </a:p>
          <a:p>
            <a:r>
              <a:rPr lang="ru-RU" sz="1400" dirty="0" smtClean="0"/>
              <a:t>4) принимать </a:t>
            </a:r>
            <a:r>
              <a:rPr lang="ru-RU" sz="1400" dirty="0" smtClean="0"/>
              <a:t>участие в распределении прибыли;</a:t>
            </a:r>
          </a:p>
          <a:p>
            <a:r>
              <a:rPr lang="ru-RU" sz="1400" dirty="0" smtClean="0"/>
              <a:t>5) в </a:t>
            </a:r>
            <a:r>
              <a:rPr lang="ru-RU" sz="1400" dirty="0" smtClean="0"/>
              <a:t>случае прекращения договора — на раздел имуще­ства, находившегося в общей собственности товарищей.</a:t>
            </a:r>
          </a:p>
          <a:p>
            <a:pPr algn="ctr"/>
            <a:endParaRPr lang="ru-RU" sz="1300" dirty="0" smtClean="0"/>
          </a:p>
        </p:txBody>
      </p:sp>
      <p:sp>
        <p:nvSpPr>
          <p:cNvPr id="5" name="Стрелка вниз 4"/>
          <p:cNvSpPr/>
          <p:nvPr/>
        </p:nvSpPr>
        <p:spPr>
          <a:xfrm>
            <a:off x="2267744" y="1268760"/>
            <a:ext cx="504056"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кругленный прямоугольник 5"/>
          <p:cNvSpPr/>
          <p:nvPr/>
        </p:nvSpPr>
        <p:spPr>
          <a:xfrm>
            <a:off x="5003032" y="2420888"/>
            <a:ext cx="4140968" cy="3600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t>Обязанности товарищей:</a:t>
            </a:r>
            <a:endParaRPr lang="ru-RU" sz="1400" dirty="0" smtClean="0"/>
          </a:p>
          <a:p>
            <a:r>
              <a:rPr lang="ru-RU" sz="1400" dirty="0" smtClean="0"/>
              <a:t>• </a:t>
            </a:r>
            <a:r>
              <a:rPr lang="ru-RU" sz="1400" dirty="0" smtClean="0"/>
              <a:t>вносить </a:t>
            </a:r>
            <a:r>
              <a:rPr lang="ru-RU" sz="1400" dirty="0" smtClean="0"/>
              <a:t>вклады в порядке, размерах, сроки и спосо­бами, предусмотренными договором;</a:t>
            </a:r>
          </a:p>
          <a:p>
            <a:r>
              <a:rPr lang="ru-RU" sz="1400" dirty="0" smtClean="0"/>
              <a:t>• участвовать в деятельности простого товарищества;</a:t>
            </a:r>
          </a:p>
          <a:p>
            <a:r>
              <a:rPr lang="ru-RU" sz="1400" dirty="0" smtClean="0"/>
              <a:t>• участвовать в покрытии общих расходов и убытков, связанных с совместной деятельностью товарищей;</a:t>
            </a:r>
          </a:p>
          <a:p>
            <a:r>
              <a:rPr lang="ru-RU" sz="1400" dirty="0" smtClean="0"/>
              <a:t>• отчитываться перед остальными товарищами в слу­чае ведения дел от имени товарищества</a:t>
            </a:r>
            <a:r>
              <a:rPr lang="ru-RU" dirty="0" smtClean="0"/>
              <a:t>.</a:t>
            </a:r>
            <a:endParaRPr lang="ru-RU" dirty="0"/>
          </a:p>
        </p:txBody>
      </p:sp>
      <p:sp>
        <p:nvSpPr>
          <p:cNvPr id="7" name="Стрелка вниз 6"/>
          <p:cNvSpPr/>
          <p:nvPr/>
        </p:nvSpPr>
        <p:spPr>
          <a:xfrm>
            <a:off x="6732240" y="1124744"/>
            <a:ext cx="504056"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Скругленный прямоугольник 3"/>
          <p:cNvSpPr/>
          <p:nvPr/>
        </p:nvSpPr>
        <p:spPr>
          <a:xfrm>
            <a:off x="3131840" y="332656"/>
            <a:ext cx="3384376"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Общие расходы и убытки товарищей. </a:t>
            </a:r>
            <a:r>
              <a:rPr lang="ru-RU" dirty="0" smtClean="0"/>
              <a:t>Распределение прибыли. Выдел доли товарища. </a:t>
            </a:r>
            <a:endParaRPr lang="ru-RU" dirty="0"/>
          </a:p>
        </p:txBody>
      </p:sp>
      <p:sp>
        <p:nvSpPr>
          <p:cNvPr id="5" name="Стрелка вниз 4"/>
          <p:cNvSpPr/>
          <p:nvPr/>
        </p:nvSpPr>
        <p:spPr>
          <a:xfrm rot="1900867">
            <a:off x="2416552" y="1395131"/>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p:cNvSpPr/>
          <p:nvPr/>
        </p:nvSpPr>
        <p:spPr>
          <a:xfrm>
            <a:off x="4932040" y="1484784"/>
            <a:ext cx="504056"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низ 6"/>
          <p:cNvSpPr/>
          <p:nvPr/>
        </p:nvSpPr>
        <p:spPr>
          <a:xfrm rot="18656204">
            <a:off x="6782905" y="1153762"/>
            <a:ext cx="504056"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кругленный прямоугольник 7"/>
          <p:cNvSpPr/>
          <p:nvPr/>
        </p:nvSpPr>
        <p:spPr>
          <a:xfrm>
            <a:off x="0" y="2492896"/>
            <a:ext cx="3672408" cy="22322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smtClean="0"/>
              <a:t>Порядок покрытия расходов и убытков, связанных с совместной деятельностью товарищей, определяется их соглашением. При отсутствии такого соглашения каждый товарищ несет расходы и убытки пропорционально стоимости его вклада в общее дело.</a:t>
            </a:r>
          </a:p>
          <a:p>
            <a:r>
              <a:rPr lang="ru-RU" sz="1200" dirty="0" smtClean="0"/>
              <a:t>Соглашение, полностью освобождающее кого-либо из товарищей от участия в покрытии общих расходов или убытков, ничтожно.</a:t>
            </a:r>
          </a:p>
          <a:p>
            <a:pPr algn="ctr"/>
            <a:endParaRPr lang="ru-RU" dirty="0"/>
          </a:p>
        </p:txBody>
      </p:sp>
      <p:sp>
        <p:nvSpPr>
          <p:cNvPr id="14" name="Скругленный прямоугольник 13"/>
          <p:cNvSpPr/>
          <p:nvPr/>
        </p:nvSpPr>
        <p:spPr>
          <a:xfrm>
            <a:off x="4067944" y="2564904"/>
            <a:ext cx="2448272" cy="31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t>Прибыль, полученная товарищами в результате их совместной деятельности, распределяется пропорционально стоимости вкладов товарищей в общее дело, если иное не предусмотрено договором простого товарищества или иным соглашением товарищей. Соглашение об устранении кого-либо из товарищей от участия в прибыли ничтожно.</a:t>
            </a:r>
            <a:endParaRPr lang="ru-RU" sz="1200" dirty="0"/>
          </a:p>
        </p:txBody>
      </p:sp>
      <p:sp>
        <p:nvSpPr>
          <p:cNvPr id="15" name="Скругленный прямоугольник 14"/>
          <p:cNvSpPr/>
          <p:nvPr/>
        </p:nvSpPr>
        <p:spPr>
          <a:xfrm>
            <a:off x="6839744" y="2420888"/>
            <a:ext cx="2304256" cy="2304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t>Кредитор участника договора простого товарищества вправе предъявить требование о выделе его доли в общем имуществе в соответствии со статьей 255 </a:t>
            </a:r>
            <a:r>
              <a:rPr lang="ru-RU" sz="1200" dirty="0" smtClean="0"/>
              <a:t>ГК РФ.</a:t>
            </a:r>
            <a:endParaRPr lang="ru-RU" sz="1200" dirty="0"/>
          </a:p>
        </p:txBody>
      </p:sp>
    </p:spTree>
  </p:cSld>
  <p:clrMapOvr>
    <a:masterClrMapping/>
  </p:clrMapOvr>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283</TotalTime>
  <Words>1067</Words>
  <Application>Microsoft Office PowerPoint</Application>
  <PresentationFormat>Экран (4:3)</PresentationFormat>
  <Paragraphs>76</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Техническая</vt:lpstr>
      <vt:lpstr>Договор Простого товарищества  </vt:lpstr>
      <vt:lpstr>    Стороны договора</vt:lpstr>
      <vt:lpstr>Слайд 3</vt:lpstr>
      <vt:lpstr>Предмет и цель договора простого товарищества. Вклады товарищей.</vt:lpstr>
      <vt:lpstr>              Существенные условия договора</vt:lpstr>
      <vt:lpstr>Форма договора. Общее имущества  товарищей.</vt:lpstr>
      <vt:lpstr>                 Ведение общих дел товарищей</vt:lpstr>
      <vt:lpstr>          Права и обязанности товарищей</vt:lpstr>
      <vt:lpstr>Слайд 9</vt:lpstr>
      <vt:lpstr>       Ответственность товарищей</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Агентский договор  </dc:title>
  <dc:creator>Администратор</dc:creator>
  <cp:lastModifiedBy>Machine</cp:lastModifiedBy>
  <cp:revision>29</cp:revision>
  <dcterms:created xsi:type="dcterms:W3CDTF">2020-05-07T09:06:38Z</dcterms:created>
  <dcterms:modified xsi:type="dcterms:W3CDTF">2020-05-25T10:04:39Z</dcterms:modified>
</cp:coreProperties>
</file>