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3" autoAdjust="0"/>
  </p:normalViewPr>
  <p:slideViewPr>
    <p:cSldViewPr>
      <p:cViewPr>
        <p:scale>
          <a:sx n="80" d="100"/>
          <a:sy n="80" d="100"/>
        </p:scale>
        <p:origin x="-86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E9DE0CD-7D7E-466E-8A31-511DF57B154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9AB072B-68F6-4F01-8B77-FEF06EA17C0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379/1e5b03aa8926bc104fe8db606d55ab3f4b0ffb5e/#dst1000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315200" cy="2595025"/>
          </a:xfrm>
        </p:spPr>
        <p:txBody>
          <a:bodyPr/>
          <a:lstStyle/>
          <a:p>
            <a:r>
              <a:rPr lang="ru-RU" b="1" dirty="0"/>
              <a:t>Договор простого товарищества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ГК РФ Глава </a:t>
            </a:r>
            <a:r>
              <a:rPr lang="ru-RU" b="1" dirty="0" smtClean="0"/>
              <a:t>55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307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18473"/>
            <a:ext cx="8856984" cy="902615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При </a:t>
            </a:r>
            <a:r>
              <a:rPr lang="ru-RU" dirty="0"/>
              <a:t>отсутствии такого соглашения каждый товарищ несет расходы и убытки пропорционально стоимости его вклада в общее дело.</a:t>
            </a:r>
          </a:p>
          <a:p>
            <a:pPr marL="45720" indent="0" algn="ctr">
              <a:buNone/>
            </a:pP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332657"/>
            <a:ext cx="781925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ru-RU" dirty="0" smtClean="0"/>
              <a:t>Порядок покрытия расходов и убытков, связанных с совместной деятельностью товарищей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76337" y="2768762"/>
            <a:ext cx="2175725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их соглашением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372763" y="1193278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736108" y="1506816"/>
            <a:ext cx="165618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определяется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539914"/>
            <a:ext cx="8568952" cy="1121333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sz="1800" dirty="0"/>
              <a:t>Соглашение, полностью освобождающее кого-либо из товарищей от участия в покрытии общих расходов или убытков, </a:t>
            </a:r>
            <a:r>
              <a:rPr lang="ru-RU" sz="1800" dirty="0" smtClean="0"/>
              <a:t>ничтожно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4870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4531" y="1628800"/>
            <a:ext cx="4176464" cy="47464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u="sng" dirty="0"/>
              <a:t>каждый товарищ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0534" y="535293"/>
            <a:ext cx="7507849" cy="1093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dirty="0" smtClean="0"/>
              <a:t>Если договор простого товарищества не связан с осуществлением его участниками предпринимательской деятельности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4081" y="3168216"/>
            <a:ext cx="3350590" cy="192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по общим договорным обязательствам всем своим имуществом пропорционально стоимости его вклада в общее дело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181326" y="2132856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544671" y="2446394"/>
            <a:ext cx="165618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dirty="0" smtClean="0"/>
              <a:t>отвечает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5341647"/>
            <a:ext cx="8352928" cy="1111689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Если договор простого товарищества связан с осуществлением его участниками предпринимательской деятельности, товарищи отвечают солидарно по всем общим обязательствам независимо от оснований их возникновения.</a:t>
            </a:r>
          </a:p>
          <a:p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64088" y="3370691"/>
            <a:ext cx="3240360" cy="15539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/>
              <a:t>п</a:t>
            </a:r>
            <a:r>
              <a:rPr lang="ru-RU" dirty="0" smtClean="0"/>
              <a:t>о общим обязательствам, возникшим не из договора, товарищи отвечают солидарно</a:t>
            </a:r>
          </a:p>
        </p:txBody>
      </p:sp>
    </p:spTree>
    <p:extLst>
      <p:ext uri="{BB962C8B-B14F-4D97-AF65-F5344CB8AC3E}">
        <p14:creationId xmlns:p14="http://schemas.microsoft.com/office/powerpoint/2010/main" val="150234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1"/>
            <a:ext cx="7315200" cy="792088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/>
              <a:t>Прибыль, полученная товарищами в результате их совместной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4133" y="2780928"/>
            <a:ext cx="835292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ru-RU" dirty="0" smtClean="0"/>
              <a:t>пропорционально стоимости вкладов товарищей в общее дело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77723" y="1404391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54660" y="1737687"/>
            <a:ext cx="2037420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dirty="0" smtClean="0"/>
              <a:t>распределяется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5883" y="4480354"/>
            <a:ext cx="8126751" cy="89286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sz="2000" dirty="0"/>
              <a:t>Соглашение об устранении кого-либо из товарищей от участия в прибыли </a:t>
            </a:r>
            <a:r>
              <a:rPr lang="ru-RU" sz="2000" dirty="0" smtClean="0"/>
              <a:t>ничтожно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124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Договор простого товарищества прекращается вследствие: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625" y="1400607"/>
            <a:ext cx="7632848" cy="1656184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объявления кого-либо из товарищей недееспособным, ограниченно дееспособным или </a:t>
            </a:r>
            <a:r>
              <a:rPr lang="ru-RU" dirty="0"/>
              <a:t>безвестно отсутствующим</a:t>
            </a:r>
            <a:r>
              <a:rPr lang="ru-RU" dirty="0"/>
              <a:t>, если договором простого товарищества или последующим соглашением не предусмотрено сохранение договора в отношениях между остальными товарищами;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3160" y="3353267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объявления кого-либо из товарищей несостоятельным (банкротом), за изъятием, указанным </a:t>
            </a:r>
            <a:r>
              <a:rPr lang="ru-RU" sz="2000" dirty="0" smtClean="0"/>
              <a:t>в первом пункте;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51755" y="4383839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смерти товарища или ликвидации либо реорганизации участвующего в договоре простого товарищества юридического лица,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(ликвидированного или реорганизованного юридического лица) его наследниками (правопреемниками);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731739" y="1580629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767237" y="3059140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708835" y="4751431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5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2" y="596353"/>
            <a:ext cx="7416824" cy="14401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/>
              <a:t>отказа кого-либо из товарищей от дальнейшего участия в бессрочном договоре простого товарищества, за изъятием, указанным в </a:t>
            </a:r>
            <a:r>
              <a:rPr lang="ru-RU" sz="1800" dirty="0"/>
              <a:t>указанным в первом </a:t>
            </a:r>
            <a:r>
              <a:rPr lang="ru-RU" sz="1800" dirty="0" smtClean="0"/>
              <a:t>пункте;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2" y="1772816"/>
            <a:ext cx="7596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товарищами, за изъятием, 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товарищами, за изъятием, </a:t>
            </a:r>
            <a:r>
              <a:rPr lang="ru-RU" dirty="0"/>
              <a:t>в первом пункте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2" y="3837512"/>
            <a:ext cx="5644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истечения срока договора простого товарищества;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2" y="4540330"/>
            <a:ext cx="782694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выдела доли товарища по требованию его кредитора, за изъятием, указанным </a:t>
            </a:r>
            <a:r>
              <a:rPr lang="ru-RU" dirty="0" smtClean="0"/>
              <a:t>в </a:t>
            </a:r>
            <a:r>
              <a:rPr lang="ru-RU" dirty="0"/>
              <a:t>первом пункте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659731" y="500510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647190" y="2001909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647189" y="3390922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647189" y="4216295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3712" y="5415923"/>
            <a:ext cx="8892480" cy="1253437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sz="1400" dirty="0"/>
              <a:t>При прекращении договора простого товарищества вещи, переданные в общее владение и (или) пользование товарищей, возвращаются предоставившим их товарищам без вознаграждения, если иное не предусмотрено соглашением сторон.</a:t>
            </a:r>
          </a:p>
          <a:p>
            <a:r>
              <a:rPr lang="ru-RU" sz="1400" dirty="0"/>
              <a:t>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третьих лиц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781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701" y="4005064"/>
            <a:ext cx="6280153" cy="646331"/>
          </a:xfr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800" dirty="0"/>
              <a:t>соединить свои вклады и совместно действовать без образования юридического лица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496" y="692696"/>
            <a:ext cx="832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договору простого товарищества (договору о совместной деятельности)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700808"/>
            <a:ext cx="69666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двое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1660158"/>
            <a:ext cx="312656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несколько лиц (товарищей)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1895997" y="1062028"/>
            <a:ext cx="2361632" cy="63878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257629" y="1062028"/>
            <a:ext cx="2093676" cy="59813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3851920" y="2276872"/>
            <a:ext cx="477717" cy="136815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572000" y="2776282"/>
            <a:ext cx="1294713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обязуются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6985" y="5175988"/>
            <a:ext cx="8784977" cy="55726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sz="1800" dirty="0"/>
              <a:t>для извлечения прибыли или достижения иной не противоречащей закону цели</a:t>
            </a:r>
          </a:p>
          <a:p>
            <a:endParaRPr lang="ru-RU" sz="1800" dirty="0"/>
          </a:p>
        </p:txBody>
      </p: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flipH="1">
            <a:off x="4075646" y="4651395"/>
            <a:ext cx="15132" cy="52459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2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16" y="176112"/>
            <a:ext cx="4248472" cy="1296144"/>
          </a:xfrm>
        </p:spPr>
        <p:txBody>
          <a:bodyPr>
            <a:noAutofit/>
          </a:bodyPr>
          <a:lstStyle/>
          <a:p>
            <a:pPr algn="r"/>
            <a:r>
              <a:rPr lang="ru-RU" sz="2800" dirty="0"/>
              <a:t>Сторонами договора простого товарищества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789041"/>
            <a:ext cx="2376264" cy="86409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индивидуальные предприниматели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95736" y="4953735"/>
            <a:ext cx="2314760" cy="83782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" indent="0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коммерческие организации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0016" y="1772815"/>
            <a:ext cx="4320480" cy="690263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заключаемого для осуществления предпринимательской деятельности</a:t>
            </a: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>
            <a:off x="2607432" y="2636912"/>
            <a:ext cx="745684" cy="231682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H="1">
            <a:off x="1295636" y="2636912"/>
            <a:ext cx="1311796" cy="1152129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35792" y="2924944"/>
            <a:ext cx="2143279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могут быть только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853128" y="484711"/>
            <a:ext cx="3888432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/>
              <a:t>Особенности договора простого товарищества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2000" y="27440"/>
            <a:ext cx="72008" cy="68580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бъект 2"/>
          <p:cNvSpPr txBox="1">
            <a:spLocks/>
          </p:cNvSpPr>
          <p:nvPr/>
        </p:nvSpPr>
        <p:spPr>
          <a:xfrm>
            <a:off x="4788024" y="2286162"/>
            <a:ext cx="4320480" cy="100811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заключаемого для осуществления совместной инвестиционной деятельности (инвестиционного товарищества)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948264" y="3473085"/>
            <a:ext cx="0" cy="1324067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32040" y="500320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Федеральным</a:t>
            </a:r>
            <a:r>
              <a:rPr lang="ru-RU" dirty="0"/>
              <a:t> законом "Об инвестиционном товариществе".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0152" y="3795323"/>
            <a:ext cx="2042739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/>
              <a:t>устанавливаются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5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404664"/>
            <a:ext cx="3600400" cy="720080"/>
          </a:xfr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" indent="0">
              <a:buNone/>
            </a:pPr>
            <a:r>
              <a:rPr lang="ru-RU" sz="2800" u="sng" dirty="0"/>
              <a:t>Вкладом</a:t>
            </a:r>
            <a:r>
              <a:rPr lang="ru-RU" sz="2800" dirty="0"/>
              <a:t> товарища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356270" y="2948952"/>
            <a:ext cx="336863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u="sng" dirty="0"/>
              <a:t>что он вносит в общее дело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1520" y="3672375"/>
            <a:ext cx="1512168" cy="460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140488" y="3543296"/>
            <a:ext cx="1800200" cy="47588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в том числе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870458" y="4933872"/>
            <a:ext cx="2340260" cy="78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1800" dirty="0" smtClean="0"/>
              <a:t>профессиональные и иные знания</a:t>
            </a:r>
            <a:endParaRPr lang="ru-RU" sz="18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161528" y="4431180"/>
            <a:ext cx="238948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иное имущество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967043" y="4364152"/>
            <a:ext cx="2537576" cy="60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навыки и умения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00840" y="344082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деловая репутация и деловые связи</a:t>
            </a:r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801729" y="1412776"/>
            <a:ext cx="477717" cy="136815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959130" y="1712688"/>
            <a:ext cx="2116926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признается все то</a:t>
            </a:r>
          </a:p>
        </p:txBody>
      </p:sp>
      <p:cxnSp>
        <p:nvCxnSpPr>
          <p:cNvPr id="13" name="Прямая со стрелкой 12"/>
          <p:cNvCxnSpPr>
            <a:stCxn id="7" idx="1"/>
          </p:cNvCxnSpPr>
          <p:nvPr/>
        </p:nvCxnSpPr>
        <p:spPr>
          <a:xfrm flipH="1">
            <a:off x="1331640" y="3781236"/>
            <a:ext cx="1808848" cy="1212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1"/>
            <a:endCxn id="9" idx="0"/>
          </p:cNvCxnSpPr>
          <p:nvPr/>
        </p:nvCxnSpPr>
        <p:spPr>
          <a:xfrm flipH="1">
            <a:off x="2356270" y="3781236"/>
            <a:ext cx="784218" cy="649944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>
            <a:off x="4040588" y="4019176"/>
            <a:ext cx="0" cy="914696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0" idx="0"/>
          </p:cNvCxnSpPr>
          <p:nvPr/>
        </p:nvCxnSpPr>
        <p:spPr>
          <a:xfrm>
            <a:off x="4907544" y="3781236"/>
            <a:ext cx="1328287" cy="582916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</p:cNvCxnSpPr>
          <p:nvPr/>
        </p:nvCxnSpPr>
        <p:spPr>
          <a:xfrm>
            <a:off x="4940688" y="3781236"/>
            <a:ext cx="1860152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701" y="5624513"/>
            <a:ext cx="662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Вклады товарищей предполагаются равными по </a:t>
            </a:r>
            <a:r>
              <a:rPr lang="ru-RU" dirty="0" smtClean="0"/>
              <a:t>стоимости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3272" y="6050834"/>
            <a:ext cx="601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Денежная </a:t>
            </a:r>
            <a:r>
              <a:rPr lang="ru-RU" dirty="0"/>
              <a:t>оценка вклада товарища производится по соглашению между товарищами.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88224" y="5360194"/>
            <a:ext cx="2493300" cy="95410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если </a:t>
            </a:r>
            <a:r>
              <a:rPr lang="ru-RU" sz="1400" dirty="0" smtClean="0">
                <a:hlinkClick r:id="rId2"/>
              </a:rPr>
              <a:t>иное</a:t>
            </a:r>
            <a:r>
              <a:rPr lang="ru-RU" sz="1400" dirty="0" smtClean="0"/>
              <a:t> не следует из договора простого товарищества или фактических обстоятельств</a:t>
            </a:r>
          </a:p>
        </p:txBody>
      </p:sp>
    </p:spTree>
    <p:extLst>
      <p:ext uri="{BB962C8B-B14F-4D97-AF65-F5344CB8AC3E}">
        <p14:creationId xmlns:p14="http://schemas.microsoft.com/office/powerpoint/2010/main" val="25927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939" y="0"/>
            <a:ext cx="7315200" cy="578033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Общее имущество товарищей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620688"/>
            <a:ext cx="3278782" cy="6480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/>
              <a:t>Внесенное </a:t>
            </a:r>
            <a:r>
              <a:rPr lang="ru-RU" dirty="0" smtClean="0"/>
              <a:t>товарищами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50518" y="3944223"/>
            <a:ext cx="5832648" cy="4849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" indent="0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8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pPr algn="ctr"/>
            <a:r>
              <a:rPr lang="ru-RU" sz="2400" dirty="0"/>
              <a:t>их общей долевой собственностью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427984" y="2339109"/>
            <a:ext cx="477717" cy="136815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46741" y="2674813"/>
            <a:ext cx="1440202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признаются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543" y="4776214"/>
            <a:ext cx="2198672" cy="165618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sz="1400" dirty="0"/>
              <a:t>если иное не установлено законом или договором простого товарищества либо не вытекает из существа обязательства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41980" y="1432434"/>
            <a:ext cx="352839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ru-RU" dirty="0" smtClean="0"/>
              <a:t>имущество, которым они обладали на праве собственности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111552" y="1412776"/>
            <a:ext cx="4032448" cy="1095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Font typeface="Wingdings" charset="2"/>
              <a:buNone/>
            </a:pPr>
            <a:r>
              <a:rPr lang="ru-RU" dirty="0" smtClean="0"/>
              <a:t>произведенная в результате совместной деятельности продукция и полученные от такой деятельности плоды и доходы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306176" y="993304"/>
            <a:ext cx="2227402" cy="451706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33578" y="993304"/>
            <a:ext cx="2594198" cy="419472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65120" y="486916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Внесенное товарищами имущество, которым они обладали по основаниям, отличным от права </a:t>
            </a:r>
            <a:r>
              <a:rPr lang="ru-RU" sz="1400" dirty="0" smtClean="0"/>
              <a:t>собственности</a:t>
            </a:r>
            <a:endParaRPr lang="ru-RU" sz="1400" dirty="0"/>
          </a:p>
        </p:txBody>
      </p:sp>
      <p:cxnSp>
        <p:nvCxnSpPr>
          <p:cNvPr id="34" name="Соединительная линия уступом 33"/>
          <p:cNvCxnSpPr>
            <a:stCxn id="4" idx="1"/>
            <a:endCxn id="7" idx="0"/>
          </p:cNvCxnSpPr>
          <p:nvPr/>
        </p:nvCxnSpPr>
        <p:spPr>
          <a:xfrm rot="10800000" flipV="1">
            <a:off x="1182880" y="4186676"/>
            <a:ext cx="567639" cy="589538"/>
          </a:xfrm>
          <a:prstGeom prst="bentConnector2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80697" y="5930696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используется в интересах всех товарищей и составляет наряду с имуществом, находящимся в их общей собственности, общее имущество </a:t>
            </a:r>
            <a:r>
              <a:rPr lang="ru-RU" sz="1400" dirty="0" smtClean="0"/>
              <a:t>товарищей</a:t>
            </a:r>
            <a:endParaRPr lang="ru-RU" sz="1400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5576319" y="5470184"/>
            <a:ext cx="254358" cy="46051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401" y="2437220"/>
            <a:ext cx="3528392" cy="1296144"/>
          </a:xfr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" indent="0" algn="ctr">
              <a:buNone/>
            </a:pPr>
            <a:r>
              <a:rPr lang="ru-RU" u="sng" dirty="0"/>
              <a:t>ими одному из участвующих в договоре простого товарищества юридических лиц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0342" y="116632"/>
            <a:ext cx="4261098" cy="85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ru-RU" dirty="0" smtClean="0"/>
              <a:t>Ведение бухгалтерского учета общего имущества товарищей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24429" y="480481"/>
            <a:ext cx="3872785" cy="70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Пользование общим имуществом товарищей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811160" y="1074028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79629" y="1404717"/>
            <a:ext cx="2245936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/>
              <a:t>может быть поручено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6357" y="2900174"/>
            <a:ext cx="2823959" cy="70788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по их общему согласию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793123" y="1404788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20413" y="1714864"/>
            <a:ext cx="1728294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осуществляется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57880" y="4096494"/>
            <a:ext cx="2940911" cy="57606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а при </a:t>
            </a:r>
            <a:r>
              <a:rPr lang="ru-RU" dirty="0" err="1" smtClean="0"/>
              <a:t>недостижении</a:t>
            </a:r>
            <a:r>
              <a:rPr lang="ru-RU" dirty="0" smtClean="0"/>
              <a:t> согласия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96513" y="6165304"/>
            <a:ext cx="3096344" cy="43204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 smtClean="0"/>
              <a:t>устанавливаемом </a:t>
            </a:r>
            <a:r>
              <a:rPr lang="ru-RU" dirty="0"/>
              <a:t>судом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6874233" y="4883403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474803" y="5326772"/>
            <a:ext cx="1181734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в порядке </a:t>
            </a:r>
          </a:p>
        </p:txBody>
      </p:sp>
      <p:cxnSp>
        <p:nvCxnSpPr>
          <p:cNvPr id="16" name="Прямая соединительная линия 15"/>
          <p:cNvCxnSpPr>
            <a:stCxn id="8" idx="2"/>
            <a:endCxn id="11" idx="0"/>
          </p:cNvCxnSpPr>
          <p:nvPr/>
        </p:nvCxnSpPr>
        <p:spPr>
          <a:xfrm flipH="1">
            <a:off x="7028336" y="3608060"/>
            <a:ext cx="1" cy="48843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1852" y="4015194"/>
            <a:ext cx="303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Обязанности </a:t>
            </a:r>
            <a:r>
              <a:rPr lang="ru-RU" dirty="0" smtClean="0"/>
              <a:t>товарищей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6399098"/>
            <a:ext cx="504056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договором простого товарищества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1619723" y="5166577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47013" y="5476653"/>
            <a:ext cx="1545167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/>
              <a:t>определяются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87500" y="4547730"/>
            <a:ext cx="273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порядок </a:t>
            </a:r>
            <a:r>
              <a:rPr lang="ru-RU" dirty="0"/>
              <a:t>возмещения расходов, связанных с выполнением этих </a:t>
            </a:r>
            <a:r>
              <a:rPr lang="ru-RU" dirty="0" smtClean="0"/>
              <a:t>обязанностей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4519899"/>
            <a:ext cx="231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содержанию общего </a:t>
            </a:r>
            <a:r>
              <a:rPr lang="ru-RU" dirty="0" smtClean="0"/>
              <a:t>имущества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1409816" y="4368502"/>
            <a:ext cx="784218" cy="17231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194034" y="4368502"/>
            <a:ext cx="786933" cy="13537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7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2742"/>
            <a:ext cx="3456384" cy="648072"/>
          </a:xfrm>
        </p:spPr>
        <p:txBody>
          <a:bodyPr/>
          <a:lstStyle/>
          <a:p>
            <a:pPr marL="45720" indent="0">
              <a:buNone/>
            </a:pPr>
            <a:r>
              <a:rPr lang="ru-RU" u="sng" dirty="0"/>
              <a:t>При ведении общих </a:t>
            </a:r>
            <a:r>
              <a:rPr lang="ru-RU" u="sng" dirty="0" smtClean="0"/>
              <a:t>дел</a:t>
            </a:r>
            <a:endParaRPr lang="ru-RU" u="sng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63888" y="816256"/>
            <a:ext cx="4968552" cy="46898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действовать от имени всех товарищей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846638"/>
            <a:ext cx="218841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каждый товарищ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8210" y="1642064"/>
            <a:ext cx="5299908" cy="104732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если договором простого товарищества не установлено, что ведение дел осуществляется отдельными участниками либо совместно всеми участниками договора простого товарищества</a:t>
            </a: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2668637" y="431319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298597" y="889411"/>
            <a:ext cx="852413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вправе</a:t>
            </a:r>
          </a:p>
        </p:txBody>
      </p:sp>
      <p:cxnSp>
        <p:nvCxnSpPr>
          <p:cNvPr id="10" name="Прямая соединительная линия 9"/>
          <p:cNvCxnSpPr>
            <a:stCxn id="4" idx="2"/>
            <a:endCxn id="7" idx="0"/>
          </p:cNvCxnSpPr>
          <p:nvPr/>
        </p:nvCxnSpPr>
        <p:spPr>
          <a:xfrm>
            <a:off x="6048164" y="1285236"/>
            <a:ext cx="0" cy="35682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518" y="3143900"/>
            <a:ext cx="43278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" indent="0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u="sng" dirty="0"/>
              <a:t>В отношениях с третьими лицами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0907" y="3719964"/>
            <a:ext cx="422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полномочие </a:t>
            </a:r>
            <a:r>
              <a:rPr lang="ru-RU" dirty="0"/>
              <a:t>товарища совершать сделки от имени всех </a:t>
            </a:r>
            <a:r>
              <a:rPr lang="ru-RU" dirty="0" smtClean="0"/>
              <a:t>товарищей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23243" y="4138855"/>
            <a:ext cx="3384380" cy="575355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договором простого товарищества, совершенным в письменной форме</a:t>
            </a: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4476154" y="3395059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3779911" y="4375657"/>
            <a:ext cx="1728189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удостоверяется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23242" y="3396798"/>
            <a:ext cx="3384380" cy="52322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доверенностью, выданной ему остальными товарищами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0907" y="5084668"/>
            <a:ext cx="8867241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 отношениях с третьими лицами товарищи не могут ссылаться на ограничения прав товарища, совершившего сделку, по ведению общих дел товарищей, за исключением случаев, когда они докажут, что в момент заключения сделки третье лицо знало или должно было знать о наличии таких ограничений.</a:t>
            </a:r>
          </a:p>
        </p:txBody>
      </p:sp>
    </p:spTree>
    <p:extLst>
      <p:ext uri="{BB962C8B-B14F-4D97-AF65-F5344CB8AC3E}">
        <p14:creationId xmlns:p14="http://schemas.microsoft.com/office/powerpoint/2010/main" val="298697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777" y="784548"/>
            <a:ext cx="7848872" cy="86409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отношении которых его право на ведение общих дел товарищей было ограничено, либо заключивший в интересах всех товарищей сделки от своего </a:t>
            </a:r>
            <a:r>
              <a:rPr lang="ru-RU" dirty="0" smtClean="0"/>
              <a:t>имени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19064" y="2924944"/>
            <a:ext cx="8214642" cy="11521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возмещения произведенных им за свой счет расходов, если имелись достаточные основания полагать, что эти сделки были необходимыми в интересах всех товарищей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3568" y="188640"/>
            <a:ext cx="7192416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ru-RU" u="sng" dirty="0" smtClean="0"/>
              <a:t>Товарищ, совершивший от имени всех товарищей сделки</a:t>
            </a:r>
            <a:endParaRPr lang="ru-RU" u="sng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2488" y="4446184"/>
            <a:ext cx="361904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ru-RU" dirty="0" smtClean="0"/>
              <a:t>Товарищи, понесшие вследствие таких сделок убытки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79776" y="1669206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9105" y="1962300"/>
            <a:ext cx="1792975" cy="33855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может требовать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126722" y="4397815"/>
            <a:ext cx="2592288" cy="873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требовать их возмещения</a:t>
            </a: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4658533" y="4186300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270119" y="5182629"/>
            <a:ext cx="98034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 smtClean="0"/>
              <a:t>вправе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0151" y="5972361"/>
            <a:ext cx="381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Решения, касающиеся общих дел </a:t>
            </a:r>
            <a:r>
              <a:rPr lang="ru-RU" dirty="0" smtClean="0"/>
              <a:t>товарищей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828433" y="5509335"/>
            <a:ext cx="335704" cy="1296141"/>
          </a:xfrm>
          <a:prstGeom prst="downArrow">
            <a:avLst>
              <a:gd name="adj1" fmla="val 43099"/>
              <a:gd name="adj2" fmla="val 7392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71823" y="5804886"/>
            <a:ext cx="2931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принимаются </a:t>
            </a:r>
            <a:r>
              <a:rPr lang="ru-RU" dirty="0"/>
              <a:t>товарищами по общему </a:t>
            </a:r>
            <a:r>
              <a:rPr lang="ru-RU" dirty="0" smtClean="0"/>
              <a:t>согласию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34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261" y="714841"/>
            <a:ext cx="7344816" cy="576064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ru-RU" sz="2800" u="sng" dirty="0"/>
              <a:t>Каждый </a:t>
            </a:r>
            <a:r>
              <a:rPr lang="ru-RU" sz="2800" u="sng" dirty="0"/>
              <a:t>товарищ</a:t>
            </a:r>
            <a:endParaRPr lang="ru-RU" sz="2800" u="sng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35040" y="1974447"/>
            <a:ext cx="382874" cy="12325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302184" y="3531476"/>
            <a:ext cx="6949280" cy="72008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45720" indent="0" algn="ctr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000" u="sng"/>
            </a:lvl1pPr>
            <a:lvl2pPr marL="50292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lvl2pPr>
            <a:lvl3pPr marL="6858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/>
            </a:lvl3pPr>
            <a:lvl4pPr marL="9144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4pPr>
            <a:lvl5pPr marL="1143000" indent="-182880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/>
            </a:lvl5pPr>
            <a:lvl6pPr marL="13716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6pPr>
            <a:lvl7pPr marL="16002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7pPr>
            <a:lvl8pPr marL="18288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8pPr>
            <a:lvl9pPr marL="2057400" indent="-18288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/>
            </a:lvl9pPr>
          </a:lstStyle>
          <a:p>
            <a:r>
              <a:rPr lang="ru-RU" dirty="0"/>
              <a:t>знакомиться со всей документацией по ведению дел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36305" y="2406041"/>
            <a:ext cx="98034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 smtClean="0"/>
              <a:t>вправе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4336" y="492081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Отказ от этого права или его ограничение, в том числе по соглашению товарищей, </a:t>
            </a:r>
            <a:r>
              <a:rPr lang="ru-RU" dirty="0" smtClean="0"/>
              <a:t>ничтожны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2637" y="1290905"/>
            <a:ext cx="555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ru-RU" dirty="0"/>
              <a:t>независимо от того, уполномочен ли он вести общие дела товарищей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570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409</TotalTime>
  <Words>847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Перспектива</vt:lpstr>
      <vt:lpstr>Договор простого товарищества</vt:lpstr>
      <vt:lpstr>Презентация PowerPoint</vt:lpstr>
      <vt:lpstr>Сторонами договора простого товарищества</vt:lpstr>
      <vt:lpstr>Презентация PowerPoint</vt:lpstr>
      <vt:lpstr>Общее имущество товарищей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Договор простого товарищества прекращается вследствие: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Екатерина Сапрыкина</dc:creator>
  <cp:lastModifiedBy>Linkor</cp:lastModifiedBy>
  <cp:revision>28</cp:revision>
  <dcterms:created xsi:type="dcterms:W3CDTF">2020-05-24T14:51:06Z</dcterms:created>
  <dcterms:modified xsi:type="dcterms:W3CDTF">2020-05-25T12:10:14Z</dcterms:modified>
</cp:coreProperties>
</file>