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CF8AA4-5A5F-43CC-A216-2BB8421E71A3}"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3E2A53-8530-454E-A753-157B4F4933E8}"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81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CF8AA4-5A5F-43CC-A216-2BB8421E71A3}"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340218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CF8AA4-5A5F-43CC-A216-2BB8421E71A3}"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127916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CF8AA4-5A5F-43CC-A216-2BB8421E71A3}"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177049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CF8AA4-5A5F-43CC-A216-2BB8421E71A3}"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3E2A53-8530-454E-A753-157B4F4933E8}"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43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CF8AA4-5A5F-43CC-A216-2BB8421E71A3}" type="datetimeFigureOut">
              <a:rPr lang="ru-RU" smtClean="0"/>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212471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CF8AA4-5A5F-43CC-A216-2BB8421E71A3}" type="datetimeFigureOut">
              <a:rPr lang="ru-RU" smtClean="0"/>
              <a:t>25.05.2020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415285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CF8AA4-5A5F-43CC-A216-2BB8421E71A3}" type="datetimeFigureOut">
              <a:rPr lang="ru-RU" smtClean="0"/>
              <a:t>25.05.2020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20196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CF8AA4-5A5F-43CC-A216-2BB8421E71A3}" type="datetimeFigureOut">
              <a:rPr lang="ru-RU" smtClean="0"/>
              <a:t>25.05.2020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210920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CF8AA4-5A5F-43CC-A216-2BB8421E71A3}" type="datetimeFigureOut">
              <a:rPr lang="ru-RU" smtClean="0"/>
              <a:t>25.05.2020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D3E2A53-8530-454E-A753-157B4F4933E8}" type="slidenum">
              <a:rPr lang="ru-RU" smtClean="0"/>
              <a:t>‹#›</a:t>
            </a:fld>
            <a:endParaRPr lang="ru-RU"/>
          </a:p>
        </p:txBody>
      </p:sp>
    </p:spTree>
    <p:extLst>
      <p:ext uri="{BB962C8B-B14F-4D97-AF65-F5344CB8AC3E}">
        <p14:creationId xmlns:p14="http://schemas.microsoft.com/office/powerpoint/2010/main" val="142505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ECF8AA4-5A5F-43CC-A216-2BB8421E71A3}" type="datetimeFigureOut">
              <a:rPr lang="ru-RU" smtClean="0"/>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3E2A53-8530-454E-A753-157B4F4933E8}" type="slidenum">
              <a:rPr lang="ru-RU" smtClean="0"/>
              <a:t>‹#›</a:t>
            </a:fld>
            <a:endParaRPr lang="ru-RU"/>
          </a:p>
        </p:txBody>
      </p:sp>
    </p:spTree>
    <p:extLst>
      <p:ext uri="{BB962C8B-B14F-4D97-AF65-F5344CB8AC3E}">
        <p14:creationId xmlns:p14="http://schemas.microsoft.com/office/powerpoint/2010/main" val="226396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CF8AA4-5A5F-43CC-A216-2BB8421E71A3}" type="datetimeFigureOut">
              <a:rPr lang="ru-RU" smtClean="0"/>
              <a:t>25.05.2020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D3E2A53-8530-454E-A753-157B4F4933E8}"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111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C270BE-7114-4E7D-AF47-4190D6BC4521}"/>
              </a:ext>
            </a:extLst>
          </p:cNvPr>
          <p:cNvSpPr>
            <a:spLocks noGrp="1"/>
          </p:cNvSpPr>
          <p:nvPr>
            <p:ph type="ctrTitle"/>
          </p:nvPr>
        </p:nvSpPr>
        <p:spPr/>
        <p:txBody>
          <a:bodyPr/>
          <a:lstStyle/>
          <a:p>
            <a:r>
              <a:rPr lang="ru-RU" dirty="0"/>
              <a:t>ГК РФ Глава 55. Простое товарищество</a:t>
            </a:r>
          </a:p>
        </p:txBody>
      </p:sp>
      <p:sp>
        <p:nvSpPr>
          <p:cNvPr id="3" name="Подзаголовок 2">
            <a:extLst>
              <a:ext uri="{FF2B5EF4-FFF2-40B4-BE49-F238E27FC236}">
                <a16:creationId xmlns:a16="http://schemas.microsoft.com/office/drawing/2014/main" id="{71A3CD1B-D7BF-4A1B-B3A8-4BAAC257FFEC}"/>
              </a:ext>
            </a:extLst>
          </p:cNvPr>
          <p:cNvSpPr>
            <a:spLocks noGrp="1"/>
          </p:cNvSpPr>
          <p:nvPr>
            <p:ph type="subTitle" idx="1"/>
          </p:nvPr>
        </p:nvSpPr>
        <p:spPr/>
        <p:txBody>
          <a:bodyPr>
            <a:normAutofit fontScale="85000" lnSpcReduction="20000"/>
          </a:bodyPr>
          <a:lstStyle/>
          <a:p>
            <a:r>
              <a:rPr lang="ru-RU" dirty="0"/>
              <a:t>Выполнила:</a:t>
            </a:r>
          </a:p>
          <a:p>
            <a:r>
              <a:rPr lang="ru-RU" dirty="0"/>
              <a:t>Смирнова Анна</a:t>
            </a:r>
          </a:p>
          <a:p>
            <a:r>
              <a:rPr lang="ru-RU" dirty="0"/>
              <a:t>ПОЭД-32</a:t>
            </a:r>
          </a:p>
          <a:p>
            <a:endParaRPr lang="ru-RU" dirty="0"/>
          </a:p>
        </p:txBody>
      </p:sp>
    </p:spTree>
    <p:extLst>
      <p:ext uri="{BB962C8B-B14F-4D97-AF65-F5344CB8AC3E}">
        <p14:creationId xmlns:p14="http://schemas.microsoft.com/office/powerpoint/2010/main" val="315730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CA4F1C-BD03-4C8E-8D89-44761B5400CF}"/>
              </a:ext>
            </a:extLst>
          </p:cNvPr>
          <p:cNvSpPr>
            <a:spLocks noGrp="1"/>
          </p:cNvSpPr>
          <p:nvPr>
            <p:ph type="title"/>
          </p:nvPr>
        </p:nvSpPr>
        <p:spPr>
          <a:xfrm>
            <a:off x="1097280" y="81120"/>
            <a:ext cx="10132374" cy="781909"/>
          </a:xfrm>
        </p:spPr>
        <p:txBody>
          <a:bodyPr>
            <a:normAutofit/>
          </a:bodyPr>
          <a:lstStyle/>
          <a:p>
            <a:r>
              <a:rPr lang="ru-RU" sz="4400" b="1" dirty="0"/>
              <a:t>Договор простого товарищества</a:t>
            </a:r>
          </a:p>
        </p:txBody>
      </p:sp>
      <p:cxnSp>
        <p:nvCxnSpPr>
          <p:cNvPr id="5" name="Прямая со стрелкой 4">
            <a:extLst>
              <a:ext uri="{FF2B5EF4-FFF2-40B4-BE49-F238E27FC236}">
                <a16:creationId xmlns:a16="http://schemas.microsoft.com/office/drawing/2014/main" id="{5A9BCF17-3161-41A1-9052-FB76C93042DF}"/>
              </a:ext>
            </a:extLst>
          </p:cNvPr>
          <p:cNvCxnSpPr>
            <a:cxnSpLocks/>
            <a:stCxn id="2" idx="2"/>
          </p:cNvCxnSpPr>
          <p:nvPr/>
        </p:nvCxnSpPr>
        <p:spPr>
          <a:xfrm>
            <a:off x="6163467" y="863029"/>
            <a:ext cx="0" cy="4588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Прямоугольник 6">
            <a:extLst>
              <a:ext uri="{FF2B5EF4-FFF2-40B4-BE49-F238E27FC236}">
                <a16:creationId xmlns:a16="http://schemas.microsoft.com/office/drawing/2014/main" id="{DEAD7736-6ABA-4387-9888-D3380A4EA2D5}"/>
              </a:ext>
            </a:extLst>
          </p:cNvPr>
          <p:cNvSpPr/>
          <p:nvPr/>
        </p:nvSpPr>
        <p:spPr>
          <a:xfrm>
            <a:off x="546661" y="1428715"/>
            <a:ext cx="11718214" cy="923330"/>
          </a:xfrm>
          <a:prstGeom prst="rect">
            <a:avLst/>
          </a:prstGeom>
        </p:spPr>
        <p:txBody>
          <a:bodyPr wrap="square">
            <a:spAutoFit/>
          </a:bodyPr>
          <a:lstStyle/>
          <a:p>
            <a:r>
              <a:rPr lang="ru-RU" dirty="0"/>
              <a:t>По договору простого товарищества (договору о совместной деятельности) двое или несколько лиц (товарищей)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a:t>
            </a:r>
          </a:p>
        </p:txBody>
      </p:sp>
      <p:sp>
        <p:nvSpPr>
          <p:cNvPr id="8" name="Прямоугольник 7">
            <a:extLst>
              <a:ext uri="{FF2B5EF4-FFF2-40B4-BE49-F238E27FC236}">
                <a16:creationId xmlns:a16="http://schemas.microsoft.com/office/drawing/2014/main" id="{5748C49E-5313-43A2-B75F-EBE8408A2C1C}"/>
              </a:ext>
            </a:extLst>
          </p:cNvPr>
          <p:cNvSpPr/>
          <p:nvPr/>
        </p:nvSpPr>
        <p:spPr>
          <a:xfrm>
            <a:off x="5584109" y="2458856"/>
            <a:ext cx="1158715" cy="369332"/>
          </a:xfrm>
          <a:prstGeom prst="rect">
            <a:avLst/>
          </a:prstGeom>
        </p:spPr>
        <p:txBody>
          <a:bodyPr wrap="none">
            <a:spAutoFit/>
          </a:bodyPr>
          <a:lstStyle/>
          <a:p>
            <a:r>
              <a:rPr lang="ru-RU" dirty="0"/>
              <a:t>СТОРОНЫ</a:t>
            </a:r>
          </a:p>
        </p:txBody>
      </p:sp>
      <p:cxnSp>
        <p:nvCxnSpPr>
          <p:cNvPr id="10" name="Прямая со стрелкой 9">
            <a:extLst>
              <a:ext uri="{FF2B5EF4-FFF2-40B4-BE49-F238E27FC236}">
                <a16:creationId xmlns:a16="http://schemas.microsoft.com/office/drawing/2014/main" id="{B09B4966-81BC-4614-8CCE-54FA12424D36}"/>
              </a:ext>
            </a:extLst>
          </p:cNvPr>
          <p:cNvCxnSpPr/>
          <p:nvPr/>
        </p:nvCxnSpPr>
        <p:spPr>
          <a:xfrm flipH="1">
            <a:off x="4255978" y="2864054"/>
            <a:ext cx="536713" cy="3081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Прямая со стрелкой 11">
            <a:extLst>
              <a:ext uri="{FF2B5EF4-FFF2-40B4-BE49-F238E27FC236}">
                <a16:creationId xmlns:a16="http://schemas.microsoft.com/office/drawing/2014/main" id="{D4CC1BEC-4996-4799-8C73-480B6AD72CC2}"/>
              </a:ext>
            </a:extLst>
          </p:cNvPr>
          <p:cNvCxnSpPr>
            <a:cxnSpLocks/>
          </p:cNvCxnSpPr>
          <p:nvPr/>
        </p:nvCxnSpPr>
        <p:spPr>
          <a:xfrm>
            <a:off x="7366570" y="2828188"/>
            <a:ext cx="443167" cy="29269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Прямоугольник 13">
            <a:extLst>
              <a:ext uri="{FF2B5EF4-FFF2-40B4-BE49-F238E27FC236}">
                <a16:creationId xmlns:a16="http://schemas.microsoft.com/office/drawing/2014/main" id="{2FADCCB3-7343-46AE-8EEE-0141B4A63C60}"/>
              </a:ext>
            </a:extLst>
          </p:cNvPr>
          <p:cNvSpPr/>
          <p:nvPr/>
        </p:nvSpPr>
        <p:spPr>
          <a:xfrm>
            <a:off x="2356322" y="3172167"/>
            <a:ext cx="3739678" cy="369332"/>
          </a:xfrm>
          <a:prstGeom prst="rect">
            <a:avLst/>
          </a:prstGeom>
        </p:spPr>
        <p:txBody>
          <a:bodyPr wrap="none">
            <a:spAutoFit/>
          </a:bodyPr>
          <a:lstStyle/>
          <a:p>
            <a:r>
              <a:rPr lang="ru-RU" dirty="0"/>
              <a:t>индивидуальные предприниматели</a:t>
            </a:r>
          </a:p>
        </p:txBody>
      </p:sp>
      <p:sp>
        <p:nvSpPr>
          <p:cNvPr id="15" name="Прямоугольник 14">
            <a:extLst>
              <a:ext uri="{FF2B5EF4-FFF2-40B4-BE49-F238E27FC236}">
                <a16:creationId xmlns:a16="http://schemas.microsoft.com/office/drawing/2014/main" id="{A5B1EC0C-E1A5-4200-85E3-ED9EDD542A43}"/>
              </a:ext>
            </a:extLst>
          </p:cNvPr>
          <p:cNvSpPr/>
          <p:nvPr/>
        </p:nvSpPr>
        <p:spPr>
          <a:xfrm>
            <a:off x="6405768" y="3143934"/>
            <a:ext cx="2947410" cy="369332"/>
          </a:xfrm>
          <a:prstGeom prst="rect">
            <a:avLst/>
          </a:prstGeom>
        </p:spPr>
        <p:txBody>
          <a:bodyPr wrap="none">
            <a:spAutoFit/>
          </a:bodyPr>
          <a:lstStyle/>
          <a:p>
            <a:r>
              <a:rPr lang="ru-RU" dirty="0"/>
              <a:t>коммерческие организации</a:t>
            </a:r>
          </a:p>
        </p:txBody>
      </p:sp>
      <p:cxnSp>
        <p:nvCxnSpPr>
          <p:cNvPr id="19" name="Соединитель: уступ 18">
            <a:extLst>
              <a:ext uri="{FF2B5EF4-FFF2-40B4-BE49-F238E27FC236}">
                <a16:creationId xmlns:a16="http://schemas.microsoft.com/office/drawing/2014/main" id="{AAB73BE6-D2E1-44A2-9F46-67048A3451FC}"/>
              </a:ext>
            </a:extLst>
          </p:cNvPr>
          <p:cNvCxnSpPr>
            <a:cxnSpLocks/>
          </p:cNvCxnSpPr>
          <p:nvPr/>
        </p:nvCxnSpPr>
        <p:spPr>
          <a:xfrm>
            <a:off x="417443" y="4025348"/>
            <a:ext cx="954184" cy="606286"/>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21" name="Прямоугольник 20">
            <a:extLst>
              <a:ext uri="{FF2B5EF4-FFF2-40B4-BE49-F238E27FC236}">
                <a16:creationId xmlns:a16="http://schemas.microsoft.com/office/drawing/2014/main" id="{F4938393-9B31-4C08-9BFF-E627C1DE78BE}"/>
              </a:ext>
            </a:extLst>
          </p:cNvPr>
          <p:cNvSpPr/>
          <p:nvPr/>
        </p:nvSpPr>
        <p:spPr>
          <a:xfrm>
            <a:off x="1636643" y="4169969"/>
            <a:ext cx="8918713" cy="923330"/>
          </a:xfrm>
          <a:prstGeom prst="rect">
            <a:avLst/>
          </a:prstGeom>
        </p:spPr>
        <p:txBody>
          <a:bodyPr wrap="square">
            <a:spAutoFit/>
          </a:bodyPr>
          <a:lstStyle/>
          <a:p>
            <a:r>
              <a:rPr lang="ru-RU" dirty="0"/>
              <a:t>Особенности договора простого товарищества, заключаемого для осуществления совместной инвестиционной деятельности (инвестиционного товарищества), устанавливаются Федеральным законом "Об инвестиционном товариществе".</a:t>
            </a:r>
          </a:p>
        </p:txBody>
      </p:sp>
    </p:spTree>
    <p:extLst>
      <p:ext uri="{BB962C8B-B14F-4D97-AF65-F5344CB8AC3E}">
        <p14:creationId xmlns:p14="http://schemas.microsoft.com/office/powerpoint/2010/main" val="418771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26B85EE4-C082-4464-A6C5-55A1A65CB623}"/>
              </a:ext>
            </a:extLst>
          </p:cNvPr>
          <p:cNvSpPr/>
          <p:nvPr/>
        </p:nvSpPr>
        <p:spPr>
          <a:xfrm>
            <a:off x="208722" y="149087"/>
            <a:ext cx="1977887" cy="6062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Вклады товарищей</a:t>
            </a:r>
          </a:p>
        </p:txBody>
      </p:sp>
      <p:cxnSp>
        <p:nvCxnSpPr>
          <p:cNvPr id="6" name="Прямая со стрелкой 5">
            <a:extLst>
              <a:ext uri="{FF2B5EF4-FFF2-40B4-BE49-F238E27FC236}">
                <a16:creationId xmlns:a16="http://schemas.microsoft.com/office/drawing/2014/main" id="{CA1971A4-1468-4A86-A875-5B81C3D0E519}"/>
              </a:ext>
            </a:extLst>
          </p:cNvPr>
          <p:cNvCxnSpPr>
            <a:stCxn id="4" idx="3"/>
          </p:cNvCxnSpPr>
          <p:nvPr/>
        </p:nvCxnSpPr>
        <p:spPr>
          <a:xfrm>
            <a:off x="2186609" y="452231"/>
            <a:ext cx="586408" cy="496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 name="Прямоугольник: скругленные углы 6">
            <a:extLst>
              <a:ext uri="{FF2B5EF4-FFF2-40B4-BE49-F238E27FC236}">
                <a16:creationId xmlns:a16="http://schemas.microsoft.com/office/drawing/2014/main" id="{650129C6-2EAF-490E-8D47-E7597468994C}"/>
              </a:ext>
            </a:extLst>
          </p:cNvPr>
          <p:cNvSpPr/>
          <p:nvPr/>
        </p:nvSpPr>
        <p:spPr>
          <a:xfrm>
            <a:off x="2773017" y="24847"/>
            <a:ext cx="8981661" cy="854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Вкладом товарища признается все то, что он вносит в общее дело, в том числе деньги, иное имущество, профессиональные и иные знания, навыки и умения, а также деловая репутация и деловые связи.</a:t>
            </a:r>
          </a:p>
        </p:txBody>
      </p:sp>
      <p:cxnSp>
        <p:nvCxnSpPr>
          <p:cNvPr id="9" name="Прямая со стрелкой 8">
            <a:extLst>
              <a:ext uri="{FF2B5EF4-FFF2-40B4-BE49-F238E27FC236}">
                <a16:creationId xmlns:a16="http://schemas.microsoft.com/office/drawing/2014/main" id="{A46B50A7-3610-4A4A-B633-B665BFFA6A6C}"/>
              </a:ext>
            </a:extLst>
          </p:cNvPr>
          <p:cNvCxnSpPr/>
          <p:nvPr/>
        </p:nvCxnSpPr>
        <p:spPr>
          <a:xfrm>
            <a:off x="1197665" y="755374"/>
            <a:ext cx="0" cy="30314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Прямоугольник: скругленные углы 9">
            <a:extLst>
              <a:ext uri="{FF2B5EF4-FFF2-40B4-BE49-F238E27FC236}">
                <a16:creationId xmlns:a16="http://schemas.microsoft.com/office/drawing/2014/main" id="{66EB9FBB-DBE0-49BA-8B8D-9BF01AFBF57F}"/>
              </a:ext>
            </a:extLst>
          </p:cNvPr>
          <p:cNvSpPr/>
          <p:nvPr/>
        </p:nvSpPr>
        <p:spPr>
          <a:xfrm>
            <a:off x="208722" y="1152939"/>
            <a:ext cx="11340539" cy="849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Вклады товарищей предполагаются равными по стоимости, если иное не следует из договора простого товарищества или фактических обстоятельств. Денежная оценка вклада товарища производится по соглашению между товарищами.</a:t>
            </a:r>
          </a:p>
        </p:txBody>
      </p:sp>
      <p:sp>
        <p:nvSpPr>
          <p:cNvPr id="11" name="Прямоугольник: скругленные углы 10">
            <a:extLst>
              <a:ext uri="{FF2B5EF4-FFF2-40B4-BE49-F238E27FC236}">
                <a16:creationId xmlns:a16="http://schemas.microsoft.com/office/drawing/2014/main" id="{27317DBA-8C60-4AC2-B53E-E64F54ED2592}"/>
              </a:ext>
            </a:extLst>
          </p:cNvPr>
          <p:cNvSpPr/>
          <p:nvPr/>
        </p:nvSpPr>
        <p:spPr>
          <a:xfrm>
            <a:off x="4880108" y="2117036"/>
            <a:ext cx="1997765" cy="8497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a:t>Общее имущество товарищей</a:t>
            </a:r>
          </a:p>
        </p:txBody>
      </p:sp>
      <p:sp>
        <p:nvSpPr>
          <p:cNvPr id="12" name="Прямоугольник: скругленные углы 11">
            <a:extLst>
              <a:ext uri="{FF2B5EF4-FFF2-40B4-BE49-F238E27FC236}">
                <a16:creationId xmlns:a16="http://schemas.microsoft.com/office/drawing/2014/main" id="{B5D7DF39-ED0A-476B-907B-DBF598C3A0C9}"/>
              </a:ext>
            </a:extLst>
          </p:cNvPr>
          <p:cNvSpPr/>
          <p:nvPr/>
        </p:nvSpPr>
        <p:spPr>
          <a:xfrm>
            <a:off x="188842" y="2698476"/>
            <a:ext cx="2584175" cy="35383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dirty="0"/>
              <a:t>Внесенное товарищами имущество, которым они обладали на праве собственности,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 если иное не установлено законом или договором простого товарищества либо не вытекает из существа обязательства.</a:t>
            </a:r>
          </a:p>
        </p:txBody>
      </p:sp>
      <p:cxnSp>
        <p:nvCxnSpPr>
          <p:cNvPr id="14" name="Прямая соединительная линия 13">
            <a:extLst>
              <a:ext uri="{FF2B5EF4-FFF2-40B4-BE49-F238E27FC236}">
                <a16:creationId xmlns:a16="http://schemas.microsoft.com/office/drawing/2014/main" id="{38941DAB-D8DE-4971-9830-7EEC188E17C2}"/>
              </a:ext>
            </a:extLst>
          </p:cNvPr>
          <p:cNvCxnSpPr>
            <a:stCxn id="11" idx="1"/>
          </p:cNvCxnSpPr>
          <p:nvPr/>
        </p:nvCxnSpPr>
        <p:spPr>
          <a:xfrm flipH="1">
            <a:off x="1441174" y="2541935"/>
            <a:ext cx="343893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A9495E39-E2D0-4359-B210-D39915392066}"/>
              </a:ext>
            </a:extLst>
          </p:cNvPr>
          <p:cNvCxnSpPr>
            <a:endCxn id="12" idx="0"/>
          </p:cNvCxnSpPr>
          <p:nvPr/>
        </p:nvCxnSpPr>
        <p:spPr>
          <a:xfrm>
            <a:off x="1480929" y="2541935"/>
            <a:ext cx="1" cy="15654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7" name="Прямоугольник: скругленные углы 16">
            <a:extLst>
              <a:ext uri="{FF2B5EF4-FFF2-40B4-BE49-F238E27FC236}">
                <a16:creationId xmlns:a16="http://schemas.microsoft.com/office/drawing/2014/main" id="{D98BBB07-100F-4F71-997F-17B096A43E6B}"/>
              </a:ext>
            </a:extLst>
          </p:cNvPr>
          <p:cNvSpPr/>
          <p:nvPr/>
        </p:nvSpPr>
        <p:spPr>
          <a:xfrm>
            <a:off x="0" y="6393346"/>
            <a:ext cx="11340539" cy="3975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dirty="0"/>
              <a:t>Внесенное товарищами имущество, которым они обладали по основаниям, отличным от права собственности, используется в интересах всех товарищей и составляет наряду с имуществом, находящимся в их общей собственности, общее имущество товарищей.</a:t>
            </a:r>
          </a:p>
        </p:txBody>
      </p:sp>
      <p:cxnSp>
        <p:nvCxnSpPr>
          <p:cNvPr id="19" name="Прямая со стрелкой 18">
            <a:extLst>
              <a:ext uri="{FF2B5EF4-FFF2-40B4-BE49-F238E27FC236}">
                <a16:creationId xmlns:a16="http://schemas.microsoft.com/office/drawing/2014/main" id="{A48ADF68-6E07-4A7D-913C-521826B33CE4}"/>
              </a:ext>
            </a:extLst>
          </p:cNvPr>
          <p:cNvCxnSpPr>
            <a:stCxn id="12" idx="2"/>
          </p:cNvCxnSpPr>
          <p:nvPr/>
        </p:nvCxnSpPr>
        <p:spPr>
          <a:xfrm flipH="1">
            <a:off x="1480929" y="6236806"/>
            <a:ext cx="1" cy="1565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Прямоугольник: скругленные углы 19">
            <a:extLst>
              <a:ext uri="{FF2B5EF4-FFF2-40B4-BE49-F238E27FC236}">
                <a16:creationId xmlns:a16="http://schemas.microsoft.com/office/drawing/2014/main" id="{CDB5C2C8-AED9-40A0-99E3-4AE683194446}"/>
              </a:ext>
            </a:extLst>
          </p:cNvPr>
          <p:cNvSpPr/>
          <p:nvPr/>
        </p:nvSpPr>
        <p:spPr>
          <a:xfrm>
            <a:off x="3414087" y="3248911"/>
            <a:ext cx="1997765" cy="306616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500" dirty="0"/>
              <a:t>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a:t>
            </a:r>
          </a:p>
        </p:txBody>
      </p:sp>
      <p:cxnSp>
        <p:nvCxnSpPr>
          <p:cNvPr id="22" name="Прямая со стрелкой 21">
            <a:extLst>
              <a:ext uri="{FF2B5EF4-FFF2-40B4-BE49-F238E27FC236}">
                <a16:creationId xmlns:a16="http://schemas.microsoft.com/office/drawing/2014/main" id="{6608042A-F645-4319-AF60-7ED334047163}"/>
              </a:ext>
            </a:extLst>
          </p:cNvPr>
          <p:cNvCxnSpPr>
            <a:stCxn id="11" idx="1"/>
            <a:endCxn id="20" idx="0"/>
          </p:cNvCxnSpPr>
          <p:nvPr/>
        </p:nvCxnSpPr>
        <p:spPr>
          <a:xfrm flipH="1">
            <a:off x="4412970" y="2541935"/>
            <a:ext cx="467138" cy="70697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3" name="Прямоугольник: скругленные углы 22">
            <a:extLst>
              <a:ext uri="{FF2B5EF4-FFF2-40B4-BE49-F238E27FC236}">
                <a16:creationId xmlns:a16="http://schemas.microsoft.com/office/drawing/2014/main" id="{7E922320-780B-43AA-BDD6-E4DE0671AC61}"/>
              </a:ext>
            </a:extLst>
          </p:cNvPr>
          <p:cNvSpPr/>
          <p:nvPr/>
        </p:nvSpPr>
        <p:spPr>
          <a:xfrm>
            <a:off x="6544913" y="3288045"/>
            <a:ext cx="1997765" cy="29878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a:t>Пользование общим имуществом товарищей осуществляется по их общему согласию, а при недостижении согласия в порядке, устанавливаемом судом.</a:t>
            </a:r>
          </a:p>
        </p:txBody>
      </p:sp>
      <p:cxnSp>
        <p:nvCxnSpPr>
          <p:cNvPr id="26" name="Прямая со стрелкой 25">
            <a:extLst>
              <a:ext uri="{FF2B5EF4-FFF2-40B4-BE49-F238E27FC236}">
                <a16:creationId xmlns:a16="http://schemas.microsoft.com/office/drawing/2014/main" id="{EE778E25-9755-4C82-B818-E1084BE94AA2}"/>
              </a:ext>
            </a:extLst>
          </p:cNvPr>
          <p:cNvCxnSpPr>
            <a:stCxn id="11" idx="3"/>
            <a:endCxn id="23" idx="0"/>
          </p:cNvCxnSpPr>
          <p:nvPr/>
        </p:nvCxnSpPr>
        <p:spPr>
          <a:xfrm>
            <a:off x="6877873" y="2541935"/>
            <a:ext cx="665923" cy="7461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7" name="Прямоугольник: скругленные углы 26">
            <a:extLst>
              <a:ext uri="{FF2B5EF4-FFF2-40B4-BE49-F238E27FC236}">
                <a16:creationId xmlns:a16="http://schemas.microsoft.com/office/drawing/2014/main" id="{CF5DC116-32BA-415E-87CD-53CF09B6EC5A}"/>
              </a:ext>
            </a:extLst>
          </p:cNvPr>
          <p:cNvSpPr/>
          <p:nvPr/>
        </p:nvSpPr>
        <p:spPr>
          <a:xfrm>
            <a:off x="9452113" y="3051313"/>
            <a:ext cx="2097148" cy="31854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500" dirty="0"/>
              <a:t>Обязанности товарищей по содержанию общего имущества и порядок возмещения расходов, связанных с выполнением этих обязанностей, определяются договором простого товарищества.</a:t>
            </a:r>
          </a:p>
        </p:txBody>
      </p:sp>
      <p:cxnSp>
        <p:nvCxnSpPr>
          <p:cNvPr id="29" name="Прямая со стрелкой 28">
            <a:extLst>
              <a:ext uri="{FF2B5EF4-FFF2-40B4-BE49-F238E27FC236}">
                <a16:creationId xmlns:a16="http://schemas.microsoft.com/office/drawing/2014/main" id="{D68DC0DC-ADEF-4C1A-B545-296078ABC704}"/>
              </a:ext>
            </a:extLst>
          </p:cNvPr>
          <p:cNvCxnSpPr>
            <a:stCxn id="11" idx="3"/>
          </p:cNvCxnSpPr>
          <p:nvPr/>
        </p:nvCxnSpPr>
        <p:spPr>
          <a:xfrm>
            <a:off x="6877873" y="2541935"/>
            <a:ext cx="3588031" cy="42489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604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C63EEBA7-4C58-4914-AA6C-54C675326D74}"/>
              </a:ext>
            </a:extLst>
          </p:cNvPr>
          <p:cNvSpPr/>
          <p:nvPr/>
        </p:nvSpPr>
        <p:spPr>
          <a:xfrm>
            <a:off x="4923182" y="139148"/>
            <a:ext cx="2345635" cy="8249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a:t>Ведение общих дел товарищей</a:t>
            </a:r>
          </a:p>
        </p:txBody>
      </p:sp>
      <p:sp>
        <p:nvSpPr>
          <p:cNvPr id="5" name="Прямоугольник: скругленные углы 4">
            <a:extLst>
              <a:ext uri="{FF2B5EF4-FFF2-40B4-BE49-F238E27FC236}">
                <a16:creationId xmlns:a16="http://schemas.microsoft.com/office/drawing/2014/main" id="{C3E2C9B5-3818-4B8C-A1E0-E41C8713E8DE}"/>
              </a:ext>
            </a:extLst>
          </p:cNvPr>
          <p:cNvSpPr/>
          <p:nvPr/>
        </p:nvSpPr>
        <p:spPr>
          <a:xfrm>
            <a:off x="139149" y="1311966"/>
            <a:ext cx="3409122" cy="27233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500" dirty="0"/>
              <a:t>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a:t>
            </a:r>
          </a:p>
          <a:p>
            <a:pPr algn="ctr"/>
            <a:r>
              <a:rPr lang="ru-RU" sz="1500" dirty="0"/>
              <a:t>При совместном ведении дел для совершения каждой сделки требуется согласие всех товарищей</a:t>
            </a:r>
          </a:p>
        </p:txBody>
      </p:sp>
      <p:cxnSp>
        <p:nvCxnSpPr>
          <p:cNvPr id="7" name="Прямая со стрелкой 6">
            <a:extLst>
              <a:ext uri="{FF2B5EF4-FFF2-40B4-BE49-F238E27FC236}">
                <a16:creationId xmlns:a16="http://schemas.microsoft.com/office/drawing/2014/main" id="{70D4647C-56B3-4DDF-B908-29511D98E002}"/>
              </a:ext>
            </a:extLst>
          </p:cNvPr>
          <p:cNvCxnSpPr>
            <a:cxnSpLocks/>
            <a:stCxn id="4" idx="1"/>
            <a:endCxn id="5" idx="0"/>
          </p:cNvCxnSpPr>
          <p:nvPr/>
        </p:nvCxnSpPr>
        <p:spPr>
          <a:xfrm flipH="1">
            <a:off x="1843710" y="551622"/>
            <a:ext cx="3079472" cy="76034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9" name="Прямоугольник: скругленные углы 8">
            <a:extLst>
              <a:ext uri="{FF2B5EF4-FFF2-40B4-BE49-F238E27FC236}">
                <a16:creationId xmlns:a16="http://schemas.microsoft.com/office/drawing/2014/main" id="{71887841-A129-4C37-A0F9-A28DA2D02492}"/>
              </a:ext>
            </a:extLst>
          </p:cNvPr>
          <p:cNvSpPr/>
          <p:nvPr/>
        </p:nvSpPr>
        <p:spPr>
          <a:xfrm>
            <a:off x="4336773" y="1540565"/>
            <a:ext cx="3518452" cy="27233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a:t>В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p>
        </p:txBody>
      </p:sp>
      <p:cxnSp>
        <p:nvCxnSpPr>
          <p:cNvPr id="11" name="Прямая со стрелкой 10">
            <a:extLst>
              <a:ext uri="{FF2B5EF4-FFF2-40B4-BE49-F238E27FC236}">
                <a16:creationId xmlns:a16="http://schemas.microsoft.com/office/drawing/2014/main" id="{4C68FE02-CB81-485C-AEC7-626C77D52D5A}"/>
              </a:ext>
            </a:extLst>
          </p:cNvPr>
          <p:cNvCxnSpPr>
            <a:stCxn id="4" idx="2"/>
          </p:cNvCxnSpPr>
          <p:nvPr/>
        </p:nvCxnSpPr>
        <p:spPr>
          <a:xfrm flipH="1">
            <a:off x="6095999" y="964096"/>
            <a:ext cx="1" cy="57646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2" name="Прямоугольник: скругленные углы 11">
            <a:extLst>
              <a:ext uri="{FF2B5EF4-FFF2-40B4-BE49-F238E27FC236}">
                <a16:creationId xmlns:a16="http://schemas.microsoft.com/office/drawing/2014/main" id="{41158127-F123-46CF-9A73-82D77FD2514A}"/>
              </a:ext>
            </a:extLst>
          </p:cNvPr>
          <p:cNvSpPr/>
          <p:nvPr/>
        </p:nvSpPr>
        <p:spPr>
          <a:xfrm>
            <a:off x="8643727" y="1321905"/>
            <a:ext cx="3399183" cy="27233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600" dirty="0"/>
              <a:t>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p>
        </p:txBody>
      </p:sp>
      <p:cxnSp>
        <p:nvCxnSpPr>
          <p:cNvPr id="14" name="Прямая со стрелкой 13">
            <a:extLst>
              <a:ext uri="{FF2B5EF4-FFF2-40B4-BE49-F238E27FC236}">
                <a16:creationId xmlns:a16="http://schemas.microsoft.com/office/drawing/2014/main" id="{A2985B71-D9C6-44A2-8EBB-6717D7895644}"/>
              </a:ext>
            </a:extLst>
          </p:cNvPr>
          <p:cNvCxnSpPr>
            <a:stCxn id="4" idx="3"/>
            <a:endCxn id="12" idx="0"/>
          </p:cNvCxnSpPr>
          <p:nvPr/>
        </p:nvCxnSpPr>
        <p:spPr>
          <a:xfrm>
            <a:off x="7268817" y="551622"/>
            <a:ext cx="3074502" cy="77028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Прямоугольник: скругленные углы 14">
            <a:extLst>
              <a:ext uri="{FF2B5EF4-FFF2-40B4-BE49-F238E27FC236}">
                <a16:creationId xmlns:a16="http://schemas.microsoft.com/office/drawing/2014/main" id="{C6AB3A14-237B-4FF0-B2F7-4559C2FB26C1}"/>
              </a:ext>
            </a:extLst>
          </p:cNvPr>
          <p:cNvSpPr/>
          <p:nvPr/>
        </p:nvSpPr>
        <p:spPr>
          <a:xfrm>
            <a:off x="725556" y="4318551"/>
            <a:ext cx="4495790" cy="245496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400" dirty="0"/>
              <a:t>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своего 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сделок убытки, вправе требовать их возмещения.</a:t>
            </a:r>
          </a:p>
        </p:txBody>
      </p:sp>
      <p:cxnSp>
        <p:nvCxnSpPr>
          <p:cNvPr id="17" name="Прямая со стрелкой 16">
            <a:extLst>
              <a:ext uri="{FF2B5EF4-FFF2-40B4-BE49-F238E27FC236}">
                <a16:creationId xmlns:a16="http://schemas.microsoft.com/office/drawing/2014/main" id="{0D2BFE59-BD23-4406-9BC4-F6CE9730A277}"/>
              </a:ext>
            </a:extLst>
          </p:cNvPr>
          <p:cNvCxnSpPr>
            <a:stCxn id="4" idx="1"/>
          </p:cNvCxnSpPr>
          <p:nvPr/>
        </p:nvCxnSpPr>
        <p:spPr>
          <a:xfrm flipH="1">
            <a:off x="3383446" y="551622"/>
            <a:ext cx="1539736" cy="371226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8" name="Прямоугольник: скругленные углы 17">
            <a:extLst>
              <a:ext uri="{FF2B5EF4-FFF2-40B4-BE49-F238E27FC236}">
                <a16:creationId xmlns:a16="http://schemas.microsoft.com/office/drawing/2014/main" id="{8D8B7240-A58F-4B5D-84E1-45BA806645B6}"/>
              </a:ext>
            </a:extLst>
          </p:cNvPr>
          <p:cNvSpPr/>
          <p:nvPr/>
        </p:nvSpPr>
        <p:spPr>
          <a:xfrm>
            <a:off x="7268817" y="4308612"/>
            <a:ext cx="3518452" cy="245496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a:t>Решения, касающиеся общих дел товарищей, принимаются товарищами по общему согласию, если иное не предусмотрено договором простого товарищества.</a:t>
            </a:r>
          </a:p>
        </p:txBody>
      </p:sp>
      <p:cxnSp>
        <p:nvCxnSpPr>
          <p:cNvPr id="20" name="Прямая со стрелкой 19">
            <a:extLst>
              <a:ext uri="{FF2B5EF4-FFF2-40B4-BE49-F238E27FC236}">
                <a16:creationId xmlns:a16="http://schemas.microsoft.com/office/drawing/2014/main" id="{CE79BE73-4FFF-4CAC-BD93-5614B80AA8A6}"/>
              </a:ext>
            </a:extLst>
          </p:cNvPr>
          <p:cNvCxnSpPr>
            <a:stCxn id="4" idx="3"/>
          </p:cNvCxnSpPr>
          <p:nvPr/>
        </p:nvCxnSpPr>
        <p:spPr>
          <a:xfrm>
            <a:off x="7268817" y="551622"/>
            <a:ext cx="1666461" cy="364269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08009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81AD887B-D2A8-4257-8AAE-7A9B05BA76AF}"/>
              </a:ext>
            </a:extLst>
          </p:cNvPr>
          <p:cNvSpPr/>
          <p:nvPr/>
        </p:nvSpPr>
        <p:spPr>
          <a:xfrm>
            <a:off x="129208" y="208721"/>
            <a:ext cx="2743201" cy="874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Право товарища на информацию</a:t>
            </a:r>
          </a:p>
        </p:txBody>
      </p:sp>
      <p:cxnSp>
        <p:nvCxnSpPr>
          <p:cNvPr id="6" name="Прямая со стрелкой 5">
            <a:extLst>
              <a:ext uri="{FF2B5EF4-FFF2-40B4-BE49-F238E27FC236}">
                <a16:creationId xmlns:a16="http://schemas.microsoft.com/office/drawing/2014/main" id="{01109E90-745E-4869-AE21-CF947624005D}"/>
              </a:ext>
            </a:extLst>
          </p:cNvPr>
          <p:cNvCxnSpPr>
            <a:cxnSpLocks/>
            <a:stCxn id="4" idx="3"/>
          </p:cNvCxnSpPr>
          <p:nvPr/>
        </p:nvCxnSpPr>
        <p:spPr>
          <a:xfrm>
            <a:off x="2872409" y="646043"/>
            <a:ext cx="68580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8" name="Прямоугольник: скругленные углы 7">
            <a:extLst>
              <a:ext uri="{FF2B5EF4-FFF2-40B4-BE49-F238E27FC236}">
                <a16:creationId xmlns:a16="http://schemas.microsoft.com/office/drawing/2014/main" id="{BA7CF834-1158-4022-B850-D5E17ABE66E6}"/>
              </a:ext>
            </a:extLst>
          </p:cNvPr>
          <p:cNvSpPr/>
          <p:nvPr/>
        </p:nvSpPr>
        <p:spPr>
          <a:xfrm>
            <a:off x="3558209" y="208721"/>
            <a:ext cx="8199783" cy="874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t>Каждый товарищ независимо от того, уполномочен ли он вести общие дела товарищей, вправе знакомиться со всей документацией по ведению дел. Отказ от этого права или его ограничение, в том числе по соглашению товарищей, ничтожны.</a:t>
            </a:r>
          </a:p>
        </p:txBody>
      </p:sp>
      <p:sp>
        <p:nvSpPr>
          <p:cNvPr id="9" name="Прямоугольник: скругленные углы 8">
            <a:extLst>
              <a:ext uri="{FF2B5EF4-FFF2-40B4-BE49-F238E27FC236}">
                <a16:creationId xmlns:a16="http://schemas.microsoft.com/office/drawing/2014/main" id="{97EB8093-2700-450B-859F-C21D1CFDC206}"/>
              </a:ext>
            </a:extLst>
          </p:cNvPr>
          <p:cNvSpPr/>
          <p:nvPr/>
        </p:nvSpPr>
        <p:spPr>
          <a:xfrm>
            <a:off x="129208" y="1520686"/>
            <a:ext cx="2464904" cy="7255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a:t>Общие расходы и убытки товарищей</a:t>
            </a:r>
          </a:p>
        </p:txBody>
      </p:sp>
      <p:cxnSp>
        <p:nvCxnSpPr>
          <p:cNvPr id="11" name="Прямая со стрелкой 10">
            <a:extLst>
              <a:ext uri="{FF2B5EF4-FFF2-40B4-BE49-F238E27FC236}">
                <a16:creationId xmlns:a16="http://schemas.microsoft.com/office/drawing/2014/main" id="{DC5ADEE3-5DD8-4CE4-83CA-308A048E9A44}"/>
              </a:ext>
            </a:extLst>
          </p:cNvPr>
          <p:cNvCxnSpPr>
            <a:cxnSpLocks/>
            <a:stCxn id="9" idx="3"/>
          </p:cNvCxnSpPr>
          <p:nvPr/>
        </p:nvCxnSpPr>
        <p:spPr>
          <a:xfrm>
            <a:off x="2594112" y="1883465"/>
            <a:ext cx="705679"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6" name="Прямоугольник: скругленные углы 15">
            <a:extLst>
              <a:ext uri="{FF2B5EF4-FFF2-40B4-BE49-F238E27FC236}">
                <a16:creationId xmlns:a16="http://schemas.microsoft.com/office/drawing/2014/main" id="{733DB0D1-0CDF-4D58-8296-1E25386D9D81}"/>
              </a:ext>
            </a:extLst>
          </p:cNvPr>
          <p:cNvSpPr/>
          <p:nvPr/>
        </p:nvSpPr>
        <p:spPr>
          <a:xfrm>
            <a:off x="3379304" y="1272209"/>
            <a:ext cx="8531087" cy="104360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1400" dirty="0"/>
              <a:t>Порядок покрытия расходов и убытков, связанных с совместной деятельностью товарищей, определяется их соглашением. При отсутствии такого соглашения каждый товарищ несет расходы и убытки пропорционально стоимости его вклада в общее дело.</a:t>
            </a:r>
          </a:p>
          <a:p>
            <a:pPr algn="ctr"/>
            <a:r>
              <a:rPr lang="ru-RU" sz="1400" dirty="0"/>
              <a:t>Соглашение, полностью освобождающее кого-либо из товарищей от участия в покрытии общих расходов или убытков, ничтожно.</a:t>
            </a:r>
          </a:p>
        </p:txBody>
      </p:sp>
      <p:sp>
        <p:nvSpPr>
          <p:cNvPr id="17" name="Прямоугольник: скругленные углы 16">
            <a:extLst>
              <a:ext uri="{FF2B5EF4-FFF2-40B4-BE49-F238E27FC236}">
                <a16:creationId xmlns:a16="http://schemas.microsoft.com/office/drawing/2014/main" id="{E2A28F56-5FA5-4514-9B59-33D8CD47C785}"/>
              </a:ext>
            </a:extLst>
          </p:cNvPr>
          <p:cNvSpPr/>
          <p:nvPr/>
        </p:nvSpPr>
        <p:spPr>
          <a:xfrm>
            <a:off x="129208" y="2524540"/>
            <a:ext cx="2385390" cy="78519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a:t>Ответственность товарищей по общим обязательствам</a:t>
            </a:r>
          </a:p>
        </p:txBody>
      </p:sp>
      <p:cxnSp>
        <p:nvCxnSpPr>
          <p:cNvPr id="19" name="Прямая со стрелкой 18">
            <a:extLst>
              <a:ext uri="{FF2B5EF4-FFF2-40B4-BE49-F238E27FC236}">
                <a16:creationId xmlns:a16="http://schemas.microsoft.com/office/drawing/2014/main" id="{FA90CE76-7DB1-4F18-8F7B-EA0DACD4B23E}"/>
              </a:ext>
            </a:extLst>
          </p:cNvPr>
          <p:cNvCxnSpPr>
            <a:cxnSpLocks/>
            <a:stCxn id="17" idx="3"/>
          </p:cNvCxnSpPr>
          <p:nvPr/>
        </p:nvCxnSpPr>
        <p:spPr>
          <a:xfrm flipV="1">
            <a:off x="2514598" y="2917135"/>
            <a:ext cx="566532" cy="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2" name="Прямая со стрелкой 21">
            <a:extLst>
              <a:ext uri="{FF2B5EF4-FFF2-40B4-BE49-F238E27FC236}">
                <a16:creationId xmlns:a16="http://schemas.microsoft.com/office/drawing/2014/main" id="{C12CFBF2-CD67-4B7A-95C9-B89C86D930E6}"/>
              </a:ext>
            </a:extLst>
          </p:cNvPr>
          <p:cNvCxnSpPr>
            <a:stCxn id="17" idx="2"/>
          </p:cNvCxnSpPr>
          <p:nvPr/>
        </p:nvCxnSpPr>
        <p:spPr>
          <a:xfrm>
            <a:off x="1321903" y="3309731"/>
            <a:ext cx="0" cy="35780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Прямоугольник: скругленные углы 22">
            <a:extLst>
              <a:ext uri="{FF2B5EF4-FFF2-40B4-BE49-F238E27FC236}">
                <a16:creationId xmlns:a16="http://schemas.microsoft.com/office/drawing/2014/main" id="{AE71CB51-CCC0-47B1-BC11-D694813229FC}"/>
              </a:ext>
            </a:extLst>
          </p:cNvPr>
          <p:cNvSpPr/>
          <p:nvPr/>
        </p:nvSpPr>
        <p:spPr>
          <a:xfrm>
            <a:off x="3081130" y="2504657"/>
            <a:ext cx="8531087" cy="11131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a:t>Если договор простого товарищества не связан с осуществлением его участниками предпринимательской деятельности, каждый товарищ отвечает по общим договорным обязательствам всем своим имуществом пропорционально стоимости его вклада в общее дело.</a:t>
            </a:r>
          </a:p>
          <a:p>
            <a:pPr algn="ctr"/>
            <a:r>
              <a:rPr lang="ru-RU" sz="1400" dirty="0"/>
              <a:t>По общим обязательствам, возникшим не из договора, товарищи отвечают солидарно.</a:t>
            </a:r>
          </a:p>
        </p:txBody>
      </p:sp>
      <p:sp>
        <p:nvSpPr>
          <p:cNvPr id="24" name="Прямоугольник: скругленные углы 23">
            <a:extLst>
              <a:ext uri="{FF2B5EF4-FFF2-40B4-BE49-F238E27FC236}">
                <a16:creationId xmlns:a16="http://schemas.microsoft.com/office/drawing/2014/main" id="{0EC9DC2C-1260-4DFD-8F01-82675D140199}"/>
              </a:ext>
            </a:extLst>
          </p:cNvPr>
          <p:cNvSpPr/>
          <p:nvPr/>
        </p:nvSpPr>
        <p:spPr>
          <a:xfrm>
            <a:off x="0" y="3801743"/>
            <a:ext cx="7772399" cy="10336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dirty="0"/>
              <a:t>Если договор простого товарищества связан с осуществлением его участниками предпринимательской деятельности, товарищи отвечают солидарно по всем общим обязательствам независимо от оснований их возникновения.</a:t>
            </a:r>
          </a:p>
        </p:txBody>
      </p:sp>
      <p:sp>
        <p:nvSpPr>
          <p:cNvPr id="25" name="Прямоугольник: скругленные углы 24">
            <a:extLst>
              <a:ext uri="{FF2B5EF4-FFF2-40B4-BE49-F238E27FC236}">
                <a16:creationId xmlns:a16="http://schemas.microsoft.com/office/drawing/2014/main" id="{45F09E88-60DC-4390-9437-D2C5296CECC4}"/>
              </a:ext>
            </a:extLst>
          </p:cNvPr>
          <p:cNvSpPr/>
          <p:nvPr/>
        </p:nvSpPr>
        <p:spPr>
          <a:xfrm>
            <a:off x="64607" y="5158408"/>
            <a:ext cx="2882344" cy="78517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a:t>Распределение прибыли</a:t>
            </a:r>
          </a:p>
        </p:txBody>
      </p:sp>
      <p:cxnSp>
        <p:nvCxnSpPr>
          <p:cNvPr id="27" name="Прямая со стрелкой 26">
            <a:extLst>
              <a:ext uri="{FF2B5EF4-FFF2-40B4-BE49-F238E27FC236}">
                <a16:creationId xmlns:a16="http://schemas.microsoft.com/office/drawing/2014/main" id="{0A999BDF-FC86-4D0F-8780-C9244D1EEC52}"/>
              </a:ext>
            </a:extLst>
          </p:cNvPr>
          <p:cNvCxnSpPr>
            <a:stCxn id="25" idx="3"/>
          </p:cNvCxnSpPr>
          <p:nvPr/>
        </p:nvCxnSpPr>
        <p:spPr>
          <a:xfrm>
            <a:off x="2946951" y="5550997"/>
            <a:ext cx="611258" cy="497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8" name="Прямоугольник: скругленные углы 27">
            <a:extLst>
              <a:ext uri="{FF2B5EF4-FFF2-40B4-BE49-F238E27FC236}">
                <a16:creationId xmlns:a16="http://schemas.microsoft.com/office/drawing/2014/main" id="{D9C95D9E-D8C0-475B-8E0B-824582AF873F}"/>
              </a:ext>
            </a:extLst>
          </p:cNvPr>
          <p:cNvSpPr/>
          <p:nvPr/>
        </p:nvSpPr>
        <p:spPr>
          <a:xfrm>
            <a:off x="3675821" y="4981995"/>
            <a:ext cx="8193156" cy="14759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Прибыль, полученная товарищами в результате их совместной деятельности, распределяется пропорционально стоимости вкладов товарищей в общее дело, если иное не предусмотрено договором простого товарищества или иным соглашением товарищей. Соглашение об устранении кого-либо из товарищей от участия в прибыли ничтожно.</a:t>
            </a:r>
          </a:p>
        </p:txBody>
      </p:sp>
    </p:spTree>
    <p:extLst>
      <p:ext uri="{BB962C8B-B14F-4D97-AF65-F5344CB8AC3E}">
        <p14:creationId xmlns:p14="http://schemas.microsoft.com/office/powerpoint/2010/main" val="307383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505F7541-2F38-4E70-83CD-792AFC3BC85D}"/>
              </a:ext>
            </a:extLst>
          </p:cNvPr>
          <p:cNvSpPr/>
          <p:nvPr/>
        </p:nvSpPr>
        <p:spPr>
          <a:xfrm>
            <a:off x="208722" y="139147"/>
            <a:ext cx="2623930" cy="964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Выдел доли товарища по требованию его кредитора</a:t>
            </a:r>
          </a:p>
        </p:txBody>
      </p:sp>
      <p:cxnSp>
        <p:nvCxnSpPr>
          <p:cNvPr id="6" name="Прямая со стрелкой 5">
            <a:extLst>
              <a:ext uri="{FF2B5EF4-FFF2-40B4-BE49-F238E27FC236}">
                <a16:creationId xmlns:a16="http://schemas.microsoft.com/office/drawing/2014/main" id="{36140AC1-E299-4691-9D50-6EA99BC3BA7B}"/>
              </a:ext>
            </a:extLst>
          </p:cNvPr>
          <p:cNvCxnSpPr>
            <a:stCxn id="4" idx="3"/>
          </p:cNvCxnSpPr>
          <p:nvPr/>
        </p:nvCxnSpPr>
        <p:spPr>
          <a:xfrm flipV="1">
            <a:off x="2832652" y="616226"/>
            <a:ext cx="606287" cy="49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Прямоугольник: скругленные углы 6">
            <a:extLst>
              <a:ext uri="{FF2B5EF4-FFF2-40B4-BE49-F238E27FC236}">
                <a16:creationId xmlns:a16="http://schemas.microsoft.com/office/drawing/2014/main" id="{5FD03C03-9E2A-4C8B-B1AC-22C8BCE154AE}"/>
              </a:ext>
            </a:extLst>
          </p:cNvPr>
          <p:cNvSpPr/>
          <p:nvPr/>
        </p:nvSpPr>
        <p:spPr>
          <a:xfrm>
            <a:off x="3438939" y="149086"/>
            <a:ext cx="8246165" cy="964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Кредитор участника договора простого товарищества вправе предъявить требование о выделе его доли в общем имуществе в соответствии со статьей 255 ГК РФ.</a:t>
            </a:r>
          </a:p>
        </p:txBody>
      </p:sp>
      <p:sp>
        <p:nvSpPr>
          <p:cNvPr id="8" name="Выноска: стрелка вниз 7">
            <a:extLst>
              <a:ext uri="{FF2B5EF4-FFF2-40B4-BE49-F238E27FC236}">
                <a16:creationId xmlns:a16="http://schemas.microsoft.com/office/drawing/2014/main" id="{D2E81A8E-1A14-47D5-B757-CF0FA7258457}"/>
              </a:ext>
            </a:extLst>
          </p:cNvPr>
          <p:cNvSpPr/>
          <p:nvPr/>
        </p:nvSpPr>
        <p:spPr>
          <a:xfrm>
            <a:off x="2832652" y="1282148"/>
            <a:ext cx="6549887" cy="377688"/>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a:t>Прекращение договора простого товарищества</a:t>
            </a:r>
          </a:p>
        </p:txBody>
      </p:sp>
      <p:sp>
        <p:nvSpPr>
          <p:cNvPr id="9" name="Прямоугольник 8">
            <a:extLst>
              <a:ext uri="{FF2B5EF4-FFF2-40B4-BE49-F238E27FC236}">
                <a16:creationId xmlns:a16="http://schemas.microsoft.com/office/drawing/2014/main" id="{1AB17B36-0651-4777-9C62-0348FF7783BD}"/>
              </a:ext>
            </a:extLst>
          </p:cNvPr>
          <p:cNvSpPr/>
          <p:nvPr/>
        </p:nvSpPr>
        <p:spPr>
          <a:xfrm>
            <a:off x="366091" y="1659836"/>
            <a:ext cx="11638721" cy="4893647"/>
          </a:xfrm>
          <a:prstGeom prst="rect">
            <a:avLst/>
          </a:prstGeom>
        </p:spPr>
        <p:txBody>
          <a:bodyPr wrap="square">
            <a:spAutoFit/>
          </a:bodyPr>
          <a:lstStyle/>
          <a:p>
            <a:pPr algn="ctr"/>
            <a:r>
              <a:rPr lang="ru-RU" sz="1300" b="1" dirty="0"/>
              <a:t>1. Договор простого товарищества прекращается вследствие:</a:t>
            </a:r>
          </a:p>
          <a:p>
            <a:pPr algn="ctr"/>
            <a:r>
              <a:rPr lang="ru-RU" sz="1300" b="1" dirty="0"/>
              <a:t>объявления кого-либо из товарищей недееспособным, ограниченно дееспособным или безвестно отсутствующим, если договором простого товарищества или последующим соглашением не предусмотрено сохранение договора в отношениях между остальными товарищами;</a:t>
            </a:r>
          </a:p>
          <a:p>
            <a:pPr algn="ctr"/>
            <a:r>
              <a:rPr lang="ru-RU" sz="1300" b="1" dirty="0"/>
              <a:t>объявления кого-либо из товарищей несостоятельным (банкротом), за изъятием, указанным в абзаце втором настоящего пункта;</a:t>
            </a:r>
          </a:p>
          <a:p>
            <a:pPr algn="ctr"/>
            <a:r>
              <a:rPr lang="ru-RU" sz="1300" b="1" dirty="0"/>
              <a:t>смерти товарища или ликвидации либо реорганизации участвующего в договоре простого товарищества юридического лица,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(ликвидированного или реорганизованного юридического лица) его наследниками (правопреемниками);</a:t>
            </a:r>
          </a:p>
          <a:p>
            <a:pPr algn="ctr"/>
            <a:r>
              <a:rPr lang="ru-RU" sz="1300" b="1" dirty="0"/>
              <a:t>отказа кого-либо из товарищей от дальнейшего участия в бессрочном договоре простого товарищества, за изъятием, указанным в абзаце втором настоящего пункта;</a:t>
            </a:r>
          </a:p>
          <a:p>
            <a:pPr algn="ctr"/>
            <a:r>
              <a:rPr lang="ru-RU" sz="1300" b="1" dirty="0"/>
              <a:t>расторжения договора простого товарищества, заключенного с указанием срока, по требованию одного из товарищей в отношениях между ним и остальными товарищами, за изъятием, указанным в абзаце втором настоящего пункта;</a:t>
            </a:r>
          </a:p>
          <a:p>
            <a:pPr algn="ctr"/>
            <a:r>
              <a:rPr lang="ru-RU" sz="1300" b="1" dirty="0"/>
              <a:t>истечения срока договора простого товарищества;</a:t>
            </a:r>
          </a:p>
          <a:p>
            <a:pPr algn="ctr"/>
            <a:r>
              <a:rPr lang="ru-RU" sz="1300" b="1" dirty="0"/>
              <a:t>выдела доли товарища по требованию его кредитора, за изъятием, указанным в абзаце втором настоящего пункта.</a:t>
            </a:r>
          </a:p>
          <a:p>
            <a:pPr algn="ctr"/>
            <a:endParaRPr lang="ru-RU" sz="1300" b="1" dirty="0"/>
          </a:p>
          <a:p>
            <a:pPr algn="ctr"/>
            <a:endParaRPr lang="ru-RU" sz="1300" b="1" dirty="0"/>
          </a:p>
          <a:p>
            <a:pPr algn="ctr"/>
            <a:endParaRPr lang="ru-RU" sz="1300" b="1" dirty="0"/>
          </a:p>
          <a:p>
            <a:pPr algn="ctr"/>
            <a:r>
              <a:rPr lang="ru-RU" sz="1300" b="1" dirty="0"/>
              <a:t>2. При прекращении договора простого товарищества вещи, переданные в общее владение и (или) пользование товарищей, возвращаются предоставившим их товарищам без вознаграждения, если иное не предусмотрено соглашением сторон.</a:t>
            </a:r>
          </a:p>
          <a:p>
            <a:pPr algn="ctr"/>
            <a:r>
              <a:rPr lang="ru-RU" sz="1300" b="1" dirty="0"/>
              <a:t>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третьих лиц.</a:t>
            </a:r>
          </a:p>
          <a:p>
            <a:pPr algn="ctr"/>
            <a:r>
              <a:rPr lang="ru-RU" sz="1300" b="1" dirty="0"/>
              <a:t>Раздел имущества, находившегося в общей собственности товарищей, и возникших у них общих прав требования осуществляется в порядке, установленном статьей 252 ГК РФ.</a:t>
            </a:r>
          </a:p>
          <a:p>
            <a:pPr algn="ctr"/>
            <a:r>
              <a:rPr lang="ru-RU" sz="1300" b="1" dirty="0"/>
              <a:t>Товарищ, внесший в общую собственность индивидуально определенную вещь, вправе при прекращении договора простого товарищества требовать в судебном порядке возврата ему этой вещи при условии соблюдения интересов остальных товарищей и кредиторов.</a:t>
            </a:r>
          </a:p>
        </p:txBody>
      </p:sp>
      <p:cxnSp>
        <p:nvCxnSpPr>
          <p:cNvPr id="11" name="Прямая со стрелкой 10">
            <a:extLst>
              <a:ext uri="{FF2B5EF4-FFF2-40B4-BE49-F238E27FC236}">
                <a16:creationId xmlns:a16="http://schemas.microsoft.com/office/drawing/2014/main" id="{BB54ED6F-B051-4FC2-9C3A-A8D9967374CA}"/>
              </a:ext>
            </a:extLst>
          </p:cNvPr>
          <p:cNvCxnSpPr/>
          <p:nvPr/>
        </p:nvCxnSpPr>
        <p:spPr>
          <a:xfrm>
            <a:off x="6185451" y="4383157"/>
            <a:ext cx="0" cy="41744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994711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6DCEE87C-1F15-4228-B33C-F736FFF5ED4B}"/>
              </a:ext>
            </a:extLst>
          </p:cNvPr>
          <p:cNvSpPr/>
          <p:nvPr/>
        </p:nvSpPr>
        <p:spPr>
          <a:xfrm>
            <a:off x="89452" y="417444"/>
            <a:ext cx="2862470" cy="974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Отказ от бессрочного договора простого товарищества</a:t>
            </a:r>
          </a:p>
        </p:txBody>
      </p:sp>
      <p:cxnSp>
        <p:nvCxnSpPr>
          <p:cNvPr id="6" name="Прямая со стрелкой 5">
            <a:extLst>
              <a:ext uri="{FF2B5EF4-FFF2-40B4-BE49-F238E27FC236}">
                <a16:creationId xmlns:a16="http://schemas.microsoft.com/office/drawing/2014/main" id="{F55A2600-1F62-437E-A180-CCD77709EEA4}"/>
              </a:ext>
            </a:extLst>
          </p:cNvPr>
          <p:cNvCxnSpPr>
            <a:cxnSpLocks/>
            <a:stCxn id="4" idx="3"/>
          </p:cNvCxnSpPr>
          <p:nvPr/>
        </p:nvCxnSpPr>
        <p:spPr>
          <a:xfrm>
            <a:off x="2951922" y="904462"/>
            <a:ext cx="57646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Прямоугольник: скругленные углы 7">
            <a:extLst>
              <a:ext uri="{FF2B5EF4-FFF2-40B4-BE49-F238E27FC236}">
                <a16:creationId xmlns:a16="http://schemas.microsoft.com/office/drawing/2014/main" id="{2DF16F3D-394D-409D-87A0-6F91880CFED1}"/>
              </a:ext>
            </a:extLst>
          </p:cNvPr>
          <p:cNvSpPr/>
          <p:nvPr/>
        </p:nvSpPr>
        <p:spPr>
          <a:xfrm>
            <a:off x="3568147" y="258427"/>
            <a:ext cx="8388626" cy="1311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Заявление об отказе товарища от бессрочного договора простого товарищества должно быть сделано им не позднее чем за три месяца до предполагаемого выхода из договора.</a:t>
            </a:r>
          </a:p>
          <a:p>
            <a:pPr algn="ctr"/>
            <a:r>
              <a:rPr lang="ru-RU" dirty="0"/>
              <a:t>Соглашение об ограничении права на отказ от бессрочного договора простого товарищества является ничтожным.</a:t>
            </a:r>
          </a:p>
        </p:txBody>
      </p:sp>
      <p:sp>
        <p:nvSpPr>
          <p:cNvPr id="9" name="Прямоугольник: скругленные углы 8">
            <a:extLst>
              <a:ext uri="{FF2B5EF4-FFF2-40B4-BE49-F238E27FC236}">
                <a16:creationId xmlns:a16="http://schemas.microsoft.com/office/drawing/2014/main" id="{85127E2C-D6E6-4A74-9B31-6A2F129D305C}"/>
              </a:ext>
            </a:extLst>
          </p:cNvPr>
          <p:cNvSpPr/>
          <p:nvPr/>
        </p:nvSpPr>
        <p:spPr>
          <a:xfrm>
            <a:off x="89452" y="2400301"/>
            <a:ext cx="2763078" cy="107342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tx1"/>
                </a:solidFill>
              </a:rPr>
              <a:t>Расторжение договора простого товарищества по требованию стороны</a:t>
            </a:r>
          </a:p>
        </p:txBody>
      </p:sp>
      <p:cxnSp>
        <p:nvCxnSpPr>
          <p:cNvPr id="11" name="Прямая со стрелкой 10">
            <a:extLst>
              <a:ext uri="{FF2B5EF4-FFF2-40B4-BE49-F238E27FC236}">
                <a16:creationId xmlns:a16="http://schemas.microsoft.com/office/drawing/2014/main" id="{A0DA189F-E42D-4DFD-A7E6-FF868F9999DD}"/>
              </a:ext>
            </a:extLst>
          </p:cNvPr>
          <p:cNvCxnSpPr>
            <a:stCxn id="9" idx="3"/>
          </p:cNvCxnSpPr>
          <p:nvPr/>
        </p:nvCxnSpPr>
        <p:spPr>
          <a:xfrm>
            <a:off x="2852530" y="2937014"/>
            <a:ext cx="675861" cy="99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Прямоугольник: скругленные углы 11">
            <a:extLst>
              <a:ext uri="{FF2B5EF4-FFF2-40B4-BE49-F238E27FC236}">
                <a16:creationId xmlns:a16="http://schemas.microsoft.com/office/drawing/2014/main" id="{F6188774-791B-4075-8902-0604796840C0}"/>
              </a:ext>
            </a:extLst>
          </p:cNvPr>
          <p:cNvSpPr/>
          <p:nvPr/>
        </p:nvSpPr>
        <p:spPr>
          <a:xfrm>
            <a:off x="3528391" y="2074794"/>
            <a:ext cx="8468139" cy="174431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tx1"/>
                </a:solidFill>
              </a:rPr>
              <a:t>Наряду с основаниями, указанными в пункте 2 статьи 450 ГК РФ, сторона договора простого товарищества, заключенного с указанием срока или с указанием цели в качестве </a:t>
            </a:r>
            <a:r>
              <a:rPr lang="ru-RU" dirty="0" err="1">
                <a:solidFill>
                  <a:schemeClr val="tx1"/>
                </a:solidFill>
              </a:rPr>
              <a:t>отменительного</a:t>
            </a:r>
            <a:r>
              <a:rPr lang="ru-RU" dirty="0">
                <a:solidFill>
                  <a:schemeClr val="tx1"/>
                </a:solidFill>
              </a:rPr>
              <a:t> условия, вправе требовать расторжения договора в отношениях между собой и остальными товарищами по уважительной причине с возмещением остальным товарищам реального ущерба, причиненного расторжением договора.</a:t>
            </a:r>
          </a:p>
        </p:txBody>
      </p:sp>
      <p:sp>
        <p:nvSpPr>
          <p:cNvPr id="13" name="Прямоугольник: скругленные углы 12">
            <a:extLst>
              <a:ext uri="{FF2B5EF4-FFF2-40B4-BE49-F238E27FC236}">
                <a16:creationId xmlns:a16="http://schemas.microsoft.com/office/drawing/2014/main" id="{A8A1FDB2-F655-4038-BEC6-C43251524620}"/>
              </a:ext>
            </a:extLst>
          </p:cNvPr>
          <p:cNvSpPr/>
          <p:nvPr/>
        </p:nvSpPr>
        <p:spPr>
          <a:xfrm>
            <a:off x="89452" y="4442792"/>
            <a:ext cx="2951922" cy="12523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a:t>Ответственность товарища, в отношении которого договор простого товарищества расторгнут</a:t>
            </a:r>
          </a:p>
        </p:txBody>
      </p:sp>
      <p:cxnSp>
        <p:nvCxnSpPr>
          <p:cNvPr id="15" name="Прямая со стрелкой 14">
            <a:extLst>
              <a:ext uri="{FF2B5EF4-FFF2-40B4-BE49-F238E27FC236}">
                <a16:creationId xmlns:a16="http://schemas.microsoft.com/office/drawing/2014/main" id="{59CE9D44-052F-4EA9-959B-BDDC3AB112CE}"/>
              </a:ext>
            </a:extLst>
          </p:cNvPr>
          <p:cNvCxnSpPr>
            <a:stCxn id="13" idx="3"/>
          </p:cNvCxnSpPr>
          <p:nvPr/>
        </p:nvCxnSpPr>
        <p:spPr>
          <a:xfrm>
            <a:off x="3041374" y="5068958"/>
            <a:ext cx="3876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Прямоугольник: скругленные углы 15">
            <a:extLst>
              <a:ext uri="{FF2B5EF4-FFF2-40B4-BE49-F238E27FC236}">
                <a16:creationId xmlns:a16="http://schemas.microsoft.com/office/drawing/2014/main" id="{7C7C58CF-52AA-45FF-8963-2B987C4CC3B5}"/>
              </a:ext>
            </a:extLst>
          </p:cNvPr>
          <p:cNvSpPr/>
          <p:nvPr/>
        </p:nvSpPr>
        <p:spPr>
          <a:xfrm>
            <a:off x="3528391" y="4333462"/>
            <a:ext cx="8358808" cy="162007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1700" dirty="0"/>
          </a:p>
          <a:p>
            <a:pPr algn="ctr"/>
            <a:r>
              <a:rPr lang="ru-RU" sz="1700" dirty="0"/>
              <a:t>В случае, когда договор простого товарищества не был прекращен в результате заявления кого-либо из участников об отказе от дальнейшего в нем участия либо расторжения договора по требованию одного из товарищей, лицо, участие которого в договоре прекратилось, отвечает перед третьими лицами по общим обязательствам, возникшим в период его участия в договоре, так, как если бы оно осталось участником договора простого товарищества.</a:t>
            </a:r>
          </a:p>
          <a:p>
            <a:pPr algn="ctr"/>
            <a:r>
              <a:rPr lang="ru-RU" dirty="0"/>
              <a:t> </a:t>
            </a:r>
          </a:p>
        </p:txBody>
      </p:sp>
    </p:spTree>
    <p:extLst>
      <p:ext uri="{BB962C8B-B14F-4D97-AF65-F5344CB8AC3E}">
        <p14:creationId xmlns:p14="http://schemas.microsoft.com/office/powerpoint/2010/main" val="82396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C92A6-8D9C-4A00-825B-1E60D1143D91}"/>
              </a:ext>
            </a:extLst>
          </p:cNvPr>
          <p:cNvSpPr>
            <a:spLocks noGrp="1"/>
          </p:cNvSpPr>
          <p:nvPr>
            <p:ph type="title"/>
          </p:nvPr>
        </p:nvSpPr>
        <p:spPr>
          <a:xfrm>
            <a:off x="1097280" y="0"/>
            <a:ext cx="10193572" cy="702303"/>
          </a:xfrm>
        </p:spPr>
        <p:txBody>
          <a:bodyPr>
            <a:normAutofit fontScale="90000"/>
          </a:bodyPr>
          <a:lstStyle/>
          <a:p>
            <a:pPr algn="ctr"/>
            <a:r>
              <a:rPr lang="ru-RU" b="1" dirty="0">
                <a:effectLst>
                  <a:outerShdw blurRad="38100" dist="38100" dir="2700000" algn="tl">
                    <a:srgbClr val="000000">
                      <a:alpha val="43137"/>
                    </a:srgbClr>
                  </a:outerShdw>
                </a:effectLst>
              </a:rPr>
              <a:t>Негласное товарищество</a:t>
            </a:r>
          </a:p>
        </p:txBody>
      </p:sp>
      <p:sp>
        <p:nvSpPr>
          <p:cNvPr id="4" name="Прямоугольник 3">
            <a:extLst>
              <a:ext uri="{FF2B5EF4-FFF2-40B4-BE49-F238E27FC236}">
                <a16:creationId xmlns:a16="http://schemas.microsoft.com/office/drawing/2014/main" id="{2EFE6933-E9CA-432A-954F-CFBDBFBB693F}"/>
              </a:ext>
            </a:extLst>
          </p:cNvPr>
          <p:cNvSpPr/>
          <p:nvPr/>
        </p:nvSpPr>
        <p:spPr>
          <a:xfrm>
            <a:off x="149087" y="1135728"/>
            <a:ext cx="12042913" cy="4247317"/>
          </a:xfrm>
          <a:prstGeom prst="rect">
            <a:avLst/>
          </a:prstGeom>
        </p:spPr>
        <p:txBody>
          <a:bodyPr wrap="square">
            <a:spAutoFit/>
          </a:bodyPr>
          <a:lstStyle/>
          <a:p>
            <a:pPr marL="342900" indent="-342900" algn="ctr">
              <a:buAutoNum type="arabicPeriod"/>
            </a:pPr>
            <a:r>
              <a:rPr lang="ru-RU" dirty="0"/>
              <a:t>Договором простого товарищества может быть предусмотрено, что его существование не раскрывается для третьих лиц (негласное товарищество). К такому договору применяются предусмотренные настоящей главой правила о договоре простого товарищества, если иное не предусмотрено настоящей статьей или не вытекает из существа негласного товарищества.</a:t>
            </a:r>
          </a:p>
          <a:p>
            <a:pPr marL="342900" indent="-342900" algn="ctr">
              <a:buAutoNum type="arabicPeriod"/>
            </a:pPr>
            <a:endParaRPr lang="ru-RU" dirty="0"/>
          </a:p>
          <a:p>
            <a:pPr marL="342900" indent="-342900" algn="ctr">
              <a:buAutoNum type="arabicPeriod"/>
            </a:pPr>
            <a:endParaRPr lang="ru-RU" dirty="0"/>
          </a:p>
          <a:p>
            <a:pPr marL="342900" indent="-342900" algn="ctr">
              <a:buAutoNum type="arabicPeriod"/>
            </a:pPr>
            <a:endParaRPr lang="ru-RU" dirty="0"/>
          </a:p>
          <a:p>
            <a:pPr algn="ctr"/>
            <a:r>
              <a:rPr lang="ru-RU" dirty="0"/>
              <a:t>2. В отношениях с третьими лицами каждый из участников негласного товарищества отвечает всем своим имуществом по сделкам, которые он заключил от своего имени в общих интересах товарищей.</a:t>
            </a:r>
          </a:p>
          <a:p>
            <a:pPr algn="ctr"/>
            <a:endParaRPr lang="ru-RU" dirty="0"/>
          </a:p>
          <a:p>
            <a:pPr algn="ctr"/>
            <a:endParaRPr lang="ru-RU" dirty="0"/>
          </a:p>
          <a:p>
            <a:pPr algn="ctr"/>
            <a:endParaRPr lang="ru-RU" dirty="0"/>
          </a:p>
          <a:p>
            <a:pPr algn="ctr"/>
            <a:endParaRPr lang="ru-RU" dirty="0"/>
          </a:p>
          <a:p>
            <a:pPr algn="ctr"/>
            <a:r>
              <a:rPr lang="ru-RU" dirty="0"/>
              <a:t>3. В отношениях между товарищами обязательства, возникшие в процессе их совместной деятельности, считаются общими.</a:t>
            </a:r>
          </a:p>
        </p:txBody>
      </p:sp>
      <p:cxnSp>
        <p:nvCxnSpPr>
          <p:cNvPr id="6" name="Прямая со стрелкой 5">
            <a:extLst>
              <a:ext uri="{FF2B5EF4-FFF2-40B4-BE49-F238E27FC236}">
                <a16:creationId xmlns:a16="http://schemas.microsoft.com/office/drawing/2014/main" id="{879264FB-7E6E-4DC2-A121-5ABAD63CBB36}"/>
              </a:ext>
            </a:extLst>
          </p:cNvPr>
          <p:cNvCxnSpPr/>
          <p:nvPr/>
        </p:nvCxnSpPr>
        <p:spPr>
          <a:xfrm>
            <a:off x="6194066" y="2405270"/>
            <a:ext cx="0" cy="63610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Прямая со стрелкой 7">
            <a:extLst>
              <a:ext uri="{FF2B5EF4-FFF2-40B4-BE49-F238E27FC236}">
                <a16:creationId xmlns:a16="http://schemas.microsoft.com/office/drawing/2014/main" id="{44ACA020-24D2-4A6C-9BE6-625C09DDBD07}"/>
              </a:ext>
            </a:extLst>
          </p:cNvPr>
          <p:cNvCxnSpPr/>
          <p:nvPr/>
        </p:nvCxnSpPr>
        <p:spPr>
          <a:xfrm>
            <a:off x="6194066" y="3925957"/>
            <a:ext cx="0" cy="72555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517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E26EEF-2EAC-452F-BEC9-2EEA12727356}"/>
              </a:ext>
            </a:extLst>
          </p:cNvPr>
          <p:cNvSpPr>
            <a:spLocks noGrp="1"/>
          </p:cNvSpPr>
          <p:nvPr>
            <p:ph idx="1"/>
          </p:nvPr>
        </p:nvSpPr>
        <p:spPr/>
        <p:txBody>
          <a:bodyPr/>
          <a:lstStyle/>
          <a:p>
            <a:r>
              <a:rPr lang="ru-RU" dirty="0"/>
              <a:t>СПАСИБО ЗА ВНИМАНИЕ!</a:t>
            </a:r>
          </a:p>
        </p:txBody>
      </p:sp>
    </p:spTree>
    <p:extLst>
      <p:ext uri="{BB962C8B-B14F-4D97-AF65-F5344CB8AC3E}">
        <p14:creationId xmlns:p14="http://schemas.microsoft.com/office/powerpoint/2010/main" val="3844362925"/>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TM02900769[[fn=Ретро]]</Template>
  <TotalTime>39</TotalTime>
  <Words>1356</Words>
  <Application>Microsoft Office PowerPoint</Application>
  <PresentationFormat>Широкоэкранный</PresentationFormat>
  <Paragraphs>76</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Calibri</vt:lpstr>
      <vt:lpstr>Calibri Light</vt:lpstr>
      <vt:lpstr>Ретро</vt:lpstr>
      <vt:lpstr>ГК РФ Глава 55. Простое товарищество</vt:lpstr>
      <vt:lpstr>Договор простого товарищества</vt:lpstr>
      <vt:lpstr>Презентация PowerPoint</vt:lpstr>
      <vt:lpstr>Презентация PowerPoint</vt:lpstr>
      <vt:lpstr>Презентация PowerPoint</vt:lpstr>
      <vt:lpstr>Презентация PowerPoint</vt:lpstr>
      <vt:lpstr>Презентация PowerPoint</vt:lpstr>
      <vt:lpstr>Негласное товарищество</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ГК РФ Глава 55. Простое товарищество</dc:title>
  <dc:creator>Смирнова Анна Владиславовна</dc:creator>
  <cp:lastModifiedBy>Смирнова Анна Владиславовна</cp:lastModifiedBy>
  <cp:revision>5</cp:revision>
  <dcterms:created xsi:type="dcterms:W3CDTF">2020-05-25T08:09:34Z</dcterms:created>
  <dcterms:modified xsi:type="dcterms:W3CDTF">2020-05-25T08:48:40Z</dcterms:modified>
</cp:coreProperties>
</file>