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6" r:id="rId10"/>
    <p:sldId id="267" r:id="rId11"/>
    <p:sldId id="268" r:id="rId12"/>
    <p:sldId id="265" r:id="rId13"/>
    <p:sldId id="264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Коммерческая концессия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Ограничения прав сторон по договору коммерческой концессии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214422"/>
            <a:ext cx="55007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Ограничения прав сторон по договору коммерческой концессии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143116"/>
            <a:ext cx="785818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обязательство правообладателя не предоставлять другим лицам аналогичные комплексы исключительных прав для их использования на закрепленной за пользователем территории либо воздерживаться от собственной аналогичной деятельности на этой территории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643314"/>
            <a:ext cx="792961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обязательство пользователя не конкурировать с правообладателем на территории, на которую распространяется действие договора коммерческой концессии в отношении предпринимательской деятельности, осуществляемой пользователем с использованием принадлежащих правообладателю исключительных прав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5357826"/>
            <a:ext cx="7929618" cy="1000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отказ пользователя от получения по договорам коммерческой концессии аналогичных прав у конкурентов (потенциальных конкурентов) правообладателя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1"/>
          </p:cNvCxnSpPr>
          <p:nvPr/>
        </p:nvCxnSpPr>
        <p:spPr>
          <a:xfrm rot="10800000" flipV="1">
            <a:off x="428596" y="1607330"/>
            <a:ext cx="142876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1678031" y="3750471"/>
            <a:ext cx="421404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1"/>
          </p:cNvCxnSpPr>
          <p:nvPr/>
        </p:nvCxnSpPr>
        <p:spPr>
          <a:xfrm>
            <a:off x="428596" y="5857892"/>
            <a:ext cx="357190" cy="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1"/>
          </p:cNvCxnSpPr>
          <p:nvPr/>
        </p:nvCxnSpPr>
        <p:spPr>
          <a:xfrm flipV="1">
            <a:off x="428598" y="4429132"/>
            <a:ext cx="285750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5" idx="1"/>
          </p:cNvCxnSpPr>
          <p:nvPr/>
        </p:nvCxnSpPr>
        <p:spPr>
          <a:xfrm>
            <a:off x="428596" y="285749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Ограничения прав сторон по договору коммерческой концессии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214422"/>
            <a:ext cx="55007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Ограничения прав сторон по договору коммерческой концессии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143116"/>
            <a:ext cx="8001056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обязательство пользователя реализовывать, в том числе перепродавать, произведенные и (или) закупленные товары, выполнять работы или оказывать услуги с использованием принадлежащих правообладателю исключительных прав по установленным правообладателем ценам, а равно обязательство пользователя не осуществлять реализацию аналогичных товаров, выполнение аналогичных работ или оказание аналогичных услуг с использованием товарных знаков или коммерческих обозначений других правообладателей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714884"/>
            <a:ext cx="79296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обязательство пользователя продавать товары, выполнять работы или оказывать услуги исключительно в пределах определенной территории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1"/>
          </p:cNvCxnSpPr>
          <p:nvPr/>
        </p:nvCxnSpPr>
        <p:spPr>
          <a:xfrm rot="10800000" flipV="1">
            <a:off x="428596" y="1607330"/>
            <a:ext cx="142876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1785188" y="3857628"/>
            <a:ext cx="442836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1"/>
          </p:cNvCxnSpPr>
          <p:nvPr/>
        </p:nvCxnSpPr>
        <p:spPr>
          <a:xfrm>
            <a:off x="428596" y="5000636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5" idx="1"/>
          </p:cNvCxnSpPr>
          <p:nvPr/>
        </p:nvCxnSpPr>
        <p:spPr>
          <a:xfrm flipV="1">
            <a:off x="428596" y="3393281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785786" y="5429264"/>
            <a:ext cx="7786742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обязательство пользователя согласовывать с правообладателем место расположения коммерческих помещений, используемых при осуществлении предоставленных по договору исключительных прав, а также их внешнее и внутреннее оформление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>
            <a:endCxn id="23" idx="1"/>
          </p:cNvCxnSpPr>
          <p:nvPr/>
        </p:nvCxnSpPr>
        <p:spPr>
          <a:xfrm flipV="1">
            <a:off x="428596" y="6072194"/>
            <a:ext cx="357190" cy="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Ответственность правообладателя по требованиям, предъявляемым к пользователю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85926"/>
            <a:ext cx="9144000" cy="5072074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2071678"/>
            <a:ext cx="342902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Правообладатель несет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4572008"/>
            <a:ext cx="664373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предъявляемым к пользователю требованиям о несоответствии качества товаров (работ, услуг), продаваемых (выполняемых, оказываемых) пользователем по договору коммерческой концессии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3286124"/>
            <a:ext cx="30003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субсидиарную ответственность</a:t>
            </a:r>
            <a:endParaRPr lang="ru-RU" sz="2400" dirty="0"/>
          </a:p>
        </p:txBody>
      </p:sp>
      <p:cxnSp>
        <p:nvCxnSpPr>
          <p:cNvPr id="9" name="Прямая со стрелкой 8"/>
          <p:cNvCxnSpPr>
            <a:stCxn id="4" idx="2"/>
            <a:endCxn id="7" idx="0"/>
          </p:cNvCxnSpPr>
          <p:nvPr/>
        </p:nvCxnSpPr>
        <p:spPr>
          <a:xfrm rot="5400000">
            <a:off x="4321967" y="296465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2"/>
            <a:endCxn id="5" idx="0"/>
          </p:cNvCxnSpPr>
          <p:nvPr/>
        </p:nvCxnSpPr>
        <p:spPr>
          <a:xfrm rot="16200000" flipH="1">
            <a:off x="4411264" y="4232677"/>
            <a:ext cx="57150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Изменение договора коммерческой концессии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1857364"/>
            <a:ext cx="428628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 договора коммерческой концессии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3214686"/>
            <a:ext cx="392909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подлежит государственной регистрации</a:t>
            </a:r>
            <a:endParaRPr lang="ru-RU" sz="2400" dirty="0"/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3357554" y="4143380"/>
            <a:ext cx="2786082" cy="92869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 2 ст. 1028 ГК РФ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rot="5400000">
            <a:off x="4446984" y="2946794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Прекращение договора коммерческой концессии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1214422"/>
            <a:ext cx="392909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Каждая из сторон договора коммерческой концессии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285992"/>
            <a:ext cx="6429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всякое время вправе отказаться от договора, уведомив об этом другую сторону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3429000"/>
            <a:ext cx="292895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 указания срока его действия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214282" y="4500570"/>
            <a:ext cx="4071966" cy="192882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месяцев, если договором не предусмотрен более продолжительный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3429000"/>
            <a:ext cx="400052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заключенного на определенный срок или без указания срока его действия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4357686" y="4286256"/>
            <a:ext cx="4500594" cy="235745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позднее чем 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дней, если договором предусмотрена возможность его прекращения уплатой денежной суммы, установленной в качестве отступного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4" idx="2"/>
            <a:endCxn id="5" idx="0"/>
          </p:cNvCxnSpPr>
          <p:nvPr/>
        </p:nvCxnSpPr>
        <p:spPr>
          <a:xfrm rot="16200000" flipH="1">
            <a:off x="4518413" y="2160983"/>
            <a:ext cx="214314" cy="35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  <a:endCxn id="13" idx="0"/>
          </p:cNvCxnSpPr>
          <p:nvPr/>
        </p:nvCxnSpPr>
        <p:spPr>
          <a:xfrm rot="16200000" flipH="1">
            <a:off x="5536405" y="2250265"/>
            <a:ext cx="285752" cy="2071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2"/>
            <a:endCxn id="11" idx="0"/>
          </p:cNvCxnSpPr>
          <p:nvPr/>
        </p:nvCxnSpPr>
        <p:spPr>
          <a:xfrm rot="5400000">
            <a:off x="3268249" y="2053827"/>
            <a:ext cx="285752" cy="2464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Договор коммерческой концессии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214422"/>
            <a:ext cx="250033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Правообладатель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214422"/>
            <a:ext cx="214314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пользователю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1785926"/>
            <a:ext cx="342902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обязуется предоставить </a:t>
            </a:r>
            <a:endParaRPr lang="ru-RU" sz="2400" dirty="0"/>
          </a:p>
        </p:txBody>
      </p:sp>
      <p:cxnSp>
        <p:nvCxnSpPr>
          <p:cNvPr id="8" name="Прямая со стрелкой 7"/>
          <p:cNvCxnSpPr>
            <a:stCxn id="4" idx="2"/>
            <a:endCxn id="6" idx="1"/>
          </p:cNvCxnSpPr>
          <p:nvPr/>
        </p:nvCxnSpPr>
        <p:spPr>
          <a:xfrm rot="16200000" flipH="1">
            <a:off x="2232405" y="1232281"/>
            <a:ext cx="357190" cy="1178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3"/>
            <a:endCxn id="5" idx="2"/>
          </p:cNvCxnSpPr>
          <p:nvPr/>
        </p:nvCxnSpPr>
        <p:spPr>
          <a:xfrm flipV="1">
            <a:off x="6429388" y="1643050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286116" y="2428868"/>
            <a:ext cx="278608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вознаграждение </a:t>
            </a:r>
            <a:endParaRPr lang="ru-RU" sz="2400" dirty="0"/>
          </a:p>
        </p:txBody>
      </p:sp>
      <p:cxnSp>
        <p:nvCxnSpPr>
          <p:cNvPr id="13" name="Прямая со стрелкой 12"/>
          <p:cNvCxnSpPr>
            <a:stCxn id="6" idx="2"/>
            <a:endCxn id="11" idx="0"/>
          </p:cNvCxnSpPr>
          <p:nvPr/>
        </p:nvCxnSpPr>
        <p:spPr>
          <a:xfrm rot="5400000">
            <a:off x="4589860" y="2303852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786050" y="3071810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срок 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3071810"/>
            <a:ext cx="300039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 указания срока 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3929066"/>
            <a:ext cx="3143272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 использовать в предпринимательской деятельности пользователя комплекс принадлежащих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исключительных прав</a:t>
            </a:r>
            <a:endParaRPr lang="ru-RU" sz="2400" dirty="0"/>
          </a:p>
        </p:txBody>
      </p:sp>
      <p:sp>
        <p:nvSpPr>
          <p:cNvPr id="90" name="Двойная стрелка влево/вправо 89"/>
          <p:cNvSpPr/>
          <p:nvPr/>
        </p:nvSpPr>
        <p:spPr>
          <a:xfrm>
            <a:off x="4143372" y="3000372"/>
            <a:ext cx="1000132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Прямая со стрелкой 91"/>
          <p:cNvCxnSpPr>
            <a:stCxn id="11" idx="2"/>
            <a:endCxn id="90" idx="1"/>
          </p:cNvCxnSpPr>
          <p:nvPr/>
        </p:nvCxnSpPr>
        <p:spPr>
          <a:xfrm rot="5400000">
            <a:off x="4518422" y="2982513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stCxn id="90" idx="5"/>
            <a:endCxn id="20" idx="3"/>
          </p:cNvCxnSpPr>
          <p:nvPr/>
        </p:nvCxnSpPr>
        <p:spPr>
          <a:xfrm rot="5400000">
            <a:off x="3089662" y="3696892"/>
            <a:ext cx="1821669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3357554" y="5786454"/>
            <a:ext cx="19288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включающий право </a:t>
            </a:r>
            <a:endParaRPr lang="ru-RU" sz="2400" dirty="0"/>
          </a:p>
        </p:txBody>
      </p:sp>
      <p:cxnSp>
        <p:nvCxnSpPr>
          <p:cNvPr id="103" name="Прямая со стрелкой 102"/>
          <p:cNvCxnSpPr>
            <a:stCxn id="20" idx="3"/>
            <a:endCxn id="96" idx="0"/>
          </p:cNvCxnSpPr>
          <p:nvPr/>
        </p:nvCxnSpPr>
        <p:spPr>
          <a:xfrm>
            <a:off x="3357554" y="5250669"/>
            <a:ext cx="964413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5500694" y="4643446"/>
            <a:ext cx="342902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ругие предусмотренные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договором объекты исключительных прав</a:t>
            </a:r>
            <a:endParaRPr lang="ru-RU" sz="2400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5072066" y="3643314"/>
            <a:ext cx="271464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товарный знак</a:t>
            </a:r>
            <a:endParaRPr lang="ru-RU" sz="2400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5286380" y="4143380"/>
            <a:ext cx="28574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 обслуживания</a:t>
            </a:r>
            <a:endParaRPr lang="ru-RU" sz="2400" dirty="0"/>
          </a:p>
        </p:txBody>
      </p:sp>
      <p:cxnSp>
        <p:nvCxnSpPr>
          <p:cNvPr id="108" name="Прямая со стрелкой 107"/>
          <p:cNvCxnSpPr>
            <a:stCxn id="96" idx="0"/>
            <a:endCxn id="105" idx="1"/>
          </p:cNvCxnSpPr>
          <p:nvPr/>
        </p:nvCxnSpPr>
        <p:spPr>
          <a:xfrm rot="5400000" flipH="1" flipV="1">
            <a:off x="3732603" y="4446992"/>
            <a:ext cx="1928826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stCxn id="96" idx="0"/>
            <a:endCxn id="106" idx="1"/>
          </p:cNvCxnSpPr>
          <p:nvPr/>
        </p:nvCxnSpPr>
        <p:spPr>
          <a:xfrm rot="5400000" flipH="1" flipV="1">
            <a:off x="4089793" y="4589868"/>
            <a:ext cx="1428760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>
            <a:stCxn id="96" idx="0"/>
            <a:endCxn id="104" idx="1"/>
          </p:cNvCxnSpPr>
          <p:nvPr/>
        </p:nvCxnSpPr>
        <p:spPr>
          <a:xfrm rot="5400000" flipH="1" flipV="1">
            <a:off x="4714876" y="5000637"/>
            <a:ext cx="392909" cy="1178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Договор коммерческой концессии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1357298"/>
            <a:ext cx="364333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Сторонами по договору коммерческой концессии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2428868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могут быть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357562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коммерческие организации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350043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граждане</a:t>
            </a:r>
            <a:endParaRPr lang="ru-RU" sz="2400" dirty="0"/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rot="5400000">
            <a:off x="4304108" y="2268133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786182" y="4429132"/>
            <a:ext cx="392909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зарегистрированные в качестве индивидуальных предпринимателей</a:t>
            </a:r>
            <a:endParaRPr lang="ru-RU" sz="2400" dirty="0"/>
          </a:p>
        </p:txBody>
      </p:sp>
      <p:cxnSp>
        <p:nvCxnSpPr>
          <p:cNvPr id="15" name="Прямая со стрелкой 14"/>
          <p:cNvCxnSpPr>
            <a:stCxn id="5" idx="2"/>
            <a:endCxn id="7" idx="0"/>
          </p:cNvCxnSpPr>
          <p:nvPr/>
        </p:nvCxnSpPr>
        <p:spPr>
          <a:xfrm rot="16200000" flipH="1">
            <a:off x="4768454" y="2518165"/>
            <a:ext cx="642942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6" idx="0"/>
          </p:cNvCxnSpPr>
          <p:nvPr/>
        </p:nvCxnSpPr>
        <p:spPr>
          <a:xfrm rot="5400000">
            <a:off x="3321835" y="2250273"/>
            <a:ext cx="500066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  <a:endCxn id="13" idx="0"/>
          </p:cNvCxnSpPr>
          <p:nvPr/>
        </p:nvCxnSpPr>
        <p:spPr>
          <a:xfrm rot="5400000">
            <a:off x="5500694" y="417909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 и регистрация договора коммерческой концессии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428736"/>
            <a:ext cx="235745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 договора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коммерческой концессии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1357298"/>
            <a:ext cx="542928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Предоставление права использования в предпринимательской деятельности пользователя комплекса принадлежащих правообладателю исключительных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3000372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письменная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3714752"/>
            <a:ext cx="285752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подлежит государственной регистрации</a:t>
            </a:r>
            <a:endParaRPr lang="ru-RU" sz="2400" dirty="0"/>
          </a:p>
        </p:txBody>
      </p: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 rot="5400000">
            <a:off x="1714480" y="2750339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  <a:endCxn id="7" idx="0"/>
          </p:cNvCxnSpPr>
          <p:nvPr/>
        </p:nvCxnSpPr>
        <p:spPr>
          <a:xfrm rot="16200000" flipH="1">
            <a:off x="6000760" y="342900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928662" y="5000636"/>
            <a:ext cx="53578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федеральном органе исполнительной власти по интеллектуальной собственности</a:t>
            </a:r>
            <a:endParaRPr lang="ru-RU" sz="2400" dirty="0"/>
          </a:p>
        </p:txBody>
      </p:sp>
      <p:cxnSp>
        <p:nvCxnSpPr>
          <p:cNvPr id="15" name="Прямая со стрелкой 14"/>
          <p:cNvCxnSpPr>
            <a:stCxn id="7" idx="1"/>
            <a:endCxn id="12" idx="0"/>
          </p:cNvCxnSpPr>
          <p:nvPr/>
        </p:nvCxnSpPr>
        <p:spPr>
          <a:xfrm rot="10800000" flipV="1">
            <a:off x="3607588" y="4143380"/>
            <a:ext cx="1250165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Вознаграждение по договору коммерческой концессии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357298"/>
            <a:ext cx="328614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Вознаграждение по договору коммерческой концессии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857496"/>
            <a:ext cx="321471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фиксированные разовые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(или)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периодические платежи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385762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наценка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оптовую цену товаров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5000636"/>
            <a:ext cx="264320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иная форма, предусмотренная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договором</a:t>
            </a:r>
            <a:endParaRPr lang="ru-RU" sz="2400" dirty="0"/>
          </a:p>
        </p:txBody>
      </p:sp>
      <p:cxnSp>
        <p:nvCxnSpPr>
          <p:cNvPr id="10" name="Прямая со стрелкой 9"/>
          <p:cNvCxnSpPr>
            <a:stCxn id="4" idx="2"/>
            <a:endCxn id="7" idx="0"/>
          </p:cNvCxnSpPr>
          <p:nvPr/>
        </p:nvCxnSpPr>
        <p:spPr>
          <a:xfrm rot="16200000" flipH="1">
            <a:off x="4482702" y="2589603"/>
            <a:ext cx="1428760" cy="1107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6" idx="0"/>
          </p:cNvCxnSpPr>
          <p:nvPr/>
        </p:nvCxnSpPr>
        <p:spPr>
          <a:xfrm rot="16200000" flipH="1">
            <a:off x="5411396" y="1660909"/>
            <a:ext cx="500066" cy="2035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5" idx="0"/>
          </p:cNvCxnSpPr>
          <p:nvPr/>
        </p:nvCxnSpPr>
        <p:spPr>
          <a:xfrm rot="5400000">
            <a:off x="3232538" y="1446596"/>
            <a:ext cx="428628" cy="2393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8" idx="0"/>
          </p:cNvCxnSpPr>
          <p:nvPr/>
        </p:nvCxnSpPr>
        <p:spPr>
          <a:xfrm rot="5400000">
            <a:off x="2839629" y="3196827"/>
            <a:ext cx="2571768" cy="1035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000628" y="2928934"/>
            <a:ext cx="335758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тчисления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выручки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Обязанности правообладателя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1214422"/>
            <a:ext cx="371477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Правообладатель обязан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214554"/>
            <a:ext cx="757242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передать пользователю техническую и коммерческую документацию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3357562"/>
            <a:ext cx="757242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иную информацию, необходимую пользователю для осуществления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предоставленных ему по договору коммерческой концессии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5214950"/>
            <a:ext cx="742955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проинструктировать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пользователя и его работников по вопросам, связанным с осуществлением этих прав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7" idx="1"/>
          </p:cNvCxnSpPr>
          <p:nvPr/>
        </p:nvCxnSpPr>
        <p:spPr>
          <a:xfrm rot="10800000" flipV="1">
            <a:off x="714348" y="1464454"/>
            <a:ext cx="221457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-1392279" y="3607595"/>
            <a:ext cx="421404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0" idx="1"/>
          </p:cNvCxnSpPr>
          <p:nvPr/>
        </p:nvCxnSpPr>
        <p:spPr>
          <a:xfrm flipV="1">
            <a:off x="714348" y="5679297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9" idx="1"/>
          </p:cNvCxnSpPr>
          <p:nvPr/>
        </p:nvCxnSpPr>
        <p:spPr>
          <a:xfrm>
            <a:off x="714348" y="4071942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8" idx="1"/>
          </p:cNvCxnSpPr>
          <p:nvPr/>
        </p:nvCxnSpPr>
        <p:spPr>
          <a:xfrm>
            <a:off x="714348" y="2571744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Обязанности правообладателя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1214422"/>
            <a:ext cx="371477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Правообладатель обязан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1785926"/>
            <a:ext cx="828680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обеспечить государственную регистрацию предоставления права 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3357562"/>
            <a:ext cx="757242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оказывать пользователю постоянное техническое и консультативное содействие, включая содействие в обучении и повышении квалификации работников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4786322"/>
            <a:ext cx="742955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контролировать качество товаров (работ, услуг), производимых (выполняемых, оказываемых) пользователем на основании договора коммерческой концессии</a:t>
            </a:r>
          </a:p>
        </p:txBody>
      </p:sp>
      <p:cxnSp>
        <p:nvCxnSpPr>
          <p:cNvPr id="14" name="Прямая соединительная линия 13"/>
          <p:cNvCxnSpPr>
            <a:stCxn id="7" idx="1"/>
          </p:cNvCxnSpPr>
          <p:nvPr/>
        </p:nvCxnSpPr>
        <p:spPr>
          <a:xfrm rot="10800000" flipV="1">
            <a:off x="285720" y="1464454"/>
            <a:ext cx="264320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-1750263" y="3536157"/>
            <a:ext cx="40719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0" idx="1"/>
          </p:cNvCxnSpPr>
          <p:nvPr/>
        </p:nvCxnSpPr>
        <p:spPr>
          <a:xfrm flipV="1">
            <a:off x="285720" y="5536421"/>
            <a:ext cx="71438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1"/>
          </p:cNvCxnSpPr>
          <p:nvPr/>
        </p:nvCxnSpPr>
        <p:spPr>
          <a:xfrm>
            <a:off x="285720" y="40005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1"/>
          </p:cNvCxnSpPr>
          <p:nvPr/>
        </p:nvCxnSpPr>
        <p:spPr>
          <a:xfrm flipV="1">
            <a:off x="285720" y="2536025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Обязанности пользователя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1214422"/>
            <a:ext cx="40719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Обязанности пользователя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857364"/>
            <a:ext cx="785818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использовать при осуществлении предусмотренной договором деятельности коммерческое обозначение, товарный знак, знак обслуживания или иное средство индивидуализации правообладателя указанным в договоре образом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214686"/>
            <a:ext cx="792961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обеспечивать соответствие качества производимых им на основе договора товаров, выполняемых работ, оказываемых услуг качеству аналогичных товаров, работ или услуг, производимых, выполняемых или оказываемых непосредственно правообладателем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500570"/>
            <a:ext cx="7929618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соблюдать инструкции и указания правообладателя, направленные на обеспечение соответствия характера, способов и условий использования комплекса исключительных прав тому, как он используется правообладателем, в том числе указания, касающиеся внешнего и внутреннего оформления коммерческих помещений, используемых пользователем при осуществлении предоставленных ему по договору прав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1"/>
          </p:cNvCxnSpPr>
          <p:nvPr/>
        </p:nvCxnSpPr>
        <p:spPr>
          <a:xfrm rot="10800000" flipV="1">
            <a:off x="428596" y="1428736"/>
            <a:ext cx="214314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1642312" y="3571876"/>
            <a:ext cx="414261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1"/>
          </p:cNvCxnSpPr>
          <p:nvPr/>
        </p:nvCxnSpPr>
        <p:spPr>
          <a:xfrm flipV="1">
            <a:off x="428596" y="5607859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1"/>
          </p:cNvCxnSpPr>
          <p:nvPr/>
        </p:nvCxnSpPr>
        <p:spPr>
          <a:xfrm>
            <a:off x="428596" y="3786190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5" idx="1"/>
          </p:cNvCxnSpPr>
          <p:nvPr/>
        </p:nvCxnSpPr>
        <p:spPr>
          <a:xfrm>
            <a:off x="428596" y="250030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Обязанности пользователя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1214422"/>
            <a:ext cx="40719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Обязанности пользователя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857364"/>
            <a:ext cx="785818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оказывать покупателям (заказчикам) все дополнительные услуги, на которые они могли бы рассчитывать, приобретая (заказывая) товар (работу, услугу) непосредственно у правообладателя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928934"/>
            <a:ext cx="792961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разглашать секреты производства (ноу-хау) правообладателя и другую полученную от него конфиденциальную коммерческую информацию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5000636"/>
            <a:ext cx="792961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информировать покупателей (заказчиков) наиболее очевидным для них способом о том, что он использует коммерческое обозначение, товарный знак, знак обслуживания или иное средство индивидуализации в силу договора коммерческой концессии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1"/>
          </p:cNvCxnSpPr>
          <p:nvPr/>
        </p:nvCxnSpPr>
        <p:spPr>
          <a:xfrm rot="10800000" flipV="1">
            <a:off x="428596" y="1428736"/>
            <a:ext cx="214314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1642312" y="3571876"/>
            <a:ext cx="414261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1"/>
          </p:cNvCxnSpPr>
          <p:nvPr/>
        </p:nvCxnSpPr>
        <p:spPr>
          <a:xfrm>
            <a:off x="428596" y="564357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1"/>
          </p:cNvCxnSpPr>
          <p:nvPr/>
        </p:nvCxnSpPr>
        <p:spPr>
          <a:xfrm>
            <a:off x="428596" y="3357562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5" idx="1"/>
          </p:cNvCxnSpPr>
          <p:nvPr/>
        </p:nvCxnSpPr>
        <p:spPr>
          <a:xfrm>
            <a:off x="428596" y="2285992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857224" y="4071942"/>
            <a:ext cx="757242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предоставить оговоренное количество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субконцессий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если такая обязанность предусмотрена договором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>
            <a:endCxn id="24" idx="1"/>
          </p:cNvCxnSpPr>
          <p:nvPr/>
        </p:nvCxnSpPr>
        <p:spPr>
          <a:xfrm flipV="1">
            <a:off x="428596" y="4464851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</TotalTime>
  <Words>748</Words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Коммерческая концессия</vt:lpstr>
      <vt:lpstr>Договор коммерческой концессии</vt:lpstr>
      <vt:lpstr>Договор коммерческой концессии</vt:lpstr>
      <vt:lpstr>Форма и регистрация договора коммерческой концессии</vt:lpstr>
      <vt:lpstr>Вознаграждение по договору коммерческой концессии</vt:lpstr>
      <vt:lpstr>Обязанности правообладателя</vt:lpstr>
      <vt:lpstr>Обязанности правообладателя</vt:lpstr>
      <vt:lpstr>Обязанности пользователя</vt:lpstr>
      <vt:lpstr>Обязанности пользователя</vt:lpstr>
      <vt:lpstr>Ограничения прав сторон по договору коммерческой концессии</vt:lpstr>
      <vt:lpstr>Ограничения прав сторон по договору коммерческой концессии</vt:lpstr>
      <vt:lpstr>Ответственность правообладателя по требованиям, предъявляемым к пользователю</vt:lpstr>
      <vt:lpstr>Изменение договора коммерческой концессии</vt:lpstr>
      <vt:lpstr>Прекращение договора коммерческой концессии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Коммерческая концессия</dc:title>
  <dc:creator>Клиент</dc:creator>
  <cp:lastModifiedBy>Клиент</cp:lastModifiedBy>
  <cp:revision>2</cp:revision>
  <dcterms:created xsi:type="dcterms:W3CDTF">2020-05-27T06:49:02Z</dcterms:created>
  <dcterms:modified xsi:type="dcterms:W3CDTF">2020-05-27T09:07:59Z</dcterms:modified>
</cp:coreProperties>
</file>