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4" r:id="rId8"/>
    <p:sldId id="266" r:id="rId9"/>
    <p:sldId id="267" r:id="rId10"/>
    <p:sldId id="269" r:id="rId11"/>
    <p:sldId id="27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4C71EC6-210F-42DE-9C53-41977AD35B3D}"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27.05.2020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27.05.2020</a:t>
            </a:fld>
            <a:endParaRPr lang="ru-RU"/>
          </a:p>
        </p:txBody>
      </p:sp>
      <p:sp>
        <p:nvSpPr>
          <p:cNvPr id="91" name="Footer Placeholder 90"/>
          <p:cNvSpPr>
            <a:spLocks noGrp="1"/>
          </p:cNvSpPr>
          <p:nvPr>
            <p:ph type="ftr" sz="quarter" idx="11"/>
          </p:nvPr>
        </p:nvSpPr>
        <p:spPr/>
        <p:txBody>
          <a:bodyPr/>
          <a:lstStyle/>
          <a:p>
            <a:endParaRPr lang="ru-RU"/>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27.05.2020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27.05.2020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27.05.2020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27.05.2020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4C71EC6-210F-42DE-9C53-41977AD35B3D}" type="datetimeFigureOut">
              <a:rPr lang="ru-RU" smtClean="0"/>
              <a:t>27.05.2020</a:t>
            </a:fld>
            <a:endParaRPr lang="ru-RU"/>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Коммерческая концессия</a:t>
            </a:r>
          </a:p>
        </p:txBody>
      </p:sp>
      <p:sp>
        <p:nvSpPr>
          <p:cNvPr id="3" name="Подзаголовок 2"/>
          <p:cNvSpPr>
            <a:spLocks noGrp="1"/>
          </p:cNvSpPr>
          <p:nvPr>
            <p:ph type="subTitle" idx="1"/>
          </p:nvPr>
        </p:nvSpPr>
        <p:spPr/>
        <p:txBody>
          <a:bodyPr/>
          <a:lstStyle/>
          <a:p>
            <a:r>
              <a:rPr lang="ru-RU" dirty="0" smtClean="0"/>
              <a:t>Глава 54 ГК РФ</a:t>
            </a:r>
            <a:endParaRPr lang="ru-RU" dirty="0"/>
          </a:p>
        </p:txBody>
      </p:sp>
    </p:spTree>
    <p:extLst>
      <p:ext uri="{BB962C8B-B14F-4D97-AF65-F5344CB8AC3E}">
        <p14:creationId xmlns:p14="http://schemas.microsoft.com/office/powerpoint/2010/main" val="1124099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Последствия изменения коммерческого обозначения</a:t>
            </a:r>
          </a:p>
        </p:txBody>
      </p:sp>
      <p:sp>
        <p:nvSpPr>
          <p:cNvPr id="3" name="Объект 2"/>
          <p:cNvSpPr>
            <a:spLocks noGrp="1"/>
          </p:cNvSpPr>
          <p:nvPr>
            <p:ph idx="1"/>
          </p:nvPr>
        </p:nvSpPr>
        <p:spPr>
          <a:xfrm>
            <a:off x="457200" y="1600200"/>
            <a:ext cx="8229600" cy="4781128"/>
          </a:xfrm>
        </p:spPr>
        <p:txBody>
          <a:bodyPr/>
          <a:lstStyle/>
          <a:p>
            <a:r>
              <a:rPr lang="ru-RU" dirty="0"/>
              <a:t>В случае изменения правообладателем коммерческого обозначения, входящего в комплекс исключительных прав, предоставленных пользователю по договору коммерческой концессии, этот договор продолжает действовать в отношении нового коммерческого обозначения правообладателя, если пользователь не потребует расторжение договора и возмещение убытков. В случае продолжения действия договора пользователь вправе потребовать соразмерного уменьшения причитающегося правообладателю вознаграждения.</a:t>
            </a:r>
          </a:p>
        </p:txBody>
      </p:sp>
    </p:spTree>
    <p:extLst>
      <p:ext uri="{BB962C8B-B14F-4D97-AF65-F5344CB8AC3E}">
        <p14:creationId xmlns:p14="http://schemas.microsoft.com/office/powerpoint/2010/main" val="349603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fontScale="90000"/>
          </a:bodyPr>
          <a:lstStyle/>
          <a:p>
            <a:r>
              <a:rPr lang="ru-RU" sz="3100" dirty="0"/>
              <a:t>Последствия прекращения исключительного права, пользование которым предоставлено по договору коммерческой концессии</a:t>
            </a:r>
            <a:r>
              <a:rPr lang="ru-RU" dirty="0"/>
              <a:t/>
            </a:r>
            <a:br>
              <a:rPr lang="ru-RU" dirty="0"/>
            </a:br>
            <a:r>
              <a:rPr lang="ru-RU" dirty="0"/>
              <a:t> </a:t>
            </a:r>
          </a:p>
        </p:txBody>
      </p:sp>
      <p:sp>
        <p:nvSpPr>
          <p:cNvPr id="3" name="Объект 2"/>
          <p:cNvSpPr>
            <a:spLocks noGrp="1"/>
          </p:cNvSpPr>
          <p:nvPr>
            <p:ph idx="1"/>
          </p:nvPr>
        </p:nvSpPr>
        <p:spPr>
          <a:xfrm>
            <a:off x="457200" y="1600200"/>
            <a:ext cx="8229600" cy="4853136"/>
          </a:xfrm>
        </p:spPr>
        <p:txBody>
          <a:bodyPr/>
          <a:lstStyle/>
          <a:p>
            <a:r>
              <a:rPr lang="ru-RU" dirty="0"/>
              <a:t>Если в период действия договора коммерческой концессии истек срок действия исключительного права, пользование которым предоставлено по этому договору, либо такое право прекратилось по иному основанию, договор коммерческой концессии продолжает действовать, за исключением положений, относящихся к прекратившемуся праву, а пользователь, если иное не предусмотрено договором, вправе потребовать соразмерного уменьшения причитающегося правообладателю вознаграждения.</a:t>
            </a:r>
          </a:p>
        </p:txBody>
      </p:sp>
    </p:spTree>
    <p:extLst>
      <p:ext uri="{BB962C8B-B14F-4D97-AF65-F5344CB8AC3E}">
        <p14:creationId xmlns:p14="http://schemas.microsoft.com/office/powerpoint/2010/main" val="410296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Договор коммерческой концессии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196752"/>
            <a:ext cx="8496300" cy="5085376"/>
          </a:xfrm>
        </p:spPr>
      </p:pic>
      <p:sp>
        <p:nvSpPr>
          <p:cNvPr id="5" name="Прямоугольник 4"/>
          <p:cNvSpPr/>
          <p:nvPr/>
        </p:nvSpPr>
        <p:spPr>
          <a:xfrm>
            <a:off x="6660232" y="2060848"/>
            <a:ext cx="201622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Правообладатель</a:t>
            </a:r>
            <a:endParaRPr lang="ru-RU" dirty="0"/>
          </a:p>
        </p:txBody>
      </p:sp>
      <p:sp>
        <p:nvSpPr>
          <p:cNvPr id="6" name="Прямоугольник 5"/>
          <p:cNvSpPr/>
          <p:nvPr/>
        </p:nvSpPr>
        <p:spPr>
          <a:xfrm>
            <a:off x="467544" y="3284984"/>
            <a:ext cx="194421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Пользователь</a:t>
            </a:r>
            <a:endParaRPr lang="ru-RU" dirty="0"/>
          </a:p>
        </p:txBody>
      </p:sp>
    </p:spTree>
    <p:extLst>
      <p:ext uri="{BB962C8B-B14F-4D97-AF65-F5344CB8AC3E}">
        <p14:creationId xmlns:p14="http://schemas.microsoft.com/office/powerpoint/2010/main" val="312212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66130"/>
          </a:xfrm>
        </p:spPr>
        <p:txBody>
          <a:bodyPr>
            <a:normAutofit fontScale="90000"/>
          </a:bodyPr>
          <a:lstStyle/>
          <a:p>
            <a:r>
              <a:rPr lang="ru-RU" dirty="0"/>
              <a:t>Форма и регистрация договора коммерческой концессии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412777"/>
            <a:ext cx="7560839" cy="5035638"/>
          </a:xfrm>
        </p:spPr>
      </p:pic>
      <p:sp>
        <p:nvSpPr>
          <p:cNvPr id="5" name="Прямоугольник 4"/>
          <p:cNvSpPr/>
          <p:nvPr/>
        </p:nvSpPr>
        <p:spPr>
          <a:xfrm>
            <a:off x="1259632" y="3573016"/>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Письменная форма</a:t>
            </a:r>
            <a:endParaRPr lang="ru-RU" dirty="0"/>
          </a:p>
        </p:txBody>
      </p:sp>
    </p:spTree>
    <p:extLst>
      <p:ext uri="{BB962C8B-B14F-4D97-AF65-F5344CB8AC3E}">
        <p14:creationId xmlns:p14="http://schemas.microsoft.com/office/powerpoint/2010/main" val="130268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fontScale="90000"/>
          </a:bodyPr>
          <a:lstStyle/>
          <a:p>
            <a:r>
              <a:rPr lang="ru-RU" dirty="0"/>
              <a:t>Вознаграждение по договору коммерческой концессии</a:t>
            </a:r>
          </a:p>
        </p:txBody>
      </p:sp>
      <p:sp>
        <p:nvSpPr>
          <p:cNvPr id="5" name="Скругленный прямоугольник 4"/>
          <p:cNvSpPr/>
          <p:nvPr/>
        </p:nvSpPr>
        <p:spPr>
          <a:xfrm>
            <a:off x="467544" y="1844824"/>
            <a:ext cx="2232248"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Фиксированные разовые платежи</a:t>
            </a:r>
            <a:endParaRPr lang="ru-RU" dirty="0"/>
          </a:p>
        </p:txBody>
      </p:sp>
      <p:sp>
        <p:nvSpPr>
          <p:cNvPr id="6" name="Скругленный прямоугольник 5"/>
          <p:cNvSpPr/>
          <p:nvPr/>
        </p:nvSpPr>
        <p:spPr>
          <a:xfrm>
            <a:off x="6660232" y="1844824"/>
            <a:ext cx="216024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Фиксированные периодические платежи</a:t>
            </a:r>
            <a:endParaRPr lang="ru-RU" dirty="0"/>
          </a:p>
        </p:txBody>
      </p:sp>
      <p:sp>
        <p:nvSpPr>
          <p:cNvPr id="7" name="Скругленный прямоугольник 6"/>
          <p:cNvSpPr/>
          <p:nvPr/>
        </p:nvSpPr>
        <p:spPr>
          <a:xfrm>
            <a:off x="431540" y="4941168"/>
            <a:ext cx="230425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Отчисления от выручки</a:t>
            </a:r>
            <a:endParaRPr lang="ru-RU" dirty="0"/>
          </a:p>
        </p:txBody>
      </p:sp>
      <p:sp>
        <p:nvSpPr>
          <p:cNvPr id="8" name="Скругленный прямоугольник 7"/>
          <p:cNvSpPr/>
          <p:nvPr/>
        </p:nvSpPr>
        <p:spPr>
          <a:xfrm>
            <a:off x="6444208" y="4941168"/>
            <a:ext cx="2376264"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Наценки на оптовую цену товара</a:t>
            </a:r>
            <a:endParaRPr lang="ru-RU" dirty="0"/>
          </a:p>
        </p:txBody>
      </p:sp>
      <p:sp>
        <p:nvSpPr>
          <p:cNvPr id="3" name="Объект 2"/>
          <p:cNvSpPr>
            <a:spLocks noGrp="1"/>
          </p:cNvSpPr>
          <p:nvPr>
            <p:ph idx="1"/>
          </p:nvPr>
        </p:nvSpPr>
        <p:spPr/>
        <p:txBody>
          <a:bodyPr/>
          <a:lstStyle/>
          <a:p>
            <a:endParaRPr lang="ru-RU"/>
          </a:p>
        </p:txBody>
      </p:sp>
      <p:sp>
        <p:nvSpPr>
          <p:cNvPr id="9" name="Прямоугольник 8"/>
          <p:cNvSpPr/>
          <p:nvPr/>
        </p:nvSpPr>
        <p:spPr>
          <a:xfrm>
            <a:off x="3203848" y="2924944"/>
            <a:ext cx="295232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ВОЗНАГРАЖДЕНИЕ</a:t>
            </a:r>
            <a:endParaRPr lang="ru-RU" dirty="0"/>
          </a:p>
        </p:txBody>
      </p:sp>
    </p:spTree>
    <p:extLst>
      <p:ext uri="{BB962C8B-B14F-4D97-AF65-F5344CB8AC3E}">
        <p14:creationId xmlns:p14="http://schemas.microsoft.com/office/powerpoint/2010/main" val="240082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u-RU" dirty="0"/>
              <a:t>Обязанности правообладателя</a:t>
            </a:r>
          </a:p>
        </p:txBody>
      </p:sp>
      <p:sp>
        <p:nvSpPr>
          <p:cNvPr id="3" name="Объект 2"/>
          <p:cNvSpPr>
            <a:spLocks noGrp="1"/>
          </p:cNvSpPr>
          <p:nvPr>
            <p:ph idx="1"/>
          </p:nvPr>
        </p:nvSpPr>
        <p:spPr>
          <a:xfrm>
            <a:off x="251520" y="980728"/>
            <a:ext cx="8640960" cy="5616624"/>
          </a:xfrm>
        </p:spPr>
        <p:txBody>
          <a:bodyPr/>
          <a:lstStyle/>
          <a:p>
            <a:endParaRPr lang="ru-RU" dirty="0"/>
          </a:p>
        </p:txBody>
      </p:sp>
      <p:sp>
        <p:nvSpPr>
          <p:cNvPr id="4" name="Овал 3"/>
          <p:cNvSpPr/>
          <p:nvPr/>
        </p:nvSpPr>
        <p:spPr>
          <a:xfrm>
            <a:off x="2938055" y="1124744"/>
            <a:ext cx="3312368"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Правообладатель обязан</a:t>
            </a:r>
            <a:endParaRPr lang="ru-RU" dirty="0"/>
          </a:p>
        </p:txBody>
      </p:sp>
      <p:sp>
        <p:nvSpPr>
          <p:cNvPr id="5" name="Скругленный прямоугольник 4"/>
          <p:cNvSpPr/>
          <p:nvPr/>
        </p:nvSpPr>
        <p:spPr>
          <a:xfrm>
            <a:off x="467544" y="1052736"/>
            <a:ext cx="2160240" cy="20882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200" dirty="0"/>
              <a:t>Правообладатель обязан передать пользователю техническую и коммерческую документацию и предоставить иную информацию, необходимую пользователю для осуществления прав</a:t>
            </a:r>
          </a:p>
        </p:txBody>
      </p:sp>
      <p:sp>
        <p:nvSpPr>
          <p:cNvPr id="6" name="Скругленный прямоугольник 5"/>
          <p:cNvSpPr/>
          <p:nvPr/>
        </p:nvSpPr>
        <p:spPr>
          <a:xfrm>
            <a:off x="6660232" y="1076430"/>
            <a:ext cx="2088232" cy="264060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200" dirty="0"/>
              <a:t>обеспечить государственную регистрацию предоставления права использования в предпринимательской деятельности пользователя комплекса принадлежащих правообладателю исключительных прав по договору коммерческой концессии</a:t>
            </a:r>
          </a:p>
        </p:txBody>
      </p:sp>
      <p:sp>
        <p:nvSpPr>
          <p:cNvPr id="7" name="Скругленный прямоугольник 6"/>
          <p:cNvSpPr/>
          <p:nvPr/>
        </p:nvSpPr>
        <p:spPr>
          <a:xfrm>
            <a:off x="2339752" y="3140968"/>
            <a:ext cx="2160240" cy="22322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200" dirty="0"/>
              <a:t>оказывать пользователю постоянное техническое и консультативное содействие, включая содействие в обучении и повышении квалификации работников</a:t>
            </a:r>
          </a:p>
        </p:txBody>
      </p:sp>
      <p:sp>
        <p:nvSpPr>
          <p:cNvPr id="8" name="Скругленный прямоугольник 7"/>
          <p:cNvSpPr/>
          <p:nvPr/>
        </p:nvSpPr>
        <p:spPr>
          <a:xfrm>
            <a:off x="4594239" y="3140968"/>
            <a:ext cx="2065993" cy="22322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200" dirty="0"/>
              <a:t>контролировать качество товаров (работ, услуг), производимых (выполняемых, оказываемых) пользователем на основании договора коммерческой концессии</a:t>
            </a:r>
          </a:p>
        </p:txBody>
      </p:sp>
    </p:spTree>
    <p:extLst>
      <p:ext uri="{BB962C8B-B14F-4D97-AF65-F5344CB8AC3E}">
        <p14:creationId xmlns:p14="http://schemas.microsoft.com/office/powerpoint/2010/main" val="1181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lstStyle/>
          <a:p>
            <a:r>
              <a:rPr lang="ru-RU" dirty="0"/>
              <a:t>Обязанности пользователя</a:t>
            </a:r>
          </a:p>
        </p:txBody>
      </p:sp>
      <p:sp>
        <p:nvSpPr>
          <p:cNvPr id="3" name="Объект 2"/>
          <p:cNvSpPr>
            <a:spLocks noGrp="1"/>
          </p:cNvSpPr>
          <p:nvPr>
            <p:ph idx="1"/>
          </p:nvPr>
        </p:nvSpPr>
        <p:spPr>
          <a:xfrm>
            <a:off x="323528" y="1124744"/>
            <a:ext cx="8568952" cy="5472608"/>
          </a:xfrm>
        </p:spPr>
        <p:txBody>
          <a:bodyPr/>
          <a:lstStyle/>
          <a:p>
            <a:endParaRPr lang="ru-RU" dirty="0"/>
          </a:p>
        </p:txBody>
      </p:sp>
      <p:sp>
        <p:nvSpPr>
          <p:cNvPr id="4" name="Овал 3"/>
          <p:cNvSpPr/>
          <p:nvPr/>
        </p:nvSpPr>
        <p:spPr>
          <a:xfrm>
            <a:off x="2915816" y="1340768"/>
            <a:ext cx="3600400"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Пользователь обязан</a:t>
            </a:r>
            <a:endParaRPr lang="ru-RU" dirty="0"/>
          </a:p>
        </p:txBody>
      </p:sp>
      <p:sp>
        <p:nvSpPr>
          <p:cNvPr id="5" name="Скругленный прямоугольник 4"/>
          <p:cNvSpPr/>
          <p:nvPr/>
        </p:nvSpPr>
        <p:spPr>
          <a:xfrm>
            <a:off x="539552" y="1196752"/>
            <a:ext cx="1944216" cy="20882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использовать при осуществлении предусмотренной договором деятельности коммерческое обозначение, товарный знак, знак обслуживания или иное средство индивидуализации правообладателя указанным в договоре образом</a:t>
            </a:r>
          </a:p>
        </p:txBody>
      </p:sp>
      <p:sp>
        <p:nvSpPr>
          <p:cNvPr id="6" name="Скругленный прямоугольник 5"/>
          <p:cNvSpPr/>
          <p:nvPr/>
        </p:nvSpPr>
        <p:spPr>
          <a:xfrm>
            <a:off x="6876256" y="1340768"/>
            <a:ext cx="1944216" cy="19442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оказывать покупателям (заказчикам) все дополнительные услуги, на которые они могли бы рассчитывать, приобретая (заказывая) товар (работу, услугу) непосредственно у правообладателя</a:t>
            </a:r>
          </a:p>
        </p:txBody>
      </p:sp>
      <p:sp>
        <p:nvSpPr>
          <p:cNvPr id="7" name="Скругленный прямоугольник 6"/>
          <p:cNvSpPr/>
          <p:nvPr/>
        </p:nvSpPr>
        <p:spPr>
          <a:xfrm>
            <a:off x="539552" y="4437112"/>
            <a:ext cx="2160240" cy="2016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обеспечивать соответствие качества производимых им на основе договора товаров, выполняемых работ, оказываемых услуг качеству аналогичных товаров, работ или услуг, производимых, выполняемых или оказываемых непосредственно правообладателем</a:t>
            </a:r>
          </a:p>
        </p:txBody>
      </p:sp>
      <p:sp>
        <p:nvSpPr>
          <p:cNvPr id="8" name="Скругленный прямоугольник 7"/>
          <p:cNvSpPr/>
          <p:nvPr/>
        </p:nvSpPr>
        <p:spPr>
          <a:xfrm>
            <a:off x="6982690" y="4293096"/>
            <a:ext cx="1909789" cy="20882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не разглашать секреты производства (ноу-хау) правообладателя и другую полученную от него конфиденциальную коммерческую информацию</a:t>
            </a:r>
          </a:p>
        </p:txBody>
      </p:sp>
      <p:sp>
        <p:nvSpPr>
          <p:cNvPr id="9" name="Скругленный прямоугольник 8"/>
          <p:cNvSpPr/>
          <p:nvPr/>
        </p:nvSpPr>
        <p:spPr>
          <a:xfrm>
            <a:off x="2915816" y="2132856"/>
            <a:ext cx="3600400" cy="15121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соблюдать инструкции и указания правообладателя, направленные на обеспечение соответствия характера, способов и условий использования комплекса исключительных прав тому, как он используется правообладателем, в том числе указания, касающиеся внешнего и внутреннего оформления коммерческих помещений, используемых пользователем при осуществлении предоставленных ему по договору прав</a:t>
            </a:r>
          </a:p>
        </p:txBody>
      </p:sp>
      <p:sp>
        <p:nvSpPr>
          <p:cNvPr id="10" name="Скругленный прямоугольник 9"/>
          <p:cNvSpPr/>
          <p:nvPr/>
        </p:nvSpPr>
        <p:spPr>
          <a:xfrm>
            <a:off x="2915816" y="3717032"/>
            <a:ext cx="3600400"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предоставить оговоренное количество </a:t>
            </a:r>
            <a:r>
              <a:rPr lang="ru-RU" sz="1100" dirty="0" err="1"/>
              <a:t>субконцессий</a:t>
            </a:r>
            <a:r>
              <a:rPr lang="ru-RU" sz="1100" dirty="0"/>
              <a:t>, если такая обязанность предусмотрена договором</a:t>
            </a:r>
          </a:p>
        </p:txBody>
      </p:sp>
      <p:sp>
        <p:nvSpPr>
          <p:cNvPr id="11" name="Скругленный прямоугольник 10"/>
          <p:cNvSpPr/>
          <p:nvPr/>
        </p:nvSpPr>
        <p:spPr>
          <a:xfrm>
            <a:off x="2921287" y="4797152"/>
            <a:ext cx="3600400" cy="129614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100" dirty="0"/>
              <a:t>информировать покупателей (заказчиков) наиболее очевидным для них способом о том, что он использует коммерческое обозначение, товарный знак, знак обслуживания или иное средство индивидуализации в силу договора коммерческой концессии</a:t>
            </a:r>
          </a:p>
        </p:txBody>
      </p:sp>
    </p:spTree>
    <p:extLst>
      <p:ext uri="{BB962C8B-B14F-4D97-AF65-F5344CB8AC3E}">
        <p14:creationId xmlns:p14="http://schemas.microsoft.com/office/powerpoint/2010/main" val="59407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rmAutofit fontScale="90000"/>
          </a:bodyPr>
          <a:lstStyle/>
          <a:p>
            <a:r>
              <a:rPr lang="ru-RU" dirty="0"/>
              <a:t>Ответственность правообладателя по требованиям, предъявляемым к пользователю</a:t>
            </a:r>
          </a:p>
        </p:txBody>
      </p:sp>
      <p:sp>
        <p:nvSpPr>
          <p:cNvPr id="5" name="Скругленный прямоугольник 4"/>
          <p:cNvSpPr/>
          <p:nvPr/>
        </p:nvSpPr>
        <p:spPr>
          <a:xfrm>
            <a:off x="899592" y="2420888"/>
            <a:ext cx="7632848" cy="24482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dirty="0"/>
              <a:t>Правообладатель несет субсидиарную ответственность по предъявляемым к пользователю требованиям о несоответствии качества товаров (работ, услуг), продаваемых (выполняемых, оказываемых) пользователем по договору коммерческой концессии.</a:t>
            </a:r>
          </a:p>
          <a:p>
            <a:pPr algn="ctr"/>
            <a:r>
              <a:rPr lang="ru-RU" sz="1600" dirty="0"/>
              <a:t>По требованиям, предъявляемым к пользователю как изготовителю продукции (товаров) правообладателя, правообладатель отвечает солидарно с пользователем.</a:t>
            </a:r>
          </a:p>
          <a:p>
            <a:pPr algn="ctr"/>
            <a:endParaRPr lang="ru-RU" sz="1200" dirty="0"/>
          </a:p>
        </p:txBody>
      </p:sp>
    </p:spTree>
    <p:extLst>
      <p:ext uri="{BB962C8B-B14F-4D97-AF65-F5344CB8AC3E}">
        <p14:creationId xmlns:p14="http://schemas.microsoft.com/office/powerpoint/2010/main" val="3680615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rmAutofit fontScale="90000"/>
          </a:bodyPr>
          <a:lstStyle/>
          <a:p>
            <a:r>
              <a:rPr lang="ru-RU" dirty="0"/>
              <a:t>Изменение договора коммерческой концессии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412776"/>
            <a:ext cx="5832648" cy="3654226"/>
          </a:xfrm>
        </p:spPr>
      </p:pic>
      <p:sp>
        <p:nvSpPr>
          <p:cNvPr id="5" name="Скругленный прямоугольник 4"/>
          <p:cNvSpPr/>
          <p:nvPr/>
        </p:nvSpPr>
        <p:spPr>
          <a:xfrm>
            <a:off x="467544" y="5301208"/>
            <a:ext cx="5976664"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dirty="0"/>
              <a:t>Изменение договора коммерческой концессии подлежит государственной </a:t>
            </a:r>
            <a:r>
              <a:rPr lang="ru-RU" dirty="0" smtClean="0"/>
              <a:t>регистрации.</a:t>
            </a:r>
            <a:endParaRPr lang="ru-RU" dirty="0"/>
          </a:p>
        </p:txBody>
      </p:sp>
    </p:spTree>
    <p:extLst>
      <p:ext uri="{BB962C8B-B14F-4D97-AF65-F5344CB8AC3E}">
        <p14:creationId xmlns:p14="http://schemas.microsoft.com/office/powerpoint/2010/main" val="53583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Прекращение договора коммерческой концессии</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1484784"/>
            <a:ext cx="6395900" cy="3816423"/>
          </a:xfrm>
        </p:spPr>
      </p:pic>
      <p:sp>
        <p:nvSpPr>
          <p:cNvPr id="5" name="Скругленный прямоугольник 4"/>
          <p:cNvSpPr/>
          <p:nvPr/>
        </p:nvSpPr>
        <p:spPr>
          <a:xfrm>
            <a:off x="467544" y="5661248"/>
            <a:ext cx="8352928" cy="1008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400" dirty="0"/>
              <a:t>Каждая из сторон договора коммерческой концессии, заключенного без указания срока его действия, во всякое время вправе отказаться от договора, уведомив об этом другую сторону за шесть месяцев, если договором не предусмотрен более продолжительный срок.</a:t>
            </a:r>
          </a:p>
        </p:txBody>
      </p:sp>
    </p:spTree>
    <p:extLst>
      <p:ext uri="{BB962C8B-B14F-4D97-AF65-F5344CB8AC3E}">
        <p14:creationId xmlns:p14="http://schemas.microsoft.com/office/powerpoint/2010/main" val="3098153030"/>
      </p:ext>
    </p:extLst>
  </p:cSld>
  <p:clrMapOvr>
    <a:masterClrMapping/>
  </p:clrMapOvr>
</p:sld>
</file>

<file path=ppt/theme/theme1.xml><?xml version="1.0" encoding="utf-8"?>
<a:theme xmlns:a="http://schemas.openxmlformats.org/drawingml/2006/main" name="Паркет">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61</TotalTime>
  <Words>553</Words>
  <Application>Microsoft Office PowerPoint</Application>
  <PresentationFormat>Экран (4:3)</PresentationFormat>
  <Paragraphs>39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Паркет</vt:lpstr>
      <vt:lpstr>Коммерческая концессия</vt:lpstr>
      <vt:lpstr>Договор коммерческой концессии</vt:lpstr>
      <vt:lpstr>Форма и регистрация договора коммерческой концессии</vt:lpstr>
      <vt:lpstr>Вознаграждение по договору коммерческой концессии</vt:lpstr>
      <vt:lpstr>Обязанности правообладателя</vt:lpstr>
      <vt:lpstr>Обязанности пользователя</vt:lpstr>
      <vt:lpstr>Ответственность правообладателя по требованиям, предъявляемым к пользователю</vt:lpstr>
      <vt:lpstr>Изменение договора коммерческой концессии</vt:lpstr>
      <vt:lpstr>Прекращение договора коммерческой концессии</vt:lpstr>
      <vt:lpstr>Последствия изменения коммерческого обозначения</vt:lpstr>
      <vt:lpstr>Последствия прекращения исключительного права, пользование которым предоставлено по договору коммерческой концессии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Коммерческая концессия</dc:title>
  <dc:creator>Admin</dc:creator>
  <cp:lastModifiedBy>Admin</cp:lastModifiedBy>
  <cp:revision>56</cp:revision>
  <dcterms:created xsi:type="dcterms:W3CDTF">2020-05-26T11:26:31Z</dcterms:created>
  <dcterms:modified xsi:type="dcterms:W3CDTF">2020-05-27T10:37:43Z</dcterms:modified>
</cp:coreProperties>
</file>