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Заголовок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0" name="Дата 9"/>
          <p:cNvSpPr>
            <a:spLocks noGrp="1"/>
          </p:cNvSpPr>
          <p:nvPr>
            <p:ph type="dt" sz="half" idx="10"/>
          </p:nvPr>
        </p:nvSpPr>
        <p:spPr>
          <a:xfrm>
            <a:off x="5562600" y="6509004"/>
            <a:ext cx="3002280" cy="274320"/>
          </a:xfrm>
        </p:spPr>
        <p:txBody>
          <a:bodyPr vert="horz" rtlCol="0"/>
          <a:lstStyle>
            <a:extLst/>
          </a:lstStyle>
          <a:p>
            <a:fld id="{5B106E36-FD25-4E2D-B0AA-010F637433A0}" type="datetimeFigureOut">
              <a:rPr lang="ru-RU" smtClean="0"/>
              <a:pPr/>
              <a:t>27.05.2020</a:t>
            </a:fld>
            <a:endParaRPr lang="ru-RU"/>
          </a:p>
        </p:txBody>
      </p:sp>
      <p:sp>
        <p:nvSpPr>
          <p:cNvPr id="11" name="Номер слайда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2" name="Нижний колонтитул 11"/>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27.05.2020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27.05.2020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27.05.2020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8" name="Дата 7"/>
          <p:cNvSpPr>
            <a:spLocks noGrp="1"/>
          </p:cNvSpPr>
          <p:nvPr>
            <p:ph type="dt" sz="half" idx="10"/>
          </p:nvPr>
        </p:nvSpPr>
        <p:spPr>
          <a:xfrm>
            <a:off x="5562600" y="6513670"/>
            <a:ext cx="3002280" cy="274320"/>
          </a:xfrm>
        </p:spPr>
        <p:txBody>
          <a:bodyPr vert="horz" rtlCol="0"/>
          <a:lstStyle>
            <a:extLst/>
          </a:lstStyle>
          <a:p>
            <a:fld id="{5B106E36-FD25-4E2D-B0AA-010F637433A0}" type="datetimeFigureOut">
              <a:rPr lang="ru-RU" smtClean="0"/>
              <a:pPr/>
              <a:t>27.05.2020</a:t>
            </a:fld>
            <a:endParaRPr lang="ru-RU"/>
          </a:p>
        </p:txBody>
      </p:sp>
      <p:sp>
        <p:nvSpPr>
          <p:cNvPr id="9" name="Номер слайда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27.05.2020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a:xfrm>
            <a:off x="8641080" y="6514568"/>
            <a:ext cx="464288" cy="274320"/>
          </a:xfrm>
        </p:spPr>
        <p:txBody>
          <a:bodyPr/>
          <a:lstStyle>
            <a:extLst/>
          </a:lstStyle>
          <a:p>
            <a:fld id="{725C68B6-61C2-468F-89AB-4B9F7531AA68}" type="slidenum">
              <a:rPr lang="ru-RU" smtClean="0"/>
              <a:pPr/>
              <a:t>‹#›</a:t>
            </a:fld>
            <a:endParaRPr lang="ru-RU"/>
          </a:p>
        </p:txBody>
      </p:sp>
      <p:sp>
        <p:nvSpPr>
          <p:cNvPr id="10" name="Прямоугольник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Прямоугольник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Прямоугольник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Заголовок 1"/>
          <p:cNvSpPr>
            <a:spLocks noGrp="1"/>
          </p:cNvSpPr>
          <p:nvPr>
            <p:ph type="title"/>
          </p:nvPr>
        </p:nvSpPr>
        <p:spPr>
          <a:xfrm>
            <a:off x="457200" y="251948"/>
            <a:ext cx="8229600"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27.05.2020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a:xfrm>
            <a:off x="8641080" y="6514568"/>
            <a:ext cx="464288" cy="274320"/>
          </a:xfrm>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27.05.2020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27.05.2020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8" name="Прямоугольник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963136" y="304800"/>
            <a:ext cx="3931920" cy="762000"/>
          </a:xfrm>
        </p:spPr>
        <p:txBody>
          <a:bodyPr anchor="b"/>
          <a:lstStyle>
            <a:lvl1pPr marL="0" algn="r">
              <a:buNone/>
              <a:defRPr sz="2000" b="1"/>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Дата 8"/>
          <p:cNvSpPr>
            <a:spLocks noGrp="1"/>
          </p:cNvSpPr>
          <p:nvPr>
            <p:ph type="dt" sz="half" idx="10"/>
          </p:nvPr>
        </p:nvSpPr>
        <p:spPr>
          <a:xfrm>
            <a:off x="5562600" y="6513670"/>
            <a:ext cx="3002280" cy="274320"/>
          </a:xfrm>
        </p:spPr>
        <p:txBody>
          <a:bodyPr vert="horz" rtlCol="0"/>
          <a:lstStyle>
            <a:extLst/>
          </a:lstStyle>
          <a:p>
            <a:fld id="{5B106E36-FD25-4E2D-B0AA-010F637433A0}" type="datetimeFigureOut">
              <a:rPr lang="ru-RU" smtClean="0"/>
              <a:pPr/>
              <a:t>27.05.2020</a:t>
            </a:fld>
            <a:endParaRPr lang="ru-RU"/>
          </a:p>
        </p:txBody>
      </p:sp>
      <p:sp>
        <p:nvSpPr>
          <p:cNvPr id="10" name="Номер слайда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1" name="Нижний колонтитул 10"/>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nchor="b"/>
          <a:lstStyle>
            <a:lvl1pPr marL="0" algn="r">
              <a:buNone/>
              <a:defRPr sz="2000" b="1"/>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8" name="Дата 7"/>
          <p:cNvSpPr>
            <a:spLocks noGrp="1"/>
          </p:cNvSpPr>
          <p:nvPr>
            <p:ph type="dt" sz="half" idx="10"/>
          </p:nvPr>
        </p:nvSpPr>
        <p:spPr>
          <a:xfrm>
            <a:off x="5562600" y="6509004"/>
            <a:ext cx="3002280" cy="274320"/>
          </a:xfrm>
        </p:spPr>
        <p:txBody>
          <a:bodyPr vert="horz" rtlCol="0"/>
          <a:lstStyle>
            <a:extLst/>
          </a:lstStyle>
          <a:p>
            <a:fld id="{5B106E36-FD25-4E2D-B0AA-010F637433A0}" type="datetimeFigureOut">
              <a:rPr lang="ru-RU" smtClean="0"/>
              <a:pPr/>
              <a:t>27.05.2020</a:t>
            </a:fld>
            <a:endParaRPr lang="ru-RU"/>
          </a:p>
        </p:txBody>
      </p:sp>
      <p:sp>
        <p:nvSpPr>
          <p:cNvPr id="9" name="Номер слайда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Нижний колонтитул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ru-RU"/>
          </a:p>
        </p:txBody>
      </p:sp>
      <p:sp>
        <p:nvSpPr>
          <p:cNvPr id="14" name="Дата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5B106E36-FD25-4E2D-B0AA-010F637433A0}" type="datetimeFigureOut">
              <a:rPr lang="ru-RU" smtClean="0"/>
              <a:pPr/>
              <a:t>27.05.2020</a:t>
            </a:fld>
            <a:endParaRPr lang="ru-RU"/>
          </a:p>
        </p:txBody>
      </p:sp>
      <p:sp>
        <p:nvSpPr>
          <p:cNvPr id="23" name="Номер слайда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725C68B6-61C2-468F-89AB-4B9F7531AA68}" type="slidenum">
              <a:rPr lang="ru-RU" smtClean="0"/>
              <a:pPr/>
              <a:t>‹#›</a:t>
            </a:fld>
            <a:endParaRPr lang="ru-RU"/>
          </a:p>
        </p:txBody>
      </p:sp>
      <p:sp>
        <p:nvSpPr>
          <p:cNvPr id="22" name="Заголовок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47664" y="2708920"/>
            <a:ext cx="6501203" cy="584775"/>
          </a:xfrm>
          <a:prstGeom prst="rect">
            <a:avLst/>
          </a:prstGeom>
        </p:spPr>
        <p:txBody>
          <a:bodyPr wrap="none">
            <a:spAutoFit/>
          </a:bodyPr>
          <a:lstStyle/>
          <a:p>
            <a:r>
              <a:rPr lang="ru-RU" sz="3200" b="1" dirty="0" smtClean="0">
                <a:latin typeface="Times New Roman" pitchFamily="18" charset="0"/>
                <a:cs typeface="Times New Roman" pitchFamily="18" charset="0"/>
              </a:rPr>
              <a:t>Договор коммерческой концессии</a:t>
            </a:r>
            <a:endParaRPr lang="ru-RU" sz="32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atin typeface="Times New Roman" pitchFamily="18" charset="0"/>
                <a:cs typeface="Times New Roman" pitchFamily="18" charset="0"/>
              </a:rPr>
              <a:t>Прекращение договора коммерческой концессии</a:t>
            </a:r>
            <a:endParaRPr lang="ru-RU" dirty="0">
              <a:latin typeface="Times New Roman" pitchFamily="18" charset="0"/>
              <a:cs typeface="Times New Roman" pitchFamily="18" charset="0"/>
            </a:endParaRPr>
          </a:p>
        </p:txBody>
      </p:sp>
      <p:sp>
        <p:nvSpPr>
          <p:cNvPr id="3" name="Прямоугольник 2"/>
          <p:cNvSpPr/>
          <p:nvPr/>
        </p:nvSpPr>
        <p:spPr>
          <a:xfrm>
            <a:off x="899592" y="2348880"/>
            <a:ext cx="7488832" cy="3139321"/>
          </a:xfrm>
          <a:prstGeom prst="rect">
            <a:avLst/>
          </a:prstGeom>
        </p:spPr>
        <p:txBody>
          <a:bodyPr wrap="square">
            <a:spAutoFit/>
          </a:bodyPr>
          <a:lstStyle/>
          <a:p>
            <a:r>
              <a:rPr lang="ru-RU" dirty="0" smtClean="0">
                <a:latin typeface="Times New Roman" pitchFamily="18" charset="0"/>
                <a:cs typeface="Times New Roman" pitchFamily="18" charset="0"/>
              </a:rPr>
              <a:t>Каждая из сторон договора коммерческой концессии, заключенного без указания срока его действия, во всякое время вправе отказаться от договора, уведомив об этом другую сторону за шесть месяцев, если договором не предусмотрен более продолжительный срок</a:t>
            </a:r>
            <a:r>
              <a:rPr lang="ru-RU" dirty="0" smtClean="0">
                <a:latin typeface="Times New Roman" pitchFamily="18" charset="0"/>
                <a:cs typeface="Times New Roman" pitchFamily="18" charset="0"/>
              </a:rPr>
              <a:t>.</a:t>
            </a:r>
          </a:p>
          <a:p>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Каждая из сторон договора коммерческой концессии, заключенного на определенный срок или без указания срока его действия, во всякое время вправе отказаться от договора, уведомив об этом другую сторону не позднее чем за тридцать дней, если договором предусмотрена возможность его прекращения уплатой денежной суммы, установленной в качестве отступного.</a:t>
            </a:r>
            <a:endParaRPr lang="ru-RU" dirty="0">
              <a:latin typeface="Times New Roman" pitchFamily="18" charset="0"/>
              <a:cs typeface="Times New Roman" pitchFamily="18" charset="0"/>
            </a:endParaRPr>
          </a:p>
        </p:txBody>
      </p:sp>
      <p:sp>
        <p:nvSpPr>
          <p:cNvPr id="4" name="Прямоугольник с двумя скругленными противолежащими углами 3"/>
          <p:cNvSpPr/>
          <p:nvPr/>
        </p:nvSpPr>
        <p:spPr>
          <a:xfrm>
            <a:off x="611560" y="1988840"/>
            <a:ext cx="8064896" cy="3744416"/>
          </a:xfrm>
          <a:prstGeom prst="round2Diag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764704"/>
            <a:ext cx="7488832" cy="5355312"/>
          </a:xfrm>
          <a:prstGeom prst="rect">
            <a:avLst/>
          </a:prstGeom>
        </p:spPr>
        <p:txBody>
          <a:bodyPr wrap="square">
            <a:spAutoFit/>
          </a:bodyPr>
          <a:lstStyle/>
          <a:p>
            <a:r>
              <a:rPr lang="ru-RU" dirty="0" smtClean="0"/>
              <a:t>Правообладатель вправе отказаться от исполнения договора коммерческой концессии полностью или частично в случае:</a:t>
            </a:r>
          </a:p>
          <a:p>
            <a:r>
              <a:rPr lang="ru-RU" dirty="0" smtClean="0"/>
              <a:t>нарушения пользователем условий договора о качестве производимых товаров, выполняемых работ, оказываемых услуг</a:t>
            </a:r>
            <a:r>
              <a:rPr lang="ru-RU" dirty="0" smtClean="0"/>
              <a:t>;</a:t>
            </a:r>
          </a:p>
          <a:p>
            <a:endParaRPr lang="ru-RU" dirty="0" smtClean="0"/>
          </a:p>
          <a:p>
            <a:r>
              <a:rPr lang="ru-RU" dirty="0" smtClean="0"/>
              <a:t>грубого нарушения пользователем инструкций и указаний правообладателя, направленных на обеспечение соответствия условиям договора характера, способов и условий использования предоставленного комплекса исключительных прав</a:t>
            </a:r>
            <a:r>
              <a:rPr lang="ru-RU" dirty="0" smtClean="0"/>
              <a:t>;</a:t>
            </a:r>
          </a:p>
          <a:p>
            <a:endParaRPr lang="ru-RU" dirty="0" smtClean="0"/>
          </a:p>
          <a:p>
            <a:r>
              <a:rPr lang="ru-RU" dirty="0" smtClean="0"/>
              <a:t>нарушения пользователем обязанности выплатить правообладателю вознаграждение в установленный договором срок</a:t>
            </a:r>
            <a:r>
              <a:rPr lang="ru-RU" dirty="0" smtClean="0"/>
              <a:t>.</a:t>
            </a:r>
          </a:p>
          <a:p>
            <a:endParaRPr lang="ru-RU" dirty="0" smtClean="0"/>
          </a:p>
          <a:p>
            <a:r>
              <a:rPr lang="ru-RU" dirty="0" smtClean="0"/>
              <a:t>Односторонний отказ правообладателя от исполнения договора возможен в случае, если пользователь после направления ему правообладателем письменного требования об устранении нарушения не устранил его в разумный срок или вновь совершил такое нарушение в течение одного года с даты направления ему указанного требования.</a:t>
            </a:r>
            <a:endParaRPr lang="ru-RU" dirty="0"/>
          </a:p>
        </p:txBody>
      </p:sp>
      <p:sp>
        <p:nvSpPr>
          <p:cNvPr id="3" name="Стрелка вправо 2"/>
          <p:cNvSpPr/>
          <p:nvPr/>
        </p:nvSpPr>
        <p:spPr>
          <a:xfrm>
            <a:off x="395536" y="1628800"/>
            <a:ext cx="360040" cy="72008"/>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Стрелка вправо 3"/>
          <p:cNvSpPr/>
          <p:nvPr/>
        </p:nvSpPr>
        <p:spPr>
          <a:xfrm>
            <a:off x="395536" y="2636912"/>
            <a:ext cx="360040" cy="45719"/>
          </a:xfrm>
          <a:prstGeom prst="rightArrow">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Стрелка вправо 4"/>
          <p:cNvSpPr/>
          <p:nvPr/>
        </p:nvSpPr>
        <p:spPr>
          <a:xfrm>
            <a:off x="395536" y="3861048"/>
            <a:ext cx="360040" cy="45719"/>
          </a:xfrm>
          <a:prstGeom prst="rightArrow">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755576" y="4293096"/>
            <a:ext cx="7272808" cy="18002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p:cNvSpPr/>
          <p:nvPr/>
        </p:nvSpPr>
        <p:spPr>
          <a:xfrm>
            <a:off x="395536" y="6093296"/>
            <a:ext cx="8424936" cy="523220"/>
          </a:xfrm>
          <a:prstGeom prst="rect">
            <a:avLst/>
          </a:prstGeom>
        </p:spPr>
        <p:txBody>
          <a:bodyPr wrap="square">
            <a:spAutoFit/>
          </a:bodyPr>
          <a:lstStyle/>
          <a:p>
            <a:r>
              <a:rPr lang="ru-RU" sz="1400" dirty="0" smtClean="0">
                <a:latin typeface="Times New Roman" pitchFamily="18" charset="0"/>
                <a:cs typeface="Times New Roman" pitchFamily="18" charset="0"/>
              </a:rPr>
              <a:t>При объявлении правообладателя или пользователя несостоятельным (банкротом) договор коммерческой концессии прекращается.</a:t>
            </a:r>
            <a:endParaRPr lang="ru-RU" sz="1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1124744"/>
            <a:ext cx="7200800" cy="1600438"/>
          </a:xfrm>
          <a:prstGeom prst="rect">
            <a:avLst/>
          </a:prstGeom>
        </p:spPr>
        <p:txBody>
          <a:bodyPr wrap="square">
            <a:spAutoFit/>
          </a:bodyPr>
          <a:lstStyle/>
          <a:p>
            <a:r>
              <a:rPr lang="ru-RU" sz="1400" dirty="0" smtClean="0">
                <a:latin typeface="Times New Roman" pitchFamily="18" charset="0"/>
                <a:cs typeface="Times New Roman" pitchFamily="18" charset="0"/>
              </a:rPr>
              <a:t>По договору коммерческой концессии одна сторона (правообладатель) обязуется предоставить другой стороне (пользователю) за вознаграждение на срок или без указания срока право использовать в предпринимательской деятельности пользователя комплекс принадлежащих правообладателю исключительных прав, включающий право на товарный знак, знак обслуживания, а также права на </a:t>
            </a:r>
            <a:r>
              <a:rPr lang="ru-RU" sz="1400" dirty="0" smtClean="0">
                <a:latin typeface="Times New Roman" pitchFamily="18" charset="0"/>
                <a:cs typeface="Times New Roman" pitchFamily="18" charset="0"/>
              </a:rPr>
              <a:t>другие</a:t>
            </a:r>
            <a:r>
              <a:rPr lang="ru-RU" sz="1400" dirty="0" smtClean="0">
                <a:latin typeface="Times New Roman" pitchFamily="18" charset="0"/>
                <a:cs typeface="Times New Roman" pitchFamily="18" charset="0"/>
              </a:rPr>
              <a:t> предусмотренные договором объекты исключительных прав, в частности на коммерческое обозначение, секрет производства (ноу-хау).</a:t>
            </a:r>
            <a:endParaRPr lang="ru-RU" sz="1400" dirty="0">
              <a:latin typeface="Times New Roman" pitchFamily="18" charset="0"/>
              <a:cs typeface="Times New Roman" pitchFamily="18" charset="0"/>
            </a:endParaRPr>
          </a:p>
        </p:txBody>
      </p:sp>
      <p:sp>
        <p:nvSpPr>
          <p:cNvPr id="3" name="Скругленный прямоугольник 2"/>
          <p:cNvSpPr/>
          <p:nvPr/>
        </p:nvSpPr>
        <p:spPr>
          <a:xfrm>
            <a:off x="827584" y="980728"/>
            <a:ext cx="7344816" cy="1872208"/>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ик 3"/>
          <p:cNvSpPr/>
          <p:nvPr/>
        </p:nvSpPr>
        <p:spPr>
          <a:xfrm>
            <a:off x="1187624" y="3284984"/>
            <a:ext cx="7776864" cy="1600438"/>
          </a:xfrm>
          <a:prstGeom prst="rect">
            <a:avLst/>
          </a:prstGeom>
        </p:spPr>
        <p:txBody>
          <a:bodyPr wrap="square">
            <a:spAutoFit/>
          </a:bodyPr>
          <a:lstStyle/>
          <a:p>
            <a:r>
              <a:rPr lang="ru-RU" sz="1400" dirty="0" smtClean="0">
                <a:latin typeface="Times New Roman" pitchFamily="18" charset="0"/>
                <a:cs typeface="Times New Roman" pitchFamily="18" charset="0"/>
              </a:rPr>
              <a:t>Договор коммерческой концессии предусматривает использование комплекса исключительных прав, деловой репутации и коммерческого опыта правообладателя в определенном объеме (в частности, с установлением минимального и (или) максимального объема использования), с указанием или без указания территории использования применительно к определенной сфере предпринимательской деятельности (продаже товаров, полученных от правообладателя или произведенных пользователем, осуществлению иной торговой деятельности, выполнению работ, оказанию услуг).</a:t>
            </a:r>
            <a:endParaRPr lang="ru-RU" sz="1400" dirty="0">
              <a:latin typeface="Times New Roman" pitchFamily="18" charset="0"/>
              <a:cs typeface="Times New Roman" pitchFamily="18" charset="0"/>
            </a:endParaRPr>
          </a:p>
        </p:txBody>
      </p:sp>
      <p:sp>
        <p:nvSpPr>
          <p:cNvPr id="5" name="Скругленный прямоугольник 4"/>
          <p:cNvSpPr/>
          <p:nvPr/>
        </p:nvSpPr>
        <p:spPr>
          <a:xfrm>
            <a:off x="1187624" y="3140968"/>
            <a:ext cx="7488832" cy="18002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1115616" y="5229200"/>
            <a:ext cx="7560840" cy="830997"/>
          </a:xfrm>
          <a:prstGeom prst="rect">
            <a:avLst/>
          </a:prstGeom>
          <a:ln>
            <a:solidFill>
              <a:schemeClr val="accent1"/>
            </a:solidFill>
          </a:ln>
        </p:spPr>
        <p:txBody>
          <a:bodyPr wrap="square">
            <a:spAutoFit/>
          </a:bodyPr>
          <a:lstStyle/>
          <a:p>
            <a:r>
              <a:rPr lang="ru-RU" sz="1600" dirty="0" smtClean="0">
                <a:latin typeface="Times New Roman" pitchFamily="18" charset="0"/>
                <a:cs typeface="Times New Roman" pitchFamily="18" charset="0"/>
              </a:rPr>
              <a:t>Сторонами по договору коммерческой концессии могут быть коммерческие организации и граждане, зарегистрированные в качестве индивидуальных предпринимателей.</a:t>
            </a:r>
            <a:endParaRPr lang="ru-RU" sz="16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1268760"/>
            <a:ext cx="6192688" cy="1323439"/>
          </a:xfrm>
          <a:prstGeom prst="rect">
            <a:avLst/>
          </a:prstGeom>
          <a:ln>
            <a:solidFill>
              <a:srgbClr val="00B050"/>
            </a:solidFill>
          </a:ln>
        </p:spPr>
        <p:txBody>
          <a:bodyPr wrap="square">
            <a:spAutoFit/>
          </a:bodyPr>
          <a:lstStyle/>
          <a:p>
            <a:r>
              <a:rPr lang="ru-RU" sz="1600" dirty="0" smtClean="0">
                <a:latin typeface="Times New Roman" pitchFamily="18" charset="0"/>
                <a:cs typeface="Times New Roman" pitchFamily="18" charset="0"/>
              </a:rPr>
              <a:t>Договор коммерческой концессии должен быть заключен в письменной форме</a:t>
            </a:r>
            <a:r>
              <a:rPr lang="ru-RU" sz="1600" dirty="0" smtClean="0">
                <a:latin typeface="Times New Roman" pitchFamily="18" charset="0"/>
                <a:cs typeface="Times New Roman" pitchFamily="18" charset="0"/>
              </a:rPr>
              <a:t>.</a:t>
            </a:r>
          </a:p>
          <a:p>
            <a:endParaRPr lang="ru-RU" sz="1600" dirty="0" smtClean="0">
              <a:latin typeface="Times New Roman" pitchFamily="18" charset="0"/>
              <a:cs typeface="Times New Roman" pitchFamily="18" charset="0"/>
            </a:endParaRPr>
          </a:p>
          <a:p>
            <a:r>
              <a:rPr lang="ru-RU" sz="1600" dirty="0" smtClean="0">
                <a:latin typeface="Times New Roman" pitchFamily="18" charset="0"/>
                <a:cs typeface="Times New Roman" pitchFamily="18" charset="0"/>
              </a:rPr>
              <a:t>Несоблюдение письменной формы договора влечет его недействительность. Такой договор считается ничтожным.</a:t>
            </a:r>
            <a:endParaRPr lang="ru-RU" sz="1600" dirty="0">
              <a:latin typeface="Times New Roman" pitchFamily="18" charset="0"/>
              <a:cs typeface="Times New Roman" pitchFamily="18" charset="0"/>
            </a:endParaRPr>
          </a:p>
        </p:txBody>
      </p:sp>
      <p:sp>
        <p:nvSpPr>
          <p:cNvPr id="7" name="Прямоугольник 6"/>
          <p:cNvSpPr/>
          <p:nvPr/>
        </p:nvSpPr>
        <p:spPr>
          <a:xfrm>
            <a:off x="2555776" y="3429000"/>
            <a:ext cx="5688632" cy="2031325"/>
          </a:xfrm>
          <a:prstGeom prst="rect">
            <a:avLst/>
          </a:prstGeom>
          <a:ln>
            <a:solidFill>
              <a:srgbClr val="00B050"/>
            </a:solidFill>
          </a:ln>
        </p:spPr>
        <p:txBody>
          <a:bodyPr wrap="square">
            <a:spAutoFit/>
          </a:bodyPr>
          <a:lstStyle/>
          <a:p>
            <a:r>
              <a:rPr lang="ru-RU" dirty="0" smtClean="0"/>
              <a:t>Вознаграждение по договору коммерческой концессии может выплачиваться пользователем правообладателю в форме фиксированных разовых и (или) периодических платежей, отчислений от выручки, наценки на оптовую цену товаров, передаваемых правообладателем для перепродажи, или в иной форме, предусмотренной договором.</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53218"/>
            <a:ext cx="8435280" cy="1143000"/>
          </a:xfrm>
        </p:spPr>
        <p:txBody>
          <a:bodyPr>
            <a:normAutofit/>
          </a:bodyPr>
          <a:lstStyle/>
          <a:p>
            <a:r>
              <a:rPr lang="ru-RU" b="1" dirty="0" smtClean="0">
                <a:latin typeface="Times New Roman" pitchFamily="18" charset="0"/>
                <a:cs typeface="Times New Roman" pitchFamily="18" charset="0"/>
              </a:rPr>
              <a:t>Обязанности правообладателя</a:t>
            </a:r>
            <a:endParaRPr lang="ru-RU" dirty="0">
              <a:latin typeface="Times New Roman" pitchFamily="18" charset="0"/>
              <a:cs typeface="Times New Roman" pitchFamily="18" charset="0"/>
            </a:endParaRPr>
          </a:p>
        </p:txBody>
      </p:sp>
      <p:sp>
        <p:nvSpPr>
          <p:cNvPr id="3" name="Прямоугольник 2"/>
          <p:cNvSpPr/>
          <p:nvPr/>
        </p:nvSpPr>
        <p:spPr>
          <a:xfrm>
            <a:off x="1043608" y="1859340"/>
            <a:ext cx="7128792" cy="1323439"/>
          </a:xfrm>
          <a:prstGeom prst="rect">
            <a:avLst/>
          </a:prstGeom>
          <a:ln>
            <a:solidFill>
              <a:srgbClr val="00B050"/>
            </a:solidFill>
          </a:ln>
        </p:spPr>
        <p:txBody>
          <a:bodyPr wrap="square">
            <a:spAutoFit/>
          </a:bodyPr>
          <a:lstStyle/>
          <a:p>
            <a:r>
              <a:rPr lang="ru-RU" sz="1600" dirty="0" smtClean="0">
                <a:latin typeface="Times New Roman" pitchFamily="18" charset="0"/>
                <a:cs typeface="Times New Roman" pitchFamily="18" charset="0"/>
              </a:rPr>
              <a:t>Правообладатель обязан передать пользователю техническую и коммерческую документацию и предоставить иную информацию, необходимую пользователю для осуществления прав, предоставленных ему по договору коммерческой концессии, а также проинструктировать пользователя и его работников по вопросам, связанным с осуществлением этих прав.</a:t>
            </a:r>
            <a:endParaRPr lang="ru-RU" sz="1600" dirty="0">
              <a:latin typeface="Times New Roman" pitchFamily="18" charset="0"/>
              <a:cs typeface="Times New Roman" pitchFamily="18" charset="0"/>
            </a:endParaRPr>
          </a:p>
        </p:txBody>
      </p:sp>
      <p:sp>
        <p:nvSpPr>
          <p:cNvPr id="4" name="Овал 3"/>
          <p:cNvSpPr/>
          <p:nvPr/>
        </p:nvSpPr>
        <p:spPr>
          <a:xfrm>
            <a:off x="755576" y="1916832"/>
            <a:ext cx="216024" cy="216024"/>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25" name="Rectangle 1"/>
          <p:cNvSpPr>
            <a:spLocks noChangeArrowheads="1"/>
          </p:cNvSpPr>
          <p:nvPr/>
        </p:nvSpPr>
        <p:spPr bwMode="auto">
          <a:xfrm>
            <a:off x="1187624" y="3573016"/>
            <a:ext cx="6912768" cy="2065284"/>
          </a:xfrm>
          <a:prstGeom prst="rect">
            <a:avLst/>
          </a:prstGeom>
          <a:noFill/>
          <a:ln w="9525">
            <a:solidFill>
              <a:srgbClr val="00B050"/>
            </a:solidFill>
            <a:miter lim="800000"/>
            <a:headEnd/>
            <a:tailEnd/>
          </a:ln>
          <a:effectLst/>
        </p:spPr>
        <p:txBody>
          <a:bodyPr vert="horz" wrap="square" lIns="91440" tIns="79350" rIns="91440" bIns="4572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cs typeface="Times New Roman" pitchFamily="18" charset="0"/>
              </a:rPr>
              <a:t>Если договором коммерческой концессии не предусмотрено иное, правообладатель обязан:</a:t>
            </a: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cs typeface="Times New Roman" pitchFamily="18" charset="0"/>
              </a:rPr>
              <a:t>обеспечить государственную регистрацию предоставления права использования в предпринимательской деятельности пользователя комплекса принадлежащих правообладателю исключительных прав по договору коммерческой концессии;</a:t>
            </a: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cs typeface="Times New Roman" pitchFamily="18" charset="0"/>
              </a:rPr>
              <a:t>оказывать пользователю постоянное техническое и консультативное содействие, включая содействие в обучении и повышении квалификации работников;</a:t>
            </a: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cs typeface="Times New Roman" pitchFamily="18" charset="0"/>
              </a:rPr>
              <a:t>контролировать качество товаров (работ, услуг), производимых (выполняемых, оказываемых) пользователем на основании договора коммерческой концессии.</a:t>
            </a:r>
          </a:p>
        </p:txBody>
      </p:sp>
      <p:sp>
        <p:nvSpPr>
          <p:cNvPr id="7" name="Стрелка вправо 6"/>
          <p:cNvSpPr/>
          <p:nvPr/>
        </p:nvSpPr>
        <p:spPr>
          <a:xfrm>
            <a:off x="683568" y="4221088"/>
            <a:ext cx="432048" cy="45719"/>
          </a:xfrm>
          <a:prstGeom prst="rightArrow">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право 7"/>
          <p:cNvSpPr/>
          <p:nvPr/>
        </p:nvSpPr>
        <p:spPr>
          <a:xfrm>
            <a:off x="683568" y="4869160"/>
            <a:ext cx="432048" cy="45719"/>
          </a:xfrm>
          <a:prstGeom prst="rightArrow">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право 8"/>
          <p:cNvSpPr/>
          <p:nvPr/>
        </p:nvSpPr>
        <p:spPr>
          <a:xfrm>
            <a:off x="683568" y="5229200"/>
            <a:ext cx="504056" cy="72008"/>
          </a:xfrm>
          <a:prstGeom prst="rightArrow">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60648"/>
            <a:ext cx="8229600" cy="1143000"/>
          </a:xfrm>
        </p:spPr>
        <p:txBody>
          <a:bodyPr/>
          <a:lstStyle/>
          <a:p>
            <a:r>
              <a:rPr lang="ru-RU" b="1" dirty="0" smtClean="0">
                <a:latin typeface="Times New Roman" pitchFamily="18" charset="0"/>
                <a:cs typeface="Times New Roman" pitchFamily="18" charset="0"/>
              </a:rPr>
              <a:t>Обязанности пользователя</a:t>
            </a:r>
            <a:endParaRPr lang="ru-RU" dirty="0">
              <a:latin typeface="Times New Roman" pitchFamily="18" charset="0"/>
              <a:cs typeface="Times New Roman" pitchFamily="18" charset="0"/>
            </a:endParaRPr>
          </a:p>
        </p:txBody>
      </p:sp>
      <p:sp>
        <p:nvSpPr>
          <p:cNvPr id="17409" name="Rectangle 1"/>
          <p:cNvSpPr>
            <a:spLocks noChangeArrowheads="1"/>
          </p:cNvSpPr>
          <p:nvPr/>
        </p:nvSpPr>
        <p:spPr bwMode="auto">
          <a:xfrm>
            <a:off x="899592" y="1556792"/>
            <a:ext cx="7272808" cy="4681385"/>
          </a:xfrm>
          <a:prstGeom prst="rect">
            <a:avLst/>
          </a:prstGeom>
          <a:noFill/>
          <a:ln w="9525">
            <a:solidFill>
              <a:srgbClr val="00B050"/>
            </a:solidFill>
            <a:miter lim="800000"/>
            <a:headEnd/>
            <a:tailEnd/>
          </a:ln>
          <a:effectLst/>
        </p:spPr>
        <p:txBody>
          <a:bodyPr vert="horz" wrap="square" lIns="91440" tIns="79350" rIns="91440" bIns="4572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effectLst/>
                <a:latin typeface="Times New Roman" pitchFamily="18" charset="0"/>
                <a:cs typeface="Times New Roman" pitchFamily="18" charset="0"/>
              </a:rPr>
              <a:t>С учетом характера и особенностей деятельности, осуществляемой пользователем по договору коммерческой концессии, пользователь обязан:</a:t>
            </a:r>
            <a:endParaRPr kumimoji="0" lang="ru-RU" sz="600" b="0" i="0" u="none" strike="noStrike" cap="none" normalizeH="0" baseline="0" dirty="0" smtClean="0">
              <a:ln>
                <a:noFill/>
              </a:ln>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effectLst/>
                <a:latin typeface="Times New Roman" pitchFamily="18" charset="0"/>
                <a:cs typeface="Times New Roman" pitchFamily="18" charset="0"/>
              </a:rPr>
              <a:t>использовать при осуществлении предусмотренной договором деятельности коммерческое обозначение, товарный знак, знак обслуживания или иное средство индивидуализации правообладателя указанным в договоре образом;</a:t>
            </a:r>
          </a:p>
          <a:p>
            <a:pPr marL="0" marR="0" lvl="0" indent="342900" algn="just" defTabSz="914400" rtl="0" eaLnBrk="0" fontAlgn="base" latinLnBrk="0" hangingPunct="0">
              <a:lnSpc>
                <a:spcPct val="100000"/>
              </a:lnSpc>
              <a:spcBef>
                <a:spcPct val="0"/>
              </a:spcBef>
              <a:spcAft>
                <a:spcPct val="0"/>
              </a:spcAft>
              <a:buClrTx/>
              <a:buSzTx/>
              <a:buFontTx/>
              <a:buNone/>
              <a:tabLst/>
            </a:pPr>
            <a:endParaRPr kumimoji="0" lang="ru-RU" sz="600" b="0" i="0" u="none" strike="noStrike" cap="none" normalizeH="0" baseline="0" dirty="0" smtClean="0">
              <a:ln>
                <a:noFill/>
              </a:ln>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effectLst/>
                <a:latin typeface="Times New Roman" pitchFamily="18" charset="0"/>
                <a:cs typeface="Times New Roman" pitchFamily="18" charset="0"/>
              </a:rPr>
              <a:t>обеспечивать соответствие качества производимых им на основе договора товаров, выполняемых работ, оказываемых услуг качеству аналогичных товаров, работ или услуг, производимых, выполняемых или оказываемых непосредственно правообладателем;</a:t>
            </a:r>
          </a:p>
          <a:p>
            <a:pPr marL="0" marR="0" lvl="0" indent="342900" algn="just" defTabSz="914400" rtl="0" eaLnBrk="0" fontAlgn="base" latinLnBrk="0" hangingPunct="0">
              <a:lnSpc>
                <a:spcPct val="100000"/>
              </a:lnSpc>
              <a:spcBef>
                <a:spcPct val="0"/>
              </a:spcBef>
              <a:spcAft>
                <a:spcPct val="0"/>
              </a:spcAft>
              <a:buClrTx/>
              <a:buSzTx/>
              <a:buFontTx/>
              <a:buNone/>
              <a:tabLst/>
            </a:pPr>
            <a:endParaRPr kumimoji="0" lang="ru-RU" sz="600" b="0" i="0" u="none" strike="noStrike" cap="none" normalizeH="0" baseline="0" dirty="0" smtClean="0">
              <a:ln>
                <a:noFill/>
              </a:ln>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effectLst/>
                <a:latin typeface="Times New Roman" pitchFamily="18" charset="0"/>
                <a:cs typeface="Times New Roman" pitchFamily="18" charset="0"/>
              </a:rPr>
              <a:t>соблюдать инструкции и указания правообладателя, направленные на обеспечение соответствия характера, способов и условий использования комплекса исключительных прав тому, как он используется правообладателем, в том числе указания, касающиеся внешнего и внутреннего оформления коммерческих помещений, используемых пользователем при осуществлении предоставленных ему по договору прав;</a:t>
            </a:r>
          </a:p>
          <a:p>
            <a:pPr marL="0" marR="0" lvl="0" indent="342900" algn="just" defTabSz="914400" rtl="0" eaLnBrk="0" fontAlgn="base" latinLnBrk="0" hangingPunct="0">
              <a:lnSpc>
                <a:spcPct val="100000"/>
              </a:lnSpc>
              <a:spcBef>
                <a:spcPct val="0"/>
              </a:spcBef>
              <a:spcAft>
                <a:spcPct val="0"/>
              </a:spcAft>
              <a:buClrTx/>
              <a:buSzTx/>
              <a:buFontTx/>
              <a:buNone/>
              <a:tabLst/>
            </a:pPr>
            <a:endParaRPr kumimoji="0" lang="ru-RU" sz="600" b="0" i="0" u="none" strike="noStrike" cap="none" normalizeH="0" baseline="0" dirty="0" smtClean="0">
              <a:ln>
                <a:noFill/>
              </a:ln>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effectLst/>
                <a:latin typeface="Times New Roman" pitchFamily="18" charset="0"/>
                <a:cs typeface="Times New Roman" pitchFamily="18" charset="0"/>
              </a:rPr>
              <a:t>оказывать покупателям (заказчикам) все дополнительные услуги, на которые они могли бы рассчитывать, приобретая (заказывая) товар (работу, услугу) непосредственно у правообладателя;</a:t>
            </a:r>
          </a:p>
          <a:p>
            <a:pPr marL="0" marR="0" lvl="0" indent="342900" algn="just" defTabSz="914400" rtl="0" eaLnBrk="0" fontAlgn="base" latinLnBrk="0" hangingPunct="0">
              <a:lnSpc>
                <a:spcPct val="100000"/>
              </a:lnSpc>
              <a:spcBef>
                <a:spcPct val="0"/>
              </a:spcBef>
              <a:spcAft>
                <a:spcPct val="0"/>
              </a:spcAft>
              <a:buClrTx/>
              <a:buSzTx/>
              <a:buFontTx/>
              <a:buNone/>
              <a:tabLst/>
            </a:pPr>
            <a:endParaRPr kumimoji="0" lang="ru-RU" sz="600" b="0" i="0" u="none" strike="noStrike" cap="none" normalizeH="0" baseline="0" dirty="0" smtClean="0">
              <a:ln>
                <a:noFill/>
              </a:ln>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effectLst/>
                <a:latin typeface="Times New Roman" pitchFamily="18" charset="0"/>
                <a:cs typeface="Times New Roman" pitchFamily="18" charset="0"/>
              </a:rPr>
              <a:t>не разглашать секреты производства (ноу-хау) правообладателя и другую полученную от него конфиденциальную коммерческую информацию;</a:t>
            </a:r>
          </a:p>
          <a:p>
            <a:pPr marL="0" marR="0" lvl="0" indent="342900" algn="just" defTabSz="914400" rtl="0" eaLnBrk="0" fontAlgn="base" latinLnBrk="0" hangingPunct="0">
              <a:lnSpc>
                <a:spcPct val="100000"/>
              </a:lnSpc>
              <a:spcBef>
                <a:spcPct val="0"/>
              </a:spcBef>
              <a:spcAft>
                <a:spcPct val="0"/>
              </a:spcAft>
              <a:buClrTx/>
              <a:buSzTx/>
              <a:buFontTx/>
              <a:buNone/>
              <a:tabLst/>
            </a:pPr>
            <a:endParaRPr kumimoji="0" lang="ru-RU" sz="600" b="0" i="0" u="none" strike="noStrike" cap="none" normalizeH="0" baseline="0" dirty="0" smtClean="0">
              <a:ln>
                <a:noFill/>
              </a:ln>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effectLst/>
                <a:latin typeface="Times New Roman" pitchFamily="18" charset="0"/>
                <a:cs typeface="Times New Roman" pitchFamily="18" charset="0"/>
              </a:rPr>
              <a:t>предоставить оговоренное количество </a:t>
            </a:r>
            <a:r>
              <a:rPr kumimoji="0" lang="ru-RU" sz="1200" b="0" i="0" u="none" strike="noStrike" cap="none" normalizeH="0" baseline="0" dirty="0" err="1" smtClean="0">
                <a:ln>
                  <a:noFill/>
                </a:ln>
                <a:effectLst/>
                <a:latin typeface="Times New Roman" pitchFamily="18" charset="0"/>
                <a:cs typeface="Times New Roman" pitchFamily="18" charset="0"/>
              </a:rPr>
              <a:t>субконцессий</a:t>
            </a:r>
            <a:r>
              <a:rPr kumimoji="0" lang="ru-RU" sz="1200" b="0" i="0" u="none" strike="noStrike" cap="none" normalizeH="0" baseline="0" dirty="0" smtClean="0">
                <a:ln>
                  <a:noFill/>
                </a:ln>
                <a:effectLst/>
                <a:latin typeface="Times New Roman" pitchFamily="18" charset="0"/>
                <a:cs typeface="Times New Roman" pitchFamily="18" charset="0"/>
              </a:rPr>
              <a:t>, если такая обязанность предусмотрена договором;</a:t>
            </a:r>
          </a:p>
          <a:p>
            <a:pPr marL="0" marR="0" lvl="0" indent="342900" algn="just" defTabSz="914400" rtl="0" eaLnBrk="0" fontAlgn="base" latinLnBrk="0" hangingPunct="0">
              <a:lnSpc>
                <a:spcPct val="100000"/>
              </a:lnSpc>
              <a:spcBef>
                <a:spcPct val="0"/>
              </a:spcBef>
              <a:spcAft>
                <a:spcPct val="0"/>
              </a:spcAft>
              <a:buClrTx/>
              <a:buSzTx/>
              <a:buFontTx/>
              <a:buNone/>
              <a:tabLst/>
            </a:pPr>
            <a:endParaRPr kumimoji="0" lang="ru-RU" sz="1400" b="0" i="0" u="none" strike="noStrike" cap="none" normalizeH="0" baseline="0" dirty="0" smtClean="0">
              <a:ln>
                <a:noFill/>
              </a:ln>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effectLst/>
                <a:latin typeface="Times New Roman" pitchFamily="18" charset="0"/>
                <a:cs typeface="Times New Roman" pitchFamily="18" charset="0"/>
              </a:rPr>
              <a:t>информировать покупателей (заказчиков) наиболее очевидным для них способом о том, что он использует коммерческое обозначение, товарный знак, знак обслуживания или иное средство индивидуализации в силу договора коммерческой концессии.</a:t>
            </a:r>
            <a:endParaRPr kumimoji="0" lang="ru-RU" sz="1800" b="0" i="0" u="none" strike="noStrike" cap="none" normalizeH="0" baseline="0" dirty="0" smtClean="0">
              <a:ln>
                <a:noFill/>
              </a:ln>
              <a:effectLst/>
              <a:latin typeface="Times New Roman" pitchFamily="18" charset="0"/>
              <a:cs typeface="Times New Roman" pitchFamily="18" charset="0"/>
            </a:endParaRPr>
          </a:p>
        </p:txBody>
      </p:sp>
      <p:sp>
        <p:nvSpPr>
          <p:cNvPr id="4" name="Овал 3"/>
          <p:cNvSpPr/>
          <p:nvPr/>
        </p:nvSpPr>
        <p:spPr>
          <a:xfrm>
            <a:off x="683568" y="2060848"/>
            <a:ext cx="144016" cy="144016"/>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Овал 4"/>
          <p:cNvSpPr/>
          <p:nvPr/>
        </p:nvSpPr>
        <p:spPr>
          <a:xfrm>
            <a:off x="683568" y="2708920"/>
            <a:ext cx="144016" cy="144016"/>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Овал 5"/>
          <p:cNvSpPr/>
          <p:nvPr/>
        </p:nvSpPr>
        <p:spPr>
          <a:xfrm>
            <a:off x="683568" y="3356992"/>
            <a:ext cx="144016" cy="144016"/>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Овал 6"/>
          <p:cNvSpPr/>
          <p:nvPr/>
        </p:nvSpPr>
        <p:spPr>
          <a:xfrm>
            <a:off x="683568" y="4149080"/>
            <a:ext cx="144016" cy="144016"/>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Овал 7"/>
          <p:cNvSpPr/>
          <p:nvPr/>
        </p:nvSpPr>
        <p:spPr>
          <a:xfrm>
            <a:off x="683568" y="4653136"/>
            <a:ext cx="144016" cy="144016"/>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Овал 8"/>
          <p:cNvSpPr/>
          <p:nvPr/>
        </p:nvSpPr>
        <p:spPr>
          <a:xfrm>
            <a:off x="683568" y="5085184"/>
            <a:ext cx="144016" cy="144016"/>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Овал 9"/>
          <p:cNvSpPr/>
          <p:nvPr/>
        </p:nvSpPr>
        <p:spPr>
          <a:xfrm>
            <a:off x="683568" y="5661248"/>
            <a:ext cx="144016" cy="144016"/>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smtClean="0">
                <a:latin typeface="Times New Roman" pitchFamily="18" charset="0"/>
                <a:cs typeface="Times New Roman" pitchFamily="18" charset="0"/>
              </a:rPr>
              <a:t>Ограничения прав сторон по договору коммерческой концессии</a:t>
            </a:r>
            <a:endParaRPr lang="ru-RU" sz="3600" dirty="0">
              <a:latin typeface="Times New Roman" pitchFamily="18" charset="0"/>
              <a:cs typeface="Times New Roman" pitchFamily="18" charset="0"/>
            </a:endParaRPr>
          </a:p>
        </p:txBody>
      </p:sp>
      <p:sp>
        <p:nvSpPr>
          <p:cNvPr id="4" name="Прямоугольник 3"/>
          <p:cNvSpPr/>
          <p:nvPr/>
        </p:nvSpPr>
        <p:spPr>
          <a:xfrm>
            <a:off x="899592" y="1628800"/>
            <a:ext cx="6624736" cy="923330"/>
          </a:xfrm>
          <a:prstGeom prst="rect">
            <a:avLst/>
          </a:prstGeom>
        </p:spPr>
        <p:txBody>
          <a:bodyPr wrap="square">
            <a:spAutoFit/>
          </a:bodyPr>
          <a:lstStyle/>
          <a:p>
            <a:r>
              <a:rPr lang="ru-RU" dirty="0" smtClean="0">
                <a:latin typeface="Times New Roman" pitchFamily="18" charset="0"/>
                <a:cs typeface="Times New Roman" pitchFamily="18" charset="0"/>
              </a:rPr>
              <a:t>Договором коммерческой концессии могут быть предусмотрены ограничения прав сторон по этому договору, в частности могут быть предусмотрены:</a:t>
            </a:r>
            <a:endParaRPr lang="ru-RU" dirty="0">
              <a:latin typeface="Times New Roman" pitchFamily="18" charset="0"/>
              <a:cs typeface="Times New Roman" pitchFamily="18" charset="0"/>
            </a:endParaRPr>
          </a:p>
        </p:txBody>
      </p:sp>
      <p:sp>
        <p:nvSpPr>
          <p:cNvPr id="5" name="Прямоугольник 4"/>
          <p:cNvSpPr/>
          <p:nvPr/>
        </p:nvSpPr>
        <p:spPr>
          <a:xfrm>
            <a:off x="395536" y="2564904"/>
            <a:ext cx="8748464" cy="2585323"/>
          </a:xfrm>
          <a:prstGeom prst="rect">
            <a:avLst/>
          </a:prstGeom>
        </p:spPr>
        <p:txBody>
          <a:bodyPr wrap="square">
            <a:spAutoFit/>
          </a:bodyPr>
          <a:lstStyle/>
          <a:p>
            <a:r>
              <a:rPr lang="ru-RU" dirty="0" smtClean="0">
                <a:latin typeface="Times New Roman" pitchFamily="18" charset="0"/>
                <a:cs typeface="Times New Roman" pitchFamily="18" charset="0"/>
              </a:rPr>
              <a:t>обязательство правообладателя не предоставлять другим лицам аналогичные комплексы исключительных прав для их использования на закрепленной за пользователем территории либо воздерживаться от собственной аналогичной деятельности на этой </a:t>
            </a:r>
            <a:r>
              <a:rPr lang="ru-RU" dirty="0" smtClean="0">
                <a:latin typeface="Times New Roman" pitchFamily="18" charset="0"/>
                <a:cs typeface="Times New Roman" pitchFamily="18" charset="0"/>
              </a:rPr>
              <a:t>территории;</a:t>
            </a:r>
          </a:p>
          <a:p>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обязательство пользователя не конкурировать с правообладателем на территории, на которую распространяется действие договора коммерческой концессии в отношении предпринимательской деятельности, осуществляемой пользователем с использованием принадлежащих правообладателю исключительных прав;</a:t>
            </a:r>
            <a:endParaRPr lang="ru-RU" dirty="0">
              <a:latin typeface="Times New Roman" pitchFamily="18" charset="0"/>
              <a:cs typeface="Times New Roman" pitchFamily="18" charset="0"/>
            </a:endParaRPr>
          </a:p>
        </p:txBody>
      </p:sp>
      <p:sp>
        <p:nvSpPr>
          <p:cNvPr id="7" name="Прямоугольник 6"/>
          <p:cNvSpPr/>
          <p:nvPr/>
        </p:nvSpPr>
        <p:spPr>
          <a:xfrm>
            <a:off x="539552" y="5301208"/>
            <a:ext cx="7560840" cy="923330"/>
          </a:xfrm>
          <a:prstGeom prst="rect">
            <a:avLst/>
          </a:prstGeom>
        </p:spPr>
        <p:txBody>
          <a:bodyPr wrap="square">
            <a:spAutoFit/>
          </a:bodyPr>
          <a:lstStyle/>
          <a:p>
            <a:r>
              <a:rPr lang="ru-RU" dirty="0" smtClean="0">
                <a:latin typeface="Times New Roman" pitchFamily="18" charset="0"/>
                <a:cs typeface="Times New Roman" pitchFamily="18" charset="0"/>
              </a:rPr>
              <a:t>отказ пользователя от получения по договорам коммерческой концессии аналогичных прав у конкурентов (потенциальных конкурентов) правообладателя;</a:t>
            </a:r>
            <a:endParaRPr lang="ru-RU" dirty="0">
              <a:latin typeface="Times New Roman" pitchFamily="18" charset="0"/>
              <a:cs typeface="Times New Roman" pitchFamily="18" charset="0"/>
            </a:endParaRPr>
          </a:p>
        </p:txBody>
      </p:sp>
      <p:sp>
        <p:nvSpPr>
          <p:cNvPr id="8" name="Стрелка вправо 7"/>
          <p:cNvSpPr/>
          <p:nvPr/>
        </p:nvSpPr>
        <p:spPr>
          <a:xfrm>
            <a:off x="179512" y="3068960"/>
            <a:ext cx="288032" cy="216024"/>
          </a:xfrm>
          <a:prstGeom prst="rightArrow">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право 8"/>
          <p:cNvSpPr/>
          <p:nvPr/>
        </p:nvSpPr>
        <p:spPr>
          <a:xfrm>
            <a:off x="179512" y="4437112"/>
            <a:ext cx="288032" cy="144016"/>
          </a:xfrm>
          <a:prstGeom prst="rightArrow">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трелка вправо 9"/>
          <p:cNvSpPr/>
          <p:nvPr/>
        </p:nvSpPr>
        <p:spPr>
          <a:xfrm>
            <a:off x="179512" y="5733256"/>
            <a:ext cx="360040" cy="144016"/>
          </a:xfrm>
          <a:prstGeom prst="rightArrow">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1124744"/>
            <a:ext cx="7344816" cy="4524315"/>
          </a:xfrm>
          <a:prstGeom prst="rect">
            <a:avLst/>
          </a:prstGeom>
        </p:spPr>
        <p:txBody>
          <a:bodyPr wrap="square">
            <a:spAutoFit/>
          </a:bodyPr>
          <a:lstStyle/>
          <a:p>
            <a:r>
              <a:rPr lang="ru-RU" dirty="0" smtClean="0">
                <a:latin typeface="Times New Roman" pitchFamily="18" charset="0"/>
                <a:cs typeface="Times New Roman" pitchFamily="18" charset="0"/>
              </a:rPr>
              <a:t>обязательство пользователя реализовывать, в том числе перепродавать, произведенные и (или) закупленные товары, выполнять работы или оказывать услуги с использованием принадлежащих правообладателю исключительных прав по установленным правообладателем ценам, а равно обязательство пользователя не осуществлять реализацию аналогичных товаров, выполнение аналогичных работ или оказание аналогичных услуг с использованием товарных знаков или коммерческих обозначений других правообладателей</a:t>
            </a:r>
            <a:r>
              <a:rPr lang="ru-RU" dirty="0" smtClean="0">
                <a:latin typeface="Times New Roman" pitchFamily="18" charset="0"/>
                <a:cs typeface="Times New Roman" pitchFamily="18" charset="0"/>
              </a:rPr>
              <a:t>;</a:t>
            </a:r>
          </a:p>
          <a:p>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обязательство пользователя продавать товары, выполнять работы или оказывать услуги исключительно в пределах определенной территории</a:t>
            </a:r>
            <a:r>
              <a:rPr lang="ru-RU" dirty="0" smtClean="0">
                <a:latin typeface="Times New Roman" pitchFamily="18" charset="0"/>
                <a:cs typeface="Times New Roman" pitchFamily="18" charset="0"/>
              </a:rPr>
              <a:t>;</a:t>
            </a:r>
          </a:p>
          <a:p>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обязательство пользователя согласовывать с правообладателем место расположения коммерческих помещений, используемых при осуществлении предоставленных по договору исключительных прав, а также их внешнее и внутреннее оформление.</a:t>
            </a:r>
            <a:endParaRPr lang="ru-RU" dirty="0">
              <a:latin typeface="Times New Roman" pitchFamily="18" charset="0"/>
              <a:cs typeface="Times New Roman" pitchFamily="18" charset="0"/>
            </a:endParaRPr>
          </a:p>
        </p:txBody>
      </p:sp>
      <p:sp>
        <p:nvSpPr>
          <p:cNvPr id="3" name="Стрелка вправо 2"/>
          <p:cNvSpPr/>
          <p:nvPr/>
        </p:nvSpPr>
        <p:spPr>
          <a:xfrm>
            <a:off x="467544" y="1916832"/>
            <a:ext cx="360040" cy="288032"/>
          </a:xfrm>
          <a:prstGeom prst="rightArrow">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Стрелка вправо 3"/>
          <p:cNvSpPr/>
          <p:nvPr/>
        </p:nvSpPr>
        <p:spPr>
          <a:xfrm>
            <a:off x="467544" y="3789040"/>
            <a:ext cx="360040" cy="288032"/>
          </a:xfrm>
          <a:prstGeom prst="rightArrow">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Стрелка вправо 4"/>
          <p:cNvSpPr/>
          <p:nvPr/>
        </p:nvSpPr>
        <p:spPr>
          <a:xfrm>
            <a:off x="467544" y="4869160"/>
            <a:ext cx="360040" cy="360040"/>
          </a:xfrm>
          <a:prstGeom prst="rightArrow">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latin typeface="Times New Roman" pitchFamily="18" charset="0"/>
                <a:cs typeface="Times New Roman" pitchFamily="18" charset="0"/>
              </a:rPr>
              <a:t>Ответственность правообладателя по требованиям, предъявляемым к пользователю</a:t>
            </a:r>
            <a:endParaRPr lang="ru-RU" sz="2800" dirty="0">
              <a:latin typeface="Times New Roman" pitchFamily="18" charset="0"/>
              <a:cs typeface="Times New Roman" pitchFamily="18" charset="0"/>
            </a:endParaRPr>
          </a:p>
        </p:txBody>
      </p:sp>
      <p:sp>
        <p:nvSpPr>
          <p:cNvPr id="3" name="Прямоугольник 2"/>
          <p:cNvSpPr/>
          <p:nvPr/>
        </p:nvSpPr>
        <p:spPr>
          <a:xfrm>
            <a:off x="1259632" y="2564904"/>
            <a:ext cx="6840760" cy="2862322"/>
          </a:xfrm>
          <a:prstGeom prst="rect">
            <a:avLst/>
          </a:prstGeom>
        </p:spPr>
        <p:txBody>
          <a:bodyPr wrap="square">
            <a:spAutoFit/>
          </a:bodyPr>
          <a:lstStyle/>
          <a:p>
            <a:r>
              <a:rPr lang="ru-RU" sz="2000" dirty="0" smtClean="0"/>
              <a:t>Правообладатель несет субсидиарную ответственность по предъявляемым к пользователю требованиям о несоответствии качества товаров (работ, услуг), продаваемых (выполняемых, оказываемых) пользователем по договору коммерческой концессии</a:t>
            </a:r>
            <a:r>
              <a:rPr lang="ru-RU" sz="2000" dirty="0" smtClean="0"/>
              <a:t>.</a:t>
            </a:r>
          </a:p>
          <a:p>
            <a:endParaRPr lang="ru-RU" sz="2000" dirty="0" smtClean="0">
              <a:latin typeface="Times New Roman" pitchFamily="18" charset="0"/>
              <a:cs typeface="Times New Roman" pitchFamily="18" charset="0"/>
            </a:endParaRPr>
          </a:p>
          <a:p>
            <a:r>
              <a:rPr lang="ru-RU" sz="2000" dirty="0" smtClean="0"/>
              <a:t>По требованиям, предъявляемым к пользователю как изготовителю продукции (товаров) правообладателя, правообладатель отвечает солидарно с пользователем</a:t>
            </a:r>
            <a:r>
              <a:rPr lang="ru-RU" dirty="0" smtClean="0"/>
              <a:t>.</a:t>
            </a:r>
            <a:endParaRPr lang="ru-RU" dirty="0"/>
          </a:p>
        </p:txBody>
      </p:sp>
      <p:sp>
        <p:nvSpPr>
          <p:cNvPr id="4" name="Прямоугольник с двумя вырезанными соседними углами 3"/>
          <p:cNvSpPr/>
          <p:nvPr/>
        </p:nvSpPr>
        <p:spPr>
          <a:xfrm>
            <a:off x="971600" y="2204864"/>
            <a:ext cx="7128792" cy="3672408"/>
          </a:xfrm>
          <a:prstGeom prst="snip2Same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b="1" dirty="0" smtClean="0">
                <a:latin typeface="Times New Roman" pitchFamily="18" charset="0"/>
                <a:cs typeface="Times New Roman" pitchFamily="18" charset="0"/>
              </a:rPr>
              <a:t>Преимущественное право пользователя на заключение договора коммерческой концессии на новый срок</a:t>
            </a:r>
            <a:endParaRPr lang="ru-RU" sz="2800" dirty="0">
              <a:latin typeface="Times New Roman" pitchFamily="18" charset="0"/>
              <a:cs typeface="Times New Roman" pitchFamily="18" charset="0"/>
            </a:endParaRPr>
          </a:p>
        </p:txBody>
      </p:sp>
      <p:sp>
        <p:nvSpPr>
          <p:cNvPr id="3" name="Прямоугольник 2"/>
          <p:cNvSpPr/>
          <p:nvPr/>
        </p:nvSpPr>
        <p:spPr>
          <a:xfrm>
            <a:off x="1187624" y="1844824"/>
            <a:ext cx="6840760" cy="4524315"/>
          </a:xfrm>
          <a:prstGeom prst="rect">
            <a:avLst/>
          </a:prstGeom>
          <a:ln>
            <a:solidFill>
              <a:srgbClr val="00B050"/>
            </a:solidFill>
          </a:ln>
        </p:spPr>
        <p:txBody>
          <a:bodyPr wrap="square">
            <a:spAutoFit/>
          </a:bodyPr>
          <a:lstStyle/>
          <a:p>
            <a:r>
              <a:rPr lang="ru-RU" dirty="0" smtClean="0">
                <a:latin typeface="Times New Roman" pitchFamily="18" charset="0"/>
                <a:cs typeface="Times New Roman" pitchFamily="18" charset="0"/>
              </a:rPr>
              <a:t>1. Пользователь, надлежащим образом исполнявший свои обязанности, по истечении срока договора коммерческой концессии имеет преимущественное право на заключение договора на новый срок.</a:t>
            </a:r>
          </a:p>
          <a:p>
            <a:r>
              <a:rPr lang="ru-RU" dirty="0" smtClean="0">
                <a:latin typeface="Times New Roman" pitchFamily="18" charset="0"/>
                <a:cs typeface="Times New Roman" pitchFamily="18" charset="0"/>
              </a:rPr>
              <a:t>При заключении договора коммерческой концессии на новый срок условия договора могут быть изменены по соглашению сторон.</a:t>
            </a:r>
          </a:p>
          <a:p>
            <a:r>
              <a:rPr lang="ru-RU" dirty="0" smtClean="0">
                <a:latin typeface="Times New Roman" pitchFamily="18" charset="0"/>
                <a:cs typeface="Times New Roman" pitchFamily="18" charset="0"/>
              </a:rPr>
              <a:t>2. Если правообладатель отказал пользователю в заключении договора коммерческой концессии на новый срок, но в течение года со дня истечения срока договора с ним заключил с другим лицом договор коммерческой концессии, по которому предоставлены те же права, какие были предоставлены пользователю по прекратившемуся договору, на тех же условиях, пользователь вправе потребовать по своему выбору в суде перевода на себя прав и обязанностей по заключенному договору и возмещения убытков, причиненных отказом возобновить с ним договор коммерческой концессии, или только возмещения таких убытков.</a:t>
            </a:r>
            <a:endParaRPr lang="ru-RU" dirty="0">
              <a:latin typeface="Times New Roman" pitchFamily="18" charset="0"/>
              <a:cs typeface="Times New Roman" pitchFamily="18" charset="0"/>
            </a:endParaRPr>
          </a:p>
        </p:txBody>
      </p:sp>
      <p:cxnSp>
        <p:nvCxnSpPr>
          <p:cNvPr id="5" name="Соединительная линия уступом 4"/>
          <p:cNvCxnSpPr/>
          <p:nvPr/>
        </p:nvCxnSpPr>
        <p:spPr>
          <a:xfrm>
            <a:off x="251520" y="1556792"/>
            <a:ext cx="864096" cy="720080"/>
          </a:xfrm>
          <a:prstGeom prst="bentConnector3">
            <a:avLst>
              <a:gd name="adj1" fmla="val 50000"/>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7" name="Соединительная линия уступом 6"/>
          <p:cNvCxnSpPr/>
          <p:nvPr/>
        </p:nvCxnSpPr>
        <p:spPr>
          <a:xfrm>
            <a:off x="323528" y="3429000"/>
            <a:ext cx="792088" cy="648072"/>
          </a:xfrm>
          <a:prstGeom prst="bentConnector3">
            <a:avLst>
              <a:gd name="adj1" fmla="val 50000"/>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Литейная">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60</TotalTime>
  <Words>1157</Words>
  <Application>Microsoft Office PowerPoint</Application>
  <PresentationFormat>Экран (4:3)</PresentationFormat>
  <Paragraphs>61</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Литейная</vt:lpstr>
      <vt:lpstr>Слайд 1</vt:lpstr>
      <vt:lpstr>Слайд 2</vt:lpstr>
      <vt:lpstr>Слайд 3</vt:lpstr>
      <vt:lpstr>Обязанности правообладателя</vt:lpstr>
      <vt:lpstr>Обязанности пользователя</vt:lpstr>
      <vt:lpstr>Ограничения прав сторон по договору коммерческой концессии</vt:lpstr>
      <vt:lpstr>Слайд 7</vt:lpstr>
      <vt:lpstr>Ответственность правообладателя по требованиям, предъявляемым к пользователю</vt:lpstr>
      <vt:lpstr>Преимущественное право пользователя на заключение договора коммерческой концессии на новый срок</vt:lpstr>
      <vt:lpstr>Прекращение договора коммерческой концессии</vt:lpstr>
      <vt:lpstr>Слайд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1</dc:creator>
  <cp:lastModifiedBy>1</cp:lastModifiedBy>
  <cp:revision>8</cp:revision>
  <dcterms:created xsi:type="dcterms:W3CDTF">2020-05-27T05:00:52Z</dcterms:created>
  <dcterms:modified xsi:type="dcterms:W3CDTF">2020-05-27T06:13:56Z</dcterms:modified>
</cp:coreProperties>
</file>