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ru-RU"/>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a:t>Вставка рисунка</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8C79C5D-2A6F-F04D-97DA-BEF2467B64E4}"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ru-RU"/>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a:t>Образец текста</a:t>
            </a:r>
          </a:p>
        </p:txBody>
      </p:sp>
      <p:sp>
        <p:nvSpPr>
          <p:cNvPr id="2" name="Date Placeholder 1"/>
          <p:cNvSpPr>
            <a:spLocks noGrp="1"/>
          </p:cNvSpPr>
          <p:nvPr>
            <p:ph type="dt" sz="half" idx="10"/>
          </p:nvPr>
        </p:nvSpPr>
        <p:spPr/>
        <p:txBody>
          <a:bodyPr/>
          <a:lstStyle/>
          <a:p>
            <a:fld id="{FBF54567-0DE4-3F47-BF90-CB84690072F9}" type="datetimeFigureOut">
              <a:rPr lang="en-US" dirty="0"/>
              <a:pPr/>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ru-RU"/>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ru-RU"/>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0DF5E60-9974-AC48-9591-99C2BB44B7CF}"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ru-RU"/>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a:t>Вставка рисунка</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5/20/2020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5/20/2020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290967-0D89-4461-824C-02B9983288B2}"/>
              </a:ext>
            </a:extLst>
          </p:cNvPr>
          <p:cNvSpPr>
            <a:spLocks noGrp="1"/>
          </p:cNvSpPr>
          <p:nvPr>
            <p:ph type="ctrTitle"/>
          </p:nvPr>
        </p:nvSpPr>
        <p:spPr/>
        <p:txBody>
          <a:bodyPr/>
          <a:lstStyle/>
          <a:p>
            <a:r>
              <a:rPr lang="ru-RU" dirty="0"/>
              <a:t>Коммерческая концессия</a:t>
            </a:r>
          </a:p>
        </p:txBody>
      </p:sp>
      <p:sp>
        <p:nvSpPr>
          <p:cNvPr id="3" name="Подзаголовок 2">
            <a:extLst>
              <a:ext uri="{FF2B5EF4-FFF2-40B4-BE49-F238E27FC236}">
                <a16:creationId xmlns:a16="http://schemas.microsoft.com/office/drawing/2014/main" id="{038C48C8-CED8-4CAB-BB89-689A94FFADE6}"/>
              </a:ext>
            </a:extLst>
          </p:cNvPr>
          <p:cNvSpPr>
            <a:spLocks noGrp="1"/>
          </p:cNvSpPr>
          <p:nvPr>
            <p:ph type="subTitle" idx="1"/>
          </p:nvPr>
        </p:nvSpPr>
        <p:spPr/>
        <p:txBody>
          <a:bodyPr/>
          <a:lstStyle/>
          <a:p>
            <a:r>
              <a:rPr lang="ru-RU" dirty="0"/>
              <a:t>54 глава ГК РФ</a:t>
            </a:r>
          </a:p>
        </p:txBody>
      </p:sp>
    </p:spTree>
    <p:extLst>
      <p:ext uri="{BB962C8B-B14F-4D97-AF65-F5344CB8AC3E}">
        <p14:creationId xmlns:p14="http://schemas.microsoft.com/office/powerpoint/2010/main" val="164860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902D35-87EC-44E5-ADA4-FF8BF0B923DC}"/>
              </a:ext>
            </a:extLst>
          </p:cNvPr>
          <p:cNvSpPr>
            <a:spLocks noGrp="1"/>
          </p:cNvSpPr>
          <p:nvPr>
            <p:ph type="title"/>
          </p:nvPr>
        </p:nvSpPr>
        <p:spPr/>
        <p:txBody>
          <a:bodyPr/>
          <a:lstStyle/>
          <a:p>
            <a:r>
              <a:rPr lang="ru-RU" dirty="0"/>
              <a:t>Договор коммерческой концессии</a:t>
            </a:r>
          </a:p>
        </p:txBody>
      </p:sp>
      <p:sp>
        <p:nvSpPr>
          <p:cNvPr id="3" name="Овал 2">
            <a:extLst>
              <a:ext uri="{FF2B5EF4-FFF2-40B4-BE49-F238E27FC236}">
                <a16:creationId xmlns:a16="http://schemas.microsoft.com/office/drawing/2014/main" id="{26200E48-993D-41C9-BC77-1E82FFF0741F}"/>
              </a:ext>
            </a:extLst>
          </p:cNvPr>
          <p:cNvSpPr/>
          <p:nvPr/>
        </p:nvSpPr>
        <p:spPr>
          <a:xfrm>
            <a:off x="2483526" y="3094979"/>
            <a:ext cx="2405847" cy="8700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правообла-датель</a:t>
            </a:r>
            <a:endParaRPr lang="ru-RU" dirty="0"/>
          </a:p>
        </p:txBody>
      </p:sp>
      <p:sp>
        <p:nvSpPr>
          <p:cNvPr id="4" name="Овал 3">
            <a:extLst>
              <a:ext uri="{FF2B5EF4-FFF2-40B4-BE49-F238E27FC236}">
                <a16:creationId xmlns:a16="http://schemas.microsoft.com/office/drawing/2014/main" id="{2807CF93-4852-40B8-A028-D85CE1AD64F1}"/>
              </a:ext>
            </a:extLst>
          </p:cNvPr>
          <p:cNvSpPr/>
          <p:nvPr/>
        </p:nvSpPr>
        <p:spPr>
          <a:xfrm>
            <a:off x="6773663" y="3094979"/>
            <a:ext cx="2405848" cy="8700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пользователь</a:t>
            </a:r>
          </a:p>
        </p:txBody>
      </p:sp>
      <p:cxnSp>
        <p:nvCxnSpPr>
          <p:cNvPr id="6" name="Прямая со стрелкой 5">
            <a:extLst>
              <a:ext uri="{FF2B5EF4-FFF2-40B4-BE49-F238E27FC236}">
                <a16:creationId xmlns:a16="http://schemas.microsoft.com/office/drawing/2014/main" id="{17556300-DDE2-49E5-ADD2-D479E33E60C5}"/>
              </a:ext>
            </a:extLst>
          </p:cNvPr>
          <p:cNvCxnSpPr/>
          <p:nvPr/>
        </p:nvCxnSpPr>
        <p:spPr>
          <a:xfrm>
            <a:off x="5217109" y="3529984"/>
            <a:ext cx="13671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6BDC547-32C4-498A-9395-0F6D78482E63}"/>
              </a:ext>
            </a:extLst>
          </p:cNvPr>
          <p:cNvSpPr txBox="1"/>
          <p:nvPr/>
        </p:nvSpPr>
        <p:spPr>
          <a:xfrm>
            <a:off x="4279404" y="3874246"/>
            <a:ext cx="3633189" cy="1384995"/>
          </a:xfrm>
          <a:prstGeom prst="rect">
            <a:avLst/>
          </a:prstGeom>
          <a:noFill/>
        </p:spPr>
        <p:txBody>
          <a:bodyPr wrap="square" rtlCol="0">
            <a:spAutoFit/>
          </a:bodyPr>
          <a:lstStyle/>
          <a:p>
            <a:r>
              <a:rPr lang="ru-RU" sz="1400" dirty="0"/>
              <a:t>обязуется предоставить за вознаграждение на срок или без указания срока право использовать в предпринимательской деятельности комплекс принадлежащих ему исключительных прав</a:t>
            </a:r>
          </a:p>
        </p:txBody>
      </p:sp>
      <p:sp>
        <p:nvSpPr>
          <p:cNvPr id="11" name="Правая фигурная скобка 10">
            <a:extLst>
              <a:ext uri="{FF2B5EF4-FFF2-40B4-BE49-F238E27FC236}">
                <a16:creationId xmlns:a16="http://schemas.microsoft.com/office/drawing/2014/main" id="{04BF1309-24FE-42B2-9961-7292EFB37F6B}"/>
              </a:ext>
            </a:extLst>
          </p:cNvPr>
          <p:cNvSpPr/>
          <p:nvPr/>
        </p:nvSpPr>
        <p:spPr>
          <a:xfrm rot="16200000">
            <a:off x="5832887" y="1178975"/>
            <a:ext cx="204408" cy="331137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2" name="TextBox 11">
            <a:extLst>
              <a:ext uri="{FF2B5EF4-FFF2-40B4-BE49-F238E27FC236}">
                <a16:creationId xmlns:a16="http://schemas.microsoft.com/office/drawing/2014/main" id="{CA9CFFC0-EBC8-4D11-9199-AD15C2528321}"/>
              </a:ext>
            </a:extLst>
          </p:cNvPr>
          <p:cNvSpPr txBox="1"/>
          <p:nvPr/>
        </p:nvSpPr>
        <p:spPr>
          <a:xfrm>
            <a:off x="2806824" y="2093408"/>
            <a:ext cx="6782539" cy="523220"/>
          </a:xfrm>
          <a:prstGeom prst="rect">
            <a:avLst/>
          </a:prstGeom>
          <a:noFill/>
        </p:spPr>
        <p:txBody>
          <a:bodyPr wrap="square" rtlCol="0">
            <a:spAutoFit/>
          </a:bodyPr>
          <a:lstStyle/>
          <a:p>
            <a:r>
              <a:rPr lang="ru-RU" sz="1400" dirty="0"/>
              <a:t>ими могут быть коммерческие организации и граждане, зарегистрированные в качестве индивидуальных предпринимателей</a:t>
            </a:r>
          </a:p>
        </p:txBody>
      </p:sp>
      <p:sp>
        <p:nvSpPr>
          <p:cNvPr id="13" name="Правая фигурная скобка 12">
            <a:extLst>
              <a:ext uri="{FF2B5EF4-FFF2-40B4-BE49-F238E27FC236}">
                <a16:creationId xmlns:a16="http://schemas.microsoft.com/office/drawing/2014/main" id="{252BCE18-6426-49D1-9436-D48B304F9C0C}"/>
              </a:ext>
            </a:extLst>
          </p:cNvPr>
          <p:cNvSpPr/>
          <p:nvPr/>
        </p:nvSpPr>
        <p:spPr>
          <a:xfrm rot="5400000">
            <a:off x="5734293" y="1633014"/>
            <a:ext cx="401595" cy="76170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4" name="TextBox 13">
            <a:extLst>
              <a:ext uri="{FF2B5EF4-FFF2-40B4-BE49-F238E27FC236}">
                <a16:creationId xmlns:a16="http://schemas.microsoft.com/office/drawing/2014/main" id="{B6E0EDEC-75D9-4680-8B03-F3EB32C7BD3B}"/>
              </a:ext>
            </a:extLst>
          </p:cNvPr>
          <p:cNvSpPr txBox="1"/>
          <p:nvPr/>
        </p:nvSpPr>
        <p:spPr>
          <a:xfrm>
            <a:off x="1395926" y="6028238"/>
            <a:ext cx="10082901" cy="738664"/>
          </a:xfrm>
          <a:prstGeom prst="rect">
            <a:avLst/>
          </a:prstGeom>
          <a:noFill/>
        </p:spPr>
        <p:txBody>
          <a:bodyPr wrap="square" rtlCol="0">
            <a:spAutoFit/>
          </a:bodyPr>
          <a:lstStyle/>
          <a:p>
            <a:pPr marL="285750" indent="-285750">
              <a:buFont typeface="Arial" panose="020B0604020202020204" pitchFamily="34" charset="0"/>
              <a:buChar char="•"/>
            </a:pPr>
            <a:r>
              <a:rPr lang="ru-RU" sz="1400" dirty="0"/>
              <a:t>Договор предусматривает использование комплекса исключительных прав, деловой репутации и коммерческого опыта правообладателя в определенном объеме с указанием или без указания территории использования применительно к определенной сфере предпринимательской деятельности</a:t>
            </a:r>
          </a:p>
        </p:txBody>
      </p:sp>
      <p:sp>
        <p:nvSpPr>
          <p:cNvPr id="15" name="TextBox 14">
            <a:extLst>
              <a:ext uri="{FF2B5EF4-FFF2-40B4-BE49-F238E27FC236}">
                <a16:creationId xmlns:a16="http://schemas.microsoft.com/office/drawing/2014/main" id="{62302FE5-BF6C-4E15-AB9F-98D61AADC4C0}"/>
              </a:ext>
            </a:extLst>
          </p:cNvPr>
          <p:cNvSpPr txBox="1"/>
          <p:nvPr/>
        </p:nvSpPr>
        <p:spPr>
          <a:xfrm>
            <a:off x="3005275" y="5666960"/>
            <a:ext cx="7536775" cy="307777"/>
          </a:xfrm>
          <a:prstGeom prst="rect">
            <a:avLst/>
          </a:prstGeom>
          <a:noFill/>
        </p:spPr>
        <p:txBody>
          <a:bodyPr wrap="square" rtlCol="0">
            <a:spAutoFit/>
          </a:bodyPr>
          <a:lstStyle/>
          <a:p>
            <a:pPr marL="285750" indent="-285750">
              <a:buFont typeface="Arial" panose="020B0604020202020204" pitchFamily="34" charset="0"/>
              <a:buChar char="•"/>
            </a:pPr>
            <a:r>
              <a:rPr lang="ru-RU" sz="1400" dirty="0"/>
              <a:t>Договор должен быть заключен в письменной форме</a:t>
            </a:r>
          </a:p>
        </p:txBody>
      </p:sp>
    </p:spTree>
    <p:extLst>
      <p:ext uri="{BB962C8B-B14F-4D97-AF65-F5344CB8AC3E}">
        <p14:creationId xmlns:p14="http://schemas.microsoft.com/office/powerpoint/2010/main" val="1498691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4E5F4C-4FE3-40EF-B278-4B8E1F3F9CB8}"/>
              </a:ext>
            </a:extLst>
          </p:cNvPr>
          <p:cNvSpPr>
            <a:spLocks noGrp="1"/>
          </p:cNvSpPr>
          <p:nvPr>
            <p:ph type="title"/>
          </p:nvPr>
        </p:nvSpPr>
        <p:spPr/>
        <p:txBody>
          <a:bodyPr/>
          <a:lstStyle/>
          <a:p>
            <a:r>
              <a:rPr lang="ru-RU" dirty="0"/>
              <a:t>Коммерческая </a:t>
            </a:r>
            <a:r>
              <a:rPr lang="ru-RU" dirty="0" err="1"/>
              <a:t>субконцессия</a:t>
            </a:r>
            <a:endParaRPr lang="ru-RU" dirty="0"/>
          </a:p>
        </p:txBody>
      </p:sp>
      <p:sp>
        <p:nvSpPr>
          <p:cNvPr id="3" name="Прямоугольник 2">
            <a:extLst>
              <a:ext uri="{FF2B5EF4-FFF2-40B4-BE49-F238E27FC236}">
                <a16:creationId xmlns:a16="http://schemas.microsoft.com/office/drawing/2014/main" id="{0F9D4193-EFD1-4678-8FCA-30974728DA7F}"/>
              </a:ext>
            </a:extLst>
          </p:cNvPr>
          <p:cNvSpPr/>
          <p:nvPr/>
        </p:nvSpPr>
        <p:spPr>
          <a:xfrm>
            <a:off x="4731798" y="2396971"/>
            <a:ext cx="2272684" cy="970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Договор коммерческой </a:t>
            </a:r>
            <a:r>
              <a:rPr lang="ru-RU" dirty="0" err="1"/>
              <a:t>субконцессии</a:t>
            </a:r>
            <a:endParaRPr lang="ru-RU" dirty="0"/>
          </a:p>
        </p:txBody>
      </p:sp>
      <p:cxnSp>
        <p:nvCxnSpPr>
          <p:cNvPr id="5" name="Прямая соединительная линия 4">
            <a:extLst>
              <a:ext uri="{FF2B5EF4-FFF2-40B4-BE49-F238E27FC236}">
                <a16:creationId xmlns:a16="http://schemas.microsoft.com/office/drawing/2014/main" id="{0CF61F96-8826-46C7-92F9-FEF6BAA582E1}"/>
              </a:ext>
            </a:extLst>
          </p:cNvPr>
          <p:cNvCxnSpPr/>
          <p:nvPr/>
        </p:nvCxnSpPr>
        <p:spPr>
          <a:xfrm flipH="1">
            <a:off x="2752078" y="2867487"/>
            <a:ext cx="18376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 стрелкой 6">
            <a:extLst>
              <a:ext uri="{FF2B5EF4-FFF2-40B4-BE49-F238E27FC236}">
                <a16:creationId xmlns:a16="http://schemas.microsoft.com/office/drawing/2014/main" id="{3CA8B506-3639-4518-98E4-BB81C3062249}"/>
              </a:ext>
            </a:extLst>
          </p:cNvPr>
          <p:cNvCxnSpPr>
            <a:cxnSpLocks/>
          </p:cNvCxnSpPr>
          <p:nvPr/>
        </p:nvCxnSpPr>
        <p:spPr>
          <a:xfrm>
            <a:off x="2752077" y="2867487"/>
            <a:ext cx="0" cy="9410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173B492-3866-49F2-BC44-50093E7F11A5}"/>
              </a:ext>
            </a:extLst>
          </p:cNvPr>
          <p:cNvSpPr txBox="1"/>
          <p:nvPr/>
        </p:nvSpPr>
        <p:spPr>
          <a:xfrm>
            <a:off x="1154097" y="3948599"/>
            <a:ext cx="3195961" cy="2462213"/>
          </a:xfrm>
          <a:prstGeom prst="rect">
            <a:avLst/>
          </a:prstGeom>
          <a:noFill/>
        </p:spPr>
        <p:txBody>
          <a:bodyPr wrap="square" rtlCol="0">
            <a:spAutoFit/>
          </a:bodyPr>
          <a:lstStyle/>
          <a:p>
            <a:r>
              <a:rPr lang="ru-RU" sz="1400" dirty="0"/>
              <a:t>Может предусматривать право пользователя разрешать другим лицам использование предоставленного ему комплекса исключительных прав или части этого комплекса на условиях </a:t>
            </a:r>
            <a:r>
              <a:rPr lang="ru-RU" sz="1400" dirty="0" err="1"/>
              <a:t>субконцессии</a:t>
            </a:r>
            <a:r>
              <a:rPr lang="ru-RU" sz="1400" dirty="0"/>
              <a:t>, согласованных им с правообладателем либо определенных в договоре коммерческой концессии</a:t>
            </a:r>
          </a:p>
        </p:txBody>
      </p:sp>
      <p:cxnSp>
        <p:nvCxnSpPr>
          <p:cNvPr id="11" name="Прямая со стрелкой 10">
            <a:extLst>
              <a:ext uri="{FF2B5EF4-FFF2-40B4-BE49-F238E27FC236}">
                <a16:creationId xmlns:a16="http://schemas.microsoft.com/office/drawing/2014/main" id="{7562310A-6061-455F-B412-DF685733E4D8}"/>
              </a:ext>
            </a:extLst>
          </p:cNvPr>
          <p:cNvCxnSpPr/>
          <p:nvPr/>
        </p:nvCxnSpPr>
        <p:spPr>
          <a:xfrm>
            <a:off x="5868140" y="3429000"/>
            <a:ext cx="0" cy="379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5C2D385-F544-4D98-BE7B-BA65F0AA1E1E}"/>
              </a:ext>
            </a:extLst>
          </p:cNvPr>
          <p:cNvSpPr txBox="1"/>
          <p:nvPr/>
        </p:nvSpPr>
        <p:spPr>
          <a:xfrm>
            <a:off x="7841945" y="3948599"/>
            <a:ext cx="3540054" cy="1600438"/>
          </a:xfrm>
          <a:prstGeom prst="rect">
            <a:avLst/>
          </a:prstGeom>
          <a:noFill/>
        </p:spPr>
        <p:txBody>
          <a:bodyPr wrap="square" rtlCol="0">
            <a:spAutoFit/>
          </a:bodyPr>
          <a:lstStyle/>
          <a:p>
            <a:r>
              <a:rPr lang="ru-RU" sz="1400" dirty="0"/>
              <a:t>Может быть предусмотрена обязанность пользователя предоставить в течение определенного срока определенному числу лиц право пользования указанными правами на условиях </a:t>
            </a:r>
            <a:r>
              <a:rPr lang="ru-RU" sz="1400" dirty="0" err="1"/>
              <a:t>субконцессии</a:t>
            </a:r>
            <a:endParaRPr lang="ru-RU" sz="1400" dirty="0"/>
          </a:p>
        </p:txBody>
      </p:sp>
      <p:cxnSp>
        <p:nvCxnSpPr>
          <p:cNvPr id="14" name="Прямая соединительная линия 13">
            <a:extLst>
              <a:ext uri="{FF2B5EF4-FFF2-40B4-BE49-F238E27FC236}">
                <a16:creationId xmlns:a16="http://schemas.microsoft.com/office/drawing/2014/main" id="{07AA9FF6-6FFE-49FE-8A47-E15B400D9F3B}"/>
              </a:ext>
            </a:extLst>
          </p:cNvPr>
          <p:cNvCxnSpPr>
            <a:cxnSpLocks/>
          </p:cNvCxnSpPr>
          <p:nvPr/>
        </p:nvCxnSpPr>
        <p:spPr>
          <a:xfrm>
            <a:off x="7164278" y="2882196"/>
            <a:ext cx="18376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id="{5333A22C-5286-48FE-9BD4-E04E28106E1F}"/>
              </a:ext>
            </a:extLst>
          </p:cNvPr>
          <p:cNvCxnSpPr/>
          <p:nvPr/>
        </p:nvCxnSpPr>
        <p:spPr>
          <a:xfrm>
            <a:off x="9001957" y="2882196"/>
            <a:ext cx="0" cy="926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BC26CA6-6933-4115-8575-2B76F7EC4C75}"/>
              </a:ext>
            </a:extLst>
          </p:cNvPr>
          <p:cNvSpPr txBox="1"/>
          <p:nvPr/>
        </p:nvSpPr>
        <p:spPr>
          <a:xfrm>
            <a:off x="4589756" y="3948599"/>
            <a:ext cx="2974016" cy="1169551"/>
          </a:xfrm>
          <a:prstGeom prst="rect">
            <a:avLst/>
          </a:prstGeom>
          <a:noFill/>
        </p:spPr>
        <p:txBody>
          <a:bodyPr wrap="square" rtlCol="0">
            <a:spAutoFit/>
          </a:bodyPr>
          <a:lstStyle/>
          <a:p>
            <a:r>
              <a:rPr lang="ru-RU" sz="1400" dirty="0"/>
              <a:t>Не может быть заключен на более длительный срок, чем договор коммерческой концессии, на основании которого он заключается</a:t>
            </a:r>
          </a:p>
        </p:txBody>
      </p:sp>
    </p:spTree>
    <p:extLst>
      <p:ext uri="{BB962C8B-B14F-4D97-AF65-F5344CB8AC3E}">
        <p14:creationId xmlns:p14="http://schemas.microsoft.com/office/powerpoint/2010/main" val="1030817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11687E-5AC3-4B84-AE81-51E3E2D540F3}"/>
              </a:ext>
            </a:extLst>
          </p:cNvPr>
          <p:cNvSpPr>
            <a:spLocks noGrp="1"/>
          </p:cNvSpPr>
          <p:nvPr>
            <p:ph type="title"/>
          </p:nvPr>
        </p:nvSpPr>
        <p:spPr/>
        <p:txBody>
          <a:bodyPr/>
          <a:lstStyle/>
          <a:p>
            <a:r>
              <a:rPr lang="ru-RU" dirty="0"/>
              <a:t>Обязанности правообладателя</a:t>
            </a:r>
          </a:p>
        </p:txBody>
      </p:sp>
      <p:sp>
        <p:nvSpPr>
          <p:cNvPr id="3" name="Овал 2">
            <a:extLst>
              <a:ext uri="{FF2B5EF4-FFF2-40B4-BE49-F238E27FC236}">
                <a16:creationId xmlns:a16="http://schemas.microsoft.com/office/drawing/2014/main" id="{2895D792-8B4F-4B4A-9102-C4C6EFC75DC2}"/>
              </a:ext>
            </a:extLst>
          </p:cNvPr>
          <p:cNvSpPr/>
          <p:nvPr/>
        </p:nvSpPr>
        <p:spPr>
          <a:xfrm>
            <a:off x="4511335" y="2287654"/>
            <a:ext cx="3167849" cy="76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правообладатель</a:t>
            </a:r>
          </a:p>
        </p:txBody>
      </p:sp>
      <p:cxnSp>
        <p:nvCxnSpPr>
          <p:cNvPr id="9" name="Прямая соединительная линия 8">
            <a:extLst>
              <a:ext uri="{FF2B5EF4-FFF2-40B4-BE49-F238E27FC236}">
                <a16:creationId xmlns:a16="http://schemas.microsoft.com/office/drawing/2014/main" id="{EB9AD294-9130-41FC-8B6F-735D9C3C054D}"/>
              </a:ext>
            </a:extLst>
          </p:cNvPr>
          <p:cNvCxnSpPr>
            <a:cxnSpLocks/>
          </p:cNvCxnSpPr>
          <p:nvPr/>
        </p:nvCxnSpPr>
        <p:spPr>
          <a:xfrm flipH="1">
            <a:off x="3542190" y="2654423"/>
            <a:ext cx="8078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a:extLst>
              <a:ext uri="{FF2B5EF4-FFF2-40B4-BE49-F238E27FC236}">
                <a16:creationId xmlns:a16="http://schemas.microsoft.com/office/drawing/2014/main" id="{B3927135-E5B3-4717-9D29-6383D0CF03D2}"/>
              </a:ext>
            </a:extLst>
          </p:cNvPr>
          <p:cNvCxnSpPr>
            <a:cxnSpLocks/>
          </p:cNvCxnSpPr>
          <p:nvPr/>
        </p:nvCxnSpPr>
        <p:spPr>
          <a:xfrm>
            <a:off x="7785717" y="2672179"/>
            <a:ext cx="7457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id="{4FE39BE5-D1E8-44EE-84C5-D5E491ADAC0D}"/>
              </a:ext>
            </a:extLst>
          </p:cNvPr>
          <p:cNvCxnSpPr/>
          <p:nvPr/>
        </p:nvCxnSpPr>
        <p:spPr>
          <a:xfrm>
            <a:off x="3542190" y="2654423"/>
            <a:ext cx="0" cy="3994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id="{1AEB0CF0-F18B-4D38-9539-49C529FF53C5}"/>
              </a:ext>
            </a:extLst>
          </p:cNvPr>
          <p:cNvCxnSpPr/>
          <p:nvPr/>
        </p:nvCxnSpPr>
        <p:spPr>
          <a:xfrm>
            <a:off x="8540319" y="2672179"/>
            <a:ext cx="0" cy="390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3703042-0DEC-4C67-96C7-7CAA8EB60229}"/>
              </a:ext>
            </a:extLst>
          </p:cNvPr>
          <p:cNvSpPr txBox="1"/>
          <p:nvPr/>
        </p:nvSpPr>
        <p:spPr>
          <a:xfrm>
            <a:off x="1580228" y="3195972"/>
            <a:ext cx="3629482" cy="2462213"/>
          </a:xfrm>
          <a:prstGeom prst="rect">
            <a:avLst/>
          </a:prstGeom>
          <a:noFill/>
        </p:spPr>
        <p:txBody>
          <a:bodyPr wrap="square" rtlCol="0">
            <a:spAutoFit/>
          </a:bodyPr>
          <a:lstStyle/>
          <a:p>
            <a:r>
              <a:rPr lang="ru-RU" sz="1400" dirty="0"/>
              <a:t>обязан передать пользователю техническую и коммерческую документацию и предоставить иную информацию, необходимую пользователю для осуществления прав, предоставленных ему по договору коммерческой концессии, а также проинструктировать пользователя и его работников по вопросам, связанным с осуществлением этих прав</a:t>
            </a:r>
          </a:p>
        </p:txBody>
      </p:sp>
      <p:sp>
        <p:nvSpPr>
          <p:cNvPr id="19" name="TextBox 18">
            <a:extLst>
              <a:ext uri="{FF2B5EF4-FFF2-40B4-BE49-F238E27FC236}">
                <a16:creationId xmlns:a16="http://schemas.microsoft.com/office/drawing/2014/main" id="{F4AE6527-E747-4C51-9131-1A8D51A32CE2}"/>
              </a:ext>
            </a:extLst>
          </p:cNvPr>
          <p:cNvSpPr txBox="1"/>
          <p:nvPr/>
        </p:nvSpPr>
        <p:spPr>
          <a:xfrm>
            <a:off x="6418553" y="3195983"/>
            <a:ext cx="5592931" cy="3108543"/>
          </a:xfrm>
          <a:prstGeom prst="rect">
            <a:avLst/>
          </a:prstGeom>
          <a:noFill/>
        </p:spPr>
        <p:txBody>
          <a:bodyPr wrap="square" rtlCol="0">
            <a:spAutoFit/>
          </a:bodyPr>
          <a:lstStyle/>
          <a:p>
            <a:r>
              <a:rPr lang="ru-RU" sz="1400" dirty="0"/>
              <a:t>обязан:</a:t>
            </a:r>
          </a:p>
          <a:p>
            <a:pPr marL="285750" indent="-285750">
              <a:buFont typeface="Arial" panose="020B0604020202020204" pitchFamily="34" charset="0"/>
              <a:buChar char="•"/>
            </a:pPr>
            <a:r>
              <a:rPr lang="ru-RU" sz="1400" dirty="0"/>
              <a:t>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 </a:t>
            </a:r>
          </a:p>
          <a:p>
            <a:pPr marL="285750" indent="-285750">
              <a:buFont typeface="Arial" panose="020B0604020202020204" pitchFamily="34" charset="0"/>
              <a:buChar char="•"/>
            </a:pPr>
            <a:r>
              <a:rPr lang="ru-RU" sz="1400" dirty="0"/>
              <a:t>оказывать пользователю постоянное техническое и консультативное содействие, включая содействие в обучении и повышении квалификации работников;</a:t>
            </a:r>
          </a:p>
          <a:p>
            <a:pPr marL="285750" indent="-285750">
              <a:buFont typeface="Arial" panose="020B0604020202020204" pitchFamily="34" charset="0"/>
              <a:buChar char="•"/>
            </a:pPr>
            <a:r>
              <a:rPr lang="ru-RU" sz="1400" dirty="0"/>
              <a:t>контролировать качество товаров (работ, услуг), производимых (выполняемых, оказываемых) пользователем на основании договора коммерческой концессии</a:t>
            </a:r>
            <a:endParaRPr lang="ru-RU" dirty="0"/>
          </a:p>
        </p:txBody>
      </p:sp>
      <p:sp>
        <p:nvSpPr>
          <p:cNvPr id="20" name="Правая фигурная скобка 19">
            <a:extLst>
              <a:ext uri="{FF2B5EF4-FFF2-40B4-BE49-F238E27FC236}">
                <a16:creationId xmlns:a16="http://schemas.microsoft.com/office/drawing/2014/main" id="{BB7BFFE7-350B-4366-B501-3BCB32AE3F74}"/>
              </a:ext>
            </a:extLst>
          </p:cNvPr>
          <p:cNvSpPr/>
          <p:nvPr/>
        </p:nvSpPr>
        <p:spPr>
          <a:xfrm rot="5400000">
            <a:off x="9107918" y="3492393"/>
            <a:ext cx="214199" cy="56764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1" name="TextBox 20">
            <a:extLst>
              <a:ext uri="{FF2B5EF4-FFF2-40B4-BE49-F238E27FC236}">
                <a16:creationId xmlns:a16="http://schemas.microsoft.com/office/drawing/2014/main" id="{CDAD1A66-02CE-45FA-998C-96FF1F7F7EF9}"/>
              </a:ext>
            </a:extLst>
          </p:cNvPr>
          <p:cNvSpPr txBox="1"/>
          <p:nvPr/>
        </p:nvSpPr>
        <p:spPr>
          <a:xfrm>
            <a:off x="7334819" y="6479859"/>
            <a:ext cx="4259774" cy="307777"/>
          </a:xfrm>
          <a:prstGeom prst="rect">
            <a:avLst/>
          </a:prstGeom>
          <a:noFill/>
        </p:spPr>
        <p:txBody>
          <a:bodyPr wrap="square" rtlCol="0">
            <a:spAutoFit/>
          </a:bodyPr>
          <a:lstStyle/>
          <a:p>
            <a:r>
              <a:rPr lang="ru-RU" sz="1400" dirty="0"/>
              <a:t>Если договором не предусмотрено иное</a:t>
            </a:r>
          </a:p>
        </p:txBody>
      </p:sp>
    </p:spTree>
    <p:extLst>
      <p:ext uri="{BB962C8B-B14F-4D97-AF65-F5344CB8AC3E}">
        <p14:creationId xmlns:p14="http://schemas.microsoft.com/office/powerpoint/2010/main" val="653900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F9D9D9-CE7C-4B79-AA8F-D5B2553989ED}"/>
              </a:ext>
            </a:extLst>
          </p:cNvPr>
          <p:cNvSpPr>
            <a:spLocks noGrp="1"/>
          </p:cNvSpPr>
          <p:nvPr>
            <p:ph type="title"/>
          </p:nvPr>
        </p:nvSpPr>
        <p:spPr/>
        <p:txBody>
          <a:bodyPr/>
          <a:lstStyle/>
          <a:p>
            <a:r>
              <a:rPr lang="ru-RU" dirty="0"/>
              <a:t>Обязанности пользователя</a:t>
            </a:r>
          </a:p>
        </p:txBody>
      </p:sp>
      <p:sp>
        <p:nvSpPr>
          <p:cNvPr id="3" name="Овал 2">
            <a:extLst>
              <a:ext uri="{FF2B5EF4-FFF2-40B4-BE49-F238E27FC236}">
                <a16:creationId xmlns:a16="http://schemas.microsoft.com/office/drawing/2014/main" id="{30FCC56E-0722-4627-9A3C-040438FC2946}"/>
              </a:ext>
            </a:extLst>
          </p:cNvPr>
          <p:cNvSpPr/>
          <p:nvPr/>
        </p:nvSpPr>
        <p:spPr>
          <a:xfrm>
            <a:off x="5020056" y="2295144"/>
            <a:ext cx="2560320" cy="7498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пользователь обязан</a:t>
            </a:r>
          </a:p>
        </p:txBody>
      </p:sp>
      <p:cxnSp>
        <p:nvCxnSpPr>
          <p:cNvPr id="5" name="Прямая со стрелкой 4">
            <a:extLst>
              <a:ext uri="{FF2B5EF4-FFF2-40B4-BE49-F238E27FC236}">
                <a16:creationId xmlns:a16="http://schemas.microsoft.com/office/drawing/2014/main" id="{5779BE16-46D6-4CC4-989E-2AEBB43447FE}"/>
              </a:ext>
            </a:extLst>
          </p:cNvPr>
          <p:cNvCxnSpPr>
            <a:cxnSpLocks/>
          </p:cNvCxnSpPr>
          <p:nvPr/>
        </p:nvCxnSpPr>
        <p:spPr>
          <a:xfrm flipH="1">
            <a:off x="1572768" y="2770632"/>
            <a:ext cx="3282696" cy="740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C8A3F69-4435-4B66-9B6C-B9EA0C21FDAE}"/>
              </a:ext>
            </a:extLst>
          </p:cNvPr>
          <p:cNvSpPr txBox="1"/>
          <p:nvPr/>
        </p:nvSpPr>
        <p:spPr>
          <a:xfrm>
            <a:off x="164592" y="3731040"/>
            <a:ext cx="2624328" cy="2677656"/>
          </a:xfrm>
          <a:prstGeom prst="rect">
            <a:avLst/>
          </a:prstGeom>
          <a:noFill/>
        </p:spPr>
        <p:txBody>
          <a:bodyPr wrap="square" rtlCol="0">
            <a:spAutoFit/>
          </a:bodyPr>
          <a:lstStyle/>
          <a:p>
            <a:r>
              <a:rPr lang="ru-RU" sz="1400" dirty="0"/>
              <a:t>использовать при осуществлении предусмотренной договором деятельности коммерческое обозначение, товарный знак, знак обслуживания или иное средство индивидуализации правообладателя указанным в договоре образом</a:t>
            </a:r>
          </a:p>
        </p:txBody>
      </p:sp>
      <p:cxnSp>
        <p:nvCxnSpPr>
          <p:cNvPr id="8" name="Прямая со стрелкой 7">
            <a:extLst>
              <a:ext uri="{FF2B5EF4-FFF2-40B4-BE49-F238E27FC236}">
                <a16:creationId xmlns:a16="http://schemas.microsoft.com/office/drawing/2014/main" id="{F68B16E6-92A5-481A-82B9-454D3678C60D}"/>
              </a:ext>
            </a:extLst>
          </p:cNvPr>
          <p:cNvCxnSpPr>
            <a:cxnSpLocks/>
          </p:cNvCxnSpPr>
          <p:nvPr/>
        </p:nvCxnSpPr>
        <p:spPr>
          <a:xfrm flipH="1">
            <a:off x="4370832" y="3044952"/>
            <a:ext cx="673608" cy="466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A57046-D49D-4D06-935D-FE61E8CE9D52}"/>
              </a:ext>
            </a:extLst>
          </p:cNvPr>
          <p:cNvSpPr txBox="1"/>
          <p:nvPr/>
        </p:nvSpPr>
        <p:spPr>
          <a:xfrm>
            <a:off x="2587752" y="3731040"/>
            <a:ext cx="2624328" cy="2893100"/>
          </a:xfrm>
          <a:prstGeom prst="rect">
            <a:avLst/>
          </a:prstGeom>
          <a:noFill/>
        </p:spPr>
        <p:txBody>
          <a:bodyPr wrap="square" rtlCol="0">
            <a:spAutoFit/>
          </a:bodyPr>
          <a:lstStyle/>
          <a:p>
            <a:r>
              <a:rPr lang="ru-RU" sz="1400" dirty="0"/>
              <a:t>обеспечивать соответствие качества производимых им на основе договора товаров, выполняемых работ, оказываемых услуг качеству аналогичных товаров, работ или услуг, производимых, выполняемых или оказываемых непосредственно правообладателем</a:t>
            </a:r>
          </a:p>
        </p:txBody>
      </p:sp>
      <p:sp>
        <p:nvSpPr>
          <p:cNvPr id="11" name="TextBox 10">
            <a:extLst>
              <a:ext uri="{FF2B5EF4-FFF2-40B4-BE49-F238E27FC236}">
                <a16:creationId xmlns:a16="http://schemas.microsoft.com/office/drawing/2014/main" id="{D62A73FF-3192-4487-9E12-47B1B4F0395C}"/>
              </a:ext>
            </a:extLst>
          </p:cNvPr>
          <p:cNvSpPr txBox="1"/>
          <p:nvPr/>
        </p:nvSpPr>
        <p:spPr>
          <a:xfrm>
            <a:off x="5103876" y="3731040"/>
            <a:ext cx="2211324" cy="2677656"/>
          </a:xfrm>
          <a:prstGeom prst="rect">
            <a:avLst/>
          </a:prstGeom>
          <a:noFill/>
        </p:spPr>
        <p:txBody>
          <a:bodyPr wrap="square" rtlCol="0">
            <a:spAutoFit/>
          </a:bodyPr>
          <a:lstStyle/>
          <a:p>
            <a:r>
              <a:rPr lang="ru-RU" sz="1400" dirty="0"/>
              <a:t>оказывать покупателям (заказчикам) все дополнительные услуги, на которые они могли бы рассчитывать, приобретая (заказывая) товар (работу, услугу) непосредственно у правообладателя</a:t>
            </a:r>
          </a:p>
        </p:txBody>
      </p:sp>
      <p:sp>
        <p:nvSpPr>
          <p:cNvPr id="12" name="TextBox 11">
            <a:extLst>
              <a:ext uri="{FF2B5EF4-FFF2-40B4-BE49-F238E27FC236}">
                <a16:creationId xmlns:a16="http://schemas.microsoft.com/office/drawing/2014/main" id="{4F42EFBD-8A51-4F31-AF39-BFA298F3CBAE}"/>
              </a:ext>
            </a:extLst>
          </p:cNvPr>
          <p:cNvSpPr txBox="1"/>
          <p:nvPr/>
        </p:nvSpPr>
        <p:spPr>
          <a:xfrm>
            <a:off x="7216140" y="3731040"/>
            <a:ext cx="2211324" cy="1815882"/>
          </a:xfrm>
          <a:prstGeom prst="rect">
            <a:avLst/>
          </a:prstGeom>
          <a:noFill/>
        </p:spPr>
        <p:txBody>
          <a:bodyPr wrap="square" rtlCol="0">
            <a:spAutoFit/>
          </a:bodyPr>
          <a:lstStyle/>
          <a:p>
            <a:r>
              <a:rPr lang="ru-RU" sz="1400" dirty="0"/>
              <a:t>не разглашать секреты производства правообладателя и другую полученную от него конфиденциальную коммерческую информацию</a:t>
            </a:r>
          </a:p>
        </p:txBody>
      </p:sp>
      <p:sp>
        <p:nvSpPr>
          <p:cNvPr id="13" name="TextBox 12">
            <a:extLst>
              <a:ext uri="{FF2B5EF4-FFF2-40B4-BE49-F238E27FC236}">
                <a16:creationId xmlns:a16="http://schemas.microsoft.com/office/drawing/2014/main" id="{5E5508E0-AA0F-400E-A336-C9757B95DF7D}"/>
              </a:ext>
            </a:extLst>
          </p:cNvPr>
          <p:cNvSpPr txBox="1"/>
          <p:nvPr/>
        </p:nvSpPr>
        <p:spPr>
          <a:xfrm>
            <a:off x="9531096" y="3731040"/>
            <a:ext cx="2624328" cy="2677656"/>
          </a:xfrm>
          <a:prstGeom prst="rect">
            <a:avLst/>
          </a:prstGeom>
          <a:noFill/>
        </p:spPr>
        <p:txBody>
          <a:bodyPr wrap="square" rtlCol="0">
            <a:spAutoFit/>
          </a:bodyPr>
          <a:lstStyle/>
          <a:p>
            <a:r>
              <a:rPr lang="ru-RU" sz="1400" dirty="0"/>
              <a:t>информировать покупателей (заказчиков) наиболее очевидным для них способом о том, что он использует коммерческое обозначение, товарный знак, знак обслуживания или иное средство индивидуализации в силу договора коммерческой концессии</a:t>
            </a:r>
          </a:p>
        </p:txBody>
      </p:sp>
      <p:cxnSp>
        <p:nvCxnSpPr>
          <p:cNvPr id="15" name="Прямая со стрелкой 14">
            <a:extLst>
              <a:ext uri="{FF2B5EF4-FFF2-40B4-BE49-F238E27FC236}">
                <a16:creationId xmlns:a16="http://schemas.microsoft.com/office/drawing/2014/main" id="{0B93111D-B325-45DC-899C-7A3FD60A0155}"/>
              </a:ext>
            </a:extLst>
          </p:cNvPr>
          <p:cNvCxnSpPr>
            <a:cxnSpLocks/>
          </p:cNvCxnSpPr>
          <p:nvPr/>
        </p:nvCxnSpPr>
        <p:spPr>
          <a:xfrm flipH="1">
            <a:off x="5876544" y="3196260"/>
            <a:ext cx="150876" cy="461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BDAA403A-9A4B-4ED4-8D3B-D7DC6F8DD1EF}"/>
              </a:ext>
            </a:extLst>
          </p:cNvPr>
          <p:cNvCxnSpPr>
            <a:cxnSpLocks/>
          </p:cNvCxnSpPr>
          <p:nvPr/>
        </p:nvCxnSpPr>
        <p:spPr>
          <a:xfrm>
            <a:off x="7246620" y="3140964"/>
            <a:ext cx="448056" cy="4169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a:extLst>
              <a:ext uri="{FF2B5EF4-FFF2-40B4-BE49-F238E27FC236}">
                <a16:creationId xmlns:a16="http://schemas.microsoft.com/office/drawing/2014/main" id="{4D935E70-4CC1-4747-B1C9-A701939794C7}"/>
              </a:ext>
            </a:extLst>
          </p:cNvPr>
          <p:cNvCxnSpPr>
            <a:cxnSpLocks/>
          </p:cNvCxnSpPr>
          <p:nvPr/>
        </p:nvCxnSpPr>
        <p:spPr>
          <a:xfrm>
            <a:off x="7808976" y="2770632"/>
            <a:ext cx="2569464" cy="740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909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37ADBF-F27F-4B9D-8A76-4BC8BEC3B2B5}"/>
              </a:ext>
            </a:extLst>
          </p:cNvPr>
          <p:cNvSpPr>
            <a:spLocks noGrp="1"/>
          </p:cNvSpPr>
          <p:nvPr>
            <p:ph type="title"/>
          </p:nvPr>
        </p:nvSpPr>
        <p:spPr>
          <a:xfrm>
            <a:off x="810001" y="571476"/>
            <a:ext cx="10571998" cy="970450"/>
          </a:xfrm>
        </p:spPr>
        <p:txBody>
          <a:bodyPr/>
          <a:lstStyle/>
          <a:p>
            <a:r>
              <a:rPr lang="ru-RU" dirty="0"/>
              <a:t>Ограничения прав сторон по договору коммерческой концессии</a:t>
            </a:r>
          </a:p>
        </p:txBody>
      </p:sp>
      <p:sp>
        <p:nvSpPr>
          <p:cNvPr id="3" name="Прямоугольник 2">
            <a:extLst>
              <a:ext uri="{FF2B5EF4-FFF2-40B4-BE49-F238E27FC236}">
                <a16:creationId xmlns:a16="http://schemas.microsoft.com/office/drawing/2014/main" id="{3B108D0E-1E9F-4CC0-92C1-2D999CE1A81D}"/>
              </a:ext>
            </a:extLst>
          </p:cNvPr>
          <p:cNvSpPr/>
          <p:nvPr/>
        </p:nvSpPr>
        <p:spPr>
          <a:xfrm>
            <a:off x="4953740" y="2308193"/>
            <a:ext cx="2263806" cy="754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Может быть предусмотрено</a:t>
            </a:r>
          </a:p>
        </p:txBody>
      </p:sp>
      <p:sp>
        <p:nvSpPr>
          <p:cNvPr id="6" name="TextBox 5">
            <a:extLst>
              <a:ext uri="{FF2B5EF4-FFF2-40B4-BE49-F238E27FC236}">
                <a16:creationId xmlns:a16="http://schemas.microsoft.com/office/drawing/2014/main" id="{797A45EA-7876-4375-AB7B-83493882126D}"/>
              </a:ext>
            </a:extLst>
          </p:cNvPr>
          <p:cNvSpPr txBox="1"/>
          <p:nvPr/>
        </p:nvSpPr>
        <p:spPr>
          <a:xfrm>
            <a:off x="346228" y="3745018"/>
            <a:ext cx="3013969" cy="2677656"/>
          </a:xfrm>
          <a:prstGeom prst="rect">
            <a:avLst/>
          </a:prstGeom>
          <a:noFill/>
        </p:spPr>
        <p:txBody>
          <a:bodyPr wrap="square" rtlCol="0">
            <a:spAutoFit/>
          </a:bodyPr>
          <a:lstStyle/>
          <a:p>
            <a:r>
              <a:rPr lang="ru-RU" sz="1400" dirty="0"/>
              <a:t>обязательство правообладателя не предоставлять другим лицам аналогичные комплексы исключительных прав для их использования на закрепленной за пользователем территории либо воздерживаться от собственной аналогичной деятельности на этой территории</a:t>
            </a:r>
          </a:p>
        </p:txBody>
      </p:sp>
      <p:sp>
        <p:nvSpPr>
          <p:cNvPr id="7" name="TextBox 6">
            <a:extLst>
              <a:ext uri="{FF2B5EF4-FFF2-40B4-BE49-F238E27FC236}">
                <a16:creationId xmlns:a16="http://schemas.microsoft.com/office/drawing/2014/main" id="{FB51BAE2-174C-46E1-9984-DD6B4F2040B3}"/>
              </a:ext>
            </a:extLst>
          </p:cNvPr>
          <p:cNvSpPr txBox="1"/>
          <p:nvPr/>
        </p:nvSpPr>
        <p:spPr>
          <a:xfrm>
            <a:off x="3360197" y="3745018"/>
            <a:ext cx="3036163" cy="3108543"/>
          </a:xfrm>
          <a:prstGeom prst="rect">
            <a:avLst/>
          </a:prstGeom>
          <a:noFill/>
        </p:spPr>
        <p:txBody>
          <a:bodyPr wrap="square" rtlCol="0">
            <a:spAutoFit/>
          </a:bodyPr>
          <a:lstStyle/>
          <a:p>
            <a:r>
              <a:rPr lang="ru-RU" sz="1400" dirty="0"/>
              <a:t>обязательство пользователя не конкурировать с правообладателем на территории, на которую распространяется действие договора коммерческой концессии в отношении предпринимательской деятельности, осуществляемой пользователем с использованием принадлежащих правообладателю исключительных прав</a:t>
            </a:r>
          </a:p>
        </p:txBody>
      </p:sp>
      <p:sp>
        <p:nvSpPr>
          <p:cNvPr id="8" name="TextBox 7">
            <a:extLst>
              <a:ext uri="{FF2B5EF4-FFF2-40B4-BE49-F238E27FC236}">
                <a16:creationId xmlns:a16="http://schemas.microsoft.com/office/drawing/2014/main" id="{41F6C889-E50E-4061-8061-45BF672A46C2}"/>
              </a:ext>
            </a:extLst>
          </p:cNvPr>
          <p:cNvSpPr txBox="1"/>
          <p:nvPr/>
        </p:nvSpPr>
        <p:spPr>
          <a:xfrm>
            <a:off x="6575394" y="3795205"/>
            <a:ext cx="2263806" cy="2031325"/>
          </a:xfrm>
          <a:prstGeom prst="rect">
            <a:avLst/>
          </a:prstGeom>
          <a:noFill/>
        </p:spPr>
        <p:txBody>
          <a:bodyPr wrap="square" rtlCol="0">
            <a:spAutoFit/>
          </a:bodyPr>
          <a:lstStyle/>
          <a:p>
            <a:r>
              <a:rPr lang="ru-RU" sz="1400" dirty="0"/>
              <a:t>обязательство пользователя продавать товары, выполнять работы или оказывать услуги исключительно в пределах определенной территории</a:t>
            </a:r>
          </a:p>
        </p:txBody>
      </p:sp>
      <p:sp>
        <p:nvSpPr>
          <p:cNvPr id="9" name="TextBox 8">
            <a:extLst>
              <a:ext uri="{FF2B5EF4-FFF2-40B4-BE49-F238E27FC236}">
                <a16:creationId xmlns:a16="http://schemas.microsoft.com/office/drawing/2014/main" id="{74CADC7F-DBB9-4F98-9998-5220DF11E9C7}"/>
              </a:ext>
            </a:extLst>
          </p:cNvPr>
          <p:cNvSpPr txBox="1"/>
          <p:nvPr/>
        </p:nvSpPr>
        <p:spPr>
          <a:xfrm>
            <a:off x="8938334" y="3745018"/>
            <a:ext cx="3036163" cy="2031325"/>
          </a:xfrm>
          <a:prstGeom prst="rect">
            <a:avLst/>
          </a:prstGeom>
          <a:noFill/>
        </p:spPr>
        <p:txBody>
          <a:bodyPr wrap="square" rtlCol="0">
            <a:spAutoFit/>
          </a:bodyPr>
          <a:lstStyle/>
          <a:p>
            <a:r>
              <a:rPr lang="ru-RU" sz="1400" dirty="0"/>
              <a:t>обязательство пользователя согласовывать с правообладателем место расположения коммерческих помещений, используемых при осуществлении предоставленных по договору прав, а также их внешнее и внутреннее оформление</a:t>
            </a:r>
          </a:p>
        </p:txBody>
      </p:sp>
      <p:cxnSp>
        <p:nvCxnSpPr>
          <p:cNvPr id="11" name="Прямая со стрелкой 10">
            <a:extLst>
              <a:ext uri="{FF2B5EF4-FFF2-40B4-BE49-F238E27FC236}">
                <a16:creationId xmlns:a16="http://schemas.microsoft.com/office/drawing/2014/main" id="{41FE9B64-2E44-46FF-A49A-3CDBFB70BD88}"/>
              </a:ext>
            </a:extLst>
          </p:cNvPr>
          <p:cNvCxnSpPr>
            <a:cxnSpLocks/>
          </p:cNvCxnSpPr>
          <p:nvPr/>
        </p:nvCxnSpPr>
        <p:spPr>
          <a:xfrm flipH="1">
            <a:off x="2015231" y="2796466"/>
            <a:ext cx="2636669" cy="754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id="{9DC999A6-EFB1-4899-97AE-CFC7DF807A91}"/>
              </a:ext>
            </a:extLst>
          </p:cNvPr>
          <p:cNvCxnSpPr/>
          <p:nvPr/>
        </p:nvCxnSpPr>
        <p:spPr>
          <a:xfrm flipH="1">
            <a:off x="4832412" y="3218155"/>
            <a:ext cx="497150" cy="4527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id="{F52BDA67-B829-4DA5-9AB5-2287BE66E8C1}"/>
              </a:ext>
            </a:extLst>
          </p:cNvPr>
          <p:cNvCxnSpPr>
            <a:cxnSpLocks/>
          </p:cNvCxnSpPr>
          <p:nvPr/>
        </p:nvCxnSpPr>
        <p:spPr>
          <a:xfrm>
            <a:off x="6835806" y="3222254"/>
            <a:ext cx="381740" cy="448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id="{772DC73B-8EF7-462F-A118-61635F8904A7}"/>
              </a:ext>
            </a:extLst>
          </p:cNvPr>
          <p:cNvCxnSpPr/>
          <p:nvPr/>
        </p:nvCxnSpPr>
        <p:spPr>
          <a:xfrm>
            <a:off x="7395099" y="2796466"/>
            <a:ext cx="2432482" cy="754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2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044CE7-5D00-4682-8F94-1A2541900686}"/>
              </a:ext>
            </a:extLst>
          </p:cNvPr>
          <p:cNvSpPr>
            <a:spLocks noGrp="1"/>
          </p:cNvSpPr>
          <p:nvPr>
            <p:ph type="title"/>
          </p:nvPr>
        </p:nvSpPr>
        <p:spPr>
          <a:xfrm>
            <a:off x="810001" y="553720"/>
            <a:ext cx="10571998" cy="970450"/>
          </a:xfrm>
        </p:spPr>
        <p:txBody>
          <a:bodyPr/>
          <a:lstStyle/>
          <a:p>
            <a:r>
              <a:rPr lang="ru-RU" dirty="0"/>
              <a:t>Прекращение договора коммерческой концессии</a:t>
            </a:r>
          </a:p>
        </p:txBody>
      </p:sp>
      <p:sp>
        <p:nvSpPr>
          <p:cNvPr id="3" name="Прямоугольник 2">
            <a:extLst>
              <a:ext uri="{FF2B5EF4-FFF2-40B4-BE49-F238E27FC236}">
                <a16:creationId xmlns:a16="http://schemas.microsoft.com/office/drawing/2014/main" id="{22ADE504-A7A4-42EA-8F74-C6471FD50E93}"/>
              </a:ext>
            </a:extLst>
          </p:cNvPr>
          <p:cNvSpPr/>
          <p:nvPr/>
        </p:nvSpPr>
        <p:spPr>
          <a:xfrm>
            <a:off x="3157492" y="2562860"/>
            <a:ext cx="1935332" cy="807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Прекращение договора</a:t>
            </a:r>
          </a:p>
        </p:txBody>
      </p:sp>
      <p:sp>
        <p:nvSpPr>
          <p:cNvPr id="6" name="TextBox 5">
            <a:extLst>
              <a:ext uri="{FF2B5EF4-FFF2-40B4-BE49-F238E27FC236}">
                <a16:creationId xmlns:a16="http://schemas.microsoft.com/office/drawing/2014/main" id="{1F3AC203-A544-485A-9B60-CFFDCE8F8490}"/>
              </a:ext>
            </a:extLst>
          </p:cNvPr>
          <p:cNvSpPr txBox="1"/>
          <p:nvPr/>
        </p:nvSpPr>
        <p:spPr>
          <a:xfrm>
            <a:off x="6731406" y="2237173"/>
            <a:ext cx="5306714" cy="1815882"/>
          </a:xfrm>
          <a:prstGeom prst="rect">
            <a:avLst/>
          </a:prstGeom>
          <a:noFill/>
        </p:spPr>
        <p:txBody>
          <a:bodyPr wrap="square" rtlCol="0">
            <a:spAutoFit/>
          </a:bodyPr>
          <a:lstStyle/>
          <a:p>
            <a:r>
              <a:rPr lang="ru-RU" sz="1400" dirty="0"/>
              <a:t>Каждая из сторон договора, заключенного без указания срока его действия, во всякое время вправе отказаться от договора, уведомив об этом другую сторону за шесть месяцев, если договором не предусмотрен более продолжительный срок или не позднее чем за тридцать дней, если договором предусмотрена возможность его прекращения уплатой денежной суммы, установленной в качестве отступного</a:t>
            </a:r>
          </a:p>
        </p:txBody>
      </p:sp>
      <p:sp>
        <p:nvSpPr>
          <p:cNvPr id="7" name="TextBox 6">
            <a:extLst>
              <a:ext uri="{FF2B5EF4-FFF2-40B4-BE49-F238E27FC236}">
                <a16:creationId xmlns:a16="http://schemas.microsoft.com/office/drawing/2014/main" id="{96E00536-15FD-425E-ADE7-395F119C720B}"/>
              </a:ext>
            </a:extLst>
          </p:cNvPr>
          <p:cNvSpPr txBox="1"/>
          <p:nvPr/>
        </p:nvSpPr>
        <p:spPr>
          <a:xfrm>
            <a:off x="7608163" y="4190260"/>
            <a:ext cx="4230210" cy="2031325"/>
          </a:xfrm>
          <a:prstGeom prst="rect">
            <a:avLst/>
          </a:prstGeom>
          <a:noFill/>
        </p:spPr>
        <p:txBody>
          <a:bodyPr wrap="square" rtlCol="0">
            <a:spAutoFit/>
          </a:bodyPr>
          <a:lstStyle/>
          <a:p>
            <a:r>
              <a:rPr lang="ru-RU" sz="1400" dirty="0"/>
              <a:t>*Односторонний отказ правообладателя от исполнения договора возможен в случае, если пользователь после направления ему правообладателем письменного требования об устранении нарушения не устранил его в разумный срок или вновь совершил такое нарушение в течение одного года с даты направления ему указанного требования</a:t>
            </a:r>
          </a:p>
        </p:txBody>
      </p:sp>
      <p:cxnSp>
        <p:nvCxnSpPr>
          <p:cNvPr id="9" name="Прямая со стрелкой 8">
            <a:extLst>
              <a:ext uri="{FF2B5EF4-FFF2-40B4-BE49-F238E27FC236}">
                <a16:creationId xmlns:a16="http://schemas.microsoft.com/office/drawing/2014/main" id="{190DCD02-5A1C-43B5-A7D2-FEF360D75804}"/>
              </a:ext>
            </a:extLst>
          </p:cNvPr>
          <p:cNvCxnSpPr>
            <a:cxnSpLocks/>
          </p:cNvCxnSpPr>
          <p:nvPr/>
        </p:nvCxnSpPr>
        <p:spPr>
          <a:xfrm>
            <a:off x="5486400" y="2938509"/>
            <a:ext cx="9676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a:extLst>
              <a:ext uri="{FF2B5EF4-FFF2-40B4-BE49-F238E27FC236}">
                <a16:creationId xmlns:a16="http://schemas.microsoft.com/office/drawing/2014/main" id="{EEAFB25F-7329-4621-B9D5-6F275052F81A}"/>
              </a:ext>
            </a:extLst>
          </p:cNvPr>
          <p:cNvCxnSpPr>
            <a:cxnSpLocks/>
          </p:cNvCxnSpPr>
          <p:nvPr/>
        </p:nvCxnSpPr>
        <p:spPr>
          <a:xfrm flipH="1">
            <a:off x="2078457" y="2966794"/>
            <a:ext cx="942083" cy="620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Прямоугольник 14">
            <a:extLst>
              <a:ext uri="{FF2B5EF4-FFF2-40B4-BE49-F238E27FC236}">
                <a16:creationId xmlns:a16="http://schemas.microsoft.com/office/drawing/2014/main" id="{604D5AEF-8F5D-48BC-96DC-04149B5B808C}"/>
              </a:ext>
            </a:extLst>
          </p:cNvPr>
          <p:cNvSpPr/>
          <p:nvPr/>
        </p:nvSpPr>
        <p:spPr>
          <a:xfrm>
            <a:off x="434615" y="3746012"/>
            <a:ext cx="3329112" cy="970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Правообладатель вправе отказаться от исполнения договора в случае</a:t>
            </a:r>
          </a:p>
        </p:txBody>
      </p:sp>
      <p:sp>
        <p:nvSpPr>
          <p:cNvPr id="16" name="TextBox 15">
            <a:extLst>
              <a:ext uri="{FF2B5EF4-FFF2-40B4-BE49-F238E27FC236}">
                <a16:creationId xmlns:a16="http://schemas.microsoft.com/office/drawing/2014/main" id="{C50FA3FD-6898-40FC-A562-924CE0F57A78}"/>
              </a:ext>
            </a:extLst>
          </p:cNvPr>
          <p:cNvSpPr txBox="1"/>
          <p:nvPr/>
        </p:nvSpPr>
        <p:spPr>
          <a:xfrm>
            <a:off x="108664" y="5251949"/>
            <a:ext cx="2347491" cy="1384995"/>
          </a:xfrm>
          <a:prstGeom prst="rect">
            <a:avLst/>
          </a:prstGeom>
          <a:noFill/>
        </p:spPr>
        <p:txBody>
          <a:bodyPr wrap="square" rtlCol="0">
            <a:spAutoFit/>
          </a:bodyPr>
          <a:lstStyle/>
          <a:p>
            <a:r>
              <a:rPr lang="ru-RU" sz="1400" dirty="0"/>
              <a:t>нарушения пользователем условий договора о качестве производимых товаров, выполняемых работ, оказываемых услуг</a:t>
            </a:r>
          </a:p>
        </p:txBody>
      </p:sp>
      <p:sp>
        <p:nvSpPr>
          <p:cNvPr id="17" name="TextBox 16">
            <a:extLst>
              <a:ext uri="{FF2B5EF4-FFF2-40B4-BE49-F238E27FC236}">
                <a16:creationId xmlns:a16="http://schemas.microsoft.com/office/drawing/2014/main" id="{8B43F91F-FC0F-4DDE-A6EA-150DC29F13E5}"/>
              </a:ext>
            </a:extLst>
          </p:cNvPr>
          <p:cNvSpPr txBox="1"/>
          <p:nvPr/>
        </p:nvSpPr>
        <p:spPr>
          <a:xfrm>
            <a:off x="5280064" y="4716460"/>
            <a:ext cx="2488708" cy="954107"/>
          </a:xfrm>
          <a:prstGeom prst="rect">
            <a:avLst/>
          </a:prstGeom>
          <a:noFill/>
        </p:spPr>
        <p:txBody>
          <a:bodyPr wrap="square" rtlCol="0">
            <a:spAutoFit/>
          </a:bodyPr>
          <a:lstStyle/>
          <a:p>
            <a:r>
              <a:rPr lang="ru-RU" sz="1400" dirty="0"/>
              <a:t>грубого нарушения пользователем инструкций и указаний правообладателя</a:t>
            </a:r>
          </a:p>
        </p:txBody>
      </p:sp>
      <p:sp>
        <p:nvSpPr>
          <p:cNvPr id="19" name="TextBox 18">
            <a:extLst>
              <a:ext uri="{FF2B5EF4-FFF2-40B4-BE49-F238E27FC236}">
                <a16:creationId xmlns:a16="http://schemas.microsoft.com/office/drawing/2014/main" id="{0BE5C87A-2ADF-4753-B4AF-B1293C642DA8}"/>
              </a:ext>
            </a:extLst>
          </p:cNvPr>
          <p:cNvSpPr txBox="1"/>
          <p:nvPr/>
        </p:nvSpPr>
        <p:spPr>
          <a:xfrm>
            <a:off x="2456155" y="5379864"/>
            <a:ext cx="2923713" cy="1431765"/>
          </a:xfrm>
          <a:prstGeom prst="rect">
            <a:avLst/>
          </a:prstGeom>
          <a:noFill/>
        </p:spPr>
        <p:txBody>
          <a:bodyPr wrap="square" rtlCol="0">
            <a:spAutoFit/>
          </a:bodyPr>
          <a:lstStyle/>
          <a:p>
            <a:r>
              <a:rPr lang="ru-RU" sz="1400" dirty="0"/>
              <a:t>нарушения пользователем обязанности выплатить правообладателю вознаграждение в установленный договором срок</a:t>
            </a:r>
          </a:p>
        </p:txBody>
      </p:sp>
      <p:cxnSp>
        <p:nvCxnSpPr>
          <p:cNvPr id="24" name="Прямая со стрелкой 23">
            <a:extLst>
              <a:ext uri="{FF2B5EF4-FFF2-40B4-BE49-F238E27FC236}">
                <a16:creationId xmlns:a16="http://schemas.microsoft.com/office/drawing/2014/main" id="{08B1EA8B-0666-4080-B971-5391CDEDE7AB}"/>
              </a:ext>
            </a:extLst>
          </p:cNvPr>
          <p:cNvCxnSpPr/>
          <p:nvPr/>
        </p:nvCxnSpPr>
        <p:spPr>
          <a:xfrm flipH="1">
            <a:off x="923278" y="4900474"/>
            <a:ext cx="204186" cy="310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id="{511DB92D-9604-4088-A480-5B66B1A6BFF7}"/>
              </a:ext>
            </a:extLst>
          </p:cNvPr>
          <p:cNvCxnSpPr>
            <a:cxnSpLocks/>
          </p:cNvCxnSpPr>
          <p:nvPr/>
        </p:nvCxnSpPr>
        <p:spPr>
          <a:xfrm>
            <a:off x="3157492" y="4858081"/>
            <a:ext cx="114748" cy="380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a:extLst>
              <a:ext uri="{FF2B5EF4-FFF2-40B4-BE49-F238E27FC236}">
                <a16:creationId xmlns:a16="http://schemas.microsoft.com/office/drawing/2014/main" id="{56C015D9-A0B6-4825-81DE-A6C0FE0E9570}"/>
              </a:ext>
            </a:extLst>
          </p:cNvPr>
          <p:cNvCxnSpPr>
            <a:cxnSpLocks/>
          </p:cNvCxnSpPr>
          <p:nvPr/>
        </p:nvCxnSpPr>
        <p:spPr>
          <a:xfrm>
            <a:off x="4098929" y="4572000"/>
            <a:ext cx="1039762" cy="328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012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TM03457503[[fn=Цитаты]]</Template>
  <TotalTime>236</TotalTime>
  <Words>645</Words>
  <Application>Microsoft Office PowerPoint</Application>
  <PresentationFormat>Широкоэкранный</PresentationFormat>
  <Paragraphs>43</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Century Gothic</vt:lpstr>
      <vt:lpstr>Wingdings 2</vt:lpstr>
      <vt:lpstr>Цитаты</vt:lpstr>
      <vt:lpstr>Коммерческая концессия</vt:lpstr>
      <vt:lpstr>Договор коммерческой концессии</vt:lpstr>
      <vt:lpstr>Коммерческая субконцессия</vt:lpstr>
      <vt:lpstr>Обязанности правообладателя</vt:lpstr>
      <vt:lpstr>Обязанности пользователя</vt:lpstr>
      <vt:lpstr>Ограничения прав сторон по договору коммерческой концессии</vt:lpstr>
      <vt:lpstr>Прекращение договора коммерческой концессии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Коммерческая концессия</dc:title>
  <dc:creator>Екатерина Романова</dc:creator>
  <cp:lastModifiedBy>Екатерина Романова</cp:lastModifiedBy>
  <cp:revision>12</cp:revision>
  <dcterms:created xsi:type="dcterms:W3CDTF">2020-05-20T16:56:57Z</dcterms:created>
  <dcterms:modified xsi:type="dcterms:W3CDTF">2020-05-20T20:53:18Z</dcterms:modified>
</cp:coreProperties>
</file>