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AE8D8AB-34D1-41F8-9918-F26551B5C36F}" type="datetimeFigureOut">
              <a:rPr lang="ru-RU" smtClean="0"/>
              <a:t>27.05.2020</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6FA525A-74DE-4777-867C-4D0E399C385D}"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E8D8AB-34D1-41F8-9918-F26551B5C36F}"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FA525A-74DE-4777-867C-4D0E399C385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E8D8AB-34D1-41F8-9918-F26551B5C36F}"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6FA525A-74DE-4777-867C-4D0E399C385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E8D8AB-34D1-41F8-9918-F26551B5C36F}"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FA525A-74DE-4777-867C-4D0E399C385D}"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1AE8D8AB-34D1-41F8-9918-F26551B5C36F}" type="datetimeFigureOut">
              <a:rPr lang="ru-RU" smtClean="0"/>
              <a:t>27.05.2020</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6FA525A-74DE-4777-867C-4D0E399C385D}"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AE8D8AB-34D1-41F8-9918-F26551B5C36F}"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FA525A-74DE-4777-867C-4D0E399C385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E8D8AB-34D1-41F8-9918-F26551B5C36F}" type="datetimeFigureOut">
              <a:rPr lang="ru-RU" smtClean="0"/>
              <a:t>27.05.2020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6FA525A-74DE-4777-867C-4D0E399C385D}"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E8D8AB-34D1-41F8-9918-F26551B5C36F}" type="datetimeFigureOut">
              <a:rPr lang="ru-RU" smtClean="0"/>
              <a:t>27.05.2020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FA525A-74DE-4777-867C-4D0E399C385D}"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AE8D8AB-34D1-41F8-9918-F26551B5C36F}" type="datetimeFigureOut">
              <a:rPr lang="ru-RU" smtClean="0"/>
              <a:t>27.05.2020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6FA525A-74DE-4777-867C-4D0E399C385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E8D8AB-34D1-41F8-9918-F26551B5C36F}"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6FA525A-74DE-4777-867C-4D0E399C385D}"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E8D8AB-34D1-41F8-9918-F26551B5C36F}"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FA525A-74DE-4777-867C-4D0E399C385D}"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AE8D8AB-34D1-41F8-9918-F26551B5C36F}" type="datetimeFigureOut">
              <a:rPr lang="ru-RU" smtClean="0"/>
              <a:t>27.05.2020</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6FA525A-74DE-4777-867C-4D0E399C385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92500"/>
          </a:bodyPr>
          <a:lstStyle/>
          <a:p>
            <a:r>
              <a:rPr lang="ru-RU" dirty="0" smtClean="0"/>
              <a:t>Презентацию выполнил студент </a:t>
            </a:r>
            <a:r>
              <a:rPr lang="ru-RU" dirty="0" err="1" smtClean="0"/>
              <a:t>групппы</a:t>
            </a:r>
            <a:r>
              <a:rPr lang="ru-RU" dirty="0" smtClean="0"/>
              <a:t> СИНД-32</a:t>
            </a:r>
          </a:p>
          <a:p>
            <a:r>
              <a:rPr lang="ru-RU" dirty="0" smtClean="0"/>
              <a:t>Краскина Е.Ю.</a:t>
            </a:r>
            <a:endParaRPr lang="ru-RU" dirty="0"/>
          </a:p>
        </p:txBody>
      </p:sp>
      <p:sp>
        <p:nvSpPr>
          <p:cNvPr id="2" name="Заголовок 1"/>
          <p:cNvSpPr>
            <a:spLocks noGrp="1"/>
          </p:cNvSpPr>
          <p:nvPr>
            <p:ph type="title"/>
          </p:nvPr>
        </p:nvSpPr>
        <p:spPr/>
        <p:txBody>
          <a:bodyPr/>
          <a:lstStyle/>
          <a:p>
            <a:pPr algn="l"/>
            <a:r>
              <a:rPr lang="ru-RU" dirty="0" smtClean="0"/>
              <a:t>Договор коммерческой концессии </a:t>
            </a: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933056"/>
            <a:ext cx="6336704"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701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Коммерческая концессия = франшиза (договор франчайзинга)</a:t>
            </a:r>
            <a:endParaRPr lang="ru-RU" dirty="0"/>
          </a:p>
        </p:txBody>
      </p:sp>
      <p:sp>
        <p:nvSpPr>
          <p:cNvPr id="4" name="Скругленный прямоугольник 3"/>
          <p:cNvSpPr/>
          <p:nvPr/>
        </p:nvSpPr>
        <p:spPr>
          <a:xfrm>
            <a:off x="539552" y="1556792"/>
            <a:ext cx="7848872"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t>По договору коммерческой концессии одна сторона (правообладатель) обязуется предоставить другой стороне (пользователю)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 включающий право на товарный знак, знак обслуживания, а также права на другие предусмотренные договором объекты исключительных прав, в частности на коммерческое обозначение, секрет производства (ноу-хау</a:t>
            </a:r>
            <a:endParaRPr lang="ru-RU" dirty="0"/>
          </a:p>
        </p:txBody>
      </p:sp>
      <p:sp>
        <p:nvSpPr>
          <p:cNvPr id="5" name="Прямоугольник 4"/>
          <p:cNvSpPr/>
          <p:nvPr/>
        </p:nvSpPr>
        <p:spPr>
          <a:xfrm>
            <a:off x="611560" y="4077072"/>
            <a:ext cx="820891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Гражданско-правовая характеристика </a:t>
            </a:r>
            <a:endParaRPr lang="ru-RU" dirty="0"/>
          </a:p>
        </p:txBody>
      </p:sp>
      <p:sp>
        <p:nvSpPr>
          <p:cNvPr id="9" name="Прямоугольник 8"/>
          <p:cNvSpPr/>
          <p:nvPr/>
        </p:nvSpPr>
        <p:spPr>
          <a:xfrm>
            <a:off x="467544" y="5085184"/>
            <a:ext cx="259228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Возмездный</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5045960"/>
            <a:ext cx="2609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7075" y="5065365"/>
            <a:ext cx="2609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628408" y="5129785"/>
            <a:ext cx="1887183" cy="369332"/>
          </a:xfrm>
          <a:prstGeom prst="rect">
            <a:avLst/>
          </a:prstGeom>
          <a:noFill/>
        </p:spPr>
        <p:txBody>
          <a:bodyPr wrap="none" rtlCol="0">
            <a:spAutoFit/>
          </a:bodyPr>
          <a:lstStyle/>
          <a:p>
            <a:r>
              <a:rPr lang="ru-RU" dirty="0" smtClean="0">
                <a:solidFill>
                  <a:schemeClr val="bg1"/>
                </a:solidFill>
              </a:rPr>
              <a:t>Консенсуальный</a:t>
            </a:r>
            <a:endParaRPr lang="ru-RU" dirty="0">
              <a:solidFill>
                <a:schemeClr val="bg1"/>
              </a:solidFill>
            </a:endParaRPr>
          </a:p>
        </p:txBody>
      </p:sp>
      <p:sp>
        <p:nvSpPr>
          <p:cNvPr id="11" name="TextBox 10"/>
          <p:cNvSpPr txBox="1"/>
          <p:nvPr/>
        </p:nvSpPr>
        <p:spPr>
          <a:xfrm>
            <a:off x="6372200" y="5123231"/>
            <a:ext cx="1617238" cy="369332"/>
          </a:xfrm>
          <a:prstGeom prst="rect">
            <a:avLst/>
          </a:prstGeom>
          <a:noFill/>
        </p:spPr>
        <p:txBody>
          <a:bodyPr wrap="none" rtlCol="0">
            <a:spAutoFit/>
          </a:bodyPr>
          <a:lstStyle/>
          <a:p>
            <a:r>
              <a:rPr lang="ru-RU" dirty="0" smtClean="0">
                <a:solidFill>
                  <a:schemeClr val="bg1"/>
                </a:solidFill>
              </a:rPr>
              <a:t>Двусторонний</a:t>
            </a:r>
            <a:endParaRPr lang="ru-RU" dirty="0">
              <a:solidFill>
                <a:schemeClr val="bg1"/>
              </a:solidFill>
            </a:endParaRPr>
          </a:p>
        </p:txBody>
      </p:sp>
      <p:cxnSp>
        <p:nvCxnSpPr>
          <p:cNvPr id="13" name="Прямая со стрелкой 12"/>
          <p:cNvCxnSpPr/>
          <p:nvPr/>
        </p:nvCxnSpPr>
        <p:spPr>
          <a:xfrm flipH="1">
            <a:off x="1619672" y="4581128"/>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4716016" y="4581128"/>
            <a:ext cx="0" cy="464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6444208" y="4581128"/>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16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81000" y="355847"/>
            <a:ext cx="8381260" cy="984921"/>
          </a:xfrm>
        </p:spPr>
        <p:txBody>
          <a:bodyPr/>
          <a:lstStyle/>
          <a:p>
            <a:r>
              <a:rPr lang="ru-RU" dirty="0" smtClean="0"/>
              <a:t>Стороны договора</a:t>
            </a:r>
            <a:br>
              <a:rPr lang="ru-RU" dirty="0" smtClean="0"/>
            </a:br>
            <a:endParaRPr lang="ru-RU" dirty="0"/>
          </a:p>
        </p:txBody>
      </p:sp>
      <p:sp>
        <p:nvSpPr>
          <p:cNvPr id="4" name="Прямоугольник 3"/>
          <p:cNvSpPr/>
          <p:nvPr/>
        </p:nvSpPr>
        <p:spPr>
          <a:xfrm>
            <a:off x="300201" y="1726095"/>
            <a:ext cx="4032448" cy="4824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a:p>
          <a:p>
            <a:pPr algn="ctr"/>
            <a:endParaRPr lang="ru-RU" b="1" i="1" u="sng" dirty="0" smtClean="0"/>
          </a:p>
          <a:p>
            <a:pPr algn="ctr"/>
            <a:endParaRPr lang="ru-RU" b="1" i="1" u="sng" dirty="0" smtClean="0"/>
          </a:p>
          <a:p>
            <a:pPr algn="ctr"/>
            <a:endParaRPr lang="ru-RU" b="1" i="1" u="sng" dirty="0"/>
          </a:p>
          <a:p>
            <a:pPr algn="ctr"/>
            <a:endParaRPr lang="ru-RU" b="1" i="1" u="sng" dirty="0" smtClean="0"/>
          </a:p>
          <a:p>
            <a:pPr algn="ctr"/>
            <a:endParaRPr lang="ru-RU" b="1" i="1" u="sng" dirty="0"/>
          </a:p>
          <a:p>
            <a:pPr algn="ctr"/>
            <a:endParaRPr lang="ru-RU" b="1" i="1" u="sng" dirty="0" smtClean="0"/>
          </a:p>
          <a:p>
            <a:pPr algn="ctr"/>
            <a:endParaRPr lang="ru-RU" b="1" i="1" u="sng" dirty="0"/>
          </a:p>
          <a:p>
            <a:pPr algn="ctr"/>
            <a:endParaRPr lang="ru-RU" b="1" i="1" u="sng" dirty="0" smtClean="0"/>
          </a:p>
          <a:p>
            <a:pPr algn="ctr"/>
            <a:endParaRPr lang="ru-RU" b="1" i="1" u="sng" dirty="0"/>
          </a:p>
          <a:p>
            <a:pPr algn="ctr"/>
            <a:r>
              <a:rPr lang="ru-RU" b="1" i="1" u="sng" dirty="0" smtClean="0"/>
              <a:t>Правообладатель</a:t>
            </a:r>
          </a:p>
          <a:p>
            <a:pPr marL="285750" indent="-285750">
              <a:buFont typeface="Arial" panose="020B0604020202020204" pitchFamily="34" charset="0"/>
              <a:buChar char="•"/>
            </a:pPr>
            <a:r>
              <a:rPr lang="ru-RU" dirty="0" smtClean="0"/>
              <a:t>Передает пользователю комплекс </a:t>
            </a:r>
            <a:r>
              <a:rPr lang="ru-RU" dirty="0" err="1" smtClean="0"/>
              <a:t>искл</a:t>
            </a:r>
            <a:r>
              <a:rPr lang="ru-RU" dirty="0" smtClean="0"/>
              <a:t>. прав</a:t>
            </a:r>
          </a:p>
          <a:p>
            <a:pPr marL="285750" indent="-285750">
              <a:buFont typeface="Arial" panose="020B0604020202020204" pitchFamily="34" charset="0"/>
              <a:buChar char="•"/>
            </a:pPr>
            <a:r>
              <a:rPr lang="ru-RU" dirty="0" smtClean="0"/>
              <a:t>Обеспечивает регистрацию договора</a:t>
            </a:r>
          </a:p>
          <a:p>
            <a:pPr marL="285750" indent="-285750">
              <a:buFont typeface="Arial" panose="020B0604020202020204" pitchFamily="34" charset="0"/>
              <a:buChar char="•"/>
            </a:pPr>
            <a:r>
              <a:rPr lang="ru-RU" dirty="0" smtClean="0"/>
              <a:t>Оказывает пользователю постоянное содействие</a:t>
            </a:r>
          </a:p>
          <a:p>
            <a:pPr marL="285750" indent="-285750">
              <a:buFont typeface="Arial" panose="020B0604020202020204" pitchFamily="34" charset="0"/>
              <a:buChar char="•"/>
            </a:pPr>
            <a:r>
              <a:rPr lang="ru-RU" dirty="0" smtClean="0"/>
              <a:t>Проверяет качество товаров, услуг</a:t>
            </a:r>
          </a:p>
          <a:p>
            <a:pPr marL="285750" indent="-285750">
              <a:buFont typeface="Arial" panose="020B0604020202020204" pitchFamily="34" charset="0"/>
              <a:buChar char="•"/>
            </a:pPr>
            <a:r>
              <a:rPr lang="ru-RU" dirty="0" smtClean="0"/>
              <a:t>Несет субсидиарную отв. по </a:t>
            </a:r>
            <a:r>
              <a:rPr lang="ru-RU" dirty="0" err="1" smtClean="0"/>
              <a:t>предъявл</a:t>
            </a:r>
            <a:r>
              <a:rPr lang="ru-RU" dirty="0" smtClean="0"/>
              <a:t>. </a:t>
            </a:r>
            <a:r>
              <a:rPr lang="ru-RU" dirty="0"/>
              <a:t>к</a:t>
            </a:r>
            <a:r>
              <a:rPr lang="ru-RU" dirty="0" smtClean="0"/>
              <a:t> пользователю требованиям о несоответствии качества товаров, работ, услуг</a:t>
            </a:r>
          </a:p>
          <a:p>
            <a:pPr marL="285750" indent="-285750">
              <a:buFont typeface="Arial" panose="020B0604020202020204" pitchFamily="34" charset="0"/>
              <a:buChar char="•"/>
            </a:pPr>
            <a:r>
              <a:rPr lang="ru-RU" dirty="0" smtClean="0"/>
              <a:t>Несет солидарную ответственность по требованиям, </a:t>
            </a:r>
            <a:r>
              <a:rPr lang="ru-RU" dirty="0" err="1" smtClean="0"/>
              <a:t>предъявл</a:t>
            </a:r>
            <a:r>
              <a:rPr lang="ru-RU" dirty="0" smtClean="0"/>
              <a:t>. к пользователю как к изготовителю продукции </a:t>
            </a:r>
          </a:p>
          <a:p>
            <a:pPr marL="285750" indent="-285750">
              <a:buFont typeface="Arial" panose="020B0604020202020204" pitchFamily="34" charset="0"/>
              <a:buChar char="•"/>
            </a:pPr>
            <a:endParaRPr lang="ru-RU"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smtClean="0"/>
          </a:p>
          <a:p>
            <a:pPr algn="ctr"/>
            <a:endParaRPr lang="ru-RU" b="1" i="1" u="sn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710344"/>
            <a:ext cx="4054475" cy="484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940152" y="1774439"/>
            <a:ext cx="1559145" cy="369332"/>
          </a:xfrm>
          <a:prstGeom prst="rect">
            <a:avLst/>
          </a:prstGeom>
          <a:noFill/>
        </p:spPr>
        <p:txBody>
          <a:bodyPr wrap="none" rtlCol="0">
            <a:spAutoFit/>
          </a:bodyPr>
          <a:lstStyle/>
          <a:p>
            <a:r>
              <a:rPr lang="ru-RU" b="1" i="1" u="sng" dirty="0" smtClean="0">
                <a:solidFill>
                  <a:schemeClr val="bg1"/>
                </a:solidFill>
              </a:rPr>
              <a:t>Пользователь</a:t>
            </a:r>
            <a:endParaRPr lang="ru-RU" b="1" i="1" u="sng" dirty="0">
              <a:solidFill>
                <a:schemeClr val="bg1"/>
              </a:solidFill>
            </a:endParaRPr>
          </a:p>
        </p:txBody>
      </p:sp>
      <p:sp>
        <p:nvSpPr>
          <p:cNvPr id="7" name="Скругленный прямоугольник 6"/>
          <p:cNvSpPr/>
          <p:nvPr/>
        </p:nvSpPr>
        <p:spPr>
          <a:xfrm>
            <a:off x="856387" y="836712"/>
            <a:ext cx="7796201" cy="694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коммерческие организации и граждане, зарегистрированные в качестве индивидуальных предпринимателей</a:t>
            </a:r>
            <a:endParaRPr lang="ru-RU" dirty="0"/>
          </a:p>
        </p:txBody>
      </p:sp>
      <p:sp>
        <p:nvSpPr>
          <p:cNvPr id="8" name="TextBox 7"/>
          <p:cNvSpPr txBox="1"/>
          <p:nvPr/>
        </p:nvSpPr>
        <p:spPr>
          <a:xfrm>
            <a:off x="4932040" y="2143771"/>
            <a:ext cx="3816424" cy="3139321"/>
          </a:xfrm>
          <a:prstGeom prst="rect">
            <a:avLst/>
          </a:prstGeom>
          <a:noFill/>
        </p:spPr>
        <p:txBody>
          <a:bodyPr wrap="square" rtlCol="0">
            <a:spAutoFit/>
          </a:bodyPr>
          <a:lstStyle/>
          <a:p>
            <a:pPr marL="285750" indent="-285750">
              <a:buFont typeface="Arial" panose="020B0604020202020204" pitchFamily="34" charset="0"/>
              <a:buChar char="•"/>
            </a:pPr>
            <a:r>
              <a:rPr lang="ru-RU" dirty="0" smtClean="0">
                <a:solidFill>
                  <a:schemeClr val="bg1"/>
                </a:solidFill>
              </a:rPr>
              <a:t>Обязан использовать комплекс </a:t>
            </a:r>
            <a:r>
              <a:rPr lang="ru-RU" dirty="0" err="1" smtClean="0">
                <a:solidFill>
                  <a:schemeClr val="bg1"/>
                </a:solidFill>
              </a:rPr>
              <a:t>искл</a:t>
            </a:r>
            <a:r>
              <a:rPr lang="ru-RU" dirty="0" smtClean="0">
                <a:solidFill>
                  <a:schemeClr val="bg1"/>
                </a:solidFill>
              </a:rPr>
              <a:t>. прав в соотв. с договором</a:t>
            </a:r>
          </a:p>
          <a:p>
            <a:pPr marL="285750" indent="-285750">
              <a:buFont typeface="Arial" panose="020B0604020202020204" pitchFamily="34" charset="0"/>
              <a:buChar char="•"/>
            </a:pPr>
            <a:r>
              <a:rPr lang="ru-RU" dirty="0" smtClean="0">
                <a:solidFill>
                  <a:schemeClr val="bg1"/>
                </a:solidFill>
              </a:rPr>
              <a:t>Соблюдать инструкции (оформление, упаковка и </a:t>
            </a:r>
            <a:r>
              <a:rPr lang="ru-RU" dirty="0" err="1" smtClean="0">
                <a:solidFill>
                  <a:schemeClr val="bg1"/>
                </a:solidFill>
              </a:rPr>
              <a:t>тд</a:t>
            </a:r>
            <a:r>
              <a:rPr lang="ru-RU" dirty="0" smtClean="0">
                <a:solidFill>
                  <a:schemeClr val="bg1"/>
                </a:solidFill>
              </a:rPr>
              <a:t>)</a:t>
            </a:r>
          </a:p>
          <a:p>
            <a:pPr marL="285750" indent="-285750">
              <a:buFont typeface="Arial" panose="020B0604020202020204" pitchFamily="34" charset="0"/>
              <a:buChar char="•"/>
            </a:pPr>
            <a:r>
              <a:rPr lang="ru-RU" dirty="0" smtClean="0">
                <a:solidFill>
                  <a:schemeClr val="bg1"/>
                </a:solidFill>
              </a:rPr>
              <a:t>Не разглашать секреты и коммерческую инф.</a:t>
            </a:r>
          </a:p>
          <a:p>
            <a:pPr marL="285750" indent="-285750">
              <a:buFont typeface="Arial" panose="020B0604020202020204" pitchFamily="34" charset="0"/>
              <a:buChar char="•"/>
            </a:pPr>
            <a:r>
              <a:rPr lang="ru-RU" dirty="0" smtClean="0">
                <a:solidFill>
                  <a:schemeClr val="bg1"/>
                </a:solidFill>
              </a:rPr>
              <a:t>Выплачивать вознаграждение правообладателю</a:t>
            </a:r>
          </a:p>
          <a:p>
            <a:pPr marL="285750" indent="-285750">
              <a:buFont typeface="Arial" panose="020B0604020202020204" pitchFamily="34" charset="0"/>
              <a:buChar char="•"/>
            </a:pPr>
            <a:r>
              <a:rPr lang="ru-RU" dirty="0" smtClean="0">
                <a:solidFill>
                  <a:schemeClr val="bg1"/>
                </a:solidFill>
              </a:rPr>
              <a:t>Оказывать покупателям доп. услуги</a:t>
            </a:r>
          </a:p>
          <a:p>
            <a:pPr marL="285750" indent="-285750">
              <a:buFont typeface="Arial" panose="020B0604020202020204" pitchFamily="34" charset="0"/>
              <a:buChar char="•"/>
            </a:pPr>
            <a:r>
              <a:rPr lang="ru-RU" dirty="0" smtClean="0">
                <a:solidFill>
                  <a:schemeClr val="bg1"/>
                </a:solidFill>
              </a:rPr>
              <a:t>Обеспечивать соотв. качества</a:t>
            </a:r>
            <a:endParaRPr lang="ru-RU" dirty="0">
              <a:solidFill>
                <a:schemeClr val="bg1"/>
              </a:solidFill>
            </a:endParaRPr>
          </a:p>
        </p:txBody>
      </p:sp>
    </p:spTree>
    <p:extLst>
      <p:ext uri="{BB962C8B-B14F-4D97-AF65-F5344CB8AC3E}">
        <p14:creationId xmlns:p14="http://schemas.microsoft.com/office/powerpoint/2010/main" val="247255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Существенные условия</a:t>
            </a:r>
            <a:endParaRPr lang="ru-RU" dirty="0"/>
          </a:p>
        </p:txBody>
      </p:sp>
      <p:sp>
        <p:nvSpPr>
          <p:cNvPr id="4" name="Прямоугольник 3"/>
          <p:cNvSpPr/>
          <p:nvPr/>
        </p:nvSpPr>
        <p:spPr>
          <a:xfrm>
            <a:off x="755576" y="1916832"/>
            <a:ext cx="223224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Состав комплекса предоставляемых пользователю прав</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1" y="3125873"/>
            <a:ext cx="2808313" cy="14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825693"/>
            <a:ext cx="2249487"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547" y="3416524"/>
            <a:ext cx="2249487"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499991" y="1949021"/>
            <a:ext cx="2249487" cy="923330"/>
          </a:xfrm>
          <a:prstGeom prst="rect">
            <a:avLst/>
          </a:prstGeom>
          <a:noFill/>
        </p:spPr>
        <p:txBody>
          <a:bodyPr wrap="square" rtlCol="0">
            <a:spAutoFit/>
          </a:bodyPr>
          <a:lstStyle/>
          <a:p>
            <a:pPr algn="ctr"/>
            <a:r>
              <a:rPr lang="ru-RU" dirty="0" smtClean="0">
                <a:solidFill>
                  <a:schemeClr val="bg1"/>
                </a:solidFill>
              </a:rPr>
              <a:t>Сфера </a:t>
            </a:r>
            <a:r>
              <a:rPr lang="ru-RU" dirty="0" err="1" smtClean="0">
                <a:solidFill>
                  <a:schemeClr val="bg1"/>
                </a:solidFill>
              </a:rPr>
              <a:t>предпр</a:t>
            </a:r>
            <a:r>
              <a:rPr lang="ru-RU" dirty="0" smtClean="0">
                <a:solidFill>
                  <a:schemeClr val="bg1"/>
                </a:solidFill>
              </a:rPr>
              <a:t>.</a:t>
            </a:r>
          </a:p>
          <a:p>
            <a:pPr algn="ctr"/>
            <a:r>
              <a:rPr lang="ru-RU" dirty="0">
                <a:solidFill>
                  <a:schemeClr val="bg1"/>
                </a:solidFill>
              </a:rPr>
              <a:t>д</a:t>
            </a:r>
            <a:r>
              <a:rPr lang="ru-RU" dirty="0" smtClean="0">
                <a:solidFill>
                  <a:schemeClr val="bg1"/>
                </a:solidFill>
              </a:rPr>
              <a:t>еятельности</a:t>
            </a:r>
          </a:p>
          <a:p>
            <a:pPr algn="ctr"/>
            <a:r>
              <a:rPr lang="ru-RU" dirty="0" smtClean="0">
                <a:solidFill>
                  <a:schemeClr val="bg1"/>
                </a:solidFill>
              </a:rPr>
              <a:t>пользователя</a:t>
            </a:r>
            <a:endParaRPr lang="ru-RU" dirty="0">
              <a:solidFill>
                <a:schemeClr val="bg1"/>
              </a:solidFill>
            </a:endParaRPr>
          </a:p>
        </p:txBody>
      </p:sp>
      <p:sp>
        <p:nvSpPr>
          <p:cNvPr id="6" name="TextBox 5"/>
          <p:cNvSpPr txBox="1"/>
          <p:nvPr/>
        </p:nvSpPr>
        <p:spPr>
          <a:xfrm>
            <a:off x="922561" y="3816851"/>
            <a:ext cx="1898277" cy="369332"/>
          </a:xfrm>
          <a:prstGeom prst="rect">
            <a:avLst/>
          </a:prstGeom>
          <a:noFill/>
        </p:spPr>
        <p:txBody>
          <a:bodyPr wrap="none" rtlCol="0">
            <a:spAutoFit/>
          </a:bodyPr>
          <a:lstStyle/>
          <a:p>
            <a:r>
              <a:rPr lang="ru-RU" dirty="0" smtClean="0">
                <a:solidFill>
                  <a:schemeClr val="bg1"/>
                </a:solidFill>
              </a:rPr>
              <a:t>Вознаграждение</a:t>
            </a:r>
            <a:endParaRPr lang="ru-RU" dirty="0">
              <a:solidFill>
                <a:schemeClr val="bg1"/>
              </a:solidFill>
            </a:endParaRPr>
          </a:p>
        </p:txBody>
      </p:sp>
      <p:sp>
        <p:nvSpPr>
          <p:cNvPr id="7" name="TextBox 6"/>
          <p:cNvSpPr txBox="1"/>
          <p:nvPr/>
        </p:nvSpPr>
        <p:spPr>
          <a:xfrm>
            <a:off x="4475191" y="3216686"/>
            <a:ext cx="2954655" cy="1200329"/>
          </a:xfrm>
          <a:prstGeom prst="rect">
            <a:avLst/>
          </a:prstGeom>
          <a:noFill/>
        </p:spPr>
        <p:txBody>
          <a:bodyPr wrap="none" rtlCol="0">
            <a:spAutoFit/>
          </a:bodyPr>
          <a:lstStyle/>
          <a:p>
            <a:r>
              <a:rPr lang="ru-RU" dirty="0" smtClean="0">
                <a:solidFill>
                  <a:schemeClr val="bg1"/>
                </a:solidFill>
              </a:rPr>
              <a:t>Условие о способах</a:t>
            </a:r>
          </a:p>
          <a:p>
            <a:r>
              <a:rPr lang="ru-RU" dirty="0">
                <a:solidFill>
                  <a:schemeClr val="bg1"/>
                </a:solidFill>
              </a:rPr>
              <a:t>и</a:t>
            </a:r>
            <a:r>
              <a:rPr lang="ru-RU" dirty="0" smtClean="0">
                <a:solidFill>
                  <a:schemeClr val="bg1"/>
                </a:solidFill>
              </a:rPr>
              <a:t>спользования каждого </a:t>
            </a:r>
          </a:p>
          <a:p>
            <a:r>
              <a:rPr lang="ru-RU" dirty="0" smtClean="0">
                <a:solidFill>
                  <a:schemeClr val="bg1"/>
                </a:solidFill>
              </a:rPr>
              <a:t>из </a:t>
            </a:r>
            <a:r>
              <a:rPr lang="ru-RU" dirty="0" err="1" smtClean="0">
                <a:solidFill>
                  <a:schemeClr val="bg1"/>
                </a:solidFill>
              </a:rPr>
              <a:t>искл</a:t>
            </a:r>
            <a:r>
              <a:rPr lang="ru-RU" dirty="0" smtClean="0">
                <a:solidFill>
                  <a:schemeClr val="bg1"/>
                </a:solidFill>
              </a:rPr>
              <a:t>. прав, переданных </a:t>
            </a:r>
          </a:p>
          <a:p>
            <a:r>
              <a:rPr lang="ru-RU" dirty="0" smtClean="0">
                <a:solidFill>
                  <a:schemeClr val="bg1"/>
                </a:solidFill>
              </a:rPr>
              <a:t>по договору</a:t>
            </a:r>
            <a:endParaRPr lang="ru-RU" dirty="0">
              <a:solidFill>
                <a:schemeClr val="bg1"/>
              </a:solidFill>
            </a:endParaRPr>
          </a:p>
        </p:txBody>
      </p:sp>
    </p:spTree>
    <p:extLst>
      <p:ext uri="{BB962C8B-B14F-4D97-AF65-F5344CB8AC3E}">
        <p14:creationId xmlns:p14="http://schemas.microsoft.com/office/powerpoint/2010/main" val="402164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smtClean="0"/>
              <a:t>Элементы договора</a:t>
            </a:r>
            <a:endParaRPr lang="ru-RU" dirty="0"/>
          </a:p>
        </p:txBody>
      </p:sp>
      <p:sp>
        <p:nvSpPr>
          <p:cNvPr id="6" name="Прямоугольник 5"/>
          <p:cNvSpPr/>
          <p:nvPr/>
        </p:nvSpPr>
        <p:spPr>
          <a:xfrm>
            <a:off x="395536" y="1916832"/>
            <a:ext cx="849694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u="sng" dirty="0" smtClean="0"/>
              <a:t>Предмет договора</a:t>
            </a:r>
          </a:p>
          <a:p>
            <a:pPr algn="ctr"/>
            <a:r>
              <a:rPr lang="ru-RU" dirty="0" smtClean="0"/>
              <a:t>Исключительные права, принадлежащие правообладателю (фирменное наименование и </a:t>
            </a:r>
            <a:r>
              <a:rPr lang="ru-RU" dirty="0" err="1" smtClean="0"/>
              <a:t>тд</a:t>
            </a:r>
            <a:r>
              <a:rPr lang="ru-RU" dirty="0" smtClean="0"/>
              <a:t>)</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89" y="3140968"/>
            <a:ext cx="85169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302" y="4437112"/>
            <a:ext cx="85169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737" y="5690928"/>
            <a:ext cx="85169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635896" y="3250267"/>
            <a:ext cx="2454518" cy="646331"/>
          </a:xfrm>
          <a:prstGeom prst="rect">
            <a:avLst/>
          </a:prstGeom>
          <a:noFill/>
        </p:spPr>
        <p:txBody>
          <a:bodyPr wrap="none" rtlCol="0">
            <a:spAutoFit/>
          </a:bodyPr>
          <a:lstStyle/>
          <a:p>
            <a:r>
              <a:rPr lang="ru-RU" b="1" i="1" u="sng" dirty="0" smtClean="0">
                <a:solidFill>
                  <a:schemeClr val="bg1"/>
                </a:solidFill>
              </a:rPr>
              <a:t>Срок договора</a:t>
            </a:r>
          </a:p>
          <a:p>
            <a:r>
              <a:rPr lang="ru-RU" dirty="0" smtClean="0">
                <a:solidFill>
                  <a:schemeClr val="bg1"/>
                </a:solidFill>
              </a:rPr>
              <a:t>Срочный/бессрочный</a:t>
            </a:r>
            <a:endParaRPr lang="ru-RU" dirty="0">
              <a:solidFill>
                <a:schemeClr val="bg1"/>
              </a:solidFill>
            </a:endParaRPr>
          </a:p>
        </p:txBody>
      </p:sp>
      <p:sp>
        <p:nvSpPr>
          <p:cNvPr id="8" name="TextBox 7"/>
          <p:cNvSpPr txBox="1"/>
          <p:nvPr/>
        </p:nvSpPr>
        <p:spPr>
          <a:xfrm>
            <a:off x="346453" y="4485587"/>
            <a:ext cx="8595110" cy="923330"/>
          </a:xfrm>
          <a:prstGeom prst="rect">
            <a:avLst/>
          </a:prstGeom>
          <a:noFill/>
        </p:spPr>
        <p:txBody>
          <a:bodyPr wrap="none" rtlCol="0">
            <a:spAutoFit/>
          </a:bodyPr>
          <a:lstStyle/>
          <a:p>
            <a:pPr algn="ctr"/>
            <a:r>
              <a:rPr lang="ru-RU" b="1" i="1" u="sng" dirty="0" smtClean="0">
                <a:solidFill>
                  <a:schemeClr val="bg1"/>
                </a:solidFill>
              </a:rPr>
              <a:t>Цена договора в форме:</a:t>
            </a:r>
          </a:p>
          <a:p>
            <a:r>
              <a:rPr lang="ru-RU" dirty="0" smtClean="0">
                <a:solidFill>
                  <a:schemeClr val="bg1"/>
                </a:solidFill>
              </a:rPr>
              <a:t>Отчисления от выручки/фиксированные платеж/наценка на оптовую цену товара</a:t>
            </a:r>
          </a:p>
          <a:p>
            <a:r>
              <a:rPr lang="ru-RU" dirty="0" smtClean="0">
                <a:solidFill>
                  <a:schemeClr val="bg1"/>
                </a:solidFill>
              </a:rPr>
              <a:t>/иная форма</a:t>
            </a:r>
            <a:endParaRPr lang="ru-RU" dirty="0">
              <a:solidFill>
                <a:schemeClr val="bg1"/>
              </a:solidFill>
            </a:endParaRPr>
          </a:p>
        </p:txBody>
      </p:sp>
      <p:sp>
        <p:nvSpPr>
          <p:cNvPr id="9" name="TextBox 8"/>
          <p:cNvSpPr txBox="1"/>
          <p:nvPr/>
        </p:nvSpPr>
        <p:spPr>
          <a:xfrm>
            <a:off x="1979712" y="5849328"/>
            <a:ext cx="6066789" cy="646331"/>
          </a:xfrm>
          <a:prstGeom prst="rect">
            <a:avLst/>
          </a:prstGeom>
          <a:noFill/>
        </p:spPr>
        <p:txBody>
          <a:bodyPr wrap="none" rtlCol="0">
            <a:spAutoFit/>
          </a:bodyPr>
          <a:lstStyle/>
          <a:p>
            <a:pPr algn="ctr"/>
            <a:r>
              <a:rPr lang="ru-RU" b="1" i="1" u="sng" dirty="0" smtClean="0">
                <a:solidFill>
                  <a:schemeClr val="bg1"/>
                </a:solidFill>
              </a:rPr>
              <a:t>Форма договора</a:t>
            </a:r>
          </a:p>
          <a:p>
            <a:r>
              <a:rPr lang="ru-RU" dirty="0" smtClean="0">
                <a:solidFill>
                  <a:schemeClr val="bg1"/>
                </a:solidFill>
              </a:rPr>
              <a:t>Письменная форма +регистрация договора в Роспатенте</a:t>
            </a:r>
            <a:endParaRPr lang="ru-RU" dirty="0">
              <a:solidFill>
                <a:schemeClr val="bg1"/>
              </a:solidFill>
            </a:endParaRPr>
          </a:p>
        </p:txBody>
      </p:sp>
    </p:spTree>
    <p:extLst>
      <p:ext uri="{BB962C8B-B14F-4D97-AF65-F5344CB8AC3E}">
        <p14:creationId xmlns:p14="http://schemas.microsoft.com/office/powerpoint/2010/main" val="313054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Вознаграждение</a:t>
            </a:r>
            <a:endParaRPr lang="ru-RU" dirty="0"/>
          </a:p>
        </p:txBody>
      </p:sp>
      <p:sp>
        <p:nvSpPr>
          <p:cNvPr id="8" name="Объект 7"/>
          <p:cNvSpPr>
            <a:spLocks noGrp="1"/>
          </p:cNvSpPr>
          <p:nvPr>
            <p:ph sz="half" idx="1"/>
          </p:nvPr>
        </p:nvSpPr>
        <p:spPr/>
        <p:txBody>
          <a:bodyPr>
            <a:normAutofit/>
          </a:bodyPr>
          <a:lstStyle/>
          <a:p>
            <a:r>
              <a:rPr lang="ru-RU" dirty="0" smtClean="0"/>
              <a:t>Паушальный платеж</a:t>
            </a:r>
          </a:p>
          <a:p>
            <a:pPr marL="45720" indent="0">
              <a:buNone/>
            </a:pPr>
            <a:r>
              <a:rPr lang="ru-RU" dirty="0" err="1" smtClean="0"/>
              <a:t>Единоврменный</a:t>
            </a:r>
            <a:r>
              <a:rPr lang="ru-RU" dirty="0" smtClean="0"/>
              <a:t> взнос в качестве платы за выход на рынок по договору франчайзинга.</a:t>
            </a:r>
            <a:endParaRPr lang="ru-RU" dirty="0"/>
          </a:p>
        </p:txBody>
      </p:sp>
      <p:sp>
        <p:nvSpPr>
          <p:cNvPr id="9" name="Объект 8"/>
          <p:cNvSpPr>
            <a:spLocks noGrp="1"/>
          </p:cNvSpPr>
          <p:nvPr>
            <p:ph sz="half" idx="2"/>
          </p:nvPr>
        </p:nvSpPr>
        <p:spPr/>
        <p:txBody>
          <a:bodyPr>
            <a:normAutofit/>
          </a:bodyPr>
          <a:lstStyle/>
          <a:p>
            <a:r>
              <a:rPr lang="ru-RU" dirty="0" smtClean="0"/>
              <a:t>Роялти</a:t>
            </a:r>
          </a:p>
          <a:p>
            <a:pPr marL="45720" indent="0" algn="ctr">
              <a:buNone/>
            </a:pPr>
            <a:r>
              <a:rPr lang="ru-RU" dirty="0" smtClean="0"/>
              <a:t>С франц. – доля короля</a:t>
            </a:r>
          </a:p>
          <a:p>
            <a:pPr marL="45720" indent="0" algn="ctr">
              <a:buNone/>
            </a:pPr>
            <a:r>
              <a:rPr lang="ru-RU" dirty="0" smtClean="0"/>
              <a:t>Регулярный % правообладателю:</a:t>
            </a:r>
          </a:p>
          <a:p>
            <a:pPr marL="45720" indent="0">
              <a:buNone/>
            </a:pPr>
            <a:r>
              <a:rPr lang="ru-RU" dirty="0" smtClean="0"/>
              <a:t>1)% с оборота</a:t>
            </a:r>
          </a:p>
          <a:p>
            <a:pPr marL="45720" indent="0">
              <a:buNone/>
            </a:pPr>
            <a:r>
              <a:rPr lang="ru-RU" dirty="0" smtClean="0"/>
              <a:t>2)% с маржи</a:t>
            </a:r>
          </a:p>
          <a:p>
            <a:pPr marL="45720" indent="0">
              <a:buNone/>
            </a:pPr>
            <a:r>
              <a:rPr lang="ru-RU" dirty="0" smtClean="0"/>
              <a:t>3)Фиксированный </a:t>
            </a:r>
            <a:endParaRPr lang="ru-RU" dirty="0"/>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501406"/>
            <a:ext cx="3940907" cy="2309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516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Прекращение договора коммерческой концессии </a:t>
            </a:r>
            <a:endParaRPr lang="ru-RU" dirty="0"/>
          </a:p>
        </p:txBody>
      </p:sp>
      <p:sp>
        <p:nvSpPr>
          <p:cNvPr id="4" name="Прямоугольник 3"/>
          <p:cNvSpPr/>
          <p:nvPr/>
        </p:nvSpPr>
        <p:spPr>
          <a:xfrm>
            <a:off x="539552" y="1772816"/>
            <a:ext cx="813690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t>Каждая из сторон договора коммерческой концессии, заключенного без указания срока его действия, во всякое время вправе отказаться от договора, уведомив об этом другую сторону за 6 месяцев, если договором не предусмотрен более продолжительный срок</a:t>
            </a: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989263"/>
            <a:ext cx="8143056" cy="1447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58" y="4653136"/>
            <a:ext cx="8077200"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58" y="5806953"/>
            <a:ext cx="8077200"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539551" y="3068961"/>
            <a:ext cx="8049007" cy="1477328"/>
          </a:xfrm>
          <a:prstGeom prst="rect">
            <a:avLst/>
          </a:prstGeom>
        </p:spPr>
        <p:txBody>
          <a:bodyPr wrap="square">
            <a:spAutoFit/>
          </a:bodyPr>
          <a:lstStyle/>
          <a:p>
            <a:r>
              <a:rPr lang="ru-RU" dirty="0" smtClean="0">
                <a:solidFill>
                  <a:schemeClr val="bg1"/>
                </a:solidFill>
              </a:rPr>
              <a:t>Каждая из сторон заключенного договора на определенный срок/без указания срока, во всякое время вправе отказаться от договора, уведомив об этом другую сторону не позднее чем за тридцать дней, если договором предусмотрена возможность его прекращения уплатой денежной суммы, установленной в качестве отступного.</a:t>
            </a:r>
            <a:endParaRPr lang="ru-RU" dirty="0">
              <a:solidFill>
                <a:schemeClr val="bg1"/>
              </a:solidFill>
            </a:endParaRPr>
          </a:p>
        </p:txBody>
      </p:sp>
      <p:sp>
        <p:nvSpPr>
          <p:cNvPr id="8" name="TextBox 7"/>
          <p:cNvSpPr txBox="1"/>
          <p:nvPr/>
        </p:nvSpPr>
        <p:spPr>
          <a:xfrm>
            <a:off x="899592" y="4907413"/>
            <a:ext cx="5564665" cy="369332"/>
          </a:xfrm>
          <a:prstGeom prst="rect">
            <a:avLst/>
          </a:prstGeom>
          <a:noFill/>
        </p:spPr>
        <p:txBody>
          <a:bodyPr wrap="none" rtlCol="0">
            <a:spAutoFit/>
          </a:bodyPr>
          <a:lstStyle/>
          <a:p>
            <a:r>
              <a:rPr lang="ru-RU" dirty="0" smtClean="0">
                <a:solidFill>
                  <a:schemeClr val="bg1"/>
                </a:solidFill>
              </a:rPr>
              <a:t>В случае объявления кого-либо из сторон банкротом</a:t>
            </a:r>
            <a:endParaRPr lang="ru-RU" dirty="0">
              <a:solidFill>
                <a:schemeClr val="bg1"/>
              </a:solidFill>
            </a:endParaRPr>
          </a:p>
        </p:txBody>
      </p:sp>
      <p:sp>
        <p:nvSpPr>
          <p:cNvPr id="9" name="TextBox 8"/>
          <p:cNvSpPr txBox="1"/>
          <p:nvPr/>
        </p:nvSpPr>
        <p:spPr>
          <a:xfrm>
            <a:off x="2627784" y="6061230"/>
            <a:ext cx="5255926" cy="369332"/>
          </a:xfrm>
          <a:prstGeom prst="rect">
            <a:avLst/>
          </a:prstGeom>
          <a:noFill/>
        </p:spPr>
        <p:txBody>
          <a:bodyPr wrap="none" rtlCol="0">
            <a:spAutoFit/>
          </a:bodyPr>
          <a:lstStyle/>
          <a:p>
            <a:r>
              <a:rPr lang="ru-RU" dirty="0" smtClean="0">
                <a:solidFill>
                  <a:schemeClr val="bg1"/>
                </a:solidFill>
              </a:rPr>
              <a:t>Срок договора подошел к концу и не был продлен</a:t>
            </a:r>
            <a:endParaRPr lang="ru-RU" dirty="0">
              <a:solidFill>
                <a:schemeClr val="bg1"/>
              </a:solidFill>
            </a:endParaRPr>
          </a:p>
        </p:txBody>
      </p:sp>
    </p:spTree>
    <p:extLst>
      <p:ext uri="{BB962C8B-B14F-4D97-AF65-F5344CB8AC3E}">
        <p14:creationId xmlns:p14="http://schemas.microsoft.com/office/powerpoint/2010/main" val="24243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smtClean="0"/>
              <a:t>Спасибо за внимание!</a:t>
            </a:r>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1"/>
            <a:ext cx="4608512" cy="2885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581128"/>
            <a:ext cx="27241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412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57</TotalTime>
  <Words>406</Words>
  <Application>Microsoft Office PowerPoint</Application>
  <PresentationFormat>Экран (4:3)</PresentationFormat>
  <Paragraphs>89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Сетка</vt:lpstr>
      <vt:lpstr>Договор коммерческой концессии </vt:lpstr>
      <vt:lpstr>Коммерческая концессия = франшиза (договор франчайзинга)</vt:lpstr>
      <vt:lpstr>Стороны договора </vt:lpstr>
      <vt:lpstr>Существенные условия</vt:lpstr>
      <vt:lpstr>Элементы договора</vt:lpstr>
      <vt:lpstr>Вознаграждение</vt:lpstr>
      <vt:lpstr>Прекращение договора коммерческой концессии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Договор коммерческой концессии</dc:title>
  <dc:creator>pc</dc:creator>
  <cp:lastModifiedBy>pc</cp:lastModifiedBy>
  <cp:revision>6</cp:revision>
  <dcterms:created xsi:type="dcterms:W3CDTF">2020-05-27T04:53:20Z</dcterms:created>
  <dcterms:modified xsi:type="dcterms:W3CDTF">2020-05-27T05:51:19Z</dcterms:modified>
</cp:coreProperties>
</file>