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D3EDD662-9A17-433D-BF47-593CB40263D0}" type="datetimeFigureOut">
              <a:rPr lang="ru-RU" smtClean="0"/>
              <a:t>23.05.2020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22456370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EDD662-9A17-433D-BF47-593CB40263D0}"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313173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EDD662-9A17-433D-BF47-593CB40263D0}"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396511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3EDD662-9A17-433D-BF47-593CB40263D0}" type="datetimeFigureOut">
              <a:rPr lang="ru-RU" smtClean="0"/>
              <a:t>23.05.2020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110058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D3EDD662-9A17-433D-BF47-593CB40263D0}" type="datetimeFigureOut">
              <a:rPr lang="ru-RU" smtClean="0"/>
              <a:t>23.05.2020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10708574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D3EDD662-9A17-433D-BF47-593CB40263D0}" type="datetimeFigureOut">
              <a:rPr lang="ru-RU" smtClean="0"/>
              <a:t>23.05.2020</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802560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D3EDD662-9A17-433D-BF47-593CB40263D0}" type="datetimeFigureOut">
              <a:rPr lang="ru-RU" smtClean="0"/>
              <a:t>23.05.2020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6C6F6A-A69C-4694-8C34-05724F896EAE}"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22828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3EDD662-9A17-433D-BF47-593CB40263D0}" type="datetimeFigureOut">
              <a:rPr lang="ru-RU" smtClean="0"/>
              <a:t>23.05.2020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109945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DD662-9A17-433D-BF47-593CB40263D0}" type="datetimeFigureOut">
              <a:rPr lang="ru-RU" smtClean="0"/>
              <a:t>23.05.2020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168281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3EDD662-9A17-433D-BF47-593CB40263D0}" type="datetimeFigureOut">
              <a:rPr lang="ru-RU" smtClean="0"/>
              <a:t>23.05.2020</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386856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3EDD662-9A17-433D-BF47-593CB40263D0}" type="datetimeFigureOut">
              <a:rPr lang="ru-RU" smtClean="0"/>
              <a:t>23.05.2020</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A16C6F6A-A69C-4694-8C34-05724F896EAE}" type="slidenum">
              <a:rPr lang="ru-RU" smtClean="0"/>
              <a:t>‹#›</a:t>
            </a:fld>
            <a:endParaRPr lang="ru-RU"/>
          </a:p>
        </p:txBody>
      </p:sp>
    </p:spTree>
    <p:extLst>
      <p:ext uri="{BB962C8B-B14F-4D97-AF65-F5344CB8AC3E}">
        <p14:creationId xmlns:p14="http://schemas.microsoft.com/office/powerpoint/2010/main" val="370454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3EDD662-9A17-433D-BF47-593CB40263D0}" type="datetimeFigureOut">
              <a:rPr lang="ru-RU" smtClean="0"/>
              <a:t>23.05.2020</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16C6F6A-A69C-4694-8C34-05724F896EAE}" type="slidenum">
              <a:rPr lang="ru-RU" smtClean="0"/>
              <a:t>‹#›</a:t>
            </a:fld>
            <a:endParaRPr lang="ru-RU"/>
          </a:p>
        </p:txBody>
      </p:sp>
    </p:spTree>
    <p:extLst>
      <p:ext uri="{BB962C8B-B14F-4D97-AF65-F5344CB8AC3E}">
        <p14:creationId xmlns:p14="http://schemas.microsoft.com/office/powerpoint/2010/main" val="1108601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sultant.ru/document/cons_doc_LAW_351271/#dst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sultant.ru/document/cons_doc_LAW_320455/586bea8ac50ac519ccccd34897fd6a150dff074f/#dst171" TargetMode="External"/><Relationship Id="rId2" Type="http://schemas.openxmlformats.org/officeDocument/2006/relationships/hyperlink" Target="http://www.consultant.ru/document/cons_doc_LAW_340325/efe2f9b4efe2a34955c074e7a1652244abfd004e/#dst1021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sultant.ru/document/cons_doc_LAW_320455/bac9a89280608241332653f17d27b0826059ce6f/#dst28" TargetMode="External"/><Relationship Id="rId2" Type="http://schemas.openxmlformats.org/officeDocument/2006/relationships/hyperlink" Target="http://www.consultant.ru/document/cons_doc_LAW_320455/38939ac75a3458cb489fcd73c160027e3c7073d2/#dst2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51D5CE-4A2C-43C6-9364-502274F0094D}"/>
              </a:ext>
            </a:extLst>
          </p:cNvPr>
          <p:cNvSpPr>
            <a:spLocks noGrp="1"/>
          </p:cNvSpPr>
          <p:nvPr>
            <p:ph type="ctrTitle"/>
          </p:nvPr>
        </p:nvSpPr>
        <p:spPr/>
        <p:txBody>
          <a:bodyPr/>
          <a:lstStyle/>
          <a:p>
            <a:r>
              <a:rPr lang="ru-RU" b="1" dirty="0"/>
              <a:t>ГК РФ Глава 54. Коммерческая концессия</a:t>
            </a:r>
            <a:endParaRPr lang="ru-RU" dirty="0"/>
          </a:p>
        </p:txBody>
      </p:sp>
      <p:sp>
        <p:nvSpPr>
          <p:cNvPr id="3" name="Подзаголовок 2">
            <a:extLst>
              <a:ext uri="{FF2B5EF4-FFF2-40B4-BE49-F238E27FC236}">
                <a16:creationId xmlns:a16="http://schemas.microsoft.com/office/drawing/2014/main" id="{3B73D874-0FCC-4A07-842E-7B26262AD4C2}"/>
              </a:ext>
            </a:extLst>
          </p:cNvPr>
          <p:cNvSpPr>
            <a:spLocks noGrp="1"/>
          </p:cNvSpPr>
          <p:nvPr>
            <p:ph type="subTitle" idx="1"/>
          </p:nvPr>
        </p:nvSpPr>
        <p:spPr/>
        <p:txBody>
          <a:bodyPr/>
          <a:lstStyle/>
          <a:p>
            <a:r>
              <a:rPr lang="ru-RU" dirty="0"/>
              <a:t>Выполнила: Смирнова Анна</a:t>
            </a:r>
          </a:p>
          <a:p>
            <a:r>
              <a:rPr lang="ru-RU" dirty="0"/>
              <a:t>ПОЭД-32</a:t>
            </a:r>
          </a:p>
        </p:txBody>
      </p:sp>
    </p:spTree>
    <p:extLst>
      <p:ext uri="{BB962C8B-B14F-4D97-AF65-F5344CB8AC3E}">
        <p14:creationId xmlns:p14="http://schemas.microsoft.com/office/powerpoint/2010/main" val="107484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ACFB304-9271-4E11-81B2-FF2A08E2C21B}"/>
              </a:ext>
            </a:extLst>
          </p:cNvPr>
          <p:cNvSpPr>
            <a:spLocks noGrp="1"/>
          </p:cNvSpPr>
          <p:nvPr>
            <p:ph idx="1"/>
          </p:nvPr>
        </p:nvSpPr>
        <p:spPr/>
        <p:txBody>
          <a:bodyPr/>
          <a:lstStyle/>
          <a:p>
            <a:r>
              <a:rPr lang="ru-RU" dirty="0"/>
              <a:t>СПАСИБО ЗА ВНИМАНИЕ!</a:t>
            </a:r>
          </a:p>
        </p:txBody>
      </p:sp>
    </p:spTree>
    <p:extLst>
      <p:ext uri="{BB962C8B-B14F-4D97-AF65-F5344CB8AC3E}">
        <p14:creationId xmlns:p14="http://schemas.microsoft.com/office/powerpoint/2010/main" val="258852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59191A-44E0-40FA-80BD-236343253008}"/>
              </a:ext>
            </a:extLst>
          </p:cNvPr>
          <p:cNvSpPr>
            <a:spLocks noGrp="1"/>
          </p:cNvSpPr>
          <p:nvPr>
            <p:ph type="title"/>
          </p:nvPr>
        </p:nvSpPr>
        <p:spPr>
          <a:xfrm>
            <a:off x="361949" y="259843"/>
            <a:ext cx="11591925" cy="578358"/>
          </a:xfrm>
        </p:spPr>
        <p:txBody>
          <a:bodyPr>
            <a:normAutofit fontScale="90000"/>
          </a:bodyPr>
          <a:lstStyle/>
          <a:p>
            <a:r>
              <a:rPr lang="ru-RU" b="1" dirty="0"/>
              <a:t>Договор коммерческой концессии</a:t>
            </a:r>
            <a:endParaRPr lang="ru-RU" dirty="0"/>
          </a:p>
        </p:txBody>
      </p:sp>
      <p:cxnSp>
        <p:nvCxnSpPr>
          <p:cNvPr id="5" name="Прямая со стрелкой 4">
            <a:extLst>
              <a:ext uri="{FF2B5EF4-FFF2-40B4-BE49-F238E27FC236}">
                <a16:creationId xmlns:a16="http://schemas.microsoft.com/office/drawing/2014/main" id="{5E5C5B01-13E2-41D9-A541-A6D47D9FC221}"/>
              </a:ext>
            </a:extLst>
          </p:cNvPr>
          <p:cNvCxnSpPr>
            <a:stCxn id="2" idx="2"/>
          </p:cNvCxnSpPr>
          <p:nvPr/>
        </p:nvCxnSpPr>
        <p:spPr>
          <a:xfrm>
            <a:off x="6157912" y="838201"/>
            <a:ext cx="14288" cy="5714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 name="Прямоугольник 5">
            <a:extLst>
              <a:ext uri="{FF2B5EF4-FFF2-40B4-BE49-F238E27FC236}">
                <a16:creationId xmlns:a16="http://schemas.microsoft.com/office/drawing/2014/main" id="{DA76C07C-A7BA-484A-AECC-FC6C36C3D109}"/>
              </a:ext>
            </a:extLst>
          </p:cNvPr>
          <p:cNvSpPr/>
          <p:nvPr/>
        </p:nvSpPr>
        <p:spPr>
          <a:xfrm>
            <a:off x="1719263" y="1545015"/>
            <a:ext cx="8905874" cy="1569660"/>
          </a:xfrm>
          <a:prstGeom prst="rect">
            <a:avLst/>
          </a:prstGeom>
        </p:spPr>
        <p:txBody>
          <a:bodyPr wrap="square">
            <a:spAutoFit/>
          </a:bodyPr>
          <a:lstStyle/>
          <a:p>
            <a:pPr algn="ctr"/>
            <a:r>
              <a:rPr lang="ru-RU" sz="1600" dirty="0">
                <a:latin typeface="Calibri" panose="020F0502020204030204" pitchFamily="34" charset="0"/>
                <a:cs typeface="Calibri" panose="020F0502020204030204" pitchFamily="34" charset="0"/>
              </a:rPr>
              <a:t>По договору коммерческой концессии одна сторона (правообладатель) обязуется предоставить другой стороне (пользователю)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 включающий право на товарный знак, знак обслуживания, а также права на другие предусмотренные договором объекты исключительных прав, в частности на коммерческое обозначение, секрет производства (ноу-хау).</a:t>
            </a:r>
          </a:p>
        </p:txBody>
      </p:sp>
      <p:sp>
        <p:nvSpPr>
          <p:cNvPr id="7" name="Прямоугольник 6">
            <a:extLst>
              <a:ext uri="{FF2B5EF4-FFF2-40B4-BE49-F238E27FC236}">
                <a16:creationId xmlns:a16="http://schemas.microsoft.com/office/drawing/2014/main" id="{E964D2C2-329D-412E-AB4D-BCF0036F2FF9}"/>
              </a:ext>
            </a:extLst>
          </p:cNvPr>
          <p:cNvSpPr/>
          <p:nvPr/>
        </p:nvSpPr>
        <p:spPr>
          <a:xfrm>
            <a:off x="5410200" y="3249990"/>
            <a:ext cx="6096000" cy="369332"/>
          </a:xfrm>
          <a:prstGeom prst="rect">
            <a:avLst/>
          </a:prstGeom>
        </p:spPr>
        <p:txBody>
          <a:bodyPr>
            <a:spAutoFit/>
          </a:bodyPr>
          <a:lstStyle/>
          <a:p>
            <a:r>
              <a:rPr lang="ru-RU" dirty="0">
                <a:solidFill>
                  <a:srgbClr val="333333"/>
                </a:solidFill>
                <a:latin typeface="Arial" panose="020B0604020202020204" pitchFamily="34" charset="0"/>
              </a:rPr>
              <a:t>СТОРОНЫ</a:t>
            </a:r>
            <a:endParaRPr lang="ru-RU" dirty="0"/>
          </a:p>
        </p:txBody>
      </p:sp>
      <p:cxnSp>
        <p:nvCxnSpPr>
          <p:cNvPr id="8" name="Прямая со стрелкой 7">
            <a:extLst>
              <a:ext uri="{FF2B5EF4-FFF2-40B4-BE49-F238E27FC236}">
                <a16:creationId xmlns:a16="http://schemas.microsoft.com/office/drawing/2014/main" id="{DEC09AC6-7AE9-431E-91DB-23498E77B35B}"/>
              </a:ext>
            </a:extLst>
          </p:cNvPr>
          <p:cNvCxnSpPr>
            <a:cxnSpLocks/>
          </p:cNvCxnSpPr>
          <p:nvPr/>
        </p:nvCxnSpPr>
        <p:spPr>
          <a:xfrm>
            <a:off x="6096000" y="3699454"/>
            <a:ext cx="0" cy="4820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Прямая со стрелкой 8">
            <a:extLst>
              <a:ext uri="{FF2B5EF4-FFF2-40B4-BE49-F238E27FC236}">
                <a16:creationId xmlns:a16="http://schemas.microsoft.com/office/drawing/2014/main" id="{D31DB0DB-6DBA-4EC2-9DD8-40FAA70BF08F}"/>
              </a:ext>
            </a:extLst>
          </p:cNvPr>
          <p:cNvCxnSpPr>
            <a:cxnSpLocks/>
          </p:cNvCxnSpPr>
          <p:nvPr/>
        </p:nvCxnSpPr>
        <p:spPr>
          <a:xfrm flipH="1">
            <a:off x="2771772" y="3743326"/>
            <a:ext cx="371475" cy="4381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Прямоугольник 11">
            <a:extLst>
              <a:ext uri="{FF2B5EF4-FFF2-40B4-BE49-F238E27FC236}">
                <a16:creationId xmlns:a16="http://schemas.microsoft.com/office/drawing/2014/main" id="{C5EDCC21-5548-4125-B96D-974ED47EB133}"/>
              </a:ext>
            </a:extLst>
          </p:cNvPr>
          <p:cNvSpPr/>
          <p:nvPr/>
        </p:nvSpPr>
        <p:spPr>
          <a:xfrm>
            <a:off x="1719263" y="4215772"/>
            <a:ext cx="1901803" cy="369332"/>
          </a:xfrm>
          <a:prstGeom prst="rect">
            <a:avLst/>
          </a:prstGeom>
        </p:spPr>
        <p:txBody>
          <a:bodyPr wrap="none">
            <a:spAutoFit/>
          </a:bodyPr>
          <a:lstStyle/>
          <a:p>
            <a:r>
              <a:rPr lang="ru-RU" dirty="0">
                <a:latin typeface="Calibri" panose="020F0502020204030204" pitchFamily="34" charset="0"/>
                <a:cs typeface="Calibri" panose="020F0502020204030204" pitchFamily="34" charset="0"/>
              </a:rPr>
              <a:t>правообладатель</a:t>
            </a:r>
            <a:endParaRPr lang="ru-RU" dirty="0"/>
          </a:p>
        </p:txBody>
      </p:sp>
      <p:sp>
        <p:nvSpPr>
          <p:cNvPr id="14" name="Прямоугольник 13">
            <a:extLst>
              <a:ext uri="{FF2B5EF4-FFF2-40B4-BE49-F238E27FC236}">
                <a16:creationId xmlns:a16="http://schemas.microsoft.com/office/drawing/2014/main" id="{9E205F32-2169-4346-8C1E-F7D7E2CADCCB}"/>
              </a:ext>
            </a:extLst>
          </p:cNvPr>
          <p:cNvSpPr/>
          <p:nvPr/>
        </p:nvSpPr>
        <p:spPr>
          <a:xfrm>
            <a:off x="5339062" y="4250180"/>
            <a:ext cx="1513876" cy="369332"/>
          </a:xfrm>
          <a:prstGeom prst="rect">
            <a:avLst/>
          </a:prstGeom>
        </p:spPr>
        <p:txBody>
          <a:bodyPr wrap="none">
            <a:spAutoFit/>
          </a:bodyPr>
          <a:lstStyle/>
          <a:p>
            <a:r>
              <a:rPr lang="ru-RU" dirty="0">
                <a:latin typeface="Calibri" panose="020F0502020204030204" pitchFamily="34" charset="0"/>
                <a:cs typeface="Calibri" panose="020F0502020204030204" pitchFamily="34" charset="0"/>
              </a:rPr>
              <a:t>пользователь</a:t>
            </a:r>
            <a:endParaRPr lang="ru-RU" dirty="0"/>
          </a:p>
        </p:txBody>
      </p:sp>
      <p:cxnSp>
        <p:nvCxnSpPr>
          <p:cNvPr id="15" name="Прямая со стрелкой 14">
            <a:extLst>
              <a:ext uri="{FF2B5EF4-FFF2-40B4-BE49-F238E27FC236}">
                <a16:creationId xmlns:a16="http://schemas.microsoft.com/office/drawing/2014/main" id="{D56A44EA-88E3-4A4F-B64E-E816DF4442DA}"/>
              </a:ext>
            </a:extLst>
          </p:cNvPr>
          <p:cNvCxnSpPr>
            <a:cxnSpLocks/>
          </p:cNvCxnSpPr>
          <p:nvPr/>
        </p:nvCxnSpPr>
        <p:spPr>
          <a:xfrm>
            <a:off x="8629654" y="3619322"/>
            <a:ext cx="419100" cy="4568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Прямоугольник 16">
            <a:extLst>
              <a:ext uri="{FF2B5EF4-FFF2-40B4-BE49-F238E27FC236}">
                <a16:creationId xmlns:a16="http://schemas.microsoft.com/office/drawing/2014/main" id="{82A36C14-1343-44A4-B90A-1525DF989373}"/>
              </a:ext>
            </a:extLst>
          </p:cNvPr>
          <p:cNvSpPr/>
          <p:nvPr/>
        </p:nvSpPr>
        <p:spPr>
          <a:xfrm>
            <a:off x="7753347" y="4215772"/>
            <a:ext cx="4648203" cy="830997"/>
          </a:xfrm>
          <a:prstGeom prst="rect">
            <a:avLst/>
          </a:prstGeom>
        </p:spPr>
        <p:txBody>
          <a:bodyPr wrap="square">
            <a:spAutoFit/>
          </a:bodyPr>
          <a:lstStyle/>
          <a:p>
            <a:r>
              <a:rPr lang="ru-RU" sz="1600" dirty="0">
                <a:latin typeface="Arial" panose="020B0604020202020204" pitchFamily="34" charset="0"/>
              </a:rPr>
              <a:t>коммерческие организации и граждане, зарегистрированные в качестве индивидуальных предпринимателей</a:t>
            </a:r>
            <a:endParaRPr lang="ru-RU" sz="1600" dirty="0"/>
          </a:p>
        </p:txBody>
      </p:sp>
      <p:sp>
        <p:nvSpPr>
          <p:cNvPr id="19" name="Прямоугольник 18">
            <a:extLst>
              <a:ext uri="{FF2B5EF4-FFF2-40B4-BE49-F238E27FC236}">
                <a16:creationId xmlns:a16="http://schemas.microsoft.com/office/drawing/2014/main" id="{60D733B5-33F7-4838-8E0A-FCA6184F7EA4}"/>
              </a:ext>
            </a:extLst>
          </p:cNvPr>
          <p:cNvSpPr/>
          <p:nvPr/>
        </p:nvSpPr>
        <p:spPr>
          <a:xfrm>
            <a:off x="5577749" y="5341798"/>
            <a:ext cx="1036502" cy="369332"/>
          </a:xfrm>
          <a:prstGeom prst="rect">
            <a:avLst/>
          </a:prstGeom>
        </p:spPr>
        <p:txBody>
          <a:bodyPr wrap="none">
            <a:spAutoFit/>
          </a:bodyPr>
          <a:lstStyle/>
          <a:p>
            <a:r>
              <a:rPr lang="ru-RU" dirty="0">
                <a:solidFill>
                  <a:srgbClr val="333333"/>
                </a:solidFill>
                <a:latin typeface="Arial" panose="020B0604020202020204" pitchFamily="34" charset="0"/>
              </a:rPr>
              <a:t>ФОРМА</a:t>
            </a:r>
            <a:endParaRPr lang="ru-RU" dirty="0"/>
          </a:p>
        </p:txBody>
      </p:sp>
      <p:cxnSp>
        <p:nvCxnSpPr>
          <p:cNvPr id="20" name="Прямая со стрелкой 19">
            <a:extLst>
              <a:ext uri="{FF2B5EF4-FFF2-40B4-BE49-F238E27FC236}">
                <a16:creationId xmlns:a16="http://schemas.microsoft.com/office/drawing/2014/main" id="{0C222BDB-5959-4F56-81E0-5175E6934D9F}"/>
              </a:ext>
            </a:extLst>
          </p:cNvPr>
          <p:cNvCxnSpPr>
            <a:cxnSpLocks/>
          </p:cNvCxnSpPr>
          <p:nvPr/>
        </p:nvCxnSpPr>
        <p:spPr>
          <a:xfrm>
            <a:off x="6096000" y="5711130"/>
            <a:ext cx="0" cy="3296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2" name="Прямоугольник 21">
            <a:extLst>
              <a:ext uri="{FF2B5EF4-FFF2-40B4-BE49-F238E27FC236}">
                <a16:creationId xmlns:a16="http://schemas.microsoft.com/office/drawing/2014/main" id="{346F2520-A55A-4583-92A8-B0E1A6AFEA4C}"/>
              </a:ext>
            </a:extLst>
          </p:cNvPr>
          <p:cNvSpPr/>
          <p:nvPr/>
        </p:nvSpPr>
        <p:spPr>
          <a:xfrm>
            <a:off x="5410200" y="6076771"/>
            <a:ext cx="1374094" cy="369332"/>
          </a:xfrm>
          <a:prstGeom prst="rect">
            <a:avLst/>
          </a:prstGeom>
        </p:spPr>
        <p:txBody>
          <a:bodyPr wrap="none">
            <a:spAutoFit/>
          </a:bodyPr>
          <a:lstStyle/>
          <a:p>
            <a:r>
              <a:rPr lang="ru-RU" dirty="0">
                <a:latin typeface="Calibri" panose="020F0502020204030204" pitchFamily="34" charset="0"/>
                <a:cs typeface="Calibri" panose="020F0502020204030204" pitchFamily="34" charset="0"/>
              </a:rPr>
              <a:t>письменная</a:t>
            </a:r>
            <a:endParaRPr lang="ru-RU" dirty="0"/>
          </a:p>
        </p:txBody>
      </p:sp>
    </p:spTree>
    <p:extLst>
      <p:ext uri="{BB962C8B-B14F-4D97-AF65-F5344CB8AC3E}">
        <p14:creationId xmlns:p14="http://schemas.microsoft.com/office/powerpoint/2010/main" val="92118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B84D0E-7C59-471D-BE75-BDBC5D060EC8}"/>
              </a:ext>
            </a:extLst>
          </p:cNvPr>
          <p:cNvSpPr>
            <a:spLocks noGrp="1"/>
          </p:cNvSpPr>
          <p:nvPr>
            <p:ph type="title"/>
          </p:nvPr>
        </p:nvSpPr>
        <p:spPr>
          <a:xfrm>
            <a:off x="304799" y="164592"/>
            <a:ext cx="11630025" cy="721233"/>
          </a:xfrm>
        </p:spPr>
        <p:txBody>
          <a:bodyPr>
            <a:normAutofit fontScale="90000"/>
          </a:bodyPr>
          <a:lstStyle/>
          <a:p>
            <a:r>
              <a:rPr lang="ru-RU" b="1" dirty="0"/>
              <a:t>Коммерческая </a:t>
            </a:r>
            <a:r>
              <a:rPr lang="ru-RU" b="1" dirty="0" err="1"/>
              <a:t>субконцессия</a:t>
            </a:r>
            <a:endParaRPr lang="ru-RU" dirty="0"/>
          </a:p>
        </p:txBody>
      </p:sp>
      <p:sp>
        <p:nvSpPr>
          <p:cNvPr id="4" name="Прямоугольник 3">
            <a:extLst>
              <a:ext uri="{FF2B5EF4-FFF2-40B4-BE49-F238E27FC236}">
                <a16:creationId xmlns:a16="http://schemas.microsoft.com/office/drawing/2014/main" id="{7FEE9E4D-B5B4-4A53-8929-C3840BE33E85}"/>
              </a:ext>
            </a:extLst>
          </p:cNvPr>
          <p:cNvSpPr/>
          <p:nvPr/>
        </p:nvSpPr>
        <p:spPr>
          <a:xfrm>
            <a:off x="304799" y="885825"/>
            <a:ext cx="11887201" cy="5863144"/>
          </a:xfrm>
          <a:prstGeom prst="rect">
            <a:avLst/>
          </a:prstGeom>
        </p:spPr>
        <p:txBody>
          <a:bodyPr wrap="square">
            <a:spAutoFit/>
          </a:bodyPr>
          <a:lstStyle/>
          <a:p>
            <a:r>
              <a:rPr lang="ru-RU" sz="1500" dirty="0">
                <a:latin typeface="Calibri" panose="020F0502020204030204" pitchFamily="34" charset="0"/>
                <a:cs typeface="Calibri" panose="020F0502020204030204" pitchFamily="34" charset="0"/>
              </a:rPr>
              <a:t>1. Договором коммерческой концессии может быть предусмотрено право пользователя разрешать другим лицам использование предоставленного ему комплекса исключительных прав или части этого комплекса на условиях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 согласованных им с правообладателем либо определенных в договоре коммерческой концессии. В договоре может быть предусмотрена обязанность пользователя предоставить в течение определенного срока определенному числу лиц право пользования указанными правами на условиях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a:t>
            </a:r>
          </a:p>
          <a:p>
            <a:r>
              <a:rPr lang="ru-RU" sz="1500" dirty="0">
                <a:latin typeface="Calibri" panose="020F0502020204030204" pitchFamily="34" charset="0"/>
                <a:cs typeface="Calibri" panose="020F0502020204030204" pitchFamily="34" charset="0"/>
              </a:rPr>
              <a:t>Договор коммерческой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 не может быть заключен на более длительный срок, чем договор коммерческой концессии, на основании которого он заключается.</a:t>
            </a:r>
          </a:p>
          <a:p>
            <a:endParaRPr lang="ru-RU" sz="1500" dirty="0">
              <a:latin typeface="Calibri" panose="020F0502020204030204" pitchFamily="34" charset="0"/>
              <a:cs typeface="Calibri" panose="020F0502020204030204" pitchFamily="34" charset="0"/>
            </a:endParaRPr>
          </a:p>
          <a:p>
            <a:endParaRPr lang="ru-RU" sz="1500" dirty="0">
              <a:latin typeface="Calibri" panose="020F0502020204030204" pitchFamily="34" charset="0"/>
              <a:cs typeface="Calibri" panose="020F0502020204030204" pitchFamily="34" charset="0"/>
            </a:endParaRPr>
          </a:p>
          <a:p>
            <a:r>
              <a:rPr lang="ru-RU" sz="1500" dirty="0">
                <a:latin typeface="Calibri" panose="020F0502020204030204" pitchFamily="34" charset="0"/>
                <a:cs typeface="Calibri" panose="020F0502020204030204" pitchFamily="34" charset="0"/>
              </a:rPr>
              <a:t>2. Если договор коммерческой концессии является недействительным, недействительны и заключенные на основании его договоры коммерческой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a:t>
            </a:r>
          </a:p>
          <a:p>
            <a:endParaRPr lang="ru-RU" sz="1500" dirty="0">
              <a:latin typeface="Calibri" panose="020F0502020204030204" pitchFamily="34" charset="0"/>
              <a:cs typeface="Calibri" panose="020F0502020204030204" pitchFamily="34" charset="0"/>
            </a:endParaRPr>
          </a:p>
          <a:p>
            <a:endParaRPr lang="ru-RU" sz="1500" dirty="0">
              <a:latin typeface="Calibri" panose="020F0502020204030204" pitchFamily="34" charset="0"/>
              <a:cs typeface="Calibri" panose="020F0502020204030204" pitchFamily="34" charset="0"/>
            </a:endParaRPr>
          </a:p>
          <a:p>
            <a:r>
              <a:rPr lang="ru-RU" sz="1500" dirty="0">
                <a:latin typeface="Calibri" panose="020F0502020204030204" pitchFamily="34" charset="0"/>
                <a:cs typeface="Calibri" panose="020F0502020204030204" pitchFamily="34" charset="0"/>
              </a:rPr>
              <a:t>3. Если иное не предусмотрено договором коммерческой концессии, заключенным на срок, при его досрочном прекращении права и обязанности вторичного правообладателя по договору коммерческой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 (пользователя по договору коммерческой концессии) переходят к правообладателю, если он не откажется от принятия на себя прав и обязанностей по этому договору. Это правило соответственно применяется при расторжении договора коммерческой концессии, заключенного без указания срока.</a:t>
            </a:r>
          </a:p>
          <a:p>
            <a:endParaRPr lang="ru-RU" sz="1500" dirty="0">
              <a:latin typeface="Calibri" panose="020F0502020204030204" pitchFamily="34" charset="0"/>
              <a:cs typeface="Calibri" panose="020F0502020204030204" pitchFamily="34" charset="0"/>
            </a:endParaRPr>
          </a:p>
          <a:p>
            <a:endParaRPr lang="ru-RU" sz="1500" dirty="0">
              <a:latin typeface="Calibri" panose="020F0502020204030204" pitchFamily="34" charset="0"/>
              <a:cs typeface="Calibri" panose="020F0502020204030204" pitchFamily="34" charset="0"/>
            </a:endParaRPr>
          </a:p>
          <a:p>
            <a:r>
              <a:rPr lang="ru-RU" sz="1500" dirty="0">
                <a:latin typeface="Calibri" panose="020F0502020204030204" pitchFamily="34" charset="0"/>
                <a:cs typeface="Calibri" panose="020F0502020204030204" pitchFamily="34" charset="0"/>
              </a:rPr>
              <a:t>4. Пользователь несет субсидиарную ответственность за вред, причиненный правообладателю действиями вторичных пользователей, если иное не предусмотрено договором коммерческой концессии.</a:t>
            </a:r>
          </a:p>
          <a:p>
            <a:endParaRPr lang="ru-RU" sz="1500" dirty="0">
              <a:latin typeface="Calibri" panose="020F0502020204030204" pitchFamily="34" charset="0"/>
              <a:cs typeface="Calibri" panose="020F0502020204030204" pitchFamily="34" charset="0"/>
            </a:endParaRPr>
          </a:p>
          <a:p>
            <a:endParaRPr lang="ru-RU" sz="1500" dirty="0">
              <a:latin typeface="Calibri" panose="020F0502020204030204" pitchFamily="34" charset="0"/>
              <a:cs typeface="Calibri" panose="020F0502020204030204" pitchFamily="34" charset="0"/>
            </a:endParaRPr>
          </a:p>
          <a:p>
            <a:r>
              <a:rPr lang="ru-RU" sz="1500" dirty="0">
                <a:latin typeface="Calibri" panose="020F0502020204030204" pitchFamily="34" charset="0"/>
                <a:cs typeface="Calibri" panose="020F0502020204030204" pitchFamily="34" charset="0"/>
              </a:rPr>
              <a:t>5. К договору коммерческой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 применяются предусмотренные настоящей главой правила о договоре коммерческой концессии, если иное не вытекает из особенностей </a:t>
            </a:r>
            <a:r>
              <a:rPr lang="ru-RU" sz="1500" dirty="0" err="1">
                <a:latin typeface="Calibri" panose="020F0502020204030204" pitchFamily="34" charset="0"/>
                <a:cs typeface="Calibri" panose="020F0502020204030204" pitchFamily="34" charset="0"/>
              </a:rPr>
              <a:t>субконцессии</a:t>
            </a:r>
            <a:r>
              <a:rPr lang="ru-RU" sz="1500" dirty="0">
                <a:latin typeface="Calibri" panose="020F0502020204030204" pitchFamily="34" charset="0"/>
                <a:cs typeface="Calibri" panose="020F0502020204030204" pitchFamily="34" charset="0"/>
              </a:rPr>
              <a:t>.</a:t>
            </a:r>
          </a:p>
        </p:txBody>
      </p:sp>
      <p:cxnSp>
        <p:nvCxnSpPr>
          <p:cNvPr id="5" name="Прямая со стрелкой 4">
            <a:extLst>
              <a:ext uri="{FF2B5EF4-FFF2-40B4-BE49-F238E27FC236}">
                <a16:creationId xmlns:a16="http://schemas.microsoft.com/office/drawing/2014/main" id="{153BD55A-A7BF-49EC-9441-8D77D11DC972}"/>
              </a:ext>
            </a:extLst>
          </p:cNvPr>
          <p:cNvCxnSpPr>
            <a:cxnSpLocks/>
          </p:cNvCxnSpPr>
          <p:nvPr/>
        </p:nvCxnSpPr>
        <p:spPr>
          <a:xfrm>
            <a:off x="6029325" y="4876800"/>
            <a:ext cx="0" cy="3143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Прямая со стрелкой 5">
            <a:extLst>
              <a:ext uri="{FF2B5EF4-FFF2-40B4-BE49-F238E27FC236}">
                <a16:creationId xmlns:a16="http://schemas.microsoft.com/office/drawing/2014/main" id="{C613DA7F-28B1-4499-A385-30F69C0DACC5}"/>
              </a:ext>
            </a:extLst>
          </p:cNvPr>
          <p:cNvCxnSpPr>
            <a:cxnSpLocks/>
          </p:cNvCxnSpPr>
          <p:nvPr/>
        </p:nvCxnSpPr>
        <p:spPr>
          <a:xfrm>
            <a:off x="6029325" y="3505200"/>
            <a:ext cx="0" cy="238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Прямая со стрелкой 6">
            <a:extLst>
              <a:ext uri="{FF2B5EF4-FFF2-40B4-BE49-F238E27FC236}">
                <a16:creationId xmlns:a16="http://schemas.microsoft.com/office/drawing/2014/main" id="{11DCC458-EE18-444B-BAD5-89990C57B65C}"/>
              </a:ext>
            </a:extLst>
          </p:cNvPr>
          <p:cNvCxnSpPr>
            <a:cxnSpLocks/>
          </p:cNvCxnSpPr>
          <p:nvPr/>
        </p:nvCxnSpPr>
        <p:spPr>
          <a:xfrm>
            <a:off x="6029325" y="2552700"/>
            <a:ext cx="0" cy="3333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Прямая со стрелкой 10">
            <a:extLst>
              <a:ext uri="{FF2B5EF4-FFF2-40B4-BE49-F238E27FC236}">
                <a16:creationId xmlns:a16="http://schemas.microsoft.com/office/drawing/2014/main" id="{D84CA931-EE98-43D0-99D8-AD3CAB103C4B}"/>
              </a:ext>
            </a:extLst>
          </p:cNvPr>
          <p:cNvCxnSpPr>
            <a:cxnSpLocks/>
          </p:cNvCxnSpPr>
          <p:nvPr/>
        </p:nvCxnSpPr>
        <p:spPr>
          <a:xfrm>
            <a:off x="6029325" y="5753100"/>
            <a:ext cx="0" cy="3143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427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B4EC2-D3E7-4F33-AC3A-90EA4D115186}"/>
              </a:ext>
            </a:extLst>
          </p:cNvPr>
          <p:cNvSpPr>
            <a:spLocks noGrp="1"/>
          </p:cNvSpPr>
          <p:nvPr>
            <p:ph type="title"/>
          </p:nvPr>
        </p:nvSpPr>
        <p:spPr>
          <a:xfrm>
            <a:off x="133350" y="1364742"/>
            <a:ext cx="11925300" cy="816483"/>
          </a:xfrm>
        </p:spPr>
        <p:txBody>
          <a:bodyPr>
            <a:normAutofit fontScale="90000"/>
          </a:bodyPr>
          <a:lstStyle/>
          <a:p>
            <a:r>
              <a:rPr lang="ru-RU" b="1" dirty="0"/>
              <a:t>Вознаграждение по договору коммерческой концессии</a:t>
            </a:r>
            <a:endParaRPr lang="ru-RU" dirty="0"/>
          </a:p>
        </p:txBody>
      </p:sp>
      <p:cxnSp>
        <p:nvCxnSpPr>
          <p:cNvPr id="4" name="Прямая со стрелкой 3">
            <a:extLst>
              <a:ext uri="{FF2B5EF4-FFF2-40B4-BE49-F238E27FC236}">
                <a16:creationId xmlns:a16="http://schemas.microsoft.com/office/drawing/2014/main" id="{59D49A25-3FBF-442D-B2CC-E092D2F4CD2D}"/>
              </a:ext>
            </a:extLst>
          </p:cNvPr>
          <p:cNvCxnSpPr/>
          <p:nvPr/>
        </p:nvCxnSpPr>
        <p:spPr>
          <a:xfrm>
            <a:off x="6176962" y="2590800"/>
            <a:ext cx="14288" cy="5714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 name="Прямоугольник 4">
            <a:extLst>
              <a:ext uri="{FF2B5EF4-FFF2-40B4-BE49-F238E27FC236}">
                <a16:creationId xmlns:a16="http://schemas.microsoft.com/office/drawing/2014/main" id="{EC16C5D7-18D9-41F4-A136-3D2EE092BD28}"/>
              </a:ext>
            </a:extLst>
          </p:cNvPr>
          <p:cNvSpPr/>
          <p:nvPr/>
        </p:nvSpPr>
        <p:spPr>
          <a:xfrm>
            <a:off x="2543175" y="3495675"/>
            <a:ext cx="7491413" cy="1323439"/>
          </a:xfrm>
          <a:prstGeom prst="rect">
            <a:avLst/>
          </a:prstGeom>
        </p:spPr>
        <p:txBody>
          <a:bodyPr wrap="square">
            <a:spAutoFit/>
          </a:bodyPr>
          <a:lstStyle/>
          <a:p>
            <a:pPr algn="ctr"/>
            <a:r>
              <a:rPr lang="ru-RU" sz="1600" dirty="0">
                <a:latin typeface="Arial" panose="020B0604020202020204" pitchFamily="34" charset="0"/>
              </a:rPr>
              <a:t>Вознаграждение по договору коммерческой концессии может выплачиваться пользователем правообладателю в форме фиксированных разовых и (или) периодических платежей, отчислений от выручки, наценки на оптовую цену товаров, передаваемых правообладателем для перепродажи, или в иной форме, предусмотренной договором.</a:t>
            </a:r>
            <a:endParaRPr lang="ru-RU" sz="1600" dirty="0"/>
          </a:p>
        </p:txBody>
      </p:sp>
    </p:spTree>
    <p:extLst>
      <p:ext uri="{BB962C8B-B14F-4D97-AF65-F5344CB8AC3E}">
        <p14:creationId xmlns:p14="http://schemas.microsoft.com/office/powerpoint/2010/main" val="93077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30A9B-7359-40D9-B7B5-68CFB4D04865}"/>
              </a:ext>
            </a:extLst>
          </p:cNvPr>
          <p:cNvSpPr>
            <a:spLocks noGrp="1"/>
          </p:cNvSpPr>
          <p:nvPr>
            <p:ph type="title"/>
          </p:nvPr>
        </p:nvSpPr>
        <p:spPr>
          <a:xfrm>
            <a:off x="895350" y="109720"/>
            <a:ext cx="3783584" cy="732028"/>
          </a:xfrm>
        </p:spPr>
        <p:txBody>
          <a:bodyPr>
            <a:normAutofit fontScale="90000"/>
          </a:bodyPr>
          <a:lstStyle/>
          <a:p>
            <a:r>
              <a:rPr lang="ru-RU" b="1" dirty="0">
                <a:latin typeface="Calibri" panose="020F0502020204030204" pitchFamily="34" charset="0"/>
                <a:cs typeface="Calibri" panose="020F0502020204030204" pitchFamily="34" charset="0"/>
              </a:rPr>
              <a:t>Обязанности правообладателя</a:t>
            </a:r>
            <a:endParaRPr lang="ru-RU" dirty="0">
              <a:latin typeface="Calibri" panose="020F0502020204030204" pitchFamily="34" charset="0"/>
              <a:cs typeface="Calibri" panose="020F0502020204030204" pitchFamily="34" charset="0"/>
            </a:endParaRPr>
          </a:p>
        </p:txBody>
      </p:sp>
      <p:sp>
        <p:nvSpPr>
          <p:cNvPr id="6" name="Прямоугольник 5">
            <a:extLst>
              <a:ext uri="{FF2B5EF4-FFF2-40B4-BE49-F238E27FC236}">
                <a16:creationId xmlns:a16="http://schemas.microsoft.com/office/drawing/2014/main" id="{6E8152B8-627C-4CFD-BFA9-A31EBAC5DBCD}"/>
              </a:ext>
            </a:extLst>
          </p:cNvPr>
          <p:cNvSpPr/>
          <p:nvPr/>
        </p:nvSpPr>
        <p:spPr>
          <a:xfrm>
            <a:off x="476251" y="841748"/>
            <a:ext cx="5200650" cy="6001643"/>
          </a:xfrm>
          <a:prstGeom prst="rect">
            <a:avLst/>
          </a:prstGeom>
        </p:spPr>
        <p:txBody>
          <a:bodyPr wrap="square">
            <a:spAutoFit/>
          </a:bodyPr>
          <a:lstStyle/>
          <a:p>
            <a:r>
              <a:rPr lang="ru-RU" sz="1600" dirty="0">
                <a:latin typeface="Calibri" panose="020F0502020204030204" pitchFamily="34" charset="0"/>
                <a:cs typeface="Calibri" panose="020F0502020204030204" pitchFamily="34" charset="0"/>
              </a:rPr>
              <a:t>1. Правообладатель обязан передать пользователю техническую и коммерческую документацию и предоставить иную информацию, необходимую пользователю для осуществления прав, предоставленных ему по договору коммерческой концессии, а также проинструктировать пользователя и его работников по вопросам, связанным с осуществлением этих прав.</a:t>
            </a:r>
          </a:p>
          <a:p>
            <a:endParaRPr lang="ru-RU" sz="1600" dirty="0">
              <a:latin typeface="Calibri" panose="020F0502020204030204" pitchFamily="34" charset="0"/>
              <a:cs typeface="Calibri" panose="020F0502020204030204" pitchFamily="34" charset="0"/>
            </a:endParaRPr>
          </a:p>
          <a:p>
            <a:r>
              <a:rPr lang="ru-RU" sz="1600" dirty="0">
                <a:latin typeface="Calibri" panose="020F0502020204030204" pitchFamily="34" charset="0"/>
                <a:cs typeface="Calibri" panose="020F0502020204030204" pitchFamily="34" charset="0"/>
              </a:rPr>
              <a:t>2. Если договором коммерческой концессии не предусмотрено иное, правообладатель обязан:</a:t>
            </a:r>
          </a:p>
          <a:p>
            <a:r>
              <a:rPr lang="ru-RU" sz="1600" dirty="0">
                <a:latin typeface="Calibri" panose="020F0502020204030204" pitchFamily="34" charset="0"/>
                <a:cs typeface="Calibri" panose="020F0502020204030204" pitchFamily="34" charset="0"/>
              </a:rPr>
              <a:t>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(пункт 2 статьи 1028)</a:t>
            </a:r>
          </a:p>
          <a:p>
            <a:r>
              <a:rPr lang="ru-RU" sz="1600" dirty="0">
                <a:latin typeface="Calibri" panose="020F0502020204030204" pitchFamily="34" charset="0"/>
                <a:cs typeface="Calibri" panose="020F0502020204030204" pitchFamily="34" charset="0"/>
              </a:rPr>
              <a:t>оказывать пользователю постоянное техническое и консультативное содействие, включая содействие в обучении и повышении квалификации работников;</a:t>
            </a:r>
          </a:p>
          <a:p>
            <a:r>
              <a:rPr lang="ru-RU" sz="1600" dirty="0">
                <a:latin typeface="Calibri" panose="020F0502020204030204" pitchFamily="34" charset="0"/>
                <a:cs typeface="Calibri" panose="020F0502020204030204" pitchFamily="34" charset="0"/>
              </a:rPr>
              <a:t>контролировать качество товаров (работ, услуг), производимых (выполняемых, оказываемых) пользователем на основании договора коммерческой концессии.</a:t>
            </a:r>
          </a:p>
        </p:txBody>
      </p:sp>
      <p:cxnSp>
        <p:nvCxnSpPr>
          <p:cNvPr id="7" name="Прямая со стрелкой 6">
            <a:extLst>
              <a:ext uri="{FF2B5EF4-FFF2-40B4-BE49-F238E27FC236}">
                <a16:creationId xmlns:a16="http://schemas.microsoft.com/office/drawing/2014/main" id="{5EBA2270-FF46-44FC-AA26-73A7884D59C4}"/>
              </a:ext>
            </a:extLst>
          </p:cNvPr>
          <p:cNvCxnSpPr>
            <a:cxnSpLocks/>
          </p:cNvCxnSpPr>
          <p:nvPr/>
        </p:nvCxnSpPr>
        <p:spPr>
          <a:xfrm>
            <a:off x="2686050" y="2809875"/>
            <a:ext cx="0" cy="2762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Заголовок 1">
            <a:extLst>
              <a:ext uri="{FF2B5EF4-FFF2-40B4-BE49-F238E27FC236}">
                <a16:creationId xmlns:a16="http://schemas.microsoft.com/office/drawing/2014/main" id="{77A09625-26F4-41C3-B109-F4D2807F63F5}"/>
              </a:ext>
            </a:extLst>
          </p:cNvPr>
          <p:cNvSpPr txBox="1">
            <a:spLocks/>
          </p:cNvSpPr>
          <p:nvPr/>
        </p:nvSpPr>
        <p:spPr bwMode="black">
          <a:xfrm>
            <a:off x="7334250" y="109720"/>
            <a:ext cx="3783584" cy="732028"/>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ru-RU" sz="2400" dirty="0">
                <a:solidFill>
                  <a:schemeClr val="tx1"/>
                </a:solidFill>
                <a:latin typeface="Calibri" panose="020F0502020204030204" pitchFamily="34" charset="0"/>
                <a:cs typeface="Calibri" panose="020F0502020204030204" pitchFamily="34" charset="0"/>
              </a:rPr>
              <a:t>Обязанности </a:t>
            </a:r>
          </a:p>
          <a:p>
            <a:r>
              <a:rPr lang="ru-RU" sz="2400" dirty="0">
                <a:solidFill>
                  <a:schemeClr val="tx1"/>
                </a:solidFill>
                <a:latin typeface="Calibri" panose="020F0502020204030204" pitchFamily="34" charset="0"/>
                <a:cs typeface="Calibri" panose="020F0502020204030204" pitchFamily="34" charset="0"/>
              </a:rPr>
              <a:t>пользователя</a:t>
            </a:r>
          </a:p>
        </p:txBody>
      </p:sp>
      <p:cxnSp>
        <p:nvCxnSpPr>
          <p:cNvPr id="14" name="Соединитель: уступ 13">
            <a:extLst>
              <a:ext uri="{FF2B5EF4-FFF2-40B4-BE49-F238E27FC236}">
                <a16:creationId xmlns:a16="http://schemas.microsoft.com/office/drawing/2014/main" id="{4C0C3675-F55C-4533-AE30-20C9E68C88EC}"/>
              </a:ext>
            </a:extLst>
          </p:cNvPr>
          <p:cNvCxnSpPr/>
          <p:nvPr/>
        </p:nvCxnSpPr>
        <p:spPr>
          <a:xfrm rot="5400000">
            <a:off x="607569" y="399534"/>
            <a:ext cx="366014" cy="152400"/>
          </a:xfrm>
          <a:prstGeom prst="bentConnector3">
            <a:avLst>
              <a:gd name="adj1" fmla="val 34386"/>
            </a:avLst>
          </a:prstGeom>
          <a:ln>
            <a:tailEnd type="triangle"/>
          </a:ln>
        </p:spPr>
        <p:style>
          <a:lnRef idx="3">
            <a:schemeClr val="dk1"/>
          </a:lnRef>
          <a:fillRef idx="0">
            <a:schemeClr val="dk1"/>
          </a:fillRef>
          <a:effectRef idx="2">
            <a:schemeClr val="dk1"/>
          </a:effectRef>
          <a:fontRef idx="minor">
            <a:schemeClr val="tx1"/>
          </a:fontRef>
        </p:style>
      </p:cxnSp>
      <p:sp>
        <p:nvSpPr>
          <p:cNvPr id="17" name="Прямоугольник 16">
            <a:extLst>
              <a:ext uri="{FF2B5EF4-FFF2-40B4-BE49-F238E27FC236}">
                <a16:creationId xmlns:a16="http://schemas.microsoft.com/office/drawing/2014/main" id="{BF4C8D54-CAC8-4698-AA72-931AB7A377E7}"/>
              </a:ext>
            </a:extLst>
          </p:cNvPr>
          <p:cNvSpPr/>
          <p:nvPr/>
        </p:nvSpPr>
        <p:spPr>
          <a:xfrm>
            <a:off x="6019801" y="838970"/>
            <a:ext cx="6096000" cy="5909310"/>
          </a:xfrm>
          <a:prstGeom prst="rect">
            <a:avLst/>
          </a:prstGeom>
        </p:spPr>
        <p:txBody>
          <a:bodyPr>
            <a:spAutoFit/>
          </a:bodyPr>
          <a:lstStyle/>
          <a:p>
            <a:r>
              <a:rPr lang="ru-RU" sz="1400" dirty="0">
                <a:latin typeface="Calibri" panose="020F0502020204030204" pitchFamily="34" charset="0"/>
                <a:cs typeface="Calibri" panose="020F0502020204030204" pitchFamily="34" charset="0"/>
              </a:rPr>
              <a:t>С учетом характера и особенностей деятельности, осуществляемой пользователем по договору коммерческой концессии, пользователь обязан:</a:t>
            </a:r>
          </a:p>
          <a:p>
            <a:r>
              <a:rPr lang="ru-RU" sz="1400" dirty="0">
                <a:latin typeface="Calibri" panose="020F0502020204030204" pitchFamily="34" charset="0"/>
                <a:cs typeface="Calibri" panose="020F0502020204030204" pitchFamily="34" charset="0"/>
              </a:rPr>
              <a:t>использовать 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образом;</a:t>
            </a:r>
          </a:p>
          <a:p>
            <a:r>
              <a:rPr lang="ru-RU" sz="1400" dirty="0">
                <a:latin typeface="Calibri" panose="020F0502020204030204" pitchFamily="34" charset="0"/>
                <a:cs typeface="Calibri" panose="020F0502020204030204" pitchFamily="34" charset="0"/>
              </a:rPr>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правообладателем;</a:t>
            </a:r>
          </a:p>
          <a:p>
            <a:r>
              <a:rPr lang="ru-RU" sz="1400" dirty="0">
                <a:latin typeface="Calibri" panose="020F0502020204030204" pitchFamily="34" charset="0"/>
                <a:cs typeface="Calibri" panose="020F0502020204030204" pitchFamily="34" charset="0"/>
              </a:rPr>
              <a:t>соблюдать инструкции и указания правообладателя, направленные на обеспечение соответствия характера, способов и условий использования комплекса исключительных прав тому, как он используется правообладателем, в том числе указания, касающиеся внешнего и внутреннего оформления коммерческих помещений, используемых пользователем при осуществлении предоставленных ему по договору прав;</a:t>
            </a:r>
          </a:p>
          <a:p>
            <a:r>
              <a:rPr lang="ru-RU" sz="1400" dirty="0">
                <a:latin typeface="Calibri" panose="020F0502020204030204" pitchFamily="34" charset="0"/>
                <a:cs typeface="Calibri" panose="020F0502020204030204" pitchFamily="34" charset="0"/>
              </a:rPr>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правообладателя;</a:t>
            </a:r>
          </a:p>
          <a:p>
            <a:r>
              <a:rPr lang="ru-RU" sz="1400" dirty="0">
                <a:latin typeface="Calibri" panose="020F0502020204030204" pitchFamily="34" charset="0"/>
                <a:cs typeface="Calibri" panose="020F0502020204030204" pitchFamily="34" charset="0"/>
              </a:rPr>
              <a:t>не разглашать секреты производства (ноу-хау) правообладателя и другую полученную от него конфиденциальную коммерческую информацию;</a:t>
            </a:r>
          </a:p>
          <a:p>
            <a:r>
              <a:rPr lang="ru-RU" sz="1400" dirty="0">
                <a:latin typeface="Calibri" panose="020F0502020204030204" pitchFamily="34" charset="0"/>
                <a:cs typeface="Calibri" panose="020F0502020204030204" pitchFamily="34" charset="0"/>
              </a:rPr>
              <a:t>предоставить оговоренное количество </a:t>
            </a:r>
            <a:r>
              <a:rPr lang="ru-RU" sz="1400" dirty="0" err="1">
                <a:latin typeface="Calibri" panose="020F0502020204030204" pitchFamily="34" charset="0"/>
                <a:cs typeface="Calibri" panose="020F0502020204030204" pitchFamily="34" charset="0"/>
              </a:rPr>
              <a:t>субконцессий</a:t>
            </a:r>
            <a:r>
              <a:rPr lang="ru-RU" sz="1400" dirty="0">
                <a:latin typeface="Calibri" panose="020F0502020204030204" pitchFamily="34" charset="0"/>
                <a:cs typeface="Calibri" panose="020F0502020204030204" pitchFamily="34" charset="0"/>
              </a:rPr>
              <a:t>, если такая обязанность предусмотрена договором;</a:t>
            </a:r>
          </a:p>
          <a:p>
            <a:r>
              <a:rPr lang="ru-RU" sz="1400" dirty="0">
                <a:latin typeface="Calibri" panose="020F0502020204030204" pitchFamily="34" charset="0"/>
                <a:cs typeface="Calibri" panose="020F0502020204030204" pitchFamily="34" charset="0"/>
              </a:rPr>
              <a:t>информировать покупателей (заказчиков) наиболее 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p>
        </p:txBody>
      </p:sp>
      <p:cxnSp>
        <p:nvCxnSpPr>
          <p:cNvPr id="19" name="Соединитель: уступ 18">
            <a:extLst>
              <a:ext uri="{FF2B5EF4-FFF2-40B4-BE49-F238E27FC236}">
                <a16:creationId xmlns:a16="http://schemas.microsoft.com/office/drawing/2014/main" id="{FF1D0138-5E1F-4F89-B235-03350E5A3325}"/>
              </a:ext>
            </a:extLst>
          </p:cNvPr>
          <p:cNvCxnSpPr>
            <a:cxnSpLocks/>
          </p:cNvCxnSpPr>
          <p:nvPr/>
        </p:nvCxnSpPr>
        <p:spPr>
          <a:xfrm rot="10800000" flipV="1">
            <a:off x="7115175" y="341868"/>
            <a:ext cx="133350" cy="366014"/>
          </a:xfrm>
          <a:prstGeom prst="bentConnector2">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75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FEE762-9144-4B7E-AB35-6221B1A3D6CF}"/>
              </a:ext>
            </a:extLst>
          </p:cNvPr>
          <p:cNvSpPr>
            <a:spLocks noGrp="1"/>
          </p:cNvSpPr>
          <p:nvPr>
            <p:ph type="title"/>
          </p:nvPr>
        </p:nvSpPr>
        <p:spPr>
          <a:xfrm>
            <a:off x="361950" y="104775"/>
            <a:ext cx="11649075" cy="904875"/>
          </a:xfrm>
        </p:spPr>
        <p:txBody>
          <a:bodyPr>
            <a:normAutofit fontScale="90000"/>
          </a:bodyPr>
          <a:lstStyle/>
          <a:p>
            <a:r>
              <a:rPr lang="ru-RU" b="1" dirty="0"/>
              <a:t>Ограничения прав сторон по договору коммерческой концессии</a:t>
            </a:r>
            <a:endParaRPr lang="ru-RU" dirty="0"/>
          </a:p>
        </p:txBody>
      </p:sp>
      <p:sp>
        <p:nvSpPr>
          <p:cNvPr id="4" name="Прямоугольник 3">
            <a:extLst>
              <a:ext uri="{FF2B5EF4-FFF2-40B4-BE49-F238E27FC236}">
                <a16:creationId xmlns:a16="http://schemas.microsoft.com/office/drawing/2014/main" id="{0DEF9F27-DC8A-48DB-8288-E80E201CED98}"/>
              </a:ext>
            </a:extLst>
          </p:cNvPr>
          <p:cNvSpPr/>
          <p:nvPr/>
        </p:nvSpPr>
        <p:spPr>
          <a:xfrm>
            <a:off x="271463" y="1009650"/>
            <a:ext cx="11558588" cy="4952766"/>
          </a:xfrm>
          <a:prstGeom prst="rect">
            <a:avLst/>
          </a:prstGeom>
        </p:spPr>
        <p:txBody>
          <a:bodyPr wrap="square">
            <a:spAutoFit/>
          </a:bodyPr>
          <a:lstStyle/>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Договором коммерческой концессии могут быть предусмотрены ограничения прав сторон по этому договору, в частности могут быть предусмотрены:</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обязательство 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территории;</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обязательство пользователя не конкурировать с правообладателем на территории, на которую распространяется действие договора коммерческой концессии в отношении предпринимательской деятельности, осуществляемой пользователем с использованием принадлежащих правообладателю исключительных прав;</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отказ пользователя от получения по договорам коммерческой концессии аналогичных прав у конкурентов (потенциальных конкурентов) правообладателя;</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обязательство пользователя реализовывать, в том числе перепродавать, произведенные и (или) закупленные товары, выполнять работы или оказывать услуги с использованием принадлежащих правообладателю исключительных прав по установленным правообладателем ценам, а равно обязательство пользователя не осуществлять реализацию аналогичных товаров, выполнение аналогичных работ или оказание аналогичных услуг с использованием товарных знаков или коммерческих обозначений других правообладателей;</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обязательство пользователя продавать товары, выполнять работы или оказывать услуги исключительно в пределах определенной территории;</a:t>
            </a: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обязательство пользователя согласовывать с правообладателем место расположения коммерческих помещений, используемых при осуществлении предоставленных по договору исключительных прав, а также их внешнее и внутреннее оформление.</a:t>
            </a:r>
          </a:p>
          <a:p>
            <a:pPr indent="342900" algn="ctr">
              <a:lnSpc>
                <a:spcPct val="120000"/>
              </a:lnSpc>
            </a:pPr>
            <a:endParaRPr lang="ru-RU" sz="1200" b="1" dirty="0">
              <a:solidFill>
                <a:srgbClr val="333333"/>
              </a:solidFill>
              <a:latin typeface="Calibri" panose="020F0502020204030204" pitchFamily="34" charset="0"/>
              <a:cs typeface="Calibri" panose="020F0502020204030204" pitchFamily="34" charset="0"/>
            </a:endParaRPr>
          </a:p>
          <a:p>
            <a:pPr indent="342900" algn="ctr">
              <a:lnSpc>
                <a:spcPct val="120000"/>
              </a:lnSpc>
            </a:pPr>
            <a:endParaRPr lang="ru-RU" sz="1200" b="1" dirty="0">
              <a:solidFill>
                <a:srgbClr val="333333"/>
              </a:solidFill>
              <a:latin typeface="Calibri" panose="020F0502020204030204" pitchFamily="34" charset="0"/>
              <a:cs typeface="Calibri" panose="020F0502020204030204" pitchFamily="34" charset="0"/>
            </a:endParaRP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Условия договора коммерческой концессии, предусматривающие обязательство пользователя продавать товары, выполнять работы или оказывать услуги исключительно покупателям (заказчикам), имеющим место нахождения, место жительства на определенной договором территории, являются ничтожными.</a:t>
            </a:r>
          </a:p>
          <a:p>
            <a:pPr indent="342900" algn="ctr">
              <a:lnSpc>
                <a:spcPct val="120000"/>
              </a:lnSpc>
            </a:pPr>
            <a:endParaRPr lang="ru-RU" sz="1200" b="1" dirty="0">
              <a:solidFill>
                <a:srgbClr val="333333"/>
              </a:solidFill>
              <a:latin typeface="Calibri" panose="020F0502020204030204" pitchFamily="34" charset="0"/>
              <a:cs typeface="Calibri" panose="020F0502020204030204" pitchFamily="34" charset="0"/>
            </a:endParaRPr>
          </a:p>
          <a:p>
            <a:pPr indent="342900" algn="ctr">
              <a:lnSpc>
                <a:spcPct val="120000"/>
              </a:lnSpc>
            </a:pPr>
            <a:endParaRPr lang="ru-RU" sz="1200" b="1" dirty="0">
              <a:solidFill>
                <a:srgbClr val="333333"/>
              </a:solidFill>
              <a:latin typeface="Calibri" panose="020F0502020204030204" pitchFamily="34" charset="0"/>
              <a:cs typeface="Calibri" panose="020F0502020204030204" pitchFamily="34" charset="0"/>
            </a:endParaRPr>
          </a:p>
          <a:p>
            <a:pPr indent="342900" algn="ctr">
              <a:lnSpc>
                <a:spcPct val="120000"/>
              </a:lnSpc>
            </a:pPr>
            <a:endParaRPr lang="ru-RU" sz="1200" b="1" dirty="0">
              <a:solidFill>
                <a:srgbClr val="333333"/>
              </a:solidFill>
              <a:latin typeface="Calibri" panose="020F0502020204030204" pitchFamily="34" charset="0"/>
              <a:cs typeface="Calibri" panose="020F0502020204030204" pitchFamily="34" charset="0"/>
            </a:endParaRPr>
          </a:p>
          <a:p>
            <a:pPr indent="342900" algn="ctr">
              <a:lnSpc>
                <a:spcPct val="120000"/>
              </a:lnSpc>
            </a:pPr>
            <a:r>
              <a:rPr lang="ru-RU" sz="1200" b="1" dirty="0">
                <a:solidFill>
                  <a:srgbClr val="333333"/>
                </a:solidFill>
                <a:latin typeface="Calibri" panose="020F0502020204030204" pitchFamily="34" charset="0"/>
                <a:cs typeface="Calibri" panose="020F0502020204030204" pitchFamily="34" charset="0"/>
              </a:rPr>
              <a:t>Ограничительные условия могут быть признаны недействительными по требованию антимонопольного органа или иного заинтересованного лица, если эти условия с учетом состояния соответствующего рынка и экономического положения сторон противоречат антимонопольному </a:t>
            </a:r>
            <a:r>
              <a:rPr lang="ru-RU" sz="1200" b="1"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законодательству</a:t>
            </a:r>
            <a:r>
              <a:rPr lang="ru-RU" sz="1200" b="1" dirty="0">
                <a:latin typeface="Calibri" panose="020F0502020204030204" pitchFamily="34" charset="0"/>
                <a:cs typeface="Calibri" panose="020F0502020204030204" pitchFamily="34" charset="0"/>
              </a:rPr>
              <a:t>.</a:t>
            </a:r>
            <a:endParaRPr lang="ru-RU" sz="1200" b="1" i="0" u="none" strike="noStrike" dirty="0">
              <a:effectLst/>
              <a:latin typeface="Calibri" panose="020F0502020204030204" pitchFamily="34" charset="0"/>
              <a:cs typeface="Calibri" panose="020F0502020204030204" pitchFamily="34" charset="0"/>
            </a:endParaRPr>
          </a:p>
        </p:txBody>
      </p:sp>
      <p:cxnSp>
        <p:nvCxnSpPr>
          <p:cNvPr id="6" name="Прямая со стрелкой 5">
            <a:extLst>
              <a:ext uri="{FF2B5EF4-FFF2-40B4-BE49-F238E27FC236}">
                <a16:creationId xmlns:a16="http://schemas.microsoft.com/office/drawing/2014/main" id="{7A574FB0-8FAE-45BC-AD52-C2CCDB0ECBF5}"/>
              </a:ext>
            </a:extLst>
          </p:cNvPr>
          <p:cNvCxnSpPr/>
          <p:nvPr/>
        </p:nvCxnSpPr>
        <p:spPr>
          <a:xfrm>
            <a:off x="6238875" y="3962400"/>
            <a:ext cx="0" cy="381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Прямая со стрелкой 6">
            <a:extLst>
              <a:ext uri="{FF2B5EF4-FFF2-40B4-BE49-F238E27FC236}">
                <a16:creationId xmlns:a16="http://schemas.microsoft.com/office/drawing/2014/main" id="{50A23687-FFC7-419A-A819-BB959098D1D1}"/>
              </a:ext>
            </a:extLst>
          </p:cNvPr>
          <p:cNvCxnSpPr/>
          <p:nvPr/>
        </p:nvCxnSpPr>
        <p:spPr>
          <a:xfrm>
            <a:off x="6238875" y="4924425"/>
            <a:ext cx="0" cy="381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142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7D12A85F-0244-4F9B-B58E-6755DA611353}"/>
              </a:ext>
            </a:extLst>
          </p:cNvPr>
          <p:cNvSpPr/>
          <p:nvPr/>
        </p:nvSpPr>
        <p:spPr>
          <a:xfrm>
            <a:off x="228599" y="200025"/>
            <a:ext cx="3248026" cy="962025"/>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ru-RU" sz="1600" b="1" dirty="0">
              <a:latin typeface="Calibri" panose="020F0502020204030204" pitchFamily="34" charset="0"/>
              <a:cs typeface="Calibri" panose="020F0502020204030204" pitchFamily="34" charset="0"/>
            </a:endParaRPr>
          </a:p>
          <a:p>
            <a:pPr algn="ctr"/>
            <a:r>
              <a:rPr lang="ru-RU" sz="1600" b="1" dirty="0">
                <a:latin typeface="Calibri" panose="020F0502020204030204" pitchFamily="34" charset="0"/>
                <a:cs typeface="Calibri" panose="020F0502020204030204" pitchFamily="34" charset="0"/>
              </a:rPr>
              <a:t>Ответственность правообладателя по требованиям, предъявляемым к пользователю</a:t>
            </a:r>
          </a:p>
          <a:p>
            <a:r>
              <a:rPr lang="ru-RU" b="1" dirty="0"/>
              <a:t> </a:t>
            </a:r>
          </a:p>
        </p:txBody>
      </p:sp>
      <p:cxnSp>
        <p:nvCxnSpPr>
          <p:cNvPr id="6" name="Прямая со стрелкой 5">
            <a:extLst>
              <a:ext uri="{FF2B5EF4-FFF2-40B4-BE49-F238E27FC236}">
                <a16:creationId xmlns:a16="http://schemas.microsoft.com/office/drawing/2014/main" id="{00CB8316-26DE-45AC-ADE9-AA636EAE3813}"/>
              </a:ext>
            </a:extLst>
          </p:cNvPr>
          <p:cNvCxnSpPr>
            <a:cxnSpLocks/>
            <a:stCxn id="4" idx="3"/>
          </p:cNvCxnSpPr>
          <p:nvPr/>
        </p:nvCxnSpPr>
        <p:spPr>
          <a:xfrm>
            <a:off x="3476625" y="681038"/>
            <a:ext cx="77152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Прямоугольник: скругленные углы 7">
            <a:extLst>
              <a:ext uri="{FF2B5EF4-FFF2-40B4-BE49-F238E27FC236}">
                <a16:creationId xmlns:a16="http://schemas.microsoft.com/office/drawing/2014/main" id="{EC48C0ED-49FA-4F33-B1AF-D1102D9714DB}"/>
              </a:ext>
            </a:extLst>
          </p:cNvPr>
          <p:cNvSpPr/>
          <p:nvPr/>
        </p:nvSpPr>
        <p:spPr>
          <a:xfrm>
            <a:off x="4314826" y="100013"/>
            <a:ext cx="7648575" cy="1162050"/>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r>
              <a:rPr lang="ru-RU" sz="1200" b="1" dirty="0">
                <a:latin typeface="Calibri" panose="020F0502020204030204" pitchFamily="34" charset="0"/>
                <a:cs typeface="Calibri" panose="020F0502020204030204" pitchFamily="34" charset="0"/>
              </a:rPr>
              <a:t>Правообладатель несет субсидиарную ответственность по предъявляемым к пользователю требованиям о несоответствии качества товаров (работ, услуг), продаваемых (выполняемых, оказываемых) пользователем по договору коммерческой концессии.</a:t>
            </a:r>
          </a:p>
          <a:p>
            <a:r>
              <a:rPr lang="ru-RU" sz="1200" b="1" dirty="0">
                <a:latin typeface="Calibri" panose="020F0502020204030204" pitchFamily="34" charset="0"/>
                <a:cs typeface="Calibri" panose="020F0502020204030204" pitchFamily="34" charset="0"/>
              </a:rPr>
              <a:t>По требованиям, предъявляемым к пользователю как изготовителю продукции (товаров) правообладателя, правообладатель отвечает солидарно с пользователем.</a:t>
            </a:r>
          </a:p>
        </p:txBody>
      </p:sp>
      <p:sp>
        <p:nvSpPr>
          <p:cNvPr id="9" name="Прямоугольник: скругленные углы 8">
            <a:extLst>
              <a:ext uri="{FF2B5EF4-FFF2-40B4-BE49-F238E27FC236}">
                <a16:creationId xmlns:a16="http://schemas.microsoft.com/office/drawing/2014/main" id="{13911FE0-487D-45EF-8F0C-D263046B6D03}"/>
              </a:ext>
            </a:extLst>
          </p:cNvPr>
          <p:cNvSpPr/>
          <p:nvPr/>
        </p:nvSpPr>
        <p:spPr>
          <a:xfrm>
            <a:off x="228599" y="1643063"/>
            <a:ext cx="3248026" cy="109536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600" b="1" dirty="0"/>
              <a:t>Преимущественное право пользователя на заключение договора коммерческой концессии на новый срок</a:t>
            </a:r>
            <a:endParaRPr lang="ru-RU" sz="1600" dirty="0"/>
          </a:p>
        </p:txBody>
      </p:sp>
      <p:cxnSp>
        <p:nvCxnSpPr>
          <p:cNvPr id="10" name="Прямая со стрелкой 9">
            <a:extLst>
              <a:ext uri="{FF2B5EF4-FFF2-40B4-BE49-F238E27FC236}">
                <a16:creationId xmlns:a16="http://schemas.microsoft.com/office/drawing/2014/main" id="{EE865BE1-81EC-4905-8E4F-EAE0F2AAFFA6}"/>
              </a:ext>
            </a:extLst>
          </p:cNvPr>
          <p:cNvCxnSpPr>
            <a:cxnSpLocks/>
          </p:cNvCxnSpPr>
          <p:nvPr/>
        </p:nvCxnSpPr>
        <p:spPr>
          <a:xfrm>
            <a:off x="3476624" y="2195510"/>
            <a:ext cx="77152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Прямая со стрелкой 10">
            <a:extLst>
              <a:ext uri="{FF2B5EF4-FFF2-40B4-BE49-F238E27FC236}">
                <a16:creationId xmlns:a16="http://schemas.microsoft.com/office/drawing/2014/main" id="{D1D1ACA4-0A72-4B9E-A62E-215639FCA708}"/>
              </a:ext>
            </a:extLst>
          </p:cNvPr>
          <p:cNvCxnSpPr>
            <a:cxnSpLocks/>
          </p:cNvCxnSpPr>
          <p:nvPr/>
        </p:nvCxnSpPr>
        <p:spPr>
          <a:xfrm>
            <a:off x="1852612" y="2738431"/>
            <a:ext cx="0" cy="7334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Прямоугольник: скругленные углы 12">
            <a:extLst>
              <a:ext uri="{FF2B5EF4-FFF2-40B4-BE49-F238E27FC236}">
                <a16:creationId xmlns:a16="http://schemas.microsoft.com/office/drawing/2014/main" id="{F3BAA778-BF42-4CB5-B6C9-AF256243DA3D}"/>
              </a:ext>
            </a:extLst>
          </p:cNvPr>
          <p:cNvSpPr/>
          <p:nvPr/>
        </p:nvSpPr>
        <p:spPr>
          <a:xfrm>
            <a:off x="4314826" y="1643063"/>
            <a:ext cx="7343774" cy="11620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ru-RU" sz="1400" dirty="0">
                <a:latin typeface="Calibri" panose="020F0502020204030204" pitchFamily="34" charset="0"/>
                <a:cs typeface="Calibri" panose="020F0502020204030204" pitchFamily="34" charset="0"/>
              </a:rPr>
              <a:t>Пользователь, надлежащим образом исполнявший свои обязанности, по истечении срока договора коммерческой концессии имеет преимущественное право на заключение договора на новый срок.</a:t>
            </a:r>
          </a:p>
          <a:p>
            <a:r>
              <a:rPr lang="ru-RU" sz="1400" dirty="0">
                <a:latin typeface="Calibri" panose="020F0502020204030204" pitchFamily="34" charset="0"/>
                <a:cs typeface="Calibri" panose="020F0502020204030204" pitchFamily="34" charset="0"/>
              </a:rPr>
              <a:t>При заключении договора коммерческой концессии на новый срок условия договора могут быть изменены по соглашению сторон.</a:t>
            </a:r>
          </a:p>
        </p:txBody>
      </p:sp>
      <p:sp>
        <p:nvSpPr>
          <p:cNvPr id="14" name="Прямоугольник: скругленные углы 13">
            <a:extLst>
              <a:ext uri="{FF2B5EF4-FFF2-40B4-BE49-F238E27FC236}">
                <a16:creationId xmlns:a16="http://schemas.microsoft.com/office/drawing/2014/main" id="{17453264-4FB5-48A8-A60D-DF98527D79A8}"/>
              </a:ext>
            </a:extLst>
          </p:cNvPr>
          <p:cNvSpPr/>
          <p:nvPr/>
        </p:nvSpPr>
        <p:spPr>
          <a:xfrm>
            <a:off x="228599" y="3505186"/>
            <a:ext cx="11801474" cy="106203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400" dirty="0">
                <a:latin typeface="Calibri" panose="020F0502020204030204" pitchFamily="34" charset="0"/>
                <a:cs typeface="Calibri" panose="020F0502020204030204" pitchFamily="34" charset="0"/>
              </a:rPr>
              <a:t>Если правообладатель отказал пользователю в заключении договора коммерческой концессии на новый срок, но в течение года со дня истечения срока договора с ним заключил с другим лицом договор коммерческой концессии, по которому предоставлены те же права, какие были предоставлены пользователю по прекратившемуся договору, на тех же условиях, пользователь вправе потребовать по своему выбору в суде перевода на себя прав и обязанностей по заключенному договору и возмещения убытков, причиненных отказом возобновить с ним договор коммерческой концессии, или только возмещения таких убытков.</a:t>
            </a:r>
          </a:p>
        </p:txBody>
      </p:sp>
      <p:sp>
        <p:nvSpPr>
          <p:cNvPr id="15" name="Прямоугольник: скругленные углы 14">
            <a:extLst>
              <a:ext uri="{FF2B5EF4-FFF2-40B4-BE49-F238E27FC236}">
                <a16:creationId xmlns:a16="http://schemas.microsoft.com/office/drawing/2014/main" id="{3065FA11-7D33-416F-B012-F95EF634E9BB}"/>
              </a:ext>
            </a:extLst>
          </p:cNvPr>
          <p:cNvSpPr/>
          <p:nvPr/>
        </p:nvSpPr>
        <p:spPr>
          <a:xfrm>
            <a:off x="3309937" y="4719631"/>
            <a:ext cx="5305425" cy="6000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b="1"/>
              <a:t>Изменение договора коммерческой концессии</a:t>
            </a:r>
            <a:endParaRPr lang="ru-RU"/>
          </a:p>
        </p:txBody>
      </p:sp>
      <p:cxnSp>
        <p:nvCxnSpPr>
          <p:cNvPr id="17" name="Прямая со стрелкой 16">
            <a:extLst>
              <a:ext uri="{FF2B5EF4-FFF2-40B4-BE49-F238E27FC236}">
                <a16:creationId xmlns:a16="http://schemas.microsoft.com/office/drawing/2014/main" id="{5AD9750A-0AD1-4AA4-8D25-078FDF37B3E4}"/>
              </a:ext>
            </a:extLst>
          </p:cNvPr>
          <p:cNvCxnSpPr>
            <a:stCxn id="15" idx="1"/>
          </p:cNvCxnSpPr>
          <p:nvPr/>
        </p:nvCxnSpPr>
        <p:spPr>
          <a:xfrm flipH="1">
            <a:off x="2209800" y="5019658"/>
            <a:ext cx="1100137" cy="54292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Прямая со стрелкой 18">
            <a:extLst>
              <a:ext uri="{FF2B5EF4-FFF2-40B4-BE49-F238E27FC236}">
                <a16:creationId xmlns:a16="http://schemas.microsoft.com/office/drawing/2014/main" id="{87E8E010-9205-4BF1-9CDD-3AF1110727C2}"/>
              </a:ext>
            </a:extLst>
          </p:cNvPr>
          <p:cNvCxnSpPr>
            <a:stCxn id="15" idx="3"/>
          </p:cNvCxnSpPr>
          <p:nvPr/>
        </p:nvCxnSpPr>
        <p:spPr>
          <a:xfrm>
            <a:off x="8615362" y="5019658"/>
            <a:ext cx="909638" cy="4524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Прямоугольник: скругленные углы 19">
            <a:extLst>
              <a:ext uri="{FF2B5EF4-FFF2-40B4-BE49-F238E27FC236}">
                <a16:creationId xmlns:a16="http://schemas.microsoft.com/office/drawing/2014/main" id="{4D51D9FB-B88B-4B6A-B2A9-5FCDD754D836}"/>
              </a:ext>
            </a:extLst>
          </p:cNvPr>
          <p:cNvSpPr/>
          <p:nvPr/>
        </p:nvSpPr>
        <p:spPr>
          <a:xfrm>
            <a:off x="47624" y="5610186"/>
            <a:ext cx="4705350" cy="97155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solidFill>
                  <a:schemeClr val="bg1"/>
                </a:solidFill>
              </a:rPr>
              <a:t>Договор коммерческой концессии может быть изменен в соответствии с правилами </a:t>
            </a:r>
            <a:r>
              <a:rPr lang="ru-RU" dirty="0">
                <a:solidFill>
                  <a:schemeClr val="bg1"/>
                </a:solidFill>
                <a:hlinkClick r:id="rId2">
                  <a:extLst>
                    <a:ext uri="{A12FA001-AC4F-418D-AE19-62706E023703}">
                      <ahyp:hlinkClr xmlns:ahyp="http://schemas.microsoft.com/office/drawing/2018/hyperlinkcolor" val="tx"/>
                    </a:ext>
                  </a:extLst>
                </a:hlinkClick>
              </a:rPr>
              <a:t>главы 29</a:t>
            </a:r>
            <a:r>
              <a:rPr lang="ru-RU" dirty="0">
                <a:solidFill>
                  <a:schemeClr val="bg1"/>
                </a:solidFill>
              </a:rPr>
              <a:t> ГК РФ.</a:t>
            </a:r>
          </a:p>
        </p:txBody>
      </p:sp>
      <p:sp>
        <p:nvSpPr>
          <p:cNvPr id="21" name="Прямоугольник: скругленные углы 20">
            <a:extLst>
              <a:ext uri="{FF2B5EF4-FFF2-40B4-BE49-F238E27FC236}">
                <a16:creationId xmlns:a16="http://schemas.microsoft.com/office/drawing/2014/main" id="{55DE09B8-534A-4FD6-9807-B398099DF78C}"/>
              </a:ext>
            </a:extLst>
          </p:cNvPr>
          <p:cNvSpPr/>
          <p:nvPr/>
        </p:nvSpPr>
        <p:spPr>
          <a:xfrm>
            <a:off x="7239003" y="5500626"/>
            <a:ext cx="4724398" cy="106203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a:solidFill>
                  <a:schemeClr val="bg1"/>
                </a:solidFill>
              </a:rPr>
              <a:t>Изменение договора коммерческой концессии подлежит государственной регистрации в порядке, установленном </a:t>
            </a:r>
            <a:r>
              <a:rPr lang="ru-RU" dirty="0">
                <a:solidFill>
                  <a:schemeClr val="bg1"/>
                </a:solidFill>
                <a:hlinkClick r:id="rId3">
                  <a:extLst>
                    <a:ext uri="{A12FA001-AC4F-418D-AE19-62706E023703}">
                      <ahyp:hlinkClr xmlns:ahyp="http://schemas.microsoft.com/office/drawing/2018/hyperlinkcolor" val="tx"/>
                    </a:ext>
                  </a:extLst>
                </a:hlinkClick>
              </a:rPr>
              <a:t>пунктом 2 статьи 1028</a:t>
            </a:r>
            <a:r>
              <a:rPr lang="ru-RU" dirty="0">
                <a:solidFill>
                  <a:schemeClr val="bg1"/>
                </a:solidFill>
              </a:rPr>
              <a:t> ГК РФ.</a:t>
            </a:r>
          </a:p>
        </p:txBody>
      </p:sp>
    </p:spTree>
    <p:extLst>
      <p:ext uri="{BB962C8B-B14F-4D97-AF65-F5344CB8AC3E}">
        <p14:creationId xmlns:p14="http://schemas.microsoft.com/office/powerpoint/2010/main" val="103353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2FE13-9328-4309-B2CE-C538CDAFFAD4}"/>
              </a:ext>
            </a:extLst>
          </p:cNvPr>
          <p:cNvSpPr>
            <a:spLocks noGrp="1"/>
          </p:cNvSpPr>
          <p:nvPr>
            <p:ph type="title"/>
          </p:nvPr>
        </p:nvSpPr>
        <p:spPr>
          <a:xfrm>
            <a:off x="385762" y="136017"/>
            <a:ext cx="11420475" cy="445008"/>
          </a:xfrm>
        </p:spPr>
        <p:txBody>
          <a:bodyPr>
            <a:normAutofit fontScale="90000"/>
          </a:bodyPr>
          <a:lstStyle/>
          <a:p>
            <a:r>
              <a:rPr lang="ru-RU" sz="2000" b="1" dirty="0"/>
              <a:t>Прекращение договора коммерческой концессии</a:t>
            </a:r>
            <a:endParaRPr lang="ru-RU" sz="2000" dirty="0"/>
          </a:p>
        </p:txBody>
      </p:sp>
      <p:sp>
        <p:nvSpPr>
          <p:cNvPr id="5" name="Прямоугольник 4">
            <a:extLst>
              <a:ext uri="{FF2B5EF4-FFF2-40B4-BE49-F238E27FC236}">
                <a16:creationId xmlns:a16="http://schemas.microsoft.com/office/drawing/2014/main" id="{AC04E84F-3080-465D-8D37-82E7BB212A56}"/>
              </a:ext>
            </a:extLst>
          </p:cNvPr>
          <p:cNvSpPr/>
          <p:nvPr/>
        </p:nvSpPr>
        <p:spPr>
          <a:xfrm>
            <a:off x="152400" y="800814"/>
            <a:ext cx="12039600" cy="5909310"/>
          </a:xfrm>
          <a:prstGeom prst="rect">
            <a:avLst/>
          </a:prstGeom>
        </p:spPr>
        <p:txBody>
          <a:bodyPr wrap="square">
            <a:spAutoFit/>
          </a:bodyPr>
          <a:lstStyle/>
          <a:p>
            <a:r>
              <a:rPr lang="ru-RU" sz="1400" dirty="0">
                <a:latin typeface="Calibri" panose="020F0502020204030204" pitchFamily="34" charset="0"/>
                <a:cs typeface="Calibri" panose="020F0502020204030204" pitchFamily="34" charset="0"/>
              </a:rPr>
              <a:t>1. Каждая из сторон договора коммерческой концессии, заключенного без указания срока его действия, во всякое время вправе отказаться от договора, уведомив об этом другую сторону за шесть месяцев, если договором не предусмотрен более продолжительный срок.</a:t>
            </a:r>
          </a:p>
          <a:p>
            <a:r>
              <a:rPr lang="ru-RU" sz="1400" dirty="0">
                <a:latin typeface="Calibri" panose="020F0502020204030204" pitchFamily="34" charset="0"/>
                <a:cs typeface="Calibri" panose="020F0502020204030204" pitchFamily="34" charset="0"/>
              </a:rPr>
              <a:t>Каждая из сторон договора коммерческой концессии, заключенного на определенный срок или без указания срока его действия, во всякое время вправе отказаться от договора, уведомив об этом другую сторону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p>
          <a:p>
            <a:endParaRPr lang="ru-RU" sz="1400" dirty="0">
              <a:latin typeface="Calibri" panose="020F0502020204030204" pitchFamily="34" charset="0"/>
              <a:cs typeface="Calibri" panose="020F0502020204030204" pitchFamily="34" charset="0"/>
            </a:endParaRPr>
          </a:p>
          <a:p>
            <a:endParaRPr lang="ru-RU" sz="1400" dirty="0">
              <a:latin typeface="Calibri" panose="020F0502020204030204" pitchFamily="34" charset="0"/>
              <a:cs typeface="Calibri" panose="020F0502020204030204" pitchFamily="34" charset="0"/>
            </a:endParaRPr>
          </a:p>
          <a:p>
            <a:r>
              <a:rPr lang="ru-RU" sz="1400" dirty="0">
                <a:latin typeface="Calibri" panose="020F0502020204030204" pitchFamily="34" charset="0"/>
                <a:cs typeface="Calibri" panose="020F0502020204030204" pitchFamily="34" charset="0"/>
              </a:rPr>
              <a:t>1.1. Правообладатель вправе отказаться от исполнения договора коммерческой концессии полностью или частично в случае:</a:t>
            </a:r>
          </a:p>
          <a:p>
            <a:r>
              <a:rPr lang="ru-RU" sz="1400" dirty="0">
                <a:latin typeface="Calibri" panose="020F0502020204030204" pitchFamily="34" charset="0"/>
                <a:cs typeface="Calibri" panose="020F0502020204030204" pitchFamily="34" charset="0"/>
              </a:rPr>
              <a:t>нарушения пользователем условий договора о качестве производимых товаров, выполняемых работ, оказываемых услуг;</a:t>
            </a:r>
          </a:p>
          <a:p>
            <a:r>
              <a:rPr lang="ru-RU" sz="1400" dirty="0">
                <a:latin typeface="Calibri" panose="020F0502020204030204" pitchFamily="34" charset="0"/>
                <a:cs typeface="Calibri" panose="020F0502020204030204" pitchFamily="34" charset="0"/>
              </a:rPr>
              <a:t>грубого нарушения пользователем инструкций и указаний правообладателя, направленных на обеспечение соответствия условиям договора характера, способов и условий использования предоставленного комплекса исключительных прав;</a:t>
            </a:r>
          </a:p>
          <a:p>
            <a:r>
              <a:rPr lang="ru-RU" sz="1400" dirty="0">
                <a:latin typeface="Calibri" panose="020F0502020204030204" pitchFamily="34" charset="0"/>
                <a:cs typeface="Calibri" panose="020F0502020204030204" pitchFamily="34" charset="0"/>
              </a:rPr>
              <a:t>нарушения пользователем обязанности выплатить правообладателю вознаграждение в установленный договором срок.</a:t>
            </a:r>
          </a:p>
          <a:p>
            <a:r>
              <a:rPr lang="ru-RU" sz="1400" dirty="0">
                <a:latin typeface="Calibri" panose="020F0502020204030204" pitchFamily="34" charset="0"/>
                <a:cs typeface="Calibri" panose="020F0502020204030204" pitchFamily="34" charset="0"/>
              </a:rPr>
              <a:t>Односторонний отказ правообладателя от исполнения договора возможен в случае, если пользователь после направления ему правообладателем письменного требования об устранении нарушения не устранил его в разумный срок или вновь совершил такое нарушение в течение одного года с даты направления ему указанного требования.</a:t>
            </a:r>
          </a:p>
          <a:p>
            <a:endParaRPr lang="ru-RU" sz="1400" dirty="0">
              <a:latin typeface="Calibri" panose="020F0502020204030204" pitchFamily="34" charset="0"/>
              <a:cs typeface="Calibri" panose="020F0502020204030204" pitchFamily="34" charset="0"/>
            </a:endParaRPr>
          </a:p>
          <a:p>
            <a:endParaRPr lang="ru-RU" sz="1400" dirty="0">
              <a:latin typeface="Calibri" panose="020F0502020204030204" pitchFamily="34" charset="0"/>
              <a:cs typeface="Calibri" panose="020F0502020204030204" pitchFamily="34" charset="0"/>
            </a:endParaRPr>
          </a:p>
          <a:p>
            <a:r>
              <a:rPr lang="ru-RU" sz="1400" dirty="0">
                <a:latin typeface="Calibri" panose="020F0502020204030204" pitchFamily="34" charset="0"/>
                <a:cs typeface="Calibri" panose="020F0502020204030204" pitchFamily="34" charset="0"/>
              </a:rPr>
              <a:t>2. Досрочное расторжение договора коммерческой концессии, заключенного с указанием срока, а также расторжение договора, заключенного без указания срока, подлежат государственной регистрации в порядке, установленном пунктом 2 статьи 1028 настоящего Кодекса.</a:t>
            </a:r>
          </a:p>
          <a:p>
            <a:endParaRPr lang="ru-RU" sz="1400" dirty="0">
              <a:latin typeface="Calibri" panose="020F0502020204030204" pitchFamily="34" charset="0"/>
              <a:cs typeface="Calibri" panose="020F0502020204030204" pitchFamily="34" charset="0"/>
            </a:endParaRPr>
          </a:p>
          <a:p>
            <a:endParaRPr lang="ru-RU" sz="1400" dirty="0">
              <a:latin typeface="Calibri" panose="020F0502020204030204" pitchFamily="34" charset="0"/>
              <a:cs typeface="Calibri" panose="020F0502020204030204" pitchFamily="34" charset="0"/>
            </a:endParaRPr>
          </a:p>
          <a:p>
            <a:r>
              <a:rPr lang="ru-RU" sz="1400" dirty="0">
                <a:latin typeface="Calibri" panose="020F0502020204030204" pitchFamily="34" charset="0"/>
                <a:cs typeface="Calibri" panose="020F0502020204030204" pitchFamily="34" charset="0"/>
              </a:rPr>
              <a:t>3. В случае прекращения принадлежащего правообладателю права на товарный знак, знак обслуживания или на коммерческое обозначение, когда такое право входит в комплекс исключительных прав, предоставленных пользователю по договору коммерческой концессии, без замены прекратившегося права новым аналогичным правом договор коммерческой концессии прекращается.</a:t>
            </a:r>
          </a:p>
          <a:p>
            <a:endParaRPr lang="ru-RU" sz="1400" dirty="0">
              <a:latin typeface="Calibri" panose="020F0502020204030204" pitchFamily="34" charset="0"/>
              <a:cs typeface="Calibri" panose="020F0502020204030204" pitchFamily="34" charset="0"/>
            </a:endParaRPr>
          </a:p>
          <a:p>
            <a:endParaRPr lang="ru-RU" sz="1400" dirty="0">
              <a:latin typeface="Calibri" panose="020F0502020204030204" pitchFamily="34" charset="0"/>
              <a:cs typeface="Calibri" panose="020F0502020204030204" pitchFamily="34" charset="0"/>
            </a:endParaRPr>
          </a:p>
          <a:p>
            <a:r>
              <a:rPr lang="ru-RU" sz="1400" dirty="0">
                <a:latin typeface="Calibri" panose="020F0502020204030204" pitchFamily="34" charset="0"/>
                <a:cs typeface="Calibri" panose="020F0502020204030204" pitchFamily="34" charset="0"/>
              </a:rPr>
              <a:t>4. При объявлении правообладателя или пользователя несостоятельным (банкротом) договор коммерческой концессии прекращается.</a:t>
            </a:r>
          </a:p>
        </p:txBody>
      </p:sp>
      <p:cxnSp>
        <p:nvCxnSpPr>
          <p:cNvPr id="7" name="Прямая со стрелкой 6">
            <a:extLst>
              <a:ext uri="{FF2B5EF4-FFF2-40B4-BE49-F238E27FC236}">
                <a16:creationId xmlns:a16="http://schemas.microsoft.com/office/drawing/2014/main" id="{E17B12C1-95F5-44A6-A2A5-9E4F129D2DEE}"/>
              </a:ext>
            </a:extLst>
          </p:cNvPr>
          <p:cNvCxnSpPr/>
          <p:nvPr/>
        </p:nvCxnSpPr>
        <p:spPr>
          <a:xfrm>
            <a:off x="6172199" y="1971675"/>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Прямая со стрелкой 7">
            <a:extLst>
              <a:ext uri="{FF2B5EF4-FFF2-40B4-BE49-F238E27FC236}">
                <a16:creationId xmlns:a16="http://schemas.microsoft.com/office/drawing/2014/main" id="{69C9B013-6379-4E91-AEA3-964AD22E04EC}"/>
              </a:ext>
            </a:extLst>
          </p:cNvPr>
          <p:cNvCxnSpPr/>
          <p:nvPr/>
        </p:nvCxnSpPr>
        <p:spPr>
          <a:xfrm>
            <a:off x="6172200" y="1971675"/>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Прямая со стрелкой 9">
            <a:extLst>
              <a:ext uri="{FF2B5EF4-FFF2-40B4-BE49-F238E27FC236}">
                <a16:creationId xmlns:a16="http://schemas.microsoft.com/office/drawing/2014/main" id="{1AD30F80-074A-4E15-A4B0-A2322F6FEE5F}"/>
              </a:ext>
            </a:extLst>
          </p:cNvPr>
          <p:cNvCxnSpPr/>
          <p:nvPr/>
        </p:nvCxnSpPr>
        <p:spPr>
          <a:xfrm>
            <a:off x="6172199" y="1971675"/>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Прямая со стрелкой 10">
            <a:extLst>
              <a:ext uri="{FF2B5EF4-FFF2-40B4-BE49-F238E27FC236}">
                <a16:creationId xmlns:a16="http://schemas.microsoft.com/office/drawing/2014/main" id="{53682923-1A43-464A-AA0F-FC94F4DA9B00}"/>
              </a:ext>
            </a:extLst>
          </p:cNvPr>
          <p:cNvCxnSpPr/>
          <p:nvPr/>
        </p:nvCxnSpPr>
        <p:spPr>
          <a:xfrm>
            <a:off x="6305548" y="6086475"/>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Прямая со стрелкой 11">
            <a:extLst>
              <a:ext uri="{FF2B5EF4-FFF2-40B4-BE49-F238E27FC236}">
                <a16:creationId xmlns:a16="http://schemas.microsoft.com/office/drawing/2014/main" id="{39FBAD8F-AB7A-4A5C-8CFC-710E35C2717F}"/>
              </a:ext>
            </a:extLst>
          </p:cNvPr>
          <p:cNvCxnSpPr/>
          <p:nvPr/>
        </p:nvCxnSpPr>
        <p:spPr>
          <a:xfrm>
            <a:off x="6305548" y="5029200"/>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Прямая со стрелкой 12">
            <a:extLst>
              <a:ext uri="{FF2B5EF4-FFF2-40B4-BE49-F238E27FC236}">
                <a16:creationId xmlns:a16="http://schemas.microsoft.com/office/drawing/2014/main" id="{16A952FC-9047-4230-A2B2-A7B8382E5A3E}"/>
              </a:ext>
            </a:extLst>
          </p:cNvPr>
          <p:cNvCxnSpPr>
            <a:cxnSpLocks/>
          </p:cNvCxnSpPr>
          <p:nvPr/>
        </p:nvCxnSpPr>
        <p:spPr>
          <a:xfrm>
            <a:off x="6248399" y="4095750"/>
            <a:ext cx="0" cy="228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810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06061A4E-20AE-431D-AC61-696AF11E1AC2}"/>
              </a:ext>
            </a:extLst>
          </p:cNvPr>
          <p:cNvSpPr/>
          <p:nvPr/>
        </p:nvSpPr>
        <p:spPr>
          <a:xfrm>
            <a:off x="390524" y="200025"/>
            <a:ext cx="3152775" cy="62865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ru-RU" sz="1400" b="1" dirty="0">
                <a:latin typeface="Calibri" panose="020F0502020204030204" pitchFamily="34" charset="0"/>
                <a:cs typeface="Calibri" panose="020F0502020204030204" pitchFamily="34" charset="0"/>
              </a:rPr>
              <a:t>Сохранение договора коммерческой концессии в силе при перемене сторон</a:t>
            </a:r>
            <a:endParaRPr lang="ru-RU" sz="1400" dirty="0">
              <a:latin typeface="Calibri" panose="020F0502020204030204" pitchFamily="34" charset="0"/>
              <a:cs typeface="Calibri" panose="020F0502020204030204" pitchFamily="34" charset="0"/>
            </a:endParaRPr>
          </a:p>
        </p:txBody>
      </p:sp>
      <p:cxnSp>
        <p:nvCxnSpPr>
          <p:cNvPr id="6" name="Прямая со стрелкой 5">
            <a:extLst>
              <a:ext uri="{FF2B5EF4-FFF2-40B4-BE49-F238E27FC236}">
                <a16:creationId xmlns:a16="http://schemas.microsoft.com/office/drawing/2014/main" id="{D9412BE9-8FC8-4E79-B38C-D61810C6D3E2}"/>
              </a:ext>
            </a:extLst>
          </p:cNvPr>
          <p:cNvCxnSpPr>
            <a:cxnSpLocks/>
            <a:stCxn id="4" idx="3"/>
          </p:cNvCxnSpPr>
          <p:nvPr/>
        </p:nvCxnSpPr>
        <p:spPr>
          <a:xfrm>
            <a:off x="3543299" y="514350"/>
            <a:ext cx="44767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Прямоугольник: скругленные углы 6">
            <a:extLst>
              <a:ext uri="{FF2B5EF4-FFF2-40B4-BE49-F238E27FC236}">
                <a16:creationId xmlns:a16="http://schemas.microsoft.com/office/drawing/2014/main" id="{2249964D-C9CF-41DF-8AC6-26448656AE14}"/>
              </a:ext>
            </a:extLst>
          </p:cNvPr>
          <p:cNvSpPr/>
          <p:nvPr/>
        </p:nvSpPr>
        <p:spPr>
          <a:xfrm>
            <a:off x="4019550" y="133350"/>
            <a:ext cx="80391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200" b="1" dirty="0">
                <a:latin typeface="Calibri" panose="020F0502020204030204" pitchFamily="34" charset="0"/>
                <a:cs typeface="Calibri" panose="020F0502020204030204" pitchFamily="34" charset="0"/>
              </a:rPr>
              <a:t>Переход к другому лицу какого-либо исключительного права, входящего в предоставленный пользователю комплекс исключительных прав, не является основанием для изменения или расторжения договора коммерческой концессии. Новый правообладатель становится стороной этого договора в части прав и обязанностей, относящихся к перешедшему исключительному праву.</a:t>
            </a:r>
          </a:p>
        </p:txBody>
      </p:sp>
      <p:cxnSp>
        <p:nvCxnSpPr>
          <p:cNvPr id="10" name="Прямая со стрелкой 9">
            <a:extLst>
              <a:ext uri="{FF2B5EF4-FFF2-40B4-BE49-F238E27FC236}">
                <a16:creationId xmlns:a16="http://schemas.microsoft.com/office/drawing/2014/main" id="{AA9CF2F5-278D-48F6-9878-FC8F31497BAF}"/>
              </a:ext>
            </a:extLst>
          </p:cNvPr>
          <p:cNvCxnSpPr>
            <a:stCxn id="4" idx="2"/>
          </p:cNvCxnSpPr>
          <p:nvPr/>
        </p:nvCxnSpPr>
        <p:spPr>
          <a:xfrm flipH="1">
            <a:off x="1966911" y="828675"/>
            <a:ext cx="1" cy="266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Прямоугольник: скругленные углы 10">
            <a:extLst>
              <a:ext uri="{FF2B5EF4-FFF2-40B4-BE49-F238E27FC236}">
                <a16:creationId xmlns:a16="http://schemas.microsoft.com/office/drawing/2014/main" id="{C6CC5795-820E-446F-9FA6-2F9278FE3BF1}"/>
              </a:ext>
            </a:extLst>
          </p:cNvPr>
          <p:cNvSpPr/>
          <p:nvPr/>
        </p:nvSpPr>
        <p:spPr>
          <a:xfrm>
            <a:off x="0" y="1143000"/>
            <a:ext cx="6515100" cy="96202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300" dirty="0">
                <a:latin typeface="Calibri" panose="020F0502020204030204" pitchFamily="34" charset="0"/>
                <a:cs typeface="Calibri" panose="020F0502020204030204" pitchFamily="34" charset="0"/>
              </a:rPr>
              <a:t>В случае смерти правообладателя его права и обязанности по договору коммерческой концессии переходят к наследнику при условии, что он зарегистрирован или в течение шести месяцев со дня открытия наследства зарегистрируется в качестве индивидуального предпринимателя. В противном случае договор прекращается.</a:t>
            </a:r>
          </a:p>
        </p:txBody>
      </p:sp>
      <p:cxnSp>
        <p:nvCxnSpPr>
          <p:cNvPr id="13" name="Прямая со стрелкой 12">
            <a:extLst>
              <a:ext uri="{FF2B5EF4-FFF2-40B4-BE49-F238E27FC236}">
                <a16:creationId xmlns:a16="http://schemas.microsoft.com/office/drawing/2014/main" id="{CD3CEA20-AC7A-4EB6-B4A5-D1859232607C}"/>
              </a:ext>
            </a:extLst>
          </p:cNvPr>
          <p:cNvCxnSpPr>
            <a:stCxn id="11" idx="3"/>
          </p:cNvCxnSpPr>
          <p:nvPr/>
        </p:nvCxnSpPr>
        <p:spPr>
          <a:xfrm flipV="1">
            <a:off x="6515100" y="1619250"/>
            <a:ext cx="381000" cy="47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Прямоугольник: скругленные углы 13">
            <a:extLst>
              <a:ext uri="{FF2B5EF4-FFF2-40B4-BE49-F238E27FC236}">
                <a16:creationId xmlns:a16="http://schemas.microsoft.com/office/drawing/2014/main" id="{CFAA1CCC-D0BF-4946-B601-4B201AE21D48}"/>
              </a:ext>
            </a:extLst>
          </p:cNvPr>
          <p:cNvSpPr/>
          <p:nvPr/>
        </p:nvSpPr>
        <p:spPr>
          <a:xfrm>
            <a:off x="6896100" y="1085847"/>
            <a:ext cx="5162550" cy="10191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1300" dirty="0">
                <a:latin typeface="Calibri" panose="020F0502020204030204" pitchFamily="34" charset="0"/>
                <a:cs typeface="Calibri" panose="020F0502020204030204" pitchFamily="34" charset="0"/>
              </a:rPr>
              <a:t>Осуществление прав и исполнение обязанностей умершего правообладателя до принятия наследником этих прав и обязанностей или до регистрации наследника в качестве индивидуального предпринимателя осуществляются управляющим, назначаемым нотариусом.</a:t>
            </a:r>
          </a:p>
        </p:txBody>
      </p:sp>
      <p:sp>
        <p:nvSpPr>
          <p:cNvPr id="15" name="Прямоугольник: скругленные углы 14">
            <a:extLst>
              <a:ext uri="{FF2B5EF4-FFF2-40B4-BE49-F238E27FC236}">
                <a16:creationId xmlns:a16="http://schemas.microsoft.com/office/drawing/2014/main" id="{5710D234-F75C-4528-86A5-2059377C8B02}"/>
              </a:ext>
            </a:extLst>
          </p:cNvPr>
          <p:cNvSpPr/>
          <p:nvPr/>
        </p:nvSpPr>
        <p:spPr>
          <a:xfrm>
            <a:off x="0" y="2352673"/>
            <a:ext cx="3114676" cy="79057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b="1"/>
              <a:t>Последствия изменения коммерческого обозначения</a:t>
            </a:r>
            <a:endParaRPr lang="ru-RU"/>
          </a:p>
        </p:txBody>
      </p:sp>
      <p:cxnSp>
        <p:nvCxnSpPr>
          <p:cNvPr id="17" name="Прямая со стрелкой 16">
            <a:extLst>
              <a:ext uri="{FF2B5EF4-FFF2-40B4-BE49-F238E27FC236}">
                <a16:creationId xmlns:a16="http://schemas.microsoft.com/office/drawing/2014/main" id="{BB9C3EAC-0919-437D-A732-B8D163A19BDB}"/>
              </a:ext>
            </a:extLst>
          </p:cNvPr>
          <p:cNvCxnSpPr>
            <a:cxnSpLocks/>
            <a:stCxn id="15" idx="3"/>
          </p:cNvCxnSpPr>
          <p:nvPr/>
        </p:nvCxnSpPr>
        <p:spPr>
          <a:xfrm>
            <a:off x="3114676" y="2747961"/>
            <a:ext cx="42862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9" name="Прямоугольник: скругленные углы 18">
            <a:extLst>
              <a:ext uri="{FF2B5EF4-FFF2-40B4-BE49-F238E27FC236}">
                <a16:creationId xmlns:a16="http://schemas.microsoft.com/office/drawing/2014/main" id="{6828E5FC-91EC-492B-91B6-8C4B8135E305}"/>
              </a:ext>
            </a:extLst>
          </p:cNvPr>
          <p:cNvSpPr/>
          <p:nvPr/>
        </p:nvSpPr>
        <p:spPr>
          <a:xfrm>
            <a:off x="3543299" y="2185982"/>
            <a:ext cx="8462963" cy="10763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200" b="1" dirty="0">
                <a:latin typeface="Calibri" panose="020F0502020204030204" pitchFamily="34" charset="0"/>
                <a:cs typeface="Calibri" panose="020F0502020204030204" pitchFamily="34" charset="0"/>
              </a:rPr>
              <a:t>В случае изменения правообладателем коммерческого обозначения, входящего в комплекс исключительных прав, предоставленных пользователю по договору коммерческой концессии, этот договор продолжает действовать в отношении нового коммерческого обозначения правообладателя, если пользователь не потребует расторжение договора и возмещение убытков. В случае продолжения действия договора пользователь вправе потребовать соразмерного уменьшения причитающегося правообладателю вознаграждения.</a:t>
            </a:r>
          </a:p>
        </p:txBody>
      </p:sp>
      <p:sp>
        <p:nvSpPr>
          <p:cNvPr id="20" name="Прямоугольник: скругленные углы 19">
            <a:extLst>
              <a:ext uri="{FF2B5EF4-FFF2-40B4-BE49-F238E27FC236}">
                <a16:creationId xmlns:a16="http://schemas.microsoft.com/office/drawing/2014/main" id="{FC1F354E-B73B-48AB-94FC-8DD92B0B0514}"/>
              </a:ext>
            </a:extLst>
          </p:cNvPr>
          <p:cNvSpPr/>
          <p:nvPr/>
        </p:nvSpPr>
        <p:spPr>
          <a:xfrm>
            <a:off x="95251" y="3724278"/>
            <a:ext cx="3457575" cy="9239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b="1" dirty="0">
                <a:latin typeface="Calibri" panose="020F0502020204030204" pitchFamily="34" charset="0"/>
                <a:cs typeface="Calibri" panose="020F0502020204030204" pitchFamily="34" charset="0"/>
              </a:rPr>
              <a:t>Последствия прекращения исключительного права, пользование которым предоставлено по договору коммерческой концессии</a:t>
            </a:r>
            <a:endParaRPr lang="ru-RU" sz="1400" dirty="0">
              <a:latin typeface="Calibri" panose="020F0502020204030204" pitchFamily="34" charset="0"/>
              <a:cs typeface="Calibri" panose="020F0502020204030204" pitchFamily="34" charset="0"/>
            </a:endParaRPr>
          </a:p>
        </p:txBody>
      </p:sp>
      <p:cxnSp>
        <p:nvCxnSpPr>
          <p:cNvPr id="22" name="Прямая со стрелкой 21">
            <a:extLst>
              <a:ext uri="{FF2B5EF4-FFF2-40B4-BE49-F238E27FC236}">
                <a16:creationId xmlns:a16="http://schemas.microsoft.com/office/drawing/2014/main" id="{479D553A-34A9-45DA-BAD2-A767662A20CE}"/>
              </a:ext>
            </a:extLst>
          </p:cNvPr>
          <p:cNvCxnSpPr>
            <a:stCxn id="20" idx="3"/>
          </p:cNvCxnSpPr>
          <p:nvPr/>
        </p:nvCxnSpPr>
        <p:spPr>
          <a:xfrm>
            <a:off x="3552826" y="4186238"/>
            <a:ext cx="609599" cy="47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Прямоугольник: скругленные углы 22">
            <a:extLst>
              <a:ext uri="{FF2B5EF4-FFF2-40B4-BE49-F238E27FC236}">
                <a16:creationId xmlns:a16="http://schemas.microsoft.com/office/drawing/2014/main" id="{B4D4FD89-EA4D-42A4-8A82-E83785E0439C}"/>
              </a:ext>
            </a:extLst>
          </p:cNvPr>
          <p:cNvSpPr/>
          <p:nvPr/>
        </p:nvSpPr>
        <p:spPr>
          <a:xfrm>
            <a:off x="4231481" y="3371843"/>
            <a:ext cx="7615237" cy="179545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Calibri" panose="020F0502020204030204" pitchFamily="34" charset="0"/>
                <a:cs typeface="Calibri" panose="020F0502020204030204" pitchFamily="34" charset="0"/>
              </a:rPr>
              <a:t>Если в период действия договора коммерческой концессии истек срок действия исключительного права, пользование которым предоставлено по этому договору, либо такое право прекратилось по иному основанию, договор коммерческой концессии продолжает действовать, за исключением положений, относящихся к прекратившемуся праву, а пользователь, если иное не предусмотрено договором, вправе потребовать соразмерного уменьшения причитающегося правообладателю вознаграждения.</a:t>
            </a:r>
          </a:p>
        </p:txBody>
      </p:sp>
      <p:cxnSp>
        <p:nvCxnSpPr>
          <p:cNvPr id="25" name="Прямая со стрелкой 24">
            <a:extLst>
              <a:ext uri="{FF2B5EF4-FFF2-40B4-BE49-F238E27FC236}">
                <a16:creationId xmlns:a16="http://schemas.microsoft.com/office/drawing/2014/main" id="{5EA9DBBB-4CC2-4A5B-ADBC-A7463BD45C86}"/>
              </a:ext>
            </a:extLst>
          </p:cNvPr>
          <p:cNvCxnSpPr>
            <a:stCxn id="23" idx="2"/>
          </p:cNvCxnSpPr>
          <p:nvPr/>
        </p:nvCxnSpPr>
        <p:spPr>
          <a:xfrm>
            <a:off x="8039100" y="5167301"/>
            <a:ext cx="0" cy="41434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6" name="Прямоугольник: скругленные углы 25">
            <a:extLst>
              <a:ext uri="{FF2B5EF4-FFF2-40B4-BE49-F238E27FC236}">
                <a16:creationId xmlns:a16="http://schemas.microsoft.com/office/drawing/2014/main" id="{E1030AD6-DC0A-4DC9-B011-BC3112BA4DF6}"/>
              </a:ext>
            </a:extLst>
          </p:cNvPr>
          <p:cNvSpPr/>
          <p:nvPr/>
        </p:nvSpPr>
        <p:spPr>
          <a:xfrm>
            <a:off x="1557338" y="5619750"/>
            <a:ext cx="8677275" cy="11620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solidFill>
                  <a:schemeClr val="tx1"/>
                </a:solidFill>
                <a:latin typeface="Calibri" panose="020F0502020204030204" pitchFamily="34" charset="0"/>
                <a:cs typeface="Calibri" panose="020F0502020204030204" pitchFamily="34" charset="0"/>
              </a:rPr>
              <a:t>В случае прекращения принадлежащего правообладателю исключительного права на товарный знак, знак обслуживания или на коммерческое обозначение наступают последствия, предусмотренные </a:t>
            </a:r>
            <a:r>
              <a:rPr lang="ru-RU" dirty="0">
                <a:solidFill>
                  <a:schemeClr val="tx1"/>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пунктом 3 статьи 1037</a:t>
            </a:r>
            <a:r>
              <a:rPr lang="ru-RU" dirty="0">
                <a:solidFill>
                  <a:schemeClr val="tx1"/>
                </a:solidFill>
                <a:latin typeface="Calibri" panose="020F0502020204030204" pitchFamily="34" charset="0"/>
                <a:cs typeface="Calibri" panose="020F0502020204030204" pitchFamily="34" charset="0"/>
              </a:rPr>
              <a:t> и </a:t>
            </a:r>
            <a:r>
              <a:rPr lang="ru-RU" dirty="0">
                <a:solidFill>
                  <a:schemeClr val="tx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статьей 1039</a:t>
            </a:r>
            <a:r>
              <a:rPr lang="ru-RU" dirty="0">
                <a:solidFill>
                  <a:schemeClr val="tx1"/>
                </a:solidFill>
                <a:latin typeface="Calibri" panose="020F0502020204030204" pitchFamily="34" charset="0"/>
                <a:cs typeface="Calibri" panose="020F0502020204030204" pitchFamily="34" charset="0"/>
              </a:rPr>
              <a:t> ГК РФ.</a:t>
            </a:r>
          </a:p>
        </p:txBody>
      </p:sp>
    </p:spTree>
    <p:extLst>
      <p:ext uri="{BB962C8B-B14F-4D97-AF65-F5344CB8AC3E}">
        <p14:creationId xmlns:p14="http://schemas.microsoft.com/office/powerpoint/2010/main" val="1741482895"/>
      </p:ext>
    </p:extLst>
  </p:cSld>
  <p:clrMapOvr>
    <a:masterClrMapping/>
  </p:clrMapOvr>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44</TotalTime>
  <Words>1806</Words>
  <Application>Microsoft Office PowerPoint</Application>
  <PresentationFormat>Широкоэкранный</PresentationFormat>
  <Paragraphs>101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Corbel</vt:lpstr>
      <vt:lpstr>Gill Sans MT</vt:lpstr>
      <vt:lpstr>Посылка</vt:lpstr>
      <vt:lpstr>ГК РФ Глава 54. Коммерческая концессия</vt:lpstr>
      <vt:lpstr>Договор коммерческой концессии</vt:lpstr>
      <vt:lpstr>Коммерческая субконцессия</vt:lpstr>
      <vt:lpstr>Вознаграждение по договору коммерческой концессии</vt:lpstr>
      <vt:lpstr>Обязанности правообладателя</vt:lpstr>
      <vt:lpstr>Ограничения прав сторон по договору коммерческой концессии</vt:lpstr>
      <vt:lpstr>Презентация PowerPoint</vt:lpstr>
      <vt:lpstr>Прекращение договора коммерческой концессии</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ГК РФ Глава 54. Коммерческая концессия</dc:title>
  <dc:creator>Смирнова Виктория Александровна</dc:creator>
  <cp:lastModifiedBy>Смирнова Виктория Александровна</cp:lastModifiedBy>
  <cp:revision>5</cp:revision>
  <dcterms:created xsi:type="dcterms:W3CDTF">2020-05-23T09:01:35Z</dcterms:created>
  <dcterms:modified xsi:type="dcterms:W3CDTF">2020-05-23T09:46:28Z</dcterms:modified>
</cp:coreProperties>
</file>