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57" r:id="rId3"/>
    <p:sldId id="258" r:id="rId4"/>
    <p:sldId id="259" r:id="rId5"/>
    <p:sldId id="263" r:id="rId6"/>
    <p:sldId id="264" r:id="rId7"/>
    <p:sldId id="265" r:id="rId8"/>
    <p:sldId id="266" r:id="rId9"/>
    <p:sldId id="260" r:id="rId10"/>
    <p:sldId id="267" r:id="rId11"/>
    <p:sldId id="261" r:id="rId12"/>
    <p:sldId id="26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0" y="-7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23.05.2020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23.05.2020</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nsultant.ru/document/cons_doc_LAW_35127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nsultant.ru/document/cons_doc_LAW_112006/928871b127658e25fdcac61241091303f3d0fc3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onsultant.ru/document/cons_doc_LAW_320455/586bea8ac50ac519ccccd34897fd6a150dff074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8520" y="548680"/>
            <a:ext cx="8172400" cy="2301240"/>
          </a:xfrm>
        </p:spPr>
        <p:txBody>
          <a:bodyPr>
            <a:normAutofit fontScale="90000"/>
          </a:bodyPr>
          <a:lstStyle/>
          <a:p>
            <a:r>
              <a:rPr lang="ru-RU" dirty="0" smtClean="0"/>
              <a:t>Договор </a:t>
            </a:r>
            <a:r>
              <a:rPr lang="ru-RU" dirty="0" smtClean="0"/>
              <a:t>КОММЕРЧЕСКОЙ концессии</a:t>
            </a: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2195736" y="4509120"/>
            <a:ext cx="6480048" cy="1752600"/>
          </a:xfrm>
        </p:spPr>
        <p:txBody>
          <a:bodyPr/>
          <a:lstStyle/>
          <a:p>
            <a:r>
              <a:rPr lang="ru-RU" dirty="0" smtClean="0"/>
              <a:t>Выполнил: студент 3 курса, группы ПОЭД-32</a:t>
            </a:r>
          </a:p>
          <a:p>
            <a:r>
              <a:rPr lang="ru-RU" dirty="0" smtClean="0"/>
              <a:t>Поздеев Артём</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кругленный прямоугольник 3"/>
          <p:cNvSpPr/>
          <p:nvPr/>
        </p:nvSpPr>
        <p:spPr>
          <a:xfrm>
            <a:off x="3131840" y="332656"/>
            <a:ext cx="280831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Ограничение прав сторон по договору</a:t>
            </a:r>
            <a:endParaRPr lang="ru-RU" dirty="0"/>
          </a:p>
        </p:txBody>
      </p:sp>
      <p:sp>
        <p:nvSpPr>
          <p:cNvPr id="5" name="Стрелка вниз 4"/>
          <p:cNvSpPr/>
          <p:nvPr/>
        </p:nvSpPr>
        <p:spPr>
          <a:xfrm rot="1900867">
            <a:off x="2108999" y="86637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932040" y="1268760"/>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rot="18656204">
            <a:off x="6782906" y="1009746"/>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0" y="1889448"/>
            <a:ext cx="4176464" cy="4968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smtClean="0"/>
              <a:t>По договору стороны могут быть предусмотрены:</a:t>
            </a:r>
          </a:p>
          <a:p>
            <a:r>
              <a:rPr lang="ru-RU" sz="900" dirty="0" smtClean="0"/>
              <a:t>1) обязательство </a:t>
            </a:r>
            <a:r>
              <a:rPr lang="ru-RU" sz="900" dirty="0" smtClean="0"/>
              <a:t>правообладателя не предоставлять другим лицам аналогичные комплексы исключительных прав для их использования на закрепленной за пользователем территории либо воздерживаться от собственной аналогичной деятельности на этой территории;</a:t>
            </a:r>
          </a:p>
          <a:p>
            <a:r>
              <a:rPr lang="ru-RU" sz="900" dirty="0" smtClean="0"/>
              <a:t>2) обязательство </a:t>
            </a:r>
            <a:r>
              <a:rPr lang="ru-RU" sz="900" dirty="0" smtClean="0"/>
              <a:t>пользователя не конкурировать с правообладателем на территории, на которую распространяется действие договора коммерческой концессии в отношении предпринимательской деятельности, осуществляемой пользователем с использованием принадлежащих правообладателю исключительных прав;</a:t>
            </a:r>
          </a:p>
          <a:p>
            <a:r>
              <a:rPr lang="ru-RU" sz="900" dirty="0" smtClean="0"/>
              <a:t>3) отказ </a:t>
            </a:r>
            <a:r>
              <a:rPr lang="ru-RU" sz="900" dirty="0" smtClean="0"/>
              <a:t>пользователя от получения по договорам коммерческой концессии аналогичных прав у конкурентов (потенциальных конкурентов) правообладателя;</a:t>
            </a:r>
          </a:p>
          <a:p>
            <a:r>
              <a:rPr lang="ru-RU" sz="900" dirty="0" smtClean="0"/>
              <a:t>обязательство пользователя реализовывать, в том числе перепродавать, произведенные и (или) </a:t>
            </a:r>
            <a:endParaRPr lang="ru-RU" sz="900" dirty="0" smtClean="0"/>
          </a:p>
          <a:p>
            <a:r>
              <a:rPr lang="ru-RU" sz="900" dirty="0" smtClean="0"/>
              <a:t>4) закупленные </a:t>
            </a:r>
            <a:r>
              <a:rPr lang="ru-RU" sz="900" dirty="0" smtClean="0"/>
              <a:t>товары, выполнять работы или оказывать услуги с использованием принадлежащих правообладателю исключительных прав по установленным правообладателем ценам, а равно обязательство пользователя не осуществлять реализацию аналогичных товаров, выполнение аналогичных работ или оказание аналогичных услуг с использованием товарных знаков или коммерческих обозначений других правообладателей;</a:t>
            </a:r>
          </a:p>
          <a:p>
            <a:r>
              <a:rPr lang="ru-RU" sz="900" dirty="0" smtClean="0"/>
              <a:t>5) обязательство </a:t>
            </a:r>
            <a:r>
              <a:rPr lang="ru-RU" sz="900" dirty="0" smtClean="0"/>
              <a:t>пользователя продавать товары, выполнять работы или оказывать услуги исключительно в пределах определенной территории;</a:t>
            </a:r>
          </a:p>
          <a:p>
            <a:r>
              <a:rPr lang="ru-RU" sz="900" dirty="0" smtClean="0"/>
              <a:t>6) обязательство </a:t>
            </a:r>
            <a:r>
              <a:rPr lang="ru-RU" sz="900" dirty="0" smtClean="0"/>
              <a:t>пользователя согласовывать с правообладателем место расположения коммерческих помещений, используемых при осуществлении предоставленных по договору исключительных прав, а также их внешнее и внутреннее оформление</a:t>
            </a:r>
          </a:p>
          <a:p>
            <a:pPr algn="ctr"/>
            <a:endParaRPr lang="ru-RU" dirty="0"/>
          </a:p>
        </p:txBody>
      </p:sp>
      <p:sp>
        <p:nvSpPr>
          <p:cNvPr id="14" name="Скругленный прямоугольник 13"/>
          <p:cNvSpPr/>
          <p:nvPr/>
        </p:nvSpPr>
        <p:spPr>
          <a:xfrm>
            <a:off x="4355976" y="2276872"/>
            <a:ext cx="2088232"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Условия договора коммерческой концессии, предусматривающие обязательство пользователя продавать товары, выполнять работы или оказывать услуги исключительно покупателям (заказчикам), имеющим место нахождения, место жительства на определенной договором территории, являются ничтожными.</a:t>
            </a:r>
            <a:endParaRPr lang="ru-RU" sz="1200" dirty="0"/>
          </a:p>
        </p:txBody>
      </p:sp>
      <p:sp>
        <p:nvSpPr>
          <p:cNvPr id="15" name="Скругленный прямоугольник 14"/>
          <p:cNvSpPr/>
          <p:nvPr/>
        </p:nvSpPr>
        <p:spPr>
          <a:xfrm>
            <a:off x="6839744" y="2060848"/>
            <a:ext cx="2304256"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Ограничительные условия могут быть признаны недействительными по требованию антимонопольного органа или иного заинтересованного лица, если эти условия с учетом состояния соответствующего рынка и экономического положения сторон противоречат антимонопольному </a:t>
            </a:r>
            <a:r>
              <a:rPr lang="ru-RU" sz="1200" dirty="0" smtClean="0">
                <a:hlinkClick r:id="rId2"/>
              </a:rPr>
              <a:t>законодательству</a:t>
            </a:r>
            <a:r>
              <a:rPr lang="ru-RU" sz="1200" dirty="0" smtClean="0"/>
              <a:t>.</a:t>
            </a:r>
            <a:endParaRPr lang="ru-RU"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      </a:t>
            </a:r>
            <a:r>
              <a:rPr lang="ru-RU" sz="2000" dirty="0" smtClean="0"/>
              <a:t>Договор прекращается вследствие (статья 1024 ГК РФ)</a:t>
            </a:r>
            <a:endParaRPr lang="ru-RU" sz="2000" dirty="0"/>
          </a:p>
        </p:txBody>
      </p:sp>
      <p:sp>
        <p:nvSpPr>
          <p:cNvPr id="4" name="Стрелка вниз 3"/>
          <p:cNvSpPr/>
          <p:nvPr/>
        </p:nvSpPr>
        <p:spPr>
          <a:xfrm rot="1203983">
            <a:off x="1502419" y="2151994"/>
            <a:ext cx="258164" cy="8258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1080954">
            <a:off x="2690348" y="2170436"/>
            <a:ext cx="216024" cy="27670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20562919">
            <a:off x="6013570" y="2099399"/>
            <a:ext cx="223428" cy="2951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Блок-схема: альтернативный процесс 7"/>
          <p:cNvSpPr/>
          <p:nvPr/>
        </p:nvSpPr>
        <p:spPr>
          <a:xfrm>
            <a:off x="0" y="3068960"/>
            <a:ext cx="2339752" cy="136815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Каждая из сторон договора коммерческой концессии, заключенного без указания срока его действия, во всякое время вправе отказаться от договора, уведомив об этом другую сторону за шесть месяцев, если договором не предусмотрен более продолжительный срок</a:t>
            </a:r>
            <a:r>
              <a:rPr lang="ru-RU" sz="1000" dirty="0" smtClean="0"/>
              <a:t>.</a:t>
            </a:r>
            <a:endParaRPr lang="ru-RU" sz="1000" dirty="0" smtClean="0"/>
          </a:p>
        </p:txBody>
      </p:sp>
      <p:sp>
        <p:nvSpPr>
          <p:cNvPr id="9" name="Блок-схема: альтернативный процесс 8"/>
          <p:cNvSpPr/>
          <p:nvPr/>
        </p:nvSpPr>
        <p:spPr>
          <a:xfrm>
            <a:off x="0" y="5085184"/>
            <a:ext cx="2051720" cy="158417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smtClean="0"/>
              <a:t>Каждая из сторон договора коммерческой концессии, заключенного на определенный срок или без указания срока его действия, во всякое время вправе отказаться от договора, уведомив об этом другую сторону не позднее чем за тридцать дней, если договором предусмотрена возможность его прекращения уплатой денежной суммы, установленной в качестве отступного.</a:t>
            </a:r>
            <a:endParaRPr lang="ru-RU" sz="800" dirty="0" smtClean="0"/>
          </a:p>
        </p:txBody>
      </p:sp>
      <p:sp>
        <p:nvSpPr>
          <p:cNvPr id="10" name="Блок-схема: альтернативный процесс 9"/>
          <p:cNvSpPr/>
          <p:nvPr/>
        </p:nvSpPr>
        <p:spPr>
          <a:xfrm>
            <a:off x="6767736" y="5229200"/>
            <a:ext cx="2376264" cy="108012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900" dirty="0" smtClean="0"/>
              <a:t>нарушения пользователем обязанности выплатить правообладателю вознаграждение в установленный договором срок</a:t>
            </a:r>
            <a:endParaRPr lang="ru-RU" sz="900" dirty="0"/>
          </a:p>
        </p:txBody>
      </p:sp>
      <p:sp>
        <p:nvSpPr>
          <p:cNvPr id="11" name="Стрелка вниз 10"/>
          <p:cNvSpPr/>
          <p:nvPr/>
        </p:nvSpPr>
        <p:spPr>
          <a:xfrm rot="231008">
            <a:off x="3645690" y="2201516"/>
            <a:ext cx="216024" cy="28839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2195736" y="5301208"/>
            <a:ext cx="230425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smtClean="0"/>
              <a:t>нарушения пользователем условий договора о качестве производимых товаров, выполняемых работ, оказываемых услуг;</a:t>
            </a:r>
            <a:endParaRPr lang="ru-RU" sz="900" dirty="0"/>
          </a:p>
        </p:txBody>
      </p:sp>
      <p:sp>
        <p:nvSpPr>
          <p:cNvPr id="13" name="Стрелка вниз 12"/>
          <p:cNvSpPr/>
          <p:nvPr/>
        </p:nvSpPr>
        <p:spPr>
          <a:xfrm rot="19614498">
            <a:off x="6796811" y="2033098"/>
            <a:ext cx="223428" cy="1094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6695728" y="3140968"/>
            <a:ext cx="244827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При объявлении правообладателя или пользователя несостоятельным (банкротом)</a:t>
            </a:r>
            <a:endParaRPr lang="ru-RU" sz="1000" dirty="0"/>
          </a:p>
        </p:txBody>
      </p:sp>
      <p:sp>
        <p:nvSpPr>
          <p:cNvPr id="15" name="Стрелка вниз 14"/>
          <p:cNvSpPr/>
          <p:nvPr/>
        </p:nvSpPr>
        <p:spPr>
          <a:xfrm rot="20872384">
            <a:off x="5016698" y="2112546"/>
            <a:ext cx="223428" cy="2951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4716016" y="5301208"/>
            <a:ext cx="1944216"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smtClean="0"/>
              <a:t>Грубого </a:t>
            </a:r>
            <a:r>
              <a:rPr lang="ru-RU" sz="800" dirty="0" smtClean="0"/>
              <a:t>нарушения пользователем инструкций и указаний правообладателя, направленных на обеспечение соответствия условиям договора характера, способов и условий использования предоставленного комплекса исключительных прав;</a:t>
            </a:r>
            <a:endParaRPr lang="ru-RU" sz="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smtClean="0"/>
          </a:p>
          <a:p>
            <a:pPr>
              <a:buNone/>
            </a:pPr>
            <a:r>
              <a:rPr lang="ru-RU" dirty="0" smtClean="0"/>
              <a:t>               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Стороны договора</a:t>
            </a:r>
            <a:endParaRPr lang="ru-RU" dirty="0"/>
          </a:p>
        </p:txBody>
      </p:sp>
      <p:sp>
        <p:nvSpPr>
          <p:cNvPr id="3" name="Содержимое 2"/>
          <p:cNvSpPr>
            <a:spLocks noGrp="1"/>
          </p:cNvSpPr>
          <p:nvPr>
            <p:ph idx="1"/>
          </p:nvPr>
        </p:nvSpPr>
        <p:spPr/>
        <p:txBody>
          <a:bodyPr/>
          <a:lstStyle/>
          <a:p>
            <a:endParaRPr lang="ru-RU" dirty="0"/>
          </a:p>
        </p:txBody>
      </p:sp>
      <p:sp>
        <p:nvSpPr>
          <p:cNvPr id="4" name="Скругленный прямоугольник 3"/>
          <p:cNvSpPr/>
          <p:nvPr/>
        </p:nvSpPr>
        <p:spPr>
          <a:xfrm>
            <a:off x="683568" y="3356992"/>
            <a:ext cx="3384376" cy="2592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latin typeface="Arial" pitchFamily="34" charset="0"/>
                <a:cs typeface="Arial" pitchFamily="34" charset="0"/>
              </a:rPr>
              <a:t>Согласно ст. </a:t>
            </a:r>
            <a:r>
              <a:rPr lang="ru-RU" sz="1000" dirty="0" smtClean="0">
                <a:latin typeface="Arial" pitchFamily="34" charset="0"/>
                <a:cs typeface="Arial" pitchFamily="34" charset="0"/>
              </a:rPr>
              <a:t>1027 </a:t>
            </a:r>
            <a:r>
              <a:rPr lang="ru-RU" sz="1000" dirty="0" smtClean="0">
                <a:latin typeface="Arial" pitchFamily="34" charset="0"/>
                <a:cs typeface="Arial" pitchFamily="34" charset="0"/>
              </a:rPr>
              <a:t>ГК, </a:t>
            </a:r>
          </a:p>
          <a:p>
            <a:r>
              <a:rPr lang="ru-RU" sz="1000" dirty="0" smtClean="0">
                <a:latin typeface="Arial" pitchFamily="34" charset="0"/>
                <a:cs typeface="Arial" pitchFamily="34" charset="0"/>
              </a:rPr>
              <a:t>1. </a:t>
            </a:r>
            <a:r>
              <a:rPr lang="ru-RU" sz="1000" dirty="0" smtClean="0"/>
              <a:t>По договору коммерческой концессии одна сторона (правообладатель) обязуется предоставить другой стороне (пользователю) за вознаграждение на срок или без указания срока право использовать в предпринимательской деятельности пользователя комплекс принадлежащих правообладателю исключительных прав, включающий право на товарный знак, знак обслуживания, а также права на </a:t>
            </a:r>
            <a:r>
              <a:rPr lang="ru-RU" sz="1000" dirty="0" smtClean="0">
                <a:hlinkClick r:id="rId2"/>
              </a:rPr>
              <a:t>другие</a:t>
            </a:r>
            <a:r>
              <a:rPr lang="ru-RU" sz="1000" dirty="0" smtClean="0"/>
              <a:t> предусмотренные договором объекты исключительных прав, в частности на коммерческое обозначение, секрет производства (ноу-хау).</a:t>
            </a:r>
            <a:endParaRPr lang="ru-RU" sz="1000" dirty="0">
              <a:latin typeface="Arial" pitchFamily="34" charset="0"/>
              <a:cs typeface="Arial" pitchFamily="34" charset="0"/>
            </a:endParaRPr>
          </a:p>
        </p:txBody>
      </p:sp>
      <p:sp>
        <p:nvSpPr>
          <p:cNvPr id="5" name="Овал 4"/>
          <p:cNvSpPr/>
          <p:nvPr/>
        </p:nvSpPr>
        <p:spPr>
          <a:xfrm>
            <a:off x="1043608" y="1916832"/>
            <a:ext cx="201622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t>Правообладатель</a:t>
            </a:r>
            <a:endParaRPr lang="ru-RU" sz="1100" dirty="0"/>
          </a:p>
        </p:txBody>
      </p:sp>
      <p:sp>
        <p:nvSpPr>
          <p:cNvPr id="7" name="Стрелка вправо 6"/>
          <p:cNvSpPr/>
          <p:nvPr/>
        </p:nvSpPr>
        <p:spPr>
          <a:xfrm>
            <a:off x="3779912" y="2276872"/>
            <a:ext cx="172819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5076056" y="3356992"/>
            <a:ext cx="3816424" cy="2592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 </a:t>
            </a:r>
            <a:r>
              <a:rPr lang="ru-RU" sz="1000" dirty="0" smtClean="0"/>
              <a:t>Договор коммерческой концессии предусматривает использование комплекса исключительных прав, деловой репутации и коммерческого опыта правообладателя в определенном объеме (в частности, с установлением минимального и (или) максимального объема использования), с указанием или без указания территории использования применительно к определенной сфере предпринимательской деятельности (продаже товаров, полученных от правообладателя или произведенных пользователем, осуществлению иной торговой деятельности, выполнению работ, оказанию услуг).</a:t>
            </a:r>
            <a:endParaRPr lang="ru-RU" sz="1000" dirty="0"/>
          </a:p>
        </p:txBody>
      </p:sp>
      <p:sp>
        <p:nvSpPr>
          <p:cNvPr id="9" name="Овал 8"/>
          <p:cNvSpPr/>
          <p:nvPr/>
        </p:nvSpPr>
        <p:spPr>
          <a:xfrm>
            <a:off x="6228184" y="1988840"/>
            <a:ext cx="2160240"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Пользователь</a:t>
            </a:r>
            <a:endParaRPr lang="ru-RU"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              </a:t>
            </a:r>
          </a:p>
          <a:p>
            <a:pPr>
              <a:buNone/>
            </a:pPr>
            <a:r>
              <a:rPr lang="ru-RU" dirty="0" smtClean="0"/>
              <a:t>         </a:t>
            </a:r>
            <a:r>
              <a:rPr lang="ru-RU" dirty="0" smtClean="0"/>
              <a:t>       </a:t>
            </a:r>
            <a:r>
              <a:rPr lang="ru-RU" sz="2000" dirty="0" smtClean="0"/>
              <a:t>Договор коммерческой концессии</a:t>
            </a:r>
            <a:endParaRPr lang="ru-RU" sz="2000" dirty="0"/>
          </a:p>
        </p:txBody>
      </p:sp>
      <p:sp>
        <p:nvSpPr>
          <p:cNvPr id="4" name="Стрелка вниз 3"/>
          <p:cNvSpPr/>
          <p:nvPr/>
        </p:nvSpPr>
        <p:spPr>
          <a:xfrm>
            <a:off x="4355976" y="2708920"/>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1743566">
            <a:off x="2358206" y="2687751"/>
            <a:ext cx="410278" cy="775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19559616">
            <a:off x="6052545" y="2657760"/>
            <a:ext cx="433847"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Блок-схема: подготовка 6"/>
          <p:cNvSpPr/>
          <p:nvPr/>
        </p:nvSpPr>
        <p:spPr>
          <a:xfrm>
            <a:off x="827584" y="3933056"/>
            <a:ext cx="2160240" cy="1008112"/>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Исключительно возмездный</a:t>
            </a:r>
            <a:endParaRPr lang="ru-RU" sz="1000" dirty="0"/>
          </a:p>
        </p:txBody>
      </p:sp>
      <p:sp>
        <p:nvSpPr>
          <p:cNvPr id="8" name="Блок-схема: подготовка 7"/>
          <p:cNvSpPr/>
          <p:nvPr/>
        </p:nvSpPr>
        <p:spPr>
          <a:xfrm>
            <a:off x="3491880" y="3933056"/>
            <a:ext cx="2376264" cy="1008112"/>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err="1" smtClean="0"/>
              <a:t>Консенсуальный</a:t>
            </a:r>
            <a:endParaRPr lang="ru-RU" sz="1200" dirty="0"/>
          </a:p>
        </p:txBody>
      </p:sp>
      <p:sp>
        <p:nvSpPr>
          <p:cNvPr id="9" name="Блок-схема: подготовка 8"/>
          <p:cNvSpPr/>
          <p:nvPr/>
        </p:nvSpPr>
        <p:spPr>
          <a:xfrm>
            <a:off x="6660232" y="3933056"/>
            <a:ext cx="2016224" cy="1008112"/>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Двусторонний</a:t>
            </a:r>
            <a:endParaRPr lang="ru-RU"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Объект договора</a:t>
            </a:r>
            <a:endParaRPr lang="ru-RU" dirty="0"/>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a:p>
        </p:txBody>
      </p:sp>
      <p:sp>
        <p:nvSpPr>
          <p:cNvPr id="4" name="Стрелка вниз 3"/>
          <p:cNvSpPr/>
          <p:nvPr/>
        </p:nvSpPr>
        <p:spPr>
          <a:xfrm rot="1980377">
            <a:off x="2391781" y="1202107"/>
            <a:ext cx="250402" cy="1063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21130170">
            <a:off x="5568973" y="1251295"/>
            <a:ext cx="475669" cy="27268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5508104" y="4149080"/>
            <a:ext cx="172819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t>Секреты производства (ноу-хау)</a:t>
            </a:r>
            <a:endParaRPr lang="ru-RU" sz="1100" dirty="0"/>
          </a:p>
        </p:txBody>
      </p:sp>
      <p:sp>
        <p:nvSpPr>
          <p:cNvPr id="11" name="Стрелка вниз 10"/>
          <p:cNvSpPr/>
          <p:nvPr/>
        </p:nvSpPr>
        <p:spPr>
          <a:xfrm rot="20188918">
            <a:off x="6686120" y="1206381"/>
            <a:ext cx="235741" cy="900638"/>
          </a:xfrm>
          <a:prstGeom prst="downArrow">
            <a:avLst>
              <a:gd name="adj1" fmla="val 541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1547664" y="4077072"/>
            <a:ext cx="194421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Знак обслуживания</a:t>
            </a:r>
            <a:endParaRPr lang="ru-RU" dirty="0"/>
          </a:p>
        </p:txBody>
      </p:sp>
      <p:sp>
        <p:nvSpPr>
          <p:cNvPr id="14" name="Скругленный прямоугольник 13"/>
          <p:cNvSpPr/>
          <p:nvPr/>
        </p:nvSpPr>
        <p:spPr>
          <a:xfrm>
            <a:off x="7235280" y="2564904"/>
            <a:ext cx="190872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Наименование места происхождения товара</a:t>
            </a:r>
            <a:endParaRPr lang="ru-RU" sz="1400" dirty="0"/>
          </a:p>
        </p:txBody>
      </p:sp>
      <p:sp>
        <p:nvSpPr>
          <p:cNvPr id="15" name="Стрелка вниз 14"/>
          <p:cNvSpPr/>
          <p:nvPr/>
        </p:nvSpPr>
        <p:spPr>
          <a:xfrm rot="684175">
            <a:off x="3160690" y="1214588"/>
            <a:ext cx="432048" cy="2520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кругленный прямоугольник 17"/>
          <p:cNvSpPr/>
          <p:nvPr/>
        </p:nvSpPr>
        <p:spPr>
          <a:xfrm>
            <a:off x="539552" y="2276872"/>
            <a:ext cx="18002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t>Товарный знак</a:t>
            </a:r>
            <a:endParaRPr lang="ru-RU"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smtClean="0"/>
              <a:t>              Существенные условия договора</a:t>
            </a:r>
            <a:endParaRPr lang="ru-RU" sz="3000" dirty="0"/>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a:p>
        </p:txBody>
      </p:sp>
      <p:sp>
        <p:nvSpPr>
          <p:cNvPr id="4" name="Стрелка вниз 3"/>
          <p:cNvSpPr/>
          <p:nvPr/>
        </p:nvSpPr>
        <p:spPr>
          <a:xfrm rot="1980377">
            <a:off x="2391781" y="1202107"/>
            <a:ext cx="250402" cy="1063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rot="623215">
            <a:off x="3639635" y="1196091"/>
            <a:ext cx="216024" cy="2457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rot="21130170">
            <a:off x="5530251" y="1200027"/>
            <a:ext cx="216024" cy="24540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611560" y="2420888"/>
            <a:ext cx="180020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Предмет договора (что входит в передаваемый комплекс исключительных прав)</a:t>
            </a:r>
            <a:endParaRPr lang="ru-RU" sz="1000" dirty="0"/>
          </a:p>
        </p:txBody>
      </p:sp>
      <p:sp>
        <p:nvSpPr>
          <p:cNvPr id="9" name="Скругленный прямоугольник 8"/>
          <p:cNvSpPr/>
          <p:nvPr/>
        </p:nvSpPr>
        <p:spPr>
          <a:xfrm>
            <a:off x="2411760" y="3933056"/>
            <a:ext cx="172819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Размер и форма </a:t>
            </a:r>
            <a:r>
              <a:rPr lang="ru-RU" sz="1200" dirty="0" smtClean="0"/>
              <a:t>вознаграждения</a:t>
            </a:r>
            <a:endParaRPr lang="ru-RU" sz="1200" dirty="0"/>
          </a:p>
        </p:txBody>
      </p:sp>
      <p:sp>
        <p:nvSpPr>
          <p:cNvPr id="11" name="Стрелка вниз 10"/>
          <p:cNvSpPr/>
          <p:nvPr/>
        </p:nvSpPr>
        <p:spPr>
          <a:xfrm rot="18966319">
            <a:off x="6686120" y="1206381"/>
            <a:ext cx="235741" cy="900638"/>
          </a:xfrm>
          <a:prstGeom prst="downArrow">
            <a:avLst>
              <a:gd name="adj1" fmla="val 541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4932040" y="3933056"/>
            <a:ext cx="208823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Порядок пользования предоставленным комплексом </a:t>
            </a:r>
            <a:r>
              <a:rPr lang="ru-RU" sz="1200" dirty="0" smtClean="0"/>
              <a:t>исключительных прав</a:t>
            </a:r>
            <a:endParaRPr lang="ru-RU" sz="1200" dirty="0"/>
          </a:p>
        </p:txBody>
      </p:sp>
      <p:sp>
        <p:nvSpPr>
          <p:cNvPr id="14" name="Скругленный прямоугольник 13"/>
          <p:cNvSpPr/>
          <p:nvPr/>
        </p:nvSpPr>
        <p:spPr>
          <a:xfrm>
            <a:off x="6876256" y="2348880"/>
            <a:ext cx="180020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Срок, если договор является срочным</a:t>
            </a:r>
            <a:endParaRPr lang="ru-RU"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smtClean="0"/>
              <a:t>                               Форма договора</a:t>
            </a:r>
            <a:endParaRPr lang="ru-RU" sz="3000" dirty="0"/>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a:p>
        </p:txBody>
      </p:sp>
      <p:sp>
        <p:nvSpPr>
          <p:cNvPr id="4" name="Стрелка вниз 3"/>
          <p:cNvSpPr/>
          <p:nvPr/>
        </p:nvSpPr>
        <p:spPr>
          <a:xfrm rot="1980377">
            <a:off x="2391781" y="1202107"/>
            <a:ext cx="250402" cy="1063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572000" y="1124744"/>
            <a:ext cx="216024" cy="18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611560" y="2420888"/>
            <a:ext cx="180020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Договор </a:t>
            </a:r>
            <a:r>
              <a:rPr lang="ru-RU" sz="1000" dirty="0" smtClean="0"/>
              <a:t>коммерческой концессии должен </a:t>
            </a:r>
            <a:r>
              <a:rPr lang="ru-RU" sz="1000" dirty="0" smtClean="0"/>
              <a:t>быть заключен в письменной форме</a:t>
            </a:r>
            <a:endParaRPr lang="ru-RU" sz="1000" dirty="0"/>
          </a:p>
        </p:txBody>
      </p:sp>
      <p:sp>
        <p:nvSpPr>
          <p:cNvPr id="11" name="Стрелка вниз 10"/>
          <p:cNvSpPr/>
          <p:nvPr/>
        </p:nvSpPr>
        <p:spPr>
          <a:xfrm rot="18966319">
            <a:off x="6686120" y="1206381"/>
            <a:ext cx="235741" cy="900638"/>
          </a:xfrm>
          <a:prstGeom prst="downArrow">
            <a:avLst>
              <a:gd name="adj1" fmla="val 541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3131840" y="2996952"/>
            <a:ext cx="3168352"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t>Предоставление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 подлежит государственной регистрации в федеральном органе исполнительной власти по интеллектуальной собственности. При несоблюдении требования о государственной регистрации предоставление права использования считается несостоявшимся</a:t>
            </a:r>
            <a:r>
              <a:rPr lang="ru-RU" sz="900" dirty="0" smtClean="0"/>
              <a:t>.</a:t>
            </a:r>
            <a:endParaRPr lang="ru-RU" sz="900" dirty="0"/>
          </a:p>
        </p:txBody>
      </p:sp>
      <p:sp>
        <p:nvSpPr>
          <p:cNvPr id="14" name="Скругленный прямоугольник 13"/>
          <p:cNvSpPr/>
          <p:nvPr/>
        </p:nvSpPr>
        <p:spPr>
          <a:xfrm>
            <a:off x="6876256" y="2348880"/>
            <a:ext cx="201622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t>Несоблюдение письменной формы договора влечет его недействительность. Такой договор считается ничтожным.</a:t>
            </a:r>
            <a:endParaRPr lang="ru-RU"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smtClean="0"/>
              <a:t>                   </a:t>
            </a:r>
            <a:r>
              <a:rPr lang="ru-RU" sz="3000" dirty="0" smtClean="0"/>
              <a:t> </a:t>
            </a:r>
            <a:r>
              <a:rPr lang="ru-RU" sz="3000" dirty="0" smtClean="0"/>
              <a:t>Коммерческая </a:t>
            </a:r>
            <a:r>
              <a:rPr lang="ru-RU" sz="3000" dirty="0" err="1" smtClean="0"/>
              <a:t>субконцессия</a:t>
            </a:r>
            <a:endParaRPr lang="ru-RU" sz="3000" dirty="0"/>
          </a:p>
        </p:txBody>
      </p:sp>
      <p:sp>
        <p:nvSpPr>
          <p:cNvPr id="3" name="Содержимое 2"/>
          <p:cNvSpPr>
            <a:spLocks noGrp="1"/>
          </p:cNvSpPr>
          <p:nvPr>
            <p:ph idx="1"/>
          </p:nvPr>
        </p:nvSpPr>
        <p:spPr/>
        <p:txBody>
          <a:bodyPr>
            <a:normAutofit/>
          </a:bodyPr>
          <a:lstStyle/>
          <a:p>
            <a:pPr>
              <a:buNone/>
            </a:pPr>
            <a:r>
              <a:rPr lang="ru-RU" dirty="0" smtClean="0"/>
              <a:t> </a:t>
            </a:r>
          </a:p>
          <a:p>
            <a:endParaRPr lang="ru-RU" dirty="0"/>
          </a:p>
        </p:txBody>
      </p:sp>
      <p:sp>
        <p:nvSpPr>
          <p:cNvPr id="4" name="Стрелка вниз 3"/>
          <p:cNvSpPr/>
          <p:nvPr/>
        </p:nvSpPr>
        <p:spPr>
          <a:xfrm rot="1980377">
            <a:off x="2391781" y="1202107"/>
            <a:ext cx="250402" cy="1063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95536" y="2204864"/>
            <a:ext cx="3600400" cy="2880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Договором коммерческой концессии может быть предусмотрено право пользователя разрешать другим лицам использование предоставленного ему комплекса исключительных прав или части этого комплекса на условиях </a:t>
            </a:r>
            <a:r>
              <a:rPr lang="ru-RU" sz="1000" dirty="0" err="1" smtClean="0"/>
              <a:t>субконцессии</a:t>
            </a:r>
            <a:r>
              <a:rPr lang="ru-RU" sz="1000" dirty="0" smtClean="0"/>
              <a:t>, согласованных им с правообладателем либо определенных в договоре коммерческой концессии. В договоре может быть предусмотрена обязанность пользователя предоставить в течение определенного срока определенному числу лиц право пользования указанными правами на условиях </a:t>
            </a:r>
            <a:r>
              <a:rPr lang="ru-RU" sz="1000" dirty="0" err="1" smtClean="0"/>
              <a:t>субконцессии</a:t>
            </a:r>
            <a:r>
              <a:rPr lang="ru-RU" sz="1000" dirty="0" smtClean="0"/>
              <a:t>.</a:t>
            </a:r>
          </a:p>
          <a:p>
            <a:r>
              <a:rPr lang="ru-RU" sz="1000" dirty="0" smtClean="0"/>
              <a:t>Договор коммерческой </a:t>
            </a:r>
            <a:r>
              <a:rPr lang="ru-RU" sz="1000" dirty="0" err="1" smtClean="0"/>
              <a:t>субконцессии</a:t>
            </a:r>
            <a:r>
              <a:rPr lang="ru-RU" sz="1000" dirty="0" smtClean="0"/>
              <a:t> не может быть заключен на более длительный срок, чем договор коммерческой концессии, на основании которого он заключается.</a:t>
            </a:r>
            <a:endParaRPr lang="ru-RU" sz="1000" dirty="0"/>
          </a:p>
        </p:txBody>
      </p:sp>
      <p:sp>
        <p:nvSpPr>
          <p:cNvPr id="11" name="Стрелка вниз 10"/>
          <p:cNvSpPr/>
          <p:nvPr/>
        </p:nvSpPr>
        <p:spPr>
          <a:xfrm rot="18966319">
            <a:off x="6686120" y="1206381"/>
            <a:ext cx="235741" cy="900638"/>
          </a:xfrm>
          <a:prstGeom prst="downArrow">
            <a:avLst>
              <a:gd name="adj1" fmla="val 541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5868144" y="2276872"/>
            <a:ext cx="3275856" cy="2664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Если </a:t>
            </a:r>
            <a:r>
              <a:rPr lang="ru-RU" sz="1000" dirty="0" smtClean="0"/>
              <a:t>иное не предусмотрено договором коммерческой концессии, заключенным на срок, при его досрочном прекращении права и обязанности вторичного правообладателя по договору коммерческой </a:t>
            </a:r>
            <a:r>
              <a:rPr lang="ru-RU" sz="1000" dirty="0" err="1" smtClean="0"/>
              <a:t>субконцессии</a:t>
            </a:r>
            <a:r>
              <a:rPr lang="ru-RU" sz="1000" dirty="0" smtClean="0"/>
              <a:t> (пользователя по договору коммерческой концессии) переходят к правообладателю, если он не откажется от принятия на себя прав и обязанностей по этому договору. Это правило соответственно применяется при расторжении договора коммерческой концессии, заключенного без указания срока.</a:t>
            </a:r>
          </a:p>
          <a:p>
            <a:r>
              <a:rPr lang="ru-RU" sz="1000" dirty="0" smtClean="0"/>
              <a:t>4. Пользователь несет субсидиарную ответственность за вред, причиненный правообладателю действиями вторичных пользователей, если иное не предусмотрено договором коммерческой концессии.</a:t>
            </a:r>
            <a:endParaRPr lang="ru-RU"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Права сторон договора</a:t>
            </a:r>
            <a:endParaRPr lang="ru-RU" dirty="0"/>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395536" y="2420888"/>
            <a:ext cx="3528392" cy="3096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00" dirty="0" smtClean="0"/>
              <a:t>Права правообладателя:</a:t>
            </a:r>
          </a:p>
          <a:p>
            <a:pPr algn="ctr"/>
            <a:r>
              <a:rPr lang="ru-RU" sz="1300" dirty="0" smtClean="0"/>
              <a:t>1) Право </a:t>
            </a:r>
            <a:r>
              <a:rPr lang="ru-RU" sz="1300" dirty="0" smtClean="0"/>
              <a:t>на передачу информации, которая будет необходима для реализации полученных по договору прав</a:t>
            </a:r>
            <a:r>
              <a:rPr lang="ru-RU" sz="1300" dirty="0" smtClean="0"/>
              <a:t>.</a:t>
            </a:r>
          </a:p>
          <a:p>
            <a:pPr algn="ctr"/>
            <a:r>
              <a:rPr lang="ru-RU" sz="1300" dirty="0" smtClean="0"/>
              <a:t>2) Право </a:t>
            </a:r>
            <a:r>
              <a:rPr lang="ru-RU" sz="1300" dirty="0" smtClean="0"/>
              <a:t>на инструктаж пользователя, а также его сотрудников по вопросам, которые непосредственно касаются полученных прав</a:t>
            </a:r>
            <a:r>
              <a:rPr lang="ru-RU" sz="1300" dirty="0" smtClean="0"/>
              <a:t>.</a:t>
            </a:r>
          </a:p>
          <a:p>
            <a:pPr algn="ctr"/>
            <a:r>
              <a:rPr lang="ru-RU" sz="1300" dirty="0" smtClean="0"/>
              <a:t>3) Право </a:t>
            </a:r>
            <a:r>
              <a:rPr lang="ru-RU" sz="1300" dirty="0" smtClean="0"/>
              <a:t>на </a:t>
            </a:r>
            <a:r>
              <a:rPr lang="ru-RU" sz="1300" dirty="0" err="1" smtClean="0"/>
              <a:t>гос.регистрацию</a:t>
            </a:r>
            <a:r>
              <a:rPr lang="ru-RU" sz="1300" dirty="0" smtClean="0"/>
              <a:t> документа</a:t>
            </a:r>
            <a:r>
              <a:rPr lang="ru-RU" sz="1300" dirty="0" smtClean="0"/>
              <a:t>.</a:t>
            </a:r>
          </a:p>
          <a:p>
            <a:pPr algn="ctr"/>
            <a:r>
              <a:rPr lang="ru-RU" sz="1300" dirty="0" smtClean="0"/>
              <a:t>4)Право </a:t>
            </a:r>
            <a:r>
              <a:rPr lang="ru-RU" sz="1300" dirty="0" smtClean="0"/>
              <a:t>обеспечивать сопровождение и всё, что входит в это </a:t>
            </a:r>
            <a:r>
              <a:rPr lang="ru-RU" sz="1300" dirty="0" smtClean="0"/>
              <a:t>понятие.</a:t>
            </a:r>
          </a:p>
          <a:p>
            <a:pPr algn="ctr"/>
            <a:r>
              <a:rPr lang="ru-RU" sz="1300" dirty="0" smtClean="0"/>
              <a:t>5) Право </a:t>
            </a:r>
            <a:r>
              <a:rPr lang="ru-RU" sz="1300" dirty="0" smtClean="0"/>
              <a:t>на осуществление контроля </a:t>
            </a:r>
            <a:r>
              <a:rPr lang="ru-RU" sz="1300" dirty="0" smtClean="0"/>
              <a:t>качества</a:t>
            </a:r>
            <a:endParaRPr lang="ru-RU" sz="1300" dirty="0"/>
          </a:p>
        </p:txBody>
      </p:sp>
      <p:sp>
        <p:nvSpPr>
          <p:cNvPr id="5" name="Стрелка вниз 4"/>
          <p:cNvSpPr/>
          <p:nvPr/>
        </p:nvSpPr>
        <p:spPr>
          <a:xfrm>
            <a:off x="2267744" y="1268760"/>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4535488" y="2348880"/>
            <a:ext cx="4608512"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Права пользователя:</a:t>
            </a:r>
          </a:p>
          <a:p>
            <a:pPr marL="342900" indent="-342900" algn="ctr">
              <a:buAutoNum type="arabicParenR"/>
            </a:pPr>
            <a:r>
              <a:rPr lang="ru-RU" dirty="0" smtClean="0"/>
              <a:t>Преимущественное право на заключение нового договора</a:t>
            </a:r>
          </a:p>
          <a:p>
            <a:pPr marL="342900" indent="-342900" algn="ctr">
              <a:buAutoNum type="arabicParenR"/>
            </a:pPr>
            <a:r>
              <a:rPr lang="ru-RU" dirty="0" smtClean="0"/>
              <a:t>Право на получение необходимой информации, полного пакета инструкций, практических советов </a:t>
            </a:r>
            <a:r>
              <a:rPr lang="ru-RU" dirty="0" smtClean="0"/>
              <a:t>и т.д.</a:t>
            </a:r>
            <a:endParaRPr lang="ru-RU" dirty="0"/>
          </a:p>
        </p:txBody>
      </p:sp>
      <p:sp>
        <p:nvSpPr>
          <p:cNvPr id="7" name="Стрелка вниз 6"/>
          <p:cNvSpPr/>
          <p:nvPr/>
        </p:nvSpPr>
        <p:spPr>
          <a:xfrm>
            <a:off x="6732240" y="1124744"/>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pPr>
              <a:buNone/>
            </a:pPr>
            <a:r>
              <a:rPr lang="ru-RU" dirty="0" smtClean="0"/>
              <a:t>	</a:t>
            </a:r>
          </a:p>
        </p:txBody>
      </p:sp>
      <p:sp>
        <p:nvSpPr>
          <p:cNvPr id="4" name="Блок-схема: альтернативный процесс 3"/>
          <p:cNvSpPr/>
          <p:nvPr/>
        </p:nvSpPr>
        <p:spPr>
          <a:xfrm>
            <a:off x="3131840" y="0"/>
            <a:ext cx="3096344" cy="115212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a:t>
            </a:r>
            <a:r>
              <a:rPr lang="ru-RU" dirty="0" smtClean="0"/>
              <a:t>бязанности </a:t>
            </a:r>
            <a:r>
              <a:rPr lang="ru-RU" dirty="0" smtClean="0"/>
              <a:t>сторон договора</a:t>
            </a:r>
            <a:endParaRPr lang="ru-RU" dirty="0"/>
          </a:p>
        </p:txBody>
      </p:sp>
      <p:sp>
        <p:nvSpPr>
          <p:cNvPr id="5" name="Прямоугольник с двумя скругленными противолежащими углами 4"/>
          <p:cNvSpPr/>
          <p:nvPr/>
        </p:nvSpPr>
        <p:spPr>
          <a:xfrm>
            <a:off x="251520" y="1916832"/>
            <a:ext cx="3960440" cy="4941168"/>
          </a:xfrm>
          <a:prstGeom prst="round2DiagRect">
            <a:avLst>
              <a:gd name="adj1" fmla="val 1666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sz="1000" dirty="0" smtClean="0"/>
              <a:t>Обязанности </a:t>
            </a:r>
            <a:r>
              <a:rPr lang="ru-RU" sz="1000" dirty="0" smtClean="0"/>
              <a:t>правообладателя:</a:t>
            </a:r>
            <a:endParaRPr lang="ru-RU" sz="1000" dirty="0" smtClean="0"/>
          </a:p>
          <a:p>
            <a:r>
              <a:rPr lang="ru-RU" sz="1000" dirty="0" smtClean="0"/>
              <a:t>1) передать </a:t>
            </a:r>
            <a:r>
              <a:rPr lang="ru-RU" sz="1000" dirty="0" smtClean="0"/>
              <a:t>пользователю техническую и коммерческую документацию </a:t>
            </a:r>
          </a:p>
          <a:p>
            <a:r>
              <a:rPr lang="ru-RU" sz="1000" dirty="0" smtClean="0"/>
              <a:t>2) предоставить </a:t>
            </a:r>
            <a:r>
              <a:rPr lang="ru-RU" sz="1000" dirty="0" smtClean="0"/>
              <a:t>иную информацию, необходимую пользователю для осуществления прав, предоставленных ему по договору коммерческой концессии, </a:t>
            </a:r>
            <a:endParaRPr lang="ru-RU" sz="1000" dirty="0" smtClean="0"/>
          </a:p>
          <a:p>
            <a:r>
              <a:rPr lang="ru-RU" sz="1000" dirty="0" smtClean="0"/>
              <a:t>проинструктировать </a:t>
            </a:r>
            <a:r>
              <a:rPr lang="ru-RU" sz="1000" dirty="0" smtClean="0"/>
              <a:t>пользователя и его работников по вопросам, связанным с осуществлением этих прав.</a:t>
            </a:r>
          </a:p>
          <a:p>
            <a:r>
              <a:rPr lang="ru-RU" sz="1000" dirty="0" smtClean="0"/>
              <a:t>Если </a:t>
            </a:r>
            <a:r>
              <a:rPr lang="ru-RU" sz="1000" dirty="0" smtClean="0"/>
              <a:t>договором коммерческой концессии не предусмотрено иное, правообладатель обязан:</a:t>
            </a:r>
          </a:p>
          <a:p>
            <a:r>
              <a:rPr lang="ru-RU" sz="1000" dirty="0" smtClean="0"/>
              <a:t>3) обеспечить </a:t>
            </a:r>
            <a:r>
              <a:rPr lang="ru-RU" sz="1000" dirty="0" smtClean="0"/>
              <a:t>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 (</a:t>
            </a:r>
            <a:r>
              <a:rPr lang="ru-RU" sz="1000" dirty="0" smtClean="0">
                <a:hlinkClick r:id="rId2"/>
              </a:rPr>
              <a:t>пункт 2 статьи 1028</a:t>
            </a:r>
            <a:r>
              <a:rPr lang="ru-RU" sz="1000" dirty="0" smtClean="0"/>
              <a:t>);</a:t>
            </a:r>
          </a:p>
          <a:p>
            <a:r>
              <a:rPr lang="ru-RU" sz="1000" dirty="0" smtClean="0"/>
              <a:t>4) оказывать </a:t>
            </a:r>
            <a:r>
              <a:rPr lang="ru-RU" sz="1000" dirty="0" smtClean="0"/>
              <a:t>пользователю постоянное техническое и консультативное содействие, включая содействие в обучении и повышении квалификации работников;</a:t>
            </a:r>
          </a:p>
          <a:p>
            <a:r>
              <a:rPr lang="ru-RU" sz="1000" dirty="0" smtClean="0"/>
              <a:t>5) контролировать </a:t>
            </a:r>
            <a:r>
              <a:rPr lang="ru-RU" sz="1000" dirty="0" smtClean="0"/>
              <a:t>качество товаров (работ, услуг), производимых (выполняемых, оказываемых) пользователем на основании договора коммерческой концессии.</a:t>
            </a:r>
            <a:endParaRPr lang="ru-RU" sz="1000" dirty="0"/>
          </a:p>
        </p:txBody>
      </p:sp>
      <p:sp>
        <p:nvSpPr>
          <p:cNvPr id="6" name="Прямоугольник с двумя скругленными противолежащими углами 5"/>
          <p:cNvSpPr/>
          <p:nvPr/>
        </p:nvSpPr>
        <p:spPr>
          <a:xfrm>
            <a:off x="4572000" y="1484784"/>
            <a:ext cx="4320480" cy="537321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Обязанности </a:t>
            </a:r>
            <a:r>
              <a:rPr lang="ru-RU" sz="1000" dirty="0" smtClean="0"/>
              <a:t>пользователя:</a:t>
            </a:r>
            <a:endParaRPr lang="ru-RU" sz="1000" dirty="0" smtClean="0"/>
          </a:p>
          <a:p>
            <a:pPr marL="228600" indent="-228600">
              <a:buAutoNum type="arabicParenR"/>
            </a:pPr>
            <a:r>
              <a:rPr lang="ru-RU" sz="1000" dirty="0" smtClean="0"/>
              <a:t>использовать </a:t>
            </a:r>
            <a:r>
              <a:rPr lang="ru-RU" sz="1000" dirty="0" smtClean="0"/>
              <a:t>при осуществлении предусмотренной договором деятельности коммерческое обозначение, товарный знак, знак обслуживания или иное средство индивидуализации правообладателя указанным в договоре </a:t>
            </a:r>
            <a:r>
              <a:rPr lang="ru-RU" sz="1000" dirty="0" smtClean="0"/>
              <a:t>образом</a:t>
            </a:r>
          </a:p>
          <a:p>
            <a:pPr marL="228600" indent="-228600">
              <a:buAutoNum type="arabicParenR"/>
            </a:pPr>
            <a:r>
              <a:rPr lang="ru-RU" sz="1000" dirty="0" smtClean="0"/>
              <a:t>обеспечивать соответствие качества производимых им на основе договора товаров, выполняемых работ, оказываемых услуг качеству аналогичных товаров, работ или услуг, производимых, выполняемых или оказываемых непосредственно </a:t>
            </a:r>
            <a:r>
              <a:rPr lang="ru-RU" sz="1000" dirty="0" smtClean="0"/>
              <a:t>правообладателем</a:t>
            </a:r>
          </a:p>
          <a:p>
            <a:pPr marL="228600" indent="-228600">
              <a:buAutoNum type="arabicParenR"/>
            </a:pPr>
            <a:r>
              <a:rPr lang="ru-RU" sz="1000" dirty="0" smtClean="0"/>
              <a:t>соблюдать инструкции и указания правообладателя, направленные на обеспечение соответствия характера, способов и условий использования комплекса исключительных прав тому, как он используется правообладателем, в том числе указания, касающиеся внешнего и внутреннего оформления коммерческих помещений, используемых пользователем при осуществлении предоставленных ему по договору </a:t>
            </a:r>
            <a:r>
              <a:rPr lang="ru-RU" sz="1000" dirty="0" smtClean="0"/>
              <a:t>прав</a:t>
            </a:r>
          </a:p>
          <a:p>
            <a:pPr marL="228600" indent="-228600">
              <a:buAutoNum type="arabicParenR"/>
            </a:pPr>
            <a:r>
              <a:rPr lang="ru-RU" sz="1000" dirty="0" smtClean="0"/>
              <a:t>оказывать покупателям (заказчикам) все дополнительные услуги, на которые они могли бы рассчитывать, приобретая (заказывая) товар (работу, услугу) непосредственно у </a:t>
            </a:r>
            <a:r>
              <a:rPr lang="ru-RU" sz="1000" dirty="0" smtClean="0"/>
              <a:t>правообладателя</a:t>
            </a:r>
          </a:p>
          <a:p>
            <a:pPr marL="228600" indent="-228600">
              <a:buAutoNum type="arabicParenR"/>
            </a:pPr>
            <a:r>
              <a:rPr lang="ru-RU" sz="1000" dirty="0" smtClean="0"/>
              <a:t>не разглашать секреты производства (ноу-хау) правообладателя и другую полученную от него конфиденциальную коммерческую </a:t>
            </a:r>
            <a:r>
              <a:rPr lang="ru-RU" sz="1000" dirty="0" smtClean="0"/>
              <a:t>информацию</a:t>
            </a:r>
          </a:p>
          <a:p>
            <a:pPr marL="228600" indent="-228600">
              <a:buAutoNum type="arabicParenR"/>
            </a:pPr>
            <a:r>
              <a:rPr lang="ru-RU" sz="1000" dirty="0" smtClean="0"/>
              <a:t>предоставить оговоренное количество </a:t>
            </a:r>
            <a:r>
              <a:rPr lang="ru-RU" sz="1000" dirty="0" err="1" smtClean="0"/>
              <a:t>субконцессий</a:t>
            </a:r>
            <a:r>
              <a:rPr lang="ru-RU" sz="1000" dirty="0" smtClean="0"/>
              <a:t>, если такая обязанность предусмотрена </a:t>
            </a:r>
            <a:r>
              <a:rPr lang="ru-RU" sz="1000" dirty="0" smtClean="0"/>
              <a:t>договором</a:t>
            </a:r>
          </a:p>
          <a:p>
            <a:pPr marL="228600" indent="-228600">
              <a:buAutoNum type="arabicParenR"/>
            </a:pPr>
            <a:r>
              <a:rPr lang="ru-RU" sz="1000" dirty="0" smtClean="0"/>
              <a:t>информировать покупателей (заказчиков) наиболее очевидным для них способом о том, что он использует коммерческое обозначение, товарный знак, знак обслуживания или иное средство индивидуализации в силу договора коммерческой концессии</a:t>
            </a:r>
            <a:endParaRPr lang="ru-RU" sz="1000" dirty="0" smtClean="0"/>
          </a:p>
        </p:txBody>
      </p:sp>
      <p:sp>
        <p:nvSpPr>
          <p:cNvPr id="9" name="Стрелка вниз 8"/>
          <p:cNvSpPr/>
          <p:nvPr/>
        </p:nvSpPr>
        <p:spPr>
          <a:xfrm rot="2478928">
            <a:off x="2479189" y="993300"/>
            <a:ext cx="325912" cy="7634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rot="19890443">
            <a:off x="6453449" y="896424"/>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209</TotalTime>
  <Words>1192</Words>
  <Application>Microsoft Office PowerPoint</Application>
  <PresentationFormat>Экран (4:3)</PresentationFormat>
  <Paragraphs>86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Договор КОММЕРЧЕСКОЙ концессии  </vt:lpstr>
      <vt:lpstr>Стороны договора</vt:lpstr>
      <vt:lpstr>Слайд 3</vt:lpstr>
      <vt:lpstr>              Объект договора</vt:lpstr>
      <vt:lpstr>              Существенные условия договора</vt:lpstr>
      <vt:lpstr>                               Форма договора</vt:lpstr>
      <vt:lpstr>                    Коммерческая субконцессия</vt:lpstr>
      <vt:lpstr>      Права сторон договора</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Агентский договор  </dc:title>
  <dc:creator>Администратор</dc:creator>
  <cp:lastModifiedBy>Machine</cp:lastModifiedBy>
  <cp:revision>21</cp:revision>
  <dcterms:created xsi:type="dcterms:W3CDTF">2020-05-07T09:06:38Z</dcterms:created>
  <dcterms:modified xsi:type="dcterms:W3CDTF">2020-05-23T11:03:23Z</dcterms:modified>
</cp:coreProperties>
</file>