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14" autoAdjust="0"/>
  </p:normalViewPr>
  <p:slideViewPr>
    <p:cSldViewPr>
      <p:cViewPr>
        <p:scale>
          <a:sx n="80" d="100"/>
          <a:sy n="80" d="100"/>
        </p:scale>
        <p:origin x="-1522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38E25-1CEB-4CA3-BD8F-2B6CD38C123E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B86BC-1ABF-48A4-A52E-5B8E34781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86BC-1ABF-48A4-A52E-5B8E347810E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6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9521CE4-0F78-4A92-A825-D01DE5E190E1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8911351-66D3-43BC-8DDD-E1A42B98818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Договор коммерческой концессии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ГК РФ Глава 54. Коммерческая концессия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46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9"/>
            <a:ext cx="8856984" cy="576064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ru-RU" dirty="0">
                <a:effectLst/>
              </a:rPr>
              <a:t>С учетом характера и особенностей деятельности, осуществляемой пользователем по договору коммерческой </a:t>
            </a:r>
            <a:r>
              <a:rPr lang="ru-RU" dirty="0" smtClean="0">
                <a:effectLst/>
              </a:rPr>
              <a:t>концессии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87358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u="sng"/>
            </a:lvl1pPr>
          </a:lstStyle>
          <a:p>
            <a:r>
              <a:rPr lang="ru-RU" dirty="0"/>
              <a:t>пользователь обязан: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1" y="1519918"/>
            <a:ext cx="7776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использовать при осуществлении предусмотренной договором деятельности коммерческое обозначение, товарный знак, знак обслуживания или иное средство индивидуализации правообладателя указанным в договоре образом;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1" y="2978560"/>
            <a:ext cx="7776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1" y="4437112"/>
            <a:ext cx="7776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соблюдать инструкции и указания правообладателя, направленные на обеспечение соответствия характера, способов и условий использования комплекса исключительных прав тому, как он используется правообладателем, в том числе указания, касающиеся внешнего и внутреннего оформления коммерческих помещений, используемых пользователем при осуществлении предоставленных ему по договору прав;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81743" y="1890776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6049" y="3464071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1811" y="5223468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6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513653"/>
            <a:ext cx="7406952" cy="923330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800" dirty="0"/>
  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правообладателя;</a:t>
            </a:r>
            <a:endParaRPr lang="ru-RU" sz="1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692696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47664" y="1628800"/>
            <a:ext cx="7128792" cy="9233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indent="0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4008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00584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64592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 marL="196596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6pPr>
            <a:lvl7pPr marL="224028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7pPr>
            <a:lvl8pPr marL="2514600"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8pPr>
            <a:lvl9pPr marL="283464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9pPr>
          </a:lstStyle>
          <a:p>
            <a:r>
              <a:rPr lang="ru-RU" dirty="0"/>
              <a:t>не разглашать секреты производства (ноу-хау) правообладателя и другую полученную от него конфиденциальную коммерческую информацию;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3068961"/>
            <a:ext cx="7416824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indent="0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4008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00584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64592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 marL="196596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6pPr>
            <a:lvl7pPr marL="224028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7pPr>
            <a:lvl8pPr marL="2514600"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8pPr>
            <a:lvl9pPr marL="283464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9pPr>
          </a:lstStyle>
          <a:p>
            <a:r>
              <a:rPr lang="ru-RU" dirty="0"/>
              <a:t>предоставить оговоренное количество </a:t>
            </a:r>
            <a:r>
              <a:rPr lang="ru-RU" dirty="0" err="1"/>
              <a:t>субконцессий</a:t>
            </a:r>
            <a:r>
              <a:rPr lang="ru-RU" dirty="0"/>
              <a:t>, если такая обязанность предусмотрена договором;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4221088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179512" y="1975812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79512" y="3277473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79512" y="4845099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3312368" cy="1584176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r>
              <a:rPr lang="ru-RU" dirty="0">
                <a:effectLst/>
              </a:rPr>
              <a:t>Каждая из сторон договора коммерческой концессии, заключенного без указания срока его </a:t>
            </a:r>
            <a:r>
              <a:rPr lang="ru-RU" dirty="0" smtClean="0">
                <a:effectLst/>
              </a:rPr>
              <a:t>действия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75229" y="2092187"/>
            <a:ext cx="191142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во всякое время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1632" y="667351"/>
            <a:ext cx="3018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</a:rPr>
              <a:t>отказаться от договора, уведомив об этом другую сторону за шесть месяцев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73125" y="1406015"/>
            <a:ext cx="91563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вправе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4679" y="2451453"/>
            <a:ext cx="2775673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если договором не предусмотрен более продолжительный </a:t>
            </a:r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585530" y="984403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651944" y="1775346"/>
            <a:ext cx="1" cy="295001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2"/>
            <a:endCxn id="7" idx="0"/>
          </p:cNvCxnSpPr>
          <p:nvPr/>
        </p:nvCxnSpPr>
        <p:spPr>
          <a:xfrm rot="16200000" flipH="1">
            <a:off x="7031343" y="1900280"/>
            <a:ext cx="860772" cy="241573"/>
          </a:xfrm>
          <a:prstGeom prst="bentConnector3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1"/>
          <p:cNvSpPr txBox="1">
            <a:spLocks/>
          </p:cNvSpPr>
          <p:nvPr/>
        </p:nvSpPr>
        <p:spPr>
          <a:xfrm>
            <a:off x="179512" y="3645024"/>
            <a:ext cx="331236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 smtClean="0">
                <a:effectLst/>
              </a:rPr>
              <a:t>Каждая из сторон договора коммерческой концессии, заключенного без указания срока его действия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148663" y="4067780"/>
            <a:ext cx="2659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отказаться </a:t>
            </a:r>
            <a:r>
              <a:rPr lang="ru-RU" dirty="0"/>
              <a:t>от договора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70766" y="5584901"/>
            <a:ext cx="2633091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уведомив об этом другую сторону не позднее чем за тридцать дней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70059" y="5215569"/>
            <a:ext cx="191142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во всякое время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67955" y="4529397"/>
            <a:ext cx="91563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вправе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3680360" y="4107785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746774" y="4898728"/>
            <a:ext cx="1" cy="295001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endCxn id="24" idx="0"/>
          </p:cNvCxnSpPr>
          <p:nvPr/>
        </p:nvCxnSpPr>
        <p:spPr>
          <a:xfrm rot="16200000" flipH="1">
            <a:off x="6990652" y="4888241"/>
            <a:ext cx="1075628" cy="317691"/>
          </a:xfrm>
          <a:prstGeom prst="bentConnector3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4" idx="1"/>
          </p:cNvCxnSpPr>
          <p:nvPr/>
        </p:nvCxnSpPr>
        <p:spPr>
          <a:xfrm flipH="1" flipV="1">
            <a:off x="6018593" y="6185065"/>
            <a:ext cx="352173" cy="1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504" y="5805264"/>
            <a:ext cx="5879852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если договором предусмотрена возможность его прекращения уплатой денежной суммы, установленной в качестве отступного</a:t>
            </a:r>
          </a:p>
        </p:txBody>
      </p:sp>
    </p:spTree>
    <p:extLst>
      <p:ext uri="{BB962C8B-B14F-4D97-AF65-F5344CB8AC3E}">
        <p14:creationId xmlns:p14="http://schemas.microsoft.com/office/powerpoint/2010/main" val="18225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1231031"/>
          </a:xfrm>
        </p:spPr>
        <p:txBody>
          <a:bodyPr/>
          <a:lstStyle/>
          <a:p>
            <a:pPr marL="18288" indent="0">
              <a:buNone/>
            </a:pPr>
            <a:r>
              <a:rPr lang="ru-RU" dirty="0">
                <a:effectLst/>
              </a:rPr>
              <a:t>Правообладатель вправе отказаться от исполнения договора коммерческой концессии полностью или частично в случае: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26773" y="1359475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1121185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нарушения пользователем условий договора о качестве производимых товаров, выполняемых работ, оказываемых услуг;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1720" y="2511189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грубого нарушения пользователем инструкций и указаний правообладателя, направленных на обеспечение соответствия условиям договора характера, способов и условий использования предоставленного комплекса исключительных прав;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4438" y="445540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нарушения пользователем обязанности выплатить правообладателю вознаграждение в установленный договором срок.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26773" y="3135200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26773" y="4814322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1134" y="5517232"/>
            <a:ext cx="8805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Односторонний отказ правообладателя от исполнения договора возможен в случае, если пользователь после направления ему правообладателем письменного требования об устранении нарушения не устранил его в разумный срок или вновь совершил такое нарушение в течение одного года с даты направления ему указанного требования.</a:t>
            </a:r>
          </a:p>
        </p:txBody>
      </p:sp>
    </p:spTree>
    <p:extLst>
      <p:ext uri="{BB962C8B-B14F-4D97-AF65-F5344CB8AC3E}">
        <p14:creationId xmlns:p14="http://schemas.microsoft.com/office/powerpoint/2010/main" val="2496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208912" cy="792088"/>
          </a:xfrm>
        </p:spPr>
        <p:txBody>
          <a:bodyPr>
            <a:normAutofit fontScale="85000" lnSpcReduction="10000"/>
          </a:bodyPr>
          <a:lstStyle/>
          <a:p>
            <a:pPr marL="18288" indent="0" algn="ctr">
              <a:buNone/>
            </a:pPr>
            <a:r>
              <a:rPr lang="ru-RU" dirty="0">
                <a:effectLst/>
              </a:rPr>
              <a:t>Переход к другому лицу какого-либо исключительного права, входящего в предоставленный пользователю комплекс исключительных </a:t>
            </a:r>
            <a:r>
              <a:rPr lang="ru-RU" dirty="0" smtClean="0">
                <a:effectLst/>
              </a:rPr>
              <a:t>прав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09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</a:rPr>
              <a:t>для изменения или расторжения договора коммерческой концессии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613857"/>
            <a:ext cx="276229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не является основанием</a:t>
            </a:r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3747099" y="1702445"/>
            <a:ext cx="1495613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7499" y="3609132"/>
            <a:ext cx="2020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</a:rPr>
              <a:t>Новый правообладатель</a:t>
            </a:r>
            <a:endParaRPr lang="ru-RU" dirty="0"/>
          </a:p>
        </p:txBody>
      </p:sp>
      <p:sp>
        <p:nvSpPr>
          <p:cNvPr id="8" name="Умножение 7"/>
          <p:cNvSpPr/>
          <p:nvPr/>
        </p:nvSpPr>
        <p:spPr>
          <a:xfrm>
            <a:off x="3930927" y="1414941"/>
            <a:ext cx="1127956" cy="797050"/>
          </a:xfrm>
          <a:prstGeom prst="mathMultiply">
            <a:avLst>
              <a:gd name="adj1" fmla="val 576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063187" y="3609132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50068" y="333213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</a:rPr>
              <a:t>стороной этого договора в части прав и обязанностей, относящихся к перешедшему исключительному праву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04386" y="4218302"/>
            <a:ext cx="136608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становится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372" y="5142352"/>
            <a:ext cx="2899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случае смерти </a:t>
            </a:r>
            <a:r>
              <a:rPr lang="ru-RU" dirty="0" smtClean="0"/>
              <a:t>правообладателя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097391" y="5294097"/>
            <a:ext cx="100811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72084" y="5771249"/>
            <a:ext cx="2643581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pPr algn="ctr"/>
            <a:r>
              <a:rPr lang="ru-RU" dirty="0"/>
              <a:t>его права и обязанности </a:t>
            </a:r>
            <a:r>
              <a:rPr lang="ru-RU" dirty="0" smtClean="0"/>
              <a:t>по договору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064" y="4869160"/>
            <a:ext cx="296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переходят к наследнику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66301" y="5740472"/>
            <a:ext cx="3767933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sz="1400" dirty="0"/>
              <a:t>при условии, что он зарегистрирован или в течение шести месяцев со дня открытия наследства зарегистрируется в качестве индивидуального предпринимателя</a:t>
            </a:r>
          </a:p>
        </p:txBody>
      </p:sp>
      <p:cxnSp>
        <p:nvCxnSpPr>
          <p:cNvPr id="17" name="Соединительная линия уступом 16"/>
          <p:cNvCxnSpPr>
            <a:endCxn id="16" idx="0"/>
          </p:cNvCxnSpPr>
          <p:nvPr/>
        </p:nvCxnSpPr>
        <p:spPr>
          <a:xfrm rot="16200000" flipH="1">
            <a:off x="6783510" y="5373714"/>
            <a:ext cx="430386" cy="303130"/>
          </a:xfrm>
          <a:prstGeom prst="bentConnector3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3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3632" y="2747233"/>
            <a:ext cx="8222211" cy="14401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dirty="0" smtClean="0">
                <a:effectLst/>
              </a:rPr>
              <a:t>право </a:t>
            </a:r>
            <a:r>
              <a:rPr lang="ru-RU" dirty="0">
                <a:effectLst/>
              </a:rPr>
              <a:t>использовать в предпринимательской деятельности пользователя комплекс принадлежащих правообладателю исключительных </a:t>
            </a:r>
            <a:r>
              <a:rPr lang="ru-RU" dirty="0" smtClean="0">
                <a:effectLst/>
              </a:rPr>
              <a:t>прав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504" y="387518"/>
            <a:ext cx="2959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</a:t>
            </a:r>
            <a:r>
              <a:rPr lang="ru-RU" sz="2400" dirty="0" smtClean="0">
                <a:effectLst/>
              </a:rPr>
              <a:t>дна сторона (правообладатель)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07928" y="1252883"/>
            <a:ext cx="2751074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effectLst/>
              </a:rPr>
              <a:t>обязуется предоставить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251944" y="803017"/>
            <a:ext cx="2376264" cy="19849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293424" y="387518"/>
            <a:ext cx="241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r>
              <a:rPr lang="ru-RU" dirty="0"/>
              <a:t>другой стороне (пользователю)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3712" y="2062514"/>
            <a:ext cx="2218877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 вознаграждение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08128" y="2062514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на срок или без указания срока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7928" y="4375186"/>
            <a:ext cx="326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effectLst/>
              </a:rPr>
              <a:t>включающий право на:</a:t>
            </a:r>
            <a:endParaRPr lang="ru-RU" u="sng" dirty="0"/>
          </a:p>
        </p:txBody>
      </p:sp>
      <p:cxnSp>
        <p:nvCxnSpPr>
          <p:cNvPr id="13" name="Прямая со стрелкой 12"/>
          <p:cNvCxnSpPr>
            <a:stCxn id="6" idx="2"/>
            <a:endCxn id="9" idx="0"/>
          </p:cNvCxnSpPr>
          <p:nvPr/>
        </p:nvCxnSpPr>
        <p:spPr>
          <a:xfrm flipH="1">
            <a:off x="2273151" y="1622215"/>
            <a:ext cx="2210314" cy="440299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  <a:endCxn id="10" idx="0"/>
          </p:cNvCxnSpPr>
          <p:nvPr/>
        </p:nvCxnSpPr>
        <p:spPr>
          <a:xfrm>
            <a:off x="4483465" y="1622215"/>
            <a:ext cx="2209767" cy="440299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311" y="5101803"/>
            <a:ext cx="1479856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на товарный знак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13215" y="5361496"/>
            <a:ext cx="1800200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знак обслуживания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03735" y="5101802"/>
            <a:ext cx="2736304" cy="12464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ru-RU" dirty="0"/>
              <a:t>на другие предусмотренные договором объекты исключительных прав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4095" y="4778638"/>
            <a:ext cx="1863328" cy="156966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sz="1600" dirty="0"/>
              <a:t>в частности на коммерческое обозначение, секрет производства (ноу-хау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cxnSp>
        <p:nvCxnSpPr>
          <p:cNvPr id="28" name="Соединительная линия уступом 27"/>
          <p:cNvCxnSpPr>
            <a:stCxn id="19" idx="3"/>
            <a:endCxn id="20" idx="1"/>
          </p:cNvCxnSpPr>
          <p:nvPr/>
        </p:nvCxnSpPr>
        <p:spPr>
          <a:xfrm flipV="1">
            <a:off x="6640039" y="5563468"/>
            <a:ext cx="504056" cy="161582"/>
          </a:xfrm>
          <a:prstGeom prst="bentConnector3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2"/>
            <a:endCxn id="17" idx="0"/>
          </p:cNvCxnSpPr>
          <p:nvPr/>
        </p:nvCxnSpPr>
        <p:spPr>
          <a:xfrm flipH="1">
            <a:off x="827239" y="4744518"/>
            <a:ext cx="3911301" cy="357285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1" idx="2"/>
            <a:endCxn id="18" idx="0"/>
          </p:cNvCxnSpPr>
          <p:nvPr/>
        </p:nvCxnSpPr>
        <p:spPr>
          <a:xfrm flipH="1">
            <a:off x="2713315" y="4744518"/>
            <a:ext cx="2025225" cy="616978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1" idx="2"/>
            <a:endCxn id="19" idx="0"/>
          </p:cNvCxnSpPr>
          <p:nvPr/>
        </p:nvCxnSpPr>
        <p:spPr>
          <a:xfrm>
            <a:off x="4738540" y="4744518"/>
            <a:ext cx="533347" cy="357284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8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17680" y="2366295"/>
            <a:ext cx="2233930" cy="923330"/>
          </a:xfr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1800" dirty="0"/>
              <a:t>коммерческого </a:t>
            </a:r>
            <a:r>
              <a:rPr lang="ru-RU" sz="1800" dirty="0"/>
              <a:t>опыта </a:t>
            </a:r>
            <a:r>
              <a:rPr lang="ru-RU" sz="1800" dirty="0"/>
              <a:t>правообладателя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874015"/>
            <a:ext cx="4326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/>
              </a:rPr>
              <a:t>Договор коммерческой концессии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483624" y="1469561"/>
            <a:ext cx="205697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effectLst/>
              </a:rPr>
              <a:t>предусматривает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07" y="2303861"/>
            <a:ext cx="2513116" cy="12241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использование комплекса исключительных прав</a:t>
            </a: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133804" y="2546597"/>
            <a:ext cx="273872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деловой репутации</a:t>
            </a:r>
          </a:p>
        </p:txBody>
      </p:sp>
      <p:cxnSp>
        <p:nvCxnSpPr>
          <p:cNvPr id="11" name="Соединительная линия уступом 10"/>
          <p:cNvCxnSpPr>
            <a:stCxn id="5" idx="2"/>
            <a:endCxn id="7" idx="0"/>
          </p:cNvCxnSpPr>
          <p:nvPr/>
        </p:nvCxnSpPr>
        <p:spPr>
          <a:xfrm rot="5400000">
            <a:off x="2696804" y="488554"/>
            <a:ext cx="464968" cy="3165646"/>
          </a:xfrm>
          <a:prstGeom prst="bentConnector3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2"/>
            <a:endCxn id="2" idx="0"/>
          </p:cNvCxnSpPr>
          <p:nvPr/>
        </p:nvCxnSpPr>
        <p:spPr>
          <a:xfrm rot="16200000" flipH="1">
            <a:off x="5759677" y="591327"/>
            <a:ext cx="527402" cy="3022534"/>
          </a:xfrm>
          <a:prstGeom prst="bentConnector3">
            <a:avLst>
              <a:gd name="adj1" fmla="val 45184"/>
            </a:avLst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8" idx="0"/>
          </p:cNvCxnSpPr>
          <p:nvPr/>
        </p:nvCxnSpPr>
        <p:spPr>
          <a:xfrm flipH="1">
            <a:off x="4503166" y="1956595"/>
            <a:ext cx="8945" cy="590002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1921" y="3871095"/>
            <a:ext cx="8815224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pPr algn="ctr"/>
            <a:r>
              <a:rPr lang="ru-RU" dirty="0"/>
              <a:t>в определенном объеме (в частности, с установлением минимального и (или) максимального объема использования), с указанием или без указания территории использования применительно к определенной сфере предпринимательской деятельности .</a:t>
            </a:r>
          </a:p>
        </p:txBody>
      </p:sp>
    </p:spTree>
    <p:extLst>
      <p:ext uri="{BB962C8B-B14F-4D97-AF65-F5344CB8AC3E}">
        <p14:creationId xmlns:p14="http://schemas.microsoft.com/office/powerpoint/2010/main" val="1493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1677279"/>
            <a:ext cx="6552728" cy="1008112"/>
          </a:xfrm>
        </p:spPr>
        <p:txBody>
          <a:bodyPr/>
          <a:lstStyle/>
          <a:p>
            <a:pPr marL="18288" indent="0">
              <a:buNone/>
            </a:pPr>
            <a:r>
              <a:rPr lang="ru-RU" dirty="0">
                <a:effectLst/>
              </a:rPr>
              <a:t>Сторонами по договору коммерческой </a:t>
            </a:r>
            <a:r>
              <a:rPr lang="ru-RU" dirty="0" smtClean="0">
                <a:effectLst/>
              </a:rPr>
              <a:t>концессии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7633" y="3566225"/>
            <a:ext cx="321113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коммерческие организации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2002" y="3573865"/>
            <a:ext cx="3462575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ru-RU" dirty="0"/>
              <a:t>граждане, зарегистрированные в качестве индивидуальных </a:t>
            </a:r>
            <a:r>
              <a:rPr lang="ru-RU" dirty="0" smtClean="0"/>
              <a:t>предпринимателей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89892" y="2641074"/>
            <a:ext cx="138211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могут быть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81849" y="3045700"/>
            <a:ext cx="2210314" cy="440299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2163" y="3045699"/>
            <a:ext cx="2209767" cy="440299"/>
          </a:xfrm>
          <a:prstGeom prst="straightConnector1">
            <a:avLst/>
          </a:prstGeom>
          <a:ln w="19050"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6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358278" y="180617"/>
            <a:ext cx="4032448" cy="1131811"/>
          </a:xfrm>
        </p:spPr>
        <p:txBody>
          <a:bodyPr/>
          <a:lstStyle/>
          <a:p>
            <a:pPr marL="18288" indent="0" algn="ctr">
              <a:buNone/>
            </a:pPr>
            <a:r>
              <a:rPr lang="ru-RU" dirty="0">
                <a:effectLst/>
              </a:rPr>
              <a:t>Договор коммерческой </a:t>
            </a:r>
            <a:r>
              <a:rPr lang="ru-RU" dirty="0" smtClean="0">
                <a:effectLst/>
              </a:rPr>
              <a:t>концессии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1266" y="395246"/>
            <a:ext cx="301020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" indent="0" algn="ctr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>
                <a:solidFill>
                  <a:schemeClr val="dk1"/>
                </a:solidFill>
                <a:effectLst/>
              </a:defRPr>
            </a:lvl1pPr>
            <a:lvl2pPr marL="64008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00584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64592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 marL="196596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6pPr>
            <a:lvl7pPr marL="224028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7pPr>
            <a:lvl8pPr marL="2514600"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8pPr>
            <a:lvl9pPr marL="283464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9pPr>
          </a:lstStyle>
          <a:p>
            <a:r>
              <a:rPr lang="ru-RU" dirty="0"/>
              <a:t>в письменной </a:t>
            </a:r>
            <a:r>
              <a:rPr lang="ru-RU" dirty="0" smtClean="0"/>
              <a:t>форме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64607" y="1054358"/>
            <a:ext cx="266932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должен быть заключен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411135" y="548025"/>
            <a:ext cx="2376264" cy="19849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7451" y="2129272"/>
            <a:ext cx="3834787" cy="738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" indent="0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>
                <a:effectLst/>
              </a:defRPr>
            </a:lvl1pPr>
            <a:lvl2pPr marL="64008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00584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64592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 marL="196596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6pPr>
            <a:lvl7pPr marL="224028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7pPr>
            <a:lvl8pPr marL="2514600"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8pPr>
            <a:lvl9pPr marL="283464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400"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9pPr>
          </a:lstStyle>
          <a:p>
            <a:pPr algn="ctr"/>
            <a:r>
              <a:rPr lang="ru-RU" sz="2000" dirty="0"/>
              <a:t>Несоблюдение письменной формы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28747" y="2665413"/>
            <a:ext cx="88036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влечет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4560" y="2183881"/>
            <a:ext cx="2664297" cy="415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defPPr>
              <a:defRPr lang="ru-RU"/>
            </a:defPPr>
            <a:lvl1pPr marL="18288" indent="0" algn="ctr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>
                <a:solidFill>
                  <a:schemeClr val="dk1"/>
                </a:solidFill>
                <a:effectLst/>
              </a:defRPr>
            </a:lvl1pPr>
            <a:lvl2pPr marL="64008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00584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64592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 marL="196596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6pPr>
            <a:lvl7pPr marL="224028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7pPr>
            <a:lvl8pPr marL="2514600"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8pPr>
            <a:lvl9pPr marL="283464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9pPr>
          </a:lstStyle>
          <a:p>
            <a:r>
              <a:rPr lang="ru-RU" sz="1800" dirty="0"/>
              <a:t> его недействительность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885109" y="2276977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27784" y="3279614"/>
            <a:ext cx="427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/>
              <a:t>Такой договор считается ничтожным.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22" y="3984237"/>
            <a:ext cx="3893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Предоставление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</a:t>
            </a:r>
            <a:r>
              <a:rPr lang="ru-RU" sz="1600" dirty="0" smtClean="0"/>
              <a:t>концессии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9280" y="4030403"/>
            <a:ext cx="354685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18288" indent="0" algn="ctr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>
                <a:solidFill>
                  <a:schemeClr val="dk1"/>
                </a:solidFill>
                <a:effectLst/>
              </a:defRPr>
            </a:lvl1pPr>
            <a:lvl2pPr marL="64008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00584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marL="164592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 marL="1965960" indent="-256032">
              <a:spcBef>
                <a:spcPct val="20000"/>
              </a:spcBef>
              <a:buSzPct val="60000"/>
              <a:buFont typeface="Wingdings" pitchFamily="2" charset="2"/>
              <a:buChar char="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6pPr>
            <a:lvl7pPr marL="2240280" indent="-256032">
              <a:spcBef>
                <a:spcPct val="20000"/>
              </a:spcBef>
              <a:buSzPct val="60000"/>
              <a:buFont typeface="Wingdings" pitchFamily="2" charset="2"/>
              <a:buChar char="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7pPr>
            <a:lvl8pPr marL="2514600" indent="-256032">
              <a:spcBef>
                <a:spcPct val="20000"/>
              </a:spcBef>
              <a:buSzPct val="60000"/>
              <a:buFont typeface="Wingdings" pitchFamily="2" charset="2"/>
              <a:buChar char="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8pPr>
            <a:lvl9pPr marL="2834640" indent="-256032">
              <a:spcBef>
                <a:spcPct val="20000"/>
              </a:spcBef>
              <a:buSzPct val="60000"/>
              <a:buFont typeface="Wingdings" pitchFamily="2" charset="2"/>
              <a:buChar char=""/>
              <a:defRPr sz="1400">
                <a:solidFill>
                  <a:schemeClr val="dk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9pPr>
          </a:lstStyle>
          <a:p>
            <a:r>
              <a:rPr lang="ru-RU" dirty="0"/>
              <a:t>государственной регистрации в федеральном органе исполнительной власти по интеллектуальной собственности.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4685" y="5138399"/>
            <a:ext cx="1335622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подлежит 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021288"/>
            <a:ext cx="9054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несоблюдении требования о государственной регистрации предоставление права использования считается </a:t>
            </a:r>
            <a:r>
              <a:rPr lang="ru-RU" u="sng" dirty="0" smtClean="0"/>
              <a:t>несостоявшимся.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712891" y="4654414"/>
            <a:ext cx="1696225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088" y="583505"/>
            <a:ext cx="2505270" cy="1885275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dirty="0" smtClean="0">
                <a:effectLst/>
              </a:rPr>
              <a:t>Договором </a:t>
            </a:r>
            <a:r>
              <a:rPr lang="ru-RU" dirty="0">
                <a:effectLst/>
              </a:rPr>
              <a:t>коммерческой </a:t>
            </a:r>
            <a:r>
              <a:rPr lang="ru-RU" dirty="0" smtClean="0">
                <a:effectLst/>
              </a:rPr>
              <a:t>концессии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12775" y="1575732"/>
            <a:ext cx="2207844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может быть </a:t>
            </a:r>
            <a:r>
              <a:rPr lang="ru-RU" dirty="0" smtClean="0"/>
              <a:t>предусмотрено право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612775" y="1102125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4048" y="131102"/>
            <a:ext cx="413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</a:rPr>
              <a:t>пользователя разрешать другим лицам использование предоставленного ему комплекса исключительных прав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39342" y="1666721"/>
            <a:ext cx="40359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</a:rPr>
              <a:t>части этого комплекса на условиях </a:t>
            </a:r>
            <a:r>
              <a:rPr lang="ru-RU" dirty="0" err="1" smtClean="0">
                <a:effectLst/>
              </a:rPr>
              <a:t>субконцессии</a:t>
            </a:r>
            <a:r>
              <a:rPr lang="ru-RU" dirty="0" smtClean="0">
                <a:effectLst/>
              </a:rPr>
              <a:t>, согласованных им с правообладателем либо определенных в договоре коммерческой концессии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8397" y="3894385"/>
            <a:ext cx="1656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>
              <a:buNone/>
            </a:pPr>
            <a:r>
              <a:rPr lang="ru-RU" dirty="0" smtClean="0">
                <a:effectLst/>
              </a:rPr>
              <a:t>В договоре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0189" y="5332713"/>
            <a:ext cx="2094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</a:rPr>
              <a:t>Договор коммерческой </a:t>
            </a:r>
            <a:r>
              <a:rPr lang="ru-RU" dirty="0" err="1" smtClean="0">
                <a:effectLst/>
              </a:rPr>
              <a:t>субконцессии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94820" y="3658499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</a:rPr>
              <a:t>обязанность пользователя предоставить в течение определенного срока определенному числу лиц право пользования указанными правами на условиях </a:t>
            </a:r>
            <a:r>
              <a:rPr lang="ru-RU" dirty="0" err="1" smtClean="0">
                <a:effectLst/>
              </a:rPr>
              <a:t>субконцессии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96996" y="4168042"/>
            <a:ext cx="191858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может быть </a:t>
            </a:r>
            <a:r>
              <a:rPr lang="ru-RU" dirty="0" smtClean="0"/>
              <a:t>предусмотрена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094358" y="3894385"/>
            <a:ext cx="1234602" cy="23001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08612" y="5452628"/>
            <a:ext cx="426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</a:rPr>
              <a:t>заключен на более длительный срок, чем договор коммерческой концессии, на основании которого он заключается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7079" y="5932877"/>
            <a:ext cx="1771639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не может </a:t>
            </a:r>
            <a:r>
              <a:rPr lang="ru-RU" dirty="0" smtClean="0"/>
              <a:t>быть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2580979" y="5452628"/>
            <a:ext cx="1234602" cy="23001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2575726" y="5169112"/>
            <a:ext cx="1127956" cy="797050"/>
          </a:xfrm>
          <a:prstGeom prst="mathMultiply">
            <a:avLst>
              <a:gd name="adj1" fmla="val 576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590" y="116632"/>
            <a:ext cx="3744416" cy="1800200"/>
          </a:xfrm>
        </p:spPr>
        <p:txBody>
          <a:bodyPr/>
          <a:lstStyle/>
          <a:p>
            <a:pPr marL="18288" indent="0">
              <a:buNone/>
            </a:pPr>
            <a:r>
              <a:rPr lang="ru-RU" dirty="0">
                <a:effectLst/>
              </a:rPr>
              <a:t>Если договор коммерческой концессии является </a:t>
            </a:r>
            <a:r>
              <a:rPr lang="ru-RU" u="sng" dirty="0" smtClean="0">
                <a:effectLst/>
              </a:rPr>
              <a:t>недействительным</a:t>
            </a:r>
            <a:endParaRPr lang="ru-RU" u="sng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344216" y="1064124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08788" y="440113"/>
            <a:ext cx="3600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effectLst/>
              </a:rPr>
              <a:t>недействительны и заключенные на основании его договоры коммерческой </a:t>
            </a:r>
            <a:r>
              <a:rPr lang="ru-RU" dirty="0" err="1" smtClean="0">
                <a:effectLst/>
              </a:rPr>
              <a:t>субконцессии</a:t>
            </a:r>
            <a:r>
              <a:rPr lang="ru-RU" dirty="0" smtClean="0">
                <a:effectLst/>
              </a:rPr>
              <a:t>.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127" y="2497467"/>
            <a:ext cx="2713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Пользователь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6558" y="2033092"/>
            <a:ext cx="3456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субсидиарную ответственность за вред, причиненный правообладателю действиями вторичных пользователей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293100" y="2542450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37863" y="2993450"/>
            <a:ext cx="88201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 smtClean="0"/>
              <a:t>несет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21023" y="4673300"/>
            <a:ext cx="225253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pPr algn="ctr"/>
            <a:r>
              <a:rPr lang="ru-RU" dirty="0"/>
              <a:t>при его досрочном прекращении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127" y="3665188"/>
            <a:ext cx="2555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Если иное не предусмотрено договором коммерческой концессии, заключенным на </a:t>
            </a:r>
            <a:r>
              <a:rPr lang="ru-RU" dirty="0" smtClean="0"/>
              <a:t>срок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28120" y="3770427"/>
            <a:ext cx="40324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права и обязанности вторичного правообладателя по договору коммерческой </a:t>
            </a:r>
            <a:r>
              <a:rPr lang="ru-RU" dirty="0" err="1" smtClean="0"/>
              <a:t>субконцессии</a:t>
            </a:r>
            <a:r>
              <a:rPr lang="ru-RU" dirty="0" smtClean="0"/>
              <a:t> (пользователя по договору коммерческой концессии) переходят к правообладателю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200" y="6093296"/>
            <a:ext cx="902736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если он не откажется от принятия на себя прав и обязанностей по этому договору</a:t>
            </a:r>
          </a:p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949014" y="4157951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Соединительная линия уступом 15"/>
          <p:cNvCxnSpPr>
            <a:stCxn id="12" idx="2"/>
            <a:endCxn id="13" idx="0"/>
          </p:cNvCxnSpPr>
          <p:nvPr/>
        </p:nvCxnSpPr>
        <p:spPr>
          <a:xfrm rot="5400000">
            <a:off x="5511343" y="4560294"/>
            <a:ext cx="568543" cy="2497460"/>
          </a:xfrm>
          <a:prstGeom prst="bentConnector3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4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34665" y="2647848"/>
            <a:ext cx="4320480" cy="108011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dirty="0" smtClean="0">
                <a:effectLst/>
              </a:rPr>
              <a:t>пользователем правообладателю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1763688" y="-164759"/>
            <a:ext cx="5982032" cy="1620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ru-RU" dirty="0" smtClean="0">
                <a:effectLst/>
              </a:rPr>
              <a:t>Вознаграждение по договору коммерческой концессии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71080" y="1493932"/>
            <a:ext cx="2563522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может </a:t>
            </a:r>
            <a:r>
              <a:rPr lang="ru-RU" dirty="0" smtClean="0"/>
              <a:t>выплачиваться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3747099" y="1702445"/>
            <a:ext cx="1495613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0" y="3912096"/>
            <a:ext cx="2103408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в форме фиксированных разовых</a:t>
            </a: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214454" y="3912096"/>
            <a:ext cx="2465985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в форме периодических платежей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3450" y="3894275"/>
            <a:ext cx="1939254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в форме отчислений от </a:t>
            </a:r>
            <a:r>
              <a:rPr lang="ru-RU" dirty="0" smtClean="0"/>
              <a:t>выручки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3894275"/>
            <a:ext cx="2160240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в форме наценки на оптовую цену товаров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991" y="5301208"/>
            <a:ext cx="80648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/>
              </a:rPr>
              <a:t> передаваемых правообладателем для перепродажи, или в иной форме, предусмотренной договором</a:t>
            </a:r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5861" y="332656"/>
            <a:ext cx="2751963" cy="1872208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>
                <a:effectLst/>
              </a:rPr>
              <a:t>Правообладатель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932040" y="476672"/>
            <a:ext cx="421196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Font typeface="Wingdings" pitchFamily="2" charset="2"/>
              <a:buNone/>
            </a:pPr>
            <a:r>
              <a:rPr lang="ru-RU" dirty="0" smtClean="0">
                <a:effectLst/>
              </a:rPr>
              <a:t>передать пользователю техническую и коммерческую документацию и предоставить иную информацию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916832"/>
            <a:ext cx="920445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>
                <a:effectLst/>
              </a:defRPr>
            </a:lvl1pPr>
          </a:lstStyle>
          <a:p>
            <a:r>
              <a:rPr lang="ru-RU" dirty="0"/>
              <a:t>обязан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55253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Если договором коммерческой концессии не предусмотрено </a:t>
            </a:r>
            <a:r>
              <a:rPr lang="ru-RU" dirty="0" smtClean="0"/>
              <a:t>иное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771800" y="1178777"/>
            <a:ext cx="2048818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07704" y="3429000"/>
            <a:ext cx="702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0596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правообладатель </a:t>
            </a:r>
            <a:r>
              <a:rPr lang="ru-RU" u="sng" dirty="0"/>
              <a:t>обязан</a:t>
            </a:r>
            <a:r>
              <a:rPr lang="ru-RU" u="sng" dirty="0" smtClean="0"/>
              <a:t>:</a:t>
            </a:r>
            <a:endParaRPr lang="ru-RU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733256"/>
            <a:ext cx="6948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контролировать качество товаров (работ, услуг), производимых (выполняемых, оказываемых) пользователем на основании договора коммерческой концессии.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7704" y="4682811"/>
            <a:ext cx="7020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оказывать пользователю постоянное техническое и консультативное содействие, включая содействие в обучении и повышении квалификации работников;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95536" y="4016308"/>
            <a:ext cx="136815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95536" y="5029823"/>
            <a:ext cx="136815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0579" y="6080268"/>
            <a:ext cx="1368152" cy="22930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0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131</TotalTime>
  <Words>928</Words>
  <Application>Microsoft Office PowerPoint</Application>
  <PresentationFormat>Экран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Договор коммерческой концессии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коммерческой концессии</dc:title>
  <dc:creator>Екатерина Сапрыкина</dc:creator>
  <cp:lastModifiedBy>Екатерина Сапрыкина</cp:lastModifiedBy>
  <cp:revision>27</cp:revision>
  <dcterms:created xsi:type="dcterms:W3CDTF">2020-05-23T09:15:08Z</dcterms:created>
  <dcterms:modified xsi:type="dcterms:W3CDTF">2020-05-23T11:26:56Z</dcterms:modified>
</cp:coreProperties>
</file>