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B4C71EC6-210F-42DE-9C53-41977AD35B3D}" type="datetimeFigureOut">
              <a:rPr lang="ru-RU" smtClean="0"/>
              <a:t>22.05.2020</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22.05.2020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22.05.2020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B4C71EC6-210F-42DE-9C53-41977AD35B3D}" type="datetimeFigureOut">
              <a:rPr lang="ru-RU" smtClean="0"/>
              <a:t>22.05.2020</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B4C71EC6-210F-42DE-9C53-41977AD35B3D}" type="datetimeFigureOut">
              <a:rPr lang="ru-RU" smtClean="0"/>
              <a:t>22.05.2020</a:t>
            </a:fld>
            <a:endParaRPr lang="ru-RU"/>
          </a:p>
        </p:txBody>
      </p:sp>
      <p:sp>
        <p:nvSpPr>
          <p:cNvPr id="13" name="Slide Number Placeholder 12"/>
          <p:cNvSpPr>
            <a:spLocks noGrp="1"/>
          </p:cNvSpPr>
          <p:nvPr>
            <p:ph type="sldNum" sz="quarter" idx="11"/>
          </p:nvPr>
        </p:nvSpPr>
        <p:spPr/>
        <p:txBody>
          <a:bodyPr/>
          <a:lstStyle/>
          <a:p>
            <a:fld id="{B19B0651-EE4F-4900-A07F-96A6BFA9D0F0}"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4C71EC6-210F-42DE-9C53-41977AD35B3D}" type="datetimeFigureOut">
              <a:rPr lang="ru-RU" smtClean="0"/>
              <a:t>22.05.2020</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B4C71EC6-210F-42DE-9C53-41977AD35B3D}" type="datetimeFigureOut">
              <a:rPr lang="ru-RU" smtClean="0"/>
              <a:t>22.05.2020</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22.05.2020</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22.05.2020</a:t>
            </a:fld>
            <a:endParaRPr lang="ru-RU"/>
          </a:p>
        </p:txBody>
      </p:sp>
      <p:sp>
        <p:nvSpPr>
          <p:cNvPr id="6" name="Slide Number Placeholder 5"/>
          <p:cNvSpPr>
            <a:spLocks noGrp="1"/>
          </p:cNvSpPr>
          <p:nvPr>
            <p:ph type="sldNum" sz="quarter" idx="11"/>
          </p:nvPr>
        </p:nvSpPr>
        <p:spPr/>
        <p:txBody>
          <a:bodyPr/>
          <a:lstStyle/>
          <a:p>
            <a:fld id="{B19B0651-EE4F-4900-A07F-96A6BFA9D0F0}"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B4C71EC6-210F-42DE-9C53-41977AD35B3D}" type="datetimeFigureOut">
              <a:rPr lang="ru-RU" smtClean="0"/>
              <a:t>22.05.2020</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B4C71EC6-210F-42DE-9C53-41977AD35B3D}" type="datetimeFigureOut">
              <a:rPr lang="ru-RU" smtClean="0"/>
              <a:t>22.05.2020</a:t>
            </a:fld>
            <a:endParaRPr lang="ru-RU"/>
          </a:p>
        </p:txBody>
      </p:sp>
      <p:sp>
        <p:nvSpPr>
          <p:cNvPr id="14" name="Slide Number Placeholder 13"/>
          <p:cNvSpPr>
            <a:spLocks noGrp="1"/>
          </p:cNvSpPr>
          <p:nvPr>
            <p:ph type="sldNum" sz="quarter" idx="11"/>
          </p:nvPr>
        </p:nvSpPr>
        <p:spPr/>
        <p:txBody>
          <a:bodyPr/>
          <a:lstStyle/>
          <a:p>
            <a:fld id="{B19B0651-EE4F-4900-A07F-96A6BFA9D0F0}"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4C71EC6-210F-42DE-9C53-41977AD35B3D}" type="datetimeFigureOut">
              <a:rPr lang="ru-RU" smtClean="0"/>
              <a:t>22.05.2020</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4800" dirty="0"/>
              <a:t>Договор коммерческой концессии</a:t>
            </a:r>
          </a:p>
        </p:txBody>
      </p:sp>
      <p:sp>
        <p:nvSpPr>
          <p:cNvPr id="3" name="Подзаголовок 2"/>
          <p:cNvSpPr>
            <a:spLocks noGrp="1"/>
          </p:cNvSpPr>
          <p:nvPr>
            <p:ph type="subTitle" idx="1"/>
          </p:nvPr>
        </p:nvSpPr>
        <p:spPr/>
        <p:txBody>
          <a:bodyPr/>
          <a:lstStyle/>
          <a:p>
            <a:r>
              <a:rPr lang="ru-RU" dirty="0" smtClean="0"/>
              <a:t>Выполнила: Кузьмина Алина, ПОЭД – 32</a:t>
            </a:r>
          </a:p>
        </p:txBody>
      </p:sp>
    </p:spTree>
    <p:extLst>
      <p:ext uri="{BB962C8B-B14F-4D97-AF65-F5344CB8AC3E}">
        <p14:creationId xmlns:p14="http://schemas.microsoft.com/office/powerpoint/2010/main" val="714964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Лента лицом вниз 5"/>
          <p:cNvSpPr/>
          <p:nvPr/>
        </p:nvSpPr>
        <p:spPr>
          <a:xfrm>
            <a:off x="683568" y="188640"/>
            <a:ext cx="7992888" cy="2088232"/>
          </a:xfrm>
          <a:prstGeom prst="ribb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050" dirty="0"/>
              <a:t>По договору коммерческой концессии </a:t>
            </a:r>
            <a:r>
              <a:rPr lang="ru-RU" sz="1050" dirty="0" smtClean="0"/>
              <a:t>правообладатель обязуется </a:t>
            </a:r>
            <a:r>
              <a:rPr lang="ru-RU" sz="1050" dirty="0"/>
              <a:t>предоставить </a:t>
            </a:r>
            <a:r>
              <a:rPr lang="ru-RU" sz="1050" dirty="0" smtClean="0"/>
              <a:t>пользователю за </a:t>
            </a:r>
            <a:r>
              <a:rPr lang="ru-RU" sz="1050" dirty="0"/>
              <a:t>вознаграждение на </a:t>
            </a:r>
            <a:r>
              <a:rPr lang="ru-RU" sz="1050" dirty="0" smtClean="0"/>
              <a:t>срок</a:t>
            </a:r>
            <a:r>
              <a:rPr lang="en-US" sz="1050" dirty="0" smtClean="0"/>
              <a:t>/</a:t>
            </a:r>
            <a:r>
              <a:rPr lang="ru-RU" sz="1050" dirty="0" smtClean="0"/>
              <a:t>без </a:t>
            </a:r>
            <a:r>
              <a:rPr lang="ru-RU" sz="1050" dirty="0"/>
              <a:t>указания срока право использовать в предпринимательской деятельности пользователя комплекс принадлежащих правообладателю исключительных прав, включающий право на товарный знак, знак обслуживания, а также права на другие предусмотренные договором объекты исключительных прав, в частности на коммерческое обозначение, секрет производства (ноу-хау).</a:t>
            </a:r>
          </a:p>
        </p:txBody>
      </p:sp>
      <p:sp>
        <p:nvSpPr>
          <p:cNvPr id="7" name="Прямоугольник 6"/>
          <p:cNvSpPr/>
          <p:nvPr/>
        </p:nvSpPr>
        <p:spPr>
          <a:xfrm>
            <a:off x="2843808" y="2852936"/>
            <a:ext cx="360040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Гражданско-правовая </a:t>
            </a:r>
            <a:r>
              <a:rPr lang="ru-RU" dirty="0" err="1" smtClean="0"/>
              <a:t>характреистика</a:t>
            </a:r>
            <a:r>
              <a:rPr lang="ru-RU" dirty="0" smtClean="0"/>
              <a:t> договора</a:t>
            </a:r>
            <a:endParaRPr lang="ru-RU" dirty="0"/>
          </a:p>
        </p:txBody>
      </p:sp>
      <p:sp>
        <p:nvSpPr>
          <p:cNvPr id="8" name="Прямоугольник 7"/>
          <p:cNvSpPr/>
          <p:nvPr/>
        </p:nvSpPr>
        <p:spPr>
          <a:xfrm>
            <a:off x="467544" y="4725144"/>
            <a:ext cx="252028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Двусторонний</a:t>
            </a:r>
            <a:endParaRPr lang="ru-RU" dirty="0"/>
          </a:p>
        </p:txBody>
      </p:sp>
      <p:sp>
        <p:nvSpPr>
          <p:cNvPr id="9" name="Прямоугольник 8"/>
          <p:cNvSpPr/>
          <p:nvPr/>
        </p:nvSpPr>
        <p:spPr>
          <a:xfrm>
            <a:off x="3275856" y="4725144"/>
            <a:ext cx="252028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Возмездный</a:t>
            </a:r>
            <a:endParaRPr lang="ru-RU" dirty="0"/>
          </a:p>
        </p:txBody>
      </p:sp>
      <p:sp>
        <p:nvSpPr>
          <p:cNvPr id="10" name="Прямоугольник 9"/>
          <p:cNvSpPr/>
          <p:nvPr/>
        </p:nvSpPr>
        <p:spPr>
          <a:xfrm>
            <a:off x="6012160" y="4719477"/>
            <a:ext cx="252028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Консенсуальный</a:t>
            </a:r>
            <a:endParaRPr lang="ru-RU" dirty="0"/>
          </a:p>
        </p:txBody>
      </p:sp>
      <p:cxnSp>
        <p:nvCxnSpPr>
          <p:cNvPr id="12" name="Прямая со стрелкой 11"/>
          <p:cNvCxnSpPr/>
          <p:nvPr/>
        </p:nvCxnSpPr>
        <p:spPr>
          <a:xfrm flipH="1">
            <a:off x="1907704" y="3645024"/>
            <a:ext cx="792088"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4427984" y="3717032"/>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6588224" y="3717032"/>
            <a:ext cx="792088"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14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299529" y="2996952"/>
            <a:ext cx="3024336" cy="100811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dirty="0" smtClean="0"/>
              <a:t>Элементы договора концессии</a:t>
            </a:r>
            <a:endParaRPr lang="ru-RU" dirty="0"/>
          </a:p>
        </p:txBody>
      </p:sp>
      <p:sp>
        <p:nvSpPr>
          <p:cNvPr id="3" name="Скругленный прямоугольник 2"/>
          <p:cNvSpPr/>
          <p:nvPr/>
        </p:nvSpPr>
        <p:spPr>
          <a:xfrm>
            <a:off x="1259632" y="1628800"/>
            <a:ext cx="1944216" cy="64807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t>Стороны договора</a:t>
            </a:r>
            <a:endParaRPr lang="ru-RU" dirty="0"/>
          </a:p>
        </p:txBody>
      </p:sp>
      <p:sp>
        <p:nvSpPr>
          <p:cNvPr id="4" name="Скругленный прямоугольник 3"/>
          <p:cNvSpPr/>
          <p:nvPr/>
        </p:nvSpPr>
        <p:spPr>
          <a:xfrm>
            <a:off x="6300192" y="1628800"/>
            <a:ext cx="2016224" cy="64807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t>Предмет договора</a:t>
            </a:r>
            <a:endParaRPr lang="ru-RU" dirty="0"/>
          </a:p>
        </p:txBody>
      </p:sp>
      <p:sp>
        <p:nvSpPr>
          <p:cNvPr id="5" name="Скругленный прямоугольник 4"/>
          <p:cNvSpPr/>
          <p:nvPr/>
        </p:nvSpPr>
        <p:spPr>
          <a:xfrm>
            <a:off x="1259632" y="4657332"/>
            <a:ext cx="1800200" cy="64387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t>Срок договора</a:t>
            </a:r>
            <a:endParaRPr lang="ru-RU" dirty="0"/>
          </a:p>
        </p:txBody>
      </p:sp>
      <p:sp>
        <p:nvSpPr>
          <p:cNvPr id="6" name="Скругленный прямоугольник 5"/>
          <p:cNvSpPr/>
          <p:nvPr/>
        </p:nvSpPr>
        <p:spPr>
          <a:xfrm>
            <a:off x="3815916" y="4657332"/>
            <a:ext cx="1800200" cy="64387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t>Форма договора</a:t>
            </a:r>
            <a:endParaRPr lang="ru-RU" dirty="0"/>
          </a:p>
        </p:txBody>
      </p:sp>
      <p:sp>
        <p:nvSpPr>
          <p:cNvPr id="7" name="Скругленный прямоугольник 6"/>
          <p:cNvSpPr/>
          <p:nvPr/>
        </p:nvSpPr>
        <p:spPr>
          <a:xfrm>
            <a:off x="6444208" y="4657332"/>
            <a:ext cx="1872208" cy="64387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t>Цена договора</a:t>
            </a:r>
            <a:endParaRPr lang="ru-RU" dirty="0"/>
          </a:p>
        </p:txBody>
      </p:sp>
      <p:sp>
        <p:nvSpPr>
          <p:cNvPr id="8" name="Скругленный прямоугольник 7"/>
          <p:cNvSpPr/>
          <p:nvPr/>
        </p:nvSpPr>
        <p:spPr>
          <a:xfrm>
            <a:off x="323528" y="188640"/>
            <a:ext cx="4248472" cy="122413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200" dirty="0" smtClean="0"/>
              <a:t>Пользователь – предприниматель, получающий возможность использовать исключительные права;</a:t>
            </a:r>
          </a:p>
          <a:p>
            <a:pPr algn="ctr"/>
            <a:r>
              <a:rPr lang="ru-RU" sz="1200" dirty="0" smtClean="0"/>
              <a:t>Правообладатель – предприниматель, которому принадлежат исключительные права, использование которых он разрешает пользователю</a:t>
            </a:r>
            <a:endParaRPr lang="ru-RU" sz="1200" dirty="0"/>
          </a:p>
        </p:txBody>
      </p:sp>
      <p:sp>
        <p:nvSpPr>
          <p:cNvPr id="9" name="Скругленный прямоугольник 8"/>
          <p:cNvSpPr/>
          <p:nvPr/>
        </p:nvSpPr>
        <p:spPr>
          <a:xfrm>
            <a:off x="5940152" y="188640"/>
            <a:ext cx="2736304" cy="122413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Исключительные права, принадлежащие правообладателю</a:t>
            </a:r>
            <a:endParaRPr lang="ru-RU" dirty="0"/>
          </a:p>
        </p:txBody>
      </p:sp>
      <p:sp>
        <p:nvSpPr>
          <p:cNvPr id="10" name="Скругленный прямоугольник 9"/>
          <p:cNvSpPr/>
          <p:nvPr/>
        </p:nvSpPr>
        <p:spPr>
          <a:xfrm>
            <a:off x="539552" y="5733256"/>
            <a:ext cx="2238166" cy="86409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marL="342900" indent="-342900" algn="ctr">
              <a:buAutoNum type="arabicPeriod"/>
            </a:pPr>
            <a:r>
              <a:rPr lang="ru-RU" dirty="0" smtClean="0"/>
              <a:t>Срочный;</a:t>
            </a:r>
          </a:p>
          <a:p>
            <a:pPr marL="342900" indent="-342900" algn="ctr">
              <a:buAutoNum type="arabicPeriod"/>
            </a:pPr>
            <a:r>
              <a:rPr lang="ru-RU" dirty="0" smtClean="0"/>
              <a:t>Бессрочный</a:t>
            </a:r>
            <a:endParaRPr lang="ru-RU" dirty="0"/>
          </a:p>
        </p:txBody>
      </p:sp>
      <p:sp>
        <p:nvSpPr>
          <p:cNvPr id="11" name="Скругленный прямоугольник 10"/>
          <p:cNvSpPr/>
          <p:nvPr/>
        </p:nvSpPr>
        <p:spPr>
          <a:xfrm>
            <a:off x="3006813" y="5733256"/>
            <a:ext cx="2916324" cy="86409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200" dirty="0" smtClean="0"/>
              <a:t>Письменная форма с обязательной регистрацией в федеральном органе исполнительной власти по интеллектуальной собственности</a:t>
            </a:r>
            <a:endParaRPr lang="ru-RU" sz="1200" dirty="0"/>
          </a:p>
        </p:txBody>
      </p:sp>
      <p:sp>
        <p:nvSpPr>
          <p:cNvPr id="12" name="Скругленный прямоугольник 11"/>
          <p:cNvSpPr/>
          <p:nvPr/>
        </p:nvSpPr>
        <p:spPr>
          <a:xfrm>
            <a:off x="6084168" y="5733256"/>
            <a:ext cx="2880320" cy="86409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400" dirty="0" smtClean="0"/>
              <a:t>В форме фиксированных платежей; отчислений от выручки; наценки на оптовую цену товара; в иной форме</a:t>
            </a:r>
            <a:endParaRPr lang="ru-RU" sz="1400" dirty="0"/>
          </a:p>
        </p:txBody>
      </p:sp>
      <p:cxnSp>
        <p:nvCxnSpPr>
          <p:cNvPr id="14" name="Прямая со стрелкой 13"/>
          <p:cNvCxnSpPr/>
          <p:nvPr/>
        </p:nvCxnSpPr>
        <p:spPr>
          <a:xfrm flipH="1">
            <a:off x="2159732" y="3645024"/>
            <a:ext cx="1044116" cy="7920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Прямая со стрелкой 15"/>
          <p:cNvCxnSpPr/>
          <p:nvPr/>
        </p:nvCxnSpPr>
        <p:spPr>
          <a:xfrm>
            <a:off x="6444208" y="3645024"/>
            <a:ext cx="1080120" cy="86409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Прямая со стрелкой 17"/>
          <p:cNvCxnSpPr>
            <a:endCxn id="6" idx="0"/>
          </p:cNvCxnSpPr>
          <p:nvPr/>
        </p:nvCxnSpPr>
        <p:spPr>
          <a:xfrm>
            <a:off x="4716016" y="4077072"/>
            <a:ext cx="0" cy="58026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Прямая со стрелкой 19"/>
          <p:cNvCxnSpPr/>
          <p:nvPr/>
        </p:nvCxnSpPr>
        <p:spPr>
          <a:xfrm flipV="1">
            <a:off x="5508104" y="2420888"/>
            <a:ext cx="936104" cy="4320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Прямая со стрелкой 21"/>
          <p:cNvCxnSpPr/>
          <p:nvPr/>
        </p:nvCxnSpPr>
        <p:spPr>
          <a:xfrm flipH="1" flipV="1">
            <a:off x="3299529" y="2276872"/>
            <a:ext cx="624399" cy="5760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660554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332656"/>
            <a:ext cx="7543800" cy="914400"/>
          </a:xfrm>
          <a:ln w="38100">
            <a:solidFill>
              <a:schemeClr val="accent5">
                <a:lumMod val="75000"/>
              </a:schemeClr>
            </a:solidFill>
          </a:ln>
        </p:spPr>
        <p:txBody>
          <a:bodyPr/>
          <a:lstStyle/>
          <a:p>
            <a:pPr algn="ctr"/>
            <a:r>
              <a:rPr lang="ru-RU" dirty="0" smtClean="0">
                <a:solidFill>
                  <a:schemeClr val="accent5">
                    <a:lumMod val="50000"/>
                  </a:schemeClr>
                </a:solidFill>
              </a:rPr>
              <a:t>Договор </a:t>
            </a:r>
            <a:r>
              <a:rPr lang="ru-RU" dirty="0" err="1" smtClean="0">
                <a:solidFill>
                  <a:schemeClr val="accent5">
                    <a:lumMod val="50000"/>
                  </a:schemeClr>
                </a:solidFill>
              </a:rPr>
              <a:t>субконцессии</a:t>
            </a:r>
            <a:endParaRPr lang="ru-RU" dirty="0">
              <a:solidFill>
                <a:schemeClr val="accent5">
                  <a:lumMod val="50000"/>
                </a:schemeClr>
              </a:solidFill>
            </a:endParaRPr>
          </a:p>
        </p:txBody>
      </p:sp>
      <p:sp>
        <p:nvSpPr>
          <p:cNvPr id="4" name="Прямоугольник 3"/>
          <p:cNvSpPr/>
          <p:nvPr/>
        </p:nvSpPr>
        <p:spPr>
          <a:xfrm>
            <a:off x="323528" y="2420888"/>
            <a:ext cx="3456384" cy="180020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ru-RU" dirty="0"/>
              <a:t>не может быть заключен на более длительный срок, чем договор коммерческой концессии, на основании которого он </a:t>
            </a:r>
            <a:r>
              <a:rPr lang="ru-RU" dirty="0" smtClean="0"/>
              <a:t>заключается</a:t>
            </a:r>
            <a:endParaRPr lang="ru-RU" dirty="0"/>
          </a:p>
        </p:txBody>
      </p:sp>
      <p:sp>
        <p:nvSpPr>
          <p:cNvPr id="5" name="Прямоугольник 4"/>
          <p:cNvSpPr/>
          <p:nvPr/>
        </p:nvSpPr>
        <p:spPr>
          <a:xfrm>
            <a:off x="4932040" y="2420888"/>
            <a:ext cx="3744416" cy="180020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ru-RU" dirty="0" smtClean="0"/>
              <a:t>если </a:t>
            </a:r>
            <a:r>
              <a:rPr lang="ru-RU" dirty="0"/>
              <a:t>договор коммерческой концессии является недействительным, недействительны и заключенные на основании его договоры коммерческой </a:t>
            </a:r>
            <a:r>
              <a:rPr lang="ru-RU" dirty="0" err="1"/>
              <a:t>субконцессии</a:t>
            </a:r>
            <a:r>
              <a:rPr lang="ru-RU" dirty="0"/>
              <a:t>.</a:t>
            </a:r>
          </a:p>
        </p:txBody>
      </p:sp>
      <p:sp>
        <p:nvSpPr>
          <p:cNvPr id="6" name="Прямоугольник 5"/>
          <p:cNvSpPr/>
          <p:nvPr/>
        </p:nvSpPr>
        <p:spPr>
          <a:xfrm>
            <a:off x="2339752" y="4645495"/>
            <a:ext cx="4248472" cy="1944216"/>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ru-RU" dirty="0" smtClean="0"/>
              <a:t>пользователь </a:t>
            </a:r>
            <a:r>
              <a:rPr lang="ru-RU" dirty="0"/>
              <a:t>несет субсидиарную ответственность за вред, причиненный правообладателю действиями вторичных пользователей, если иное не предусмотрено договором коммерческой концессии.</a:t>
            </a:r>
          </a:p>
        </p:txBody>
      </p:sp>
      <p:cxnSp>
        <p:nvCxnSpPr>
          <p:cNvPr id="8" name="Прямая со стрелкой 7"/>
          <p:cNvCxnSpPr/>
          <p:nvPr/>
        </p:nvCxnSpPr>
        <p:spPr>
          <a:xfrm>
            <a:off x="4283968" y="1556792"/>
            <a:ext cx="0" cy="2808312"/>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0" name="Прямая со стрелкой 9"/>
          <p:cNvCxnSpPr/>
          <p:nvPr/>
        </p:nvCxnSpPr>
        <p:spPr>
          <a:xfrm>
            <a:off x="1979712" y="1412776"/>
            <a:ext cx="0" cy="864096"/>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2" name="Прямая со стрелкой 11"/>
          <p:cNvCxnSpPr/>
          <p:nvPr/>
        </p:nvCxnSpPr>
        <p:spPr>
          <a:xfrm>
            <a:off x="6588224" y="1412776"/>
            <a:ext cx="0" cy="864096"/>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71335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27584" y="476672"/>
            <a:ext cx="7543800" cy="792088"/>
          </a:xfrm>
          <a:ln w="38100">
            <a:solidFill>
              <a:schemeClr val="accent2">
                <a:lumMod val="75000"/>
              </a:schemeClr>
            </a:solidFill>
          </a:ln>
        </p:spPr>
        <p:txBody>
          <a:bodyPr/>
          <a:lstStyle/>
          <a:p>
            <a:pPr algn="ctr"/>
            <a:r>
              <a:rPr lang="ru-RU" dirty="0" smtClean="0">
                <a:solidFill>
                  <a:schemeClr val="accent2">
                    <a:lumMod val="50000"/>
                  </a:schemeClr>
                </a:solidFill>
              </a:rPr>
              <a:t>Правообладатель </a:t>
            </a:r>
            <a:r>
              <a:rPr lang="ru-RU" dirty="0">
                <a:solidFill>
                  <a:schemeClr val="accent2">
                    <a:lumMod val="50000"/>
                  </a:schemeClr>
                </a:solidFill>
              </a:rPr>
              <a:t>обязан</a:t>
            </a:r>
          </a:p>
        </p:txBody>
      </p:sp>
      <p:sp>
        <p:nvSpPr>
          <p:cNvPr id="4" name="Прямоугольник 3"/>
          <p:cNvSpPr/>
          <p:nvPr/>
        </p:nvSpPr>
        <p:spPr>
          <a:xfrm>
            <a:off x="323528" y="1772816"/>
            <a:ext cx="2232248" cy="396044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a:t>обеспечить государственную регистрацию предоставления права использования в предпринимательской деятельности пользователя комплекса принадлежащих правообладателю исключительных прав по договору</a:t>
            </a:r>
          </a:p>
        </p:txBody>
      </p:sp>
      <p:sp>
        <p:nvSpPr>
          <p:cNvPr id="5" name="Прямоугольник 4"/>
          <p:cNvSpPr/>
          <p:nvPr/>
        </p:nvSpPr>
        <p:spPr>
          <a:xfrm>
            <a:off x="3275856" y="1772816"/>
            <a:ext cx="2088232" cy="396044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smtClean="0"/>
              <a:t>оказывать </a:t>
            </a:r>
            <a:r>
              <a:rPr lang="ru-RU" dirty="0"/>
              <a:t>пользователю постоянное техническое и консультативное содействие, включая содействие в обучении и повышении квалификации работников</a:t>
            </a:r>
          </a:p>
        </p:txBody>
      </p:sp>
      <p:sp>
        <p:nvSpPr>
          <p:cNvPr id="6" name="Прямоугольник 5"/>
          <p:cNvSpPr/>
          <p:nvPr/>
        </p:nvSpPr>
        <p:spPr>
          <a:xfrm>
            <a:off x="6264188" y="1772816"/>
            <a:ext cx="2088232" cy="396044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a:t>контролировать качество товаров (работ, услуг), производимых (выполняемых, оказываемых) пользователем на основании договора коммерческой концессии</a:t>
            </a:r>
          </a:p>
        </p:txBody>
      </p:sp>
    </p:spTree>
    <p:extLst>
      <p:ext uri="{BB962C8B-B14F-4D97-AF65-F5344CB8AC3E}">
        <p14:creationId xmlns:p14="http://schemas.microsoft.com/office/powerpoint/2010/main" val="629482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71600" y="332656"/>
            <a:ext cx="7543800" cy="914400"/>
          </a:xfrm>
          <a:ln w="38100">
            <a:solidFill>
              <a:schemeClr val="accent1">
                <a:lumMod val="75000"/>
              </a:schemeClr>
            </a:solidFill>
          </a:ln>
        </p:spPr>
        <p:txBody>
          <a:bodyPr/>
          <a:lstStyle/>
          <a:p>
            <a:pPr algn="ctr"/>
            <a:r>
              <a:rPr lang="ru-RU" dirty="0" smtClean="0">
                <a:solidFill>
                  <a:schemeClr val="accent1">
                    <a:lumMod val="50000"/>
                  </a:schemeClr>
                </a:solidFill>
              </a:rPr>
              <a:t>Пользователь </a:t>
            </a:r>
            <a:r>
              <a:rPr lang="ru-RU" dirty="0">
                <a:solidFill>
                  <a:schemeClr val="accent1">
                    <a:lumMod val="50000"/>
                  </a:schemeClr>
                </a:solidFill>
              </a:rPr>
              <a:t>обязан</a:t>
            </a:r>
          </a:p>
        </p:txBody>
      </p:sp>
      <p:sp>
        <p:nvSpPr>
          <p:cNvPr id="4" name="Прямоугольник 3"/>
          <p:cNvSpPr/>
          <p:nvPr/>
        </p:nvSpPr>
        <p:spPr>
          <a:xfrm>
            <a:off x="264334" y="1634215"/>
            <a:ext cx="2376264" cy="237626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sz="1200" dirty="0"/>
              <a:t>использовать при осуществлении предусмотренной договором деятельности коммерческое обозначение, товарный знак, знак обслуживания или иное средство индивидуализации правообладателя указанным в договоре образом</a:t>
            </a:r>
          </a:p>
        </p:txBody>
      </p:sp>
      <p:sp>
        <p:nvSpPr>
          <p:cNvPr id="5" name="Прямоугольник 4"/>
          <p:cNvSpPr/>
          <p:nvPr/>
        </p:nvSpPr>
        <p:spPr>
          <a:xfrm>
            <a:off x="2771800" y="1844824"/>
            <a:ext cx="2520280" cy="237626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sz="1200" dirty="0"/>
              <a:t>обеспечивать соответствие качества производимых им на основе договора товаров, выполняемых работ, оказываемых услуг качеству аналогичных товаров, работ или услуг, производимых, выполняемых или оказываемых непосредственно правообладателем</a:t>
            </a:r>
          </a:p>
        </p:txBody>
      </p:sp>
      <p:sp>
        <p:nvSpPr>
          <p:cNvPr id="6" name="Прямоугольник 5"/>
          <p:cNvSpPr/>
          <p:nvPr/>
        </p:nvSpPr>
        <p:spPr>
          <a:xfrm>
            <a:off x="5508104" y="2822347"/>
            <a:ext cx="2952328" cy="262829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sz="1200" dirty="0"/>
              <a:t>соблюдать инструкции и указания правообладателя, направленные на обеспечение соответствия характера, способов и условий использования комплекса исключительных прав тому, как он используется правообладателем, в том числе указания, касающиеся внешнего и внутреннего оформления коммерческих помещений, используемых пользователем при осуществлении предоставленных ему по договору прав</a:t>
            </a:r>
          </a:p>
        </p:txBody>
      </p:sp>
      <p:sp>
        <p:nvSpPr>
          <p:cNvPr id="7" name="Прямоугольник 6"/>
          <p:cNvSpPr/>
          <p:nvPr/>
        </p:nvSpPr>
        <p:spPr>
          <a:xfrm>
            <a:off x="1979712" y="4476065"/>
            <a:ext cx="2988332" cy="136815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sz="1200" dirty="0"/>
              <a:t>оказывать покупателям (заказчикам) все дополнительные услуги, на которые они могли бы рассчитывать, приобретая (заказывая) товар (работу, услугу) непосредственно у правообладателя</a:t>
            </a:r>
          </a:p>
        </p:txBody>
      </p:sp>
      <p:sp>
        <p:nvSpPr>
          <p:cNvPr id="8" name="Прямоугольник 7"/>
          <p:cNvSpPr/>
          <p:nvPr/>
        </p:nvSpPr>
        <p:spPr>
          <a:xfrm>
            <a:off x="6045708" y="1613258"/>
            <a:ext cx="3034194" cy="93610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sz="1200" dirty="0"/>
              <a:t>не разглашать секреты производства (ноу-хау) правообладателя и другую полученную от него конфиденциальную коммерческую информацию</a:t>
            </a:r>
          </a:p>
        </p:txBody>
      </p:sp>
      <p:sp>
        <p:nvSpPr>
          <p:cNvPr id="10" name="Прямоугольник 9"/>
          <p:cNvSpPr/>
          <p:nvPr/>
        </p:nvSpPr>
        <p:spPr>
          <a:xfrm>
            <a:off x="647564" y="4221088"/>
            <a:ext cx="1188132" cy="1677141"/>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sz="1200" dirty="0"/>
              <a:t>предоставить оговоренное количество </a:t>
            </a:r>
            <a:r>
              <a:rPr lang="ru-RU" sz="1200" dirty="0" err="1"/>
              <a:t>субконцессий</a:t>
            </a:r>
            <a:r>
              <a:rPr lang="ru-RU" sz="1200" dirty="0"/>
              <a:t>, если такая обязанность предусмотрена договором</a:t>
            </a:r>
          </a:p>
        </p:txBody>
      </p:sp>
      <p:sp>
        <p:nvSpPr>
          <p:cNvPr id="11" name="Прямоугольник 10"/>
          <p:cNvSpPr/>
          <p:nvPr/>
        </p:nvSpPr>
        <p:spPr>
          <a:xfrm>
            <a:off x="5076056" y="5661249"/>
            <a:ext cx="3960440" cy="108012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sz="1200" dirty="0"/>
              <a:t>информировать покупателей </a:t>
            </a:r>
            <a:r>
              <a:rPr lang="ru-RU" sz="1200" dirty="0" smtClean="0"/>
              <a:t>наиболее </a:t>
            </a:r>
            <a:r>
              <a:rPr lang="ru-RU" sz="1200" dirty="0"/>
              <a:t>очевидным для них способом о том, что он использует коммерческое обозначение, товарный знак, знак обслуживания или иное средство индивидуализации в силу договора коммерческой концессии</a:t>
            </a:r>
          </a:p>
        </p:txBody>
      </p:sp>
    </p:spTree>
    <p:extLst>
      <p:ext uri="{BB962C8B-B14F-4D97-AF65-F5344CB8AC3E}">
        <p14:creationId xmlns:p14="http://schemas.microsoft.com/office/powerpoint/2010/main" val="1059791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99592" y="404664"/>
            <a:ext cx="7543800" cy="504056"/>
          </a:xfrm>
          <a:ln w="38100">
            <a:solidFill>
              <a:schemeClr val="accent6">
                <a:lumMod val="75000"/>
              </a:schemeClr>
            </a:solidFill>
          </a:ln>
        </p:spPr>
        <p:txBody>
          <a:bodyPr/>
          <a:lstStyle/>
          <a:p>
            <a:pPr algn="ctr"/>
            <a:r>
              <a:rPr lang="ru-RU" sz="2400" dirty="0">
                <a:solidFill>
                  <a:srgbClr val="FFFF00"/>
                </a:solidFill>
              </a:rPr>
              <a:t>Прекращение договора коммерческой концессии</a:t>
            </a:r>
          </a:p>
        </p:txBody>
      </p:sp>
      <p:sp>
        <p:nvSpPr>
          <p:cNvPr id="4" name="Прямоугольник 3"/>
          <p:cNvSpPr/>
          <p:nvPr/>
        </p:nvSpPr>
        <p:spPr>
          <a:xfrm>
            <a:off x="251520" y="1412776"/>
            <a:ext cx="2232248" cy="216024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ru-RU" sz="1600" dirty="0" smtClean="0">
                <a:solidFill>
                  <a:schemeClr val="bg1"/>
                </a:solidFill>
              </a:rPr>
              <a:t>нарушение </a:t>
            </a:r>
            <a:r>
              <a:rPr lang="ru-RU" sz="1600" dirty="0">
                <a:solidFill>
                  <a:schemeClr val="bg1"/>
                </a:solidFill>
              </a:rPr>
              <a:t>пользователем условий договора о качестве производимых товаров, выполняемых работ, оказываемых услуг</a:t>
            </a:r>
          </a:p>
        </p:txBody>
      </p:sp>
      <p:sp>
        <p:nvSpPr>
          <p:cNvPr id="5" name="Прямоугольник 4"/>
          <p:cNvSpPr/>
          <p:nvPr/>
        </p:nvSpPr>
        <p:spPr>
          <a:xfrm>
            <a:off x="2951325" y="1700808"/>
            <a:ext cx="2880320" cy="2952327"/>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ru-RU" sz="1600" dirty="0" smtClean="0">
                <a:solidFill>
                  <a:schemeClr val="bg1"/>
                </a:solidFill>
              </a:rPr>
              <a:t>грубое нарушение </a:t>
            </a:r>
            <a:r>
              <a:rPr lang="ru-RU" sz="1600" dirty="0">
                <a:solidFill>
                  <a:schemeClr val="bg1"/>
                </a:solidFill>
              </a:rPr>
              <a:t>пользователем инструкций и указаний правообладателя, направленных на обеспечение соответствия условиям договора характера, способов и условий использования предоставленного комплекса исключительных прав</a:t>
            </a:r>
          </a:p>
        </p:txBody>
      </p:sp>
      <p:sp>
        <p:nvSpPr>
          <p:cNvPr id="6" name="Прямоугольник 5"/>
          <p:cNvSpPr/>
          <p:nvPr/>
        </p:nvSpPr>
        <p:spPr>
          <a:xfrm>
            <a:off x="6228184" y="2636911"/>
            <a:ext cx="2304256" cy="2120045"/>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ru-RU" sz="1600" dirty="0" smtClean="0"/>
              <a:t>нарушение </a:t>
            </a:r>
            <a:r>
              <a:rPr lang="ru-RU" sz="1600" dirty="0"/>
              <a:t>пользователем обязанности выплатить правообладателю вознаграждение в установленный договором </a:t>
            </a:r>
            <a:r>
              <a:rPr lang="ru-RU" sz="1600" dirty="0" smtClean="0"/>
              <a:t>срок</a:t>
            </a:r>
            <a:endParaRPr lang="ru-RU" sz="1600" dirty="0"/>
          </a:p>
        </p:txBody>
      </p:sp>
      <p:sp>
        <p:nvSpPr>
          <p:cNvPr id="8" name="Прямоугольник 7"/>
          <p:cNvSpPr/>
          <p:nvPr/>
        </p:nvSpPr>
        <p:spPr>
          <a:xfrm>
            <a:off x="395536" y="5445224"/>
            <a:ext cx="8208912" cy="1224136"/>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ru-RU" sz="1400" dirty="0"/>
              <a:t>Каждая из сторон договора коммерческой концессии, заключенного на определенный срок или без указания срока его действия, во всякое время вправе отказаться от договора, уведомив об этом другую сторону не позднее чем за тридцать дней, если договором предусмотрена возможность его прекращения уплатой денежной суммы, установленной в качестве отступного.</a:t>
            </a:r>
          </a:p>
        </p:txBody>
      </p:sp>
    </p:spTree>
    <p:extLst>
      <p:ext uri="{BB962C8B-B14F-4D97-AF65-F5344CB8AC3E}">
        <p14:creationId xmlns:p14="http://schemas.microsoft.com/office/powerpoint/2010/main" val="1988427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50</TotalTime>
  <Words>559</Words>
  <Application>Microsoft Office PowerPoint</Application>
  <PresentationFormat>Экран (4:3)</PresentationFormat>
  <Paragraphs>41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Базовая</vt:lpstr>
      <vt:lpstr>Договор коммерческой концессии</vt:lpstr>
      <vt:lpstr>Презентация PowerPoint</vt:lpstr>
      <vt:lpstr>Презентация PowerPoint</vt:lpstr>
      <vt:lpstr>Договор субконцессии</vt:lpstr>
      <vt:lpstr>Правообладатель обязан</vt:lpstr>
      <vt:lpstr>Пользователь обязан</vt:lpstr>
      <vt:lpstr>Прекращение договора коммерческой концессии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Договор коммерческой концессии</dc:title>
  <dc:creator>Алина</dc:creator>
  <cp:lastModifiedBy>Алина</cp:lastModifiedBy>
  <cp:revision>7</cp:revision>
  <dcterms:created xsi:type="dcterms:W3CDTF">2020-05-22T17:28:36Z</dcterms:created>
  <dcterms:modified xsi:type="dcterms:W3CDTF">2020-05-22T18:37:53Z</dcterms:modified>
</cp:coreProperties>
</file>