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4" r:id="rId1"/>
    <p:sldMasterId id="2147483767" r:id="rId2"/>
  </p:sldMasterIdLst>
  <p:notesMasterIdLst>
    <p:notesMasterId r:id="rId281"/>
  </p:notesMasterIdLst>
  <p:sldIdLst>
    <p:sldId id="258" r:id="rId3"/>
    <p:sldId id="453" r:id="rId4"/>
    <p:sldId id="414" r:id="rId5"/>
    <p:sldId id="420" r:id="rId6"/>
    <p:sldId id="421" r:id="rId7"/>
    <p:sldId id="426" r:id="rId8"/>
    <p:sldId id="427" r:id="rId9"/>
    <p:sldId id="429" r:id="rId10"/>
    <p:sldId id="519" r:id="rId11"/>
    <p:sldId id="520" r:id="rId12"/>
    <p:sldId id="521" r:id="rId13"/>
    <p:sldId id="522" r:id="rId14"/>
    <p:sldId id="523" r:id="rId15"/>
    <p:sldId id="524" r:id="rId16"/>
    <p:sldId id="525" r:id="rId17"/>
    <p:sldId id="305" r:id="rId18"/>
    <p:sldId id="306" r:id="rId19"/>
    <p:sldId id="307" r:id="rId20"/>
    <p:sldId id="308" r:id="rId21"/>
    <p:sldId id="309" r:id="rId22"/>
    <p:sldId id="310" r:id="rId23"/>
    <p:sldId id="311" r:id="rId24"/>
    <p:sldId id="312" r:id="rId25"/>
    <p:sldId id="313" r:id="rId26"/>
    <p:sldId id="314" r:id="rId27"/>
    <p:sldId id="315" r:id="rId28"/>
    <p:sldId id="564" r:id="rId29"/>
    <p:sldId id="565" r:id="rId30"/>
    <p:sldId id="566" r:id="rId31"/>
    <p:sldId id="567"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569" r:id="rId47"/>
    <p:sldId id="570" r:id="rId48"/>
    <p:sldId id="571" r:id="rId49"/>
    <p:sldId id="572" r:id="rId50"/>
    <p:sldId id="330" r:id="rId51"/>
    <p:sldId id="331" r:id="rId52"/>
    <p:sldId id="332" r:id="rId53"/>
    <p:sldId id="333" r:id="rId54"/>
    <p:sldId id="334" r:id="rId55"/>
    <p:sldId id="335" r:id="rId56"/>
    <p:sldId id="336" r:id="rId57"/>
    <p:sldId id="337" r:id="rId58"/>
    <p:sldId id="343" r:id="rId59"/>
    <p:sldId id="344" r:id="rId60"/>
    <p:sldId id="574" r:id="rId61"/>
    <p:sldId id="575" r:id="rId62"/>
    <p:sldId id="576" r:id="rId63"/>
    <p:sldId id="577" r:id="rId64"/>
    <p:sldId id="259" r:id="rId65"/>
    <p:sldId id="260" r:id="rId66"/>
    <p:sldId id="261" r:id="rId67"/>
    <p:sldId id="262" r:id="rId68"/>
    <p:sldId id="263" r:id="rId69"/>
    <p:sldId id="264" r:id="rId70"/>
    <p:sldId id="578" r:id="rId71"/>
    <p:sldId id="265" r:id="rId72"/>
    <p:sldId id="266" r:id="rId73"/>
    <p:sldId id="267" r:id="rId74"/>
    <p:sldId id="268" r:id="rId75"/>
    <p:sldId id="269" r:id="rId76"/>
    <p:sldId id="270" r:id="rId77"/>
    <p:sldId id="271" r:id="rId78"/>
    <p:sldId id="272" r:id="rId79"/>
    <p:sldId id="273" r:id="rId80"/>
    <p:sldId id="274" r:id="rId81"/>
    <p:sldId id="275" r:id="rId82"/>
    <p:sldId id="276" r:id="rId83"/>
    <p:sldId id="277" r:id="rId84"/>
    <p:sldId id="278" r:id="rId85"/>
    <p:sldId id="279" r:id="rId86"/>
    <p:sldId id="280" r:id="rId87"/>
    <p:sldId id="281" r:id="rId88"/>
    <p:sldId id="282" r:id="rId89"/>
    <p:sldId id="283" r:id="rId90"/>
    <p:sldId id="284" r:id="rId91"/>
    <p:sldId id="286" r:id="rId92"/>
    <p:sldId id="287" r:id="rId93"/>
    <p:sldId id="288" r:id="rId94"/>
    <p:sldId id="289" r:id="rId95"/>
    <p:sldId id="290" r:id="rId96"/>
    <p:sldId id="291" r:id="rId97"/>
    <p:sldId id="292" r:id="rId98"/>
    <p:sldId id="293" r:id="rId99"/>
    <p:sldId id="294" r:id="rId100"/>
    <p:sldId id="295" r:id="rId101"/>
    <p:sldId id="296" r:id="rId102"/>
    <p:sldId id="297" r:id="rId103"/>
    <p:sldId id="298" r:id="rId104"/>
    <p:sldId id="299" r:id="rId105"/>
    <p:sldId id="300" r:id="rId106"/>
    <p:sldId id="301" r:id="rId107"/>
    <p:sldId id="302" r:id="rId108"/>
    <p:sldId id="303" r:id="rId109"/>
    <p:sldId id="304" r:id="rId110"/>
    <p:sldId id="526" r:id="rId111"/>
    <p:sldId id="527" r:id="rId112"/>
    <p:sldId id="528" r:id="rId113"/>
    <p:sldId id="529" r:id="rId114"/>
    <p:sldId id="530" r:id="rId115"/>
    <p:sldId id="531" r:id="rId116"/>
    <p:sldId id="532" r:id="rId117"/>
    <p:sldId id="533" r:id="rId118"/>
    <p:sldId id="534" r:id="rId119"/>
    <p:sldId id="535" r:id="rId120"/>
    <p:sldId id="536" r:id="rId121"/>
    <p:sldId id="537" r:id="rId122"/>
    <p:sldId id="538" r:id="rId123"/>
    <p:sldId id="539" r:id="rId124"/>
    <p:sldId id="540" r:id="rId125"/>
    <p:sldId id="541" r:id="rId126"/>
    <p:sldId id="542" r:id="rId127"/>
    <p:sldId id="543" r:id="rId128"/>
    <p:sldId id="544" r:id="rId129"/>
    <p:sldId id="545" r:id="rId130"/>
    <p:sldId id="546" r:id="rId131"/>
    <p:sldId id="547" r:id="rId132"/>
    <p:sldId id="548" r:id="rId133"/>
    <p:sldId id="549" r:id="rId134"/>
    <p:sldId id="550" r:id="rId135"/>
    <p:sldId id="551" r:id="rId136"/>
    <p:sldId id="552" r:id="rId137"/>
    <p:sldId id="553" r:id="rId138"/>
    <p:sldId id="554" r:id="rId139"/>
    <p:sldId id="555" r:id="rId140"/>
    <p:sldId id="556" r:id="rId141"/>
    <p:sldId id="557" r:id="rId142"/>
    <p:sldId id="558" r:id="rId143"/>
    <p:sldId id="559" r:id="rId144"/>
    <p:sldId id="560" r:id="rId145"/>
    <p:sldId id="561" r:id="rId146"/>
    <p:sldId id="562" r:id="rId147"/>
    <p:sldId id="579" r:id="rId148"/>
    <p:sldId id="581" r:id="rId149"/>
    <p:sldId id="582" r:id="rId150"/>
    <p:sldId id="583" r:id="rId151"/>
    <p:sldId id="584" r:id="rId152"/>
    <p:sldId id="585" r:id="rId153"/>
    <p:sldId id="586" r:id="rId154"/>
    <p:sldId id="587" r:id="rId155"/>
    <p:sldId id="588" r:id="rId156"/>
    <p:sldId id="589" r:id="rId157"/>
    <p:sldId id="590" r:id="rId158"/>
    <p:sldId id="591" r:id="rId159"/>
    <p:sldId id="592" r:id="rId160"/>
    <p:sldId id="593" r:id="rId161"/>
    <p:sldId id="594" r:id="rId162"/>
    <p:sldId id="595" r:id="rId163"/>
    <p:sldId id="596" r:id="rId164"/>
    <p:sldId id="597" r:id="rId165"/>
    <p:sldId id="598" r:id="rId166"/>
    <p:sldId id="599" r:id="rId167"/>
    <p:sldId id="600" r:id="rId168"/>
    <p:sldId id="601" r:id="rId169"/>
    <p:sldId id="602" r:id="rId170"/>
    <p:sldId id="603" r:id="rId171"/>
    <p:sldId id="604" r:id="rId172"/>
    <p:sldId id="605" r:id="rId173"/>
    <p:sldId id="606" r:id="rId174"/>
    <p:sldId id="607" r:id="rId175"/>
    <p:sldId id="608" r:id="rId176"/>
    <p:sldId id="609" r:id="rId177"/>
    <p:sldId id="610" r:id="rId178"/>
    <p:sldId id="611" r:id="rId179"/>
    <p:sldId id="612" r:id="rId180"/>
    <p:sldId id="613" r:id="rId181"/>
    <p:sldId id="614" r:id="rId182"/>
    <p:sldId id="615" r:id="rId183"/>
    <p:sldId id="616" r:id="rId184"/>
    <p:sldId id="381" r:id="rId185"/>
    <p:sldId id="382" r:id="rId186"/>
    <p:sldId id="383" r:id="rId187"/>
    <p:sldId id="384" r:id="rId188"/>
    <p:sldId id="385" r:id="rId189"/>
    <p:sldId id="386" r:id="rId190"/>
    <p:sldId id="387" r:id="rId191"/>
    <p:sldId id="617" r:id="rId192"/>
    <p:sldId id="388" r:id="rId193"/>
    <p:sldId id="389" r:id="rId194"/>
    <p:sldId id="446" r:id="rId195"/>
    <p:sldId id="447" r:id="rId196"/>
    <p:sldId id="448" r:id="rId197"/>
    <p:sldId id="449" r:id="rId198"/>
    <p:sldId id="390" r:id="rId199"/>
    <p:sldId id="618" r:id="rId200"/>
    <p:sldId id="619" r:id="rId201"/>
    <p:sldId id="391" r:id="rId202"/>
    <p:sldId id="392" r:id="rId203"/>
    <p:sldId id="393" r:id="rId204"/>
    <p:sldId id="394" r:id="rId205"/>
    <p:sldId id="403" r:id="rId206"/>
    <p:sldId id="405" r:id="rId207"/>
    <p:sldId id="406" r:id="rId208"/>
    <p:sldId id="407" r:id="rId209"/>
    <p:sldId id="408" r:id="rId210"/>
    <p:sldId id="409" r:id="rId211"/>
    <p:sldId id="413" r:id="rId212"/>
    <p:sldId id="432" r:id="rId213"/>
    <p:sldId id="433" r:id="rId214"/>
    <p:sldId id="434" r:id="rId215"/>
    <p:sldId id="435" r:id="rId216"/>
    <p:sldId id="436" r:id="rId217"/>
    <p:sldId id="437" r:id="rId218"/>
    <p:sldId id="438" r:id="rId219"/>
    <p:sldId id="439" r:id="rId220"/>
    <p:sldId id="440" r:id="rId221"/>
    <p:sldId id="441" r:id="rId222"/>
    <p:sldId id="442" r:id="rId223"/>
    <p:sldId id="443" r:id="rId224"/>
    <p:sldId id="444" r:id="rId225"/>
    <p:sldId id="445" r:id="rId226"/>
    <p:sldId id="620" r:id="rId227"/>
    <p:sldId id="642" r:id="rId228"/>
    <p:sldId id="678" r:id="rId229"/>
    <p:sldId id="679" r:id="rId230"/>
    <p:sldId id="680" r:id="rId231"/>
    <p:sldId id="681" r:id="rId232"/>
    <p:sldId id="641" r:id="rId233"/>
    <p:sldId id="682" r:id="rId234"/>
    <p:sldId id="683" r:id="rId235"/>
    <p:sldId id="684" r:id="rId236"/>
    <p:sldId id="685" r:id="rId237"/>
    <p:sldId id="638" r:id="rId238"/>
    <p:sldId id="639" r:id="rId239"/>
    <p:sldId id="640" r:id="rId240"/>
    <p:sldId id="670" r:id="rId241"/>
    <p:sldId id="627" r:id="rId242"/>
    <p:sldId id="628" r:id="rId243"/>
    <p:sldId id="629" r:id="rId244"/>
    <p:sldId id="631" r:id="rId245"/>
    <p:sldId id="632" r:id="rId246"/>
    <p:sldId id="633" r:id="rId247"/>
    <p:sldId id="635" r:id="rId248"/>
    <p:sldId id="636" r:id="rId249"/>
    <p:sldId id="637" r:id="rId250"/>
    <p:sldId id="625" r:id="rId251"/>
    <p:sldId id="626" r:id="rId252"/>
    <p:sldId id="624" r:id="rId253"/>
    <p:sldId id="643" r:id="rId254"/>
    <p:sldId id="644" r:id="rId255"/>
    <p:sldId id="645" r:id="rId256"/>
    <p:sldId id="646" r:id="rId257"/>
    <p:sldId id="647" r:id="rId258"/>
    <p:sldId id="648" r:id="rId259"/>
    <p:sldId id="649" r:id="rId260"/>
    <p:sldId id="650" r:id="rId261"/>
    <p:sldId id="651" r:id="rId262"/>
    <p:sldId id="652" r:id="rId263"/>
    <p:sldId id="673" r:id="rId264"/>
    <p:sldId id="674" r:id="rId265"/>
    <p:sldId id="675" r:id="rId266"/>
    <p:sldId id="676" r:id="rId267"/>
    <p:sldId id="677" r:id="rId268"/>
    <p:sldId id="653" r:id="rId269"/>
    <p:sldId id="654" r:id="rId270"/>
    <p:sldId id="655" r:id="rId271"/>
    <p:sldId id="656" r:id="rId272"/>
    <p:sldId id="657" r:id="rId273"/>
    <p:sldId id="658" r:id="rId274"/>
    <p:sldId id="659" r:id="rId275"/>
    <p:sldId id="660" r:id="rId276"/>
    <p:sldId id="661" r:id="rId277"/>
    <p:sldId id="671" r:id="rId278"/>
    <p:sldId id="663" r:id="rId279"/>
    <p:sldId id="664" r:id="rId2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94" autoAdjust="0"/>
  </p:normalViewPr>
  <p:slideViewPr>
    <p:cSldViewPr>
      <p:cViewPr varScale="1">
        <p:scale>
          <a:sx n="66" d="100"/>
          <a:sy n="66" d="100"/>
        </p:scale>
        <p:origin x="15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260" Type="http://schemas.openxmlformats.org/officeDocument/2006/relationships/slide" Target="slides/slide258.xml"/><Relationship Id="rId265" Type="http://schemas.openxmlformats.org/officeDocument/2006/relationships/slide" Target="slides/slide263.xml"/><Relationship Id="rId281" Type="http://schemas.openxmlformats.org/officeDocument/2006/relationships/notesMaster" Target="notesMasters/notesMaster1.xml"/><Relationship Id="rId286" Type="http://schemas.microsoft.com/office/2015/10/relationships/revisionInfo" Target="revisionInfo.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50" Type="http://schemas.openxmlformats.org/officeDocument/2006/relationships/slide" Target="slides/slide248.xml"/><Relationship Id="rId255" Type="http://schemas.openxmlformats.org/officeDocument/2006/relationships/slide" Target="slides/slide253.xml"/><Relationship Id="rId271" Type="http://schemas.openxmlformats.org/officeDocument/2006/relationships/slide" Target="slides/slide269.xml"/><Relationship Id="rId276" Type="http://schemas.openxmlformats.org/officeDocument/2006/relationships/slide" Target="slides/slide274.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slide" Target="slides/slide259.xml"/><Relationship Id="rId266" Type="http://schemas.openxmlformats.org/officeDocument/2006/relationships/slide" Target="slides/slide264.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282"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77" Type="http://schemas.openxmlformats.org/officeDocument/2006/relationships/slide" Target="slides/slide275.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theme" Target="theme/theme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tableStyles" Target="tableStyle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D03EA-76A9-41F9-B187-BB546DA0D83D}" type="datetimeFigureOut">
              <a:rPr lang="ru-RU" smtClean="0"/>
              <a:pPr/>
              <a:t>пт 03.04.20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AEE9-6CB5-4FC3-AE07-9EC5CC8302A4}" type="slidenum">
              <a:rPr lang="ru-RU" smtClean="0"/>
              <a:pPr/>
              <a:t>‹#›</a:t>
            </a:fld>
            <a:endParaRPr lang="ru-RU"/>
          </a:p>
        </p:txBody>
      </p:sp>
    </p:spTree>
    <p:extLst>
      <p:ext uri="{BB962C8B-B14F-4D97-AF65-F5344CB8AC3E}">
        <p14:creationId xmlns:p14="http://schemas.microsoft.com/office/powerpoint/2010/main" val="393487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a:extLst>
              <a:ext uri="{FF2B5EF4-FFF2-40B4-BE49-F238E27FC236}">
                <a16:creationId xmlns:a16="http://schemas.microsoft.com/office/drawing/2014/main" id="{E55E1DDC-81C1-4E98-92B6-A9B5EB75737E}"/>
              </a:ext>
            </a:extLst>
          </p:cNvPr>
          <p:cNvSpPr>
            <a:spLocks noGrp="1" noRot="1" noChangeAspect="1" noTextEdit="1"/>
          </p:cNvSpPr>
          <p:nvPr>
            <p:ph type="sldImg"/>
          </p:nvPr>
        </p:nvSpPr>
        <p:spPr>
          <a:ln/>
        </p:spPr>
      </p:sp>
      <p:sp>
        <p:nvSpPr>
          <p:cNvPr id="58371" name="Заметки 2">
            <a:extLst>
              <a:ext uri="{FF2B5EF4-FFF2-40B4-BE49-F238E27FC236}">
                <a16:creationId xmlns:a16="http://schemas.microsoft.com/office/drawing/2014/main" id="{47078A5C-F6F9-4DD1-A9E7-D69B146C6E81}"/>
              </a:ext>
            </a:extLst>
          </p:cNvPr>
          <p:cNvSpPr>
            <a:spLocks noGrp="1"/>
          </p:cNvSpPr>
          <p:nvPr>
            <p:ph type="body" idx="1"/>
          </p:nvPr>
        </p:nvSpPr>
        <p:spPr>
          <a:noFill/>
        </p:spPr>
        <p:txBody>
          <a:bodyPr/>
          <a:lstStyle/>
          <a:p>
            <a:endParaRPr lang="ru-RU" altLang="ru-RU">
              <a:latin typeface="Arial" panose="020B0604020202020204" pitchFamily="34" charset="0"/>
            </a:endParaRPr>
          </a:p>
        </p:txBody>
      </p:sp>
      <p:sp>
        <p:nvSpPr>
          <p:cNvPr id="58372" name="Номер слайда 3">
            <a:extLst>
              <a:ext uri="{FF2B5EF4-FFF2-40B4-BE49-F238E27FC236}">
                <a16:creationId xmlns:a16="http://schemas.microsoft.com/office/drawing/2014/main" id="{A2A38576-7884-4857-A1BF-BC845228CF74}"/>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787C8E-EA1F-4E57-9F4B-B7DB205E3A75}" type="slidenum">
              <a:rPr lang="ru-RU" altLang="ru-RU"/>
              <a:pPr eaLnBrk="1" hangingPunct="1"/>
              <a:t>91</a:t>
            </a:fld>
            <a:endParaRPr lang="ru-RU" altLang="ru-RU"/>
          </a:p>
        </p:txBody>
      </p:sp>
    </p:spTree>
    <p:extLst>
      <p:ext uri="{BB962C8B-B14F-4D97-AF65-F5344CB8AC3E}">
        <p14:creationId xmlns:p14="http://schemas.microsoft.com/office/powerpoint/2010/main" val="985059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a:extLst>
              <a:ext uri="{FF2B5EF4-FFF2-40B4-BE49-F238E27FC236}">
                <a16:creationId xmlns:a16="http://schemas.microsoft.com/office/drawing/2014/main" id="{CD377992-1B1B-40E9-AF3D-786C2B2CB0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a:extLst>
              <a:ext uri="{FF2B5EF4-FFF2-40B4-BE49-F238E27FC236}">
                <a16:creationId xmlns:a16="http://schemas.microsoft.com/office/drawing/2014/main" id="{16FB0C4A-0010-4A76-8CCE-8512EA9952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31748" name="Номер слайда 3">
            <a:extLst>
              <a:ext uri="{FF2B5EF4-FFF2-40B4-BE49-F238E27FC236}">
                <a16:creationId xmlns:a16="http://schemas.microsoft.com/office/drawing/2014/main" id="{8A879408-A95E-4E85-AD33-D67C1BEC32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88B86E6-2755-44A9-8B5A-02D208F32AFF}" type="slidenum">
              <a:rPr lang="ru-RU" altLang="ru-RU"/>
              <a:pPr eaLnBrk="1" hangingPunct="1"/>
              <a:t>133</a:t>
            </a:fld>
            <a:endParaRPr lang="ru-RU" altLang="ru-RU"/>
          </a:p>
        </p:txBody>
      </p:sp>
    </p:spTree>
    <p:extLst>
      <p:ext uri="{BB962C8B-B14F-4D97-AF65-F5344CB8AC3E}">
        <p14:creationId xmlns:p14="http://schemas.microsoft.com/office/powerpoint/2010/main" val="3303280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a:extLst>
              <a:ext uri="{FF2B5EF4-FFF2-40B4-BE49-F238E27FC236}">
                <a16:creationId xmlns:a16="http://schemas.microsoft.com/office/drawing/2014/main" id="{0F495614-B405-4EB6-A562-69DE449266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a:extLst>
              <a:ext uri="{FF2B5EF4-FFF2-40B4-BE49-F238E27FC236}">
                <a16:creationId xmlns:a16="http://schemas.microsoft.com/office/drawing/2014/main" id="{1C70605B-A222-4894-88E0-1C4EDA47FC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32772" name="Номер слайда 3">
            <a:extLst>
              <a:ext uri="{FF2B5EF4-FFF2-40B4-BE49-F238E27FC236}">
                <a16:creationId xmlns:a16="http://schemas.microsoft.com/office/drawing/2014/main" id="{DAAD7627-F84F-4260-9DD7-216CEA143D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F3EAE02-555D-401C-866C-8F7FBBF091D6}" type="slidenum">
              <a:rPr lang="ru-RU" altLang="ru-RU"/>
              <a:pPr eaLnBrk="1" hangingPunct="1"/>
              <a:t>137</a:t>
            </a:fld>
            <a:endParaRPr lang="ru-RU" altLang="ru-RU"/>
          </a:p>
        </p:txBody>
      </p:sp>
    </p:spTree>
    <p:extLst>
      <p:ext uri="{BB962C8B-B14F-4D97-AF65-F5344CB8AC3E}">
        <p14:creationId xmlns:p14="http://schemas.microsoft.com/office/powerpoint/2010/main" val="120020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BBFAEE9-6CB5-4FC3-AE07-9EC5CC8302A4}" type="slidenum">
              <a:rPr lang="ru-RU" smtClean="0"/>
              <a:pPr/>
              <a:t>171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3553905-4F17-49AD-939F-512453A6B986}"/>
              </a:ext>
            </a:extLst>
          </p:cNvPr>
          <p:cNvSpPr>
            <a:spLocks noGrp="1" noRot="1" noChangeAspect="1" noChangeArrowheads="1" noTextEdit="1"/>
          </p:cNvSpPr>
          <p:nvPr>
            <p:ph type="sldImg"/>
          </p:nvPr>
        </p:nvSpPr>
        <p:spPr>
          <a:ln cap="flat"/>
        </p:spPr>
      </p:sp>
      <p:sp>
        <p:nvSpPr>
          <p:cNvPr id="74755" name="Rectangle 3">
            <a:extLst>
              <a:ext uri="{FF2B5EF4-FFF2-40B4-BE49-F238E27FC236}">
                <a16:creationId xmlns:a16="http://schemas.microsoft.com/office/drawing/2014/main" id="{495C5A26-69B9-447B-BA0E-D7F75C9E6342}"/>
              </a:ext>
            </a:extLst>
          </p:cNvPr>
          <p:cNvSpPr>
            <a:spLocks noGrp="1" noChangeArrowheads="1"/>
          </p:cNvSpPr>
          <p:nvPr>
            <p:ph type="body" idx="1"/>
          </p:nvPr>
        </p:nvSpPr>
        <p:spPr>
          <a:ln/>
        </p:spPr>
        <p:txBody>
          <a:bodyPr/>
          <a:lstStyle/>
          <a:p>
            <a:endParaRPr lang="ru-RU" altLang="ru-RU"/>
          </a:p>
        </p:txBody>
      </p:sp>
    </p:spTree>
    <p:extLst>
      <p:ext uri="{BB962C8B-B14F-4D97-AF65-F5344CB8AC3E}">
        <p14:creationId xmlns:p14="http://schemas.microsoft.com/office/powerpoint/2010/main" val="195813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6E52AD5-4080-4948-B182-2AC329FFE66E}"/>
              </a:ext>
            </a:extLst>
          </p:cNvPr>
          <p:cNvSpPr>
            <a:spLocks noGrp="1" noRot="1" noChangeAspect="1" noChangeArrowheads="1" noTextEdit="1"/>
          </p:cNvSpPr>
          <p:nvPr>
            <p:ph type="sldImg"/>
          </p:nvPr>
        </p:nvSpPr>
        <p:spPr>
          <a:ln cap="flat"/>
        </p:spPr>
      </p:sp>
      <p:sp>
        <p:nvSpPr>
          <p:cNvPr id="64515" name="Rectangle 3">
            <a:extLst>
              <a:ext uri="{FF2B5EF4-FFF2-40B4-BE49-F238E27FC236}">
                <a16:creationId xmlns:a16="http://schemas.microsoft.com/office/drawing/2014/main" id="{A5617522-3B8C-486D-AD32-E45702707C7C}"/>
              </a:ext>
            </a:extLst>
          </p:cNvPr>
          <p:cNvSpPr>
            <a:spLocks noGrp="1" noChangeArrowheads="1"/>
          </p:cNvSpPr>
          <p:nvPr>
            <p:ph type="body" idx="1"/>
          </p:nvPr>
        </p:nvSpPr>
        <p:spPr>
          <a:ln/>
        </p:spPr>
        <p:txBody>
          <a:bodyPr/>
          <a:lstStyle/>
          <a:p>
            <a:endParaRPr lang="ru-RU" altLang="ru-RU"/>
          </a:p>
        </p:txBody>
      </p:sp>
    </p:spTree>
    <p:extLst>
      <p:ext uri="{BB962C8B-B14F-4D97-AF65-F5344CB8AC3E}">
        <p14:creationId xmlns:p14="http://schemas.microsoft.com/office/powerpoint/2010/main" val="346848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5CA368E-ED98-4652-8937-26528DF3415F}"/>
              </a:ext>
            </a:extLst>
          </p:cNvPr>
          <p:cNvSpPr>
            <a:spLocks noGrp="1" noRot="1" noChangeAspect="1" noChangeArrowheads="1" noTextEdit="1"/>
          </p:cNvSpPr>
          <p:nvPr>
            <p:ph type="sldImg"/>
          </p:nvPr>
        </p:nvSpPr>
        <p:spPr>
          <a:ln cap="flat"/>
        </p:spPr>
      </p:sp>
      <p:sp>
        <p:nvSpPr>
          <p:cNvPr id="66563" name="Rectangle 3">
            <a:extLst>
              <a:ext uri="{FF2B5EF4-FFF2-40B4-BE49-F238E27FC236}">
                <a16:creationId xmlns:a16="http://schemas.microsoft.com/office/drawing/2014/main" id="{329B903F-3690-4DA8-BBD2-3938213F152C}"/>
              </a:ext>
            </a:extLst>
          </p:cNvPr>
          <p:cNvSpPr>
            <a:spLocks noGrp="1" noChangeArrowheads="1"/>
          </p:cNvSpPr>
          <p:nvPr>
            <p:ph type="body" idx="1"/>
          </p:nvPr>
        </p:nvSpPr>
        <p:spPr>
          <a:ln/>
        </p:spPr>
        <p:txBody>
          <a:bodyPr/>
          <a:lstStyle/>
          <a:p>
            <a:endParaRPr lang="ru-RU" altLang="ru-RU"/>
          </a:p>
        </p:txBody>
      </p:sp>
    </p:spTree>
    <p:extLst>
      <p:ext uri="{BB962C8B-B14F-4D97-AF65-F5344CB8AC3E}">
        <p14:creationId xmlns:p14="http://schemas.microsoft.com/office/powerpoint/2010/main" val="1849155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6252239-5809-49DB-99BD-3032E7823BDD}"/>
              </a:ext>
            </a:extLst>
          </p:cNvPr>
          <p:cNvSpPr>
            <a:spLocks noGrp="1" noRot="1" noChangeAspect="1" noChangeArrowheads="1" noTextEdit="1"/>
          </p:cNvSpPr>
          <p:nvPr>
            <p:ph type="sldImg"/>
          </p:nvPr>
        </p:nvSpPr>
        <p:spPr>
          <a:ln cap="flat"/>
        </p:spPr>
      </p:sp>
      <p:sp>
        <p:nvSpPr>
          <p:cNvPr id="68611" name="Rectangle 3">
            <a:extLst>
              <a:ext uri="{FF2B5EF4-FFF2-40B4-BE49-F238E27FC236}">
                <a16:creationId xmlns:a16="http://schemas.microsoft.com/office/drawing/2014/main" id="{A546C5F5-53B7-415F-81C3-7AF26F4391FD}"/>
              </a:ext>
            </a:extLst>
          </p:cNvPr>
          <p:cNvSpPr>
            <a:spLocks noGrp="1" noChangeArrowheads="1"/>
          </p:cNvSpPr>
          <p:nvPr>
            <p:ph type="body" idx="1"/>
          </p:nvPr>
        </p:nvSpPr>
        <p:spPr>
          <a:ln/>
        </p:spPr>
        <p:txBody>
          <a:bodyPr/>
          <a:lstStyle/>
          <a:p>
            <a:endParaRPr lang="ru-RU" altLang="ru-RU"/>
          </a:p>
        </p:txBody>
      </p:sp>
    </p:spTree>
    <p:extLst>
      <p:ext uri="{BB962C8B-B14F-4D97-AF65-F5344CB8AC3E}">
        <p14:creationId xmlns:p14="http://schemas.microsoft.com/office/powerpoint/2010/main" val="298054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69A7873-9737-4917-877A-35A18ECD1A4E}"/>
              </a:ext>
            </a:extLst>
          </p:cNvPr>
          <p:cNvSpPr>
            <a:spLocks noGrp="1" noRot="1" noChangeAspect="1" noChangeArrowheads="1" noTextEdit="1"/>
          </p:cNvSpPr>
          <p:nvPr>
            <p:ph type="sldImg"/>
          </p:nvPr>
        </p:nvSpPr>
        <p:spPr>
          <a:ln cap="flat"/>
        </p:spPr>
      </p:sp>
      <p:sp>
        <p:nvSpPr>
          <p:cNvPr id="70659" name="Rectangle 3">
            <a:extLst>
              <a:ext uri="{FF2B5EF4-FFF2-40B4-BE49-F238E27FC236}">
                <a16:creationId xmlns:a16="http://schemas.microsoft.com/office/drawing/2014/main" id="{30C24445-5672-4778-A136-BFAEC37DD655}"/>
              </a:ext>
            </a:extLst>
          </p:cNvPr>
          <p:cNvSpPr>
            <a:spLocks noGrp="1" noChangeArrowheads="1"/>
          </p:cNvSpPr>
          <p:nvPr>
            <p:ph type="body" idx="1"/>
          </p:nvPr>
        </p:nvSpPr>
        <p:spPr>
          <a:ln/>
        </p:spPr>
        <p:txBody>
          <a:bodyPr/>
          <a:lstStyle/>
          <a:p>
            <a:endParaRPr lang="ru-RU" altLang="ru-RU"/>
          </a:p>
        </p:txBody>
      </p:sp>
    </p:spTree>
    <p:extLst>
      <p:ext uri="{BB962C8B-B14F-4D97-AF65-F5344CB8AC3E}">
        <p14:creationId xmlns:p14="http://schemas.microsoft.com/office/powerpoint/2010/main" val="23579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E1B7C45-BAFC-4D7E-8411-A0FE34F0F72F}" type="datetime1">
              <a:rPr lang="ru-RU" smtClean="0"/>
              <a:pPr/>
              <a:t>пт 03.04.20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79892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4697D95-C072-43DA-8113-CAC162C71EC6}" type="datetime1">
              <a:rPr lang="ru-RU" smtClean="0"/>
              <a:pPr/>
              <a:t>пт 03.04.20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3152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2E6371EC-2179-4517-8340-5A221CB9E531}" type="datetime1">
              <a:rPr lang="ru-RU" smtClean="0"/>
              <a:pPr/>
              <a:t>пт 03.04.20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476369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2238"/>
            <a:ext cx="7543800" cy="1295400"/>
          </a:xfrm>
        </p:spPr>
        <p:txBody>
          <a:bodyPr/>
          <a:lstStyle/>
          <a:p>
            <a:r>
              <a:rPr lang="ru-RU"/>
              <a:t>Образец заголовка</a:t>
            </a:r>
          </a:p>
        </p:txBody>
      </p:sp>
      <p:sp>
        <p:nvSpPr>
          <p:cNvPr id="3" name="Таблица 2"/>
          <p:cNvSpPr>
            <a:spLocks noGrp="1"/>
          </p:cNvSpPr>
          <p:nvPr>
            <p:ph type="tbl" idx="1"/>
          </p:nvPr>
        </p:nvSpPr>
        <p:spPr>
          <a:xfrm>
            <a:off x="457200" y="1719263"/>
            <a:ext cx="8229600" cy="4411662"/>
          </a:xfrm>
        </p:spPr>
        <p:txBody>
          <a:bodyPr rtlCol="0">
            <a:normAutofit/>
          </a:bodyPr>
          <a:lstStyle/>
          <a:p>
            <a:pPr lvl="0"/>
            <a:endParaRPr lang="ru-RU" noProof="0"/>
          </a:p>
        </p:txBody>
      </p:sp>
      <p:sp>
        <p:nvSpPr>
          <p:cNvPr id="4" name="Дата 3">
            <a:extLst>
              <a:ext uri="{FF2B5EF4-FFF2-40B4-BE49-F238E27FC236}">
                <a16:creationId xmlns:a16="http://schemas.microsoft.com/office/drawing/2014/main" id="{770AD110-B78A-4C5B-8FB8-9C1C447749AE}"/>
              </a:ext>
            </a:extLst>
          </p:cNvPr>
          <p:cNvSpPr>
            <a:spLocks noGrp="1"/>
          </p:cNvSpPr>
          <p:nvPr>
            <p:ph type="dt" sz="half" idx="10"/>
          </p:nvPr>
        </p:nvSpPr>
        <p:spPr>
          <a:xfrm>
            <a:off x="457200" y="6248400"/>
            <a:ext cx="2133600" cy="457200"/>
          </a:xfrm>
        </p:spPr>
        <p:txBody>
          <a:bodyPr/>
          <a:lstStyle>
            <a:lvl1pPr>
              <a:defRPr/>
            </a:lvl1pPr>
          </a:lstStyle>
          <a:p>
            <a:pPr>
              <a:defRPr/>
            </a:pPr>
            <a:fld id="{F07F22FF-F99F-4F4B-A2E2-A4B7E077002B}" type="datetime1">
              <a:rPr lang="ru-RU" altLang="en-US" smtClean="0"/>
              <a:pPr>
                <a:defRPr/>
              </a:pPr>
              <a:t>пт 03.04.20</a:t>
            </a:fld>
            <a:endParaRPr lang="ru-RU" altLang="en-US"/>
          </a:p>
        </p:txBody>
      </p:sp>
      <p:sp>
        <p:nvSpPr>
          <p:cNvPr id="5" name="Нижний колонтитул 4">
            <a:extLst>
              <a:ext uri="{FF2B5EF4-FFF2-40B4-BE49-F238E27FC236}">
                <a16:creationId xmlns:a16="http://schemas.microsoft.com/office/drawing/2014/main" id="{3171AC99-8A0F-43BC-A270-B5C1A9485848}"/>
              </a:ext>
            </a:extLst>
          </p:cNvPr>
          <p:cNvSpPr>
            <a:spLocks noGrp="1"/>
          </p:cNvSpPr>
          <p:nvPr>
            <p:ph type="ftr" sz="quarter" idx="11"/>
          </p:nvPr>
        </p:nvSpPr>
        <p:spPr>
          <a:xfrm>
            <a:off x="3124200" y="6248400"/>
            <a:ext cx="2895600" cy="457200"/>
          </a:xfrm>
        </p:spPr>
        <p:txBody>
          <a:bodyPr/>
          <a:lstStyle>
            <a:lvl1pPr>
              <a:defRPr/>
            </a:lvl1pPr>
          </a:lstStyle>
          <a:p>
            <a:pPr>
              <a:defRPr/>
            </a:pPr>
            <a:endParaRPr lang="ru-RU" altLang="en-US"/>
          </a:p>
        </p:txBody>
      </p:sp>
      <p:sp>
        <p:nvSpPr>
          <p:cNvPr id="6" name="Номер слайда 5">
            <a:extLst>
              <a:ext uri="{FF2B5EF4-FFF2-40B4-BE49-F238E27FC236}">
                <a16:creationId xmlns:a16="http://schemas.microsoft.com/office/drawing/2014/main" id="{88CCEDC4-77A4-40C6-8AAE-618456587095}"/>
              </a:ext>
            </a:extLst>
          </p:cNvPr>
          <p:cNvSpPr>
            <a:spLocks noGrp="1"/>
          </p:cNvSpPr>
          <p:nvPr>
            <p:ph type="sldNum" sz="quarter" idx="12"/>
          </p:nvPr>
        </p:nvSpPr>
        <p:spPr>
          <a:xfrm>
            <a:off x="6553200" y="6248400"/>
            <a:ext cx="2133600" cy="457200"/>
          </a:xfrm>
        </p:spPr>
        <p:txBody>
          <a:bodyPr/>
          <a:lstStyle>
            <a:lvl1pPr>
              <a:defRPr/>
            </a:lvl1pPr>
          </a:lstStyle>
          <a:p>
            <a:fld id="{9F9335D3-EBB5-4BAE-AA2D-246642C2A3C5}" type="slidenum">
              <a:rPr lang="ru-RU" altLang="en-US"/>
              <a:pPr/>
              <a:t>‹#›</a:t>
            </a:fld>
            <a:endParaRPr lang="ru-RU" altLang="en-US"/>
          </a:p>
        </p:txBody>
      </p:sp>
    </p:spTree>
    <p:extLst>
      <p:ext uri="{BB962C8B-B14F-4D97-AF65-F5344CB8AC3E}">
        <p14:creationId xmlns:p14="http://schemas.microsoft.com/office/powerpoint/2010/main" val="3436862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50F7DB6-4440-4C32-A162-5E639B1CEDD4}" type="datetime1">
              <a:rPr lang="ru-RU" smtClean="0"/>
              <a:pPr/>
              <a:t>пт 03.04.20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657807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550607-ADF0-4228-BF64-5D2E8487D7A5}" type="datetime1">
              <a:rPr lang="ru-RU" smtClean="0"/>
              <a:pPr/>
              <a:t>пт 03.04.20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517159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B547CF6-C114-4CBB-BDC2-07DFF188C36B}" type="datetime1">
              <a:rPr lang="ru-RU" smtClean="0"/>
              <a:pPr/>
              <a:t>пт 03.04.20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5596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7D9DAA5-081C-4AEB-A8D6-A2372D2B7349}" type="datetime1">
              <a:rPr lang="ru-RU" smtClean="0"/>
              <a:pPr/>
              <a:t>пт 03.04.20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069585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031F97A4-F3DD-4D92-A1D8-207752806127}" type="datetime1">
              <a:rPr lang="ru-RU" smtClean="0"/>
              <a:pPr/>
              <a:t>пт 03.04.20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183102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4D6FBD-67F4-4594-AF35-3213EEB0501E}" type="datetime1">
              <a:rPr lang="ru-RU" smtClean="0"/>
              <a:pPr/>
              <a:t>пт 03.04.20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719230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B16E6-8A07-43B4-A4C8-998DD8463B59}" type="datetime1">
              <a:rPr lang="ru-RU" smtClean="0"/>
              <a:pPr/>
              <a:t>пт 03.04.20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7526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37A76A0-FE9E-42F9-880C-CDB9FA1043BA}" type="datetime1">
              <a:rPr lang="ru-RU" smtClean="0"/>
              <a:pPr/>
              <a:t>пт 03.04.20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814922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855C5D20-5E17-42DF-8584-DFE1CE9ADEBF}" type="datetime1">
              <a:rPr lang="ru-RU" smtClean="0"/>
              <a:pPr/>
              <a:t>пт 03.04.20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672649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5E7CA88A-B70C-4832-866B-14F42CC78E7A}" type="datetime1">
              <a:rPr lang="ru-RU" smtClean="0"/>
              <a:pPr/>
              <a:t>пт 03.04.20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252110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DB4E7EC-373F-4415-BFFB-B3452F83A25D}" type="datetime1">
              <a:rPr lang="ru-RU" smtClean="0"/>
              <a:pPr/>
              <a:t>пт 03.04.20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900728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A0E0649D-85FA-47E2-8473-DDEFEB517FE5}" type="datetime1">
              <a:rPr lang="ru-RU" smtClean="0"/>
              <a:pPr/>
              <a:t>пт 03.04.20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776057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2238"/>
            <a:ext cx="7543800" cy="1295400"/>
          </a:xfrm>
        </p:spPr>
        <p:txBody>
          <a:bodyPr/>
          <a:lstStyle/>
          <a:p>
            <a:r>
              <a:rPr lang="ru-RU"/>
              <a:t>Образец заголовка</a:t>
            </a:r>
          </a:p>
        </p:txBody>
      </p:sp>
      <p:sp>
        <p:nvSpPr>
          <p:cNvPr id="3" name="Таблица 2"/>
          <p:cNvSpPr>
            <a:spLocks noGrp="1"/>
          </p:cNvSpPr>
          <p:nvPr>
            <p:ph type="tbl" idx="1"/>
          </p:nvPr>
        </p:nvSpPr>
        <p:spPr>
          <a:xfrm>
            <a:off x="457200" y="1719263"/>
            <a:ext cx="8229600" cy="4411662"/>
          </a:xfrm>
        </p:spPr>
        <p:txBody>
          <a:bodyPr rtlCol="0">
            <a:normAutofit/>
          </a:bodyPr>
          <a:lstStyle/>
          <a:p>
            <a:pPr lvl="0"/>
            <a:endParaRPr lang="ru-RU" noProof="0"/>
          </a:p>
        </p:txBody>
      </p:sp>
      <p:sp>
        <p:nvSpPr>
          <p:cNvPr id="4" name="Дата 3">
            <a:extLst>
              <a:ext uri="{FF2B5EF4-FFF2-40B4-BE49-F238E27FC236}">
                <a16:creationId xmlns:a16="http://schemas.microsoft.com/office/drawing/2014/main" id="{770AD110-B78A-4C5B-8FB8-9C1C447749AE}"/>
              </a:ext>
            </a:extLst>
          </p:cNvPr>
          <p:cNvSpPr>
            <a:spLocks noGrp="1"/>
          </p:cNvSpPr>
          <p:nvPr>
            <p:ph type="dt" sz="half" idx="10"/>
          </p:nvPr>
        </p:nvSpPr>
        <p:spPr>
          <a:xfrm>
            <a:off x="457200" y="6248400"/>
            <a:ext cx="2133600" cy="457200"/>
          </a:xfrm>
        </p:spPr>
        <p:txBody>
          <a:bodyPr/>
          <a:lstStyle>
            <a:lvl1pPr>
              <a:defRPr/>
            </a:lvl1pPr>
          </a:lstStyle>
          <a:p>
            <a:pPr>
              <a:defRPr/>
            </a:pPr>
            <a:fld id="{6EF6DA9B-381F-4ACB-B7B9-8C037279E340}" type="datetime1">
              <a:rPr lang="ru-RU" altLang="en-US" smtClean="0"/>
              <a:pPr>
                <a:defRPr/>
              </a:pPr>
              <a:t>пт 03.04.20</a:t>
            </a:fld>
            <a:endParaRPr lang="ru-RU" altLang="en-US"/>
          </a:p>
        </p:txBody>
      </p:sp>
      <p:sp>
        <p:nvSpPr>
          <p:cNvPr id="5" name="Нижний колонтитул 4">
            <a:extLst>
              <a:ext uri="{FF2B5EF4-FFF2-40B4-BE49-F238E27FC236}">
                <a16:creationId xmlns:a16="http://schemas.microsoft.com/office/drawing/2014/main" id="{3171AC99-8A0F-43BC-A270-B5C1A9485848}"/>
              </a:ext>
            </a:extLst>
          </p:cNvPr>
          <p:cNvSpPr>
            <a:spLocks noGrp="1"/>
          </p:cNvSpPr>
          <p:nvPr>
            <p:ph type="ftr" sz="quarter" idx="11"/>
          </p:nvPr>
        </p:nvSpPr>
        <p:spPr>
          <a:xfrm>
            <a:off x="3124200" y="6248400"/>
            <a:ext cx="2895600" cy="457200"/>
          </a:xfrm>
        </p:spPr>
        <p:txBody>
          <a:bodyPr/>
          <a:lstStyle>
            <a:lvl1pPr>
              <a:defRPr/>
            </a:lvl1pPr>
          </a:lstStyle>
          <a:p>
            <a:pPr>
              <a:defRPr/>
            </a:pPr>
            <a:endParaRPr lang="ru-RU" altLang="en-US"/>
          </a:p>
        </p:txBody>
      </p:sp>
      <p:sp>
        <p:nvSpPr>
          <p:cNvPr id="6" name="Номер слайда 5">
            <a:extLst>
              <a:ext uri="{FF2B5EF4-FFF2-40B4-BE49-F238E27FC236}">
                <a16:creationId xmlns:a16="http://schemas.microsoft.com/office/drawing/2014/main" id="{88CCEDC4-77A4-40C6-8AAE-618456587095}"/>
              </a:ext>
            </a:extLst>
          </p:cNvPr>
          <p:cNvSpPr>
            <a:spLocks noGrp="1"/>
          </p:cNvSpPr>
          <p:nvPr>
            <p:ph type="sldNum" sz="quarter" idx="12"/>
          </p:nvPr>
        </p:nvSpPr>
        <p:spPr>
          <a:xfrm>
            <a:off x="6553200" y="6248400"/>
            <a:ext cx="2133600" cy="457200"/>
          </a:xfrm>
        </p:spPr>
        <p:txBody>
          <a:bodyPr/>
          <a:lstStyle>
            <a:lvl1pPr>
              <a:defRPr/>
            </a:lvl1pPr>
          </a:lstStyle>
          <a:p>
            <a:fld id="{9F9335D3-EBB5-4BAE-AA2D-246642C2A3C5}" type="slidenum">
              <a:rPr lang="ru-RU" altLang="en-US"/>
              <a:pPr/>
              <a:t>‹#›</a:t>
            </a:fld>
            <a:endParaRPr lang="ru-RU" altLang="en-US"/>
          </a:p>
        </p:txBody>
      </p:sp>
    </p:spTree>
    <p:extLst>
      <p:ext uri="{BB962C8B-B14F-4D97-AF65-F5344CB8AC3E}">
        <p14:creationId xmlns:p14="http://schemas.microsoft.com/office/powerpoint/2010/main" val="3578894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85800" y="609600"/>
            <a:ext cx="7772400" cy="5486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a:extLst>
              <a:ext uri="{FF2B5EF4-FFF2-40B4-BE49-F238E27FC236}">
                <a16:creationId xmlns:a16="http://schemas.microsoft.com/office/drawing/2014/main" id="{F01B7609-824D-4EEF-BD27-97FD3992D883}"/>
              </a:ext>
            </a:extLst>
          </p:cNvPr>
          <p:cNvSpPr>
            <a:spLocks noGrp="1"/>
          </p:cNvSpPr>
          <p:nvPr>
            <p:ph type="dt" sz="half" idx="10"/>
          </p:nvPr>
        </p:nvSpPr>
        <p:spPr>
          <a:xfrm>
            <a:off x="685800" y="6248400"/>
            <a:ext cx="1905000" cy="457200"/>
          </a:xfrm>
        </p:spPr>
        <p:txBody>
          <a:bodyPr/>
          <a:lstStyle>
            <a:lvl1pPr>
              <a:defRPr smtClean="0"/>
            </a:lvl1pPr>
          </a:lstStyle>
          <a:p>
            <a:pPr>
              <a:defRPr/>
            </a:pPr>
            <a:fld id="{7103EA9F-9A97-4069-922D-AC56994EBFE1}" type="datetime1">
              <a:rPr lang="ru-RU" altLang="ru-RU" smtClean="0"/>
              <a:pPr>
                <a:defRPr/>
              </a:pPr>
              <a:t>пт 03.04.20</a:t>
            </a:fld>
            <a:endParaRPr lang="ru-RU" altLang="ru-RU"/>
          </a:p>
        </p:txBody>
      </p:sp>
      <p:sp>
        <p:nvSpPr>
          <p:cNvPr id="4" name="Нижний колонтитул 3">
            <a:extLst>
              <a:ext uri="{FF2B5EF4-FFF2-40B4-BE49-F238E27FC236}">
                <a16:creationId xmlns:a16="http://schemas.microsoft.com/office/drawing/2014/main" id="{D6D256D7-DE7D-4514-B160-355CA30035EF}"/>
              </a:ext>
            </a:extLst>
          </p:cNvPr>
          <p:cNvSpPr>
            <a:spLocks noGrp="1"/>
          </p:cNvSpPr>
          <p:nvPr>
            <p:ph type="ftr" sz="quarter" idx="11"/>
          </p:nvPr>
        </p:nvSpPr>
        <p:spPr>
          <a:xfrm>
            <a:off x="3124200" y="6248400"/>
            <a:ext cx="2895600" cy="457200"/>
          </a:xfrm>
        </p:spPr>
        <p:txBody>
          <a:bodyPr/>
          <a:lstStyle>
            <a:lvl1pPr>
              <a:defRPr smtClean="0"/>
            </a:lvl1pPr>
          </a:lstStyle>
          <a:p>
            <a:pPr>
              <a:defRPr/>
            </a:pPr>
            <a:endParaRPr lang="ru-RU" altLang="ru-RU"/>
          </a:p>
        </p:txBody>
      </p:sp>
      <p:sp>
        <p:nvSpPr>
          <p:cNvPr id="5" name="Номер слайда 4">
            <a:extLst>
              <a:ext uri="{FF2B5EF4-FFF2-40B4-BE49-F238E27FC236}">
                <a16:creationId xmlns:a16="http://schemas.microsoft.com/office/drawing/2014/main" id="{DCF60FCC-847A-406D-8262-71142A837508}"/>
              </a:ext>
            </a:extLst>
          </p:cNvPr>
          <p:cNvSpPr>
            <a:spLocks noGrp="1"/>
          </p:cNvSpPr>
          <p:nvPr>
            <p:ph type="sldNum" sz="quarter" idx="12"/>
          </p:nvPr>
        </p:nvSpPr>
        <p:spPr>
          <a:xfrm>
            <a:off x="6553200" y="6248400"/>
            <a:ext cx="1905000" cy="457200"/>
          </a:xfrm>
        </p:spPr>
        <p:txBody>
          <a:bodyPr/>
          <a:lstStyle>
            <a:lvl1pPr>
              <a:defRPr smtClean="0"/>
            </a:lvl1pPr>
          </a:lstStyle>
          <a:p>
            <a:pPr>
              <a:defRPr/>
            </a:pPr>
            <a:fld id="{E7DB4531-ACF8-4F41-A7C7-FAC131EFC942}" type="slidenum">
              <a:rPr lang="ru-RU" altLang="ru-RU"/>
              <a:pPr>
                <a:defRPr/>
              </a:pPr>
              <a:t>‹#›</a:t>
            </a:fld>
            <a:endParaRPr lang="ru-RU" altLang="ru-RU"/>
          </a:p>
        </p:txBody>
      </p:sp>
    </p:spTree>
    <p:extLst>
      <p:ext uri="{BB962C8B-B14F-4D97-AF65-F5344CB8AC3E}">
        <p14:creationId xmlns:p14="http://schemas.microsoft.com/office/powerpoint/2010/main" val="1894695148"/>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49A362-1B5A-4045-9746-5E30994514FD}" type="datetime1">
              <a:rPr lang="ru-RU" smtClean="0"/>
              <a:pPr/>
              <a:t>пт 03.04.20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83105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8B8D0E-AE6C-411B-AD85-D3B6F58AE084}" type="datetime1">
              <a:rPr lang="ru-RU" smtClean="0"/>
              <a:pPr/>
              <a:t>пт 03.04.20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63454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2AA4DD1A-6158-4F0F-920E-5BD804AEE1CC}" type="datetime1">
              <a:rPr lang="ru-RU" smtClean="0"/>
              <a:pPr/>
              <a:t>пт 03.04.20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177564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29C2A1-9268-4331-A9BA-E3904A3B062A}" type="datetime1">
              <a:rPr lang="ru-RU" smtClean="0"/>
              <a:pPr/>
              <a:t>пт 03.04.20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116622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FFCD8-7728-474C-8108-7EEF36994B1A}" type="datetime1">
              <a:rPr lang="ru-RU" smtClean="0"/>
              <a:pPr/>
              <a:t>пт 03.04.20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29793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F65BD5CE-E7F7-4F69-B29D-C8373264D2E2}" type="datetime1">
              <a:rPr lang="ru-RU" smtClean="0"/>
              <a:pPr/>
              <a:t>пт 03.04.20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98863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B99CFB2C-4059-429A-B278-C9BD5072222C}" type="datetime1">
              <a:rPr lang="ru-RU" smtClean="0"/>
              <a:pPr/>
              <a:t>пт 03.04.20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811280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02B26721-0569-42AE-A5F5-3F0AF0B37706}" type="datetime1">
              <a:rPr lang="ru-RU" smtClean="0"/>
              <a:pPr/>
              <a:t>пт 03.04.20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85033075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A00487E-E5A4-4019-940A-29AB19E18F56}" type="datetime1">
              <a:rPr lang="ru-RU" smtClean="0"/>
              <a:pPr/>
              <a:t>пт 03.04.20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153674657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819"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8" Type="http://schemas.openxmlformats.org/officeDocument/2006/relationships/hyperlink" Target="http://www.buxprofi.ru/spravochnik/okved-2/razdel-B/klass-okved-06" TargetMode="External"/><Relationship Id="rId3" Type="http://schemas.openxmlformats.org/officeDocument/2006/relationships/hyperlink" Target="http://www.buxprofi.ru/spravochnik/okved-2/razdel-A/klass-okved-01" TargetMode="External"/><Relationship Id="rId7" Type="http://schemas.openxmlformats.org/officeDocument/2006/relationships/hyperlink" Target="http://www.buxprofi.ru/spravochnik/okved-2/razdel-B/klass-okved-05" TargetMode="External"/><Relationship Id="rId2" Type="http://schemas.openxmlformats.org/officeDocument/2006/relationships/hyperlink" Target="http://www.buxprofi.ru/spravochnik/okved-2/razdel-A" TargetMode="External"/><Relationship Id="rId1" Type="http://schemas.openxmlformats.org/officeDocument/2006/relationships/slideLayout" Target="../slideLayouts/slideLayout14.xml"/><Relationship Id="rId6" Type="http://schemas.openxmlformats.org/officeDocument/2006/relationships/hyperlink" Target="http://www.buxprofi.ru/spravochnik/okved-2/razdel-B" TargetMode="External"/><Relationship Id="rId11" Type="http://schemas.openxmlformats.org/officeDocument/2006/relationships/hyperlink" Target="http://www.buxprofi.ru/spravochnik/okved-2/razdel-B/klass-okved-09" TargetMode="External"/><Relationship Id="rId5" Type="http://schemas.openxmlformats.org/officeDocument/2006/relationships/hyperlink" Target="http://www.buxprofi.ru/spravochnik/okved-2/razdel-A/klass-okved-03" TargetMode="External"/><Relationship Id="rId10" Type="http://schemas.openxmlformats.org/officeDocument/2006/relationships/hyperlink" Target="http://www.buxprofi.ru/spravochnik/okved-2/razdel-B/klass-okved-08" TargetMode="External"/><Relationship Id="rId4" Type="http://schemas.openxmlformats.org/officeDocument/2006/relationships/hyperlink" Target="http://www.buxprofi.ru/spravochnik/okved-2/razdel-A/klass-okved-02" TargetMode="External"/><Relationship Id="rId9" Type="http://schemas.openxmlformats.org/officeDocument/2006/relationships/hyperlink" Target="http://www.buxprofi.ru/spravochnik/okved-2/razdel-B/klass-okved-07"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6.wmf"/><Relationship Id="rId4" Type="http://schemas.openxmlformats.org/officeDocument/2006/relationships/image" Target="../media/image15.wmf"/></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conomics-online.ru/wp-content/uploads/2009/09/115.jpg" TargetMode="External"/><Relationship Id="rId1" Type="http://schemas.openxmlformats.org/officeDocument/2006/relationships/slideLayout" Target="../slideLayouts/slideLayout19.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2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6.xml.rels><?xml version="1.0" encoding="UTF-8" standalone="yes"?>
<Relationships xmlns="http://schemas.openxmlformats.org/package/2006/relationships"><Relationship Id="rId3" Type="http://schemas.openxmlformats.org/officeDocument/2006/relationships/hyperlink" Target="http://www.grandars.ru/student/statistika/ryady-dinamiki.html" TargetMode="External"/><Relationship Id="rId7" Type="http://schemas.openxmlformats.org/officeDocument/2006/relationships/hyperlink" Target="http://www.grandars.ru/college/ekonomika-firmy/pribyl-predpriyatiya.html" TargetMode="External"/><Relationship Id="rId2" Type="http://schemas.openxmlformats.org/officeDocument/2006/relationships/hyperlink" Target="http://www.grandars.ru/student/fin-m/denezhnyy-potok.html" TargetMode="External"/><Relationship Id="rId1" Type="http://schemas.openxmlformats.org/officeDocument/2006/relationships/slideLayout" Target="../slideLayouts/slideLayout19.xml"/><Relationship Id="rId6" Type="http://schemas.openxmlformats.org/officeDocument/2006/relationships/hyperlink" Target="http://www.grandars.ru/college/ekonomika-firmy/proizvodstvo-produkcii.html" TargetMode="External"/><Relationship Id="rId5" Type="http://schemas.openxmlformats.org/officeDocument/2006/relationships/hyperlink" Target="http://www.grandars.ru/college/ekonomika-firmy/predpriyatie.html" TargetMode="External"/><Relationship Id="rId4" Type="http://schemas.openxmlformats.org/officeDocument/2006/relationships/hyperlink" Target="http://www.grandars.ru/student/ekonomicheskaya-teoriya/proizvodstvo.html" TargetMode="External"/></Relationships>
</file>

<file path=ppt/slides/_rels/slide2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a:extLst>
              <a:ext uri="{FF2B5EF4-FFF2-40B4-BE49-F238E27FC236}">
                <a16:creationId xmlns:a16="http://schemas.microsoft.com/office/drawing/2014/main" id="{C1AA99B5-BA2A-4BC7-87AB-3F77923AEF34}"/>
              </a:ext>
            </a:extLst>
          </p:cNvPr>
          <p:cNvSpPr>
            <a:spLocks noChangeArrowheads="1"/>
          </p:cNvSpPr>
          <p:nvPr/>
        </p:nvSpPr>
        <p:spPr bwMode="auto">
          <a:xfrm>
            <a:off x="611560" y="1484784"/>
            <a:ext cx="8135938" cy="1016000"/>
          </a:xfrm>
          <a:prstGeom prst="rect">
            <a:avLst/>
          </a:prstGeom>
          <a:noFill/>
          <a:ln>
            <a:noFill/>
          </a:ln>
          <a:effectLst/>
          <a:extLst>
            <a:ext uri="{909E8E84-426E-40DD-AFC4-6F175D3DCCD1}">
              <a14:hiddenFill xmlns:a14="http://schemas.microsoft.com/office/drawing/2010/main">
                <a:solidFill>
                  <a:srgbClr val="00FF00">
                    <a:alpha val="45097"/>
                  </a:srgbClr>
                </a:solidFill>
              </a14:hiddenFill>
            </a:ext>
            <a:ext uri="{91240B29-F687-4F45-9708-019B960494DF}">
              <a14:hiddenLine xmlns:a14="http://schemas.microsoft.com/office/drawing/2010/main" w="38100" cap="sq">
                <a:solidFill>
                  <a:srgbClr val="00FF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dirty="0"/>
              <a:t>Электронные плакаты по курсу </a:t>
            </a:r>
          </a:p>
          <a:p>
            <a:pPr algn="ctr" eaLnBrk="1" hangingPunct="1"/>
            <a:r>
              <a:rPr lang="ru-RU" altLang="ru-RU" sz="3600" b="1" dirty="0">
                <a:solidFill>
                  <a:srgbClr val="FF0000"/>
                </a:solidFill>
              </a:rPr>
              <a:t>«Экономика предприятия»</a:t>
            </a:r>
          </a:p>
        </p:txBody>
      </p:sp>
      <p:sp>
        <p:nvSpPr>
          <p:cNvPr id="9219" name="Rectangle 111">
            <a:extLst>
              <a:ext uri="{FF2B5EF4-FFF2-40B4-BE49-F238E27FC236}">
                <a16:creationId xmlns:a16="http://schemas.microsoft.com/office/drawing/2014/main" id="{18ABC68E-7D95-4F43-A4B5-DEF84420333A}"/>
              </a:ext>
            </a:extLst>
          </p:cNvPr>
          <p:cNvSpPr>
            <a:spLocks noChangeArrowheads="1"/>
          </p:cNvSpPr>
          <p:nvPr/>
        </p:nvSpPr>
        <p:spPr bwMode="auto">
          <a:xfrm>
            <a:off x="142875" y="260350"/>
            <a:ext cx="8893175" cy="26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ru-RU" altLang="ru-RU" sz="1600" b="1" dirty="0" smtClean="0">
                <a:solidFill>
                  <a:srgbClr val="000066"/>
                </a:solidFill>
              </a:rPr>
              <a:t>ФГБОУ ВО «САМАРСКИЙ </a:t>
            </a:r>
            <a:r>
              <a:rPr lang="ru-RU" altLang="ru-RU" sz="1600" b="1" dirty="0">
                <a:solidFill>
                  <a:srgbClr val="000066"/>
                </a:solidFill>
              </a:rPr>
              <a:t>ГОСУДАРСТВЕННЫЙ ЭКОНОМИЧЕСКИЙ </a:t>
            </a:r>
            <a:r>
              <a:rPr lang="ru-RU" altLang="ru-RU" sz="1600" b="1" dirty="0" smtClean="0">
                <a:solidFill>
                  <a:srgbClr val="000066"/>
                </a:solidFill>
              </a:rPr>
              <a:t>УНИВЕРСИТЕТ»</a:t>
            </a:r>
            <a:endParaRPr lang="ru-RU" altLang="ru-RU" sz="1600" b="1" dirty="0">
              <a:solidFill>
                <a:srgbClr val="000066"/>
              </a:solidFill>
            </a:endParaRPr>
          </a:p>
        </p:txBody>
      </p:sp>
      <p:sp>
        <p:nvSpPr>
          <p:cNvPr id="9221" name="Rectangle 114">
            <a:extLst>
              <a:ext uri="{FF2B5EF4-FFF2-40B4-BE49-F238E27FC236}">
                <a16:creationId xmlns:a16="http://schemas.microsoft.com/office/drawing/2014/main" id="{BD00946D-03CE-4BE3-B7F9-7D19651E0014}"/>
              </a:ext>
            </a:extLst>
          </p:cNvPr>
          <p:cNvSpPr>
            <a:spLocks noChangeArrowheads="1"/>
          </p:cNvSpPr>
          <p:nvPr/>
        </p:nvSpPr>
        <p:spPr bwMode="auto">
          <a:xfrm>
            <a:off x="2123728" y="2352879"/>
            <a:ext cx="5003800" cy="217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ru-RU" sz="2000" b="1" dirty="0" smtClean="0"/>
              <a:t> </a:t>
            </a:r>
            <a:endParaRPr lang="ru-RU" sz="2000" dirty="0" smtClean="0"/>
          </a:p>
          <a:p>
            <a:pPr algn="ctr"/>
            <a:r>
              <a:rPr lang="ru-RU" sz="2000" b="1" i="1" dirty="0" smtClean="0"/>
              <a:t>Учебно-наглядное пособие</a:t>
            </a:r>
          </a:p>
          <a:p>
            <a:pPr algn="ctr"/>
            <a:endParaRPr lang="ru-RU" sz="2000" b="1" i="1" dirty="0" smtClean="0"/>
          </a:p>
          <a:p>
            <a:pPr algn="ctr"/>
            <a:endParaRPr lang="ru-RU" sz="2000" b="1" i="1" dirty="0" smtClean="0"/>
          </a:p>
          <a:p>
            <a:pPr algn="ctr"/>
            <a:endParaRPr lang="ru-RU" sz="2000" b="1" i="1" dirty="0" smtClean="0"/>
          </a:p>
          <a:p>
            <a:pPr algn="ctr"/>
            <a:endParaRPr lang="ru-RU" sz="2000" b="1" i="1" dirty="0" smtClean="0"/>
          </a:p>
          <a:p>
            <a:pPr algn="ctr"/>
            <a:endParaRPr lang="ru-RU" sz="2000" dirty="0"/>
          </a:p>
        </p:txBody>
      </p:sp>
      <p:sp>
        <p:nvSpPr>
          <p:cNvPr id="6" name="Прямоугольник 5"/>
          <p:cNvSpPr/>
          <p:nvPr/>
        </p:nvSpPr>
        <p:spPr>
          <a:xfrm>
            <a:off x="1259632" y="3645024"/>
            <a:ext cx="7488832" cy="3139321"/>
          </a:xfrm>
          <a:prstGeom prst="rect">
            <a:avLst/>
          </a:prstGeom>
        </p:spPr>
        <p:txBody>
          <a:bodyPr wrap="square">
            <a:spAutoFit/>
          </a:bodyPr>
          <a:lstStyle/>
          <a:p>
            <a:r>
              <a:rPr lang="ru-RU" dirty="0" smtClean="0"/>
              <a:t>Для студентов направления 38.04.01  «Экономика»</a:t>
            </a:r>
          </a:p>
          <a:p>
            <a:r>
              <a:rPr lang="ru-RU" dirty="0" smtClean="0"/>
              <a:t> Магистерские программы: </a:t>
            </a:r>
          </a:p>
          <a:p>
            <a:r>
              <a:rPr lang="ru-RU" dirty="0" smtClean="0"/>
              <a:t>«Экономика, управление и стратегия развития предприятия (организации)» </a:t>
            </a:r>
          </a:p>
          <a:p>
            <a:r>
              <a:rPr lang="ru-RU" dirty="0" smtClean="0"/>
              <a:t>«Экономическая оценка и управление активами, недвижимостью и инвестициями»</a:t>
            </a:r>
          </a:p>
          <a:p>
            <a:endParaRPr lang="ru-RU" dirty="0" smtClean="0"/>
          </a:p>
          <a:p>
            <a:r>
              <a:rPr lang="ru-RU" dirty="0" smtClean="0">
                <a:latin typeface="Times New Roman" panose="02020603050405020304" pitchFamily="18" charset="0"/>
                <a:cs typeface="Times New Roman" panose="02020603050405020304" pitchFamily="18" charset="0"/>
              </a:rPr>
              <a:t>Авторы: </a:t>
            </a:r>
            <a:r>
              <a:rPr lang="ru-RU" dirty="0" err="1" smtClean="0">
                <a:latin typeface="Times New Roman" panose="02020603050405020304" pitchFamily="18" charset="0"/>
                <a:cs typeface="Times New Roman" panose="02020603050405020304" pitchFamily="18" charset="0"/>
              </a:rPr>
              <a:t>к.э.н</a:t>
            </a:r>
            <a:r>
              <a:rPr lang="ru-RU" dirty="0" smtClean="0">
                <a:latin typeface="Times New Roman" panose="02020603050405020304" pitchFamily="18" charset="0"/>
                <a:cs typeface="Times New Roman" panose="02020603050405020304" pitchFamily="18" charset="0"/>
              </a:rPr>
              <a:t>., доц. Никитина Н.В., </a:t>
            </a:r>
            <a:r>
              <a:rPr lang="ru-RU" dirty="0" err="1" smtClean="0">
                <a:latin typeface="Times New Roman" panose="02020603050405020304" pitchFamily="18" charset="0"/>
                <a:cs typeface="Times New Roman" panose="02020603050405020304" pitchFamily="18" charset="0"/>
              </a:rPr>
              <a:t>к.э.н</a:t>
            </a:r>
            <a:r>
              <a:rPr lang="ru-RU" dirty="0" smtClean="0">
                <a:latin typeface="Times New Roman" panose="02020603050405020304" pitchFamily="18" charset="0"/>
                <a:cs typeface="Times New Roman" panose="02020603050405020304" pitchFamily="18" charset="0"/>
              </a:rPr>
              <a:t>., доц. Чудаева А.А.</a:t>
            </a:r>
            <a:endParaRPr lang="ru-RU" altLang="ru-RU" b="1" dirty="0" smtClean="0">
              <a:solidFill>
                <a:srgbClr val="FF0000"/>
              </a:solidFill>
              <a:latin typeface="Times New Roman" panose="02020603050405020304" pitchFamily="18" charset="0"/>
              <a:cs typeface="Times New Roman" panose="02020603050405020304" pitchFamily="18" charset="0"/>
            </a:endParaRPr>
          </a:p>
          <a:p>
            <a:endParaRPr lang="ru-RU" dirty="0" smtClean="0"/>
          </a:p>
          <a:p>
            <a:endParaRPr lang="ru-RU" dirty="0" smtClean="0"/>
          </a:p>
          <a:p>
            <a:endParaRPr lang="ru-RU" dirty="0"/>
          </a:p>
        </p:txBody>
      </p:sp>
      <p:sp>
        <p:nvSpPr>
          <p:cNvPr id="7" name="Номер слайда 6"/>
          <p:cNvSpPr>
            <a:spLocks noGrp="1"/>
          </p:cNvSpPr>
          <p:nvPr>
            <p:ph type="sldNum" sz="quarter" idx="12"/>
          </p:nvPr>
        </p:nvSpPr>
        <p:spPr/>
        <p:txBody>
          <a:bodyPr/>
          <a:lstStyle/>
          <a:p>
            <a:pPr>
              <a:defRPr/>
            </a:pPr>
            <a:fld id="{E7DB4531-ACF8-4F41-A7C7-FAC131EFC942}" type="slidenum">
              <a:rPr lang="ru-RU" altLang="ru-RU" smtClean="0"/>
              <a:pPr>
                <a:defRPr/>
              </a:pPr>
              <a:t>1</a:t>
            </a:fld>
            <a:endParaRPr lang="ru-RU" altLang="ru-RU"/>
          </a:p>
        </p:txBody>
      </p:sp>
    </p:spTree>
    <p:extLst>
      <p:ext uri="{BB962C8B-B14F-4D97-AF65-F5344CB8AC3E}">
        <p14:creationId xmlns:p14="http://schemas.microsoft.com/office/powerpoint/2010/main" val="169324802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0531"/>
                                        </p:tgtEl>
                                        <p:attrNameLst>
                                          <p:attrName>style.visibility</p:attrName>
                                        </p:attrNameLst>
                                      </p:cBhvr>
                                      <p:to>
                                        <p:strVal val="visible"/>
                                      </p:to>
                                    </p:set>
                                    <p:animEffect transition="in" filter="fade">
                                      <p:cBhvr>
                                        <p:cTn id="7" dur="2000"/>
                                        <p:tgtEl>
                                          <p:spTgt spid="150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a:t>
            </a:r>
            <a:r>
              <a:rPr lang="ru-RU" dirty="0"/>
              <a:t>и</a:t>
            </a:r>
            <a:r>
              <a:rPr lang="ru-RU" dirty="0" smtClean="0"/>
              <a:t>нейная </a:t>
            </a:r>
            <a:r>
              <a:rPr lang="ru-RU" dirty="0" err="1" smtClean="0"/>
              <a:t>оргструктура</a:t>
            </a:r>
            <a:endParaRPr lang="ru-RU" dirty="0"/>
          </a:p>
        </p:txBody>
      </p:sp>
      <p:pic>
        <p:nvPicPr>
          <p:cNvPr id="4" name="Объект 3" descr="Менеджмент: конспект лекций"/>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94620" y="1690688"/>
            <a:ext cx="6194322" cy="5064073"/>
          </a:xfrm>
          <a:prstGeom prst="rect">
            <a:avLst/>
          </a:prstGeom>
          <a:noFill/>
          <a:ln>
            <a:noFill/>
          </a:ln>
        </p:spPr>
      </p:pic>
      <p:sp>
        <p:nvSpPr>
          <p:cNvPr id="5" name="Номер слайда 4"/>
          <p:cNvSpPr>
            <a:spLocks noGrp="1"/>
          </p:cNvSpPr>
          <p:nvPr>
            <p:ph type="sldNum" sz="quarter" idx="12"/>
          </p:nvPr>
        </p:nvSpPr>
        <p:spPr/>
        <p:txBody>
          <a:bodyPr/>
          <a:lstStyle/>
          <a:p>
            <a:fld id="{B19B0651-EE4F-4900-A07F-96A6BFA9D0F0}" type="slidenum">
              <a:rPr lang="ru-RU" smtClean="0"/>
              <a:pPr/>
              <a:t>10</a:t>
            </a:fld>
            <a:endParaRPr lang="ru-RU"/>
          </a:p>
        </p:txBody>
      </p:sp>
    </p:spTree>
    <p:extLst>
      <p:ext uri="{BB962C8B-B14F-4D97-AF65-F5344CB8AC3E}">
        <p14:creationId xmlns:p14="http://schemas.microsoft.com/office/powerpoint/2010/main" val="25908906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E69CF1DE-836C-418A-BCA0-77288CAC7F47}"/>
              </a:ext>
            </a:extLst>
          </p:cNvPr>
          <p:cNvSpPr/>
          <p:nvPr/>
        </p:nvSpPr>
        <p:spPr>
          <a:xfrm>
            <a:off x="827088" y="188913"/>
            <a:ext cx="71294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t>ЗАТРАТЫ В ПРОЦЕССЕ ПРОИЗВОДСТВА</a:t>
            </a:r>
          </a:p>
        </p:txBody>
      </p:sp>
      <p:cxnSp>
        <p:nvCxnSpPr>
          <p:cNvPr id="5" name="Прямая со стрелкой 4">
            <a:extLst>
              <a:ext uri="{FF2B5EF4-FFF2-40B4-BE49-F238E27FC236}">
                <a16:creationId xmlns:a16="http://schemas.microsoft.com/office/drawing/2014/main" id="{64626C5E-AF80-4C86-9165-A13A91EA03E0}"/>
              </a:ext>
            </a:extLst>
          </p:cNvPr>
          <p:cNvCxnSpPr/>
          <p:nvPr/>
        </p:nvCxnSpPr>
        <p:spPr>
          <a:xfrm>
            <a:off x="1331913" y="620713"/>
            <a:ext cx="0" cy="57626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a:extLst>
              <a:ext uri="{FF2B5EF4-FFF2-40B4-BE49-F238E27FC236}">
                <a16:creationId xmlns:a16="http://schemas.microsoft.com/office/drawing/2014/main" id="{A4C75B54-74C6-4035-9DDE-1961BC0D4E77}"/>
              </a:ext>
            </a:extLst>
          </p:cNvPr>
          <p:cNvCxnSpPr/>
          <p:nvPr/>
        </p:nvCxnSpPr>
        <p:spPr>
          <a:xfrm>
            <a:off x="7019925" y="641350"/>
            <a:ext cx="0" cy="57626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6">
            <a:extLst>
              <a:ext uri="{FF2B5EF4-FFF2-40B4-BE49-F238E27FC236}">
                <a16:creationId xmlns:a16="http://schemas.microsoft.com/office/drawing/2014/main" id="{84716F80-1822-4836-85D4-6505AC09CAB0}"/>
              </a:ext>
            </a:extLst>
          </p:cNvPr>
          <p:cNvSpPr/>
          <p:nvPr/>
        </p:nvSpPr>
        <p:spPr>
          <a:xfrm>
            <a:off x="179388" y="1195388"/>
            <a:ext cx="3168650" cy="433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t>ЕДИНОВРЕМЕННЫЕ</a:t>
            </a:r>
          </a:p>
        </p:txBody>
      </p:sp>
      <p:sp>
        <p:nvSpPr>
          <p:cNvPr id="8" name="Прямоугольник 7">
            <a:extLst>
              <a:ext uri="{FF2B5EF4-FFF2-40B4-BE49-F238E27FC236}">
                <a16:creationId xmlns:a16="http://schemas.microsoft.com/office/drawing/2014/main" id="{86F9F4CD-1FA3-46C5-BE45-FB7B922DEF8C}"/>
              </a:ext>
            </a:extLst>
          </p:cNvPr>
          <p:cNvSpPr/>
          <p:nvPr/>
        </p:nvSpPr>
        <p:spPr>
          <a:xfrm>
            <a:off x="5292725" y="1217613"/>
            <a:ext cx="31670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t>НАРАСТАЮЩИЕ</a:t>
            </a:r>
          </a:p>
        </p:txBody>
      </p:sp>
      <p:cxnSp>
        <p:nvCxnSpPr>
          <p:cNvPr id="9" name="Прямая со стрелкой 8">
            <a:extLst>
              <a:ext uri="{FF2B5EF4-FFF2-40B4-BE49-F238E27FC236}">
                <a16:creationId xmlns:a16="http://schemas.microsoft.com/office/drawing/2014/main" id="{5F34CD7A-D600-40A5-B131-95ED2AE9591E}"/>
              </a:ext>
            </a:extLst>
          </p:cNvPr>
          <p:cNvCxnSpPr/>
          <p:nvPr/>
        </p:nvCxnSpPr>
        <p:spPr>
          <a:xfrm>
            <a:off x="1331913" y="1649413"/>
            <a:ext cx="0" cy="57626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a:extLst>
              <a:ext uri="{FF2B5EF4-FFF2-40B4-BE49-F238E27FC236}">
                <a16:creationId xmlns:a16="http://schemas.microsoft.com/office/drawing/2014/main" id="{47587A68-334E-48D2-910C-3D8DA6E303A9}"/>
              </a:ext>
            </a:extLst>
          </p:cNvPr>
          <p:cNvSpPr/>
          <p:nvPr/>
        </p:nvSpPr>
        <p:spPr>
          <a:xfrm>
            <a:off x="195263" y="2205038"/>
            <a:ext cx="3168650" cy="158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затраты, производимые в начале производственного цикла – </a:t>
            </a:r>
          </a:p>
          <a:p>
            <a:pPr algn="ctr">
              <a:defRPr/>
            </a:pPr>
            <a:r>
              <a:rPr lang="ru-RU" dirty="0"/>
              <a:t>затраты сырья, материалов, полуфабрикатов и т.п.</a:t>
            </a:r>
            <a:endParaRPr lang="ru-RU" b="1" dirty="0"/>
          </a:p>
        </p:txBody>
      </p:sp>
      <p:sp>
        <p:nvSpPr>
          <p:cNvPr id="11" name="Прямоугольник 10">
            <a:extLst>
              <a:ext uri="{FF2B5EF4-FFF2-40B4-BE49-F238E27FC236}">
                <a16:creationId xmlns:a16="http://schemas.microsoft.com/office/drawing/2014/main" id="{EA291885-393B-46AD-A6AE-A70A21EE9F4B}"/>
              </a:ext>
            </a:extLst>
          </p:cNvPr>
          <p:cNvSpPr/>
          <p:nvPr/>
        </p:nvSpPr>
        <p:spPr>
          <a:xfrm>
            <a:off x="5389563" y="2225675"/>
            <a:ext cx="3168650" cy="113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остальные затраты (не относящиеся к единовременным)</a:t>
            </a:r>
            <a:endParaRPr lang="ru-RU" b="1" dirty="0"/>
          </a:p>
        </p:txBody>
      </p:sp>
      <p:cxnSp>
        <p:nvCxnSpPr>
          <p:cNvPr id="12" name="Прямая со стрелкой 11">
            <a:extLst>
              <a:ext uri="{FF2B5EF4-FFF2-40B4-BE49-F238E27FC236}">
                <a16:creationId xmlns:a16="http://schemas.microsoft.com/office/drawing/2014/main" id="{CCFF29B1-E080-4980-BE94-4DAC1650FAB9}"/>
              </a:ext>
            </a:extLst>
          </p:cNvPr>
          <p:cNvCxnSpPr/>
          <p:nvPr/>
        </p:nvCxnSpPr>
        <p:spPr>
          <a:xfrm>
            <a:off x="7019925" y="1628775"/>
            <a:ext cx="0" cy="57626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336DAAF8-2890-43A2-A320-E65FF00B539A}"/>
              </a:ext>
            </a:extLst>
          </p:cNvPr>
          <p:cNvCxnSpPr/>
          <p:nvPr/>
        </p:nvCxnSpPr>
        <p:spPr>
          <a:xfrm>
            <a:off x="5508625" y="3386138"/>
            <a:ext cx="0" cy="57626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a:extLst>
              <a:ext uri="{FF2B5EF4-FFF2-40B4-BE49-F238E27FC236}">
                <a16:creationId xmlns:a16="http://schemas.microsoft.com/office/drawing/2014/main" id="{2C9DAD9B-0595-435C-A282-80EE87DC0B99}"/>
              </a:ext>
            </a:extLst>
          </p:cNvPr>
          <p:cNvSpPr/>
          <p:nvPr/>
        </p:nvSpPr>
        <p:spPr>
          <a:xfrm>
            <a:off x="3563938" y="3911600"/>
            <a:ext cx="2592387" cy="113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u="sng" dirty="0"/>
              <a:t>РАВНОМЕРНОЕ</a:t>
            </a:r>
            <a:r>
              <a:rPr lang="ru-RU" dirty="0"/>
              <a:t> нарастание затрат в процессе производства</a:t>
            </a:r>
            <a:endParaRPr lang="ru-RU" b="1" dirty="0"/>
          </a:p>
        </p:txBody>
      </p:sp>
      <p:sp>
        <p:nvSpPr>
          <p:cNvPr id="15" name="Прямоугольник 14">
            <a:extLst>
              <a:ext uri="{FF2B5EF4-FFF2-40B4-BE49-F238E27FC236}">
                <a16:creationId xmlns:a16="http://schemas.microsoft.com/office/drawing/2014/main" id="{B53FFF32-6C51-4999-BC7D-0D7B89383CDC}"/>
              </a:ext>
            </a:extLst>
          </p:cNvPr>
          <p:cNvSpPr/>
          <p:nvPr/>
        </p:nvSpPr>
        <p:spPr>
          <a:xfrm>
            <a:off x="6659563" y="3911600"/>
            <a:ext cx="2466975" cy="1131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u="sng" dirty="0"/>
              <a:t>НЕРАВНОМЕРНОЕ</a:t>
            </a:r>
            <a:r>
              <a:rPr lang="ru-RU" dirty="0"/>
              <a:t> нарастание затрат в процессе производства</a:t>
            </a:r>
            <a:endParaRPr lang="ru-RU" b="1" dirty="0"/>
          </a:p>
        </p:txBody>
      </p:sp>
      <p:cxnSp>
        <p:nvCxnSpPr>
          <p:cNvPr id="16" name="Прямая со стрелкой 15">
            <a:extLst>
              <a:ext uri="{FF2B5EF4-FFF2-40B4-BE49-F238E27FC236}">
                <a16:creationId xmlns:a16="http://schemas.microsoft.com/office/drawing/2014/main" id="{C4B859B7-CF14-4C19-90C1-C5FAF60E6341}"/>
              </a:ext>
            </a:extLst>
          </p:cNvPr>
          <p:cNvCxnSpPr/>
          <p:nvPr/>
        </p:nvCxnSpPr>
        <p:spPr>
          <a:xfrm>
            <a:off x="8172450" y="3357563"/>
            <a:ext cx="0" cy="57626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7" name="Номер слайда 16"/>
          <p:cNvSpPr>
            <a:spLocks noGrp="1"/>
          </p:cNvSpPr>
          <p:nvPr>
            <p:ph type="sldNum" sz="quarter" idx="12"/>
          </p:nvPr>
        </p:nvSpPr>
        <p:spPr/>
        <p:txBody>
          <a:bodyPr/>
          <a:lstStyle/>
          <a:p>
            <a:fld id="{B19B0651-EE4F-4900-A07F-96A6BFA9D0F0}" type="slidenum">
              <a:rPr lang="ru-RU" smtClean="0"/>
              <a:pPr/>
              <a:t>100</a:t>
            </a:fld>
            <a:endParaRPr lang="ru-RU"/>
          </a:p>
        </p:txBody>
      </p:sp>
    </p:spTree>
    <p:extLst>
      <p:ext uri="{BB962C8B-B14F-4D97-AF65-F5344CB8AC3E}">
        <p14:creationId xmlns:p14="http://schemas.microsoft.com/office/powerpoint/2010/main" val="34120692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a:extLst>
              <a:ext uri="{FF2B5EF4-FFF2-40B4-BE49-F238E27FC236}">
                <a16:creationId xmlns:a16="http://schemas.microsoft.com/office/drawing/2014/main" id="{7B13BC0B-3EFE-4FC0-8806-D0943C0B62C4}"/>
              </a:ext>
            </a:extLst>
          </p:cNvPr>
          <p:cNvSpPr txBox="1">
            <a:spLocks noChangeArrowheads="1"/>
          </p:cNvSpPr>
          <p:nvPr/>
        </p:nvSpPr>
        <p:spPr bwMode="auto">
          <a:xfrm>
            <a:off x="107950" y="0"/>
            <a:ext cx="8567738" cy="674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a:t>На предприятиях с </a:t>
            </a:r>
            <a:r>
              <a:rPr lang="ru-RU" altLang="ru-RU" sz="2400" b="1" i="1" u="sng">
                <a:solidFill>
                  <a:srgbClr val="FF0000"/>
                </a:solidFill>
              </a:rPr>
              <a:t>равномерным</a:t>
            </a:r>
            <a:r>
              <a:rPr lang="ru-RU" altLang="ru-RU" sz="2400">
                <a:solidFill>
                  <a:srgbClr val="FF0000"/>
                </a:solidFill>
              </a:rPr>
              <a:t> </a:t>
            </a:r>
            <a:r>
              <a:rPr lang="ru-RU" altLang="ru-RU" sz="2400"/>
              <a:t>выпуском продукции </a:t>
            </a:r>
            <a:r>
              <a:rPr lang="ru-RU" altLang="ru-RU" sz="2400" b="1"/>
              <a:t>коэффициент нарастания затрат (кн.з)</a:t>
            </a:r>
            <a:r>
              <a:rPr lang="ru-RU" altLang="ru-RU" sz="2400"/>
              <a:t> можно определить :</a:t>
            </a:r>
          </a:p>
          <a:p>
            <a:pPr eaLnBrk="1" hangingPunct="1"/>
            <a:r>
              <a:rPr lang="ru-RU" altLang="ru-RU" sz="2400"/>
              <a:t>                 </a:t>
            </a:r>
            <a:r>
              <a:rPr lang="ru-RU" altLang="ru-RU" sz="2400">
                <a:sym typeface="Symbol" panose="05050102010706020507" pitchFamily="18" charset="2"/>
              </a:rPr>
              <a:t></a:t>
            </a:r>
            <a:r>
              <a:rPr lang="ru-RU" altLang="ru-RU" sz="2400"/>
              <a:t> + 0,5*</a:t>
            </a:r>
            <a:r>
              <a:rPr lang="ru-RU" altLang="ru-RU" sz="2400">
                <a:sym typeface="Symbol" panose="05050102010706020507" pitchFamily="18" charset="2"/>
              </a:rPr>
              <a:t></a:t>
            </a:r>
            <a:endParaRPr lang="ru-RU" altLang="ru-RU" sz="2400"/>
          </a:p>
          <a:p>
            <a:pPr eaLnBrk="1" hangingPunct="1"/>
            <a:r>
              <a:rPr lang="ru-RU" altLang="ru-RU" sz="2400"/>
              <a:t>Кн.з = -------------------  ,</a:t>
            </a:r>
          </a:p>
          <a:p>
            <a:pPr eaLnBrk="1" hangingPunct="1"/>
            <a:r>
              <a:rPr lang="ru-RU" altLang="ru-RU" sz="2400"/>
              <a:t>                    </a:t>
            </a:r>
            <a:r>
              <a:rPr lang="ru-RU" altLang="ru-RU" sz="2400">
                <a:sym typeface="Symbol" panose="05050102010706020507" pitchFamily="18" charset="2"/>
              </a:rPr>
              <a:t></a:t>
            </a:r>
            <a:r>
              <a:rPr lang="ru-RU" altLang="ru-RU" sz="2400"/>
              <a:t> + </a:t>
            </a:r>
            <a:r>
              <a:rPr lang="ru-RU" altLang="ru-RU" sz="2400">
                <a:sym typeface="Symbol" panose="05050102010706020507" pitchFamily="18" charset="2"/>
              </a:rPr>
              <a:t></a:t>
            </a:r>
            <a:endParaRPr lang="ru-RU" altLang="ru-RU" sz="2400"/>
          </a:p>
          <a:p>
            <a:pPr eaLnBrk="1" hangingPunct="1"/>
            <a:r>
              <a:rPr lang="ru-RU" altLang="ru-RU" sz="2400"/>
              <a:t>где </a:t>
            </a:r>
            <a:r>
              <a:rPr lang="ru-RU" altLang="ru-RU" sz="2400">
                <a:sym typeface="Symbol" panose="05050102010706020507" pitchFamily="18" charset="2"/>
              </a:rPr>
              <a:t></a:t>
            </a:r>
            <a:r>
              <a:rPr lang="ru-RU" altLang="ru-RU" sz="2400"/>
              <a:t> - затраты, производимые единовременно в начале процесса производства;</a:t>
            </a:r>
            <a:endParaRPr lang="ru-RU" altLang="ru-RU" sz="2400">
              <a:sym typeface="Symbol" panose="05050102010706020507" pitchFamily="18" charset="2"/>
            </a:endParaRPr>
          </a:p>
          <a:p>
            <a:pPr eaLnBrk="1" hangingPunct="1"/>
            <a:r>
              <a:rPr lang="ru-RU" altLang="ru-RU" sz="2400">
                <a:sym typeface="Symbol" panose="05050102010706020507" pitchFamily="18" charset="2"/>
              </a:rPr>
              <a:t></a:t>
            </a:r>
            <a:r>
              <a:rPr lang="ru-RU" altLang="ru-RU" sz="2400"/>
              <a:t> - последующие затраты до окончания производства готовой продукции.</a:t>
            </a:r>
          </a:p>
          <a:p>
            <a:pPr eaLnBrk="1" hangingPunct="1"/>
            <a:endParaRPr lang="ru-RU" altLang="ru-RU" sz="2400"/>
          </a:p>
          <a:p>
            <a:pPr eaLnBrk="1" hangingPunct="1"/>
            <a:endParaRPr lang="ru-RU" altLang="ru-RU" sz="2400"/>
          </a:p>
          <a:p>
            <a:pPr eaLnBrk="1" hangingPunct="1"/>
            <a:endParaRPr lang="ru-RU" altLang="ru-RU" sz="2400"/>
          </a:p>
          <a:p>
            <a:pPr eaLnBrk="1" hangingPunct="1"/>
            <a:r>
              <a:rPr lang="ru-RU" altLang="ru-RU" sz="2400"/>
              <a:t>При </a:t>
            </a:r>
            <a:r>
              <a:rPr lang="ru-RU" altLang="ru-RU" sz="2400" b="1" i="1" u="sng">
                <a:solidFill>
                  <a:srgbClr val="FF0000"/>
                </a:solidFill>
              </a:rPr>
              <a:t>неравномерном</a:t>
            </a:r>
            <a:r>
              <a:rPr lang="ru-RU" altLang="ru-RU" sz="2400"/>
              <a:t> нарастании затрат по дням производственного цикла :</a:t>
            </a:r>
          </a:p>
          <a:p>
            <a:pPr eaLnBrk="1" hangingPunct="1"/>
            <a:r>
              <a:rPr lang="ru-RU" altLang="ru-RU" sz="2400"/>
              <a:t>Кнз = </a:t>
            </a:r>
            <a:r>
              <a:rPr lang="ru-RU" altLang="ru-RU" sz="2400" u="sng"/>
              <a:t> Цср    </a:t>
            </a:r>
            <a:endParaRPr lang="ru-RU" altLang="ru-RU" sz="2400"/>
          </a:p>
          <a:p>
            <a:pPr eaLnBrk="1" hangingPunct="1"/>
            <a:r>
              <a:rPr lang="ru-RU" altLang="ru-RU" sz="2400"/>
              <a:t>            С/С</a:t>
            </a:r>
          </a:p>
          <a:p>
            <a:pPr eaLnBrk="1" hangingPunct="1"/>
            <a:r>
              <a:rPr lang="ru-RU" altLang="ru-RU" sz="2400"/>
              <a:t>где Цср - средняя стоимость изделий в НЗП;</a:t>
            </a:r>
          </a:p>
        </p:txBody>
      </p:sp>
      <p:sp>
        <p:nvSpPr>
          <p:cNvPr id="3" name="Номер слайда 2"/>
          <p:cNvSpPr>
            <a:spLocks noGrp="1"/>
          </p:cNvSpPr>
          <p:nvPr>
            <p:ph type="sldNum" sz="quarter" idx="12"/>
          </p:nvPr>
        </p:nvSpPr>
        <p:spPr/>
        <p:txBody>
          <a:bodyPr/>
          <a:lstStyle/>
          <a:p>
            <a:fld id="{B19B0651-EE4F-4900-A07F-96A6BFA9D0F0}" type="slidenum">
              <a:rPr lang="ru-RU" smtClean="0"/>
              <a:pPr/>
              <a:t>101</a:t>
            </a:fld>
            <a:endParaRPr lang="ru-RU"/>
          </a:p>
        </p:txBody>
      </p:sp>
    </p:spTree>
    <p:extLst>
      <p:ext uri="{BB962C8B-B14F-4D97-AF65-F5344CB8AC3E}">
        <p14:creationId xmlns:p14="http://schemas.microsoft.com/office/powerpoint/2010/main" val="38941801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a:extLst>
              <a:ext uri="{FF2B5EF4-FFF2-40B4-BE49-F238E27FC236}">
                <a16:creationId xmlns:a16="http://schemas.microsoft.com/office/drawing/2014/main" id="{812C9A69-09F2-4D37-9A86-FDDD81921310}"/>
              </a:ext>
            </a:extLst>
          </p:cNvPr>
          <p:cNvSpPr txBox="1">
            <a:spLocks noChangeArrowheads="1"/>
          </p:cNvSpPr>
          <p:nvPr/>
        </p:nvSpPr>
        <p:spPr bwMode="auto">
          <a:xfrm>
            <a:off x="395288" y="476250"/>
            <a:ext cx="8497887"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800" b="1" dirty="0">
                <a:solidFill>
                  <a:srgbClr val="000099"/>
                </a:solidFill>
              </a:rPr>
              <a:t>Норматив ОБС в запасах готовой продукции (</a:t>
            </a:r>
            <a:r>
              <a:rPr lang="ru-RU" altLang="ru-RU" sz="2800" b="1" dirty="0" err="1">
                <a:solidFill>
                  <a:srgbClr val="000099"/>
                </a:solidFill>
              </a:rPr>
              <a:t>Нг.п</a:t>
            </a:r>
            <a:r>
              <a:rPr lang="ru-RU" altLang="ru-RU" sz="2800" b="1" dirty="0">
                <a:solidFill>
                  <a:srgbClr val="000099"/>
                </a:solidFill>
              </a:rPr>
              <a:t>) </a:t>
            </a:r>
            <a:r>
              <a:rPr lang="ru-RU" altLang="ru-RU" sz="2800" dirty="0"/>
              <a:t>можно определить:</a:t>
            </a:r>
          </a:p>
          <a:p>
            <a:pPr eaLnBrk="1" hangingPunct="1"/>
            <a:endParaRPr lang="ru-RU" altLang="ru-RU" sz="2800" dirty="0"/>
          </a:p>
          <a:p>
            <a:pPr eaLnBrk="1" hangingPunct="1"/>
            <a:r>
              <a:rPr lang="ru-RU" altLang="ru-RU" sz="2800" dirty="0" err="1"/>
              <a:t>Нг.п</a:t>
            </a:r>
            <a:r>
              <a:rPr lang="ru-RU" altLang="ru-RU" sz="2800" dirty="0"/>
              <a:t> = </a:t>
            </a:r>
            <a:r>
              <a:rPr lang="ru-RU" altLang="ru-RU" sz="2800" dirty="0" err="1"/>
              <a:t>Всут</a:t>
            </a:r>
            <a:r>
              <a:rPr lang="ru-RU" altLang="ru-RU" sz="2800" dirty="0"/>
              <a:t> * (</a:t>
            </a:r>
            <a:r>
              <a:rPr lang="ru-RU" altLang="ru-RU" sz="2800" dirty="0" err="1"/>
              <a:t>Тф.п</a:t>
            </a:r>
            <a:r>
              <a:rPr lang="ru-RU" altLang="ru-RU" sz="2800" dirty="0"/>
              <a:t> + </a:t>
            </a:r>
            <a:r>
              <a:rPr lang="ru-RU" altLang="ru-RU" sz="2800" dirty="0" err="1"/>
              <a:t>То.д</a:t>
            </a:r>
            <a:r>
              <a:rPr lang="ru-RU" altLang="ru-RU" sz="2800" dirty="0"/>
              <a:t>) ,</a:t>
            </a:r>
          </a:p>
          <a:p>
            <a:pPr eaLnBrk="1" hangingPunct="1"/>
            <a:endParaRPr lang="ru-RU" altLang="ru-RU" sz="2800" dirty="0"/>
          </a:p>
          <a:p>
            <a:pPr eaLnBrk="1" hangingPunct="1"/>
            <a:r>
              <a:rPr lang="ru-RU" altLang="ru-RU" sz="2800" dirty="0"/>
              <a:t>где </a:t>
            </a:r>
            <a:r>
              <a:rPr lang="ru-RU" altLang="ru-RU" sz="2800" dirty="0" err="1"/>
              <a:t>Всут</a:t>
            </a:r>
            <a:r>
              <a:rPr lang="ru-RU" altLang="ru-RU" sz="2800" dirty="0"/>
              <a:t> - суточный выпуск готовой продукции по производственной себестоимости;</a:t>
            </a:r>
          </a:p>
          <a:p>
            <a:pPr eaLnBrk="1" hangingPunct="1"/>
            <a:r>
              <a:rPr lang="ru-RU" altLang="ru-RU" sz="2800" dirty="0" err="1"/>
              <a:t>Тф.п</a:t>
            </a:r>
            <a:r>
              <a:rPr lang="ru-RU" altLang="ru-RU" sz="2800" dirty="0"/>
              <a:t>. - время, необходимое для формирования партии для отправки готовой продукции потребителю, </a:t>
            </a:r>
            <a:r>
              <a:rPr lang="ru-RU" altLang="ru-RU" sz="2800" dirty="0" err="1"/>
              <a:t>дн</a:t>
            </a:r>
            <a:r>
              <a:rPr lang="ru-RU" altLang="ru-RU" sz="2800" dirty="0"/>
              <a:t>.;</a:t>
            </a:r>
          </a:p>
          <a:p>
            <a:pPr eaLnBrk="1" hangingPunct="1"/>
            <a:r>
              <a:rPr lang="ru-RU" altLang="ru-RU" sz="2800" dirty="0" err="1"/>
              <a:t>То.д</a:t>
            </a:r>
            <a:r>
              <a:rPr lang="ru-RU" altLang="ru-RU" sz="2800" dirty="0"/>
              <a:t> - время, необходимое для оформления документов для отправки груза потребителю, </a:t>
            </a:r>
            <a:r>
              <a:rPr lang="ru-RU" altLang="ru-RU" sz="2800" dirty="0" err="1"/>
              <a:t>дн</a:t>
            </a:r>
            <a:r>
              <a:rPr lang="ru-RU" altLang="ru-RU" sz="2800" dirty="0"/>
              <a:t>.</a:t>
            </a:r>
          </a:p>
        </p:txBody>
      </p:sp>
      <p:sp>
        <p:nvSpPr>
          <p:cNvPr id="3" name="Номер слайда 2"/>
          <p:cNvSpPr>
            <a:spLocks noGrp="1"/>
          </p:cNvSpPr>
          <p:nvPr>
            <p:ph type="sldNum" sz="quarter" idx="12"/>
          </p:nvPr>
        </p:nvSpPr>
        <p:spPr/>
        <p:txBody>
          <a:bodyPr/>
          <a:lstStyle/>
          <a:p>
            <a:fld id="{B19B0651-EE4F-4900-A07F-96A6BFA9D0F0}" type="slidenum">
              <a:rPr lang="ru-RU" smtClean="0"/>
              <a:pPr/>
              <a:t>102</a:t>
            </a:fld>
            <a:endParaRPr lang="ru-RU"/>
          </a:p>
        </p:txBody>
      </p:sp>
    </p:spTree>
    <p:extLst>
      <p:ext uri="{BB962C8B-B14F-4D97-AF65-F5344CB8AC3E}">
        <p14:creationId xmlns:p14="http://schemas.microsoft.com/office/powerpoint/2010/main" val="21738806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a:extLst>
              <a:ext uri="{FF2B5EF4-FFF2-40B4-BE49-F238E27FC236}">
                <a16:creationId xmlns:a16="http://schemas.microsoft.com/office/drawing/2014/main" id="{7A936CAA-394D-4875-864D-899933C1E97F}"/>
              </a:ext>
            </a:extLst>
          </p:cNvPr>
          <p:cNvSpPr txBox="1">
            <a:spLocks noChangeArrowheads="1"/>
          </p:cNvSpPr>
          <p:nvPr/>
        </p:nvSpPr>
        <p:spPr bwMode="auto">
          <a:xfrm>
            <a:off x="755650" y="549275"/>
            <a:ext cx="806450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ru-RU" sz="2800" dirty="0"/>
          </a:p>
          <a:p>
            <a:pPr marL="457200" indent="-457200" eaLnBrk="1" hangingPunct="1">
              <a:buFontTx/>
              <a:buChar char="-"/>
              <a:defRPr/>
            </a:pPr>
            <a:endParaRPr lang="ru-RU" sz="2800" dirty="0"/>
          </a:p>
          <a:p>
            <a:pPr algn="ctr"/>
            <a:r>
              <a:rPr lang="ru-RU" sz="2800" b="1" dirty="0" smtClean="0">
                <a:solidFill>
                  <a:srgbClr val="000099"/>
                </a:solidFill>
              </a:rPr>
              <a:t>Методы нормирования</a:t>
            </a:r>
          </a:p>
          <a:p>
            <a:endParaRPr lang="ru-RU" sz="2800" b="1" dirty="0" smtClean="0"/>
          </a:p>
          <a:p>
            <a:pPr>
              <a:lnSpc>
                <a:spcPct val="150000"/>
              </a:lnSpc>
            </a:pPr>
            <a:r>
              <a:rPr lang="ru-RU" sz="2800" dirty="0" smtClean="0"/>
              <a:t>- прямого счета;</a:t>
            </a:r>
          </a:p>
          <a:p>
            <a:pPr>
              <a:lnSpc>
                <a:spcPct val="150000"/>
              </a:lnSpc>
            </a:pPr>
            <a:r>
              <a:rPr lang="ru-RU" sz="2800" dirty="0" smtClean="0"/>
              <a:t>- аналитический;</a:t>
            </a:r>
          </a:p>
          <a:p>
            <a:pPr>
              <a:lnSpc>
                <a:spcPct val="150000"/>
              </a:lnSpc>
            </a:pPr>
            <a:r>
              <a:rPr lang="ru-RU" sz="2800" dirty="0" smtClean="0"/>
              <a:t>- коэффициентный;</a:t>
            </a:r>
          </a:p>
          <a:p>
            <a:pPr>
              <a:lnSpc>
                <a:spcPct val="150000"/>
              </a:lnSpc>
            </a:pPr>
            <a:r>
              <a:rPr lang="ru-RU" sz="2800" dirty="0" smtClean="0"/>
              <a:t>- опытный;</a:t>
            </a:r>
          </a:p>
          <a:p>
            <a:pPr>
              <a:lnSpc>
                <a:spcPct val="150000"/>
              </a:lnSpc>
            </a:pPr>
            <a:r>
              <a:rPr lang="ru-RU" sz="2800" dirty="0" smtClean="0"/>
              <a:t>- статистический.</a:t>
            </a:r>
            <a:endParaRPr lang="ru-RU" sz="28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103</a:t>
            </a:fld>
            <a:endParaRPr lang="ru-RU"/>
          </a:p>
        </p:txBody>
      </p:sp>
    </p:spTree>
    <p:extLst>
      <p:ext uri="{BB962C8B-B14F-4D97-AF65-F5344CB8AC3E}">
        <p14:creationId xmlns:p14="http://schemas.microsoft.com/office/powerpoint/2010/main" val="41050350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extLst>
              <a:ext uri="{FF2B5EF4-FFF2-40B4-BE49-F238E27FC236}">
                <a16:creationId xmlns:a16="http://schemas.microsoft.com/office/drawing/2014/main" id="{504C0812-F856-4163-8F18-76C59C71C1DF}"/>
              </a:ext>
            </a:extLst>
          </p:cNvPr>
          <p:cNvSpPr/>
          <p:nvPr/>
        </p:nvSpPr>
        <p:spPr>
          <a:xfrm>
            <a:off x="179388" y="0"/>
            <a:ext cx="8713787" cy="692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latin typeface="Arial Black" pitchFamily="34" charset="0"/>
              </a:rPr>
              <a:t>Факторы, от которых зависит использование </a:t>
            </a:r>
            <a:r>
              <a:rPr lang="ru-RU" sz="2000" b="1" dirty="0" err="1">
                <a:latin typeface="Arial Black" pitchFamily="34" charset="0"/>
              </a:rPr>
              <a:t>ОбС</a:t>
            </a:r>
            <a:endParaRPr lang="ru-RU" sz="2000" b="1" dirty="0">
              <a:latin typeface="Arial Black" pitchFamily="34" charset="0"/>
            </a:endParaRPr>
          </a:p>
        </p:txBody>
      </p:sp>
      <p:cxnSp>
        <p:nvCxnSpPr>
          <p:cNvPr id="4" name="Прямая со стрелкой 3">
            <a:extLst>
              <a:ext uri="{FF2B5EF4-FFF2-40B4-BE49-F238E27FC236}">
                <a16:creationId xmlns:a16="http://schemas.microsoft.com/office/drawing/2014/main" id="{161D3B6D-8C66-4259-A51C-F7C801923F39}"/>
              </a:ext>
            </a:extLst>
          </p:cNvPr>
          <p:cNvCxnSpPr/>
          <p:nvPr/>
        </p:nvCxnSpPr>
        <p:spPr>
          <a:xfrm flipH="1">
            <a:off x="2555875" y="549275"/>
            <a:ext cx="152400" cy="576263"/>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6" name="Овал 5">
            <a:extLst>
              <a:ext uri="{FF2B5EF4-FFF2-40B4-BE49-F238E27FC236}">
                <a16:creationId xmlns:a16="http://schemas.microsoft.com/office/drawing/2014/main" id="{A73E6B11-D9C7-4928-B226-AEF4785B7F28}"/>
              </a:ext>
            </a:extLst>
          </p:cNvPr>
          <p:cNvSpPr/>
          <p:nvPr/>
        </p:nvSpPr>
        <p:spPr>
          <a:xfrm>
            <a:off x="4573588" y="1125538"/>
            <a:ext cx="3681412" cy="547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t>внутренние</a:t>
            </a:r>
          </a:p>
        </p:txBody>
      </p:sp>
      <p:cxnSp>
        <p:nvCxnSpPr>
          <p:cNvPr id="9" name="Прямая со стрелкой 8">
            <a:extLst>
              <a:ext uri="{FF2B5EF4-FFF2-40B4-BE49-F238E27FC236}">
                <a16:creationId xmlns:a16="http://schemas.microsoft.com/office/drawing/2014/main" id="{D8B60477-2587-4ED5-9931-07D984C4DC73}"/>
              </a:ext>
            </a:extLst>
          </p:cNvPr>
          <p:cNvCxnSpPr/>
          <p:nvPr/>
        </p:nvCxnSpPr>
        <p:spPr>
          <a:xfrm>
            <a:off x="6415088" y="549275"/>
            <a:ext cx="188912" cy="576263"/>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1" name="Овал 10">
            <a:extLst>
              <a:ext uri="{FF2B5EF4-FFF2-40B4-BE49-F238E27FC236}">
                <a16:creationId xmlns:a16="http://schemas.microsoft.com/office/drawing/2014/main" id="{39168F45-2BD4-49D1-B531-693F5FADB0AA}"/>
              </a:ext>
            </a:extLst>
          </p:cNvPr>
          <p:cNvSpPr/>
          <p:nvPr/>
        </p:nvSpPr>
        <p:spPr>
          <a:xfrm>
            <a:off x="307975" y="1125538"/>
            <a:ext cx="3679825" cy="547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t>внешние</a:t>
            </a:r>
          </a:p>
        </p:txBody>
      </p:sp>
      <p:cxnSp>
        <p:nvCxnSpPr>
          <p:cNvPr id="16" name="Прямая со стрелкой 15">
            <a:extLst>
              <a:ext uri="{FF2B5EF4-FFF2-40B4-BE49-F238E27FC236}">
                <a16:creationId xmlns:a16="http://schemas.microsoft.com/office/drawing/2014/main" id="{BCF64AAD-00CB-499E-AFE9-E28B3B93BA88}"/>
              </a:ext>
            </a:extLst>
          </p:cNvPr>
          <p:cNvCxnSpPr/>
          <p:nvPr/>
        </p:nvCxnSpPr>
        <p:spPr>
          <a:xfrm>
            <a:off x="1979613" y="1673225"/>
            <a:ext cx="0" cy="747713"/>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a:extLst>
              <a:ext uri="{FF2B5EF4-FFF2-40B4-BE49-F238E27FC236}">
                <a16:creationId xmlns:a16="http://schemas.microsoft.com/office/drawing/2014/main" id="{898DAB28-A3D3-4EAB-9FDE-D85CF7385DFC}"/>
              </a:ext>
            </a:extLst>
          </p:cNvPr>
          <p:cNvSpPr/>
          <p:nvPr/>
        </p:nvSpPr>
        <p:spPr>
          <a:xfrm>
            <a:off x="158750" y="2420938"/>
            <a:ext cx="3903663" cy="3168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itchFamily="2" charset="2"/>
              <a:buChar char="Ø"/>
              <a:defRPr/>
            </a:pPr>
            <a:r>
              <a:rPr lang="ru-RU" dirty="0">
                <a:solidFill>
                  <a:schemeClr val="bg1"/>
                </a:solidFill>
              </a:rPr>
              <a:t>общая экономическая ситуация, </a:t>
            </a:r>
          </a:p>
          <a:p>
            <a:pPr marL="285750" indent="-285750">
              <a:buFont typeface="Wingdings" pitchFamily="2" charset="2"/>
              <a:buChar char="Ø"/>
              <a:defRPr/>
            </a:pPr>
            <a:r>
              <a:rPr lang="ru-RU" dirty="0">
                <a:solidFill>
                  <a:schemeClr val="bg1"/>
                </a:solidFill>
              </a:rPr>
              <a:t>особенности налогового законодательства, </a:t>
            </a:r>
          </a:p>
          <a:p>
            <a:pPr marL="285750" indent="-285750">
              <a:buFont typeface="Wingdings" pitchFamily="2" charset="2"/>
              <a:buChar char="Ø"/>
              <a:defRPr/>
            </a:pPr>
            <a:r>
              <a:rPr lang="ru-RU" dirty="0">
                <a:solidFill>
                  <a:schemeClr val="bg1"/>
                </a:solidFill>
              </a:rPr>
              <a:t>условия получения кредитов и процентные ставки по ним,</a:t>
            </a:r>
          </a:p>
          <a:p>
            <a:pPr marL="285750" indent="-285750">
              <a:buFont typeface="Wingdings" pitchFamily="2" charset="2"/>
              <a:buChar char="Ø"/>
              <a:defRPr/>
            </a:pPr>
            <a:r>
              <a:rPr lang="ru-RU" dirty="0">
                <a:solidFill>
                  <a:schemeClr val="bg1"/>
                </a:solidFill>
              </a:rPr>
              <a:t>возможность целевого финансирования,</a:t>
            </a:r>
          </a:p>
          <a:p>
            <a:pPr marL="285750" indent="-285750">
              <a:buFont typeface="Wingdings" pitchFamily="2" charset="2"/>
              <a:buChar char="Ø"/>
              <a:defRPr/>
            </a:pPr>
            <a:r>
              <a:rPr lang="ru-RU" dirty="0">
                <a:solidFill>
                  <a:schemeClr val="bg1"/>
                </a:solidFill>
              </a:rPr>
              <a:t>участие в программах, финансируемых из бюджета.</a:t>
            </a:r>
          </a:p>
        </p:txBody>
      </p:sp>
      <p:sp>
        <p:nvSpPr>
          <p:cNvPr id="10" name="Номер слайда 9"/>
          <p:cNvSpPr>
            <a:spLocks noGrp="1"/>
          </p:cNvSpPr>
          <p:nvPr>
            <p:ph type="sldNum" sz="quarter" idx="12"/>
          </p:nvPr>
        </p:nvSpPr>
        <p:spPr/>
        <p:txBody>
          <a:bodyPr/>
          <a:lstStyle/>
          <a:p>
            <a:fld id="{B19B0651-EE4F-4900-A07F-96A6BFA9D0F0}" type="slidenum">
              <a:rPr lang="ru-RU" smtClean="0"/>
              <a:pPr/>
              <a:t>104</a:t>
            </a:fld>
            <a:endParaRPr lang="ru-RU"/>
          </a:p>
        </p:txBody>
      </p:sp>
    </p:spTree>
    <p:extLst>
      <p:ext uri="{BB962C8B-B14F-4D97-AF65-F5344CB8AC3E}">
        <p14:creationId xmlns:p14="http://schemas.microsoft.com/office/powerpoint/2010/main" val="14477581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a:extLst>
              <a:ext uri="{FF2B5EF4-FFF2-40B4-BE49-F238E27FC236}">
                <a16:creationId xmlns:a16="http://schemas.microsoft.com/office/drawing/2014/main" id="{353CFD98-7749-4C36-9ED7-629FFFFDA96A}"/>
              </a:ext>
            </a:extLst>
          </p:cNvPr>
          <p:cNvSpPr txBox="1">
            <a:spLocks noChangeArrowheads="1"/>
          </p:cNvSpPr>
          <p:nvPr/>
        </p:nvSpPr>
        <p:spPr bwMode="auto">
          <a:xfrm>
            <a:off x="0" y="14288"/>
            <a:ext cx="9144000" cy="717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ru-RU" sz="2400" dirty="0"/>
              <a:t>Учитывая внешние факторы, предприятие может использовать внутренние резервы рационализации движения оборотных средств.</a:t>
            </a:r>
          </a:p>
          <a:p>
            <a:pPr eaLnBrk="1" hangingPunct="1">
              <a:defRPr/>
            </a:pPr>
            <a:endParaRPr lang="ru-RU" sz="2400" dirty="0"/>
          </a:p>
          <a:p>
            <a:pPr eaLnBrk="1" hangingPunct="1">
              <a:defRPr/>
            </a:pPr>
            <a:r>
              <a:rPr lang="ru-RU" sz="2400" dirty="0"/>
              <a:t>Повышение эффективности использования </a:t>
            </a:r>
            <a:r>
              <a:rPr lang="ru-RU" sz="2400" dirty="0" err="1"/>
              <a:t>ОбС</a:t>
            </a:r>
            <a:r>
              <a:rPr lang="ru-RU" sz="2400" dirty="0"/>
              <a:t> обеспечивается ускорением их оборачиваемости на всех стадиях кругооборота.</a:t>
            </a:r>
          </a:p>
          <a:p>
            <a:pPr eaLnBrk="1" hangingPunct="1">
              <a:defRPr/>
            </a:pPr>
            <a:endParaRPr lang="ru-RU" sz="2400" dirty="0"/>
          </a:p>
          <a:p>
            <a:pPr eaLnBrk="1" hangingPunct="1">
              <a:spcBef>
                <a:spcPct val="50000"/>
              </a:spcBef>
              <a:defRPr/>
            </a:pPr>
            <a:r>
              <a:rPr lang="ru-RU" sz="2000" dirty="0"/>
              <a:t>Значительные резервы повышения эффективности использования </a:t>
            </a:r>
            <a:r>
              <a:rPr lang="ru-RU" sz="2000" dirty="0" err="1"/>
              <a:t>ОбС</a:t>
            </a:r>
            <a:r>
              <a:rPr lang="ru-RU" sz="2000" dirty="0"/>
              <a:t> заложены непосредственно в самом предприятии. В сфере производства  - производственные запасы, которые </a:t>
            </a:r>
          </a:p>
          <a:p>
            <a:pPr marL="342900" indent="-342900" eaLnBrk="1" hangingPunct="1">
              <a:spcBef>
                <a:spcPct val="50000"/>
              </a:spcBef>
              <a:buFont typeface="Wingdings" pitchFamily="2" charset="2"/>
              <a:buChar char="§"/>
              <a:defRPr/>
            </a:pPr>
            <a:r>
              <a:rPr lang="ru-RU" sz="2000" dirty="0"/>
              <a:t>играют важную роль в обеспечении непрерывности процесса производства, </a:t>
            </a:r>
          </a:p>
          <a:p>
            <a:pPr marL="342900" indent="-342900" eaLnBrk="1" hangingPunct="1">
              <a:spcBef>
                <a:spcPct val="50000"/>
              </a:spcBef>
              <a:buFont typeface="Wingdings" pitchFamily="2" charset="2"/>
              <a:buChar char="§"/>
              <a:defRPr/>
            </a:pPr>
            <a:r>
              <a:rPr lang="ru-RU" sz="2000" dirty="0"/>
              <a:t>представляют ту часть средств производства, которая временно не участвует в производственном процессе.</a:t>
            </a:r>
          </a:p>
          <a:p>
            <a:pPr algn="ctr" eaLnBrk="1" hangingPunct="1">
              <a:spcBef>
                <a:spcPct val="50000"/>
              </a:spcBef>
              <a:defRPr/>
            </a:pPr>
            <a:r>
              <a:rPr lang="ru-RU" sz="2000" b="1" dirty="0">
                <a:solidFill>
                  <a:srgbClr val="000099"/>
                </a:solidFill>
              </a:rPr>
              <a:t>Эффективная организация производственных запасов – важное условие повышения эффективности использования ОС. </a:t>
            </a:r>
          </a:p>
          <a:p>
            <a:pPr eaLnBrk="1" hangingPunct="1">
              <a:defRPr/>
            </a:pPr>
            <a:endParaRPr lang="ru-RU" sz="2400" dirty="0"/>
          </a:p>
          <a:p>
            <a:pPr eaLnBrk="1" hangingPunct="1">
              <a:defRPr/>
            </a:pPr>
            <a:endParaRPr lang="ru-RU" sz="24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105</a:t>
            </a:fld>
            <a:endParaRPr lang="ru-RU"/>
          </a:p>
        </p:txBody>
      </p:sp>
    </p:spTree>
    <p:extLst>
      <p:ext uri="{BB962C8B-B14F-4D97-AF65-F5344CB8AC3E}">
        <p14:creationId xmlns:p14="http://schemas.microsoft.com/office/powerpoint/2010/main" val="5688172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a:extLst>
              <a:ext uri="{FF2B5EF4-FFF2-40B4-BE49-F238E27FC236}">
                <a16:creationId xmlns:a16="http://schemas.microsoft.com/office/drawing/2014/main" id="{1E583020-EB69-47AA-AFA2-D585C7846B81}"/>
              </a:ext>
            </a:extLst>
          </p:cNvPr>
          <p:cNvSpPr txBox="1">
            <a:spLocks noChangeArrowheads="1"/>
          </p:cNvSpPr>
          <p:nvPr/>
        </p:nvSpPr>
        <p:spPr bwMode="auto">
          <a:xfrm>
            <a:off x="0" y="0"/>
            <a:ext cx="9144000" cy="6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ru-RU" sz="2000" dirty="0"/>
          </a:p>
          <a:p>
            <a:pPr eaLnBrk="1" hangingPunct="1">
              <a:spcBef>
                <a:spcPct val="50000"/>
              </a:spcBef>
              <a:defRPr/>
            </a:pPr>
            <a:r>
              <a:rPr lang="ru-RU" sz="2800" b="1" dirty="0">
                <a:solidFill>
                  <a:srgbClr val="000099"/>
                </a:solidFill>
              </a:rPr>
              <a:t>Основные пути сокращения ПЗ:</a:t>
            </a:r>
          </a:p>
          <a:p>
            <a:pPr marL="342900" indent="-342900" eaLnBrk="1" hangingPunct="1">
              <a:spcBef>
                <a:spcPct val="50000"/>
              </a:spcBef>
              <a:buFont typeface="Wingdings" pitchFamily="2" charset="2"/>
              <a:buChar char="Ø"/>
              <a:defRPr/>
            </a:pPr>
            <a:r>
              <a:rPr lang="ru-RU" sz="2800" dirty="0"/>
              <a:t>рациональное использование ПЗ; </a:t>
            </a:r>
          </a:p>
          <a:p>
            <a:pPr marL="342900" indent="-342900" eaLnBrk="1" hangingPunct="1">
              <a:spcBef>
                <a:spcPct val="50000"/>
              </a:spcBef>
              <a:buFont typeface="Wingdings" pitchFamily="2" charset="2"/>
              <a:buChar char="Ø"/>
              <a:defRPr/>
            </a:pPr>
            <a:r>
              <a:rPr lang="ru-RU" sz="2800" dirty="0"/>
              <a:t>ликвидация сверхнормативных запасов материалов; </a:t>
            </a:r>
          </a:p>
          <a:p>
            <a:pPr marL="342900" indent="-342900" eaLnBrk="1" hangingPunct="1">
              <a:spcBef>
                <a:spcPct val="50000"/>
              </a:spcBef>
              <a:buFont typeface="Wingdings" pitchFamily="2" charset="2"/>
              <a:buChar char="Ø"/>
              <a:defRPr/>
            </a:pPr>
            <a:r>
              <a:rPr lang="ru-RU" sz="2800" dirty="0"/>
              <a:t>совершенствование нормирования; </a:t>
            </a:r>
          </a:p>
          <a:p>
            <a:pPr marL="342900" indent="-342900" eaLnBrk="1" hangingPunct="1">
              <a:spcBef>
                <a:spcPct val="50000"/>
              </a:spcBef>
              <a:buFont typeface="Wingdings" pitchFamily="2" charset="2"/>
              <a:buChar char="Ø"/>
              <a:defRPr/>
            </a:pPr>
            <a:r>
              <a:rPr lang="ru-RU" sz="2800" dirty="0"/>
              <a:t>улучшение организации снабжения, в </a:t>
            </a:r>
            <a:r>
              <a:rPr lang="ru-RU" sz="2800" dirty="0" err="1"/>
              <a:t>т.ч</a:t>
            </a:r>
            <a:r>
              <a:rPr lang="ru-RU" sz="2800" dirty="0"/>
              <a:t>. путем установления четких договорных условий поставок и обеспечения их выполнения, оптимального выбора поставщиков, налаженной работы транспорта; </a:t>
            </a:r>
          </a:p>
          <a:p>
            <a:pPr marL="342900" indent="-342900" eaLnBrk="1" hangingPunct="1">
              <a:spcBef>
                <a:spcPct val="50000"/>
              </a:spcBef>
              <a:buFont typeface="Wingdings" pitchFamily="2" charset="2"/>
              <a:buChar char="Ø"/>
              <a:defRPr/>
            </a:pPr>
            <a:r>
              <a:rPr lang="ru-RU" sz="2800" dirty="0"/>
              <a:t>улучшение организации складских хозяйств.</a:t>
            </a:r>
          </a:p>
        </p:txBody>
      </p:sp>
      <p:sp>
        <p:nvSpPr>
          <p:cNvPr id="3" name="Номер слайда 2"/>
          <p:cNvSpPr>
            <a:spLocks noGrp="1"/>
          </p:cNvSpPr>
          <p:nvPr>
            <p:ph type="sldNum" sz="quarter" idx="12"/>
          </p:nvPr>
        </p:nvSpPr>
        <p:spPr/>
        <p:txBody>
          <a:bodyPr/>
          <a:lstStyle/>
          <a:p>
            <a:fld id="{B19B0651-EE4F-4900-A07F-96A6BFA9D0F0}" type="slidenum">
              <a:rPr lang="ru-RU" smtClean="0"/>
              <a:pPr/>
              <a:t>106</a:t>
            </a:fld>
            <a:endParaRPr lang="ru-RU"/>
          </a:p>
        </p:txBody>
      </p:sp>
    </p:spTree>
    <p:extLst>
      <p:ext uri="{BB962C8B-B14F-4D97-AF65-F5344CB8AC3E}">
        <p14:creationId xmlns:p14="http://schemas.microsoft.com/office/powerpoint/2010/main" val="28904541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a:extLst>
              <a:ext uri="{FF2B5EF4-FFF2-40B4-BE49-F238E27FC236}">
                <a16:creationId xmlns:a16="http://schemas.microsoft.com/office/drawing/2014/main" id="{BB2D3970-162B-40C0-BB05-E5C97AF7969C}"/>
              </a:ext>
            </a:extLst>
          </p:cNvPr>
          <p:cNvSpPr txBox="1">
            <a:spLocks noChangeArrowheads="1"/>
          </p:cNvSpPr>
          <p:nvPr/>
        </p:nvSpPr>
        <p:spPr bwMode="auto">
          <a:xfrm>
            <a:off x="0" y="115888"/>
            <a:ext cx="9144000"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ru-RU" sz="2000" dirty="0"/>
              <a:t>Сокращение времени пребывания </a:t>
            </a:r>
            <a:r>
              <a:rPr lang="ru-RU" sz="2000" dirty="0" err="1"/>
              <a:t>ОбС</a:t>
            </a:r>
            <a:r>
              <a:rPr lang="ru-RU" sz="2000" dirty="0"/>
              <a:t> в НЗП достигается путем:</a:t>
            </a:r>
          </a:p>
          <a:p>
            <a:pPr marL="342900" indent="-342900" eaLnBrk="1" hangingPunct="1">
              <a:buFont typeface="Wingdings" pitchFamily="2" charset="2"/>
              <a:buChar char="Ø"/>
              <a:defRPr/>
            </a:pPr>
            <a:r>
              <a:rPr lang="ru-RU" sz="2000" dirty="0"/>
              <a:t>совершенствования организации производства,</a:t>
            </a:r>
          </a:p>
          <a:p>
            <a:pPr marL="342900" indent="-342900" eaLnBrk="1" hangingPunct="1">
              <a:buFont typeface="Wingdings" pitchFamily="2" charset="2"/>
              <a:buChar char="Ø"/>
              <a:defRPr/>
            </a:pPr>
            <a:r>
              <a:rPr lang="ru-RU" sz="2000" dirty="0"/>
              <a:t>улучшения применяемых техники и технологии, </a:t>
            </a:r>
          </a:p>
          <a:p>
            <a:pPr marL="342900" indent="-342900" eaLnBrk="1" hangingPunct="1">
              <a:buFont typeface="Wingdings" pitchFamily="2" charset="2"/>
              <a:buChar char="Ø"/>
              <a:defRPr/>
            </a:pPr>
            <a:r>
              <a:rPr lang="ru-RU" sz="2000" dirty="0"/>
              <a:t>совершенствования использования ОФ, прежде всего их активной части, </a:t>
            </a:r>
          </a:p>
          <a:p>
            <a:pPr marL="342900" indent="-342900" eaLnBrk="1" hangingPunct="1">
              <a:buFont typeface="Wingdings" pitchFamily="2" charset="2"/>
              <a:buChar char="Ø"/>
              <a:defRPr/>
            </a:pPr>
            <a:r>
              <a:rPr lang="ru-RU" sz="2000" dirty="0"/>
              <a:t>экономии по всем стадиям движения </a:t>
            </a:r>
            <a:r>
              <a:rPr lang="ru-RU" sz="2000" dirty="0" err="1"/>
              <a:t>ОбС</a:t>
            </a:r>
            <a:r>
              <a:rPr lang="ru-RU" sz="2000" dirty="0"/>
              <a:t>.</a:t>
            </a:r>
          </a:p>
          <a:p>
            <a:pPr marL="342900" indent="-342900" eaLnBrk="1" hangingPunct="1">
              <a:buFont typeface="Wingdings" pitchFamily="2" charset="2"/>
              <a:buChar char="Ø"/>
              <a:defRPr/>
            </a:pPr>
            <a:endParaRPr lang="ru-RU" sz="2000" dirty="0"/>
          </a:p>
          <a:p>
            <a:pPr marL="342900" indent="-342900" eaLnBrk="1" hangingPunct="1">
              <a:buFont typeface="Wingdings" pitchFamily="2" charset="2"/>
              <a:buChar char="Ø"/>
              <a:defRPr/>
            </a:pPr>
            <a:endParaRPr lang="ru-RU" sz="2000" dirty="0"/>
          </a:p>
          <a:p>
            <a:pPr eaLnBrk="1" hangingPunct="1">
              <a:defRPr/>
            </a:pPr>
            <a:r>
              <a:rPr lang="ru-RU" sz="2000" dirty="0"/>
              <a:t>В сфере обращения </a:t>
            </a:r>
            <a:r>
              <a:rPr lang="ru-RU" sz="2000" dirty="0" err="1"/>
              <a:t>ОбС</a:t>
            </a:r>
            <a:r>
              <a:rPr lang="ru-RU" sz="2000" dirty="0"/>
              <a:t> не участвуют в создании нового продукта, а лишь обеспечивают его доведение до потребителя. Излишнее отвлечение средств в сферу обращения - отрицательное явление. </a:t>
            </a:r>
          </a:p>
          <a:p>
            <a:pPr eaLnBrk="1" hangingPunct="1">
              <a:defRPr/>
            </a:pPr>
            <a:endParaRPr lang="ru-RU" sz="2000" dirty="0"/>
          </a:p>
          <a:p>
            <a:pPr eaLnBrk="1" hangingPunct="1">
              <a:defRPr/>
            </a:pPr>
            <a:r>
              <a:rPr lang="ru-RU" sz="2000" dirty="0"/>
              <a:t>Важнейшие предпосылки сокращения владений </a:t>
            </a:r>
            <a:r>
              <a:rPr lang="ru-RU" sz="2000" dirty="0" err="1"/>
              <a:t>ОбС</a:t>
            </a:r>
            <a:r>
              <a:rPr lang="ru-RU" sz="2000" dirty="0"/>
              <a:t> в сферу обращения: </a:t>
            </a:r>
          </a:p>
          <a:p>
            <a:pPr marL="342900" indent="-342900" eaLnBrk="1" hangingPunct="1">
              <a:buFont typeface="Wingdings" pitchFamily="2" charset="2"/>
              <a:buChar char="§"/>
              <a:defRPr/>
            </a:pPr>
            <a:r>
              <a:rPr lang="ru-RU" sz="2000" dirty="0"/>
              <a:t>рациональная организация сбыта готовой продукции, </a:t>
            </a:r>
          </a:p>
          <a:p>
            <a:pPr marL="342900" indent="-342900" eaLnBrk="1" hangingPunct="1">
              <a:buFont typeface="Wingdings" pitchFamily="2" charset="2"/>
              <a:buChar char="§"/>
              <a:defRPr/>
            </a:pPr>
            <a:r>
              <a:rPr lang="ru-RU" sz="2000" dirty="0"/>
              <a:t>применение документации и ускорение ее движения, </a:t>
            </a:r>
          </a:p>
          <a:p>
            <a:pPr marL="342900" indent="-342900" eaLnBrk="1" hangingPunct="1">
              <a:buFont typeface="Wingdings" pitchFamily="2" charset="2"/>
              <a:buChar char="§"/>
              <a:defRPr/>
            </a:pPr>
            <a:r>
              <a:rPr lang="ru-RU" sz="2000" dirty="0"/>
              <a:t>соблюдение договорной и платежной дисциплины.</a:t>
            </a:r>
          </a:p>
        </p:txBody>
      </p:sp>
      <p:sp>
        <p:nvSpPr>
          <p:cNvPr id="3" name="Номер слайда 2"/>
          <p:cNvSpPr>
            <a:spLocks noGrp="1"/>
          </p:cNvSpPr>
          <p:nvPr>
            <p:ph type="sldNum" sz="quarter" idx="12"/>
          </p:nvPr>
        </p:nvSpPr>
        <p:spPr/>
        <p:txBody>
          <a:bodyPr/>
          <a:lstStyle/>
          <a:p>
            <a:fld id="{B19B0651-EE4F-4900-A07F-96A6BFA9D0F0}" type="slidenum">
              <a:rPr lang="ru-RU" smtClean="0"/>
              <a:pPr/>
              <a:t>107</a:t>
            </a:fld>
            <a:endParaRPr lang="ru-RU"/>
          </a:p>
        </p:txBody>
      </p:sp>
    </p:spTree>
    <p:extLst>
      <p:ext uri="{BB962C8B-B14F-4D97-AF65-F5344CB8AC3E}">
        <p14:creationId xmlns:p14="http://schemas.microsoft.com/office/powerpoint/2010/main" val="16468805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5687BE6-BA94-4E90-A5FD-37B8CE7F8D5D}"/>
              </a:ext>
            </a:extLst>
          </p:cNvPr>
          <p:cNvSpPr/>
          <p:nvPr/>
        </p:nvSpPr>
        <p:spPr>
          <a:xfrm>
            <a:off x="250825" y="115888"/>
            <a:ext cx="8208963" cy="6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latin typeface="Arial Black" pitchFamily="34" charset="0"/>
              </a:rPr>
              <a:t>ускорение оборота </a:t>
            </a:r>
            <a:r>
              <a:rPr lang="ru-RU" sz="2400" b="1" dirty="0" err="1">
                <a:latin typeface="Arial Black" pitchFamily="34" charset="0"/>
              </a:rPr>
              <a:t>ОбС</a:t>
            </a:r>
            <a:endParaRPr lang="ru-RU" sz="2400" b="1" dirty="0">
              <a:latin typeface="Arial Black" pitchFamily="34" charset="0"/>
            </a:endParaRPr>
          </a:p>
        </p:txBody>
      </p:sp>
      <p:sp>
        <p:nvSpPr>
          <p:cNvPr id="4" name="Стрелка вниз 3">
            <a:extLst>
              <a:ext uri="{FF2B5EF4-FFF2-40B4-BE49-F238E27FC236}">
                <a16:creationId xmlns:a16="http://schemas.microsoft.com/office/drawing/2014/main" id="{ADA334C7-42C8-416A-8B8C-703809B0F35C}"/>
              </a:ext>
            </a:extLst>
          </p:cNvPr>
          <p:cNvSpPr/>
          <p:nvPr/>
        </p:nvSpPr>
        <p:spPr>
          <a:xfrm>
            <a:off x="4213225" y="782638"/>
            <a:ext cx="573088" cy="865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a:extLst>
              <a:ext uri="{FF2B5EF4-FFF2-40B4-BE49-F238E27FC236}">
                <a16:creationId xmlns:a16="http://schemas.microsoft.com/office/drawing/2014/main" id="{C1257F90-91EA-415B-AD4A-70074D78573C}"/>
              </a:ext>
            </a:extLst>
          </p:cNvPr>
          <p:cNvSpPr/>
          <p:nvPr/>
        </p:nvSpPr>
        <p:spPr>
          <a:xfrm>
            <a:off x="276225" y="1647825"/>
            <a:ext cx="8183563"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latin typeface="Arial Black" pitchFamily="34" charset="0"/>
              </a:rPr>
              <a:t>высвобождение значительных сумм </a:t>
            </a:r>
          </a:p>
        </p:txBody>
      </p:sp>
      <p:sp>
        <p:nvSpPr>
          <p:cNvPr id="13" name="Стрелка вниз 12">
            <a:extLst>
              <a:ext uri="{FF2B5EF4-FFF2-40B4-BE49-F238E27FC236}">
                <a16:creationId xmlns:a16="http://schemas.microsoft.com/office/drawing/2014/main" id="{B91440BC-773C-40C4-9258-D2961034AE36}"/>
              </a:ext>
            </a:extLst>
          </p:cNvPr>
          <p:cNvSpPr/>
          <p:nvPr/>
        </p:nvSpPr>
        <p:spPr>
          <a:xfrm>
            <a:off x="4213225" y="2419350"/>
            <a:ext cx="642938"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a:extLst>
              <a:ext uri="{FF2B5EF4-FFF2-40B4-BE49-F238E27FC236}">
                <a16:creationId xmlns:a16="http://schemas.microsoft.com/office/drawing/2014/main" id="{1744FAD5-BE78-45E3-BCA9-DB01CB9FF761}"/>
              </a:ext>
            </a:extLst>
          </p:cNvPr>
          <p:cNvSpPr/>
          <p:nvPr/>
        </p:nvSpPr>
        <p:spPr>
          <a:xfrm>
            <a:off x="407988" y="3344863"/>
            <a:ext cx="8185150" cy="158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defRPr/>
            </a:pPr>
            <a:r>
              <a:rPr lang="ru-RU" sz="2400" b="1" dirty="0">
                <a:latin typeface="Arial Black" pitchFamily="34" charset="0"/>
              </a:rPr>
              <a:t>увеличение объема производства без дополнительных финансовых ресурсов и использование высвобождающихся средств в соответствии с потребностями предприятия. </a:t>
            </a:r>
          </a:p>
        </p:txBody>
      </p:sp>
      <p:sp>
        <p:nvSpPr>
          <p:cNvPr id="7" name="Номер слайда 6"/>
          <p:cNvSpPr>
            <a:spLocks noGrp="1"/>
          </p:cNvSpPr>
          <p:nvPr>
            <p:ph type="sldNum" sz="quarter" idx="12"/>
          </p:nvPr>
        </p:nvSpPr>
        <p:spPr/>
        <p:txBody>
          <a:bodyPr/>
          <a:lstStyle/>
          <a:p>
            <a:fld id="{B19B0651-EE4F-4900-A07F-96A6BFA9D0F0}" type="slidenum">
              <a:rPr lang="ru-RU" smtClean="0"/>
              <a:pPr/>
              <a:t>108</a:t>
            </a:fld>
            <a:endParaRPr lang="ru-RU"/>
          </a:p>
        </p:txBody>
      </p:sp>
    </p:spTree>
    <p:extLst>
      <p:ext uri="{BB962C8B-B14F-4D97-AF65-F5344CB8AC3E}">
        <p14:creationId xmlns:p14="http://schemas.microsoft.com/office/powerpoint/2010/main" val="18960173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D2DBE7E-F62F-4954-99E1-D0EC63A5CE3D}"/>
              </a:ext>
            </a:extLst>
          </p:cNvPr>
          <p:cNvSpPr>
            <a:spLocks noGrp="1"/>
          </p:cNvSpPr>
          <p:nvPr>
            <p:ph type="title"/>
          </p:nvPr>
        </p:nvSpPr>
        <p:spPr>
          <a:xfrm>
            <a:off x="323850" y="981075"/>
            <a:ext cx="8351838" cy="3095625"/>
          </a:xfrm>
        </p:spPr>
        <p:txBody>
          <a:bodyPr>
            <a:normAutofit/>
          </a:bodyPr>
          <a:lstStyle/>
          <a:p>
            <a:pPr algn="ctr"/>
            <a:r>
              <a:rPr lang="ru-RU" sz="4400" b="1" dirty="0" smtClean="0">
                <a:solidFill>
                  <a:srgbClr val="FF0000"/>
                </a:solidFill>
              </a:rPr>
              <a:t>Тема 3. План производства и реализации продукции</a:t>
            </a:r>
            <a:r>
              <a:rPr lang="ru-RU" sz="4400" dirty="0" smtClean="0">
                <a:solidFill>
                  <a:srgbClr val="FF0000"/>
                </a:solidFill>
              </a:rPr>
              <a:t>. </a:t>
            </a:r>
            <a:r>
              <a:rPr lang="ru-RU" sz="4400" b="1" dirty="0" smtClean="0">
                <a:solidFill>
                  <a:srgbClr val="FF0000"/>
                </a:solidFill>
              </a:rPr>
              <a:t>Производственные мощности предприятия</a:t>
            </a:r>
            <a:endParaRPr lang="ru-RU" sz="4400" dirty="0">
              <a:solidFill>
                <a:srgbClr val="FF0000"/>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109</a:t>
            </a:fld>
            <a:endParaRPr lang="ru-RU"/>
          </a:p>
        </p:txBody>
      </p:sp>
    </p:spTree>
    <p:extLst>
      <p:ext uri="{BB962C8B-B14F-4D97-AF65-F5344CB8AC3E}">
        <p14:creationId xmlns:p14="http://schemas.microsoft.com/office/powerpoint/2010/main" val="171768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Функциональная  </a:t>
            </a:r>
            <a:r>
              <a:rPr lang="ru-RU" dirty="0" err="1" smtClean="0"/>
              <a:t>оргструктура</a:t>
            </a:r>
            <a:endParaRPr lang="ru-RU" dirty="0"/>
          </a:p>
        </p:txBody>
      </p:sp>
      <p:pic>
        <p:nvPicPr>
          <p:cNvPr id="4" name="Объект 3" descr="Менеджмент: конспект лекций"/>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14451" y="1430594"/>
            <a:ext cx="6515099" cy="5132439"/>
          </a:xfrm>
          <a:prstGeom prst="rect">
            <a:avLst/>
          </a:prstGeom>
          <a:noFill/>
          <a:ln>
            <a:noFill/>
          </a:ln>
        </p:spPr>
      </p:pic>
      <p:sp>
        <p:nvSpPr>
          <p:cNvPr id="5" name="Номер слайда 4"/>
          <p:cNvSpPr>
            <a:spLocks noGrp="1"/>
          </p:cNvSpPr>
          <p:nvPr>
            <p:ph type="sldNum" sz="quarter" idx="12"/>
          </p:nvPr>
        </p:nvSpPr>
        <p:spPr/>
        <p:txBody>
          <a:bodyPr/>
          <a:lstStyle/>
          <a:p>
            <a:fld id="{B19B0651-EE4F-4900-A07F-96A6BFA9D0F0}" type="slidenum">
              <a:rPr lang="ru-RU" smtClean="0"/>
              <a:pPr/>
              <a:t>11</a:t>
            </a:fld>
            <a:endParaRPr lang="ru-RU"/>
          </a:p>
        </p:txBody>
      </p:sp>
    </p:spTree>
    <p:extLst>
      <p:ext uri="{BB962C8B-B14F-4D97-AF65-F5344CB8AC3E}">
        <p14:creationId xmlns:p14="http://schemas.microsoft.com/office/powerpoint/2010/main" val="237630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6C8B4C97-F5E9-45FE-A714-7EAD8AC51383}"/>
              </a:ext>
            </a:extLst>
          </p:cNvPr>
          <p:cNvSpPr>
            <a:spLocks noGrp="1" noChangeArrowheads="1"/>
          </p:cNvSpPr>
          <p:nvPr>
            <p:ph idx="1"/>
          </p:nvPr>
        </p:nvSpPr>
        <p:spPr>
          <a:xfrm>
            <a:off x="457200" y="260350"/>
            <a:ext cx="8507413" cy="5865813"/>
          </a:xfrm>
        </p:spPr>
        <p:txBody>
          <a:bodyPr>
            <a:normAutofit/>
          </a:bodyPr>
          <a:lstStyle/>
          <a:p>
            <a:pPr marL="274320" indent="-256032" eaLnBrk="1" fontAlgn="auto" hangingPunct="1">
              <a:spcAft>
                <a:spcPts val="0"/>
              </a:spcAft>
              <a:defRPr/>
            </a:pPr>
            <a:endParaRPr lang="ru-RU" b="1" dirty="0"/>
          </a:p>
          <a:p>
            <a:pPr marL="274320" indent="-256032" eaLnBrk="1" fontAlgn="auto" hangingPunct="1">
              <a:spcAft>
                <a:spcPts val="0"/>
              </a:spcAft>
              <a:defRPr/>
            </a:pPr>
            <a:endParaRPr lang="ru-RU" b="1" dirty="0"/>
          </a:p>
          <a:p>
            <a:pPr marL="274320" indent="-256032" eaLnBrk="1" fontAlgn="auto" hangingPunct="1">
              <a:spcAft>
                <a:spcPts val="0"/>
              </a:spcAft>
              <a:defRPr/>
            </a:pPr>
            <a:endParaRPr lang="ru-RU" b="1" dirty="0"/>
          </a:p>
          <a:p>
            <a:pPr marL="18288" indent="0" algn="ctr" eaLnBrk="1" fontAlgn="auto" hangingPunct="1">
              <a:spcAft>
                <a:spcPts val="0"/>
              </a:spcAft>
              <a:buFont typeface="Wingdings" panose="05000000000000000000" pitchFamily="2" charset="2"/>
              <a:buNone/>
              <a:defRPr/>
            </a:pPr>
            <a:r>
              <a:rPr lang="ru-RU" sz="3200" b="1" dirty="0">
                <a:solidFill>
                  <a:srgbClr val="000099"/>
                </a:solidFill>
              </a:rPr>
              <a:t>Товарная (ассортиментная) политика – </a:t>
            </a:r>
          </a:p>
          <a:p>
            <a:pPr marL="18288" indent="0" algn="just" eaLnBrk="1" fontAlgn="auto" hangingPunct="1">
              <a:spcAft>
                <a:spcPts val="0"/>
              </a:spcAft>
              <a:buFont typeface="Wingdings" panose="05000000000000000000" pitchFamily="2" charset="2"/>
              <a:buNone/>
              <a:defRPr/>
            </a:pPr>
            <a:endParaRPr lang="ru-RU" sz="3200" b="1" dirty="0"/>
          </a:p>
          <a:p>
            <a:pPr marL="18288" indent="0" algn="just" eaLnBrk="1" fontAlgn="auto" hangingPunct="1">
              <a:spcAft>
                <a:spcPts val="0"/>
              </a:spcAft>
              <a:buFont typeface="Wingdings" panose="05000000000000000000" pitchFamily="2" charset="2"/>
              <a:buNone/>
              <a:defRPr/>
            </a:pPr>
            <a:r>
              <a:rPr lang="ru-RU" sz="3200" dirty="0"/>
              <a:t>определение набора товарных групп, наиболее предпочтительных для работы на данном конкретном рынке и обеспечивающих экономическую эффективность деятельности предприятия в целом.</a:t>
            </a:r>
          </a:p>
          <a:p>
            <a:pPr marL="274320" indent="-256032" eaLnBrk="1" fontAlgn="auto" hangingPunct="1">
              <a:spcAft>
                <a:spcPts val="0"/>
              </a:spcAft>
              <a:defRPr/>
            </a:pPr>
            <a:endParaRPr lang="ru-RU" dirty="0"/>
          </a:p>
          <a:p>
            <a:pPr marL="274320" indent="-256032" eaLnBrk="1" fontAlgn="auto" hangingPunct="1">
              <a:spcAft>
                <a:spcPts val="0"/>
              </a:spcAft>
              <a:defRPr/>
            </a:pPr>
            <a:endParaRPr lang="ru-RU" dirty="0"/>
          </a:p>
          <a:p>
            <a:pPr marL="274320" indent="-256032" eaLnBrk="1" fontAlgn="auto" hangingPunct="1">
              <a:spcAft>
                <a:spcPts val="0"/>
              </a:spcAft>
              <a:defRPr/>
            </a:pPr>
            <a:endParaRPr lang="ru-RU" dirty="0"/>
          </a:p>
          <a:p>
            <a:pPr marL="274320" indent="-256032" eaLnBrk="1" fontAlgn="auto" hangingPunct="1">
              <a:spcAft>
                <a:spcPts val="0"/>
              </a:spcAft>
              <a:defRPr/>
            </a:pPr>
            <a:endParaRPr lang="ru-RU" b="1"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110</a:t>
            </a:fld>
            <a:endParaRPr lang="ru-RU"/>
          </a:p>
        </p:txBody>
      </p:sp>
    </p:spTree>
    <p:extLst>
      <p:ext uri="{BB962C8B-B14F-4D97-AF65-F5344CB8AC3E}">
        <p14:creationId xmlns:p14="http://schemas.microsoft.com/office/powerpoint/2010/main" val="25677742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1A7B6489-CDBC-4633-85D3-0B27D8E8675B}"/>
              </a:ext>
            </a:extLst>
          </p:cNvPr>
          <p:cNvSpPr>
            <a:spLocks noGrp="1" noChangeArrowheads="1"/>
          </p:cNvSpPr>
          <p:nvPr>
            <p:ph idx="1"/>
          </p:nvPr>
        </p:nvSpPr>
        <p:spPr>
          <a:xfrm>
            <a:off x="0" y="260350"/>
            <a:ext cx="9144000" cy="6264275"/>
          </a:xfrm>
        </p:spPr>
        <p:txBody>
          <a:bodyPr/>
          <a:lstStyle/>
          <a:p>
            <a:pPr marL="274320" indent="-256032" algn="ctr" eaLnBrk="1" fontAlgn="auto" hangingPunct="1">
              <a:spcAft>
                <a:spcPts val="0"/>
              </a:spcAft>
              <a:buFontTx/>
              <a:buNone/>
              <a:defRPr/>
            </a:pPr>
            <a:r>
              <a:rPr lang="ru-RU" sz="4400" dirty="0">
                <a:solidFill>
                  <a:srgbClr val="000099"/>
                </a:solidFill>
              </a:rPr>
              <a:t>Задачи товарной </a:t>
            </a:r>
            <a:r>
              <a:rPr lang="ru-RU" sz="4400" dirty="0" smtClean="0">
                <a:solidFill>
                  <a:srgbClr val="000099"/>
                </a:solidFill>
              </a:rPr>
              <a:t>политики</a:t>
            </a:r>
          </a:p>
          <a:p>
            <a:pPr marL="274320" indent="-256032" algn="ctr" eaLnBrk="1" fontAlgn="auto" hangingPunct="1">
              <a:spcAft>
                <a:spcPts val="0"/>
              </a:spcAft>
              <a:buFontTx/>
              <a:buNone/>
              <a:defRPr/>
            </a:pPr>
            <a:endParaRPr lang="ru-RU" sz="4400" dirty="0">
              <a:solidFill>
                <a:srgbClr val="000099"/>
              </a:solidFill>
            </a:endParaRPr>
          </a:p>
          <a:p>
            <a:pPr marL="274320" indent="-256032" eaLnBrk="1" fontAlgn="auto" hangingPunct="1">
              <a:spcAft>
                <a:spcPts val="0"/>
              </a:spcAft>
              <a:buFont typeface="Wingdings" panose="05000000000000000000" pitchFamily="2" charset="2"/>
              <a:buChar char="Ø"/>
              <a:defRPr/>
            </a:pPr>
            <a:r>
              <a:rPr lang="ru-RU" sz="3200" dirty="0"/>
              <a:t>Оптимальное использование производственного потенциала предприятия</a:t>
            </a:r>
          </a:p>
          <a:p>
            <a:pPr marL="274320" indent="-256032" eaLnBrk="1" fontAlgn="auto" hangingPunct="1">
              <a:spcAft>
                <a:spcPts val="0"/>
              </a:spcAft>
              <a:buFont typeface="Wingdings" panose="05000000000000000000" pitchFamily="2" charset="2"/>
              <a:buChar char="Ø"/>
              <a:defRPr/>
            </a:pPr>
            <a:r>
              <a:rPr lang="ru-RU" sz="3200" dirty="0"/>
              <a:t>Оптимизация финансовых ресурсов</a:t>
            </a:r>
          </a:p>
          <a:p>
            <a:pPr marL="274320" indent="-256032" eaLnBrk="1" fontAlgn="auto" hangingPunct="1">
              <a:spcAft>
                <a:spcPts val="0"/>
              </a:spcAft>
              <a:buFont typeface="Wingdings" panose="05000000000000000000" pitchFamily="2" charset="2"/>
              <a:buChar char="Ø"/>
              <a:defRPr/>
            </a:pPr>
            <a:r>
              <a:rPr lang="ru-RU" sz="3200" dirty="0"/>
              <a:t>Завоевание новых покупателей путем расширения сферы применения существующей производственной программы</a:t>
            </a:r>
          </a:p>
        </p:txBody>
      </p:sp>
      <p:sp>
        <p:nvSpPr>
          <p:cNvPr id="3" name="Номер слайда 2"/>
          <p:cNvSpPr>
            <a:spLocks noGrp="1"/>
          </p:cNvSpPr>
          <p:nvPr>
            <p:ph type="sldNum" sz="quarter" idx="12"/>
          </p:nvPr>
        </p:nvSpPr>
        <p:spPr/>
        <p:txBody>
          <a:bodyPr/>
          <a:lstStyle/>
          <a:p>
            <a:fld id="{B19B0651-EE4F-4900-A07F-96A6BFA9D0F0}" type="slidenum">
              <a:rPr lang="ru-RU" smtClean="0"/>
              <a:pPr/>
              <a:t>111</a:t>
            </a:fld>
            <a:endParaRPr lang="ru-RU"/>
          </a:p>
        </p:txBody>
      </p:sp>
    </p:spTree>
    <p:extLst>
      <p:ext uri="{BB962C8B-B14F-4D97-AF65-F5344CB8AC3E}">
        <p14:creationId xmlns:p14="http://schemas.microsoft.com/office/powerpoint/2010/main" val="23735177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3CE97434-417E-428E-B20B-DCCC79EA53AD}"/>
              </a:ext>
            </a:extLst>
          </p:cNvPr>
          <p:cNvSpPr>
            <a:spLocks noGrp="1" noChangeArrowheads="1"/>
          </p:cNvSpPr>
          <p:nvPr>
            <p:ph idx="1"/>
          </p:nvPr>
        </p:nvSpPr>
        <p:spPr>
          <a:xfrm>
            <a:off x="0" y="333375"/>
            <a:ext cx="8964613" cy="5792788"/>
          </a:xfrm>
        </p:spPr>
        <p:txBody>
          <a:bodyPr>
            <a:normAutofit lnSpcReduction="10000"/>
          </a:bodyPr>
          <a:lstStyle/>
          <a:p>
            <a:pPr marL="274320" indent="-256032" algn="ctr" eaLnBrk="1" fontAlgn="auto" hangingPunct="1">
              <a:lnSpc>
                <a:spcPct val="80000"/>
              </a:lnSpc>
              <a:spcAft>
                <a:spcPts val="0"/>
              </a:spcAft>
              <a:buFontTx/>
              <a:buNone/>
              <a:defRPr/>
            </a:pPr>
            <a:r>
              <a:rPr lang="ru-RU" sz="3200" b="1" dirty="0">
                <a:solidFill>
                  <a:srgbClr val="000099"/>
                </a:solidFill>
              </a:rPr>
              <a:t>Товарные группы (ТГ), которые рекомендуется выпускать на рынок одновременно</a:t>
            </a:r>
            <a:r>
              <a:rPr lang="ru-RU" sz="3200" b="1" dirty="0" smtClean="0">
                <a:solidFill>
                  <a:srgbClr val="000099"/>
                </a:solidFill>
              </a:rPr>
              <a:t>:</a:t>
            </a:r>
          </a:p>
          <a:p>
            <a:pPr marL="274320" indent="-256032" algn="ctr" eaLnBrk="1" fontAlgn="auto" hangingPunct="1">
              <a:lnSpc>
                <a:spcPct val="80000"/>
              </a:lnSpc>
              <a:spcAft>
                <a:spcPts val="0"/>
              </a:spcAft>
              <a:buFontTx/>
              <a:buNone/>
              <a:defRPr/>
            </a:pPr>
            <a:endParaRPr lang="ru-RU" sz="3200" b="1" dirty="0">
              <a:solidFill>
                <a:srgbClr val="000099"/>
              </a:solidFill>
            </a:endParaRPr>
          </a:p>
          <a:p>
            <a:pPr marL="274320" indent="-256032" eaLnBrk="1" fontAlgn="auto" hangingPunct="1">
              <a:lnSpc>
                <a:spcPct val="80000"/>
              </a:lnSpc>
              <a:spcAft>
                <a:spcPts val="0"/>
              </a:spcAft>
              <a:defRPr/>
            </a:pPr>
            <a:r>
              <a:rPr lang="ru-RU" sz="2800" b="1" dirty="0">
                <a:solidFill>
                  <a:srgbClr val="000099"/>
                </a:solidFill>
              </a:rPr>
              <a:t>Основная ТГ </a:t>
            </a:r>
            <a:r>
              <a:rPr lang="ru-RU" sz="2800" dirty="0">
                <a:solidFill>
                  <a:srgbClr val="000099"/>
                </a:solidFill>
              </a:rPr>
              <a:t>– </a:t>
            </a:r>
            <a:r>
              <a:rPr lang="ru-RU" sz="2800" dirty="0"/>
              <a:t>товары, приносящие основные прибыли предприятию и находящиеся в стадии роста</a:t>
            </a:r>
            <a:r>
              <a:rPr lang="ru-RU" sz="2800" dirty="0" smtClean="0"/>
              <a:t>;</a:t>
            </a:r>
          </a:p>
          <a:p>
            <a:pPr marL="274320" indent="-256032" eaLnBrk="1" fontAlgn="auto" hangingPunct="1">
              <a:lnSpc>
                <a:spcPct val="80000"/>
              </a:lnSpc>
              <a:spcAft>
                <a:spcPts val="0"/>
              </a:spcAft>
              <a:defRPr/>
            </a:pPr>
            <a:endParaRPr lang="ru-RU" sz="2800" dirty="0"/>
          </a:p>
          <a:p>
            <a:pPr marL="274320" indent="-256032" eaLnBrk="1" fontAlgn="auto" hangingPunct="1">
              <a:lnSpc>
                <a:spcPct val="80000"/>
              </a:lnSpc>
              <a:spcAft>
                <a:spcPts val="0"/>
              </a:spcAft>
              <a:defRPr/>
            </a:pPr>
            <a:r>
              <a:rPr lang="ru-RU" sz="2800" b="1" dirty="0">
                <a:solidFill>
                  <a:srgbClr val="000099"/>
                </a:solidFill>
              </a:rPr>
              <a:t>Поддерживающая ТГ </a:t>
            </a:r>
            <a:r>
              <a:rPr lang="ru-RU" sz="2800" dirty="0"/>
              <a:t>– товары, стабилизирующие объем реализации и находящиеся в стадии зрелости</a:t>
            </a:r>
            <a:r>
              <a:rPr lang="ru-RU" sz="2800" dirty="0" smtClean="0"/>
              <a:t>;</a:t>
            </a:r>
          </a:p>
          <a:p>
            <a:pPr marL="274320" indent="-256032" eaLnBrk="1" fontAlgn="auto" hangingPunct="1">
              <a:lnSpc>
                <a:spcPct val="80000"/>
              </a:lnSpc>
              <a:spcAft>
                <a:spcPts val="0"/>
              </a:spcAft>
              <a:defRPr/>
            </a:pPr>
            <a:endParaRPr lang="ru-RU" sz="2800" dirty="0"/>
          </a:p>
          <a:p>
            <a:pPr marL="274320" indent="-256032" eaLnBrk="1" fontAlgn="auto" hangingPunct="1">
              <a:lnSpc>
                <a:spcPct val="80000"/>
              </a:lnSpc>
              <a:spcAft>
                <a:spcPts val="0"/>
              </a:spcAft>
              <a:defRPr/>
            </a:pPr>
            <a:r>
              <a:rPr lang="ru-RU" sz="2800" b="1" dirty="0">
                <a:solidFill>
                  <a:srgbClr val="000099"/>
                </a:solidFill>
              </a:rPr>
              <a:t>Стратегическая ТГ</a:t>
            </a:r>
            <a:r>
              <a:rPr lang="ru-RU" sz="2800" dirty="0">
                <a:solidFill>
                  <a:srgbClr val="000099"/>
                </a:solidFill>
              </a:rPr>
              <a:t> </a:t>
            </a:r>
            <a:r>
              <a:rPr lang="ru-RU" sz="2800" dirty="0"/>
              <a:t>– товары, призванные обеспечить будущие прибыли предприятия</a:t>
            </a:r>
            <a:r>
              <a:rPr lang="ru-RU" sz="2800" dirty="0" smtClean="0"/>
              <a:t>;</a:t>
            </a:r>
          </a:p>
          <a:p>
            <a:pPr marL="274320" indent="-256032" eaLnBrk="1" fontAlgn="auto" hangingPunct="1">
              <a:lnSpc>
                <a:spcPct val="80000"/>
              </a:lnSpc>
              <a:spcAft>
                <a:spcPts val="0"/>
              </a:spcAft>
              <a:defRPr/>
            </a:pPr>
            <a:endParaRPr lang="ru-RU" sz="2800" dirty="0"/>
          </a:p>
          <a:p>
            <a:pPr marL="274320" indent="-256032" eaLnBrk="1" fontAlgn="auto" hangingPunct="1">
              <a:lnSpc>
                <a:spcPct val="80000"/>
              </a:lnSpc>
              <a:spcAft>
                <a:spcPts val="0"/>
              </a:spcAft>
              <a:defRPr/>
            </a:pPr>
            <a:r>
              <a:rPr lang="ru-RU" sz="2800" b="1" dirty="0">
                <a:solidFill>
                  <a:srgbClr val="000099"/>
                </a:solidFill>
              </a:rPr>
              <a:t>Тактическая ТГ </a:t>
            </a:r>
            <a:r>
              <a:rPr lang="ru-RU" sz="2800" dirty="0"/>
              <a:t>– товары, призванные стимулировать реализацию основных товарных групп и находящихся в стадии роста и зрелости</a:t>
            </a:r>
          </a:p>
        </p:txBody>
      </p:sp>
      <p:sp>
        <p:nvSpPr>
          <p:cNvPr id="3" name="Номер слайда 2"/>
          <p:cNvSpPr>
            <a:spLocks noGrp="1"/>
          </p:cNvSpPr>
          <p:nvPr>
            <p:ph type="sldNum" sz="quarter" idx="12"/>
          </p:nvPr>
        </p:nvSpPr>
        <p:spPr/>
        <p:txBody>
          <a:bodyPr/>
          <a:lstStyle/>
          <a:p>
            <a:fld id="{B19B0651-EE4F-4900-A07F-96A6BFA9D0F0}" type="slidenum">
              <a:rPr lang="ru-RU" smtClean="0"/>
              <a:pPr/>
              <a:t>112</a:t>
            </a:fld>
            <a:endParaRPr lang="ru-RU"/>
          </a:p>
        </p:txBody>
      </p:sp>
    </p:spTree>
    <p:extLst>
      <p:ext uri="{BB962C8B-B14F-4D97-AF65-F5344CB8AC3E}">
        <p14:creationId xmlns:p14="http://schemas.microsoft.com/office/powerpoint/2010/main" val="33232641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071546"/>
            <a:ext cx="8572559" cy="5000660"/>
          </a:xfrm>
        </p:spPr>
        <p:txBody>
          <a:bodyPr>
            <a:normAutofit/>
          </a:bodyPr>
          <a:lstStyle/>
          <a:p>
            <a:r>
              <a:rPr lang="ru-RU" sz="2400" b="1" dirty="0" smtClean="0">
                <a:solidFill>
                  <a:srgbClr val="000099"/>
                </a:solidFill>
              </a:rPr>
              <a:t>Ассортимент</a:t>
            </a:r>
            <a:r>
              <a:rPr lang="ru-RU" sz="2400" dirty="0" smtClean="0">
                <a:solidFill>
                  <a:srgbClr val="000099"/>
                </a:solidFill>
              </a:rPr>
              <a:t> </a:t>
            </a:r>
            <a:r>
              <a:rPr lang="ru-RU" sz="2400" dirty="0" smtClean="0"/>
              <a:t>– это состав однородной продукции по видам, сортам и маркам. Характеризует соотношение удельных весов отдельных видов изделий в производственной программе</a:t>
            </a:r>
            <a:br>
              <a:rPr lang="ru-RU" sz="2400" dirty="0" smtClean="0"/>
            </a:br>
            <a:r>
              <a:rPr lang="ru-RU" sz="2400" dirty="0" smtClean="0"/>
              <a:t/>
            </a:r>
            <a:br>
              <a:rPr lang="ru-RU" sz="2400" dirty="0" smtClean="0"/>
            </a:br>
            <a:r>
              <a:rPr lang="ru-RU" sz="2400" b="1" dirty="0" smtClean="0">
                <a:solidFill>
                  <a:srgbClr val="000099"/>
                </a:solidFill>
              </a:rPr>
              <a:t>ШИРИНА АССОРТИМЕНТА</a:t>
            </a:r>
            <a:r>
              <a:rPr lang="ru-RU" sz="2400" dirty="0" smtClean="0"/>
              <a:t>– количество наименований продукции.</a:t>
            </a:r>
            <a:br>
              <a:rPr lang="ru-RU" sz="2400" dirty="0" smtClean="0"/>
            </a:br>
            <a:r>
              <a:rPr lang="ru-RU" sz="2400" dirty="0" smtClean="0"/>
              <a:t/>
            </a:r>
            <a:br>
              <a:rPr lang="ru-RU" sz="2400" dirty="0" smtClean="0"/>
            </a:br>
            <a:r>
              <a:rPr lang="ru-RU" sz="2400" b="1" dirty="0" smtClean="0">
                <a:solidFill>
                  <a:srgbClr val="000099"/>
                </a:solidFill>
              </a:rPr>
              <a:t>ГЛУБИНА АССОРТИМЕНТА</a:t>
            </a:r>
            <a:r>
              <a:rPr lang="ru-RU" sz="2400" dirty="0" smtClean="0"/>
              <a:t>– количество видов изделий на одно наименование продукции.</a:t>
            </a:r>
            <a:br>
              <a:rPr lang="ru-RU" sz="2400" dirty="0" smtClean="0"/>
            </a:br>
            <a:endParaRPr lang="ru-RU" sz="24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113</a:t>
            </a:fld>
            <a:endParaRPr lang="ru-RU"/>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mccmedline.ru/photos/593ce387a802f.jpg"/>
          <p:cNvPicPr>
            <a:picLocks noGrp="1"/>
          </p:cNvPicPr>
          <p:nvPr>
            <p:ph idx="1"/>
          </p:nvPr>
        </p:nvPicPr>
        <p:blipFill>
          <a:blip r:embed="rId2" cstate="print"/>
          <a:srcRect l="4114" t="4762" r="2443" b="3766"/>
          <a:stretch>
            <a:fillRect/>
          </a:stretch>
        </p:blipFill>
        <p:spPr bwMode="auto">
          <a:xfrm>
            <a:off x="285720" y="357167"/>
            <a:ext cx="8572560" cy="6143668"/>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B19B0651-EE4F-4900-A07F-96A6BFA9D0F0}" type="slidenum">
              <a:rPr lang="ru-RU" smtClean="0"/>
              <a:pPr/>
              <a:t>114</a:t>
            </a:fld>
            <a:endParaRPr lang="ru-RU"/>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357188" y="285750"/>
            <a:ext cx="8501062" cy="6286500"/>
          </a:xfrm>
        </p:spPr>
        <p:txBody>
          <a:bodyPr>
            <a:normAutofit/>
          </a:bodyPr>
          <a:lstStyle/>
          <a:p>
            <a:endParaRPr lang="ru-RU" sz="2600" b="1" dirty="0" smtClean="0">
              <a:solidFill>
                <a:srgbClr val="000099"/>
              </a:solidFill>
            </a:endParaRPr>
          </a:p>
          <a:p>
            <a:r>
              <a:rPr lang="ru-RU" sz="2600" b="1" dirty="0" smtClean="0">
                <a:solidFill>
                  <a:srgbClr val="000099"/>
                </a:solidFill>
              </a:rPr>
              <a:t>Товарная номенклатура</a:t>
            </a:r>
            <a:r>
              <a:rPr lang="ru-RU" dirty="0" smtClean="0"/>
              <a:t>— совокупность всех ассортиментных групп товаров и товарных единиц, предлагаемых покупателям конкретным продавцом.</a:t>
            </a:r>
          </a:p>
          <a:p>
            <a:endParaRPr lang="ru-RU" dirty="0" smtClean="0"/>
          </a:p>
          <a:p>
            <a:r>
              <a:rPr lang="ru-RU" dirty="0" smtClean="0"/>
              <a:t>Под </a:t>
            </a:r>
            <a:r>
              <a:rPr lang="ru-RU" b="1" dirty="0" smtClean="0"/>
              <a:t>широтой товарной номенклатуры</a:t>
            </a:r>
            <a:r>
              <a:rPr lang="ru-RU" dirty="0" smtClean="0"/>
              <a:t> понимают общую численность ассортиментных групп товаров, выпускаемых фирмой.</a:t>
            </a:r>
          </a:p>
          <a:p>
            <a:r>
              <a:rPr lang="ru-RU" dirty="0" smtClean="0"/>
              <a:t>Под </a:t>
            </a:r>
            <a:r>
              <a:rPr lang="ru-RU" b="1" dirty="0" smtClean="0"/>
              <a:t>насыщенностью товарной номенклатуры</a:t>
            </a:r>
            <a:r>
              <a:rPr lang="ru-RU" dirty="0" smtClean="0"/>
              <a:t> понимают общее число составляющих ее отдельных товаров.</a:t>
            </a:r>
          </a:p>
          <a:p>
            <a:r>
              <a:rPr lang="ru-RU" dirty="0" smtClean="0"/>
              <a:t>Под </a:t>
            </a:r>
            <a:r>
              <a:rPr lang="ru-RU" b="1" dirty="0" smtClean="0"/>
              <a:t>глубиной товарной номенклатуры</a:t>
            </a:r>
            <a:r>
              <a:rPr lang="ru-RU" dirty="0" smtClean="0"/>
              <a:t> понимают варианты предложений каждого отдельного товара в рамках ассортиментной группы.</a:t>
            </a:r>
          </a:p>
          <a:p>
            <a:r>
              <a:rPr lang="ru-RU" dirty="0" smtClean="0"/>
              <a:t>Под </a:t>
            </a:r>
            <a:r>
              <a:rPr lang="ru-RU" b="1" dirty="0" smtClean="0"/>
              <a:t>гармоничностью товарной номенклатуры</a:t>
            </a:r>
            <a:r>
              <a:rPr lang="ru-RU" dirty="0" smtClean="0"/>
              <a:t> понимают степень близости между товарами различных ассортиментных групп с точки зрения их конечного использования, требований к организации производства, каналов распределения или каких-то иных показателей.</a:t>
            </a:r>
          </a:p>
          <a:p>
            <a:endParaRPr lang="ru-RU"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115</a:t>
            </a:fld>
            <a:endParaRPr lang="ru-RU"/>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gw-systems.ru/photos/garmonichnost-assortimenta-tovarov-na-primere-kosmeticheskih-tovarov-i-aksessuarov-80305-large.jpg"/>
          <p:cNvPicPr>
            <a:picLocks noGrp="1"/>
          </p:cNvPicPr>
          <p:nvPr>
            <p:ph idx="1"/>
          </p:nvPr>
        </p:nvPicPr>
        <p:blipFill>
          <a:blip r:embed="rId2" cstate="print"/>
          <a:srcRect l="3430" r="2860" b="8960"/>
          <a:stretch>
            <a:fillRect/>
          </a:stretch>
        </p:blipFill>
        <p:spPr bwMode="auto">
          <a:xfrm>
            <a:off x="571472" y="500042"/>
            <a:ext cx="8286808" cy="5429288"/>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B19B0651-EE4F-4900-A07F-96A6BFA9D0F0}" type="slidenum">
              <a:rPr lang="ru-RU" smtClean="0"/>
              <a:pPr/>
              <a:t>116</a:t>
            </a:fld>
            <a:endParaRPr lang="ru-RU"/>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86874" cy="6572295"/>
          </a:xfrm>
        </p:spPr>
        <p:txBody>
          <a:bodyPr>
            <a:noAutofit/>
          </a:bodyPr>
          <a:lstStyle/>
          <a:p>
            <a:pPr algn="ctr">
              <a:buNone/>
            </a:pPr>
            <a:r>
              <a:rPr lang="ru-RU" sz="2800" b="1" dirty="0" smtClean="0">
                <a:solidFill>
                  <a:srgbClr val="000099"/>
                </a:solidFill>
              </a:rPr>
              <a:t>Товарная политика фирмы</a:t>
            </a:r>
            <a:r>
              <a:rPr lang="ru-RU" sz="2800" dirty="0" smtClean="0"/>
              <a:t> – комплекс базовых решений по выводу на рынок нового товара, сохранению старого товара, изменению ассортимента.</a:t>
            </a:r>
          </a:p>
          <a:p>
            <a:endParaRPr lang="ru-RU" sz="2800" dirty="0" smtClean="0"/>
          </a:p>
          <a:p>
            <a:pPr>
              <a:buNone/>
            </a:pPr>
            <a:r>
              <a:rPr lang="ru-RU" sz="2800" dirty="0" smtClean="0"/>
              <a:t>  К товарным стратегиям, определяющим развитие товара, относятся:</a:t>
            </a:r>
          </a:p>
          <a:p>
            <a:pPr>
              <a:buNone/>
            </a:pPr>
            <a:r>
              <a:rPr lang="ru-RU" sz="2800" dirty="0" smtClean="0"/>
              <a:t>• </a:t>
            </a:r>
            <a:r>
              <a:rPr lang="ru-RU" sz="2800" b="1" i="1" dirty="0" smtClean="0"/>
              <a:t>Вариация продукта</a:t>
            </a:r>
            <a:r>
              <a:rPr lang="ru-RU" sz="2800" dirty="0" smtClean="0"/>
              <a:t> – изменение прежних свойств товара.</a:t>
            </a:r>
          </a:p>
          <a:p>
            <a:pPr>
              <a:buNone/>
            </a:pPr>
            <a:r>
              <a:rPr lang="ru-RU" sz="2800" dirty="0" smtClean="0"/>
              <a:t>• </a:t>
            </a:r>
            <a:r>
              <a:rPr lang="ru-RU" sz="2800" b="1" i="1" dirty="0" smtClean="0"/>
              <a:t>Дифференцирование</a:t>
            </a:r>
            <a:r>
              <a:rPr lang="ru-RU" sz="2800" dirty="0" smtClean="0"/>
              <a:t> – изменение свойств при условии сохранения старых товаров на рынке.</a:t>
            </a:r>
          </a:p>
          <a:p>
            <a:pPr>
              <a:buNone/>
            </a:pPr>
            <a:r>
              <a:rPr lang="ru-RU" sz="2800" dirty="0" smtClean="0"/>
              <a:t>• </a:t>
            </a:r>
            <a:r>
              <a:rPr lang="ru-RU" sz="2800" b="1" i="1" dirty="0" smtClean="0"/>
              <a:t>Диверсификация продукта</a:t>
            </a:r>
            <a:r>
              <a:rPr lang="ru-RU" sz="2800" dirty="0" smtClean="0"/>
              <a:t> – выпуск нового товара, не связанного с основным производством.</a:t>
            </a:r>
          </a:p>
          <a:p>
            <a:pPr>
              <a:buNone/>
            </a:pPr>
            <a:endParaRPr lang="ru-RU" sz="2800"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117</a:t>
            </a:fld>
            <a:endParaRPr lang="ru-RU"/>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0"/>
            <a:ext cx="8715436" cy="6858000"/>
          </a:xfrm>
        </p:spPr>
        <p:txBody>
          <a:bodyPr>
            <a:normAutofit fontScale="40000" lnSpcReduction="20000"/>
          </a:bodyPr>
          <a:lstStyle/>
          <a:p>
            <a:pPr algn="ctr">
              <a:buNone/>
            </a:pPr>
            <a:r>
              <a:rPr lang="ru-RU" sz="4200" dirty="0" smtClean="0"/>
              <a:t> </a:t>
            </a:r>
            <a:r>
              <a:rPr lang="ru-RU" sz="5000" b="1" dirty="0" smtClean="0">
                <a:solidFill>
                  <a:srgbClr val="C00000"/>
                </a:solidFill>
              </a:rPr>
              <a:t>четыре варианта стратегии диверсификации</a:t>
            </a:r>
          </a:p>
          <a:p>
            <a:pPr>
              <a:buNone/>
            </a:pPr>
            <a:r>
              <a:rPr lang="ru-RU" dirty="0" smtClean="0"/>
              <a:t>   </a:t>
            </a:r>
            <a:r>
              <a:rPr lang="ru-RU" sz="3600" b="1" dirty="0" smtClean="0"/>
              <a:t> </a:t>
            </a:r>
            <a:r>
              <a:rPr lang="ru-RU" sz="5000" b="1" i="1" u="sng" dirty="0" smtClean="0">
                <a:solidFill>
                  <a:srgbClr val="000099"/>
                </a:solidFill>
              </a:rPr>
              <a:t>Стратегия концентричной диверсификации</a:t>
            </a:r>
            <a:r>
              <a:rPr lang="ru-RU" sz="5000" b="1" dirty="0" smtClean="0"/>
              <a:t>.</a:t>
            </a:r>
            <a:r>
              <a:rPr lang="ru-RU" sz="5000" dirty="0" smtClean="0"/>
              <a:t> Компания добавляет к товарам своей номенклатуры продукцию, которая производится по используемой фирмой технологии. Например, завод пластмассовых изделий начинает производить детали для машин.</a:t>
            </a:r>
          </a:p>
          <a:p>
            <a:pPr>
              <a:buNone/>
            </a:pPr>
            <a:endParaRPr lang="ru-RU" sz="5000" dirty="0" smtClean="0"/>
          </a:p>
          <a:p>
            <a:pPr>
              <a:buNone/>
            </a:pPr>
            <a:r>
              <a:rPr lang="ru-RU" sz="5000" dirty="0" smtClean="0"/>
              <a:t>   </a:t>
            </a:r>
            <a:r>
              <a:rPr lang="ru-RU" sz="5000" b="1" i="1" u="sng" dirty="0" smtClean="0">
                <a:solidFill>
                  <a:srgbClr val="000099"/>
                </a:solidFill>
              </a:rPr>
              <a:t>Стратегия вертикальной диверсификации</a:t>
            </a:r>
            <a:r>
              <a:rPr lang="ru-RU" sz="5000" i="1" u="sng" dirty="0" smtClean="0"/>
              <a:t>.</a:t>
            </a:r>
            <a:endParaRPr lang="ru-RU" sz="5000" dirty="0" smtClean="0"/>
          </a:p>
          <a:p>
            <a:pPr>
              <a:buNone/>
            </a:pPr>
            <a:r>
              <a:rPr lang="ru-RU" sz="5000" dirty="0" smtClean="0"/>
              <a:t>Часто производители недовольны качеством поставляемых материалов и деталей. Поэтому фирме приходится осваивать производство этих изделий, часто определяющих качество готовой продукции, тем самым, создавая себе стратегическое преимущество.</a:t>
            </a:r>
          </a:p>
          <a:p>
            <a:pPr>
              <a:buNone/>
            </a:pPr>
            <a:endParaRPr lang="ru-RU" sz="5000" dirty="0" smtClean="0"/>
          </a:p>
          <a:p>
            <a:pPr>
              <a:buNone/>
            </a:pPr>
            <a:r>
              <a:rPr lang="ru-RU" sz="5000" dirty="0" smtClean="0"/>
              <a:t>   </a:t>
            </a:r>
            <a:r>
              <a:rPr lang="ru-RU" sz="5000" b="1" i="1" u="sng" dirty="0" smtClean="0">
                <a:solidFill>
                  <a:srgbClr val="000099"/>
                </a:solidFill>
              </a:rPr>
              <a:t>Стратегия горизонтальной диверсификации</a:t>
            </a:r>
            <a:r>
              <a:rPr lang="ru-RU" sz="5000" b="1" dirty="0" smtClean="0"/>
              <a:t>. </a:t>
            </a:r>
            <a:r>
              <a:rPr lang="ru-RU" sz="5000" dirty="0" smtClean="0"/>
              <a:t>Компания ориентируется на товары, производство которых не связано с используемыми технологиями, но приобретаются они теми же покупателями, которые являются ее целевым рынком. Потребители связывают удовлетворение своих потребностей с имиджем и продукцией фирмы, поэтому положительно воспринимают новый товар.</a:t>
            </a:r>
          </a:p>
          <a:p>
            <a:pPr>
              <a:buNone/>
            </a:pPr>
            <a:endParaRPr lang="ru-RU" sz="5000" dirty="0" smtClean="0"/>
          </a:p>
          <a:p>
            <a:pPr>
              <a:buNone/>
            </a:pPr>
            <a:r>
              <a:rPr lang="ru-RU" sz="5000" dirty="0" smtClean="0"/>
              <a:t>   </a:t>
            </a:r>
            <a:r>
              <a:rPr lang="ru-RU" sz="5000" b="1" i="1" u="sng" dirty="0" smtClean="0">
                <a:solidFill>
                  <a:srgbClr val="000099"/>
                </a:solidFill>
              </a:rPr>
              <a:t>Стратегия корпоративной диверсификации</a:t>
            </a:r>
            <a:r>
              <a:rPr lang="ru-RU" sz="5000" b="1" dirty="0" smtClean="0"/>
              <a:t>. </a:t>
            </a:r>
            <a:r>
              <a:rPr lang="ru-RU" sz="5000" dirty="0" smtClean="0"/>
              <a:t>Стратегия связана с вхождением компании в сферы деятельности, которые далеки от отрасли, в которой в настоящий момент работает фирма. Например, участие «Пепси-Кола» в производстве спортивного инвентаря.</a:t>
            </a:r>
          </a:p>
          <a:p>
            <a:pPr>
              <a:buNone/>
            </a:pPr>
            <a:r>
              <a:rPr lang="ru-RU" sz="5000" dirty="0" smtClean="0"/>
              <a:t>• </a:t>
            </a:r>
            <a:r>
              <a:rPr lang="ru-RU" sz="5000" b="1" i="1" dirty="0" smtClean="0"/>
              <a:t>Элиминирование</a:t>
            </a:r>
            <a:r>
              <a:rPr lang="ru-RU" sz="5000" dirty="0" smtClean="0"/>
              <a:t> – снятие с производства старых товаров по причине: ухода с рынка; остановки производства в кризисной ситуации.</a:t>
            </a:r>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118</a:t>
            </a:fld>
            <a:endParaRPr lang="ru-RU"/>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786454"/>
            <a:ext cx="7886700" cy="500066"/>
          </a:xfrm>
        </p:spPr>
        <p:txBody>
          <a:bodyPr>
            <a:noAutofit/>
          </a:bodyPr>
          <a:lstStyle/>
          <a:p>
            <a:r>
              <a:rPr lang="ru-RU" sz="2000" dirty="0" smtClean="0"/>
              <a:t>Изменения объема продаж и прибыли на различных этапах жизненного цикла товара</a:t>
            </a:r>
            <a:endParaRPr lang="ru-RU" sz="2000" dirty="0"/>
          </a:p>
        </p:txBody>
      </p:sp>
      <p:pic>
        <p:nvPicPr>
          <p:cNvPr id="5" name="Содержимое 4" descr="http://konspekta.net/lektsiiorgimg/baza12/4034614564287.files/image012.jpg"/>
          <p:cNvPicPr>
            <a:picLocks noGrp="1"/>
          </p:cNvPicPr>
          <p:nvPr>
            <p:ph idx="1"/>
          </p:nvPr>
        </p:nvPicPr>
        <p:blipFill>
          <a:blip r:embed="rId2" cstate="print"/>
          <a:srcRect/>
          <a:stretch>
            <a:fillRect/>
          </a:stretch>
        </p:blipFill>
        <p:spPr bwMode="auto">
          <a:xfrm>
            <a:off x="214282" y="214290"/>
            <a:ext cx="8643998" cy="5500726"/>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B19B0651-EE4F-4900-A07F-96A6BFA9D0F0}" type="slidenum">
              <a:rPr lang="ru-RU" smtClean="0"/>
              <a:pPr/>
              <a:t>119</a:t>
            </a:fld>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731" y="-106823"/>
            <a:ext cx="7886700" cy="1325563"/>
          </a:xfrm>
        </p:spPr>
        <p:txBody>
          <a:bodyPr/>
          <a:lstStyle/>
          <a:p>
            <a:pPr algn="ctr"/>
            <a:r>
              <a:rPr lang="ru-RU" dirty="0" err="1" smtClean="0"/>
              <a:t>Линейнофункциональная</a:t>
            </a:r>
            <a:r>
              <a:rPr lang="ru-RU" dirty="0" smtClean="0"/>
              <a:t>   структура</a:t>
            </a:r>
            <a:endParaRPr lang="ru-RU" dirty="0"/>
          </a:p>
        </p:txBody>
      </p:sp>
      <p:pic>
        <p:nvPicPr>
          <p:cNvPr id="5" name="Объект 4" descr="Менеджмент: конспект лекций"/>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9467" y="1002891"/>
            <a:ext cx="6574497" cy="5855110"/>
          </a:xfrm>
          <a:prstGeom prst="rect">
            <a:avLst/>
          </a:prstGeom>
          <a:noFill/>
          <a:ln>
            <a:noFill/>
          </a:ln>
        </p:spPr>
      </p:pic>
      <p:sp>
        <p:nvSpPr>
          <p:cNvPr id="4" name="Номер слайда 3"/>
          <p:cNvSpPr>
            <a:spLocks noGrp="1"/>
          </p:cNvSpPr>
          <p:nvPr>
            <p:ph type="sldNum" sz="quarter" idx="12"/>
          </p:nvPr>
        </p:nvSpPr>
        <p:spPr/>
        <p:txBody>
          <a:bodyPr/>
          <a:lstStyle/>
          <a:p>
            <a:fld id="{B19B0651-EE4F-4900-A07F-96A6BFA9D0F0}" type="slidenum">
              <a:rPr lang="ru-RU" smtClean="0"/>
              <a:pPr/>
              <a:t>12</a:t>
            </a:fld>
            <a:endParaRPr lang="ru-RU"/>
          </a:p>
        </p:txBody>
      </p:sp>
    </p:spTree>
    <p:extLst>
      <p:ext uri="{BB962C8B-B14F-4D97-AF65-F5344CB8AC3E}">
        <p14:creationId xmlns:p14="http://schemas.microsoft.com/office/powerpoint/2010/main" val="41471005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850D326-A56C-4418-ABF8-9226D236B574}"/>
              </a:ext>
            </a:extLst>
          </p:cNvPr>
          <p:cNvSpPr/>
          <p:nvPr/>
        </p:nvSpPr>
        <p:spPr>
          <a:xfrm>
            <a:off x="107950" y="857232"/>
            <a:ext cx="8640763" cy="4278094"/>
          </a:xfrm>
          <a:prstGeom prst="rect">
            <a:avLst/>
          </a:prstGeom>
          <a:solidFill>
            <a:schemeClr val="bg1"/>
          </a:solidFill>
          <a:ln>
            <a:solidFill>
              <a:schemeClr val="bg1"/>
            </a:solidFill>
          </a:ln>
        </p:spPr>
        <p:txBody>
          <a:bodyPr wrap="square">
            <a:spAutoFit/>
          </a:bodyPr>
          <a:lstStyle/>
          <a:p>
            <a:pPr marL="274320" indent="-256032" algn="l" fontAlgn="auto">
              <a:lnSpc>
                <a:spcPct val="80000"/>
              </a:lnSpc>
              <a:spcBef>
                <a:spcPct val="20000"/>
              </a:spcBef>
              <a:spcAft>
                <a:spcPts val="0"/>
              </a:spcAft>
              <a:buSzPct val="60000"/>
              <a:defRPr/>
            </a:pPr>
            <a:r>
              <a:rPr lang="ru-RU" sz="4000" b="1" dirty="0">
                <a:solidFill>
                  <a:srgbClr val="C00000"/>
                </a:solidFill>
                <a:effectLst>
                  <a:outerShdw blurRad="38100" dist="38100" dir="2700000" algn="tl">
                    <a:srgbClr val="000000">
                      <a:alpha val="43137"/>
                    </a:srgbClr>
                  </a:outerShdw>
                </a:effectLst>
                <a:latin typeface="Palatino Linotype"/>
              </a:rPr>
              <a:t>Производственная программа-</a:t>
            </a:r>
          </a:p>
          <a:p>
            <a:pPr marL="274320" indent="-256032" algn="l" fontAlgn="auto">
              <a:lnSpc>
                <a:spcPct val="80000"/>
              </a:lnSpc>
              <a:spcBef>
                <a:spcPct val="20000"/>
              </a:spcBef>
              <a:spcAft>
                <a:spcPts val="0"/>
              </a:spcAft>
              <a:buSzPct val="60000"/>
              <a:defRPr/>
            </a:pPr>
            <a:endParaRPr lang="ru-RU" sz="4000" dirty="0">
              <a:solidFill>
                <a:srgbClr val="00FF00"/>
              </a:solidFill>
              <a:effectLst>
                <a:outerShdw blurRad="38100" dist="38100" dir="2700000" algn="tl">
                  <a:srgbClr val="000000">
                    <a:alpha val="43137"/>
                  </a:srgbClr>
                </a:outerShdw>
              </a:effectLst>
              <a:latin typeface="Palatino Linotype"/>
            </a:endParaRPr>
          </a:p>
          <a:p>
            <a:pPr marL="274320" indent="-256032" algn="l" fontAlgn="auto">
              <a:lnSpc>
                <a:spcPct val="80000"/>
              </a:lnSpc>
              <a:spcBef>
                <a:spcPct val="20000"/>
              </a:spcBef>
              <a:spcAft>
                <a:spcPts val="0"/>
              </a:spcAft>
              <a:buSzPct val="60000"/>
              <a:defRPr/>
            </a:pPr>
            <a:r>
              <a:rPr lang="ru-RU" sz="4000" dirty="0">
                <a:solidFill>
                  <a:srgbClr val="00FF00"/>
                </a:solidFill>
                <a:effectLst>
                  <a:outerShdw blurRad="38100" dist="38100" dir="2700000" algn="tl">
                    <a:srgbClr val="000000">
                      <a:alpha val="43137"/>
                    </a:srgbClr>
                  </a:outerShdw>
                </a:effectLst>
                <a:latin typeface="Palatino Linotype"/>
              </a:rPr>
              <a:t>  </a:t>
            </a:r>
            <a:r>
              <a:rPr lang="ru-RU" sz="4000" b="0" dirty="0">
                <a:solidFill>
                  <a:srgbClr val="000099"/>
                </a:solidFill>
                <a:effectLst>
                  <a:outerShdw blurRad="38100" dist="38100" dir="2700000" algn="tl">
                    <a:srgbClr val="000000">
                      <a:alpha val="43137"/>
                    </a:srgbClr>
                  </a:outerShdw>
                </a:effectLst>
                <a:latin typeface="Arial Black" pitchFamily="34" charset="0"/>
              </a:rPr>
              <a:t>план предприятия по производству в натуральном и стоимостном измерении существующего ассортимента и качества</a:t>
            </a:r>
          </a:p>
        </p:txBody>
      </p:sp>
      <p:sp>
        <p:nvSpPr>
          <p:cNvPr id="3" name="Номер слайда 2"/>
          <p:cNvSpPr>
            <a:spLocks noGrp="1"/>
          </p:cNvSpPr>
          <p:nvPr>
            <p:ph type="sldNum" sz="quarter" idx="12"/>
          </p:nvPr>
        </p:nvSpPr>
        <p:spPr/>
        <p:txBody>
          <a:bodyPr/>
          <a:lstStyle/>
          <a:p>
            <a:fld id="{B19B0651-EE4F-4900-A07F-96A6BFA9D0F0}" type="slidenum">
              <a:rPr lang="ru-RU" smtClean="0"/>
              <a:pPr/>
              <a:t>120</a:t>
            </a:fld>
            <a:endParaRPr lang="ru-RU"/>
          </a:p>
        </p:txBody>
      </p:sp>
    </p:spTree>
    <p:extLst>
      <p:ext uri="{BB962C8B-B14F-4D97-AF65-F5344CB8AC3E}">
        <p14:creationId xmlns:p14="http://schemas.microsoft.com/office/powerpoint/2010/main" val="13992671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33845" y="500043"/>
            <a:ext cx="7886700" cy="5680096"/>
          </a:xfrm>
        </p:spPr>
        <p:txBody>
          <a:bodyPr>
            <a:normAutofit lnSpcReduction="10000"/>
          </a:bodyPr>
          <a:lstStyle/>
          <a:p>
            <a:pPr>
              <a:buNone/>
            </a:pPr>
            <a:r>
              <a:rPr lang="ru-RU" dirty="0" smtClean="0"/>
              <a:t>   </a:t>
            </a:r>
            <a:r>
              <a:rPr lang="ru-RU" sz="2400" dirty="0" smtClean="0"/>
              <a:t>В зависимости от сферы производства различают продукцию - </a:t>
            </a:r>
            <a:r>
              <a:rPr lang="ru-RU" sz="2400" b="1" dirty="0" smtClean="0"/>
              <a:t>материального производства </a:t>
            </a:r>
            <a:r>
              <a:rPr lang="ru-RU" sz="2400" dirty="0" smtClean="0"/>
              <a:t>(промышленная, </a:t>
            </a:r>
            <a:r>
              <a:rPr lang="ru-RU" sz="2400" dirty="0" err="1" smtClean="0"/>
              <a:t>с\х</a:t>
            </a:r>
            <a:r>
              <a:rPr lang="ru-RU" sz="2400" dirty="0" smtClean="0"/>
              <a:t> , строительная продукция   и т.п.)</a:t>
            </a:r>
          </a:p>
          <a:p>
            <a:pPr>
              <a:buNone/>
            </a:pPr>
            <a:r>
              <a:rPr lang="ru-RU" sz="2400" b="1" dirty="0" smtClean="0"/>
              <a:t> - услуги сферы нематериального производства </a:t>
            </a:r>
            <a:r>
              <a:rPr lang="ru-RU" sz="2400" dirty="0" smtClean="0"/>
              <a:t>(транспортировка, торговля, обучение, лечение и т.д.).</a:t>
            </a:r>
          </a:p>
          <a:p>
            <a:pPr>
              <a:buNone/>
            </a:pPr>
            <a:r>
              <a:rPr lang="ru-RU" sz="2400" dirty="0" smtClean="0"/>
              <a:t>   Перечень всех видов экономической деятельности представлен в Общероссийском классификаторе видов экономической деятельности </a:t>
            </a:r>
            <a:r>
              <a:rPr lang="ru-RU" sz="2400" dirty="0" smtClean="0">
                <a:solidFill>
                  <a:srgbClr val="000099"/>
                </a:solidFill>
              </a:rPr>
              <a:t>ОКВЭД – 2 (2017года)  </a:t>
            </a:r>
          </a:p>
          <a:p>
            <a:pPr>
              <a:buNone/>
            </a:pPr>
            <a:r>
              <a:rPr lang="ru-RU" sz="2400" dirty="0" smtClean="0"/>
              <a:t>   Кодами ОКВЭД 2 указывают виды деятельности компаний в заявлениях на регистрацию ООО, ИП и других правовых формах, при изменениях вида деятельности компании (добавление или удаление кодов ОКВЭД), при изменениях основного выбранного кода ОКВЭД, также данные коды прописываются в уставах ООО, ПАО, АО при регистрации фирм или внесения изменений.</a:t>
            </a:r>
          </a:p>
          <a:p>
            <a:pPr>
              <a:buNone/>
            </a:pPr>
            <a:r>
              <a:rPr lang="ru-RU" sz="2400" dirty="0" smtClean="0"/>
              <a:t> </a:t>
            </a:r>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121</a:t>
            </a:fld>
            <a:endParaRPr lang="ru-RU"/>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33845" y="357166"/>
            <a:ext cx="7886700" cy="6215105"/>
          </a:xfrm>
        </p:spPr>
        <p:txBody>
          <a:bodyPr>
            <a:normAutofit fontScale="25000" lnSpcReduction="20000"/>
          </a:bodyPr>
          <a:lstStyle/>
          <a:p>
            <a:pPr marL="0" indent="0">
              <a:lnSpc>
                <a:spcPct val="120000"/>
              </a:lnSpc>
              <a:spcBef>
                <a:spcPts val="0"/>
              </a:spcBef>
              <a:buNone/>
            </a:pPr>
            <a:r>
              <a:rPr lang="ru-RU" sz="5600" b="1" dirty="0" smtClean="0"/>
              <a:t>Раздел                                                                                                                 Вид деятельности</a:t>
            </a:r>
            <a:endParaRPr lang="ru-RU" sz="5600" dirty="0" smtClean="0"/>
          </a:p>
          <a:p>
            <a:pPr marL="0" indent="0">
              <a:lnSpc>
                <a:spcPct val="120000"/>
              </a:lnSpc>
              <a:spcBef>
                <a:spcPts val="0"/>
              </a:spcBef>
              <a:buNone/>
            </a:pPr>
            <a:r>
              <a:rPr lang="ru-RU" sz="5600" b="1" dirty="0" smtClean="0"/>
              <a:t> </a:t>
            </a:r>
            <a:endParaRPr lang="ru-RU" sz="5600" dirty="0" smtClean="0"/>
          </a:p>
          <a:p>
            <a:pPr marL="0" indent="0">
              <a:lnSpc>
                <a:spcPct val="120000"/>
              </a:lnSpc>
              <a:spcBef>
                <a:spcPts val="0"/>
              </a:spcBef>
              <a:buNone/>
            </a:pPr>
            <a:r>
              <a:rPr lang="ru-RU" sz="5600" u="sng" dirty="0" smtClean="0">
                <a:hlinkClick r:id="rId2" tooltip="Раздел A - Сельское, лесное хозяйство, охота, рыболовство и рыбоводство"/>
              </a:rPr>
              <a:t>Раздел A</a:t>
            </a:r>
            <a:r>
              <a:rPr lang="ru-RU" sz="5600" dirty="0" smtClean="0"/>
              <a:t> 			</a:t>
            </a:r>
            <a:r>
              <a:rPr lang="ru-RU" sz="5600" b="1" dirty="0" smtClean="0"/>
              <a:t>Сельское, лесное хозяйство, охота, рыболовство и рыбоводство</a:t>
            </a:r>
            <a:endParaRPr lang="ru-RU" sz="5600" dirty="0" smtClean="0"/>
          </a:p>
          <a:p>
            <a:pPr marL="0" indent="0">
              <a:lnSpc>
                <a:spcPct val="120000"/>
              </a:lnSpc>
              <a:spcBef>
                <a:spcPts val="0"/>
              </a:spcBef>
              <a:buNone/>
            </a:pPr>
            <a:r>
              <a:rPr lang="ru-RU" sz="5600" dirty="0" smtClean="0"/>
              <a:t> </a:t>
            </a:r>
          </a:p>
          <a:p>
            <a:pPr marL="0" indent="0">
              <a:lnSpc>
                <a:spcPct val="120000"/>
              </a:lnSpc>
              <a:spcBef>
                <a:spcPts val="0"/>
              </a:spcBef>
              <a:buNone/>
            </a:pPr>
            <a:endParaRPr lang="ru-RU" sz="5600" dirty="0" smtClean="0"/>
          </a:p>
          <a:p>
            <a:pPr marL="0" indent="0">
              <a:lnSpc>
                <a:spcPct val="120000"/>
              </a:lnSpc>
              <a:spcBef>
                <a:spcPts val="0"/>
              </a:spcBef>
              <a:buNone/>
            </a:pPr>
            <a:r>
              <a:rPr lang="ru-RU" sz="5600" dirty="0" smtClean="0"/>
              <a:t/>
            </a:r>
            <a:br>
              <a:rPr lang="ru-RU" sz="5600" dirty="0" smtClean="0"/>
            </a:br>
            <a:endParaRPr lang="ru-RU" sz="5600" dirty="0" smtClean="0"/>
          </a:p>
          <a:p>
            <a:pPr marL="0" indent="0">
              <a:lnSpc>
                <a:spcPct val="120000"/>
              </a:lnSpc>
              <a:spcBef>
                <a:spcPts val="0"/>
              </a:spcBef>
              <a:buNone/>
            </a:pPr>
            <a:r>
              <a:rPr lang="ru-RU" sz="5600" u="sng" dirty="0" smtClean="0">
                <a:hlinkClick r:id="rId3" tooltip="Класс ОКВЭД 01 - Растениеводство и животноводство, охота и предоставление соответствующих услуг в этих областях"/>
              </a:rPr>
              <a:t>				Класс ОКВЭД 01 - Растениеводство и животноводство, охота и 					предоставление соответствующих услуг в этих областях</a:t>
            </a:r>
            <a:endParaRPr lang="ru-RU" sz="5600" u="sng" dirty="0" smtClean="0"/>
          </a:p>
          <a:p>
            <a:pPr marL="0" indent="0">
              <a:lnSpc>
                <a:spcPct val="120000"/>
              </a:lnSpc>
              <a:spcBef>
                <a:spcPts val="0"/>
              </a:spcBef>
              <a:buNone/>
            </a:pPr>
            <a:r>
              <a:rPr lang="ru-RU" sz="5600" dirty="0" smtClean="0"/>
              <a:t/>
            </a:r>
            <a:br>
              <a:rPr lang="ru-RU" sz="5600" dirty="0" smtClean="0"/>
            </a:br>
            <a:r>
              <a:rPr lang="ru-RU" sz="5600" dirty="0" smtClean="0"/>
              <a:t>				</a:t>
            </a:r>
            <a:r>
              <a:rPr lang="ru-RU" sz="5600" u="sng" dirty="0" smtClean="0">
                <a:hlinkClick r:id="rId4" tooltip="Класс ОКВЭД 02 - Лесоводство и лесозаготовки"/>
              </a:rPr>
              <a:t>Код ОКВЭД 02 - Лесоводство и лесозаготовки</a:t>
            </a:r>
            <a:endParaRPr lang="ru-RU" sz="5600" dirty="0" smtClean="0"/>
          </a:p>
          <a:p>
            <a:pPr marL="0" indent="0">
              <a:lnSpc>
                <a:spcPct val="120000"/>
              </a:lnSpc>
              <a:spcBef>
                <a:spcPts val="0"/>
              </a:spcBef>
              <a:buNone/>
            </a:pPr>
            <a:r>
              <a:rPr lang="ru-RU" sz="5600" dirty="0" smtClean="0"/>
              <a:t> </a:t>
            </a:r>
            <a:br>
              <a:rPr lang="ru-RU" sz="5600" dirty="0" smtClean="0"/>
            </a:br>
            <a:r>
              <a:rPr lang="ru-RU" sz="5600" dirty="0" smtClean="0"/>
              <a:t>				</a:t>
            </a:r>
            <a:r>
              <a:rPr lang="ru-RU" sz="5600" u="sng" dirty="0" smtClean="0">
                <a:hlinkClick r:id="rId5" tooltip="Класс ОКВЭД 03 - Рыболовство и рыбоводство"/>
              </a:rPr>
              <a:t>Класс ОКВЭД 03 - Рыболовство и рыбоводство</a:t>
            </a:r>
            <a:endParaRPr lang="ru-RU" sz="5600" dirty="0" smtClean="0"/>
          </a:p>
          <a:p>
            <a:pPr marL="0" indent="0">
              <a:lnSpc>
                <a:spcPct val="120000"/>
              </a:lnSpc>
              <a:spcBef>
                <a:spcPts val="0"/>
              </a:spcBef>
              <a:buNone/>
            </a:pPr>
            <a:r>
              <a:rPr lang="ru-RU" sz="5600" dirty="0" smtClean="0"/>
              <a:t> </a:t>
            </a:r>
          </a:p>
          <a:p>
            <a:pPr marL="0" indent="0">
              <a:lnSpc>
                <a:spcPct val="120000"/>
              </a:lnSpc>
              <a:spcBef>
                <a:spcPts val="0"/>
              </a:spcBef>
              <a:buNone/>
            </a:pPr>
            <a:r>
              <a:rPr lang="ru-RU" sz="5600" u="sng" dirty="0" smtClean="0">
                <a:hlinkClick r:id="rId6" tooltip="Раздел B - Добыча полезных ископаемых"/>
              </a:rPr>
              <a:t>Раздел B</a:t>
            </a:r>
            <a:r>
              <a:rPr lang="ru-RU" sz="5600" u="sng" dirty="0" smtClean="0"/>
              <a:t> </a:t>
            </a:r>
            <a:r>
              <a:rPr lang="ru-RU" sz="5600" dirty="0" smtClean="0"/>
              <a:t>                                                   </a:t>
            </a:r>
            <a:r>
              <a:rPr lang="ru-RU" sz="5600" b="1" dirty="0" smtClean="0"/>
              <a:t>Добыча полезных ископаемых</a:t>
            </a:r>
            <a:endParaRPr lang="ru-RU" sz="5600" dirty="0" smtClean="0"/>
          </a:p>
          <a:p>
            <a:pPr marL="0" indent="0">
              <a:lnSpc>
                <a:spcPct val="120000"/>
              </a:lnSpc>
              <a:spcBef>
                <a:spcPts val="0"/>
              </a:spcBef>
              <a:buNone/>
            </a:pPr>
            <a:endParaRPr lang="ru-RU" sz="5600" dirty="0" smtClean="0"/>
          </a:p>
          <a:p>
            <a:pPr marL="0" indent="0">
              <a:lnSpc>
                <a:spcPct val="120000"/>
              </a:lnSpc>
              <a:spcBef>
                <a:spcPts val="0"/>
              </a:spcBef>
              <a:buNone/>
            </a:pPr>
            <a:endParaRPr lang="ru-RU" sz="5600" dirty="0" smtClean="0"/>
          </a:p>
          <a:p>
            <a:pPr marL="0" indent="0">
              <a:lnSpc>
                <a:spcPct val="120000"/>
              </a:lnSpc>
              <a:spcBef>
                <a:spcPts val="0"/>
              </a:spcBef>
              <a:buNone/>
            </a:pPr>
            <a:r>
              <a:rPr lang="ru-RU" sz="5600" dirty="0" smtClean="0"/>
              <a:t> </a:t>
            </a:r>
            <a:br>
              <a:rPr lang="ru-RU" sz="5600" dirty="0" smtClean="0"/>
            </a:br>
            <a:r>
              <a:rPr lang="ru-RU" sz="5600" dirty="0" smtClean="0"/>
              <a:t>				</a:t>
            </a:r>
            <a:r>
              <a:rPr lang="ru-RU" sz="5600" u="sng" dirty="0" smtClean="0">
                <a:hlinkClick r:id="rId7" tooltip="Класс ОКВЭД 05 - Добыча угля"/>
              </a:rPr>
              <a:t>Класс ОКВЭД 05 - Добыча угля</a:t>
            </a:r>
            <a:endParaRPr lang="ru-RU" sz="5600" dirty="0" smtClean="0"/>
          </a:p>
          <a:p>
            <a:pPr marL="0" indent="0">
              <a:lnSpc>
                <a:spcPct val="120000"/>
              </a:lnSpc>
              <a:spcBef>
                <a:spcPts val="0"/>
              </a:spcBef>
              <a:buNone/>
            </a:pPr>
            <a:r>
              <a:rPr lang="ru-RU" sz="5600" dirty="0" smtClean="0"/>
              <a:t/>
            </a:r>
            <a:br>
              <a:rPr lang="ru-RU" sz="5600" dirty="0" smtClean="0"/>
            </a:br>
            <a:r>
              <a:rPr lang="ru-RU" sz="5600" dirty="0" smtClean="0"/>
              <a:t>                                                                       Класс </a:t>
            </a:r>
            <a:r>
              <a:rPr lang="ru-RU" sz="5600" u="sng" dirty="0" smtClean="0">
                <a:hlinkClick r:id="rId8" tooltip="Класс ОКВЭД 06 - Добыча сырой нефти и природного газа"/>
              </a:rPr>
              <a:t>ОКВЭД 06 - Добыча сырой нефти и природного газа</a:t>
            </a:r>
            <a:endParaRPr lang="ru-RU" sz="5600" dirty="0" smtClean="0"/>
          </a:p>
          <a:p>
            <a:pPr marL="0" indent="0">
              <a:lnSpc>
                <a:spcPct val="120000"/>
              </a:lnSpc>
              <a:spcBef>
                <a:spcPts val="0"/>
              </a:spcBef>
              <a:buNone/>
            </a:pPr>
            <a:r>
              <a:rPr lang="ru-RU" sz="5600" dirty="0" smtClean="0"/>
              <a:t/>
            </a:r>
            <a:br>
              <a:rPr lang="ru-RU" sz="5600" dirty="0" smtClean="0"/>
            </a:br>
            <a:r>
              <a:rPr lang="ru-RU" sz="5600" dirty="0" smtClean="0"/>
              <a:t>                                                                     </a:t>
            </a:r>
            <a:r>
              <a:rPr lang="ru-RU" sz="5600" u="sng" dirty="0" smtClean="0">
                <a:hlinkClick r:id="rId9" tooltip="Класс ОКВЭД 07 - Добыча металлических руд"/>
              </a:rPr>
              <a:t>Класс ОКВЭД 07 - Добыча металлических руд</a:t>
            </a:r>
            <a:endParaRPr lang="ru-RU" sz="5600" dirty="0" smtClean="0"/>
          </a:p>
          <a:p>
            <a:pPr marL="0" indent="0">
              <a:lnSpc>
                <a:spcPct val="120000"/>
              </a:lnSpc>
              <a:spcBef>
                <a:spcPts val="0"/>
              </a:spcBef>
              <a:buNone/>
            </a:pPr>
            <a:r>
              <a:rPr lang="ru-RU" sz="5600" dirty="0" smtClean="0"/>
              <a:t/>
            </a:r>
            <a:br>
              <a:rPr lang="ru-RU" sz="5600" dirty="0" smtClean="0"/>
            </a:br>
            <a:r>
              <a:rPr lang="ru-RU" sz="5600" dirty="0" smtClean="0"/>
              <a:t>                                                                      </a:t>
            </a:r>
            <a:r>
              <a:rPr lang="ru-RU" sz="5600" u="sng" dirty="0" smtClean="0">
                <a:hlinkClick r:id="rId10" tooltip="Класс ОКВЭД 08 - Добыча прочих полезных ископаемых"/>
              </a:rPr>
              <a:t>Класс ОКВЭД 08 - Добыча прочих полезных ископаемых</a:t>
            </a:r>
            <a:endParaRPr lang="ru-RU" sz="5600" dirty="0" smtClean="0"/>
          </a:p>
          <a:p>
            <a:pPr marL="0" indent="0">
              <a:lnSpc>
                <a:spcPct val="120000"/>
              </a:lnSpc>
              <a:spcBef>
                <a:spcPts val="0"/>
              </a:spcBef>
              <a:buNone/>
            </a:pPr>
            <a:r>
              <a:rPr lang="ru-RU" sz="5600" dirty="0" smtClean="0"/>
              <a:t/>
            </a:r>
            <a:br>
              <a:rPr lang="ru-RU" sz="5600" dirty="0" smtClean="0"/>
            </a:br>
            <a:r>
              <a:rPr lang="ru-RU" sz="5600" dirty="0" smtClean="0"/>
              <a:t>                                                                      </a:t>
            </a:r>
            <a:r>
              <a:rPr lang="ru-RU" sz="5600" u="sng" dirty="0" smtClean="0">
                <a:hlinkClick r:id="rId11" tooltip="Класс ОКВЭД 09 - Предоставление услуг в области добычи полезных ископаемых"/>
              </a:rPr>
              <a:t>Класс ОКВЭД 09 - Предоставление услуг в области добычи                                             				полезных ископаемых</a:t>
            </a:r>
            <a:endParaRPr lang="ru-RU" sz="5600" dirty="0" smtClean="0"/>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122</a:t>
            </a:fld>
            <a:endParaRPr lang="ru-RU"/>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E5706059-67E4-4467-8CD0-AB6595926859}"/>
              </a:ext>
            </a:extLst>
          </p:cNvPr>
          <p:cNvSpPr>
            <a:spLocks noGrp="1" noChangeArrowheads="1"/>
          </p:cNvSpPr>
          <p:nvPr>
            <p:ph idx="1"/>
          </p:nvPr>
        </p:nvSpPr>
        <p:spPr>
          <a:xfrm>
            <a:off x="457200" y="188913"/>
            <a:ext cx="8229600" cy="5937250"/>
          </a:xfrm>
        </p:spPr>
        <p:txBody>
          <a:bodyPr>
            <a:normAutofit lnSpcReduction="10000"/>
          </a:bodyPr>
          <a:lstStyle/>
          <a:p>
            <a:pPr marL="274320" indent="-256032" eaLnBrk="1" fontAlgn="auto" hangingPunct="1">
              <a:lnSpc>
                <a:spcPct val="80000"/>
              </a:lnSpc>
              <a:spcAft>
                <a:spcPts val="0"/>
              </a:spcAft>
              <a:buFontTx/>
              <a:buNone/>
              <a:defRPr/>
            </a:pPr>
            <a:r>
              <a:rPr lang="ru-RU" sz="2000" b="1" dirty="0"/>
              <a:t>   </a:t>
            </a:r>
            <a:r>
              <a:rPr lang="ru-RU" sz="2000" dirty="0"/>
              <a:t>   </a:t>
            </a:r>
          </a:p>
          <a:p>
            <a:pPr marL="274320" indent="-256032" algn="ctr" eaLnBrk="1" fontAlgn="auto" hangingPunct="1">
              <a:lnSpc>
                <a:spcPct val="80000"/>
              </a:lnSpc>
              <a:spcAft>
                <a:spcPts val="0"/>
              </a:spcAft>
              <a:buFontTx/>
              <a:buNone/>
              <a:defRPr/>
            </a:pPr>
            <a:r>
              <a:rPr lang="ru-RU" sz="3600" b="1" i="1" dirty="0">
                <a:solidFill>
                  <a:srgbClr val="000099"/>
                </a:solidFill>
              </a:rPr>
              <a:t>Исходные данные для разработки производственной программы:</a:t>
            </a:r>
          </a:p>
          <a:p>
            <a:pPr marL="274320" indent="-256032" eaLnBrk="1" fontAlgn="auto" hangingPunct="1">
              <a:lnSpc>
                <a:spcPct val="80000"/>
              </a:lnSpc>
              <a:spcAft>
                <a:spcPts val="0"/>
              </a:spcAft>
              <a:buFont typeface="Wingdings" panose="05000000000000000000" pitchFamily="2" charset="2"/>
              <a:buChar char="§"/>
              <a:defRPr/>
            </a:pPr>
            <a:r>
              <a:rPr lang="ru-RU" sz="2400" i="1" dirty="0"/>
              <a:t>данные по изучению сбыта продукции в предшествующие периоды;</a:t>
            </a:r>
          </a:p>
          <a:p>
            <a:pPr marL="274320" indent="-256032" eaLnBrk="1" fontAlgn="auto" hangingPunct="1">
              <a:lnSpc>
                <a:spcPct val="80000"/>
              </a:lnSpc>
              <a:spcAft>
                <a:spcPts val="0"/>
              </a:spcAft>
              <a:buFont typeface="Wingdings" panose="05000000000000000000" pitchFamily="2" charset="2"/>
              <a:buChar char="§"/>
              <a:defRPr/>
            </a:pPr>
            <a:r>
              <a:rPr lang="ru-RU" sz="2400" i="1" dirty="0"/>
              <a:t>данные по изучению спроса;</a:t>
            </a:r>
          </a:p>
          <a:p>
            <a:pPr marL="274320" indent="-256032" eaLnBrk="1" fontAlgn="auto" hangingPunct="1">
              <a:lnSpc>
                <a:spcPct val="80000"/>
              </a:lnSpc>
              <a:spcAft>
                <a:spcPts val="0"/>
              </a:spcAft>
              <a:buFont typeface="Wingdings" panose="05000000000000000000" pitchFamily="2" charset="2"/>
              <a:buChar char="§"/>
              <a:defRPr/>
            </a:pPr>
            <a:r>
              <a:rPr lang="ru-RU" sz="2400" i="1" dirty="0"/>
              <a:t>анализ и формирование реестра платежеспособных предприятий-потребителей;</a:t>
            </a:r>
          </a:p>
          <a:p>
            <a:pPr marL="274320" indent="-256032" eaLnBrk="1" fontAlgn="auto" hangingPunct="1">
              <a:lnSpc>
                <a:spcPct val="80000"/>
              </a:lnSpc>
              <a:spcAft>
                <a:spcPts val="0"/>
              </a:spcAft>
              <a:buFont typeface="Wingdings" panose="05000000000000000000" pitchFamily="2" charset="2"/>
              <a:buChar char="§"/>
              <a:defRPr/>
            </a:pPr>
            <a:r>
              <a:rPr lang="ru-RU" sz="2400" i="1" dirty="0"/>
              <a:t>уточненные данные договоров поставки потребителям продукции; </a:t>
            </a:r>
          </a:p>
          <a:p>
            <a:pPr marL="274320" indent="-256032" eaLnBrk="1" fontAlgn="auto" hangingPunct="1">
              <a:lnSpc>
                <a:spcPct val="80000"/>
              </a:lnSpc>
              <a:spcAft>
                <a:spcPts val="0"/>
              </a:spcAft>
              <a:buFont typeface="Wingdings" panose="05000000000000000000" pitchFamily="2" charset="2"/>
              <a:buChar char="§"/>
              <a:defRPr/>
            </a:pPr>
            <a:r>
              <a:rPr lang="ru-RU" sz="2400" i="1" dirty="0"/>
              <a:t>сведения о производственных мощностях по предприятию на 1 января планового года;</a:t>
            </a:r>
          </a:p>
          <a:p>
            <a:pPr marL="274320" indent="-256032" eaLnBrk="1" fontAlgn="auto" hangingPunct="1">
              <a:lnSpc>
                <a:spcPct val="80000"/>
              </a:lnSpc>
              <a:spcAft>
                <a:spcPts val="0"/>
              </a:spcAft>
              <a:buFont typeface="Wingdings" panose="05000000000000000000" pitchFamily="2" charset="2"/>
              <a:buChar char="§"/>
              <a:defRPr/>
            </a:pPr>
            <a:r>
              <a:rPr lang="ru-RU" sz="2400" i="1" dirty="0"/>
              <a:t>нормы производительности оборудования;</a:t>
            </a:r>
          </a:p>
          <a:p>
            <a:pPr marL="274320" indent="-256032" eaLnBrk="1" fontAlgn="auto" hangingPunct="1">
              <a:lnSpc>
                <a:spcPct val="80000"/>
              </a:lnSpc>
              <a:spcAft>
                <a:spcPts val="0"/>
              </a:spcAft>
              <a:buFont typeface="Wingdings" panose="05000000000000000000" pitchFamily="2" charset="2"/>
              <a:buChar char="§"/>
              <a:defRPr/>
            </a:pPr>
            <a:r>
              <a:rPr lang="ru-RU" sz="2400" i="1" dirty="0"/>
              <a:t>расчеты полезного фонда времени рабочих и оборудования в плановом году с учетом организационно-технических мероприятий на плановый год;</a:t>
            </a:r>
          </a:p>
          <a:p>
            <a:pPr marL="274320" indent="-256032" eaLnBrk="1" fontAlgn="auto" hangingPunct="1">
              <a:lnSpc>
                <a:spcPct val="80000"/>
              </a:lnSpc>
              <a:spcAft>
                <a:spcPts val="0"/>
              </a:spcAft>
              <a:buFont typeface="Wingdings" panose="05000000000000000000" pitchFamily="2" charset="2"/>
              <a:buChar char="§"/>
              <a:defRPr/>
            </a:pPr>
            <a:r>
              <a:rPr lang="ru-RU" sz="2400" i="1" dirty="0"/>
              <a:t>данные о составлении и выполнении плана материально-технического обеспечения.</a:t>
            </a:r>
          </a:p>
        </p:txBody>
      </p:sp>
      <p:sp>
        <p:nvSpPr>
          <p:cNvPr id="3" name="Номер слайда 2"/>
          <p:cNvSpPr>
            <a:spLocks noGrp="1"/>
          </p:cNvSpPr>
          <p:nvPr>
            <p:ph type="sldNum" sz="quarter" idx="12"/>
          </p:nvPr>
        </p:nvSpPr>
        <p:spPr/>
        <p:txBody>
          <a:bodyPr/>
          <a:lstStyle/>
          <a:p>
            <a:fld id="{B19B0651-EE4F-4900-A07F-96A6BFA9D0F0}" type="slidenum">
              <a:rPr lang="ru-RU" smtClean="0"/>
              <a:pPr/>
              <a:t>123</a:t>
            </a:fld>
            <a:endParaRPr lang="ru-RU"/>
          </a:p>
        </p:txBody>
      </p:sp>
    </p:spTree>
    <p:extLst>
      <p:ext uri="{BB962C8B-B14F-4D97-AF65-F5344CB8AC3E}">
        <p14:creationId xmlns:p14="http://schemas.microsoft.com/office/powerpoint/2010/main" val="41510760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ttp://images.myshared.ru/4/90595/slide_6.jpg"/>
          <p:cNvPicPr>
            <a:picLocks noGrp="1"/>
          </p:cNvPicPr>
          <p:nvPr>
            <p:ph idx="1"/>
          </p:nvPr>
        </p:nvPicPr>
        <p:blipFill>
          <a:blip r:embed="rId2" cstate="print">
            <a:duotone>
              <a:prstClr val="black"/>
              <a:schemeClr val="accent1">
                <a:tint val="45000"/>
                <a:satMod val="400000"/>
              </a:schemeClr>
            </a:duotone>
          </a:blip>
          <a:srcRect l="4237" t="3287" r="5518" b="10930"/>
          <a:stretch>
            <a:fillRect/>
          </a:stretch>
        </p:blipFill>
        <p:spPr bwMode="auto">
          <a:xfrm>
            <a:off x="633413" y="457379"/>
            <a:ext cx="7886700" cy="5622568"/>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B19B0651-EE4F-4900-A07F-96A6BFA9D0F0}" type="slidenum">
              <a:rPr lang="ru-RU" smtClean="0"/>
              <a:pPr/>
              <a:t>124</a:t>
            </a:fld>
            <a:endParaRPr lang="ru-RU"/>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smtClean="0"/>
              <a:t/>
            </a:r>
            <a:br>
              <a:rPr lang="ru-RU" sz="2200" b="1" dirty="0" smtClean="0"/>
            </a:br>
            <a:r>
              <a:rPr lang="ru-RU" sz="2200" b="1" dirty="0" smtClean="0"/>
              <a:t/>
            </a:r>
            <a:br>
              <a:rPr lang="ru-RU" sz="2200" b="1" dirty="0" smtClean="0"/>
            </a:br>
            <a:r>
              <a:rPr lang="ru-RU" sz="2200" b="1" dirty="0" smtClean="0"/>
              <a:t>Планирование производственной программы предприятия</a:t>
            </a:r>
            <a:r>
              <a:rPr lang="ru-RU" dirty="0" smtClean="0"/>
              <a:t/>
            </a:r>
            <a:br>
              <a:rPr lang="ru-RU" dirty="0" smtClean="0"/>
            </a:br>
            <a:r>
              <a:rPr lang="ru-RU" b="1" dirty="0" smtClean="0"/>
              <a:t> </a:t>
            </a:r>
            <a:r>
              <a:rPr lang="ru-RU" dirty="0" smtClean="0"/>
              <a:t/>
            </a:r>
            <a:br>
              <a:rPr lang="ru-RU" dirty="0" smtClean="0"/>
            </a:br>
            <a:endParaRPr lang="ru-RU" dirty="0"/>
          </a:p>
        </p:txBody>
      </p:sp>
      <p:sp>
        <p:nvSpPr>
          <p:cNvPr id="3" name="Содержимое 2"/>
          <p:cNvSpPr>
            <a:spLocks noGrp="1"/>
          </p:cNvSpPr>
          <p:nvPr>
            <p:ph sz="half" idx="1"/>
          </p:nvPr>
        </p:nvSpPr>
        <p:spPr>
          <a:ln>
            <a:solidFill>
              <a:schemeClr val="tx1"/>
            </a:solidFill>
          </a:ln>
        </p:spPr>
        <p:txBody>
          <a:bodyPr>
            <a:normAutofit fontScale="77500" lnSpcReduction="20000"/>
          </a:bodyPr>
          <a:lstStyle/>
          <a:p>
            <a:pPr>
              <a:buNone/>
            </a:pPr>
            <a:r>
              <a:rPr lang="ru-RU" b="1" dirty="0" smtClean="0"/>
              <a:t>Схема планирования</a:t>
            </a:r>
          </a:p>
          <a:p>
            <a:pPr>
              <a:buNone/>
            </a:pPr>
            <a:endParaRPr lang="ru-RU" b="1" dirty="0" smtClean="0"/>
          </a:p>
          <a:p>
            <a:pPr>
              <a:buNone/>
            </a:pPr>
            <a:r>
              <a:rPr lang="ru-RU" b="1" dirty="0" smtClean="0">
                <a:solidFill>
                  <a:srgbClr val="000099"/>
                </a:solidFill>
              </a:rPr>
              <a:t>«Снизу вверх»</a:t>
            </a:r>
          </a:p>
          <a:p>
            <a:pPr>
              <a:buNone/>
            </a:pPr>
            <a:endParaRPr lang="ru-RU" dirty="0" smtClean="0">
              <a:solidFill>
                <a:srgbClr val="000099"/>
              </a:solidFill>
            </a:endParaRPr>
          </a:p>
          <a:p>
            <a:pPr>
              <a:buNone/>
            </a:pPr>
            <a:endParaRPr lang="ru-RU" dirty="0" smtClean="0">
              <a:solidFill>
                <a:srgbClr val="000099"/>
              </a:solidFill>
            </a:endParaRPr>
          </a:p>
          <a:p>
            <a:pPr>
              <a:buNone/>
            </a:pPr>
            <a:endParaRPr lang="ru-RU" dirty="0" smtClean="0">
              <a:solidFill>
                <a:srgbClr val="000099"/>
              </a:solidFill>
            </a:endParaRPr>
          </a:p>
          <a:p>
            <a:pPr>
              <a:buNone/>
            </a:pPr>
            <a:r>
              <a:rPr lang="ru-RU" b="1" dirty="0" smtClean="0"/>
              <a:t>«Сверху вниз» </a:t>
            </a:r>
          </a:p>
          <a:p>
            <a:pPr>
              <a:buNone/>
            </a:pPr>
            <a:endParaRPr lang="ru-RU" dirty="0" smtClean="0"/>
          </a:p>
          <a:p>
            <a:pPr>
              <a:buNone/>
            </a:pPr>
            <a:endParaRPr lang="ru-RU" dirty="0" smtClean="0"/>
          </a:p>
          <a:p>
            <a:pPr>
              <a:buNone/>
            </a:pPr>
            <a:endParaRPr lang="ru-RU" dirty="0" smtClean="0"/>
          </a:p>
          <a:p>
            <a:pPr>
              <a:buNone/>
            </a:pPr>
            <a:r>
              <a:rPr lang="ru-RU" b="1" dirty="0" smtClean="0">
                <a:solidFill>
                  <a:srgbClr val="000099"/>
                </a:solidFill>
              </a:rPr>
              <a:t>Интерактивно</a:t>
            </a:r>
          </a:p>
          <a:p>
            <a:endParaRPr lang="ru-RU" dirty="0"/>
          </a:p>
        </p:txBody>
      </p:sp>
      <p:sp>
        <p:nvSpPr>
          <p:cNvPr id="4" name="Содержимое 3"/>
          <p:cNvSpPr>
            <a:spLocks noGrp="1"/>
          </p:cNvSpPr>
          <p:nvPr>
            <p:ph sz="half" idx="2"/>
          </p:nvPr>
        </p:nvSpPr>
        <p:spPr>
          <a:ln>
            <a:solidFill>
              <a:schemeClr val="tx1"/>
            </a:solidFill>
          </a:ln>
        </p:spPr>
        <p:txBody>
          <a:bodyPr>
            <a:normAutofit fontScale="77500" lnSpcReduction="20000"/>
          </a:bodyPr>
          <a:lstStyle/>
          <a:p>
            <a:pPr>
              <a:buNone/>
            </a:pPr>
            <a:r>
              <a:rPr lang="ru-RU" b="1" dirty="0" smtClean="0"/>
              <a:t>Характеристика</a:t>
            </a:r>
            <a:endParaRPr lang="ru-RU" dirty="0" smtClean="0"/>
          </a:p>
          <a:p>
            <a:pPr>
              <a:buNone/>
            </a:pPr>
            <a:endParaRPr lang="ru-RU" dirty="0" smtClean="0"/>
          </a:p>
          <a:p>
            <a:pPr algn="just">
              <a:buNone/>
            </a:pPr>
            <a:r>
              <a:rPr lang="ru-RU" dirty="0" smtClean="0">
                <a:solidFill>
                  <a:srgbClr val="000099"/>
                </a:solidFill>
              </a:rPr>
              <a:t>     </a:t>
            </a:r>
            <a:r>
              <a:rPr lang="ru-RU" dirty="0" err="1" smtClean="0">
                <a:solidFill>
                  <a:srgbClr val="000099"/>
                </a:solidFill>
              </a:rPr>
              <a:t>Децентрализованно</a:t>
            </a:r>
            <a:r>
              <a:rPr lang="ru-RU" dirty="0" smtClean="0">
                <a:solidFill>
                  <a:srgbClr val="000099"/>
                </a:solidFill>
              </a:rPr>
              <a:t> - производственный план составляется на нижнем уровне управления, в подразделениях и цехах предприятия</a:t>
            </a:r>
          </a:p>
          <a:p>
            <a:pPr>
              <a:buNone/>
            </a:pPr>
            <a:endParaRPr lang="ru-RU" dirty="0" smtClean="0"/>
          </a:p>
          <a:p>
            <a:pPr algn="just">
              <a:buNone/>
            </a:pPr>
            <a:r>
              <a:rPr lang="ru-RU" dirty="0" smtClean="0"/>
              <a:t>    Централизованно - планы разрабатываются на уровне корпорации в целом и служат для хозяйственных подразделений основой оперативного планирования</a:t>
            </a:r>
          </a:p>
          <a:p>
            <a:pPr>
              <a:buNone/>
            </a:pPr>
            <a:endParaRPr lang="ru-RU" dirty="0" smtClean="0"/>
          </a:p>
          <a:p>
            <a:pPr>
              <a:buNone/>
            </a:pPr>
            <a:r>
              <a:rPr lang="ru-RU" dirty="0" smtClean="0"/>
              <a:t>    </a:t>
            </a:r>
            <a:r>
              <a:rPr lang="ru-RU" dirty="0" smtClean="0">
                <a:solidFill>
                  <a:srgbClr val="000099"/>
                </a:solidFill>
              </a:rPr>
              <a:t>Во взаимодействии - предусматривается тесное взаимодействие между высшим руководством фирмы, плановым отделом и всеми оперативными подразделениями  и функциональными службами</a:t>
            </a:r>
          </a:p>
          <a:p>
            <a:endParaRPr lang="ru-RU" dirty="0"/>
          </a:p>
        </p:txBody>
      </p:sp>
      <p:cxnSp>
        <p:nvCxnSpPr>
          <p:cNvPr id="6" name="Прямая соединительная линия 5"/>
          <p:cNvCxnSpPr/>
          <p:nvPr/>
        </p:nvCxnSpPr>
        <p:spPr>
          <a:xfrm flipV="1">
            <a:off x="642910" y="2214554"/>
            <a:ext cx="785818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642910" y="3357562"/>
            <a:ext cx="78581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642910" y="4429132"/>
            <a:ext cx="78581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Номер слайда 8"/>
          <p:cNvSpPr>
            <a:spLocks noGrp="1"/>
          </p:cNvSpPr>
          <p:nvPr>
            <p:ph type="sldNum" sz="quarter" idx="12"/>
          </p:nvPr>
        </p:nvSpPr>
        <p:spPr/>
        <p:txBody>
          <a:bodyPr/>
          <a:lstStyle/>
          <a:p>
            <a:fld id="{B19B0651-EE4F-4900-A07F-96A6BFA9D0F0}" type="slidenum">
              <a:rPr lang="ru-RU" smtClean="0"/>
              <a:pPr/>
              <a:t>125</a:t>
            </a:fld>
            <a:endParaRPr lang="ru-RU"/>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142852"/>
            <a:ext cx="9143999" cy="928694"/>
          </a:xfrm>
        </p:spPr>
        <p:txBody>
          <a:bodyPr>
            <a:noAutofit/>
          </a:bodyPr>
          <a:lstStyle/>
          <a:p>
            <a:pPr algn="just"/>
            <a:r>
              <a:rPr lang="ru-RU" sz="2000" dirty="0" smtClean="0"/>
              <a:t>Система показателей объема продукции характеризует объем производства с количественной и качественной сторон и состоит из следующих показателей:</a:t>
            </a:r>
            <a:endParaRPr lang="ru-RU" sz="2000" dirty="0"/>
          </a:p>
        </p:txBody>
      </p:sp>
      <p:graphicFrame>
        <p:nvGraphicFramePr>
          <p:cNvPr id="9" name="Содержимое 8"/>
          <p:cNvGraphicFramePr>
            <a:graphicFrameLocks noGrp="1"/>
          </p:cNvGraphicFramePr>
          <p:nvPr>
            <p:ph sz="half" idx="1"/>
          </p:nvPr>
        </p:nvGraphicFramePr>
        <p:xfrm>
          <a:off x="357157" y="1214420"/>
          <a:ext cx="8429684" cy="5357852"/>
        </p:xfrm>
        <a:graphic>
          <a:graphicData uri="http://schemas.openxmlformats.org/drawingml/2006/table">
            <a:tbl>
              <a:tblPr firstRow="1" bandRow="1">
                <a:tableStyleId>{5C22544A-7EE6-4342-B048-85BDC9FD1C3A}</a:tableStyleId>
              </a:tblPr>
              <a:tblGrid>
                <a:gridCol w="4214842">
                  <a:extLst>
                    <a:ext uri="{9D8B030D-6E8A-4147-A177-3AD203B41FA5}">
                      <a16:colId xmlns:a16="http://schemas.microsoft.com/office/drawing/2014/main" val="20000"/>
                    </a:ext>
                  </a:extLst>
                </a:gridCol>
                <a:gridCol w="4214842">
                  <a:extLst>
                    <a:ext uri="{9D8B030D-6E8A-4147-A177-3AD203B41FA5}">
                      <a16:colId xmlns:a16="http://schemas.microsoft.com/office/drawing/2014/main" val="20001"/>
                    </a:ext>
                  </a:extLst>
                </a:gridCol>
              </a:tblGrid>
              <a:tr h="1339463">
                <a:tc>
                  <a:txBody>
                    <a:bodyPr/>
                    <a:lstStyle/>
                    <a:p>
                      <a:r>
                        <a:rPr lang="ru-RU" sz="2000" b="1" kern="1200" dirty="0" smtClean="0">
                          <a:solidFill>
                            <a:schemeClr val="lt1"/>
                          </a:solidFill>
                          <a:latin typeface="+mn-lt"/>
                          <a:ea typeface="+mn-ea"/>
                          <a:cs typeface="+mn-cs"/>
                        </a:rPr>
                        <a:t>Натуральные показатели</a:t>
                      </a:r>
                      <a:endParaRPr lang="ru-RU" sz="2000" b="1" dirty="0"/>
                    </a:p>
                  </a:txBody>
                  <a:tcPr/>
                </a:tc>
                <a:tc>
                  <a:txBody>
                    <a:bodyPr/>
                    <a:lstStyle/>
                    <a:p>
                      <a:r>
                        <a:rPr lang="ru-RU" sz="2000" b="0" kern="1200" dirty="0" smtClean="0">
                          <a:solidFill>
                            <a:schemeClr val="tx1"/>
                          </a:solidFill>
                          <a:latin typeface="+mn-lt"/>
                          <a:ea typeface="+mn-ea"/>
                          <a:cs typeface="+mn-cs"/>
                        </a:rPr>
                        <a:t>Характеризуют продукцию в количественной, </a:t>
                      </a:r>
                    </a:p>
                    <a:p>
                      <a:r>
                        <a:rPr lang="ru-RU" sz="2000" b="0" kern="1200" dirty="0" smtClean="0">
                          <a:solidFill>
                            <a:schemeClr val="tx1"/>
                          </a:solidFill>
                          <a:latin typeface="+mn-lt"/>
                          <a:ea typeface="+mn-ea"/>
                          <a:cs typeface="+mn-cs"/>
                        </a:rPr>
                        <a:t>натурально-вещественной форме</a:t>
                      </a:r>
                      <a:endParaRPr lang="ru-RU" sz="2000" b="0" dirty="0">
                        <a:solidFill>
                          <a:schemeClr val="tx1"/>
                        </a:solidFill>
                      </a:endParaRPr>
                    </a:p>
                  </a:txBody>
                  <a:tcPr/>
                </a:tc>
                <a:extLst>
                  <a:ext uri="{0D108BD9-81ED-4DB2-BD59-A6C34878D82A}">
                    <a16:rowId xmlns:a16="http://schemas.microsoft.com/office/drawing/2014/main" val="10000"/>
                  </a:ext>
                </a:extLst>
              </a:tr>
              <a:tr h="1339463">
                <a:tc>
                  <a:txBody>
                    <a:bodyPr/>
                    <a:lstStyle/>
                    <a:p>
                      <a:r>
                        <a:rPr lang="ru-RU" sz="2000" kern="1200" dirty="0" smtClean="0">
                          <a:solidFill>
                            <a:schemeClr val="dk1"/>
                          </a:solidFill>
                          <a:latin typeface="+mn-lt"/>
                          <a:ea typeface="+mn-ea"/>
                          <a:cs typeface="+mn-cs"/>
                        </a:rPr>
                        <a:t>Трудовые показатели</a:t>
                      </a:r>
                      <a:endParaRPr lang="ru-RU" sz="2000" dirty="0"/>
                    </a:p>
                  </a:txBody>
                  <a:tcPr/>
                </a:tc>
                <a:tc>
                  <a:txBody>
                    <a:bodyPr/>
                    <a:lstStyle/>
                    <a:p>
                      <a:r>
                        <a:rPr lang="ru-RU" sz="2000" kern="1200" dirty="0" smtClean="0">
                          <a:solidFill>
                            <a:schemeClr val="dk1"/>
                          </a:solidFill>
                          <a:latin typeface="+mn-lt"/>
                          <a:ea typeface="+mn-ea"/>
                          <a:cs typeface="+mn-cs"/>
                        </a:rPr>
                        <a:t>Характеризуют объем производства во временных показателях, отражающих затраты времени на его изготовление</a:t>
                      </a:r>
                      <a:endParaRPr lang="ru-RU" sz="2000" dirty="0"/>
                    </a:p>
                  </a:txBody>
                  <a:tcPr/>
                </a:tc>
                <a:extLst>
                  <a:ext uri="{0D108BD9-81ED-4DB2-BD59-A6C34878D82A}">
                    <a16:rowId xmlns:a16="http://schemas.microsoft.com/office/drawing/2014/main" val="10001"/>
                  </a:ext>
                </a:extLst>
              </a:tr>
              <a:tr h="1339463">
                <a:tc>
                  <a:txBody>
                    <a:bodyPr/>
                    <a:lstStyle/>
                    <a:p>
                      <a:r>
                        <a:rPr lang="ru-RU" sz="2000" kern="1200" dirty="0" smtClean="0">
                          <a:solidFill>
                            <a:schemeClr val="dk1"/>
                          </a:solidFill>
                          <a:latin typeface="+mn-lt"/>
                          <a:ea typeface="+mn-ea"/>
                          <a:cs typeface="+mn-cs"/>
                        </a:rPr>
                        <a:t>Показатели качества</a:t>
                      </a:r>
                      <a:endParaRPr lang="ru-RU" sz="2000" dirty="0"/>
                    </a:p>
                  </a:txBody>
                  <a:tcPr/>
                </a:tc>
                <a:tc>
                  <a:txBody>
                    <a:bodyPr/>
                    <a:lstStyle/>
                    <a:p>
                      <a:r>
                        <a:rPr lang="ru-RU" sz="2000" kern="1200" dirty="0" smtClean="0">
                          <a:solidFill>
                            <a:schemeClr val="dk1"/>
                          </a:solidFill>
                          <a:latin typeface="+mn-lt"/>
                          <a:ea typeface="+mn-ea"/>
                          <a:cs typeface="+mn-cs"/>
                        </a:rPr>
                        <a:t>Характеризуют сорт, марку, основные технические параметры продукции, долю экспорта, уровень конкуренции и </a:t>
                      </a:r>
                      <a:r>
                        <a:rPr lang="ru-RU" sz="2000" kern="1200" dirty="0" err="1" smtClean="0">
                          <a:solidFill>
                            <a:schemeClr val="dk1"/>
                          </a:solidFill>
                          <a:latin typeface="+mn-lt"/>
                          <a:ea typeface="+mn-ea"/>
                          <a:cs typeface="+mn-cs"/>
                        </a:rPr>
                        <a:t>т.д</a:t>
                      </a:r>
                      <a:endParaRPr lang="ru-RU" sz="2000" dirty="0"/>
                    </a:p>
                  </a:txBody>
                  <a:tcPr/>
                </a:tc>
                <a:extLst>
                  <a:ext uri="{0D108BD9-81ED-4DB2-BD59-A6C34878D82A}">
                    <a16:rowId xmlns:a16="http://schemas.microsoft.com/office/drawing/2014/main" val="10002"/>
                  </a:ext>
                </a:extLst>
              </a:tr>
              <a:tr h="1339463">
                <a:tc>
                  <a:txBody>
                    <a:bodyPr/>
                    <a:lstStyle/>
                    <a:p>
                      <a:r>
                        <a:rPr lang="ru-RU" sz="2000" kern="1200" dirty="0" smtClean="0">
                          <a:solidFill>
                            <a:schemeClr val="dk1"/>
                          </a:solidFill>
                          <a:latin typeface="+mn-lt"/>
                          <a:ea typeface="+mn-ea"/>
                          <a:cs typeface="+mn-cs"/>
                        </a:rPr>
                        <a:t>Стоимостные показатели</a:t>
                      </a:r>
                      <a:endParaRPr lang="ru-RU" sz="2000" dirty="0"/>
                    </a:p>
                  </a:txBody>
                  <a:tcPr/>
                </a:tc>
                <a:tc>
                  <a:txBody>
                    <a:bodyPr/>
                    <a:lstStyle/>
                    <a:p>
                      <a:r>
                        <a:rPr lang="ru-RU" sz="2000" kern="1200" dirty="0" smtClean="0">
                          <a:solidFill>
                            <a:schemeClr val="dk1"/>
                          </a:solidFill>
                          <a:latin typeface="+mn-lt"/>
                          <a:ea typeface="+mn-ea"/>
                          <a:cs typeface="+mn-cs"/>
                        </a:rPr>
                        <a:t>Выражают объем производства в денежных </a:t>
                      </a:r>
                    </a:p>
                    <a:p>
                      <a:r>
                        <a:rPr lang="ru-RU" sz="2000" kern="1200" dirty="0" smtClean="0">
                          <a:solidFill>
                            <a:schemeClr val="dk1"/>
                          </a:solidFill>
                          <a:latin typeface="+mn-lt"/>
                          <a:ea typeface="+mn-ea"/>
                          <a:cs typeface="+mn-cs"/>
                        </a:rPr>
                        <a:t>единицах измерения</a:t>
                      </a:r>
                      <a:endParaRPr lang="ru-RU" sz="2000" dirty="0"/>
                    </a:p>
                  </a:txBody>
                  <a:tcPr/>
                </a:tc>
                <a:extLst>
                  <a:ext uri="{0D108BD9-81ED-4DB2-BD59-A6C34878D82A}">
                    <a16:rowId xmlns:a16="http://schemas.microsoft.com/office/drawing/2014/main" val="10003"/>
                  </a:ext>
                </a:extLst>
              </a:tr>
            </a:tbl>
          </a:graphicData>
        </a:graphic>
      </p:graphicFrame>
      <p:sp>
        <p:nvSpPr>
          <p:cNvPr id="4" name="Номер слайда 3"/>
          <p:cNvSpPr>
            <a:spLocks noGrp="1"/>
          </p:cNvSpPr>
          <p:nvPr>
            <p:ph type="sldNum" sz="quarter" idx="12"/>
          </p:nvPr>
        </p:nvSpPr>
        <p:spPr/>
        <p:txBody>
          <a:bodyPr/>
          <a:lstStyle/>
          <a:p>
            <a:fld id="{B19B0651-EE4F-4900-A07F-96A6BFA9D0F0}" type="slidenum">
              <a:rPr lang="ru-RU" smtClean="0"/>
              <a:pPr/>
              <a:t>126</a:t>
            </a:fld>
            <a:endParaRPr lang="ru-RU"/>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42844" y="0"/>
            <a:ext cx="8643997" cy="634348"/>
          </a:xfrm>
        </p:spPr>
        <p:txBody>
          <a:bodyPr>
            <a:noAutofit/>
          </a:bodyPr>
          <a:lstStyle/>
          <a:p>
            <a:r>
              <a:rPr lang="ru-RU" sz="2000" b="1" dirty="0" smtClean="0"/>
              <a:t>Система стоимостных показателей производственной программы</a:t>
            </a:r>
            <a:endParaRPr lang="ru-RU" sz="2000" dirty="0"/>
          </a:p>
        </p:txBody>
      </p:sp>
      <p:graphicFrame>
        <p:nvGraphicFramePr>
          <p:cNvPr id="9" name="Содержимое 8"/>
          <p:cNvGraphicFramePr>
            <a:graphicFrameLocks noGrp="1"/>
          </p:cNvGraphicFramePr>
          <p:nvPr>
            <p:ph idx="1"/>
          </p:nvPr>
        </p:nvGraphicFramePr>
        <p:xfrm>
          <a:off x="0" y="571480"/>
          <a:ext cx="9144000" cy="7009005"/>
        </p:xfrm>
        <a:graphic>
          <a:graphicData uri="http://schemas.openxmlformats.org/drawingml/2006/table">
            <a:tbl>
              <a:tblPr firstRow="1" bandRow="1">
                <a:tableStyleId>{5C22544A-7EE6-4342-B048-85BDC9FD1C3A}</a:tableStyleId>
              </a:tblPr>
              <a:tblGrid>
                <a:gridCol w="2422753">
                  <a:extLst>
                    <a:ext uri="{9D8B030D-6E8A-4147-A177-3AD203B41FA5}">
                      <a16:colId xmlns:a16="http://schemas.microsoft.com/office/drawing/2014/main" val="20000"/>
                    </a:ext>
                  </a:extLst>
                </a:gridCol>
                <a:gridCol w="6721247">
                  <a:extLst>
                    <a:ext uri="{9D8B030D-6E8A-4147-A177-3AD203B41FA5}">
                      <a16:colId xmlns:a16="http://schemas.microsoft.com/office/drawing/2014/main" val="20001"/>
                    </a:ext>
                  </a:extLst>
                </a:gridCol>
              </a:tblGrid>
              <a:tr h="2167223">
                <a:tc>
                  <a:txBody>
                    <a:bodyPr/>
                    <a:lstStyle/>
                    <a:p>
                      <a:r>
                        <a:rPr lang="ru-RU" sz="1400" b="1" i="1" kern="1200" dirty="0" smtClean="0">
                          <a:solidFill>
                            <a:schemeClr val="tx1"/>
                          </a:solidFill>
                          <a:latin typeface="+mn-lt"/>
                          <a:ea typeface="+mn-ea"/>
                          <a:cs typeface="+mn-cs"/>
                        </a:rPr>
                        <a:t>Товарная продукция предприятия </a:t>
                      </a:r>
                    </a:p>
                    <a:p>
                      <a:r>
                        <a:rPr lang="ru-RU" sz="1400" b="1" i="1" kern="1200" dirty="0" smtClean="0">
                          <a:solidFill>
                            <a:schemeClr val="tx1"/>
                          </a:solidFill>
                          <a:latin typeface="+mn-lt"/>
                          <a:ea typeface="+mn-ea"/>
                          <a:cs typeface="+mn-cs"/>
                        </a:rPr>
                        <a:t>(выпущенная)</a:t>
                      </a:r>
                    </a:p>
                    <a:p>
                      <a:endParaRPr lang="ru-RU" sz="1400" b="1" i="1" kern="1200" dirty="0" smtClean="0">
                        <a:solidFill>
                          <a:schemeClr val="tx1"/>
                        </a:solidFill>
                        <a:latin typeface="+mn-lt"/>
                        <a:ea typeface="+mn-ea"/>
                        <a:cs typeface="+mn-cs"/>
                      </a:endParaRPr>
                    </a:p>
                    <a:p>
                      <a:endParaRPr lang="ru-RU" sz="1400" b="1" i="1" kern="1200" dirty="0" smtClean="0">
                        <a:solidFill>
                          <a:schemeClr val="tx1"/>
                        </a:solidFill>
                        <a:latin typeface="+mn-lt"/>
                        <a:ea typeface="+mn-ea"/>
                        <a:cs typeface="+mn-cs"/>
                      </a:endParaRPr>
                    </a:p>
                    <a:p>
                      <a:endParaRPr lang="ru-RU" sz="1400" b="1" i="1" kern="1200" dirty="0" smtClean="0">
                        <a:solidFill>
                          <a:schemeClr val="tx1"/>
                        </a:solidFill>
                        <a:latin typeface="+mn-lt"/>
                        <a:ea typeface="+mn-ea"/>
                        <a:cs typeface="+mn-cs"/>
                      </a:endParaRPr>
                    </a:p>
                    <a:p>
                      <a:endParaRPr lang="ru-RU" sz="1400" b="1" i="1" kern="1200" dirty="0" smtClean="0">
                        <a:solidFill>
                          <a:schemeClr val="tx1"/>
                        </a:solidFill>
                        <a:latin typeface="+mn-lt"/>
                        <a:ea typeface="+mn-ea"/>
                        <a:cs typeface="+mn-cs"/>
                      </a:endParaRPr>
                    </a:p>
                    <a:p>
                      <a:endParaRPr lang="ru-RU" sz="1400" b="1" i="1" kern="1200" dirty="0" smtClean="0">
                        <a:solidFill>
                          <a:schemeClr val="tx1"/>
                        </a:solidFill>
                        <a:latin typeface="+mn-lt"/>
                        <a:ea typeface="+mn-ea"/>
                        <a:cs typeface="+mn-cs"/>
                      </a:endParaRPr>
                    </a:p>
                    <a:p>
                      <a:endParaRPr lang="ru-RU" sz="1400" b="1" i="1" kern="1200" dirty="0" smtClean="0">
                        <a:solidFill>
                          <a:schemeClr val="tx1"/>
                        </a:solidFill>
                        <a:latin typeface="+mn-lt"/>
                        <a:ea typeface="+mn-ea"/>
                        <a:cs typeface="+mn-cs"/>
                      </a:endParaRPr>
                    </a:p>
                    <a:p>
                      <a:endParaRPr lang="ru-RU" sz="1400" dirty="0">
                        <a:solidFill>
                          <a:schemeClr val="tx1"/>
                        </a:solidFill>
                      </a:endParaRPr>
                    </a:p>
                  </a:txBody>
                  <a:tcPr/>
                </a:tc>
                <a:tc>
                  <a:txBody>
                    <a:bodyPr/>
                    <a:lstStyle/>
                    <a:p>
                      <a:r>
                        <a:rPr lang="ru-RU" sz="1400" b="1" kern="1200" baseline="0" dirty="0" smtClean="0">
                          <a:solidFill>
                            <a:schemeClr val="tx1"/>
                          </a:solidFill>
                          <a:latin typeface="+mn-lt"/>
                          <a:ea typeface="+mn-ea"/>
                          <a:cs typeface="+mn-cs"/>
                        </a:rPr>
                        <a:t>Стоимость готовой продукции, предназначенной для реализации на сторону и для удовлетворения собственных нужд как производственного, так </a:t>
                      </a:r>
                    </a:p>
                    <a:p>
                      <a:r>
                        <a:rPr lang="ru-RU" sz="1400" b="1" kern="1200" baseline="0" dirty="0" smtClean="0">
                          <a:solidFill>
                            <a:schemeClr val="tx1"/>
                          </a:solidFill>
                          <a:latin typeface="+mn-lt"/>
                          <a:ea typeface="+mn-ea"/>
                          <a:cs typeface="+mn-cs"/>
                        </a:rPr>
                        <a:t>и непроизводственного характера, включает </a:t>
                      </a:r>
                    </a:p>
                    <a:p>
                      <a:r>
                        <a:rPr lang="ru-RU" sz="1400" b="1" kern="1200" baseline="0" dirty="0" smtClean="0">
                          <a:solidFill>
                            <a:schemeClr val="tx1"/>
                          </a:solidFill>
                          <a:latin typeface="+mn-lt"/>
                          <a:ea typeface="+mn-ea"/>
                          <a:cs typeface="+mn-cs"/>
                        </a:rPr>
                        <a:t>в себя:</a:t>
                      </a:r>
                    </a:p>
                    <a:p>
                      <a:r>
                        <a:rPr lang="ru-RU" sz="1400" b="1" kern="1200" baseline="0" dirty="0" smtClean="0">
                          <a:solidFill>
                            <a:schemeClr val="tx1"/>
                          </a:solidFill>
                          <a:latin typeface="+mn-lt"/>
                          <a:ea typeface="+mn-ea"/>
                          <a:cs typeface="+mn-cs"/>
                        </a:rPr>
                        <a:t>- стоимость готовых изделий;</a:t>
                      </a:r>
                    </a:p>
                    <a:p>
                      <a:r>
                        <a:rPr lang="ru-RU" sz="1400" b="1" kern="1200" baseline="0" dirty="0" smtClean="0">
                          <a:solidFill>
                            <a:schemeClr val="tx1"/>
                          </a:solidFill>
                          <a:latin typeface="+mn-lt"/>
                          <a:ea typeface="+mn-ea"/>
                          <a:cs typeface="+mn-cs"/>
                        </a:rPr>
                        <a:t>- стоимость полуфабрикатов собственного </a:t>
                      </a:r>
                    </a:p>
                    <a:p>
                      <a:r>
                        <a:rPr lang="ru-RU" sz="1400" b="1" kern="1200" baseline="0" dirty="0" smtClean="0">
                          <a:solidFill>
                            <a:schemeClr val="tx1"/>
                          </a:solidFill>
                          <a:latin typeface="+mn-lt"/>
                          <a:ea typeface="+mn-ea"/>
                          <a:cs typeface="+mn-cs"/>
                        </a:rPr>
                        <a:t>производства;</a:t>
                      </a:r>
                    </a:p>
                    <a:p>
                      <a:r>
                        <a:rPr lang="ru-RU" sz="1400" b="1" kern="1200" baseline="0" dirty="0" smtClean="0">
                          <a:solidFill>
                            <a:schemeClr val="tx1"/>
                          </a:solidFill>
                          <a:latin typeface="+mn-lt"/>
                          <a:ea typeface="+mn-ea"/>
                          <a:cs typeface="+mn-cs"/>
                        </a:rPr>
                        <a:t>- стоимость работ и услуг промышленного </a:t>
                      </a:r>
                    </a:p>
                    <a:p>
                      <a:r>
                        <a:rPr lang="ru-RU" sz="1400" b="1" kern="1200" baseline="0" dirty="0" smtClean="0">
                          <a:solidFill>
                            <a:schemeClr val="tx1"/>
                          </a:solidFill>
                          <a:latin typeface="+mn-lt"/>
                          <a:ea typeface="+mn-ea"/>
                          <a:cs typeface="+mn-cs"/>
                        </a:rPr>
                        <a:t>характера для реализации на сторону;</a:t>
                      </a:r>
                    </a:p>
                    <a:p>
                      <a:r>
                        <a:rPr lang="ru-RU" sz="1400" b="1" kern="1200" baseline="0" dirty="0" smtClean="0">
                          <a:solidFill>
                            <a:schemeClr val="tx1"/>
                          </a:solidFill>
                          <a:latin typeface="+mn-lt"/>
                          <a:ea typeface="+mn-ea"/>
                          <a:cs typeface="+mn-cs"/>
                        </a:rPr>
                        <a:t>- стоимость работ по собственному капитальному строительству</a:t>
                      </a:r>
                      <a:endParaRPr lang="ru-RU" sz="1400" baseline="0" dirty="0">
                        <a:solidFill>
                          <a:schemeClr val="tx1"/>
                        </a:solidFill>
                      </a:endParaRPr>
                    </a:p>
                  </a:txBody>
                  <a:tcPr/>
                </a:tc>
                <a:extLst>
                  <a:ext uri="{0D108BD9-81ED-4DB2-BD59-A6C34878D82A}">
                    <a16:rowId xmlns:a16="http://schemas.microsoft.com/office/drawing/2014/main" val="10000"/>
                  </a:ext>
                </a:extLst>
              </a:tr>
              <a:tr h="1751591">
                <a:tc>
                  <a:txBody>
                    <a:bodyPr/>
                    <a:lstStyle/>
                    <a:p>
                      <a:r>
                        <a:rPr lang="ru-RU" sz="1400" i="1" kern="1200" dirty="0" smtClean="0">
                          <a:solidFill>
                            <a:schemeClr val="dk1"/>
                          </a:solidFill>
                          <a:latin typeface="+mn-lt"/>
                          <a:ea typeface="+mn-ea"/>
                          <a:cs typeface="+mn-cs"/>
                        </a:rPr>
                        <a:t>Валовая продукция предприятия (произведенная)</a:t>
                      </a:r>
                    </a:p>
                    <a:p>
                      <a:endParaRPr lang="ru-RU" sz="1400" i="1" kern="1200" dirty="0" smtClean="0">
                        <a:solidFill>
                          <a:schemeClr val="dk1"/>
                        </a:solidFill>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ВП = ТП - НЗП н.г + НЗП к.г,</a:t>
                      </a:r>
                      <a:endParaRPr lang="ru-RU" sz="1400" dirty="0" smtClean="0"/>
                    </a:p>
                    <a:p>
                      <a:endParaRPr lang="ru-RU" sz="1400" dirty="0"/>
                    </a:p>
                  </a:txBody>
                  <a:tcPr/>
                </a:tc>
                <a:tc>
                  <a:txBody>
                    <a:bodyPr/>
                    <a:lstStyle/>
                    <a:p>
                      <a:r>
                        <a:rPr lang="ru-RU" sz="1400" kern="1200" dirty="0" smtClean="0">
                          <a:solidFill>
                            <a:schemeClr val="dk1"/>
                          </a:solidFill>
                          <a:latin typeface="+mn-lt"/>
                          <a:ea typeface="+mn-ea"/>
                          <a:cs typeface="+mn-cs"/>
                        </a:rPr>
                        <a:t>Стоимость результата производственно-хозяйственной деятельности за период, т.е. всей продукции, произведенной предприятием, включая незавершенное производство</a:t>
                      </a:r>
                    </a:p>
                    <a:p>
                      <a:endParaRPr lang="ru-RU" sz="1400" kern="1200" dirty="0" smtClean="0">
                        <a:solidFill>
                          <a:schemeClr val="dk1"/>
                        </a:solidFill>
                        <a:latin typeface="+mn-lt"/>
                        <a:ea typeface="+mn-ea"/>
                        <a:cs typeface="+mn-cs"/>
                      </a:endParaRPr>
                    </a:p>
                    <a:p>
                      <a:r>
                        <a:rPr lang="ru-RU" sz="1400" kern="1200" dirty="0" smtClean="0">
                          <a:solidFill>
                            <a:schemeClr val="dk1"/>
                          </a:solidFill>
                          <a:latin typeface="+mn-lt"/>
                          <a:ea typeface="+mn-ea"/>
                          <a:cs typeface="+mn-cs"/>
                        </a:rPr>
                        <a:t>где ТП - объем товарной продукции предприятия;</a:t>
                      </a:r>
                    </a:p>
                    <a:p>
                      <a:r>
                        <a:rPr lang="ru-RU" sz="1400" kern="1200" dirty="0" smtClean="0">
                          <a:solidFill>
                            <a:schemeClr val="dk1"/>
                          </a:solidFill>
                          <a:latin typeface="+mn-lt"/>
                          <a:ea typeface="+mn-ea"/>
                          <a:cs typeface="+mn-cs"/>
                        </a:rPr>
                        <a:t>НЗП н.г, НЗП к.г - остатки незавершенного производства на начало и конец периода</a:t>
                      </a:r>
                      <a:endParaRPr lang="ru-RU" sz="1400" dirty="0"/>
                    </a:p>
                  </a:txBody>
                  <a:tcPr/>
                </a:tc>
                <a:extLst>
                  <a:ext uri="{0D108BD9-81ED-4DB2-BD59-A6C34878D82A}">
                    <a16:rowId xmlns:a16="http://schemas.microsoft.com/office/drawing/2014/main" val="10001"/>
                  </a:ext>
                </a:extLst>
              </a:tr>
              <a:tr h="1491821">
                <a:tc>
                  <a:txBody>
                    <a:bodyPr/>
                    <a:lstStyle/>
                    <a:p>
                      <a:pPr>
                        <a:spcAft>
                          <a:spcPts val="0"/>
                        </a:spcAft>
                      </a:pPr>
                      <a:r>
                        <a:rPr lang="ru-RU" sz="1400" b="1" dirty="0">
                          <a:solidFill>
                            <a:srgbClr val="000000"/>
                          </a:solidFill>
                          <a:latin typeface="Times New Roman"/>
                          <a:ea typeface="Times New Roman"/>
                          <a:cs typeface="Times New Roman"/>
                        </a:rPr>
                        <a:t>Реализованная продукция</a:t>
                      </a:r>
                      <a:endParaRPr lang="ru-RU" sz="1400" dirty="0">
                        <a:latin typeface="Times New Roman"/>
                        <a:ea typeface="Times New Roman"/>
                        <a:cs typeface="Times New Roman"/>
                      </a:endParaRPr>
                    </a:p>
                    <a:p>
                      <a:pPr>
                        <a:spcAft>
                          <a:spcPts val="0"/>
                        </a:spcAft>
                      </a:pPr>
                      <a:r>
                        <a:rPr lang="ru-RU" sz="1400" b="1" dirty="0" smtClean="0">
                          <a:solidFill>
                            <a:srgbClr val="000000"/>
                          </a:solidFill>
                          <a:latin typeface="Times New Roman"/>
                          <a:ea typeface="Times New Roman"/>
                          <a:cs typeface="Times New Roman"/>
                        </a:rPr>
                        <a:t>Предприятия</a:t>
                      </a:r>
                    </a:p>
                    <a:p>
                      <a:pPr>
                        <a:spcAft>
                          <a:spcPts val="0"/>
                        </a:spcAft>
                      </a:pPr>
                      <a:endParaRPr lang="ru-RU" sz="1400" b="1" dirty="0" smtClean="0">
                        <a:solidFill>
                          <a:srgbClr val="000000"/>
                        </a:solidFill>
                        <a:latin typeface="Times New Roman"/>
                        <a:ea typeface="Times New Roman"/>
                        <a:cs typeface="Times New Roman"/>
                      </a:endParaRPr>
                    </a:p>
                    <a:p>
                      <a:pPr>
                        <a:spcAft>
                          <a:spcPts val="0"/>
                        </a:spcAft>
                      </a:pPr>
                      <a:endParaRPr lang="ru-RU" sz="1400" b="1" dirty="0" smtClean="0">
                        <a:solidFill>
                          <a:srgbClr val="000000"/>
                        </a:solidFill>
                        <a:latin typeface="Times New Roman"/>
                        <a:ea typeface="Times New Roman"/>
                        <a:cs typeface="Times New Roman"/>
                      </a:endParaRPr>
                    </a:p>
                    <a:p>
                      <a:pPr>
                        <a:spcAft>
                          <a:spcPts val="0"/>
                        </a:spcAft>
                      </a:pPr>
                      <a:endParaRPr lang="ru-RU" sz="1400" b="1" dirty="0" smtClean="0">
                        <a:solidFill>
                          <a:srgbClr val="000000"/>
                        </a:solidFill>
                        <a:latin typeface="Times New Roman"/>
                        <a:ea typeface="Times New Roman"/>
                        <a:cs typeface="Times New Roman"/>
                      </a:endParaRPr>
                    </a:p>
                    <a:p>
                      <a:pPr marL="0" marR="0" indent="0" algn="l" defTabSz="6858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РП = ТП + НРП н.г. - НРП к.г,</a:t>
                      </a:r>
                    </a:p>
                    <a:p>
                      <a:pPr>
                        <a:spcAft>
                          <a:spcPts val="0"/>
                        </a:spcAft>
                      </a:pPr>
                      <a:endParaRPr lang="ru-RU" sz="1400" dirty="0">
                        <a:latin typeface="Times New Roman"/>
                        <a:ea typeface="Times New Roman"/>
                        <a:cs typeface="Times New Roman"/>
                      </a:endParaRPr>
                    </a:p>
                  </a:txBody>
                  <a:tcPr marL="68580" marR="68580" marT="0" marB="0"/>
                </a:tc>
                <a:tc>
                  <a:txBody>
                    <a:bodyPr/>
                    <a:lstStyle/>
                    <a:p>
                      <a:r>
                        <a:rPr lang="ru-RU" sz="1400" kern="1200" dirty="0" smtClean="0">
                          <a:solidFill>
                            <a:schemeClr val="dk1"/>
                          </a:solidFill>
                          <a:latin typeface="+mn-lt"/>
                          <a:ea typeface="+mn-ea"/>
                          <a:cs typeface="+mn-cs"/>
                        </a:rPr>
                        <a:t>Стоимость предназначенной к поставке </a:t>
                      </a:r>
                    </a:p>
                    <a:p>
                      <a:r>
                        <a:rPr lang="ru-RU" sz="1400" kern="1200" dirty="0" smtClean="0">
                          <a:solidFill>
                            <a:schemeClr val="dk1"/>
                          </a:solidFill>
                          <a:latin typeface="+mn-lt"/>
                          <a:ea typeface="+mn-ea"/>
                          <a:cs typeface="+mn-cs"/>
                        </a:rPr>
                        <a:t>и подлежащей оплате продукции, с учетом </a:t>
                      </a:r>
                    </a:p>
                    <a:p>
                      <a:r>
                        <a:rPr lang="ru-RU" sz="1400" kern="1200" dirty="0" smtClean="0">
                          <a:solidFill>
                            <a:schemeClr val="dk1"/>
                          </a:solidFill>
                          <a:latin typeface="+mn-lt"/>
                          <a:ea typeface="+mn-ea"/>
                          <a:cs typeface="+mn-cs"/>
                        </a:rPr>
                        <a:t>остатков нереализованной продукции </a:t>
                      </a:r>
                    </a:p>
                    <a:p>
                      <a:r>
                        <a:rPr lang="ru-RU" sz="1400" kern="1200" dirty="0" smtClean="0">
                          <a:solidFill>
                            <a:schemeClr val="dk1"/>
                          </a:solidFill>
                          <a:latin typeface="+mn-lt"/>
                          <a:ea typeface="+mn-ea"/>
                          <a:cs typeface="+mn-cs"/>
                        </a:rPr>
                        <a:t>на складе предприятия</a:t>
                      </a:r>
                    </a:p>
                    <a:p>
                      <a:endParaRPr lang="ru-RU" sz="1400" kern="1200" dirty="0" smtClean="0">
                        <a:solidFill>
                          <a:schemeClr val="dk1"/>
                        </a:solidFill>
                        <a:latin typeface="+mn-lt"/>
                        <a:ea typeface="+mn-ea"/>
                        <a:cs typeface="+mn-cs"/>
                      </a:endParaRPr>
                    </a:p>
                    <a:p>
                      <a:r>
                        <a:rPr lang="ru-RU" sz="1400" kern="1200" dirty="0" smtClean="0">
                          <a:solidFill>
                            <a:schemeClr val="dk1"/>
                          </a:solidFill>
                          <a:latin typeface="+mn-lt"/>
                          <a:ea typeface="+mn-ea"/>
                          <a:cs typeface="+mn-cs"/>
                        </a:rPr>
                        <a:t>где НРП н.г, НРП к.г - остатки нереализованной продукции на складе предприятия на</a:t>
                      </a:r>
                    </a:p>
                    <a:p>
                      <a:r>
                        <a:rPr lang="ru-RU" sz="1400" kern="1200" dirty="0" smtClean="0">
                          <a:solidFill>
                            <a:schemeClr val="dk1"/>
                          </a:solidFill>
                          <a:latin typeface="+mn-lt"/>
                          <a:ea typeface="+mn-ea"/>
                          <a:cs typeface="+mn-cs"/>
                        </a:rPr>
                        <a:t>начало и конец периода.</a:t>
                      </a:r>
                      <a:endParaRPr lang="ru-RU" sz="1400" dirty="0"/>
                    </a:p>
                  </a:txBody>
                  <a:tcPr/>
                </a:tc>
                <a:extLst>
                  <a:ext uri="{0D108BD9-81ED-4DB2-BD59-A6C34878D82A}">
                    <a16:rowId xmlns:a16="http://schemas.microsoft.com/office/drawing/2014/main" val="10002"/>
                  </a:ext>
                </a:extLst>
              </a:tr>
              <a:tr h="1447414">
                <a:tc>
                  <a:txBody>
                    <a:bodyPr/>
                    <a:lstStyle/>
                    <a:p>
                      <a:r>
                        <a:rPr lang="ru-RU" sz="1400" b="1" kern="1200" dirty="0" smtClean="0">
                          <a:solidFill>
                            <a:schemeClr val="dk1"/>
                          </a:solidFill>
                          <a:latin typeface="+mn-lt"/>
                          <a:ea typeface="+mn-ea"/>
                          <a:cs typeface="+mn-cs"/>
                        </a:rPr>
                        <a:t>Чистая продукция предприятия</a:t>
                      </a:r>
                    </a:p>
                    <a:p>
                      <a:endParaRPr lang="ru-RU" sz="1400" b="1" kern="1200" dirty="0" smtClean="0">
                        <a:solidFill>
                          <a:schemeClr val="dk1"/>
                        </a:solidFill>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ЧП = ТП - МЗ - А,</a:t>
                      </a:r>
                    </a:p>
                    <a:p>
                      <a:endParaRPr lang="ru-RU" sz="1400" dirty="0"/>
                    </a:p>
                  </a:txBody>
                  <a:tcPr/>
                </a:tc>
                <a:tc>
                  <a:txBody>
                    <a:bodyPr/>
                    <a:lstStyle/>
                    <a:p>
                      <a:r>
                        <a:rPr lang="ru-RU" sz="1400" kern="1200" dirty="0" smtClean="0">
                          <a:solidFill>
                            <a:schemeClr val="dk1"/>
                          </a:solidFill>
                          <a:latin typeface="+mn-lt"/>
                          <a:ea typeface="+mn-ea"/>
                          <a:cs typeface="+mn-cs"/>
                        </a:rPr>
                        <a:t>Стоимость товарной продукции без учета </a:t>
                      </a:r>
                    </a:p>
                    <a:p>
                      <a:r>
                        <a:rPr lang="ru-RU" sz="1400" kern="1200" dirty="0" smtClean="0">
                          <a:solidFill>
                            <a:schemeClr val="dk1"/>
                          </a:solidFill>
                          <a:latin typeface="+mn-lt"/>
                          <a:ea typeface="+mn-ea"/>
                          <a:cs typeface="+mn-cs"/>
                        </a:rPr>
                        <a:t>материальных затрат на ее изготовление </a:t>
                      </a:r>
                    </a:p>
                    <a:p>
                      <a:r>
                        <a:rPr lang="ru-RU" sz="1400" kern="1200" dirty="0" smtClean="0">
                          <a:solidFill>
                            <a:schemeClr val="dk1"/>
                          </a:solidFill>
                          <a:latin typeface="+mn-lt"/>
                          <a:ea typeface="+mn-ea"/>
                          <a:cs typeface="+mn-cs"/>
                        </a:rPr>
                        <a:t>и амортизационных отчислений</a:t>
                      </a:r>
                    </a:p>
                    <a:p>
                      <a:endParaRPr lang="ru-RU" sz="1400" kern="1200" dirty="0" smtClean="0">
                        <a:solidFill>
                          <a:schemeClr val="dk1"/>
                        </a:solidFill>
                        <a:latin typeface="+mn-lt"/>
                        <a:ea typeface="+mn-ea"/>
                        <a:cs typeface="+mn-cs"/>
                      </a:endParaRPr>
                    </a:p>
                    <a:p>
                      <a:r>
                        <a:rPr lang="ru-RU" sz="1400" kern="1200" dirty="0" smtClean="0">
                          <a:solidFill>
                            <a:schemeClr val="dk1"/>
                          </a:solidFill>
                          <a:latin typeface="+mn-lt"/>
                          <a:ea typeface="+mn-ea"/>
                          <a:cs typeface="+mn-cs"/>
                        </a:rPr>
                        <a:t>где МЗ - материальные затраты;</a:t>
                      </a:r>
                    </a:p>
                    <a:p>
                      <a:r>
                        <a:rPr lang="ru-RU" sz="1400" kern="1200" dirty="0" smtClean="0">
                          <a:solidFill>
                            <a:schemeClr val="dk1"/>
                          </a:solidFill>
                          <a:latin typeface="+mn-lt"/>
                          <a:ea typeface="+mn-ea"/>
                          <a:cs typeface="+mn-cs"/>
                        </a:rPr>
                        <a:t>А - амортизационные отчисления</a:t>
                      </a:r>
                      <a:endParaRPr lang="ru-RU" sz="1400" dirty="0"/>
                    </a:p>
                  </a:txBody>
                  <a:tcPr/>
                </a:tc>
                <a:extLst>
                  <a:ext uri="{0D108BD9-81ED-4DB2-BD59-A6C34878D82A}">
                    <a16:rowId xmlns:a16="http://schemas.microsoft.com/office/drawing/2014/main" val="10003"/>
                  </a:ext>
                </a:extLst>
              </a:tr>
            </a:tbl>
          </a:graphicData>
        </a:graphic>
      </p:graphicFrame>
      <p:sp>
        <p:nvSpPr>
          <p:cNvPr id="4" name="Номер слайда 3"/>
          <p:cNvSpPr>
            <a:spLocks noGrp="1"/>
          </p:cNvSpPr>
          <p:nvPr>
            <p:ph type="sldNum" sz="quarter" idx="12"/>
          </p:nvPr>
        </p:nvSpPr>
        <p:spPr/>
        <p:txBody>
          <a:bodyPr/>
          <a:lstStyle/>
          <a:p>
            <a:fld id="{B19B0651-EE4F-4900-A07F-96A6BFA9D0F0}" type="slidenum">
              <a:rPr lang="ru-RU" smtClean="0"/>
              <a:pPr/>
              <a:t>127</a:t>
            </a:fld>
            <a:endParaRPr lang="ru-RU"/>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8CB5CB8A-E713-412B-95A3-CEAC4E2F920C}"/>
              </a:ext>
            </a:extLst>
          </p:cNvPr>
          <p:cNvSpPr>
            <a:spLocks noGrp="1" noChangeArrowheads="1"/>
          </p:cNvSpPr>
          <p:nvPr>
            <p:ph idx="1"/>
          </p:nvPr>
        </p:nvSpPr>
        <p:spPr>
          <a:xfrm>
            <a:off x="457200" y="333375"/>
            <a:ext cx="8229600" cy="5792788"/>
          </a:xfrm>
        </p:spPr>
        <p:txBody>
          <a:bodyPr/>
          <a:lstStyle/>
          <a:p>
            <a:pPr marL="609600" indent="-609600" eaLnBrk="1" fontAlgn="auto" hangingPunct="1">
              <a:lnSpc>
                <a:spcPct val="80000"/>
              </a:lnSpc>
              <a:spcAft>
                <a:spcPts val="0"/>
              </a:spcAft>
              <a:buFontTx/>
              <a:buNone/>
              <a:defRPr/>
            </a:pPr>
            <a:r>
              <a:rPr lang="ru-RU" sz="2000" dirty="0"/>
              <a:t>    Структура плана производства </a:t>
            </a:r>
            <a:r>
              <a:rPr lang="ru-RU" sz="2000" dirty="0" smtClean="0"/>
              <a:t>продукции предприятия:</a:t>
            </a:r>
            <a:r>
              <a:rPr lang="ru-RU" sz="2000" dirty="0"/>
              <a:t/>
            </a:r>
            <a:br>
              <a:rPr lang="ru-RU" sz="2000" dirty="0"/>
            </a:br>
            <a:endParaRPr lang="ru-RU" sz="2000" dirty="0"/>
          </a:p>
          <a:p>
            <a:pPr marL="609600" indent="-609600" eaLnBrk="1" fontAlgn="auto" hangingPunct="1">
              <a:lnSpc>
                <a:spcPct val="80000"/>
              </a:lnSpc>
              <a:spcAft>
                <a:spcPts val="0"/>
              </a:spcAft>
              <a:buFontTx/>
              <a:buAutoNum type="arabicPeriod"/>
              <a:defRPr/>
            </a:pPr>
            <a:r>
              <a:rPr lang="ru-RU" sz="2000" dirty="0"/>
              <a:t>планирование продукции в натуральном выражении</a:t>
            </a:r>
          </a:p>
          <a:p>
            <a:pPr marL="609600" indent="-609600" eaLnBrk="1" fontAlgn="auto" hangingPunct="1">
              <a:lnSpc>
                <a:spcPct val="80000"/>
              </a:lnSpc>
              <a:spcAft>
                <a:spcPts val="0"/>
              </a:spcAft>
              <a:buFontTx/>
              <a:buAutoNum type="arabicPeriod"/>
              <a:defRPr/>
            </a:pPr>
            <a:r>
              <a:rPr lang="ru-RU" sz="2000" dirty="0"/>
              <a:t>Расчет плановых объемов производства и реализации продукции в стоимостном измерении</a:t>
            </a:r>
          </a:p>
          <a:p>
            <a:pPr marL="609600" indent="-609600" eaLnBrk="1" fontAlgn="auto" hangingPunct="1">
              <a:lnSpc>
                <a:spcPct val="80000"/>
              </a:lnSpc>
              <a:spcAft>
                <a:spcPts val="0"/>
              </a:spcAft>
              <a:buFontTx/>
              <a:buAutoNum type="arabicPeriod"/>
              <a:defRPr/>
            </a:pPr>
            <a:r>
              <a:rPr lang="ru-RU" sz="2000" dirty="0"/>
              <a:t>Расчет изменения остатков готовой нереализованной продукции</a:t>
            </a:r>
          </a:p>
          <a:p>
            <a:pPr marL="609600" indent="-609600" eaLnBrk="1" fontAlgn="auto" hangingPunct="1">
              <a:lnSpc>
                <a:spcPct val="80000"/>
              </a:lnSpc>
              <a:spcAft>
                <a:spcPts val="0"/>
              </a:spcAft>
              <a:buFontTx/>
              <a:buAutoNum type="arabicPeriod"/>
              <a:defRPr/>
            </a:pPr>
            <a:r>
              <a:rPr lang="ru-RU" sz="2000" dirty="0"/>
              <a:t>Изменение остатков незавершенного производства</a:t>
            </a:r>
          </a:p>
          <a:p>
            <a:pPr marL="609600" indent="-609600" eaLnBrk="1" fontAlgn="auto" hangingPunct="1">
              <a:lnSpc>
                <a:spcPct val="80000"/>
              </a:lnSpc>
              <a:spcAft>
                <a:spcPts val="0"/>
              </a:spcAft>
              <a:buFontTx/>
              <a:buAutoNum type="arabicPeriod"/>
              <a:defRPr/>
            </a:pPr>
            <a:r>
              <a:rPr lang="ru-RU" sz="2000" dirty="0"/>
              <a:t>Расчет баланса производственных мощностей и основных производственных фондов и их использования</a:t>
            </a:r>
          </a:p>
          <a:p>
            <a:pPr marL="609600" indent="-609600" eaLnBrk="1" fontAlgn="auto" hangingPunct="1">
              <a:lnSpc>
                <a:spcPct val="80000"/>
              </a:lnSpc>
              <a:spcAft>
                <a:spcPts val="0"/>
              </a:spcAft>
              <a:buFontTx/>
              <a:buAutoNum type="arabicPeriod"/>
              <a:defRPr/>
            </a:pPr>
            <a:endParaRPr lang="ru-RU" sz="2000" dirty="0"/>
          </a:p>
          <a:p>
            <a:pPr marL="609600" indent="-609600" eaLnBrk="1" fontAlgn="auto" hangingPunct="1">
              <a:lnSpc>
                <a:spcPct val="80000"/>
              </a:lnSpc>
              <a:spcAft>
                <a:spcPts val="0"/>
              </a:spcAft>
              <a:buFontTx/>
              <a:buNone/>
              <a:defRPr/>
            </a:pPr>
            <a:r>
              <a:rPr lang="ru-RU" sz="2000" dirty="0"/>
              <a:t>В плане реализации продукции предприятия МК устанавливаются объем и структура поставок выпускаемой продукции , планируемая сумма выручки и прибыли от реализации продукции.</a:t>
            </a:r>
          </a:p>
        </p:txBody>
      </p:sp>
      <p:sp>
        <p:nvSpPr>
          <p:cNvPr id="3" name="Номер слайда 2"/>
          <p:cNvSpPr>
            <a:spLocks noGrp="1"/>
          </p:cNvSpPr>
          <p:nvPr>
            <p:ph type="sldNum" sz="quarter" idx="12"/>
          </p:nvPr>
        </p:nvSpPr>
        <p:spPr/>
        <p:txBody>
          <a:bodyPr/>
          <a:lstStyle/>
          <a:p>
            <a:fld id="{B19B0651-EE4F-4900-A07F-96A6BFA9D0F0}" type="slidenum">
              <a:rPr lang="ru-RU" smtClean="0"/>
              <a:pPr/>
              <a:t>128</a:t>
            </a:fld>
            <a:endParaRPr lang="ru-RU"/>
          </a:p>
        </p:txBody>
      </p:sp>
    </p:spTree>
    <p:extLst>
      <p:ext uri="{BB962C8B-B14F-4D97-AF65-F5344CB8AC3E}">
        <p14:creationId xmlns:p14="http://schemas.microsoft.com/office/powerpoint/2010/main" val="5486911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D39130D3-0701-4822-BD5C-9041E252AA83}"/>
              </a:ext>
            </a:extLst>
          </p:cNvPr>
          <p:cNvSpPr>
            <a:spLocks noChangeArrowheads="1"/>
          </p:cNvSpPr>
          <p:nvPr/>
        </p:nvSpPr>
        <p:spPr bwMode="auto">
          <a:xfrm>
            <a:off x="323850" y="849313"/>
            <a:ext cx="8640763"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ru-RU" sz="3200" dirty="0">
                <a:solidFill>
                  <a:srgbClr val="FF0000"/>
                </a:solidFill>
                <a:latin typeface="Times New Roman" pitchFamily="18" charset="0"/>
              </a:rPr>
              <a:t>Производственная мощность предприятия</a:t>
            </a:r>
            <a:r>
              <a:rPr lang="ru-RU" sz="3200" b="0" dirty="0">
                <a:solidFill>
                  <a:srgbClr val="FF0000"/>
                </a:solidFill>
                <a:latin typeface="Times New Roman" pitchFamily="18" charset="0"/>
              </a:rPr>
              <a:t> (цеха или производственного участка) – </a:t>
            </a:r>
          </a:p>
          <a:p>
            <a:pPr>
              <a:defRPr/>
            </a:pPr>
            <a:endParaRPr lang="ru-RU" sz="3200" b="0" dirty="0">
              <a:solidFill>
                <a:srgbClr val="FF99FF"/>
              </a:solidFill>
              <a:latin typeface="Times New Roman" pitchFamily="18" charset="0"/>
            </a:endParaRPr>
          </a:p>
          <a:p>
            <a:pPr>
              <a:defRPr/>
            </a:pPr>
            <a:r>
              <a:rPr lang="ru-RU" sz="2400" kern="0" dirty="0">
                <a:latin typeface="Times New Roman" pitchFamily="18" charset="0"/>
              </a:rPr>
              <a:t>это максимальное количество продукции соответствующего качества и ассортимента, которое может быть произведено предприятием в единицу</a:t>
            </a:r>
            <a:r>
              <a:rPr lang="en-US" sz="2400" kern="0" dirty="0">
                <a:latin typeface="Times New Roman" pitchFamily="18" charset="0"/>
              </a:rPr>
              <a:t> </a:t>
            </a:r>
            <a:r>
              <a:rPr lang="ru-RU" sz="2400" kern="0" dirty="0">
                <a:latin typeface="Times New Roman" pitchFamily="18" charset="0"/>
              </a:rPr>
              <a:t>времени  при полном использовании основных производственных фондов в оптимальных условиях их эксплуатации</a:t>
            </a:r>
          </a:p>
          <a:p>
            <a:pPr>
              <a:defRPr/>
            </a:pPr>
            <a:endParaRPr lang="ru-RU" sz="2400" b="0" dirty="0">
              <a:latin typeface="Times New Roman" pitchFamily="18" charset="0"/>
            </a:endParaRPr>
          </a:p>
          <a:p>
            <a:pPr>
              <a:defRPr/>
            </a:pPr>
            <a:endParaRPr lang="ru-RU" sz="2400" b="0" dirty="0">
              <a:latin typeface="Times New Roman" pitchFamily="18"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129</a:t>
            </a:fld>
            <a:endParaRPr lang="ru-RU"/>
          </a:p>
        </p:txBody>
      </p:sp>
    </p:spTree>
    <p:extLst>
      <p:ext uri="{BB962C8B-B14F-4D97-AF65-F5344CB8AC3E}">
        <p14:creationId xmlns:p14="http://schemas.microsoft.com/office/powerpoint/2010/main" val="3355595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564126" y="884904"/>
            <a:ext cx="7755809" cy="5427405"/>
          </a:xfrm>
        </p:spPr>
        <p:txBody>
          <a:bodyPr>
            <a:noAutofit/>
          </a:bodyPr>
          <a:lstStyle/>
          <a:p>
            <a:pPr>
              <a:lnSpc>
                <a:spcPct val="107000"/>
              </a:lnSpc>
              <a:spcAft>
                <a:spcPts val="80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1</a:t>
            </a:r>
            <a:r>
              <a:rPr lang="ru-RU" dirty="0" smtClean="0">
                <a:latin typeface="Times New Roman" panose="02020603050405020304" pitchFamily="18" charset="0"/>
                <a:ea typeface="Calibri" panose="020F0502020204030204" pitchFamily="34" charset="0"/>
                <a:cs typeface="Times New Roman" panose="02020603050405020304" pitchFamily="18" charset="0"/>
              </a:rPr>
              <a:t>. обоснование критериев выделения проектов и продуктовых групп;</a:t>
            </a:r>
            <a:endParaRPr lang="ru-RU"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 тщательный подбор руководителей подразделений;</a:t>
            </a:r>
            <a:endParaRPr lang="ru-RU"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2 </a:t>
            </a:r>
            <a:r>
              <a:rPr lang="ru-RU" dirty="0">
                <a:latin typeface="Times New Roman" panose="02020603050405020304" pitchFamily="18" charset="0"/>
                <a:ea typeface="Calibri" panose="020F0502020204030204" pitchFamily="34" charset="0"/>
                <a:cs typeface="Times New Roman" panose="02020603050405020304" pitchFamily="18" charset="0"/>
              </a:rPr>
              <a:t>.обеспечение единой инновационной политики во всех продуктовых группах;</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3. предотвращение внутрифирменной конкуренции между продуктовыми группами;</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4.предотвращение автономного развития продуктовых групп;</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5.разработка специальных мотивационных механизмов, регламентирующих внутрифирменную </a:t>
            </a:r>
            <a:r>
              <a:rPr lang="ru-RU" dirty="0" smtClean="0">
                <a:latin typeface="Times New Roman" panose="02020603050405020304" pitchFamily="18" charset="0"/>
                <a:ea typeface="Calibri" panose="020F0502020204030204" pitchFamily="34" charset="0"/>
                <a:cs typeface="Times New Roman" panose="02020603050405020304" pitchFamily="18" charset="0"/>
              </a:rPr>
              <a:t>кооперацию</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Заголовок 2"/>
          <p:cNvSpPr>
            <a:spLocks noGrp="1"/>
          </p:cNvSpPr>
          <p:nvPr>
            <p:ph type="title"/>
          </p:nvPr>
        </p:nvSpPr>
        <p:spPr>
          <a:xfrm>
            <a:off x="564126" y="-195313"/>
            <a:ext cx="7886700" cy="1325563"/>
          </a:xfrm>
        </p:spPr>
        <p:txBody>
          <a:bodyPr/>
          <a:lstStyle/>
          <a:p>
            <a:r>
              <a:rPr lang="ru-RU" dirty="0" smtClean="0"/>
              <a:t>Задачи </a:t>
            </a:r>
            <a:r>
              <a:rPr lang="ru-RU" dirty="0" err="1" smtClean="0"/>
              <a:t>дивизиональной</a:t>
            </a:r>
            <a:r>
              <a:rPr lang="ru-RU" dirty="0" smtClean="0"/>
              <a:t> </a:t>
            </a:r>
            <a:r>
              <a:rPr lang="ru-RU" dirty="0" err="1" smtClean="0"/>
              <a:t>оргструктуры</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13</a:t>
            </a:fld>
            <a:endParaRPr lang="ru-RU"/>
          </a:p>
        </p:txBody>
      </p:sp>
    </p:spTree>
    <p:extLst>
      <p:ext uri="{BB962C8B-B14F-4D97-AF65-F5344CB8AC3E}">
        <p14:creationId xmlns:p14="http://schemas.microsoft.com/office/powerpoint/2010/main" val="389839998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78BB2AB6-8CA2-495D-AF59-374DB2695F97}"/>
              </a:ext>
            </a:extLst>
          </p:cNvPr>
          <p:cNvGraphicFramePr>
            <a:graphicFrameLocks noGrp="1"/>
          </p:cNvGraphicFramePr>
          <p:nvPr/>
        </p:nvGraphicFramePr>
        <p:xfrm>
          <a:off x="0" y="0"/>
          <a:ext cx="9144001" cy="6778627"/>
        </p:xfrm>
        <a:graphic>
          <a:graphicData uri="http://schemas.openxmlformats.org/drawingml/2006/table">
            <a:tbl>
              <a:tblPr firstRow="1" bandRow="1">
                <a:tableStyleId>{5C22544A-7EE6-4342-B048-85BDC9FD1C3A}</a:tableStyleId>
              </a:tblPr>
              <a:tblGrid>
                <a:gridCol w="1763688">
                  <a:extLst>
                    <a:ext uri="{9D8B030D-6E8A-4147-A177-3AD203B41FA5}">
                      <a16:colId xmlns:a16="http://schemas.microsoft.com/office/drawing/2014/main" val="20000"/>
                    </a:ext>
                  </a:extLst>
                </a:gridCol>
                <a:gridCol w="3854716">
                  <a:extLst>
                    <a:ext uri="{9D8B030D-6E8A-4147-A177-3AD203B41FA5}">
                      <a16:colId xmlns:a16="http://schemas.microsoft.com/office/drawing/2014/main" val="20001"/>
                    </a:ext>
                  </a:extLst>
                </a:gridCol>
                <a:gridCol w="3525597">
                  <a:extLst>
                    <a:ext uri="{9D8B030D-6E8A-4147-A177-3AD203B41FA5}">
                      <a16:colId xmlns:a16="http://schemas.microsoft.com/office/drawing/2014/main" val="20002"/>
                    </a:ext>
                  </a:extLst>
                </a:gridCol>
              </a:tblGrid>
              <a:tr h="365751">
                <a:tc>
                  <a:txBody>
                    <a:bodyPr/>
                    <a:lstStyle/>
                    <a:p>
                      <a:pPr algn="ctr"/>
                      <a:r>
                        <a:rPr kumimoji="0" lang="ru-RU" sz="1800" b="1" i="0" u="none" strike="noStrike" kern="1200" cap="none" spc="0" normalizeH="0" baseline="0" dirty="0">
                          <a:ln>
                            <a:noFill/>
                          </a:ln>
                          <a:solidFill>
                            <a:prstClr val="white"/>
                          </a:solidFill>
                          <a:effectLst/>
                          <a:uLnTx/>
                          <a:uFillTx/>
                          <a:latin typeface="+mn-lt"/>
                          <a:ea typeface="+mn-ea"/>
                          <a:cs typeface="+mn-cs"/>
                        </a:rPr>
                        <a:t>Виды ПМ </a:t>
                      </a:r>
                    </a:p>
                  </a:txBody>
                  <a:tcPr marT="45716" marB="45716"/>
                </a:tc>
                <a:tc>
                  <a:txBody>
                    <a:bodyPr/>
                    <a:lstStyle/>
                    <a:p>
                      <a:pPr algn="ctr"/>
                      <a:r>
                        <a:rPr kumimoji="0" lang="ru-RU" sz="1800" b="1" i="0" u="none" strike="noStrike" kern="1200" cap="none" spc="0" normalizeH="0" baseline="0" noProof="0" dirty="0">
                          <a:ln>
                            <a:noFill/>
                          </a:ln>
                          <a:solidFill>
                            <a:prstClr val="white"/>
                          </a:solidFill>
                          <a:effectLst/>
                          <a:uLnTx/>
                          <a:uFillTx/>
                          <a:latin typeface="+mn-lt"/>
                          <a:ea typeface="+mn-ea"/>
                          <a:cs typeface="+mn-cs"/>
                        </a:rPr>
                        <a:t>Определение</a:t>
                      </a:r>
                      <a:endParaRPr lang="ru-RU" sz="1100" dirty="0">
                        <a:solidFill>
                          <a:schemeClr val="bg1"/>
                        </a:solidFill>
                      </a:endParaRPr>
                    </a:p>
                  </a:txBody>
                  <a:tcPr marT="45716" marB="45716"/>
                </a:tc>
                <a:tc>
                  <a:txBody>
                    <a:bodyPr/>
                    <a:lstStyle/>
                    <a:p>
                      <a:pPr algn="ctr"/>
                      <a:r>
                        <a:rPr lang="ru-RU" sz="1800" dirty="0"/>
                        <a:t>Область</a:t>
                      </a:r>
                      <a:r>
                        <a:rPr lang="ru-RU" sz="1800" baseline="0" dirty="0"/>
                        <a:t> применения</a:t>
                      </a:r>
                      <a:endParaRPr lang="ru-RU" sz="1800" dirty="0"/>
                    </a:p>
                  </a:txBody>
                  <a:tcPr marT="45716" marB="45716"/>
                </a:tc>
                <a:extLst>
                  <a:ext uri="{0D108BD9-81ED-4DB2-BD59-A6C34878D82A}">
                    <a16:rowId xmlns:a16="http://schemas.microsoft.com/office/drawing/2014/main" val="10000"/>
                  </a:ext>
                </a:extLst>
              </a:tr>
              <a:tr h="1454231">
                <a:tc>
                  <a:txBody>
                    <a:bodyPr/>
                    <a:lstStyle/>
                    <a:p>
                      <a:pPr marL="18288" marR="0" lvl="0" indent="0" algn="l" defTabSz="914400" rtl="0" eaLnBrk="1" fontAlgn="auto" latinLnBrk="0" hangingPunct="1">
                        <a:lnSpc>
                          <a:spcPct val="100000"/>
                        </a:lnSpc>
                        <a:spcBef>
                          <a:spcPct val="20000"/>
                        </a:spcBef>
                        <a:spcAft>
                          <a:spcPts val="0"/>
                        </a:spcAft>
                        <a:buClrTx/>
                        <a:buSzPct val="60000"/>
                        <a:buFont typeface="Wingdings" pitchFamily="2" charset="2"/>
                        <a:buNone/>
                        <a:tabLst/>
                        <a:defRPr/>
                      </a:pPr>
                      <a:r>
                        <a:rPr kumimoji="0" lang="ru-RU" sz="12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Теоретическая (проектная) мощность</a:t>
                      </a:r>
                      <a:endParaRPr lang="ru-RU" sz="1200" kern="0" baseline="0" dirty="0">
                        <a:solidFill>
                          <a:schemeClr val="tx1"/>
                        </a:solidFill>
                        <a:latin typeface="Times New Roman" pitchFamily="18" charset="0"/>
                        <a:cs typeface="Times New Roman" pitchFamily="18" charset="0"/>
                      </a:endParaRPr>
                    </a:p>
                  </a:txBody>
                  <a:tcPr marT="45716" marB="45716"/>
                </a:tc>
                <a:tc>
                  <a:txBody>
                    <a:bodyPr/>
                    <a:lstStyle/>
                    <a:p>
                      <a:pPr marL="18288" marR="0" lvl="0" indent="0" algn="l" defTabSz="914400" rtl="0" eaLnBrk="1" fontAlgn="auto" latinLnBrk="0" hangingPunct="1">
                        <a:lnSpc>
                          <a:spcPct val="100000"/>
                        </a:lnSpc>
                        <a:spcBef>
                          <a:spcPct val="20000"/>
                        </a:spcBef>
                        <a:spcAft>
                          <a:spcPts val="0"/>
                        </a:spcAft>
                        <a:buClrTx/>
                        <a:buSzPct val="60000"/>
                        <a:buFont typeface="Wingdings" pitchFamily="2" charset="2"/>
                        <a:buNone/>
                        <a:tabLst/>
                        <a:defRPr/>
                      </a:pPr>
                      <a:r>
                        <a:rPr kumimoji="0" lang="ru-RU"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максимально возможный выпуск продукции при идеальных условиях функционирования производства. Она определяется как предельная часовая совокупность мощностей средств труда при полном годовом календарном фонде времени работы в течение всего срока их физической службы. </a:t>
                      </a:r>
                      <a:endParaRPr kumimoji="0" lang="ru-RU" sz="1200" b="0"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txBody>
                  <a:tcPr marT="45716" marB="45716"/>
                </a:tc>
                <a:tc>
                  <a:txBody>
                    <a:bodyPr/>
                    <a:lstStyle/>
                    <a:p>
                      <a:pPr marL="18288" marR="0" lvl="0" indent="0" algn="l" defTabSz="914400" rtl="0" eaLnBrk="1" fontAlgn="auto" latinLnBrk="0" hangingPunct="1">
                        <a:lnSpc>
                          <a:spcPct val="100000"/>
                        </a:lnSpc>
                        <a:spcBef>
                          <a:spcPct val="20000"/>
                        </a:spcBef>
                        <a:spcAft>
                          <a:spcPts val="0"/>
                        </a:spcAft>
                        <a:buClrTx/>
                        <a:buSzPct val="60000"/>
                        <a:buFont typeface="Wingdings" pitchFamily="2" charset="2"/>
                        <a:buNone/>
                        <a:tabLst/>
                        <a:defRPr/>
                      </a:pPr>
                      <a:r>
                        <a:rPr kumimoji="0" lang="ru-RU"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Этот показатель используется при обосновании новых проектов, расширения производства, других инновационных мероприятий.</a:t>
                      </a:r>
                      <a:endParaRPr lang="ru-RU" sz="1200" kern="0" baseline="0" dirty="0">
                        <a:solidFill>
                          <a:schemeClr val="tx1"/>
                        </a:solidFill>
                        <a:latin typeface="Times New Roman" pitchFamily="18" charset="0"/>
                        <a:cs typeface="Times New Roman" pitchFamily="18" charset="0"/>
                      </a:endParaRPr>
                    </a:p>
                  </a:txBody>
                  <a:tcPr marT="45716" marB="45716"/>
                </a:tc>
                <a:extLst>
                  <a:ext uri="{0D108BD9-81ED-4DB2-BD59-A6C34878D82A}">
                    <a16:rowId xmlns:a16="http://schemas.microsoft.com/office/drawing/2014/main" val="10001"/>
                  </a:ext>
                </a:extLst>
              </a:tr>
              <a:tr h="1392725">
                <a:tc>
                  <a:txBody>
                    <a:bodyPr/>
                    <a:lstStyle/>
                    <a:p>
                      <a:pPr marL="18288" marR="0" lvl="0" indent="0" algn="l" defTabSz="914400" rtl="0" eaLnBrk="1" fontAlgn="auto" latinLnBrk="0" hangingPunct="1">
                        <a:lnSpc>
                          <a:spcPct val="100000"/>
                        </a:lnSpc>
                        <a:spcBef>
                          <a:spcPct val="20000"/>
                        </a:spcBef>
                        <a:spcAft>
                          <a:spcPts val="0"/>
                        </a:spcAft>
                        <a:buClrTx/>
                        <a:buSzPct val="60000"/>
                        <a:buFont typeface="Wingdings" pitchFamily="2" charset="2"/>
                        <a:buNone/>
                        <a:tabLst/>
                        <a:defRPr/>
                      </a:pPr>
                      <a:r>
                        <a:rPr kumimoji="0" lang="ru-RU"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Максимальная мощность</a:t>
                      </a:r>
                      <a:endParaRPr lang="ru-RU" sz="1200" kern="0" baseline="0" dirty="0">
                        <a:solidFill>
                          <a:schemeClr val="tx1"/>
                        </a:solidFill>
                        <a:latin typeface="Times New Roman" pitchFamily="18" charset="0"/>
                        <a:cs typeface="Times New Roman" pitchFamily="18" charset="0"/>
                      </a:endParaRPr>
                    </a:p>
                  </a:txBody>
                  <a:tcPr marT="45716" marB="45716"/>
                </a:tc>
                <a:tc>
                  <a:txBody>
                    <a:bodyPr/>
                    <a:lstStyle/>
                    <a:p>
                      <a:pPr>
                        <a:lnSpc>
                          <a:spcPct val="100000"/>
                        </a:lnSpc>
                      </a:pPr>
                      <a:r>
                        <a:rPr kumimoji="0" lang="ru-RU"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теоретически возможный выпуск продукции в течение отчетного периода при обычном составе освоенной продукции, без ограничений со стороны факторов труда и материалов, при возможности увеличения смен и рабочих дней, а также использовании только установленного оборудования, готового к работе</a:t>
                      </a:r>
                      <a:endParaRPr lang="ru-RU" sz="1200" kern="0" baseline="0" dirty="0">
                        <a:solidFill>
                          <a:schemeClr val="tx1"/>
                        </a:solidFill>
                        <a:latin typeface="Times New Roman" pitchFamily="18" charset="0"/>
                        <a:cs typeface="Times New Roman" pitchFamily="18" charset="0"/>
                      </a:endParaRPr>
                    </a:p>
                  </a:txBody>
                  <a:tcPr marT="45716" marB="45716"/>
                </a:tc>
                <a:tc>
                  <a:txBody>
                    <a:bodyPr/>
                    <a:lstStyle/>
                    <a:p>
                      <a:pPr marL="18288" marR="0" lvl="0" indent="0" algn="l" defTabSz="914400" rtl="0" eaLnBrk="1" fontAlgn="auto" latinLnBrk="0" hangingPunct="1">
                        <a:lnSpc>
                          <a:spcPct val="100000"/>
                        </a:lnSpc>
                        <a:spcBef>
                          <a:spcPct val="20000"/>
                        </a:spcBef>
                        <a:spcAft>
                          <a:spcPts val="0"/>
                        </a:spcAft>
                        <a:buClrTx/>
                        <a:buSzPct val="60000"/>
                        <a:buFont typeface="Wingdings" pitchFamily="2" charset="2"/>
                        <a:buNone/>
                        <a:tabLst/>
                        <a:defRPr/>
                      </a:pPr>
                      <a:r>
                        <a:rPr kumimoji="0" lang="ru-RU"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Данный показатель важен при определении резервов производства, объемов выпускаемой продукции и возможностей их увеличения, наращивания.</a:t>
                      </a:r>
                    </a:p>
                    <a:p>
                      <a:pPr>
                        <a:lnSpc>
                          <a:spcPct val="100000"/>
                        </a:lnSpc>
                      </a:pPr>
                      <a:endParaRPr lang="ru-RU" sz="1200" kern="0" baseline="0" dirty="0">
                        <a:solidFill>
                          <a:schemeClr val="tx1"/>
                        </a:solidFill>
                        <a:latin typeface="Times New Roman" pitchFamily="18" charset="0"/>
                        <a:cs typeface="Times New Roman" pitchFamily="18" charset="0"/>
                      </a:endParaRPr>
                    </a:p>
                  </a:txBody>
                  <a:tcPr marT="45716" marB="45716"/>
                </a:tc>
                <a:extLst>
                  <a:ext uri="{0D108BD9-81ED-4DB2-BD59-A6C34878D82A}">
                    <a16:rowId xmlns:a16="http://schemas.microsoft.com/office/drawing/2014/main" val="10002"/>
                  </a:ext>
                </a:extLst>
              </a:tr>
              <a:tr h="822885">
                <a:tc>
                  <a:txBody>
                    <a:bodyPr/>
                    <a:lstStyle/>
                    <a:p>
                      <a:pPr marL="18288" marR="0" lvl="0" indent="0" algn="l" defTabSz="914400" rtl="0" eaLnBrk="1" fontAlgn="auto" latinLnBrk="0" hangingPunct="1">
                        <a:lnSpc>
                          <a:spcPct val="100000"/>
                        </a:lnSpc>
                        <a:spcBef>
                          <a:spcPct val="20000"/>
                        </a:spcBef>
                        <a:spcAft>
                          <a:spcPts val="0"/>
                        </a:spcAft>
                        <a:buClrTx/>
                        <a:buSzPct val="60000"/>
                        <a:buFont typeface="Wingdings" pitchFamily="2" charset="2"/>
                        <a:buNone/>
                        <a:tabLst/>
                        <a:defRPr/>
                      </a:pPr>
                      <a:r>
                        <a:rPr kumimoji="0" lang="ru-RU"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Экономическая мощность</a:t>
                      </a:r>
                      <a:endParaRPr kumimoji="0" lang="ru-RU" sz="1200" b="0"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txBody>
                  <a:tcPr marT="45716" marB="45716"/>
                </a:tc>
                <a:tc>
                  <a:txBody>
                    <a:bodyPr/>
                    <a:lstStyle/>
                    <a:p>
                      <a:pPr marL="18288" marR="0" lvl="0" indent="0" algn="l" defTabSz="914400" rtl="0" eaLnBrk="1" fontAlgn="auto" latinLnBrk="0" hangingPunct="1">
                        <a:lnSpc>
                          <a:spcPct val="100000"/>
                        </a:lnSpc>
                        <a:spcBef>
                          <a:spcPct val="20000"/>
                        </a:spcBef>
                        <a:spcAft>
                          <a:spcPts val="0"/>
                        </a:spcAft>
                        <a:buClrTx/>
                        <a:buSzPct val="60000"/>
                        <a:buFont typeface="Wingdings" pitchFamily="2" charset="2"/>
                        <a:buNone/>
                        <a:tabLst/>
                        <a:defRPr/>
                      </a:pPr>
                      <a:r>
                        <a:rPr kumimoji="0" lang="ru-RU"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предел производства, который предприятию невыгодно превышать из-за большого роста издержек производства или каких-либо иных причин</a:t>
                      </a:r>
                      <a:endParaRPr lang="ru-RU" sz="1200" kern="0" baseline="0" dirty="0">
                        <a:solidFill>
                          <a:schemeClr val="tx1"/>
                        </a:solidFill>
                        <a:latin typeface="Times New Roman" pitchFamily="18" charset="0"/>
                        <a:cs typeface="Times New Roman" pitchFamily="18" charset="0"/>
                      </a:endParaRPr>
                    </a:p>
                  </a:txBody>
                  <a:tcPr marT="45716" marB="45716"/>
                </a:tc>
                <a:tc>
                  <a:txBody>
                    <a:bodyPr/>
                    <a:lstStyle/>
                    <a:p>
                      <a:pPr>
                        <a:lnSpc>
                          <a:spcPct val="100000"/>
                        </a:lnSpc>
                      </a:pPr>
                      <a:endParaRPr lang="ru-RU" sz="1200" kern="0" baseline="0" dirty="0">
                        <a:solidFill>
                          <a:schemeClr val="bg1"/>
                        </a:solidFill>
                        <a:latin typeface="Times New Roman" pitchFamily="18" charset="0"/>
                        <a:cs typeface="Times New Roman" pitchFamily="18" charset="0"/>
                      </a:endParaRPr>
                    </a:p>
                  </a:txBody>
                  <a:tcPr marT="45716" marB="45716"/>
                </a:tc>
                <a:extLst>
                  <a:ext uri="{0D108BD9-81ED-4DB2-BD59-A6C34878D82A}">
                    <a16:rowId xmlns:a16="http://schemas.microsoft.com/office/drawing/2014/main" val="10003"/>
                  </a:ext>
                </a:extLst>
              </a:tr>
              <a:tr h="1005830">
                <a:tc>
                  <a:txBody>
                    <a:bodyPr/>
                    <a:lstStyle/>
                    <a:p>
                      <a:pPr marL="18288" marR="0" lvl="0" indent="0" algn="l" defTabSz="914400" rtl="0" eaLnBrk="1" fontAlgn="auto" latinLnBrk="0" hangingPunct="1">
                        <a:lnSpc>
                          <a:spcPct val="100000"/>
                        </a:lnSpc>
                        <a:spcBef>
                          <a:spcPct val="20000"/>
                        </a:spcBef>
                        <a:spcAft>
                          <a:spcPts val="0"/>
                        </a:spcAft>
                        <a:buClrTx/>
                        <a:buSzPct val="60000"/>
                        <a:buFont typeface="Wingdings" pitchFamily="2" charset="2"/>
                        <a:buNone/>
                        <a:tabLst/>
                        <a:defRPr/>
                      </a:pPr>
                      <a:r>
                        <a:rPr kumimoji="0" lang="ru-RU"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Практическая мощность </a:t>
                      </a:r>
                      <a:endParaRPr kumimoji="0" lang="ru-RU" sz="1200" b="0"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txBody>
                  <a:tcPr marT="45716" marB="45716"/>
                </a:tc>
                <a:tc>
                  <a:txBody>
                    <a:bodyPr/>
                    <a:lstStyle/>
                    <a:p>
                      <a:pPr marL="18288" marR="0" lvl="0" indent="0" algn="l" defTabSz="914400" rtl="0" eaLnBrk="1" fontAlgn="auto" latinLnBrk="0" hangingPunct="1">
                        <a:lnSpc>
                          <a:spcPct val="100000"/>
                        </a:lnSpc>
                        <a:spcBef>
                          <a:spcPct val="20000"/>
                        </a:spcBef>
                        <a:spcAft>
                          <a:spcPts val="0"/>
                        </a:spcAft>
                        <a:buClrTx/>
                        <a:buSzPct val="60000"/>
                        <a:buFont typeface="Wingdings" pitchFamily="2" charset="2"/>
                        <a:buNone/>
                        <a:tabLst/>
                        <a:defRPr/>
                      </a:pPr>
                      <a:r>
                        <a:rPr kumimoji="0" lang="ru-RU"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наивысший объем выпуска продукции, который может быть достигнут на предприятии и реальных условиях работы. В большинстве случаев практическая производственная мощность совпадает с экономической</a:t>
                      </a:r>
                      <a:endParaRPr lang="ru-RU" sz="1200" kern="0" baseline="0" dirty="0">
                        <a:solidFill>
                          <a:schemeClr val="tx1"/>
                        </a:solidFill>
                        <a:latin typeface="Times New Roman" pitchFamily="18" charset="0"/>
                        <a:cs typeface="Times New Roman" pitchFamily="18" charset="0"/>
                      </a:endParaRPr>
                    </a:p>
                  </a:txBody>
                  <a:tcPr marT="45716" marB="45716"/>
                </a:tc>
                <a:tc>
                  <a:txBody>
                    <a:bodyPr/>
                    <a:lstStyle/>
                    <a:p>
                      <a:pPr>
                        <a:lnSpc>
                          <a:spcPct val="100000"/>
                        </a:lnSpc>
                      </a:pPr>
                      <a:endParaRPr lang="ru-RU" sz="1200" kern="0" baseline="0" dirty="0">
                        <a:solidFill>
                          <a:schemeClr val="bg1"/>
                        </a:solidFill>
                        <a:latin typeface="Times New Roman" pitchFamily="18" charset="0"/>
                        <a:cs typeface="Times New Roman" pitchFamily="18" charset="0"/>
                      </a:endParaRPr>
                    </a:p>
                  </a:txBody>
                  <a:tcPr marT="45716" marB="45716"/>
                </a:tc>
                <a:extLst>
                  <a:ext uri="{0D108BD9-81ED-4DB2-BD59-A6C34878D82A}">
                    <a16:rowId xmlns:a16="http://schemas.microsoft.com/office/drawing/2014/main" val="10004"/>
                  </a:ext>
                </a:extLst>
              </a:tr>
              <a:tr h="1737202">
                <a:tc>
                  <a:txBody>
                    <a:bodyPr/>
                    <a:lstStyle/>
                    <a:p>
                      <a:pPr marL="18288" marR="0" lvl="0" indent="0" algn="l" defTabSz="914400" rtl="0" eaLnBrk="1" fontAlgn="auto" latinLnBrk="0" hangingPunct="1">
                        <a:lnSpc>
                          <a:spcPct val="100000"/>
                        </a:lnSpc>
                        <a:spcBef>
                          <a:spcPct val="20000"/>
                        </a:spcBef>
                        <a:spcAft>
                          <a:spcPts val="0"/>
                        </a:spcAft>
                        <a:buClrTx/>
                        <a:buSzPct val="60000"/>
                        <a:buFont typeface="Wingdings" pitchFamily="2" charset="2"/>
                        <a:buNone/>
                        <a:tabLst/>
                        <a:defRPr/>
                      </a:pPr>
                      <a:r>
                        <a:rPr kumimoji="0" lang="ru-RU"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Плановая производственная мощность действующих предприятий </a:t>
                      </a:r>
                      <a:endParaRPr kumimoji="0" lang="ru-RU" sz="1200" b="0"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txBody>
                  <a:tcPr marT="45716" marB="45716"/>
                </a:tc>
                <a:tc>
                  <a:txBody>
                    <a:bodyPr/>
                    <a:lstStyle/>
                    <a:p>
                      <a:pPr marL="18288" marR="0" lvl="0" indent="0" algn="l" defTabSz="914400" rtl="0" eaLnBrk="1" fontAlgn="auto" latinLnBrk="0" hangingPunct="1">
                        <a:lnSpc>
                          <a:spcPct val="100000"/>
                        </a:lnSpc>
                        <a:spcBef>
                          <a:spcPct val="20000"/>
                        </a:spcBef>
                        <a:spcAft>
                          <a:spcPts val="0"/>
                        </a:spcAft>
                        <a:buClrTx/>
                        <a:buSzPct val="60000"/>
                        <a:buFont typeface="Wingdings" pitchFamily="2" charset="2"/>
                        <a:buNone/>
                        <a:tabLst/>
                        <a:defRPr/>
                      </a:pPr>
                      <a:r>
                        <a:rPr kumimoji="0" lang="ru-RU"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рассчитывается исходя из применяемых технологических процессов, наличного парка оборудования, имеющихся производственных площадей как величин уже заданных, а объем выпуска продукции по планируемой номенклатуре является искомой величиной, устанавливаемой в условиях полного использования ресурсов, имеющихся в распоряжении предприятия</a:t>
                      </a:r>
                      <a:endParaRPr lang="ru-RU" sz="1200" kern="0" baseline="0" dirty="0">
                        <a:solidFill>
                          <a:schemeClr val="tx1"/>
                        </a:solidFill>
                        <a:latin typeface="Times New Roman" pitchFamily="18" charset="0"/>
                        <a:cs typeface="Times New Roman" pitchFamily="18" charset="0"/>
                      </a:endParaRPr>
                    </a:p>
                  </a:txBody>
                  <a:tcPr marT="45716" marB="45716"/>
                </a:tc>
                <a:tc>
                  <a:txBody>
                    <a:bodyPr/>
                    <a:lstStyle/>
                    <a:p>
                      <a:pPr>
                        <a:lnSpc>
                          <a:spcPct val="100000"/>
                        </a:lnSpc>
                      </a:pPr>
                      <a:endParaRPr lang="ru-RU" sz="1200" kern="0" baseline="0" dirty="0">
                        <a:solidFill>
                          <a:schemeClr val="tx1"/>
                        </a:solidFill>
                        <a:latin typeface="Times New Roman" pitchFamily="18" charset="0"/>
                        <a:cs typeface="Times New Roman" pitchFamily="18" charset="0"/>
                      </a:endParaRPr>
                    </a:p>
                  </a:txBody>
                  <a:tcPr marT="45716" marB="45716"/>
                </a:tc>
                <a:extLst>
                  <a:ext uri="{0D108BD9-81ED-4DB2-BD59-A6C34878D82A}">
                    <a16:rowId xmlns:a16="http://schemas.microsoft.com/office/drawing/2014/main" val="10005"/>
                  </a:ext>
                </a:extLst>
              </a:tr>
            </a:tbl>
          </a:graphicData>
        </a:graphic>
      </p:graphicFrame>
      <p:sp>
        <p:nvSpPr>
          <p:cNvPr id="3" name="Номер слайда 2"/>
          <p:cNvSpPr>
            <a:spLocks noGrp="1"/>
          </p:cNvSpPr>
          <p:nvPr>
            <p:ph type="sldNum" sz="quarter" idx="12"/>
          </p:nvPr>
        </p:nvSpPr>
        <p:spPr/>
        <p:txBody>
          <a:bodyPr/>
          <a:lstStyle/>
          <a:p>
            <a:fld id="{B19B0651-EE4F-4900-A07F-96A6BFA9D0F0}" type="slidenum">
              <a:rPr lang="ru-RU" smtClean="0"/>
              <a:pPr/>
              <a:t>130</a:t>
            </a:fld>
            <a:endParaRPr lang="ru-RU"/>
          </a:p>
        </p:txBody>
      </p:sp>
    </p:spTree>
    <p:extLst>
      <p:ext uri="{BB962C8B-B14F-4D97-AF65-F5344CB8AC3E}">
        <p14:creationId xmlns:p14="http://schemas.microsoft.com/office/powerpoint/2010/main" val="40759927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9DAC833-D325-418B-AC81-AB68184BB326}"/>
              </a:ext>
            </a:extLst>
          </p:cNvPr>
          <p:cNvSpPr/>
          <p:nvPr/>
        </p:nvSpPr>
        <p:spPr>
          <a:xfrm>
            <a:off x="1187450" y="115888"/>
            <a:ext cx="7705725" cy="360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solidFill>
                  <a:schemeClr val="bg2"/>
                </a:solidFill>
              </a:rPr>
              <a:t>Факторы, оказывающие влияние на величину ПМ</a:t>
            </a:r>
          </a:p>
        </p:txBody>
      </p:sp>
      <p:cxnSp>
        <p:nvCxnSpPr>
          <p:cNvPr id="6" name="Прямая со стрелкой 5">
            <a:extLst>
              <a:ext uri="{FF2B5EF4-FFF2-40B4-BE49-F238E27FC236}">
                <a16:creationId xmlns:a16="http://schemas.microsoft.com/office/drawing/2014/main" id="{BF32B0C7-37EC-43B9-BC30-8B7ACB19298E}"/>
              </a:ext>
            </a:extLst>
          </p:cNvPr>
          <p:cNvCxnSpPr/>
          <p:nvPr/>
        </p:nvCxnSpPr>
        <p:spPr>
          <a:xfrm>
            <a:off x="179388" y="1052513"/>
            <a:ext cx="504825" cy="2381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5215271E-8AF9-48E5-85B1-0A0961F5A781}"/>
              </a:ext>
            </a:extLst>
          </p:cNvPr>
          <p:cNvCxnSpPr/>
          <p:nvPr/>
        </p:nvCxnSpPr>
        <p:spPr>
          <a:xfrm>
            <a:off x="179388" y="271463"/>
            <a:ext cx="100806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5A4509FD-0BD6-411D-B0B5-4A31C57E260B}"/>
              </a:ext>
            </a:extLst>
          </p:cNvPr>
          <p:cNvCxnSpPr/>
          <p:nvPr/>
        </p:nvCxnSpPr>
        <p:spPr>
          <a:xfrm>
            <a:off x="179388" y="274638"/>
            <a:ext cx="0" cy="632301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Прямоугольник 18">
            <a:extLst>
              <a:ext uri="{FF2B5EF4-FFF2-40B4-BE49-F238E27FC236}">
                <a16:creationId xmlns:a16="http://schemas.microsoft.com/office/drawing/2014/main" id="{D31913E0-B588-4713-A9E0-FB7EC4C17A03}"/>
              </a:ext>
            </a:extLst>
          </p:cNvPr>
          <p:cNvSpPr/>
          <p:nvPr/>
        </p:nvSpPr>
        <p:spPr>
          <a:xfrm>
            <a:off x="684213" y="620713"/>
            <a:ext cx="1800225" cy="863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solidFill>
                  <a:srgbClr val="FF0000"/>
                </a:solidFill>
              </a:rPr>
              <a:t>группа технических факторов*</a:t>
            </a:r>
          </a:p>
        </p:txBody>
      </p:sp>
      <p:cxnSp>
        <p:nvCxnSpPr>
          <p:cNvPr id="21" name="Прямая со стрелкой 20">
            <a:extLst>
              <a:ext uri="{FF2B5EF4-FFF2-40B4-BE49-F238E27FC236}">
                <a16:creationId xmlns:a16="http://schemas.microsoft.com/office/drawing/2014/main" id="{ABE76717-C3E6-4580-94DE-BAD3451A4713}"/>
              </a:ext>
            </a:extLst>
          </p:cNvPr>
          <p:cNvCxnSpPr/>
          <p:nvPr/>
        </p:nvCxnSpPr>
        <p:spPr>
          <a:xfrm>
            <a:off x="2346325" y="1052513"/>
            <a:ext cx="576263"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Прямоугольник 22">
            <a:extLst>
              <a:ext uri="{FF2B5EF4-FFF2-40B4-BE49-F238E27FC236}">
                <a16:creationId xmlns:a16="http://schemas.microsoft.com/office/drawing/2014/main" id="{0114E705-1FAF-4E77-B8C4-74D41B86EEB4}"/>
              </a:ext>
            </a:extLst>
          </p:cNvPr>
          <p:cNvSpPr/>
          <p:nvPr/>
        </p:nvSpPr>
        <p:spPr>
          <a:xfrm>
            <a:off x="2922588" y="644525"/>
            <a:ext cx="6142037" cy="3505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04038" indent="-285750" algn="l" fontAlgn="auto">
              <a:lnSpc>
                <a:spcPct val="80000"/>
              </a:lnSpc>
              <a:spcBef>
                <a:spcPct val="20000"/>
              </a:spcBef>
              <a:spcAft>
                <a:spcPts val="0"/>
              </a:spcAft>
              <a:buSzPct val="60000"/>
              <a:buFont typeface="Wingdings" pitchFamily="2" charset="2"/>
              <a:buChar char="Ø"/>
              <a:defRPr/>
            </a:pPr>
            <a:r>
              <a:rPr lang="ru-RU" sz="1500" dirty="0">
                <a:solidFill>
                  <a:schemeClr val="bg2"/>
                </a:solidFill>
              </a:rPr>
              <a:t>количественный состав основных фондов, их структура, удельный вес активной части ОФ;</a:t>
            </a:r>
          </a:p>
          <a:p>
            <a:pPr marL="304038" indent="-285750" algn="l" fontAlgn="auto">
              <a:lnSpc>
                <a:spcPct val="80000"/>
              </a:lnSpc>
              <a:spcBef>
                <a:spcPct val="20000"/>
              </a:spcBef>
              <a:spcAft>
                <a:spcPts val="0"/>
              </a:spcAft>
              <a:buSzPct val="60000"/>
              <a:buFont typeface="Wingdings" pitchFamily="2" charset="2"/>
              <a:buChar char="Ø"/>
              <a:defRPr/>
            </a:pPr>
            <a:r>
              <a:rPr lang="ru-RU" sz="1500" dirty="0">
                <a:solidFill>
                  <a:schemeClr val="bg2"/>
                </a:solidFill>
              </a:rPr>
              <a:t>качественный состав ОФ, уровень прогрессивности используемого оборудования на всех стадиях производственного процесса, насыщенность парка оборудования автоматическими станками и автоматизированными поточными линиями;</a:t>
            </a:r>
          </a:p>
          <a:p>
            <a:pPr marL="304038" indent="-285750" algn="l" fontAlgn="auto">
              <a:lnSpc>
                <a:spcPct val="80000"/>
              </a:lnSpc>
              <a:spcBef>
                <a:spcPct val="20000"/>
              </a:spcBef>
              <a:spcAft>
                <a:spcPts val="0"/>
              </a:spcAft>
              <a:buSzPct val="60000"/>
              <a:buFont typeface="Wingdings" pitchFamily="2" charset="2"/>
              <a:buChar char="Ø"/>
              <a:defRPr/>
            </a:pPr>
            <a:r>
              <a:rPr lang="ru-RU" sz="1500" dirty="0">
                <a:solidFill>
                  <a:schemeClr val="bg2"/>
                </a:solidFill>
              </a:rPr>
              <a:t>возрастной состав оборудования с учетом морального износа, темпы обновления ОФ;</a:t>
            </a:r>
          </a:p>
          <a:p>
            <a:pPr marL="304038" indent="-285750" algn="l" fontAlgn="auto">
              <a:lnSpc>
                <a:spcPct val="80000"/>
              </a:lnSpc>
              <a:spcBef>
                <a:spcPct val="20000"/>
              </a:spcBef>
              <a:spcAft>
                <a:spcPts val="0"/>
              </a:spcAft>
              <a:buSzPct val="60000"/>
              <a:buFont typeface="Wingdings" pitchFamily="2" charset="2"/>
              <a:buChar char="Ø"/>
              <a:defRPr/>
            </a:pPr>
            <a:r>
              <a:rPr lang="ru-RU" sz="1500" dirty="0">
                <a:solidFill>
                  <a:schemeClr val="bg2"/>
                </a:solidFill>
              </a:rPr>
              <a:t>степень прогрессивности, механизации и автоматизации действующих технологических процессов;</a:t>
            </a:r>
          </a:p>
          <a:p>
            <a:pPr marL="304038" indent="-285750" algn="l" fontAlgn="auto">
              <a:lnSpc>
                <a:spcPct val="80000"/>
              </a:lnSpc>
              <a:spcBef>
                <a:spcPct val="20000"/>
              </a:spcBef>
              <a:spcAft>
                <a:spcPts val="0"/>
              </a:spcAft>
              <a:buSzPct val="60000"/>
              <a:buFont typeface="Wingdings" pitchFamily="2" charset="2"/>
              <a:buChar char="Ø"/>
              <a:defRPr/>
            </a:pPr>
            <a:r>
              <a:rPr lang="ru-RU" sz="1500" dirty="0">
                <a:solidFill>
                  <a:schemeClr val="bg2"/>
                </a:solidFill>
              </a:rPr>
              <a:t>степень прогрессивности применяемых видов технологической оснастки, инструментов, приспособлений;</a:t>
            </a:r>
          </a:p>
          <a:p>
            <a:pPr marL="304038" indent="-285750" algn="l" fontAlgn="auto">
              <a:lnSpc>
                <a:spcPct val="80000"/>
              </a:lnSpc>
              <a:spcBef>
                <a:spcPct val="20000"/>
              </a:spcBef>
              <a:spcAft>
                <a:spcPts val="0"/>
              </a:spcAft>
              <a:buSzPct val="60000"/>
              <a:buFont typeface="Wingdings" pitchFamily="2" charset="2"/>
              <a:buChar char="Ø"/>
              <a:defRPr/>
            </a:pPr>
            <a:r>
              <a:rPr lang="ru-RU" sz="1500" dirty="0">
                <a:solidFill>
                  <a:schemeClr val="bg2"/>
                </a:solidFill>
              </a:rPr>
              <a:t>степень пропорциональности по мощности (пропускной способности) между агрегатами, группами взаимозаменяемого оборудования, участками, цехами, устранение узких мест.</a:t>
            </a:r>
          </a:p>
        </p:txBody>
      </p:sp>
      <p:sp>
        <p:nvSpPr>
          <p:cNvPr id="28" name="Прямоугольник 27">
            <a:extLst>
              <a:ext uri="{FF2B5EF4-FFF2-40B4-BE49-F238E27FC236}">
                <a16:creationId xmlns:a16="http://schemas.microsoft.com/office/drawing/2014/main" id="{43EE22E2-F784-4082-95FE-D5601ABBC8EB}"/>
              </a:ext>
            </a:extLst>
          </p:cNvPr>
          <p:cNvSpPr/>
          <p:nvPr/>
        </p:nvSpPr>
        <p:spPr>
          <a:xfrm>
            <a:off x="684213" y="4254500"/>
            <a:ext cx="1800225" cy="9032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err="1">
                <a:solidFill>
                  <a:schemeClr val="bg2"/>
                </a:solidFill>
              </a:rPr>
              <a:t>организа-ционные</a:t>
            </a:r>
            <a:r>
              <a:rPr lang="ru-RU" sz="2800" dirty="0">
                <a:solidFill>
                  <a:prstClr val="white"/>
                </a:solidFill>
                <a:effectLst>
                  <a:outerShdw blurRad="38100" dist="38100" dir="2700000" algn="tl">
                    <a:srgbClr val="000000">
                      <a:alpha val="43137"/>
                    </a:srgbClr>
                  </a:outerShdw>
                </a:effectLst>
              </a:rPr>
              <a:t> </a:t>
            </a:r>
            <a:r>
              <a:rPr lang="ru-RU" dirty="0">
                <a:solidFill>
                  <a:schemeClr val="bg2"/>
                </a:solidFill>
              </a:rPr>
              <a:t>факторы</a:t>
            </a:r>
          </a:p>
        </p:txBody>
      </p:sp>
      <p:cxnSp>
        <p:nvCxnSpPr>
          <p:cNvPr id="30" name="Прямая со стрелкой 29">
            <a:extLst>
              <a:ext uri="{FF2B5EF4-FFF2-40B4-BE49-F238E27FC236}">
                <a16:creationId xmlns:a16="http://schemas.microsoft.com/office/drawing/2014/main" id="{127DC517-4F76-44B3-AD30-BA73253F9777}"/>
              </a:ext>
            </a:extLst>
          </p:cNvPr>
          <p:cNvCxnSpPr/>
          <p:nvPr/>
        </p:nvCxnSpPr>
        <p:spPr>
          <a:xfrm>
            <a:off x="2484438" y="4699000"/>
            <a:ext cx="43815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Прямоугольник 30">
            <a:extLst>
              <a:ext uri="{FF2B5EF4-FFF2-40B4-BE49-F238E27FC236}">
                <a16:creationId xmlns:a16="http://schemas.microsoft.com/office/drawing/2014/main" id="{02278386-2B0C-4DB2-BB52-7904EC99EC27}"/>
              </a:ext>
            </a:extLst>
          </p:cNvPr>
          <p:cNvSpPr/>
          <p:nvPr/>
        </p:nvSpPr>
        <p:spPr>
          <a:xfrm>
            <a:off x="2941638" y="4292600"/>
            <a:ext cx="6143625" cy="865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l">
              <a:buFont typeface="Wingdings" pitchFamily="2" charset="2"/>
              <a:buChar char="Ø"/>
              <a:defRPr/>
            </a:pPr>
            <a:r>
              <a:rPr lang="ru-RU" sz="1500" dirty="0">
                <a:solidFill>
                  <a:schemeClr val="bg2"/>
                </a:solidFill>
              </a:rPr>
              <a:t>степень специализации, концентрации, кооперирования, комбинирования производства, </a:t>
            </a:r>
          </a:p>
          <a:p>
            <a:pPr marL="285750" indent="-285750" algn="l">
              <a:buFont typeface="Wingdings" pitchFamily="2" charset="2"/>
              <a:buChar char="Ø"/>
              <a:defRPr/>
            </a:pPr>
            <a:r>
              <a:rPr lang="ru-RU" sz="1500" dirty="0">
                <a:solidFill>
                  <a:schemeClr val="bg2"/>
                </a:solidFill>
              </a:rPr>
              <a:t>уровень организации производства, труда и управления</a:t>
            </a:r>
          </a:p>
        </p:txBody>
      </p:sp>
      <p:cxnSp>
        <p:nvCxnSpPr>
          <p:cNvPr id="36" name="Прямая со стрелкой 35">
            <a:extLst>
              <a:ext uri="{FF2B5EF4-FFF2-40B4-BE49-F238E27FC236}">
                <a16:creationId xmlns:a16="http://schemas.microsoft.com/office/drawing/2014/main" id="{FEF9AA35-A630-4375-B39C-3EFAE845AA79}"/>
              </a:ext>
            </a:extLst>
          </p:cNvPr>
          <p:cNvCxnSpPr/>
          <p:nvPr/>
        </p:nvCxnSpPr>
        <p:spPr>
          <a:xfrm>
            <a:off x="179388" y="4724400"/>
            <a:ext cx="504825" cy="23813"/>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a:extLst>
              <a:ext uri="{FF2B5EF4-FFF2-40B4-BE49-F238E27FC236}">
                <a16:creationId xmlns:a16="http://schemas.microsoft.com/office/drawing/2014/main" id="{B43AAFC9-B50A-45E2-8572-DD375D0F593D}"/>
              </a:ext>
            </a:extLst>
          </p:cNvPr>
          <p:cNvCxnSpPr/>
          <p:nvPr/>
        </p:nvCxnSpPr>
        <p:spPr>
          <a:xfrm>
            <a:off x="179388" y="5661025"/>
            <a:ext cx="504825" cy="23813"/>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Прямоугольник 38">
            <a:extLst>
              <a:ext uri="{FF2B5EF4-FFF2-40B4-BE49-F238E27FC236}">
                <a16:creationId xmlns:a16="http://schemas.microsoft.com/office/drawing/2014/main" id="{9A7627CE-93C4-4EE2-9A24-1D8F6BC582B2}"/>
              </a:ext>
            </a:extLst>
          </p:cNvPr>
          <p:cNvSpPr/>
          <p:nvPr/>
        </p:nvSpPr>
        <p:spPr>
          <a:xfrm>
            <a:off x="698500" y="5353050"/>
            <a:ext cx="1800225" cy="668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smtClean="0">
                <a:solidFill>
                  <a:schemeClr val="bg2"/>
                </a:solidFill>
              </a:rPr>
              <a:t>экономические</a:t>
            </a:r>
            <a:r>
              <a:rPr lang="ru-RU" sz="2800" dirty="0" smtClean="0">
                <a:solidFill>
                  <a:prstClr val="white"/>
                </a:solidFill>
                <a:effectLst>
                  <a:outerShdw blurRad="38100" dist="38100" dir="2700000" algn="tl">
                    <a:srgbClr val="000000">
                      <a:alpha val="43137"/>
                    </a:srgbClr>
                  </a:outerShdw>
                </a:effectLst>
              </a:rPr>
              <a:t> </a:t>
            </a:r>
            <a:r>
              <a:rPr lang="ru-RU" dirty="0">
                <a:solidFill>
                  <a:schemeClr val="bg2"/>
                </a:solidFill>
              </a:rPr>
              <a:t>факторы</a:t>
            </a:r>
          </a:p>
        </p:txBody>
      </p:sp>
      <p:cxnSp>
        <p:nvCxnSpPr>
          <p:cNvPr id="41" name="Прямая со стрелкой 40">
            <a:extLst>
              <a:ext uri="{FF2B5EF4-FFF2-40B4-BE49-F238E27FC236}">
                <a16:creationId xmlns:a16="http://schemas.microsoft.com/office/drawing/2014/main" id="{A29F54C3-8B0B-4BE9-B3E1-D891F74CF6F5}"/>
              </a:ext>
            </a:extLst>
          </p:cNvPr>
          <p:cNvCxnSpPr/>
          <p:nvPr/>
        </p:nvCxnSpPr>
        <p:spPr>
          <a:xfrm>
            <a:off x="179388" y="6591300"/>
            <a:ext cx="519112" cy="23813"/>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Прямоугольник 41">
            <a:extLst>
              <a:ext uri="{FF2B5EF4-FFF2-40B4-BE49-F238E27FC236}">
                <a16:creationId xmlns:a16="http://schemas.microsoft.com/office/drawing/2014/main" id="{E4DA9E0C-00CC-43C5-A858-5AE98624D983}"/>
              </a:ext>
            </a:extLst>
          </p:cNvPr>
          <p:cNvSpPr/>
          <p:nvPr/>
        </p:nvSpPr>
        <p:spPr>
          <a:xfrm>
            <a:off x="684213" y="6180138"/>
            <a:ext cx="1800225" cy="6683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solidFill>
                  <a:schemeClr val="bg2"/>
                </a:solidFill>
              </a:rPr>
              <a:t>социальные</a:t>
            </a:r>
            <a:r>
              <a:rPr lang="ru-RU" sz="2800" dirty="0">
                <a:solidFill>
                  <a:prstClr val="white"/>
                </a:solidFill>
                <a:effectLst>
                  <a:outerShdw blurRad="38100" dist="38100" dir="2700000" algn="tl">
                    <a:srgbClr val="000000">
                      <a:alpha val="43137"/>
                    </a:srgbClr>
                  </a:outerShdw>
                </a:effectLst>
              </a:rPr>
              <a:t> </a:t>
            </a:r>
            <a:r>
              <a:rPr lang="ru-RU" dirty="0">
                <a:solidFill>
                  <a:schemeClr val="bg2"/>
                </a:solidFill>
              </a:rPr>
              <a:t>факторы</a:t>
            </a:r>
          </a:p>
        </p:txBody>
      </p:sp>
      <p:cxnSp>
        <p:nvCxnSpPr>
          <p:cNvPr id="44" name="Прямая со стрелкой 43">
            <a:extLst>
              <a:ext uri="{FF2B5EF4-FFF2-40B4-BE49-F238E27FC236}">
                <a16:creationId xmlns:a16="http://schemas.microsoft.com/office/drawing/2014/main" id="{35B0D194-7F88-4B17-A260-0E38D0D1C4EC}"/>
              </a:ext>
            </a:extLst>
          </p:cNvPr>
          <p:cNvCxnSpPr/>
          <p:nvPr/>
        </p:nvCxnSpPr>
        <p:spPr>
          <a:xfrm>
            <a:off x="2513013" y="5684838"/>
            <a:ext cx="43815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Прямоугольник 44">
            <a:extLst>
              <a:ext uri="{FF2B5EF4-FFF2-40B4-BE49-F238E27FC236}">
                <a16:creationId xmlns:a16="http://schemas.microsoft.com/office/drawing/2014/main" id="{12DF7008-233A-4A91-9877-EAE3FBD22C9F}"/>
              </a:ext>
            </a:extLst>
          </p:cNvPr>
          <p:cNvSpPr/>
          <p:nvPr/>
        </p:nvSpPr>
        <p:spPr>
          <a:xfrm>
            <a:off x="2941638" y="5334000"/>
            <a:ext cx="6143625" cy="5429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ru-RU" sz="1500" dirty="0">
                <a:solidFill>
                  <a:schemeClr val="bg2"/>
                </a:solidFill>
              </a:rPr>
              <a:t>формы оплаты труда рабочих, наличие материального стимулирования и т.д.</a:t>
            </a:r>
          </a:p>
        </p:txBody>
      </p:sp>
      <p:cxnSp>
        <p:nvCxnSpPr>
          <p:cNvPr id="46" name="Прямая со стрелкой 45">
            <a:extLst>
              <a:ext uri="{FF2B5EF4-FFF2-40B4-BE49-F238E27FC236}">
                <a16:creationId xmlns:a16="http://schemas.microsoft.com/office/drawing/2014/main" id="{1DFEF48C-6B05-48D9-9005-730A729448D7}"/>
              </a:ext>
            </a:extLst>
          </p:cNvPr>
          <p:cNvCxnSpPr/>
          <p:nvPr/>
        </p:nvCxnSpPr>
        <p:spPr>
          <a:xfrm>
            <a:off x="2513013" y="6518275"/>
            <a:ext cx="43815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Прямоугольник 46">
            <a:extLst>
              <a:ext uri="{FF2B5EF4-FFF2-40B4-BE49-F238E27FC236}">
                <a16:creationId xmlns:a16="http://schemas.microsoft.com/office/drawing/2014/main" id="{3BABCFD8-A059-4115-88A9-5971D336ADB2}"/>
              </a:ext>
            </a:extLst>
          </p:cNvPr>
          <p:cNvSpPr/>
          <p:nvPr/>
        </p:nvSpPr>
        <p:spPr>
          <a:xfrm>
            <a:off x="2941638" y="6183313"/>
            <a:ext cx="6143625" cy="5429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ru-RU" sz="1500" dirty="0">
                <a:solidFill>
                  <a:schemeClr val="bg2"/>
                </a:solidFill>
              </a:rPr>
              <a:t>профессиональный, квалификационный и образовательный уровень коллектива работников предприятия и т.п.</a:t>
            </a:r>
          </a:p>
        </p:txBody>
      </p:sp>
      <p:sp>
        <p:nvSpPr>
          <p:cNvPr id="43" name="Скругленный прямоугольник 42">
            <a:extLst>
              <a:ext uri="{FF2B5EF4-FFF2-40B4-BE49-F238E27FC236}">
                <a16:creationId xmlns:a16="http://schemas.microsoft.com/office/drawing/2014/main" id="{B34EC0D2-A3F7-404B-8F31-2F7F6FF76355}"/>
              </a:ext>
            </a:extLst>
          </p:cNvPr>
          <p:cNvSpPr/>
          <p:nvPr/>
        </p:nvSpPr>
        <p:spPr>
          <a:xfrm>
            <a:off x="439738" y="1844675"/>
            <a:ext cx="2263775" cy="9366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u="sng" dirty="0"/>
              <a:t>* оказывают наибольшее влияние</a:t>
            </a:r>
          </a:p>
        </p:txBody>
      </p:sp>
      <p:sp>
        <p:nvSpPr>
          <p:cNvPr id="22" name="Номер слайда 21"/>
          <p:cNvSpPr>
            <a:spLocks noGrp="1"/>
          </p:cNvSpPr>
          <p:nvPr>
            <p:ph type="sldNum" sz="quarter" idx="12"/>
          </p:nvPr>
        </p:nvSpPr>
        <p:spPr/>
        <p:txBody>
          <a:bodyPr/>
          <a:lstStyle/>
          <a:p>
            <a:fld id="{B19B0651-EE4F-4900-A07F-96A6BFA9D0F0}" type="slidenum">
              <a:rPr lang="ru-RU" smtClean="0"/>
              <a:pPr/>
              <a:t>131</a:t>
            </a:fld>
            <a:endParaRPr lang="ru-RU"/>
          </a:p>
        </p:txBody>
      </p:sp>
    </p:spTree>
    <p:extLst>
      <p:ext uri="{BB962C8B-B14F-4D97-AF65-F5344CB8AC3E}">
        <p14:creationId xmlns:p14="http://schemas.microsoft.com/office/powerpoint/2010/main" val="2780631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F59ECF03-BA9B-4C82-85E6-BC8D589843A8}"/>
              </a:ext>
            </a:extLst>
          </p:cNvPr>
          <p:cNvSpPr>
            <a:spLocks noGrp="1" noChangeArrowheads="1"/>
          </p:cNvSpPr>
          <p:nvPr>
            <p:ph idx="1"/>
          </p:nvPr>
        </p:nvSpPr>
        <p:spPr>
          <a:xfrm>
            <a:off x="0" y="203200"/>
            <a:ext cx="9036050" cy="6669088"/>
          </a:xfrm>
        </p:spPr>
        <p:txBody>
          <a:bodyPr>
            <a:normAutofit/>
          </a:bodyPr>
          <a:lstStyle/>
          <a:p>
            <a:pPr marL="274320" indent="-256032" eaLnBrk="1" fontAlgn="auto" hangingPunct="1">
              <a:lnSpc>
                <a:spcPct val="80000"/>
              </a:lnSpc>
              <a:spcAft>
                <a:spcPts val="0"/>
              </a:spcAft>
              <a:buFontTx/>
              <a:buNone/>
              <a:defRPr/>
            </a:pPr>
            <a:r>
              <a:rPr lang="ru-RU" sz="2400" b="1" dirty="0">
                <a:solidFill>
                  <a:srgbClr val="7030A0"/>
                </a:solidFill>
              </a:rPr>
              <a:t>ПМ предприятия определяется </a:t>
            </a:r>
            <a:r>
              <a:rPr lang="ru-RU" sz="2400" dirty="0"/>
              <a:t>по мощности ведущих производственных единиц, цехов, участков, агрегатов. </a:t>
            </a:r>
          </a:p>
          <a:p>
            <a:pPr marL="274320" indent="-256032" eaLnBrk="1" fontAlgn="auto" hangingPunct="1">
              <a:lnSpc>
                <a:spcPct val="80000"/>
              </a:lnSpc>
              <a:spcAft>
                <a:spcPts val="0"/>
              </a:spcAft>
              <a:buFontTx/>
              <a:buNone/>
              <a:defRPr/>
            </a:pPr>
            <a:endParaRPr lang="ru-RU" sz="2400" dirty="0"/>
          </a:p>
          <a:p>
            <a:pPr marL="274320" indent="-256032" eaLnBrk="1" fontAlgn="auto" hangingPunct="1">
              <a:lnSpc>
                <a:spcPct val="80000"/>
              </a:lnSpc>
              <a:spcAft>
                <a:spcPts val="0"/>
              </a:spcAft>
              <a:buFontTx/>
              <a:buNone/>
              <a:defRPr/>
            </a:pPr>
            <a:r>
              <a:rPr lang="ru-RU" sz="2400" b="1" dirty="0">
                <a:solidFill>
                  <a:srgbClr val="000099"/>
                </a:solidFill>
              </a:rPr>
              <a:t>Расчет мощности предприятия</a:t>
            </a:r>
            <a:r>
              <a:rPr lang="ru-RU" sz="2400" dirty="0">
                <a:solidFill>
                  <a:srgbClr val="000099"/>
                </a:solidFill>
              </a:rPr>
              <a:t> </a:t>
            </a:r>
            <a:r>
              <a:rPr lang="ru-RU" sz="2400" dirty="0"/>
              <a:t>осуществляется по всем его производственным подразделениям – </a:t>
            </a:r>
          </a:p>
          <a:p>
            <a:pPr marL="274320" indent="-256032" eaLnBrk="1" fontAlgn="auto" hangingPunct="1">
              <a:lnSpc>
                <a:spcPct val="80000"/>
              </a:lnSpc>
              <a:spcAft>
                <a:spcPts val="0"/>
              </a:spcAft>
              <a:buFontTx/>
              <a:buNone/>
              <a:defRPr/>
            </a:pPr>
            <a:r>
              <a:rPr lang="ru-RU" sz="2400" dirty="0"/>
              <a:t>   от группы технически однотипного оборудования и производственным участкам, от участков к цехам и т.д.</a:t>
            </a:r>
          </a:p>
          <a:p>
            <a:pPr marL="274320" indent="-256032" eaLnBrk="1" fontAlgn="auto" hangingPunct="1">
              <a:lnSpc>
                <a:spcPct val="80000"/>
              </a:lnSpc>
              <a:spcAft>
                <a:spcPts val="0"/>
              </a:spcAft>
              <a:buFontTx/>
              <a:buNone/>
              <a:defRPr/>
            </a:pPr>
            <a:r>
              <a:rPr lang="ru-RU" sz="2400" dirty="0"/>
              <a:t>     </a:t>
            </a:r>
          </a:p>
          <a:p>
            <a:pPr marL="274320" indent="-256032" eaLnBrk="1" fontAlgn="auto" hangingPunct="1">
              <a:lnSpc>
                <a:spcPct val="80000"/>
              </a:lnSpc>
              <a:spcAft>
                <a:spcPts val="0"/>
              </a:spcAft>
              <a:buFontTx/>
              <a:buNone/>
              <a:defRPr/>
            </a:pPr>
            <a:endParaRPr lang="ru-RU" sz="2400" dirty="0"/>
          </a:p>
          <a:p>
            <a:pPr marL="274320" indent="-256032" eaLnBrk="1" fontAlgn="auto" hangingPunct="1">
              <a:lnSpc>
                <a:spcPct val="80000"/>
              </a:lnSpc>
              <a:spcAft>
                <a:spcPts val="0"/>
              </a:spcAft>
              <a:buFontTx/>
              <a:buNone/>
              <a:defRPr/>
            </a:pPr>
            <a:r>
              <a:rPr lang="ru-RU" sz="2400" dirty="0">
                <a:solidFill>
                  <a:srgbClr val="C00000"/>
                </a:solidFill>
              </a:rPr>
              <a:t>Мощность ведущего подразделения </a:t>
            </a:r>
            <a:r>
              <a:rPr lang="ru-RU" sz="2400" dirty="0"/>
              <a:t>данной ступени определяет мощность подразделения следующей ступени; по мощности ведущего участка устанавливают мощность цеха и т.д. </a:t>
            </a:r>
          </a:p>
          <a:p>
            <a:pPr marL="274320" indent="-256032" eaLnBrk="1" fontAlgn="auto" hangingPunct="1">
              <a:lnSpc>
                <a:spcPct val="80000"/>
              </a:lnSpc>
              <a:spcAft>
                <a:spcPts val="0"/>
              </a:spcAft>
              <a:buFontTx/>
              <a:buNone/>
              <a:defRPr/>
            </a:pPr>
            <a:endParaRPr lang="ru-RU" sz="2400" dirty="0"/>
          </a:p>
          <a:p>
            <a:pPr marL="274320" indent="-256032" eaLnBrk="1" fontAlgn="auto" hangingPunct="1">
              <a:lnSpc>
                <a:spcPct val="80000"/>
              </a:lnSpc>
              <a:spcAft>
                <a:spcPts val="0"/>
              </a:spcAft>
              <a:buFontTx/>
              <a:buNone/>
              <a:defRPr/>
            </a:pPr>
            <a:r>
              <a:rPr lang="ru-RU" sz="2400" b="1" dirty="0">
                <a:solidFill>
                  <a:srgbClr val="000099"/>
                </a:solidFill>
              </a:rPr>
              <a:t>Ведущее подразделение </a:t>
            </a:r>
            <a:r>
              <a:rPr lang="ru-RU" sz="2400" b="1" dirty="0">
                <a:solidFill>
                  <a:srgbClr val="FF99FF"/>
                </a:solidFill>
              </a:rPr>
              <a:t>- </a:t>
            </a:r>
            <a:r>
              <a:rPr lang="ru-RU" sz="2400" dirty="0"/>
              <a:t>подразделение, в котором выполняются основные технологические операции по изготовлению продукции, где затрачивается наибольшая доля живого труда и где сосредоточена значительная часть ОПФ данного подразделения.</a:t>
            </a:r>
          </a:p>
          <a:p>
            <a:pPr marL="274320" indent="-256032" eaLnBrk="1" fontAlgn="auto" hangingPunct="1">
              <a:lnSpc>
                <a:spcPct val="80000"/>
              </a:lnSpc>
              <a:spcAft>
                <a:spcPts val="0"/>
              </a:spcAft>
              <a:buFontTx/>
              <a:buNone/>
              <a:defRPr/>
            </a:pPr>
            <a:r>
              <a:rPr lang="ru-RU" sz="2400" dirty="0"/>
              <a:t>      </a:t>
            </a:r>
          </a:p>
        </p:txBody>
      </p:sp>
      <p:sp>
        <p:nvSpPr>
          <p:cNvPr id="3" name="Номер слайда 2"/>
          <p:cNvSpPr>
            <a:spLocks noGrp="1"/>
          </p:cNvSpPr>
          <p:nvPr>
            <p:ph type="sldNum" sz="quarter" idx="12"/>
          </p:nvPr>
        </p:nvSpPr>
        <p:spPr/>
        <p:txBody>
          <a:bodyPr/>
          <a:lstStyle/>
          <a:p>
            <a:fld id="{B19B0651-EE4F-4900-A07F-96A6BFA9D0F0}" type="slidenum">
              <a:rPr lang="ru-RU" smtClean="0"/>
              <a:pPr/>
              <a:t>132</a:t>
            </a:fld>
            <a:endParaRPr lang="ru-RU"/>
          </a:p>
        </p:txBody>
      </p:sp>
    </p:spTree>
    <p:extLst>
      <p:ext uri="{BB962C8B-B14F-4D97-AF65-F5344CB8AC3E}">
        <p14:creationId xmlns:p14="http://schemas.microsoft.com/office/powerpoint/2010/main" val="318171076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D05C446B-CA2F-46C7-BF0C-3603F02A4685}"/>
              </a:ext>
            </a:extLst>
          </p:cNvPr>
          <p:cNvSpPr>
            <a:spLocks noGrp="1" noChangeArrowheads="1"/>
          </p:cNvSpPr>
          <p:nvPr>
            <p:ph idx="1"/>
          </p:nvPr>
        </p:nvSpPr>
        <p:spPr>
          <a:xfrm>
            <a:off x="0" y="260350"/>
            <a:ext cx="8686800" cy="5865813"/>
          </a:xfrm>
        </p:spPr>
        <p:txBody>
          <a:bodyPr>
            <a:normAutofit/>
          </a:bodyPr>
          <a:lstStyle/>
          <a:p>
            <a:pPr marL="274320" indent="-256032" algn="just" eaLnBrk="1" fontAlgn="auto" hangingPunct="1">
              <a:lnSpc>
                <a:spcPct val="90000"/>
              </a:lnSpc>
              <a:spcAft>
                <a:spcPts val="0"/>
              </a:spcAft>
              <a:buFontTx/>
              <a:buNone/>
              <a:defRPr/>
            </a:pPr>
            <a:r>
              <a:rPr lang="ru-RU" sz="2400" dirty="0"/>
              <a:t>При наличии  на предприятии нескольких ведущих производств, цехов, участков, агрегатов или групп оборудования его </a:t>
            </a:r>
            <a:r>
              <a:rPr lang="ru-RU" sz="2400" dirty="0">
                <a:solidFill>
                  <a:srgbClr val="FF0000"/>
                </a:solidFill>
              </a:rPr>
              <a:t>ПМ определяется  по тем из них, которые выполняют наибольший по трудоемкости объем работ.</a:t>
            </a:r>
          </a:p>
          <a:p>
            <a:pPr marL="274320" indent="-256032" eaLnBrk="1" fontAlgn="auto" hangingPunct="1">
              <a:lnSpc>
                <a:spcPct val="90000"/>
              </a:lnSpc>
              <a:spcAft>
                <a:spcPts val="0"/>
              </a:spcAft>
              <a:buFontTx/>
              <a:buNone/>
              <a:defRPr/>
            </a:pPr>
            <a:endParaRPr lang="ru-RU" sz="2400" dirty="0"/>
          </a:p>
          <a:p>
            <a:pPr marL="274320" indent="-256032" eaLnBrk="1" fontAlgn="auto" hangingPunct="1">
              <a:lnSpc>
                <a:spcPct val="90000"/>
              </a:lnSpc>
              <a:spcAft>
                <a:spcPts val="0"/>
              </a:spcAft>
              <a:buFontTx/>
              <a:buNone/>
              <a:defRPr/>
            </a:pPr>
            <a:endParaRPr lang="ru-RU" sz="2400" dirty="0"/>
          </a:p>
          <a:p>
            <a:pPr marL="274320" indent="-256032" eaLnBrk="1" fontAlgn="auto" hangingPunct="1">
              <a:lnSpc>
                <a:spcPct val="90000"/>
              </a:lnSpc>
              <a:spcAft>
                <a:spcPts val="0"/>
              </a:spcAft>
              <a:buFontTx/>
              <a:buNone/>
              <a:defRPr/>
            </a:pPr>
            <a:r>
              <a:rPr lang="ru-RU" sz="2400" dirty="0" smtClean="0"/>
              <a:t>    ПМ </a:t>
            </a:r>
            <a:r>
              <a:rPr lang="ru-RU" sz="2400" dirty="0"/>
              <a:t>рассчитывается по всему производственному оборудованию, закрепленному за основными цехами. </a:t>
            </a:r>
          </a:p>
          <a:p>
            <a:pPr marL="274320" indent="-256032" eaLnBrk="1" fontAlgn="auto" hangingPunct="1">
              <a:lnSpc>
                <a:spcPct val="90000"/>
              </a:lnSpc>
              <a:spcAft>
                <a:spcPts val="0"/>
              </a:spcAft>
              <a:buFontTx/>
              <a:buNone/>
              <a:defRPr/>
            </a:pPr>
            <a:endParaRPr lang="ru-RU" sz="2400" dirty="0"/>
          </a:p>
          <a:p>
            <a:pPr marL="274320" indent="-256032" eaLnBrk="1" fontAlgn="auto" hangingPunct="1">
              <a:lnSpc>
                <a:spcPct val="90000"/>
              </a:lnSpc>
              <a:spcAft>
                <a:spcPts val="0"/>
              </a:spcAft>
              <a:buFontTx/>
              <a:buNone/>
              <a:defRPr/>
            </a:pPr>
            <a:r>
              <a:rPr lang="ru-RU" sz="2400" dirty="0" smtClean="0"/>
              <a:t>    В </a:t>
            </a:r>
            <a:r>
              <a:rPr lang="ru-RU" sz="2400" dirty="0"/>
              <a:t>расчет принимается все наличное производственное оборудование, в том числе бездействующее в связи с неисправностью, ремонтом, модернизацией, закрепленное за цехом, участком. Не учитывается при расчете мощности резервное (находящееся на консервации) оборудование. </a:t>
            </a:r>
          </a:p>
          <a:p>
            <a:pPr marL="274320" indent="-256032" eaLnBrk="1" fontAlgn="auto" hangingPunct="1">
              <a:lnSpc>
                <a:spcPct val="90000"/>
              </a:lnSpc>
              <a:spcAft>
                <a:spcPts val="0"/>
              </a:spcAft>
              <a:defRPr/>
            </a:pPr>
            <a:endParaRPr lang="ru-RU" sz="24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133</a:t>
            </a:fld>
            <a:endParaRPr lang="ru-RU"/>
          </a:p>
        </p:txBody>
      </p:sp>
    </p:spTree>
    <p:extLst>
      <p:ext uri="{BB962C8B-B14F-4D97-AF65-F5344CB8AC3E}">
        <p14:creationId xmlns:p14="http://schemas.microsoft.com/office/powerpoint/2010/main" val="15305732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A0A9C2D-C01D-4FB5-BE28-FA5F2BF726DD}"/>
              </a:ext>
            </a:extLst>
          </p:cNvPr>
          <p:cNvSpPr>
            <a:spLocks noGrp="1" noChangeArrowheads="1"/>
          </p:cNvSpPr>
          <p:nvPr>
            <p:ph idx="1"/>
          </p:nvPr>
        </p:nvSpPr>
        <p:spPr>
          <a:xfrm>
            <a:off x="19050" y="188913"/>
            <a:ext cx="8964613" cy="1700212"/>
          </a:xfrm>
        </p:spPr>
        <p:txBody>
          <a:bodyPr/>
          <a:lstStyle/>
          <a:p>
            <a:pPr marL="274320" indent="-256032" eaLnBrk="1" fontAlgn="auto" hangingPunct="1">
              <a:lnSpc>
                <a:spcPct val="80000"/>
              </a:lnSpc>
              <a:spcAft>
                <a:spcPts val="0"/>
              </a:spcAft>
              <a:buFontTx/>
              <a:buNone/>
              <a:defRPr/>
            </a:pPr>
            <a:r>
              <a:rPr lang="ru-RU" sz="2400" b="1" u="sng" dirty="0">
                <a:solidFill>
                  <a:srgbClr val="7030A0"/>
                </a:solidFill>
              </a:rPr>
              <a:t>Режим работы предприятия </a:t>
            </a:r>
            <a:r>
              <a:rPr lang="ru-RU" sz="2400" dirty="0">
                <a:solidFill>
                  <a:srgbClr val="7030A0"/>
                </a:solidFill>
              </a:rPr>
              <a:t>- важнейшее условие расчета ПМ; </a:t>
            </a:r>
            <a:r>
              <a:rPr lang="ru-RU" sz="2400" b="1" dirty="0">
                <a:solidFill>
                  <a:srgbClr val="7030A0"/>
                </a:solidFill>
              </a:rPr>
              <a:t>определяется, исходя из:</a:t>
            </a:r>
          </a:p>
          <a:p>
            <a:pPr marL="274320" indent="-256032" eaLnBrk="1" fontAlgn="auto" hangingPunct="1">
              <a:lnSpc>
                <a:spcPct val="80000"/>
              </a:lnSpc>
              <a:spcAft>
                <a:spcPts val="0"/>
              </a:spcAft>
              <a:buFont typeface="Wingdings" panose="05000000000000000000" pitchFamily="2" charset="2"/>
              <a:buChar char="§"/>
              <a:defRPr/>
            </a:pPr>
            <a:r>
              <a:rPr lang="ru-RU" sz="2400" b="1" dirty="0">
                <a:solidFill>
                  <a:srgbClr val="7030A0"/>
                </a:solidFill>
              </a:rPr>
              <a:t>числа смен работы, </a:t>
            </a:r>
          </a:p>
          <a:p>
            <a:pPr marL="274320" indent="-256032" eaLnBrk="1" fontAlgn="auto" hangingPunct="1">
              <a:lnSpc>
                <a:spcPct val="80000"/>
              </a:lnSpc>
              <a:spcAft>
                <a:spcPts val="0"/>
              </a:spcAft>
              <a:buFont typeface="Wingdings" panose="05000000000000000000" pitchFamily="2" charset="2"/>
              <a:buChar char="§"/>
              <a:defRPr/>
            </a:pPr>
            <a:r>
              <a:rPr lang="ru-RU" sz="2400" b="1" dirty="0">
                <a:solidFill>
                  <a:srgbClr val="7030A0"/>
                </a:solidFill>
              </a:rPr>
              <a:t>продолжительности рабочего дня и рабочей недели</a:t>
            </a:r>
            <a:r>
              <a:rPr lang="ru-RU" sz="2400" dirty="0">
                <a:solidFill>
                  <a:srgbClr val="7030A0"/>
                </a:solidFill>
              </a:rPr>
              <a:t>. </a:t>
            </a:r>
          </a:p>
          <a:p>
            <a:pPr marL="274320" indent="-256032" eaLnBrk="1" fontAlgn="auto" hangingPunct="1">
              <a:lnSpc>
                <a:spcPct val="80000"/>
              </a:lnSpc>
              <a:spcAft>
                <a:spcPts val="0"/>
              </a:spcAft>
              <a:buFontTx/>
              <a:buNone/>
              <a:defRPr/>
            </a:pPr>
            <a:endParaRPr lang="ru-RU" sz="2400" dirty="0"/>
          </a:p>
        </p:txBody>
      </p:sp>
      <p:graphicFrame>
        <p:nvGraphicFramePr>
          <p:cNvPr id="15" name="Таблица 14">
            <a:extLst>
              <a:ext uri="{FF2B5EF4-FFF2-40B4-BE49-F238E27FC236}">
                <a16:creationId xmlns:a16="http://schemas.microsoft.com/office/drawing/2014/main" id="{586E0AEB-D500-499C-924A-FFEBD8BA9179}"/>
              </a:ext>
            </a:extLst>
          </p:cNvPr>
          <p:cNvGraphicFramePr>
            <a:graphicFrameLocks noGrp="1"/>
          </p:cNvGraphicFramePr>
          <p:nvPr/>
        </p:nvGraphicFramePr>
        <p:xfrm>
          <a:off x="1541463" y="2138363"/>
          <a:ext cx="6096000" cy="371475"/>
        </p:xfrm>
        <a:graphic>
          <a:graphicData uri="http://schemas.openxmlformats.org/drawingml/2006/table">
            <a:tbl>
              <a:tblPr firstRow="1" bandRow="1">
                <a:tableStyleId>{69012ECD-51FC-41F1-AA8D-1B2483CD663E}</a:tableStyleId>
              </a:tblPr>
              <a:tblGrid>
                <a:gridCol w="6096000">
                  <a:extLst>
                    <a:ext uri="{9D8B030D-6E8A-4147-A177-3AD203B41FA5}">
                      <a16:colId xmlns:a16="http://schemas.microsoft.com/office/drawing/2014/main" val="20000"/>
                    </a:ext>
                  </a:extLst>
                </a:gridCol>
              </a:tblGrid>
              <a:tr h="371475">
                <a:tc>
                  <a:txBody>
                    <a:bodyPr/>
                    <a:lstStyle/>
                    <a:p>
                      <a:pPr algn="ctr"/>
                      <a:r>
                        <a:rPr lang="ru-RU" sz="1800" b="1" dirty="0">
                          <a:solidFill>
                            <a:srgbClr val="3333CC"/>
                          </a:solidFill>
                          <a:latin typeface="Arial Black" pitchFamily="34" charset="0"/>
                        </a:rPr>
                        <a:t>фонд времени использования ОПФ</a:t>
                      </a:r>
                      <a:endParaRPr lang="ru-RU" sz="1800" dirty="0">
                        <a:solidFill>
                          <a:srgbClr val="3333CC"/>
                        </a:solidFill>
                        <a:latin typeface="Arial Black" pitchFamily="34" charset="0"/>
                      </a:endParaRPr>
                    </a:p>
                  </a:txBody>
                  <a:tcPr marT="45798" marB="45798">
                    <a:solidFill>
                      <a:schemeClr val="bg1"/>
                    </a:solidFill>
                  </a:tcPr>
                </a:tc>
                <a:extLst>
                  <a:ext uri="{0D108BD9-81ED-4DB2-BD59-A6C34878D82A}">
                    <a16:rowId xmlns:a16="http://schemas.microsoft.com/office/drawing/2014/main" val="10000"/>
                  </a:ext>
                </a:extLst>
              </a:tr>
            </a:tbl>
          </a:graphicData>
        </a:graphic>
      </p:graphicFrame>
      <p:cxnSp>
        <p:nvCxnSpPr>
          <p:cNvPr id="16" name="Прямая со стрелкой 15">
            <a:extLst>
              <a:ext uri="{FF2B5EF4-FFF2-40B4-BE49-F238E27FC236}">
                <a16:creationId xmlns:a16="http://schemas.microsoft.com/office/drawing/2014/main" id="{EB328077-F078-41AB-A1AB-3027DA62EEFD}"/>
              </a:ext>
            </a:extLst>
          </p:cNvPr>
          <p:cNvCxnSpPr/>
          <p:nvPr/>
        </p:nvCxnSpPr>
        <p:spPr>
          <a:xfrm>
            <a:off x="1900238" y="2498725"/>
            <a:ext cx="0" cy="89852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342EB0AB-5F56-4E2A-86DC-AE1C51EA47A7}"/>
              </a:ext>
            </a:extLst>
          </p:cNvPr>
          <p:cNvCxnSpPr/>
          <p:nvPr/>
        </p:nvCxnSpPr>
        <p:spPr>
          <a:xfrm>
            <a:off x="4265613" y="2533650"/>
            <a:ext cx="0" cy="82867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67269CDA-DA6B-4182-934A-3FC8D87834B1}"/>
              </a:ext>
            </a:extLst>
          </p:cNvPr>
          <p:cNvCxnSpPr/>
          <p:nvPr/>
        </p:nvCxnSpPr>
        <p:spPr>
          <a:xfrm>
            <a:off x="7373938" y="2498725"/>
            <a:ext cx="0" cy="82867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a:extLst>
              <a:ext uri="{FF2B5EF4-FFF2-40B4-BE49-F238E27FC236}">
                <a16:creationId xmlns:a16="http://schemas.microsoft.com/office/drawing/2014/main" id="{983A634F-EC37-4E69-BFBE-6FF5E3BD86F8}"/>
              </a:ext>
            </a:extLst>
          </p:cNvPr>
          <p:cNvSpPr/>
          <p:nvPr/>
        </p:nvSpPr>
        <p:spPr>
          <a:xfrm>
            <a:off x="173038" y="3397250"/>
            <a:ext cx="2519362" cy="18367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defRPr/>
            </a:pPr>
            <a:r>
              <a:rPr lang="ru-RU" dirty="0">
                <a:solidFill>
                  <a:srgbClr val="7030A0"/>
                </a:solidFill>
                <a:latin typeface="Arial Black" pitchFamily="34" charset="0"/>
              </a:rPr>
              <a:t>Календарный фонд времени </a:t>
            </a:r>
            <a:r>
              <a:rPr lang="ru-RU" dirty="0">
                <a:solidFill>
                  <a:schemeClr val="tx1"/>
                </a:solidFill>
              </a:rPr>
              <a:t>= «Количество календарных дней в плановом периоде» * «24 часа»</a:t>
            </a:r>
          </a:p>
        </p:txBody>
      </p:sp>
      <p:sp>
        <p:nvSpPr>
          <p:cNvPr id="20" name="Прямоугольник 19">
            <a:extLst>
              <a:ext uri="{FF2B5EF4-FFF2-40B4-BE49-F238E27FC236}">
                <a16:creationId xmlns:a16="http://schemas.microsoft.com/office/drawing/2014/main" id="{2DB18967-5034-41C5-AB91-8095D4A419CA}"/>
              </a:ext>
            </a:extLst>
          </p:cNvPr>
          <p:cNvSpPr/>
          <p:nvPr/>
        </p:nvSpPr>
        <p:spPr>
          <a:xfrm>
            <a:off x="2981325" y="3403600"/>
            <a:ext cx="2519363" cy="31988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defRPr/>
            </a:pPr>
            <a:r>
              <a:rPr lang="ru-RU" dirty="0">
                <a:solidFill>
                  <a:srgbClr val="7030A0"/>
                </a:solidFill>
                <a:latin typeface="Arial Black" pitchFamily="34" charset="0"/>
              </a:rPr>
              <a:t>Режимный фонд времени </a:t>
            </a:r>
            <a:r>
              <a:rPr lang="ru-RU" dirty="0">
                <a:solidFill>
                  <a:schemeClr val="tx1"/>
                </a:solidFill>
              </a:rPr>
              <a:t>определяется режимом производства. </a:t>
            </a:r>
          </a:p>
          <a:p>
            <a:pPr>
              <a:lnSpc>
                <a:spcPct val="80000"/>
              </a:lnSpc>
              <a:defRPr/>
            </a:pPr>
            <a:endParaRPr lang="ru-RU" dirty="0">
              <a:solidFill>
                <a:schemeClr val="tx1"/>
              </a:solidFill>
            </a:endParaRPr>
          </a:p>
          <a:p>
            <a:pPr>
              <a:lnSpc>
                <a:spcPct val="80000"/>
              </a:lnSpc>
              <a:defRPr/>
            </a:pPr>
            <a:r>
              <a:rPr lang="ru-RU" dirty="0">
                <a:solidFill>
                  <a:srgbClr val="7030A0"/>
                </a:solidFill>
                <a:latin typeface="Arial Black" pitchFamily="34" charset="0"/>
              </a:rPr>
              <a:t>Режимный фонд времени </a:t>
            </a:r>
            <a:r>
              <a:rPr lang="ru-RU" dirty="0">
                <a:solidFill>
                  <a:srgbClr val="7030A0"/>
                </a:solidFill>
              </a:rPr>
              <a:t>=</a:t>
            </a:r>
          </a:p>
          <a:p>
            <a:pPr>
              <a:lnSpc>
                <a:spcPct val="80000"/>
              </a:lnSpc>
              <a:defRPr/>
            </a:pPr>
            <a:r>
              <a:rPr lang="ru-RU" dirty="0">
                <a:solidFill>
                  <a:schemeClr val="tx1"/>
                </a:solidFill>
              </a:rPr>
              <a:t>«Число рабочих дней в плановом периоде» * «Число часов в рабочих сменах»</a:t>
            </a:r>
          </a:p>
        </p:txBody>
      </p:sp>
      <p:sp>
        <p:nvSpPr>
          <p:cNvPr id="21" name="Прямоугольник 20">
            <a:extLst>
              <a:ext uri="{FF2B5EF4-FFF2-40B4-BE49-F238E27FC236}">
                <a16:creationId xmlns:a16="http://schemas.microsoft.com/office/drawing/2014/main" id="{761B621C-A45D-4183-B44C-7479CA89C645}"/>
              </a:ext>
            </a:extLst>
          </p:cNvPr>
          <p:cNvSpPr/>
          <p:nvPr/>
        </p:nvSpPr>
        <p:spPr>
          <a:xfrm>
            <a:off x="6113463" y="3362325"/>
            <a:ext cx="2700337" cy="2808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defRPr/>
            </a:pPr>
            <a:r>
              <a:rPr lang="ru-RU" dirty="0">
                <a:solidFill>
                  <a:srgbClr val="7030A0"/>
                </a:solidFill>
                <a:latin typeface="Arial Black" pitchFamily="34" charset="0"/>
              </a:rPr>
              <a:t>Действительный (рабочий) фонд времени</a:t>
            </a:r>
            <a:r>
              <a:rPr lang="ru-RU" dirty="0">
                <a:solidFill>
                  <a:srgbClr val="7030A0"/>
                </a:solidFill>
              </a:rPr>
              <a:t> </a:t>
            </a:r>
            <a:r>
              <a:rPr lang="ru-RU" dirty="0">
                <a:solidFill>
                  <a:schemeClr val="tx1"/>
                </a:solidFill>
              </a:rPr>
              <a:t>работы оборудования = «Режимный фонд времени» - «Время планово-</a:t>
            </a:r>
            <a:r>
              <a:rPr lang="ru-RU" dirty="0" err="1">
                <a:solidFill>
                  <a:schemeClr val="tx1"/>
                </a:solidFill>
              </a:rPr>
              <a:t>предупрдительного</a:t>
            </a:r>
            <a:r>
              <a:rPr lang="ru-RU" dirty="0">
                <a:solidFill>
                  <a:schemeClr val="tx1"/>
                </a:solidFill>
              </a:rPr>
              <a:t> ремонта, рассчитанного по установленным нормам»</a:t>
            </a:r>
          </a:p>
        </p:txBody>
      </p:sp>
      <p:sp>
        <p:nvSpPr>
          <p:cNvPr id="10" name="Номер слайда 9"/>
          <p:cNvSpPr>
            <a:spLocks noGrp="1"/>
          </p:cNvSpPr>
          <p:nvPr>
            <p:ph type="sldNum" sz="quarter" idx="12"/>
          </p:nvPr>
        </p:nvSpPr>
        <p:spPr/>
        <p:txBody>
          <a:bodyPr/>
          <a:lstStyle/>
          <a:p>
            <a:fld id="{B19B0651-EE4F-4900-A07F-96A6BFA9D0F0}" type="slidenum">
              <a:rPr lang="ru-RU" smtClean="0"/>
              <a:pPr/>
              <a:t>134</a:t>
            </a:fld>
            <a:endParaRPr lang="ru-RU"/>
          </a:p>
        </p:txBody>
      </p:sp>
    </p:spTree>
    <p:extLst>
      <p:ext uri="{BB962C8B-B14F-4D97-AF65-F5344CB8AC3E}">
        <p14:creationId xmlns:p14="http://schemas.microsoft.com/office/powerpoint/2010/main" val="14784035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76A0D87D-174E-4BE9-899C-3E0B44D21E36}"/>
              </a:ext>
            </a:extLst>
          </p:cNvPr>
          <p:cNvSpPr>
            <a:spLocks noGrp="1" noChangeArrowheads="1"/>
          </p:cNvSpPr>
          <p:nvPr>
            <p:ph idx="1"/>
          </p:nvPr>
        </p:nvSpPr>
        <p:spPr>
          <a:xfrm>
            <a:off x="0" y="0"/>
            <a:ext cx="9036050" cy="6858000"/>
          </a:xfrm>
        </p:spPr>
        <p:txBody>
          <a:bodyPr/>
          <a:lstStyle/>
          <a:p>
            <a:pPr marL="274320" indent="-256032" eaLnBrk="1" fontAlgn="auto" hangingPunct="1">
              <a:lnSpc>
                <a:spcPct val="90000"/>
              </a:lnSpc>
              <a:spcAft>
                <a:spcPts val="0"/>
              </a:spcAft>
              <a:buFontTx/>
              <a:buNone/>
              <a:defRPr/>
            </a:pPr>
            <a:r>
              <a:rPr lang="ru-RU" sz="2400" dirty="0"/>
              <a:t>ПМ отражает потенциальные возможности объединений, предприятий, цехов по выпуску продукции. </a:t>
            </a:r>
          </a:p>
          <a:p>
            <a:pPr marL="274320" indent="-256032" eaLnBrk="1" fontAlgn="auto" hangingPunct="1">
              <a:lnSpc>
                <a:spcPct val="90000"/>
              </a:lnSpc>
              <a:spcAft>
                <a:spcPts val="0"/>
              </a:spcAft>
              <a:buFontTx/>
              <a:buNone/>
              <a:defRPr/>
            </a:pPr>
            <a:endParaRPr lang="ru-RU" sz="2400" b="1" dirty="0"/>
          </a:p>
          <a:p>
            <a:pPr marL="274320" indent="-256032" algn="just" eaLnBrk="1" fontAlgn="auto" hangingPunct="1">
              <a:lnSpc>
                <a:spcPct val="90000"/>
              </a:lnSpc>
              <a:spcAft>
                <a:spcPts val="0"/>
              </a:spcAft>
              <a:buFontTx/>
              <a:buNone/>
              <a:defRPr/>
            </a:pPr>
            <a:r>
              <a:rPr lang="ru-RU" sz="2400" b="1" u="sng" dirty="0">
                <a:solidFill>
                  <a:srgbClr val="000099"/>
                </a:solidFill>
              </a:rPr>
              <a:t>ПМ хозяйственной системы</a:t>
            </a:r>
            <a:r>
              <a:rPr lang="ru-RU" sz="2400" dirty="0">
                <a:solidFill>
                  <a:srgbClr val="000099"/>
                </a:solidFill>
              </a:rPr>
              <a:t> - </a:t>
            </a:r>
            <a:r>
              <a:rPr lang="ru-RU" sz="2400" dirty="0"/>
              <a:t>максимально возможный выпуск продукции в номенклатуре и ассортименте планового года, при полном использовании производственного оборудования и производственных площадей в соответствии с утвержденным режимом работы с учетом намечаемых мероприятий по внедрению передовой технологии производства и НОТ. </a:t>
            </a:r>
          </a:p>
          <a:p>
            <a:pPr marL="274320" indent="-256032" eaLnBrk="1" fontAlgn="auto" hangingPunct="1">
              <a:lnSpc>
                <a:spcPct val="90000"/>
              </a:lnSpc>
              <a:spcAft>
                <a:spcPts val="0"/>
              </a:spcAft>
              <a:buFontTx/>
              <a:buNone/>
              <a:defRPr/>
            </a:pPr>
            <a:endParaRPr lang="ru-RU" sz="2400" dirty="0"/>
          </a:p>
          <a:p>
            <a:pPr marL="274320" indent="-256032" eaLnBrk="1" fontAlgn="auto" hangingPunct="1">
              <a:lnSpc>
                <a:spcPct val="90000"/>
              </a:lnSpc>
              <a:spcAft>
                <a:spcPts val="0"/>
              </a:spcAft>
              <a:buFontTx/>
              <a:buNone/>
              <a:defRPr/>
            </a:pPr>
            <a:r>
              <a:rPr lang="ru-RU" sz="2400" dirty="0"/>
              <a:t>ПМ определяется в тех же единицах, в каких </a:t>
            </a:r>
            <a:r>
              <a:rPr lang="en-US" sz="2400" dirty="0"/>
              <a:t>Q</a:t>
            </a:r>
            <a:r>
              <a:rPr lang="ru-RU" sz="2400" dirty="0"/>
              <a:t>, но есть и исключения: в некоторых случаях (планируется) определяется в единицах измерения перерабатываемого сырья. Широкая номенклатура приводится к одному или нескольким видам однородной продукции.</a:t>
            </a:r>
          </a:p>
        </p:txBody>
      </p:sp>
      <p:sp>
        <p:nvSpPr>
          <p:cNvPr id="3" name="Номер слайда 2"/>
          <p:cNvSpPr>
            <a:spLocks noGrp="1"/>
          </p:cNvSpPr>
          <p:nvPr>
            <p:ph type="sldNum" sz="quarter" idx="12"/>
          </p:nvPr>
        </p:nvSpPr>
        <p:spPr/>
        <p:txBody>
          <a:bodyPr/>
          <a:lstStyle/>
          <a:p>
            <a:fld id="{B19B0651-EE4F-4900-A07F-96A6BFA9D0F0}" type="slidenum">
              <a:rPr lang="ru-RU" smtClean="0"/>
              <a:pPr/>
              <a:t>135</a:t>
            </a:fld>
            <a:endParaRPr lang="ru-RU"/>
          </a:p>
        </p:txBody>
      </p:sp>
    </p:spTree>
    <p:extLst>
      <p:ext uri="{BB962C8B-B14F-4D97-AF65-F5344CB8AC3E}">
        <p14:creationId xmlns:p14="http://schemas.microsoft.com/office/powerpoint/2010/main" val="5495212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95880A1E-52D2-4D97-BECA-496C32C2A44F}"/>
              </a:ext>
            </a:extLst>
          </p:cNvPr>
          <p:cNvSpPr>
            <a:spLocks noGrp="1" noChangeArrowheads="1"/>
          </p:cNvSpPr>
          <p:nvPr>
            <p:ph idx="1"/>
          </p:nvPr>
        </p:nvSpPr>
        <p:spPr>
          <a:xfrm>
            <a:off x="107950" y="115888"/>
            <a:ext cx="9036050" cy="6010275"/>
          </a:xfrm>
        </p:spPr>
        <p:txBody>
          <a:bodyPr>
            <a:normAutofit/>
          </a:bodyPr>
          <a:lstStyle/>
          <a:p>
            <a:pPr marL="274320" indent="-256032" eaLnBrk="1" fontAlgn="auto" hangingPunct="1">
              <a:lnSpc>
                <a:spcPct val="80000"/>
              </a:lnSpc>
              <a:spcAft>
                <a:spcPts val="0"/>
              </a:spcAft>
              <a:buFontTx/>
              <a:buNone/>
              <a:defRPr/>
            </a:pPr>
            <a:r>
              <a:rPr lang="ru-RU" sz="2400" dirty="0">
                <a:solidFill>
                  <a:srgbClr val="FF0000"/>
                </a:solidFill>
              </a:rPr>
              <a:t>Величина ПМ с величиной ПП никогда не совпадает</a:t>
            </a:r>
            <a:r>
              <a:rPr lang="ru-RU" sz="2400" dirty="0"/>
              <a:t>, т.к. мощность рассчитывается исходя из оптимального сочетания элементов производства и наиболее эффективного их использования.</a:t>
            </a:r>
          </a:p>
          <a:p>
            <a:pPr marL="274320" indent="-256032" eaLnBrk="1" fontAlgn="auto" hangingPunct="1">
              <a:lnSpc>
                <a:spcPct val="80000"/>
              </a:lnSpc>
              <a:spcAft>
                <a:spcPts val="0"/>
              </a:spcAft>
              <a:buFontTx/>
              <a:buNone/>
              <a:defRPr/>
            </a:pPr>
            <a:endParaRPr lang="ru-RU" sz="2400" dirty="0"/>
          </a:p>
          <a:p>
            <a:pPr marL="274320" indent="-256032" eaLnBrk="1" fontAlgn="auto" hangingPunct="1">
              <a:lnSpc>
                <a:spcPct val="80000"/>
              </a:lnSpc>
              <a:spcAft>
                <a:spcPts val="0"/>
              </a:spcAft>
              <a:buFontTx/>
              <a:buNone/>
              <a:defRPr/>
            </a:pPr>
            <a:r>
              <a:rPr lang="ru-RU" sz="2400" dirty="0"/>
              <a:t>Для многономенклатурного производства для целей определения мощности предприятия в целом используется следующий алгоритм:</a:t>
            </a:r>
          </a:p>
          <a:p>
            <a:pPr marL="274320" indent="-256032" eaLnBrk="1" fontAlgn="auto" hangingPunct="1">
              <a:lnSpc>
                <a:spcPct val="80000"/>
              </a:lnSpc>
              <a:spcAft>
                <a:spcPts val="0"/>
              </a:spcAft>
              <a:buFontTx/>
              <a:buNone/>
              <a:defRPr/>
            </a:pPr>
            <a:r>
              <a:rPr lang="ru-RU" sz="2400" dirty="0"/>
              <a:t>ПМ = </a:t>
            </a:r>
            <a:r>
              <a:rPr lang="ru-RU" sz="2400" dirty="0">
                <a:sym typeface="Symbol" pitchFamily="18" charset="2"/>
              </a:rPr>
              <a:t></a:t>
            </a:r>
            <a:r>
              <a:rPr lang="ru-RU" sz="2400" dirty="0"/>
              <a:t> ВП</a:t>
            </a:r>
            <a:r>
              <a:rPr lang="en-US" sz="2400" dirty="0"/>
              <a:t>i</a:t>
            </a:r>
            <a:r>
              <a:rPr lang="ru-RU" sz="2400" dirty="0"/>
              <a:t>* Ц</a:t>
            </a:r>
            <a:r>
              <a:rPr lang="en-US" sz="2400" dirty="0"/>
              <a:t>i</a:t>
            </a:r>
            <a:r>
              <a:rPr lang="ru-RU" sz="2400" dirty="0"/>
              <a:t>  ,</a:t>
            </a:r>
          </a:p>
          <a:p>
            <a:pPr marL="274320" indent="-256032" eaLnBrk="1" fontAlgn="auto" hangingPunct="1">
              <a:lnSpc>
                <a:spcPct val="80000"/>
              </a:lnSpc>
              <a:spcAft>
                <a:spcPts val="0"/>
              </a:spcAft>
              <a:buFontTx/>
              <a:buNone/>
              <a:defRPr/>
            </a:pPr>
            <a:r>
              <a:rPr lang="ru-RU" sz="2400" dirty="0"/>
              <a:t>где ВП</a:t>
            </a:r>
            <a:r>
              <a:rPr lang="en-US" sz="2400" dirty="0"/>
              <a:t>i</a:t>
            </a:r>
            <a:r>
              <a:rPr lang="ru-RU" sz="2400" dirty="0"/>
              <a:t> - </a:t>
            </a:r>
            <a:r>
              <a:rPr lang="en-US" sz="2400" dirty="0"/>
              <a:t>max</a:t>
            </a:r>
            <a:r>
              <a:rPr lang="ru-RU" sz="2400" dirty="0"/>
              <a:t> возможный выпуск </a:t>
            </a:r>
            <a:r>
              <a:rPr lang="en-US" sz="2400" dirty="0"/>
              <a:t>i</a:t>
            </a:r>
            <a:r>
              <a:rPr lang="ru-RU" sz="2400" dirty="0"/>
              <a:t> -го вида изделия в единицах,</a:t>
            </a:r>
          </a:p>
          <a:p>
            <a:pPr marL="274320" indent="-256032" eaLnBrk="1" fontAlgn="auto" hangingPunct="1">
              <a:lnSpc>
                <a:spcPct val="80000"/>
              </a:lnSpc>
              <a:spcAft>
                <a:spcPts val="0"/>
              </a:spcAft>
              <a:defRPr/>
            </a:pPr>
            <a:r>
              <a:rPr lang="ru-RU" sz="2400" dirty="0"/>
              <a:t>Ц</a:t>
            </a:r>
            <a:r>
              <a:rPr lang="en-US" sz="2400" dirty="0"/>
              <a:t>i</a:t>
            </a:r>
            <a:r>
              <a:rPr lang="ru-RU" sz="2400" dirty="0"/>
              <a:t> - цена </a:t>
            </a:r>
            <a:r>
              <a:rPr lang="en-US" sz="2400" dirty="0"/>
              <a:t>i</a:t>
            </a:r>
            <a:r>
              <a:rPr lang="ru-RU" sz="2400" dirty="0"/>
              <a:t>-го вида изделия в руб.</a:t>
            </a:r>
          </a:p>
          <a:p>
            <a:pPr marL="274320" indent="-256032" eaLnBrk="1" fontAlgn="auto" hangingPunct="1">
              <a:lnSpc>
                <a:spcPct val="80000"/>
              </a:lnSpc>
              <a:spcAft>
                <a:spcPts val="0"/>
              </a:spcAft>
              <a:buFontTx/>
              <a:buNone/>
              <a:defRPr/>
            </a:pPr>
            <a:endParaRPr lang="ru-RU" sz="2400" dirty="0"/>
          </a:p>
          <a:p>
            <a:pPr marL="274320" indent="-256032" eaLnBrk="1" fontAlgn="auto" hangingPunct="1">
              <a:lnSpc>
                <a:spcPct val="80000"/>
              </a:lnSpc>
              <a:spcAft>
                <a:spcPts val="0"/>
              </a:spcAft>
              <a:buFontTx/>
              <a:buNone/>
              <a:defRPr/>
            </a:pPr>
            <a:r>
              <a:rPr lang="ru-RU" sz="2400" b="1" dirty="0">
                <a:solidFill>
                  <a:srgbClr val="000099"/>
                </a:solidFill>
              </a:rPr>
              <a:t>Формула укрупненного определения величины ПМ :</a:t>
            </a:r>
          </a:p>
          <a:p>
            <a:pPr marL="274320" indent="-256032" eaLnBrk="1" fontAlgn="auto" hangingPunct="1">
              <a:lnSpc>
                <a:spcPct val="80000"/>
              </a:lnSpc>
              <a:spcAft>
                <a:spcPts val="0"/>
              </a:spcAft>
              <a:buFontTx/>
              <a:buNone/>
              <a:defRPr/>
            </a:pPr>
            <a:r>
              <a:rPr lang="ru-RU" sz="2400" dirty="0"/>
              <a:t>М = К * Ф * П ,</a:t>
            </a:r>
          </a:p>
          <a:p>
            <a:pPr marL="274320" indent="-256032" eaLnBrk="1" fontAlgn="auto" hangingPunct="1">
              <a:lnSpc>
                <a:spcPct val="80000"/>
              </a:lnSpc>
              <a:spcAft>
                <a:spcPts val="0"/>
              </a:spcAft>
              <a:buFontTx/>
              <a:buNone/>
              <a:defRPr/>
            </a:pPr>
            <a:r>
              <a:rPr lang="ru-RU" sz="2400" dirty="0"/>
              <a:t>где К - количество оборудования</a:t>
            </a:r>
          </a:p>
          <a:p>
            <a:pPr marL="274320" indent="-256032" eaLnBrk="1" fontAlgn="auto" hangingPunct="1">
              <a:lnSpc>
                <a:spcPct val="80000"/>
              </a:lnSpc>
              <a:spcAft>
                <a:spcPts val="0"/>
              </a:spcAft>
              <a:defRPr/>
            </a:pPr>
            <a:r>
              <a:rPr lang="ru-RU" sz="2400" dirty="0"/>
              <a:t>Ф - фонд времени работы данного оборудования</a:t>
            </a:r>
          </a:p>
          <a:p>
            <a:pPr marL="274320" indent="-256032" eaLnBrk="1" fontAlgn="auto" hangingPunct="1">
              <a:lnSpc>
                <a:spcPct val="80000"/>
              </a:lnSpc>
              <a:spcAft>
                <a:spcPts val="0"/>
              </a:spcAft>
              <a:defRPr/>
            </a:pPr>
            <a:r>
              <a:rPr lang="ru-RU" sz="2400" dirty="0"/>
              <a:t>П - производительность оборудования.</a:t>
            </a:r>
          </a:p>
          <a:p>
            <a:pPr marL="274320" indent="-256032" eaLnBrk="1" fontAlgn="auto" hangingPunct="1">
              <a:lnSpc>
                <a:spcPct val="80000"/>
              </a:lnSpc>
              <a:spcAft>
                <a:spcPts val="0"/>
              </a:spcAft>
              <a:defRPr/>
            </a:pPr>
            <a:endParaRPr lang="ru-RU" sz="24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136</a:t>
            </a:fld>
            <a:endParaRPr lang="ru-RU"/>
          </a:p>
        </p:txBody>
      </p:sp>
    </p:spTree>
    <p:extLst>
      <p:ext uri="{BB962C8B-B14F-4D97-AF65-F5344CB8AC3E}">
        <p14:creationId xmlns:p14="http://schemas.microsoft.com/office/powerpoint/2010/main" val="183622313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0317DCE4-69D3-4B3C-8EF7-FAF43C2E2B8C}"/>
              </a:ext>
            </a:extLst>
          </p:cNvPr>
          <p:cNvSpPr>
            <a:spLocks noGrp="1" noChangeArrowheads="1"/>
          </p:cNvSpPr>
          <p:nvPr>
            <p:ph idx="1"/>
          </p:nvPr>
        </p:nvSpPr>
        <p:spPr>
          <a:xfrm>
            <a:off x="0" y="0"/>
            <a:ext cx="9144000" cy="6858000"/>
          </a:xfrm>
        </p:spPr>
        <p:txBody>
          <a:bodyPr>
            <a:normAutofit fontScale="92500" lnSpcReduction="10000"/>
          </a:bodyPr>
          <a:lstStyle/>
          <a:p>
            <a:pPr marL="18288" indent="0" eaLnBrk="1" fontAlgn="auto" hangingPunct="1">
              <a:lnSpc>
                <a:spcPct val="80000"/>
              </a:lnSpc>
              <a:spcAft>
                <a:spcPts val="0"/>
              </a:spcAft>
              <a:buFont typeface="Wingdings" panose="05000000000000000000" pitchFamily="2" charset="2"/>
              <a:buNone/>
              <a:defRPr/>
            </a:pPr>
            <a:r>
              <a:rPr lang="ru-RU" sz="2000" b="1" u="sng" spc="100" dirty="0" smtClean="0"/>
              <a:t>Баланс производственных мощностей включает в </a:t>
            </a:r>
            <a:r>
              <a:rPr lang="ru-RU" sz="2000" b="1" u="sng" spc="110" dirty="0" smtClean="0"/>
              <a:t>себя:</a:t>
            </a:r>
          </a:p>
          <a:p>
            <a:pPr marL="18288" indent="0" eaLnBrk="1" fontAlgn="auto" hangingPunct="1">
              <a:lnSpc>
                <a:spcPct val="80000"/>
              </a:lnSpc>
              <a:spcAft>
                <a:spcPts val="0"/>
              </a:spcAft>
              <a:buFont typeface="Wingdings" panose="05000000000000000000" pitchFamily="2" charset="2"/>
              <a:buNone/>
              <a:defRPr/>
            </a:pPr>
            <a:r>
              <a:rPr lang="ru-RU" sz="2000" b="1" dirty="0" smtClean="0"/>
              <a:t>1. Производственную Мощность на начало года (ПМ </a:t>
            </a:r>
            <a:r>
              <a:rPr lang="ru-RU" sz="2000" b="1" dirty="0"/>
              <a:t>н.г</a:t>
            </a:r>
            <a:r>
              <a:rPr lang="ru-RU" sz="2000" b="1" dirty="0" smtClean="0"/>
              <a:t>.)</a:t>
            </a:r>
            <a:endParaRPr lang="ru-RU" sz="2000" b="1" dirty="0"/>
          </a:p>
          <a:p>
            <a:pPr marL="274320" indent="-256032" eaLnBrk="1" fontAlgn="auto" hangingPunct="1">
              <a:lnSpc>
                <a:spcPct val="80000"/>
              </a:lnSpc>
              <a:spcAft>
                <a:spcPts val="0"/>
              </a:spcAft>
              <a:buFontTx/>
              <a:buNone/>
              <a:defRPr/>
            </a:pPr>
            <a:endParaRPr lang="ru-RU" sz="2000" dirty="0"/>
          </a:p>
          <a:p>
            <a:pPr marL="274320" indent="-256032" eaLnBrk="1" fontAlgn="auto" hangingPunct="1">
              <a:lnSpc>
                <a:spcPct val="80000"/>
              </a:lnSpc>
              <a:spcAft>
                <a:spcPts val="0"/>
              </a:spcAft>
              <a:buFontTx/>
              <a:buNone/>
              <a:defRPr/>
            </a:pPr>
            <a:r>
              <a:rPr lang="ru-RU" sz="2000" b="1" dirty="0" smtClean="0"/>
              <a:t>2. ПМ Вводимые: </a:t>
            </a:r>
            <a:endParaRPr lang="ru-RU" sz="2000" b="1" dirty="0"/>
          </a:p>
          <a:p>
            <a:pPr marL="18288" indent="0" eaLnBrk="1" fontAlgn="auto" hangingPunct="1">
              <a:lnSpc>
                <a:spcPct val="80000"/>
              </a:lnSpc>
              <a:spcAft>
                <a:spcPts val="0"/>
              </a:spcAft>
              <a:buFont typeface="Wingdings" panose="05000000000000000000" pitchFamily="2" charset="2"/>
              <a:buNone/>
              <a:defRPr/>
            </a:pPr>
            <a:r>
              <a:rPr lang="ru-RU" sz="2000" dirty="0"/>
              <a:t>1. ввод мощностей за счет организационно-технических мероприятий;</a:t>
            </a:r>
          </a:p>
          <a:p>
            <a:pPr marL="18288" indent="0" eaLnBrk="1" fontAlgn="auto" hangingPunct="1">
              <a:lnSpc>
                <a:spcPct val="80000"/>
              </a:lnSpc>
              <a:spcAft>
                <a:spcPts val="0"/>
              </a:spcAft>
              <a:buFont typeface="Wingdings" panose="05000000000000000000" pitchFamily="2" charset="2"/>
              <a:buNone/>
              <a:defRPr/>
            </a:pPr>
            <a:r>
              <a:rPr lang="ru-RU" sz="2000" dirty="0"/>
              <a:t>2. ввод ПМ за счет строительства новых объектов;</a:t>
            </a:r>
          </a:p>
          <a:p>
            <a:pPr marL="18288" indent="0" eaLnBrk="1" fontAlgn="auto" hangingPunct="1">
              <a:lnSpc>
                <a:spcPct val="80000"/>
              </a:lnSpc>
              <a:spcAft>
                <a:spcPts val="0"/>
              </a:spcAft>
              <a:buFont typeface="Wingdings" panose="05000000000000000000" pitchFamily="2" charset="2"/>
              <a:buNone/>
              <a:defRPr/>
            </a:pPr>
            <a:r>
              <a:rPr lang="ru-RU" sz="2000" dirty="0"/>
              <a:t>3. ввод ПМ за счет применения (расширения) номенклатуры выпускаемой продукции; </a:t>
            </a:r>
          </a:p>
          <a:p>
            <a:pPr marL="18288" indent="0" eaLnBrk="1" fontAlgn="auto" hangingPunct="1">
              <a:lnSpc>
                <a:spcPct val="80000"/>
              </a:lnSpc>
              <a:spcAft>
                <a:spcPts val="0"/>
              </a:spcAft>
              <a:buFont typeface="Wingdings" panose="05000000000000000000" pitchFamily="2" charset="2"/>
              <a:buNone/>
              <a:defRPr/>
            </a:pPr>
            <a:r>
              <a:rPr lang="ru-RU" sz="2000" dirty="0"/>
              <a:t>4. другие причины (реконструкция)</a:t>
            </a:r>
          </a:p>
          <a:p>
            <a:pPr marL="274320" indent="-256032" eaLnBrk="1" fontAlgn="auto" hangingPunct="1">
              <a:lnSpc>
                <a:spcPct val="80000"/>
              </a:lnSpc>
              <a:spcAft>
                <a:spcPts val="0"/>
              </a:spcAft>
              <a:buFontTx/>
              <a:buNone/>
              <a:defRPr/>
            </a:pPr>
            <a:endParaRPr lang="ru-RU" sz="2000" dirty="0"/>
          </a:p>
          <a:p>
            <a:pPr marL="274320" indent="-256032" eaLnBrk="1" fontAlgn="auto" hangingPunct="1">
              <a:lnSpc>
                <a:spcPct val="80000"/>
              </a:lnSpc>
              <a:spcAft>
                <a:spcPts val="0"/>
              </a:spcAft>
              <a:buFontTx/>
              <a:buNone/>
              <a:defRPr/>
            </a:pPr>
            <a:r>
              <a:rPr lang="ru-RU" sz="2000" b="1" dirty="0" smtClean="0"/>
              <a:t>3. ПМ Выбывающие:</a:t>
            </a:r>
            <a:endParaRPr lang="ru-RU" sz="2000" b="1" dirty="0"/>
          </a:p>
          <a:p>
            <a:pPr marL="18288" indent="0" eaLnBrk="1" fontAlgn="auto" hangingPunct="1">
              <a:lnSpc>
                <a:spcPct val="80000"/>
              </a:lnSpc>
              <a:spcAft>
                <a:spcPts val="0"/>
              </a:spcAft>
              <a:buFont typeface="Wingdings" panose="05000000000000000000" pitchFamily="2" charset="2"/>
              <a:buNone/>
              <a:defRPr/>
            </a:pPr>
            <a:r>
              <a:rPr lang="ru-RU" sz="2000" dirty="0"/>
              <a:t>1. выбытие в следствие ветхости и износа ;</a:t>
            </a:r>
          </a:p>
          <a:p>
            <a:pPr marL="18288" indent="0" eaLnBrk="1" fontAlgn="auto" hangingPunct="1">
              <a:lnSpc>
                <a:spcPct val="80000"/>
              </a:lnSpc>
              <a:spcAft>
                <a:spcPts val="0"/>
              </a:spcAft>
              <a:buFont typeface="Wingdings" panose="05000000000000000000" pitchFamily="2" charset="2"/>
              <a:buNone/>
              <a:defRPr/>
            </a:pPr>
            <a:r>
              <a:rPr lang="ru-RU" sz="2000" dirty="0"/>
              <a:t>2. сокращение продолжительности рабочего времени;</a:t>
            </a:r>
          </a:p>
          <a:p>
            <a:pPr marL="18288" indent="0" eaLnBrk="1" fontAlgn="auto" hangingPunct="1">
              <a:lnSpc>
                <a:spcPct val="80000"/>
              </a:lnSpc>
              <a:spcAft>
                <a:spcPts val="0"/>
              </a:spcAft>
              <a:buFont typeface="Wingdings" panose="05000000000000000000" pitchFamily="2" charset="2"/>
              <a:buNone/>
              <a:defRPr/>
            </a:pPr>
            <a:r>
              <a:rPr lang="ru-RU" sz="2000" dirty="0"/>
              <a:t>3. изменения в номенклатуре выпускаемой продукции;</a:t>
            </a:r>
          </a:p>
          <a:p>
            <a:pPr marL="18288" indent="0" eaLnBrk="1" fontAlgn="auto" hangingPunct="1">
              <a:lnSpc>
                <a:spcPct val="80000"/>
              </a:lnSpc>
              <a:spcAft>
                <a:spcPts val="0"/>
              </a:spcAft>
              <a:buFont typeface="Wingdings" panose="05000000000000000000" pitchFamily="2" charset="2"/>
              <a:buNone/>
              <a:defRPr/>
            </a:pPr>
            <a:r>
              <a:rPr lang="ru-RU" sz="2000" dirty="0"/>
              <a:t>4. другие причины.</a:t>
            </a:r>
            <a:endParaRPr lang="en-US" sz="2000" dirty="0"/>
          </a:p>
          <a:p>
            <a:pPr marL="274320" indent="-256032" eaLnBrk="1" fontAlgn="auto" hangingPunct="1">
              <a:lnSpc>
                <a:spcPct val="80000"/>
              </a:lnSpc>
              <a:spcAft>
                <a:spcPts val="0"/>
              </a:spcAft>
              <a:buFontTx/>
              <a:buNone/>
              <a:defRPr/>
            </a:pPr>
            <a:r>
              <a:rPr lang="ru-RU" sz="2000" b="1" dirty="0" smtClean="0"/>
              <a:t>4. Производственная мощность на конец года (ПМ к.г.) – Выходная ПМ (</a:t>
            </a:r>
            <a:r>
              <a:rPr lang="ru-RU" sz="2000" b="1" dirty="0" err="1" smtClean="0"/>
              <a:t>Пмвых</a:t>
            </a:r>
            <a:r>
              <a:rPr lang="ru-RU" sz="2000" b="1" dirty="0" smtClean="0"/>
              <a:t>)</a:t>
            </a:r>
            <a:endParaRPr lang="ru-RU" sz="2000" b="1" dirty="0"/>
          </a:p>
          <a:p>
            <a:pPr marL="274320" indent="-256032" eaLnBrk="1" fontAlgn="auto" hangingPunct="1">
              <a:lnSpc>
                <a:spcPct val="80000"/>
              </a:lnSpc>
              <a:spcAft>
                <a:spcPts val="0"/>
              </a:spcAft>
              <a:buFontTx/>
              <a:buNone/>
              <a:defRPr/>
            </a:pPr>
            <a:r>
              <a:rPr lang="ru-RU" sz="2000" dirty="0" err="1"/>
              <a:t>ПМк.г</a:t>
            </a:r>
            <a:r>
              <a:rPr lang="ru-RU" sz="2000" dirty="0"/>
              <a:t>. </a:t>
            </a:r>
            <a:r>
              <a:rPr lang="ru-RU" sz="2000" dirty="0" smtClean="0"/>
              <a:t>= </a:t>
            </a:r>
            <a:r>
              <a:rPr lang="ru-RU" sz="2000" dirty="0" err="1" smtClean="0"/>
              <a:t>Пмвых</a:t>
            </a:r>
            <a:r>
              <a:rPr lang="ru-RU" sz="2000" dirty="0" smtClean="0"/>
              <a:t> =  </a:t>
            </a:r>
            <a:r>
              <a:rPr lang="ru-RU" sz="2000" dirty="0" err="1"/>
              <a:t>ПМн.г</a:t>
            </a:r>
            <a:r>
              <a:rPr lang="ru-RU" sz="2000" dirty="0"/>
              <a:t>. + </a:t>
            </a:r>
            <a:r>
              <a:rPr lang="ru-RU" sz="2000" dirty="0" err="1"/>
              <a:t>ПМвв</a:t>
            </a:r>
            <a:r>
              <a:rPr lang="ru-RU" sz="2000" dirty="0"/>
              <a:t> - </a:t>
            </a:r>
            <a:r>
              <a:rPr lang="ru-RU" sz="2000" dirty="0" err="1"/>
              <a:t>ПМвыб</a:t>
            </a:r>
            <a:endParaRPr lang="en-US" sz="2000" dirty="0"/>
          </a:p>
          <a:p>
            <a:pPr marL="274320" indent="-256032" eaLnBrk="1" fontAlgn="auto" hangingPunct="1">
              <a:lnSpc>
                <a:spcPct val="80000"/>
              </a:lnSpc>
              <a:spcAft>
                <a:spcPts val="0"/>
              </a:spcAft>
              <a:buFontTx/>
              <a:buNone/>
              <a:defRPr/>
            </a:pPr>
            <a:r>
              <a:rPr lang="ru-RU" sz="2000" b="1" dirty="0" smtClean="0"/>
              <a:t>5. Среднегодовая мощность предприятия (ПМ ср)</a:t>
            </a:r>
          </a:p>
          <a:p>
            <a:pPr marL="274320" indent="-256032" eaLnBrk="1" fontAlgn="auto" hangingPunct="1">
              <a:lnSpc>
                <a:spcPct val="80000"/>
              </a:lnSpc>
              <a:spcAft>
                <a:spcPts val="0"/>
              </a:spcAft>
              <a:buFontTx/>
              <a:buNone/>
              <a:defRPr/>
            </a:pPr>
            <a:r>
              <a:rPr lang="ru-RU" sz="2000" dirty="0" err="1" smtClean="0"/>
              <a:t>ПМср</a:t>
            </a:r>
            <a:r>
              <a:rPr lang="ru-RU" sz="2000" dirty="0" smtClean="0"/>
              <a:t> </a:t>
            </a:r>
            <a:r>
              <a:rPr lang="ru-RU" sz="2000" dirty="0"/>
              <a:t>= </a:t>
            </a:r>
            <a:r>
              <a:rPr lang="ru-RU" sz="2000" dirty="0" err="1"/>
              <a:t>ПМн.г</a:t>
            </a:r>
            <a:r>
              <a:rPr lang="ru-RU" sz="2000" dirty="0"/>
              <a:t>. + </a:t>
            </a:r>
            <a:r>
              <a:rPr lang="ru-RU" sz="2000" dirty="0" err="1"/>
              <a:t>ПМвв</a:t>
            </a:r>
            <a:r>
              <a:rPr lang="ru-RU" sz="2000" dirty="0"/>
              <a:t>*</a:t>
            </a:r>
            <a:r>
              <a:rPr lang="en-US" sz="2000" dirty="0"/>
              <a:t>n</a:t>
            </a:r>
            <a:r>
              <a:rPr lang="ru-RU" sz="2000" dirty="0"/>
              <a:t>/ 12 - </a:t>
            </a:r>
            <a:r>
              <a:rPr lang="ru-RU" sz="2000" dirty="0" err="1"/>
              <a:t>ПМвыб</a:t>
            </a:r>
            <a:r>
              <a:rPr lang="ru-RU" sz="2000" dirty="0"/>
              <a:t> *</a:t>
            </a:r>
            <a:r>
              <a:rPr lang="en-US" sz="2000" dirty="0"/>
              <a:t>m</a:t>
            </a:r>
            <a:r>
              <a:rPr lang="ru-RU" sz="2000" dirty="0"/>
              <a:t>/12</a:t>
            </a:r>
          </a:p>
          <a:p>
            <a:pPr marL="274320" indent="-256032" eaLnBrk="1" fontAlgn="auto" hangingPunct="1">
              <a:lnSpc>
                <a:spcPct val="80000"/>
              </a:lnSpc>
              <a:spcAft>
                <a:spcPts val="0"/>
              </a:spcAft>
              <a:buNone/>
              <a:defRPr/>
            </a:pPr>
            <a:r>
              <a:rPr lang="ru-RU" sz="2000" b="1" dirty="0" smtClean="0"/>
              <a:t>6. Коэффициент использования производственных мощностей (</a:t>
            </a:r>
            <a:r>
              <a:rPr lang="ru-RU" sz="2000" b="1" dirty="0" err="1" smtClean="0"/>
              <a:t>Кисп</a:t>
            </a:r>
            <a:r>
              <a:rPr lang="ru-RU" sz="2000" b="1" dirty="0" smtClean="0"/>
              <a:t>. пм)</a:t>
            </a:r>
          </a:p>
          <a:p>
            <a:pPr marL="274320" indent="-256032" eaLnBrk="1" fontAlgn="auto" hangingPunct="1">
              <a:lnSpc>
                <a:spcPct val="80000"/>
              </a:lnSpc>
              <a:spcAft>
                <a:spcPts val="0"/>
              </a:spcAft>
              <a:buNone/>
              <a:defRPr/>
            </a:pPr>
            <a:r>
              <a:rPr lang="ru-RU" sz="2000" dirty="0" err="1" smtClean="0"/>
              <a:t>Кисп</a:t>
            </a:r>
            <a:r>
              <a:rPr lang="ru-RU" sz="2000" dirty="0"/>
              <a:t>. пм = </a:t>
            </a:r>
            <a:r>
              <a:rPr lang="en-US" sz="2000" dirty="0"/>
              <a:t>V</a:t>
            </a:r>
            <a:r>
              <a:rPr lang="ru-RU" sz="2000" dirty="0"/>
              <a:t>факт./ ПМ</a:t>
            </a:r>
          </a:p>
          <a:p>
            <a:pPr marL="274320" indent="-256032" eaLnBrk="1" fontAlgn="auto" hangingPunct="1">
              <a:lnSpc>
                <a:spcPct val="80000"/>
              </a:lnSpc>
              <a:spcAft>
                <a:spcPts val="0"/>
              </a:spcAft>
              <a:buFontTx/>
              <a:buNone/>
              <a:defRPr/>
            </a:pPr>
            <a:r>
              <a:rPr lang="ru-RU" sz="2000" b="1" dirty="0">
                <a:solidFill>
                  <a:srgbClr val="000099"/>
                </a:solidFill>
              </a:rPr>
              <a:t>Баланс ПМ является исходным элементом для обоснования расчета планируемого выпуска продукции со стороны производственных возможностей предприятия.</a:t>
            </a:r>
          </a:p>
        </p:txBody>
      </p:sp>
      <p:sp>
        <p:nvSpPr>
          <p:cNvPr id="3" name="Номер слайда 2"/>
          <p:cNvSpPr>
            <a:spLocks noGrp="1"/>
          </p:cNvSpPr>
          <p:nvPr>
            <p:ph type="sldNum" sz="quarter" idx="12"/>
          </p:nvPr>
        </p:nvSpPr>
        <p:spPr/>
        <p:txBody>
          <a:bodyPr/>
          <a:lstStyle/>
          <a:p>
            <a:fld id="{B19B0651-EE4F-4900-A07F-96A6BFA9D0F0}" type="slidenum">
              <a:rPr lang="ru-RU" smtClean="0"/>
              <a:pPr/>
              <a:t>137</a:t>
            </a:fld>
            <a:endParaRPr lang="ru-RU"/>
          </a:p>
        </p:txBody>
      </p:sp>
    </p:spTree>
    <p:extLst>
      <p:ext uri="{BB962C8B-B14F-4D97-AF65-F5344CB8AC3E}">
        <p14:creationId xmlns:p14="http://schemas.microsoft.com/office/powerpoint/2010/main" val="35455772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987D5E6B-51B1-4476-B733-B04D2E25BC41}"/>
              </a:ext>
            </a:extLst>
          </p:cNvPr>
          <p:cNvSpPr>
            <a:spLocks noGrp="1" noChangeArrowheads="1"/>
          </p:cNvSpPr>
          <p:nvPr>
            <p:ph idx="1"/>
          </p:nvPr>
        </p:nvSpPr>
        <p:spPr>
          <a:xfrm>
            <a:off x="0" y="260350"/>
            <a:ext cx="8686800" cy="6597650"/>
          </a:xfrm>
        </p:spPr>
        <p:txBody>
          <a:bodyPr/>
          <a:lstStyle/>
          <a:p>
            <a:pPr marL="274320" indent="-256032" eaLnBrk="1" fontAlgn="auto" hangingPunct="1">
              <a:lnSpc>
                <a:spcPct val="80000"/>
              </a:lnSpc>
              <a:spcAft>
                <a:spcPts val="0"/>
              </a:spcAft>
              <a:buFontTx/>
              <a:buNone/>
              <a:defRPr/>
            </a:pPr>
            <a:r>
              <a:rPr lang="ru-RU" sz="2000" b="1" dirty="0"/>
              <a:t>Методика расчета ПМ предприятия</a:t>
            </a:r>
            <a:endParaRPr lang="ru-RU" sz="2000" dirty="0"/>
          </a:p>
          <a:p>
            <a:pPr marL="274320" indent="-256032" eaLnBrk="1" fontAlgn="auto" hangingPunct="1">
              <a:lnSpc>
                <a:spcPct val="80000"/>
              </a:lnSpc>
              <a:spcAft>
                <a:spcPts val="0"/>
              </a:spcAft>
              <a:defRPr/>
            </a:pPr>
            <a:r>
              <a:rPr lang="ru-RU" sz="2000" dirty="0"/>
              <a:t>ПМ предприятия, отрасли определяется по всей номенклатуре выпускаемой продукции. В тех случаях, когда это целесообразно можно использовать метод приведения номенклатуры изделия к одному или нескольким видам  однородной продукции, применяемой за "1" . </a:t>
            </a:r>
            <a:endParaRPr lang="ru-RU" sz="2000" b="1" dirty="0"/>
          </a:p>
          <a:p>
            <a:pPr marL="274320" indent="-256032" eaLnBrk="1" fontAlgn="auto" hangingPunct="1">
              <a:lnSpc>
                <a:spcPct val="80000"/>
              </a:lnSpc>
              <a:spcAft>
                <a:spcPts val="0"/>
              </a:spcAft>
              <a:defRPr/>
            </a:pPr>
            <a:endParaRPr lang="ru-RU" sz="2000" b="1" dirty="0"/>
          </a:p>
          <a:p>
            <a:pPr marL="274320" indent="-256032" eaLnBrk="1" fontAlgn="auto" hangingPunct="1">
              <a:lnSpc>
                <a:spcPct val="80000"/>
              </a:lnSpc>
              <a:spcAft>
                <a:spcPts val="0"/>
              </a:spcAft>
              <a:defRPr/>
            </a:pPr>
            <a:r>
              <a:rPr lang="ru-RU" sz="2000" b="1" dirty="0"/>
              <a:t>Расчет ПМ завода ведется по всем его подразделениям в след. последовательности</a:t>
            </a:r>
            <a:r>
              <a:rPr lang="ru-RU" sz="2000" dirty="0"/>
              <a:t>:</a:t>
            </a:r>
          </a:p>
          <a:p>
            <a:pPr marL="274320" indent="-256032" eaLnBrk="1" fontAlgn="auto" hangingPunct="1">
              <a:lnSpc>
                <a:spcPct val="80000"/>
              </a:lnSpc>
              <a:spcAft>
                <a:spcPts val="0"/>
              </a:spcAft>
              <a:buFontTx/>
              <a:buNone/>
              <a:defRPr/>
            </a:pPr>
            <a:r>
              <a:rPr lang="ru-RU" sz="2000" dirty="0"/>
              <a:t>- по агрегатам и группам технологического оборудования;</a:t>
            </a:r>
          </a:p>
          <a:p>
            <a:pPr marL="274320" indent="-256032" eaLnBrk="1" fontAlgn="auto" hangingPunct="1">
              <a:lnSpc>
                <a:spcPct val="80000"/>
              </a:lnSpc>
              <a:spcAft>
                <a:spcPts val="0"/>
              </a:spcAft>
              <a:buFontTx/>
              <a:buNone/>
              <a:defRPr/>
            </a:pPr>
            <a:r>
              <a:rPr lang="ru-RU" sz="2000" dirty="0"/>
              <a:t>- по производственным участкам;</a:t>
            </a:r>
          </a:p>
          <a:p>
            <a:pPr marL="274320" indent="-256032" eaLnBrk="1" fontAlgn="auto" hangingPunct="1">
              <a:lnSpc>
                <a:spcPct val="80000"/>
              </a:lnSpc>
              <a:spcAft>
                <a:spcPts val="0"/>
              </a:spcAft>
              <a:buFontTx/>
              <a:buNone/>
              <a:defRPr/>
            </a:pPr>
            <a:r>
              <a:rPr lang="ru-RU" sz="2000" dirty="0"/>
              <a:t>- по основным цехам и заводу в целом.</a:t>
            </a:r>
          </a:p>
          <a:p>
            <a:pPr marL="274320" indent="-256032" eaLnBrk="1" fontAlgn="auto" hangingPunct="1">
              <a:lnSpc>
                <a:spcPct val="80000"/>
              </a:lnSpc>
              <a:spcAft>
                <a:spcPts val="0"/>
              </a:spcAft>
              <a:buFontTx/>
              <a:buNone/>
              <a:defRPr/>
            </a:pPr>
            <a:endParaRPr lang="ru-RU" sz="2000" dirty="0"/>
          </a:p>
          <a:p>
            <a:pPr marL="274320" indent="-256032" eaLnBrk="1" fontAlgn="auto" hangingPunct="1">
              <a:lnSpc>
                <a:spcPct val="80000"/>
              </a:lnSpc>
              <a:spcAft>
                <a:spcPts val="0"/>
              </a:spcAft>
              <a:buFontTx/>
              <a:buNone/>
              <a:defRPr/>
            </a:pPr>
            <a:r>
              <a:rPr lang="ru-RU" sz="2000" dirty="0" smtClean="0"/>
              <a:t>     </a:t>
            </a:r>
            <a:r>
              <a:rPr lang="ru-RU" sz="2000" b="1" dirty="0" smtClean="0"/>
              <a:t>ПМ предприятия </a:t>
            </a:r>
            <a:r>
              <a:rPr lang="ru-RU" sz="2000" dirty="0"/>
              <a:t>определяется по мощности ведущих цехов, участков, агрегатов. К ведущим относятся цеха, участки, агрегаты, в которых выполняются основные наиболее трудоемкие технологические процессы и операции по изготовлению изделий или п/ф. </a:t>
            </a:r>
          </a:p>
          <a:p>
            <a:pPr marL="274320" indent="-256032" eaLnBrk="1" fontAlgn="auto" hangingPunct="1">
              <a:lnSpc>
                <a:spcPct val="80000"/>
              </a:lnSpc>
              <a:spcAft>
                <a:spcPts val="0"/>
              </a:spcAft>
              <a:defRPr/>
            </a:pPr>
            <a:endParaRPr lang="ru-RU" sz="2000" dirty="0"/>
          </a:p>
          <a:p>
            <a:pPr marL="18288" indent="0" algn="just" eaLnBrk="1" fontAlgn="auto" hangingPunct="1">
              <a:lnSpc>
                <a:spcPct val="80000"/>
              </a:lnSpc>
              <a:spcAft>
                <a:spcPts val="0"/>
              </a:spcAft>
              <a:buFont typeface="Wingdings" panose="05000000000000000000" pitchFamily="2" charset="2"/>
              <a:buNone/>
              <a:defRPr/>
            </a:pPr>
            <a:r>
              <a:rPr lang="ru-RU" sz="2000" b="1" dirty="0">
                <a:solidFill>
                  <a:srgbClr val="FF0000"/>
                </a:solidFill>
              </a:rPr>
              <a:t>«Узкое место» - несоответствие ПМ отдельных цехов, участков, агрегатов возможности ведущего оборудования.</a:t>
            </a:r>
          </a:p>
        </p:txBody>
      </p:sp>
      <p:sp>
        <p:nvSpPr>
          <p:cNvPr id="3" name="Номер слайда 2"/>
          <p:cNvSpPr>
            <a:spLocks noGrp="1"/>
          </p:cNvSpPr>
          <p:nvPr>
            <p:ph type="sldNum" sz="quarter" idx="12"/>
          </p:nvPr>
        </p:nvSpPr>
        <p:spPr/>
        <p:txBody>
          <a:bodyPr/>
          <a:lstStyle/>
          <a:p>
            <a:fld id="{B19B0651-EE4F-4900-A07F-96A6BFA9D0F0}" type="slidenum">
              <a:rPr lang="ru-RU" smtClean="0"/>
              <a:pPr/>
              <a:t>138</a:t>
            </a:fld>
            <a:endParaRPr lang="ru-RU"/>
          </a:p>
        </p:txBody>
      </p:sp>
    </p:spTree>
    <p:extLst>
      <p:ext uri="{BB962C8B-B14F-4D97-AF65-F5344CB8AC3E}">
        <p14:creationId xmlns:p14="http://schemas.microsoft.com/office/powerpoint/2010/main" val="3815716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79F4ACA5-9B8A-473D-8987-B32866E5087A}"/>
              </a:ext>
            </a:extLst>
          </p:cNvPr>
          <p:cNvSpPr>
            <a:spLocks noGrp="1" noChangeArrowheads="1"/>
          </p:cNvSpPr>
          <p:nvPr>
            <p:ph idx="1"/>
          </p:nvPr>
        </p:nvSpPr>
        <p:spPr>
          <a:xfrm>
            <a:off x="0" y="260350"/>
            <a:ext cx="8686800" cy="6597650"/>
          </a:xfrm>
        </p:spPr>
        <p:txBody>
          <a:bodyPr/>
          <a:lstStyle/>
          <a:p>
            <a:pPr marL="274320" indent="-256032" eaLnBrk="1" fontAlgn="auto" hangingPunct="1">
              <a:lnSpc>
                <a:spcPct val="80000"/>
              </a:lnSpc>
              <a:spcAft>
                <a:spcPts val="0"/>
              </a:spcAft>
              <a:buFontTx/>
              <a:buNone/>
              <a:defRPr/>
            </a:pPr>
            <a:r>
              <a:rPr lang="ru-RU" sz="2800" b="1" dirty="0">
                <a:solidFill>
                  <a:srgbClr val="000099"/>
                </a:solidFill>
              </a:rPr>
              <a:t>Увеличение ПМ возможно за счет:</a:t>
            </a:r>
            <a:endParaRPr lang="ru-RU" sz="2800" dirty="0">
              <a:solidFill>
                <a:srgbClr val="000099"/>
              </a:solidFill>
            </a:endParaRPr>
          </a:p>
          <a:p>
            <a:pPr marL="475488" indent="-457200" eaLnBrk="1" fontAlgn="auto" hangingPunct="1">
              <a:lnSpc>
                <a:spcPct val="80000"/>
              </a:lnSpc>
              <a:spcAft>
                <a:spcPts val="0"/>
              </a:spcAft>
              <a:buFont typeface="Wingdings" panose="05000000000000000000" pitchFamily="2" charset="2"/>
              <a:buChar char="Ø"/>
              <a:defRPr/>
            </a:pPr>
            <a:r>
              <a:rPr lang="ru-RU" sz="2800" dirty="0">
                <a:effectLst/>
              </a:rPr>
              <a:t>ввода в действие новых и расширения действующих цехов;</a:t>
            </a:r>
          </a:p>
          <a:p>
            <a:pPr marL="475488" indent="-457200" eaLnBrk="1" fontAlgn="auto" hangingPunct="1">
              <a:lnSpc>
                <a:spcPct val="80000"/>
              </a:lnSpc>
              <a:spcAft>
                <a:spcPts val="0"/>
              </a:spcAft>
              <a:buFont typeface="Wingdings" panose="05000000000000000000" pitchFamily="2" charset="2"/>
              <a:buChar char="Ø"/>
              <a:defRPr/>
            </a:pPr>
            <a:r>
              <a:rPr lang="ru-RU" sz="2800" dirty="0">
                <a:effectLst/>
              </a:rPr>
              <a:t>реконструкции;</a:t>
            </a:r>
          </a:p>
          <a:p>
            <a:pPr marL="475488" indent="-457200" eaLnBrk="1" fontAlgn="auto" hangingPunct="1">
              <a:lnSpc>
                <a:spcPct val="80000"/>
              </a:lnSpc>
              <a:spcAft>
                <a:spcPts val="0"/>
              </a:spcAft>
              <a:buFont typeface="Wingdings" panose="05000000000000000000" pitchFamily="2" charset="2"/>
              <a:buChar char="Ø"/>
              <a:defRPr/>
            </a:pPr>
            <a:r>
              <a:rPr lang="ru-RU" sz="2800" dirty="0">
                <a:effectLst/>
              </a:rPr>
              <a:t>технического перевооружения производства;</a:t>
            </a:r>
          </a:p>
          <a:p>
            <a:pPr marL="475488" indent="-457200" eaLnBrk="1" fontAlgn="auto" hangingPunct="1">
              <a:lnSpc>
                <a:spcPct val="80000"/>
              </a:lnSpc>
              <a:spcAft>
                <a:spcPts val="0"/>
              </a:spcAft>
              <a:buFont typeface="Wingdings" panose="05000000000000000000" pitchFamily="2" charset="2"/>
              <a:buChar char="Ø"/>
              <a:defRPr/>
            </a:pPr>
            <a:r>
              <a:rPr lang="ru-RU" sz="2800" dirty="0">
                <a:effectLst/>
              </a:rPr>
              <a:t>организационно-технических мероприятий, из них:</a:t>
            </a:r>
          </a:p>
          <a:p>
            <a:pPr marL="475488" indent="-457200" eaLnBrk="1" fontAlgn="auto" hangingPunct="1">
              <a:lnSpc>
                <a:spcPct val="80000"/>
              </a:lnSpc>
              <a:spcAft>
                <a:spcPts val="0"/>
              </a:spcAft>
              <a:buFont typeface="Wingdings" panose="05000000000000000000" pitchFamily="2" charset="2"/>
              <a:buChar char="Ø"/>
              <a:defRPr/>
            </a:pPr>
            <a:r>
              <a:rPr lang="ru-RU" sz="2800" dirty="0">
                <a:effectLst/>
              </a:rPr>
              <a:t>увеличение часов работы оборудования;</a:t>
            </a:r>
          </a:p>
          <a:p>
            <a:pPr marL="475488" indent="-457200" eaLnBrk="1" fontAlgn="auto" hangingPunct="1">
              <a:lnSpc>
                <a:spcPct val="80000"/>
              </a:lnSpc>
              <a:spcAft>
                <a:spcPts val="0"/>
              </a:spcAft>
              <a:buFont typeface="Wingdings" panose="05000000000000000000" pitchFamily="2" charset="2"/>
              <a:buChar char="Ø"/>
              <a:defRPr/>
            </a:pPr>
            <a:r>
              <a:rPr lang="ru-RU" sz="2800" dirty="0">
                <a:effectLst/>
              </a:rPr>
              <a:t>изменения номенклатуры продукции или уменьшение трудоемкости;</a:t>
            </a:r>
          </a:p>
          <a:p>
            <a:pPr marL="475488" indent="-457200" eaLnBrk="1" fontAlgn="auto" hangingPunct="1">
              <a:lnSpc>
                <a:spcPct val="80000"/>
              </a:lnSpc>
              <a:spcAft>
                <a:spcPts val="0"/>
              </a:spcAft>
              <a:buFont typeface="Wingdings" panose="05000000000000000000" pitchFamily="2" charset="2"/>
              <a:buChar char="Ø"/>
              <a:defRPr/>
            </a:pPr>
            <a:r>
              <a:rPr lang="ru-RU" sz="2800" dirty="0">
                <a:effectLst/>
              </a:rPr>
              <a:t>использование технологического оборудования на условиях лизинга с возвратом в сроки, установленные лизинговым соглашением.</a:t>
            </a:r>
          </a:p>
        </p:txBody>
      </p:sp>
      <p:sp>
        <p:nvSpPr>
          <p:cNvPr id="3" name="Номер слайда 2"/>
          <p:cNvSpPr>
            <a:spLocks noGrp="1"/>
          </p:cNvSpPr>
          <p:nvPr>
            <p:ph type="sldNum" sz="quarter" idx="12"/>
          </p:nvPr>
        </p:nvSpPr>
        <p:spPr/>
        <p:txBody>
          <a:bodyPr/>
          <a:lstStyle/>
          <a:p>
            <a:fld id="{B19B0651-EE4F-4900-A07F-96A6BFA9D0F0}" type="slidenum">
              <a:rPr lang="ru-RU" smtClean="0"/>
              <a:pPr/>
              <a:t>139</a:t>
            </a:fld>
            <a:endParaRPr lang="ru-RU"/>
          </a:p>
        </p:txBody>
      </p:sp>
    </p:spTree>
    <p:extLst>
      <p:ext uri="{BB962C8B-B14F-4D97-AF65-F5344CB8AC3E}">
        <p14:creationId xmlns:p14="http://schemas.microsoft.com/office/powerpoint/2010/main" val="3089239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363" y="1"/>
            <a:ext cx="7886700" cy="1325563"/>
          </a:xfrm>
        </p:spPr>
        <p:txBody>
          <a:bodyPr/>
          <a:lstStyle/>
          <a:p>
            <a:pPr algn="ctr"/>
            <a:r>
              <a:rPr lang="ru-RU" dirty="0" err="1" smtClean="0"/>
              <a:t>Дивизиональная</a:t>
            </a:r>
            <a:r>
              <a:rPr lang="ru-RU" dirty="0" smtClean="0"/>
              <a:t> структура</a:t>
            </a:r>
            <a:endParaRPr lang="ru-RU" dirty="0"/>
          </a:p>
        </p:txBody>
      </p:sp>
      <p:pic>
        <p:nvPicPr>
          <p:cNvPr id="4" name="Объект 3" descr="Менеджмент: конспект лекций"/>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943898"/>
            <a:ext cx="8041558" cy="5914103"/>
          </a:xfrm>
          <a:prstGeom prst="rect">
            <a:avLst/>
          </a:prstGeom>
          <a:noFill/>
          <a:ln>
            <a:noFill/>
          </a:ln>
        </p:spPr>
      </p:pic>
      <p:sp>
        <p:nvSpPr>
          <p:cNvPr id="5" name="Номер слайда 4"/>
          <p:cNvSpPr>
            <a:spLocks noGrp="1"/>
          </p:cNvSpPr>
          <p:nvPr>
            <p:ph type="sldNum" sz="quarter" idx="12"/>
          </p:nvPr>
        </p:nvSpPr>
        <p:spPr/>
        <p:txBody>
          <a:bodyPr/>
          <a:lstStyle/>
          <a:p>
            <a:fld id="{B19B0651-EE4F-4900-A07F-96A6BFA9D0F0}" type="slidenum">
              <a:rPr lang="ru-RU" smtClean="0"/>
              <a:pPr/>
              <a:t>14</a:t>
            </a:fld>
            <a:endParaRPr lang="ru-RU"/>
          </a:p>
        </p:txBody>
      </p:sp>
    </p:spTree>
    <p:extLst>
      <p:ext uri="{BB962C8B-B14F-4D97-AF65-F5344CB8AC3E}">
        <p14:creationId xmlns:p14="http://schemas.microsoft.com/office/powerpoint/2010/main" val="25978117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5DF33824-1A6F-49B5-8522-37DCC009F0D0}"/>
              </a:ext>
            </a:extLst>
          </p:cNvPr>
          <p:cNvSpPr>
            <a:spLocks noGrp="1" noChangeArrowheads="1"/>
          </p:cNvSpPr>
          <p:nvPr>
            <p:ph idx="1"/>
          </p:nvPr>
        </p:nvSpPr>
        <p:spPr>
          <a:xfrm>
            <a:off x="0" y="0"/>
            <a:ext cx="9144000" cy="6126163"/>
          </a:xfrm>
        </p:spPr>
        <p:txBody>
          <a:bodyPr/>
          <a:lstStyle/>
          <a:p>
            <a:pPr marL="274320" indent="-256032" algn="ctr" eaLnBrk="1" fontAlgn="auto" hangingPunct="1">
              <a:spcAft>
                <a:spcPts val="0"/>
              </a:spcAft>
              <a:buFontTx/>
              <a:buNone/>
              <a:defRPr/>
            </a:pPr>
            <a:r>
              <a:rPr lang="ru-RU" sz="2800" b="1" u="sng" dirty="0">
                <a:solidFill>
                  <a:srgbClr val="000099"/>
                </a:solidFill>
              </a:rPr>
              <a:t>Исходные данные, необходимые для расчета ПМ:</a:t>
            </a:r>
          </a:p>
          <a:p>
            <a:pPr marL="274320" indent="-256032" algn="ctr" eaLnBrk="1" fontAlgn="auto" hangingPunct="1">
              <a:spcAft>
                <a:spcPts val="0"/>
              </a:spcAft>
              <a:buFontTx/>
              <a:buNone/>
              <a:defRPr/>
            </a:pPr>
            <a:endParaRPr lang="ru-RU" sz="2800" b="1" u="sng" dirty="0">
              <a:solidFill>
                <a:srgbClr val="00FF00"/>
              </a:solidFill>
            </a:endParaRPr>
          </a:p>
          <a:p>
            <a:pPr marL="274320" indent="-256032" eaLnBrk="1" fontAlgn="auto" hangingPunct="1">
              <a:spcAft>
                <a:spcPts val="0"/>
              </a:spcAft>
              <a:buFont typeface="Wingdings" panose="05000000000000000000" pitchFamily="2" charset="2"/>
              <a:buChar char="§"/>
              <a:defRPr/>
            </a:pPr>
            <a:r>
              <a:rPr lang="ru-RU" sz="2800" dirty="0"/>
              <a:t>плановый фонд рабочего времени одного станка;</a:t>
            </a:r>
          </a:p>
          <a:p>
            <a:pPr marL="274320" indent="-256032" eaLnBrk="1" fontAlgn="auto" hangingPunct="1">
              <a:spcAft>
                <a:spcPts val="0"/>
              </a:spcAft>
              <a:buFont typeface="Wingdings" panose="05000000000000000000" pitchFamily="2" charset="2"/>
              <a:buChar char="§"/>
              <a:defRPr/>
            </a:pPr>
            <a:r>
              <a:rPr lang="ru-RU" sz="2800" dirty="0"/>
              <a:t>количество машин;</a:t>
            </a:r>
          </a:p>
          <a:p>
            <a:pPr marL="274320" indent="-256032" eaLnBrk="1" fontAlgn="auto" hangingPunct="1">
              <a:spcAft>
                <a:spcPts val="0"/>
              </a:spcAft>
              <a:buFont typeface="Wingdings" panose="05000000000000000000" pitchFamily="2" charset="2"/>
              <a:buChar char="§"/>
              <a:defRPr/>
            </a:pPr>
            <a:r>
              <a:rPr lang="ru-RU" sz="2800" dirty="0"/>
              <a:t>производительность оборудования;</a:t>
            </a:r>
          </a:p>
          <a:p>
            <a:pPr marL="274320" indent="-256032" eaLnBrk="1" fontAlgn="auto" hangingPunct="1">
              <a:spcAft>
                <a:spcPts val="0"/>
              </a:spcAft>
              <a:buFont typeface="Wingdings" panose="05000000000000000000" pitchFamily="2" charset="2"/>
              <a:buChar char="§"/>
              <a:defRPr/>
            </a:pPr>
            <a:r>
              <a:rPr lang="ru-RU" sz="2800" dirty="0"/>
              <a:t>трудоемкость производственной программы;</a:t>
            </a:r>
          </a:p>
          <a:p>
            <a:pPr marL="274320" indent="-256032" eaLnBrk="1" fontAlgn="auto" hangingPunct="1">
              <a:spcAft>
                <a:spcPts val="0"/>
              </a:spcAft>
              <a:buFont typeface="Wingdings" panose="05000000000000000000" pitchFamily="2" charset="2"/>
              <a:buChar char="§"/>
              <a:defRPr/>
            </a:pPr>
            <a:r>
              <a:rPr lang="ru-RU" sz="2800" dirty="0"/>
              <a:t>достигнутый процент выполнения норм выработки.</a:t>
            </a:r>
          </a:p>
        </p:txBody>
      </p:sp>
      <p:sp>
        <p:nvSpPr>
          <p:cNvPr id="3" name="Номер слайда 2"/>
          <p:cNvSpPr>
            <a:spLocks noGrp="1"/>
          </p:cNvSpPr>
          <p:nvPr>
            <p:ph type="sldNum" sz="quarter" idx="12"/>
          </p:nvPr>
        </p:nvSpPr>
        <p:spPr/>
        <p:txBody>
          <a:bodyPr/>
          <a:lstStyle/>
          <a:p>
            <a:fld id="{B19B0651-EE4F-4900-A07F-96A6BFA9D0F0}" type="slidenum">
              <a:rPr lang="ru-RU" smtClean="0"/>
              <a:pPr/>
              <a:t>140</a:t>
            </a:fld>
            <a:endParaRPr lang="ru-RU"/>
          </a:p>
        </p:txBody>
      </p:sp>
    </p:spTree>
    <p:extLst>
      <p:ext uri="{BB962C8B-B14F-4D97-AF65-F5344CB8AC3E}">
        <p14:creationId xmlns:p14="http://schemas.microsoft.com/office/powerpoint/2010/main" val="33600143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2AE7C73D-040B-419F-AA71-697DDF5C68F4}"/>
              </a:ext>
            </a:extLst>
          </p:cNvPr>
          <p:cNvGraphicFramePr>
            <a:graphicFrameLocks noGrp="1"/>
          </p:cNvGraphicFramePr>
          <p:nvPr/>
        </p:nvGraphicFramePr>
        <p:xfrm>
          <a:off x="179388" y="639763"/>
          <a:ext cx="8964612" cy="5395040"/>
        </p:xfrm>
        <a:graphic>
          <a:graphicData uri="http://schemas.openxmlformats.org/drawingml/2006/table">
            <a:tbl>
              <a:tblPr firstRow="1" bandRow="1">
                <a:tableStyleId>{5C22544A-7EE6-4342-B048-85BDC9FD1C3A}</a:tableStyleId>
              </a:tblPr>
              <a:tblGrid>
                <a:gridCol w="2736342">
                  <a:extLst>
                    <a:ext uri="{9D8B030D-6E8A-4147-A177-3AD203B41FA5}">
                      <a16:colId xmlns:a16="http://schemas.microsoft.com/office/drawing/2014/main" val="20000"/>
                    </a:ext>
                  </a:extLst>
                </a:gridCol>
                <a:gridCol w="6228270">
                  <a:extLst>
                    <a:ext uri="{9D8B030D-6E8A-4147-A177-3AD203B41FA5}">
                      <a16:colId xmlns:a16="http://schemas.microsoft.com/office/drawing/2014/main" val="20001"/>
                    </a:ext>
                  </a:extLst>
                </a:gridCol>
              </a:tblGrid>
              <a:tr h="351532">
                <a:tc>
                  <a:txBody>
                    <a:bodyPr/>
                    <a:lstStyle/>
                    <a:p>
                      <a:pPr algn="ctr"/>
                      <a:r>
                        <a:rPr lang="ru-RU" sz="1800" b="1" kern="1200" dirty="0">
                          <a:solidFill>
                            <a:schemeClr val="dk1"/>
                          </a:solidFill>
                          <a:latin typeface="+mn-lt"/>
                          <a:ea typeface="+mn-ea"/>
                          <a:cs typeface="+mn-cs"/>
                        </a:rPr>
                        <a:t>Показатель</a:t>
                      </a:r>
                    </a:p>
                  </a:txBody>
                  <a:tcPr marL="91441" marR="91441" marT="45728" marB="45728">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kern="1200" dirty="0">
                          <a:solidFill>
                            <a:schemeClr val="dk1"/>
                          </a:solidFill>
                          <a:latin typeface="+mn-lt"/>
                          <a:ea typeface="+mn-ea"/>
                          <a:cs typeface="+mn-cs"/>
                        </a:rPr>
                        <a:t>Формула расчета</a:t>
                      </a:r>
                    </a:p>
                  </a:txBody>
                  <a:tcPr marL="91441" marR="91441" marT="45728" marB="45728">
                    <a:solidFill>
                      <a:schemeClr val="accent1">
                        <a:lumMod val="20000"/>
                        <a:lumOff val="80000"/>
                      </a:schemeClr>
                    </a:solidFill>
                  </a:tcPr>
                </a:tc>
                <a:extLst>
                  <a:ext uri="{0D108BD9-81ED-4DB2-BD59-A6C34878D82A}">
                    <a16:rowId xmlns:a16="http://schemas.microsoft.com/office/drawing/2014/main" val="10000"/>
                  </a:ext>
                </a:extLst>
              </a:tr>
              <a:tr h="746989">
                <a:tc>
                  <a:txBody>
                    <a:bodyPr/>
                    <a:lstStyle/>
                    <a:p>
                      <a:r>
                        <a:rPr lang="ru-RU" sz="1800" b="0" kern="1200" dirty="0">
                          <a:solidFill>
                            <a:schemeClr val="dk1"/>
                          </a:solidFill>
                          <a:latin typeface="+mn-lt"/>
                          <a:ea typeface="+mn-ea"/>
                          <a:cs typeface="+mn-cs"/>
                        </a:rPr>
                        <a:t>Коэффициент использования ПМ</a:t>
                      </a:r>
                    </a:p>
                  </a:txBody>
                  <a:tcPr marL="91441" marR="91441" marT="45728" marB="45728">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Дает представление об уровне использования одной, наиболее активной части основных фондов, по которой определяется мощность</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err="1" smtClean="0">
                          <a:solidFill>
                            <a:schemeClr val="dk1"/>
                          </a:solidFill>
                          <a:latin typeface="+mn-lt"/>
                          <a:ea typeface="+mn-ea"/>
                          <a:cs typeface="+mn-cs"/>
                        </a:rPr>
                        <a:t>Кисп</a:t>
                      </a:r>
                      <a:r>
                        <a:rPr lang="ru-RU" sz="1800" b="1" kern="1200" dirty="0" smtClean="0">
                          <a:solidFill>
                            <a:schemeClr val="dk1"/>
                          </a:solidFill>
                          <a:latin typeface="+mn-lt"/>
                          <a:ea typeface="+mn-ea"/>
                          <a:cs typeface="+mn-cs"/>
                        </a:rPr>
                        <a:t>. пм </a:t>
                      </a:r>
                      <a:r>
                        <a:rPr lang="ru-RU" sz="1800" b="1" kern="1200" dirty="0">
                          <a:solidFill>
                            <a:schemeClr val="dk1"/>
                          </a:solidFill>
                          <a:latin typeface="+mn-lt"/>
                          <a:ea typeface="+mn-ea"/>
                          <a:cs typeface="+mn-cs"/>
                        </a:rPr>
                        <a:t>= ПП / ПМ</a:t>
                      </a:r>
                    </a:p>
                  </a:txBody>
                  <a:tcPr marL="91441" marR="91441" marT="45728" marB="45728">
                    <a:solidFill>
                      <a:schemeClr val="accent1">
                        <a:lumMod val="20000"/>
                        <a:lumOff val="80000"/>
                      </a:schemeClr>
                    </a:solidFill>
                  </a:tcPr>
                </a:tc>
                <a:extLst>
                  <a:ext uri="{0D108BD9-81ED-4DB2-BD59-A6C34878D82A}">
                    <a16:rowId xmlns:a16="http://schemas.microsoft.com/office/drawing/2014/main" val="10001"/>
                  </a:ext>
                </a:extLst>
              </a:tr>
              <a:tr h="878952">
                <a:tc>
                  <a:txBody>
                    <a:bodyPr/>
                    <a:lstStyle/>
                    <a:p>
                      <a:r>
                        <a:rPr lang="ru-RU" sz="1800" kern="1200" dirty="0" smtClean="0">
                          <a:solidFill>
                            <a:schemeClr val="dk1"/>
                          </a:solidFill>
                          <a:latin typeface="+mn-lt"/>
                          <a:ea typeface="+mn-ea"/>
                          <a:cs typeface="+mn-cs"/>
                        </a:rPr>
                        <a:t>Коэффициент </a:t>
                      </a:r>
                    </a:p>
                    <a:p>
                      <a:r>
                        <a:rPr lang="ru-RU" sz="1800" kern="1200" dirty="0" smtClean="0">
                          <a:solidFill>
                            <a:schemeClr val="dk1"/>
                          </a:solidFill>
                          <a:latin typeface="+mn-lt"/>
                          <a:ea typeface="+mn-ea"/>
                          <a:cs typeface="+mn-cs"/>
                        </a:rPr>
                        <a:t>пропускной </a:t>
                      </a:r>
                    </a:p>
                    <a:p>
                      <a:r>
                        <a:rPr lang="ru-RU" sz="1800" kern="1200" dirty="0" smtClean="0">
                          <a:solidFill>
                            <a:schemeClr val="dk1"/>
                          </a:solidFill>
                          <a:latin typeface="+mn-lt"/>
                          <a:ea typeface="+mn-ea"/>
                          <a:cs typeface="+mn-cs"/>
                        </a:rPr>
                        <a:t>способности (</a:t>
                      </a:r>
                      <a:r>
                        <a:rPr lang="ru-RU" sz="1800" kern="1200" dirty="0" err="1" smtClean="0">
                          <a:solidFill>
                            <a:schemeClr val="dk1"/>
                          </a:solidFill>
                          <a:latin typeface="+mn-lt"/>
                          <a:ea typeface="+mn-ea"/>
                          <a:cs typeface="+mn-cs"/>
                        </a:rPr>
                        <a:t>Кпс</a:t>
                      </a:r>
                      <a:r>
                        <a:rPr lang="ru-RU" sz="1800" kern="1200" dirty="0" smtClean="0">
                          <a:solidFill>
                            <a:schemeClr val="dk1"/>
                          </a:solidFill>
                          <a:latin typeface="+mn-lt"/>
                          <a:ea typeface="+mn-ea"/>
                          <a:cs typeface="+mn-cs"/>
                        </a:rPr>
                        <a:t>)</a:t>
                      </a:r>
                      <a:endParaRPr lang="ru-RU" sz="1800" dirty="0"/>
                    </a:p>
                  </a:txBody>
                  <a:tcPr marL="91441" marR="91441" marT="45728" marB="45728"/>
                </a:tc>
                <a:tc>
                  <a:txBody>
                    <a:bodyPr/>
                    <a:lstStyle/>
                    <a:p>
                      <a:r>
                        <a:rPr lang="ru-RU" sz="1800" kern="1200" dirty="0" smtClean="0">
                          <a:solidFill>
                            <a:schemeClr val="dk1"/>
                          </a:solidFill>
                          <a:latin typeface="+mn-lt"/>
                          <a:ea typeface="+mn-ea"/>
                          <a:cs typeface="+mn-cs"/>
                        </a:rPr>
                        <a:t>Показывает возможность участка или цеха обеспечивать </a:t>
                      </a:r>
                    </a:p>
                    <a:p>
                      <a:r>
                        <a:rPr lang="ru-RU" sz="1800" kern="1200" dirty="0" smtClean="0">
                          <a:solidFill>
                            <a:schemeClr val="dk1"/>
                          </a:solidFill>
                          <a:latin typeface="+mn-lt"/>
                          <a:ea typeface="+mn-ea"/>
                          <a:cs typeface="+mn-cs"/>
                        </a:rPr>
                        <a:t>выпуск запланированной продукции </a:t>
                      </a:r>
                    </a:p>
                    <a:p>
                      <a:r>
                        <a:rPr lang="ru-RU" sz="1800" kern="1200" dirty="0" smtClean="0">
                          <a:solidFill>
                            <a:schemeClr val="dk1"/>
                          </a:solidFill>
                          <a:latin typeface="+mn-lt"/>
                          <a:ea typeface="+mn-ea"/>
                          <a:cs typeface="+mn-cs"/>
                        </a:rPr>
                        <a:t> </a:t>
                      </a:r>
                      <a:r>
                        <a:rPr lang="ru-RU" sz="1800" b="1" kern="1200" dirty="0" err="1" smtClean="0">
                          <a:solidFill>
                            <a:schemeClr val="dk1"/>
                          </a:solidFill>
                          <a:latin typeface="+mn-lt"/>
                          <a:ea typeface="+mn-ea"/>
                          <a:cs typeface="+mn-cs"/>
                        </a:rPr>
                        <a:t>Кпс</a:t>
                      </a:r>
                      <a:r>
                        <a:rPr lang="ru-RU" sz="1800" b="1" kern="1200" dirty="0" smtClean="0">
                          <a:solidFill>
                            <a:schemeClr val="dk1"/>
                          </a:solidFill>
                          <a:latin typeface="+mn-lt"/>
                          <a:ea typeface="+mn-ea"/>
                          <a:cs typeface="+mn-cs"/>
                        </a:rPr>
                        <a:t> = (</a:t>
                      </a:r>
                      <a:r>
                        <a:rPr lang="en-US" sz="1800" b="1" kern="1200" dirty="0" smtClean="0">
                          <a:solidFill>
                            <a:schemeClr val="dk1"/>
                          </a:solidFill>
                          <a:latin typeface="+mn-lt"/>
                          <a:ea typeface="+mn-ea"/>
                          <a:cs typeface="+mn-cs"/>
                        </a:rPr>
                        <a:t>n</a:t>
                      </a:r>
                      <a:r>
                        <a:rPr lang="ru-RU" sz="1800" b="1" kern="1200" dirty="0" smtClean="0">
                          <a:solidFill>
                            <a:schemeClr val="dk1"/>
                          </a:solidFill>
                          <a:latin typeface="+mn-lt"/>
                          <a:ea typeface="+mn-ea"/>
                          <a:cs typeface="+mn-cs"/>
                        </a:rPr>
                        <a:t> · </a:t>
                      </a:r>
                      <a:r>
                        <a:rPr lang="ru-RU" sz="1800" b="1" kern="1200" dirty="0" err="1" smtClean="0">
                          <a:solidFill>
                            <a:schemeClr val="dk1"/>
                          </a:solidFill>
                          <a:latin typeface="+mn-lt"/>
                          <a:ea typeface="+mn-ea"/>
                          <a:cs typeface="+mn-cs"/>
                        </a:rPr>
                        <a:t>Фд</a:t>
                      </a:r>
                      <a:r>
                        <a:rPr lang="ru-RU" sz="1800" b="1" kern="1200" dirty="0" smtClean="0">
                          <a:solidFill>
                            <a:schemeClr val="dk1"/>
                          </a:solidFill>
                          <a:latin typeface="+mn-lt"/>
                          <a:ea typeface="+mn-ea"/>
                          <a:cs typeface="+mn-cs"/>
                        </a:rPr>
                        <a:t>) / </a:t>
                      </a:r>
                      <a:r>
                        <a:rPr lang="en-US" sz="1800" b="1" kern="1200" dirty="0" err="1" smtClean="0">
                          <a:solidFill>
                            <a:schemeClr val="dk1"/>
                          </a:solidFill>
                          <a:latin typeface="+mn-lt"/>
                          <a:ea typeface="+mn-ea"/>
                          <a:cs typeface="+mn-cs"/>
                        </a:rPr>
                        <a:t>tn</a:t>
                      </a:r>
                      <a:r>
                        <a:rPr lang="ru-RU" sz="1800" b="1" kern="1200" dirty="0" smtClean="0">
                          <a:solidFill>
                            <a:schemeClr val="dk1"/>
                          </a:solidFill>
                          <a:latin typeface="+mn-lt"/>
                          <a:ea typeface="+mn-ea"/>
                          <a:cs typeface="+mn-cs"/>
                        </a:rPr>
                        <a:t>,</a:t>
                      </a:r>
                    </a:p>
                    <a:p>
                      <a:r>
                        <a:rPr lang="ru-RU" sz="1800" kern="1200" dirty="0" smtClean="0">
                          <a:solidFill>
                            <a:schemeClr val="dk1"/>
                          </a:solidFill>
                          <a:latin typeface="+mn-lt"/>
                          <a:ea typeface="+mn-ea"/>
                          <a:cs typeface="+mn-cs"/>
                        </a:rPr>
                        <a:t> где </a:t>
                      </a:r>
                      <a:r>
                        <a:rPr lang="en-US" sz="1800" kern="1200" dirty="0" smtClean="0">
                          <a:solidFill>
                            <a:schemeClr val="dk1"/>
                          </a:solidFill>
                          <a:latin typeface="+mn-lt"/>
                          <a:ea typeface="+mn-ea"/>
                          <a:cs typeface="+mn-cs"/>
                        </a:rPr>
                        <a:t>t</a:t>
                      </a:r>
                      <a:r>
                        <a:rPr lang="ru-RU" sz="1800" kern="1200" dirty="0" err="1" smtClean="0">
                          <a:solidFill>
                            <a:schemeClr val="dk1"/>
                          </a:solidFill>
                          <a:latin typeface="+mn-lt"/>
                          <a:ea typeface="+mn-ea"/>
                          <a:cs typeface="+mn-cs"/>
                        </a:rPr>
                        <a:t>п</a:t>
                      </a:r>
                      <a:r>
                        <a:rPr lang="ru-RU" sz="1800" kern="1200" dirty="0" smtClean="0">
                          <a:solidFill>
                            <a:schemeClr val="dk1"/>
                          </a:solidFill>
                          <a:latin typeface="+mn-lt"/>
                          <a:ea typeface="+mn-ea"/>
                          <a:cs typeface="+mn-cs"/>
                        </a:rPr>
                        <a:t> - прогрессивная трудоемкость производственной программы</a:t>
                      </a:r>
                      <a:endParaRPr lang="ru-RU" sz="1800" dirty="0"/>
                    </a:p>
                  </a:txBody>
                  <a:tcPr marL="91441" marR="91441" marT="45728" marB="45728"/>
                </a:tc>
                <a:extLst>
                  <a:ext uri="{0D108BD9-81ED-4DB2-BD59-A6C34878D82A}">
                    <a16:rowId xmlns:a16="http://schemas.microsoft.com/office/drawing/2014/main" val="10004"/>
                  </a:ext>
                </a:extLst>
              </a:tr>
              <a:tr h="1076535">
                <a:tc>
                  <a:txBody>
                    <a:bodyPr/>
                    <a:lstStyle/>
                    <a:p>
                      <a:r>
                        <a:rPr lang="ru-RU" sz="1800" dirty="0"/>
                        <a:t>Коэффициент загрузки оборудования </a:t>
                      </a:r>
                    </a:p>
                  </a:txBody>
                  <a:tcPr marL="91441" marR="91441"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Показатель обратный коэффициенту пропускной способности оборудования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err="1" smtClean="0"/>
                        <a:t>Кз</a:t>
                      </a:r>
                      <a:r>
                        <a:rPr lang="ru-RU" sz="1800" b="1" dirty="0" smtClean="0"/>
                        <a:t> </a:t>
                      </a:r>
                      <a:r>
                        <a:rPr lang="ru-RU" sz="1800" b="1" dirty="0"/>
                        <a:t>=</a:t>
                      </a:r>
                      <a:r>
                        <a:rPr lang="ru-RU" sz="1800" b="1" baseline="0" dirty="0"/>
                        <a:t> </a:t>
                      </a:r>
                      <a:r>
                        <a:rPr lang="ru-RU" sz="1800" b="1" dirty="0"/>
                        <a:t>трудоемкость ПП (Те) /</a:t>
                      </a:r>
                      <a:r>
                        <a:rPr lang="ru-RU" sz="1800" b="1" baseline="0" dirty="0"/>
                        <a:t> </a:t>
                      </a:r>
                      <a:r>
                        <a:rPr lang="ru-RU" sz="1800" b="1" dirty="0"/>
                        <a:t>плановый фонд времени работы всего оборудования (</a:t>
                      </a:r>
                      <a:r>
                        <a:rPr lang="ru-RU" sz="1800" b="1" dirty="0" err="1"/>
                        <a:t>Фп</a:t>
                      </a:r>
                      <a:r>
                        <a:rPr lang="ru-RU" sz="1800" b="1" dirty="0"/>
                        <a:t>*К)</a:t>
                      </a:r>
                    </a:p>
                    <a:p>
                      <a:endParaRPr lang="ru-RU" sz="1800" dirty="0"/>
                    </a:p>
                  </a:txBody>
                  <a:tcPr marL="91441" marR="91441" marT="45728" marB="45728"/>
                </a:tc>
                <a:extLst>
                  <a:ext uri="{0D108BD9-81ED-4DB2-BD59-A6C34878D82A}">
                    <a16:rowId xmlns:a16="http://schemas.microsoft.com/office/drawing/2014/main" val="10002"/>
                  </a:ext>
                </a:extLst>
              </a:tr>
              <a:tr h="878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t>Коэффициент сменности</a:t>
                      </a:r>
                    </a:p>
                  </a:txBody>
                  <a:tcPr marL="91441" marR="91441"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a:t>Ксм = трудоемкости ПП (Те) / плановому фонду врем. работы оборудования за одну смену (Ф</a:t>
                      </a:r>
                      <a:r>
                        <a:rPr lang="en-US" sz="1800" b="1" dirty="0"/>
                        <a:t>i</a:t>
                      </a:r>
                      <a:r>
                        <a:rPr lang="ru-RU" sz="1800" b="1" dirty="0"/>
                        <a:t>с*К)</a:t>
                      </a:r>
                    </a:p>
                    <a:p>
                      <a:endParaRPr lang="ru-RU" sz="1800" dirty="0"/>
                    </a:p>
                  </a:txBody>
                  <a:tcPr marL="91441" marR="91441" marT="45728" marB="45728"/>
                </a:tc>
                <a:extLst>
                  <a:ext uri="{0D108BD9-81ED-4DB2-BD59-A6C34878D82A}">
                    <a16:rowId xmlns:a16="http://schemas.microsoft.com/office/drawing/2014/main" val="10003"/>
                  </a:ext>
                </a:extLst>
              </a:tr>
            </a:tbl>
          </a:graphicData>
        </a:graphic>
      </p:graphicFrame>
      <p:sp>
        <p:nvSpPr>
          <p:cNvPr id="26649" name="Прямоугольник 2">
            <a:extLst>
              <a:ext uri="{FF2B5EF4-FFF2-40B4-BE49-F238E27FC236}">
                <a16:creationId xmlns:a16="http://schemas.microsoft.com/office/drawing/2014/main" id="{244FAE02-E1E5-4BAF-B9F5-036E4476EB2E}"/>
              </a:ext>
            </a:extLst>
          </p:cNvPr>
          <p:cNvSpPr>
            <a:spLocks noChangeArrowheads="1"/>
          </p:cNvSpPr>
          <p:nvPr/>
        </p:nvSpPr>
        <p:spPr bwMode="auto">
          <a:xfrm>
            <a:off x="179388" y="115888"/>
            <a:ext cx="84248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pPr>
            <a:r>
              <a:rPr lang="ru-RU" altLang="ru-RU" sz="2400">
                <a:latin typeface="Arial Black" panose="020B0A04020102020204" pitchFamily="34" charset="0"/>
              </a:rPr>
              <a:t>Показатели использования мощности</a:t>
            </a:r>
          </a:p>
        </p:txBody>
      </p:sp>
      <p:sp>
        <p:nvSpPr>
          <p:cNvPr id="4" name="Номер слайда 3"/>
          <p:cNvSpPr>
            <a:spLocks noGrp="1"/>
          </p:cNvSpPr>
          <p:nvPr>
            <p:ph type="sldNum" sz="quarter" idx="12"/>
          </p:nvPr>
        </p:nvSpPr>
        <p:spPr/>
        <p:txBody>
          <a:bodyPr/>
          <a:lstStyle/>
          <a:p>
            <a:fld id="{B19B0651-EE4F-4900-A07F-96A6BFA9D0F0}" type="slidenum">
              <a:rPr lang="ru-RU" smtClean="0"/>
              <a:pPr/>
              <a:t>141</a:t>
            </a:fld>
            <a:endParaRPr lang="ru-RU"/>
          </a:p>
        </p:txBody>
      </p:sp>
    </p:spTree>
    <p:extLst>
      <p:ext uri="{BB962C8B-B14F-4D97-AF65-F5344CB8AC3E}">
        <p14:creationId xmlns:p14="http://schemas.microsoft.com/office/powerpoint/2010/main" val="1090893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142852"/>
          <a:ext cx="8715436" cy="6578142"/>
        </p:xfrm>
        <a:graphic>
          <a:graphicData uri="http://schemas.openxmlformats.org/drawingml/2006/table">
            <a:tbl>
              <a:tblPr firstRow="1" bandRow="1">
                <a:tableStyleId>{5C22544A-7EE6-4342-B048-85BDC9FD1C3A}</a:tableStyleId>
              </a:tblPr>
              <a:tblGrid>
                <a:gridCol w="3929090">
                  <a:extLst>
                    <a:ext uri="{9D8B030D-6E8A-4147-A177-3AD203B41FA5}">
                      <a16:colId xmlns:a16="http://schemas.microsoft.com/office/drawing/2014/main" val="20000"/>
                    </a:ext>
                  </a:extLst>
                </a:gridCol>
                <a:gridCol w="4786346">
                  <a:extLst>
                    <a:ext uri="{9D8B030D-6E8A-4147-A177-3AD203B41FA5}">
                      <a16:colId xmlns:a16="http://schemas.microsoft.com/office/drawing/2014/main" val="20001"/>
                    </a:ext>
                  </a:extLst>
                </a:gridCol>
              </a:tblGrid>
              <a:tr h="28575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800" b="1" kern="1200" dirty="0" smtClean="0">
                          <a:solidFill>
                            <a:srgbClr val="000099"/>
                          </a:solidFill>
                          <a:latin typeface="+mn-lt"/>
                          <a:ea typeface="+mn-ea"/>
                          <a:cs typeface="+mn-cs"/>
                        </a:rPr>
                        <a:t>Показатель</a:t>
                      </a:r>
                      <a:endParaRPr lang="ru-RU" sz="1800" dirty="0">
                        <a:solidFill>
                          <a:srgbClr val="000099"/>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800" b="1" kern="1200" dirty="0" smtClean="0">
                          <a:solidFill>
                            <a:srgbClr val="000099"/>
                          </a:solidFill>
                          <a:latin typeface="+mn-lt"/>
                          <a:ea typeface="+mn-ea"/>
                          <a:cs typeface="+mn-cs"/>
                        </a:rPr>
                        <a:t>Формула расчета</a:t>
                      </a:r>
                      <a:endParaRPr lang="ru-RU" sz="1800" dirty="0">
                        <a:solidFill>
                          <a:srgbClr val="000099"/>
                        </a:solidFill>
                      </a:endParaRPr>
                    </a:p>
                  </a:txBody>
                  <a:tcPr/>
                </a:tc>
                <a:extLst>
                  <a:ext uri="{0D108BD9-81ED-4DB2-BD59-A6C34878D82A}">
                    <a16:rowId xmlns:a16="http://schemas.microsoft.com/office/drawing/2014/main" val="10000"/>
                  </a:ext>
                </a:extLst>
              </a:tr>
              <a:tr h="10002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t>Интегральный показатель использования ПМ</a:t>
                      </a:r>
                    </a:p>
                  </a:txBody>
                  <a:tcPr marL="91441" marR="91441" marT="45728" marB="45728"/>
                </a:tc>
                <a:tc>
                  <a:txBody>
                    <a:bodyPr/>
                    <a:lstStyle/>
                    <a:p>
                      <a:r>
                        <a:rPr lang="ru-RU" sz="1800" kern="1200" dirty="0" smtClean="0">
                          <a:solidFill>
                            <a:schemeClr val="dk1"/>
                          </a:solidFill>
                          <a:latin typeface="+mn-lt"/>
                          <a:ea typeface="+mn-ea"/>
                          <a:cs typeface="+mn-cs"/>
                        </a:rPr>
                        <a:t>Дает общую оценку использования производственной мощности предприятия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err="1" smtClean="0"/>
                        <a:t>Кинт</a:t>
                      </a:r>
                      <a:r>
                        <a:rPr lang="ru-RU" sz="1800" b="1" dirty="0" smtClean="0"/>
                        <a:t> </a:t>
                      </a:r>
                      <a:r>
                        <a:rPr lang="ru-RU" sz="1800" b="1" dirty="0"/>
                        <a:t>= </a:t>
                      </a:r>
                      <a:r>
                        <a:rPr lang="ru-RU" sz="1800" b="1" kern="1200" dirty="0" err="1" smtClean="0">
                          <a:solidFill>
                            <a:schemeClr val="dk1"/>
                          </a:solidFill>
                          <a:latin typeface="+mn-lt"/>
                          <a:ea typeface="+mn-ea"/>
                          <a:cs typeface="+mn-cs"/>
                        </a:rPr>
                        <a:t>Кэ</a:t>
                      </a:r>
                      <a:r>
                        <a:rPr lang="ru-RU" sz="1800" b="1" kern="1200" dirty="0" smtClean="0">
                          <a:solidFill>
                            <a:schemeClr val="dk1"/>
                          </a:solidFill>
                          <a:latin typeface="+mn-lt"/>
                          <a:ea typeface="+mn-ea"/>
                          <a:cs typeface="+mn-cs"/>
                        </a:rPr>
                        <a:t> · Ки</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произведение </a:t>
                      </a:r>
                      <a:r>
                        <a:rPr lang="ru-RU" sz="1800" dirty="0" err="1"/>
                        <a:t>коэф</a:t>
                      </a:r>
                      <a:r>
                        <a:rPr lang="ru-RU" sz="1800" dirty="0"/>
                        <a:t>. исп. оборудования по времени и по </a:t>
                      </a:r>
                      <a:r>
                        <a:rPr lang="ru-RU" sz="1800" dirty="0" smtClean="0"/>
                        <a:t>мощности</a:t>
                      </a:r>
                      <a:endParaRPr lang="ru-RU" sz="1800" dirty="0"/>
                    </a:p>
                  </a:txBody>
                  <a:tcPr marL="91441" marR="91441" marT="45728" marB="45728"/>
                </a:tc>
                <a:extLst>
                  <a:ext uri="{0D108BD9-81ED-4DB2-BD59-A6C34878D82A}">
                    <a16:rowId xmlns:a16="http://schemas.microsoft.com/office/drawing/2014/main" val="10001"/>
                  </a:ext>
                </a:extLst>
              </a:tr>
              <a:tr h="1000286">
                <a:tc>
                  <a:txBody>
                    <a:bodyPr/>
                    <a:lstStyle/>
                    <a:p>
                      <a:r>
                        <a:rPr lang="ru-RU" sz="1800" kern="1200" dirty="0" smtClean="0">
                          <a:solidFill>
                            <a:schemeClr val="dk1"/>
                          </a:solidFill>
                          <a:latin typeface="+mn-lt"/>
                          <a:ea typeface="+mn-ea"/>
                          <a:cs typeface="+mn-cs"/>
                        </a:rPr>
                        <a:t>Коэффициент </a:t>
                      </a:r>
                    </a:p>
                    <a:p>
                      <a:r>
                        <a:rPr lang="ru-RU" sz="1800" kern="1200" dirty="0" smtClean="0">
                          <a:solidFill>
                            <a:schemeClr val="dk1"/>
                          </a:solidFill>
                          <a:latin typeface="+mn-lt"/>
                          <a:ea typeface="+mn-ea"/>
                          <a:cs typeface="+mn-cs"/>
                        </a:rPr>
                        <a:t>экстенсивного </a:t>
                      </a:r>
                    </a:p>
                    <a:p>
                      <a:r>
                        <a:rPr lang="ru-RU" sz="1800" kern="1200" dirty="0" smtClean="0">
                          <a:solidFill>
                            <a:schemeClr val="dk1"/>
                          </a:solidFill>
                          <a:latin typeface="+mn-lt"/>
                          <a:ea typeface="+mn-ea"/>
                          <a:cs typeface="+mn-cs"/>
                        </a:rPr>
                        <a:t>использования </a:t>
                      </a:r>
                    </a:p>
                    <a:p>
                      <a:r>
                        <a:rPr lang="ru-RU" sz="1800" kern="1200" dirty="0" smtClean="0">
                          <a:solidFill>
                            <a:schemeClr val="dk1"/>
                          </a:solidFill>
                          <a:latin typeface="+mn-lt"/>
                          <a:ea typeface="+mn-ea"/>
                          <a:cs typeface="+mn-cs"/>
                        </a:rPr>
                        <a:t>мощности (</a:t>
                      </a:r>
                      <a:r>
                        <a:rPr lang="ru-RU" sz="1800" kern="1200" dirty="0" err="1" smtClean="0">
                          <a:solidFill>
                            <a:schemeClr val="dk1"/>
                          </a:solidFill>
                          <a:latin typeface="+mn-lt"/>
                          <a:ea typeface="+mn-ea"/>
                          <a:cs typeface="+mn-cs"/>
                        </a:rPr>
                        <a:t>Кэ</a:t>
                      </a:r>
                      <a:r>
                        <a:rPr lang="ru-RU" sz="1800" kern="1200" dirty="0" smtClean="0">
                          <a:solidFill>
                            <a:schemeClr val="dk1"/>
                          </a:solidFill>
                          <a:latin typeface="+mn-lt"/>
                          <a:ea typeface="+mn-ea"/>
                          <a:cs typeface="+mn-cs"/>
                        </a:rPr>
                        <a:t>)</a:t>
                      </a:r>
                      <a:endParaRPr lang="ru-RU" sz="1800" dirty="0">
                        <a:solidFill>
                          <a:srgbClr val="000099"/>
                        </a:solidFill>
                      </a:endParaRPr>
                    </a:p>
                  </a:txBody>
                  <a:tcPr/>
                </a:tc>
                <a:tc>
                  <a:txBody>
                    <a:bodyPr/>
                    <a:lstStyle/>
                    <a:p>
                      <a:r>
                        <a:rPr lang="ru-RU" sz="1800" kern="1200" dirty="0" smtClean="0">
                          <a:solidFill>
                            <a:schemeClr val="dk1"/>
                          </a:solidFill>
                          <a:latin typeface="+mn-lt"/>
                          <a:ea typeface="+mn-ea"/>
                          <a:cs typeface="+mn-cs"/>
                        </a:rPr>
                        <a:t>Характеризует использование производственной мощности </a:t>
                      </a:r>
                    </a:p>
                    <a:p>
                      <a:r>
                        <a:rPr lang="ru-RU" sz="1800" kern="1200" dirty="0" smtClean="0">
                          <a:solidFill>
                            <a:schemeClr val="dk1"/>
                          </a:solidFill>
                          <a:latin typeface="+mn-lt"/>
                          <a:ea typeface="+mn-ea"/>
                          <a:cs typeface="+mn-cs"/>
                        </a:rPr>
                        <a:t>по времени работы оборудования</a:t>
                      </a:r>
                    </a:p>
                    <a:p>
                      <a:r>
                        <a:rPr lang="ru-RU" sz="1800" kern="1200" dirty="0" smtClean="0">
                          <a:solidFill>
                            <a:schemeClr val="dk1"/>
                          </a:solidFill>
                          <a:latin typeface="+mn-lt"/>
                          <a:ea typeface="+mn-ea"/>
                          <a:cs typeface="+mn-cs"/>
                        </a:rPr>
                        <a:t> </a:t>
                      </a:r>
                    </a:p>
                    <a:p>
                      <a:r>
                        <a:rPr lang="ru-RU" sz="1800" b="1" kern="1200" dirty="0" err="1" smtClean="0">
                          <a:solidFill>
                            <a:schemeClr val="dk1"/>
                          </a:solidFill>
                          <a:latin typeface="+mn-lt"/>
                          <a:ea typeface="+mn-ea"/>
                          <a:cs typeface="+mn-cs"/>
                        </a:rPr>
                        <a:t>Кэ</a:t>
                      </a:r>
                      <a:r>
                        <a:rPr lang="ru-RU" sz="1800" b="1" kern="1200" dirty="0" smtClean="0">
                          <a:solidFill>
                            <a:schemeClr val="dk1"/>
                          </a:solidFill>
                          <a:latin typeface="+mn-lt"/>
                          <a:ea typeface="+mn-ea"/>
                          <a:cs typeface="+mn-cs"/>
                        </a:rPr>
                        <a:t> = </a:t>
                      </a:r>
                      <a:r>
                        <a:rPr lang="ru-RU" sz="1800" b="1" kern="1200" dirty="0" err="1" smtClean="0">
                          <a:solidFill>
                            <a:schemeClr val="dk1"/>
                          </a:solidFill>
                          <a:latin typeface="+mn-lt"/>
                          <a:ea typeface="+mn-ea"/>
                          <a:cs typeface="+mn-cs"/>
                        </a:rPr>
                        <a:t>Фд</a:t>
                      </a:r>
                      <a:r>
                        <a:rPr lang="ru-RU" sz="1800" b="1" kern="1200" dirty="0" smtClean="0">
                          <a:solidFill>
                            <a:schemeClr val="dk1"/>
                          </a:solidFill>
                          <a:latin typeface="+mn-lt"/>
                          <a:ea typeface="+mn-ea"/>
                          <a:cs typeface="+mn-cs"/>
                        </a:rPr>
                        <a:t> / </a:t>
                      </a:r>
                      <a:r>
                        <a:rPr lang="ru-RU" sz="1800" b="1" kern="1200" dirty="0" err="1" smtClean="0">
                          <a:solidFill>
                            <a:schemeClr val="dk1"/>
                          </a:solidFill>
                          <a:latin typeface="+mn-lt"/>
                          <a:ea typeface="+mn-ea"/>
                          <a:cs typeface="+mn-cs"/>
                        </a:rPr>
                        <a:t>Фр</a:t>
                      </a:r>
                      <a:endParaRPr lang="ru-RU" sz="1800" b="1" kern="1200" dirty="0" smtClean="0">
                        <a:solidFill>
                          <a:schemeClr val="dk1"/>
                        </a:solidFill>
                        <a:latin typeface="+mn-lt"/>
                        <a:ea typeface="+mn-ea"/>
                        <a:cs typeface="+mn-cs"/>
                      </a:endParaRPr>
                    </a:p>
                    <a:p>
                      <a:endParaRPr lang="ru-RU" sz="1800" dirty="0">
                        <a:solidFill>
                          <a:srgbClr val="000099"/>
                        </a:solidFill>
                      </a:endParaRPr>
                    </a:p>
                  </a:txBody>
                  <a:tcPr/>
                </a:tc>
                <a:extLst>
                  <a:ext uri="{0D108BD9-81ED-4DB2-BD59-A6C34878D82A}">
                    <a16:rowId xmlns:a16="http://schemas.microsoft.com/office/drawing/2014/main" val="10002"/>
                  </a:ext>
                </a:extLst>
              </a:tr>
              <a:tr h="1000286">
                <a:tc>
                  <a:txBody>
                    <a:bodyPr/>
                    <a:lstStyle/>
                    <a:p>
                      <a:r>
                        <a:rPr lang="ru-RU" sz="1800" kern="1200" dirty="0" smtClean="0">
                          <a:solidFill>
                            <a:schemeClr val="dk1"/>
                          </a:solidFill>
                          <a:latin typeface="+mn-lt"/>
                          <a:ea typeface="+mn-ea"/>
                          <a:cs typeface="+mn-cs"/>
                        </a:rPr>
                        <a:t>Коэффициент </a:t>
                      </a:r>
                    </a:p>
                    <a:p>
                      <a:r>
                        <a:rPr lang="ru-RU" sz="1800" kern="1200" dirty="0" smtClean="0">
                          <a:solidFill>
                            <a:schemeClr val="dk1"/>
                          </a:solidFill>
                          <a:latin typeface="+mn-lt"/>
                          <a:ea typeface="+mn-ea"/>
                          <a:cs typeface="+mn-cs"/>
                        </a:rPr>
                        <a:t>интенсивного </a:t>
                      </a:r>
                    </a:p>
                    <a:p>
                      <a:r>
                        <a:rPr lang="ru-RU" sz="1800" kern="1200" dirty="0" smtClean="0">
                          <a:solidFill>
                            <a:schemeClr val="dk1"/>
                          </a:solidFill>
                          <a:latin typeface="+mn-lt"/>
                          <a:ea typeface="+mn-ea"/>
                          <a:cs typeface="+mn-cs"/>
                        </a:rPr>
                        <a:t>использования </a:t>
                      </a:r>
                    </a:p>
                    <a:p>
                      <a:r>
                        <a:rPr lang="ru-RU" sz="1800" kern="1200" dirty="0" smtClean="0">
                          <a:solidFill>
                            <a:schemeClr val="dk1"/>
                          </a:solidFill>
                          <a:latin typeface="+mn-lt"/>
                          <a:ea typeface="+mn-ea"/>
                          <a:cs typeface="+mn-cs"/>
                        </a:rPr>
                        <a:t>мощности (Ки)</a:t>
                      </a:r>
                      <a:endParaRPr lang="ru-RU" sz="1800" dirty="0">
                        <a:solidFill>
                          <a:srgbClr val="000099"/>
                        </a:solidFill>
                      </a:endParaRPr>
                    </a:p>
                  </a:txBody>
                  <a:tcPr/>
                </a:tc>
                <a:tc>
                  <a:txBody>
                    <a:bodyPr/>
                    <a:lstStyle/>
                    <a:p>
                      <a:r>
                        <a:rPr lang="ru-RU" sz="1800" kern="1200" dirty="0" smtClean="0">
                          <a:solidFill>
                            <a:schemeClr val="dk1"/>
                          </a:solidFill>
                          <a:latin typeface="+mn-lt"/>
                          <a:ea typeface="+mn-ea"/>
                          <a:cs typeface="+mn-cs"/>
                        </a:rPr>
                        <a:t>Характеризует использование производственной мощности за единицу времени работы - по производительности оборудования</a:t>
                      </a:r>
                    </a:p>
                    <a:p>
                      <a:r>
                        <a:rPr lang="ru-RU" sz="1800" kern="1200" dirty="0" smtClean="0">
                          <a:solidFill>
                            <a:schemeClr val="dk1"/>
                          </a:solidFill>
                          <a:latin typeface="+mn-lt"/>
                          <a:ea typeface="+mn-ea"/>
                          <a:cs typeface="+mn-cs"/>
                        </a:rPr>
                        <a:t> </a:t>
                      </a:r>
                      <a:r>
                        <a:rPr lang="ru-RU" sz="1800" b="1" kern="1200" dirty="0" smtClean="0">
                          <a:solidFill>
                            <a:schemeClr val="dk1"/>
                          </a:solidFill>
                          <a:latin typeface="+mn-lt"/>
                          <a:ea typeface="+mn-ea"/>
                          <a:cs typeface="+mn-cs"/>
                        </a:rPr>
                        <a:t>Ки = </a:t>
                      </a:r>
                      <a:r>
                        <a:rPr lang="ru-RU" sz="1800" b="1" kern="1200" dirty="0" err="1" smtClean="0">
                          <a:solidFill>
                            <a:schemeClr val="dk1"/>
                          </a:solidFill>
                          <a:latin typeface="+mn-lt"/>
                          <a:ea typeface="+mn-ea"/>
                          <a:cs typeface="+mn-cs"/>
                        </a:rPr>
                        <a:t>Пр.ф</a:t>
                      </a:r>
                      <a:r>
                        <a:rPr lang="ru-RU" sz="1800" b="1" kern="1200" dirty="0" smtClean="0">
                          <a:solidFill>
                            <a:schemeClr val="dk1"/>
                          </a:solidFill>
                          <a:latin typeface="+mn-lt"/>
                          <a:ea typeface="+mn-ea"/>
                          <a:cs typeface="+mn-cs"/>
                        </a:rPr>
                        <a:t> / </a:t>
                      </a:r>
                      <a:r>
                        <a:rPr lang="ru-RU" sz="1800" b="1" kern="1200" dirty="0" err="1" smtClean="0">
                          <a:solidFill>
                            <a:schemeClr val="dk1"/>
                          </a:solidFill>
                          <a:latin typeface="+mn-lt"/>
                          <a:ea typeface="+mn-ea"/>
                          <a:cs typeface="+mn-cs"/>
                        </a:rPr>
                        <a:t>Пр.пл</a:t>
                      </a:r>
                      <a:r>
                        <a:rPr lang="ru-RU" sz="1800" b="1" kern="1200" dirty="0" smtClean="0">
                          <a:solidFill>
                            <a:schemeClr val="dk1"/>
                          </a:solidFill>
                          <a:latin typeface="+mn-lt"/>
                          <a:ea typeface="+mn-ea"/>
                          <a:cs typeface="+mn-cs"/>
                        </a:rPr>
                        <a:t>,</a:t>
                      </a:r>
                    </a:p>
                    <a:p>
                      <a:r>
                        <a:rPr lang="ru-RU" sz="1800" kern="1200" dirty="0" smtClean="0">
                          <a:solidFill>
                            <a:schemeClr val="dk1"/>
                          </a:solidFill>
                          <a:latin typeface="+mn-lt"/>
                          <a:ea typeface="+mn-ea"/>
                          <a:cs typeface="+mn-cs"/>
                        </a:rPr>
                        <a:t> где </a:t>
                      </a:r>
                      <a:r>
                        <a:rPr lang="ru-RU" sz="1800" kern="1200" dirty="0" err="1" smtClean="0">
                          <a:solidFill>
                            <a:schemeClr val="dk1"/>
                          </a:solidFill>
                          <a:latin typeface="+mn-lt"/>
                          <a:ea typeface="+mn-ea"/>
                          <a:cs typeface="+mn-cs"/>
                        </a:rPr>
                        <a:t>Пр.ф</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Пр.пл</a:t>
                      </a:r>
                      <a:r>
                        <a:rPr lang="ru-RU" sz="1800" kern="1200" dirty="0" smtClean="0">
                          <a:solidFill>
                            <a:schemeClr val="dk1"/>
                          </a:solidFill>
                          <a:latin typeface="+mn-lt"/>
                          <a:ea typeface="+mn-ea"/>
                          <a:cs typeface="+mn-cs"/>
                        </a:rPr>
                        <a:t>) - фактическая (плановая) </a:t>
                      </a:r>
                    </a:p>
                    <a:p>
                      <a:r>
                        <a:rPr lang="ru-RU" sz="1800" kern="1200" dirty="0" smtClean="0">
                          <a:solidFill>
                            <a:schemeClr val="dk1"/>
                          </a:solidFill>
                          <a:latin typeface="+mn-lt"/>
                          <a:ea typeface="+mn-ea"/>
                          <a:cs typeface="+mn-cs"/>
                        </a:rPr>
                        <a:t>производительность оборудования.</a:t>
                      </a:r>
                      <a:endParaRPr lang="ru-RU" sz="1800" dirty="0">
                        <a:solidFill>
                          <a:srgbClr val="000099"/>
                        </a:solidFill>
                      </a:endParaRPr>
                    </a:p>
                  </a:txBody>
                  <a:tcPr/>
                </a:tc>
                <a:extLst>
                  <a:ext uri="{0D108BD9-81ED-4DB2-BD59-A6C34878D82A}">
                    <a16:rowId xmlns:a16="http://schemas.microsoft.com/office/drawing/2014/main" val="10003"/>
                  </a:ext>
                </a:extLst>
              </a:tr>
              <a:tr h="10002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t>Коэффициент  пропорциональности </a:t>
                      </a:r>
                      <a:r>
                        <a:rPr lang="ru-RU" sz="1800" dirty="0" smtClean="0"/>
                        <a:t>мощностей</a:t>
                      </a:r>
                      <a:endParaRPr lang="ru-RU" sz="1800" dirty="0"/>
                    </a:p>
                  </a:txBody>
                  <a:tcPr marL="91441" marR="91441" marT="45728" marB="45728"/>
                </a:tc>
                <a:tc>
                  <a:txBody>
                    <a:bodyPr/>
                    <a:lstStyle/>
                    <a:p>
                      <a:r>
                        <a:rPr lang="ru-RU" sz="1800" dirty="0" err="1"/>
                        <a:t>Кпр.м</a:t>
                      </a:r>
                      <a:r>
                        <a:rPr lang="ru-RU" sz="1800" dirty="0"/>
                        <a:t> = ПМ цеха / ПМ завода (мощности цеха и участка) </a:t>
                      </a:r>
                    </a:p>
                  </a:txBody>
                  <a:tcPr marL="91441" marR="91441" marT="45728" marB="45728"/>
                </a:tc>
                <a:extLst>
                  <a:ext uri="{0D108BD9-81ED-4DB2-BD59-A6C34878D82A}">
                    <a16:rowId xmlns:a16="http://schemas.microsoft.com/office/drawing/2014/main" val="10004"/>
                  </a:ext>
                </a:extLst>
              </a:tr>
            </a:tbl>
          </a:graphicData>
        </a:graphic>
      </p:graphicFrame>
      <p:sp>
        <p:nvSpPr>
          <p:cNvPr id="3" name="Номер слайда 2"/>
          <p:cNvSpPr>
            <a:spLocks noGrp="1"/>
          </p:cNvSpPr>
          <p:nvPr>
            <p:ph type="sldNum" sz="quarter" idx="12"/>
          </p:nvPr>
        </p:nvSpPr>
        <p:spPr/>
        <p:txBody>
          <a:bodyPr/>
          <a:lstStyle/>
          <a:p>
            <a:fld id="{B19B0651-EE4F-4900-A07F-96A6BFA9D0F0}" type="slidenum">
              <a:rPr lang="ru-RU" smtClean="0"/>
              <a:pPr/>
              <a:t>142</a:t>
            </a:fld>
            <a:endParaRPr lang="ru-RU"/>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0A90451C-341D-4D89-8F17-4BB2C25C6C7F}"/>
              </a:ext>
            </a:extLst>
          </p:cNvPr>
          <p:cNvSpPr>
            <a:spLocks noGrp="1" noChangeArrowheads="1"/>
          </p:cNvSpPr>
          <p:nvPr>
            <p:ph idx="1"/>
          </p:nvPr>
        </p:nvSpPr>
        <p:spPr>
          <a:xfrm>
            <a:off x="107950" y="188913"/>
            <a:ext cx="8928100" cy="6264275"/>
          </a:xfrm>
        </p:spPr>
        <p:txBody>
          <a:bodyPr/>
          <a:lstStyle/>
          <a:p>
            <a:pPr marL="274320" indent="-256032" algn="just" eaLnBrk="1" fontAlgn="auto" hangingPunct="1">
              <a:lnSpc>
                <a:spcPct val="90000"/>
              </a:lnSpc>
              <a:spcAft>
                <a:spcPts val="0"/>
              </a:spcAft>
              <a:buFontTx/>
              <a:buNone/>
              <a:defRPr/>
            </a:pPr>
            <a:r>
              <a:rPr lang="ru-RU" sz="2400" b="1" dirty="0">
                <a:solidFill>
                  <a:srgbClr val="000099"/>
                </a:solidFill>
              </a:rPr>
              <a:t>Соблюдение пропорций в ПМ</a:t>
            </a:r>
            <a:r>
              <a:rPr lang="ru-RU" sz="2400" dirty="0">
                <a:solidFill>
                  <a:srgbClr val="000099"/>
                </a:solidFill>
              </a:rPr>
              <a:t> </a:t>
            </a:r>
            <a:r>
              <a:rPr lang="ru-RU" sz="2400" dirty="0"/>
              <a:t>- объективная необходимость, связанная с тем, что процесс производства продукции многостадийный и каждая стадия производства оснащена различными видами и типами машин, которые различаются между собой по производительности. </a:t>
            </a:r>
          </a:p>
          <a:p>
            <a:pPr marL="18288" indent="0" eaLnBrk="1" fontAlgn="auto" hangingPunct="1">
              <a:lnSpc>
                <a:spcPct val="90000"/>
              </a:lnSpc>
              <a:spcAft>
                <a:spcPts val="0"/>
              </a:spcAft>
              <a:buFont typeface="Wingdings" panose="05000000000000000000" pitchFamily="2" charset="2"/>
              <a:buNone/>
              <a:defRPr/>
            </a:pPr>
            <a:endParaRPr lang="ru-RU" sz="2400" dirty="0"/>
          </a:p>
          <a:p>
            <a:pPr marL="18288" indent="0" eaLnBrk="1" fontAlgn="auto" hangingPunct="1">
              <a:lnSpc>
                <a:spcPct val="90000"/>
              </a:lnSpc>
              <a:spcAft>
                <a:spcPts val="0"/>
              </a:spcAft>
              <a:buFont typeface="Wingdings" panose="05000000000000000000" pitchFamily="2" charset="2"/>
              <a:buNone/>
              <a:defRPr/>
            </a:pPr>
            <a:r>
              <a:rPr lang="ru-RU" sz="2400" dirty="0"/>
              <a:t>Система машин может эффективно функционировать только в том случае, если отдельные машины и их группы сочетается по </a:t>
            </a:r>
            <a:r>
              <a:rPr lang="ru-RU" sz="2400" b="1" dirty="0">
                <a:solidFill>
                  <a:srgbClr val="000099"/>
                </a:solidFill>
              </a:rPr>
              <a:t>пропускной способности</a:t>
            </a:r>
            <a:r>
              <a:rPr lang="ru-RU" sz="2400" dirty="0">
                <a:solidFill>
                  <a:srgbClr val="000099"/>
                </a:solidFill>
              </a:rPr>
              <a:t> </a:t>
            </a:r>
            <a:r>
              <a:rPr lang="ru-RU" sz="2400" dirty="0"/>
              <a:t>так, чтобы принимать одинаковое участие в работе при изготовлении продукции в ед. времени. Наибольший уровень пропорциональности в мощностях достигается тогда, когда </a:t>
            </a:r>
            <a:r>
              <a:rPr lang="ru-RU" sz="2400" b="1" dirty="0">
                <a:solidFill>
                  <a:srgbClr val="000099"/>
                </a:solidFill>
              </a:rPr>
              <a:t>пропускная способность отдельных видов машин и </a:t>
            </a:r>
            <a:r>
              <a:rPr lang="ru-RU" sz="2400" b="1" dirty="0" smtClean="0">
                <a:solidFill>
                  <a:srgbClr val="000099"/>
                </a:solidFill>
              </a:rPr>
              <a:t>оборудования </a:t>
            </a:r>
            <a:r>
              <a:rPr lang="ru-RU" sz="2400" b="1" dirty="0">
                <a:solidFill>
                  <a:srgbClr val="000099"/>
                </a:solidFill>
              </a:rPr>
              <a:t>будет равной</a:t>
            </a:r>
            <a:r>
              <a:rPr lang="ru-RU" sz="2400" dirty="0"/>
              <a:t>. В этом и состоит сущность пропорциональности ПМ.</a:t>
            </a:r>
          </a:p>
        </p:txBody>
      </p:sp>
      <p:sp>
        <p:nvSpPr>
          <p:cNvPr id="3" name="Номер слайда 2"/>
          <p:cNvSpPr>
            <a:spLocks noGrp="1"/>
          </p:cNvSpPr>
          <p:nvPr>
            <p:ph type="sldNum" sz="quarter" idx="12"/>
          </p:nvPr>
        </p:nvSpPr>
        <p:spPr/>
        <p:txBody>
          <a:bodyPr/>
          <a:lstStyle/>
          <a:p>
            <a:fld id="{B19B0651-EE4F-4900-A07F-96A6BFA9D0F0}" type="slidenum">
              <a:rPr lang="ru-RU" smtClean="0"/>
              <a:pPr/>
              <a:t>143</a:t>
            </a:fld>
            <a:endParaRPr lang="ru-RU"/>
          </a:p>
        </p:txBody>
      </p:sp>
    </p:spTree>
    <p:extLst>
      <p:ext uri="{BB962C8B-B14F-4D97-AF65-F5344CB8AC3E}">
        <p14:creationId xmlns:p14="http://schemas.microsoft.com/office/powerpoint/2010/main" val="27917863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2ADCE02B-800B-447C-898F-F61C1D41B3D7}"/>
              </a:ext>
            </a:extLst>
          </p:cNvPr>
          <p:cNvSpPr>
            <a:spLocks noGrp="1" noChangeArrowheads="1"/>
          </p:cNvSpPr>
          <p:nvPr>
            <p:ph idx="1"/>
          </p:nvPr>
        </p:nvSpPr>
        <p:spPr>
          <a:xfrm>
            <a:off x="0" y="0"/>
            <a:ext cx="9144000" cy="6308725"/>
          </a:xfrm>
        </p:spPr>
        <p:txBody>
          <a:bodyPr>
            <a:normAutofit/>
          </a:bodyPr>
          <a:lstStyle/>
          <a:p>
            <a:pPr marL="274320" indent="-256032" algn="ctr" eaLnBrk="1" fontAlgn="auto" hangingPunct="1">
              <a:lnSpc>
                <a:spcPct val="90000"/>
              </a:lnSpc>
              <a:spcAft>
                <a:spcPts val="0"/>
              </a:spcAft>
              <a:buFontTx/>
              <a:buNone/>
              <a:defRPr/>
            </a:pPr>
            <a:r>
              <a:rPr lang="ru-RU" sz="3200" b="1" dirty="0">
                <a:solidFill>
                  <a:srgbClr val="000099"/>
                </a:solidFill>
              </a:rPr>
              <a:t>Факторы, влияющие на пропорциональность мощностей:</a:t>
            </a:r>
          </a:p>
          <a:p>
            <a:pPr marL="274320" indent="-256032" algn="ctr" eaLnBrk="1" fontAlgn="auto" hangingPunct="1">
              <a:lnSpc>
                <a:spcPct val="90000"/>
              </a:lnSpc>
              <a:spcAft>
                <a:spcPts val="0"/>
              </a:spcAft>
              <a:buFontTx/>
              <a:buNone/>
              <a:defRPr/>
            </a:pPr>
            <a:endParaRPr lang="ru-RU" sz="3000" b="1" dirty="0">
              <a:solidFill>
                <a:srgbClr val="00FF00"/>
              </a:solidFill>
            </a:endParaRPr>
          </a:p>
          <a:p>
            <a:pPr marL="274320" indent="-256032" eaLnBrk="1" fontAlgn="auto" hangingPunct="1">
              <a:lnSpc>
                <a:spcPct val="90000"/>
              </a:lnSpc>
              <a:spcAft>
                <a:spcPts val="0"/>
              </a:spcAft>
              <a:buFont typeface="Wingdings" panose="05000000000000000000" pitchFamily="2" charset="2"/>
              <a:buChar char="§"/>
              <a:defRPr/>
            </a:pPr>
            <a:r>
              <a:rPr lang="ru-RU" sz="3000" dirty="0"/>
              <a:t>качество проектирования производственной системы;</a:t>
            </a:r>
          </a:p>
          <a:p>
            <a:pPr marL="274320" indent="-256032" eaLnBrk="1" fontAlgn="auto" hangingPunct="1">
              <a:lnSpc>
                <a:spcPct val="90000"/>
              </a:lnSpc>
              <a:spcAft>
                <a:spcPts val="0"/>
              </a:spcAft>
              <a:buFont typeface="Wingdings" panose="05000000000000000000" pitchFamily="2" charset="2"/>
              <a:buChar char="§"/>
              <a:defRPr/>
            </a:pPr>
            <a:r>
              <a:rPr lang="ru-RU" sz="3000" dirty="0"/>
              <a:t>обновление конструкций изделий, технологий их изготовления, использование новых материалов; </a:t>
            </a:r>
          </a:p>
          <a:p>
            <a:pPr marL="274320" indent="-256032" eaLnBrk="1" fontAlgn="auto" hangingPunct="1">
              <a:lnSpc>
                <a:spcPct val="90000"/>
              </a:lnSpc>
              <a:spcAft>
                <a:spcPts val="0"/>
              </a:spcAft>
              <a:buFont typeface="Wingdings" panose="05000000000000000000" pitchFamily="2" charset="2"/>
              <a:buChar char="§"/>
              <a:defRPr/>
            </a:pPr>
            <a:r>
              <a:rPr lang="ru-RU" sz="3000" dirty="0"/>
              <a:t>обновление технологического оборудования;</a:t>
            </a:r>
          </a:p>
          <a:p>
            <a:pPr marL="274320" indent="-256032" eaLnBrk="1" fontAlgn="auto" hangingPunct="1">
              <a:lnSpc>
                <a:spcPct val="90000"/>
              </a:lnSpc>
              <a:spcAft>
                <a:spcPts val="0"/>
              </a:spcAft>
              <a:buFont typeface="Wingdings" panose="05000000000000000000" pitchFamily="2" charset="2"/>
              <a:buChar char="§"/>
              <a:defRPr/>
            </a:pPr>
            <a:r>
              <a:rPr lang="ru-RU" sz="3000" dirty="0"/>
              <a:t>диспропорции в мощностях могут быть вызваны недостатками в организации производства и его планировании (отставание заготовительного от обрабатывающего производства). </a:t>
            </a:r>
          </a:p>
        </p:txBody>
      </p:sp>
      <p:sp>
        <p:nvSpPr>
          <p:cNvPr id="3" name="Номер слайда 2"/>
          <p:cNvSpPr>
            <a:spLocks noGrp="1"/>
          </p:cNvSpPr>
          <p:nvPr>
            <p:ph type="sldNum" sz="quarter" idx="12"/>
          </p:nvPr>
        </p:nvSpPr>
        <p:spPr/>
        <p:txBody>
          <a:bodyPr/>
          <a:lstStyle/>
          <a:p>
            <a:fld id="{B19B0651-EE4F-4900-A07F-96A6BFA9D0F0}" type="slidenum">
              <a:rPr lang="ru-RU" smtClean="0"/>
              <a:pPr/>
              <a:t>144</a:t>
            </a:fld>
            <a:endParaRPr lang="ru-RU"/>
          </a:p>
        </p:txBody>
      </p:sp>
    </p:spTree>
    <p:extLst>
      <p:ext uri="{BB962C8B-B14F-4D97-AF65-F5344CB8AC3E}">
        <p14:creationId xmlns:p14="http://schemas.microsoft.com/office/powerpoint/2010/main" val="374585511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16A4EA40-FA0B-4076-BB8D-B2055301EC03}"/>
              </a:ext>
            </a:extLst>
          </p:cNvPr>
          <p:cNvSpPr>
            <a:spLocks noGrp="1" noChangeArrowheads="1"/>
          </p:cNvSpPr>
          <p:nvPr>
            <p:ph idx="1"/>
          </p:nvPr>
        </p:nvSpPr>
        <p:spPr>
          <a:xfrm>
            <a:off x="457200" y="188913"/>
            <a:ext cx="8229600" cy="5937250"/>
          </a:xfrm>
        </p:spPr>
        <p:txBody>
          <a:bodyPr/>
          <a:lstStyle/>
          <a:p>
            <a:pPr marL="274320" indent="-256032" eaLnBrk="1" fontAlgn="auto" hangingPunct="1">
              <a:lnSpc>
                <a:spcPct val="80000"/>
              </a:lnSpc>
              <a:spcAft>
                <a:spcPts val="0"/>
              </a:spcAft>
              <a:buFontTx/>
              <a:buNone/>
              <a:defRPr/>
            </a:pPr>
            <a:r>
              <a:rPr lang="ru-RU" sz="2000" dirty="0"/>
              <a:t>Система регулирования пропорций в мощностях. Эта система должна включать в себя следующее:</a:t>
            </a:r>
          </a:p>
          <a:p>
            <a:pPr marL="274320" indent="-256032" eaLnBrk="1" fontAlgn="auto" hangingPunct="1">
              <a:lnSpc>
                <a:spcPct val="80000"/>
              </a:lnSpc>
              <a:spcAft>
                <a:spcPts val="0"/>
              </a:spcAft>
              <a:buFontTx/>
              <a:buNone/>
              <a:defRPr/>
            </a:pPr>
            <a:endParaRPr lang="ru-RU" sz="2000" dirty="0"/>
          </a:p>
          <a:p>
            <a:pPr marL="18288" indent="0" eaLnBrk="1" fontAlgn="auto" hangingPunct="1">
              <a:lnSpc>
                <a:spcPct val="80000"/>
              </a:lnSpc>
              <a:spcAft>
                <a:spcPts val="0"/>
              </a:spcAft>
              <a:buFont typeface="Wingdings" panose="05000000000000000000" pitchFamily="2" charset="2"/>
              <a:buNone/>
              <a:defRPr/>
            </a:pPr>
            <a:r>
              <a:rPr lang="ru-RU" sz="2000" dirty="0"/>
              <a:t>1 - оптимизацию производственной программы;</a:t>
            </a:r>
          </a:p>
          <a:p>
            <a:pPr marL="18288" indent="0" eaLnBrk="1" fontAlgn="auto" hangingPunct="1">
              <a:lnSpc>
                <a:spcPct val="80000"/>
              </a:lnSpc>
              <a:spcAft>
                <a:spcPts val="0"/>
              </a:spcAft>
              <a:buFont typeface="Wingdings" panose="05000000000000000000" pitchFamily="2" charset="2"/>
              <a:buNone/>
              <a:defRPr/>
            </a:pPr>
            <a:endParaRPr lang="ru-RU" sz="2000" dirty="0"/>
          </a:p>
          <a:p>
            <a:pPr marL="18288" indent="0" eaLnBrk="1" fontAlgn="auto" hangingPunct="1">
              <a:lnSpc>
                <a:spcPct val="80000"/>
              </a:lnSpc>
              <a:spcAft>
                <a:spcPts val="0"/>
              </a:spcAft>
              <a:buFont typeface="Wingdings" panose="05000000000000000000" pitchFamily="2" charset="2"/>
              <a:buNone/>
              <a:defRPr/>
            </a:pPr>
            <a:r>
              <a:rPr lang="ru-RU" sz="2000" dirty="0"/>
              <a:t>2 -  перераспределение работ м/у группами станков и оборудования;</a:t>
            </a:r>
          </a:p>
          <a:p>
            <a:pPr marL="18288" indent="0" eaLnBrk="1" fontAlgn="auto" hangingPunct="1">
              <a:lnSpc>
                <a:spcPct val="80000"/>
              </a:lnSpc>
              <a:spcAft>
                <a:spcPts val="0"/>
              </a:spcAft>
              <a:buFont typeface="Wingdings" panose="05000000000000000000" pitchFamily="2" charset="2"/>
              <a:buNone/>
              <a:defRPr/>
            </a:pPr>
            <a:endParaRPr lang="ru-RU" sz="2000" dirty="0"/>
          </a:p>
          <a:p>
            <a:pPr marL="18288" indent="0" eaLnBrk="1" fontAlgn="auto" hangingPunct="1">
              <a:lnSpc>
                <a:spcPct val="80000"/>
              </a:lnSpc>
              <a:spcAft>
                <a:spcPts val="0"/>
              </a:spcAft>
              <a:buFont typeface="Wingdings" panose="05000000000000000000" pitchFamily="2" charset="2"/>
              <a:buNone/>
              <a:defRPr/>
            </a:pPr>
            <a:r>
              <a:rPr lang="ru-RU" sz="2000" dirty="0"/>
              <a:t>3 - совершенствование технологического планирования, цель- ликвидация </a:t>
            </a:r>
            <a:r>
              <a:rPr lang="en-US" sz="2000" dirty="0"/>
              <a:t>max</a:t>
            </a:r>
            <a:r>
              <a:rPr lang="ru-RU" sz="2000" dirty="0"/>
              <a:t> возможностей узких мест;</a:t>
            </a:r>
          </a:p>
          <a:p>
            <a:pPr marL="18288" indent="0" eaLnBrk="1" fontAlgn="auto" hangingPunct="1">
              <a:lnSpc>
                <a:spcPct val="80000"/>
              </a:lnSpc>
              <a:spcAft>
                <a:spcPts val="0"/>
              </a:spcAft>
              <a:buFont typeface="Wingdings" panose="05000000000000000000" pitchFamily="2" charset="2"/>
              <a:buNone/>
              <a:defRPr/>
            </a:pPr>
            <a:endParaRPr lang="ru-RU" sz="2000" dirty="0"/>
          </a:p>
          <a:p>
            <a:pPr marL="18288" indent="0" eaLnBrk="1" fontAlgn="auto" hangingPunct="1">
              <a:lnSpc>
                <a:spcPct val="80000"/>
              </a:lnSpc>
              <a:spcAft>
                <a:spcPts val="0"/>
              </a:spcAft>
              <a:buFont typeface="Wingdings" panose="05000000000000000000" pitchFamily="2" charset="2"/>
              <a:buNone/>
              <a:defRPr/>
            </a:pPr>
            <a:r>
              <a:rPr lang="ru-RU" sz="2000" dirty="0"/>
              <a:t>4 - уменьшение трудоемкости, </a:t>
            </a:r>
            <a:r>
              <a:rPr lang="ru-RU" sz="2000" dirty="0" err="1"/>
              <a:t>машиноемкости</a:t>
            </a:r>
            <a:r>
              <a:rPr lang="ru-RU" sz="2000" dirty="0"/>
              <a:t> ПП по узким местам за счет совершенствования конструкции продукции, совершенствования технологии;</a:t>
            </a:r>
          </a:p>
          <a:p>
            <a:pPr marL="18288" indent="0" eaLnBrk="1" fontAlgn="auto" hangingPunct="1">
              <a:lnSpc>
                <a:spcPct val="80000"/>
              </a:lnSpc>
              <a:spcAft>
                <a:spcPts val="0"/>
              </a:spcAft>
              <a:buFont typeface="Wingdings" panose="05000000000000000000" pitchFamily="2" charset="2"/>
              <a:buNone/>
              <a:defRPr/>
            </a:pPr>
            <a:endParaRPr lang="ru-RU" sz="2000" dirty="0"/>
          </a:p>
          <a:p>
            <a:pPr marL="18288" indent="0" eaLnBrk="1" fontAlgn="auto" hangingPunct="1">
              <a:lnSpc>
                <a:spcPct val="80000"/>
              </a:lnSpc>
              <a:spcAft>
                <a:spcPts val="0"/>
              </a:spcAft>
              <a:buFont typeface="Wingdings" panose="05000000000000000000" pitchFamily="2" charset="2"/>
              <a:buNone/>
              <a:defRPr/>
            </a:pPr>
            <a:r>
              <a:rPr lang="ru-RU" sz="2000" dirty="0"/>
              <a:t>5 - ускорение темпов прогрессивного обновления парка оборудования, приобретение и установка дополнительных,. однотипных единиц оборудования и изменение структуры парка оборудования без изменения его общего количества.</a:t>
            </a:r>
          </a:p>
          <a:p>
            <a:pPr marL="274320" indent="-256032" eaLnBrk="1" fontAlgn="auto" hangingPunct="1">
              <a:lnSpc>
                <a:spcPct val="80000"/>
              </a:lnSpc>
              <a:spcAft>
                <a:spcPts val="0"/>
              </a:spcAft>
              <a:defRPr/>
            </a:pPr>
            <a:endParaRPr lang="ru-RU" sz="20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145</a:t>
            </a:fld>
            <a:endParaRPr lang="ru-RU"/>
          </a:p>
        </p:txBody>
      </p:sp>
    </p:spTree>
    <p:extLst>
      <p:ext uri="{BB962C8B-B14F-4D97-AF65-F5344CB8AC3E}">
        <p14:creationId xmlns:p14="http://schemas.microsoft.com/office/powerpoint/2010/main" val="62114430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33845" y="260649"/>
            <a:ext cx="7886700" cy="5919490"/>
          </a:xfrm>
        </p:spPr>
        <p:txBody>
          <a:bodyPr/>
          <a:lstStyle/>
          <a:p>
            <a:pPr algn="ctr">
              <a:buNone/>
            </a:pPr>
            <a:endParaRPr lang="ru-RU" sz="4800" b="1" dirty="0" smtClean="0">
              <a:solidFill>
                <a:srgbClr val="FF0000"/>
              </a:solidFill>
            </a:endParaRPr>
          </a:p>
          <a:p>
            <a:pPr algn="ctr">
              <a:buNone/>
            </a:pPr>
            <a:endParaRPr lang="ru-RU" sz="4800" b="1" dirty="0" smtClean="0">
              <a:solidFill>
                <a:srgbClr val="FF0000"/>
              </a:solidFill>
            </a:endParaRPr>
          </a:p>
          <a:p>
            <a:pPr algn="ctr">
              <a:buNone/>
            </a:pPr>
            <a:r>
              <a:rPr lang="ru-RU" sz="4800" b="1" dirty="0" smtClean="0">
                <a:solidFill>
                  <a:srgbClr val="FF0000"/>
                </a:solidFill>
              </a:rPr>
              <a:t>Тема 4.</a:t>
            </a:r>
            <a:r>
              <a:rPr lang="ru-RU" sz="4800" dirty="0" smtClean="0">
                <a:solidFill>
                  <a:srgbClr val="FF0000"/>
                </a:solidFill>
              </a:rPr>
              <a:t> </a:t>
            </a:r>
            <a:r>
              <a:rPr lang="ru-RU" sz="4800" b="1" dirty="0" smtClean="0">
                <a:solidFill>
                  <a:srgbClr val="FF0000"/>
                </a:solidFill>
              </a:rPr>
              <a:t>Кадры и производительность труда предприятия</a:t>
            </a:r>
            <a:r>
              <a:rPr lang="ru-RU" sz="4800" dirty="0" smtClean="0">
                <a:solidFill>
                  <a:srgbClr val="FF0000"/>
                </a:solidFill>
              </a:rPr>
              <a:t>.</a:t>
            </a:r>
            <a:r>
              <a:rPr lang="ru-RU" sz="4800" b="1" dirty="0" smtClean="0">
                <a:solidFill>
                  <a:srgbClr val="FF0000"/>
                </a:solidFill>
              </a:rPr>
              <a:t> Организация оплаты труда</a:t>
            </a:r>
            <a:r>
              <a:rPr lang="ru-RU" sz="4800" dirty="0" smtClean="0">
                <a:solidFill>
                  <a:srgbClr val="FF0000"/>
                </a:solidFill>
              </a:rPr>
              <a:t>.</a:t>
            </a:r>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146</a:t>
            </a:fld>
            <a:endParaRPr lang="ru-RU"/>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68313" y="620688"/>
            <a:ext cx="8229600" cy="5534050"/>
          </a:xfrm>
        </p:spPr>
        <p:txBody>
          <a:bodyPr/>
          <a:lstStyle/>
          <a:p>
            <a:pPr eaLnBrk="1" hangingPunct="1">
              <a:buFontTx/>
              <a:buNone/>
            </a:pPr>
            <a:r>
              <a:rPr lang="ru-RU" sz="2800" b="1" dirty="0" smtClean="0">
                <a:solidFill>
                  <a:srgbClr val="000099"/>
                </a:solidFill>
              </a:rPr>
              <a:t>Кадры или Трудовые ресурсы предприятия</a:t>
            </a:r>
            <a:r>
              <a:rPr lang="ru-RU" sz="2800" dirty="0" smtClean="0">
                <a:solidFill>
                  <a:srgbClr val="000099"/>
                </a:solidFill>
              </a:rPr>
              <a:t> </a:t>
            </a:r>
            <a:r>
              <a:rPr lang="ru-RU" sz="2800" dirty="0" smtClean="0"/>
              <a:t>- совокупность работников различных  профессионально - квалификационных групп, занятых на предприятии и входящих  в его списочный состав. В списочный состав включаются все работники, принятые на работу, связанную как с основной, так и неосновной его деятельностью.</a:t>
            </a:r>
          </a:p>
          <a:p>
            <a:pPr eaLnBrk="1" hangingPunct="1">
              <a:buFontTx/>
              <a:buNone/>
            </a:pPr>
            <a:endParaRPr lang="ru-RU" sz="2800" b="1" i="1" dirty="0" smtClean="0">
              <a:solidFill>
                <a:srgbClr val="000099"/>
              </a:solidFill>
            </a:endParaRPr>
          </a:p>
          <a:p>
            <a:pPr eaLnBrk="1" hangingPunct="1">
              <a:buFontTx/>
              <a:buNone/>
            </a:pPr>
            <a:r>
              <a:rPr lang="ru-RU" sz="2800" b="1" i="1" dirty="0" smtClean="0">
                <a:solidFill>
                  <a:srgbClr val="000099"/>
                </a:solidFill>
              </a:rPr>
              <a:t>Кадры предприятия</a:t>
            </a:r>
            <a:r>
              <a:rPr lang="ru-RU" sz="2800" i="1" dirty="0" smtClean="0">
                <a:solidFill>
                  <a:srgbClr val="000099"/>
                </a:solidFill>
              </a:rPr>
              <a:t> </a:t>
            </a:r>
            <a:r>
              <a:rPr lang="ru-RU" sz="2800" i="1" dirty="0" smtClean="0"/>
              <a:t>— </a:t>
            </a:r>
            <a:r>
              <a:rPr lang="ru-RU" sz="2800" dirty="0" smtClean="0"/>
              <a:t>это совокупность работников различных профессий и специальностей, занятых на предприятии и входящих в его списочный состав.</a:t>
            </a:r>
          </a:p>
          <a:p>
            <a:pPr eaLnBrk="1" hangingPunct="1">
              <a:buFontTx/>
              <a:buNone/>
            </a:pPr>
            <a:endParaRPr lang="ru-RU" sz="2800" dirty="0" smtClean="0"/>
          </a:p>
        </p:txBody>
      </p:sp>
      <p:sp>
        <p:nvSpPr>
          <p:cNvPr id="4" name="Номер слайда 3"/>
          <p:cNvSpPr>
            <a:spLocks noGrp="1"/>
          </p:cNvSpPr>
          <p:nvPr>
            <p:ph type="sldNum" sz="quarter" idx="12"/>
          </p:nvPr>
        </p:nvSpPr>
        <p:spPr/>
        <p:txBody>
          <a:bodyPr/>
          <a:lstStyle/>
          <a:p>
            <a:fld id="{B19B0651-EE4F-4900-A07F-96A6BFA9D0F0}" type="slidenum">
              <a:rPr lang="ru-RU" smtClean="0"/>
              <a:pPr/>
              <a:t>147</a:t>
            </a:fld>
            <a:endParaRPr lang="ru-RU"/>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548680"/>
            <a:ext cx="8229600" cy="5577482"/>
          </a:xfrm>
        </p:spPr>
        <p:txBody>
          <a:bodyPr>
            <a:normAutofit/>
          </a:bodyPr>
          <a:lstStyle/>
          <a:p>
            <a:pPr eaLnBrk="1" hangingPunct="1">
              <a:lnSpc>
                <a:spcPct val="80000"/>
              </a:lnSpc>
              <a:buFontTx/>
              <a:buNone/>
            </a:pPr>
            <a:r>
              <a:rPr lang="ru-RU" sz="1800" dirty="0" smtClean="0"/>
              <a:t>Все работающие на предприятии делятся на две категории:</a:t>
            </a:r>
          </a:p>
          <a:p>
            <a:pPr eaLnBrk="1" hangingPunct="1">
              <a:lnSpc>
                <a:spcPct val="80000"/>
              </a:lnSpc>
            </a:pPr>
            <a:r>
              <a:rPr lang="ru-RU" sz="1800" dirty="0" smtClean="0"/>
              <a:t>- ППП, занятый производством и его обслуживанием;</a:t>
            </a:r>
          </a:p>
          <a:p>
            <a:pPr eaLnBrk="1" hangingPunct="1">
              <a:lnSpc>
                <a:spcPct val="80000"/>
              </a:lnSpc>
            </a:pPr>
            <a:r>
              <a:rPr lang="ru-RU" sz="1800" dirty="0" smtClean="0"/>
              <a:t>- персонал непромышленных организаций - в основном работники ЖКХ, детских и врачебно-санитарных учреждений, принадлежащих предприятию.</a:t>
            </a:r>
          </a:p>
          <a:p>
            <a:pPr eaLnBrk="1" hangingPunct="1">
              <a:lnSpc>
                <a:spcPct val="80000"/>
              </a:lnSpc>
              <a:buFontTx/>
              <a:buNone/>
            </a:pPr>
            <a:endParaRPr lang="ru-RU" sz="1800" dirty="0" smtClean="0"/>
          </a:p>
          <a:p>
            <a:pPr eaLnBrk="1" hangingPunct="1">
              <a:lnSpc>
                <a:spcPct val="80000"/>
              </a:lnSpc>
              <a:buFontTx/>
              <a:buNone/>
            </a:pPr>
            <a:r>
              <a:rPr lang="ru-RU" sz="1800" dirty="0" smtClean="0"/>
              <a:t>В состав ППП входят рабочие и служащие:</a:t>
            </a:r>
          </a:p>
          <a:p>
            <a:pPr eaLnBrk="1" hangingPunct="1">
              <a:lnSpc>
                <a:spcPct val="80000"/>
              </a:lnSpc>
              <a:buFontTx/>
              <a:buNone/>
            </a:pPr>
            <a:r>
              <a:rPr lang="ru-RU" sz="1800" b="1" dirty="0" smtClean="0"/>
              <a:t>К </a:t>
            </a:r>
            <a:r>
              <a:rPr lang="ru-RU" sz="1800" b="1" i="1" dirty="0" smtClean="0"/>
              <a:t>рабочим</a:t>
            </a:r>
            <a:r>
              <a:rPr lang="ru-RU" sz="1800" dirty="0" smtClean="0"/>
              <a:t> относят работников предприятия, непосредственно занятых созданием материальных ценностей или оказанием производственных и транспортных услуг. </a:t>
            </a:r>
          </a:p>
          <a:p>
            <a:pPr eaLnBrk="1" hangingPunct="1">
              <a:lnSpc>
                <a:spcPct val="80000"/>
              </a:lnSpc>
              <a:buFontTx/>
              <a:buNone/>
            </a:pPr>
            <a:r>
              <a:rPr lang="ru-RU" sz="1800" dirty="0" smtClean="0"/>
              <a:t>Рабочие подразделяются на </a:t>
            </a:r>
            <a:r>
              <a:rPr lang="ru-RU" sz="1800" b="1" dirty="0" smtClean="0"/>
              <a:t>основных</a:t>
            </a:r>
            <a:r>
              <a:rPr lang="ru-RU" sz="1800" dirty="0" smtClean="0"/>
              <a:t> и </a:t>
            </a:r>
            <a:r>
              <a:rPr lang="ru-RU" sz="1800" b="1" dirty="0" smtClean="0"/>
              <a:t>вспомогательных</a:t>
            </a:r>
            <a:r>
              <a:rPr lang="ru-RU" sz="1800" dirty="0" smtClean="0"/>
              <a:t>. </a:t>
            </a:r>
          </a:p>
          <a:p>
            <a:pPr eaLnBrk="1" hangingPunct="1">
              <a:lnSpc>
                <a:spcPct val="80000"/>
              </a:lnSpc>
              <a:buFontTx/>
              <a:buNone/>
            </a:pPr>
            <a:r>
              <a:rPr lang="ru-RU" sz="1800" b="1" dirty="0" smtClean="0"/>
              <a:t>Основные рабочие</a:t>
            </a:r>
            <a:r>
              <a:rPr lang="ru-RU" sz="1800" dirty="0" smtClean="0"/>
              <a:t> либо непосредственно, либо с помощью орудий труда воздействуют на предмет труда с целью получения продукта труда.</a:t>
            </a:r>
          </a:p>
          <a:p>
            <a:pPr eaLnBrk="1" hangingPunct="1">
              <a:lnSpc>
                <a:spcPct val="80000"/>
              </a:lnSpc>
              <a:buFontTx/>
              <a:buNone/>
            </a:pPr>
            <a:r>
              <a:rPr lang="ru-RU" sz="1800" b="1" dirty="0" smtClean="0"/>
              <a:t>Вспомогательные рабочие</a:t>
            </a:r>
            <a:r>
              <a:rPr lang="ru-RU" sz="1800" dirty="0" smtClean="0"/>
              <a:t> обеспечивают основных рабочих всем необходимым для осуществления процесса труда.</a:t>
            </a:r>
          </a:p>
          <a:p>
            <a:pPr eaLnBrk="1" hangingPunct="1">
              <a:lnSpc>
                <a:spcPct val="80000"/>
              </a:lnSpc>
              <a:buFontTx/>
              <a:buNone/>
            </a:pPr>
            <a:r>
              <a:rPr lang="ru-RU" sz="1800" dirty="0" smtClean="0"/>
              <a:t>Их соотношение - аналитический показатель работы предприятия.</a:t>
            </a:r>
          </a:p>
          <a:p>
            <a:pPr eaLnBrk="1" hangingPunct="1">
              <a:lnSpc>
                <a:spcPct val="80000"/>
              </a:lnSpc>
              <a:buFontTx/>
              <a:buNone/>
            </a:pPr>
            <a:r>
              <a:rPr lang="ru-RU" sz="1800" b="1" dirty="0" smtClean="0"/>
              <a:t>Коэффициент численности основных рабочих</a:t>
            </a:r>
            <a:r>
              <a:rPr lang="ru-RU" sz="1800" dirty="0" smtClean="0"/>
              <a:t>    </a:t>
            </a:r>
            <a:r>
              <a:rPr lang="ru-RU" sz="1800" dirty="0" err="1" smtClean="0"/>
              <a:t>Кор</a:t>
            </a:r>
            <a:r>
              <a:rPr lang="ru-RU" sz="1800" dirty="0" smtClean="0"/>
              <a:t> = 1 - </a:t>
            </a:r>
            <a:r>
              <a:rPr lang="ru-RU" sz="1800" dirty="0" err="1" smtClean="0"/>
              <a:t>Чвр</a:t>
            </a:r>
            <a:r>
              <a:rPr lang="ru-RU" sz="1800" dirty="0" smtClean="0"/>
              <a:t>/</a:t>
            </a:r>
            <a:r>
              <a:rPr lang="ru-RU" sz="1800" dirty="0" err="1" smtClean="0"/>
              <a:t>Чр</a:t>
            </a:r>
            <a:r>
              <a:rPr lang="ru-RU" sz="1800" dirty="0" smtClean="0"/>
              <a:t>,</a:t>
            </a:r>
          </a:p>
          <a:p>
            <a:pPr eaLnBrk="1" hangingPunct="1">
              <a:lnSpc>
                <a:spcPct val="80000"/>
              </a:lnSpc>
              <a:buFontTx/>
              <a:buNone/>
            </a:pPr>
            <a:r>
              <a:rPr lang="ru-RU" sz="1800" dirty="0" err="1" smtClean="0"/>
              <a:t>Чвр</a:t>
            </a:r>
            <a:r>
              <a:rPr lang="ru-RU" sz="1800" dirty="0" smtClean="0"/>
              <a:t> -среднесписочная численность вспомогательных рабочих на предприятии, в цехах, на участке, чел.;</a:t>
            </a:r>
          </a:p>
          <a:p>
            <a:pPr eaLnBrk="1" hangingPunct="1">
              <a:lnSpc>
                <a:spcPct val="80000"/>
              </a:lnSpc>
              <a:buFontTx/>
              <a:buNone/>
            </a:pPr>
            <a:r>
              <a:rPr lang="ru-RU" sz="1800" dirty="0" err="1" smtClean="0"/>
              <a:t>Чр</a:t>
            </a:r>
            <a:r>
              <a:rPr lang="ru-RU" sz="1800" dirty="0" smtClean="0"/>
              <a:t> - </a:t>
            </a:r>
            <a:r>
              <a:rPr lang="ru-RU" sz="1800" dirty="0" err="1" smtClean="0"/>
              <a:t>средн</a:t>
            </a:r>
            <a:r>
              <a:rPr lang="ru-RU" sz="1800" dirty="0" smtClean="0"/>
              <a:t>. </a:t>
            </a:r>
            <a:r>
              <a:rPr lang="ru-RU" sz="1800" dirty="0" err="1" smtClean="0"/>
              <a:t>числ</a:t>
            </a:r>
            <a:r>
              <a:rPr lang="ru-RU" sz="1800" dirty="0" smtClean="0"/>
              <a:t>. всех рабочих на </a:t>
            </a:r>
            <a:r>
              <a:rPr lang="ru-RU" sz="1800" dirty="0" err="1" smtClean="0"/>
              <a:t>предпр</a:t>
            </a:r>
            <a:r>
              <a:rPr lang="ru-RU" sz="1800" dirty="0" smtClean="0"/>
              <a:t>., в </a:t>
            </a:r>
            <a:r>
              <a:rPr lang="ru-RU" sz="1800" dirty="0" err="1" smtClean="0"/>
              <a:t>в</a:t>
            </a:r>
            <a:r>
              <a:rPr lang="ru-RU" sz="1800" dirty="0" smtClean="0"/>
              <a:t> цехе, на участке, чел.</a:t>
            </a:r>
          </a:p>
          <a:p>
            <a:pPr eaLnBrk="1" hangingPunct="1">
              <a:lnSpc>
                <a:spcPct val="80000"/>
              </a:lnSpc>
              <a:buFontTx/>
              <a:buNone/>
            </a:pPr>
            <a:endParaRPr lang="ru-RU" sz="1800" i="1" dirty="0" smtClean="0"/>
          </a:p>
        </p:txBody>
      </p:sp>
      <p:sp>
        <p:nvSpPr>
          <p:cNvPr id="5" name="Номер слайда 4"/>
          <p:cNvSpPr>
            <a:spLocks noGrp="1"/>
          </p:cNvSpPr>
          <p:nvPr>
            <p:ph type="sldNum" sz="quarter" idx="12"/>
          </p:nvPr>
        </p:nvSpPr>
        <p:spPr/>
        <p:txBody>
          <a:bodyPr/>
          <a:lstStyle/>
          <a:p>
            <a:fld id="{B19B0651-EE4F-4900-A07F-96A6BFA9D0F0}" type="slidenum">
              <a:rPr lang="ru-RU" smtClean="0"/>
              <a:pPr/>
              <a:t>148</a:t>
            </a:fld>
            <a:endParaRPr lang="ru-RU"/>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476672"/>
            <a:ext cx="8229600" cy="5649491"/>
          </a:xfrm>
        </p:spPr>
        <p:txBody>
          <a:bodyPr>
            <a:normAutofit lnSpcReduction="10000"/>
          </a:bodyPr>
          <a:lstStyle/>
          <a:p>
            <a:pPr eaLnBrk="1" hangingPunct="1">
              <a:lnSpc>
                <a:spcPct val="80000"/>
              </a:lnSpc>
              <a:buFontTx/>
              <a:buNone/>
            </a:pPr>
            <a:r>
              <a:rPr lang="ru-RU" sz="1800" b="1" i="1" dirty="0" smtClean="0"/>
              <a:t>     Служащие </a:t>
            </a:r>
            <a:r>
              <a:rPr lang="ru-RU" sz="1800" i="1" dirty="0" smtClean="0"/>
              <a:t>— </a:t>
            </a:r>
            <a:r>
              <a:rPr lang="ru-RU" sz="1800" dirty="0" smtClean="0"/>
              <a:t>работники преимущественно умственного труда, обеспечивающие управление производством на предприятии. </a:t>
            </a:r>
          </a:p>
          <a:p>
            <a:pPr eaLnBrk="1" hangingPunct="1">
              <a:lnSpc>
                <a:spcPct val="80000"/>
              </a:lnSpc>
              <a:buFontTx/>
              <a:buNone/>
            </a:pPr>
            <a:r>
              <a:rPr lang="ru-RU" sz="1800" dirty="0" smtClean="0"/>
              <a:t>      Служащие подразделяются на следующие категории: </a:t>
            </a:r>
            <a:r>
              <a:rPr lang="ru-RU" sz="1800" b="1" i="1" dirty="0" smtClean="0"/>
              <a:t>руководители, специалисты и технические исполнители. </a:t>
            </a:r>
          </a:p>
          <a:p>
            <a:pPr eaLnBrk="1" hangingPunct="1">
              <a:lnSpc>
                <a:spcPct val="80000"/>
              </a:lnSpc>
              <a:buFontTx/>
              <a:buNone/>
            </a:pPr>
            <a:r>
              <a:rPr lang="ru-RU" sz="1800" b="1" i="1" dirty="0" smtClean="0"/>
              <a:t>Руководители</a:t>
            </a:r>
            <a:r>
              <a:rPr lang="ru-RU" sz="1800" i="1" dirty="0" smtClean="0"/>
              <a:t> </a:t>
            </a:r>
            <a:r>
              <a:rPr lang="ru-RU" sz="1800" dirty="0" smtClean="0"/>
              <a:t>осуще­ствляют управленческие функции на предприятии. К ним отно­сятся: директор предприятия, его заместители, главные специалис­ты, руководители подразделений предприятия и их заместители. </a:t>
            </a:r>
          </a:p>
          <a:p>
            <a:pPr eaLnBrk="1" hangingPunct="1">
              <a:lnSpc>
                <a:spcPct val="80000"/>
              </a:lnSpc>
              <a:buFontTx/>
              <a:buNone/>
            </a:pPr>
            <a:r>
              <a:rPr lang="ru-RU" sz="1800" b="1" dirty="0" smtClean="0"/>
              <a:t>К</a:t>
            </a:r>
            <a:r>
              <a:rPr lang="ru-RU" sz="1800" dirty="0" smtClean="0"/>
              <a:t> </a:t>
            </a:r>
            <a:r>
              <a:rPr lang="ru-RU" sz="1800" b="1" i="1" dirty="0" smtClean="0"/>
              <a:t>специалистам </a:t>
            </a:r>
            <a:r>
              <a:rPr lang="ru-RU" sz="1800" dirty="0" smtClean="0"/>
              <a:t>относят работников, занятых подготовкой произ­водства, инженерным сопровождением хода производства и реа­лизацией продуктов труда. </a:t>
            </a:r>
          </a:p>
          <a:p>
            <a:pPr eaLnBrk="1" hangingPunct="1">
              <a:lnSpc>
                <a:spcPct val="80000"/>
              </a:lnSpc>
              <a:buFontTx/>
              <a:buNone/>
            </a:pPr>
            <a:r>
              <a:rPr lang="ru-RU" sz="1800" b="1" i="1" dirty="0" smtClean="0"/>
              <a:t>Технические исполнители</a:t>
            </a:r>
            <a:r>
              <a:rPr lang="ru-RU" sz="1800" i="1" dirty="0" smtClean="0"/>
              <a:t> </a:t>
            </a:r>
            <a:r>
              <a:rPr lang="ru-RU" sz="1800" dirty="0" smtClean="0"/>
              <a:t>(другие служа­щие) — это работники, обеспечивающие работу специалистов и руководителей.</a:t>
            </a:r>
          </a:p>
          <a:p>
            <a:pPr eaLnBrk="1" hangingPunct="1">
              <a:lnSpc>
                <a:spcPct val="80000"/>
              </a:lnSpc>
              <a:buFontTx/>
              <a:buNone/>
            </a:pPr>
            <a:endParaRPr lang="ru-RU" sz="1800" b="1" i="1" dirty="0" smtClean="0"/>
          </a:p>
          <a:p>
            <a:pPr eaLnBrk="1" hangingPunct="1">
              <a:lnSpc>
                <a:spcPct val="80000"/>
              </a:lnSpc>
              <a:buFontTx/>
              <a:buNone/>
            </a:pPr>
            <a:r>
              <a:rPr lang="ru-RU" sz="1800" b="1" i="1" dirty="0" smtClean="0"/>
              <a:t>Ученики</a:t>
            </a:r>
            <a:r>
              <a:rPr lang="ru-RU" sz="1800" i="1" dirty="0" smtClean="0"/>
              <a:t> </a:t>
            </a:r>
            <a:r>
              <a:rPr lang="ru-RU" sz="1800" dirty="0" smtClean="0"/>
              <a:t>— работающие на предприятии под руководством на­ставников рабочие до присвоения квалификации (в настоящее время как категория не выделяются).</a:t>
            </a:r>
            <a:endParaRPr lang="ru-RU" sz="1800" b="1" i="1" dirty="0" smtClean="0"/>
          </a:p>
          <a:p>
            <a:pPr eaLnBrk="1" hangingPunct="1">
              <a:lnSpc>
                <a:spcPct val="80000"/>
              </a:lnSpc>
              <a:buFontTx/>
              <a:buNone/>
            </a:pPr>
            <a:r>
              <a:rPr lang="ru-RU" sz="1800" b="1" i="1" dirty="0" smtClean="0"/>
              <a:t>Младший обслуживающий персонал</a:t>
            </a:r>
            <a:r>
              <a:rPr lang="ru-RU" sz="1800" i="1" dirty="0" smtClean="0"/>
              <a:t> </a:t>
            </a:r>
            <a:r>
              <a:rPr lang="ru-RU" sz="1800" dirty="0" smtClean="0"/>
              <a:t>осуществляет общие работы по обслуживанию помещения (уборщики), других мест общего пользования (в настоящее время относятся к категории рабочих).</a:t>
            </a:r>
            <a:endParaRPr lang="ru-RU" sz="1800" b="1" i="1" dirty="0" smtClean="0"/>
          </a:p>
          <a:p>
            <a:pPr eaLnBrk="1" hangingPunct="1">
              <a:lnSpc>
                <a:spcPct val="80000"/>
              </a:lnSpc>
              <a:buFontTx/>
              <a:buNone/>
            </a:pPr>
            <a:r>
              <a:rPr lang="ru-RU" sz="1800" b="1" i="1" dirty="0" smtClean="0"/>
              <a:t>Работники охраны</a:t>
            </a:r>
            <a:r>
              <a:rPr lang="ru-RU" sz="1800" i="1" dirty="0" smtClean="0"/>
              <a:t> </a:t>
            </a:r>
            <a:r>
              <a:rPr lang="ru-RU" sz="1800" dirty="0" smtClean="0"/>
              <a:t>обеспечивают функции защиты имущества, руководителей и информации от несанкционированного доступа, воровства и причинения вреда (в настоящее время как категория не выделяются).</a:t>
            </a:r>
            <a:endParaRPr lang="ru-RU" sz="1200" dirty="0" smtClean="0"/>
          </a:p>
          <a:p>
            <a:pPr eaLnBrk="1" hangingPunct="1">
              <a:lnSpc>
                <a:spcPct val="80000"/>
              </a:lnSpc>
              <a:buFontTx/>
              <a:buNone/>
            </a:pPr>
            <a:endParaRPr lang="ru-RU" sz="1200" i="1" dirty="0" smtClean="0"/>
          </a:p>
          <a:p>
            <a:pPr eaLnBrk="1" hangingPunct="1">
              <a:lnSpc>
                <a:spcPct val="80000"/>
              </a:lnSpc>
            </a:pPr>
            <a:endParaRPr lang="ru-RU" sz="1200" dirty="0" smtClean="0"/>
          </a:p>
        </p:txBody>
      </p:sp>
      <p:sp>
        <p:nvSpPr>
          <p:cNvPr id="4" name="Номер слайда 3"/>
          <p:cNvSpPr>
            <a:spLocks noGrp="1"/>
          </p:cNvSpPr>
          <p:nvPr>
            <p:ph type="sldNum" sz="quarter" idx="12"/>
          </p:nvPr>
        </p:nvSpPr>
        <p:spPr/>
        <p:txBody>
          <a:bodyPr/>
          <a:lstStyle/>
          <a:p>
            <a:fld id="{B19B0651-EE4F-4900-A07F-96A6BFA9D0F0}" type="slidenum">
              <a:rPr lang="ru-RU" smtClean="0"/>
              <a:pPr/>
              <a:t>149</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9189" y="365127"/>
            <a:ext cx="7999157" cy="829493"/>
          </a:xfrm>
        </p:spPr>
        <p:txBody>
          <a:bodyPr/>
          <a:lstStyle/>
          <a:p>
            <a:r>
              <a:rPr lang="ru-RU" dirty="0" smtClean="0"/>
              <a:t>Матричная структура </a:t>
            </a:r>
            <a:endParaRPr lang="ru-RU" dirty="0"/>
          </a:p>
        </p:txBody>
      </p:sp>
      <p:pic>
        <p:nvPicPr>
          <p:cNvPr id="4" name="Объект 3" descr="http://ios.sseu.ru/secure/q7r960la70j8iqgtqucki3qa72/5596/img/img_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8651" y="1194620"/>
            <a:ext cx="7633211" cy="5663381"/>
          </a:xfrm>
          <a:prstGeom prst="rect">
            <a:avLst/>
          </a:prstGeom>
          <a:noFill/>
          <a:ln>
            <a:noFill/>
          </a:ln>
        </p:spPr>
      </p:pic>
      <p:sp>
        <p:nvSpPr>
          <p:cNvPr id="5" name="Номер слайда 4"/>
          <p:cNvSpPr>
            <a:spLocks noGrp="1"/>
          </p:cNvSpPr>
          <p:nvPr>
            <p:ph type="sldNum" sz="quarter" idx="12"/>
          </p:nvPr>
        </p:nvSpPr>
        <p:spPr/>
        <p:txBody>
          <a:bodyPr/>
          <a:lstStyle/>
          <a:p>
            <a:fld id="{B19B0651-EE4F-4900-A07F-96A6BFA9D0F0}" type="slidenum">
              <a:rPr lang="ru-RU" smtClean="0"/>
              <a:pPr/>
              <a:t>15</a:t>
            </a:fld>
            <a:endParaRPr lang="ru-RU"/>
          </a:p>
        </p:txBody>
      </p:sp>
    </p:spTree>
    <p:extLst>
      <p:ext uri="{BB962C8B-B14F-4D97-AF65-F5344CB8AC3E}">
        <p14:creationId xmlns:p14="http://schemas.microsoft.com/office/powerpoint/2010/main" val="415304657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620687"/>
            <a:ext cx="9144000" cy="5505475"/>
          </a:xfrm>
        </p:spPr>
        <p:txBody>
          <a:bodyPr>
            <a:normAutofit lnSpcReduction="10000"/>
          </a:bodyPr>
          <a:lstStyle/>
          <a:p>
            <a:pPr eaLnBrk="1" hangingPunct="1">
              <a:lnSpc>
                <a:spcPct val="80000"/>
              </a:lnSpc>
              <a:buFontTx/>
              <a:buNone/>
            </a:pPr>
            <a:r>
              <a:rPr lang="ru-RU" sz="1600" b="1" i="1" dirty="0" smtClean="0"/>
              <a:t>Квалификация </a:t>
            </a:r>
            <a:r>
              <a:rPr lang="ru-RU" sz="1600" i="1" dirty="0" smtClean="0"/>
              <a:t>работ</a:t>
            </a:r>
            <a:r>
              <a:rPr lang="ru-RU" sz="1600" dirty="0" smtClean="0"/>
              <a:t> определяется уровнем специальных знаний и практических навыков и характеризует степень сложности выполняемого им конкретного вида работы. Соответствие его способностей, физических и психических качеств той или иной профессии означает </a:t>
            </a:r>
            <a:r>
              <a:rPr lang="ru-RU" sz="1600" i="1" dirty="0" smtClean="0"/>
              <a:t>профессиональную  пригодность работника.</a:t>
            </a:r>
            <a:endParaRPr lang="ru-RU" sz="1600" dirty="0" smtClean="0"/>
          </a:p>
          <a:p>
            <a:pPr eaLnBrk="1" hangingPunct="1">
              <a:lnSpc>
                <a:spcPct val="80000"/>
              </a:lnSpc>
            </a:pPr>
            <a:endParaRPr lang="ru-RU" sz="1600" dirty="0" smtClean="0"/>
          </a:p>
          <a:p>
            <a:pPr eaLnBrk="1" hangingPunct="1">
              <a:lnSpc>
                <a:spcPct val="80000"/>
              </a:lnSpc>
              <a:buFontTx/>
              <a:buNone/>
            </a:pPr>
            <a:r>
              <a:rPr lang="ru-RU" sz="1600" dirty="0" smtClean="0"/>
              <a:t>В целях анализа структуры кадров определяется и сравнивается </a:t>
            </a:r>
            <a:r>
              <a:rPr lang="ru-RU" sz="1600" i="1" dirty="0" smtClean="0"/>
              <a:t>удельный вес каждой категории работников </a:t>
            </a:r>
            <a:r>
              <a:rPr lang="en-US" sz="1600" i="1" dirty="0" smtClean="0"/>
              <a:t>d</a:t>
            </a:r>
            <a:r>
              <a:rPr lang="ru-RU" sz="1600" i="1" dirty="0" smtClean="0"/>
              <a:t>ч</a:t>
            </a:r>
            <a:r>
              <a:rPr lang="en-US" sz="1600" i="1" dirty="0" err="1" smtClean="0"/>
              <a:t>i</a:t>
            </a:r>
            <a:r>
              <a:rPr lang="en-US" sz="1600" i="1" dirty="0" smtClean="0"/>
              <a:t> </a:t>
            </a:r>
            <a:r>
              <a:rPr lang="ru-RU" sz="1600" dirty="0" smtClean="0"/>
              <a:t>в общей среднесписочной численности персонала предприятия Р.</a:t>
            </a:r>
          </a:p>
          <a:p>
            <a:pPr eaLnBrk="1" hangingPunct="1">
              <a:lnSpc>
                <a:spcPct val="80000"/>
              </a:lnSpc>
            </a:pPr>
            <a:endParaRPr lang="ru-RU" sz="1600" dirty="0" smtClean="0"/>
          </a:p>
          <a:p>
            <a:pPr eaLnBrk="1" hangingPunct="1">
              <a:lnSpc>
                <a:spcPct val="80000"/>
              </a:lnSpc>
              <a:buFontTx/>
              <a:buNone/>
            </a:pPr>
            <a:r>
              <a:rPr lang="ru-RU" sz="1600" dirty="0" smtClean="0"/>
              <a:t>Кадры характеризуются количественно и качественно.</a:t>
            </a:r>
            <a:endParaRPr lang="ru-RU" sz="1600" b="1" dirty="0" smtClean="0"/>
          </a:p>
          <a:p>
            <a:pPr eaLnBrk="1" hangingPunct="1">
              <a:lnSpc>
                <a:spcPct val="80000"/>
              </a:lnSpc>
              <a:buFontTx/>
              <a:buNone/>
            </a:pPr>
            <a:r>
              <a:rPr lang="ru-RU" sz="1600" b="1" dirty="0" smtClean="0"/>
              <a:t>К количественным характеристикам</a:t>
            </a:r>
            <a:r>
              <a:rPr lang="ru-RU" sz="1600" dirty="0" smtClean="0"/>
              <a:t> относят показатели списочной и явочной численности, среднесписочной численности работающих, промышленно-производственного персонала, непромышленного персонала, категорий работающих.</a:t>
            </a:r>
          </a:p>
          <a:p>
            <a:pPr eaLnBrk="1" hangingPunct="1">
              <a:lnSpc>
                <a:spcPct val="80000"/>
              </a:lnSpc>
              <a:buFontTx/>
              <a:buNone/>
            </a:pPr>
            <a:endParaRPr lang="ru-RU" sz="1600" b="1" i="1" dirty="0" smtClean="0"/>
          </a:p>
          <a:p>
            <a:pPr eaLnBrk="1" hangingPunct="1">
              <a:lnSpc>
                <a:spcPct val="80000"/>
              </a:lnSpc>
              <a:buFontTx/>
              <a:buNone/>
            </a:pPr>
            <a:r>
              <a:rPr lang="ru-RU" sz="1600" b="1" i="1" dirty="0" smtClean="0"/>
              <a:t>Списочная численность</a:t>
            </a:r>
            <a:r>
              <a:rPr lang="ru-RU" sz="1600" i="1" dirty="0" smtClean="0"/>
              <a:t> </a:t>
            </a:r>
            <a:r>
              <a:rPr lang="ru-RU" sz="1600" dirty="0" smtClean="0"/>
              <a:t> работников </a:t>
            </a:r>
            <a:r>
              <a:rPr lang="ru-RU" sz="1600" dirty="0" err="1" smtClean="0"/>
              <a:t>пр-я</a:t>
            </a:r>
            <a:r>
              <a:rPr lang="ru-RU" sz="1600" dirty="0" smtClean="0"/>
              <a:t> - численность работников списочного состава на определенное число или дату с учетом принятых и выбывших за этот день работников.</a:t>
            </a:r>
            <a:endParaRPr lang="ru-RU" sz="1600" i="1" dirty="0" smtClean="0"/>
          </a:p>
          <a:p>
            <a:pPr eaLnBrk="1" hangingPunct="1">
              <a:lnSpc>
                <a:spcPct val="80000"/>
              </a:lnSpc>
              <a:buFontTx/>
              <a:buNone/>
            </a:pPr>
            <a:endParaRPr lang="ru-RU" sz="1600" b="1" i="1" dirty="0" smtClean="0"/>
          </a:p>
          <a:p>
            <a:pPr eaLnBrk="1" hangingPunct="1">
              <a:lnSpc>
                <a:spcPct val="80000"/>
              </a:lnSpc>
              <a:buFontTx/>
              <a:buNone/>
            </a:pPr>
            <a:r>
              <a:rPr lang="ru-RU" sz="1600" b="1" i="1" dirty="0" smtClean="0"/>
              <a:t>Явочная численность</a:t>
            </a:r>
            <a:r>
              <a:rPr lang="ru-RU" sz="1600" dirty="0" smtClean="0"/>
              <a:t> - количество работников списочного состава, явившихся на работу</a:t>
            </a:r>
            <a:r>
              <a:rPr lang="ru-RU" sz="1600" i="1" dirty="0" smtClean="0"/>
              <a:t>.</a:t>
            </a:r>
            <a:r>
              <a:rPr lang="ru-RU" sz="1600" dirty="0" smtClean="0"/>
              <a:t> </a:t>
            </a:r>
          </a:p>
          <a:p>
            <a:pPr eaLnBrk="1" hangingPunct="1">
              <a:lnSpc>
                <a:spcPct val="80000"/>
              </a:lnSpc>
              <a:buFontTx/>
              <a:buNone/>
            </a:pPr>
            <a:r>
              <a:rPr lang="ru-RU" sz="1600" dirty="0" smtClean="0"/>
              <a:t>Разница между явочной и списочной численностью характеризует количество целодневных простоев (отпуска, болезни, командировки и т.д.).</a:t>
            </a:r>
          </a:p>
          <a:p>
            <a:pPr eaLnBrk="1" hangingPunct="1">
              <a:lnSpc>
                <a:spcPct val="80000"/>
              </a:lnSpc>
              <a:buFontTx/>
              <a:buNone/>
            </a:pPr>
            <a:endParaRPr lang="ru-RU" sz="1600" dirty="0" smtClean="0"/>
          </a:p>
          <a:p>
            <a:pPr eaLnBrk="1" hangingPunct="1">
              <a:lnSpc>
                <a:spcPct val="80000"/>
              </a:lnSpc>
              <a:buFontTx/>
              <a:buNone/>
            </a:pPr>
            <a:r>
              <a:rPr lang="ru-RU" sz="1600" dirty="0" smtClean="0"/>
              <a:t>явочное число работников рассчитывается, а списочное их число определяется путем корректировки явочного числа с помощью коэффициента, учитывающего планируемые неявки на работу.</a:t>
            </a:r>
          </a:p>
          <a:p>
            <a:pPr eaLnBrk="1" hangingPunct="1">
              <a:lnSpc>
                <a:spcPct val="80000"/>
              </a:lnSpc>
            </a:pPr>
            <a:endParaRPr lang="ru-RU" sz="1600" dirty="0" smtClean="0"/>
          </a:p>
          <a:p>
            <a:pPr eaLnBrk="1" hangingPunct="1">
              <a:lnSpc>
                <a:spcPct val="80000"/>
              </a:lnSpc>
              <a:buFontTx/>
              <a:buNone/>
            </a:pPr>
            <a:endParaRPr lang="ru-RU" sz="1600" dirty="0" smtClean="0"/>
          </a:p>
        </p:txBody>
      </p:sp>
      <p:sp>
        <p:nvSpPr>
          <p:cNvPr id="4" name="Номер слайда 3"/>
          <p:cNvSpPr>
            <a:spLocks noGrp="1"/>
          </p:cNvSpPr>
          <p:nvPr>
            <p:ph type="sldNum" sz="quarter" idx="12"/>
          </p:nvPr>
        </p:nvSpPr>
        <p:spPr/>
        <p:txBody>
          <a:bodyPr/>
          <a:lstStyle/>
          <a:p>
            <a:fld id="{B19B0651-EE4F-4900-A07F-96A6BFA9D0F0}" type="slidenum">
              <a:rPr lang="ru-RU" smtClean="0"/>
              <a:pPr/>
              <a:t>150</a:t>
            </a:fld>
            <a:endParaRPr lang="ru-RU"/>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57200" y="548679"/>
            <a:ext cx="8229600" cy="5577483"/>
          </a:xfrm>
        </p:spPr>
        <p:txBody>
          <a:bodyPr/>
          <a:lstStyle/>
          <a:p>
            <a:pPr lvl="1" eaLnBrk="1" hangingPunct="1">
              <a:lnSpc>
                <a:spcPct val="90000"/>
              </a:lnSpc>
              <a:buFontTx/>
              <a:buChar char="-"/>
            </a:pPr>
            <a:r>
              <a:rPr lang="ru-RU" sz="2000" dirty="0" smtClean="0"/>
              <a:t>среднесписочная численность работников предприятия и (или) его внутренних подразделений, отдельных категорий и групп на определенную дату;</a:t>
            </a:r>
          </a:p>
          <a:p>
            <a:pPr lvl="1" eaLnBrk="1" hangingPunct="1">
              <a:lnSpc>
                <a:spcPct val="90000"/>
              </a:lnSpc>
              <a:buFontTx/>
              <a:buNone/>
            </a:pPr>
            <a:endParaRPr lang="ru-RU" sz="2000" dirty="0" smtClean="0"/>
          </a:p>
          <a:p>
            <a:pPr eaLnBrk="1" hangingPunct="1">
              <a:lnSpc>
                <a:spcPct val="90000"/>
              </a:lnSpc>
              <a:buFontTx/>
              <a:buNone/>
            </a:pPr>
            <a:r>
              <a:rPr lang="ru-RU" sz="2000" i="1" dirty="0" smtClean="0"/>
              <a:t>Среднесписочная численность работников за месяц(квартал, год) - </a:t>
            </a:r>
            <a:r>
              <a:rPr lang="ru-RU" sz="2000" dirty="0" smtClean="0"/>
              <a:t>отношение суммы численности работников списочного состава  за каждый календарный день месяца, включая праздничные и выходные дни к количеству календарных дней месяца</a:t>
            </a:r>
            <a:r>
              <a:rPr lang="ru-RU" sz="2400" dirty="0" smtClean="0"/>
              <a:t> </a:t>
            </a:r>
          </a:p>
          <a:p>
            <a:pPr eaLnBrk="1" hangingPunct="1">
              <a:lnSpc>
                <a:spcPct val="90000"/>
              </a:lnSpc>
              <a:buFontTx/>
              <a:buNone/>
            </a:pPr>
            <a:r>
              <a:rPr lang="ru-RU" sz="2400" dirty="0" smtClean="0"/>
              <a:t>- Показатель фонда ресурсов труда, в человеко-днях или чел. -часах (</a:t>
            </a:r>
            <a:r>
              <a:rPr lang="ru-RU" sz="2400" dirty="0" err="1" smtClean="0"/>
              <a:t>Фрт</a:t>
            </a:r>
            <a:r>
              <a:rPr lang="ru-RU" sz="2400" dirty="0" smtClean="0"/>
              <a:t>)</a:t>
            </a:r>
          </a:p>
          <a:p>
            <a:pPr eaLnBrk="1" hangingPunct="1">
              <a:lnSpc>
                <a:spcPct val="90000"/>
              </a:lnSpc>
              <a:buFontTx/>
              <a:buNone/>
            </a:pPr>
            <a:r>
              <a:rPr lang="ru-RU" sz="2400" dirty="0" smtClean="0"/>
              <a:t>                           </a:t>
            </a:r>
            <a:r>
              <a:rPr lang="ru-RU" sz="2400" dirty="0" err="1" smtClean="0"/>
              <a:t>Фрт</a:t>
            </a:r>
            <a:r>
              <a:rPr lang="ru-RU" sz="2400" dirty="0" smtClean="0"/>
              <a:t> = </a:t>
            </a:r>
            <a:r>
              <a:rPr lang="ru-RU" sz="2400" dirty="0" err="1" smtClean="0"/>
              <a:t>Чсп</a:t>
            </a:r>
            <a:r>
              <a:rPr lang="ru-RU" sz="2400" dirty="0" smtClean="0"/>
              <a:t>*</a:t>
            </a:r>
            <a:r>
              <a:rPr lang="ru-RU" sz="2400" dirty="0" err="1" smtClean="0"/>
              <a:t>Трв</a:t>
            </a:r>
            <a:endParaRPr lang="ru-RU" sz="2400" dirty="0" smtClean="0"/>
          </a:p>
          <a:p>
            <a:pPr eaLnBrk="1" hangingPunct="1">
              <a:lnSpc>
                <a:spcPct val="90000"/>
              </a:lnSpc>
              <a:buFontTx/>
              <a:buNone/>
            </a:pPr>
            <a:r>
              <a:rPr lang="ru-RU" sz="2400" dirty="0" err="1" smtClean="0"/>
              <a:t>Чсп</a:t>
            </a:r>
            <a:r>
              <a:rPr lang="ru-RU" sz="2400" dirty="0" smtClean="0"/>
              <a:t> - среднесписочная численность работников;</a:t>
            </a:r>
          </a:p>
          <a:p>
            <a:pPr eaLnBrk="1" hangingPunct="1">
              <a:lnSpc>
                <a:spcPct val="90000"/>
              </a:lnSpc>
              <a:buFontTx/>
              <a:buNone/>
            </a:pPr>
            <a:r>
              <a:rPr lang="ru-RU" sz="2400" dirty="0" err="1" smtClean="0"/>
              <a:t>Трв</a:t>
            </a:r>
            <a:r>
              <a:rPr lang="ru-RU" sz="2400" dirty="0" smtClean="0"/>
              <a:t> - средняя продолжительность рабочего периода в днях или часах.</a:t>
            </a:r>
          </a:p>
        </p:txBody>
      </p:sp>
      <p:sp>
        <p:nvSpPr>
          <p:cNvPr id="4" name="Номер слайда 3"/>
          <p:cNvSpPr>
            <a:spLocks noGrp="1"/>
          </p:cNvSpPr>
          <p:nvPr>
            <p:ph type="sldNum" sz="quarter" idx="12"/>
          </p:nvPr>
        </p:nvSpPr>
        <p:spPr/>
        <p:txBody>
          <a:bodyPr/>
          <a:lstStyle/>
          <a:p>
            <a:fld id="{B19B0651-EE4F-4900-A07F-96A6BFA9D0F0}" type="slidenum">
              <a:rPr lang="ru-RU" smtClean="0"/>
              <a:pPr/>
              <a:t>151</a:t>
            </a:fld>
            <a:endParaRPr lang="ru-RU"/>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620687"/>
            <a:ext cx="8229600" cy="5505475"/>
          </a:xfrm>
        </p:spPr>
        <p:txBody>
          <a:bodyPr/>
          <a:lstStyle/>
          <a:p>
            <a:pPr eaLnBrk="1" hangingPunct="1">
              <a:lnSpc>
                <a:spcPct val="90000"/>
              </a:lnSpc>
            </a:pPr>
            <a:r>
              <a:rPr lang="ru-RU" sz="2400" dirty="0" smtClean="0"/>
              <a:t>- удельный вес работников отдельных подразделений (групп, категорий) в общей численности  работников предприятия;</a:t>
            </a:r>
          </a:p>
          <a:p>
            <a:pPr eaLnBrk="1" hangingPunct="1">
              <a:lnSpc>
                <a:spcPct val="90000"/>
              </a:lnSpc>
            </a:pPr>
            <a:r>
              <a:rPr lang="ru-RU" sz="2400" dirty="0" smtClean="0"/>
              <a:t>- темпы роста (прироста) численности работников предприятия за определенный период;</a:t>
            </a:r>
          </a:p>
          <a:p>
            <a:pPr eaLnBrk="1" hangingPunct="1">
              <a:lnSpc>
                <a:spcPct val="90000"/>
              </a:lnSpc>
            </a:pPr>
            <a:r>
              <a:rPr lang="ru-RU" sz="2400" dirty="0" smtClean="0"/>
              <a:t>- средний разряд рабочих предприятия;</a:t>
            </a:r>
          </a:p>
          <a:p>
            <a:pPr eaLnBrk="1" hangingPunct="1">
              <a:lnSpc>
                <a:spcPct val="90000"/>
              </a:lnSpc>
            </a:pPr>
            <a:r>
              <a:rPr lang="ru-RU" sz="2400" dirty="0" smtClean="0"/>
              <a:t>- удельный вес служащих, имеющих высшее или среднее специальное образование в общей численности служащих и (или) работников предприятия;</a:t>
            </a:r>
          </a:p>
          <a:p>
            <a:pPr eaLnBrk="1" hangingPunct="1">
              <a:lnSpc>
                <a:spcPct val="90000"/>
              </a:lnSpc>
            </a:pPr>
            <a:r>
              <a:rPr lang="ru-RU" sz="2400" dirty="0" smtClean="0"/>
              <a:t>- средний стаж работы по специальности руководителей и специалистов       предприятия;</a:t>
            </a:r>
          </a:p>
          <a:p>
            <a:pPr eaLnBrk="1" hangingPunct="1">
              <a:lnSpc>
                <a:spcPct val="90000"/>
              </a:lnSpc>
            </a:pPr>
            <a:r>
              <a:rPr lang="ru-RU" sz="2400" dirty="0" smtClean="0"/>
              <a:t>- текучесть кадров по приему и увольнению работников;</a:t>
            </a:r>
          </a:p>
          <a:p>
            <a:pPr eaLnBrk="1" hangingPunct="1">
              <a:lnSpc>
                <a:spcPct val="90000"/>
              </a:lnSpc>
            </a:pPr>
            <a:r>
              <a:rPr lang="ru-RU" sz="2400" dirty="0" smtClean="0"/>
              <a:t>- </a:t>
            </a:r>
            <a:r>
              <a:rPr lang="ru-RU" sz="2400" dirty="0" err="1" smtClean="0"/>
              <a:t>фондовооруженность</a:t>
            </a:r>
            <a:r>
              <a:rPr lang="ru-RU" sz="2400" dirty="0" smtClean="0"/>
              <a:t> труда работников и (или) рабочих на  предприятии  и др.</a:t>
            </a:r>
          </a:p>
          <a:p>
            <a:pPr eaLnBrk="1" hangingPunct="1">
              <a:lnSpc>
                <a:spcPct val="90000"/>
              </a:lnSpc>
            </a:pPr>
            <a:endParaRPr lang="ru-RU" sz="2400" dirty="0" smtClean="0"/>
          </a:p>
        </p:txBody>
      </p:sp>
      <p:sp>
        <p:nvSpPr>
          <p:cNvPr id="4" name="Номер слайда 3"/>
          <p:cNvSpPr>
            <a:spLocks noGrp="1"/>
          </p:cNvSpPr>
          <p:nvPr>
            <p:ph type="sldNum" sz="quarter" idx="12"/>
          </p:nvPr>
        </p:nvSpPr>
        <p:spPr/>
        <p:txBody>
          <a:bodyPr/>
          <a:lstStyle/>
          <a:p>
            <a:fld id="{B19B0651-EE4F-4900-A07F-96A6BFA9D0F0}" type="slidenum">
              <a:rPr lang="ru-RU" smtClean="0"/>
              <a:pPr/>
              <a:t>152</a:t>
            </a:fld>
            <a:endParaRPr lang="ru-RU"/>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764704"/>
            <a:ext cx="8229600" cy="5361458"/>
          </a:xfrm>
        </p:spPr>
        <p:txBody>
          <a:bodyPr>
            <a:normAutofit fontScale="92500" lnSpcReduction="20000"/>
          </a:bodyPr>
          <a:lstStyle/>
          <a:p>
            <a:pPr eaLnBrk="1" hangingPunct="1">
              <a:lnSpc>
                <a:spcPct val="80000"/>
              </a:lnSpc>
              <a:buFontTx/>
              <a:buNone/>
            </a:pPr>
            <a:r>
              <a:rPr lang="ru-RU" sz="2000" i="1" dirty="0" smtClean="0"/>
              <a:t>Состояние кадров на предприятии может быть определено </a:t>
            </a:r>
            <a:r>
              <a:rPr lang="ru-RU" sz="2000" dirty="0" smtClean="0"/>
              <a:t>с помощью следующих коэффициентов.</a:t>
            </a:r>
          </a:p>
          <a:p>
            <a:pPr eaLnBrk="1" hangingPunct="1">
              <a:lnSpc>
                <a:spcPct val="80000"/>
              </a:lnSpc>
              <a:buFontTx/>
              <a:buNone/>
            </a:pPr>
            <a:endParaRPr lang="ru-RU" sz="2000" i="1" dirty="0" smtClean="0"/>
          </a:p>
          <a:p>
            <a:pPr eaLnBrk="1" hangingPunct="1">
              <a:lnSpc>
                <a:spcPct val="80000"/>
              </a:lnSpc>
            </a:pPr>
            <a:r>
              <a:rPr lang="ru-RU" sz="2000" i="1" dirty="0" smtClean="0">
                <a:solidFill>
                  <a:srgbClr val="000099"/>
                </a:solidFill>
              </a:rPr>
              <a:t>Коэффициент выбытия кадров </a:t>
            </a:r>
            <a:r>
              <a:rPr lang="ru-RU" sz="2000" i="1" dirty="0" err="1" smtClean="0">
                <a:solidFill>
                  <a:srgbClr val="000099"/>
                </a:solidFill>
              </a:rPr>
              <a:t>Квк</a:t>
            </a:r>
            <a:r>
              <a:rPr lang="ru-RU" sz="2000" i="1" dirty="0" smtClean="0">
                <a:solidFill>
                  <a:srgbClr val="000099"/>
                </a:solidFill>
              </a:rPr>
              <a:t> (%) = </a:t>
            </a:r>
            <a:r>
              <a:rPr lang="ru-RU" sz="2000" i="1" dirty="0" err="1" smtClean="0">
                <a:solidFill>
                  <a:srgbClr val="000099"/>
                </a:solidFill>
              </a:rPr>
              <a:t>Чув</a:t>
            </a:r>
            <a:r>
              <a:rPr lang="ru-RU" sz="2000" i="1" dirty="0" smtClean="0">
                <a:solidFill>
                  <a:srgbClr val="000099"/>
                </a:solidFill>
              </a:rPr>
              <a:t>/</a:t>
            </a:r>
            <a:r>
              <a:rPr lang="ru-RU" sz="2000" i="1" dirty="0" err="1" smtClean="0">
                <a:solidFill>
                  <a:srgbClr val="000099"/>
                </a:solidFill>
              </a:rPr>
              <a:t>Чср</a:t>
            </a:r>
            <a:r>
              <a:rPr lang="ru-RU" sz="2000" i="1" dirty="0" smtClean="0">
                <a:solidFill>
                  <a:srgbClr val="000099"/>
                </a:solidFill>
              </a:rPr>
              <a:t>,</a:t>
            </a:r>
            <a:r>
              <a:rPr lang="ru-RU" sz="2000" dirty="0" smtClean="0">
                <a:solidFill>
                  <a:srgbClr val="000099"/>
                </a:solidFill>
              </a:rPr>
              <a:t> </a:t>
            </a:r>
          </a:p>
          <a:p>
            <a:pPr eaLnBrk="1" hangingPunct="1">
              <a:lnSpc>
                <a:spcPct val="80000"/>
              </a:lnSpc>
              <a:buFontTx/>
              <a:buNone/>
            </a:pPr>
            <a:r>
              <a:rPr lang="ru-RU" sz="2000" dirty="0" err="1" smtClean="0"/>
              <a:t>Чув</a:t>
            </a:r>
            <a:r>
              <a:rPr lang="ru-RU" sz="2000" dirty="0" smtClean="0"/>
              <a:t> - </a:t>
            </a:r>
            <a:r>
              <a:rPr lang="ru-RU" sz="2000" dirty="0" err="1" smtClean="0"/>
              <a:t>к-во</a:t>
            </a:r>
            <a:r>
              <a:rPr lang="ru-RU" sz="2000" dirty="0" smtClean="0"/>
              <a:t> уволенных по всем причинам за данный период, чел.</a:t>
            </a:r>
          </a:p>
          <a:p>
            <a:pPr eaLnBrk="1" hangingPunct="1">
              <a:lnSpc>
                <a:spcPct val="80000"/>
              </a:lnSpc>
              <a:buFontTx/>
              <a:buNone/>
            </a:pPr>
            <a:r>
              <a:rPr lang="ru-RU" sz="2000" dirty="0" err="1" smtClean="0"/>
              <a:t>Чср</a:t>
            </a:r>
            <a:r>
              <a:rPr lang="ru-RU" sz="2000" dirty="0" smtClean="0"/>
              <a:t> - среднесписочная численность раб. за тот же период, чел.</a:t>
            </a:r>
          </a:p>
          <a:p>
            <a:pPr eaLnBrk="1" hangingPunct="1">
              <a:lnSpc>
                <a:spcPct val="80000"/>
              </a:lnSpc>
            </a:pPr>
            <a:endParaRPr lang="ru-RU" sz="2000" i="1" dirty="0" smtClean="0"/>
          </a:p>
          <a:p>
            <a:pPr eaLnBrk="1" hangingPunct="1">
              <a:lnSpc>
                <a:spcPct val="80000"/>
              </a:lnSpc>
            </a:pPr>
            <a:r>
              <a:rPr lang="ru-RU" sz="2000" i="1" dirty="0" smtClean="0">
                <a:solidFill>
                  <a:srgbClr val="000099"/>
                </a:solidFill>
              </a:rPr>
              <a:t>Коэффициент приема кадров </a:t>
            </a:r>
            <a:r>
              <a:rPr lang="ru-RU" sz="2000" i="1" dirty="0" err="1" smtClean="0">
                <a:solidFill>
                  <a:srgbClr val="000099"/>
                </a:solidFill>
              </a:rPr>
              <a:t>Кпк</a:t>
            </a:r>
            <a:r>
              <a:rPr lang="ru-RU" sz="2000" i="1" dirty="0" smtClean="0">
                <a:solidFill>
                  <a:srgbClr val="000099"/>
                </a:solidFill>
              </a:rPr>
              <a:t> (%) = </a:t>
            </a:r>
            <a:r>
              <a:rPr lang="ru-RU" sz="2000" i="1" dirty="0" err="1" smtClean="0">
                <a:solidFill>
                  <a:srgbClr val="000099"/>
                </a:solidFill>
              </a:rPr>
              <a:t>Чп</a:t>
            </a:r>
            <a:r>
              <a:rPr lang="ru-RU" sz="2000" i="1" dirty="0" smtClean="0">
                <a:solidFill>
                  <a:srgbClr val="000099"/>
                </a:solidFill>
              </a:rPr>
              <a:t>/</a:t>
            </a:r>
            <a:r>
              <a:rPr lang="ru-RU" sz="2000" i="1" dirty="0" err="1" smtClean="0">
                <a:solidFill>
                  <a:srgbClr val="000099"/>
                </a:solidFill>
              </a:rPr>
              <a:t>Чср</a:t>
            </a:r>
            <a:r>
              <a:rPr lang="ru-RU" sz="2000" i="1" dirty="0" smtClean="0">
                <a:solidFill>
                  <a:srgbClr val="000099"/>
                </a:solidFill>
              </a:rPr>
              <a:t>,</a:t>
            </a:r>
          </a:p>
          <a:p>
            <a:pPr eaLnBrk="1" hangingPunct="1">
              <a:lnSpc>
                <a:spcPct val="80000"/>
              </a:lnSpc>
              <a:buFontTx/>
              <a:buNone/>
            </a:pPr>
            <a:r>
              <a:rPr lang="ru-RU" sz="2000" i="1" dirty="0" err="1" smtClean="0"/>
              <a:t>Чп</a:t>
            </a:r>
            <a:r>
              <a:rPr lang="ru-RU" sz="2000" i="1" dirty="0" smtClean="0"/>
              <a:t> – </a:t>
            </a:r>
            <a:r>
              <a:rPr lang="ru-RU" sz="2000" i="1" dirty="0" err="1" smtClean="0"/>
              <a:t>к-во</a:t>
            </a:r>
            <a:r>
              <a:rPr lang="ru-RU" sz="2000" i="1" dirty="0" smtClean="0"/>
              <a:t> принятых работников, чел</a:t>
            </a:r>
          </a:p>
          <a:p>
            <a:pPr eaLnBrk="1" hangingPunct="1">
              <a:lnSpc>
                <a:spcPct val="80000"/>
              </a:lnSpc>
            </a:pPr>
            <a:endParaRPr lang="ru-RU" sz="2000" i="1" dirty="0" smtClean="0"/>
          </a:p>
          <a:p>
            <a:pPr eaLnBrk="1" hangingPunct="1">
              <a:lnSpc>
                <a:spcPct val="80000"/>
              </a:lnSpc>
            </a:pPr>
            <a:r>
              <a:rPr lang="ru-RU" sz="2000" i="1" dirty="0" smtClean="0">
                <a:solidFill>
                  <a:srgbClr val="000099"/>
                </a:solidFill>
              </a:rPr>
              <a:t>Коэффициент стабильности кадров </a:t>
            </a:r>
            <a:r>
              <a:rPr lang="ru-RU" sz="2000" i="1" dirty="0" err="1" smtClean="0">
                <a:solidFill>
                  <a:srgbClr val="000099"/>
                </a:solidFill>
              </a:rPr>
              <a:t>Кск</a:t>
            </a:r>
            <a:r>
              <a:rPr lang="ru-RU" sz="2000" i="1" dirty="0" smtClean="0">
                <a:solidFill>
                  <a:srgbClr val="000099"/>
                </a:solidFill>
              </a:rPr>
              <a:t> = 1 - Ч1 </a:t>
            </a:r>
            <a:r>
              <a:rPr lang="ru-RU" sz="2000" i="1" dirty="0" err="1" smtClean="0">
                <a:solidFill>
                  <a:srgbClr val="000099"/>
                </a:solidFill>
              </a:rPr>
              <a:t>ув</a:t>
            </a:r>
            <a:r>
              <a:rPr lang="ru-RU" sz="2000" i="1" dirty="0" smtClean="0">
                <a:solidFill>
                  <a:srgbClr val="000099"/>
                </a:solidFill>
              </a:rPr>
              <a:t>/</a:t>
            </a:r>
            <a:r>
              <a:rPr lang="ru-RU" sz="2000" i="1" dirty="0" err="1" smtClean="0">
                <a:solidFill>
                  <a:srgbClr val="000099"/>
                </a:solidFill>
              </a:rPr>
              <a:t>Чср</a:t>
            </a:r>
            <a:r>
              <a:rPr lang="ru-RU" sz="2000" i="1" dirty="0" smtClean="0">
                <a:solidFill>
                  <a:srgbClr val="000099"/>
                </a:solidFill>
              </a:rPr>
              <a:t> + </a:t>
            </a:r>
            <a:r>
              <a:rPr lang="ru-RU" sz="2000" i="1" dirty="0" err="1" smtClean="0">
                <a:solidFill>
                  <a:srgbClr val="000099"/>
                </a:solidFill>
              </a:rPr>
              <a:t>Чп</a:t>
            </a:r>
            <a:r>
              <a:rPr lang="ru-RU" sz="2000" i="1" dirty="0" smtClean="0">
                <a:solidFill>
                  <a:srgbClr val="000099"/>
                </a:solidFill>
              </a:rPr>
              <a:t>, </a:t>
            </a:r>
            <a:endParaRPr lang="ru-RU" sz="2000" dirty="0" smtClean="0">
              <a:solidFill>
                <a:srgbClr val="000099"/>
              </a:solidFill>
            </a:endParaRPr>
          </a:p>
          <a:p>
            <a:pPr eaLnBrk="1" hangingPunct="1">
              <a:lnSpc>
                <a:spcPct val="80000"/>
              </a:lnSpc>
              <a:buFontTx/>
              <a:buNone/>
            </a:pPr>
            <a:r>
              <a:rPr lang="ru-RU" sz="2000" dirty="0" smtClean="0"/>
              <a:t>  Ч1 </a:t>
            </a:r>
            <a:r>
              <a:rPr lang="ru-RU" sz="2000" dirty="0" err="1" smtClean="0"/>
              <a:t>ув</a:t>
            </a:r>
            <a:r>
              <a:rPr lang="ru-RU" sz="2000" dirty="0" smtClean="0"/>
              <a:t> - </a:t>
            </a:r>
            <a:r>
              <a:rPr lang="ru-RU" sz="2000" dirty="0" err="1" smtClean="0"/>
              <a:t>числ</a:t>
            </a:r>
            <a:r>
              <a:rPr lang="ru-RU" sz="2000" dirty="0" smtClean="0"/>
              <a:t>. раб., уволившихся с </a:t>
            </a:r>
            <a:r>
              <a:rPr lang="ru-RU" sz="2000" dirty="0" err="1" smtClean="0"/>
              <a:t>пр-я</a:t>
            </a:r>
            <a:r>
              <a:rPr lang="ru-RU" sz="2000" dirty="0" smtClean="0"/>
              <a:t> по собств. желанию и из-за нарушения трудовой дисциплины за отчетный период, чел.;</a:t>
            </a:r>
          </a:p>
          <a:p>
            <a:pPr eaLnBrk="1" hangingPunct="1">
              <a:lnSpc>
                <a:spcPct val="80000"/>
              </a:lnSpc>
              <a:buFontTx/>
              <a:buNone/>
            </a:pPr>
            <a:r>
              <a:rPr lang="ru-RU" sz="2000" dirty="0" err="1" smtClean="0"/>
              <a:t>Чср</a:t>
            </a:r>
            <a:r>
              <a:rPr lang="ru-RU" sz="2000" dirty="0" smtClean="0"/>
              <a:t> - </a:t>
            </a:r>
            <a:r>
              <a:rPr lang="ru-RU" sz="2000" dirty="0" err="1" smtClean="0"/>
              <a:t>среднеспис</a:t>
            </a:r>
            <a:r>
              <a:rPr lang="ru-RU" sz="2000" dirty="0" smtClean="0"/>
              <a:t>. </a:t>
            </a:r>
            <a:r>
              <a:rPr lang="ru-RU" sz="2000" dirty="0" err="1" smtClean="0"/>
              <a:t>числ</a:t>
            </a:r>
            <a:r>
              <a:rPr lang="ru-RU" sz="2000" dirty="0" smtClean="0"/>
              <a:t>. работающих в период, предшествующий отчетному, чел;</a:t>
            </a:r>
            <a:endParaRPr lang="ru-RU" sz="2000" i="1" dirty="0" smtClean="0"/>
          </a:p>
          <a:p>
            <a:pPr eaLnBrk="1" hangingPunct="1">
              <a:lnSpc>
                <a:spcPct val="80000"/>
              </a:lnSpc>
              <a:buFontTx/>
              <a:buNone/>
            </a:pPr>
            <a:endParaRPr lang="ru-RU" sz="2000" i="1" dirty="0" smtClean="0"/>
          </a:p>
          <a:p>
            <a:pPr eaLnBrk="1" hangingPunct="1">
              <a:lnSpc>
                <a:spcPct val="80000"/>
              </a:lnSpc>
            </a:pPr>
            <a:r>
              <a:rPr lang="ru-RU" sz="2000" i="1" dirty="0" smtClean="0">
                <a:solidFill>
                  <a:srgbClr val="000099"/>
                </a:solidFill>
              </a:rPr>
              <a:t>Коэффициент текучести кадров </a:t>
            </a:r>
            <a:r>
              <a:rPr lang="ru-RU" sz="2000" i="1" dirty="0" err="1" smtClean="0">
                <a:solidFill>
                  <a:srgbClr val="000099"/>
                </a:solidFill>
              </a:rPr>
              <a:t>Ктк</a:t>
            </a:r>
            <a:r>
              <a:rPr lang="ru-RU" sz="2000" i="1" dirty="0" smtClean="0">
                <a:solidFill>
                  <a:srgbClr val="000099"/>
                </a:solidFill>
              </a:rPr>
              <a:t>(%) = </a:t>
            </a:r>
            <a:r>
              <a:rPr lang="ru-RU" sz="2000" i="1" dirty="0" err="1" smtClean="0">
                <a:solidFill>
                  <a:srgbClr val="000099"/>
                </a:solidFill>
              </a:rPr>
              <a:t>Чув</a:t>
            </a:r>
            <a:r>
              <a:rPr lang="ru-RU" sz="2000" i="1" dirty="0" smtClean="0">
                <a:solidFill>
                  <a:srgbClr val="000099"/>
                </a:solidFill>
              </a:rPr>
              <a:t>/</a:t>
            </a:r>
            <a:r>
              <a:rPr lang="ru-RU" sz="2000" i="1" dirty="0" err="1" smtClean="0">
                <a:solidFill>
                  <a:srgbClr val="000099"/>
                </a:solidFill>
              </a:rPr>
              <a:t>Чср</a:t>
            </a:r>
            <a:r>
              <a:rPr lang="ru-RU" sz="2000" i="1" dirty="0" smtClean="0">
                <a:solidFill>
                  <a:srgbClr val="000099"/>
                </a:solidFill>
              </a:rPr>
              <a:t>.</a:t>
            </a:r>
            <a:endParaRPr lang="ru-RU" sz="2000" dirty="0" smtClean="0">
              <a:solidFill>
                <a:srgbClr val="000099"/>
              </a:solidFill>
            </a:endParaRPr>
          </a:p>
          <a:p>
            <a:pPr eaLnBrk="1" hangingPunct="1">
              <a:lnSpc>
                <a:spcPct val="80000"/>
              </a:lnSpc>
              <a:buFontTx/>
              <a:buNone/>
            </a:pPr>
            <a:r>
              <a:rPr lang="ru-RU" sz="2000" dirty="0" smtClean="0"/>
              <a:t>Текучесть кадров приводит к снижению производительности , потери времени и средств (на производство, переобучение, адаптацию к новому месту работы).</a:t>
            </a:r>
          </a:p>
        </p:txBody>
      </p:sp>
      <p:sp>
        <p:nvSpPr>
          <p:cNvPr id="4" name="Номер слайда 3"/>
          <p:cNvSpPr>
            <a:spLocks noGrp="1"/>
          </p:cNvSpPr>
          <p:nvPr>
            <p:ph type="sldNum" sz="quarter" idx="12"/>
          </p:nvPr>
        </p:nvSpPr>
        <p:spPr/>
        <p:txBody>
          <a:bodyPr/>
          <a:lstStyle/>
          <a:p>
            <a:fld id="{B19B0651-EE4F-4900-A07F-96A6BFA9D0F0}" type="slidenum">
              <a:rPr lang="ru-RU" smtClean="0"/>
              <a:pPr/>
              <a:t>153</a:t>
            </a:fld>
            <a:endParaRPr lang="ru-RU"/>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68313" y="620688"/>
            <a:ext cx="8229600" cy="6237312"/>
          </a:xfrm>
        </p:spPr>
        <p:txBody>
          <a:bodyPr/>
          <a:lstStyle/>
          <a:p>
            <a:pPr eaLnBrk="1" hangingPunct="1">
              <a:lnSpc>
                <a:spcPct val="80000"/>
              </a:lnSpc>
              <a:buFontTx/>
              <a:buNone/>
            </a:pPr>
            <a:r>
              <a:rPr lang="ru-RU" sz="2000" b="1" dirty="0" smtClean="0"/>
              <a:t>Качественная характеристика кадров</a:t>
            </a:r>
            <a:r>
              <a:rPr lang="ru-RU" sz="2000" dirty="0" smtClean="0"/>
              <a:t> </a:t>
            </a:r>
            <a:r>
              <a:rPr lang="ru-RU" sz="2000" b="1" dirty="0" smtClean="0"/>
              <a:t>заключается в профессиональном и квалифицированном выполнении работ.</a:t>
            </a:r>
            <a:endParaRPr lang="ru-RU" sz="2000" b="1" i="1" dirty="0" smtClean="0"/>
          </a:p>
          <a:p>
            <a:pPr eaLnBrk="1" hangingPunct="1">
              <a:lnSpc>
                <a:spcPct val="80000"/>
              </a:lnSpc>
              <a:buFontTx/>
              <a:buNone/>
            </a:pPr>
            <a:r>
              <a:rPr lang="ru-RU" sz="2000" b="1" i="1" dirty="0" smtClean="0"/>
              <a:t>Профессия</a:t>
            </a:r>
            <a:r>
              <a:rPr lang="ru-RU" sz="2000" i="1" dirty="0" smtClean="0"/>
              <a:t> </a:t>
            </a:r>
            <a:r>
              <a:rPr lang="ru-RU" sz="2000" dirty="0" smtClean="0"/>
              <a:t>— род трудовой деятельности, требующий специальной подготовки и являющийся источником существования.</a:t>
            </a:r>
          </a:p>
          <a:p>
            <a:pPr eaLnBrk="1" hangingPunct="1">
              <a:lnSpc>
                <a:spcPct val="80000"/>
              </a:lnSpc>
              <a:buFontTx/>
              <a:buNone/>
            </a:pPr>
            <a:r>
              <a:rPr lang="ru-RU" sz="2000" dirty="0" smtClean="0"/>
              <a:t>В каждой профессии выделяются специальности и специализации — это специализация в роде деятельности и в специальности.</a:t>
            </a:r>
            <a:endParaRPr lang="ru-RU" sz="2000" b="1" i="1" dirty="0" smtClean="0"/>
          </a:p>
          <a:p>
            <a:pPr eaLnBrk="1" hangingPunct="1">
              <a:lnSpc>
                <a:spcPct val="80000"/>
              </a:lnSpc>
              <a:buFontTx/>
              <a:buNone/>
            </a:pPr>
            <a:r>
              <a:rPr lang="ru-RU" sz="2000" b="1" i="1" dirty="0" smtClean="0"/>
              <a:t>Квалификация</a:t>
            </a:r>
            <a:r>
              <a:rPr lang="ru-RU" sz="2000" i="1" dirty="0" smtClean="0"/>
              <a:t> </a:t>
            </a:r>
            <a:r>
              <a:rPr lang="ru-RU" sz="2000" dirty="0" smtClean="0"/>
              <a:t>— степень умелости выполнять работу по специальности (специализации). Квалификация характеризуется перечнем работ, определяемых в справочниках, инструкциях и положениях в соответствии с разрядом, категорией сложности или классностью.</a:t>
            </a:r>
          </a:p>
          <a:p>
            <a:pPr eaLnBrk="1" hangingPunct="1">
              <a:lnSpc>
                <a:spcPct val="80000"/>
              </a:lnSpc>
              <a:buFontTx/>
              <a:buNone/>
            </a:pPr>
            <a:r>
              <a:rPr lang="ru-RU" sz="2000" dirty="0" smtClean="0"/>
              <a:t>Требования к степени умелости выполнения работ по рабочим профессиям излагаются в Едином тарифно-квалификационном справочнике работ и профессий рабочих (ЕТКС) и в отраслевых (корпоративных) справочниках по работам, не вошедшим в ЕТКС.</a:t>
            </a:r>
          </a:p>
          <a:p>
            <a:pPr eaLnBrk="1" hangingPunct="1">
              <a:lnSpc>
                <a:spcPct val="80000"/>
              </a:lnSpc>
              <a:buFontTx/>
              <a:buNone/>
            </a:pPr>
            <a:r>
              <a:rPr lang="ru-RU" sz="2000" dirty="0" smtClean="0"/>
              <a:t>Требования к степени умелости выполнения работ служащими излагаются в квалификационном справочнике должностей служащих (КСДС), в положениях и должностных инструкциях корпораций (отраслей). В них по каждой должности определяется, что должен знать, что должен уметь служащий, а также квалификационные требования (образовательный ценз и стаж работы) по специальности.</a:t>
            </a:r>
          </a:p>
        </p:txBody>
      </p:sp>
      <p:sp>
        <p:nvSpPr>
          <p:cNvPr id="4" name="Номер слайда 3"/>
          <p:cNvSpPr>
            <a:spLocks noGrp="1"/>
          </p:cNvSpPr>
          <p:nvPr>
            <p:ph type="sldNum" sz="quarter" idx="12"/>
          </p:nvPr>
        </p:nvSpPr>
        <p:spPr/>
        <p:txBody>
          <a:bodyPr/>
          <a:lstStyle/>
          <a:p>
            <a:fld id="{B19B0651-EE4F-4900-A07F-96A6BFA9D0F0}" type="slidenum">
              <a:rPr lang="ru-RU" smtClean="0"/>
              <a:pPr/>
              <a:t>154</a:t>
            </a:fld>
            <a:endParaRPr lang="ru-RU"/>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836712"/>
            <a:ext cx="9144000" cy="5361757"/>
          </a:xfrm>
        </p:spPr>
        <p:txBody>
          <a:bodyPr/>
          <a:lstStyle/>
          <a:p>
            <a:pPr eaLnBrk="1" hangingPunct="1">
              <a:lnSpc>
                <a:spcPct val="80000"/>
              </a:lnSpc>
              <a:buFontTx/>
              <a:buNone/>
            </a:pPr>
            <a:r>
              <a:rPr lang="ru-RU" sz="2000" u="sng" dirty="0" smtClean="0"/>
              <a:t>Комплекс мер по обеспечению промышленности трудовыми ресурсами</a:t>
            </a:r>
          </a:p>
          <a:p>
            <a:pPr eaLnBrk="1" hangingPunct="1">
              <a:lnSpc>
                <a:spcPct val="80000"/>
              </a:lnSpc>
              <a:buFontTx/>
              <a:buNone/>
            </a:pPr>
            <a:endParaRPr lang="ru-RU" sz="2000" dirty="0" smtClean="0"/>
          </a:p>
          <a:p>
            <a:pPr eaLnBrk="1" hangingPunct="1">
              <a:lnSpc>
                <a:spcPct val="80000"/>
              </a:lnSpc>
            </a:pPr>
            <a:r>
              <a:rPr lang="ru-RU" sz="2000" dirty="0" smtClean="0">
                <a:solidFill>
                  <a:srgbClr val="000099"/>
                </a:solidFill>
              </a:rPr>
              <a:t>К </a:t>
            </a:r>
            <a:r>
              <a:rPr lang="ru-RU" sz="2000" b="1" dirty="0" smtClean="0">
                <a:solidFill>
                  <a:srgbClr val="000099"/>
                </a:solidFill>
              </a:rPr>
              <a:t>социально-экономическим</a:t>
            </a:r>
            <a:r>
              <a:rPr lang="ru-RU" sz="2000" dirty="0" smtClean="0">
                <a:solidFill>
                  <a:srgbClr val="000099"/>
                </a:solidFill>
              </a:rPr>
              <a:t> </a:t>
            </a:r>
            <a:r>
              <a:rPr lang="ru-RU" sz="2000" dirty="0" smtClean="0"/>
              <a:t>относятся создание нормальных жилищных и бытовых условий, введение надбавок к </a:t>
            </a:r>
            <a:r>
              <a:rPr lang="ru-RU" sz="2000" dirty="0" err="1" smtClean="0"/>
              <a:t>з</a:t>
            </a:r>
            <a:r>
              <a:rPr lang="ru-RU" sz="2000" dirty="0" smtClean="0"/>
              <a:t>/</a:t>
            </a:r>
            <a:r>
              <a:rPr lang="ru-RU" sz="2000" dirty="0" err="1" smtClean="0"/>
              <a:t>п</a:t>
            </a:r>
            <a:r>
              <a:rPr lang="ru-RU" sz="2000" dirty="0" smtClean="0"/>
              <a:t> в районах со сложными  условиями жизни и работы, доплат за выслугу лет, комплексное развитие инфраструктуры - культурно-бытовых объектов, транспорта, здоровья и т.д.</a:t>
            </a:r>
          </a:p>
          <a:p>
            <a:pPr eaLnBrk="1" hangingPunct="1">
              <a:lnSpc>
                <a:spcPct val="80000"/>
              </a:lnSpc>
            </a:pPr>
            <a:endParaRPr lang="ru-RU" sz="2000" dirty="0" smtClean="0"/>
          </a:p>
          <a:p>
            <a:pPr eaLnBrk="1" hangingPunct="1">
              <a:lnSpc>
                <a:spcPct val="80000"/>
              </a:lnSpc>
            </a:pPr>
            <a:r>
              <a:rPr lang="ru-RU" sz="2000" b="1" dirty="0" smtClean="0">
                <a:solidFill>
                  <a:srgbClr val="000099"/>
                </a:solidFill>
              </a:rPr>
              <a:t>Законодательно-правовые</a:t>
            </a:r>
            <a:r>
              <a:rPr lang="ru-RU" sz="2000" dirty="0" smtClean="0">
                <a:solidFill>
                  <a:srgbClr val="000099"/>
                </a:solidFill>
              </a:rPr>
              <a:t> </a:t>
            </a:r>
            <a:r>
              <a:rPr lang="ru-RU" sz="2000" dirty="0" smtClean="0"/>
              <a:t>акты призваны сократить потери времени при трудоустройстве, внутрипроизводственные потери, прогулы по вине работников.</a:t>
            </a:r>
          </a:p>
          <a:p>
            <a:pPr eaLnBrk="1" hangingPunct="1">
              <a:lnSpc>
                <a:spcPct val="80000"/>
              </a:lnSpc>
            </a:pPr>
            <a:endParaRPr lang="ru-RU" sz="2000" dirty="0" smtClean="0"/>
          </a:p>
          <a:p>
            <a:pPr eaLnBrk="1" hangingPunct="1">
              <a:lnSpc>
                <a:spcPct val="80000"/>
              </a:lnSpc>
            </a:pPr>
            <a:r>
              <a:rPr lang="ru-RU" sz="2000" b="1" dirty="0" smtClean="0">
                <a:solidFill>
                  <a:srgbClr val="000099"/>
                </a:solidFill>
              </a:rPr>
              <a:t>Организационные</a:t>
            </a:r>
            <a:r>
              <a:rPr lang="ru-RU" sz="2000" dirty="0" smtClean="0">
                <a:solidFill>
                  <a:srgbClr val="000099"/>
                </a:solidFill>
              </a:rPr>
              <a:t> </a:t>
            </a:r>
            <a:r>
              <a:rPr lang="ru-RU" sz="2000" dirty="0" smtClean="0"/>
              <a:t>меры включают перераспределение трудоспособного населения по районам путем организационного набора, создание условий для движения в сторону полной занятости. (Существуют службы занятости, биржи труда, районные бюро по трудоустройству, помогающие людям находить работу и сокращать время на трудоустройство).</a:t>
            </a:r>
          </a:p>
        </p:txBody>
      </p:sp>
      <p:sp>
        <p:nvSpPr>
          <p:cNvPr id="4" name="Номер слайда 3"/>
          <p:cNvSpPr>
            <a:spLocks noGrp="1"/>
          </p:cNvSpPr>
          <p:nvPr>
            <p:ph type="sldNum" sz="quarter" idx="12"/>
          </p:nvPr>
        </p:nvSpPr>
        <p:spPr/>
        <p:txBody>
          <a:bodyPr/>
          <a:lstStyle/>
          <a:p>
            <a:fld id="{B19B0651-EE4F-4900-A07F-96A6BFA9D0F0}" type="slidenum">
              <a:rPr lang="ru-RU" smtClean="0"/>
              <a:pPr/>
              <a:t>155</a:t>
            </a:fld>
            <a:endParaRPr lang="ru-RU"/>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95288" y="476672"/>
            <a:ext cx="8229600" cy="6381328"/>
          </a:xfrm>
        </p:spPr>
        <p:txBody>
          <a:bodyPr/>
          <a:lstStyle/>
          <a:p>
            <a:pPr marL="533400" indent="-533400" algn="ctr" eaLnBrk="1" hangingPunct="1">
              <a:lnSpc>
                <a:spcPct val="90000"/>
              </a:lnSpc>
              <a:buFontTx/>
              <a:buNone/>
            </a:pPr>
            <a:r>
              <a:rPr lang="ru-RU" sz="3600" dirty="0" smtClean="0"/>
              <a:t>Методы планирования кадров на предприятии. </a:t>
            </a:r>
          </a:p>
          <a:p>
            <a:pPr marL="533400" indent="-533400" algn="ctr" eaLnBrk="1" hangingPunct="1">
              <a:lnSpc>
                <a:spcPct val="90000"/>
              </a:lnSpc>
              <a:buFontTx/>
              <a:buNone/>
            </a:pPr>
            <a:endParaRPr lang="ru-RU" sz="3600" dirty="0" smtClean="0"/>
          </a:p>
          <a:p>
            <a:pPr marL="533400" indent="-533400" eaLnBrk="1" hangingPunct="1">
              <a:lnSpc>
                <a:spcPct val="90000"/>
              </a:lnSpc>
              <a:buFontTx/>
              <a:buAutoNum type="arabicPeriod"/>
            </a:pPr>
            <a:r>
              <a:rPr lang="ru-RU" sz="3600" dirty="0" smtClean="0"/>
              <a:t>- по факторный</a:t>
            </a:r>
          </a:p>
          <a:p>
            <a:pPr marL="533400" indent="-533400" eaLnBrk="1" hangingPunct="1">
              <a:lnSpc>
                <a:spcPct val="90000"/>
              </a:lnSpc>
              <a:buFontTx/>
              <a:buAutoNum type="arabicPeriod"/>
            </a:pPr>
            <a:r>
              <a:rPr lang="ru-RU" sz="3600" dirty="0" smtClean="0"/>
              <a:t> - индексный </a:t>
            </a:r>
          </a:p>
          <a:p>
            <a:pPr marL="533400" indent="-533400" eaLnBrk="1" hangingPunct="1">
              <a:lnSpc>
                <a:spcPct val="90000"/>
              </a:lnSpc>
              <a:buFontTx/>
              <a:buAutoNum type="arabicPeriod"/>
            </a:pPr>
            <a:r>
              <a:rPr lang="ru-RU" sz="3600" dirty="0" smtClean="0"/>
              <a:t>- </a:t>
            </a:r>
            <a:r>
              <a:rPr lang="ru-RU" sz="3600" dirty="0" err="1" smtClean="0"/>
              <a:t>укрупненый</a:t>
            </a:r>
            <a:r>
              <a:rPr lang="ru-RU" sz="3600" dirty="0" smtClean="0"/>
              <a:t> -  по категориям работающих и детализированный.</a:t>
            </a:r>
          </a:p>
          <a:p>
            <a:pPr marL="533400" indent="-533400" eaLnBrk="1" hangingPunct="1">
              <a:lnSpc>
                <a:spcPct val="90000"/>
              </a:lnSpc>
              <a:buFontTx/>
              <a:buNone/>
            </a:pPr>
            <a:endParaRPr lang="ru-RU" sz="2400" dirty="0" smtClean="0"/>
          </a:p>
        </p:txBody>
      </p:sp>
      <p:sp>
        <p:nvSpPr>
          <p:cNvPr id="4" name="Номер слайда 3"/>
          <p:cNvSpPr>
            <a:spLocks noGrp="1"/>
          </p:cNvSpPr>
          <p:nvPr>
            <p:ph type="sldNum" sz="quarter" idx="12"/>
          </p:nvPr>
        </p:nvSpPr>
        <p:spPr/>
        <p:txBody>
          <a:bodyPr/>
          <a:lstStyle/>
          <a:p>
            <a:fld id="{B19B0651-EE4F-4900-A07F-96A6BFA9D0F0}" type="slidenum">
              <a:rPr lang="ru-RU" smtClean="0"/>
              <a:pPr/>
              <a:t>156</a:t>
            </a:fld>
            <a:endParaRPr lang="ru-RU"/>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692695"/>
            <a:ext cx="8229600" cy="5433467"/>
          </a:xfrm>
        </p:spPr>
        <p:txBody>
          <a:bodyPr/>
          <a:lstStyle/>
          <a:p>
            <a:pPr eaLnBrk="1" hangingPunct="1">
              <a:lnSpc>
                <a:spcPct val="90000"/>
              </a:lnSpc>
              <a:buFontTx/>
              <a:buNone/>
            </a:pPr>
            <a:r>
              <a:rPr lang="ru-RU" sz="2800" dirty="0" smtClean="0">
                <a:solidFill>
                  <a:srgbClr val="000099"/>
                </a:solidFill>
              </a:rPr>
              <a:t>Пример:</a:t>
            </a:r>
            <a:r>
              <a:rPr lang="ru-RU" sz="2800" dirty="0" smtClean="0"/>
              <a:t> Численность ППП в базисном периоде = 2000 чел.</a:t>
            </a:r>
          </a:p>
          <a:p>
            <a:pPr eaLnBrk="1" hangingPunct="1">
              <a:lnSpc>
                <a:spcPct val="90000"/>
              </a:lnSpc>
              <a:buFontTx/>
              <a:buNone/>
            </a:pPr>
            <a:r>
              <a:rPr lang="ru-RU" sz="2800" dirty="0" smtClean="0"/>
              <a:t>Планом предусмотрено прирост объема производства на 5%.</a:t>
            </a:r>
          </a:p>
          <a:p>
            <a:pPr eaLnBrk="1" hangingPunct="1">
              <a:lnSpc>
                <a:spcPct val="90000"/>
              </a:lnSpc>
              <a:buFontTx/>
              <a:buNone/>
            </a:pPr>
            <a:r>
              <a:rPr lang="ru-RU" sz="2800" dirty="0" smtClean="0"/>
              <a:t>Если </a:t>
            </a:r>
            <a:r>
              <a:rPr lang="ru-RU" sz="2800" dirty="0" err="1" smtClean="0"/>
              <a:t>Птр</a:t>
            </a:r>
            <a:r>
              <a:rPr lang="ru-RU" sz="2800" dirty="0" smtClean="0"/>
              <a:t> останется прежней , то для обеспечения данного прироста объема производства потребуется :   </a:t>
            </a:r>
          </a:p>
          <a:p>
            <a:pPr eaLnBrk="1" hangingPunct="1">
              <a:lnSpc>
                <a:spcPct val="90000"/>
              </a:lnSpc>
              <a:buFontTx/>
              <a:buNone/>
            </a:pPr>
            <a:r>
              <a:rPr lang="ru-RU" sz="2800" dirty="0" smtClean="0"/>
              <a:t>              2000*1,05 - 2000 = 100 чел.</a:t>
            </a:r>
          </a:p>
          <a:p>
            <a:pPr eaLnBrk="1" hangingPunct="1">
              <a:lnSpc>
                <a:spcPct val="90000"/>
              </a:lnSpc>
              <a:buFontTx/>
              <a:buNone/>
            </a:pPr>
            <a:r>
              <a:rPr lang="ru-RU" sz="2800" dirty="0" smtClean="0"/>
              <a:t>Но если осуществить </a:t>
            </a:r>
            <a:r>
              <a:rPr lang="ru-RU" sz="2800" dirty="0" err="1" smtClean="0"/>
              <a:t>оргтехмероприятия</a:t>
            </a:r>
            <a:r>
              <a:rPr lang="ru-RU" sz="2800" dirty="0" smtClean="0"/>
              <a:t> и обеспечить весь прирост объема пр-ва за счет </a:t>
            </a:r>
            <a:r>
              <a:rPr lang="ru-RU" sz="2800" dirty="0" err="1" smtClean="0"/>
              <a:t>Птр</a:t>
            </a:r>
            <a:r>
              <a:rPr lang="ru-RU" sz="2800" dirty="0" smtClean="0"/>
              <a:t>, то 100 чел. мы сэкономим, что и называется относительной экономией раб. силы.</a:t>
            </a:r>
          </a:p>
        </p:txBody>
      </p:sp>
      <p:sp>
        <p:nvSpPr>
          <p:cNvPr id="4" name="Номер слайда 3"/>
          <p:cNvSpPr>
            <a:spLocks noGrp="1"/>
          </p:cNvSpPr>
          <p:nvPr>
            <p:ph type="sldNum" sz="quarter" idx="12"/>
          </p:nvPr>
        </p:nvSpPr>
        <p:spPr/>
        <p:txBody>
          <a:bodyPr/>
          <a:lstStyle/>
          <a:p>
            <a:fld id="{B19B0651-EE4F-4900-A07F-96A6BFA9D0F0}" type="slidenum">
              <a:rPr lang="ru-RU" smtClean="0"/>
              <a:pPr/>
              <a:t>157</a:t>
            </a:fld>
            <a:endParaRPr lang="ru-RU"/>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692696"/>
            <a:ext cx="8229600" cy="5433467"/>
          </a:xfrm>
        </p:spPr>
        <p:txBody>
          <a:bodyPr/>
          <a:lstStyle/>
          <a:p>
            <a:pPr eaLnBrk="1" hangingPunct="1">
              <a:lnSpc>
                <a:spcPct val="80000"/>
              </a:lnSpc>
              <a:buFontTx/>
              <a:buNone/>
            </a:pPr>
            <a:r>
              <a:rPr lang="ru-RU" sz="2000" dirty="0" smtClean="0"/>
              <a:t>Относительная экономия раб. силы в плановом периоде определяется по 6 группам факторов:</a:t>
            </a:r>
          </a:p>
          <a:p>
            <a:pPr eaLnBrk="1" hangingPunct="1">
              <a:lnSpc>
                <a:spcPct val="80000"/>
              </a:lnSpc>
            </a:pPr>
            <a:r>
              <a:rPr lang="ru-RU" sz="2000" dirty="0" smtClean="0"/>
              <a:t>1. Структурные сдвиги в производстве: изменение уд-го веса отдельных видов продукции или производств в общем объеме продукции.</a:t>
            </a:r>
          </a:p>
          <a:p>
            <a:pPr eaLnBrk="1" hangingPunct="1">
              <a:lnSpc>
                <a:spcPct val="80000"/>
              </a:lnSpc>
            </a:pPr>
            <a:r>
              <a:rPr lang="ru-RU" sz="2000" dirty="0" smtClean="0"/>
              <a:t>2. Повышение технического уровня пр-ва: комплексная механизация и автоматизация производственных процессов; внедрение передовой технологии; модернизация действенного оборудования; изменение конструкций и технических характеристик; повышение качества продукции; улучшение использования материалов, топлива, энергии.</a:t>
            </a:r>
          </a:p>
          <a:p>
            <a:pPr eaLnBrk="1" hangingPunct="1">
              <a:lnSpc>
                <a:spcPct val="80000"/>
              </a:lnSpc>
            </a:pPr>
            <a:r>
              <a:rPr lang="ru-RU" sz="2000" dirty="0" smtClean="0"/>
              <a:t>3. Совершенствование управления, организации производства и труда: совершенствование управления производством; увеличение норм обслуживания; сокращение рабочего времени; сокращение потерь от брака и т.д.</a:t>
            </a:r>
          </a:p>
          <a:p>
            <a:pPr eaLnBrk="1" hangingPunct="1">
              <a:lnSpc>
                <a:spcPct val="80000"/>
              </a:lnSpc>
            </a:pPr>
            <a:r>
              <a:rPr lang="ru-RU" sz="2000" dirty="0" smtClean="0"/>
              <a:t>4. Изменение объема производства продукции: изменение удельного веса отдельных видов продукции и производств.</a:t>
            </a:r>
          </a:p>
          <a:p>
            <a:pPr eaLnBrk="1" hangingPunct="1">
              <a:lnSpc>
                <a:spcPct val="80000"/>
              </a:lnSpc>
            </a:pPr>
            <a:r>
              <a:rPr lang="ru-RU" sz="2000" dirty="0" smtClean="0"/>
              <a:t>5. Отраслевые факторы: изменение горно-геологических условий; изменение добычи полезных ископаемых.</a:t>
            </a:r>
          </a:p>
          <a:p>
            <a:pPr eaLnBrk="1" hangingPunct="1">
              <a:lnSpc>
                <a:spcPct val="80000"/>
              </a:lnSpc>
            </a:pPr>
            <a:r>
              <a:rPr lang="ru-RU" sz="2000" dirty="0" smtClean="0"/>
              <a:t>6. Ввод в действие и освоение новых производств и объектов.</a:t>
            </a:r>
          </a:p>
        </p:txBody>
      </p:sp>
      <p:sp>
        <p:nvSpPr>
          <p:cNvPr id="4" name="Номер слайда 3"/>
          <p:cNvSpPr>
            <a:spLocks noGrp="1"/>
          </p:cNvSpPr>
          <p:nvPr>
            <p:ph type="sldNum" sz="quarter" idx="12"/>
          </p:nvPr>
        </p:nvSpPr>
        <p:spPr/>
        <p:txBody>
          <a:bodyPr/>
          <a:lstStyle/>
          <a:p>
            <a:fld id="{B19B0651-EE4F-4900-A07F-96A6BFA9D0F0}" type="slidenum">
              <a:rPr lang="ru-RU" smtClean="0"/>
              <a:pPr/>
              <a:t>158</a:t>
            </a:fld>
            <a:endParaRPr lang="ru-RU"/>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Grp="1" noChangeArrowheads="1"/>
          </p:cNvSpPr>
          <p:nvPr>
            <p:ph type="body" idx="1"/>
          </p:nvPr>
        </p:nvSpPr>
        <p:spPr>
          <a:xfrm>
            <a:off x="457200" y="692696"/>
            <a:ext cx="8686800" cy="5433467"/>
          </a:xfrm>
        </p:spPr>
        <p:txBody>
          <a:bodyPr/>
          <a:lstStyle/>
          <a:p>
            <a:pPr eaLnBrk="1" hangingPunct="1">
              <a:lnSpc>
                <a:spcPct val="80000"/>
              </a:lnSpc>
              <a:buFontTx/>
              <a:buNone/>
            </a:pPr>
            <a:r>
              <a:rPr lang="ru-RU" sz="2000" dirty="0" smtClean="0"/>
              <a:t>Исходными данными для планирования численности рабочих </a:t>
            </a:r>
            <a:r>
              <a:rPr lang="ru-RU" sz="2000" dirty="0" err="1" smtClean="0"/>
              <a:t>явл-ся</a:t>
            </a:r>
            <a:r>
              <a:rPr lang="ru-RU" sz="2000" dirty="0" smtClean="0"/>
              <a:t>:</a:t>
            </a:r>
          </a:p>
          <a:p>
            <a:pPr eaLnBrk="1" hangingPunct="1">
              <a:lnSpc>
                <a:spcPct val="80000"/>
              </a:lnSpc>
            </a:pPr>
            <a:r>
              <a:rPr lang="ru-RU" sz="2000" dirty="0" smtClean="0"/>
              <a:t>1. объема пр-ва в натуральном выражении  и по трудоемкости;</a:t>
            </a:r>
          </a:p>
          <a:p>
            <a:pPr eaLnBrk="1" hangingPunct="1">
              <a:lnSpc>
                <a:spcPct val="80000"/>
              </a:lnSpc>
            </a:pPr>
            <a:endParaRPr lang="ru-RU" sz="2000" dirty="0" smtClean="0"/>
          </a:p>
          <a:p>
            <a:pPr eaLnBrk="1" hangingPunct="1">
              <a:lnSpc>
                <a:spcPct val="80000"/>
              </a:lnSpc>
            </a:pPr>
            <a:r>
              <a:rPr lang="ru-RU" sz="2000" dirty="0" smtClean="0"/>
              <a:t>2. штатное расписание;</a:t>
            </a:r>
          </a:p>
          <a:p>
            <a:pPr eaLnBrk="1" hangingPunct="1">
              <a:lnSpc>
                <a:spcPct val="80000"/>
              </a:lnSpc>
            </a:pPr>
            <a:endParaRPr lang="ru-RU" sz="2000" dirty="0" smtClean="0"/>
          </a:p>
          <a:p>
            <a:pPr eaLnBrk="1" hangingPunct="1">
              <a:lnSpc>
                <a:spcPct val="80000"/>
              </a:lnSpc>
            </a:pPr>
            <a:r>
              <a:rPr lang="ru-RU" sz="2000" dirty="0" smtClean="0"/>
              <a:t>3. нормы обслуживания;</a:t>
            </a:r>
          </a:p>
          <a:p>
            <a:pPr eaLnBrk="1" hangingPunct="1">
              <a:lnSpc>
                <a:spcPct val="80000"/>
              </a:lnSpc>
            </a:pPr>
            <a:endParaRPr lang="ru-RU" sz="2000" dirty="0" smtClean="0"/>
          </a:p>
          <a:p>
            <a:pPr eaLnBrk="1" hangingPunct="1">
              <a:lnSpc>
                <a:spcPct val="80000"/>
              </a:lnSpc>
            </a:pPr>
            <a:r>
              <a:rPr lang="ru-RU" sz="2000" dirty="0" smtClean="0"/>
              <a:t>4. балансы рабочего времени одного рабочего; Баланс раб.  времени характеризует среднее кол-во дней и часов, </a:t>
            </a:r>
            <a:r>
              <a:rPr lang="ru-RU" sz="2000" dirty="0" err="1" smtClean="0"/>
              <a:t>котор</a:t>
            </a:r>
            <a:r>
              <a:rPr lang="ru-RU" sz="2000" dirty="0" smtClean="0"/>
              <a:t>. может отработать один рабочий в плановом периоде. Он составляется обычно сначала для каждой группы рабочих, имеющих одинаковый график работы и продолжительность рабочего дня, а затем сводный  - по каждому цеху и предприятию в целом.</a:t>
            </a:r>
          </a:p>
          <a:p>
            <a:pPr eaLnBrk="1" hangingPunct="1">
              <a:lnSpc>
                <a:spcPct val="80000"/>
              </a:lnSpc>
            </a:pPr>
            <a:endParaRPr lang="ru-RU" sz="2000" dirty="0" smtClean="0"/>
          </a:p>
          <a:p>
            <a:pPr eaLnBrk="1" hangingPunct="1">
              <a:lnSpc>
                <a:spcPct val="80000"/>
              </a:lnSpc>
            </a:pPr>
            <a:r>
              <a:rPr lang="ru-RU" sz="2000" dirty="0" smtClean="0"/>
              <a:t>5. графики сменности;</a:t>
            </a:r>
          </a:p>
          <a:p>
            <a:pPr eaLnBrk="1" hangingPunct="1">
              <a:lnSpc>
                <a:spcPct val="80000"/>
              </a:lnSpc>
            </a:pPr>
            <a:endParaRPr lang="ru-RU" sz="2000" dirty="0" smtClean="0"/>
          </a:p>
          <a:p>
            <a:pPr eaLnBrk="1" hangingPunct="1">
              <a:lnSpc>
                <a:spcPct val="80000"/>
              </a:lnSpc>
            </a:pPr>
            <a:r>
              <a:rPr lang="ru-RU" sz="2000" dirty="0" smtClean="0"/>
              <a:t>6. нормативы численности.</a:t>
            </a:r>
          </a:p>
        </p:txBody>
      </p:sp>
      <p:sp>
        <p:nvSpPr>
          <p:cNvPr id="4" name="Номер слайда 3"/>
          <p:cNvSpPr>
            <a:spLocks noGrp="1"/>
          </p:cNvSpPr>
          <p:nvPr>
            <p:ph type="sldNum" sz="quarter" idx="12"/>
          </p:nvPr>
        </p:nvSpPr>
        <p:spPr/>
        <p:txBody>
          <a:bodyPr/>
          <a:lstStyle/>
          <a:p>
            <a:fld id="{B19B0651-EE4F-4900-A07F-96A6BFA9D0F0}" type="slidenum">
              <a:rPr lang="ru-RU" smtClean="0"/>
              <a:pPr/>
              <a:t>159</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a:extLst>
              <a:ext uri="{FF2B5EF4-FFF2-40B4-BE49-F238E27FC236}">
                <a16:creationId xmlns:a16="http://schemas.microsoft.com/office/drawing/2014/main" id="{280FFCCB-CA38-4A79-93B6-8072653EA22A}"/>
              </a:ext>
            </a:extLst>
          </p:cNvPr>
          <p:cNvSpPr>
            <a:spLocks noGrp="1" noChangeArrowheads="1"/>
          </p:cNvSpPr>
          <p:nvPr>
            <p:ph type="ctrTitle"/>
          </p:nvPr>
        </p:nvSpPr>
        <p:spPr>
          <a:xfrm>
            <a:off x="1143000" y="1124530"/>
            <a:ext cx="6858000" cy="3744630"/>
          </a:xfrm>
        </p:spPr>
        <p:txBody>
          <a:bodyPr>
            <a:normAutofit/>
          </a:bodyPr>
          <a:lstStyle/>
          <a:p>
            <a:pPr>
              <a:defRPr/>
            </a:pPr>
            <a:r>
              <a:rPr lang="ru-RU" sz="4800" b="1" dirty="0" smtClean="0">
                <a:solidFill>
                  <a:srgbClr val="FF0000"/>
                </a:solidFill>
              </a:rPr>
              <a:t>Тема 2. Основные и оборотные  средства предприятия</a:t>
            </a:r>
            <a:r>
              <a:rPr lang="ru-RU" sz="4800" dirty="0" smtClean="0">
                <a:solidFill>
                  <a:schemeClr val="dk1"/>
                </a:solidFill>
              </a:rPr>
              <a:t/>
            </a:r>
            <a:br>
              <a:rPr lang="ru-RU" sz="4800" dirty="0" smtClean="0">
                <a:solidFill>
                  <a:schemeClr val="dk1"/>
                </a:solidFill>
              </a:rPr>
            </a:br>
            <a:endParaRPr lang="ru-RU" dirty="0"/>
          </a:p>
        </p:txBody>
      </p:sp>
    </p:spTree>
    <p:extLst>
      <p:ext uri="{BB962C8B-B14F-4D97-AF65-F5344CB8AC3E}">
        <p14:creationId xmlns:p14="http://schemas.microsoft.com/office/powerpoint/2010/main" val="167976168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620688"/>
            <a:ext cx="8229600" cy="5505475"/>
          </a:xfrm>
        </p:spPr>
        <p:txBody>
          <a:bodyPr>
            <a:normAutofit lnSpcReduction="10000"/>
          </a:bodyPr>
          <a:lstStyle/>
          <a:p>
            <a:pPr eaLnBrk="1" hangingPunct="1">
              <a:lnSpc>
                <a:spcPct val="80000"/>
              </a:lnSpc>
              <a:buFontTx/>
              <a:buNone/>
            </a:pPr>
            <a:r>
              <a:rPr lang="ru-RU" sz="1800" dirty="0" smtClean="0"/>
              <a:t>Плановая численность рабочих  определяется:</a:t>
            </a:r>
          </a:p>
          <a:p>
            <a:pPr eaLnBrk="1" hangingPunct="1">
              <a:lnSpc>
                <a:spcPct val="80000"/>
              </a:lnSpc>
            </a:pPr>
            <a:r>
              <a:rPr lang="ru-RU" sz="1800" dirty="0" smtClean="0">
                <a:solidFill>
                  <a:srgbClr val="000099"/>
                </a:solidFill>
              </a:rPr>
              <a:t>1. </a:t>
            </a:r>
            <a:r>
              <a:rPr lang="ru-RU" sz="1800" b="1" dirty="0" smtClean="0">
                <a:solidFill>
                  <a:srgbClr val="000099"/>
                </a:solidFill>
              </a:rPr>
              <a:t>по нормам времени  на ед. продукции</a:t>
            </a:r>
          </a:p>
          <a:p>
            <a:pPr eaLnBrk="1" hangingPunct="1">
              <a:lnSpc>
                <a:spcPct val="80000"/>
              </a:lnSpc>
              <a:buFontTx/>
              <a:buNone/>
            </a:pPr>
            <a:endParaRPr lang="ru-RU" sz="1800" dirty="0" smtClean="0"/>
          </a:p>
          <a:p>
            <a:pPr eaLnBrk="1" hangingPunct="1">
              <a:lnSpc>
                <a:spcPct val="80000"/>
              </a:lnSpc>
              <a:buFontTx/>
              <a:buNone/>
            </a:pPr>
            <a:r>
              <a:rPr lang="ru-RU" sz="1800" dirty="0" smtClean="0"/>
              <a:t>                             </a:t>
            </a:r>
            <a:r>
              <a:rPr lang="ru-RU" sz="1800" dirty="0" err="1" smtClean="0"/>
              <a:t>Тр</a:t>
            </a:r>
            <a:endParaRPr lang="ru-RU" sz="1800" dirty="0" smtClean="0"/>
          </a:p>
          <a:p>
            <a:pPr eaLnBrk="1" hangingPunct="1">
              <a:lnSpc>
                <a:spcPct val="80000"/>
              </a:lnSpc>
              <a:buFontTx/>
              <a:buNone/>
            </a:pPr>
            <a:r>
              <a:rPr lang="ru-RU" sz="1800" dirty="0" smtClean="0"/>
              <a:t>             </a:t>
            </a:r>
            <a:r>
              <a:rPr lang="ru-RU" sz="1800" dirty="0" err="1" smtClean="0"/>
              <a:t>Чпл</a:t>
            </a:r>
            <a:r>
              <a:rPr lang="ru-RU" sz="1800" dirty="0" smtClean="0"/>
              <a:t>. = -------------</a:t>
            </a:r>
          </a:p>
          <a:p>
            <a:pPr eaLnBrk="1" hangingPunct="1">
              <a:lnSpc>
                <a:spcPct val="80000"/>
              </a:lnSpc>
              <a:buFontTx/>
              <a:buNone/>
            </a:pPr>
            <a:r>
              <a:rPr lang="ru-RU" sz="1800" dirty="0" smtClean="0"/>
              <a:t>                           </a:t>
            </a:r>
            <a:r>
              <a:rPr lang="ru-RU" sz="1800" dirty="0" err="1" smtClean="0"/>
              <a:t>Фп</a:t>
            </a:r>
            <a:r>
              <a:rPr lang="ru-RU" sz="1800" dirty="0" smtClean="0"/>
              <a:t>*</a:t>
            </a:r>
            <a:r>
              <a:rPr lang="ru-RU" sz="1800" dirty="0" err="1" smtClean="0"/>
              <a:t>Квн</a:t>
            </a:r>
            <a:endParaRPr lang="ru-RU" sz="1800" dirty="0" smtClean="0"/>
          </a:p>
          <a:p>
            <a:pPr eaLnBrk="1" hangingPunct="1">
              <a:lnSpc>
                <a:spcPct val="80000"/>
              </a:lnSpc>
              <a:buFontTx/>
              <a:buNone/>
            </a:pPr>
            <a:r>
              <a:rPr lang="ru-RU" sz="1800" dirty="0" smtClean="0"/>
              <a:t>где, </a:t>
            </a:r>
            <a:r>
              <a:rPr lang="ru-RU" sz="1800" dirty="0" err="1" smtClean="0"/>
              <a:t>Тр</a:t>
            </a:r>
            <a:r>
              <a:rPr lang="ru-RU" sz="1800" dirty="0" smtClean="0"/>
              <a:t> - плановая трудоемкость производственной программы;</a:t>
            </a:r>
          </a:p>
          <a:p>
            <a:pPr eaLnBrk="1" hangingPunct="1">
              <a:lnSpc>
                <a:spcPct val="80000"/>
              </a:lnSpc>
              <a:buFontTx/>
              <a:buNone/>
            </a:pPr>
            <a:r>
              <a:rPr lang="ru-RU" sz="1800" dirty="0" smtClean="0"/>
              <a:t>         </a:t>
            </a:r>
            <a:r>
              <a:rPr lang="ru-RU" sz="1800" dirty="0" err="1" smtClean="0"/>
              <a:t>Фп</a:t>
            </a:r>
            <a:r>
              <a:rPr lang="ru-RU" sz="1800" dirty="0" smtClean="0"/>
              <a:t> - полезный фонд раб. врем. одного рабочего;</a:t>
            </a:r>
          </a:p>
          <a:p>
            <a:pPr eaLnBrk="1" hangingPunct="1">
              <a:lnSpc>
                <a:spcPct val="80000"/>
              </a:lnSpc>
              <a:buFontTx/>
              <a:buNone/>
            </a:pPr>
            <a:r>
              <a:rPr lang="ru-RU" sz="1800" dirty="0" smtClean="0"/>
              <a:t>         </a:t>
            </a:r>
            <a:r>
              <a:rPr lang="ru-RU" sz="1800" dirty="0" err="1" smtClean="0"/>
              <a:t>Квн</a:t>
            </a:r>
            <a:r>
              <a:rPr lang="ru-RU" sz="1800" dirty="0" smtClean="0"/>
              <a:t> - </a:t>
            </a:r>
            <a:r>
              <a:rPr lang="ru-RU" sz="1800" dirty="0" err="1" smtClean="0"/>
              <a:t>коэф</a:t>
            </a:r>
            <a:r>
              <a:rPr lang="ru-RU" sz="1800" dirty="0" smtClean="0"/>
              <a:t>. выполнения норм;</a:t>
            </a:r>
          </a:p>
          <a:p>
            <a:pPr eaLnBrk="1" hangingPunct="1">
              <a:lnSpc>
                <a:spcPct val="80000"/>
              </a:lnSpc>
            </a:pPr>
            <a:endParaRPr lang="ru-RU" sz="1800" dirty="0" smtClean="0"/>
          </a:p>
          <a:p>
            <a:pPr eaLnBrk="1" hangingPunct="1">
              <a:lnSpc>
                <a:spcPct val="80000"/>
              </a:lnSpc>
            </a:pPr>
            <a:r>
              <a:rPr lang="ru-RU" sz="1800" dirty="0" smtClean="0">
                <a:solidFill>
                  <a:srgbClr val="000099"/>
                </a:solidFill>
              </a:rPr>
              <a:t>2. </a:t>
            </a:r>
            <a:r>
              <a:rPr lang="ru-RU" sz="1800" b="1" dirty="0" smtClean="0">
                <a:solidFill>
                  <a:srgbClr val="000099"/>
                </a:solidFill>
              </a:rPr>
              <a:t>по нормам выработки в ед. времени</a:t>
            </a:r>
          </a:p>
          <a:p>
            <a:pPr eaLnBrk="1" hangingPunct="1">
              <a:lnSpc>
                <a:spcPct val="80000"/>
              </a:lnSpc>
              <a:buFontTx/>
              <a:buNone/>
            </a:pPr>
            <a:r>
              <a:rPr lang="ru-RU" sz="1800" dirty="0" smtClean="0"/>
              <a:t>                                   </a:t>
            </a:r>
            <a:r>
              <a:rPr lang="ru-RU" sz="1800" dirty="0" err="1" smtClean="0"/>
              <a:t>Пр</a:t>
            </a:r>
            <a:endParaRPr lang="ru-RU" sz="1800" dirty="0" smtClean="0"/>
          </a:p>
          <a:p>
            <a:pPr eaLnBrk="1" hangingPunct="1">
              <a:lnSpc>
                <a:spcPct val="80000"/>
              </a:lnSpc>
              <a:buFontTx/>
              <a:buNone/>
            </a:pPr>
            <a:r>
              <a:rPr lang="ru-RU" sz="1800" dirty="0" smtClean="0"/>
              <a:t>        </a:t>
            </a:r>
            <a:r>
              <a:rPr lang="ru-RU" sz="1800" dirty="0" err="1" smtClean="0"/>
              <a:t>Чпл</a:t>
            </a:r>
            <a:r>
              <a:rPr lang="ru-RU" sz="1800" dirty="0" smtClean="0"/>
              <a:t>. = ------------------------- </a:t>
            </a:r>
          </a:p>
          <a:p>
            <a:pPr eaLnBrk="1" hangingPunct="1">
              <a:lnSpc>
                <a:spcPct val="80000"/>
              </a:lnSpc>
              <a:buFontTx/>
              <a:buNone/>
            </a:pPr>
            <a:r>
              <a:rPr lang="ru-RU" sz="1800" dirty="0" smtClean="0"/>
              <a:t>                        </a:t>
            </a:r>
            <a:r>
              <a:rPr lang="ru-RU" sz="1800" dirty="0" err="1" smtClean="0"/>
              <a:t>Нвыр</a:t>
            </a:r>
            <a:r>
              <a:rPr lang="ru-RU" sz="1800" dirty="0" smtClean="0"/>
              <a:t> * </a:t>
            </a:r>
            <a:r>
              <a:rPr lang="ru-RU" sz="1800" dirty="0" err="1" smtClean="0"/>
              <a:t>Квн</a:t>
            </a:r>
            <a:r>
              <a:rPr lang="ru-RU" sz="1800" dirty="0" smtClean="0"/>
              <a:t> * </a:t>
            </a:r>
            <a:r>
              <a:rPr lang="ru-RU" sz="1800" dirty="0" err="1" smtClean="0"/>
              <a:t>Фп</a:t>
            </a:r>
            <a:endParaRPr lang="ru-RU" sz="1800" dirty="0" smtClean="0"/>
          </a:p>
          <a:p>
            <a:pPr eaLnBrk="1" hangingPunct="1">
              <a:lnSpc>
                <a:spcPct val="80000"/>
              </a:lnSpc>
              <a:buFontTx/>
              <a:buNone/>
            </a:pPr>
            <a:r>
              <a:rPr lang="ru-RU" sz="1800" dirty="0" smtClean="0"/>
              <a:t> где, </a:t>
            </a:r>
            <a:r>
              <a:rPr lang="ru-RU" sz="1800" dirty="0" err="1" smtClean="0"/>
              <a:t>Пр</a:t>
            </a:r>
            <a:r>
              <a:rPr lang="ru-RU" sz="1800" dirty="0" smtClean="0"/>
              <a:t> - плановый </a:t>
            </a:r>
            <a:r>
              <a:rPr lang="en-US" sz="1800" dirty="0" smtClean="0"/>
              <a:t>Q</a:t>
            </a:r>
            <a:r>
              <a:rPr lang="ru-RU" sz="1800" dirty="0" smtClean="0"/>
              <a:t> в натуральном выражении;</a:t>
            </a:r>
          </a:p>
          <a:p>
            <a:pPr eaLnBrk="1" hangingPunct="1">
              <a:lnSpc>
                <a:spcPct val="80000"/>
              </a:lnSpc>
              <a:buFontTx/>
              <a:buNone/>
            </a:pPr>
            <a:r>
              <a:rPr lang="ru-RU" sz="1800" dirty="0" smtClean="0"/>
              <a:t>          </a:t>
            </a:r>
            <a:r>
              <a:rPr lang="ru-RU" sz="1800" dirty="0" err="1" smtClean="0"/>
              <a:t>Фп</a:t>
            </a:r>
            <a:r>
              <a:rPr lang="ru-RU" sz="1800" dirty="0" smtClean="0"/>
              <a:t> - эффективный фонд времени одного рабочего;</a:t>
            </a:r>
          </a:p>
          <a:p>
            <a:pPr eaLnBrk="1" hangingPunct="1">
              <a:lnSpc>
                <a:spcPct val="80000"/>
              </a:lnSpc>
              <a:buFontTx/>
              <a:buNone/>
            </a:pPr>
            <a:r>
              <a:rPr lang="ru-RU" sz="1800" dirty="0" smtClean="0"/>
              <a:t>         </a:t>
            </a:r>
            <a:r>
              <a:rPr lang="ru-RU" sz="1800" dirty="0" err="1" smtClean="0"/>
              <a:t>Квн</a:t>
            </a:r>
            <a:r>
              <a:rPr lang="ru-RU" sz="1800" dirty="0" smtClean="0"/>
              <a:t>- </a:t>
            </a:r>
            <a:r>
              <a:rPr lang="ru-RU" sz="1800" dirty="0" err="1" smtClean="0"/>
              <a:t>коэф</a:t>
            </a:r>
            <a:r>
              <a:rPr lang="ru-RU" sz="1800" dirty="0" smtClean="0"/>
              <a:t>. </a:t>
            </a:r>
            <a:r>
              <a:rPr lang="ru-RU" sz="1800" dirty="0" err="1" smtClean="0"/>
              <a:t>вып</a:t>
            </a:r>
            <a:r>
              <a:rPr lang="ru-RU" sz="1800" dirty="0" smtClean="0"/>
              <a:t>. норм;</a:t>
            </a:r>
          </a:p>
          <a:p>
            <a:pPr eaLnBrk="1" hangingPunct="1">
              <a:lnSpc>
                <a:spcPct val="80000"/>
              </a:lnSpc>
              <a:buFontTx/>
              <a:buNone/>
            </a:pPr>
            <a:r>
              <a:rPr lang="ru-RU" sz="1800" dirty="0" smtClean="0"/>
              <a:t>         </a:t>
            </a:r>
            <a:r>
              <a:rPr lang="ru-RU" sz="1800" dirty="0" err="1" smtClean="0"/>
              <a:t>Нвыр</a:t>
            </a:r>
            <a:r>
              <a:rPr lang="ru-RU" sz="1800" dirty="0" smtClean="0"/>
              <a:t> - норма выработки. Если работает бригада, а в добывающих отраслях это именно так, то умножается на количество человек в бригаде.</a:t>
            </a:r>
          </a:p>
          <a:p>
            <a:pPr eaLnBrk="1" hangingPunct="1">
              <a:lnSpc>
                <a:spcPct val="80000"/>
              </a:lnSpc>
            </a:pPr>
            <a:endParaRPr lang="ru-RU" sz="1800" dirty="0" smtClean="0"/>
          </a:p>
          <a:p>
            <a:pPr eaLnBrk="1" hangingPunct="1">
              <a:lnSpc>
                <a:spcPct val="80000"/>
              </a:lnSpc>
            </a:pPr>
            <a:endParaRPr lang="ru-RU" sz="1800" dirty="0" smtClean="0"/>
          </a:p>
        </p:txBody>
      </p:sp>
      <p:sp>
        <p:nvSpPr>
          <p:cNvPr id="4" name="Номер слайда 3"/>
          <p:cNvSpPr>
            <a:spLocks noGrp="1"/>
          </p:cNvSpPr>
          <p:nvPr>
            <p:ph type="sldNum" sz="quarter" idx="12"/>
          </p:nvPr>
        </p:nvSpPr>
        <p:spPr/>
        <p:txBody>
          <a:bodyPr/>
          <a:lstStyle/>
          <a:p>
            <a:fld id="{B19B0651-EE4F-4900-A07F-96A6BFA9D0F0}" type="slidenum">
              <a:rPr lang="ru-RU" smtClean="0"/>
              <a:pPr/>
              <a:t>160</a:t>
            </a:fld>
            <a:endParaRPr lang="ru-RU"/>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620687"/>
            <a:ext cx="9144000" cy="5505475"/>
          </a:xfrm>
        </p:spPr>
        <p:txBody>
          <a:bodyPr>
            <a:normAutofit fontScale="92500" lnSpcReduction="10000"/>
          </a:bodyPr>
          <a:lstStyle/>
          <a:p>
            <a:pPr eaLnBrk="1" hangingPunct="1">
              <a:lnSpc>
                <a:spcPct val="80000"/>
              </a:lnSpc>
            </a:pPr>
            <a:r>
              <a:rPr lang="ru-RU" sz="2000" b="1" dirty="0" smtClean="0">
                <a:solidFill>
                  <a:srgbClr val="000099"/>
                </a:solidFill>
              </a:rPr>
              <a:t>3. по нормам обслуживания (по агрегатам и раб. местам)</a:t>
            </a:r>
          </a:p>
          <a:p>
            <a:pPr eaLnBrk="1" hangingPunct="1">
              <a:lnSpc>
                <a:spcPct val="80000"/>
              </a:lnSpc>
              <a:buFontTx/>
              <a:buNone/>
            </a:pPr>
            <a:r>
              <a:rPr lang="ru-RU" sz="2000" b="1" dirty="0" smtClean="0"/>
              <a:t>                                 </a:t>
            </a:r>
          </a:p>
          <a:p>
            <a:pPr eaLnBrk="1" hangingPunct="1">
              <a:lnSpc>
                <a:spcPct val="80000"/>
              </a:lnSpc>
              <a:buFontTx/>
              <a:buNone/>
            </a:pPr>
            <a:r>
              <a:rPr lang="ru-RU" sz="2000" dirty="0" smtClean="0"/>
              <a:t>                                            Ч = а*Н*с*к, </a:t>
            </a:r>
          </a:p>
          <a:p>
            <a:pPr eaLnBrk="1" hangingPunct="1">
              <a:lnSpc>
                <a:spcPct val="80000"/>
              </a:lnSpc>
              <a:buFontTx/>
              <a:buNone/>
            </a:pPr>
            <a:endParaRPr lang="ru-RU" sz="2000" dirty="0" smtClean="0"/>
          </a:p>
          <a:p>
            <a:pPr eaLnBrk="1" hangingPunct="1">
              <a:lnSpc>
                <a:spcPct val="80000"/>
              </a:lnSpc>
              <a:buFontTx/>
              <a:buNone/>
            </a:pPr>
            <a:r>
              <a:rPr lang="ru-RU" sz="2000" dirty="0" smtClean="0"/>
              <a:t>где а - кол-во агрегатов или рабочих мест;</a:t>
            </a:r>
          </a:p>
          <a:p>
            <a:pPr eaLnBrk="1" hangingPunct="1">
              <a:lnSpc>
                <a:spcPct val="80000"/>
              </a:lnSpc>
              <a:buFontTx/>
              <a:buNone/>
            </a:pPr>
            <a:r>
              <a:rPr lang="ru-RU" sz="2000" dirty="0" smtClean="0"/>
              <a:t>       Н - кол-во рабочих, необходимых для обслуживания одного агрегата;</a:t>
            </a:r>
          </a:p>
          <a:p>
            <a:pPr eaLnBrk="1" hangingPunct="1">
              <a:lnSpc>
                <a:spcPct val="80000"/>
              </a:lnSpc>
              <a:buFontTx/>
              <a:buNone/>
            </a:pPr>
            <a:r>
              <a:rPr lang="ru-RU" sz="2000" dirty="0" smtClean="0"/>
              <a:t>       с - число смен в сутки;</a:t>
            </a:r>
          </a:p>
          <a:p>
            <a:pPr eaLnBrk="1" hangingPunct="1">
              <a:lnSpc>
                <a:spcPct val="80000"/>
              </a:lnSpc>
              <a:buFontTx/>
              <a:buNone/>
            </a:pPr>
            <a:r>
              <a:rPr lang="ru-RU" sz="2000" dirty="0" smtClean="0"/>
              <a:t>       к - </a:t>
            </a:r>
            <a:r>
              <a:rPr lang="ru-RU" sz="2000" dirty="0" err="1" smtClean="0"/>
              <a:t>коэф</a:t>
            </a:r>
            <a:r>
              <a:rPr lang="ru-RU" sz="2000" dirty="0" smtClean="0"/>
              <a:t>. перехода от явочного числа рабочих к среднесписочному. </a:t>
            </a:r>
          </a:p>
          <a:p>
            <a:pPr eaLnBrk="1" hangingPunct="1">
              <a:lnSpc>
                <a:spcPct val="80000"/>
              </a:lnSpc>
              <a:buFontTx/>
              <a:buNone/>
            </a:pPr>
            <a:r>
              <a:rPr lang="ru-RU" sz="2000" dirty="0" smtClean="0"/>
              <a:t>Он определяется: </a:t>
            </a:r>
          </a:p>
          <a:p>
            <a:pPr eaLnBrk="1" hangingPunct="1">
              <a:lnSpc>
                <a:spcPct val="80000"/>
              </a:lnSpc>
              <a:buFontTx/>
              <a:buNone/>
            </a:pPr>
            <a:endParaRPr lang="ru-RU" sz="2000" dirty="0" smtClean="0"/>
          </a:p>
          <a:p>
            <a:pPr eaLnBrk="1" hangingPunct="1">
              <a:lnSpc>
                <a:spcPct val="80000"/>
              </a:lnSpc>
              <a:buFontTx/>
              <a:buNone/>
            </a:pPr>
            <a:r>
              <a:rPr lang="ru-RU" sz="2000" dirty="0" smtClean="0"/>
              <a:t>                                                          календарный фонд рабочего времени</a:t>
            </a:r>
          </a:p>
          <a:p>
            <a:pPr eaLnBrk="1" hangingPunct="1">
              <a:lnSpc>
                <a:spcPct val="80000"/>
              </a:lnSpc>
              <a:buFontTx/>
              <a:buNone/>
            </a:pPr>
            <a:r>
              <a:rPr lang="ru-RU" sz="2000" dirty="0" smtClean="0"/>
              <a:t>в непрерывном производстве = -----------------------------------------------------------</a:t>
            </a:r>
          </a:p>
          <a:p>
            <a:pPr eaLnBrk="1" hangingPunct="1">
              <a:lnSpc>
                <a:spcPct val="80000"/>
              </a:lnSpc>
              <a:buFontTx/>
              <a:buNone/>
            </a:pPr>
            <a:r>
              <a:rPr lang="ru-RU" sz="2000" dirty="0" smtClean="0"/>
              <a:t>                                                                  полезно затраченный </a:t>
            </a:r>
          </a:p>
          <a:p>
            <a:pPr eaLnBrk="1" hangingPunct="1">
              <a:lnSpc>
                <a:spcPct val="80000"/>
              </a:lnSpc>
              <a:buFontTx/>
              <a:buNone/>
            </a:pPr>
            <a:r>
              <a:rPr lang="ru-RU" sz="2000" dirty="0" smtClean="0"/>
              <a:t>   </a:t>
            </a:r>
          </a:p>
          <a:p>
            <a:pPr eaLnBrk="1" hangingPunct="1">
              <a:lnSpc>
                <a:spcPct val="80000"/>
              </a:lnSpc>
              <a:buFontTx/>
              <a:buNone/>
            </a:pPr>
            <a:endParaRPr lang="ru-RU" sz="2000" dirty="0" smtClean="0"/>
          </a:p>
          <a:p>
            <a:pPr eaLnBrk="1" hangingPunct="1">
              <a:lnSpc>
                <a:spcPct val="80000"/>
              </a:lnSpc>
              <a:buFontTx/>
              <a:buNone/>
            </a:pPr>
            <a:r>
              <a:rPr lang="ru-RU" sz="2000" dirty="0" smtClean="0"/>
              <a:t>                                                                           номинальный</a:t>
            </a:r>
          </a:p>
          <a:p>
            <a:pPr eaLnBrk="1" hangingPunct="1">
              <a:lnSpc>
                <a:spcPct val="80000"/>
              </a:lnSpc>
              <a:buFontTx/>
              <a:buNone/>
            </a:pPr>
            <a:r>
              <a:rPr lang="ru-RU" sz="2000" dirty="0" smtClean="0"/>
              <a:t>                                       в прерывном = ------------------------------------</a:t>
            </a:r>
          </a:p>
          <a:p>
            <a:pPr eaLnBrk="1" hangingPunct="1">
              <a:lnSpc>
                <a:spcPct val="80000"/>
              </a:lnSpc>
              <a:buFontTx/>
              <a:buNone/>
            </a:pPr>
            <a:r>
              <a:rPr lang="ru-RU" sz="2000" dirty="0" smtClean="0"/>
              <a:t>                                                                    полезно затраченный</a:t>
            </a:r>
          </a:p>
          <a:p>
            <a:pPr eaLnBrk="1" hangingPunct="1">
              <a:lnSpc>
                <a:spcPct val="80000"/>
              </a:lnSpc>
            </a:pPr>
            <a:endParaRPr lang="ru-RU" sz="2000" dirty="0" smtClean="0"/>
          </a:p>
          <a:p>
            <a:pPr eaLnBrk="1" hangingPunct="1">
              <a:lnSpc>
                <a:spcPct val="80000"/>
              </a:lnSpc>
            </a:pPr>
            <a:endParaRPr lang="ru-RU" sz="2000" dirty="0" smtClean="0"/>
          </a:p>
          <a:p>
            <a:pPr eaLnBrk="1" hangingPunct="1">
              <a:lnSpc>
                <a:spcPct val="80000"/>
              </a:lnSpc>
            </a:pPr>
            <a:endParaRPr lang="ru-RU" sz="2000" dirty="0" smtClean="0"/>
          </a:p>
        </p:txBody>
      </p:sp>
      <p:sp>
        <p:nvSpPr>
          <p:cNvPr id="4" name="Номер слайда 3"/>
          <p:cNvSpPr>
            <a:spLocks noGrp="1"/>
          </p:cNvSpPr>
          <p:nvPr>
            <p:ph type="sldNum" sz="quarter" idx="12"/>
          </p:nvPr>
        </p:nvSpPr>
        <p:spPr/>
        <p:txBody>
          <a:bodyPr/>
          <a:lstStyle/>
          <a:p>
            <a:fld id="{B19B0651-EE4F-4900-A07F-96A6BFA9D0F0}" type="slidenum">
              <a:rPr lang="ru-RU" smtClean="0"/>
              <a:pPr/>
              <a:t>161</a:t>
            </a:fld>
            <a:endParaRPr lang="ru-RU"/>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67544" y="764704"/>
            <a:ext cx="8229600" cy="5937250"/>
          </a:xfrm>
        </p:spPr>
        <p:txBody>
          <a:bodyPr/>
          <a:lstStyle/>
          <a:p>
            <a:pPr eaLnBrk="1" hangingPunct="1"/>
            <a:endParaRPr lang="ru-RU" dirty="0" smtClean="0"/>
          </a:p>
          <a:p>
            <a:pPr eaLnBrk="1" hangingPunct="1"/>
            <a:r>
              <a:rPr lang="ru-RU" b="1" dirty="0" smtClean="0">
                <a:solidFill>
                  <a:srgbClr val="000099"/>
                </a:solidFill>
              </a:rPr>
              <a:t>4. по нормативам численности</a:t>
            </a:r>
          </a:p>
          <a:p>
            <a:pPr eaLnBrk="1" hangingPunct="1"/>
            <a:endParaRPr lang="ru-RU" dirty="0" smtClean="0"/>
          </a:p>
          <a:p>
            <a:pPr eaLnBrk="1" hangingPunct="1"/>
            <a:r>
              <a:rPr lang="ru-RU" dirty="0" smtClean="0"/>
              <a:t>Численность ИТР и служащих планируется по штатному расписанию</a:t>
            </a:r>
          </a:p>
          <a:p>
            <a:pPr eaLnBrk="1" hangingPunct="1"/>
            <a:endParaRPr lang="ru-RU" dirty="0" smtClean="0"/>
          </a:p>
          <a:p>
            <a:pPr eaLnBrk="1" hangingPunct="1"/>
            <a:r>
              <a:rPr lang="ru-RU" dirty="0" smtClean="0"/>
              <a:t>Численность МОП(младшего обслуживающего персонала) - с применением норм обслуживания определенной площади или по количеству мест обслуживания.</a:t>
            </a:r>
          </a:p>
        </p:txBody>
      </p:sp>
      <p:sp>
        <p:nvSpPr>
          <p:cNvPr id="4" name="Номер слайда 3"/>
          <p:cNvSpPr>
            <a:spLocks noGrp="1"/>
          </p:cNvSpPr>
          <p:nvPr>
            <p:ph type="sldNum" sz="quarter" idx="12"/>
          </p:nvPr>
        </p:nvSpPr>
        <p:spPr/>
        <p:txBody>
          <a:bodyPr/>
          <a:lstStyle/>
          <a:p>
            <a:fld id="{B19B0651-EE4F-4900-A07F-96A6BFA9D0F0}" type="slidenum">
              <a:rPr lang="ru-RU" smtClean="0"/>
              <a:pPr/>
              <a:t>162</a:t>
            </a:fld>
            <a:endParaRPr lang="ru-RU"/>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836711"/>
            <a:ext cx="8229600" cy="5289451"/>
          </a:xfrm>
        </p:spPr>
        <p:txBody>
          <a:bodyPr/>
          <a:lstStyle/>
          <a:p>
            <a:pPr eaLnBrk="1" hangingPunct="1">
              <a:lnSpc>
                <a:spcPct val="80000"/>
              </a:lnSpc>
              <a:buFontTx/>
              <a:buNone/>
            </a:pPr>
            <a:r>
              <a:rPr lang="ru-RU" sz="2000" dirty="0" smtClean="0">
                <a:solidFill>
                  <a:srgbClr val="000099"/>
                </a:solidFill>
              </a:rPr>
              <a:t>Кадровая политика </a:t>
            </a:r>
            <a:r>
              <a:rPr lang="ru-RU" sz="2000" dirty="0" smtClean="0"/>
              <a:t>включает в себя все составляющие работы с кадрами на тот или иной промежуток времени на предприятии, отрасли или в целом по </a:t>
            </a:r>
            <a:r>
              <a:rPr lang="ru-RU" sz="2000" dirty="0" err="1" smtClean="0"/>
              <a:t>н</a:t>
            </a:r>
            <a:r>
              <a:rPr lang="ru-RU" sz="2000" dirty="0" smtClean="0"/>
              <a:t>/х. Разработку кадровой политики можно подразделить на два этапа: общегосударственный и внутрипроизводственный. </a:t>
            </a:r>
          </a:p>
          <a:p>
            <a:pPr eaLnBrk="1" hangingPunct="1">
              <a:lnSpc>
                <a:spcPct val="80000"/>
              </a:lnSpc>
            </a:pPr>
            <a:endParaRPr lang="ru-RU" sz="2000" dirty="0" smtClean="0"/>
          </a:p>
          <a:p>
            <a:pPr eaLnBrk="1" hangingPunct="1">
              <a:lnSpc>
                <a:spcPct val="80000"/>
              </a:lnSpc>
            </a:pPr>
            <a:r>
              <a:rPr lang="ru-RU" sz="2000" dirty="0" smtClean="0"/>
              <a:t>На 1 устанавливаются основы работы с кадрами, разрабатываются нормативные, типовые документы, принципы и критерии отбора и расстановки кадров, оценки эффективности их использования и контроля за ходом этой работы - общие для всей экономики. Эта работа осуществляется верховными органами, комитетами и ведомствами.</a:t>
            </a:r>
          </a:p>
          <a:p>
            <a:pPr eaLnBrk="1" hangingPunct="1">
              <a:lnSpc>
                <a:spcPct val="80000"/>
              </a:lnSpc>
            </a:pPr>
            <a:endParaRPr lang="ru-RU" sz="2000" dirty="0" smtClean="0"/>
          </a:p>
          <a:p>
            <a:pPr eaLnBrk="1" hangingPunct="1">
              <a:lnSpc>
                <a:spcPct val="80000"/>
              </a:lnSpc>
            </a:pPr>
            <a:r>
              <a:rPr lang="ru-RU" sz="2000" dirty="0" smtClean="0"/>
              <a:t>2 внутрипроизводственный этап означает приложение общегосударственных моментов применительно к условиям предприятий, разработку  в рамках этих актов внутренних принципов осуществления работы с кадрами; внутренняя кадровая политика может охватывать и моменты, не учитываемые на государственном уровне. </a:t>
            </a:r>
          </a:p>
        </p:txBody>
      </p:sp>
      <p:sp>
        <p:nvSpPr>
          <p:cNvPr id="4" name="Номер слайда 3"/>
          <p:cNvSpPr>
            <a:spLocks noGrp="1"/>
          </p:cNvSpPr>
          <p:nvPr>
            <p:ph type="sldNum" sz="quarter" idx="12"/>
          </p:nvPr>
        </p:nvSpPr>
        <p:spPr/>
        <p:txBody>
          <a:bodyPr/>
          <a:lstStyle/>
          <a:p>
            <a:fld id="{B19B0651-EE4F-4900-A07F-96A6BFA9D0F0}" type="slidenum">
              <a:rPr lang="ru-RU" smtClean="0"/>
              <a:pPr/>
              <a:t>163</a:t>
            </a:fld>
            <a:endParaRPr lang="ru-RU"/>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67544" y="476672"/>
            <a:ext cx="8229600" cy="5937250"/>
          </a:xfrm>
        </p:spPr>
        <p:txBody>
          <a:bodyPr/>
          <a:lstStyle/>
          <a:p>
            <a:pPr algn="ctr" eaLnBrk="1" hangingPunct="1">
              <a:lnSpc>
                <a:spcPct val="80000"/>
              </a:lnSpc>
              <a:buFontTx/>
              <a:buNone/>
            </a:pPr>
            <a:r>
              <a:rPr lang="ru-RU" sz="2000" u="sng" dirty="0" smtClean="0">
                <a:solidFill>
                  <a:srgbClr val="000099"/>
                </a:solidFill>
              </a:rPr>
              <a:t>  Цели кадровой политики:</a:t>
            </a:r>
          </a:p>
          <a:p>
            <a:pPr algn="ctr" eaLnBrk="1" hangingPunct="1">
              <a:lnSpc>
                <a:spcPct val="80000"/>
              </a:lnSpc>
              <a:buFontTx/>
              <a:buNone/>
            </a:pPr>
            <a:endParaRPr lang="ru-RU" sz="2000" dirty="0" smtClean="0"/>
          </a:p>
          <a:p>
            <a:pPr eaLnBrk="1" hangingPunct="1">
              <a:lnSpc>
                <a:spcPct val="80000"/>
              </a:lnSpc>
            </a:pPr>
            <a:r>
              <a:rPr lang="ru-RU" sz="2000" dirty="0" smtClean="0"/>
              <a:t>1. Соблюдение государственными органами и отдельными гражданами положений законов о труде, типовых правил внутреннего распорядка и других документов, принятых высшими органами по этому вопросу;</a:t>
            </a:r>
          </a:p>
          <a:p>
            <a:pPr eaLnBrk="1" hangingPunct="1">
              <a:lnSpc>
                <a:spcPct val="80000"/>
              </a:lnSpc>
            </a:pPr>
            <a:r>
              <a:rPr lang="ru-RU" sz="2000" dirty="0" smtClean="0"/>
              <a:t>2. подчиненность всей работы с кадрами задачам бесперебойного и качественного обеспечения основной хозяйственной деятельности предприятия числом работников необходимого профессионально- квалификационного состава;</a:t>
            </a:r>
          </a:p>
          <a:p>
            <a:pPr eaLnBrk="1" hangingPunct="1">
              <a:lnSpc>
                <a:spcPct val="80000"/>
              </a:lnSpc>
            </a:pPr>
            <a:r>
              <a:rPr lang="ru-RU" sz="2000" dirty="0" smtClean="0"/>
              <a:t>3. рациональное использование имеющегося кадрового потенциала;</a:t>
            </a:r>
          </a:p>
          <a:p>
            <a:pPr eaLnBrk="1" hangingPunct="1">
              <a:lnSpc>
                <a:spcPct val="80000"/>
              </a:lnSpc>
            </a:pPr>
            <a:r>
              <a:rPr lang="ru-RU" sz="2000" dirty="0" smtClean="0"/>
              <a:t>4. формирование и поддержание работоспособных производственных коллективов, борьба с текучестью кадров, разработка принципов организации трудового процесса;</a:t>
            </a:r>
          </a:p>
          <a:p>
            <a:pPr eaLnBrk="1" hangingPunct="1">
              <a:lnSpc>
                <a:spcPct val="80000"/>
              </a:lnSpc>
            </a:pPr>
            <a:r>
              <a:rPr lang="ru-RU" sz="2000" dirty="0" smtClean="0"/>
              <a:t>5. разработка критериев и методики планового отбора, оценки, обучения и расстановки руководящих и квалифицированных кадров; подготовки и повышение квалификации остальной части работающих.</a:t>
            </a:r>
          </a:p>
        </p:txBody>
      </p:sp>
      <p:sp>
        <p:nvSpPr>
          <p:cNvPr id="4" name="Номер слайда 3"/>
          <p:cNvSpPr>
            <a:spLocks noGrp="1"/>
          </p:cNvSpPr>
          <p:nvPr>
            <p:ph type="sldNum" sz="quarter" idx="12"/>
          </p:nvPr>
        </p:nvSpPr>
        <p:spPr/>
        <p:txBody>
          <a:bodyPr/>
          <a:lstStyle/>
          <a:p>
            <a:fld id="{B19B0651-EE4F-4900-A07F-96A6BFA9D0F0}" type="slidenum">
              <a:rPr lang="ru-RU" smtClean="0"/>
              <a:pPr/>
              <a:t>164</a:t>
            </a:fld>
            <a:endParaRPr lang="ru-RU"/>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395536" y="1556792"/>
            <a:ext cx="8229600" cy="5505773"/>
          </a:xfrm>
        </p:spPr>
        <p:txBody>
          <a:bodyPr/>
          <a:lstStyle/>
          <a:p>
            <a:pPr algn="ctr" eaLnBrk="1" hangingPunct="1">
              <a:buFontTx/>
              <a:buNone/>
            </a:pPr>
            <a:r>
              <a:rPr lang="ru-RU" sz="2400" dirty="0" smtClean="0">
                <a:solidFill>
                  <a:srgbClr val="000099"/>
                </a:solidFill>
              </a:rPr>
              <a:t>Циклическая модель управления кадрами</a:t>
            </a:r>
          </a:p>
          <a:p>
            <a:pPr algn="ctr" eaLnBrk="1" hangingPunct="1">
              <a:buFontTx/>
              <a:buChar char="-"/>
            </a:pPr>
            <a:r>
              <a:rPr lang="ru-RU" sz="2400" dirty="0" smtClean="0">
                <a:solidFill>
                  <a:srgbClr val="000099"/>
                </a:solidFill>
              </a:rPr>
              <a:t>Планирование</a:t>
            </a:r>
          </a:p>
          <a:p>
            <a:pPr algn="ctr" eaLnBrk="1" hangingPunct="1">
              <a:buFontTx/>
              <a:buChar char="-"/>
            </a:pPr>
            <a:r>
              <a:rPr lang="ru-RU" sz="2400" dirty="0" smtClean="0"/>
              <a:t>Организация</a:t>
            </a:r>
          </a:p>
          <a:p>
            <a:pPr algn="ctr" eaLnBrk="1" hangingPunct="1">
              <a:buFontTx/>
              <a:buChar char="-"/>
            </a:pPr>
            <a:r>
              <a:rPr lang="ru-RU" sz="2400" dirty="0" smtClean="0"/>
              <a:t>Регулирование</a:t>
            </a:r>
          </a:p>
          <a:p>
            <a:pPr algn="ctr" eaLnBrk="1" hangingPunct="1">
              <a:buFontTx/>
              <a:buChar char="-"/>
            </a:pPr>
            <a:r>
              <a:rPr lang="ru-RU" sz="2400" dirty="0" smtClean="0"/>
              <a:t>Контроль и Учет </a:t>
            </a:r>
          </a:p>
        </p:txBody>
      </p:sp>
      <p:sp>
        <p:nvSpPr>
          <p:cNvPr id="4" name="Номер слайда 3"/>
          <p:cNvSpPr>
            <a:spLocks noGrp="1"/>
          </p:cNvSpPr>
          <p:nvPr>
            <p:ph type="sldNum" sz="quarter" idx="12"/>
          </p:nvPr>
        </p:nvSpPr>
        <p:spPr/>
        <p:txBody>
          <a:bodyPr/>
          <a:lstStyle/>
          <a:p>
            <a:fld id="{B19B0651-EE4F-4900-A07F-96A6BFA9D0F0}" type="slidenum">
              <a:rPr lang="ru-RU" smtClean="0"/>
              <a:pPr/>
              <a:t>165</a:t>
            </a:fld>
            <a:endParaRPr lang="ru-RU"/>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539552" y="1065212"/>
            <a:ext cx="8229600" cy="5792788"/>
          </a:xfrm>
        </p:spPr>
        <p:txBody>
          <a:bodyPr/>
          <a:lstStyle/>
          <a:p>
            <a:pPr eaLnBrk="1" hangingPunct="1">
              <a:lnSpc>
                <a:spcPct val="80000"/>
              </a:lnSpc>
              <a:buFontTx/>
              <a:buNone/>
            </a:pPr>
            <a:r>
              <a:rPr lang="en-US" sz="2000" dirty="0" smtClean="0"/>
              <a:t>    </a:t>
            </a:r>
            <a:r>
              <a:rPr lang="ru-RU" sz="2000" b="1" dirty="0" smtClean="0">
                <a:solidFill>
                  <a:srgbClr val="000099"/>
                </a:solidFill>
              </a:rPr>
              <a:t>Производительность труда</a:t>
            </a:r>
            <a:r>
              <a:rPr lang="ru-RU" sz="2000" dirty="0" smtClean="0">
                <a:solidFill>
                  <a:srgbClr val="000099"/>
                </a:solidFill>
              </a:rPr>
              <a:t> - </a:t>
            </a:r>
            <a:r>
              <a:rPr lang="ru-RU" sz="2000" dirty="0" smtClean="0"/>
              <a:t>результативность труда, эффективность производственной деятельности людей в течении определенного времени. </a:t>
            </a:r>
          </a:p>
          <a:p>
            <a:pPr eaLnBrk="1" hangingPunct="1">
              <a:lnSpc>
                <a:spcPct val="80000"/>
              </a:lnSpc>
              <a:buFontTx/>
              <a:buNone/>
            </a:pPr>
            <a:r>
              <a:rPr lang="ru-RU" sz="2000" dirty="0" smtClean="0"/>
              <a:t>Она измеряется </a:t>
            </a:r>
            <a:r>
              <a:rPr lang="ru-RU" sz="2000" b="1" dirty="0" smtClean="0">
                <a:solidFill>
                  <a:srgbClr val="000099"/>
                </a:solidFill>
              </a:rPr>
              <a:t>количеством продукции</a:t>
            </a:r>
            <a:r>
              <a:rPr lang="ru-RU" sz="2000" dirty="0" smtClean="0"/>
              <a:t>, выработанной на одного работника, или рабочим временем, затраченным на производство единицы продукции. </a:t>
            </a:r>
          </a:p>
          <a:p>
            <a:pPr eaLnBrk="1" hangingPunct="1">
              <a:lnSpc>
                <a:spcPct val="80000"/>
              </a:lnSpc>
              <a:buFontTx/>
              <a:buNone/>
            </a:pPr>
            <a:r>
              <a:rPr lang="ru-RU" sz="2000" dirty="0" err="1" smtClean="0"/>
              <a:t>Птр</a:t>
            </a:r>
            <a:r>
              <a:rPr lang="ru-RU" sz="2000" dirty="0" smtClean="0"/>
              <a:t> выражает двойственный результат одного и того же труда:</a:t>
            </a:r>
          </a:p>
          <a:p>
            <a:pPr eaLnBrk="1" hangingPunct="1">
              <a:lnSpc>
                <a:spcPct val="80000"/>
              </a:lnSpc>
            </a:pPr>
            <a:r>
              <a:rPr lang="ru-RU" sz="2000" dirty="0" smtClean="0"/>
              <a:t>с одной стороны, количество потребительных стоимостей, произведенных при данных затратах труда, </a:t>
            </a:r>
          </a:p>
          <a:p>
            <a:pPr eaLnBrk="1" hangingPunct="1">
              <a:lnSpc>
                <a:spcPct val="80000"/>
              </a:lnSpc>
            </a:pPr>
            <a:r>
              <a:rPr lang="ru-RU" sz="2000" dirty="0" smtClean="0"/>
              <a:t>с другой - кол-во труда, затраченного на производство данного продукта.</a:t>
            </a:r>
          </a:p>
          <a:p>
            <a:pPr eaLnBrk="1" hangingPunct="1">
              <a:lnSpc>
                <a:spcPct val="80000"/>
              </a:lnSpc>
            </a:pPr>
            <a:endParaRPr lang="ru-RU" sz="2000" dirty="0" smtClean="0"/>
          </a:p>
          <a:p>
            <a:pPr eaLnBrk="1" hangingPunct="1">
              <a:lnSpc>
                <a:spcPct val="80000"/>
              </a:lnSpc>
              <a:buFontTx/>
              <a:buNone/>
            </a:pPr>
            <a:r>
              <a:rPr lang="ru-RU" sz="2000" dirty="0" err="1" smtClean="0"/>
              <a:t>Птр</a:t>
            </a:r>
            <a:r>
              <a:rPr lang="ru-RU" sz="2000" dirty="0" smtClean="0"/>
              <a:t> можно измерять  по </a:t>
            </a:r>
            <a:r>
              <a:rPr lang="ru-RU" sz="2000" b="1" dirty="0" smtClean="0">
                <a:solidFill>
                  <a:srgbClr val="000099"/>
                </a:solidFill>
              </a:rPr>
              <a:t>затратам одного только живого  туда</a:t>
            </a:r>
            <a:r>
              <a:rPr lang="ru-RU" sz="2000" dirty="0" smtClean="0">
                <a:solidFill>
                  <a:srgbClr val="000099"/>
                </a:solidFill>
              </a:rPr>
              <a:t>. </a:t>
            </a:r>
            <a:r>
              <a:rPr lang="ru-RU" sz="2000" dirty="0" smtClean="0"/>
              <a:t>В этом случае можно говорить о локальной или индивидуальной производительности. </a:t>
            </a:r>
          </a:p>
          <a:p>
            <a:pPr eaLnBrk="1" hangingPunct="1">
              <a:lnSpc>
                <a:spcPct val="80000"/>
              </a:lnSpc>
              <a:buFontTx/>
              <a:buNone/>
            </a:pPr>
            <a:r>
              <a:rPr lang="ru-RU" sz="2000" dirty="0" smtClean="0"/>
              <a:t>Производительность можно также измерять по совокупной величине затрат живого и прошлого труда. Тогда речь уже идет об общественной </a:t>
            </a:r>
            <a:r>
              <a:rPr lang="ru-RU" sz="2000" dirty="0" err="1" smtClean="0"/>
              <a:t>Птр</a:t>
            </a:r>
            <a:r>
              <a:rPr lang="ru-RU" sz="2000" dirty="0" smtClean="0"/>
              <a:t>.</a:t>
            </a:r>
          </a:p>
        </p:txBody>
      </p:sp>
      <p:sp>
        <p:nvSpPr>
          <p:cNvPr id="4" name="Номер слайда 3"/>
          <p:cNvSpPr>
            <a:spLocks noGrp="1"/>
          </p:cNvSpPr>
          <p:nvPr>
            <p:ph type="sldNum" sz="quarter" idx="12"/>
          </p:nvPr>
        </p:nvSpPr>
        <p:spPr/>
        <p:txBody>
          <a:bodyPr/>
          <a:lstStyle/>
          <a:p>
            <a:fld id="{B19B0651-EE4F-4900-A07F-96A6BFA9D0F0}" type="slidenum">
              <a:rPr lang="ru-RU" smtClean="0"/>
              <a:pPr/>
              <a:t>166</a:t>
            </a:fld>
            <a:endParaRPr lang="ru-RU"/>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908720"/>
            <a:ext cx="8229600" cy="5217443"/>
          </a:xfrm>
        </p:spPr>
        <p:txBody>
          <a:bodyPr/>
          <a:lstStyle/>
          <a:p>
            <a:pPr algn="just" eaLnBrk="1" hangingPunct="1">
              <a:buFontTx/>
              <a:buNone/>
            </a:pPr>
            <a:r>
              <a:rPr lang="ru-RU" sz="2800" dirty="0" smtClean="0"/>
              <a:t>Повышение </a:t>
            </a:r>
            <a:r>
              <a:rPr lang="ru-RU" sz="2800" dirty="0" err="1" smtClean="0"/>
              <a:t>Птр</a:t>
            </a:r>
            <a:r>
              <a:rPr lang="ru-RU" sz="2800" dirty="0" smtClean="0"/>
              <a:t> влияет на с/</a:t>
            </a:r>
            <a:r>
              <a:rPr lang="ru-RU" sz="2800" dirty="0" err="1" smtClean="0"/>
              <a:t>с</a:t>
            </a:r>
            <a:r>
              <a:rPr lang="ru-RU" sz="2800" dirty="0" smtClean="0"/>
              <a:t> следующим образом. Более высокие темпы роста </a:t>
            </a:r>
            <a:r>
              <a:rPr lang="ru-RU" sz="2800" dirty="0" err="1" smtClean="0"/>
              <a:t>Птр</a:t>
            </a:r>
            <a:r>
              <a:rPr lang="ru-RU" sz="2800" dirty="0" smtClean="0"/>
              <a:t> в сравнении с </a:t>
            </a:r>
            <a:r>
              <a:rPr lang="ru-RU" sz="2800" dirty="0" err="1" smtClean="0"/>
              <a:t>з</a:t>
            </a:r>
            <a:r>
              <a:rPr lang="ru-RU" sz="2800" dirty="0" smtClean="0"/>
              <a:t>/</a:t>
            </a:r>
            <a:r>
              <a:rPr lang="ru-RU" sz="2800" dirty="0" err="1" smtClean="0"/>
              <a:t>п</a:t>
            </a:r>
            <a:r>
              <a:rPr lang="ru-RU" sz="2800" dirty="0" smtClean="0"/>
              <a:t> позволяет увеличивать последнюю при снижении ее доли в с/</a:t>
            </a:r>
            <a:r>
              <a:rPr lang="ru-RU" sz="2800" dirty="0" err="1" smtClean="0"/>
              <a:t>с</a:t>
            </a:r>
            <a:r>
              <a:rPr lang="ru-RU" sz="2800" dirty="0" smtClean="0"/>
              <a:t> каждого изделия. В то же время значительно сберегаются цеховые и общепроизводственные расходы за счет их условно-постоянной части. Кроме того, в следствии роста </a:t>
            </a:r>
            <a:r>
              <a:rPr lang="ru-RU" sz="2800" dirty="0" err="1" smtClean="0"/>
              <a:t>Птр</a:t>
            </a:r>
            <a:r>
              <a:rPr lang="ru-RU" sz="2800" dirty="0" smtClean="0"/>
              <a:t> помимо с/</a:t>
            </a:r>
            <a:r>
              <a:rPr lang="ru-RU" sz="2800" dirty="0" err="1" smtClean="0"/>
              <a:t>с</a:t>
            </a:r>
            <a:r>
              <a:rPr lang="ru-RU" sz="2800" dirty="0" smtClean="0"/>
              <a:t>, возникает экономия и КВ на создание рабочих мест. Следовательно, повышение </a:t>
            </a:r>
            <a:r>
              <a:rPr lang="ru-RU" sz="2800" dirty="0" err="1" smtClean="0"/>
              <a:t>Птр</a:t>
            </a:r>
            <a:r>
              <a:rPr lang="ru-RU" sz="2800" dirty="0" smtClean="0"/>
              <a:t> - решающее условие роста эффективности производства, снижения цен, роста </a:t>
            </a:r>
            <a:r>
              <a:rPr lang="ru-RU" sz="2800" dirty="0" err="1" smtClean="0"/>
              <a:t>з</a:t>
            </a:r>
            <a:r>
              <a:rPr lang="ru-RU" sz="2800" dirty="0" smtClean="0"/>
              <a:t>/</a:t>
            </a:r>
            <a:r>
              <a:rPr lang="ru-RU" sz="2800" dirty="0" err="1" smtClean="0"/>
              <a:t>п</a:t>
            </a:r>
            <a:r>
              <a:rPr lang="ru-RU" sz="2800" dirty="0" smtClean="0"/>
              <a:t>, экономии КВ.</a:t>
            </a:r>
          </a:p>
          <a:p>
            <a:pPr algn="just" eaLnBrk="1" hangingPunct="1"/>
            <a:endParaRPr lang="ru-RU" sz="2800" dirty="0" smtClean="0"/>
          </a:p>
        </p:txBody>
      </p:sp>
      <p:sp>
        <p:nvSpPr>
          <p:cNvPr id="4" name="Номер слайда 3"/>
          <p:cNvSpPr>
            <a:spLocks noGrp="1"/>
          </p:cNvSpPr>
          <p:nvPr>
            <p:ph type="sldNum" sz="quarter" idx="12"/>
          </p:nvPr>
        </p:nvSpPr>
        <p:spPr/>
        <p:txBody>
          <a:bodyPr/>
          <a:lstStyle/>
          <a:p>
            <a:fld id="{B19B0651-EE4F-4900-A07F-96A6BFA9D0F0}" type="slidenum">
              <a:rPr lang="ru-RU" smtClean="0"/>
              <a:pPr/>
              <a:t>167</a:t>
            </a:fld>
            <a:endParaRPr lang="ru-RU"/>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68313" y="764704"/>
            <a:ext cx="8229600" cy="5390034"/>
          </a:xfrm>
        </p:spPr>
        <p:txBody>
          <a:bodyPr>
            <a:normAutofit lnSpcReduction="10000"/>
          </a:bodyPr>
          <a:lstStyle/>
          <a:p>
            <a:pPr eaLnBrk="1" hangingPunct="1">
              <a:lnSpc>
                <a:spcPct val="80000"/>
              </a:lnSpc>
              <a:buFontTx/>
              <a:buNone/>
            </a:pPr>
            <a:r>
              <a:rPr lang="ru-RU" sz="2400" dirty="0" smtClean="0"/>
              <a:t>      Для измерения </a:t>
            </a:r>
            <a:r>
              <a:rPr lang="ru-RU" sz="2400" dirty="0" err="1" smtClean="0"/>
              <a:t>Птр</a:t>
            </a:r>
            <a:r>
              <a:rPr lang="ru-RU" sz="2400" dirty="0" smtClean="0"/>
              <a:t> в основном используется два показателя: выработка и трудоемкость.</a:t>
            </a:r>
            <a:endParaRPr lang="ru-RU" sz="2400" i="1" dirty="0" smtClean="0"/>
          </a:p>
          <a:p>
            <a:pPr eaLnBrk="1" hangingPunct="1">
              <a:lnSpc>
                <a:spcPct val="80000"/>
              </a:lnSpc>
              <a:buFontTx/>
              <a:buNone/>
            </a:pPr>
            <a:r>
              <a:rPr lang="ru-RU" sz="2400" b="1" i="1" dirty="0" smtClean="0">
                <a:solidFill>
                  <a:srgbClr val="000099"/>
                </a:solidFill>
              </a:rPr>
              <a:t>      Выработка</a:t>
            </a:r>
            <a:r>
              <a:rPr lang="ru-RU" sz="2400" i="1" dirty="0" smtClean="0">
                <a:solidFill>
                  <a:srgbClr val="000099"/>
                </a:solidFill>
              </a:rPr>
              <a:t> </a:t>
            </a:r>
            <a:r>
              <a:rPr lang="ru-RU" sz="2400" dirty="0" smtClean="0"/>
              <a:t>представляет собой количество продукции, произведенной в единицу рабочего времени или приходящееся на одного среднесписочного работника или рабочего в год (квартал, месяц). Это наиболее распространенный и универсальный показатель </a:t>
            </a:r>
            <a:r>
              <a:rPr lang="ru-RU" sz="2400" dirty="0" err="1" smtClean="0"/>
              <a:t>Птр</a:t>
            </a:r>
            <a:r>
              <a:rPr lang="ru-RU" sz="2400" dirty="0" smtClean="0"/>
              <a:t>.</a:t>
            </a:r>
          </a:p>
          <a:p>
            <a:pPr eaLnBrk="1" hangingPunct="1">
              <a:lnSpc>
                <a:spcPct val="80000"/>
              </a:lnSpc>
              <a:buFontTx/>
              <a:buNone/>
            </a:pPr>
            <a:r>
              <a:rPr lang="ru-RU" sz="2400" dirty="0" smtClean="0"/>
              <a:t>        Она определяется отношением количества производимой продукции к затратам рабочего времени на производство этой продукции</a:t>
            </a:r>
          </a:p>
          <a:p>
            <a:pPr eaLnBrk="1" hangingPunct="1">
              <a:lnSpc>
                <a:spcPct val="80000"/>
              </a:lnSpc>
              <a:buFontTx/>
              <a:buNone/>
            </a:pPr>
            <a:r>
              <a:rPr lang="ru-RU" sz="2400" dirty="0" smtClean="0"/>
              <a:t>     </a:t>
            </a:r>
          </a:p>
          <a:p>
            <a:pPr eaLnBrk="1" hangingPunct="1">
              <a:lnSpc>
                <a:spcPct val="80000"/>
              </a:lnSpc>
              <a:buFontTx/>
              <a:buNone/>
            </a:pPr>
            <a:r>
              <a:rPr lang="ru-RU" sz="2400" dirty="0" smtClean="0"/>
              <a:t>           Иногда измерение производят по количеству рабочего времени, затраченного на производство изделий, т.е. </a:t>
            </a:r>
            <a:r>
              <a:rPr lang="ru-RU" sz="2400" b="1" dirty="0" smtClean="0"/>
              <a:t>по трудоемкости.</a:t>
            </a:r>
            <a:r>
              <a:rPr lang="ru-RU" sz="2400" dirty="0" smtClean="0"/>
              <a:t> </a:t>
            </a:r>
          </a:p>
          <a:p>
            <a:pPr eaLnBrk="1" hangingPunct="1">
              <a:lnSpc>
                <a:spcPct val="80000"/>
              </a:lnSpc>
              <a:buFontTx/>
              <a:buNone/>
            </a:pPr>
            <a:r>
              <a:rPr lang="ru-RU" sz="2400" b="1" dirty="0" smtClean="0"/>
              <a:t>    </a:t>
            </a:r>
            <a:r>
              <a:rPr lang="ru-RU" sz="2400" b="1" dirty="0" smtClean="0">
                <a:solidFill>
                  <a:srgbClr val="000099"/>
                </a:solidFill>
              </a:rPr>
              <a:t>Под трудоемкостью продукции</a:t>
            </a:r>
            <a:r>
              <a:rPr lang="ru-RU" sz="2400" dirty="0" smtClean="0">
                <a:solidFill>
                  <a:srgbClr val="000099"/>
                </a:solidFill>
              </a:rPr>
              <a:t> </a:t>
            </a:r>
            <a:r>
              <a:rPr lang="ru-RU" sz="2400" dirty="0" smtClean="0"/>
              <a:t>понимается сумма всех затрат труда на производство единицы продукции на данном предприятии</a:t>
            </a:r>
          </a:p>
        </p:txBody>
      </p:sp>
      <p:sp>
        <p:nvSpPr>
          <p:cNvPr id="4" name="Номер слайда 3"/>
          <p:cNvSpPr>
            <a:spLocks noGrp="1"/>
          </p:cNvSpPr>
          <p:nvPr>
            <p:ph type="sldNum" sz="quarter" idx="12"/>
          </p:nvPr>
        </p:nvSpPr>
        <p:spPr/>
        <p:txBody>
          <a:bodyPr/>
          <a:lstStyle/>
          <a:p>
            <a:fld id="{B19B0651-EE4F-4900-A07F-96A6BFA9D0F0}" type="slidenum">
              <a:rPr lang="ru-RU" smtClean="0"/>
              <a:pPr/>
              <a:t>168</a:t>
            </a:fld>
            <a:endParaRPr lang="ru-RU"/>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67544" y="620688"/>
            <a:ext cx="8229600" cy="5865813"/>
          </a:xfrm>
        </p:spPr>
        <p:txBody>
          <a:bodyPr/>
          <a:lstStyle/>
          <a:p>
            <a:pPr eaLnBrk="1" hangingPunct="1">
              <a:lnSpc>
                <a:spcPct val="80000"/>
              </a:lnSpc>
              <a:buFontTx/>
              <a:buNone/>
            </a:pPr>
            <a:r>
              <a:rPr lang="ru-RU" sz="2800" dirty="0" smtClean="0"/>
              <a:t>В зависимости </a:t>
            </a:r>
            <a:r>
              <a:rPr lang="ru-RU" sz="2800" b="1" dirty="0" smtClean="0"/>
              <a:t>от состава трудовых затрат, их роли в процессе производства</a:t>
            </a:r>
            <a:r>
              <a:rPr lang="ru-RU" sz="2800" dirty="0" smtClean="0"/>
              <a:t> учитываются следующие </a:t>
            </a:r>
            <a:r>
              <a:rPr lang="ru-RU" sz="2800" b="1" dirty="0" smtClean="0"/>
              <a:t>виды трудоемкости</a:t>
            </a:r>
            <a:r>
              <a:rPr lang="ru-RU" sz="2800" dirty="0" smtClean="0"/>
              <a:t>:</a:t>
            </a:r>
          </a:p>
          <a:p>
            <a:pPr eaLnBrk="1" hangingPunct="1">
              <a:lnSpc>
                <a:spcPct val="80000"/>
              </a:lnSpc>
            </a:pPr>
            <a:r>
              <a:rPr lang="ru-RU" sz="2800" b="1" dirty="0" smtClean="0">
                <a:solidFill>
                  <a:srgbClr val="000099"/>
                </a:solidFill>
              </a:rPr>
              <a:t>технологическую трудоемкость</a:t>
            </a:r>
            <a:r>
              <a:rPr lang="ru-RU" sz="2800" dirty="0" smtClean="0">
                <a:solidFill>
                  <a:srgbClr val="000099"/>
                </a:solidFill>
              </a:rPr>
              <a:t> </a:t>
            </a:r>
            <a:r>
              <a:rPr lang="ru-RU" sz="2800" dirty="0" smtClean="0"/>
              <a:t>(</a:t>
            </a:r>
            <a:r>
              <a:rPr lang="ru-RU" sz="2800" dirty="0" err="1" smtClean="0"/>
              <a:t>Ттех</a:t>
            </a:r>
            <a:r>
              <a:rPr lang="ru-RU" sz="2800" dirty="0" smtClean="0"/>
              <a:t>), кот. включает все затраты труда основных рабочих, как  сдельщиков, так и повременщиков;</a:t>
            </a:r>
          </a:p>
          <a:p>
            <a:pPr eaLnBrk="1" hangingPunct="1">
              <a:lnSpc>
                <a:spcPct val="80000"/>
              </a:lnSpc>
            </a:pPr>
            <a:r>
              <a:rPr lang="ru-RU" sz="2800" dirty="0" smtClean="0"/>
              <a:t> </a:t>
            </a:r>
            <a:r>
              <a:rPr lang="ru-RU" sz="2800" b="1" dirty="0" smtClean="0">
                <a:solidFill>
                  <a:srgbClr val="000099"/>
                </a:solidFill>
              </a:rPr>
              <a:t>трудоемкость обслуживания производства </a:t>
            </a:r>
            <a:r>
              <a:rPr lang="ru-RU" sz="2800" dirty="0" smtClean="0"/>
              <a:t>(</a:t>
            </a:r>
            <a:r>
              <a:rPr lang="ru-RU" sz="2800" dirty="0" err="1" smtClean="0"/>
              <a:t>Тоб</a:t>
            </a:r>
            <a:r>
              <a:rPr lang="ru-RU" sz="2800" dirty="0" smtClean="0"/>
              <a:t>), определяемая затратами труда вспомогательных рабочих;</a:t>
            </a:r>
            <a:endParaRPr lang="ru-RU" sz="2800" b="1" dirty="0" smtClean="0"/>
          </a:p>
          <a:p>
            <a:pPr eaLnBrk="1" hangingPunct="1">
              <a:lnSpc>
                <a:spcPct val="80000"/>
              </a:lnSpc>
            </a:pPr>
            <a:r>
              <a:rPr lang="ru-RU" sz="2800" b="1" dirty="0" smtClean="0">
                <a:solidFill>
                  <a:srgbClr val="000099"/>
                </a:solidFill>
              </a:rPr>
              <a:t>производственная трудоемкость </a:t>
            </a:r>
            <a:r>
              <a:rPr lang="ru-RU" sz="2800" dirty="0" smtClean="0"/>
              <a:t>(</a:t>
            </a:r>
            <a:r>
              <a:rPr lang="ru-RU" sz="2800" dirty="0" err="1" smtClean="0"/>
              <a:t>Тпр</a:t>
            </a:r>
            <a:r>
              <a:rPr lang="ru-RU" sz="2800" dirty="0" smtClean="0"/>
              <a:t>), представляющая собой затраты труда всех рабочих (основных и вспомогательных) :</a:t>
            </a:r>
          </a:p>
          <a:p>
            <a:pPr eaLnBrk="1" hangingPunct="1">
              <a:lnSpc>
                <a:spcPct val="80000"/>
              </a:lnSpc>
              <a:buFontTx/>
              <a:buNone/>
            </a:pPr>
            <a:r>
              <a:rPr lang="ru-RU" sz="2800" dirty="0" smtClean="0"/>
              <a:t>              </a:t>
            </a:r>
            <a:r>
              <a:rPr lang="ru-RU" sz="2800" dirty="0" err="1" smtClean="0"/>
              <a:t>Тпр</a:t>
            </a:r>
            <a:r>
              <a:rPr lang="ru-RU" sz="2800" dirty="0" smtClean="0"/>
              <a:t> = </a:t>
            </a:r>
            <a:r>
              <a:rPr lang="ru-RU" sz="2800" dirty="0" err="1" smtClean="0"/>
              <a:t>Ттех</a:t>
            </a:r>
            <a:r>
              <a:rPr lang="ru-RU" sz="2800" dirty="0" smtClean="0"/>
              <a:t> + </a:t>
            </a:r>
            <a:r>
              <a:rPr lang="ru-RU" sz="2800" dirty="0" err="1" smtClean="0"/>
              <a:t>Тоб</a:t>
            </a:r>
            <a:r>
              <a:rPr lang="ru-RU" sz="2800" dirty="0" smtClean="0"/>
              <a:t>;</a:t>
            </a:r>
            <a:endParaRPr lang="ru-RU" sz="2800" b="1" dirty="0" smtClean="0"/>
          </a:p>
          <a:p>
            <a:pPr eaLnBrk="1" hangingPunct="1">
              <a:lnSpc>
                <a:spcPct val="80000"/>
              </a:lnSpc>
              <a:buFontTx/>
              <a:buNone/>
            </a:pPr>
            <a:endParaRPr lang="ru-RU" sz="2800" dirty="0" smtClean="0"/>
          </a:p>
        </p:txBody>
      </p:sp>
      <p:sp>
        <p:nvSpPr>
          <p:cNvPr id="4" name="Номер слайда 3"/>
          <p:cNvSpPr>
            <a:spLocks noGrp="1"/>
          </p:cNvSpPr>
          <p:nvPr>
            <p:ph type="sldNum" sz="quarter" idx="12"/>
          </p:nvPr>
        </p:nvSpPr>
        <p:spPr/>
        <p:txBody>
          <a:bodyPr/>
          <a:lstStyle/>
          <a:p>
            <a:fld id="{B19B0651-EE4F-4900-A07F-96A6BFA9D0F0}" type="slidenum">
              <a:rPr lang="ru-RU" smtClean="0"/>
              <a:pPr/>
              <a:t>169</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a:extLst>
              <a:ext uri="{FF2B5EF4-FFF2-40B4-BE49-F238E27FC236}">
                <a16:creationId xmlns:a16="http://schemas.microsoft.com/office/drawing/2014/main" id="{1EC05DE6-E92C-4860-8989-422F16EA7C0F}"/>
              </a:ext>
            </a:extLst>
          </p:cNvPr>
          <p:cNvSpPr txBox="1">
            <a:spLocks noChangeArrowheads="1"/>
          </p:cNvSpPr>
          <p:nvPr/>
        </p:nvSpPr>
        <p:spPr bwMode="auto">
          <a:xfrm>
            <a:off x="395288" y="333375"/>
            <a:ext cx="8640762" cy="62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ru-RU" sz="2800" b="1" dirty="0">
                <a:latin typeface="Arial" charset="0"/>
                <a:cs typeface="Arial" charset="0"/>
              </a:rPr>
              <a:t>Основные средства</a:t>
            </a:r>
            <a:r>
              <a:rPr lang="ru-RU" sz="2800" dirty="0">
                <a:latin typeface="Arial" charset="0"/>
                <a:cs typeface="Arial" charset="0"/>
              </a:rPr>
              <a:t> - основные фонды, выраженные  в стоимостном измерении.</a:t>
            </a:r>
          </a:p>
          <a:p>
            <a:pPr algn="l">
              <a:defRPr/>
            </a:pPr>
            <a:endParaRPr lang="ru-RU" sz="2800" dirty="0">
              <a:latin typeface="Arial" charset="0"/>
              <a:cs typeface="Arial" charset="0"/>
            </a:endParaRPr>
          </a:p>
          <a:p>
            <a:pPr algn="l">
              <a:defRPr/>
            </a:pPr>
            <a:endParaRPr lang="ru-RU" sz="2800" b="1" dirty="0">
              <a:latin typeface="Arial" charset="0"/>
              <a:cs typeface="Arial" charset="0"/>
            </a:endParaRPr>
          </a:p>
          <a:p>
            <a:pPr algn="l">
              <a:defRPr/>
            </a:pPr>
            <a:r>
              <a:rPr lang="ru-RU" sz="2800" b="1" dirty="0">
                <a:latin typeface="Arial" charset="0"/>
                <a:cs typeface="Arial" charset="0"/>
              </a:rPr>
              <a:t>Основные средства</a:t>
            </a:r>
            <a:r>
              <a:rPr lang="ru-RU" sz="2800" dirty="0">
                <a:latin typeface="Arial" charset="0"/>
                <a:cs typeface="Arial" charset="0"/>
              </a:rPr>
              <a:t> - средства труда:</a:t>
            </a:r>
          </a:p>
          <a:p>
            <a:pPr algn="l">
              <a:defRPr/>
            </a:pPr>
            <a:endParaRPr lang="ru-RU" sz="2800" dirty="0">
              <a:latin typeface="Arial" charset="0"/>
              <a:cs typeface="Arial" charset="0"/>
            </a:endParaRPr>
          </a:p>
          <a:p>
            <a:pPr marL="457200" indent="-457200" algn="l">
              <a:buFont typeface="Arial" pitchFamily="34" charset="0"/>
              <a:buChar char="•"/>
              <a:defRPr/>
            </a:pPr>
            <a:r>
              <a:rPr lang="ru-RU" sz="2800" dirty="0">
                <a:latin typeface="Arial" charset="0"/>
                <a:cs typeface="Arial" charset="0"/>
              </a:rPr>
              <a:t>которые неоднократно участвуют в производственном процессе, сохраняя при этом свою натуральную форму, а их стоимость переносится на  производимую продукцию частями по мере износа,</a:t>
            </a:r>
          </a:p>
          <a:p>
            <a:pPr marL="457200" indent="-457200" algn="l">
              <a:buFont typeface="Arial" pitchFamily="34" charset="0"/>
              <a:buChar char="•"/>
              <a:defRPr/>
            </a:pPr>
            <a:r>
              <a:rPr lang="ru-RU" sz="2800" dirty="0">
                <a:latin typeface="Arial" charset="0"/>
                <a:cs typeface="Arial" charset="0"/>
              </a:rPr>
              <a:t>со сроком службы более 1 года и стоимостью боле 1000 руб. за единицу.</a:t>
            </a:r>
          </a:p>
          <a:p>
            <a:pPr algn="l">
              <a:defRPr/>
            </a:pPr>
            <a:endParaRPr lang="ru-RU" sz="2600" dirty="0">
              <a:latin typeface="Arial" charset="0"/>
              <a:cs typeface="Arial"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17</a:t>
            </a:fld>
            <a:endParaRPr lang="ru-RU"/>
          </a:p>
        </p:txBody>
      </p:sp>
    </p:spTree>
    <p:extLst>
      <p:ext uri="{BB962C8B-B14F-4D97-AF65-F5344CB8AC3E}">
        <p14:creationId xmlns:p14="http://schemas.microsoft.com/office/powerpoint/2010/main" val="379321749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764703"/>
            <a:ext cx="8229600" cy="5361459"/>
          </a:xfrm>
        </p:spPr>
        <p:txBody>
          <a:bodyPr>
            <a:normAutofit/>
          </a:bodyPr>
          <a:lstStyle/>
          <a:p>
            <a:pPr eaLnBrk="1" hangingPunct="1"/>
            <a:r>
              <a:rPr lang="ru-RU" sz="2800" b="1" dirty="0" smtClean="0">
                <a:solidFill>
                  <a:srgbClr val="000099"/>
                </a:solidFill>
              </a:rPr>
              <a:t>трудоемкость управления производством</a:t>
            </a:r>
            <a:r>
              <a:rPr lang="ru-RU" sz="2800" b="1" dirty="0" smtClean="0"/>
              <a:t> </a:t>
            </a:r>
            <a:r>
              <a:rPr lang="ru-RU" sz="2800" dirty="0" smtClean="0"/>
              <a:t>(Ту), включающая затраты труда ИТР, служащих, МОП и охраны;</a:t>
            </a:r>
          </a:p>
          <a:p>
            <a:pPr eaLnBrk="1" hangingPunct="1"/>
            <a:endParaRPr lang="ru-RU" sz="2800" b="1" dirty="0" smtClean="0"/>
          </a:p>
          <a:p>
            <a:pPr eaLnBrk="1" hangingPunct="1"/>
            <a:endParaRPr lang="ru-RU" sz="2800" b="1" dirty="0" smtClean="0"/>
          </a:p>
          <a:p>
            <a:pPr eaLnBrk="1" hangingPunct="1"/>
            <a:r>
              <a:rPr lang="ru-RU" sz="2800" b="1" dirty="0" smtClean="0">
                <a:solidFill>
                  <a:srgbClr val="000099"/>
                </a:solidFill>
              </a:rPr>
              <a:t>полная трудоемкость </a:t>
            </a:r>
            <a:r>
              <a:rPr lang="ru-RU" sz="2800" dirty="0" smtClean="0"/>
              <a:t>(</a:t>
            </a:r>
            <a:r>
              <a:rPr lang="ru-RU" sz="2800" dirty="0" err="1" smtClean="0"/>
              <a:t>Тп</a:t>
            </a:r>
            <a:r>
              <a:rPr lang="ru-RU" sz="2800" dirty="0" smtClean="0"/>
              <a:t>), представляющая собой затраты труда всех категорий ППП:</a:t>
            </a:r>
          </a:p>
          <a:p>
            <a:pPr eaLnBrk="1" hangingPunct="1">
              <a:buFontTx/>
              <a:buNone/>
            </a:pPr>
            <a:r>
              <a:rPr lang="ru-RU" sz="2800" dirty="0" smtClean="0"/>
              <a:t>              </a:t>
            </a:r>
          </a:p>
          <a:p>
            <a:pPr algn="ctr" eaLnBrk="1" hangingPunct="1">
              <a:buFontTx/>
              <a:buNone/>
            </a:pPr>
            <a:r>
              <a:rPr lang="ru-RU" sz="2800" b="1" dirty="0" err="1" smtClean="0">
                <a:solidFill>
                  <a:srgbClr val="000099"/>
                </a:solidFill>
              </a:rPr>
              <a:t>Тп</a:t>
            </a:r>
            <a:r>
              <a:rPr lang="ru-RU" sz="2800" b="1" dirty="0" smtClean="0">
                <a:solidFill>
                  <a:srgbClr val="000099"/>
                </a:solidFill>
              </a:rPr>
              <a:t> = </a:t>
            </a:r>
            <a:r>
              <a:rPr lang="ru-RU" sz="2800" b="1" dirty="0" err="1" smtClean="0">
                <a:solidFill>
                  <a:srgbClr val="000099"/>
                </a:solidFill>
              </a:rPr>
              <a:t>Ттех</a:t>
            </a:r>
            <a:r>
              <a:rPr lang="ru-RU" sz="2800" b="1" dirty="0" smtClean="0">
                <a:solidFill>
                  <a:srgbClr val="000099"/>
                </a:solidFill>
              </a:rPr>
              <a:t> + </a:t>
            </a:r>
            <a:r>
              <a:rPr lang="ru-RU" sz="2800" b="1" dirty="0" err="1" smtClean="0">
                <a:solidFill>
                  <a:srgbClr val="000099"/>
                </a:solidFill>
              </a:rPr>
              <a:t>Тоб</a:t>
            </a:r>
            <a:r>
              <a:rPr lang="ru-RU" sz="2800" b="1" dirty="0" smtClean="0">
                <a:solidFill>
                  <a:srgbClr val="000099"/>
                </a:solidFill>
              </a:rPr>
              <a:t> + Ту</a:t>
            </a:r>
          </a:p>
        </p:txBody>
      </p:sp>
      <p:sp>
        <p:nvSpPr>
          <p:cNvPr id="4" name="Номер слайда 3"/>
          <p:cNvSpPr>
            <a:spLocks noGrp="1"/>
          </p:cNvSpPr>
          <p:nvPr>
            <p:ph type="sldNum" sz="quarter" idx="12"/>
          </p:nvPr>
        </p:nvSpPr>
        <p:spPr/>
        <p:txBody>
          <a:bodyPr/>
          <a:lstStyle/>
          <a:p>
            <a:fld id="{B19B0651-EE4F-4900-A07F-96A6BFA9D0F0}" type="slidenum">
              <a:rPr lang="ru-RU" smtClean="0"/>
              <a:pPr/>
              <a:t>170</a:t>
            </a:fld>
            <a:endParaRPr lang="ru-RU"/>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67544" y="620688"/>
            <a:ext cx="8229600" cy="5865813"/>
          </a:xfrm>
        </p:spPr>
        <p:txBody>
          <a:bodyPr>
            <a:normAutofit fontScale="62500" lnSpcReduction="20000"/>
          </a:bodyPr>
          <a:lstStyle/>
          <a:p>
            <a:pPr eaLnBrk="1" hangingPunct="1">
              <a:lnSpc>
                <a:spcPct val="80000"/>
              </a:lnSpc>
              <a:buFontTx/>
              <a:buNone/>
            </a:pPr>
            <a:r>
              <a:rPr lang="ru-RU" sz="1800" b="1" dirty="0" smtClean="0"/>
              <a:t>    </a:t>
            </a:r>
            <a:r>
              <a:rPr lang="ru-RU" sz="3100" b="1" dirty="0" smtClean="0">
                <a:solidFill>
                  <a:srgbClr val="000099"/>
                </a:solidFill>
              </a:rPr>
              <a:t>По характеру и назначению затрат труда</a:t>
            </a:r>
            <a:r>
              <a:rPr lang="ru-RU" sz="3100" dirty="0" smtClean="0">
                <a:solidFill>
                  <a:srgbClr val="000099"/>
                </a:solidFill>
              </a:rPr>
              <a:t> </a:t>
            </a:r>
            <a:r>
              <a:rPr lang="ru-RU" sz="3100" dirty="0" smtClean="0"/>
              <a:t>различают </a:t>
            </a:r>
          </a:p>
          <a:p>
            <a:pPr eaLnBrk="1" hangingPunct="1">
              <a:lnSpc>
                <a:spcPct val="80000"/>
              </a:lnSpc>
            </a:pPr>
            <a:r>
              <a:rPr lang="ru-RU" sz="3100" dirty="0" smtClean="0"/>
              <a:t>нормированную, </a:t>
            </a:r>
          </a:p>
          <a:p>
            <a:pPr eaLnBrk="1" hangingPunct="1">
              <a:lnSpc>
                <a:spcPct val="80000"/>
              </a:lnSpc>
            </a:pPr>
            <a:r>
              <a:rPr lang="ru-RU" sz="3100" dirty="0" smtClean="0"/>
              <a:t>фактическую </a:t>
            </a:r>
          </a:p>
          <a:p>
            <a:pPr eaLnBrk="1" hangingPunct="1">
              <a:lnSpc>
                <a:spcPct val="80000"/>
              </a:lnSpc>
            </a:pPr>
            <a:r>
              <a:rPr lang="ru-RU" sz="3100" dirty="0" smtClean="0"/>
              <a:t>плановую трудоемкость.</a:t>
            </a:r>
          </a:p>
          <a:p>
            <a:pPr eaLnBrk="1" hangingPunct="1">
              <a:lnSpc>
                <a:spcPct val="80000"/>
              </a:lnSpc>
            </a:pPr>
            <a:endParaRPr lang="ru-RU" sz="3100" dirty="0" smtClean="0"/>
          </a:p>
          <a:p>
            <a:pPr eaLnBrk="1" hangingPunct="1">
              <a:lnSpc>
                <a:spcPct val="80000"/>
              </a:lnSpc>
              <a:buFontTx/>
              <a:buNone/>
            </a:pPr>
            <a:r>
              <a:rPr lang="ru-RU" sz="3100" b="1" dirty="0" smtClean="0">
                <a:solidFill>
                  <a:srgbClr val="000099"/>
                </a:solidFill>
              </a:rPr>
              <a:t>       По объекту исчисления</a:t>
            </a:r>
            <a:r>
              <a:rPr lang="ru-RU" sz="3100" dirty="0" smtClean="0">
                <a:solidFill>
                  <a:srgbClr val="000099"/>
                </a:solidFill>
              </a:rPr>
              <a:t> </a:t>
            </a:r>
            <a:r>
              <a:rPr lang="ru-RU" sz="3100" dirty="0" smtClean="0"/>
              <a:t>различают трудоемкость </a:t>
            </a:r>
          </a:p>
          <a:p>
            <a:pPr eaLnBrk="1" hangingPunct="1">
              <a:lnSpc>
                <a:spcPct val="80000"/>
              </a:lnSpc>
            </a:pPr>
            <a:r>
              <a:rPr lang="ru-RU" sz="3100" dirty="0" smtClean="0"/>
              <a:t>на операцию, </a:t>
            </a:r>
          </a:p>
          <a:p>
            <a:pPr eaLnBrk="1" hangingPunct="1">
              <a:lnSpc>
                <a:spcPct val="80000"/>
              </a:lnSpc>
            </a:pPr>
            <a:r>
              <a:rPr lang="ru-RU" sz="3100" dirty="0" smtClean="0"/>
              <a:t>деталь, </a:t>
            </a:r>
          </a:p>
          <a:p>
            <a:pPr eaLnBrk="1" hangingPunct="1">
              <a:lnSpc>
                <a:spcPct val="80000"/>
              </a:lnSpc>
            </a:pPr>
            <a:r>
              <a:rPr lang="ru-RU" sz="3100" dirty="0" smtClean="0"/>
              <a:t>изделие, </a:t>
            </a:r>
          </a:p>
          <a:p>
            <a:pPr eaLnBrk="1" hangingPunct="1">
              <a:lnSpc>
                <a:spcPct val="80000"/>
              </a:lnSpc>
            </a:pPr>
            <a:r>
              <a:rPr lang="ru-RU" sz="3100" dirty="0" smtClean="0"/>
              <a:t>товарную и </a:t>
            </a:r>
          </a:p>
          <a:p>
            <a:pPr eaLnBrk="1" hangingPunct="1">
              <a:lnSpc>
                <a:spcPct val="80000"/>
              </a:lnSpc>
            </a:pPr>
            <a:r>
              <a:rPr lang="ru-RU" sz="3100" dirty="0" smtClean="0"/>
              <a:t>валовую продукцию.</a:t>
            </a:r>
          </a:p>
          <a:p>
            <a:pPr eaLnBrk="1" hangingPunct="1">
              <a:lnSpc>
                <a:spcPct val="80000"/>
              </a:lnSpc>
              <a:buFontTx/>
              <a:buNone/>
            </a:pPr>
            <a:r>
              <a:rPr lang="ru-RU" sz="3100" b="1" dirty="0" smtClean="0"/>
              <a:t>      </a:t>
            </a:r>
          </a:p>
          <a:p>
            <a:pPr eaLnBrk="1" hangingPunct="1">
              <a:lnSpc>
                <a:spcPct val="80000"/>
              </a:lnSpc>
              <a:buFontTx/>
              <a:buNone/>
            </a:pPr>
            <a:r>
              <a:rPr lang="ru-RU" sz="3100" b="1" dirty="0" smtClean="0">
                <a:solidFill>
                  <a:srgbClr val="000099"/>
                </a:solidFill>
              </a:rPr>
              <a:t>     По месту приложения труда</a:t>
            </a:r>
            <a:r>
              <a:rPr lang="ru-RU" sz="3100" dirty="0" smtClean="0">
                <a:solidFill>
                  <a:srgbClr val="000099"/>
                </a:solidFill>
              </a:rPr>
              <a:t> </a:t>
            </a:r>
            <a:r>
              <a:rPr lang="ru-RU" sz="3100" dirty="0" smtClean="0"/>
              <a:t>выделяют трудоемкость </a:t>
            </a:r>
          </a:p>
          <a:p>
            <a:pPr eaLnBrk="1" hangingPunct="1">
              <a:lnSpc>
                <a:spcPct val="80000"/>
              </a:lnSpc>
            </a:pPr>
            <a:r>
              <a:rPr lang="ru-RU" sz="3100" dirty="0" smtClean="0"/>
              <a:t>заводскую, </a:t>
            </a:r>
          </a:p>
          <a:p>
            <a:pPr eaLnBrk="1" hangingPunct="1">
              <a:lnSpc>
                <a:spcPct val="80000"/>
              </a:lnSpc>
            </a:pPr>
            <a:r>
              <a:rPr lang="ru-RU" sz="3100" dirty="0" smtClean="0"/>
              <a:t>цеховую, </a:t>
            </a:r>
          </a:p>
          <a:p>
            <a:pPr eaLnBrk="1" hangingPunct="1">
              <a:lnSpc>
                <a:spcPct val="80000"/>
              </a:lnSpc>
            </a:pPr>
            <a:r>
              <a:rPr lang="ru-RU" sz="3100" dirty="0" smtClean="0"/>
              <a:t>участковую, </a:t>
            </a:r>
          </a:p>
          <a:p>
            <a:pPr eaLnBrk="1" hangingPunct="1">
              <a:lnSpc>
                <a:spcPct val="80000"/>
              </a:lnSpc>
            </a:pPr>
            <a:r>
              <a:rPr lang="ru-RU" sz="3100" dirty="0" smtClean="0"/>
              <a:t>бригадную и </a:t>
            </a:r>
          </a:p>
          <a:p>
            <a:pPr eaLnBrk="1" hangingPunct="1">
              <a:lnSpc>
                <a:spcPct val="80000"/>
              </a:lnSpc>
            </a:pPr>
            <a:r>
              <a:rPr lang="ru-RU" sz="3100" dirty="0" smtClean="0"/>
              <a:t>рабочего места.</a:t>
            </a:r>
          </a:p>
          <a:p>
            <a:pPr eaLnBrk="1" hangingPunct="1">
              <a:lnSpc>
                <a:spcPct val="80000"/>
              </a:lnSpc>
            </a:pPr>
            <a:endParaRPr lang="ru-RU" sz="1800" dirty="0" smtClean="0"/>
          </a:p>
          <a:p>
            <a:pPr eaLnBrk="1" hangingPunct="1">
              <a:lnSpc>
                <a:spcPct val="80000"/>
              </a:lnSpc>
              <a:buFontTx/>
              <a:buNone/>
            </a:pPr>
            <a:r>
              <a:rPr lang="ru-RU" sz="1800" dirty="0" smtClean="0"/>
              <a:t>     </a:t>
            </a:r>
          </a:p>
        </p:txBody>
      </p:sp>
      <p:sp>
        <p:nvSpPr>
          <p:cNvPr id="4" name="Номер слайда 3"/>
          <p:cNvSpPr>
            <a:spLocks noGrp="1"/>
          </p:cNvSpPr>
          <p:nvPr>
            <p:ph type="sldNum" sz="quarter" idx="12"/>
          </p:nvPr>
        </p:nvSpPr>
        <p:spPr/>
        <p:txBody>
          <a:bodyPr/>
          <a:lstStyle/>
          <a:p>
            <a:fld id="{B19B0651-EE4F-4900-A07F-96A6BFA9D0F0}" type="slidenum">
              <a:rPr lang="ru-RU" smtClean="0"/>
              <a:pPr/>
              <a:t>171</a:t>
            </a:fld>
            <a:endParaRPr lang="ru-RU"/>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457200" y="620688"/>
            <a:ext cx="8229600" cy="5505475"/>
          </a:xfrm>
        </p:spPr>
        <p:txBody>
          <a:bodyPr/>
          <a:lstStyle/>
          <a:p>
            <a:pPr eaLnBrk="1" hangingPunct="1">
              <a:lnSpc>
                <a:spcPct val="90000"/>
              </a:lnSpc>
              <a:buFontTx/>
              <a:buNone/>
            </a:pPr>
            <a:r>
              <a:rPr lang="ru-RU" sz="2800" dirty="0" smtClean="0"/>
              <a:t>   </a:t>
            </a:r>
            <a:r>
              <a:rPr lang="ru-RU" sz="2800" dirty="0" err="1" smtClean="0"/>
              <a:t>Птр</a:t>
            </a:r>
            <a:r>
              <a:rPr lang="ru-RU" sz="2800" dirty="0" smtClean="0"/>
              <a:t> обратно пропорциональна затратам времени на выработку продукции. Чем меньше рабочего времени затрачивается на производство изделия, т.е. чем меньше трудоемкость его изготовления, тем выше </a:t>
            </a:r>
            <a:r>
              <a:rPr lang="ru-RU" sz="2800" dirty="0" err="1" smtClean="0"/>
              <a:t>Птр</a:t>
            </a:r>
            <a:r>
              <a:rPr lang="ru-RU" sz="2800" dirty="0" smtClean="0"/>
              <a:t>, и наоборот.</a:t>
            </a:r>
          </a:p>
          <a:p>
            <a:pPr eaLnBrk="1" hangingPunct="1">
              <a:lnSpc>
                <a:spcPct val="90000"/>
              </a:lnSpc>
              <a:buFontTx/>
              <a:buNone/>
            </a:pPr>
            <a:r>
              <a:rPr lang="ru-RU" sz="2800" dirty="0" smtClean="0"/>
              <a:t>   Между снижением трудоемкости и ростом </a:t>
            </a:r>
            <a:r>
              <a:rPr lang="ru-RU" sz="2800" dirty="0" err="1" smtClean="0"/>
              <a:t>Птр</a:t>
            </a:r>
            <a:r>
              <a:rPr lang="ru-RU" sz="2800" dirty="0" smtClean="0"/>
              <a:t> существует следующая зависимость:</a:t>
            </a:r>
          </a:p>
          <a:p>
            <a:pPr eaLnBrk="1" hangingPunct="1">
              <a:lnSpc>
                <a:spcPct val="90000"/>
              </a:lnSpc>
              <a:buFontTx/>
              <a:buNone/>
            </a:pPr>
            <a:r>
              <a:rPr lang="ru-RU" sz="2800" dirty="0" smtClean="0"/>
              <a:t>                100 в</a:t>
            </a:r>
          </a:p>
          <a:p>
            <a:pPr eaLnBrk="1" hangingPunct="1">
              <a:lnSpc>
                <a:spcPct val="90000"/>
              </a:lnSpc>
              <a:buFontTx/>
              <a:buNone/>
            </a:pPr>
            <a:r>
              <a:rPr lang="ru-RU" sz="2800" dirty="0" smtClean="0"/>
              <a:t>        а = -----------</a:t>
            </a:r>
          </a:p>
          <a:p>
            <a:pPr eaLnBrk="1" hangingPunct="1">
              <a:lnSpc>
                <a:spcPct val="90000"/>
              </a:lnSpc>
              <a:buFontTx/>
              <a:buNone/>
            </a:pPr>
            <a:r>
              <a:rPr lang="ru-RU" sz="2800" dirty="0" smtClean="0"/>
              <a:t>               100- в</a:t>
            </a:r>
          </a:p>
          <a:p>
            <a:pPr eaLnBrk="1" hangingPunct="1">
              <a:lnSpc>
                <a:spcPct val="90000"/>
              </a:lnSpc>
              <a:buFontTx/>
              <a:buNone/>
            </a:pPr>
            <a:r>
              <a:rPr lang="ru-RU" sz="2800" dirty="0" smtClean="0"/>
              <a:t>где, а - рост </a:t>
            </a:r>
            <a:r>
              <a:rPr lang="ru-RU" sz="2800" dirty="0" err="1" smtClean="0"/>
              <a:t>Птр</a:t>
            </a:r>
            <a:r>
              <a:rPr lang="ru-RU" sz="2800" dirty="0" smtClean="0"/>
              <a:t> ; </a:t>
            </a:r>
          </a:p>
          <a:p>
            <a:pPr eaLnBrk="1" hangingPunct="1">
              <a:lnSpc>
                <a:spcPct val="90000"/>
              </a:lnSpc>
              <a:buFontTx/>
              <a:buNone/>
            </a:pPr>
            <a:r>
              <a:rPr lang="ru-RU" sz="2800" dirty="0" smtClean="0"/>
              <a:t>        в - снижение трудоемкости, в %.</a:t>
            </a:r>
          </a:p>
          <a:p>
            <a:pPr eaLnBrk="1" hangingPunct="1">
              <a:lnSpc>
                <a:spcPct val="90000"/>
              </a:lnSpc>
            </a:pPr>
            <a:endParaRPr lang="ru-RU" sz="2800" dirty="0" smtClean="0"/>
          </a:p>
          <a:p>
            <a:pPr eaLnBrk="1" hangingPunct="1">
              <a:lnSpc>
                <a:spcPct val="90000"/>
              </a:lnSpc>
            </a:pPr>
            <a:endParaRPr lang="ru-RU" sz="2800" dirty="0" smtClean="0"/>
          </a:p>
        </p:txBody>
      </p:sp>
      <p:sp>
        <p:nvSpPr>
          <p:cNvPr id="4" name="Номер слайда 3"/>
          <p:cNvSpPr>
            <a:spLocks noGrp="1"/>
          </p:cNvSpPr>
          <p:nvPr>
            <p:ph type="sldNum" sz="quarter" idx="12"/>
          </p:nvPr>
        </p:nvSpPr>
        <p:spPr/>
        <p:txBody>
          <a:bodyPr/>
          <a:lstStyle/>
          <a:p>
            <a:fld id="{B19B0651-EE4F-4900-A07F-96A6BFA9D0F0}" type="slidenum">
              <a:rPr lang="ru-RU" smtClean="0"/>
              <a:pPr/>
              <a:t>172</a:t>
            </a:fld>
            <a:endParaRPr lang="ru-RU"/>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548679"/>
            <a:ext cx="8229600" cy="5577483"/>
          </a:xfrm>
        </p:spPr>
        <p:txBody>
          <a:bodyPr/>
          <a:lstStyle/>
          <a:p>
            <a:pPr eaLnBrk="1" hangingPunct="1">
              <a:lnSpc>
                <a:spcPct val="80000"/>
              </a:lnSpc>
              <a:buFontTx/>
              <a:buNone/>
            </a:pPr>
            <a:r>
              <a:rPr lang="ru-RU" sz="2000" dirty="0" smtClean="0"/>
              <a:t>   Под </a:t>
            </a:r>
            <a:r>
              <a:rPr lang="ru-RU" sz="2000" b="1" i="1" dirty="0" smtClean="0">
                <a:solidFill>
                  <a:srgbClr val="000099"/>
                </a:solidFill>
              </a:rPr>
              <a:t>факторами </a:t>
            </a:r>
            <a:r>
              <a:rPr lang="ru-RU" sz="2000" dirty="0" smtClean="0">
                <a:solidFill>
                  <a:srgbClr val="000099"/>
                </a:solidFill>
              </a:rPr>
              <a:t> </a:t>
            </a:r>
            <a:r>
              <a:rPr lang="ru-RU" sz="2000" dirty="0" smtClean="0"/>
              <a:t>изменения </a:t>
            </a:r>
            <a:r>
              <a:rPr lang="ru-RU" sz="2000" dirty="0" err="1" smtClean="0"/>
              <a:t>Птр</a:t>
            </a:r>
            <a:r>
              <a:rPr lang="ru-RU" sz="2000" dirty="0" smtClean="0"/>
              <a:t> понимаются причины , обуславливающие изменение ее уровня. В практике планирования и учета все факторы классифицируются по основным группам:</a:t>
            </a:r>
          </a:p>
          <a:p>
            <a:pPr eaLnBrk="1" hangingPunct="1">
              <a:lnSpc>
                <a:spcPct val="80000"/>
              </a:lnSpc>
            </a:pPr>
            <a:r>
              <a:rPr lang="ru-RU" sz="2000" dirty="0" smtClean="0"/>
              <a:t>- изменение технического уровня производства;</a:t>
            </a:r>
          </a:p>
          <a:p>
            <a:pPr eaLnBrk="1" hangingPunct="1">
              <a:lnSpc>
                <a:spcPct val="80000"/>
              </a:lnSpc>
            </a:pPr>
            <a:r>
              <a:rPr lang="ru-RU" sz="2000" dirty="0" smtClean="0"/>
              <a:t>- совершенствование управления, организации производства и труда;</a:t>
            </a:r>
          </a:p>
          <a:p>
            <a:pPr eaLnBrk="1" hangingPunct="1">
              <a:lnSpc>
                <a:spcPct val="80000"/>
              </a:lnSpc>
            </a:pPr>
            <a:r>
              <a:rPr lang="ru-RU" sz="2000" dirty="0" smtClean="0"/>
              <a:t>- изменение объема и структуры производства;</a:t>
            </a:r>
          </a:p>
          <a:p>
            <a:pPr eaLnBrk="1" hangingPunct="1">
              <a:lnSpc>
                <a:spcPct val="80000"/>
              </a:lnSpc>
            </a:pPr>
            <a:r>
              <a:rPr lang="ru-RU" sz="2000" dirty="0" smtClean="0"/>
              <a:t>- прочие факторы.</a:t>
            </a:r>
          </a:p>
          <a:p>
            <a:pPr eaLnBrk="1" hangingPunct="1">
              <a:lnSpc>
                <a:spcPct val="80000"/>
              </a:lnSpc>
              <a:buFontTx/>
              <a:buNone/>
            </a:pPr>
            <a:endParaRPr lang="ru-RU" sz="2000" dirty="0" smtClean="0"/>
          </a:p>
          <a:p>
            <a:pPr eaLnBrk="1" hangingPunct="1">
              <a:lnSpc>
                <a:spcPct val="80000"/>
              </a:lnSpc>
              <a:buFontTx/>
              <a:buNone/>
            </a:pPr>
            <a:r>
              <a:rPr lang="ru-RU" sz="2000" dirty="0" smtClean="0"/>
              <a:t>   Под </a:t>
            </a:r>
            <a:r>
              <a:rPr lang="ru-RU" sz="2000" b="1" dirty="0" smtClean="0">
                <a:solidFill>
                  <a:srgbClr val="000099"/>
                </a:solidFill>
              </a:rPr>
              <a:t>резервами </a:t>
            </a:r>
            <a:r>
              <a:rPr lang="ru-RU" sz="2000" dirty="0" smtClean="0"/>
              <a:t>роста </a:t>
            </a:r>
            <a:r>
              <a:rPr lang="ru-RU" sz="2000" dirty="0" err="1" smtClean="0"/>
              <a:t>Птр</a:t>
            </a:r>
            <a:r>
              <a:rPr lang="ru-RU" sz="2000" dirty="0" smtClean="0"/>
              <a:t> следует понимать такие возможности общественного труда, которые, хотя и выявлены, но по разным причинам еще не используются.</a:t>
            </a:r>
          </a:p>
          <a:p>
            <a:pPr eaLnBrk="1" hangingPunct="1">
              <a:lnSpc>
                <a:spcPct val="80000"/>
              </a:lnSpc>
              <a:buFontTx/>
              <a:buNone/>
            </a:pPr>
            <a:endParaRPr lang="ru-RU" sz="2000" dirty="0" smtClean="0"/>
          </a:p>
          <a:p>
            <a:pPr eaLnBrk="1" hangingPunct="1">
              <a:lnSpc>
                <a:spcPct val="80000"/>
              </a:lnSpc>
              <a:buFontTx/>
              <a:buNone/>
            </a:pPr>
            <a:r>
              <a:rPr lang="ru-RU" sz="2000" dirty="0" smtClean="0"/>
              <a:t>Различие между понятиями "фактор" и "резервы" заключается в том, что </a:t>
            </a:r>
          </a:p>
          <a:p>
            <a:pPr eaLnBrk="1" hangingPunct="1">
              <a:lnSpc>
                <a:spcPct val="80000"/>
              </a:lnSpc>
            </a:pPr>
            <a:r>
              <a:rPr lang="ru-RU" sz="2000" b="1" dirty="0" smtClean="0"/>
              <a:t>фактор </a:t>
            </a:r>
            <a:r>
              <a:rPr lang="ru-RU" sz="2000" dirty="0" smtClean="0"/>
              <a:t>- это причина возможности осуществления какого-либо явления, </a:t>
            </a:r>
          </a:p>
          <a:p>
            <a:pPr eaLnBrk="1" hangingPunct="1">
              <a:lnSpc>
                <a:spcPct val="80000"/>
              </a:lnSpc>
            </a:pPr>
            <a:r>
              <a:rPr lang="ru-RU" sz="2000" dirty="0" smtClean="0"/>
              <a:t>а </a:t>
            </a:r>
            <a:r>
              <a:rPr lang="ru-RU" sz="2000" b="1" dirty="0" smtClean="0"/>
              <a:t>резерв </a:t>
            </a:r>
            <a:r>
              <a:rPr lang="ru-RU" sz="2000" dirty="0" smtClean="0"/>
              <a:t>- нереализованная возможность в конкретном случае.</a:t>
            </a:r>
          </a:p>
        </p:txBody>
      </p:sp>
      <p:sp>
        <p:nvSpPr>
          <p:cNvPr id="4" name="Номер слайда 3"/>
          <p:cNvSpPr>
            <a:spLocks noGrp="1"/>
          </p:cNvSpPr>
          <p:nvPr>
            <p:ph type="sldNum" sz="quarter" idx="12"/>
          </p:nvPr>
        </p:nvSpPr>
        <p:spPr/>
        <p:txBody>
          <a:bodyPr/>
          <a:lstStyle/>
          <a:p>
            <a:fld id="{B19B0651-EE4F-4900-A07F-96A6BFA9D0F0}" type="slidenum">
              <a:rPr lang="ru-RU" smtClean="0"/>
              <a:pPr/>
              <a:t>173</a:t>
            </a:fld>
            <a:endParaRPr lang="ru-RU"/>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539552" y="620688"/>
            <a:ext cx="8229600" cy="5721226"/>
          </a:xfrm>
        </p:spPr>
        <p:txBody>
          <a:bodyPr>
            <a:normAutofit lnSpcReduction="10000"/>
          </a:bodyPr>
          <a:lstStyle/>
          <a:p>
            <a:pPr marL="533400" indent="-533400" algn="ctr" eaLnBrk="1" hangingPunct="1">
              <a:lnSpc>
                <a:spcPct val="90000"/>
              </a:lnSpc>
              <a:buFontTx/>
              <a:buNone/>
            </a:pPr>
            <a:r>
              <a:rPr lang="ru-RU" sz="2400" b="1" dirty="0" smtClean="0">
                <a:solidFill>
                  <a:srgbClr val="000099"/>
                </a:solidFill>
              </a:rPr>
              <a:t>Виды резерва </a:t>
            </a:r>
            <a:r>
              <a:rPr lang="ru-RU" sz="2400" b="1" dirty="0" err="1" smtClean="0">
                <a:solidFill>
                  <a:srgbClr val="000099"/>
                </a:solidFill>
              </a:rPr>
              <a:t>Птр</a:t>
            </a:r>
            <a:endParaRPr lang="ru-RU" sz="2400" b="1" dirty="0" smtClean="0">
              <a:solidFill>
                <a:srgbClr val="000099"/>
              </a:solidFill>
            </a:endParaRPr>
          </a:p>
          <a:p>
            <a:pPr marL="533400" indent="-533400" eaLnBrk="1" hangingPunct="1">
              <a:lnSpc>
                <a:spcPct val="90000"/>
              </a:lnSpc>
            </a:pPr>
            <a:r>
              <a:rPr lang="ru-RU" sz="2400" b="1" dirty="0" smtClean="0">
                <a:solidFill>
                  <a:srgbClr val="000099"/>
                </a:solidFill>
              </a:rPr>
              <a:t>По итогу роста </a:t>
            </a:r>
            <a:r>
              <a:rPr lang="ru-RU" sz="2400" b="1" dirty="0" err="1" smtClean="0">
                <a:solidFill>
                  <a:srgbClr val="000099"/>
                </a:solidFill>
              </a:rPr>
              <a:t>Птр</a:t>
            </a:r>
            <a:r>
              <a:rPr lang="ru-RU" sz="2400" b="1" dirty="0" smtClean="0">
                <a:solidFill>
                  <a:srgbClr val="000099"/>
                </a:solidFill>
              </a:rPr>
              <a:t>:</a:t>
            </a:r>
          </a:p>
          <a:p>
            <a:pPr marL="533400" indent="-533400" eaLnBrk="1" hangingPunct="1">
              <a:lnSpc>
                <a:spcPct val="90000"/>
              </a:lnSpc>
              <a:buFontTx/>
              <a:buNone/>
            </a:pPr>
            <a:r>
              <a:rPr lang="ru-RU" sz="2400" dirty="0" smtClean="0"/>
              <a:t>  1.улучшение использования средств производства</a:t>
            </a:r>
          </a:p>
          <a:p>
            <a:pPr marL="533400" indent="-533400" eaLnBrk="1" hangingPunct="1">
              <a:lnSpc>
                <a:spcPct val="90000"/>
              </a:lnSpc>
              <a:buFontTx/>
              <a:buNone/>
            </a:pPr>
            <a:r>
              <a:rPr lang="ru-RU" sz="2400" dirty="0" smtClean="0"/>
              <a:t>  2.улучшение использования раб. Силы</a:t>
            </a:r>
          </a:p>
          <a:p>
            <a:pPr marL="533400" indent="-533400" eaLnBrk="1" hangingPunct="1">
              <a:lnSpc>
                <a:spcPct val="90000"/>
              </a:lnSpc>
            </a:pPr>
            <a:r>
              <a:rPr lang="ru-RU" sz="2400" b="1" dirty="0" smtClean="0">
                <a:solidFill>
                  <a:srgbClr val="000099"/>
                </a:solidFill>
              </a:rPr>
              <a:t>По месту выявления и использования:</a:t>
            </a:r>
          </a:p>
          <a:p>
            <a:pPr marL="533400" indent="-533400" eaLnBrk="1" hangingPunct="1">
              <a:lnSpc>
                <a:spcPct val="90000"/>
              </a:lnSpc>
              <a:buFontTx/>
              <a:buAutoNum type="arabicPeriod"/>
            </a:pPr>
            <a:r>
              <a:rPr lang="ru-RU" sz="2400" dirty="0" smtClean="0"/>
              <a:t>Народнохозяйственные</a:t>
            </a:r>
          </a:p>
          <a:p>
            <a:pPr marL="533400" indent="-533400" eaLnBrk="1" hangingPunct="1">
              <a:lnSpc>
                <a:spcPct val="90000"/>
              </a:lnSpc>
              <a:buFontTx/>
              <a:buAutoNum type="arabicPeriod"/>
            </a:pPr>
            <a:r>
              <a:rPr lang="ru-RU" sz="2400" dirty="0" smtClean="0"/>
              <a:t>Межотраслевые</a:t>
            </a:r>
          </a:p>
          <a:p>
            <a:pPr marL="533400" indent="-533400" eaLnBrk="1" hangingPunct="1">
              <a:lnSpc>
                <a:spcPct val="90000"/>
              </a:lnSpc>
              <a:buFontTx/>
              <a:buAutoNum type="arabicPeriod"/>
            </a:pPr>
            <a:r>
              <a:rPr lang="ru-RU" sz="2400" dirty="0" smtClean="0"/>
              <a:t>Отраслевые</a:t>
            </a:r>
          </a:p>
          <a:p>
            <a:pPr marL="533400" indent="-533400" eaLnBrk="1" hangingPunct="1">
              <a:lnSpc>
                <a:spcPct val="90000"/>
              </a:lnSpc>
              <a:buFontTx/>
              <a:buAutoNum type="arabicPeriod"/>
            </a:pPr>
            <a:r>
              <a:rPr lang="ru-RU" sz="2400" dirty="0" smtClean="0"/>
              <a:t>Внутрипроизводственные</a:t>
            </a:r>
          </a:p>
          <a:p>
            <a:pPr marL="533400" indent="-533400" eaLnBrk="1" hangingPunct="1">
              <a:lnSpc>
                <a:spcPct val="90000"/>
              </a:lnSpc>
              <a:buFontTx/>
              <a:buNone/>
            </a:pPr>
            <a:r>
              <a:rPr lang="ru-RU" sz="2400" dirty="0" smtClean="0"/>
              <a:t>а) связанные со снижением трудоемкости изготовления продукции (технологической, производственной, полной)</a:t>
            </a:r>
          </a:p>
          <a:p>
            <a:pPr marL="533400" indent="-533400" eaLnBrk="1" hangingPunct="1">
              <a:lnSpc>
                <a:spcPct val="90000"/>
              </a:lnSpc>
              <a:buFontTx/>
              <a:buNone/>
            </a:pPr>
            <a:r>
              <a:rPr lang="ru-RU" sz="2400" dirty="0" smtClean="0"/>
              <a:t>б) связанные с улучшением организации труда (улучшение использования рабочего времени, экономия материальных ресурсов и орудий труда) </a:t>
            </a:r>
          </a:p>
        </p:txBody>
      </p:sp>
      <p:sp>
        <p:nvSpPr>
          <p:cNvPr id="4" name="Номер слайда 3"/>
          <p:cNvSpPr>
            <a:spLocks noGrp="1"/>
          </p:cNvSpPr>
          <p:nvPr>
            <p:ph type="sldNum" sz="quarter" idx="12"/>
          </p:nvPr>
        </p:nvSpPr>
        <p:spPr/>
        <p:txBody>
          <a:bodyPr/>
          <a:lstStyle/>
          <a:p>
            <a:fld id="{B19B0651-EE4F-4900-A07F-96A6BFA9D0F0}" type="slidenum">
              <a:rPr lang="ru-RU" smtClean="0"/>
              <a:pPr/>
              <a:t>174</a:t>
            </a:fld>
            <a:endParaRPr lang="ru-RU"/>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457200" y="620688"/>
            <a:ext cx="8229600" cy="5505475"/>
          </a:xfrm>
        </p:spPr>
        <p:txBody>
          <a:bodyPr>
            <a:normAutofit lnSpcReduction="10000"/>
          </a:bodyPr>
          <a:lstStyle/>
          <a:p>
            <a:pPr marL="609600" indent="-609600" eaLnBrk="1" hangingPunct="1">
              <a:lnSpc>
                <a:spcPct val="90000"/>
              </a:lnSpc>
            </a:pPr>
            <a:r>
              <a:rPr lang="ru-RU" sz="2800" dirty="0" smtClean="0"/>
              <a:t>По </a:t>
            </a:r>
            <a:r>
              <a:rPr lang="ru-RU" sz="2800" b="1" dirty="0" smtClean="0">
                <a:solidFill>
                  <a:srgbClr val="000099"/>
                </a:solidFill>
              </a:rPr>
              <a:t>дифференциации внутрипроизводственных резервов:</a:t>
            </a:r>
          </a:p>
          <a:p>
            <a:pPr marL="609600" indent="-609600" eaLnBrk="1" hangingPunct="1">
              <a:lnSpc>
                <a:spcPct val="90000"/>
              </a:lnSpc>
              <a:buFontTx/>
              <a:buAutoNum type="arabicPeriod"/>
            </a:pPr>
            <a:r>
              <a:rPr lang="ru-RU" sz="2800" dirty="0" smtClean="0"/>
              <a:t>заводские  </a:t>
            </a:r>
          </a:p>
          <a:p>
            <a:pPr marL="609600" indent="-609600" eaLnBrk="1" hangingPunct="1">
              <a:lnSpc>
                <a:spcPct val="90000"/>
              </a:lnSpc>
              <a:buFontTx/>
              <a:buAutoNum type="arabicPeriod"/>
            </a:pPr>
            <a:r>
              <a:rPr lang="ru-RU" sz="2800" dirty="0" smtClean="0"/>
              <a:t>Цеховые</a:t>
            </a:r>
          </a:p>
          <a:p>
            <a:pPr marL="609600" indent="-609600" eaLnBrk="1" hangingPunct="1">
              <a:lnSpc>
                <a:spcPct val="90000"/>
              </a:lnSpc>
              <a:buFontTx/>
              <a:buAutoNum type="arabicPeriod"/>
            </a:pPr>
            <a:r>
              <a:rPr lang="ru-RU" sz="2800" dirty="0" smtClean="0"/>
              <a:t>Участковые</a:t>
            </a:r>
          </a:p>
          <a:p>
            <a:pPr marL="609600" indent="-609600" eaLnBrk="1" hangingPunct="1">
              <a:lnSpc>
                <a:spcPct val="90000"/>
              </a:lnSpc>
              <a:buFontTx/>
              <a:buAutoNum type="arabicPeriod"/>
            </a:pPr>
            <a:r>
              <a:rPr lang="ru-RU" sz="2800" dirty="0" smtClean="0"/>
              <a:t>Бригадные</a:t>
            </a:r>
          </a:p>
          <a:p>
            <a:pPr marL="609600" indent="-609600" eaLnBrk="1" hangingPunct="1">
              <a:lnSpc>
                <a:spcPct val="90000"/>
              </a:lnSpc>
              <a:buFontTx/>
              <a:buAutoNum type="arabicPeriod"/>
            </a:pPr>
            <a:r>
              <a:rPr lang="ru-RU" sz="2800" dirty="0" smtClean="0"/>
              <a:t>резервы на рабочем месте</a:t>
            </a:r>
          </a:p>
          <a:p>
            <a:pPr marL="609600" indent="-609600" eaLnBrk="1" hangingPunct="1">
              <a:lnSpc>
                <a:spcPct val="90000"/>
              </a:lnSpc>
              <a:buFontTx/>
              <a:buAutoNum type="arabicPeriod"/>
            </a:pPr>
            <a:endParaRPr lang="ru-RU" sz="2800" dirty="0" smtClean="0"/>
          </a:p>
          <a:p>
            <a:pPr marL="609600" indent="-609600" eaLnBrk="1" hangingPunct="1">
              <a:lnSpc>
                <a:spcPct val="90000"/>
              </a:lnSpc>
            </a:pPr>
            <a:r>
              <a:rPr lang="ru-RU" sz="2800" dirty="0" smtClean="0"/>
              <a:t>По </a:t>
            </a:r>
            <a:r>
              <a:rPr lang="ru-RU" sz="2800" b="1" dirty="0" smtClean="0">
                <a:solidFill>
                  <a:srgbClr val="000099"/>
                </a:solidFill>
              </a:rPr>
              <a:t>функциональной значимости</a:t>
            </a:r>
            <a:r>
              <a:rPr lang="ru-RU" sz="2800" dirty="0" smtClean="0">
                <a:solidFill>
                  <a:srgbClr val="000099"/>
                </a:solidFill>
              </a:rPr>
              <a:t> </a:t>
            </a:r>
          </a:p>
          <a:p>
            <a:pPr marL="609600" indent="-609600" eaLnBrk="1" hangingPunct="1">
              <a:lnSpc>
                <a:spcPct val="90000"/>
              </a:lnSpc>
              <a:buFontTx/>
              <a:buAutoNum type="arabicPeriod"/>
            </a:pPr>
            <a:r>
              <a:rPr lang="ru-RU" sz="2800" dirty="0" smtClean="0"/>
              <a:t>резервы основного производства</a:t>
            </a:r>
          </a:p>
          <a:p>
            <a:pPr marL="609600" indent="-609600" eaLnBrk="1" hangingPunct="1">
              <a:lnSpc>
                <a:spcPct val="90000"/>
              </a:lnSpc>
              <a:buFontTx/>
              <a:buAutoNum type="arabicPeriod"/>
            </a:pPr>
            <a:r>
              <a:rPr lang="ru-RU" sz="2800" dirty="0" smtClean="0"/>
              <a:t>резервы вспомогательного производства</a:t>
            </a:r>
          </a:p>
          <a:p>
            <a:pPr marL="609600" indent="-609600" eaLnBrk="1" hangingPunct="1">
              <a:lnSpc>
                <a:spcPct val="90000"/>
              </a:lnSpc>
              <a:buFontTx/>
              <a:buAutoNum type="arabicPeriod"/>
            </a:pPr>
            <a:r>
              <a:rPr lang="ru-RU" sz="2800" dirty="0" smtClean="0"/>
              <a:t>резервы управления</a:t>
            </a:r>
          </a:p>
        </p:txBody>
      </p:sp>
      <p:sp>
        <p:nvSpPr>
          <p:cNvPr id="4" name="Номер слайда 3"/>
          <p:cNvSpPr>
            <a:spLocks noGrp="1"/>
          </p:cNvSpPr>
          <p:nvPr>
            <p:ph type="sldNum" sz="quarter" idx="12"/>
          </p:nvPr>
        </p:nvSpPr>
        <p:spPr/>
        <p:txBody>
          <a:bodyPr/>
          <a:lstStyle/>
          <a:p>
            <a:fld id="{B19B0651-EE4F-4900-A07F-96A6BFA9D0F0}" type="slidenum">
              <a:rPr lang="ru-RU" smtClean="0"/>
              <a:pPr/>
              <a:t>175</a:t>
            </a:fld>
            <a:endParaRPr lang="ru-RU"/>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57200" y="836712"/>
            <a:ext cx="8229600" cy="5289451"/>
          </a:xfrm>
        </p:spPr>
        <p:txBody>
          <a:bodyPr/>
          <a:lstStyle/>
          <a:p>
            <a:pPr marL="609600" indent="-609600" eaLnBrk="1" hangingPunct="1"/>
            <a:r>
              <a:rPr lang="ru-RU" sz="2800" dirty="0" smtClean="0">
                <a:solidFill>
                  <a:srgbClr val="000099"/>
                </a:solidFill>
              </a:rPr>
              <a:t>По </a:t>
            </a:r>
            <a:r>
              <a:rPr lang="ru-RU" sz="2800" b="1" dirty="0" smtClean="0">
                <a:solidFill>
                  <a:srgbClr val="000099"/>
                </a:solidFill>
              </a:rPr>
              <a:t>времени использования:</a:t>
            </a:r>
          </a:p>
          <a:p>
            <a:pPr marL="609600" indent="-609600" eaLnBrk="1" hangingPunct="1">
              <a:buFontTx/>
              <a:buAutoNum type="arabicPeriod"/>
            </a:pPr>
            <a:r>
              <a:rPr lang="ru-RU" sz="2800" dirty="0" smtClean="0"/>
              <a:t> текущие (не требуют значительных единовременных затрат - лучшее использование оборудования, ликвидация или сокращение брака, применение наиболее рациональных и эффективных систем оплаты труда, совершенствование организации труда и его нормирование)</a:t>
            </a:r>
          </a:p>
          <a:p>
            <a:pPr marL="609600" indent="-609600" eaLnBrk="1" hangingPunct="1">
              <a:buFontTx/>
              <a:buAutoNum type="arabicPeriod"/>
            </a:pPr>
            <a:r>
              <a:rPr lang="ru-RU" sz="2800" dirty="0" smtClean="0"/>
              <a:t> перспективные (требуют значительных КВ: перестройка производства, внедрение новых технологий)</a:t>
            </a:r>
          </a:p>
        </p:txBody>
      </p:sp>
      <p:sp>
        <p:nvSpPr>
          <p:cNvPr id="4" name="Номер слайда 3"/>
          <p:cNvSpPr>
            <a:spLocks noGrp="1"/>
          </p:cNvSpPr>
          <p:nvPr>
            <p:ph type="sldNum" sz="quarter" idx="12"/>
          </p:nvPr>
        </p:nvSpPr>
        <p:spPr/>
        <p:txBody>
          <a:bodyPr/>
          <a:lstStyle/>
          <a:p>
            <a:fld id="{B19B0651-EE4F-4900-A07F-96A6BFA9D0F0}" type="slidenum">
              <a:rPr lang="ru-RU" smtClean="0"/>
              <a:pPr/>
              <a:t>176</a:t>
            </a:fld>
            <a:endParaRPr lang="ru-RU"/>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57200" y="620688"/>
            <a:ext cx="8229600" cy="5505475"/>
          </a:xfrm>
        </p:spPr>
        <p:txBody>
          <a:bodyPr/>
          <a:lstStyle/>
          <a:p>
            <a:pPr eaLnBrk="1" hangingPunct="1">
              <a:lnSpc>
                <a:spcPct val="90000"/>
              </a:lnSpc>
              <a:buFontTx/>
              <a:buNone/>
            </a:pPr>
            <a:r>
              <a:rPr lang="ru-RU" sz="2400" dirty="0" smtClean="0"/>
              <a:t>Для изучения резервов роста </a:t>
            </a:r>
            <a:r>
              <a:rPr lang="ru-RU" sz="2400" dirty="0" err="1" smtClean="0"/>
              <a:t>Птр</a:t>
            </a:r>
            <a:r>
              <a:rPr lang="ru-RU" sz="2400" dirty="0" smtClean="0"/>
              <a:t> следует выделять часовую, дневную и годовую </a:t>
            </a:r>
            <a:r>
              <a:rPr lang="ru-RU" sz="2400" dirty="0" err="1" smtClean="0"/>
              <a:t>Птр</a:t>
            </a:r>
            <a:r>
              <a:rPr lang="ru-RU" sz="2400" dirty="0" smtClean="0"/>
              <a:t>. </a:t>
            </a:r>
          </a:p>
          <a:p>
            <a:pPr eaLnBrk="1" hangingPunct="1">
              <a:lnSpc>
                <a:spcPct val="90000"/>
              </a:lnSpc>
              <a:buFontTx/>
              <a:buNone/>
            </a:pPr>
            <a:r>
              <a:rPr lang="ru-RU" sz="2400" b="1" dirty="0" smtClean="0"/>
              <a:t>Часовая </a:t>
            </a:r>
            <a:r>
              <a:rPr lang="ru-RU" sz="2400" b="1" dirty="0" err="1" smtClean="0"/>
              <a:t>Птр</a:t>
            </a:r>
            <a:r>
              <a:rPr lang="ru-RU" sz="2400" dirty="0" smtClean="0"/>
              <a:t> повышается за счет интенсификации производственных процессов, повышения квалификации рабочих, внедрения передовых приемов и методов работы;</a:t>
            </a:r>
          </a:p>
          <a:p>
            <a:pPr eaLnBrk="1" hangingPunct="1">
              <a:lnSpc>
                <a:spcPct val="90000"/>
              </a:lnSpc>
              <a:buFontTx/>
              <a:buNone/>
            </a:pPr>
            <a:r>
              <a:rPr lang="ru-RU" sz="2400" b="1" dirty="0" smtClean="0"/>
              <a:t>Дневная </a:t>
            </a:r>
            <a:r>
              <a:rPr lang="ru-RU" sz="2400" b="1" dirty="0" err="1" smtClean="0"/>
              <a:t>Птр</a:t>
            </a:r>
            <a:r>
              <a:rPr lang="ru-RU" sz="2400" dirty="0" smtClean="0"/>
              <a:t> - за счет более полного использования сменного рабочего времени. Рост дневной </a:t>
            </a:r>
            <a:r>
              <a:rPr lang="ru-RU" sz="2400" dirty="0" err="1" smtClean="0"/>
              <a:t>Птр</a:t>
            </a:r>
            <a:r>
              <a:rPr lang="ru-RU" sz="2400" dirty="0" smtClean="0"/>
              <a:t> отстает от часовой. Это объясняется наличием внутрисменных простоев по разным организационно-техническим причинам. В свою очередь, часовая выработка повышается за счет лучшего использования календарного времени рабочих. Однако в своем росте </a:t>
            </a:r>
            <a:r>
              <a:rPr lang="ru-RU" sz="2400" b="1" dirty="0" smtClean="0"/>
              <a:t>годовая </a:t>
            </a:r>
            <a:r>
              <a:rPr lang="ru-RU" sz="2400" b="1" dirty="0" err="1" smtClean="0"/>
              <a:t>Птр</a:t>
            </a:r>
            <a:r>
              <a:rPr lang="ru-RU" sz="2400" dirty="0" smtClean="0"/>
              <a:t> отстает от дневной из-за наличия целодневных невыходов на работу по разным причинам. Следовательно, часовая </a:t>
            </a:r>
            <a:r>
              <a:rPr lang="ru-RU" sz="2400" dirty="0" err="1" smtClean="0"/>
              <a:t>Птр</a:t>
            </a:r>
            <a:r>
              <a:rPr lang="ru-RU" sz="2400" dirty="0" smtClean="0"/>
              <a:t> растет быстрее дневной и месячной.</a:t>
            </a:r>
          </a:p>
        </p:txBody>
      </p:sp>
      <p:sp>
        <p:nvSpPr>
          <p:cNvPr id="4" name="Номер слайда 3"/>
          <p:cNvSpPr>
            <a:spLocks noGrp="1"/>
          </p:cNvSpPr>
          <p:nvPr>
            <p:ph type="sldNum" sz="quarter" idx="12"/>
          </p:nvPr>
        </p:nvSpPr>
        <p:spPr/>
        <p:txBody>
          <a:bodyPr/>
          <a:lstStyle/>
          <a:p>
            <a:fld id="{B19B0651-EE4F-4900-A07F-96A6BFA9D0F0}" type="slidenum">
              <a:rPr lang="ru-RU" smtClean="0"/>
              <a:pPr/>
              <a:t>177</a:t>
            </a:fld>
            <a:endParaRPr lang="ru-RU"/>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 y="836711"/>
            <a:ext cx="8229600" cy="5289451"/>
          </a:xfrm>
        </p:spPr>
        <p:txBody>
          <a:bodyPr>
            <a:normAutofit lnSpcReduction="10000"/>
          </a:bodyPr>
          <a:lstStyle/>
          <a:p>
            <a:pPr marL="381000" indent="-381000" eaLnBrk="1" hangingPunct="1">
              <a:lnSpc>
                <a:spcPct val="80000"/>
              </a:lnSpc>
              <a:buFontTx/>
              <a:buAutoNum type="arabicPeriod"/>
            </a:pPr>
            <a:r>
              <a:rPr lang="ru-RU" sz="2000" dirty="0" smtClean="0"/>
              <a:t>Факторы, влияющие на </a:t>
            </a:r>
            <a:r>
              <a:rPr lang="ru-RU" sz="2000" b="1" dirty="0" smtClean="0"/>
              <a:t>часовую </a:t>
            </a:r>
            <a:r>
              <a:rPr lang="ru-RU" sz="2000" b="1" dirty="0" err="1" smtClean="0"/>
              <a:t>Птр</a:t>
            </a:r>
            <a:r>
              <a:rPr lang="ru-RU" sz="2000" dirty="0" smtClean="0"/>
              <a:t>. :</a:t>
            </a:r>
          </a:p>
          <a:p>
            <a:pPr marL="381000" indent="-381000" eaLnBrk="1" hangingPunct="1">
              <a:lnSpc>
                <a:spcPct val="80000"/>
              </a:lnSpc>
              <a:buFontTx/>
              <a:buNone/>
            </a:pPr>
            <a:r>
              <a:rPr lang="ru-RU" sz="2000" dirty="0" smtClean="0"/>
              <a:t>- внедрение нового, более производительного оборудования, прогрессивной технологии;</a:t>
            </a:r>
          </a:p>
          <a:p>
            <a:pPr marL="381000" indent="-381000" eaLnBrk="1" hangingPunct="1">
              <a:lnSpc>
                <a:spcPct val="80000"/>
              </a:lnSpc>
              <a:buFontTx/>
              <a:buNone/>
            </a:pPr>
            <a:r>
              <a:rPr lang="ru-RU" sz="2000" dirty="0" smtClean="0"/>
              <a:t>- механизация и автоматизация производственных процессов;</a:t>
            </a:r>
          </a:p>
          <a:p>
            <a:pPr marL="381000" indent="-381000" eaLnBrk="1" hangingPunct="1">
              <a:lnSpc>
                <a:spcPct val="80000"/>
              </a:lnSpc>
              <a:buFontTx/>
              <a:buNone/>
            </a:pPr>
            <a:r>
              <a:rPr lang="ru-RU" sz="2000" dirty="0" smtClean="0"/>
              <a:t>- применение новых материалов;</a:t>
            </a:r>
          </a:p>
          <a:p>
            <a:pPr marL="381000" indent="-381000" eaLnBrk="1" hangingPunct="1">
              <a:lnSpc>
                <a:spcPct val="80000"/>
              </a:lnSpc>
              <a:buFontTx/>
              <a:buNone/>
            </a:pPr>
            <a:r>
              <a:rPr lang="ru-RU" sz="2000" dirty="0" smtClean="0"/>
              <a:t>- совершенствование конструкций машин и приборов и т.п.</a:t>
            </a:r>
          </a:p>
          <a:p>
            <a:pPr marL="381000" indent="-381000" eaLnBrk="1" hangingPunct="1">
              <a:lnSpc>
                <a:spcPct val="80000"/>
              </a:lnSpc>
              <a:buFontTx/>
              <a:buChar char="-"/>
            </a:pPr>
            <a:endParaRPr lang="ru-RU" sz="2000" dirty="0" smtClean="0"/>
          </a:p>
          <a:p>
            <a:pPr marL="381000" indent="-381000" eaLnBrk="1" hangingPunct="1">
              <a:lnSpc>
                <a:spcPct val="80000"/>
              </a:lnSpc>
              <a:buFontTx/>
              <a:buNone/>
            </a:pPr>
            <a:r>
              <a:rPr lang="ru-RU" sz="2000" dirty="0" smtClean="0"/>
              <a:t>2. Факторы, влияющие на </a:t>
            </a:r>
            <a:r>
              <a:rPr lang="ru-RU" sz="2000" b="1" dirty="0" smtClean="0"/>
              <a:t>дневную </a:t>
            </a:r>
            <a:r>
              <a:rPr lang="ru-RU" sz="2000" b="1" dirty="0" err="1" smtClean="0"/>
              <a:t>Птр</a:t>
            </a:r>
            <a:r>
              <a:rPr lang="ru-RU" sz="2000" b="1" dirty="0" smtClean="0"/>
              <a:t>:</a:t>
            </a:r>
            <a:endParaRPr lang="ru-RU" sz="2000" dirty="0" smtClean="0"/>
          </a:p>
          <a:p>
            <a:pPr marL="381000" indent="-381000" eaLnBrk="1" hangingPunct="1">
              <a:lnSpc>
                <a:spcPct val="80000"/>
              </a:lnSpc>
              <a:buFontTx/>
              <a:buNone/>
            </a:pPr>
            <a:r>
              <a:rPr lang="ru-RU" sz="2000" dirty="0" smtClean="0"/>
              <a:t>- увеличение бюджета рабочего времени одного работающего за счет сокращения всех видов простоев и невыходов на работу;</a:t>
            </a:r>
          </a:p>
          <a:p>
            <a:pPr marL="381000" indent="-381000" eaLnBrk="1" hangingPunct="1">
              <a:lnSpc>
                <a:spcPct val="80000"/>
              </a:lnSpc>
              <a:buFontTx/>
              <a:buChar char="-"/>
            </a:pPr>
            <a:r>
              <a:rPr lang="ru-RU" sz="2000" dirty="0" smtClean="0"/>
              <a:t>изменение продолжительности рабочего дня.</a:t>
            </a:r>
          </a:p>
          <a:p>
            <a:pPr marL="381000" indent="-381000" eaLnBrk="1" hangingPunct="1">
              <a:lnSpc>
                <a:spcPct val="80000"/>
              </a:lnSpc>
              <a:buFontTx/>
              <a:buChar char="-"/>
            </a:pPr>
            <a:endParaRPr lang="ru-RU" sz="2000" dirty="0" smtClean="0"/>
          </a:p>
          <a:p>
            <a:pPr marL="381000" indent="-381000" eaLnBrk="1" hangingPunct="1">
              <a:lnSpc>
                <a:spcPct val="80000"/>
              </a:lnSpc>
              <a:buFontTx/>
              <a:buNone/>
            </a:pPr>
            <a:r>
              <a:rPr lang="ru-RU" sz="2000" dirty="0" smtClean="0"/>
              <a:t>3. Факторы, влияющие на </a:t>
            </a:r>
            <a:r>
              <a:rPr lang="ru-RU" sz="2000" b="1" dirty="0" smtClean="0"/>
              <a:t>годовую </a:t>
            </a:r>
            <a:r>
              <a:rPr lang="ru-RU" sz="2000" b="1" dirty="0" err="1" smtClean="0"/>
              <a:t>Птр</a:t>
            </a:r>
            <a:r>
              <a:rPr lang="ru-RU" sz="2000" b="1" dirty="0" smtClean="0"/>
              <a:t>:</a:t>
            </a:r>
            <a:endParaRPr lang="ru-RU" sz="2000" dirty="0" smtClean="0"/>
          </a:p>
          <a:p>
            <a:pPr marL="381000" indent="-381000" eaLnBrk="1" hangingPunct="1">
              <a:lnSpc>
                <a:spcPct val="80000"/>
              </a:lnSpc>
              <a:buFontTx/>
              <a:buNone/>
            </a:pPr>
            <a:r>
              <a:rPr lang="ru-RU" sz="2000" dirty="0" smtClean="0"/>
              <a:t>- развитие прогрессивных форм организации труда;</a:t>
            </a:r>
          </a:p>
          <a:p>
            <a:pPr marL="381000" indent="-381000" eaLnBrk="1" hangingPunct="1">
              <a:lnSpc>
                <a:spcPct val="80000"/>
              </a:lnSpc>
              <a:buFontTx/>
              <a:buNone/>
            </a:pPr>
            <a:r>
              <a:rPr lang="ru-RU" sz="2000" dirty="0" smtClean="0"/>
              <a:t>- относительное уменьшение численности вспомогательных рабочих;</a:t>
            </a:r>
          </a:p>
          <a:p>
            <a:pPr marL="381000" indent="-381000" eaLnBrk="1" hangingPunct="1">
              <a:lnSpc>
                <a:spcPct val="80000"/>
              </a:lnSpc>
              <a:buFontTx/>
              <a:buNone/>
            </a:pPr>
            <a:r>
              <a:rPr lang="ru-RU" sz="2000" dirty="0" smtClean="0"/>
              <a:t>- совершенствование структуры управления.</a:t>
            </a:r>
          </a:p>
        </p:txBody>
      </p:sp>
      <p:sp>
        <p:nvSpPr>
          <p:cNvPr id="4" name="Номер слайда 3"/>
          <p:cNvSpPr>
            <a:spLocks noGrp="1"/>
          </p:cNvSpPr>
          <p:nvPr>
            <p:ph type="sldNum" sz="quarter" idx="12"/>
          </p:nvPr>
        </p:nvSpPr>
        <p:spPr/>
        <p:txBody>
          <a:bodyPr/>
          <a:lstStyle/>
          <a:p>
            <a:fld id="{B19B0651-EE4F-4900-A07F-96A6BFA9D0F0}" type="slidenum">
              <a:rPr lang="ru-RU" smtClean="0"/>
              <a:pPr/>
              <a:t>178</a:t>
            </a:fld>
            <a:endParaRPr lang="ru-RU"/>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457200" y="548679"/>
            <a:ext cx="8229600" cy="5577483"/>
          </a:xfrm>
        </p:spPr>
        <p:txBody>
          <a:bodyPr/>
          <a:lstStyle/>
          <a:p>
            <a:pPr eaLnBrk="1" hangingPunct="1">
              <a:lnSpc>
                <a:spcPct val="90000"/>
              </a:lnSpc>
              <a:buFontTx/>
              <a:buNone/>
            </a:pPr>
            <a:r>
              <a:rPr lang="ru-RU" b="1" dirty="0" smtClean="0"/>
              <a:t>Планирование </a:t>
            </a:r>
            <a:r>
              <a:rPr lang="ru-RU" b="1" dirty="0" err="1" smtClean="0"/>
              <a:t>Птр</a:t>
            </a:r>
            <a:r>
              <a:rPr lang="ru-RU" dirty="0" smtClean="0"/>
              <a:t> сводится к тому, чтобы обосновать возможный ее рост и уровень (абсолютный размер выработки на одного работающего) в плановом периоде. </a:t>
            </a:r>
          </a:p>
          <a:p>
            <a:pPr eaLnBrk="1" hangingPunct="1">
              <a:lnSpc>
                <a:spcPct val="90000"/>
              </a:lnSpc>
              <a:buFontTx/>
              <a:buNone/>
            </a:pPr>
            <a:endParaRPr lang="ru-RU" b="1" dirty="0" smtClean="0"/>
          </a:p>
          <a:p>
            <a:pPr eaLnBrk="1" hangingPunct="1">
              <a:lnSpc>
                <a:spcPct val="90000"/>
              </a:lnSpc>
              <a:buFontTx/>
              <a:buNone/>
            </a:pPr>
            <a:r>
              <a:rPr lang="ru-RU" b="1" dirty="0" smtClean="0"/>
              <a:t> </a:t>
            </a:r>
            <a:r>
              <a:rPr lang="ru-RU" dirty="0" smtClean="0"/>
              <a:t>Планирование повышения </a:t>
            </a:r>
            <a:r>
              <a:rPr lang="ru-RU" dirty="0" err="1" smtClean="0"/>
              <a:t>Птр</a:t>
            </a:r>
            <a:r>
              <a:rPr lang="ru-RU" dirty="0" smtClean="0"/>
              <a:t> проводится различными методами:</a:t>
            </a:r>
          </a:p>
          <a:p>
            <a:pPr eaLnBrk="1" hangingPunct="1">
              <a:lnSpc>
                <a:spcPct val="90000"/>
              </a:lnSpc>
              <a:buFontTx/>
              <a:buChar char="-"/>
            </a:pPr>
            <a:r>
              <a:rPr lang="ru-RU" dirty="0" smtClean="0"/>
              <a:t>по трудоемкости, с учетом улучшения использования фондов времени </a:t>
            </a:r>
          </a:p>
          <a:p>
            <a:pPr eaLnBrk="1" hangingPunct="1">
              <a:lnSpc>
                <a:spcPct val="90000"/>
              </a:lnSpc>
              <a:buFontTx/>
              <a:buChar char="-"/>
            </a:pPr>
            <a:r>
              <a:rPr lang="ru-RU" dirty="0" smtClean="0"/>
              <a:t>по факторам, обуславливающим сбережение труда.</a:t>
            </a:r>
          </a:p>
        </p:txBody>
      </p:sp>
      <p:sp>
        <p:nvSpPr>
          <p:cNvPr id="4" name="Номер слайда 3"/>
          <p:cNvSpPr>
            <a:spLocks noGrp="1"/>
          </p:cNvSpPr>
          <p:nvPr>
            <p:ph type="sldNum" sz="quarter" idx="12"/>
          </p:nvPr>
        </p:nvSpPr>
        <p:spPr/>
        <p:txBody>
          <a:bodyPr/>
          <a:lstStyle/>
          <a:p>
            <a:fld id="{B19B0651-EE4F-4900-A07F-96A6BFA9D0F0}" type="slidenum">
              <a:rPr lang="ru-RU" smtClean="0"/>
              <a:pPr/>
              <a:t>179</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A46DE7F7-CB43-47F2-B11C-34A4C102ABE7}"/>
              </a:ext>
            </a:extLst>
          </p:cNvPr>
          <p:cNvSpPr>
            <a:spLocks noChangeArrowheads="1"/>
          </p:cNvSpPr>
          <p:nvPr/>
        </p:nvSpPr>
        <p:spPr bwMode="auto">
          <a:xfrm>
            <a:off x="539750" y="188913"/>
            <a:ext cx="6553200" cy="360362"/>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2600" b="1">
                <a:solidFill>
                  <a:schemeClr val="bg1"/>
                </a:solidFill>
              </a:rPr>
              <a:t>Классификация основных средств</a:t>
            </a:r>
          </a:p>
        </p:txBody>
      </p:sp>
      <p:sp>
        <p:nvSpPr>
          <p:cNvPr id="6147" name="Line 5">
            <a:extLst>
              <a:ext uri="{FF2B5EF4-FFF2-40B4-BE49-F238E27FC236}">
                <a16:creationId xmlns:a16="http://schemas.microsoft.com/office/drawing/2014/main" id="{EAD84C39-FA15-4B7C-A8FC-ADB52180978A}"/>
              </a:ext>
            </a:extLst>
          </p:cNvPr>
          <p:cNvSpPr>
            <a:spLocks noChangeShapeType="1"/>
          </p:cNvSpPr>
          <p:nvPr/>
        </p:nvSpPr>
        <p:spPr bwMode="auto">
          <a:xfrm>
            <a:off x="179388" y="333375"/>
            <a:ext cx="358775"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48" name="Line 6">
            <a:extLst>
              <a:ext uri="{FF2B5EF4-FFF2-40B4-BE49-F238E27FC236}">
                <a16:creationId xmlns:a16="http://schemas.microsoft.com/office/drawing/2014/main" id="{478A6936-39F6-462F-A1EF-87BAA44AB4A3}"/>
              </a:ext>
            </a:extLst>
          </p:cNvPr>
          <p:cNvSpPr>
            <a:spLocks noChangeShapeType="1"/>
          </p:cNvSpPr>
          <p:nvPr/>
        </p:nvSpPr>
        <p:spPr bwMode="auto">
          <a:xfrm>
            <a:off x="179388" y="333375"/>
            <a:ext cx="0" cy="287972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49" name="Rectangle 8">
            <a:extLst>
              <a:ext uri="{FF2B5EF4-FFF2-40B4-BE49-F238E27FC236}">
                <a16:creationId xmlns:a16="http://schemas.microsoft.com/office/drawing/2014/main" id="{8DA3E6DD-8A0B-4B66-A497-8E7DA2EF6895}"/>
              </a:ext>
            </a:extLst>
          </p:cNvPr>
          <p:cNvSpPr>
            <a:spLocks noChangeArrowheads="1"/>
          </p:cNvSpPr>
          <p:nvPr/>
        </p:nvSpPr>
        <p:spPr bwMode="auto">
          <a:xfrm>
            <a:off x="538163" y="693738"/>
            <a:ext cx="8496300" cy="4318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2200" i="1" u="sng">
                <a:solidFill>
                  <a:schemeClr val="bg1"/>
                </a:solidFill>
              </a:rPr>
              <a:t>В соответствии с Общероссийским классификатором основных фондов (ОКОФ)</a:t>
            </a:r>
          </a:p>
        </p:txBody>
      </p:sp>
      <p:sp>
        <p:nvSpPr>
          <p:cNvPr id="6150" name="Line 9">
            <a:extLst>
              <a:ext uri="{FF2B5EF4-FFF2-40B4-BE49-F238E27FC236}">
                <a16:creationId xmlns:a16="http://schemas.microsoft.com/office/drawing/2014/main" id="{EDC073AE-EC41-46A0-9878-C65C81684257}"/>
              </a:ext>
            </a:extLst>
          </p:cNvPr>
          <p:cNvSpPr>
            <a:spLocks noChangeShapeType="1"/>
          </p:cNvSpPr>
          <p:nvPr/>
        </p:nvSpPr>
        <p:spPr bwMode="auto">
          <a:xfrm>
            <a:off x="900113" y="1125538"/>
            <a:ext cx="0" cy="1223962"/>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1" name="Line 11">
            <a:extLst>
              <a:ext uri="{FF2B5EF4-FFF2-40B4-BE49-F238E27FC236}">
                <a16:creationId xmlns:a16="http://schemas.microsoft.com/office/drawing/2014/main" id="{95CC039B-6C92-4CE4-9DEE-DB7232396F76}"/>
              </a:ext>
            </a:extLst>
          </p:cNvPr>
          <p:cNvSpPr>
            <a:spLocks noChangeShapeType="1"/>
          </p:cNvSpPr>
          <p:nvPr/>
        </p:nvSpPr>
        <p:spPr bwMode="auto">
          <a:xfrm>
            <a:off x="179388" y="908050"/>
            <a:ext cx="360362"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2" name="Line 13">
            <a:extLst>
              <a:ext uri="{FF2B5EF4-FFF2-40B4-BE49-F238E27FC236}">
                <a16:creationId xmlns:a16="http://schemas.microsoft.com/office/drawing/2014/main" id="{00BFB9FB-580D-499A-AAE4-1DA2C9B6D57B}"/>
              </a:ext>
            </a:extLst>
          </p:cNvPr>
          <p:cNvSpPr>
            <a:spLocks noChangeShapeType="1"/>
          </p:cNvSpPr>
          <p:nvPr/>
        </p:nvSpPr>
        <p:spPr bwMode="auto">
          <a:xfrm>
            <a:off x="900113" y="1700213"/>
            <a:ext cx="576262"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3" name="Rectangle 14">
            <a:extLst>
              <a:ext uri="{FF2B5EF4-FFF2-40B4-BE49-F238E27FC236}">
                <a16:creationId xmlns:a16="http://schemas.microsoft.com/office/drawing/2014/main" id="{EE3E995D-3E4A-4721-B466-16814BB887B5}"/>
              </a:ext>
            </a:extLst>
          </p:cNvPr>
          <p:cNvSpPr>
            <a:spLocks noChangeArrowheads="1"/>
          </p:cNvSpPr>
          <p:nvPr/>
        </p:nvSpPr>
        <p:spPr bwMode="auto">
          <a:xfrm>
            <a:off x="1476375" y="1412875"/>
            <a:ext cx="2951163" cy="4318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3200">
                <a:solidFill>
                  <a:schemeClr val="bg1"/>
                </a:solidFill>
              </a:rPr>
              <a:t>материальные</a:t>
            </a:r>
            <a:endParaRPr lang="ru-RU" altLang="ru-RU" sz="1700">
              <a:solidFill>
                <a:schemeClr val="bg1"/>
              </a:solidFill>
            </a:endParaRPr>
          </a:p>
        </p:txBody>
      </p:sp>
      <p:sp>
        <p:nvSpPr>
          <p:cNvPr id="6154" name="Line 15">
            <a:extLst>
              <a:ext uri="{FF2B5EF4-FFF2-40B4-BE49-F238E27FC236}">
                <a16:creationId xmlns:a16="http://schemas.microsoft.com/office/drawing/2014/main" id="{3FFB2443-BD19-4391-9108-97D178618488}"/>
              </a:ext>
            </a:extLst>
          </p:cNvPr>
          <p:cNvSpPr>
            <a:spLocks noChangeShapeType="1"/>
          </p:cNvSpPr>
          <p:nvPr/>
        </p:nvSpPr>
        <p:spPr bwMode="auto">
          <a:xfrm>
            <a:off x="900113" y="2349500"/>
            <a:ext cx="576262"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5" name="Rectangle 16">
            <a:extLst>
              <a:ext uri="{FF2B5EF4-FFF2-40B4-BE49-F238E27FC236}">
                <a16:creationId xmlns:a16="http://schemas.microsoft.com/office/drawing/2014/main" id="{363D5700-8829-4DB7-876A-199194A18C58}"/>
              </a:ext>
            </a:extLst>
          </p:cNvPr>
          <p:cNvSpPr>
            <a:spLocks noChangeArrowheads="1"/>
          </p:cNvSpPr>
          <p:nvPr/>
        </p:nvSpPr>
        <p:spPr bwMode="auto">
          <a:xfrm>
            <a:off x="1476375" y="2133600"/>
            <a:ext cx="2986088" cy="4318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3200">
                <a:solidFill>
                  <a:schemeClr val="bg1"/>
                </a:solidFill>
              </a:rPr>
              <a:t>нематериальные</a:t>
            </a:r>
            <a:endParaRPr lang="ru-RU" altLang="ru-RU" sz="1700">
              <a:solidFill>
                <a:schemeClr val="bg1"/>
              </a:solidFill>
            </a:endParaRPr>
          </a:p>
        </p:txBody>
      </p:sp>
      <p:sp>
        <p:nvSpPr>
          <p:cNvPr id="6156" name="Line 17">
            <a:extLst>
              <a:ext uri="{FF2B5EF4-FFF2-40B4-BE49-F238E27FC236}">
                <a16:creationId xmlns:a16="http://schemas.microsoft.com/office/drawing/2014/main" id="{601BB77F-C7F7-4D70-B781-C397C18D3A94}"/>
              </a:ext>
            </a:extLst>
          </p:cNvPr>
          <p:cNvSpPr>
            <a:spLocks noChangeShapeType="1"/>
          </p:cNvSpPr>
          <p:nvPr/>
        </p:nvSpPr>
        <p:spPr bwMode="auto">
          <a:xfrm>
            <a:off x="179388" y="3213100"/>
            <a:ext cx="360362"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7" name="Rectangle 18">
            <a:extLst>
              <a:ext uri="{FF2B5EF4-FFF2-40B4-BE49-F238E27FC236}">
                <a16:creationId xmlns:a16="http://schemas.microsoft.com/office/drawing/2014/main" id="{07821619-AE4A-4856-8A55-CFFB57C6A3E9}"/>
              </a:ext>
            </a:extLst>
          </p:cNvPr>
          <p:cNvSpPr>
            <a:spLocks noChangeArrowheads="1"/>
          </p:cNvSpPr>
          <p:nvPr/>
        </p:nvSpPr>
        <p:spPr bwMode="auto">
          <a:xfrm>
            <a:off x="539750" y="2997200"/>
            <a:ext cx="3924300" cy="4318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200" i="1" u="sng">
                <a:solidFill>
                  <a:schemeClr val="bg1"/>
                </a:solidFill>
              </a:rPr>
              <a:t>По участию в процессе производства</a:t>
            </a:r>
          </a:p>
        </p:txBody>
      </p:sp>
      <p:sp>
        <p:nvSpPr>
          <p:cNvPr id="6158" name="Line 19">
            <a:extLst>
              <a:ext uri="{FF2B5EF4-FFF2-40B4-BE49-F238E27FC236}">
                <a16:creationId xmlns:a16="http://schemas.microsoft.com/office/drawing/2014/main" id="{06725D0F-5919-4AF1-9C54-D00933114618}"/>
              </a:ext>
            </a:extLst>
          </p:cNvPr>
          <p:cNvSpPr>
            <a:spLocks noChangeShapeType="1"/>
          </p:cNvSpPr>
          <p:nvPr/>
        </p:nvSpPr>
        <p:spPr bwMode="auto">
          <a:xfrm>
            <a:off x="900113" y="3429000"/>
            <a:ext cx="0" cy="115252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9" name="Line 20">
            <a:extLst>
              <a:ext uri="{FF2B5EF4-FFF2-40B4-BE49-F238E27FC236}">
                <a16:creationId xmlns:a16="http://schemas.microsoft.com/office/drawing/2014/main" id="{1A348EE6-9C3A-43A7-9B30-9BC64BAFA8F1}"/>
              </a:ext>
            </a:extLst>
          </p:cNvPr>
          <p:cNvSpPr>
            <a:spLocks noChangeShapeType="1"/>
          </p:cNvSpPr>
          <p:nvPr/>
        </p:nvSpPr>
        <p:spPr bwMode="auto">
          <a:xfrm>
            <a:off x="900113" y="3933825"/>
            <a:ext cx="576262"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60" name="Line 21">
            <a:extLst>
              <a:ext uri="{FF2B5EF4-FFF2-40B4-BE49-F238E27FC236}">
                <a16:creationId xmlns:a16="http://schemas.microsoft.com/office/drawing/2014/main" id="{FC42338A-B119-400F-A65E-B993AA4D86BF}"/>
              </a:ext>
            </a:extLst>
          </p:cNvPr>
          <p:cNvSpPr>
            <a:spLocks noChangeShapeType="1"/>
          </p:cNvSpPr>
          <p:nvPr/>
        </p:nvSpPr>
        <p:spPr bwMode="auto">
          <a:xfrm>
            <a:off x="900113" y="4581525"/>
            <a:ext cx="576262"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61" name="Rectangle 22">
            <a:extLst>
              <a:ext uri="{FF2B5EF4-FFF2-40B4-BE49-F238E27FC236}">
                <a16:creationId xmlns:a16="http://schemas.microsoft.com/office/drawing/2014/main" id="{B18F89BC-06C1-4017-9616-F91F8ECEEE21}"/>
              </a:ext>
            </a:extLst>
          </p:cNvPr>
          <p:cNvSpPr>
            <a:spLocks noChangeArrowheads="1"/>
          </p:cNvSpPr>
          <p:nvPr/>
        </p:nvSpPr>
        <p:spPr bwMode="auto">
          <a:xfrm>
            <a:off x="1476375" y="3716338"/>
            <a:ext cx="4032250" cy="4318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3200">
                <a:solidFill>
                  <a:schemeClr val="bg1"/>
                </a:solidFill>
              </a:rPr>
              <a:t>непроизводственные</a:t>
            </a:r>
          </a:p>
        </p:txBody>
      </p:sp>
      <p:sp>
        <p:nvSpPr>
          <p:cNvPr id="6162" name="Rectangle 23">
            <a:extLst>
              <a:ext uri="{FF2B5EF4-FFF2-40B4-BE49-F238E27FC236}">
                <a16:creationId xmlns:a16="http://schemas.microsoft.com/office/drawing/2014/main" id="{56EF4AB5-2E65-48AF-B8F0-6AD2C6FDA431}"/>
              </a:ext>
            </a:extLst>
          </p:cNvPr>
          <p:cNvSpPr>
            <a:spLocks noChangeArrowheads="1"/>
          </p:cNvSpPr>
          <p:nvPr/>
        </p:nvSpPr>
        <p:spPr bwMode="auto">
          <a:xfrm>
            <a:off x="1476375" y="4365625"/>
            <a:ext cx="4032250" cy="4318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3200">
                <a:solidFill>
                  <a:schemeClr val="bg1"/>
                </a:solidFill>
              </a:rPr>
              <a:t>производственные</a:t>
            </a:r>
          </a:p>
        </p:txBody>
      </p:sp>
      <p:sp>
        <p:nvSpPr>
          <p:cNvPr id="6163" name="Line 24">
            <a:extLst>
              <a:ext uri="{FF2B5EF4-FFF2-40B4-BE49-F238E27FC236}">
                <a16:creationId xmlns:a16="http://schemas.microsoft.com/office/drawing/2014/main" id="{EDACFC8D-2656-49EB-9806-580A4242B791}"/>
              </a:ext>
            </a:extLst>
          </p:cNvPr>
          <p:cNvSpPr>
            <a:spLocks noChangeShapeType="1"/>
          </p:cNvSpPr>
          <p:nvPr/>
        </p:nvSpPr>
        <p:spPr bwMode="auto">
          <a:xfrm>
            <a:off x="2771775" y="4797425"/>
            <a:ext cx="0" cy="36036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64" name="Rectangle 25">
            <a:extLst>
              <a:ext uri="{FF2B5EF4-FFF2-40B4-BE49-F238E27FC236}">
                <a16:creationId xmlns:a16="http://schemas.microsoft.com/office/drawing/2014/main" id="{45A0D4BF-D27C-4C7A-A68C-49478AB59516}"/>
              </a:ext>
            </a:extLst>
          </p:cNvPr>
          <p:cNvSpPr>
            <a:spLocks noChangeArrowheads="1"/>
          </p:cNvSpPr>
          <p:nvPr/>
        </p:nvSpPr>
        <p:spPr bwMode="auto">
          <a:xfrm>
            <a:off x="1116013" y="5156200"/>
            <a:ext cx="4175125" cy="4318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200" i="1" u="sng">
                <a:solidFill>
                  <a:schemeClr val="bg1"/>
                </a:solidFill>
              </a:rPr>
              <a:t>По воздействию на предмет труда</a:t>
            </a:r>
          </a:p>
        </p:txBody>
      </p:sp>
      <p:sp>
        <p:nvSpPr>
          <p:cNvPr id="6165" name="Line 26">
            <a:extLst>
              <a:ext uri="{FF2B5EF4-FFF2-40B4-BE49-F238E27FC236}">
                <a16:creationId xmlns:a16="http://schemas.microsoft.com/office/drawing/2014/main" id="{BB1002AE-A5A5-49F5-B7FF-27090DDD3CD2}"/>
              </a:ext>
            </a:extLst>
          </p:cNvPr>
          <p:cNvSpPr>
            <a:spLocks noChangeShapeType="1"/>
          </p:cNvSpPr>
          <p:nvPr/>
        </p:nvSpPr>
        <p:spPr bwMode="auto">
          <a:xfrm>
            <a:off x="3059113" y="5589588"/>
            <a:ext cx="0" cy="2159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66" name="Line 27">
            <a:extLst>
              <a:ext uri="{FF2B5EF4-FFF2-40B4-BE49-F238E27FC236}">
                <a16:creationId xmlns:a16="http://schemas.microsoft.com/office/drawing/2014/main" id="{8C9AD2A8-822A-42E0-B5BD-DBD5E059B9B1}"/>
              </a:ext>
            </a:extLst>
          </p:cNvPr>
          <p:cNvSpPr>
            <a:spLocks noChangeShapeType="1"/>
          </p:cNvSpPr>
          <p:nvPr/>
        </p:nvSpPr>
        <p:spPr bwMode="auto">
          <a:xfrm>
            <a:off x="1403350" y="5805488"/>
            <a:ext cx="3240088"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67" name="Line 28">
            <a:extLst>
              <a:ext uri="{FF2B5EF4-FFF2-40B4-BE49-F238E27FC236}">
                <a16:creationId xmlns:a16="http://schemas.microsoft.com/office/drawing/2014/main" id="{DE443B49-7AFA-4A28-A77A-9C67CE9534DB}"/>
              </a:ext>
            </a:extLst>
          </p:cNvPr>
          <p:cNvSpPr>
            <a:spLocks noChangeShapeType="1"/>
          </p:cNvSpPr>
          <p:nvPr/>
        </p:nvSpPr>
        <p:spPr bwMode="auto">
          <a:xfrm>
            <a:off x="1403350" y="5805488"/>
            <a:ext cx="0" cy="360362"/>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68" name="Line 29">
            <a:extLst>
              <a:ext uri="{FF2B5EF4-FFF2-40B4-BE49-F238E27FC236}">
                <a16:creationId xmlns:a16="http://schemas.microsoft.com/office/drawing/2014/main" id="{D8CCB015-4B1C-4820-B844-98E5FDE93132}"/>
              </a:ext>
            </a:extLst>
          </p:cNvPr>
          <p:cNvSpPr>
            <a:spLocks noChangeShapeType="1"/>
          </p:cNvSpPr>
          <p:nvPr/>
        </p:nvSpPr>
        <p:spPr bwMode="auto">
          <a:xfrm>
            <a:off x="4643438" y="5805488"/>
            <a:ext cx="0" cy="360362"/>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69" name="Rectangle 30">
            <a:extLst>
              <a:ext uri="{FF2B5EF4-FFF2-40B4-BE49-F238E27FC236}">
                <a16:creationId xmlns:a16="http://schemas.microsoft.com/office/drawing/2014/main" id="{4F654C29-ECAC-4BC0-A7E5-E371A5774821}"/>
              </a:ext>
            </a:extLst>
          </p:cNvPr>
          <p:cNvSpPr>
            <a:spLocks noChangeArrowheads="1"/>
          </p:cNvSpPr>
          <p:nvPr/>
        </p:nvSpPr>
        <p:spPr bwMode="auto">
          <a:xfrm>
            <a:off x="684213" y="6165850"/>
            <a:ext cx="1655762" cy="358775"/>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3200">
                <a:solidFill>
                  <a:schemeClr val="bg1"/>
                </a:solidFill>
              </a:rPr>
              <a:t>активные</a:t>
            </a:r>
            <a:endParaRPr lang="ru-RU" altLang="ru-RU">
              <a:solidFill>
                <a:schemeClr val="bg1"/>
              </a:solidFill>
            </a:endParaRPr>
          </a:p>
        </p:txBody>
      </p:sp>
      <p:sp>
        <p:nvSpPr>
          <p:cNvPr id="6170" name="Rectangle 31">
            <a:extLst>
              <a:ext uri="{FF2B5EF4-FFF2-40B4-BE49-F238E27FC236}">
                <a16:creationId xmlns:a16="http://schemas.microsoft.com/office/drawing/2014/main" id="{3A3BDC01-6416-436D-AEC5-7296E3B1B52C}"/>
              </a:ext>
            </a:extLst>
          </p:cNvPr>
          <p:cNvSpPr>
            <a:spLocks noChangeArrowheads="1"/>
          </p:cNvSpPr>
          <p:nvPr/>
        </p:nvSpPr>
        <p:spPr bwMode="auto">
          <a:xfrm>
            <a:off x="3635375" y="6165850"/>
            <a:ext cx="1873250" cy="358775"/>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3200">
                <a:solidFill>
                  <a:schemeClr val="bg1"/>
                </a:solidFill>
              </a:rPr>
              <a:t>пассивные</a:t>
            </a:r>
          </a:p>
        </p:txBody>
      </p:sp>
      <p:sp>
        <p:nvSpPr>
          <p:cNvPr id="27" name="Номер слайда 26"/>
          <p:cNvSpPr>
            <a:spLocks noGrp="1"/>
          </p:cNvSpPr>
          <p:nvPr>
            <p:ph type="sldNum" sz="quarter" idx="12"/>
          </p:nvPr>
        </p:nvSpPr>
        <p:spPr/>
        <p:txBody>
          <a:bodyPr/>
          <a:lstStyle/>
          <a:p>
            <a:fld id="{B19B0651-EE4F-4900-A07F-96A6BFA9D0F0}" type="slidenum">
              <a:rPr lang="ru-RU" smtClean="0"/>
              <a:pPr/>
              <a:t>18</a:t>
            </a:fld>
            <a:endParaRPr lang="ru-RU"/>
          </a:p>
        </p:txBody>
      </p:sp>
    </p:spTree>
    <p:extLst>
      <p:ext uri="{BB962C8B-B14F-4D97-AF65-F5344CB8AC3E}">
        <p14:creationId xmlns:p14="http://schemas.microsoft.com/office/powerpoint/2010/main" val="105496180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57200" y="548680"/>
            <a:ext cx="8229600" cy="5577483"/>
          </a:xfrm>
        </p:spPr>
        <p:txBody>
          <a:bodyPr>
            <a:normAutofit lnSpcReduction="10000"/>
          </a:bodyPr>
          <a:lstStyle/>
          <a:p>
            <a:pPr eaLnBrk="1" hangingPunct="1">
              <a:lnSpc>
                <a:spcPct val="90000"/>
              </a:lnSpc>
              <a:buFontTx/>
              <a:buNone/>
            </a:pPr>
            <a:r>
              <a:rPr lang="ru-RU" sz="2400" b="1" dirty="0" smtClean="0"/>
              <a:t>   1. По трудоемкости. </a:t>
            </a:r>
            <a:r>
              <a:rPr lang="ru-RU" sz="2400" dirty="0" smtClean="0"/>
              <a:t>Общий порядок следующий:</a:t>
            </a:r>
          </a:p>
          <a:p>
            <a:pPr eaLnBrk="1" hangingPunct="1">
              <a:lnSpc>
                <a:spcPct val="90000"/>
              </a:lnSpc>
            </a:pPr>
            <a:r>
              <a:rPr lang="ru-RU" sz="2400" dirty="0" smtClean="0"/>
              <a:t>а) определяется </a:t>
            </a:r>
            <a:r>
              <a:rPr lang="ru-RU" sz="2400" dirty="0" err="1" smtClean="0"/>
              <a:t>среднефактическая</a:t>
            </a:r>
            <a:r>
              <a:rPr lang="ru-RU" sz="2400" dirty="0" smtClean="0"/>
              <a:t> трудоемкость производства продукции в базисном периоде;</a:t>
            </a:r>
          </a:p>
          <a:p>
            <a:pPr eaLnBrk="1" hangingPunct="1">
              <a:lnSpc>
                <a:spcPct val="90000"/>
              </a:lnSpc>
            </a:pPr>
            <a:r>
              <a:rPr lang="ru-RU" sz="2400" dirty="0" smtClean="0"/>
              <a:t>б) анализируется трудоемкость - уровень, структура, динамика - в целях выявления резервов ее снижения:</a:t>
            </a:r>
          </a:p>
          <a:p>
            <a:pPr eaLnBrk="1" hangingPunct="1">
              <a:lnSpc>
                <a:spcPct val="90000"/>
              </a:lnSpc>
              <a:buFontTx/>
              <a:buNone/>
            </a:pPr>
            <a:r>
              <a:rPr lang="ru-RU" sz="2400" dirty="0" smtClean="0"/>
              <a:t>  Например, возможные резервы:</a:t>
            </a:r>
          </a:p>
          <a:p>
            <a:pPr eaLnBrk="1" hangingPunct="1">
              <a:lnSpc>
                <a:spcPct val="90000"/>
              </a:lnSpc>
              <a:buFontTx/>
              <a:buNone/>
            </a:pPr>
            <a:r>
              <a:rPr lang="ru-RU" sz="2400" dirty="0" smtClean="0"/>
              <a:t>1) внедрение оборудования прогрессивных моделей - …часов в год</a:t>
            </a:r>
          </a:p>
          <a:p>
            <a:pPr eaLnBrk="1" hangingPunct="1">
              <a:lnSpc>
                <a:spcPct val="90000"/>
              </a:lnSpc>
              <a:buFontTx/>
              <a:buNone/>
            </a:pPr>
            <a:r>
              <a:rPr lang="ru-RU" sz="2400" dirty="0" smtClean="0"/>
              <a:t>2) модернизация действующих станков - ... ч.</a:t>
            </a:r>
          </a:p>
          <a:p>
            <a:pPr eaLnBrk="1" hangingPunct="1">
              <a:lnSpc>
                <a:spcPct val="90000"/>
              </a:lnSpc>
              <a:buFontTx/>
              <a:buNone/>
            </a:pPr>
            <a:r>
              <a:rPr lang="ru-RU" sz="2400" dirty="0" smtClean="0"/>
              <a:t>3) повышение технологичности конструкции;</a:t>
            </a:r>
          </a:p>
          <a:p>
            <a:pPr eaLnBrk="1" hangingPunct="1">
              <a:lnSpc>
                <a:spcPct val="90000"/>
              </a:lnSpc>
              <a:buFontTx/>
              <a:buNone/>
            </a:pPr>
            <a:r>
              <a:rPr lang="ru-RU" sz="2400" dirty="0" smtClean="0"/>
              <a:t>4) сокращение потерь по браку и т.д.</a:t>
            </a:r>
          </a:p>
          <a:p>
            <a:pPr eaLnBrk="1" hangingPunct="1">
              <a:lnSpc>
                <a:spcPct val="90000"/>
              </a:lnSpc>
              <a:buFontTx/>
              <a:buNone/>
            </a:pPr>
            <a:endParaRPr lang="ru-RU" sz="2400" dirty="0" smtClean="0"/>
          </a:p>
          <a:p>
            <a:pPr eaLnBrk="1" hangingPunct="1">
              <a:lnSpc>
                <a:spcPct val="90000"/>
              </a:lnSpc>
            </a:pPr>
            <a:r>
              <a:rPr lang="ru-RU" sz="2400" dirty="0" smtClean="0"/>
              <a:t>в) на основе учета резервов проектируются плановые нормы трудоемкости.</a:t>
            </a:r>
          </a:p>
        </p:txBody>
      </p:sp>
      <p:sp>
        <p:nvSpPr>
          <p:cNvPr id="4" name="Номер слайда 3"/>
          <p:cNvSpPr>
            <a:spLocks noGrp="1"/>
          </p:cNvSpPr>
          <p:nvPr>
            <p:ph type="sldNum" sz="quarter" idx="12"/>
          </p:nvPr>
        </p:nvSpPr>
        <p:spPr/>
        <p:txBody>
          <a:bodyPr/>
          <a:lstStyle/>
          <a:p>
            <a:fld id="{B19B0651-EE4F-4900-A07F-96A6BFA9D0F0}" type="slidenum">
              <a:rPr lang="ru-RU" smtClean="0"/>
              <a:pPr/>
              <a:t>180</a:t>
            </a:fld>
            <a:endParaRPr lang="ru-RU"/>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0" y="692696"/>
            <a:ext cx="8964613" cy="6165304"/>
          </a:xfrm>
        </p:spPr>
        <p:txBody>
          <a:bodyPr>
            <a:normAutofit lnSpcReduction="10000"/>
          </a:bodyPr>
          <a:lstStyle/>
          <a:p>
            <a:pPr eaLnBrk="1" hangingPunct="1">
              <a:lnSpc>
                <a:spcPct val="80000"/>
              </a:lnSpc>
              <a:buFontTx/>
              <a:buNone/>
            </a:pPr>
            <a:r>
              <a:rPr lang="ru-RU" sz="1400" b="1" dirty="0" smtClean="0"/>
              <a:t>2. По факторам.</a:t>
            </a:r>
            <a:endParaRPr lang="ru-RU" sz="1400" dirty="0" smtClean="0"/>
          </a:p>
          <a:p>
            <a:pPr eaLnBrk="1" hangingPunct="1">
              <a:lnSpc>
                <a:spcPct val="80000"/>
              </a:lnSpc>
              <a:buFontTx/>
              <a:buNone/>
            </a:pPr>
            <a:endParaRPr lang="ru-RU" sz="1400" b="1" dirty="0" smtClean="0"/>
          </a:p>
          <a:p>
            <a:pPr eaLnBrk="1" hangingPunct="1">
              <a:lnSpc>
                <a:spcPct val="80000"/>
              </a:lnSpc>
              <a:buFontTx/>
              <a:buAutoNum type="arabicPeriod"/>
            </a:pPr>
            <a:r>
              <a:rPr lang="ru-RU" sz="1400" b="1" dirty="0" smtClean="0"/>
              <a:t>Структурные сдвиги в производстве</a:t>
            </a:r>
            <a:r>
              <a:rPr lang="ru-RU" sz="1400" dirty="0" smtClean="0"/>
              <a:t> (изменение удельного веса отдельных видов продукции или производства в общем объеме продукции) к ним относятся: сдвиги в изменении доли покупных изделий и полуфабрикатов; относительное сокращение численности работающих в связи с ростом объемов производства. </a:t>
            </a:r>
          </a:p>
          <a:p>
            <a:pPr eaLnBrk="1" hangingPunct="1">
              <a:lnSpc>
                <a:spcPct val="80000"/>
              </a:lnSpc>
              <a:buFontTx/>
              <a:buAutoNum type="arabicPeriod"/>
            </a:pPr>
            <a:endParaRPr lang="ru-RU" sz="1400" b="1" dirty="0" smtClean="0"/>
          </a:p>
          <a:p>
            <a:pPr eaLnBrk="1" hangingPunct="1">
              <a:lnSpc>
                <a:spcPct val="80000"/>
              </a:lnSpc>
              <a:buFontTx/>
              <a:buNone/>
            </a:pPr>
            <a:r>
              <a:rPr lang="ru-RU" sz="1400" b="1" dirty="0" smtClean="0"/>
              <a:t>2. Повышение технического уровня производства </a:t>
            </a:r>
            <a:r>
              <a:rPr lang="ru-RU" sz="1400" dirty="0" smtClean="0"/>
              <a:t>(все мероприятия по механизации и автоматизации производства, внедрению передовой технологии, модернизации оборудования, изменению конструкций и технологических характеристик изделий, повышению качества продукции, экономии сырья и внедрению новых, более эффективных видов материалов и энергии)</a:t>
            </a:r>
          </a:p>
          <a:p>
            <a:pPr eaLnBrk="1" hangingPunct="1">
              <a:lnSpc>
                <a:spcPct val="80000"/>
              </a:lnSpc>
              <a:buFontTx/>
              <a:buNone/>
            </a:pPr>
            <a:endParaRPr lang="ru-RU" sz="1400" b="1" dirty="0" smtClean="0"/>
          </a:p>
          <a:p>
            <a:pPr eaLnBrk="1" hangingPunct="1">
              <a:lnSpc>
                <a:spcPct val="80000"/>
              </a:lnSpc>
              <a:buFontTx/>
              <a:buNone/>
            </a:pPr>
            <a:r>
              <a:rPr lang="ru-RU" sz="1400" b="1" dirty="0" smtClean="0"/>
              <a:t>3. Улучшение организации производства, труда, управления </a:t>
            </a:r>
            <a:r>
              <a:rPr lang="ru-RU" sz="1400" dirty="0" smtClean="0"/>
              <a:t>(мероприятия по изменению специализации, не связанные с внедрением новой техники, повышению удельного веса кооперированных поставок, совершенствованию управления производством; мероприятия по НОТ, сокращению потерь рабочего времени, потерь от брака, изменению рабочего периода в сезонных производствах и др.).</a:t>
            </a:r>
          </a:p>
          <a:p>
            <a:pPr eaLnBrk="1" hangingPunct="1">
              <a:lnSpc>
                <a:spcPct val="80000"/>
              </a:lnSpc>
              <a:buFontTx/>
              <a:buNone/>
            </a:pPr>
            <a:endParaRPr lang="ru-RU" sz="1400" b="1" dirty="0" smtClean="0"/>
          </a:p>
          <a:p>
            <a:pPr eaLnBrk="1" hangingPunct="1">
              <a:lnSpc>
                <a:spcPct val="80000"/>
              </a:lnSpc>
              <a:buFontTx/>
              <a:buNone/>
            </a:pPr>
            <a:r>
              <a:rPr lang="ru-RU" sz="1400" b="1" dirty="0" smtClean="0"/>
              <a:t>4. Изменение объема производства продукции </a:t>
            </a:r>
            <a:r>
              <a:rPr lang="ru-RU" sz="1400" dirty="0" smtClean="0"/>
              <a:t>(изменение численности условно-постоянного персонала в результате изменения объема производства продукции).</a:t>
            </a:r>
          </a:p>
          <a:p>
            <a:pPr eaLnBrk="1" hangingPunct="1">
              <a:lnSpc>
                <a:spcPct val="80000"/>
              </a:lnSpc>
              <a:buFontTx/>
              <a:buNone/>
            </a:pPr>
            <a:endParaRPr lang="ru-RU" sz="1400" b="1" dirty="0" smtClean="0"/>
          </a:p>
          <a:p>
            <a:pPr eaLnBrk="1" hangingPunct="1">
              <a:lnSpc>
                <a:spcPct val="80000"/>
              </a:lnSpc>
              <a:buFontTx/>
              <a:buNone/>
            </a:pPr>
            <a:r>
              <a:rPr lang="ru-RU" sz="1400" b="1" dirty="0" smtClean="0"/>
              <a:t>5. Изменение природных условий и способов добычи полезных ископаемых </a:t>
            </a:r>
            <a:r>
              <a:rPr lang="ru-RU" sz="1400" dirty="0" smtClean="0"/>
              <a:t>(изменения горно-геологических условий залегания угля, руд, нефти и др. сырья, содержание полезных ископаемых в рудах, способов добычи полезных ископаемых).</a:t>
            </a:r>
          </a:p>
          <a:p>
            <a:pPr eaLnBrk="1" hangingPunct="1">
              <a:lnSpc>
                <a:spcPct val="80000"/>
              </a:lnSpc>
              <a:buFontTx/>
              <a:buNone/>
            </a:pPr>
            <a:endParaRPr lang="ru-RU" sz="1400" b="1" dirty="0" smtClean="0"/>
          </a:p>
          <a:p>
            <a:pPr eaLnBrk="1" hangingPunct="1">
              <a:lnSpc>
                <a:spcPct val="80000"/>
              </a:lnSpc>
              <a:buFontTx/>
              <a:buNone/>
            </a:pPr>
            <a:r>
              <a:rPr lang="ru-RU" sz="1400" b="1" dirty="0" smtClean="0"/>
              <a:t>6. Отраслевые и прочие факторы </a:t>
            </a:r>
            <a:r>
              <a:rPr lang="ru-RU" sz="1400" dirty="0" smtClean="0"/>
              <a:t> (за счет освоения новых производств, за счет территориального размещения производства). </a:t>
            </a:r>
          </a:p>
          <a:p>
            <a:pPr eaLnBrk="1" hangingPunct="1">
              <a:lnSpc>
                <a:spcPct val="80000"/>
              </a:lnSpc>
              <a:buFontTx/>
              <a:buNone/>
            </a:pPr>
            <a:endParaRPr lang="ru-RU" sz="1400" b="1" dirty="0" smtClean="0"/>
          </a:p>
          <a:p>
            <a:pPr eaLnBrk="1" hangingPunct="1">
              <a:lnSpc>
                <a:spcPct val="80000"/>
              </a:lnSpc>
              <a:buFontTx/>
              <a:buNone/>
            </a:pPr>
            <a:r>
              <a:rPr lang="ru-RU" sz="1400" b="1" dirty="0" smtClean="0"/>
              <a:t>7. Социальные факторы </a:t>
            </a:r>
            <a:r>
              <a:rPr lang="ru-RU" sz="1400" dirty="0" smtClean="0"/>
              <a:t>:человеческий фактор; сокращение объемов монотонного, вредного и тяжелого труда; улучшение условий труда; факторы социального партнерства.</a:t>
            </a:r>
          </a:p>
        </p:txBody>
      </p:sp>
      <p:sp>
        <p:nvSpPr>
          <p:cNvPr id="4" name="Номер слайда 3"/>
          <p:cNvSpPr>
            <a:spLocks noGrp="1"/>
          </p:cNvSpPr>
          <p:nvPr>
            <p:ph type="sldNum" sz="quarter" idx="12"/>
          </p:nvPr>
        </p:nvSpPr>
        <p:spPr/>
        <p:txBody>
          <a:bodyPr/>
          <a:lstStyle/>
          <a:p>
            <a:fld id="{B19B0651-EE4F-4900-A07F-96A6BFA9D0F0}" type="slidenum">
              <a:rPr lang="ru-RU" smtClean="0"/>
              <a:pPr/>
              <a:t>181</a:t>
            </a:fld>
            <a:endParaRPr lang="ru-RU"/>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457200" y="692695"/>
            <a:ext cx="8229600" cy="5433467"/>
          </a:xfrm>
        </p:spPr>
        <p:txBody>
          <a:bodyPr>
            <a:normAutofit lnSpcReduction="10000"/>
          </a:bodyPr>
          <a:lstStyle/>
          <a:p>
            <a:pPr eaLnBrk="1" hangingPunct="1">
              <a:lnSpc>
                <a:spcPct val="90000"/>
              </a:lnSpc>
              <a:buFontTx/>
              <a:buNone/>
            </a:pPr>
            <a:r>
              <a:rPr lang="ru-RU" sz="2400" dirty="0" smtClean="0"/>
              <a:t>Рост </a:t>
            </a:r>
            <a:r>
              <a:rPr lang="ru-RU" sz="2400" dirty="0" err="1" smtClean="0"/>
              <a:t>Птр</a:t>
            </a:r>
            <a:r>
              <a:rPr lang="ru-RU" sz="2400" dirty="0" smtClean="0"/>
              <a:t> в целом по предприятию:</a:t>
            </a:r>
          </a:p>
          <a:p>
            <a:pPr eaLnBrk="1" hangingPunct="1">
              <a:lnSpc>
                <a:spcPct val="90000"/>
              </a:lnSpc>
              <a:buFontTx/>
              <a:buNone/>
            </a:pPr>
            <a:r>
              <a:rPr lang="ru-RU" sz="2400" dirty="0" smtClean="0"/>
              <a:t>                  100* </a:t>
            </a:r>
            <a:r>
              <a:rPr lang="ru-RU" sz="2400" dirty="0" smtClean="0">
                <a:sym typeface="Symbol" pitchFamily="18" charset="2"/>
              </a:rPr>
              <a:t></a:t>
            </a:r>
            <a:r>
              <a:rPr lang="ru-RU" sz="2400" dirty="0" smtClean="0"/>
              <a:t> </a:t>
            </a:r>
            <a:r>
              <a:rPr lang="ru-RU" sz="2400" dirty="0" err="1" smtClean="0"/>
              <a:t>Чэ</a:t>
            </a:r>
            <a:endParaRPr lang="ru-RU" sz="2400" dirty="0" smtClean="0"/>
          </a:p>
          <a:p>
            <a:pPr eaLnBrk="1" hangingPunct="1">
              <a:lnSpc>
                <a:spcPct val="90000"/>
              </a:lnSpc>
              <a:buFontTx/>
              <a:buNone/>
            </a:pPr>
            <a:r>
              <a:rPr lang="ru-RU" sz="2400" dirty="0" smtClean="0"/>
              <a:t>      </a:t>
            </a:r>
            <a:r>
              <a:rPr lang="ru-RU" sz="2400" dirty="0" err="1" smtClean="0"/>
              <a:t>Птр</a:t>
            </a:r>
            <a:r>
              <a:rPr lang="ru-RU" sz="2400" dirty="0" smtClean="0"/>
              <a:t> = ------------------  ;</a:t>
            </a:r>
          </a:p>
          <a:p>
            <a:pPr eaLnBrk="1" hangingPunct="1">
              <a:lnSpc>
                <a:spcPct val="90000"/>
              </a:lnSpc>
              <a:buFontTx/>
              <a:buNone/>
            </a:pPr>
            <a:r>
              <a:rPr lang="ru-RU" sz="2400" dirty="0" smtClean="0"/>
              <a:t>                 </a:t>
            </a:r>
            <a:r>
              <a:rPr lang="ru-RU" sz="2400" dirty="0" err="1" smtClean="0"/>
              <a:t>Чр</a:t>
            </a:r>
            <a:r>
              <a:rPr lang="ru-RU" sz="2400" dirty="0" smtClean="0"/>
              <a:t> - </a:t>
            </a:r>
            <a:r>
              <a:rPr lang="ru-RU" sz="2400" dirty="0" smtClean="0">
                <a:sym typeface="Symbol" pitchFamily="18" charset="2"/>
              </a:rPr>
              <a:t></a:t>
            </a:r>
            <a:r>
              <a:rPr lang="ru-RU" sz="2400" dirty="0" smtClean="0"/>
              <a:t> </a:t>
            </a:r>
            <a:r>
              <a:rPr lang="ru-RU" sz="2400" dirty="0" err="1" smtClean="0"/>
              <a:t>Чэ</a:t>
            </a:r>
            <a:endParaRPr lang="ru-RU" sz="2400" dirty="0" smtClean="0"/>
          </a:p>
          <a:p>
            <a:pPr eaLnBrk="1" hangingPunct="1">
              <a:lnSpc>
                <a:spcPct val="90000"/>
              </a:lnSpc>
              <a:buFontTx/>
              <a:buNone/>
            </a:pPr>
            <a:r>
              <a:rPr lang="ru-RU" sz="2400" dirty="0" smtClean="0"/>
              <a:t> где </a:t>
            </a:r>
            <a:r>
              <a:rPr lang="ru-RU" sz="2400" dirty="0" err="1" smtClean="0"/>
              <a:t>Пт</a:t>
            </a:r>
            <a:r>
              <a:rPr lang="ru-RU" sz="2400" dirty="0" smtClean="0"/>
              <a:t> - рост </a:t>
            </a:r>
            <a:r>
              <a:rPr lang="ru-RU" sz="2400" dirty="0" err="1" smtClean="0"/>
              <a:t>Птр</a:t>
            </a:r>
            <a:r>
              <a:rPr lang="ru-RU" sz="2400" dirty="0" smtClean="0"/>
              <a:t> по предприятию;</a:t>
            </a:r>
          </a:p>
          <a:p>
            <a:pPr eaLnBrk="1" hangingPunct="1">
              <a:lnSpc>
                <a:spcPct val="90000"/>
              </a:lnSpc>
              <a:buFontTx/>
              <a:buNone/>
            </a:pPr>
            <a:r>
              <a:rPr lang="ru-RU" sz="2400" dirty="0" smtClean="0"/>
              <a:t>     </a:t>
            </a:r>
            <a:r>
              <a:rPr lang="ru-RU" sz="2400" dirty="0" smtClean="0">
                <a:sym typeface="Symbol" pitchFamily="18" charset="2"/>
              </a:rPr>
              <a:t></a:t>
            </a:r>
            <a:r>
              <a:rPr lang="ru-RU" sz="2400" dirty="0" smtClean="0"/>
              <a:t> </a:t>
            </a:r>
            <a:r>
              <a:rPr lang="ru-RU" sz="2400" dirty="0" err="1" smtClean="0"/>
              <a:t>Чэ</a:t>
            </a:r>
            <a:r>
              <a:rPr lang="ru-RU" sz="2400" dirty="0" smtClean="0"/>
              <a:t> - общая экономия рабочей силы по всем факторам;</a:t>
            </a:r>
          </a:p>
          <a:p>
            <a:pPr eaLnBrk="1" hangingPunct="1">
              <a:lnSpc>
                <a:spcPct val="90000"/>
              </a:lnSpc>
              <a:buFontTx/>
              <a:buNone/>
            </a:pPr>
            <a:r>
              <a:rPr lang="ru-RU" sz="2400" dirty="0" smtClean="0"/>
              <a:t>    (</a:t>
            </a:r>
            <a:r>
              <a:rPr lang="ru-RU" sz="2400" dirty="0" err="1" smtClean="0"/>
              <a:t>Чр</a:t>
            </a:r>
            <a:r>
              <a:rPr lang="ru-RU" sz="2400" dirty="0" smtClean="0"/>
              <a:t> - </a:t>
            </a:r>
            <a:r>
              <a:rPr lang="ru-RU" sz="2400" dirty="0" smtClean="0">
                <a:sym typeface="Symbol" pitchFamily="18" charset="2"/>
              </a:rPr>
              <a:t></a:t>
            </a:r>
            <a:r>
              <a:rPr lang="ru-RU" sz="2400" dirty="0" smtClean="0"/>
              <a:t> </a:t>
            </a:r>
            <a:r>
              <a:rPr lang="ru-RU" sz="2400" dirty="0" err="1" smtClean="0"/>
              <a:t>Чэ</a:t>
            </a:r>
            <a:r>
              <a:rPr lang="ru-RU" sz="2400" dirty="0" smtClean="0"/>
              <a:t>) - плановая численность работающих.</a:t>
            </a:r>
          </a:p>
          <a:p>
            <a:pPr eaLnBrk="1" hangingPunct="1">
              <a:lnSpc>
                <a:spcPct val="90000"/>
              </a:lnSpc>
              <a:buFontTx/>
              <a:buNone/>
            </a:pPr>
            <a:endParaRPr lang="ru-RU" sz="2400" dirty="0" smtClean="0"/>
          </a:p>
          <a:p>
            <a:pPr eaLnBrk="1" hangingPunct="1">
              <a:lnSpc>
                <a:spcPct val="90000"/>
              </a:lnSpc>
              <a:buFontTx/>
              <a:buNone/>
            </a:pPr>
            <a:r>
              <a:rPr lang="ru-RU" sz="2400" dirty="0" smtClean="0"/>
              <a:t>Рост </a:t>
            </a:r>
            <a:r>
              <a:rPr lang="ru-RU" sz="2400" dirty="0" err="1" smtClean="0"/>
              <a:t>Птр</a:t>
            </a:r>
            <a:r>
              <a:rPr lang="ru-RU" sz="2400" dirty="0" smtClean="0"/>
              <a:t> по отдельному фактору:  </a:t>
            </a:r>
          </a:p>
          <a:p>
            <a:pPr eaLnBrk="1" hangingPunct="1">
              <a:lnSpc>
                <a:spcPct val="90000"/>
              </a:lnSpc>
              <a:buFontTx/>
              <a:buNone/>
            </a:pPr>
            <a:r>
              <a:rPr lang="ru-RU" sz="2400" dirty="0" smtClean="0"/>
              <a:t>                   100*</a:t>
            </a:r>
            <a:r>
              <a:rPr lang="ru-RU" sz="2400" dirty="0" err="1" smtClean="0"/>
              <a:t>Чэ</a:t>
            </a:r>
            <a:endParaRPr lang="ru-RU" sz="2400" dirty="0" smtClean="0"/>
          </a:p>
          <a:p>
            <a:pPr eaLnBrk="1" hangingPunct="1">
              <a:lnSpc>
                <a:spcPct val="90000"/>
              </a:lnSpc>
              <a:buFontTx/>
              <a:buNone/>
            </a:pPr>
            <a:r>
              <a:rPr lang="ru-RU" sz="2400" dirty="0" smtClean="0"/>
              <a:t>      </a:t>
            </a:r>
            <a:r>
              <a:rPr lang="ru-RU" sz="2400" dirty="0" err="1" smtClean="0"/>
              <a:t>Пт</a:t>
            </a:r>
            <a:r>
              <a:rPr lang="ru-RU" sz="2400" dirty="0" smtClean="0"/>
              <a:t> = ---------------- ;</a:t>
            </a:r>
          </a:p>
          <a:p>
            <a:pPr eaLnBrk="1" hangingPunct="1">
              <a:lnSpc>
                <a:spcPct val="90000"/>
              </a:lnSpc>
              <a:buFontTx/>
              <a:buNone/>
            </a:pPr>
            <a:r>
              <a:rPr lang="ru-RU" sz="2400" dirty="0" smtClean="0"/>
              <a:t>                 </a:t>
            </a:r>
            <a:r>
              <a:rPr lang="ru-RU" sz="2400" dirty="0" err="1" smtClean="0"/>
              <a:t>Чр</a:t>
            </a:r>
            <a:r>
              <a:rPr lang="ru-RU" sz="2400" dirty="0" smtClean="0"/>
              <a:t> - </a:t>
            </a:r>
            <a:r>
              <a:rPr lang="ru-RU" sz="2400" dirty="0" smtClean="0">
                <a:sym typeface="Symbol" pitchFamily="18" charset="2"/>
              </a:rPr>
              <a:t></a:t>
            </a:r>
            <a:r>
              <a:rPr lang="ru-RU" sz="2400" dirty="0" smtClean="0"/>
              <a:t> </a:t>
            </a:r>
            <a:r>
              <a:rPr lang="ru-RU" sz="2400" dirty="0" err="1" smtClean="0"/>
              <a:t>Чэ</a:t>
            </a:r>
            <a:endParaRPr lang="ru-RU" sz="2400" dirty="0" smtClean="0"/>
          </a:p>
          <a:p>
            <a:pPr eaLnBrk="1" hangingPunct="1">
              <a:lnSpc>
                <a:spcPct val="90000"/>
              </a:lnSpc>
              <a:buFontTx/>
              <a:buNone/>
            </a:pPr>
            <a:r>
              <a:rPr lang="ru-RU" sz="2400" dirty="0" smtClean="0"/>
              <a:t>где, </a:t>
            </a:r>
            <a:r>
              <a:rPr lang="ru-RU" sz="2400" dirty="0" err="1" smtClean="0"/>
              <a:t>Чэ</a:t>
            </a:r>
            <a:r>
              <a:rPr lang="ru-RU" sz="2400" dirty="0" smtClean="0"/>
              <a:t> - экономия работающих по отдельному фактору.</a:t>
            </a:r>
          </a:p>
        </p:txBody>
      </p:sp>
      <p:sp>
        <p:nvSpPr>
          <p:cNvPr id="4" name="Номер слайда 3"/>
          <p:cNvSpPr>
            <a:spLocks noGrp="1"/>
          </p:cNvSpPr>
          <p:nvPr>
            <p:ph type="sldNum" sz="quarter" idx="12"/>
          </p:nvPr>
        </p:nvSpPr>
        <p:spPr/>
        <p:txBody>
          <a:bodyPr/>
          <a:lstStyle/>
          <a:p>
            <a:fld id="{B19B0651-EE4F-4900-A07F-96A6BFA9D0F0}" type="slidenum">
              <a:rPr lang="ru-RU" smtClean="0"/>
              <a:pPr/>
              <a:t>182</a:t>
            </a:fld>
            <a:endParaRPr lang="ru-RU"/>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779C60-A710-4696-B4CC-FDE115392B91}"/>
              </a:ext>
            </a:extLst>
          </p:cNvPr>
          <p:cNvSpPr>
            <a:spLocks noGrp="1"/>
          </p:cNvSpPr>
          <p:nvPr>
            <p:ph type="title"/>
          </p:nvPr>
        </p:nvSpPr>
        <p:spPr>
          <a:xfrm>
            <a:off x="777875" y="981075"/>
            <a:ext cx="7543800" cy="4810125"/>
          </a:xfrm>
        </p:spPr>
        <p:txBody>
          <a:bodyPr/>
          <a:lstStyle/>
          <a:p>
            <a:r>
              <a:rPr lang="ru-RU" sz="5400" b="1" dirty="0" smtClean="0">
                <a:solidFill>
                  <a:srgbClr val="FF0000"/>
                </a:solidFill>
              </a:rPr>
              <a:t>Тема 5.</a:t>
            </a:r>
            <a:r>
              <a:rPr lang="ru-RU" sz="5400" dirty="0" smtClean="0">
                <a:solidFill>
                  <a:srgbClr val="FF0000"/>
                </a:solidFill>
              </a:rPr>
              <a:t> </a:t>
            </a:r>
            <a:r>
              <a:rPr lang="ru-RU" sz="5400" b="1" dirty="0" smtClean="0">
                <a:solidFill>
                  <a:srgbClr val="FF0000"/>
                </a:solidFill>
              </a:rPr>
              <a:t>Себестоимость промышленной продукции</a:t>
            </a:r>
            <a:r>
              <a:rPr lang="ru-RU" sz="5400" dirty="0" smtClean="0">
                <a:solidFill>
                  <a:srgbClr val="FF0000"/>
                </a:solidFill>
              </a:rPr>
              <a:t>.</a:t>
            </a:r>
            <a:r>
              <a:rPr lang="ru-RU" sz="5400" b="1" dirty="0" smtClean="0">
                <a:solidFill>
                  <a:srgbClr val="FF0000"/>
                </a:solidFill>
              </a:rPr>
              <a:t> Планирование и распределение прибыли. Рентабельность.</a:t>
            </a:r>
            <a:endParaRPr lang="ru-RU" sz="5400" dirty="0">
              <a:solidFill>
                <a:srgbClr val="FF0000"/>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183</a:t>
            </a:fld>
            <a:endParaRPr lang="ru-RU"/>
          </a:p>
        </p:txBody>
      </p:sp>
    </p:spTree>
    <p:extLst>
      <p:ext uri="{BB962C8B-B14F-4D97-AF65-F5344CB8AC3E}">
        <p14:creationId xmlns:p14="http://schemas.microsoft.com/office/powerpoint/2010/main" val="413888591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208A6E4-981C-40AE-9026-7F1093255C61}"/>
              </a:ext>
            </a:extLst>
          </p:cNvPr>
          <p:cNvSpPr>
            <a:spLocks noGrp="1" noChangeArrowheads="1"/>
          </p:cNvSpPr>
          <p:nvPr>
            <p:ph idx="1"/>
          </p:nvPr>
        </p:nvSpPr>
        <p:spPr>
          <a:xfrm>
            <a:off x="0" y="0"/>
            <a:ext cx="9144000" cy="6742113"/>
          </a:xfrm>
        </p:spPr>
        <p:txBody>
          <a:bodyPr/>
          <a:lstStyle/>
          <a:p>
            <a:pPr marL="274320" indent="-256032" algn="ctr" eaLnBrk="1" fontAlgn="auto" hangingPunct="1">
              <a:spcAft>
                <a:spcPts val="0"/>
              </a:spcAft>
              <a:buFontTx/>
              <a:buNone/>
              <a:defRPr/>
            </a:pPr>
            <a:r>
              <a:rPr lang="ru-RU" sz="2400" b="1" dirty="0">
                <a:solidFill>
                  <a:srgbClr val="FF0000"/>
                </a:solidFill>
              </a:rPr>
              <a:t>Экономические издержки </a:t>
            </a:r>
            <a:r>
              <a:rPr lang="ru-RU" sz="2400" dirty="0">
                <a:solidFill>
                  <a:srgbClr val="FF0000"/>
                </a:solidFill>
              </a:rPr>
              <a:t>– </a:t>
            </a:r>
          </a:p>
          <a:p>
            <a:pPr marL="274320" indent="-256032" algn="ctr" eaLnBrk="1" fontAlgn="auto" hangingPunct="1">
              <a:spcAft>
                <a:spcPts val="0"/>
              </a:spcAft>
              <a:buFontTx/>
              <a:buNone/>
              <a:defRPr/>
            </a:pPr>
            <a:r>
              <a:rPr lang="ru-RU" sz="2400" dirty="0">
                <a:solidFill>
                  <a:srgbClr val="FF0000"/>
                </a:solidFill>
              </a:rPr>
              <a:t>все виды выплат фирмы поставщикам за используемые ресурсы. </a:t>
            </a:r>
          </a:p>
          <a:p>
            <a:pPr marL="274320" indent="-256032" eaLnBrk="1" fontAlgn="auto" hangingPunct="1">
              <a:spcAft>
                <a:spcPts val="0"/>
              </a:spcAft>
              <a:buFontTx/>
              <a:buNone/>
              <a:defRPr/>
            </a:pPr>
            <a:endParaRPr lang="ru-RU" sz="2400" dirty="0"/>
          </a:p>
          <a:p>
            <a:pPr marL="274320" indent="-256032" eaLnBrk="1" fontAlgn="auto" hangingPunct="1">
              <a:spcAft>
                <a:spcPts val="0"/>
              </a:spcAft>
              <a:buFontTx/>
              <a:buNone/>
              <a:defRPr/>
            </a:pPr>
            <a:endParaRPr lang="ru-RU" sz="2400" dirty="0"/>
          </a:p>
          <a:p>
            <a:pPr marL="274320" indent="-256032" eaLnBrk="1" fontAlgn="auto" hangingPunct="1">
              <a:spcAft>
                <a:spcPts val="0"/>
              </a:spcAft>
              <a:buFontTx/>
              <a:buNone/>
              <a:defRPr/>
            </a:pPr>
            <a:endParaRPr lang="ru-RU" sz="2400" dirty="0"/>
          </a:p>
          <a:p>
            <a:pPr marL="274320" indent="-256032" eaLnBrk="1" fontAlgn="auto" hangingPunct="1">
              <a:spcAft>
                <a:spcPts val="0"/>
              </a:spcAft>
              <a:buFontTx/>
              <a:buNone/>
              <a:defRPr/>
            </a:pPr>
            <a:endParaRPr lang="ru-RU" sz="24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a:p>
            <a:pPr marL="274320" indent="-256032" eaLnBrk="1" fontAlgn="auto" hangingPunct="1">
              <a:spcAft>
                <a:spcPts val="0"/>
              </a:spcAft>
              <a:buFontTx/>
              <a:buNone/>
              <a:defRPr/>
            </a:pPr>
            <a:endParaRPr lang="ru-RU" sz="1200" dirty="0"/>
          </a:p>
        </p:txBody>
      </p:sp>
      <p:sp>
        <p:nvSpPr>
          <p:cNvPr id="2" name="Прямоугольник 1">
            <a:extLst>
              <a:ext uri="{FF2B5EF4-FFF2-40B4-BE49-F238E27FC236}">
                <a16:creationId xmlns:a16="http://schemas.microsoft.com/office/drawing/2014/main" id="{CB597A91-9C33-4239-B85E-356594EFFEA6}"/>
              </a:ext>
            </a:extLst>
          </p:cNvPr>
          <p:cNvSpPr/>
          <p:nvPr/>
        </p:nvSpPr>
        <p:spPr>
          <a:xfrm>
            <a:off x="920750" y="1249363"/>
            <a:ext cx="7127875" cy="431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bg1"/>
                </a:solidFill>
              </a:rPr>
              <a:t>ЭКОНОМИЧЕСКИЕ ИЗДЕРЖКИ</a:t>
            </a:r>
          </a:p>
        </p:txBody>
      </p:sp>
      <p:cxnSp>
        <p:nvCxnSpPr>
          <p:cNvPr id="6" name="Прямая со стрелкой 5">
            <a:extLst>
              <a:ext uri="{FF2B5EF4-FFF2-40B4-BE49-F238E27FC236}">
                <a16:creationId xmlns:a16="http://schemas.microsoft.com/office/drawing/2014/main" id="{749C4A54-312A-43FF-ADEF-12DC40D08DD4}"/>
              </a:ext>
            </a:extLst>
          </p:cNvPr>
          <p:cNvCxnSpPr/>
          <p:nvPr/>
        </p:nvCxnSpPr>
        <p:spPr>
          <a:xfrm>
            <a:off x="2439988" y="1619250"/>
            <a:ext cx="0" cy="73025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42B7C5A4-2833-4E11-9E38-4C4F0A62B616}"/>
              </a:ext>
            </a:extLst>
          </p:cNvPr>
          <p:cNvCxnSpPr/>
          <p:nvPr/>
        </p:nvCxnSpPr>
        <p:spPr>
          <a:xfrm>
            <a:off x="6588125" y="1700213"/>
            <a:ext cx="0" cy="64928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Прямоугольник 7">
            <a:extLst>
              <a:ext uri="{FF2B5EF4-FFF2-40B4-BE49-F238E27FC236}">
                <a16:creationId xmlns:a16="http://schemas.microsoft.com/office/drawing/2014/main" id="{AE28FFFB-12C6-46CC-9E23-31D310A44238}"/>
              </a:ext>
            </a:extLst>
          </p:cNvPr>
          <p:cNvSpPr/>
          <p:nvPr/>
        </p:nvSpPr>
        <p:spPr>
          <a:xfrm>
            <a:off x="179388" y="2349500"/>
            <a:ext cx="4968875" cy="647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bg1"/>
                </a:solidFill>
              </a:rPr>
              <a:t>ВНЕШНИЕ (бухгалтерские) </a:t>
            </a:r>
          </a:p>
        </p:txBody>
      </p:sp>
      <p:sp>
        <p:nvSpPr>
          <p:cNvPr id="12" name="Прямоугольник 11">
            <a:extLst>
              <a:ext uri="{FF2B5EF4-FFF2-40B4-BE49-F238E27FC236}">
                <a16:creationId xmlns:a16="http://schemas.microsoft.com/office/drawing/2014/main" id="{1FA543F6-22BE-4EF3-A29A-5168CA9EE65C}"/>
              </a:ext>
            </a:extLst>
          </p:cNvPr>
          <p:cNvSpPr/>
          <p:nvPr/>
        </p:nvSpPr>
        <p:spPr>
          <a:xfrm>
            <a:off x="6011863" y="2349500"/>
            <a:ext cx="3024187" cy="647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bg1"/>
                </a:solidFill>
              </a:rPr>
              <a:t>ВНУТРЕННИЕ</a:t>
            </a:r>
            <a:endParaRPr lang="ru-RU" sz="2400" dirty="0">
              <a:solidFill>
                <a:schemeClr val="bg1"/>
              </a:solidFill>
            </a:endParaRPr>
          </a:p>
        </p:txBody>
      </p:sp>
      <p:cxnSp>
        <p:nvCxnSpPr>
          <p:cNvPr id="14" name="Прямая со стрелкой 13">
            <a:extLst>
              <a:ext uri="{FF2B5EF4-FFF2-40B4-BE49-F238E27FC236}">
                <a16:creationId xmlns:a16="http://schemas.microsoft.com/office/drawing/2014/main" id="{1F7D891A-DDAD-4DA3-9353-C43776E190E5}"/>
              </a:ext>
            </a:extLst>
          </p:cNvPr>
          <p:cNvCxnSpPr/>
          <p:nvPr/>
        </p:nvCxnSpPr>
        <p:spPr>
          <a:xfrm>
            <a:off x="2439988" y="2997200"/>
            <a:ext cx="0" cy="728663"/>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72074157-7DB1-4A7B-8BC5-FA0B314FA135}"/>
              </a:ext>
            </a:extLst>
          </p:cNvPr>
          <p:cNvCxnSpPr/>
          <p:nvPr/>
        </p:nvCxnSpPr>
        <p:spPr>
          <a:xfrm>
            <a:off x="7326313" y="2997200"/>
            <a:ext cx="0" cy="728663"/>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a16="http://schemas.microsoft.com/office/drawing/2014/main" id="{A7CBDB56-DE45-4626-82CD-14CF3F001C6B}"/>
              </a:ext>
            </a:extLst>
          </p:cNvPr>
          <p:cNvSpPr/>
          <p:nvPr/>
        </p:nvSpPr>
        <p:spPr>
          <a:xfrm>
            <a:off x="250825" y="3725863"/>
            <a:ext cx="4897438" cy="9985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solidFill>
                  <a:schemeClr val="bg1"/>
                </a:solidFill>
              </a:rPr>
              <a:t>денежные платежи поставщикам ресурсов (оплату труда, материалов, топлива, начисление износа и т.п.)</a:t>
            </a:r>
          </a:p>
        </p:txBody>
      </p:sp>
      <p:sp>
        <p:nvSpPr>
          <p:cNvPr id="17" name="Прямоугольник 16">
            <a:extLst>
              <a:ext uri="{FF2B5EF4-FFF2-40B4-BE49-F238E27FC236}">
                <a16:creationId xmlns:a16="http://schemas.microsoft.com/office/drawing/2014/main" id="{F4B574EB-1CD6-460B-9EC3-E0F7583B9ED8}"/>
              </a:ext>
            </a:extLst>
          </p:cNvPr>
          <p:cNvSpPr/>
          <p:nvPr/>
        </p:nvSpPr>
        <p:spPr>
          <a:xfrm>
            <a:off x="6011863" y="3725863"/>
            <a:ext cx="3024187" cy="28717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solidFill>
                  <a:schemeClr val="bg1"/>
                </a:solidFill>
              </a:rPr>
              <a:t>имеют неявный, имплицитный характер и отражают использование в производстве ресурсов, принадлежащих владельцам фирмы (земля, помещения, личный труд, нематериальные активы)</a:t>
            </a:r>
          </a:p>
        </p:txBody>
      </p:sp>
      <p:sp>
        <p:nvSpPr>
          <p:cNvPr id="13" name="Номер слайда 12"/>
          <p:cNvSpPr>
            <a:spLocks noGrp="1"/>
          </p:cNvSpPr>
          <p:nvPr>
            <p:ph type="sldNum" sz="quarter" idx="12"/>
          </p:nvPr>
        </p:nvSpPr>
        <p:spPr/>
        <p:txBody>
          <a:bodyPr/>
          <a:lstStyle/>
          <a:p>
            <a:fld id="{B19B0651-EE4F-4900-A07F-96A6BFA9D0F0}" type="slidenum">
              <a:rPr lang="ru-RU" smtClean="0"/>
              <a:pPr/>
              <a:t>184</a:t>
            </a:fld>
            <a:endParaRPr lang="ru-RU"/>
          </a:p>
        </p:txBody>
      </p:sp>
    </p:spTree>
    <p:extLst>
      <p:ext uri="{BB962C8B-B14F-4D97-AF65-F5344CB8AC3E}">
        <p14:creationId xmlns:p14="http://schemas.microsoft.com/office/powerpoint/2010/main" val="313530601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a:extLst>
              <a:ext uri="{FF2B5EF4-FFF2-40B4-BE49-F238E27FC236}">
                <a16:creationId xmlns:a16="http://schemas.microsoft.com/office/drawing/2014/main" id="{0BDD65FC-C9E5-4CB7-B592-4B274B369EB0}"/>
              </a:ext>
            </a:extLst>
          </p:cNvPr>
          <p:cNvSpPr>
            <a:spLocks noChangeArrowheads="1"/>
          </p:cNvSpPr>
          <p:nvPr/>
        </p:nvSpPr>
        <p:spPr bwMode="auto">
          <a:xfrm>
            <a:off x="1835150" y="1700213"/>
            <a:ext cx="5689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555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ru-RU" altLang="ru-RU" sz="4800" b="1">
                <a:solidFill>
                  <a:srgbClr val="FF0000"/>
                </a:solidFill>
              </a:rPr>
              <a:t>Классификация затрат</a:t>
            </a:r>
          </a:p>
        </p:txBody>
      </p:sp>
      <p:sp>
        <p:nvSpPr>
          <p:cNvPr id="3" name="Номер слайда 2"/>
          <p:cNvSpPr>
            <a:spLocks noGrp="1"/>
          </p:cNvSpPr>
          <p:nvPr>
            <p:ph type="sldNum" sz="quarter" idx="12"/>
          </p:nvPr>
        </p:nvSpPr>
        <p:spPr/>
        <p:txBody>
          <a:bodyPr/>
          <a:lstStyle/>
          <a:p>
            <a:fld id="{B19B0651-EE4F-4900-A07F-96A6BFA9D0F0}" type="slidenum">
              <a:rPr lang="ru-RU" smtClean="0"/>
              <a:pPr/>
              <a:t>185</a:t>
            </a:fld>
            <a:endParaRPr lang="ru-RU"/>
          </a:p>
        </p:txBody>
      </p:sp>
    </p:spTree>
    <p:extLst>
      <p:ext uri="{BB962C8B-B14F-4D97-AF65-F5344CB8AC3E}">
        <p14:creationId xmlns:p14="http://schemas.microsoft.com/office/powerpoint/2010/main" val="2078714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F847FFB5-95D0-4D68-9A24-4F1B336314F3}"/>
              </a:ext>
            </a:extLst>
          </p:cNvPr>
          <p:cNvSpPr>
            <a:spLocks noGrp="1" noChangeArrowheads="1"/>
          </p:cNvSpPr>
          <p:nvPr>
            <p:ph idx="1"/>
          </p:nvPr>
        </p:nvSpPr>
        <p:spPr>
          <a:xfrm>
            <a:off x="0" y="0"/>
            <a:ext cx="9144000" cy="6742113"/>
          </a:xfrm>
        </p:spPr>
        <p:txBody>
          <a:bodyPr/>
          <a:lstStyle/>
          <a:p>
            <a:pPr marL="274320" indent="-256032" algn="ctr" eaLnBrk="1" fontAlgn="auto" hangingPunct="1">
              <a:lnSpc>
                <a:spcPct val="90000"/>
              </a:lnSpc>
              <a:spcAft>
                <a:spcPts val="0"/>
              </a:spcAft>
              <a:buFontTx/>
              <a:buNone/>
              <a:defRPr/>
            </a:pPr>
            <a:endParaRPr lang="ru-RU" sz="2400" dirty="0"/>
          </a:p>
          <a:p>
            <a:pPr marL="274320" indent="-256032" algn="ctr" eaLnBrk="1" fontAlgn="auto" hangingPunct="1">
              <a:lnSpc>
                <a:spcPct val="90000"/>
              </a:lnSpc>
              <a:spcAft>
                <a:spcPts val="0"/>
              </a:spcAft>
              <a:buFontTx/>
              <a:buNone/>
              <a:defRPr/>
            </a:pPr>
            <a:endParaRPr lang="ru-RU" sz="2400" dirty="0"/>
          </a:p>
          <a:p>
            <a:pPr marL="274320" indent="-256032" algn="ctr" eaLnBrk="1" fontAlgn="auto" hangingPunct="1">
              <a:lnSpc>
                <a:spcPct val="90000"/>
              </a:lnSpc>
              <a:spcAft>
                <a:spcPts val="0"/>
              </a:spcAft>
              <a:buFontTx/>
              <a:buNone/>
              <a:defRPr/>
            </a:pPr>
            <a:r>
              <a:rPr lang="ru-RU" sz="2400" b="1" dirty="0">
                <a:solidFill>
                  <a:srgbClr val="FF0000"/>
                </a:solidFill>
              </a:rPr>
              <a:t>По воспроизводственному признаку:</a:t>
            </a:r>
          </a:p>
          <a:p>
            <a:pPr marL="274320" indent="-256032" eaLnBrk="1" fontAlgn="auto" hangingPunct="1">
              <a:lnSpc>
                <a:spcPct val="90000"/>
              </a:lnSpc>
              <a:spcAft>
                <a:spcPts val="0"/>
              </a:spcAft>
              <a:buFontTx/>
              <a:buChar char="-"/>
              <a:defRPr/>
            </a:pPr>
            <a:r>
              <a:rPr lang="ru-RU" sz="2400" dirty="0"/>
              <a:t>Затраты на производство и реализацию продукции, образующие ее себестоимость.</a:t>
            </a:r>
          </a:p>
          <a:p>
            <a:pPr marL="274320" indent="-256032" eaLnBrk="1" fontAlgn="auto" hangingPunct="1">
              <a:lnSpc>
                <a:spcPct val="90000"/>
              </a:lnSpc>
              <a:spcAft>
                <a:spcPts val="0"/>
              </a:spcAft>
              <a:buFontTx/>
              <a:buChar char="-"/>
              <a:defRPr/>
            </a:pPr>
            <a:r>
              <a:rPr lang="ru-RU" sz="2400" dirty="0"/>
              <a:t>Затраты на расширение и обновление производства</a:t>
            </a:r>
          </a:p>
          <a:p>
            <a:pPr marL="274320" indent="-256032" eaLnBrk="1" fontAlgn="auto" hangingPunct="1">
              <a:lnSpc>
                <a:spcPct val="90000"/>
              </a:lnSpc>
              <a:spcAft>
                <a:spcPts val="0"/>
              </a:spcAft>
              <a:buFontTx/>
              <a:buChar char="-"/>
              <a:defRPr/>
            </a:pPr>
            <a:r>
              <a:rPr lang="ru-RU" sz="2400" dirty="0"/>
              <a:t>Затраты на социально-культурные, жилищно-бытовые и иные аналогичные нужды предприятия</a:t>
            </a:r>
          </a:p>
          <a:p>
            <a:pPr marL="274320" indent="-256032" algn="ctr" eaLnBrk="1" fontAlgn="auto" hangingPunct="1">
              <a:lnSpc>
                <a:spcPct val="90000"/>
              </a:lnSpc>
              <a:spcAft>
                <a:spcPts val="0"/>
              </a:spcAft>
              <a:buFontTx/>
              <a:buNone/>
              <a:defRPr/>
            </a:pPr>
            <a:endParaRPr lang="ru-RU" sz="2400" dirty="0"/>
          </a:p>
          <a:p>
            <a:pPr marL="274320" indent="-256032" algn="ctr" eaLnBrk="1" fontAlgn="auto" hangingPunct="1">
              <a:lnSpc>
                <a:spcPct val="90000"/>
              </a:lnSpc>
              <a:spcAft>
                <a:spcPts val="0"/>
              </a:spcAft>
              <a:buFontTx/>
              <a:buNone/>
              <a:defRPr/>
            </a:pPr>
            <a:r>
              <a:rPr lang="ru-RU" sz="2400" b="1" dirty="0">
                <a:solidFill>
                  <a:srgbClr val="FF0000"/>
                </a:solidFill>
              </a:rPr>
              <a:t>По роли в процессе производства:</a:t>
            </a:r>
          </a:p>
          <a:p>
            <a:pPr marL="274320" indent="-256032" eaLnBrk="1" fontAlgn="auto" hangingPunct="1">
              <a:lnSpc>
                <a:spcPct val="90000"/>
              </a:lnSpc>
              <a:spcAft>
                <a:spcPts val="0"/>
              </a:spcAft>
              <a:buFontTx/>
              <a:buChar char="-"/>
              <a:defRPr/>
            </a:pPr>
            <a:r>
              <a:rPr lang="ru-RU" sz="2400" b="1" dirty="0"/>
              <a:t>Основные</a:t>
            </a:r>
            <a:r>
              <a:rPr lang="ru-RU" sz="2400" dirty="0"/>
              <a:t> затраты – формируют создаваемый продукт, составляют его физическую основу (сырье, материалы, полуфабрикаты, заработная плата)</a:t>
            </a:r>
          </a:p>
          <a:p>
            <a:pPr marL="274320" indent="-256032" eaLnBrk="1" fontAlgn="auto" hangingPunct="1">
              <a:lnSpc>
                <a:spcPct val="90000"/>
              </a:lnSpc>
              <a:spcAft>
                <a:spcPts val="0"/>
              </a:spcAft>
              <a:buFontTx/>
              <a:buChar char="-"/>
              <a:defRPr/>
            </a:pPr>
            <a:r>
              <a:rPr lang="ru-RU" sz="2400" b="1" dirty="0"/>
              <a:t>Накладные</a:t>
            </a:r>
            <a:r>
              <a:rPr lang="ru-RU" sz="2400" dirty="0"/>
              <a:t> затраты связаны с обслуживанием процесса производства (содержание оборудование, цехового и общезаводского персонала)</a:t>
            </a:r>
          </a:p>
          <a:p>
            <a:pPr marL="274320" indent="-256032" eaLnBrk="1" fontAlgn="auto" hangingPunct="1">
              <a:lnSpc>
                <a:spcPct val="90000"/>
              </a:lnSpc>
              <a:spcAft>
                <a:spcPts val="0"/>
              </a:spcAft>
              <a:buFontTx/>
              <a:buChar char="-"/>
              <a:defRPr/>
            </a:pPr>
            <a:endParaRPr lang="ru-RU" sz="2400" dirty="0"/>
          </a:p>
          <a:p>
            <a:pPr marL="274320" indent="-256032" eaLnBrk="1" fontAlgn="auto" hangingPunct="1">
              <a:lnSpc>
                <a:spcPct val="90000"/>
              </a:lnSpc>
              <a:spcAft>
                <a:spcPts val="0"/>
              </a:spcAft>
              <a:buFontTx/>
              <a:buNone/>
              <a:defRPr/>
            </a:pPr>
            <a:endParaRPr lang="ru-RU" sz="2400" dirty="0"/>
          </a:p>
          <a:p>
            <a:pPr marL="274320" indent="-256032" eaLnBrk="1" fontAlgn="auto" hangingPunct="1">
              <a:lnSpc>
                <a:spcPct val="90000"/>
              </a:lnSpc>
              <a:spcAft>
                <a:spcPts val="0"/>
              </a:spcAft>
              <a:defRPr/>
            </a:pPr>
            <a:endParaRPr lang="ru-RU" sz="28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186</a:t>
            </a:fld>
            <a:endParaRPr lang="ru-RU"/>
          </a:p>
        </p:txBody>
      </p:sp>
    </p:spTree>
    <p:extLst>
      <p:ext uri="{BB962C8B-B14F-4D97-AF65-F5344CB8AC3E}">
        <p14:creationId xmlns:p14="http://schemas.microsoft.com/office/powerpoint/2010/main" val="98219109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9445C1DA-3D5C-4F08-835B-C14D7ACC8A40}"/>
              </a:ext>
            </a:extLst>
          </p:cNvPr>
          <p:cNvSpPr>
            <a:spLocks noGrp="1" noChangeArrowheads="1"/>
          </p:cNvSpPr>
          <p:nvPr>
            <p:ph idx="1"/>
          </p:nvPr>
        </p:nvSpPr>
        <p:spPr>
          <a:xfrm>
            <a:off x="457200" y="260350"/>
            <a:ext cx="8229600" cy="5865813"/>
          </a:xfrm>
        </p:spPr>
        <p:txBody>
          <a:bodyPr/>
          <a:lstStyle/>
          <a:p>
            <a:pPr marL="274320" indent="-256032" algn="ctr" eaLnBrk="1" fontAlgn="auto" hangingPunct="1">
              <a:lnSpc>
                <a:spcPct val="90000"/>
              </a:lnSpc>
              <a:spcAft>
                <a:spcPts val="0"/>
              </a:spcAft>
              <a:buFont typeface="Wingdings" panose="05000000000000000000" pitchFamily="2" charset="2"/>
              <a:buNone/>
              <a:defRPr/>
            </a:pPr>
            <a:r>
              <a:rPr lang="ru-RU" sz="2400" b="1" dirty="0">
                <a:solidFill>
                  <a:srgbClr val="000099"/>
                </a:solidFill>
              </a:rPr>
              <a:t>По способу включения в себестоимость продукции:</a:t>
            </a:r>
          </a:p>
          <a:p>
            <a:pPr marL="274320" indent="-256032" eaLnBrk="1" fontAlgn="auto" hangingPunct="1">
              <a:spcAft>
                <a:spcPts val="0"/>
              </a:spcAft>
              <a:buFontTx/>
              <a:buNone/>
              <a:defRPr/>
            </a:pPr>
            <a:r>
              <a:rPr lang="ru-RU" dirty="0"/>
              <a:t>- </a:t>
            </a:r>
            <a:r>
              <a:rPr lang="ru-RU" b="1" dirty="0"/>
              <a:t>Прямые</a:t>
            </a:r>
            <a:r>
              <a:rPr lang="ru-RU" dirty="0"/>
              <a:t> затраты –затраты отнесенные на себестоимость единицы каждого вида изделий (сырье, энергия технологическая, заработная плата станочников)</a:t>
            </a:r>
          </a:p>
          <a:p>
            <a:pPr marL="274320" indent="-256032" eaLnBrk="1" fontAlgn="auto" hangingPunct="1">
              <a:spcAft>
                <a:spcPts val="0"/>
              </a:spcAft>
              <a:buFontTx/>
              <a:buChar char="-"/>
              <a:defRPr/>
            </a:pPr>
            <a:r>
              <a:rPr lang="ru-RU" b="1" dirty="0"/>
              <a:t>Косвенные</a:t>
            </a:r>
            <a:r>
              <a:rPr lang="ru-RU" dirty="0"/>
              <a:t> затраты – распределяются по отдельным группам продукции пропорционально избранной базе</a:t>
            </a:r>
          </a:p>
          <a:p>
            <a:pPr marL="274320" indent="-256032" eaLnBrk="1" fontAlgn="auto" hangingPunct="1">
              <a:spcAft>
                <a:spcPts val="0"/>
              </a:spcAft>
              <a:buFontTx/>
              <a:buChar char="-"/>
              <a:defRPr/>
            </a:pPr>
            <a:endParaRPr lang="ru-RU" dirty="0"/>
          </a:p>
          <a:p>
            <a:pPr marL="274320" indent="-256032" eaLnBrk="1" fontAlgn="auto" hangingPunct="1">
              <a:spcAft>
                <a:spcPts val="0"/>
              </a:spcAft>
              <a:buFontTx/>
              <a:buChar char="-"/>
              <a:defRPr/>
            </a:pPr>
            <a:endParaRPr lang="ru-RU" dirty="0"/>
          </a:p>
          <a:p>
            <a:pPr marL="274320" indent="-256032" algn="ctr" eaLnBrk="1" fontAlgn="auto" hangingPunct="1">
              <a:lnSpc>
                <a:spcPct val="80000"/>
              </a:lnSpc>
              <a:spcAft>
                <a:spcPts val="0"/>
              </a:spcAft>
              <a:buFontTx/>
              <a:buNone/>
              <a:defRPr/>
            </a:pPr>
            <a:r>
              <a:rPr lang="ru-RU" sz="2400" b="1" dirty="0">
                <a:solidFill>
                  <a:srgbClr val="FF0000"/>
                </a:solidFill>
              </a:rPr>
              <a:t>По срокам использования в производстве</a:t>
            </a:r>
          </a:p>
          <a:p>
            <a:pPr marL="274320" indent="-256032" eaLnBrk="1" fontAlgn="auto" hangingPunct="1">
              <a:lnSpc>
                <a:spcPct val="80000"/>
              </a:lnSpc>
              <a:spcAft>
                <a:spcPts val="0"/>
              </a:spcAft>
              <a:buFontTx/>
              <a:buChar char="-"/>
              <a:defRPr/>
            </a:pPr>
            <a:r>
              <a:rPr lang="ru-RU" sz="2400" b="1" dirty="0"/>
              <a:t>Текущие</a:t>
            </a:r>
            <a:r>
              <a:rPr lang="ru-RU" sz="2400" dirty="0"/>
              <a:t> затраты</a:t>
            </a:r>
          </a:p>
          <a:p>
            <a:pPr marL="274320" indent="-256032" eaLnBrk="1" fontAlgn="auto" hangingPunct="1">
              <a:lnSpc>
                <a:spcPct val="80000"/>
              </a:lnSpc>
              <a:spcAft>
                <a:spcPts val="0"/>
              </a:spcAft>
              <a:buFontTx/>
              <a:buChar char="-"/>
              <a:defRPr/>
            </a:pPr>
            <a:r>
              <a:rPr lang="ru-RU" sz="2400" b="1" dirty="0"/>
              <a:t>Единовременные</a:t>
            </a:r>
            <a:r>
              <a:rPr lang="ru-RU" sz="2400" dirty="0"/>
              <a:t> затраты – осуществляемые реже одного раза в месяц</a:t>
            </a:r>
          </a:p>
          <a:p>
            <a:pPr marL="274320" indent="-256032" eaLnBrk="1" fontAlgn="auto" hangingPunct="1">
              <a:spcAft>
                <a:spcPts val="0"/>
              </a:spcAft>
              <a:buFontTx/>
              <a:buChar char="-"/>
              <a:defRPr/>
            </a:pPr>
            <a:endParaRPr lang="ru-RU" dirty="0"/>
          </a:p>
          <a:p>
            <a:pPr marL="274320" indent="-256032" algn="ctr" eaLnBrk="1" fontAlgn="auto" hangingPunct="1">
              <a:spcAft>
                <a:spcPts val="0"/>
              </a:spcAft>
              <a:buFontTx/>
              <a:buNone/>
              <a:defRPr/>
            </a:pPr>
            <a:endParaRPr lang="ru-RU" b="1"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187</a:t>
            </a:fld>
            <a:endParaRPr lang="ru-RU"/>
          </a:p>
        </p:txBody>
      </p:sp>
    </p:spTree>
    <p:extLst>
      <p:ext uri="{BB962C8B-B14F-4D97-AF65-F5344CB8AC3E}">
        <p14:creationId xmlns:p14="http://schemas.microsoft.com/office/powerpoint/2010/main" val="103122741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064A527B-D0FB-4186-BD5C-34028346E96E}"/>
              </a:ext>
            </a:extLst>
          </p:cNvPr>
          <p:cNvSpPr>
            <a:spLocks noGrp="1" noChangeArrowheads="1"/>
          </p:cNvSpPr>
          <p:nvPr>
            <p:ph idx="1"/>
          </p:nvPr>
        </p:nvSpPr>
        <p:spPr>
          <a:xfrm>
            <a:off x="457200" y="260350"/>
            <a:ext cx="8229600" cy="5865813"/>
          </a:xfrm>
        </p:spPr>
        <p:txBody>
          <a:bodyPr>
            <a:normAutofit/>
          </a:bodyPr>
          <a:lstStyle/>
          <a:p>
            <a:pPr marL="274320" indent="-256032" algn="ctr" eaLnBrk="1" fontAlgn="auto" hangingPunct="1">
              <a:lnSpc>
                <a:spcPct val="90000"/>
              </a:lnSpc>
              <a:spcAft>
                <a:spcPts val="0"/>
              </a:spcAft>
              <a:buFontTx/>
              <a:buNone/>
              <a:defRPr/>
            </a:pPr>
            <a:endParaRPr lang="ru-RU" sz="2400" b="1" dirty="0">
              <a:solidFill>
                <a:srgbClr val="FFFF00"/>
              </a:solidFill>
            </a:endParaRPr>
          </a:p>
          <a:p>
            <a:pPr marL="274320" indent="-256032" algn="ctr" eaLnBrk="1" fontAlgn="auto" hangingPunct="1">
              <a:lnSpc>
                <a:spcPct val="90000"/>
              </a:lnSpc>
              <a:spcAft>
                <a:spcPts val="0"/>
              </a:spcAft>
              <a:buFontTx/>
              <a:buNone/>
              <a:defRPr/>
            </a:pPr>
            <a:endParaRPr lang="ru-RU" sz="2400" b="1" dirty="0">
              <a:solidFill>
                <a:srgbClr val="FFFF00"/>
              </a:solidFill>
            </a:endParaRPr>
          </a:p>
          <a:p>
            <a:pPr marL="274320" indent="-256032" algn="ctr" eaLnBrk="1" fontAlgn="auto" hangingPunct="1">
              <a:lnSpc>
                <a:spcPct val="90000"/>
              </a:lnSpc>
              <a:spcAft>
                <a:spcPts val="0"/>
              </a:spcAft>
              <a:buFontTx/>
              <a:buNone/>
              <a:defRPr/>
            </a:pPr>
            <a:r>
              <a:rPr lang="ru-RU" sz="2400" b="1" dirty="0">
                <a:solidFill>
                  <a:srgbClr val="000099"/>
                </a:solidFill>
              </a:rPr>
              <a:t>По зависимости затрат от изменения объема выпуска продукции:</a:t>
            </a:r>
          </a:p>
          <a:p>
            <a:pPr marL="274320" indent="-256032" eaLnBrk="1" fontAlgn="auto" hangingPunct="1">
              <a:lnSpc>
                <a:spcPct val="90000"/>
              </a:lnSpc>
              <a:spcAft>
                <a:spcPts val="0"/>
              </a:spcAft>
              <a:buFontTx/>
              <a:buChar char="-"/>
              <a:defRPr/>
            </a:pPr>
            <a:r>
              <a:rPr lang="ru-RU" sz="2800" b="1" dirty="0"/>
              <a:t>Постоянные</a:t>
            </a:r>
            <a:r>
              <a:rPr lang="ru-RU" sz="2800" dirty="0"/>
              <a:t> затраты – остаются одинаковыми при изменении объема производства (арендная плата, амортизация, содержание зданий )</a:t>
            </a:r>
          </a:p>
          <a:p>
            <a:pPr marL="274320" indent="-256032" eaLnBrk="1" fontAlgn="auto" hangingPunct="1">
              <a:lnSpc>
                <a:spcPct val="90000"/>
              </a:lnSpc>
              <a:spcAft>
                <a:spcPts val="0"/>
              </a:spcAft>
              <a:buFontTx/>
              <a:buChar char="-"/>
              <a:defRPr/>
            </a:pPr>
            <a:endParaRPr lang="ru-RU" sz="2800" dirty="0"/>
          </a:p>
          <a:p>
            <a:pPr marL="274320" indent="-256032" eaLnBrk="1" fontAlgn="auto" hangingPunct="1">
              <a:lnSpc>
                <a:spcPct val="90000"/>
              </a:lnSpc>
              <a:spcAft>
                <a:spcPts val="0"/>
              </a:spcAft>
              <a:buFontTx/>
              <a:buChar char="-"/>
              <a:defRPr/>
            </a:pPr>
            <a:r>
              <a:rPr lang="ru-RU" sz="2800" b="1" dirty="0"/>
              <a:t>Переменные</a:t>
            </a:r>
            <a:r>
              <a:rPr lang="ru-RU" sz="2800" dirty="0"/>
              <a:t> расходы – изменяются под влиянием динамики выпуска продукции и могут быть:   </a:t>
            </a:r>
          </a:p>
          <a:p>
            <a:pPr marL="475488" indent="-457200" eaLnBrk="1" fontAlgn="auto" hangingPunct="1">
              <a:lnSpc>
                <a:spcPct val="90000"/>
              </a:lnSpc>
              <a:spcAft>
                <a:spcPts val="0"/>
              </a:spcAft>
              <a:buFont typeface="Wingdings" panose="05000000000000000000" pitchFamily="2" charset="2"/>
              <a:buChar char="§"/>
              <a:defRPr/>
            </a:pPr>
            <a:r>
              <a:rPr lang="ru-RU" sz="2800" dirty="0"/>
              <a:t>пропорциональными</a:t>
            </a:r>
          </a:p>
          <a:p>
            <a:pPr marL="475488" indent="-457200" eaLnBrk="1" fontAlgn="auto" hangingPunct="1">
              <a:lnSpc>
                <a:spcPct val="90000"/>
              </a:lnSpc>
              <a:spcAft>
                <a:spcPts val="0"/>
              </a:spcAft>
              <a:buFont typeface="Wingdings" panose="05000000000000000000" pitchFamily="2" charset="2"/>
              <a:buChar char="§"/>
              <a:defRPr/>
            </a:pPr>
            <a:r>
              <a:rPr lang="ru-RU" sz="2800" dirty="0"/>
              <a:t>прогрессивными </a:t>
            </a:r>
          </a:p>
          <a:p>
            <a:pPr marL="475488" indent="-457200" eaLnBrk="1" fontAlgn="auto" hangingPunct="1">
              <a:lnSpc>
                <a:spcPct val="90000"/>
              </a:lnSpc>
              <a:spcAft>
                <a:spcPts val="0"/>
              </a:spcAft>
              <a:buFont typeface="Wingdings" panose="05000000000000000000" pitchFamily="2" charset="2"/>
              <a:buChar char="§"/>
              <a:defRPr/>
            </a:pPr>
            <a:r>
              <a:rPr lang="ru-RU" sz="2800" dirty="0"/>
              <a:t>регрессивными</a:t>
            </a:r>
          </a:p>
          <a:p>
            <a:pPr marL="274320" indent="-256032" algn="ctr" eaLnBrk="1" fontAlgn="auto" hangingPunct="1">
              <a:lnSpc>
                <a:spcPct val="90000"/>
              </a:lnSpc>
              <a:spcAft>
                <a:spcPts val="0"/>
              </a:spcAft>
              <a:buFontTx/>
              <a:buChar char="-"/>
              <a:defRPr/>
            </a:pPr>
            <a:endParaRPr lang="ru-RU" sz="2800" dirty="0"/>
          </a:p>
          <a:p>
            <a:pPr marL="274320" indent="-256032" eaLnBrk="1" fontAlgn="auto" hangingPunct="1">
              <a:lnSpc>
                <a:spcPct val="90000"/>
              </a:lnSpc>
              <a:spcAft>
                <a:spcPts val="0"/>
              </a:spcAft>
              <a:defRPr/>
            </a:pPr>
            <a:endParaRPr lang="ru-RU" sz="28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188</a:t>
            </a:fld>
            <a:endParaRPr lang="ru-RU"/>
          </a:p>
        </p:txBody>
      </p:sp>
    </p:spTree>
    <p:extLst>
      <p:ext uri="{BB962C8B-B14F-4D97-AF65-F5344CB8AC3E}">
        <p14:creationId xmlns:p14="http://schemas.microsoft.com/office/powerpoint/2010/main" val="119121137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79955AF8-C974-493F-AC3E-C056E1758102}"/>
              </a:ext>
            </a:extLst>
          </p:cNvPr>
          <p:cNvSpPr>
            <a:spLocks noGrp="1" noChangeArrowheads="1"/>
          </p:cNvSpPr>
          <p:nvPr>
            <p:ph idx="1"/>
          </p:nvPr>
        </p:nvSpPr>
        <p:spPr>
          <a:xfrm>
            <a:off x="457200" y="333375"/>
            <a:ext cx="8229600" cy="5792788"/>
          </a:xfrm>
        </p:spPr>
        <p:txBody>
          <a:bodyPr/>
          <a:lstStyle/>
          <a:p>
            <a:pPr marL="274320" indent="-256032" algn="ctr" eaLnBrk="1" fontAlgn="auto" hangingPunct="1">
              <a:lnSpc>
                <a:spcPct val="80000"/>
              </a:lnSpc>
              <a:spcAft>
                <a:spcPts val="0"/>
              </a:spcAft>
              <a:buFontTx/>
              <a:buNone/>
              <a:defRPr/>
            </a:pPr>
            <a:r>
              <a:rPr lang="ru-RU" sz="2400" b="1" dirty="0">
                <a:solidFill>
                  <a:srgbClr val="FFFF00"/>
                </a:solidFill>
              </a:rPr>
              <a:t>По способам учета и группировки затрат</a:t>
            </a:r>
          </a:p>
          <a:p>
            <a:pPr marL="274320" indent="-256032" eaLnBrk="1" fontAlgn="auto" hangingPunct="1">
              <a:lnSpc>
                <a:spcPct val="80000"/>
              </a:lnSpc>
              <a:spcAft>
                <a:spcPts val="0"/>
              </a:spcAft>
              <a:buFontTx/>
              <a:buChar char="-"/>
              <a:defRPr/>
            </a:pPr>
            <a:r>
              <a:rPr lang="ru-RU" sz="2800" b="1" dirty="0"/>
              <a:t>Простые</a:t>
            </a:r>
            <a:r>
              <a:rPr lang="ru-RU" sz="2800" dirty="0"/>
              <a:t> – сырье, материалы, зарплата, износ, энергия и т.п.</a:t>
            </a:r>
          </a:p>
          <a:p>
            <a:pPr marL="274320" indent="-256032" eaLnBrk="1" fontAlgn="auto" hangingPunct="1">
              <a:lnSpc>
                <a:spcPct val="80000"/>
              </a:lnSpc>
              <a:spcAft>
                <a:spcPts val="0"/>
              </a:spcAft>
              <a:buFontTx/>
              <a:buChar char="-"/>
              <a:defRPr/>
            </a:pPr>
            <a:r>
              <a:rPr lang="ru-RU" sz="2800" b="1" dirty="0"/>
              <a:t>Комплексные</a:t>
            </a:r>
            <a:r>
              <a:rPr lang="ru-RU" sz="2800" dirty="0"/>
              <a:t> – собираемые в группы по функциональной роли в процессе производства (малоценные и </a:t>
            </a:r>
            <a:r>
              <a:rPr lang="ru-RU" sz="2800" dirty="0" err="1"/>
              <a:t>быстроизнашиваемые</a:t>
            </a:r>
            <a:r>
              <a:rPr lang="ru-RU" sz="2800" dirty="0"/>
              <a:t> предметы) или по месту осуществления затрат (цеховые расходы, общезаводские расходы и т.п.)</a:t>
            </a:r>
          </a:p>
          <a:p>
            <a:pPr marL="274320" indent="-256032" eaLnBrk="1" fontAlgn="auto" hangingPunct="1">
              <a:lnSpc>
                <a:spcPct val="80000"/>
              </a:lnSpc>
              <a:spcAft>
                <a:spcPts val="0"/>
              </a:spcAft>
              <a:buFontTx/>
              <a:buChar char="-"/>
              <a:defRPr/>
            </a:pPr>
            <a:endParaRPr lang="ru-RU" sz="28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189</a:t>
            </a:fld>
            <a:endParaRPr lang="ru-RU"/>
          </a:p>
        </p:txBody>
      </p:sp>
    </p:spTree>
    <p:extLst>
      <p:ext uri="{BB962C8B-B14F-4D97-AF65-F5344CB8AC3E}">
        <p14:creationId xmlns:p14="http://schemas.microsoft.com/office/powerpoint/2010/main" val="2892702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2CBDAB8C-3258-4306-975F-A1874CF28D8C}"/>
              </a:ext>
            </a:extLst>
          </p:cNvPr>
          <p:cNvSpPr>
            <a:spLocks noChangeArrowheads="1"/>
          </p:cNvSpPr>
          <p:nvPr/>
        </p:nvSpPr>
        <p:spPr bwMode="auto">
          <a:xfrm>
            <a:off x="179388" y="260350"/>
            <a:ext cx="8964612" cy="4318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2400" i="1" u="sng">
                <a:solidFill>
                  <a:schemeClr val="bg1"/>
                </a:solidFill>
              </a:rPr>
              <a:t>В соответствии с Общероссийским классификатором основных фондов (ОКОФ)</a:t>
            </a:r>
          </a:p>
        </p:txBody>
      </p:sp>
      <p:sp>
        <p:nvSpPr>
          <p:cNvPr id="7171" name="Rectangle 7">
            <a:extLst>
              <a:ext uri="{FF2B5EF4-FFF2-40B4-BE49-F238E27FC236}">
                <a16:creationId xmlns:a16="http://schemas.microsoft.com/office/drawing/2014/main" id="{2383EEB0-7EFD-421A-93A4-28201265BDDC}"/>
              </a:ext>
            </a:extLst>
          </p:cNvPr>
          <p:cNvSpPr>
            <a:spLocks noChangeArrowheads="1"/>
          </p:cNvSpPr>
          <p:nvPr/>
        </p:nvSpPr>
        <p:spPr bwMode="auto">
          <a:xfrm>
            <a:off x="323850" y="1341438"/>
            <a:ext cx="3887788" cy="489585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000" b="1" i="1" u="sng">
                <a:solidFill>
                  <a:schemeClr val="bg1"/>
                </a:solidFill>
              </a:rPr>
              <a:t>Материальные</a:t>
            </a:r>
            <a:r>
              <a:rPr lang="ru-RU" altLang="ru-RU" sz="2000" u="sng">
                <a:solidFill>
                  <a:schemeClr val="bg1"/>
                </a:solidFill>
              </a:rPr>
              <a:t>:</a:t>
            </a:r>
          </a:p>
          <a:p>
            <a:pPr algn="l" eaLnBrk="1" hangingPunct="1"/>
            <a:endParaRPr lang="ru-RU" altLang="ru-RU" sz="2000" u="sng">
              <a:solidFill>
                <a:schemeClr val="bg1"/>
              </a:solidFill>
            </a:endParaRPr>
          </a:p>
          <a:p>
            <a:pPr algn="l" eaLnBrk="1" hangingPunct="1">
              <a:buFontTx/>
              <a:buChar char="•"/>
            </a:pPr>
            <a:r>
              <a:rPr lang="ru-RU" altLang="ru-RU" sz="2000">
                <a:solidFill>
                  <a:schemeClr val="bg1"/>
                </a:solidFill>
              </a:rPr>
              <a:t> здания</a:t>
            </a:r>
          </a:p>
          <a:p>
            <a:pPr algn="l" eaLnBrk="1" hangingPunct="1">
              <a:buFontTx/>
              <a:buChar char="•"/>
            </a:pPr>
            <a:r>
              <a:rPr lang="ru-RU" altLang="ru-RU" sz="2000">
                <a:solidFill>
                  <a:schemeClr val="bg1"/>
                </a:solidFill>
              </a:rPr>
              <a:t> сооружения</a:t>
            </a:r>
          </a:p>
          <a:p>
            <a:pPr algn="l" eaLnBrk="1" hangingPunct="1">
              <a:buFontTx/>
              <a:buChar char="•"/>
            </a:pPr>
            <a:r>
              <a:rPr lang="ru-RU" altLang="ru-RU" sz="2000">
                <a:solidFill>
                  <a:schemeClr val="bg1"/>
                </a:solidFill>
              </a:rPr>
              <a:t> машины и оборудование</a:t>
            </a:r>
          </a:p>
          <a:p>
            <a:pPr algn="l" eaLnBrk="1" hangingPunct="1">
              <a:buFontTx/>
              <a:buChar char="•"/>
            </a:pPr>
            <a:r>
              <a:rPr lang="ru-RU" altLang="ru-RU" sz="2000">
                <a:solidFill>
                  <a:schemeClr val="bg1"/>
                </a:solidFill>
              </a:rPr>
              <a:t> инвентарь производственный </a:t>
            </a:r>
          </a:p>
          <a:p>
            <a:pPr algn="l" eaLnBrk="1" hangingPunct="1"/>
            <a:r>
              <a:rPr lang="ru-RU" altLang="ru-RU" sz="2000">
                <a:solidFill>
                  <a:schemeClr val="bg1"/>
                </a:solidFill>
              </a:rPr>
              <a:t>  и хозяйственный</a:t>
            </a:r>
          </a:p>
          <a:p>
            <a:pPr algn="l" eaLnBrk="1" hangingPunct="1">
              <a:buFontTx/>
              <a:buChar char="•"/>
            </a:pPr>
            <a:r>
              <a:rPr lang="ru-RU" altLang="ru-RU" sz="2000">
                <a:solidFill>
                  <a:schemeClr val="bg1"/>
                </a:solidFill>
              </a:rPr>
              <a:t> скот рабочий, продуктивный и</a:t>
            </a:r>
          </a:p>
          <a:p>
            <a:pPr algn="l" eaLnBrk="1" hangingPunct="1"/>
            <a:r>
              <a:rPr lang="ru-RU" altLang="ru-RU" sz="2000">
                <a:solidFill>
                  <a:schemeClr val="bg1"/>
                </a:solidFill>
              </a:rPr>
              <a:t>  племенной</a:t>
            </a:r>
          </a:p>
          <a:p>
            <a:pPr algn="l" eaLnBrk="1" hangingPunct="1">
              <a:buFontTx/>
              <a:buChar char="•"/>
            </a:pPr>
            <a:r>
              <a:rPr lang="ru-RU" altLang="ru-RU" sz="2000">
                <a:solidFill>
                  <a:schemeClr val="bg1"/>
                </a:solidFill>
              </a:rPr>
              <a:t> насаждения многолетние</a:t>
            </a:r>
          </a:p>
          <a:p>
            <a:pPr algn="l" eaLnBrk="1" hangingPunct="1">
              <a:buFontTx/>
              <a:buChar char="•"/>
            </a:pPr>
            <a:r>
              <a:rPr lang="ru-RU" altLang="ru-RU" sz="2000">
                <a:solidFill>
                  <a:schemeClr val="bg1"/>
                </a:solidFill>
              </a:rPr>
              <a:t> не включенные в другие </a:t>
            </a:r>
          </a:p>
          <a:p>
            <a:pPr algn="l" eaLnBrk="1" hangingPunct="1"/>
            <a:r>
              <a:rPr lang="ru-RU" altLang="ru-RU" sz="2000">
                <a:solidFill>
                  <a:schemeClr val="bg1"/>
                </a:solidFill>
              </a:rPr>
              <a:t>  группировки (предметы искусства, </a:t>
            </a:r>
          </a:p>
          <a:p>
            <a:pPr algn="l" eaLnBrk="1" hangingPunct="1"/>
            <a:r>
              <a:rPr lang="ru-RU" altLang="ru-RU" sz="2000">
                <a:solidFill>
                  <a:schemeClr val="bg1"/>
                </a:solidFill>
              </a:rPr>
              <a:t>  печатная продукция, животные</a:t>
            </a:r>
          </a:p>
          <a:p>
            <a:pPr algn="l" eaLnBrk="1" hangingPunct="1"/>
            <a:r>
              <a:rPr lang="ru-RU" altLang="ru-RU" sz="2000">
                <a:solidFill>
                  <a:schemeClr val="bg1"/>
                </a:solidFill>
              </a:rPr>
              <a:t>  зоопарков, капитальные вложения</a:t>
            </a:r>
          </a:p>
          <a:p>
            <a:pPr algn="l" eaLnBrk="1" hangingPunct="1"/>
            <a:r>
              <a:rPr lang="ru-RU" altLang="ru-RU" sz="2000">
                <a:solidFill>
                  <a:schemeClr val="bg1"/>
                </a:solidFill>
              </a:rPr>
              <a:t>  на улучшение земель, прочие)</a:t>
            </a:r>
          </a:p>
        </p:txBody>
      </p:sp>
      <p:sp>
        <p:nvSpPr>
          <p:cNvPr id="7172" name="Rectangle 9">
            <a:extLst>
              <a:ext uri="{FF2B5EF4-FFF2-40B4-BE49-F238E27FC236}">
                <a16:creationId xmlns:a16="http://schemas.microsoft.com/office/drawing/2014/main" id="{3E3DD8A9-5122-4CBE-A445-23A5A926492B}"/>
              </a:ext>
            </a:extLst>
          </p:cNvPr>
          <p:cNvSpPr>
            <a:spLocks noChangeArrowheads="1"/>
          </p:cNvSpPr>
          <p:nvPr/>
        </p:nvSpPr>
        <p:spPr bwMode="auto">
          <a:xfrm>
            <a:off x="5219700" y="1341438"/>
            <a:ext cx="3743325" cy="374332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000" b="1" i="1" u="sng">
                <a:solidFill>
                  <a:schemeClr val="bg1"/>
                </a:solidFill>
              </a:rPr>
              <a:t>Нематериальные:</a:t>
            </a:r>
          </a:p>
          <a:p>
            <a:pPr algn="l" eaLnBrk="1" hangingPunct="1"/>
            <a:endParaRPr lang="ru-RU" altLang="ru-RU" sz="2000" b="1" i="1" u="sng">
              <a:solidFill>
                <a:schemeClr val="bg1"/>
              </a:solidFill>
            </a:endParaRPr>
          </a:p>
          <a:p>
            <a:pPr algn="l" eaLnBrk="1" hangingPunct="1">
              <a:buFontTx/>
              <a:buChar char="•"/>
            </a:pPr>
            <a:r>
              <a:rPr lang="ru-RU" altLang="ru-RU" sz="2000">
                <a:solidFill>
                  <a:schemeClr val="bg1"/>
                </a:solidFill>
              </a:rPr>
              <a:t> геолого-разведочные работы</a:t>
            </a:r>
          </a:p>
          <a:p>
            <a:pPr algn="l" eaLnBrk="1" hangingPunct="1">
              <a:buFontTx/>
              <a:buChar char="•"/>
            </a:pPr>
            <a:r>
              <a:rPr lang="ru-RU" altLang="ru-RU" sz="2000">
                <a:solidFill>
                  <a:schemeClr val="bg1"/>
                </a:solidFill>
              </a:rPr>
              <a:t> компьютерное программное</a:t>
            </a:r>
          </a:p>
          <a:p>
            <a:pPr algn="l" eaLnBrk="1" hangingPunct="1"/>
            <a:r>
              <a:rPr lang="ru-RU" altLang="ru-RU" sz="2000">
                <a:solidFill>
                  <a:schemeClr val="bg1"/>
                </a:solidFill>
              </a:rPr>
              <a:t>  обеспечение</a:t>
            </a:r>
          </a:p>
          <a:p>
            <a:pPr algn="l" eaLnBrk="1" hangingPunct="1">
              <a:buFontTx/>
              <a:buChar char="•"/>
            </a:pPr>
            <a:r>
              <a:rPr lang="ru-RU" altLang="ru-RU" sz="2000">
                <a:solidFill>
                  <a:schemeClr val="bg1"/>
                </a:solidFill>
              </a:rPr>
              <a:t> оригинальные произведения </a:t>
            </a:r>
          </a:p>
          <a:p>
            <a:pPr algn="l" eaLnBrk="1" hangingPunct="1"/>
            <a:r>
              <a:rPr lang="ru-RU" altLang="ru-RU" sz="2000">
                <a:solidFill>
                  <a:schemeClr val="bg1"/>
                </a:solidFill>
              </a:rPr>
              <a:t>   развлекательного жанра, </a:t>
            </a:r>
          </a:p>
          <a:p>
            <a:pPr algn="l" eaLnBrk="1" hangingPunct="1"/>
            <a:r>
              <a:rPr lang="ru-RU" altLang="ru-RU" sz="2000">
                <a:solidFill>
                  <a:schemeClr val="bg1"/>
                </a:solidFill>
              </a:rPr>
              <a:t>   литературы или искусства</a:t>
            </a:r>
          </a:p>
          <a:p>
            <a:pPr algn="l" eaLnBrk="1" hangingPunct="1">
              <a:buFontTx/>
              <a:buChar char="•"/>
            </a:pPr>
            <a:r>
              <a:rPr lang="ru-RU" altLang="ru-RU" sz="2000">
                <a:solidFill>
                  <a:schemeClr val="bg1"/>
                </a:solidFill>
              </a:rPr>
              <a:t> прочие (торговые знаки, патенты,</a:t>
            </a:r>
          </a:p>
          <a:p>
            <a:pPr algn="l" eaLnBrk="1" hangingPunct="1"/>
            <a:r>
              <a:rPr lang="ru-RU" altLang="ru-RU" sz="2000">
                <a:solidFill>
                  <a:schemeClr val="bg1"/>
                </a:solidFill>
              </a:rPr>
              <a:t>  секреты производства, топологии</a:t>
            </a:r>
          </a:p>
          <a:p>
            <a:pPr algn="l" eaLnBrk="1" hangingPunct="1"/>
            <a:r>
              <a:rPr lang="ru-RU" altLang="ru-RU" sz="2000">
                <a:solidFill>
                  <a:schemeClr val="bg1"/>
                </a:solidFill>
              </a:rPr>
              <a:t>  интегральных микросхем)</a:t>
            </a:r>
          </a:p>
          <a:p>
            <a:pPr algn="l" eaLnBrk="1" hangingPunct="1">
              <a:buFontTx/>
              <a:buChar char="•"/>
            </a:pPr>
            <a:endParaRPr lang="ru-RU" altLang="ru-RU" sz="2000">
              <a:solidFill>
                <a:schemeClr val="bg1"/>
              </a:solidFill>
            </a:endParaRPr>
          </a:p>
        </p:txBody>
      </p:sp>
      <p:sp>
        <p:nvSpPr>
          <p:cNvPr id="7173" name="Line 10">
            <a:extLst>
              <a:ext uri="{FF2B5EF4-FFF2-40B4-BE49-F238E27FC236}">
                <a16:creationId xmlns:a16="http://schemas.microsoft.com/office/drawing/2014/main" id="{E8550019-BB1A-44EF-B19E-0EDC4A0C2CC6}"/>
              </a:ext>
            </a:extLst>
          </p:cNvPr>
          <p:cNvSpPr>
            <a:spLocks noChangeShapeType="1"/>
          </p:cNvSpPr>
          <p:nvPr/>
        </p:nvSpPr>
        <p:spPr bwMode="auto">
          <a:xfrm>
            <a:off x="1692275" y="692150"/>
            <a:ext cx="0" cy="64928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74" name="Line 11">
            <a:extLst>
              <a:ext uri="{FF2B5EF4-FFF2-40B4-BE49-F238E27FC236}">
                <a16:creationId xmlns:a16="http://schemas.microsoft.com/office/drawing/2014/main" id="{3DA77AEB-C2C5-41E3-9472-C6B90EDAFE54}"/>
              </a:ext>
            </a:extLst>
          </p:cNvPr>
          <p:cNvSpPr>
            <a:spLocks noChangeShapeType="1"/>
          </p:cNvSpPr>
          <p:nvPr/>
        </p:nvSpPr>
        <p:spPr bwMode="auto">
          <a:xfrm>
            <a:off x="7524750" y="692150"/>
            <a:ext cx="0" cy="64928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19</a:t>
            </a:fld>
            <a:endParaRPr lang="ru-RU"/>
          </a:p>
        </p:txBody>
      </p:sp>
    </p:spTree>
    <p:extLst>
      <p:ext uri="{BB962C8B-B14F-4D97-AF65-F5344CB8AC3E}">
        <p14:creationId xmlns:p14="http://schemas.microsoft.com/office/powerpoint/2010/main" val="367619008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a:extLst>
              <a:ext uri="{FF2B5EF4-FFF2-40B4-BE49-F238E27FC236}">
                <a16:creationId xmlns:a16="http://schemas.microsoft.com/office/drawing/2014/main" id="{E2AED6B7-B365-484A-9375-7AAEC58AFC20}"/>
              </a:ext>
            </a:extLst>
          </p:cNvPr>
          <p:cNvSpPr>
            <a:spLocks noChangeArrowheads="1"/>
          </p:cNvSpPr>
          <p:nvPr/>
        </p:nvSpPr>
        <p:spPr bwMode="auto">
          <a:xfrm>
            <a:off x="345989" y="648730"/>
            <a:ext cx="8367069" cy="32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42" tIns="44794" rIns="88042" bIns="44794" anchor="ctr">
            <a:spAutoFit/>
          </a:bodyPr>
          <a:lstStyle/>
          <a:p>
            <a:pPr algn="ctr">
              <a:spcBef>
                <a:spcPct val="50000"/>
              </a:spcBef>
            </a:pPr>
            <a:r>
              <a:rPr lang="ru-RU" altLang="ru-RU" sz="1557">
                <a:latin typeface="Times New Roman" panose="02020603050405020304" pitchFamily="18" charset="0"/>
              </a:rPr>
              <a:t>Традиционное распределение затрат на составляющие:</a:t>
            </a:r>
          </a:p>
        </p:txBody>
      </p:sp>
      <p:pic>
        <p:nvPicPr>
          <p:cNvPr id="73733" name="Picture 5">
            <a:extLst>
              <a:ext uri="{FF2B5EF4-FFF2-40B4-BE49-F238E27FC236}">
                <a16:creationId xmlns:a16="http://schemas.microsoft.com/office/drawing/2014/main" id="{A819551C-A9FB-4B30-AA19-EBB909C7CC14}"/>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692" y="1246488"/>
            <a:ext cx="7809470" cy="498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19627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a:extLst>
              <a:ext uri="{FF2B5EF4-FFF2-40B4-BE49-F238E27FC236}">
                <a16:creationId xmlns:a16="http://schemas.microsoft.com/office/drawing/2014/main" id="{BAFA5B16-9DC3-40E0-B570-823DA1D3F094}"/>
              </a:ext>
            </a:extLst>
          </p:cNvPr>
          <p:cNvSpPr>
            <a:spLocks noGrp="1" noChangeArrowheads="1"/>
          </p:cNvSpPr>
          <p:nvPr>
            <p:ph idx="1"/>
          </p:nvPr>
        </p:nvSpPr>
        <p:spPr>
          <a:xfrm>
            <a:off x="0" y="0"/>
            <a:ext cx="9144000" cy="6858000"/>
          </a:xfrm>
        </p:spPr>
        <p:txBody>
          <a:bodyPr>
            <a:normAutofit/>
          </a:bodyPr>
          <a:lstStyle/>
          <a:p>
            <a:pPr marL="274320" indent="-256032" algn="just" eaLnBrk="1" fontAlgn="auto" hangingPunct="1">
              <a:lnSpc>
                <a:spcPct val="90000"/>
              </a:lnSpc>
              <a:spcAft>
                <a:spcPts val="0"/>
              </a:spcAft>
              <a:buFontTx/>
              <a:buNone/>
              <a:defRPr/>
            </a:pPr>
            <a:r>
              <a:rPr lang="ru-RU" sz="2800" b="1" dirty="0">
                <a:solidFill>
                  <a:srgbClr val="FF0000"/>
                </a:solidFill>
              </a:rPr>
              <a:t>Себестоимость (с/с) промышленной продукции - </a:t>
            </a:r>
            <a:r>
              <a:rPr lang="ru-RU" sz="2800" dirty="0"/>
              <a:t>это выраженное в денежной форме все текущие затраты (издержки) промышленного предприятия на производство и реализацию продукции.</a:t>
            </a:r>
          </a:p>
          <a:p>
            <a:pPr marL="274320" indent="-256032" eaLnBrk="1" fontAlgn="auto" hangingPunct="1">
              <a:lnSpc>
                <a:spcPct val="90000"/>
              </a:lnSpc>
              <a:spcAft>
                <a:spcPts val="0"/>
              </a:spcAft>
              <a:buFontTx/>
              <a:buNone/>
              <a:defRPr/>
            </a:pPr>
            <a:endParaRPr lang="ru-RU" sz="2800" dirty="0"/>
          </a:p>
          <a:p>
            <a:pPr marL="274320" indent="-256032" algn="ctr" eaLnBrk="1" fontAlgn="auto" hangingPunct="1">
              <a:lnSpc>
                <a:spcPct val="90000"/>
              </a:lnSpc>
              <a:spcAft>
                <a:spcPts val="0"/>
              </a:spcAft>
              <a:buFontTx/>
              <a:buNone/>
              <a:defRPr/>
            </a:pPr>
            <a:r>
              <a:rPr lang="ru-RU" sz="2800" b="1" dirty="0">
                <a:solidFill>
                  <a:srgbClr val="000099"/>
                </a:solidFill>
              </a:rPr>
              <a:t>Сущность себестоимости как экономической категории:</a:t>
            </a:r>
            <a:r>
              <a:rPr lang="ru-RU" sz="2800" dirty="0">
                <a:solidFill>
                  <a:srgbClr val="000099"/>
                </a:solidFill>
              </a:rPr>
              <a:t> </a:t>
            </a:r>
          </a:p>
          <a:p>
            <a:pPr marL="18288" indent="0" eaLnBrk="1" fontAlgn="auto" hangingPunct="1">
              <a:lnSpc>
                <a:spcPct val="90000"/>
              </a:lnSpc>
              <a:spcAft>
                <a:spcPts val="0"/>
              </a:spcAft>
              <a:buFont typeface="Wingdings" panose="05000000000000000000" pitchFamily="2" charset="2"/>
              <a:buNone/>
              <a:defRPr/>
            </a:pPr>
            <a:r>
              <a:rPr lang="ru-RU" sz="2800" dirty="0"/>
              <a:t>с/с обеспечивает возмещение в денежном виде затрат на </a:t>
            </a:r>
          </a:p>
          <a:p>
            <a:pPr marL="475488" indent="-457200" eaLnBrk="1" fontAlgn="auto" hangingPunct="1">
              <a:lnSpc>
                <a:spcPct val="90000"/>
              </a:lnSpc>
              <a:spcAft>
                <a:spcPts val="0"/>
              </a:spcAft>
              <a:buFont typeface="Wingdings" panose="05000000000000000000" pitchFamily="2" charset="2"/>
              <a:buChar char="§"/>
              <a:defRPr/>
            </a:pPr>
            <a:r>
              <a:rPr lang="ru-RU" sz="2800" dirty="0"/>
              <a:t>средства производства; </a:t>
            </a:r>
          </a:p>
          <a:p>
            <a:pPr marL="475488" indent="-457200" eaLnBrk="1" fontAlgn="auto" hangingPunct="1">
              <a:lnSpc>
                <a:spcPct val="90000"/>
              </a:lnSpc>
              <a:spcAft>
                <a:spcPts val="0"/>
              </a:spcAft>
              <a:buFont typeface="Wingdings" panose="05000000000000000000" pitchFamily="2" charset="2"/>
              <a:buChar char="§"/>
              <a:defRPr/>
            </a:pPr>
            <a:r>
              <a:rPr lang="ru-RU" sz="2800" dirty="0"/>
              <a:t>оплату труда рабочих; </a:t>
            </a:r>
          </a:p>
          <a:p>
            <a:pPr marL="475488" indent="-457200" eaLnBrk="1" fontAlgn="auto" hangingPunct="1">
              <a:lnSpc>
                <a:spcPct val="90000"/>
              </a:lnSpc>
              <a:spcAft>
                <a:spcPts val="0"/>
              </a:spcAft>
              <a:buFont typeface="Wingdings" panose="05000000000000000000" pitchFamily="2" charset="2"/>
              <a:buChar char="§"/>
              <a:defRPr/>
            </a:pPr>
            <a:r>
              <a:rPr lang="ru-RU" sz="2800" dirty="0"/>
              <a:t>услуг других предприятий, связанных с изготовлением продукции; </a:t>
            </a:r>
          </a:p>
          <a:p>
            <a:pPr marL="475488" indent="-457200" eaLnBrk="1" fontAlgn="auto" hangingPunct="1">
              <a:lnSpc>
                <a:spcPct val="90000"/>
              </a:lnSpc>
              <a:spcAft>
                <a:spcPts val="0"/>
              </a:spcAft>
              <a:buFont typeface="Wingdings" panose="05000000000000000000" pitchFamily="2" charset="2"/>
              <a:buChar char="§"/>
              <a:defRPr/>
            </a:pPr>
            <a:r>
              <a:rPr lang="ru-RU" sz="2800" dirty="0"/>
              <a:t>расходов по ее реализации, </a:t>
            </a:r>
          </a:p>
          <a:p>
            <a:pPr marL="475488" indent="-457200" eaLnBrk="1" fontAlgn="auto" hangingPunct="1">
              <a:lnSpc>
                <a:spcPct val="90000"/>
              </a:lnSpc>
              <a:spcAft>
                <a:spcPts val="0"/>
              </a:spcAft>
              <a:buFont typeface="Wingdings" panose="05000000000000000000" pitchFamily="2" charset="2"/>
              <a:buChar char="§"/>
              <a:defRPr/>
            </a:pPr>
            <a:r>
              <a:rPr lang="ru-RU" sz="2800" dirty="0"/>
              <a:t>затрат по управлению и обслуживанию производства. </a:t>
            </a:r>
          </a:p>
        </p:txBody>
      </p:sp>
      <p:sp>
        <p:nvSpPr>
          <p:cNvPr id="3" name="Номер слайда 2"/>
          <p:cNvSpPr>
            <a:spLocks noGrp="1"/>
          </p:cNvSpPr>
          <p:nvPr>
            <p:ph type="sldNum" sz="quarter" idx="12"/>
          </p:nvPr>
        </p:nvSpPr>
        <p:spPr/>
        <p:txBody>
          <a:bodyPr/>
          <a:lstStyle/>
          <a:p>
            <a:fld id="{B19B0651-EE4F-4900-A07F-96A6BFA9D0F0}" type="slidenum">
              <a:rPr lang="ru-RU" smtClean="0"/>
              <a:pPr/>
              <a:t>191</a:t>
            </a:fld>
            <a:endParaRPr lang="ru-RU"/>
          </a:p>
        </p:txBody>
      </p:sp>
    </p:spTree>
    <p:extLst>
      <p:ext uri="{BB962C8B-B14F-4D97-AF65-F5344CB8AC3E}">
        <p14:creationId xmlns:p14="http://schemas.microsoft.com/office/powerpoint/2010/main" val="393344052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D802F7A-2783-495B-B230-6BD388F29C6B}"/>
              </a:ext>
            </a:extLst>
          </p:cNvPr>
          <p:cNvSpPr/>
          <p:nvPr/>
        </p:nvSpPr>
        <p:spPr>
          <a:xfrm>
            <a:off x="1476375" y="115888"/>
            <a:ext cx="7559675" cy="2889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КЛАССИФИКАЦИЯ СЕБЕСТОИМОСТИ</a:t>
            </a:r>
          </a:p>
        </p:txBody>
      </p:sp>
      <p:cxnSp>
        <p:nvCxnSpPr>
          <p:cNvPr id="4" name="Прямая соединительная линия 3">
            <a:extLst>
              <a:ext uri="{FF2B5EF4-FFF2-40B4-BE49-F238E27FC236}">
                <a16:creationId xmlns:a16="http://schemas.microsoft.com/office/drawing/2014/main" id="{AF7A4F4C-C10C-46BF-B996-F3A748E8D568}"/>
              </a:ext>
            </a:extLst>
          </p:cNvPr>
          <p:cNvCxnSpPr>
            <a:endCxn id="2" idx="1"/>
          </p:cNvCxnSpPr>
          <p:nvPr/>
        </p:nvCxnSpPr>
        <p:spPr>
          <a:xfrm>
            <a:off x="179388" y="260350"/>
            <a:ext cx="1296987"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a:extLst>
              <a:ext uri="{FF2B5EF4-FFF2-40B4-BE49-F238E27FC236}">
                <a16:creationId xmlns:a16="http://schemas.microsoft.com/office/drawing/2014/main" id="{EA2A03D4-3F92-46F5-967E-43EAF1C2D3E8}"/>
              </a:ext>
            </a:extLst>
          </p:cNvPr>
          <p:cNvCxnSpPr/>
          <p:nvPr/>
        </p:nvCxnSpPr>
        <p:spPr>
          <a:xfrm>
            <a:off x="179388" y="260350"/>
            <a:ext cx="0" cy="561657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a:extLst>
              <a:ext uri="{FF2B5EF4-FFF2-40B4-BE49-F238E27FC236}">
                <a16:creationId xmlns:a16="http://schemas.microsoft.com/office/drawing/2014/main" id="{5BE4B8C7-6FAE-48B8-A2F0-6840A7D92966}"/>
              </a:ext>
            </a:extLst>
          </p:cNvPr>
          <p:cNvCxnSpPr/>
          <p:nvPr/>
        </p:nvCxnSpPr>
        <p:spPr>
          <a:xfrm>
            <a:off x="179388" y="908050"/>
            <a:ext cx="6477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a:extLst>
              <a:ext uri="{FF2B5EF4-FFF2-40B4-BE49-F238E27FC236}">
                <a16:creationId xmlns:a16="http://schemas.microsoft.com/office/drawing/2014/main" id="{A50BAF11-0C93-44F2-A122-493AD6484585}"/>
              </a:ext>
            </a:extLst>
          </p:cNvPr>
          <p:cNvSpPr/>
          <p:nvPr/>
        </p:nvSpPr>
        <p:spPr>
          <a:xfrm>
            <a:off x="827088" y="657225"/>
            <a:ext cx="2160587" cy="12588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320" indent="-256032" fontAlgn="auto">
              <a:lnSpc>
                <a:spcPct val="80000"/>
              </a:lnSpc>
              <a:spcAft>
                <a:spcPts val="0"/>
              </a:spcAft>
              <a:defRPr/>
            </a:pPr>
            <a:r>
              <a:rPr lang="ru-RU" sz="1600" b="1" dirty="0">
                <a:solidFill>
                  <a:srgbClr val="FF66FF"/>
                </a:solidFill>
              </a:rPr>
              <a:t>В зависимости</a:t>
            </a:r>
            <a:endParaRPr lang="en-US" sz="1600" b="1" dirty="0">
              <a:solidFill>
                <a:srgbClr val="FF66FF"/>
              </a:solidFill>
            </a:endParaRPr>
          </a:p>
          <a:p>
            <a:pPr marL="274320" indent="-256032" fontAlgn="auto">
              <a:lnSpc>
                <a:spcPct val="80000"/>
              </a:lnSpc>
              <a:spcAft>
                <a:spcPts val="0"/>
              </a:spcAft>
              <a:defRPr/>
            </a:pPr>
            <a:r>
              <a:rPr lang="ru-RU" sz="1600" b="1" dirty="0">
                <a:solidFill>
                  <a:srgbClr val="FF66FF"/>
                </a:solidFill>
              </a:rPr>
              <a:t> от </a:t>
            </a:r>
            <a:r>
              <a:rPr lang="en-US" sz="1600" b="1" dirty="0">
                <a:solidFill>
                  <a:srgbClr val="FF66FF"/>
                </a:solidFill>
              </a:rPr>
              <a:t> </a:t>
            </a:r>
            <a:r>
              <a:rPr lang="ru-RU" sz="1600" b="1" dirty="0" err="1">
                <a:solidFill>
                  <a:srgbClr val="FF66FF"/>
                </a:solidFill>
              </a:rPr>
              <a:t>последова-тельности</a:t>
            </a:r>
            <a:r>
              <a:rPr lang="ru-RU" sz="1600" b="1" dirty="0">
                <a:solidFill>
                  <a:srgbClr val="FF66FF"/>
                </a:solidFill>
              </a:rPr>
              <a:t> формирования</a:t>
            </a:r>
            <a:endParaRPr lang="ru-RU" sz="1600" dirty="0">
              <a:solidFill>
                <a:srgbClr val="FF66FF"/>
              </a:solidFill>
            </a:endParaRPr>
          </a:p>
        </p:txBody>
      </p:sp>
      <p:cxnSp>
        <p:nvCxnSpPr>
          <p:cNvPr id="12" name="Прямая со стрелкой 11">
            <a:extLst>
              <a:ext uri="{FF2B5EF4-FFF2-40B4-BE49-F238E27FC236}">
                <a16:creationId xmlns:a16="http://schemas.microsoft.com/office/drawing/2014/main" id="{CE6C7BD2-C891-4316-BEF8-543C2A6BA079}"/>
              </a:ext>
            </a:extLst>
          </p:cNvPr>
          <p:cNvCxnSpPr>
            <a:stCxn id="10" idx="3"/>
          </p:cNvCxnSpPr>
          <p:nvPr/>
        </p:nvCxnSpPr>
        <p:spPr>
          <a:xfrm>
            <a:off x="2987675" y="1287463"/>
            <a:ext cx="531813"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a:extLst>
              <a:ext uri="{FF2B5EF4-FFF2-40B4-BE49-F238E27FC236}">
                <a16:creationId xmlns:a16="http://schemas.microsoft.com/office/drawing/2014/main" id="{9829C50E-3E1D-4521-A8E2-2F89A1D70706}"/>
              </a:ext>
            </a:extLst>
          </p:cNvPr>
          <p:cNvSpPr/>
          <p:nvPr/>
        </p:nvSpPr>
        <p:spPr>
          <a:xfrm>
            <a:off x="3492500" y="549275"/>
            <a:ext cx="5543550" cy="2159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74320" indent="-256032" fontAlgn="auto">
              <a:lnSpc>
                <a:spcPct val="80000"/>
              </a:lnSpc>
              <a:spcAft>
                <a:spcPts val="0"/>
              </a:spcAft>
              <a:defRPr/>
            </a:pPr>
            <a:r>
              <a:rPr lang="ru-RU" sz="1600" dirty="0"/>
              <a:t>- </a:t>
            </a:r>
            <a:r>
              <a:rPr lang="ru-RU" sz="1600" b="1" dirty="0">
                <a:solidFill>
                  <a:srgbClr val="FF66FF"/>
                </a:solidFill>
              </a:rPr>
              <a:t>цеховая</a:t>
            </a:r>
            <a:r>
              <a:rPr lang="ru-RU" sz="1600" dirty="0"/>
              <a:t> -  включает в себя текущие затраты всех производственных цехов, занятых изготовлением продукции (по каждому цеху отдельно).</a:t>
            </a:r>
          </a:p>
          <a:p>
            <a:pPr marL="274320" indent="-256032" fontAlgn="auto">
              <a:lnSpc>
                <a:spcPct val="80000"/>
              </a:lnSpc>
              <a:spcAft>
                <a:spcPts val="0"/>
              </a:spcAft>
              <a:defRPr/>
            </a:pPr>
            <a:r>
              <a:rPr lang="ru-RU" sz="1600" dirty="0"/>
              <a:t>- </a:t>
            </a:r>
            <a:r>
              <a:rPr lang="ru-RU" sz="1600" b="1" dirty="0">
                <a:solidFill>
                  <a:srgbClr val="FF66FF"/>
                </a:solidFill>
              </a:rPr>
              <a:t>фабрично-заводская (производственная) - </a:t>
            </a:r>
            <a:r>
              <a:rPr lang="ru-RU" sz="1600" dirty="0"/>
              <a:t>определяется добавлением к цеховой с/с общезаводских расходов - </a:t>
            </a:r>
            <a:r>
              <a:rPr lang="ru-RU" sz="1600" i="1" dirty="0"/>
              <a:t>характеризует затраты на производство продукции в целом по предприятию.</a:t>
            </a:r>
          </a:p>
          <a:p>
            <a:pPr marL="274320" indent="-256032" fontAlgn="auto">
              <a:lnSpc>
                <a:spcPct val="80000"/>
              </a:lnSpc>
              <a:spcAft>
                <a:spcPts val="0"/>
              </a:spcAft>
              <a:defRPr/>
            </a:pPr>
            <a:r>
              <a:rPr lang="ru-RU" sz="1600" dirty="0"/>
              <a:t>- </a:t>
            </a:r>
            <a:r>
              <a:rPr lang="ru-RU" sz="1600" b="1" dirty="0">
                <a:solidFill>
                  <a:srgbClr val="FF66FF"/>
                </a:solidFill>
              </a:rPr>
              <a:t>полная</a:t>
            </a:r>
            <a:r>
              <a:rPr lang="ru-RU" sz="1600" dirty="0"/>
              <a:t> - к производственной с/с добавляются внепроизводственные расходы - </a:t>
            </a:r>
            <a:r>
              <a:rPr lang="ru-RU" sz="1600" i="1" dirty="0"/>
              <a:t>отражает все затраты на производство и реализацию продукции.</a:t>
            </a:r>
          </a:p>
        </p:txBody>
      </p:sp>
      <p:cxnSp>
        <p:nvCxnSpPr>
          <p:cNvPr id="15" name="Прямая со стрелкой 14">
            <a:extLst>
              <a:ext uri="{FF2B5EF4-FFF2-40B4-BE49-F238E27FC236}">
                <a16:creationId xmlns:a16="http://schemas.microsoft.com/office/drawing/2014/main" id="{D5273CA8-10AB-4700-B6A6-59B9D7D5AA4C}"/>
              </a:ext>
            </a:extLst>
          </p:cNvPr>
          <p:cNvCxnSpPr/>
          <p:nvPr/>
        </p:nvCxnSpPr>
        <p:spPr>
          <a:xfrm>
            <a:off x="198438" y="3694113"/>
            <a:ext cx="6477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a:extLst>
              <a:ext uri="{FF2B5EF4-FFF2-40B4-BE49-F238E27FC236}">
                <a16:creationId xmlns:a16="http://schemas.microsoft.com/office/drawing/2014/main" id="{F481B5B5-D08C-4577-9B20-4C15BC55508B}"/>
              </a:ext>
            </a:extLst>
          </p:cNvPr>
          <p:cNvSpPr/>
          <p:nvPr/>
        </p:nvSpPr>
        <p:spPr>
          <a:xfrm>
            <a:off x="854075" y="3355975"/>
            <a:ext cx="2160588" cy="7604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320" indent="-256032" fontAlgn="auto">
              <a:spcAft>
                <a:spcPts val="0"/>
              </a:spcAft>
              <a:defRPr/>
            </a:pPr>
            <a:r>
              <a:rPr lang="ru-RU" sz="1600" b="1" dirty="0">
                <a:solidFill>
                  <a:srgbClr val="00FF00"/>
                </a:solidFill>
              </a:rPr>
              <a:t>В зависимости от масштаба применения</a:t>
            </a:r>
            <a:endParaRPr lang="ru-RU" sz="1600" dirty="0">
              <a:solidFill>
                <a:srgbClr val="00FF00"/>
              </a:solidFill>
            </a:endParaRPr>
          </a:p>
        </p:txBody>
      </p:sp>
      <p:cxnSp>
        <p:nvCxnSpPr>
          <p:cNvPr id="17" name="Прямая со стрелкой 16">
            <a:extLst>
              <a:ext uri="{FF2B5EF4-FFF2-40B4-BE49-F238E27FC236}">
                <a16:creationId xmlns:a16="http://schemas.microsoft.com/office/drawing/2014/main" id="{EF0ECE22-B668-47B3-8D09-9C844DBB5369}"/>
              </a:ext>
            </a:extLst>
          </p:cNvPr>
          <p:cNvCxnSpPr/>
          <p:nvPr/>
        </p:nvCxnSpPr>
        <p:spPr>
          <a:xfrm>
            <a:off x="2965450" y="3694113"/>
            <a:ext cx="504825"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a:extLst>
              <a:ext uri="{FF2B5EF4-FFF2-40B4-BE49-F238E27FC236}">
                <a16:creationId xmlns:a16="http://schemas.microsoft.com/office/drawing/2014/main" id="{38E6671E-632B-41A3-8797-0B48EDB013C1}"/>
              </a:ext>
            </a:extLst>
          </p:cNvPr>
          <p:cNvSpPr/>
          <p:nvPr/>
        </p:nvSpPr>
        <p:spPr>
          <a:xfrm>
            <a:off x="3470275" y="2852738"/>
            <a:ext cx="5543550" cy="1277937"/>
          </a:xfrm>
          <a:prstGeom prst="rect">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74320" indent="-256032" fontAlgn="auto">
              <a:spcAft>
                <a:spcPts val="0"/>
              </a:spcAft>
              <a:defRPr/>
            </a:pPr>
            <a:endParaRPr lang="ru-RU" sz="1600" dirty="0"/>
          </a:p>
          <a:p>
            <a:pPr marL="274320" indent="-256032" fontAlgn="auto">
              <a:lnSpc>
                <a:spcPct val="80000"/>
              </a:lnSpc>
              <a:spcAft>
                <a:spcPts val="0"/>
              </a:spcAft>
              <a:defRPr/>
            </a:pPr>
            <a:r>
              <a:rPr lang="ru-RU" sz="1600" dirty="0"/>
              <a:t>- </a:t>
            </a:r>
            <a:r>
              <a:rPr lang="ru-RU" sz="1600" b="1" dirty="0">
                <a:solidFill>
                  <a:srgbClr val="00FF00"/>
                </a:solidFill>
              </a:rPr>
              <a:t>индивидуальная</a:t>
            </a:r>
            <a:r>
              <a:rPr lang="ru-RU" sz="1600" dirty="0">
                <a:solidFill>
                  <a:srgbClr val="00FF00"/>
                </a:solidFill>
              </a:rPr>
              <a:t> </a:t>
            </a:r>
            <a:r>
              <a:rPr lang="ru-RU" sz="1600" dirty="0"/>
              <a:t>- представляет собой издержки производства и обращения конкретного предприятия;</a:t>
            </a:r>
          </a:p>
          <a:p>
            <a:pPr marL="274320" indent="-256032" fontAlgn="auto">
              <a:lnSpc>
                <a:spcPct val="80000"/>
              </a:lnSpc>
              <a:spcAft>
                <a:spcPts val="0"/>
              </a:spcAft>
              <a:defRPr/>
            </a:pPr>
            <a:r>
              <a:rPr lang="ru-RU" sz="1600" dirty="0"/>
              <a:t>- </a:t>
            </a:r>
            <a:r>
              <a:rPr lang="ru-RU" sz="1600" b="1" dirty="0">
                <a:solidFill>
                  <a:srgbClr val="00FF00"/>
                </a:solidFill>
              </a:rPr>
              <a:t>отраслевая (среднеотраслевая) </a:t>
            </a:r>
            <a:r>
              <a:rPr lang="ru-RU" sz="1600" dirty="0"/>
              <a:t>-  характеризует издержки производства и обращения однотипной продукции в среднем по отрасли.</a:t>
            </a:r>
          </a:p>
          <a:p>
            <a:pPr marL="274320" indent="-256032" fontAlgn="auto">
              <a:lnSpc>
                <a:spcPct val="80000"/>
              </a:lnSpc>
              <a:spcAft>
                <a:spcPts val="0"/>
              </a:spcAft>
              <a:defRPr/>
            </a:pPr>
            <a:endParaRPr lang="ru-RU" sz="1400" i="1" dirty="0"/>
          </a:p>
        </p:txBody>
      </p:sp>
      <p:cxnSp>
        <p:nvCxnSpPr>
          <p:cNvPr id="19" name="Прямая со стрелкой 18">
            <a:extLst>
              <a:ext uri="{FF2B5EF4-FFF2-40B4-BE49-F238E27FC236}">
                <a16:creationId xmlns:a16="http://schemas.microsoft.com/office/drawing/2014/main" id="{ED99E79F-16BA-45A3-A768-86AC950AAA71}"/>
              </a:ext>
            </a:extLst>
          </p:cNvPr>
          <p:cNvCxnSpPr/>
          <p:nvPr/>
        </p:nvCxnSpPr>
        <p:spPr>
          <a:xfrm>
            <a:off x="179388" y="5878513"/>
            <a:ext cx="6477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Прямоугольник 20">
            <a:extLst>
              <a:ext uri="{FF2B5EF4-FFF2-40B4-BE49-F238E27FC236}">
                <a16:creationId xmlns:a16="http://schemas.microsoft.com/office/drawing/2014/main" id="{260C5405-D652-4564-B68B-60BDC66EA0BB}"/>
              </a:ext>
            </a:extLst>
          </p:cNvPr>
          <p:cNvSpPr/>
          <p:nvPr/>
        </p:nvSpPr>
        <p:spPr>
          <a:xfrm>
            <a:off x="854075" y="5013325"/>
            <a:ext cx="2160588" cy="11699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320" indent="-256032" fontAlgn="auto">
              <a:spcAft>
                <a:spcPts val="0"/>
              </a:spcAft>
              <a:defRPr/>
            </a:pPr>
            <a:r>
              <a:rPr lang="ru-RU" sz="1600" b="1" dirty="0">
                <a:solidFill>
                  <a:srgbClr val="D60093"/>
                </a:solidFill>
              </a:rPr>
              <a:t>По способам расчета и сферам применения</a:t>
            </a:r>
            <a:endParaRPr lang="ru-RU" sz="1600" dirty="0">
              <a:solidFill>
                <a:srgbClr val="D60093"/>
              </a:solidFill>
            </a:endParaRPr>
          </a:p>
        </p:txBody>
      </p:sp>
      <p:cxnSp>
        <p:nvCxnSpPr>
          <p:cNvPr id="22" name="Прямая со стрелкой 21">
            <a:extLst>
              <a:ext uri="{FF2B5EF4-FFF2-40B4-BE49-F238E27FC236}">
                <a16:creationId xmlns:a16="http://schemas.microsoft.com/office/drawing/2014/main" id="{93EB140D-CE63-4997-B9E6-41B9F16F8408}"/>
              </a:ext>
            </a:extLst>
          </p:cNvPr>
          <p:cNvCxnSpPr/>
          <p:nvPr/>
        </p:nvCxnSpPr>
        <p:spPr>
          <a:xfrm>
            <a:off x="3014663" y="5878513"/>
            <a:ext cx="504825"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Прямоугольник 22">
            <a:extLst>
              <a:ext uri="{FF2B5EF4-FFF2-40B4-BE49-F238E27FC236}">
                <a16:creationId xmlns:a16="http://schemas.microsoft.com/office/drawing/2014/main" id="{7B421CE5-DF86-4483-B900-D3A93003C8A7}"/>
              </a:ext>
            </a:extLst>
          </p:cNvPr>
          <p:cNvSpPr/>
          <p:nvPr/>
        </p:nvSpPr>
        <p:spPr>
          <a:xfrm>
            <a:off x="3538538" y="4279900"/>
            <a:ext cx="5545137" cy="2538413"/>
          </a:xfrm>
          <a:prstGeom prst="rect">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74320" indent="-256032" fontAlgn="auto">
              <a:lnSpc>
                <a:spcPct val="80000"/>
              </a:lnSpc>
              <a:spcAft>
                <a:spcPts val="0"/>
              </a:spcAft>
              <a:defRPr/>
            </a:pPr>
            <a:r>
              <a:rPr lang="ru-RU" sz="1600" dirty="0"/>
              <a:t>- </a:t>
            </a:r>
            <a:r>
              <a:rPr lang="ru-RU" sz="1600" b="1" dirty="0">
                <a:solidFill>
                  <a:srgbClr val="D60093"/>
                </a:solidFill>
              </a:rPr>
              <a:t>плановая </a:t>
            </a:r>
            <a:r>
              <a:rPr lang="ru-RU" sz="1600" dirty="0"/>
              <a:t>- включает в себя затраты, необходимые для предприятия при данном организационно-техническом уровне производства и определяется исходя из </a:t>
            </a:r>
            <a:r>
              <a:rPr lang="ru-RU" sz="1600" u="sng" dirty="0"/>
              <a:t>плановых </a:t>
            </a:r>
            <a:r>
              <a:rPr lang="ru-RU" sz="1600" dirty="0"/>
              <a:t>норм использования ресурсов, действующих цен и тарифов.</a:t>
            </a:r>
          </a:p>
          <a:p>
            <a:pPr marL="274320" indent="-256032" fontAlgn="auto">
              <a:lnSpc>
                <a:spcPct val="80000"/>
              </a:lnSpc>
              <a:spcAft>
                <a:spcPts val="0"/>
              </a:spcAft>
              <a:defRPr/>
            </a:pPr>
            <a:r>
              <a:rPr lang="ru-RU" sz="1600" dirty="0"/>
              <a:t>- </a:t>
            </a:r>
            <a:r>
              <a:rPr lang="ru-RU" sz="1600" b="1" dirty="0">
                <a:solidFill>
                  <a:srgbClr val="D60093"/>
                </a:solidFill>
              </a:rPr>
              <a:t>нормативная</a:t>
            </a:r>
            <a:r>
              <a:rPr lang="ru-RU" sz="1600" dirty="0"/>
              <a:t> - отражает затраты на производство и реализацию продукции, рассчитанные на основе текущих (действующих на начало отчетного периода) норм использования ресурсов.</a:t>
            </a:r>
          </a:p>
          <a:p>
            <a:pPr marL="274320" indent="-256032" fontAlgn="auto">
              <a:lnSpc>
                <a:spcPct val="80000"/>
              </a:lnSpc>
              <a:spcAft>
                <a:spcPts val="0"/>
              </a:spcAft>
              <a:defRPr/>
            </a:pPr>
            <a:r>
              <a:rPr lang="ru-RU" sz="1600" dirty="0"/>
              <a:t>- </a:t>
            </a:r>
            <a:r>
              <a:rPr lang="ru-RU" sz="1600" b="1" dirty="0">
                <a:solidFill>
                  <a:srgbClr val="D60093"/>
                </a:solidFill>
              </a:rPr>
              <a:t>фактическая</a:t>
            </a:r>
            <a:r>
              <a:rPr lang="ru-RU" sz="1600" b="1" dirty="0"/>
              <a:t> </a:t>
            </a:r>
            <a:r>
              <a:rPr lang="ru-RU" sz="1600" dirty="0"/>
              <a:t>- отражает сложившиеся в отчетном периоде затраты на изготовление и сбыт определенного вида продукции.</a:t>
            </a:r>
          </a:p>
        </p:txBody>
      </p:sp>
      <p:sp>
        <p:nvSpPr>
          <p:cNvPr id="20" name="Номер слайда 19"/>
          <p:cNvSpPr>
            <a:spLocks noGrp="1"/>
          </p:cNvSpPr>
          <p:nvPr>
            <p:ph type="sldNum" sz="quarter" idx="12"/>
          </p:nvPr>
        </p:nvSpPr>
        <p:spPr/>
        <p:txBody>
          <a:bodyPr/>
          <a:lstStyle/>
          <a:p>
            <a:fld id="{B19B0651-EE4F-4900-A07F-96A6BFA9D0F0}" type="slidenum">
              <a:rPr lang="ru-RU" smtClean="0"/>
              <a:pPr/>
              <a:t>192</a:t>
            </a:fld>
            <a:endParaRPr lang="ru-RU"/>
          </a:p>
        </p:txBody>
      </p:sp>
    </p:spTree>
    <p:extLst>
      <p:ext uri="{BB962C8B-B14F-4D97-AF65-F5344CB8AC3E}">
        <p14:creationId xmlns:p14="http://schemas.microsoft.com/office/powerpoint/2010/main" val="312976175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a:extLst>
              <a:ext uri="{FF2B5EF4-FFF2-40B4-BE49-F238E27FC236}">
                <a16:creationId xmlns:a16="http://schemas.microsoft.com/office/drawing/2014/main" id="{D01C5AB9-1387-4D72-8C56-EF446A0B572B}"/>
              </a:ext>
            </a:extLst>
          </p:cNvPr>
          <p:cNvSpPr>
            <a:spLocks noChangeArrowheads="1"/>
          </p:cNvSpPr>
          <p:nvPr/>
        </p:nvSpPr>
        <p:spPr bwMode="auto">
          <a:xfrm>
            <a:off x="494271" y="578683"/>
            <a:ext cx="7936127" cy="33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42" tIns="44794" rIns="88042" bIns="44794" anchor="ctr">
            <a:spAutoFit/>
          </a:bodyPr>
          <a:lstStyle/>
          <a:p>
            <a:pPr algn="just">
              <a:spcBef>
                <a:spcPts val="584"/>
              </a:spcBef>
            </a:pPr>
            <a:r>
              <a:rPr lang="ru-RU" altLang="ru-RU" sz="1557" b="1">
                <a:latin typeface="Times New Roman" panose="02020603050405020304" pitchFamily="18" charset="0"/>
              </a:rPr>
              <a:t>Расчет себестоимости осуществляется в разрезе:</a:t>
            </a:r>
          </a:p>
        </p:txBody>
      </p:sp>
      <p:sp>
        <p:nvSpPr>
          <p:cNvPr id="63493" name="Rectangle 5">
            <a:extLst>
              <a:ext uri="{FF2B5EF4-FFF2-40B4-BE49-F238E27FC236}">
                <a16:creationId xmlns:a16="http://schemas.microsoft.com/office/drawing/2014/main" id="{733E3AB7-55F3-4940-82DB-4007798CEC18}"/>
              </a:ext>
            </a:extLst>
          </p:cNvPr>
          <p:cNvSpPr>
            <a:spLocks noChangeArrowheads="1"/>
          </p:cNvSpPr>
          <p:nvPr/>
        </p:nvSpPr>
        <p:spPr bwMode="auto">
          <a:xfrm>
            <a:off x="495816" y="1141456"/>
            <a:ext cx="3926359" cy="815546"/>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42" tIns="44794" rIns="88042" bIns="44794" anchor="ctr">
            <a:spAutoFit/>
          </a:bodyPr>
          <a:lstStyle/>
          <a:p>
            <a:pPr algn="ctr">
              <a:spcBef>
                <a:spcPct val="50000"/>
              </a:spcBef>
            </a:pPr>
            <a:r>
              <a:rPr lang="ru-RU" altLang="ru-RU" sz="1557">
                <a:latin typeface="Times New Roman" panose="02020603050405020304" pitchFamily="18" charset="0"/>
              </a:rPr>
              <a:t> </a:t>
            </a:r>
            <a:r>
              <a:rPr lang="ru-RU" altLang="ru-RU" sz="1557" b="1">
                <a:latin typeface="Times New Roman" panose="02020603050405020304" pitchFamily="18" charset="0"/>
              </a:rPr>
              <a:t>элементов затрат, </a:t>
            </a:r>
            <a:r>
              <a:rPr lang="ru-RU" altLang="ru-RU" sz="1557">
                <a:latin typeface="Times New Roman" panose="02020603050405020304" pitchFamily="18" charset="0"/>
              </a:rPr>
              <a:t>группирующих затраты в группы основных используемых ресурсов и платежей</a:t>
            </a:r>
          </a:p>
        </p:txBody>
      </p:sp>
      <p:sp>
        <p:nvSpPr>
          <p:cNvPr id="63494" name="Rectangle 6">
            <a:extLst>
              <a:ext uri="{FF2B5EF4-FFF2-40B4-BE49-F238E27FC236}">
                <a16:creationId xmlns:a16="http://schemas.microsoft.com/office/drawing/2014/main" id="{B93FF106-4BC6-42E4-867A-DCA0F3404DFA}"/>
              </a:ext>
            </a:extLst>
          </p:cNvPr>
          <p:cNvSpPr>
            <a:spLocks noChangeArrowheads="1"/>
          </p:cNvSpPr>
          <p:nvPr/>
        </p:nvSpPr>
        <p:spPr bwMode="auto">
          <a:xfrm>
            <a:off x="4795967" y="1044146"/>
            <a:ext cx="4000500" cy="1053414"/>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42" tIns="44794" rIns="88042" bIns="44794" anchor="ctr">
            <a:spAutoFit/>
          </a:bodyPr>
          <a:lstStyle/>
          <a:p>
            <a:pPr algn="ctr">
              <a:spcBef>
                <a:spcPct val="50000"/>
              </a:spcBef>
            </a:pPr>
            <a:r>
              <a:rPr lang="ru-RU" altLang="ru-RU" sz="1557" b="1">
                <a:latin typeface="Times New Roman" panose="02020603050405020304" pitchFamily="18" charset="0"/>
              </a:rPr>
              <a:t>калькуляционных статей</a:t>
            </a:r>
            <a:r>
              <a:rPr lang="ru-RU" altLang="ru-RU" sz="1557">
                <a:latin typeface="Times New Roman" panose="02020603050405020304" pitchFamily="18" charset="0"/>
              </a:rPr>
              <a:t> расходов, группирующим затраты (используемые ресурсы)  в зависимости от направления и места их возникновения.</a:t>
            </a:r>
          </a:p>
        </p:txBody>
      </p:sp>
      <p:sp>
        <p:nvSpPr>
          <p:cNvPr id="63495" name="Rectangle 7">
            <a:extLst>
              <a:ext uri="{FF2B5EF4-FFF2-40B4-BE49-F238E27FC236}">
                <a16:creationId xmlns:a16="http://schemas.microsoft.com/office/drawing/2014/main" id="{7010E233-4A5B-40E1-BA85-A34F0188D3F2}"/>
              </a:ext>
            </a:extLst>
          </p:cNvPr>
          <p:cNvSpPr>
            <a:spLocks noChangeArrowheads="1"/>
          </p:cNvSpPr>
          <p:nvPr/>
        </p:nvSpPr>
        <p:spPr bwMode="auto">
          <a:xfrm>
            <a:off x="352168" y="3045940"/>
            <a:ext cx="725959" cy="1873594"/>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sp>
        <p:nvSpPr>
          <p:cNvPr id="63496" name="Rectangle 8">
            <a:extLst>
              <a:ext uri="{FF2B5EF4-FFF2-40B4-BE49-F238E27FC236}">
                <a16:creationId xmlns:a16="http://schemas.microsoft.com/office/drawing/2014/main" id="{674CCCDD-52AD-43C3-8C59-6358BD88B55D}"/>
              </a:ext>
            </a:extLst>
          </p:cNvPr>
          <p:cNvSpPr>
            <a:spLocks noChangeArrowheads="1"/>
          </p:cNvSpPr>
          <p:nvPr/>
        </p:nvSpPr>
        <p:spPr bwMode="auto">
          <a:xfrm>
            <a:off x="2125363" y="3064476"/>
            <a:ext cx="448841" cy="1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265">
                <a:solidFill>
                  <a:srgbClr val="000000"/>
                </a:solidFill>
                <a:latin typeface="Times New Roman" panose="02020603050405020304" pitchFamily="18" charset="0"/>
              </a:rPr>
              <a:t>сырье,</a:t>
            </a:r>
          </a:p>
        </p:txBody>
      </p:sp>
      <p:sp>
        <p:nvSpPr>
          <p:cNvPr id="63497" name="Rectangle 9">
            <a:extLst>
              <a:ext uri="{FF2B5EF4-FFF2-40B4-BE49-F238E27FC236}">
                <a16:creationId xmlns:a16="http://schemas.microsoft.com/office/drawing/2014/main" id="{2834509E-CB31-4AA0-AAB7-9073E8C0264C}"/>
              </a:ext>
            </a:extLst>
          </p:cNvPr>
          <p:cNvSpPr>
            <a:spLocks noChangeArrowheads="1"/>
          </p:cNvSpPr>
          <p:nvPr/>
        </p:nvSpPr>
        <p:spPr bwMode="auto">
          <a:xfrm>
            <a:off x="2125362" y="3271452"/>
            <a:ext cx="784830" cy="1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265">
                <a:solidFill>
                  <a:srgbClr val="000000"/>
                </a:solidFill>
                <a:latin typeface="Times New Roman" panose="02020603050405020304" pitchFamily="18" charset="0"/>
              </a:rPr>
              <a:t>материалы,</a:t>
            </a:r>
          </a:p>
        </p:txBody>
      </p:sp>
      <p:sp>
        <p:nvSpPr>
          <p:cNvPr id="63498" name="Rectangle 10">
            <a:extLst>
              <a:ext uri="{FF2B5EF4-FFF2-40B4-BE49-F238E27FC236}">
                <a16:creationId xmlns:a16="http://schemas.microsoft.com/office/drawing/2014/main" id="{06218C41-144B-4D3D-B74C-B1A2A5CC2E92}"/>
              </a:ext>
            </a:extLst>
          </p:cNvPr>
          <p:cNvSpPr>
            <a:spLocks noChangeArrowheads="1"/>
          </p:cNvSpPr>
          <p:nvPr/>
        </p:nvSpPr>
        <p:spPr bwMode="auto">
          <a:xfrm>
            <a:off x="2125363" y="3479972"/>
            <a:ext cx="628249" cy="1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265">
                <a:solidFill>
                  <a:srgbClr val="000000"/>
                </a:solidFill>
                <a:latin typeface="Times New Roman" panose="02020603050405020304" pitchFamily="18" charset="0"/>
              </a:rPr>
              <a:t> - отходы</a:t>
            </a:r>
          </a:p>
        </p:txBody>
      </p:sp>
      <p:sp>
        <p:nvSpPr>
          <p:cNvPr id="63499" name="Rectangle 11">
            <a:extLst>
              <a:ext uri="{FF2B5EF4-FFF2-40B4-BE49-F238E27FC236}">
                <a16:creationId xmlns:a16="http://schemas.microsoft.com/office/drawing/2014/main" id="{BC2C8E6C-7789-47F4-B560-F4A064841069}"/>
              </a:ext>
            </a:extLst>
          </p:cNvPr>
          <p:cNvSpPr>
            <a:spLocks noChangeArrowheads="1"/>
          </p:cNvSpPr>
          <p:nvPr/>
        </p:nvSpPr>
        <p:spPr bwMode="auto">
          <a:xfrm>
            <a:off x="2125363" y="3686948"/>
            <a:ext cx="1124219" cy="1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265">
                <a:solidFill>
                  <a:srgbClr val="000000"/>
                </a:solidFill>
                <a:latin typeface="Times New Roman" panose="02020603050405020304" pitchFamily="18" charset="0"/>
              </a:rPr>
              <a:t>комплектующие</a:t>
            </a:r>
          </a:p>
        </p:txBody>
      </p:sp>
      <p:sp>
        <p:nvSpPr>
          <p:cNvPr id="63500" name="Rectangle 12">
            <a:extLst>
              <a:ext uri="{FF2B5EF4-FFF2-40B4-BE49-F238E27FC236}">
                <a16:creationId xmlns:a16="http://schemas.microsoft.com/office/drawing/2014/main" id="{0C6A0B72-B85C-4F81-98A3-0F28C5D962D9}"/>
              </a:ext>
            </a:extLst>
          </p:cNvPr>
          <p:cNvSpPr>
            <a:spLocks noChangeArrowheads="1"/>
          </p:cNvSpPr>
          <p:nvPr/>
        </p:nvSpPr>
        <p:spPr bwMode="auto">
          <a:xfrm>
            <a:off x="2125362" y="3895468"/>
            <a:ext cx="1136530" cy="1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265">
                <a:solidFill>
                  <a:srgbClr val="000000"/>
                </a:solidFill>
                <a:latin typeface="Times New Roman" panose="02020603050405020304" pitchFamily="18" charset="0"/>
              </a:rPr>
              <a:t>энергоносители,</a:t>
            </a:r>
          </a:p>
        </p:txBody>
      </p:sp>
      <p:sp>
        <p:nvSpPr>
          <p:cNvPr id="63501" name="Rectangle 13">
            <a:extLst>
              <a:ext uri="{FF2B5EF4-FFF2-40B4-BE49-F238E27FC236}">
                <a16:creationId xmlns:a16="http://schemas.microsoft.com/office/drawing/2014/main" id="{87B9C31D-ED96-4DE5-BADA-2C00A337916C}"/>
              </a:ext>
            </a:extLst>
          </p:cNvPr>
          <p:cNvSpPr>
            <a:spLocks noChangeArrowheads="1"/>
          </p:cNvSpPr>
          <p:nvPr/>
        </p:nvSpPr>
        <p:spPr bwMode="auto">
          <a:xfrm>
            <a:off x="1231042" y="3266818"/>
            <a:ext cx="621004" cy="1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265" b="1">
                <a:solidFill>
                  <a:srgbClr val="000000"/>
                </a:solidFill>
                <a:latin typeface="Times New Roman" panose="02020603050405020304" pitchFamily="18" charset="0"/>
              </a:rPr>
              <a:t>Матери-</a:t>
            </a:r>
          </a:p>
        </p:txBody>
      </p:sp>
      <p:sp>
        <p:nvSpPr>
          <p:cNvPr id="63502" name="Rectangle 14">
            <a:extLst>
              <a:ext uri="{FF2B5EF4-FFF2-40B4-BE49-F238E27FC236}">
                <a16:creationId xmlns:a16="http://schemas.microsoft.com/office/drawing/2014/main" id="{29413737-E74D-442D-90D6-886E26E389C3}"/>
              </a:ext>
            </a:extLst>
          </p:cNvPr>
          <p:cNvSpPr>
            <a:spLocks noChangeArrowheads="1"/>
          </p:cNvSpPr>
          <p:nvPr/>
        </p:nvSpPr>
        <p:spPr bwMode="auto">
          <a:xfrm>
            <a:off x="1265024" y="3466070"/>
            <a:ext cx="592919" cy="1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265" b="1">
                <a:solidFill>
                  <a:srgbClr val="000000"/>
                </a:solidFill>
                <a:latin typeface="Times New Roman" panose="02020603050405020304" pitchFamily="18" charset="0"/>
              </a:rPr>
              <a:t>альные </a:t>
            </a:r>
          </a:p>
        </p:txBody>
      </p:sp>
      <p:sp>
        <p:nvSpPr>
          <p:cNvPr id="63503" name="Rectangle 15">
            <a:extLst>
              <a:ext uri="{FF2B5EF4-FFF2-40B4-BE49-F238E27FC236}">
                <a16:creationId xmlns:a16="http://schemas.microsoft.com/office/drawing/2014/main" id="{F90CB774-C794-4B51-B5C5-B64E00D170D8}"/>
              </a:ext>
            </a:extLst>
          </p:cNvPr>
          <p:cNvSpPr>
            <a:spLocks noChangeArrowheads="1"/>
          </p:cNvSpPr>
          <p:nvPr/>
        </p:nvSpPr>
        <p:spPr bwMode="auto">
          <a:xfrm>
            <a:off x="1214051" y="3665324"/>
            <a:ext cx="694164" cy="1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265" b="1">
                <a:solidFill>
                  <a:srgbClr val="000000"/>
                </a:solidFill>
                <a:latin typeface="Times New Roman" panose="02020603050405020304" pitchFamily="18" charset="0"/>
              </a:rPr>
              <a:t>затраты: </a:t>
            </a:r>
          </a:p>
        </p:txBody>
      </p:sp>
      <p:sp>
        <p:nvSpPr>
          <p:cNvPr id="63504" name="Rectangle 16">
            <a:extLst>
              <a:ext uri="{FF2B5EF4-FFF2-40B4-BE49-F238E27FC236}">
                <a16:creationId xmlns:a16="http://schemas.microsoft.com/office/drawing/2014/main" id="{70AF66A8-5226-424A-8DD4-8672B27F22EA}"/>
              </a:ext>
            </a:extLst>
          </p:cNvPr>
          <p:cNvSpPr>
            <a:spLocks noChangeArrowheads="1"/>
          </p:cNvSpPr>
          <p:nvPr/>
        </p:nvSpPr>
        <p:spPr bwMode="auto">
          <a:xfrm>
            <a:off x="554510" y="3115448"/>
            <a:ext cx="118622"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362" b="1">
                <a:solidFill>
                  <a:srgbClr val="000000"/>
                </a:solidFill>
                <a:latin typeface="Times New Roman" panose="02020603050405020304" pitchFamily="18" charset="0"/>
              </a:rPr>
              <a:t>Э</a:t>
            </a:r>
          </a:p>
        </p:txBody>
      </p:sp>
      <p:sp>
        <p:nvSpPr>
          <p:cNvPr id="63505" name="Rectangle 17">
            <a:extLst>
              <a:ext uri="{FF2B5EF4-FFF2-40B4-BE49-F238E27FC236}">
                <a16:creationId xmlns:a16="http://schemas.microsoft.com/office/drawing/2014/main" id="{E0F73D0B-D69E-4E29-AA48-8FE146875847}"/>
              </a:ext>
            </a:extLst>
          </p:cNvPr>
          <p:cNvSpPr>
            <a:spLocks noChangeArrowheads="1"/>
          </p:cNvSpPr>
          <p:nvPr/>
        </p:nvSpPr>
        <p:spPr bwMode="auto">
          <a:xfrm>
            <a:off x="563778" y="3331691"/>
            <a:ext cx="97784"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362" b="1">
                <a:solidFill>
                  <a:srgbClr val="000000"/>
                </a:solidFill>
                <a:latin typeface="Times New Roman" panose="02020603050405020304" pitchFamily="18" charset="0"/>
              </a:rPr>
              <a:t>л</a:t>
            </a:r>
          </a:p>
        </p:txBody>
      </p:sp>
      <p:sp>
        <p:nvSpPr>
          <p:cNvPr id="63506" name="Rectangle 18">
            <a:extLst>
              <a:ext uri="{FF2B5EF4-FFF2-40B4-BE49-F238E27FC236}">
                <a16:creationId xmlns:a16="http://schemas.microsoft.com/office/drawing/2014/main" id="{3B5B6019-1694-425D-8D49-5CCF19589712}"/>
              </a:ext>
            </a:extLst>
          </p:cNvPr>
          <p:cNvSpPr>
            <a:spLocks noChangeArrowheads="1"/>
          </p:cNvSpPr>
          <p:nvPr/>
        </p:nvSpPr>
        <p:spPr bwMode="auto">
          <a:xfrm>
            <a:off x="574589" y="3547935"/>
            <a:ext cx="76944"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362" b="1">
                <a:solidFill>
                  <a:srgbClr val="000000"/>
                </a:solidFill>
                <a:latin typeface="Times New Roman" panose="02020603050405020304" pitchFamily="18" charset="0"/>
              </a:rPr>
              <a:t>е</a:t>
            </a:r>
          </a:p>
        </p:txBody>
      </p:sp>
      <p:sp>
        <p:nvSpPr>
          <p:cNvPr id="63507" name="Rectangle 19">
            <a:extLst>
              <a:ext uri="{FF2B5EF4-FFF2-40B4-BE49-F238E27FC236}">
                <a16:creationId xmlns:a16="http://schemas.microsoft.com/office/drawing/2014/main" id="{4AFF9216-DF81-4CB5-9856-7D6B5FA63B5A}"/>
              </a:ext>
            </a:extLst>
          </p:cNvPr>
          <p:cNvSpPr>
            <a:spLocks noChangeArrowheads="1"/>
          </p:cNvSpPr>
          <p:nvPr/>
        </p:nvSpPr>
        <p:spPr bwMode="auto">
          <a:xfrm>
            <a:off x="554510" y="3764178"/>
            <a:ext cx="118622"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362" b="1">
                <a:solidFill>
                  <a:srgbClr val="000000"/>
                </a:solidFill>
                <a:latin typeface="Times New Roman" panose="02020603050405020304" pitchFamily="18" charset="0"/>
              </a:rPr>
              <a:t>м</a:t>
            </a:r>
          </a:p>
        </p:txBody>
      </p:sp>
      <p:sp>
        <p:nvSpPr>
          <p:cNvPr id="63508" name="Rectangle 20">
            <a:extLst>
              <a:ext uri="{FF2B5EF4-FFF2-40B4-BE49-F238E27FC236}">
                <a16:creationId xmlns:a16="http://schemas.microsoft.com/office/drawing/2014/main" id="{0C8E10B3-2981-4ADF-BFD8-76239EDBE5E6}"/>
              </a:ext>
            </a:extLst>
          </p:cNvPr>
          <p:cNvSpPr>
            <a:spLocks noChangeArrowheads="1"/>
          </p:cNvSpPr>
          <p:nvPr/>
        </p:nvSpPr>
        <p:spPr bwMode="auto">
          <a:xfrm>
            <a:off x="574589" y="3980421"/>
            <a:ext cx="76944"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362" b="1">
                <a:solidFill>
                  <a:srgbClr val="000000"/>
                </a:solidFill>
                <a:latin typeface="Times New Roman" panose="02020603050405020304" pitchFamily="18" charset="0"/>
              </a:rPr>
              <a:t>е</a:t>
            </a:r>
          </a:p>
        </p:txBody>
      </p:sp>
      <p:sp>
        <p:nvSpPr>
          <p:cNvPr id="63509" name="Rectangle 21">
            <a:extLst>
              <a:ext uri="{FF2B5EF4-FFF2-40B4-BE49-F238E27FC236}">
                <a16:creationId xmlns:a16="http://schemas.microsoft.com/office/drawing/2014/main" id="{15E2C653-B50A-4D27-873D-869B45C8975E}"/>
              </a:ext>
            </a:extLst>
          </p:cNvPr>
          <p:cNvSpPr>
            <a:spLocks noChangeArrowheads="1"/>
          </p:cNvSpPr>
          <p:nvPr/>
        </p:nvSpPr>
        <p:spPr bwMode="auto">
          <a:xfrm>
            <a:off x="562232" y="4198209"/>
            <a:ext cx="100990"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362" b="1">
                <a:solidFill>
                  <a:srgbClr val="000000"/>
                </a:solidFill>
                <a:latin typeface="Times New Roman" panose="02020603050405020304" pitchFamily="18" charset="0"/>
              </a:rPr>
              <a:t>н</a:t>
            </a:r>
          </a:p>
        </p:txBody>
      </p:sp>
      <p:sp>
        <p:nvSpPr>
          <p:cNvPr id="63510" name="Rectangle 22">
            <a:extLst>
              <a:ext uri="{FF2B5EF4-FFF2-40B4-BE49-F238E27FC236}">
                <a16:creationId xmlns:a16="http://schemas.microsoft.com/office/drawing/2014/main" id="{899B7947-0A49-4C20-BA89-6D3204384DD7}"/>
              </a:ext>
            </a:extLst>
          </p:cNvPr>
          <p:cNvSpPr>
            <a:spLocks noChangeArrowheads="1"/>
          </p:cNvSpPr>
          <p:nvPr/>
        </p:nvSpPr>
        <p:spPr bwMode="auto">
          <a:xfrm>
            <a:off x="569956" y="4414452"/>
            <a:ext cx="86562"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362" b="1">
                <a:solidFill>
                  <a:srgbClr val="000000"/>
                </a:solidFill>
                <a:latin typeface="Times New Roman" panose="02020603050405020304" pitchFamily="18" charset="0"/>
              </a:rPr>
              <a:t>т</a:t>
            </a:r>
          </a:p>
        </p:txBody>
      </p:sp>
      <p:sp>
        <p:nvSpPr>
          <p:cNvPr id="63511" name="Rectangle 23">
            <a:extLst>
              <a:ext uri="{FF2B5EF4-FFF2-40B4-BE49-F238E27FC236}">
                <a16:creationId xmlns:a16="http://schemas.microsoft.com/office/drawing/2014/main" id="{1B8E68B3-2DBF-4BB7-9BE4-73F32D0665D1}"/>
              </a:ext>
            </a:extLst>
          </p:cNvPr>
          <p:cNvSpPr>
            <a:spLocks noChangeArrowheads="1"/>
          </p:cNvSpPr>
          <p:nvPr/>
        </p:nvSpPr>
        <p:spPr bwMode="auto">
          <a:xfrm>
            <a:off x="545243" y="4630695"/>
            <a:ext cx="136256"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362" b="1">
                <a:solidFill>
                  <a:srgbClr val="000000"/>
                </a:solidFill>
                <a:latin typeface="Times New Roman" panose="02020603050405020304" pitchFamily="18" charset="0"/>
              </a:rPr>
              <a:t>ы</a:t>
            </a:r>
          </a:p>
        </p:txBody>
      </p:sp>
      <p:sp>
        <p:nvSpPr>
          <p:cNvPr id="63512" name="Rectangle 24">
            <a:extLst>
              <a:ext uri="{FF2B5EF4-FFF2-40B4-BE49-F238E27FC236}">
                <a16:creationId xmlns:a16="http://schemas.microsoft.com/office/drawing/2014/main" id="{69DF4DCA-532B-48DA-A840-55AA729642CA}"/>
              </a:ext>
            </a:extLst>
          </p:cNvPr>
          <p:cNvSpPr>
            <a:spLocks noChangeArrowheads="1"/>
          </p:cNvSpPr>
          <p:nvPr/>
        </p:nvSpPr>
        <p:spPr bwMode="auto">
          <a:xfrm>
            <a:off x="590035" y="4846938"/>
            <a:ext cx="43282"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362" b="1">
                <a:solidFill>
                  <a:srgbClr val="000000"/>
                </a:solidFill>
                <a:latin typeface="Times New Roman" panose="02020603050405020304" pitchFamily="18" charset="0"/>
              </a:rPr>
              <a:t> </a:t>
            </a:r>
          </a:p>
        </p:txBody>
      </p:sp>
      <p:sp>
        <p:nvSpPr>
          <p:cNvPr id="63513" name="Rectangle 25">
            <a:extLst>
              <a:ext uri="{FF2B5EF4-FFF2-40B4-BE49-F238E27FC236}">
                <a16:creationId xmlns:a16="http://schemas.microsoft.com/office/drawing/2014/main" id="{5F7930EC-C821-4E86-804A-9A3C13017435}"/>
              </a:ext>
            </a:extLst>
          </p:cNvPr>
          <p:cNvSpPr>
            <a:spLocks noChangeArrowheads="1"/>
          </p:cNvSpPr>
          <p:nvPr/>
        </p:nvSpPr>
        <p:spPr bwMode="auto">
          <a:xfrm>
            <a:off x="793921" y="3331691"/>
            <a:ext cx="70532"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362" b="1">
                <a:solidFill>
                  <a:srgbClr val="000000"/>
                </a:solidFill>
                <a:latin typeface="Times New Roman" panose="02020603050405020304" pitchFamily="18" charset="0"/>
              </a:rPr>
              <a:t>з</a:t>
            </a:r>
          </a:p>
        </p:txBody>
      </p:sp>
      <p:sp>
        <p:nvSpPr>
          <p:cNvPr id="63514" name="Rectangle 26">
            <a:extLst>
              <a:ext uri="{FF2B5EF4-FFF2-40B4-BE49-F238E27FC236}">
                <a16:creationId xmlns:a16="http://schemas.microsoft.com/office/drawing/2014/main" id="{5B349AAE-62A8-4B78-AFB0-7B95B5AC44A2}"/>
              </a:ext>
            </a:extLst>
          </p:cNvPr>
          <p:cNvSpPr>
            <a:spLocks noChangeArrowheads="1"/>
          </p:cNvSpPr>
          <p:nvPr/>
        </p:nvSpPr>
        <p:spPr bwMode="auto">
          <a:xfrm>
            <a:off x="786199" y="3547935"/>
            <a:ext cx="86562"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362" b="1">
                <a:solidFill>
                  <a:srgbClr val="000000"/>
                </a:solidFill>
                <a:latin typeface="Times New Roman" panose="02020603050405020304" pitchFamily="18" charset="0"/>
              </a:rPr>
              <a:t>а</a:t>
            </a:r>
          </a:p>
        </p:txBody>
      </p:sp>
      <p:sp>
        <p:nvSpPr>
          <p:cNvPr id="63515" name="Rectangle 27">
            <a:extLst>
              <a:ext uri="{FF2B5EF4-FFF2-40B4-BE49-F238E27FC236}">
                <a16:creationId xmlns:a16="http://schemas.microsoft.com/office/drawing/2014/main" id="{5309EF19-1308-427A-8238-AA78EC1F7BC1}"/>
              </a:ext>
            </a:extLst>
          </p:cNvPr>
          <p:cNvSpPr>
            <a:spLocks noChangeArrowheads="1"/>
          </p:cNvSpPr>
          <p:nvPr/>
        </p:nvSpPr>
        <p:spPr bwMode="auto">
          <a:xfrm>
            <a:off x="786199" y="3764178"/>
            <a:ext cx="86562"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362" b="1">
                <a:solidFill>
                  <a:srgbClr val="000000"/>
                </a:solidFill>
                <a:latin typeface="Times New Roman" panose="02020603050405020304" pitchFamily="18" charset="0"/>
              </a:rPr>
              <a:t>т</a:t>
            </a:r>
          </a:p>
        </p:txBody>
      </p:sp>
      <p:sp>
        <p:nvSpPr>
          <p:cNvPr id="63516" name="Rectangle 28">
            <a:extLst>
              <a:ext uri="{FF2B5EF4-FFF2-40B4-BE49-F238E27FC236}">
                <a16:creationId xmlns:a16="http://schemas.microsoft.com/office/drawing/2014/main" id="{F38EA1EF-793B-4834-BCE1-B74D7334A482}"/>
              </a:ext>
            </a:extLst>
          </p:cNvPr>
          <p:cNvSpPr>
            <a:spLocks noChangeArrowheads="1"/>
          </p:cNvSpPr>
          <p:nvPr/>
        </p:nvSpPr>
        <p:spPr bwMode="auto">
          <a:xfrm>
            <a:off x="780021" y="3980421"/>
            <a:ext cx="97784"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362" b="1">
                <a:solidFill>
                  <a:srgbClr val="000000"/>
                </a:solidFill>
                <a:latin typeface="Times New Roman" panose="02020603050405020304" pitchFamily="18" charset="0"/>
              </a:rPr>
              <a:t>р</a:t>
            </a:r>
          </a:p>
        </p:txBody>
      </p:sp>
      <p:sp>
        <p:nvSpPr>
          <p:cNvPr id="63517" name="Rectangle 29">
            <a:extLst>
              <a:ext uri="{FF2B5EF4-FFF2-40B4-BE49-F238E27FC236}">
                <a16:creationId xmlns:a16="http://schemas.microsoft.com/office/drawing/2014/main" id="{1630193B-0E8B-455F-A5E5-C12C77D132A9}"/>
              </a:ext>
            </a:extLst>
          </p:cNvPr>
          <p:cNvSpPr>
            <a:spLocks noChangeArrowheads="1"/>
          </p:cNvSpPr>
          <p:nvPr/>
        </p:nvSpPr>
        <p:spPr bwMode="auto">
          <a:xfrm>
            <a:off x="786199" y="4198209"/>
            <a:ext cx="86562"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362" b="1">
                <a:solidFill>
                  <a:srgbClr val="000000"/>
                </a:solidFill>
                <a:latin typeface="Times New Roman" panose="02020603050405020304" pitchFamily="18" charset="0"/>
              </a:rPr>
              <a:t>а</a:t>
            </a:r>
          </a:p>
        </p:txBody>
      </p:sp>
      <p:sp>
        <p:nvSpPr>
          <p:cNvPr id="63518" name="Rectangle 30">
            <a:extLst>
              <a:ext uri="{FF2B5EF4-FFF2-40B4-BE49-F238E27FC236}">
                <a16:creationId xmlns:a16="http://schemas.microsoft.com/office/drawing/2014/main" id="{BE15A299-AA66-4114-A661-E68D7FF92D63}"/>
              </a:ext>
            </a:extLst>
          </p:cNvPr>
          <p:cNvSpPr>
            <a:spLocks noChangeArrowheads="1"/>
          </p:cNvSpPr>
          <p:nvPr/>
        </p:nvSpPr>
        <p:spPr bwMode="auto">
          <a:xfrm>
            <a:off x="786199" y="4414452"/>
            <a:ext cx="86562"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362" b="1">
                <a:solidFill>
                  <a:srgbClr val="000000"/>
                </a:solidFill>
                <a:latin typeface="Times New Roman" panose="02020603050405020304" pitchFamily="18" charset="0"/>
              </a:rPr>
              <a:t>т</a:t>
            </a:r>
          </a:p>
        </p:txBody>
      </p:sp>
      <p:sp>
        <p:nvSpPr>
          <p:cNvPr id="63519" name="Rectangle 31">
            <a:extLst>
              <a:ext uri="{FF2B5EF4-FFF2-40B4-BE49-F238E27FC236}">
                <a16:creationId xmlns:a16="http://schemas.microsoft.com/office/drawing/2014/main" id="{395038E8-4A68-4A64-9835-7AFAC8742DCF}"/>
              </a:ext>
            </a:extLst>
          </p:cNvPr>
          <p:cNvSpPr>
            <a:spLocks noChangeArrowheads="1"/>
          </p:cNvSpPr>
          <p:nvPr/>
        </p:nvSpPr>
        <p:spPr bwMode="auto">
          <a:xfrm>
            <a:off x="2472896" y="4091632"/>
            <a:ext cx="1024066" cy="19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265" b="1">
                <a:solidFill>
                  <a:srgbClr val="000000"/>
                </a:solidFill>
                <a:latin typeface="Times New Roman" panose="02020603050405020304" pitchFamily="18" charset="0"/>
              </a:rPr>
              <a:t>Амортизация,</a:t>
            </a:r>
          </a:p>
        </p:txBody>
      </p:sp>
      <p:sp>
        <p:nvSpPr>
          <p:cNvPr id="63520" name="Rectangle 32">
            <a:extLst>
              <a:ext uri="{FF2B5EF4-FFF2-40B4-BE49-F238E27FC236}">
                <a16:creationId xmlns:a16="http://schemas.microsoft.com/office/drawing/2014/main" id="{15C79472-F243-4F75-8BFF-3079BA1BD248}"/>
              </a:ext>
            </a:extLst>
          </p:cNvPr>
          <p:cNvSpPr>
            <a:spLocks noChangeArrowheads="1"/>
          </p:cNvSpPr>
          <p:nvPr/>
        </p:nvSpPr>
        <p:spPr bwMode="auto">
          <a:xfrm>
            <a:off x="2094470" y="4298608"/>
            <a:ext cx="1346522" cy="1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265" b="1">
                <a:solidFill>
                  <a:srgbClr val="000000"/>
                </a:solidFill>
                <a:latin typeface="Times New Roman" panose="02020603050405020304" pitchFamily="18" charset="0"/>
              </a:rPr>
              <a:t>Заработная плата,</a:t>
            </a:r>
          </a:p>
        </p:txBody>
      </p:sp>
      <p:sp>
        <p:nvSpPr>
          <p:cNvPr id="63521" name="Rectangle 33">
            <a:extLst>
              <a:ext uri="{FF2B5EF4-FFF2-40B4-BE49-F238E27FC236}">
                <a16:creationId xmlns:a16="http://schemas.microsoft.com/office/drawing/2014/main" id="{8E63C0BD-481A-4607-B699-1CD96A3F33F2}"/>
              </a:ext>
            </a:extLst>
          </p:cNvPr>
          <p:cNvSpPr>
            <a:spLocks noChangeArrowheads="1"/>
          </p:cNvSpPr>
          <p:nvPr/>
        </p:nvSpPr>
        <p:spPr bwMode="auto">
          <a:xfrm>
            <a:off x="1541505" y="4507127"/>
            <a:ext cx="2475742" cy="1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265" b="1">
                <a:solidFill>
                  <a:srgbClr val="000000"/>
                </a:solidFill>
                <a:latin typeface="Times New Roman" panose="02020603050405020304" pitchFamily="18" charset="0"/>
              </a:rPr>
              <a:t>Отчисления от заработной платы</a:t>
            </a:r>
          </a:p>
        </p:txBody>
      </p:sp>
      <p:sp>
        <p:nvSpPr>
          <p:cNvPr id="63522" name="Rectangle 34">
            <a:extLst>
              <a:ext uri="{FF2B5EF4-FFF2-40B4-BE49-F238E27FC236}">
                <a16:creationId xmlns:a16="http://schemas.microsoft.com/office/drawing/2014/main" id="{F46184ED-17D6-4622-B154-726CFDA98DBF}"/>
              </a:ext>
            </a:extLst>
          </p:cNvPr>
          <p:cNvSpPr>
            <a:spLocks noChangeArrowheads="1"/>
          </p:cNvSpPr>
          <p:nvPr/>
        </p:nvSpPr>
        <p:spPr bwMode="auto">
          <a:xfrm>
            <a:off x="2483708" y="4715648"/>
            <a:ext cx="549638" cy="1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ru-RU" sz="1265" b="1">
                <a:solidFill>
                  <a:srgbClr val="000000"/>
                </a:solidFill>
                <a:latin typeface="Times New Roman" panose="02020603050405020304" pitchFamily="18" charset="0"/>
              </a:rPr>
              <a:t>Налоги</a:t>
            </a:r>
          </a:p>
        </p:txBody>
      </p:sp>
      <p:sp>
        <p:nvSpPr>
          <p:cNvPr id="63523" name="Rectangle 35">
            <a:extLst>
              <a:ext uri="{FF2B5EF4-FFF2-40B4-BE49-F238E27FC236}">
                <a16:creationId xmlns:a16="http://schemas.microsoft.com/office/drawing/2014/main" id="{945AD721-1D44-47BE-930C-E480F8EF040F}"/>
              </a:ext>
            </a:extLst>
          </p:cNvPr>
          <p:cNvSpPr>
            <a:spLocks noChangeArrowheads="1"/>
          </p:cNvSpPr>
          <p:nvPr/>
        </p:nvSpPr>
        <p:spPr bwMode="auto">
          <a:xfrm>
            <a:off x="339811" y="3033584"/>
            <a:ext cx="26259" cy="189676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sp>
        <p:nvSpPr>
          <p:cNvPr id="63524" name="Rectangle 36">
            <a:extLst>
              <a:ext uri="{FF2B5EF4-FFF2-40B4-BE49-F238E27FC236}">
                <a16:creationId xmlns:a16="http://schemas.microsoft.com/office/drawing/2014/main" id="{B2718F41-3076-44EB-89C0-9460C9DC75F0}"/>
              </a:ext>
            </a:extLst>
          </p:cNvPr>
          <p:cNvSpPr>
            <a:spLocks noChangeArrowheads="1"/>
          </p:cNvSpPr>
          <p:nvPr/>
        </p:nvSpPr>
        <p:spPr bwMode="auto">
          <a:xfrm>
            <a:off x="1062681" y="3059842"/>
            <a:ext cx="27803" cy="1870504"/>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sp>
        <p:nvSpPr>
          <p:cNvPr id="63525" name="Rectangle 37">
            <a:extLst>
              <a:ext uri="{FF2B5EF4-FFF2-40B4-BE49-F238E27FC236}">
                <a16:creationId xmlns:a16="http://schemas.microsoft.com/office/drawing/2014/main" id="{711CF771-8593-4BD9-9BE1-B64C34EEF4F2}"/>
              </a:ext>
            </a:extLst>
          </p:cNvPr>
          <p:cNvSpPr>
            <a:spLocks noChangeArrowheads="1"/>
          </p:cNvSpPr>
          <p:nvPr/>
        </p:nvSpPr>
        <p:spPr bwMode="auto">
          <a:xfrm>
            <a:off x="1966270" y="3059843"/>
            <a:ext cx="26258" cy="103951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sp>
        <p:nvSpPr>
          <p:cNvPr id="63526" name="Rectangle 38">
            <a:extLst>
              <a:ext uri="{FF2B5EF4-FFF2-40B4-BE49-F238E27FC236}">
                <a16:creationId xmlns:a16="http://schemas.microsoft.com/office/drawing/2014/main" id="{F6DEC381-F59F-4DCF-8ECE-865CCFA717EF}"/>
              </a:ext>
            </a:extLst>
          </p:cNvPr>
          <p:cNvSpPr>
            <a:spLocks noChangeArrowheads="1"/>
          </p:cNvSpPr>
          <p:nvPr/>
        </p:nvSpPr>
        <p:spPr bwMode="auto">
          <a:xfrm>
            <a:off x="4403640" y="3059842"/>
            <a:ext cx="26258" cy="1870504"/>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sp>
        <p:nvSpPr>
          <p:cNvPr id="63527" name="Rectangle 39">
            <a:extLst>
              <a:ext uri="{FF2B5EF4-FFF2-40B4-BE49-F238E27FC236}">
                <a16:creationId xmlns:a16="http://schemas.microsoft.com/office/drawing/2014/main" id="{92801B0D-C0EC-424B-A1F0-EC97A5280BD1}"/>
              </a:ext>
            </a:extLst>
          </p:cNvPr>
          <p:cNvSpPr>
            <a:spLocks noChangeArrowheads="1"/>
          </p:cNvSpPr>
          <p:nvPr/>
        </p:nvSpPr>
        <p:spPr bwMode="auto">
          <a:xfrm>
            <a:off x="366069" y="3033584"/>
            <a:ext cx="4063828" cy="26259"/>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sp>
        <p:nvSpPr>
          <p:cNvPr id="63528" name="Rectangle 40">
            <a:extLst>
              <a:ext uri="{FF2B5EF4-FFF2-40B4-BE49-F238E27FC236}">
                <a16:creationId xmlns:a16="http://schemas.microsoft.com/office/drawing/2014/main" id="{36F42857-BF81-4C61-94E7-5E7F2D0315C9}"/>
              </a:ext>
            </a:extLst>
          </p:cNvPr>
          <p:cNvSpPr>
            <a:spLocks noChangeArrowheads="1"/>
          </p:cNvSpPr>
          <p:nvPr/>
        </p:nvSpPr>
        <p:spPr bwMode="auto">
          <a:xfrm>
            <a:off x="1992528" y="3240560"/>
            <a:ext cx="2437370" cy="2780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sp>
        <p:nvSpPr>
          <p:cNvPr id="63529" name="Rectangle 41">
            <a:extLst>
              <a:ext uri="{FF2B5EF4-FFF2-40B4-BE49-F238E27FC236}">
                <a16:creationId xmlns:a16="http://schemas.microsoft.com/office/drawing/2014/main" id="{EACB26C3-F2C2-4E19-A05E-A41E2F6F10ED}"/>
              </a:ext>
            </a:extLst>
          </p:cNvPr>
          <p:cNvSpPr>
            <a:spLocks noChangeArrowheads="1"/>
          </p:cNvSpPr>
          <p:nvPr/>
        </p:nvSpPr>
        <p:spPr bwMode="auto">
          <a:xfrm>
            <a:off x="1992528" y="3449081"/>
            <a:ext cx="2437370" cy="2625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sp>
        <p:nvSpPr>
          <p:cNvPr id="63530" name="Rectangle 42">
            <a:extLst>
              <a:ext uri="{FF2B5EF4-FFF2-40B4-BE49-F238E27FC236}">
                <a16:creationId xmlns:a16="http://schemas.microsoft.com/office/drawing/2014/main" id="{FE1E15B4-BE5D-41FD-B48E-EB355B3E752D}"/>
              </a:ext>
            </a:extLst>
          </p:cNvPr>
          <p:cNvSpPr>
            <a:spLocks noChangeArrowheads="1"/>
          </p:cNvSpPr>
          <p:nvPr/>
        </p:nvSpPr>
        <p:spPr bwMode="auto">
          <a:xfrm>
            <a:off x="1992528" y="3656056"/>
            <a:ext cx="2437370" cy="2780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sp>
        <p:nvSpPr>
          <p:cNvPr id="63531" name="Rectangle 43">
            <a:extLst>
              <a:ext uri="{FF2B5EF4-FFF2-40B4-BE49-F238E27FC236}">
                <a16:creationId xmlns:a16="http://schemas.microsoft.com/office/drawing/2014/main" id="{856994DE-C1B2-442F-94EE-7B3AF2AF9A9C}"/>
              </a:ext>
            </a:extLst>
          </p:cNvPr>
          <p:cNvSpPr>
            <a:spLocks noChangeArrowheads="1"/>
          </p:cNvSpPr>
          <p:nvPr/>
        </p:nvSpPr>
        <p:spPr bwMode="auto">
          <a:xfrm>
            <a:off x="1992528" y="3864576"/>
            <a:ext cx="2437370" cy="2780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sp>
        <p:nvSpPr>
          <p:cNvPr id="63532" name="Rectangle 44">
            <a:extLst>
              <a:ext uri="{FF2B5EF4-FFF2-40B4-BE49-F238E27FC236}">
                <a16:creationId xmlns:a16="http://schemas.microsoft.com/office/drawing/2014/main" id="{D41D0503-7910-4921-9D41-3A2B30B3A8DB}"/>
              </a:ext>
            </a:extLst>
          </p:cNvPr>
          <p:cNvSpPr>
            <a:spLocks noChangeArrowheads="1"/>
          </p:cNvSpPr>
          <p:nvPr/>
        </p:nvSpPr>
        <p:spPr bwMode="auto">
          <a:xfrm>
            <a:off x="1090484" y="4071552"/>
            <a:ext cx="3339414" cy="2780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sp>
        <p:nvSpPr>
          <p:cNvPr id="63533" name="Rectangle 45">
            <a:extLst>
              <a:ext uri="{FF2B5EF4-FFF2-40B4-BE49-F238E27FC236}">
                <a16:creationId xmlns:a16="http://schemas.microsoft.com/office/drawing/2014/main" id="{2E13BBE7-3C32-4441-83A9-CD07AEF725FD}"/>
              </a:ext>
            </a:extLst>
          </p:cNvPr>
          <p:cNvSpPr>
            <a:spLocks noChangeArrowheads="1"/>
          </p:cNvSpPr>
          <p:nvPr/>
        </p:nvSpPr>
        <p:spPr bwMode="auto">
          <a:xfrm>
            <a:off x="1090484" y="4280072"/>
            <a:ext cx="3339414" cy="2780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sp>
        <p:nvSpPr>
          <p:cNvPr id="63534" name="Rectangle 46">
            <a:extLst>
              <a:ext uri="{FF2B5EF4-FFF2-40B4-BE49-F238E27FC236}">
                <a16:creationId xmlns:a16="http://schemas.microsoft.com/office/drawing/2014/main" id="{442075F4-3020-47F5-826E-9E90F465541B}"/>
              </a:ext>
            </a:extLst>
          </p:cNvPr>
          <p:cNvSpPr>
            <a:spLocks noChangeArrowheads="1"/>
          </p:cNvSpPr>
          <p:nvPr/>
        </p:nvSpPr>
        <p:spPr bwMode="auto">
          <a:xfrm>
            <a:off x="1090484" y="4488592"/>
            <a:ext cx="3339414" cy="26259"/>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sp>
        <p:nvSpPr>
          <p:cNvPr id="63535" name="Rectangle 47">
            <a:extLst>
              <a:ext uri="{FF2B5EF4-FFF2-40B4-BE49-F238E27FC236}">
                <a16:creationId xmlns:a16="http://schemas.microsoft.com/office/drawing/2014/main" id="{C8E22727-8517-4267-A9DC-D11D80A06369}"/>
              </a:ext>
            </a:extLst>
          </p:cNvPr>
          <p:cNvSpPr>
            <a:spLocks noChangeArrowheads="1"/>
          </p:cNvSpPr>
          <p:nvPr/>
        </p:nvSpPr>
        <p:spPr bwMode="auto">
          <a:xfrm>
            <a:off x="1090484" y="4695568"/>
            <a:ext cx="3339414" cy="2780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sp>
        <p:nvSpPr>
          <p:cNvPr id="63536" name="Rectangle 48">
            <a:extLst>
              <a:ext uri="{FF2B5EF4-FFF2-40B4-BE49-F238E27FC236}">
                <a16:creationId xmlns:a16="http://schemas.microsoft.com/office/drawing/2014/main" id="{30F918F5-1E12-4054-968F-A7628D634DC1}"/>
              </a:ext>
            </a:extLst>
          </p:cNvPr>
          <p:cNvSpPr>
            <a:spLocks noChangeArrowheads="1"/>
          </p:cNvSpPr>
          <p:nvPr/>
        </p:nvSpPr>
        <p:spPr bwMode="auto">
          <a:xfrm>
            <a:off x="366069" y="4904089"/>
            <a:ext cx="4063828" cy="2625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pic>
        <p:nvPicPr>
          <p:cNvPr id="63537" name="Picture 49">
            <a:extLst>
              <a:ext uri="{FF2B5EF4-FFF2-40B4-BE49-F238E27FC236}">
                <a16:creationId xmlns:a16="http://schemas.microsoft.com/office/drawing/2014/main" id="{E6779245-A04A-4378-929F-B69EDF8FC862}"/>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421" y="2404934"/>
            <a:ext cx="4028303" cy="347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38" name="Picture 50">
            <a:extLst>
              <a:ext uri="{FF2B5EF4-FFF2-40B4-BE49-F238E27FC236}">
                <a16:creationId xmlns:a16="http://schemas.microsoft.com/office/drawing/2014/main" id="{12E1956C-5DD5-4A3D-8357-B27AEA2443B2}"/>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7860" y="3855308"/>
            <a:ext cx="247135" cy="21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39" name="Picture 51">
            <a:extLst>
              <a:ext uri="{FF2B5EF4-FFF2-40B4-BE49-F238E27FC236}">
                <a16:creationId xmlns:a16="http://schemas.microsoft.com/office/drawing/2014/main" id="{398D2954-F1ED-4232-89C9-04E96D3BCB2C}"/>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7860" y="1467365"/>
            <a:ext cx="247135" cy="21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540" name="AutoShape 52">
            <a:extLst>
              <a:ext uri="{FF2B5EF4-FFF2-40B4-BE49-F238E27FC236}">
                <a16:creationId xmlns:a16="http://schemas.microsoft.com/office/drawing/2014/main" id="{0E8F0A26-3614-4505-A080-E40314D39CA3}"/>
              </a:ext>
            </a:extLst>
          </p:cNvPr>
          <p:cNvSpPr>
            <a:spLocks noChangeArrowheads="1"/>
          </p:cNvSpPr>
          <p:nvPr/>
        </p:nvSpPr>
        <p:spPr bwMode="auto">
          <a:xfrm>
            <a:off x="1680519" y="2082114"/>
            <a:ext cx="1408670" cy="296562"/>
          </a:xfrm>
          <a:prstGeom prst="downArrow">
            <a:avLst>
              <a:gd name="adj1" fmla="val 50000"/>
              <a:gd name="adj2" fmla="val 25019"/>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sp>
        <p:nvSpPr>
          <p:cNvPr id="63541" name="AutoShape 53">
            <a:extLst>
              <a:ext uri="{FF2B5EF4-FFF2-40B4-BE49-F238E27FC236}">
                <a16:creationId xmlns:a16="http://schemas.microsoft.com/office/drawing/2014/main" id="{0D211829-F296-4DB6-A934-AED2D3CE3B33}"/>
              </a:ext>
            </a:extLst>
          </p:cNvPr>
          <p:cNvSpPr>
            <a:spLocks noChangeArrowheads="1"/>
          </p:cNvSpPr>
          <p:nvPr/>
        </p:nvSpPr>
        <p:spPr bwMode="auto">
          <a:xfrm>
            <a:off x="5906530" y="2082114"/>
            <a:ext cx="1408670" cy="296562"/>
          </a:xfrm>
          <a:prstGeom prst="downArrow">
            <a:avLst>
              <a:gd name="adj1" fmla="val 50000"/>
              <a:gd name="adj2" fmla="val 25019"/>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751"/>
          </a:p>
        </p:txBody>
      </p:sp>
      <p:sp>
        <p:nvSpPr>
          <p:cNvPr id="63542" name="Rectangle 54">
            <a:extLst>
              <a:ext uri="{FF2B5EF4-FFF2-40B4-BE49-F238E27FC236}">
                <a16:creationId xmlns:a16="http://schemas.microsoft.com/office/drawing/2014/main" id="{A81284EE-BE49-4549-A85F-7A1F90DC6F18}"/>
              </a:ext>
            </a:extLst>
          </p:cNvPr>
          <p:cNvSpPr>
            <a:spLocks noChangeArrowheads="1"/>
          </p:cNvSpPr>
          <p:nvPr/>
        </p:nvSpPr>
        <p:spPr bwMode="auto">
          <a:xfrm>
            <a:off x="345989" y="5918887"/>
            <a:ext cx="8452022" cy="80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42" tIns="44794" rIns="88042" bIns="44794">
            <a:spAutoFit/>
          </a:bodyPr>
          <a:lstStyle/>
          <a:p>
            <a:pPr>
              <a:spcBef>
                <a:spcPct val="50000"/>
              </a:spcBef>
            </a:pPr>
            <a:r>
              <a:rPr lang="ru-RU" altLang="ru-RU" sz="1557">
                <a:latin typeface="Times New Roman" panose="02020603050405020304" pitchFamily="18" charset="0"/>
              </a:rPr>
              <a:t>Так, например, статья затрат «Содержание оборудования» из статьи «Общепроизводственные расходы» включает в себя следующие элементы затрат: зарплату и отчисления обслуживающего персонала, материалы (масла, протирочные материалы), энергоносители  </a:t>
            </a:r>
          </a:p>
        </p:txBody>
      </p:sp>
    </p:spTree>
    <p:extLst>
      <p:ext uri="{BB962C8B-B14F-4D97-AF65-F5344CB8AC3E}">
        <p14:creationId xmlns:p14="http://schemas.microsoft.com/office/powerpoint/2010/main" val="311652063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a:extLst>
              <a:ext uri="{FF2B5EF4-FFF2-40B4-BE49-F238E27FC236}">
                <a16:creationId xmlns:a16="http://schemas.microsoft.com/office/drawing/2014/main" id="{294CD0D9-53DB-4971-BC02-DFA7DBC3CED5}"/>
              </a:ext>
            </a:extLst>
          </p:cNvPr>
          <p:cNvSpPr>
            <a:spLocks noChangeArrowheads="1"/>
          </p:cNvSpPr>
          <p:nvPr/>
        </p:nvSpPr>
        <p:spPr bwMode="auto">
          <a:xfrm>
            <a:off x="495816" y="676532"/>
            <a:ext cx="8078230" cy="1841157"/>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42" tIns="44794" rIns="88042" bIns="44794" anchor="ctr">
            <a:spAutoFit/>
          </a:bodyPr>
          <a:lstStyle/>
          <a:p>
            <a:pPr algn="just">
              <a:spcBef>
                <a:spcPts val="195"/>
              </a:spcBef>
            </a:pPr>
            <a:r>
              <a:rPr lang="ru-RU" altLang="ru-RU" sz="1557" b="1">
                <a:latin typeface="Times New Roman" panose="02020603050405020304" pitchFamily="18" charset="0"/>
              </a:rPr>
              <a:t>Себестоимость может быть представлена:</a:t>
            </a:r>
          </a:p>
          <a:p>
            <a:pPr algn="just">
              <a:spcBef>
                <a:spcPts val="97"/>
              </a:spcBef>
              <a:buFontTx/>
              <a:buChar char="•"/>
            </a:pPr>
            <a:r>
              <a:rPr lang="ru-RU" altLang="ru-RU" sz="1557">
                <a:latin typeface="Times New Roman" panose="02020603050405020304" pitchFamily="18" charset="0"/>
              </a:rPr>
              <a:t>в целом  по предприятию (по элементам и статьям),</a:t>
            </a:r>
          </a:p>
          <a:p>
            <a:pPr algn="just">
              <a:spcBef>
                <a:spcPts val="97"/>
              </a:spcBef>
              <a:buFontTx/>
              <a:buChar char="•"/>
            </a:pPr>
            <a:r>
              <a:rPr lang="ru-RU" altLang="ru-RU" sz="1557">
                <a:latin typeface="Times New Roman" panose="02020603050405020304" pitchFamily="18" charset="0"/>
              </a:rPr>
              <a:t>по бизнес- подразделениям,</a:t>
            </a:r>
          </a:p>
          <a:p>
            <a:pPr algn="just">
              <a:spcBef>
                <a:spcPts val="97"/>
              </a:spcBef>
              <a:buFontTx/>
              <a:buChar char="•"/>
            </a:pPr>
            <a:r>
              <a:rPr lang="ru-RU" altLang="ru-RU" sz="1557">
                <a:latin typeface="Times New Roman" panose="02020603050405020304" pitchFamily="18" charset="0"/>
              </a:rPr>
              <a:t>в разрезе технологических переделов,</a:t>
            </a:r>
          </a:p>
          <a:p>
            <a:pPr algn="just">
              <a:spcBef>
                <a:spcPts val="97"/>
              </a:spcBef>
              <a:buFontTx/>
              <a:buChar char="•"/>
            </a:pPr>
            <a:r>
              <a:rPr lang="ru-RU" altLang="ru-RU" sz="1557">
                <a:latin typeface="Times New Roman" panose="02020603050405020304" pitchFamily="18" charset="0"/>
              </a:rPr>
              <a:t> в разрезе бизнес-операций,</a:t>
            </a:r>
          </a:p>
          <a:p>
            <a:pPr algn="just">
              <a:spcBef>
                <a:spcPts val="97"/>
              </a:spcBef>
              <a:buFontTx/>
              <a:buChar char="•"/>
            </a:pPr>
            <a:r>
              <a:rPr lang="ru-RU" altLang="ru-RU" sz="1557">
                <a:latin typeface="Times New Roman" panose="02020603050405020304" pitchFamily="18" charset="0"/>
              </a:rPr>
              <a:t>в разрезе потребительских функций продукта,</a:t>
            </a:r>
          </a:p>
          <a:p>
            <a:pPr algn="just">
              <a:spcBef>
                <a:spcPts val="97"/>
              </a:spcBef>
              <a:buFontTx/>
              <a:buChar char="•"/>
            </a:pPr>
            <a:r>
              <a:rPr lang="ru-RU" altLang="ru-RU" sz="1557">
                <a:latin typeface="Times New Roman" panose="02020603050405020304" pitchFamily="18" charset="0"/>
              </a:rPr>
              <a:t>в разрезе продуктов (или групп).</a:t>
            </a:r>
          </a:p>
        </p:txBody>
      </p:sp>
      <p:sp>
        <p:nvSpPr>
          <p:cNvPr id="65541" name="Rectangle 5">
            <a:extLst>
              <a:ext uri="{FF2B5EF4-FFF2-40B4-BE49-F238E27FC236}">
                <a16:creationId xmlns:a16="http://schemas.microsoft.com/office/drawing/2014/main" id="{B524C33E-2F18-4D1E-A024-557CE9BD0D35}"/>
              </a:ext>
            </a:extLst>
          </p:cNvPr>
          <p:cNvSpPr>
            <a:spLocks noChangeArrowheads="1"/>
          </p:cNvSpPr>
          <p:nvPr/>
        </p:nvSpPr>
        <p:spPr bwMode="auto">
          <a:xfrm>
            <a:off x="420130" y="5507847"/>
            <a:ext cx="8081319" cy="128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42" tIns="44794" rIns="88042" bIns="44794" anchor="ctr">
            <a:spAutoFit/>
          </a:bodyPr>
          <a:lstStyle/>
          <a:p>
            <a:pPr algn="just">
              <a:spcBef>
                <a:spcPts val="584"/>
              </a:spcBef>
            </a:pPr>
            <a:r>
              <a:rPr lang="ru-RU" altLang="ru-RU" sz="1557" b="1">
                <a:latin typeface="Times New Roman" panose="02020603050405020304" pitchFamily="18" charset="0"/>
              </a:rPr>
              <a:t>Продолжительность интервала планирования</a:t>
            </a:r>
            <a:r>
              <a:rPr lang="ru-RU" altLang="ru-RU" sz="1557">
                <a:latin typeface="Times New Roman" panose="02020603050405020304" pitchFamily="18" charset="0"/>
              </a:rPr>
              <a:t> определяется принятой на предприятии системой учета и отчетности. Может различаться период расчета для плановой и фактической себестоимости, например, плановая себестоимость рассчитывается в связи с ожиданием стабильности закупочных цен на  3 месяца (квартал), а фактическая - ежемесячно.</a:t>
            </a:r>
          </a:p>
        </p:txBody>
      </p:sp>
      <p:sp>
        <p:nvSpPr>
          <p:cNvPr id="65542" name="Rectangle 6">
            <a:extLst>
              <a:ext uri="{FF2B5EF4-FFF2-40B4-BE49-F238E27FC236}">
                <a16:creationId xmlns:a16="http://schemas.microsoft.com/office/drawing/2014/main" id="{3147DDC9-BBC2-4CE1-88FE-D80C6E6A5BA0}"/>
              </a:ext>
            </a:extLst>
          </p:cNvPr>
          <p:cNvSpPr>
            <a:spLocks noChangeArrowheads="1"/>
          </p:cNvSpPr>
          <p:nvPr/>
        </p:nvSpPr>
        <p:spPr bwMode="auto">
          <a:xfrm>
            <a:off x="494270" y="2417673"/>
            <a:ext cx="8081319" cy="327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42" tIns="44794" rIns="88042" bIns="44794" anchor="ctr">
            <a:spAutoFit/>
          </a:bodyPr>
          <a:lstStyle/>
          <a:p>
            <a:pPr algn="just">
              <a:spcBef>
                <a:spcPts val="584"/>
              </a:spcBef>
            </a:pPr>
            <a:r>
              <a:rPr lang="ru-RU" altLang="ru-RU" sz="1557">
                <a:latin typeface="Times New Roman" panose="02020603050405020304" pitchFamily="18" charset="0"/>
              </a:rPr>
              <a:t>Для целей управления производством рассчитываются два основных вида себестоимости продукции - </a:t>
            </a:r>
            <a:r>
              <a:rPr lang="ru-RU" altLang="ru-RU" sz="1557" b="1">
                <a:latin typeface="Times New Roman" panose="02020603050405020304" pitchFamily="18" charset="0"/>
              </a:rPr>
              <a:t>плановая и фактическая</a:t>
            </a:r>
            <a:r>
              <a:rPr lang="ru-RU" altLang="ru-RU" sz="1557">
                <a:latin typeface="Times New Roman" panose="02020603050405020304" pitchFamily="18" charset="0"/>
              </a:rPr>
              <a:t>. </a:t>
            </a:r>
          </a:p>
          <a:p>
            <a:pPr algn="just">
              <a:spcBef>
                <a:spcPts val="584"/>
              </a:spcBef>
              <a:buFontTx/>
              <a:buChar char="•"/>
            </a:pPr>
            <a:r>
              <a:rPr lang="ru-RU" altLang="ru-RU" sz="1557">
                <a:latin typeface="Times New Roman" panose="02020603050405020304" pitchFamily="18" charset="0"/>
              </a:rPr>
              <a:t> Расчет </a:t>
            </a:r>
            <a:r>
              <a:rPr lang="ru-RU" altLang="ru-RU" sz="1557" b="1">
                <a:latin typeface="Times New Roman" panose="02020603050405020304" pitchFamily="18" charset="0"/>
              </a:rPr>
              <a:t>плановой себестоимости</a:t>
            </a:r>
            <a:r>
              <a:rPr lang="ru-RU" altLang="ru-RU" sz="1557">
                <a:latin typeface="Times New Roman" panose="02020603050405020304" pitchFamily="18" charset="0"/>
              </a:rPr>
              <a:t> осуществляется на основании установленных на предприятии норм, нормативов и тарифов на производство единицы продукции, а также смет накладных расходов (общецеховых, общехозяйственных, расходов на содержание и эксплуатацию оборудования, коммерческих расходов). </a:t>
            </a:r>
          </a:p>
          <a:p>
            <a:pPr algn="just">
              <a:spcBef>
                <a:spcPts val="584"/>
              </a:spcBef>
              <a:buFontTx/>
              <a:buChar char="•"/>
            </a:pPr>
            <a:r>
              <a:rPr lang="ru-RU" altLang="ru-RU" sz="1557">
                <a:latin typeface="Times New Roman" panose="02020603050405020304" pitchFamily="18" charset="0"/>
              </a:rPr>
              <a:t> </a:t>
            </a:r>
            <a:r>
              <a:rPr lang="ru-RU" altLang="ru-RU" sz="1557" b="1">
                <a:latin typeface="Times New Roman" panose="02020603050405020304" pitchFamily="18" charset="0"/>
              </a:rPr>
              <a:t>Фактическая себестоимость</a:t>
            </a:r>
            <a:r>
              <a:rPr lang="ru-RU" altLang="ru-RU" sz="1557">
                <a:latin typeface="Times New Roman" panose="02020603050405020304" pitchFamily="18" charset="0"/>
              </a:rPr>
              <a:t> определяется на основании фактических затрат предприятия за определенный период.</a:t>
            </a:r>
          </a:p>
          <a:p>
            <a:pPr algn="just">
              <a:spcBef>
                <a:spcPct val="10000"/>
              </a:spcBef>
            </a:pPr>
            <a:r>
              <a:rPr lang="ru-RU" altLang="ru-RU" sz="1362" i="1">
                <a:latin typeface="Times New Roman" panose="02020603050405020304" pitchFamily="18" charset="0"/>
              </a:rPr>
              <a:t>Иногда рассчитываются ряд модификации фактической себестоимости для оценки эффективности подразделение снабжения и производства: </a:t>
            </a:r>
          </a:p>
          <a:p>
            <a:pPr algn="just">
              <a:spcBef>
                <a:spcPct val="10000"/>
              </a:spcBef>
            </a:pPr>
            <a:r>
              <a:rPr lang="ru-RU" altLang="ru-RU" sz="1362" i="1">
                <a:latin typeface="Times New Roman" panose="02020603050405020304" pitchFamily="18" charset="0"/>
              </a:rPr>
              <a:t>для оценки влияния изменений закупочных цен – по плановым нормативам в фактических ценах,</a:t>
            </a:r>
          </a:p>
          <a:p>
            <a:pPr algn="just">
              <a:spcBef>
                <a:spcPct val="10000"/>
              </a:spcBef>
              <a:buFontTx/>
              <a:buChar char="•"/>
            </a:pPr>
            <a:r>
              <a:rPr lang="ru-RU" altLang="ru-RU" sz="1362" i="1">
                <a:latin typeface="Times New Roman" panose="02020603050405020304" pitchFamily="18" charset="0"/>
              </a:rPr>
              <a:t>для оценки эффективности использования ресурсов  - по фактическому потреблению ресурсов в плановых ценах</a:t>
            </a:r>
          </a:p>
        </p:txBody>
      </p:sp>
    </p:spTree>
    <p:extLst>
      <p:ext uri="{BB962C8B-B14F-4D97-AF65-F5344CB8AC3E}">
        <p14:creationId xmlns:p14="http://schemas.microsoft.com/office/powerpoint/2010/main" val="418616818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a:extLst>
              <a:ext uri="{FF2B5EF4-FFF2-40B4-BE49-F238E27FC236}">
                <a16:creationId xmlns:a16="http://schemas.microsoft.com/office/drawing/2014/main" id="{0FAFA377-1273-474F-8282-B144B799F571}"/>
              </a:ext>
            </a:extLst>
          </p:cNvPr>
          <p:cNvSpPr>
            <a:spLocks noChangeArrowheads="1"/>
          </p:cNvSpPr>
          <p:nvPr/>
        </p:nvSpPr>
        <p:spPr bwMode="auto">
          <a:xfrm>
            <a:off x="494270" y="741405"/>
            <a:ext cx="8081319" cy="556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42" tIns="44794" rIns="88042" bIns="44794">
            <a:spAutoFit/>
          </a:bodyPr>
          <a:lstStyle>
            <a:lvl1pPr eaLnBrk="0" hangingPunct="0">
              <a:defRPr sz="2400">
                <a:solidFill>
                  <a:schemeClr val="tx1"/>
                </a:solidFill>
                <a:latin typeface="Times New Roman" panose="02020603050405020304" pitchFamily="18" charset="0"/>
              </a:defRPr>
            </a:lvl1pPr>
            <a:lvl2pPr marL="1123950" indent="-457200" eaLnBrk="0" hangingPunct="0">
              <a:defRPr sz="2400">
                <a:solidFill>
                  <a:schemeClr val="tx1"/>
                </a:solidFill>
                <a:latin typeface="Times New Roman" panose="02020603050405020304" pitchFamily="18" charset="0"/>
              </a:defRPr>
            </a:lvl2pPr>
            <a:lvl3pPr marL="1771650" indent="-457200" eaLnBrk="0" hangingPunct="0">
              <a:defRPr sz="2400">
                <a:solidFill>
                  <a:schemeClr val="tx1"/>
                </a:solidFill>
                <a:latin typeface="Times New Roman" panose="02020603050405020304" pitchFamily="18" charset="0"/>
              </a:defRPr>
            </a:lvl3pPr>
            <a:lvl4pPr marL="2419350" indent="-457200" eaLnBrk="0" hangingPunct="0">
              <a:defRPr sz="2400">
                <a:solidFill>
                  <a:schemeClr val="tx1"/>
                </a:solidFill>
                <a:latin typeface="Times New Roman" panose="02020603050405020304" pitchFamily="18" charset="0"/>
              </a:defRPr>
            </a:lvl4pPr>
            <a:lvl5pPr marL="3067050" indent="-457200" eaLnBrk="0" hangingPunct="0">
              <a:defRPr sz="2400">
                <a:solidFill>
                  <a:schemeClr val="tx1"/>
                </a:solidFill>
                <a:latin typeface="Times New Roman" panose="02020603050405020304" pitchFamily="18" charset="0"/>
              </a:defRPr>
            </a:lvl5pPr>
            <a:lvl6pPr marL="3524250" indent="-457200" eaLnBrk="0" fontAlgn="base" hangingPunct="0">
              <a:spcBef>
                <a:spcPct val="0"/>
              </a:spcBef>
              <a:spcAft>
                <a:spcPct val="0"/>
              </a:spcAft>
              <a:defRPr sz="2400">
                <a:solidFill>
                  <a:schemeClr val="tx1"/>
                </a:solidFill>
                <a:latin typeface="Times New Roman" panose="02020603050405020304" pitchFamily="18" charset="0"/>
              </a:defRPr>
            </a:lvl6pPr>
            <a:lvl7pPr marL="3981450" indent="-457200" eaLnBrk="0" fontAlgn="base" hangingPunct="0">
              <a:spcBef>
                <a:spcPct val="0"/>
              </a:spcBef>
              <a:spcAft>
                <a:spcPct val="0"/>
              </a:spcAft>
              <a:defRPr sz="2400">
                <a:solidFill>
                  <a:schemeClr val="tx1"/>
                </a:solidFill>
                <a:latin typeface="Times New Roman" panose="02020603050405020304" pitchFamily="18" charset="0"/>
              </a:defRPr>
            </a:lvl7pPr>
            <a:lvl8pPr marL="4438650" indent="-457200" eaLnBrk="0" fontAlgn="base" hangingPunct="0">
              <a:spcBef>
                <a:spcPct val="0"/>
              </a:spcBef>
              <a:spcAft>
                <a:spcPct val="0"/>
              </a:spcAft>
              <a:defRPr sz="2400">
                <a:solidFill>
                  <a:schemeClr val="tx1"/>
                </a:solidFill>
                <a:latin typeface="Times New Roman" panose="02020603050405020304" pitchFamily="18" charset="0"/>
              </a:defRPr>
            </a:lvl8pPr>
            <a:lvl9pPr marL="489585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1557" b="1"/>
              <a:t>Почему практически невозможно пользоваться данными фактической бухгалтерской себестоимости:</a:t>
            </a:r>
          </a:p>
          <a:p>
            <a:pPr eaLnBrk="1" hangingPunct="1">
              <a:spcBef>
                <a:spcPct val="50000"/>
              </a:spcBef>
            </a:pPr>
            <a:r>
              <a:rPr lang="ru-RU" altLang="ru-RU" sz="1557"/>
              <a:t>Так как в бухгалтерском учете не стоит задача понять сколько нам стоит каждый продукт, а есть задача сформировать отчет по налогообложению, списать (обосновать) произведенные затраты, то с идентификацией затрат обращаются вольно:</a:t>
            </a:r>
          </a:p>
          <a:p>
            <a:pPr eaLnBrk="1" hangingPunct="1">
              <a:spcBef>
                <a:spcPct val="50000"/>
              </a:spcBef>
              <a:buFontTx/>
              <a:buChar char="•"/>
            </a:pPr>
            <a:r>
              <a:rPr lang="ru-RU" altLang="ru-RU" sz="1557"/>
              <a:t> Распределение затрат регламентируется бухгалтерскими инструкциями, что не всегда совпадает с требуемой и адекватной логике бизнес-процессов классификации и способу распределения затрат компании;</a:t>
            </a:r>
          </a:p>
          <a:p>
            <a:pPr eaLnBrk="1" hangingPunct="1">
              <a:spcBef>
                <a:spcPct val="50000"/>
              </a:spcBef>
              <a:buFontTx/>
              <a:buChar char="•"/>
            </a:pPr>
            <a:r>
              <a:rPr lang="ru-RU" altLang="ru-RU" sz="1557"/>
              <a:t>«Перекидывание» затрат с заказа на заказ, манипулирование объемом незавершенного производства с целью снижение (увеличения) налогооблагаемой массы.</a:t>
            </a:r>
          </a:p>
          <a:p>
            <a:pPr eaLnBrk="1" hangingPunct="1">
              <a:spcBef>
                <a:spcPct val="50000"/>
              </a:spcBef>
              <a:buFontTx/>
              <a:buChar char="•"/>
            </a:pPr>
            <a:r>
              <a:rPr lang="ru-RU" altLang="ru-RU" sz="1557"/>
              <a:t> Нет возможности выделить ряд затрат – например МБП списываются либо единовременно, либо двумя платежами в год; оснастка многоразового использования отнесенная к основным средствам амортизируется, не зависимо от реального применения в производстве;</a:t>
            </a:r>
          </a:p>
          <a:p>
            <a:pPr eaLnBrk="1" hangingPunct="1">
              <a:spcBef>
                <a:spcPct val="50000"/>
              </a:spcBef>
              <a:buFontTx/>
              <a:buChar char="•"/>
            </a:pPr>
            <a:r>
              <a:rPr lang="ru-RU" altLang="ru-RU" sz="1557"/>
              <a:t>Ограничения в автоматизации учета ведут к примитивизации процедур: использование единой базы распределения накладных расходов, списание оснастки, упрощенное распределение внепроизводственных расходов и т.п. (</a:t>
            </a:r>
            <a:r>
              <a:rPr lang="ru-RU" altLang="ru-RU" sz="1557" i="1"/>
              <a:t>УХМ</a:t>
            </a:r>
            <a:r>
              <a:rPr lang="ru-RU" altLang="ru-RU" sz="1557"/>
              <a:t>)</a:t>
            </a:r>
          </a:p>
          <a:p>
            <a:pPr eaLnBrk="1" hangingPunct="1">
              <a:spcBef>
                <a:spcPct val="50000"/>
              </a:spcBef>
              <a:buFontTx/>
              <a:buChar char="•"/>
            </a:pPr>
            <a:r>
              <a:rPr lang="ru-RU" altLang="ru-RU" sz="1557"/>
              <a:t> При использовании позаказного учета для серийной продукции, отгружаемой разными заказчиками в разное время, накопленные затраты списываются по мере отгрузки готовой продукции по плановой себестоимости. Таким образом остатки фактических затрат не имеют отношения к реальным затратам.</a:t>
            </a:r>
          </a:p>
        </p:txBody>
      </p:sp>
    </p:spTree>
    <p:extLst>
      <p:ext uri="{BB962C8B-B14F-4D97-AF65-F5344CB8AC3E}">
        <p14:creationId xmlns:p14="http://schemas.microsoft.com/office/powerpoint/2010/main" val="32036384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a:extLst>
              <a:ext uri="{FF2B5EF4-FFF2-40B4-BE49-F238E27FC236}">
                <a16:creationId xmlns:a16="http://schemas.microsoft.com/office/drawing/2014/main" id="{96574A2D-D604-47D0-AAAF-63E0A7F491B8}"/>
              </a:ext>
            </a:extLst>
          </p:cNvPr>
          <p:cNvSpPr>
            <a:spLocks noChangeArrowheads="1"/>
          </p:cNvSpPr>
          <p:nvPr/>
        </p:nvSpPr>
        <p:spPr bwMode="auto">
          <a:xfrm>
            <a:off x="345990" y="6553716"/>
            <a:ext cx="8462834" cy="23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42" tIns="44794" rIns="88042" bIns="44794" anchor="ctr">
            <a:spAutoFit/>
          </a:bodyPr>
          <a:lstStyle/>
          <a:p>
            <a:pPr algn="just">
              <a:spcBef>
                <a:spcPct val="50000"/>
              </a:spcBef>
              <a:buFontTx/>
              <a:buChar char="•"/>
            </a:pPr>
            <a:r>
              <a:rPr lang="ru-RU" altLang="ru-RU" sz="973">
                <a:latin typeface="Times New Roman" panose="02020603050405020304" pitchFamily="18" charset="0"/>
              </a:rPr>
              <a:t>В зависимости от глубины технологического передела статьи затрат сокращаются.</a:t>
            </a:r>
          </a:p>
        </p:txBody>
      </p:sp>
      <p:pic>
        <p:nvPicPr>
          <p:cNvPr id="69637" name="Picture 5">
            <a:extLst>
              <a:ext uri="{FF2B5EF4-FFF2-40B4-BE49-F238E27FC236}">
                <a16:creationId xmlns:a16="http://schemas.microsoft.com/office/drawing/2014/main" id="{AC5DEDA2-888A-442E-A018-51E352F4C5A3}"/>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514" y="766119"/>
            <a:ext cx="7295121" cy="57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32699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69C8D223-AB2E-4325-8224-CCBD41188C0E}"/>
              </a:ext>
            </a:extLst>
          </p:cNvPr>
          <p:cNvSpPr>
            <a:spLocks noGrp="1" noChangeArrowheads="1"/>
          </p:cNvSpPr>
          <p:nvPr>
            <p:ph idx="1"/>
          </p:nvPr>
        </p:nvSpPr>
        <p:spPr>
          <a:xfrm>
            <a:off x="0" y="-315913"/>
            <a:ext cx="9144000" cy="7173913"/>
          </a:xfrm>
        </p:spPr>
        <p:txBody>
          <a:bodyPr/>
          <a:lstStyle/>
          <a:p>
            <a:pPr marL="274320" indent="-256032" algn="ctr" eaLnBrk="1" fontAlgn="auto" hangingPunct="1">
              <a:lnSpc>
                <a:spcPct val="90000"/>
              </a:lnSpc>
              <a:spcAft>
                <a:spcPts val="0"/>
              </a:spcAft>
              <a:buFontTx/>
              <a:buNone/>
              <a:defRPr/>
            </a:pPr>
            <a:endParaRPr lang="ru-RU" sz="4000" b="1" u="sng" dirty="0" smtClean="0">
              <a:solidFill>
                <a:srgbClr val="FF0000"/>
              </a:solidFill>
            </a:endParaRPr>
          </a:p>
          <a:p>
            <a:pPr marL="274320" indent="-256032" algn="ctr" eaLnBrk="1" fontAlgn="auto" hangingPunct="1">
              <a:lnSpc>
                <a:spcPct val="90000"/>
              </a:lnSpc>
              <a:spcAft>
                <a:spcPts val="0"/>
              </a:spcAft>
              <a:buFontTx/>
              <a:buNone/>
              <a:defRPr/>
            </a:pPr>
            <a:r>
              <a:rPr lang="ru-RU" sz="4000" b="1" u="sng" dirty="0" smtClean="0">
                <a:solidFill>
                  <a:srgbClr val="FF0000"/>
                </a:solidFill>
              </a:rPr>
              <a:t>Снижение </a:t>
            </a:r>
            <a:r>
              <a:rPr lang="ru-RU" sz="4000" b="1" u="sng" dirty="0">
                <a:solidFill>
                  <a:srgbClr val="FF0000"/>
                </a:solidFill>
              </a:rPr>
              <a:t>с/с -</a:t>
            </a:r>
          </a:p>
          <a:p>
            <a:pPr marL="532638" indent="-514350" eaLnBrk="1" fontAlgn="auto" hangingPunct="1">
              <a:lnSpc>
                <a:spcPct val="90000"/>
              </a:lnSpc>
              <a:spcAft>
                <a:spcPts val="0"/>
              </a:spcAft>
              <a:buFont typeface="+mj-lt"/>
              <a:buAutoNum type="arabicParenR"/>
              <a:defRPr/>
            </a:pPr>
            <a:r>
              <a:rPr lang="ru-RU" sz="3200" dirty="0"/>
              <a:t>важнейший </a:t>
            </a:r>
            <a:r>
              <a:rPr lang="ru-RU" sz="3200" b="1" dirty="0"/>
              <a:t>источник роста прибыли </a:t>
            </a:r>
            <a:r>
              <a:rPr lang="ru-RU" sz="3200" dirty="0"/>
              <a:t>предприятия, а следовательно, увеличения размера средств, направляемых на воспроизводство ОФ, внедрение новых видов продукции, на социальное развитие; </a:t>
            </a:r>
          </a:p>
          <a:p>
            <a:pPr marL="532638" indent="-514350" eaLnBrk="1" fontAlgn="auto" hangingPunct="1">
              <a:lnSpc>
                <a:spcPct val="90000"/>
              </a:lnSpc>
              <a:spcAft>
                <a:spcPts val="0"/>
              </a:spcAft>
              <a:buFont typeface="+mj-lt"/>
              <a:buAutoNum type="arabicParenR"/>
              <a:defRPr/>
            </a:pPr>
            <a:r>
              <a:rPr lang="ru-RU" sz="3200" b="1" dirty="0"/>
              <a:t>обеспечивает возможность уменьшения цен на изделие</a:t>
            </a:r>
            <a:r>
              <a:rPr lang="ru-RU" sz="3200" dirty="0"/>
              <a:t>, что ведет к росту конкурентоспособности продукции;</a:t>
            </a:r>
          </a:p>
          <a:p>
            <a:pPr marL="532638" indent="-514350" eaLnBrk="1" fontAlgn="auto" hangingPunct="1">
              <a:lnSpc>
                <a:spcPct val="90000"/>
              </a:lnSpc>
              <a:spcAft>
                <a:spcPts val="0"/>
              </a:spcAft>
              <a:buFont typeface="+mj-lt"/>
              <a:buAutoNum type="arabicParenR"/>
              <a:defRPr/>
            </a:pPr>
            <a:r>
              <a:rPr lang="ru-RU" sz="3200" b="1" dirty="0"/>
              <a:t>уменьшает потребность в </a:t>
            </a:r>
            <a:r>
              <a:rPr lang="ru-RU" sz="3200" b="1" dirty="0" err="1"/>
              <a:t>ОбС</a:t>
            </a:r>
            <a:r>
              <a:rPr lang="ru-RU" sz="3200" dirty="0"/>
              <a:t>, что позволяет увеличить расходы на производственные и социальные нужды предприятия.</a:t>
            </a:r>
          </a:p>
        </p:txBody>
      </p:sp>
      <p:sp>
        <p:nvSpPr>
          <p:cNvPr id="3" name="Номер слайда 2"/>
          <p:cNvSpPr>
            <a:spLocks noGrp="1"/>
          </p:cNvSpPr>
          <p:nvPr>
            <p:ph type="sldNum" sz="quarter" idx="12"/>
          </p:nvPr>
        </p:nvSpPr>
        <p:spPr/>
        <p:txBody>
          <a:bodyPr/>
          <a:lstStyle/>
          <a:p>
            <a:fld id="{B19B0651-EE4F-4900-A07F-96A6BFA9D0F0}" type="slidenum">
              <a:rPr lang="ru-RU" smtClean="0"/>
              <a:pPr/>
              <a:t>197</a:t>
            </a:fld>
            <a:endParaRPr lang="ru-RU"/>
          </a:p>
        </p:txBody>
      </p:sp>
    </p:spTree>
    <p:extLst>
      <p:ext uri="{BB962C8B-B14F-4D97-AF65-F5344CB8AC3E}">
        <p14:creationId xmlns:p14="http://schemas.microsoft.com/office/powerpoint/2010/main" val="281093790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1" descr="D:\калькул - 0002.png">
            <a:extLst>
              <a:ext uri="{FF2B5EF4-FFF2-40B4-BE49-F238E27FC236}">
                <a16:creationId xmlns:a16="http://schemas.microsoft.com/office/drawing/2014/main" id="{F2DF3712-1835-4D34-A173-3DD8C41CBE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055" t="11055" r="24144" b="6534"/>
          <a:stretch>
            <a:fillRect/>
          </a:stretch>
        </p:blipFill>
        <p:spPr bwMode="auto">
          <a:xfrm>
            <a:off x="2147888" y="-19050"/>
            <a:ext cx="4427537" cy="6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2"/>
          </p:nvPr>
        </p:nvSpPr>
        <p:spPr/>
        <p:txBody>
          <a:bodyPr/>
          <a:lstStyle/>
          <a:p>
            <a:fld id="{B19B0651-EE4F-4900-A07F-96A6BFA9D0F0}" type="slidenum">
              <a:rPr lang="ru-RU" smtClean="0"/>
              <a:pPr/>
              <a:t>198</a:t>
            </a:fld>
            <a:endParaRPr lang="ru-RU"/>
          </a:p>
        </p:txBody>
      </p:sp>
    </p:spTree>
    <p:extLst>
      <p:ext uri="{BB962C8B-B14F-4D97-AF65-F5344CB8AC3E}">
        <p14:creationId xmlns:p14="http://schemas.microsoft.com/office/powerpoint/2010/main" val="363541012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7AABDA70-2A29-4821-8421-3CF7A8BC72BA}"/>
              </a:ext>
            </a:extLst>
          </p:cNvPr>
          <p:cNvGraphicFramePr>
            <a:graphicFrameLocks noGrp="1"/>
          </p:cNvGraphicFramePr>
          <p:nvPr/>
        </p:nvGraphicFramePr>
        <p:xfrm>
          <a:off x="0" y="549275"/>
          <a:ext cx="9144000" cy="6264275"/>
        </p:xfrm>
        <a:graphic>
          <a:graphicData uri="http://schemas.openxmlformats.org/drawingml/2006/table">
            <a:tbl>
              <a:tblPr firstRow="1" bandRow="1">
                <a:tableStyleId>{8799B23B-EC83-4686-B30A-512413B5E67A}</a:tableStyleId>
              </a:tblPr>
              <a:tblGrid>
                <a:gridCol w="1909699">
                  <a:extLst>
                    <a:ext uri="{9D8B030D-6E8A-4147-A177-3AD203B41FA5}">
                      <a16:colId xmlns:a16="http://schemas.microsoft.com/office/drawing/2014/main" val="20000"/>
                    </a:ext>
                  </a:extLst>
                </a:gridCol>
                <a:gridCol w="7234301">
                  <a:extLst>
                    <a:ext uri="{9D8B030D-6E8A-4147-A177-3AD203B41FA5}">
                      <a16:colId xmlns:a16="http://schemas.microsoft.com/office/drawing/2014/main" val="20001"/>
                    </a:ext>
                  </a:extLst>
                </a:gridCol>
              </a:tblGrid>
              <a:tr h="1296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u="sng" dirty="0">
                          <a:solidFill>
                            <a:srgbClr val="3333CC"/>
                          </a:solidFill>
                        </a:rPr>
                        <a:t>Плановая с/с</a:t>
                      </a:r>
                      <a:endParaRPr lang="ru-RU" sz="2400" b="1" dirty="0">
                        <a:solidFill>
                          <a:srgbClr val="3333CC"/>
                        </a:solidFill>
                      </a:endParaRPr>
                    </a:p>
                    <a:p>
                      <a:endParaRPr lang="ru-RU" sz="2400" b="1" dirty="0"/>
                    </a:p>
                  </a:txBody>
                  <a:tcPr marT="45717" marB="45717"/>
                </a:tc>
                <a:tc>
                  <a:txBody>
                    <a:bodyPr/>
                    <a:lstStyle/>
                    <a:p>
                      <a:r>
                        <a:rPr lang="ru-RU" sz="2400" b="0" dirty="0"/>
                        <a:t>определяется на основе расчета затрат по отдельным статьям калькуляции с учетом мероприятий организационно-технического характера</a:t>
                      </a:r>
                    </a:p>
                  </a:txBody>
                  <a:tcPr marT="45717" marB="45717"/>
                </a:tc>
                <a:extLst>
                  <a:ext uri="{0D108BD9-81ED-4DB2-BD59-A6C34878D82A}">
                    <a16:rowId xmlns:a16="http://schemas.microsoft.com/office/drawing/2014/main" val="10000"/>
                  </a:ext>
                </a:extLst>
              </a:tr>
              <a:tr h="1656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u="sng" kern="1200" dirty="0">
                          <a:solidFill>
                            <a:srgbClr val="3333CC"/>
                          </a:solidFill>
                          <a:latin typeface="+mn-lt"/>
                          <a:ea typeface="+mn-ea"/>
                          <a:cs typeface="+mn-cs"/>
                        </a:rPr>
                        <a:t>Норматив-</a:t>
                      </a:r>
                      <a:r>
                        <a:rPr lang="ru-RU" sz="2400" b="1" u="sng" kern="1200" dirty="0" err="1">
                          <a:solidFill>
                            <a:srgbClr val="3333CC"/>
                          </a:solidFill>
                          <a:latin typeface="+mn-lt"/>
                          <a:ea typeface="+mn-ea"/>
                          <a:cs typeface="+mn-cs"/>
                        </a:rPr>
                        <a:t>ная</a:t>
                      </a:r>
                      <a:r>
                        <a:rPr lang="ru-RU" sz="2400" b="1" u="sng" kern="1200" dirty="0">
                          <a:solidFill>
                            <a:srgbClr val="3333CC"/>
                          </a:solidFill>
                          <a:latin typeface="+mn-lt"/>
                          <a:ea typeface="+mn-ea"/>
                          <a:cs typeface="+mn-cs"/>
                        </a:rPr>
                        <a:t> с/с</a:t>
                      </a:r>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0" dirty="0"/>
                        <a:t>определяется по действующим на данном предприятии нормам  (в настоящее время многие предприятия используют нормативное списание затрат на с/с)</a:t>
                      </a:r>
                    </a:p>
                  </a:txBody>
                  <a:tcPr marT="45717" marB="45717"/>
                </a:tc>
                <a:extLst>
                  <a:ext uri="{0D108BD9-81ED-4DB2-BD59-A6C34878D82A}">
                    <a16:rowId xmlns:a16="http://schemas.microsoft.com/office/drawing/2014/main" val="10001"/>
                  </a:ext>
                </a:extLst>
              </a:tr>
              <a:tr h="2016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u="sng" kern="1200" dirty="0">
                          <a:solidFill>
                            <a:srgbClr val="3333CC"/>
                          </a:solidFill>
                          <a:latin typeface="+mn-lt"/>
                          <a:ea typeface="+mn-ea"/>
                          <a:cs typeface="+mn-cs"/>
                        </a:rPr>
                        <a:t>Отчетная калькуляция с/с</a:t>
                      </a:r>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0" dirty="0"/>
                        <a:t>составляется на основе данных бухгалтерского учета и показывает фактическую с/с изделия, благодаря чему становится возможным проведение анализа влияния плана по с/с и отклонений от плана на отдельных участках производства</a:t>
                      </a:r>
                    </a:p>
                  </a:txBody>
                  <a:tcPr marT="45717" marB="45717"/>
                </a:tc>
                <a:extLst>
                  <a:ext uri="{0D108BD9-81ED-4DB2-BD59-A6C34878D82A}">
                    <a16:rowId xmlns:a16="http://schemas.microsoft.com/office/drawing/2014/main" val="10002"/>
                  </a:ext>
                </a:extLst>
              </a:tr>
              <a:tr h="1296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u="sng" kern="1200" dirty="0">
                          <a:solidFill>
                            <a:srgbClr val="3333CC"/>
                          </a:solidFill>
                          <a:latin typeface="+mn-lt"/>
                          <a:ea typeface="+mn-ea"/>
                          <a:cs typeface="+mn-cs"/>
                        </a:rPr>
                        <a:t>Проектная с/с </a:t>
                      </a:r>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0" dirty="0"/>
                        <a:t> по ней осуществляются сравнительные технико-экономические расчеты  и разрабатываются проектные цены</a:t>
                      </a:r>
                    </a:p>
                  </a:txBody>
                  <a:tcPr marT="45717" marB="45717"/>
                </a:tc>
                <a:extLst>
                  <a:ext uri="{0D108BD9-81ED-4DB2-BD59-A6C34878D82A}">
                    <a16:rowId xmlns:a16="http://schemas.microsoft.com/office/drawing/2014/main" val="10003"/>
                  </a:ext>
                </a:extLst>
              </a:tr>
            </a:tbl>
          </a:graphicData>
        </a:graphic>
      </p:graphicFrame>
      <p:sp>
        <p:nvSpPr>
          <p:cNvPr id="29715" name="Прямоугольник 2">
            <a:extLst>
              <a:ext uri="{FF2B5EF4-FFF2-40B4-BE49-F238E27FC236}">
                <a16:creationId xmlns:a16="http://schemas.microsoft.com/office/drawing/2014/main" id="{389724F3-3EF9-40F4-AF7D-2282DF7B21BC}"/>
              </a:ext>
            </a:extLst>
          </p:cNvPr>
          <p:cNvSpPr>
            <a:spLocks noChangeArrowheads="1"/>
          </p:cNvSpPr>
          <p:nvPr/>
        </p:nvSpPr>
        <p:spPr bwMode="auto">
          <a:xfrm>
            <a:off x="179388" y="115888"/>
            <a:ext cx="896461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ru-RU" altLang="ru-RU" sz="2400" b="1">
                <a:solidFill>
                  <a:srgbClr val="3333CC"/>
                </a:solidFill>
              </a:rPr>
              <a:t>Калькуляция с/с в зависимости от целевого назначения</a:t>
            </a:r>
          </a:p>
        </p:txBody>
      </p:sp>
      <p:sp>
        <p:nvSpPr>
          <p:cNvPr id="4" name="Номер слайда 3"/>
          <p:cNvSpPr>
            <a:spLocks noGrp="1"/>
          </p:cNvSpPr>
          <p:nvPr>
            <p:ph type="sldNum" sz="quarter" idx="12"/>
          </p:nvPr>
        </p:nvSpPr>
        <p:spPr/>
        <p:txBody>
          <a:bodyPr/>
          <a:lstStyle/>
          <a:p>
            <a:fld id="{B19B0651-EE4F-4900-A07F-96A6BFA9D0F0}" type="slidenum">
              <a:rPr lang="ru-RU" smtClean="0"/>
              <a:pPr/>
              <a:t>199</a:t>
            </a:fld>
            <a:endParaRPr lang="ru-RU"/>
          </a:p>
        </p:txBody>
      </p:sp>
    </p:spTree>
    <p:extLst>
      <p:ext uri="{BB962C8B-B14F-4D97-AF65-F5344CB8AC3E}">
        <p14:creationId xmlns:p14="http://schemas.microsoft.com/office/powerpoint/2010/main" val="351515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D34F58-40BD-40D7-B92B-8CADF91F5522}"/>
              </a:ext>
            </a:extLst>
          </p:cNvPr>
          <p:cNvSpPr>
            <a:spLocks noGrp="1"/>
          </p:cNvSpPr>
          <p:nvPr>
            <p:ph type="title"/>
          </p:nvPr>
        </p:nvSpPr>
        <p:spPr>
          <a:xfrm>
            <a:off x="179512" y="106936"/>
            <a:ext cx="8229600" cy="739472"/>
          </a:xfrm>
        </p:spPr>
        <p:txBody>
          <a:bodyPr>
            <a:normAutofit/>
          </a:bodyPr>
          <a:lstStyle/>
          <a:p>
            <a:pPr algn="ctr"/>
            <a:r>
              <a:rPr lang="ru-RU" altLang="ru-RU" sz="3200" b="1" dirty="0">
                <a:latin typeface="Arial Black" pitchFamily="34" charset="0"/>
              </a:rPr>
              <a:t>Содержание</a:t>
            </a:r>
            <a:endParaRPr lang="ru-RU" sz="3200" dirty="0">
              <a:latin typeface="Arial Black" pitchFamily="34" charset="0"/>
            </a:endParaRPr>
          </a:p>
        </p:txBody>
      </p:sp>
      <p:graphicFrame>
        <p:nvGraphicFramePr>
          <p:cNvPr id="4" name="Объект 3">
            <a:extLst>
              <a:ext uri="{FF2B5EF4-FFF2-40B4-BE49-F238E27FC236}">
                <a16:creationId xmlns:a16="http://schemas.microsoft.com/office/drawing/2014/main" id="{D639D364-463B-4575-BF51-BDA4529CBF8C}"/>
              </a:ext>
            </a:extLst>
          </p:cNvPr>
          <p:cNvGraphicFramePr>
            <a:graphicFrameLocks noGrp="1"/>
          </p:cNvGraphicFramePr>
          <p:nvPr>
            <p:ph idx="1"/>
            <p:extLst>
              <p:ext uri="{D42A27DB-BD31-4B8C-83A1-F6EECF244321}">
                <p14:modId xmlns:p14="http://schemas.microsoft.com/office/powerpoint/2010/main" val="3578465760"/>
              </p:ext>
            </p:extLst>
          </p:nvPr>
        </p:nvGraphicFramePr>
        <p:xfrm>
          <a:off x="214282" y="260647"/>
          <a:ext cx="8858312" cy="6216395"/>
        </p:xfrm>
        <a:graphic>
          <a:graphicData uri="http://schemas.openxmlformats.org/drawingml/2006/table">
            <a:tbl>
              <a:tblPr firstRow="1" bandRow="1">
                <a:tableStyleId>{5C22544A-7EE6-4342-B048-85BDC9FD1C3A}</a:tableStyleId>
              </a:tblPr>
              <a:tblGrid>
                <a:gridCol w="7842830">
                  <a:extLst>
                    <a:ext uri="{9D8B030D-6E8A-4147-A177-3AD203B41FA5}">
                      <a16:colId xmlns:a16="http://schemas.microsoft.com/office/drawing/2014/main" val="1682697226"/>
                    </a:ext>
                  </a:extLst>
                </a:gridCol>
                <a:gridCol w="1015482">
                  <a:extLst>
                    <a:ext uri="{9D8B030D-6E8A-4147-A177-3AD203B41FA5}">
                      <a16:colId xmlns:a16="http://schemas.microsoft.com/office/drawing/2014/main" val="2870459180"/>
                    </a:ext>
                  </a:extLst>
                </a:gridCol>
              </a:tblGrid>
              <a:tr h="624173">
                <a:tc>
                  <a:txBody>
                    <a:bodyPr/>
                    <a:lstStyle/>
                    <a:p>
                      <a:endParaRPr lang="ru-RU"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800" b="0" dirty="0">
                          <a:solidFill>
                            <a:schemeClr val="tx1"/>
                          </a:solidFill>
                          <a:latin typeface="Times New Roman" panose="02020603050405020304" pitchFamily="18" charset="0"/>
                          <a:cs typeface="Times New Roman" panose="02020603050405020304" pitchFamily="18" charset="0"/>
                        </a:rPr>
                        <a:t>№№ слайдов</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9382930"/>
                  </a:ext>
                </a:extLst>
              </a:tr>
              <a:tr h="62141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dk1"/>
                          </a:solidFill>
                          <a:latin typeface="+mn-lt"/>
                          <a:ea typeface="+mn-ea"/>
                          <a:cs typeface="+mn-cs"/>
                        </a:rPr>
                        <a:t>Тема 1. Организационная структура и механизм управления предприятием в современных условиях развития экономики</a:t>
                      </a:r>
                      <a:endParaRPr lang="ru-RU"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800" b="0" dirty="0">
                        <a:solidFill>
                          <a:schemeClr val="tx1"/>
                        </a:solidFill>
                        <a:latin typeface="Times New Roman" panose="02020603050405020304" pitchFamily="18" charset="0"/>
                        <a:cs typeface="Times New Roman" panose="02020603050405020304" pitchFamily="18" charset="0"/>
                      </a:endParaRPr>
                    </a:p>
                    <a:p>
                      <a:pPr algn="ctr"/>
                      <a:r>
                        <a:rPr lang="ru-RU" sz="1800" b="0" dirty="0" smtClean="0">
                          <a:solidFill>
                            <a:schemeClr val="tx1"/>
                          </a:solidFill>
                          <a:latin typeface="Times New Roman" panose="02020603050405020304" pitchFamily="18" charset="0"/>
                          <a:cs typeface="Times New Roman" panose="02020603050405020304" pitchFamily="18" charset="0"/>
                        </a:rPr>
                        <a:t>3-15</a:t>
                      </a:r>
                      <a:endParaRPr lang="ru-RU" sz="1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6810114"/>
                  </a:ext>
                </a:extLst>
              </a:tr>
              <a:tr h="621411">
                <a:tc>
                  <a:txBody>
                    <a:bodyPr/>
                    <a:lstStyle/>
                    <a:p>
                      <a:r>
                        <a:rPr lang="ru-RU" sz="2000" b="1" kern="1200" dirty="0" smtClean="0">
                          <a:solidFill>
                            <a:schemeClr val="dk1"/>
                          </a:solidFill>
                          <a:latin typeface="+mn-lt"/>
                          <a:ea typeface="+mn-ea"/>
                          <a:cs typeface="+mn-cs"/>
                        </a:rPr>
                        <a:t>Тема 2. Основные и оборотные  средства предприятия</a:t>
                      </a:r>
                      <a:endParaRPr lang="ru-RU" sz="2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800" dirty="0" smtClean="0">
                          <a:solidFill>
                            <a:schemeClr val="tx1"/>
                          </a:solidFill>
                          <a:latin typeface="Times New Roman" panose="02020603050405020304" pitchFamily="18" charset="0"/>
                          <a:cs typeface="Times New Roman" panose="02020603050405020304" pitchFamily="18" charset="0"/>
                        </a:rPr>
                        <a:t>16-108</a:t>
                      </a:r>
                      <a:endParaRPr lang="ru-RU"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1448836"/>
                  </a:ext>
                </a:extLst>
              </a:tr>
              <a:tr h="621411">
                <a:tc>
                  <a:txBody>
                    <a:bodyPr/>
                    <a:lstStyle/>
                    <a:p>
                      <a:r>
                        <a:rPr lang="ru-RU" sz="2000" b="1" kern="1200" dirty="0" smtClean="0">
                          <a:solidFill>
                            <a:schemeClr val="dk1"/>
                          </a:solidFill>
                          <a:latin typeface="+mn-lt"/>
                          <a:ea typeface="+mn-ea"/>
                          <a:cs typeface="+mn-cs"/>
                        </a:rPr>
                        <a:t>Тема 3. План производства и реализации продукции</a:t>
                      </a:r>
                      <a:r>
                        <a:rPr lang="ru-RU" sz="2000" kern="1200" dirty="0" smtClean="0">
                          <a:solidFill>
                            <a:schemeClr val="dk1"/>
                          </a:solidFill>
                          <a:latin typeface="+mn-lt"/>
                          <a:ea typeface="+mn-ea"/>
                          <a:cs typeface="+mn-cs"/>
                        </a:rPr>
                        <a:t>. </a:t>
                      </a:r>
                      <a:r>
                        <a:rPr lang="ru-RU" sz="2000" b="1" kern="1200" dirty="0" smtClean="0">
                          <a:solidFill>
                            <a:schemeClr val="dk1"/>
                          </a:solidFill>
                          <a:latin typeface="+mn-lt"/>
                          <a:ea typeface="+mn-ea"/>
                          <a:cs typeface="+mn-cs"/>
                        </a:rPr>
                        <a:t>Производственные мощности предприятия</a:t>
                      </a:r>
                      <a:r>
                        <a:rPr lang="ru-RU" sz="2000" kern="1200" dirty="0" smtClean="0">
                          <a:solidFill>
                            <a:schemeClr val="dk1"/>
                          </a:solidFill>
                          <a:latin typeface="+mn-lt"/>
                          <a:ea typeface="+mn-ea"/>
                          <a:cs typeface="+mn-cs"/>
                        </a:rPr>
                        <a:t>.</a:t>
                      </a:r>
                      <a:endParaRPr lang="ru-RU" sz="2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800" dirty="0" smtClean="0">
                          <a:solidFill>
                            <a:schemeClr val="tx1"/>
                          </a:solidFill>
                          <a:latin typeface="Times New Roman" panose="02020603050405020304" pitchFamily="18" charset="0"/>
                          <a:cs typeface="Times New Roman" panose="02020603050405020304" pitchFamily="18" charset="0"/>
                        </a:rPr>
                        <a:t>109-145</a:t>
                      </a:r>
                      <a:endParaRPr lang="ru-RU"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345055"/>
                  </a:ext>
                </a:extLst>
              </a:tr>
              <a:tr h="443864">
                <a:tc>
                  <a:txBody>
                    <a:bodyPr/>
                    <a:lstStyle/>
                    <a:p>
                      <a:r>
                        <a:rPr lang="ru-RU" sz="2000" b="1" kern="1200" dirty="0" smtClean="0">
                          <a:solidFill>
                            <a:schemeClr val="dk1"/>
                          </a:solidFill>
                          <a:latin typeface="+mn-lt"/>
                          <a:ea typeface="+mn-ea"/>
                          <a:cs typeface="+mn-cs"/>
                        </a:rPr>
                        <a:t>Тема 4.</a:t>
                      </a:r>
                      <a:r>
                        <a:rPr lang="ru-RU" sz="2000" kern="1200" dirty="0" smtClean="0">
                          <a:solidFill>
                            <a:schemeClr val="dk1"/>
                          </a:solidFill>
                          <a:latin typeface="+mn-lt"/>
                          <a:ea typeface="+mn-ea"/>
                          <a:cs typeface="+mn-cs"/>
                        </a:rPr>
                        <a:t> </a:t>
                      </a:r>
                      <a:r>
                        <a:rPr lang="ru-RU" sz="2000" b="1" kern="1200" dirty="0" smtClean="0">
                          <a:solidFill>
                            <a:schemeClr val="dk1"/>
                          </a:solidFill>
                          <a:latin typeface="+mn-lt"/>
                          <a:ea typeface="+mn-ea"/>
                          <a:cs typeface="+mn-cs"/>
                        </a:rPr>
                        <a:t>Кадры и производительность труда предприятия</a:t>
                      </a:r>
                      <a:r>
                        <a:rPr lang="ru-RU" sz="2000" kern="1200" dirty="0" smtClean="0">
                          <a:solidFill>
                            <a:schemeClr val="dk1"/>
                          </a:solidFill>
                          <a:latin typeface="+mn-lt"/>
                          <a:ea typeface="+mn-ea"/>
                          <a:cs typeface="+mn-cs"/>
                        </a:rPr>
                        <a:t>.</a:t>
                      </a:r>
                      <a:r>
                        <a:rPr lang="ru-RU" sz="2000" b="1" kern="1200" dirty="0" smtClean="0">
                          <a:solidFill>
                            <a:schemeClr val="dk1"/>
                          </a:solidFill>
                          <a:latin typeface="+mn-lt"/>
                          <a:ea typeface="+mn-ea"/>
                          <a:cs typeface="+mn-cs"/>
                        </a:rPr>
                        <a:t> Организация оплаты труда</a:t>
                      </a:r>
                      <a:r>
                        <a:rPr lang="ru-RU" sz="2000" kern="1200" dirty="0" smtClean="0">
                          <a:solidFill>
                            <a:schemeClr val="dk1"/>
                          </a:solidFill>
                          <a:latin typeface="+mn-lt"/>
                          <a:ea typeface="+mn-ea"/>
                          <a:cs typeface="+mn-cs"/>
                        </a:rPr>
                        <a:t>.</a:t>
                      </a:r>
                      <a:endParaRPr lang="ru-RU" sz="2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1800" dirty="0" smtClean="0">
                        <a:solidFill>
                          <a:schemeClr val="tx1"/>
                        </a:solidFill>
                        <a:latin typeface="Times New Roman" panose="02020603050405020304" pitchFamily="18" charset="0"/>
                        <a:cs typeface="Times New Roman" panose="02020603050405020304" pitchFamily="18" charset="0"/>
                      </a:endParaRPr>
                    </a:p>
                    <a:p>
                      <a:r>
                        <a:rPr lang="ru-RU" sz="1800" dirty="0" smtClean="0">
                          <a:solidFill>
                            <a:schemeClr val="tx1"/>
                          </a:solidFill>
                          <a:latin typeface="Times New Roman" panose="02020603050405020304" pitchFamily="18" charset="0"/>
                          <a:cs typeface="Times New Roman" panose="02020603050405020304" pitchFamily="18" charset="0"/>
                        </a:rPr>
                        <a:t>146-182</a:t>
                      </a:r>
                      <a:endParaRPr lang="ru-RU"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707829"/>
                  </a:ext>
                </a:extLst>
              </a:tr>
              <a:tr h="621411">
                <a:tc>
                  <a:txBody>
                    <a:bodyPr/>
                    <a:lstStyle/>
                    <a:p>
                      <a:r>
                        <a:rPr lang="ru-RU" sz="2000" b="1" kern="1200" dirty="0" smtClean="0">
                          <a:solidFill>
                            <a:schemeClr val="dk1"/>
                          </a:solidFill>
                          <a:latin typeface="+mn-lt"/>
                          <a:ea typeface="+mn-ea"/>
                          <a:cs typeface="+mn-cs"/>
                        </a:rPr>
                        <a:t>Тема 5.</a:t>
                      </a:r>
                      <a:r>
                        <a:rPr lang="ru-RU" sz="2000" kern="1200" dirty="0" smtClean="0">
                          <a:solidFill>
                            <a:schemeClr val="dk1"/>
                          </a:solidFill>
                          <a:latin typeface="+mn-lt"/>
                          <a:ea typeface="+mn-ea"/>
                          <a:cs typeface="+mn-cs"/>
                        </a:rPr>
                        <a:t> </a:t>
                      </a:r>
                      <a:r>
                        <a:rPr lang="ru-RU" sz="2000" b="1" kern="1200" dirty="0" smtClean="0">
                          <a:solidFill>
                            <a:schemeClr val="dk1"/>
                          </a:solidFill>
                          <a:latin typeface="+mn-lt"/>
                          <a:ea typeface="+mn-ea"/>
                          <a:cs typeface="+mn-cs"/>
                        </a:rPr>
                        <a:t>Себестоимость промышленной продукции</a:t>
                      </a:r>
                      <a:r>
                        <a:rPr lang="ru-RU" sz="2000" kern="1200" dirty="0" smtClean="0">
                          <a:solidFill>
                            <a:schemeClr val="dk1"/>
                          </a:solidFill>
                          <a:latin typeface="+mn-lt"/>
                          <a:ea typeface="+mn-ea"/>
                          <a:cs typeface="+mn-cs"/>
                        </a:rPr>
                        <a:t>.</a:t>
                      </a:r>
                      <a:r>
                        <a:rPr lang="ru-RU" sz="2000" b="1" kern="1200" dirty="0" smtClean="0">
                          <a:solidFill>
                            <a:schemeClr val="dk1"/>
                          </a:solidFill>
                          <a:latin typeface="+mn-lt"/>
                          <a:ea typeface="+mn-ea"/>
                          <a:cs typeface="+mn-cs"/>
                        </a:rPr>
                        <a:t> Планирование и распределение прибыли. Рентабельность.</a:t>
                      </a:r>
                      <a:endParaRPr lang="ru-RU" sz="2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1800" dirty="0" smtClean="0">
                        <a:solidFill>
                          <a:schemeClr val="tx1"/>
                        </a:solidFill>
                        <a:latin typeface="Times New Roman" panose="02020603050405020304" pitchFamily="18" charset="0"/>
                        <a:cs typeface="Times New Roman" panose="02020603050405020304" pitchFamily="18" charset="0"/>
                      </a:endParaRPr>
                    </a:p>
                    <a:p>
                      <a:r>
                        <a:rPr lang="ru-RU" sz="1800" dirty="0" smtClean="0">
                          <a:solidFill>
                            <a:schemeClr val="tx1"/>
                          </a:solidFill>
                          <a:latin typeface="Times New Roman" panose="02020603050405020304" pitchFamily="18" charset="0"/>
                          <a:cs typeface="Times New Roman" panose="02020603050405020304" pitchFamily="18" charset="0"/>
                        </a:rPr>
                        <a:t>183-224</a:t>
                      </a:r>
                      <a:endParaRPr lang="ru-RU"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7381880"/>
                  </a:ext>
                </a:extLst>
              </a:tr>
              <a:tr h="443864">
                <a:tc>
                  <a:txBody>
                    <a:bodyPr/>
                    <a:lstStyle/>
                    <a:p>
                      <a:r>
                        <a:rPr lang="ru-RU" sz="2000" b="1" kern="1200" dirty="0" smtClean="0">
                          <a:solidFill>
                            <a:schemeClr val="dk1"/>
                          </a:solidFill>
                          <a:latin typeface="+mn-lt"/>
                          <a:ea typeface="+mn-ea"/>
                          <a:cs typeface="+mn-cs"/>
                        </a:rPr>
                        <a:t>Тема 6.</a:t>
                      </a:r>
                      <a:r>
                        <a:rPr lang="ru-RU" sz="2000" kern="1200" dirty="0" smtClean="0">
                          <a:solidFill>
                            <a:schemeClr val="dk1"/>
                          </a:solidFill>
                          <a:latin typeface="+mn-lt"/>
                          <a:ea typeface="+mn-ea"/>
                          <a:cs typeface="+mn-cs"/>
                        </a:rPr>
                        <a:t> </a:t>
                      </a:r>
                      <a:r>
                        <a:rPr lang="ru-RU" sz="2000" b="1" kern="1200" dirty="0" smtClean="0">
                          <a:solidFill>
                            <a:schemeClr val="dk1"/>
                          </a:solidFill>
                          <a:latin typeface="+mn-lt"/>
                          <a:ea typeface="+mn-ea"/>
                          <a:cs typeface="+mn-cs"/>
                        </a:rPr>
                        <a:t>Финансовое состояние предприятия и показатели его характеризующие</a:t>
                      </a:r>
                      <a:r>
                        <a:rPr lang="ru-RU" sz="2000" kern="1200" dirty="0" smtClean="0">
                          <a:solidFill>
                            <a:schemeClr val="dk1"/>
                          </a:solidFill>
                          <a:latin typeface="+mn-lt"/>
                          <a:ea typeface="+mn-ea"/>
                          <a:cs typeface="+mn-cs"/>
                        </a:rPr>
                        <a:t>.</a:t>
                      </a:r>
                      <a:endParaRPr lang="ru-RU" sz="2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1800" dirty="0" smtClean="0">
                        <a:solidFill>
                          <a:schemeClr val="tx1"/>
                        </a:solidFill>
                        <a:latin typeface="Times New Roman" panose="02020603050405020304" pitchFamily="18" charset="0"/>
                        <a:cs typeface="Times New Roman" panose="02020603050405020304" pitchFamily="18" charset="0"/>
                      </a:endParaRPr>
                    </a:p>
                    <a:p>
                      <a:r>
                        <a:rPr lang="ru-RU" sz="1800" dirty="0" smtClean="0">
                          <a:solidFill>
                            <a:schemeClr val="tx1"/>
                          </a:solidFill>
                          <a:latin typeface="Times New Roman" panose="02020603050405020304" pitchFamily="18" charset="0"/>
                          <a:cs typeface="Times New Roman" panose="02020603050405020304" pitchFamily="18" charset="0"/>
                        </a:rPr>
                        <a:t>225-235</a:t>
                      </a:r>
                      <a:endParaRPr lang="ru-RU"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968305"/>
                  </a:ext>
                </a:extLst>
              </a:tr>
              <a:tr h="481944">
                <a:tc>
                  <a:txBody>
                    <a:bodyPr/>
                    <a:lstStyle/>
                    <a:p>
                      <a:r>
                        <a:rPr lang="ru-RU" sz="2000" b="1" kern="1200" dirty="0" smtClean="0">
                          <a:solidFill>
                            <a:schemeClr val="dk1"/>
                          </a:solidFill>
                          <a:latin typeface="+mn-lt"/>
                          <a:ea typeface="+mn-ea"/>
                          <a:cs typeface="+mn-cs"/>
                        </a:rPr>
                        <a:t>Тема 7.</a:t>
                      </a:r>
                      <a:r>
                        <a:rPr lang="ru-RU" sz="2000" kern="1200" dirty="0" smtClean="0">
                          <a:solidFill>
                            <a:schemeClr val="dk1"/>
                          </a:solidFill>
                          <a:latin typeface="+mn-lt"/>
                          <a:ea typeface="+mn-ea"/>
                          <a:cs typeface="+mn-cs"/>
                        </a:rPr>
                        <a:t> </a:t>
                      </a:r>
                      <a:r>
                        <a:rPr lang="ru-RU" sz="2000" b="1" kern="1200" dirty="0" smtClean="0">
                          <a:solidFill>
                            <a:schemeClr val="dk1"/>
                          </a:solidFill>
                          <a:latin typeface="+mn-lt"/>
                          <a:ea typeface="+mn-ea"/>
                          <a:cs typeface="+mn-cs"/>
                        </a:rPr>
                        <a:t>Экономическая эффективность промышленного предприятия. Качество и конкурентоспособность продукции предприятия. </a:t>
                      </a:r>
                      <a:endParaRPr lang="ru-RU" sz="2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1800" dirty="0" smtClean="0">
                        <a:solidFill>
                          <a:schemeClr val="tx1"/>
                        </a:solidFill>
                        <a:latin typeface="Times New Roman" panose="02020603050405020304" pitchFamily="18" charset="0"/>
                        <a:cs typeface="Times New Roman" panose="02020603050405020304" pitchFamily="18" charset="0"/>
                      </a:endParaRPr>
                    </a:p>
                    <a:p>
                      <a:endParaRPr lang="ru-RU" sz="1800" dirty="0" smtClean="0">
                        <a:solidFill>
                          <a:schemeClr val="tx1"/>
                        </a:solidFill>
                        <a:latin typeface="Times New Roman" panose="02020603050405020304" pitchFamily="18" charset="0"/>
                        <a:cs typeface="Times New Roman" panose="02020603050405020304" pitchFamily="18" charset="0"/>
                      </a:endParaRPr>
                    </a:p>
                    <a:p>
                      <a:r>
                        <a:rPr lang="ru-RU" sz="1800" dirty="0" smtClean="0">
                          <a:solidFill>
                            <a:schemeClr val="tx1"/>
                          </a:solidFill>
                          <a:latin typeface="Times New Roman" panose="02020603050405020304" pitchFamily="18" charset="0"/>
                          <a:cs typeface="Times New Roman" panose="02020603050405020304" pitchFamily="18" charset="0"/>
                        </a:rPr>
                        <a:t>236-250</a:t>
                      </a:r>
                      <a:endParaRPr lang="ru-RU"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5631857"/>
                  </a:ext>
                </a:extLst>
              </a:tr>
              <a:tr h="443864">
                <a:tc>
                  <a:txBody>
                    <a:bodyPr/>
                    <a:lstStyle/>
                    <a:p>
                      <a:r>
                        <a:rPr lang="ru-RU" sz="2000" b="1" kern="1200" dirty="0" smtClean="0">
                          <a:solidFill>
                            <a:schemeClr val="dk1"/>
                          </a:solidFill>
                          <a:latin typeface="+mn-lt"/>
                          <a:ea typeface="+mn-ea"/>
                          <a:cs typeface="+mn-cs"/>
                        </a:rPr>
                        <a:t>Тема 8.</a:t>
                      </a:r>
                      <a:r>
                        <a:rPr lang="ru-RU" sz="2000" kern="1200" dirty="0" smtClean="0">
                          <a:solidFill>
                            <a:schemeClr val="dk1"/>
                          </a:solidFill>
                          <a:latin typeface="+mn-lt"/>
                          <a:ea typeface="+mn-ea"/>
                          <a:cs typeface="+mn-cs"/>
                        </a:rPr>
                        <a:t> </a:t>
                      </a:r>
                      <a:r>
                        <a:rPr lang="ru-RU" sz="2000" b="1" kern="1200" dirty="0" smtClean="0">
                          <a:solidFill>
                            <a:schemeClr val="dk1"/>
                          </a:solidFill>
                          <a:latin typeface="+mn-lt"/>
                          <a:ea typeface="+mn-ea"/>
                          <a:cs typeface="+mn-cs"/>
                        </a:rPr>
                        <a:t>Инвестиции, инновации и их роль в промышленности</a:t>
                      </a:r>
                      <a:r>
                        <a:rPr lang="ru-RU" sz="2000" kern="1200" dirty="0" smtClean="0">
                          <a:solidFill>
                            <a:schemeClr val="dk1"/>
                          </a:solidFill>
                          <a:latin typeface="+mn-lt"/>
                          <a:ea typeface="+mn-ea"/>
                          <a:cs typeface="+mn-cs"/>
                        </a:rPr>
                        <a:t>.</a:t>
                      </a:r>
                      <a:endParaRPr lang="ru-RU" sz="2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800" dirty="0" smtClean="0">
                          <a:solidFill>
                            <a:schemeClr val="tx1"/>
                          </a:solidFill>
                          <a:latin typeface="Times New Roman" panose="02020603050405020304" pitchFamily="18" charset="0"/>
                          <a:cs typeface="Times New Roman" panose="02020603050405020304" pitchFamily="18" charset="0"/>
                        </a:rPr>
                        <a:t>252-278</a:t>
                      </a:r>
                      <a:endParaRPr lang="ru-RU"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5" name="Номер слайда 4"/>
          <p:cNvSpPr>
            <a:spLocks noGrp="1"/>
          </p:cNvSpPr>
          <p:nvPr>
            <p:ph type="sldNum" sz="quarter" idx="12"/>
          </p:nvPr>
        </p:nvSpPr>
        <p:spPr/>
        <p:txBody>
          <a:bodyPr/>
          <a:lstStyle/>
          <a:p>
            <a:fld id="{B19B0651-EE4F-4900-A07F-96A6BFA9D0F0}" type="slidenum">
              <a:rPr lang="ru-RU" smtClean="0"/>
              <a:pPr/>
              <a:t>2</a:t>
            </a:fld>
            <a:endParaRPr lang="ru-RU"/>
          </a:p>
        </p:txBody>
      </p:sp>
    </p:spTree>
    <p:extLst>
      <p:ext uri="{BB962C8B-B14F-4D97-AF65-F5344CB8AC3E}">
        <p14:creationId xmlns:p14="http://schemas.microsoft.com/office/powerpoint/2010/main" val="2995828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DE2EF6E9-5696-4972-8B9E-03A77B8E33C2}"/>
              </a:ext>
            </a:extLst>
          </p:cNvPr>
          <p:cNvSpPr>
            <a:spLocks noChangeArrowheads="1"/>
          </p:cNvSpPr>
          <p:nvPr/>
        </p:nvSpPr>
        <p:spPr bwMode="auto">
          <a:xfrm>
            <a:off x="468313" y="836613"/>
            <a:ext cx="7991475"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3200" b="1"/>
              <a:t>ОСНОВНЫЕ ФОНДЫ ПРЕДПРИЯТИЯ</a:t>
            </a:r>
          </a:p>
        </p:txBody>
      </p:sp>
      <p:sp>
        <p:nvSpPr>
          <p:cNvPr id="8195" name="Line 5">
            <a:extLst>
              <a:ext uri="{FF2B5EF4-FFF2-40B4-BE49-F238E27FC236}">
                <a16:creationId xmlns:a16="http://schemas.microsoft.com/office/drawing/2014/main" id="{442BBCDE-08EA-487D-A464-18AE077C8DF5}"/>
              </a:ext>
            </a:extLst>
          </p:cNvPr>
          <p:cNvSpPr>
            <a:spLocks noChangeShapeType="1"/>
          </p:cNvSpPr>
          <p:nvPr/>
        </p:nvSpPr>
        <p:spPr bwMode="auto">
          <a:xfrm>
            <a:off x="1692275" y="1628775"/>
            <a:ext cx="0" cy="1008063"/>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196" name="Line 6">
            <a:extLst>
              <a:ext uri="{FF2B5EF4-FFF2-40B4-BE49-F238E27FC236}">
                <a16:creationId xmlns:a16="http://schemas.microsoft.com/office/drawing/2014/main" id="{3655671D-DAC9-4189-8818-4CF05DFFA980}"/>
              </a:ext>
            </a:extLst>
          </p:cNvPr>
          <p:cNvSpPr>
            <a:spLocks noChangeShapeType="1"/>
          </p:cNvSpPr>
          <p:nvPr/>
        </p:nvSpPr>
        <p:spPr bwMode="auto">
          <a:xfrm>
            <a:off x="7380288" y="1628775"/>
            <a:ext cx="0" cy="1008063"/>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197" name="Rectangle 7">
            <a:extLst>
              <a:ext uri="{FF2B5EF4-FFF2-40B4-BE49-F238E27FC236}">
                <a16:creationId xmlns:a16="http://schemas.microsoft.com/office/drawing/2014/main" id="{2708A054-B244-4228-8FD7-E8B13E55795E}"/>
              </a:ext>
            </a:extLst>
          </p:cNvPr>
          <p:cNvSpPr>
            <a:spLocks noChangeArrowheads="1"/>
          </p:cNvSpPr>
          <p:nvPr/>
        </p:nvSpPr>
        <p:spPr bwMode="auto">
          <a:xfrm>
            <a:off x="250825" y="2636838"/>
            <a:ext cx="3889375"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2400" b="1"/>
              <a:t>ПРОИЗВОДСТВЕННЫЕ</a:t>
            </a:r>
            <a:endParaRPr lang="ru-RU" altLang="ru-RU" b="1"/>
          </a:p>
        </p:txBody>
      </p:sp>
      <p:sp>
        <p:nvSpPr>
          <p:cNvPr id="8198" name="Rectangle 8">
            <a:extLst>
              <a:ext uri="{FF2B5EF4-FFF2-40B4-BE49-F238E27FC236}">
                <a16:creationId xmlns:a16="http://schemas.microsoft.com/office/drawing/2014/main" id="{851764DA-B69D-48F9-85A3-6ED5A9101EC3}"/>
              </a:ext>
            </a:extLst>
          </p:cNvPr>
          <p:cNvSpPr>
            <a:spLocks noChangeArrowheads="1"/>
          </p:cNvSpPr>
          <p:nvPr/>
        </p:nvSpPr>
        <p:spPr bwMode="auto">
          <a:xfrm>
            <a:off x="4591050" y="2636838"/>
            <a:ext cx="4302125"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2400" b="1"/>
              <a:t>НЕПРОИЗВОДСТВЕННЫЕ</a:t>
            </a:r>
          </a:p>
        </p:txBody>
      </p:sp>
      <p:sp>
        <p:nvSpPr>
          <p:cNvPr id="8199" name="Line 9">
            <a:extLst>
              <a:ext uri="{FF2B5EF4-FFF2-40B4-BE49-F238E27FC236}">
                <a16:creationId xmlns:a16="http://schemas.microsoft.com/office/drawing/2014/main" id="{E232E6F7-7C7A-4E31-88F9-260DACE2BC78}"/>
              </a:ext>
            </a:extLst>
          </p:cNvPr>
          <p:cNvSpPr>
            <a:spLocks noChangeShapeType="1"/>
          </p:cNvSpPr>
          <p:nvPr/>
        </p:nvSpPr>
        <p:spPr bwMode="auto">
          <a:xfrm>
            <a:off x="1835150" y="3284538"/>
            <a:ext cx="0" cy="576262"/>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200" name="Line 10">
            <a:extLst>
              <a:ext uri="{FF2B5EF4-FFF2-40B4-BE49-F238E27FC236}">
                <a16:creationId xmlns:a16="http://schemas.microsoft.com/office/drawing/2014/main" id="{B5ACA66C-1D62-4727-9E10-0E71AFC6C846}"/>
              </a:ext>
            </a:extLst>
          </p:cNvPr>
          <p:cNvSpPr>
            <a:spLocks noChangeShapeType="1"/>
          </p:cNvSpPr>
          <p:nvPr/>
        </p:nvSpPr>
        <p:spPr bwMode="auto">
          <a:xfrm>
            <a:off x="6877050" y="3284538"/>
            <a:ext cx="0" cy="576262"/>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201" name="Rectangle 11">
            <a:extLst>
              <a:ext uri="{FF2B5EF4-FFF2-40B4-BE49-F238E27FC236}">
                <a16:creationId xmlns:a16="http://schemas.microsoft.com/office/drawing/2014/main" id="{D79DA8BC-E0F6-4650-9E86-03CB2910B006}"/>
              </a:ext>
            </a:extLst>
          </p:cNvPr>
          <p:cNvSpPr>
            <a:spLocks noChangeArrowheads="1"/>
          </p:cNvSpPr>
          <p:nvPr/>
        </p:nvSpPr>
        <p:spPr bwMode="auto">
          <a:xfrm>
            <a:off x="107950" y="3860800"/>
            <a:ext cx="4176713" cy="2808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2800" b="1"/>
              <a:t>непосредственно </a:t>
            </a:r>
          </a:p>
          <a:p>
            <a:pPr eaLnBrk="1" hangingPunct="1"/>
            <a:r>
              <a:rPr lang="ru-RU" altLang="ru-RU" sz="2800" b="1"/>
              <a:t>участвуют </a:t>
            </a:r>
          </a:p>
          <a:p>
            <a:pPr eaLnBrk="1" hangingPunct="1"/>
            <a:r>
              <a:rPr lang="ru-RU" altLang="ru-RU" sz="2800" b="1"/>
              <a:t>в процессе производства </a:t>
            </a:r>
          </a:p>
          <a:p>
            <a:pPr eaLnBrk="1" hangingPunct="1"/>
            <a:r>
              <a:rPr lang="ru-RU" altLang="ru-RU" sz="2800"/>
              <a:t>и переносят </a:t>
            </a:r>
          </a:p>
          <a:p>
            <a:pPr eaLnBrk="1" hangingPunct="1"/>
            <a:r>
              <a:rPr lang="ru-RU" altLang="ru-RU" sz="2800"/>
              <a:t>свою стоимость </a:t>
            </a:r>
          </a:p>
          <a:p>
            <a:pPr eaLnBrk="1" hangingPunct="1"/>
            <a:r>
              <a:rPr lang="ru-RU" altLang="ru-RU" sz="2800"/>
              <a:t>на готовую продукцию</a:t>
            </a:r>
          </a:p>
          <a:p>
            <a:pPr eaLnBrk="1" hangingPunct="1"/>
            <a:endParaRPr lang="ru-RU" altLang="ru-RU"/>
          </a:p>
        </p:txBody>
      </p:sp>
      <p:sp>
        <p:nvSpPr>
          <p:cNvPr id="8202" name="Rectangle 12">
            <a:extLst>
              <a:ext uri="{FF2B5EF4-FFF2-40B4-BE49-F238E27FC236}">
                <a16:creationId xmlns:a16="http://schemas.microsoft.com/office/drawing/2014/main" id="{6E878E01-FFED-4F92-8E99-B3FC92991E25}"/>
              </a:ext>
            </a:extLst>
          </p:cNvPr>
          <p:cNvSpPr>
            <a:spLocks noChangeArrowheads="1"/>
          </p:cNvSpPr>
          <p:nvPr/>
        </p:nvSpPr>
        <p:spPr bwMode="auto">
          <a:xfrm>
            <a:off x="4787900" y="3860800"/>
            <a:ext cx="3960813" cy="269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2800" b="1"/>
              <a:t>не участвуют </a:t>
            </a:r>
          </a:p>
          <a:p>
            <a:pPr eaLnBrk="1" hangingPunct="1"/>
            <a:r>
              <a:rPr lang="ru-RU" altLang="ru-RU" sz="2800" b="1"/>
              <a:t>в производственном </a:t>
            </a:r>
          </a:p>
          <a:p>
            <a:pPr eaLnBrk="1" hangingPunct="1"/>
            <a:r>
              <a:rPr lang="ru-RU" altLang="ru-RU" sz="2800" b="1"/>
              <a:t>процессе </a:t>
            </a:r>
          </a:p>
          <a:p>
            <a:pPr eaLnBrk="1" hangingPunct="1"/>
            <a:r>
              <a:rPr lang="ru-RU" altLang="ru-RU" sz="2800" b="1"/>
              <a:t>и не переносят </a:t>
            </a:r>
          </a:p>
          <a:p>
            <a:pPr eaLnBrk="1" hangingPunct="1"/>
            <a:r>
              <a:rPr lang="ru-RU" altLang="ru-RU" sz="2800" b="1"/>
              <a:t>своей стоимости </a:t>
            </a:r>
          </a:p>
          <a:p>
            <a:pPr eaLnBrk="1" hangingPunct="1"/>
            <a:r>
              <a:rPr lang="ru-RU" altLang="ru-RU" sz="2800" b="1"/>
              <a:t>на продукт  </a:t>
            </a:r>
          </a:p>
          <a:p>
            <a:pPr eaLnBrk="1" hangingPunct="1"/>
            <a:endParaRPr lang="ru-RU" altLang="ru-RU"/>
          </a:p>
        </p:txBody>
      </p:sp>
      <p:sp>
        <p:nvSpPr>
          <p:cNvPr id="8203" name="Rectangle 13">
            <a:extLst>
              <a:ext uri="{FF2B5EF4-FFF2-40B4-BE49-F238E27FC236}">
                <a16:creationId xmlns:a16="http://schemas.microsoft.com/office/drawing/2014/main" id="{4AF6FDA7-4B75-47C0-BE75-6A8B004617F7}"/>
              </a:ext>
            </a:extLst>
          </p:cNvPr>
          <p:cNvSpPr>
            <a:spLocks noChangeArrowheads="1"/>
          </p:cNvSpPr>
          <p:nvPr/>
        </p:nvSpPr>
        <p:spPr bwMode="auto">
          <a:xfrm>
            <a:off x="0" y="0"/>
            <a:ext cx="91805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400" i="1" u="sng"/>
              <a:t>Классификация по участию в процессе произодства (функциональному назначению)</a:t>
            </a:r>
          </a:p>
        </p:txBody>
      </p:sp>
      <p:sp>
        <p:nvSpPr>
          <p:cNvPr id="12" name="Номер слайда 11"/>
          <p:cNvSpPr>
            <a:spLocks noGrp="1"/>
          </p:cNvSpPr>
          <p:nvPr>
            <p:ph type="sldNum" sz="quarter" idx="12"/>
          </p:nvPr>
        </p:nvSpPr>
        <p:spPr/>
        <p:txBody>
          <a:bodyPr/>
          <a:lstStyle/>
          <a:p>
            <a:fld id="{B19B0651-EE4F-4900-A07F-96A6BFA9D0F0}" type="slidenum">
              <a:rPr lang="ru-RU" smtClean="0"/>
              <a:pPr/>
              <a:t>20</a:t>
            </a:fld>
            <a:endParaRPr lang="ru-RU"/>
          </a:p>
        </p:txBody>
      </p:sp>
    </p:spTree>
    <p:extLst>
      <p:ext uri="{BB962C8B-B14F-4D97-AF65-F5344CB8AC3E}">
        <p14:creationId xmlns:p14="http://schemas.microsoft.com/office/powerpoint/2010/main" val="140011082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D445C1CD-36BD-4B1A-B63F-F904F27CD610}"/>
              </a:ext>
            </a:extLst>
          </p:cNvPr>
          <p:cNvSpPr>
            <a:spLocks noGrp="1" noChangeArrowheads="1"/>
          </p:cNvSpPr>
          <p:nvPr>
            <p:ph idx="1"/>
          </p:nvPr>
        </p:nvSpPr>
        <p:spPr>
          <a:xfrm>
            <a:off x="457200" y="260350"/>
            <a:ext cx="8229600" cy="5865813"/>
          </a:xfrm>
        </p:spPr>
        <p:txBody>
          <a:bodyPr/>
          <a:lstStyle/>
          <a:p>
            <a:pPr marL="274320" indent="-256032" algn="ctr" eaLnBrk="1" fontAlgn="auto" hangingPunct="1">
              <a:spcAft>
                <a:spcPts val="0"/>
              </a:spcAft>
              <a:buFontTx/>
              <a:buNone/>
              <a:defRPr/>
            </a:pPr>
            <a:r>
              <a:rPr lang="ru-RU" sz="2400" b="1" dirty="0">
                <a:solidFill>
                  <a:srgbClr val="000099"/>
                </a:solidFill>
              </a:rPr>
              <a:t>Возможности снижения издержек производства выделяются и анализируются по двум направлениям:</a:t>
            </a:r>
          </a:p>
          <a:p>
            <a:pPr marL="274320" indent="-256032" eaLnBrk="1" fontAlgn="auto" hangingPunct="1">
              <a:spcAft>
                <a:spcPts val="0"/>
              </a:spcAft>
              <a:buFontTx/>
              <a:buNone/>
              <a:defRPr/>
            </a:pPr>
            <a:endParaRPr lang="ru-RU" dirty="0"/>
          </a:p>
          <a:p>
            <a:pPr marL="274320" indent="-256032" eaLnBrk="1" fontAlgn="auto" hangingPunct="1">
              <a:spcAft>
                <a:spcPts val="0"/>
              </a:spcAft>
              <a:buFont typeface="Wingdings" panose="05000000000000000000" pitchFamily="2" charset="2"/>
              <a:buNone/>
              <a:defRPr/>
            </a:pPr>
            <a:r>
              <a:rPr lang="ru-RU" sz="2400" b="1" dirty="0">
                <a:solidFill>
                  <a:srgbClr val="000099"/>
                </a:solidFill>
              </a:rPr>
              <a:t>1) по источникам </a:t>
            </a:r>
            <a:r>
              <a:rPr lang="ru-RU" sz="2400" dirty="0">
                <a:solidFill>
                  <a:srgbClr val="000099"/>
                </a:solidFill>
              </a:rPr>
              <a:t>(</a:t>
            </a:r>
            <a:r>
              <a:rPr lang="ru-RU" sz="2400" b="1" dirty="0">
                <a:solidFill>
                  <a:srgbClr val="000099"/>
                </a:solidFill>
              </a:rPr>
              <a:t>источники</a:t>
            </a:r>
            <a:r>
              <a:rPr lang="ru-RU" sz="2400" dirty="0">
                <a:solidFill>
                  <a:srgbClr val="000099"/>
                </a:solidFill>
              </a:rPr>
              <a:t> </a:t>
            </a:r>
            <a:r>
              <a:rPr lang="ru-RU" sz="2400" dirty="0"/>
              <a:t>– это затраты, за счет экономии которых могут быть снижены издержки производства),</a:t>
            </a:r>
          </a:p>
          <a:p>
            <a:pPr marL="274320" indent="-256032" eaLnBrk="1" fontAlgn="auto" hangingPunct="1">
              <a:spcAft>
                <a:spcPts val="0"/>
              </a:spcAft>
              <a:buFontTx/>
              <a:buNone/>
              <a:defRPr/>
            </a:pPr>
            <a:endParaRPr lang="ru-RU" b="1" dirty="0"/>
          </a:p>
          <a:p>
            <a:pPr marL="274320" indent="-256032" eaLnBrk="1" fontAlgn="auto" hangingPunct="1">
              <a:spcAft>
                <a:spcPts val="0"/>
              </a:spcAft>
              <a:buFontTx/>
              <a:buNone/>
              <a:defRPr/>
            </a:pPr>
            <a:r>
              <a:rPr lang="ru-RU" sz="2400" b="1" dirty="0">
                <a:solidFill>
                  <a:srgbClr val="000099"/>
                </a:solidFill>
              </a:rPr>
              <a:t>2) по факторам</a:t>
            </a:r>
            <a:r>
              <a:rPr lang="ru-RU" dirty="0">
                <a:solidFill>
                  <a:srgbClr val="000099"/>
                </a:solidFill>
              </a:rPr>
              <a:t> </a:t>
            </a:r>
            <a:r>
              <a:rPr lang="ru-RU" sz="2400" dirty="0"/>
              <a:t>(</a:t>
            </a:r>
            <a:r>
              <a:rPr lang="ru-RU" sz="2400" b="1" dirty="0">
                <a:solidFill>
                  <a:srgbClr val="000099"/>
                </a:solidFill>
              </a:rPr>
              <a:t>факторы</a:t>
            </a:r>
            <a:r>
              <a:rPr lang="ru-RU" sz="2400" dirty="0"/>
              <a:t> - это технико-экономические условия, под влиянием которых изменяются издержки).</a:t>
            </a:r>
          </a:p>
        </p:txBody>
      </p:sp>
      <p:sp>
        <p:nvSpPr>
          <p:cNvPr id="3" name="Номер слайда 2"/>
          <p:cNvSpPr>
            <a:spLocks noGrp="1"/>
          </p:cNvSpPr>
          <p:nvPr>
            <p:ph type="sldNum" sz="quarter" idx="12"/>
          </p:nvPr>
        </p:nvSpPr>
        <p:spPr/>
        <p:txBody>
          <a:bodyPr/>
          <a:lstStyle/>
          <a:p>
            <a:fld id="{B19B0651-EE4F-4900-A07F-96A6BFA9D0F0}" type="slidenum">
              <a:rPr lang="ru-RU" smtClean="0"/>
              <a:pPr/>
              <a:t>200</a:t>
            </a:fld>
            <a:endParaRPr lang="ru-RU"/>
          </a:p>
        </p:txBody>
      </p:sp>
    </p:spTree>
    <p:extLst>
      <p:ext uri="{BB962C8B-B14F-4D97-AF65-F5344CB8AC3E}">
        <p14:creationId xmlns:p14="http://schemas.microsoft.com/office/powerpoint/2010/main" val="261093680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3570B289-3F70-4DB8-B880-0FC9491EE3F0}"/>
              </a:ext>
            </a:extLst>
          </p:cNvPr>
          <p:cNvSpPr>
            <a:spLocks noGrp="1" noChangeArrowheads="1"/>
          </p:cNvSpPr>
          <p:nvPr>
            <p:ph idx="1"/>
          </p:nvPr>
        </p:nvSpPr>
        <p:spPr>
          <a:xfrm>
            <a:off x="457200" y="260350"/>
            <a:ext cx="8229600" cy="5865813"/>
          </a:xfrm>
        </p:spPr>
        <p:txBody>
          <a:bodyPr/>
          <a:lstStyle/>
          <a:p>
            <a:pPr marL="274320" indent="-256032" algn="ctr" eaLnBrk="1" fontAlgn="auto" hangingPunct="1">
              <a:lnSpc>
                <a:spcPct val="80000"/>
              </a:lnSpc>
              <a:spcAft>
                <a:spcPts val="0"/>
              </a:spcAft>
              <a:buFontTx/>
              <a:buNone/>
              <a:defRPr/>
            </a:pPr>
            <a:r>
              <a:rPr lang="ru-RU" sz="2800" b="1" dirty="0">
                <a:solidFill>
                  <a:srgbClr val="FF0000"/>
                </a:solidFill>
              </a:rPr>
              <a:t>Основные источники снижения издержек производства и реализации продукции:</a:t>
            </a:r>
          </a:p>
          <a:p>
            <a:pPr marL="274320" indent="-256032" eaLnBrk="1" fontAlgn="auto" hangingPunct="1">
              <a:lnSpc>
                <a:spcPct val="80000"/>
              </a:lnSpc>
              <a:spcAft>
                <a:spcPts val="0"/>
              </a:spcAft>
              <a:buFontTx/>
              <a:buNone/>
              <a:defRPr/>
            </a:pPr>
            <a:r>
              <a:rPr lang="ru-RU" sz="2800" dirty="0"/>
              <a:t>- экономия затрат живого труда;</a:t>
            </a:r>
          </a:p>
          <a:p>
            <a:pPr marL="274320" indent="-256032" eaLnBrk="1" fontAlgn="auto" hangingPunct="1">
              <a:lnSpc>
                <a:spcPct val="80000"/>
              </a:lnSpc>
              <a:spcAft>
                <a:spcPts val="0"/>
              </a:spcAft>
              <a:buFontTx/>
              <a:buNone/>
              <a:defRPr/>
            </a:pPr>
            <a:r>
              <a:rPr lang="ru-RU" sz="2800" dirty="0"/>
              <a:t>- снижение расхода сырья, материалов, топлива и энергии на единицу продукции;</a:t>
            </a:r>
          </a:p>
          <a:p>
            <a:pPr marL="274320" indent="-256032" eaLnBrk="1" fontAlgn="auto" hangingPunct="1">
              <a:lnSpc>
                <a:spcPct val="80000"/>
              </a:lnSpc>
              <a:spcAft>
                <a:spcPts val="0"/>
              </a:spcAft>
              <a:buFontTx/>
              <a:buNone/>
              <a:defRPr/>
            </a:pPr>
            <a:r>
              <a:rPr lang="ru-RU" sz="2800" dirty="0"/>
              <a:t>- уменьшение расхода амортизационных отчислений, приходящихся на единицу продукции;</a:t>
            </a:r>
          </a:p>
          <a:p>
            <a:pPr marL="274320" indent="-256032" eaLnBrk="1" fontAlgn="auto" hangingPunct="1">
              <a:lnSpc>
                <a:spcPct val="80000"/>
              </a:lnSpc>
              <a:spcAft>
                <a:spcPts val="0"/>
              </a:spcAft>
              <a:buFontTx/>
              <a:buNone/>
              <a:defRPr/>
            </a:pPr>
            <a:r>
              <a:rPr lang="ru-RU" sz="2800" dirty="0"/>
              <a:t>- снижение расхода з/п на ед. продукции;</a:t>
            </a:r>
          </a:p>
          <a:p>
            <a:pPr marL="274320" indent="-256032" eaLnBrk="1" fontAlgn="auto" hangingPunct="1">
              <a:lnSpc>
                <a:spcPct val="80000"/>
              </a:lnSpc>
              <a:spcAft>
                <a:spcPts val="0"/>
              </a:spcAft>
              <a:buFontTx/>
              <a:buNone/>
              <a:defRPr/>
            </a:pPr>
            <a:r>
              <a:rPr lang="ru-RU" sz="2800" dirty="0"/>
              <a:t>- сокращение административно-управленческих расходов;</a:t>
            </a:r>
          </a:p>
          <a:p>
            <a:pPr marL="274320" indent="-256032" eaLnBrk="1" fontAlgn="auto" hangingPunct="1">
              <a:lnSpc>
                <a:spcPct val="80000"/>
              </a:lnSpc>
              <a:spcAft>
                <a:spcPts val="0"/>
              </a:spcAft>
              <a:buFontTx/>
              <a:buNone/>
              <a:defRPr/>
            </a:pPr>
            <a:r>
              <a:rPr lang="ru-RU" sz="2800" dirty="0"/>
              <a:t>- ликвидация непроизводительных расходов и потерь.</a:t>
            </a:r>
          </a:p>
        </p:txBody>
      </p:sp>
      <p:sp>
        <p:nvSpPr>
          <p:cNvPr id="3" name="Номер слайда 2"/>
          <p:cNvSpPr>
            <a:spLocks noGrp="1"/>
          </p:cNvSpPr>
          <p:nvPr>
            <p:ph type="sldNum" sz="quarter" idx="12"/>
          </p:nvPr>
        </p:nvSpPr>
        <p:spPr/>
        <p:txBody>
          <a:bodyPr/>
          <a:lstStyle/>
          <a:p>
            <a:fld id="{B19B0651-EE4F-4900-A07F-96A6BFA9D0F0}" type="slidenum">
              <a:rPr lang="ru-RU" smtClean="0"/>
              <a:pPr/>
              <a:t>201</a:t>
            </a:fld>
            <a:endParaRPr lang="ru-RU"/>
          </a:p>
        </p:txBody>
      </p:sp>
    </p:spTree>
    <p:extLst>
      <p:ext uri="{BB962C8B-B14F-4D97-AF65-F5344CB8AC3E}">
        <p14:creationId xmlns:p14="http://schemas.microsoft.com/office/powerpoint/2010/main" val="213323519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84130D0-BC11-4CEF-B27A-2278B55EDB96}"/>
              </a:ext>
            </a:extLst>
          </p:cNvPr>
          <p:cNvSpPr>
            <a:spLocks noGrp="1" noChangeArrowheads="1"/>
          </p:cNvSpPr>
          <p:nvPr>
            <p:ph idx="1"/>
          </p:nvPr>
        </p:nvSpPr>
        <p:spPr>
          <a:xfrm>
            <a:off x="107950" y="0"/>
            <a:ext cx="9036050" cy="6742113"/>
          </a:xfrm>
        </p:spPr>
        <p:txBody>
          <a:bodyPr/>
          <a:lstStyle/>
          <a:p>
            <a:pPr marL="274320" indent="-256032" eaLnBrk="1" fontAlgn="auto" hangingPunct="1">
              <a:lnSpc>
                <a:spcPct val="80000"/>
              </a:lnSpc>
              <a:spcAft>
                <a:spcPts val="0"/>
              </a:spcAft>
              <a:buFontTx/>
              <a:buNone/>
              <a:defRPr/>
            </a:pPr>
            <a:endParaRPr lang="ru-RU" sz="2000" dirty="0"/>
          </a:p>
          <a:p>
            <a:pPr marL="274320" indent="-256032" algn="ctr" eaLnBrk="1" fontAlgn="auto" hangingPunct="1">
              <a:lnSpc>
                <a:spcPct val="80000"/>
              </a:lnSpc>
              <a:spcAft>
                <a:spcPts val="0"/>
              </a:spcAft>
              <a:buFontTx/>
              <a:buNone/>
              <a:defRPr/>
            </a:pPr>
            <a:r>
              <a:rPr lang="ru-RU" sz="2800" b="1" dirty="0">
                <a:solidFill>
                  <a:srgbClr val="FF0000"/>
                </a:solidFill>
              </a:rPr>
              <a:t>ВНУТРИПРОИЗВОДСТВЕННЫЕ ФАКТОРЫ</a:t>
            </a:r>
          </a:p>
          <a:p>
            <a:pPr marL="274320" indent="-256032" eaLnBrk="1" fontAlgn="auto" hangingPunct="1">
              <a:lnSpc>
                <a:spcPct val="80000"/>
              </a:lnSpc>
              <a:spcAft>
                <a:spcPts val="0"/>
              </a:spcAft>
              <a:buFontTx/>
              <a:buNone/>
              <a:defRPr/>
            </a:pPr>
            <a:r>
              <a:rPr lang="ru-RU" sz="2000" dirty="0"/>
              <a:t> </a:t>
            </a:r>
          </a:p>
          <a:p>
            <a:pPr marL="274320" indent="-256032" eaLnBrk="1" fontAlgn="auto" hangingPunct="1">
              <a:lnSpc>
                <a:spcPct val="80000"/>
              </a:lnSpc>
              <a:spcAft>
                <a:spcPts val="0"/>
              </a:spcAft>
              <a:buFontTx/>
              <a:buNone/>
              <a:defRPr/>
            </a:pPr>
            <a:r>
              <a:rPr lang="ru-RU" sz="2800" dirty="0"/>
              <a:t>- совершенствование норм расхода материальных ресурсов,</a:t>
            </a:r>
          </a:p>
          <a:p>
            <a:pPr marL="274320" indent="-256032" eaLnBrk="1" fontAlgn="auto" hangingPunct="1">
              <a:lnSpc>
                <a:spcPct val="80000"/>
              </a:lnSpc>
              <a:spcAft>
                <a:spcPts val="0"/>
              </a:spcAft>
              <a:buFontTx/>
              <a:buNone/>
              <a:defRPr/>
            </a:pPr>
            <a:r>
              <a:rPr lang="ru-RU" sz="2800" dirty="0"/>
              <a:t>- внедрение прогрессивной техники и технологии ;</a:t>
            </a:r>
          </a:p>
          <a:p>
            <a:pPr marL="274320" indent="-256032" eaLnBrk="1" fontAlgn="auto" hangingPunct="1">
              <a:lnSpc>
                <a:spcPct val="80000"/>
              </a:lnSpc>
              <a:spcAft>
                <a:spcPts val="0"/>
              </a:spcAft>
              <a:buFontTx/>
              <a:buNone/>
              <a:defRPr/>
            </a:pPr>
            <a:r>
              <a:rPr lang="ru-RU" sz="2800" dirty="0"/>
              <a:t>- изменение объема и структуры производства;</a:t>
            </a:r>
          </a:p>
          <a:p>
            <a:pPr marL="274320" indent="-256032" eaLnBrk="1" fontAlgn="auto" hangingPunct="1">
              <a:lnSpc>
                <a:spcPct val="80000"/>
              </a:lnSpc>
              <a:spcAft>
                <a:spcPts val="0"/>
              </a:spcAft>
              <a:buFontTx/>
              <a:buNone/>
              <a:defRPr/>
            </a:pPr>
            <a:r>
              <a:rPr lang="ru-RU" sz="2800" dirty="0"/>
              <a:t>- внедрение комплексной механизации и автоматизации;</a:t>
            </a:r>
          </a:p>
          <a:p>
            <a:pPr marL="274320" indent="-256032" eaLnBrk="1" fontAlgn="auto" hangingPunct="1">
              <a:lnSpc>
                <a:spcPct val="80000"/>
              </a:lnSpc>
              <a:spcAft>
                <a:spcPts val="0"/>
              </a:spcAft>
              <a:buFontTx/>
              <a:buNone/>
              <a:defRPr/>
            </a:pPr>
            <a:r>
              <a:rPr lang="ru-RU" sz="2800" dirty="0"/>
              <a:t>- улучшение внутрипроизводственной организации производства и управления;</a:t>
            </a:r>
          </a:p>
          <a:p>
            <a:pPr marL="274320" indent="-256032" eaLnBrk="1" fontAlgn="auto" hangingPunct="1">
              <a:lnSpc>
                <a:spcPct val="80000"/>
              </a:lnSpc>
              <a:spcAft>
                <a:spcPts val="0"/>
              </a:spcAft>
              <a:buFontTx/>
              <a:buNone/>
              <a:defRPr/>
            </a:pPr>
            <a:r>
              <a:rPr lang="ru-RU" sz="2800" dirty="0"/>
              <a:t>- улучшение использования ОФ и ОС;</a:t>
            </a:r>
          </a:p>
          <a:p>
            <a:pPr marL="274320" indent="-256032" eaLnBrk="1" fontAlgn="auto" hangingPunct="1">
              <a:lnSpc>
                <a:spcPct val="80000"/>
              </a:lnSpc>
              <a:spcAft>
                <a:spcPts val="0"/>
              </a:spcAft>
              <a:buFontTx/>
              <a:buNone/>
              <a:defRPr/>
            </a:pPr>
            <a:r>
              <a:rPr lang="ru-RU" sz="2800" dirty="0"/>
              <a:t>- совершенствование системы учета и планирования;</a:t>
            </a:r>
          </a:p>
          <a:p>
            <a:pPr marL="274320" indent="-256032" eaLnBrk="1" fontAlgn="auto" hangingPunct="1">
              <a:lnSpc>
                <a:spcPct val="80000"/>
              </a:lnSpc>
              <a:spcAft>
                <a:spcPts val="0"/>
              </a:spcAft>
              <a:buFontTx/>
              <a:buNone/>
              <a:defRPr/>
            </a:pPr>
            <a:r>
              <a:rPr lang="ru-RU" sz="2800" dirty="0"/>
              <a:t>- совершенствование материального и морального стимулирования </a:t>
            </a:r>
          </a:p>
        </p:txBody>
      </p:sp>
      <p:sp>
        <p:nvSpPr>
          <p:cNvPr id="3" name="Номер слайда 2"/>
          <p:cNvSpPr>
            <a:spLocks noGrp="1"/>
          </p:cNvSpPr>
          <p:nvPr>
            <p:ph type="sldNum" sz="quarter" idx="12"/>
          </p:nvPr>
        </p:nvSpPr>
        <p:spPr/>
        <p:txBody>
          <a:bodyPr/>
          <a:lstStyle/>
          <a:p>
            <a:fld id="{B19B0651-EE4F-4900-A07F-96A6BFA9D0F0}" type="slidenum">
              <a:rPr lang="ru-RU" smtClean="0"/>
              <a:pPr/>
              <a:t>202</a:t>
            </a:fld>
            <a:endParaRPr lang="ru-RU"/>
          </a:p>
        </p:txBody>
      </p:sp>
    </p:spTree>
    <p:extLst>
      <p:ext uri="{BB962C8B-B14F-4D97-AF65-F5344CB8AC3E}">
        <p14:creationId xmlns:p14="http://schemas.microsoft.com/office/powerpoint/2010/main" val="107937143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0CC5722D-2AB2-48FF-A597-331173A404A6}"/>
              </a:ext>
            </a:extLst>
          </p:cNvPr>
          <p:cNvSpPr>
            <a:spLocks noGrp="1" noChangeArrowheads="1"/>
          </p:cNvSpPr>
          <p:nvPr>
            <p:ph idx="1"/>
          </p:nvPr>
        </p:nvSpPr>
        <p:spPr>
          <a:xfrm>
            <a:off x="457200" y="260350"/>
            <a:ext cx="8229600" cy="5865813"/>
          </a:xfrm>
        </p:spPr>
        <p:txBody>
          <a:bodyPr/>
          <a:lstStyle/>
          <a:p>
            <a:pPr marL="274320" indent="-256032" algn="ctr" eaLnBrk="1" fontAlgn="auto" hangingPunct="1">
              <a:lnSpc>
                <a:spcPct val="80000"/>
              </a:lnSpc>
              <a:spcAft>
                <a:spcPts val="0"/>
              </a:spcAft>
              <a:buFontTx/>
              <a:buNone/>
              <a:defRPr/>
            </a:pPr>
            <a:r>
              <a:rPr lang="ru-RU" sz="2400" b="1" dirty="0">
                <a:solidFill>
                  <a:srgbClr val="FF0000"/>
                </a:solidFill>
              </a:rPr>
              <a:t>ВНЕПРОИЗВОДСТВЕННЫЕ ФАКТОРЫ</a:t>
            </a:r>
          </a:p>
          <a:p>
            <a:pPr marL="274320" indent="-256032" eaLnBrk="1" fontAlgn="auto" hangingPunct="1">
              <a:spcAft>
                <a:spcPts val="0"/>
              </a:spcAft>
              <a:buFontTx/>
              <a:buChar char="-"/>
              <a:defRPr/>
            </a:pPr>
            <a:r>
              <a:rPr lang="ru-RU" dirty="0"/>
              <a:t>введение новых и ликвидация старых производств, </a:t>
            </a:r>
          </a:p>
          <a:p>
            <a:pPr marL="274320" indent="-256032" eaLnBrk="1" fontAlgn="auto" hangingPunct="1">
              <a:spcAft>
                <a:spcPts val="0"/>
              </a:spcAft>
              <a:buFontTx/>
              <a:buChar char="-"/>
              <a:defRPr/>
            </a:pPr>
            <a:r>
              <a:rPr lang="ru-RU" dirty="0"/>
              <a:t>рыночные цены на сырье, материалы, оборудование, </a:t>
            </a:r>
          </a:p>
          <a:p>
            <a:pPr marL="274320" indent="-256032" eaLnBrk="1" fontAlgn="auto" hangingPunct="1">
              <a:spcAft>
                <a:spcPts val="0"/>
              </a:spcAft>
              <a:buFontTx/>
              <a:buChar char="-"/>
              <a:defRPr/>
            </a:pPr>
            <a:r>
              <a:rPr lang="ru-RU" dirty="0"/>
              <a:t>ставки налогов и отчислений, включаемых в состав издержек, </a:t>
            </a:r>
          </a:p>
          <a:p>
            <a:pPr marL="274320" indent="-256032" eaLnBrk="1" fontAlgn="auto" hangingPunct="1">
              <a:spcAft>
                <a:spcPts val="0"/>
              </a:spcAft>
              <a:buFontTx/>
              <a:buChar char="-"/>
              <a:defRPr/>
            </a:pPr>
            <a:r>
              <a:rPr lang="ru-RU" dirty="0"/>
              <a:t>природные факторы, </a:t>
            </a:r>
          </a:p>
          <a:p>
            <a:pPr marL="274320" indent="-256032" eaLnBrk="1" fontAlgn="auto" hangingPunct="1">
              <a:spcAft>
                <a:spcPts val="0"/>
              </a:spcAft>
              <a:buFontTx/>
              <a:buChar char="-"/>
              <a:defRPr/>
            </a:pPr>
            <a:r>
              <a:rPr lang="ru-RU" dirty="0"/>
              <a:t>изменения в размещение производства и др.</a:t>
            </a:r>
          </a:p>
        </p:txBody>
      </p:sp>
      <p:sp>
        <p:nvSpPr>
          <p:cNvPr id="3" name="Номер слайда 2"/>
          <p:cNvSpPr>
            <a:spLocks noGrp="1"/>
          </p:cNvSpPr>
          <p:nvPr>
            <p:ph type="sldNum" sz="quarter" idx="12"/>
          </p:nvPr>
        </p:nvSpPr>
        <p:spPr/>
        <p:txBody>
          <a:bodyPr/>
          <a:lstStyle/>
          <a:p>
            <a:fld id="{B19B0651-EE4F-4900-A07F-96A6BFA9D0F0}" type="slidenum">
              <a:rPr lang="ru-RU" smtClean="0"/>
              <a:pPr/>
              <a:t>203</a:t>
            </a:fld>
            <a:endParaRPr lang="ru-RU"/>
          </a:p>
        </p:txBody>
      </p:sp>
    </p:spTree>
    <p:extLst>
      <p:ext uri="{BB962C8B-B14F-4D97-AF65-F5344CB8AC3E}">
        <p14:creationId xmlns:p14="http://schemas.microsoft.com/office/powerpoint/2010/main" val="160539540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1883FE2D-A03E-405D-8D19-9B6DDBDE029A}"/>
              </a:ext>
            </a:extLst>
          </p:cNvPr>
          <p:cNvSpPr>
            <a:spLocks noGrp="1" noChangeArrowheads="1"/>
          </p:cNvSpPr>
          <p:nvPr>
            <p:ph idx="1"/>
          </p:nvPr>
        </p:nvSpPr>
        <p:spPr>
          <a:xfrm>
            <a:off x="179388" y="333375"/>
            <a:ext cx="8856662" cy="6335713"/>
          </a:xfrm>
        </p:spPr>
        <p:txBody>
          <a:bodyPr/>
          <a:lstStyle/>
          <a:p>
            <a:pPr marL="274320" indent="-256032" algn="ctr" eaLnBrk="1" fontAlgn="auto" hangingPunct="1">
              <a:lnSpc>
                <a:spcPct val="90000"/>
              </a:lnSpc>
              <a:spcAft>
                <a:spcPts val="0"/>
              </a:spcAft>
              <a:buFontTx/>
              <a:buNone/>
              <a:defRPr/>
            </a:pPr>
            <a:r>
              <a:rPr lang="ru-RU" sz="3600" b="1" dirty="0">
                <a:solidFill>
                  <a:srgbClr val="000099"/>
                </a:solidFill>
              </a:rPr>
              <a:t>Основные задачи, решаемые при планировании с/с:</a:t>
            </a:r>
          </a:p>
          <a:p>
            <a:pPr marL="274320" indent="-256032" algn="ctr" eaLnBrk="1" fontAlgn="auto" hangingPunct="1">
              <a:lnSpc>
                <a:spcPct val="90000"/>
              </a:lnSpc>
              <a:spcAft>
                <a:spcPts val="0"/>
              </a:spcAft>
              <a:buFontTx/>
              <a:buNone/>
              <a:defRPr/>
            </a:pPr>
            <a:endParaRPr lang="ru-RU" sz="2800" b="1" dirty="0">
              <a:solidFill>
                <a:srgbClr val="FF99FF"/>
              </a:solidFill>
            </a:endParaRPr>
          </a:p>
          <a:p>
            <a:pPr marL="274320" indent="-256032" eaLnBrk="1" fontAlgn="auto" hangingPunct="1">
              <a:lnSpc>
                <a:spcPct val="90000"/>
              </a:lnSpc>
              <a:spcAft>
                <a:spcPts val="0"/>
              </a:spcAft>
              <a:buFontTx/>
              <a:buNone/>
              <a:defRPr/>
            </a:pPr>
            <a:r>
              <a:rPr lang="ru-RU" sz="2800" b="1" dirty="0"/>
              <a:t>1. обоснование плановой с/с единицы продукции и суммарных затрат на производство;</a:t>
            </a:r>
          </a:p>
          <a:p>
            <a:pPr marL="274320" indent="-256032" eaLnBrk="1" fontAlgn="auto" hangingPunct="1">
              <a:lnSpc>
                <a:spcPct val="90000"/>
              </a:lnSpc>
              <a:spcAft>
                <a:spcPts val="0"/>
              </a:spcAft>
              <a:buFontTx/>
              <a:buNone/>
              <a:defRPr/>
            </a:pPr>
            <a:r>
              <a:rPr lang="ru-RU" sz="2800" b="1" dirty="0"/>
              <a:t>2. определение с/с продукции;</a:t>
            </a:r>
          </a:p>
          <a:p>
            <a:pPr marL="274320" indent="-256032" eaLnBrk="1" fontAlgn="auto" hangingPunct="1">
              <a:lnSpc>
                <a:spcPct val="90000"/>
              </a:lnSpc>
              <a:spcAft>
                <a:spcPts val="0"/>
              </a:spcAft>
              <a:buFontTx/>
              <a:buNone/>
              <a:defRPr/>
            </a:pPr>
            <a:r>
              <a:rPr lang="ru-RU" sz="2800" b="1" dirty="0"/>
              <a:t>3. выявление внутрипроизводственных резервов снижения затрат на производство;</a:t>
            </a:r>
          </a:p>
          <a:p>
            <a:pPr marL="274320" indent="-256032" eaLnBrk="1" fontAlgn="auto" hangingPunct="1">
              <a:lnSpc>
                <a:spcPct val="90000"/>
              </a:lnSpc>
              <a:spcAft>
                <a:spcPts val="0"/>
              </a:spcAft>
              <a:buFontTx/>
              <a:buNone/>
              <a:defRPr/>
            </a:pPr>
            <a:r>
              <a:rPr lang="ru-RU" sz="2800" b="1" dirty="0"/>
              <a:t>4. расчет снижения с/с продукции в плановом году по сравнению с отчетным (базисным).</a:t>
            </a:r>
          </a:p>
        </p:txBody>
      </p:sp>
      <p:sp>
        <p:nvSpPr>
          <p:cNvPr id="3" name="Номер слайда 2"/>
          <p:cNvSpPr>
            <a:spLocks noGrp="1"/>
          </p:cNvSpPr>
          <p:nvPr>
            <p:ph type="sldNum" sz="quarter" idx="12"/>
          </p:nvPr>
        </p:nvSpPr>
        <p:spPr/>
        <p:txBody>
          <a:bodyPr/>
          <a:lstStyle/>
          <a:p>
            <a:fld id="{B19B0651-EE4F-4900-A07F-96A6BFA9D0F0}" type="slidenum">
              <a:rPr lang="ru-RU" smtClean="0"/>
              <a:pPr/>
              <a:t>204</a:t>
            </a:fld>
            <a:endParaRPr lang="ru-RU"/>
          </a:p>
        </p:txBody>
      </p:sp>
    </p:spTree>
    <p:extLst>
      <p:ext uri="{BB962C8B-B14F-4D97-AF65-F5344CB8AC3E}">
        <p14:creationId xmlns:p14="http://schemas.microsoft.com/office/powerpoint/2010/main" val="191984685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59F47BE9-76F8-49BF-97C2-B179EAF8D490}"/>
              </a:ext>
            </a:extLst>
          </p:cNvPr>
          <p:cNvSpPr>
            <a:spLocks noGrp="1" noChangeArrowheads="1"/>
          </p:cNvSpPr>
          <p:nvPr>
            <p:ph idx="1"/>
          </p:nvPr>
        </p:nvSpPr>
        <p:spPr>
          <a:xfrm>
            <a:off x="539552" y="908720"/>
            <a:ext cx="8280920" cy="5833393"/>
          </a:xfrm>
        </p:spPr>
        <p:txBody>
          <a:bodyPr/>
          <a:lstStyle/>
          <a:p>
            <a:pPr marL="274320" indent="-256032" eaLnBrk="1" fontAlgn="auto" hangingPunct="1">
              <a:spcAft>
                <a:spcPts val="0"/>
              </a:spcAft>
              <a:buFontTx/>
              <a:buNone/>
              <a:defRPr/>
            </a:pPr>
            <a:r>
              <a:rPr lang="ru-RU" sz="3200" b="1" dirty="0" smtClean="0">
                <a:solidFill>
                  <a:srgbClr val="FF0000"/>
                </a:solidFill>
              </a:rPr>
              <a:t>   </a:t>
            </a:r>
            <a:r>
              <a:rPr lang="ru-RU" sz="4000" b="1" dirty="0" smtClean="0">
                <a:solidFill>
                  <a:srgbClr val="FF0000"/>
                </a:solidFill>
              </a:rPr>
              <a:t>Цена </a:t>
            </a:r>
            <a:r>
              <a:rPr lang="ru-RU" sz="4000" dirty="0"/>
              <a:t>– денежное выражение стоимости товара, работы или услуги или сумма денег, которую покупатель уплачивает продавцу на основе взаимной договоренности.</a:t>
            </a:r>
          </a:p>
          <a:p>
            <a:pPr marL="274320" indent="-256032" eaLnBrk="1" fontAlgn="auto" hangingPunct="1">
              <a:spcAft>
                <a:spcPts val="0"/>
              </a:spcAft>
              <a:buFontTx/>
              <a:buNone/>
              <a:defRPr/>
            </a:pPr>
            <a:endParaRPr lang="ru-RU"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205</a:t>
            </a:fld>
            <a:endParaRPr lang="ru-RU"/>
          </a:p>
        </p:txBody>
      </p:sp>
    </p:spTree>
    <p:extLst>
      <p:ext uri="{BB962C8B-B14F-4D97-AF65-F5344CB8AC3E}">
        <p14:creationId xmlns:p14="http://schemas.microsoft.com/office/powerpoint/2010/main" val="67208968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9537D919-4631-47D6-9062-BEF7D014408E}"/>
              </a:ext>
            </a:extLst>
          </p:cNvPr>
          <p:cNvSpPr>
            <a:spLocks noGrp="1" noChangeArrowheads="1"/>
          </p:cNvSpPr>
          <p:nvPr>
            <p:ph idx="1"/>
          </p:nvPr>
        </p:nvSpPr>
        <p:spPr>
          <a:xfrm>
            <a:off x="0" y="0"/>
            <a:ext cx="9144000" cy="6858000"/>
          </a:xfrm>
        </p:spPr>
        <p:txBody>
          <a:bodyPr>
            <a:normAutofit/>
          </a:bodyPr>
          <a:lstStyle/>
          <a:p>
            <a:pPr marL="274320" indent="-256032" eaLnBrk="1" fontAlgn="auto" hangingPunct="1">
              <a:spcAft>
                <a:spcPts val="0"/>
              </a:spcAft>
              <a:buFontTx/>
              <a:buNone/>
              <a:defRPr/>
            </a:pPr>
            <a:r>
              <a:rPr lang="ru-RU" sz="3000" i="1" dirty="0"/>
              <a:t>                   </a:t>
            </a:r>
            <a:r>
              <a:rPr lang="ru-RU" sz="3600" b="1" dirty="0">
                <a:solidFill>
                  <a:srgbClr val="000099"/>
                </a:solidFill>
              </a:rPr>
              <a:t>Основные функции цен:</a:t>
            </a:r>
          </a:p>
          <a:p>
            <a:pPr marL="274320" indent="-256032" eaLnBrk="1" fontAlgn="auto" hangingPunct="1">
              <a:spcAft>
                <a:spcPts val="0"/>
              </a:spcAft>
              <a:buFont typeface="Wingdings" panose="05000000000000000000" pitchFamily="2" charset="2"/>
              <a:buChar char="Ø"/>
              <a:defRPr/>
            </a:pPr>
            <a:r>
              <a:rPr lang="ru-RU" sz="3000" b="1" dirty="0"/>
              <a:t>сбалансированность спроса и предложения;</a:t>
            </a:r>
          </a:p>
          <a:p>
            <a:pPr marL="274320" indent="-256032" eaLnBrk="1" fontAlgn="auto" hangingPunct="1">
              <a:spcAft>
                <a:spcPts val="0"/>
              </a:spcAft>
              <a:buFont typeface="Wingdings" panose="05000000000000000000" pitchFamily="2" charset="2"/>
              <a:buChar char="Ø"/>
              <a:defRPr/>
            </a:pPr>
            <a:r>
              <a:rPr lang="ru-RU" sz="3000" b="1" dirty="0"/>
              <a:t>планово-учетная (цены на установленную дату);</a:t>
            </a:r>
          </a:p>
          <a:p>
            <a:pPr marL="274320" indent="-256032" eaLnBrk="1" fontAlgn="auto" hangingPunct="1">
              <a:spcAft>
                <a:spcPts val="0"/>
              </a:spcAft>
              <a:buFont typeface="Wingdings" panose="05000000000000000000" pitchFamily="2" charset="2"/>
              <a:buChar char="Ø"/>
              <a:defRPr/>
            </a:pPr>
            <a:r>
              <a:rPr lang="ru-RU" sz="3000" b="1" dirty="0"/>
              <a:t>стимулирующая (воздействие на производство и потребление);</a:t>
            </a:r>
          </a:p>
          <a:p>
            <a:pPr marL="274320" indent="-256032" eaLnBrk="1" fontAlgn="auto" hangingPunct="1">
              <a:spcAft>
                <a:spcPts val="0"/>
              </a:spcAft>
              <a:buFont typeface="Wingdings" panose="05000000000000000000" pitchFamily="2" charset="2"/>
              <a:buChar char="Ø"/>
              <a:defRPr/>
            </a:pPr>
            <a:r>
              <a:rPr lang="ru-RU" sz="3000" b="1" dirty="0"/>
              <a:t>распределительная (распределение и перераспределение национального дохода);</a:t>
            </a:r>
          </a:p>
          <a:p>
            <a:pPr marL="274320" indent="-256032" eaLnBrk="1" fontAlgn="auto" hangingPunct="1">
              <a:spcAft>
                <a:spcPts val="0"/>
              </a:spcAft>
              <a:buFont typeface="Wingdings" panose="05000000000000000000" pitchFamily="2" charset="2"/>
              <a:buChar char="Ø"/>
              <a:defRPr/>
            </a:pPr>
            <a:r>
              <a:rPr lang="ru-RU" sz="3000" b="1" dirty="0"/>
              <a:t>рационального размещения производства (продажи).</a:t>
            </a:r>
            <a:r>
              <a:rPr lang="ru-RU" sz="2800" b="1" dirty="0"/>
              <a:t/>
            </a:r>
            <a:br>
              <a:rPr lang="ru-RU" sz="2800" b="1" dirty="0"/>
            </a:br>
            <a:r>
              <a:rPr lang="ru-RU" sz="2800" dirty="0"/>
              <a:t/>
            </a:r>
            <a:br>
              <a:rPr lang="ru-RU" sz="2800" dirty="0"/>
            </a:br>
            <a:endParaRPr lang="ru-RU" sz="28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206</a:t>
            </a:fld>
            <a:endParaRPr lang="ru-RU"/>
          </a:p>
        </p:txBody>
      </p:sp>
    </p:spTree>
    <p:extLst>
      <p:ext uri="{BB962C8B-B14F-4D97-AF65-F5344CB8AC3E}">
        <p14:creationId xmlns:p14="http://schemas.microsoft.com/office/powerpoint/2010/main" val="12591447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7A48ADB5-5BFC-44A1-A3FD-5D1A9D564B4A}"/>
              </a:ext>
            </a:extLst>
          </p:cNvPr>
          <p:cNvSpPr>
            <a:spLocks noGrp="1" noChangeArrowheads="1"/>
          </p:cNvSpPr>
          <p:nvPr>
            <p:ph idx="1"/>
          </p:nvPr>
        </p:nvSpPr>
        <p:spPr>
          <a:xfrm>
            <a:off x="457200" y="260350"/>
            <a:ext cx="8229600" cy="5865813"/>
          </a:xfrm>
        </p:spPr>
        <p:txBody>
          <a:bodyPr>
            <a:normAutofit/>
          </a:bodyPr>
          <a:lstStyle/>
          <a:p>
            <a:pPr marL="274320" indent="-256032" algn="ctr" eaLnBrk="1" fontAlgn="auto" hangingPunct="1">
              <a:spcAft>
                <a:spcPts val="0"/>
              </a:spcAft>
              <a:buFontTx/>
              <a:buNone/>
              <a:defRPr/>
            </a:pPr>
            <a:r>
              <a:rPr lang="ru-RU" sz="3200" b="1" dirty="0">
                <a:solidFill>
                  <a:srgbClr val="000099"/>
                </a:solidFill>
              </a:rPr>
              <a:t>Ценообразование — </a:t>
            </a:r>
          </a:p>
          <a:p>
            <a:pPr marL="274320" indent="-256032" eaLnBrk="1" fontAlgn="auto" hangingPunct="1">
              <a:spcAft>
                <a:spcPts val="0"/>
              </a:spcAft>
              <a:buFontTx/>
              <a:buNone/>
              <a:defRPr/>
            </a:pPr>
            <a:r>
              <a:rPr lang="ru-RU" sz="3200" dirty="0"/>
              <a:t>это комплексный процесс, в котором необходимо учитывать большое количество факторов: </a:t>
            </a:r>
          </a:p>
          <a:p>
            <a:pPr marL="274320" indent="-256032" eaLnBrk="1" fontAlgn="auto" hangingPunct="1">
              <a:spcAft>
                <a:spcPts val="0"/>
              </a:spcAft>
              <a:buFont typeface="Wingdings" panose="05000000000000000000" pitchFamily="2" charset="2"/>
              <a:buChar char="Ø"/>
              <a:defRPr/>
            </a:pPr>
            <a:r>
              <a:rPr lang="ru-RU" sz="3200" dirty="0"/>
              <a:t>политику и задачи предприятия, </a:t>
            </a:r>
          </a:p>
          <a:p>
            <a:pPr marL="274320" indent="-256032" eaLnBrk="1" fontAlgn="auto" hangingPunct="1">
              <a:spcAft>
                <a:spcPts val="0"/>
              </a:spcAft>
              <a:buFont typeface="Wingdings" panose="05000000000000000000" pitchFamily="2" charset="2"/>
              <a:buChar char="Ø"/>
              <a:defRPr/>
            </a:pPr>
            <a:r>
              <a:rPr lang="ru-RU" sz="3200" dirty="0"/>
              <a:t>результаты маркетинговых исследований, действия конкурентов,</a:t>
            </a:r>
          </a:p>
          <a:p>
            <a:pPr marL="274320" indent="-256032" eaLnBrk="1" fontAlgn="auto" hangingPunct="1">
              <a:spcAft>
                <a:spcPts val="0"/>
              </a:spcAft>
              <a:buFont typeface="Wingdings" panose="05000000000000000000" pitchFamily="2" charset="2"/>
              <a:buChar char="Ø"/>
              <a:defRPr/>
            </a:pPr>
            <a:r>
              <a:rPr lang="ru-RU" sz="3200" dirty="0"/>
              <a:t>психологию потребителей, </a:t>
            </a:r>
          </a:p>
          <a:p>
            <a:pPr marL="274320" indent="-256032" eaLnBrk="1" fontAlgn="auto" hangingPunct="1">
              <a:spcAft>
                <a:spcPts val="0"/>
              </a:spcAft>
              <a:buFont typeface="Wingdings" panose="05000000000000000000" pitchFamily="2" charset="2"/>
              <a:buChar char="Ø"/>
              <a:defRPr/>
            </a:pPr>
            <a:r>
              <a:rPr lang="ru-RU" sz="3200" dirty="0"/>
              <a:t>действующее законодательство и другие нормативно-правовые акты</a:t>
            </a:r>
          </a:p>
        </p:txBody>
      </p:sp>
      <p:sp>
        <p:nvSpPr>
          <p:cNvPr id="3" name="Номер слайда 2"/>
          <p:cNvSpPr>
            <a:spLocks noGrp="1"/>
          </p:cNvSpPr>
          <p:nvPr>
            <p:ph type="sldNum" sz="quarter" idx="12"/>
          </p:nvPr>
        </p:nvSpPr>
        <p:spPr/>
        <p:txBody>
          <a:bodyPr/>
          <a:lstStyle/>
          <a:p>
            <a:fld id="{B19B0651-EE4F-4900-A07F-96A6BFA9D0F0}" type="slidenum">
              <a:rPr lang="ru-RU" smtClean="0"/>
              <a:pPr/>
              <a:t>207</a:t>
            </a:fld>
            <a:endParaRPr lang="ru-RU"/>
          </a:p>
        </p:txBody>
      </p:sp>
    </p:spTree>
    <p:extLst>
      <p:ext uri="{BB962C8B-B14F-4D97-AF65-F5344CB8AC3E}">
        <p14:creationId xmlns:p14="http://schemas.microsoft.com/office/powerpoint/2010/main" val="204537025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30FE907E-CCD2-4F5C-AF9C-A590E50A26EF}"/>
              </a:ext>
            </a:extLst>
          </p:cNvPr>
          <p:cNvSpPr>
            <a:spLocks noGrp="1" noChangeArrowheads="1"/>
          </p:cNvSpPr>
          <p:nvPr>
            <p:ph idx="1"/>
          </p:nvPr>
        </p:nvSpPr>
        <p:spPr>
          <a:xfrm>
            <a:off x="457200" y="260350"/>
            <a:ext cx="8229600" cy="5865813"/>
          </a:xfrm>
        </p:spPr>
        <p:txBody>
          <a:bodyPr>
            <a:normAutofit/>
          </a:bodyPr>
          <a:lstStyle/>
          <a:p>
            <a:pPr marL="274320" indent="-256032" algn="ctr" eaLnBrk="1" fontAlgn="auto" hangingPunct="1">
              <a:spcAft>
                <a:spcPts val="0"/>
              </a:spcAft>
              <a:buFontTx/>
              <a:buNone/>
              <a:defRPr/>
            </a:pPr>
            <a:r>
              <a:rPr lang="ru-RU" sz="3400" b="1" dirty="0">
                <a:solidFill>
                  <a:srgbClr val="000099"/>
                </a:solidFill>
              </a:rPr>
              <a:t>Этапы установления цен:</a:t>
            </a:r>
          </a:p>
          <a:p>
            <a:pPr marL="274320" indent="-256032" algn="ctr" eaLnBrk="1" fontAlgn="auto" hangingPunct="1">
              <a:spcAft>
                <a:spcPts val="0"/>
              </a:spcAft>
              <a:buFontTx/>
              <a:buNone/>
              <a:defRPr/>
            </a:pPr>
            <a:endParaRPr lang="ru-RU" sz="3400" b="1" dirty="0">
              <a:solidFill>
                <a:srgbClr val="00FF00"/>
              </a:solidFill>
            </a:endParaRPr>
          </a:p>
          <a:p>
            <a:pPr marL="475488" indent="-457200" eaLnBrk="1" fontAlgn="auto" hangingPunct="1">
              <a:spcAft>
                <a:spcPts val="0"/>
              </a:spcAft>
              <a:buFont typeface="+mj-lt"/>
              <a:buAutoNum type="arabicParenR"/>
              <a:defRPr/>
            </a:pPr>
            <a:r>
              <a:rPr lang="ru-RU" sz="3400" dirty="0"/>
              <a:t>постановка задач ценообразования;</a:t>
            </a:r>
          </a:p>
          <a:p>
            <a:pPr marL="475488" indent="-457200" eaLnBrk="1" fontAlgn="auto" hangingPunct="1">
              <a:spcAft>
                <a:spcPts val="0"/>
              </a:spcAft>
              <a:buFont typeface="+mj-lt"/>
              <a:buAutoNum type="arabicParenR"/>
              <a:defRPr/>
            </a:pPr>
            <a:r>
              <a:rPr lang="ru-RU" sz="3400" dirty="0"/>
              <a:t>определение спроса;</a:t>
            </a:r>
          </a:p>
          <a:p>
            <a:pPr marL="475488" indent="-457200" eaLnBrk="1" fontAlgn="auto" hangingPunct="1">
              <a:spcAft>
                <a:spcPts val="0"/>
              </a:spcAft>
              <a:buFont typeface="+mj-lt"/>
              <a:buAutoNum type="arabicParenR"/>
              <a:defRPr/>
            </a:pPr>
            <a:r>
              <a:rPr lang="ru-RU" sz="3400" dirty="0"/>
              <a:t>определение издержек производства;</a:t>
            </a:r>
          </a:p>
          <a:p>
            <a:pPr marL="475488" indent="-457200" eaLnBrk="1" fontAlgn="auto" hangingPunct="1">
              <a:spcAft>
                <a:spcPts val="0"/>
              </a:spcAft>
              <a:buFont typeface="+mj-lt"/>
              <a:buAutoNum type="arabicParenR"/>
              <a:defRPr/>
            </a:pPr>
            <a:r>
              <a:rPr lang="ru-RU" sz="3400" dirty="0"/>
              <a:t>анализ цен и товаров конкурентов;</a:t>
            </a:r>
          </a:p>
          <a:p>
            <a:pPr marL="475488" indent="-457200" eaLnBrk="1" fontAlgn="auto" hangingPunct="1">
              <a:spcAft>
                <a:spcPts val="0"/>
              </a:spcAft>
              <a:buFont typeface="+mj-lt"/>
              <a:buAutoNum type="arabicParenR"/>
              <a:defRPr/>
            </a:pPr>
            <a:r>
              <a:rPr lang="ru-RU" sz="3400" dirty="0"/>
              <a:t>выбор метода ценообразования;</a:t>
            </a:r>
          </a:p>
          <a:p>
            <a:pPr marL="475488" indent="-457200" eaLnBrk="1" fontAlgn="auto" hangingPunct="1">
              <a:spcAft>
                <a:spcPts val="0"/>
              </a:spcAft>
              <a:buFont typeface="+mj-lt"/>
              <a:buAutoNum type="arabicParenR"/>
              <a:defRPr/>
            </a:pPr>
            <a:r>
              <a:rPr lang="ru-RU" sz="3400" dirty="0"/>
              <a:t>установление цены.</a:t>
            </a:r>
          </a:p>
        </p:txBody>
      </p:sp>
      <p:sp>
        <p:nvSpPr>
          <p:cNvPr id="3" name="Номер слайда 2"/>
          <p:cNvSpPr>
            <a:spLocks noGrp="1"/>
          </p:cNvSpPr>
          <p:nvPr>
            <p:ph type="sldNum" sz="quarter" idx="12"/>
          </p:nvPr>
        </p:nvSpPr>
        <p:spPr/>
        <p:txBody>
          <a:bodyPr/>
          <a:lstStyle/>
          <a:p>
            <a:fld id="{B19B0651-EE4F-4900-A07F-96A6BFA9D0F0}" type="slidenum">
              <a:rPr lang="ru-RU" smtClean="0"/>
              <a:pPr/>
              <a:t>208</a:t>
            </a:fld>
            <a:endParaRPr lang="ru-RU"/>
          </a:p>
        </p:txBody>
      </p:sp>
    </p:spTree>
    <p:extLst>
      <p:ext uri="{BB962C8B-B14F-4D97-AF65-F5344CB8AC3E}">
        <p14:creationId xmlns:p14="http://schemas.microsoft.com/office/powerpoint/2010/main" val="189629427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7CFB016C-1161-409C-9A9C-D489338B9B15}"/>
              </a:ext>
            </a:extLst>
          </p:cNvPr>
          <p:cNvSpPr>
            <a:spLocks noGrp="1" noChangeArrowheads="1"/>
          </p:cNvSpPr>
          <p:nvPr>
            <p:ph idx="1"/>
          </p:nvPr>
        </p:nvSpPr>
        <p:spPr>
          <a:xfrm>
            <a:off x="250825" y="188913"/>
            <a:ext cx="8893175" cy="5937250"/>
          </a:xfrm>
        </p:spPr>
        <p:txBody>
          <a:bodyPr>
            <a:normAutofit/>
          </a:bodyPr>
          <a:lstStyle/>
          <a:p>
            <a:pPr marL="274320" indent="-256032" algn="ctr" eaLnBrk="1" fontAlgn="auto" hangingPunct="1">
              <a:spcAft>
                <a:spcPts val="0"/>
              </a:spcAft>
              <a:buFontTx/>
              <a:buNone/>
              <a:defRPr/>
            </a:pPr>
            <a:r>
              <a:rPr lang="ru-RU" sz="3600" b="1" dirty="0">
                <a:solidFill>
                  <a:srgbClr val="000099"/>
                </a:solidFill>
              </a:rPr>
              <a:t>Основные задачи ценообразования:</a:t>
            </a:r>
          </a:p>
          <a:p>
            <a:pPr marL="274320" indent="-256032" algn="ctr" eaLnBrk="1" fontAlgn="auto" hangingPunct="1">
              <a:spcAft>
                <a:spcPts val="0"/>
              </a:spcAft>
              <a:buFontTx/>
              <a:buNone/>
              <a:defRPr/>
            </a:pPr>
            <a:endParaRPr lang="ru-RU" sz="3600" b="1" dirty="0">
              <a:solidFill>
                <a:srgbClr val="00FF00"/>
              </a:solidFill>
            </a:endParaRPr>
          </a:p>
          <a:p>
            <a:pPr marL="274320" indent="-256032" eaLnBrk="1" fontAlgn="auto" hangingPunct="1">
              <a:spcAft>
                <a:spcPts val="0"/>
              </a:spcAft>
              <a:buFont typeface="Wingdings" panose="05000000000000000000" pitchFamily="2" charset="2"/>
              <a:buChar char="§"/>
              <a:defRPr/>
            </a:pPr>
            <a:r>
              <a:rPr lang="ru-RU" sz="3600" b="1" dirty="0"/>
              <a:t>обеспечение выживаемости предприятия;</a:t>
            </a:r>
          </a:p>
          <a:p>
            <a:pPr marL="274320" indent="-256032" eaLnBrk="1" fontAlgn="auto" hangingPunct="1">
              <a:spcAft>
                <a:spcPts val="0"/>
              </a:spcAft>
              <a:buFont typeface="Wingdings" panose="05000000000000000000" pitchFamily="2" charset="2"/>
              <a:buChar char="§"/>
              <a:defRPr/>
            </a:pPr>
            <a:r>
              <a:rPr lang="ru-RU" sz="3600" b="1" dirty="0"/>
              <a:t>максимизация текущей прибыли;</a:t>
            </a:r>
          </a:p>
          <a:p>
            <a:pPr marL="274320" indent="-256032" eaLnBrk="1" fontAlgn="auto" hangingPunct="1">
              <a:spcAft>
                <a:spcPts val="0"/>
              </a:spcAft>
              <a:buFont typeface="Wingdings" panose="05000000000000000000" pitchFamily="2" charset="2"/>
              <a:buChar char="§"/>
              <a:defRPr/>
            </a:pPr>
            <a:r>
              <a:rPr lang="ru-RU" sz="3600" b="1" dirty="0"/>
              <a:t>завоевание лидерства на рынке;</a:t>
            </a:r>
          </a:p>
          <a:p>
            <a:pPr marL="274320" indent="-256032" eaLnBrk="1" fontAlgn="auto" hangingPunct="1">
              <a:spcAft>
                <a:spcPts val="0"/>
              </a:spcAft>
              <a:buFont typeface="Wingdings" panose="05000000000000000000" pitchFamily="2" charset="2"/>
              <a:buChar char="§"/>
              <a:defRPr/>
            </a:pPr>
            <a:r>
              <a:rPr lang="ru-RU" sz="3600" b="1" dirty="0"/>
              <a:t>завоевание лидерства по показателям качества.</a:t>
            </a:r>
          </a:p>
        </p:txBody>
      </p:sp>
      <p:sp>
        <p:nvSpPr>
          <p:cNvPr id="3" name="Номер слайда 2"/>
          <p:cNvSpPr>
            <a:spLocks noGrp="1"/>
          </p:cNvSpPr>
          <p:nvPr>
            <p:ph type="sldNum" sz="quarter" idx="12"/>
          </p:nvPr>
        </p:nvSpPr>
        <p:spPr/>
        <p:txBody>
          <a:bodyPr/>
          <a:lstStyle/>
          <a:p>
            <a:fld id="{B19B0651-EE4F-4900-A07F-96A6BFA9D0F0}" type="slidenum">
              <a:rPr lang="ru-RU" smtClean="0"/>
              <a:pPr/>
              <a:t>209</a:t>
            </a:fld>
            <a:endParaRPr lang="ru-RU"/>
          </a:p>
        </p:txBody>
      </p:sp>
    </p:spTree>
    <p:extLst>
      <p:ext uri="{BB962C8B-B14F-4D97-AF65-F5344CB8AC3E}">
        <p14:creationId xmlns:p14="http://schemas.microsoft.com/office/powerpoint/2010/main" val="478194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a:extLst>
              <a:ext uri="{FF2B5EF4-FFF2-40B4-BE49-F238E27FC236}">
                <a16:creationId xmlns:a16="http://schemas.microsoft.com/office/drawing/2014/main" id="{45077A31-53C4-42CB-8A7C-B3E5CFEC4F60}"/>
              </a:ext>
            </a:extLst>
          </p:cNvPr>
          <p:cNvSpPr txBox="1">
            <a:spLocks noChangeArrowheads="1"/>
          </p:cNvSpPr>
          <p:nvPr/>
        </p:nvSpPr>
        <p:spPr bwMode="auto">
          <a:xfrm>
            <a:off x="771525" y="969963"/>
            <a:ext cx="3368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spcBef>
                <a:spcPct val="50000"/>
              </a:spcBef>
            </a:pPr>
            <a:endParaRPr lang="ru-RU" altLang="ru-RU">
              <a:latin typeface="Arial" panose="020B0604020202020204" pitchFamily="34" charset="0"/>
            </a:endParaRPr>
          </a:p>
        </p:txBody>
      </p:sp>
      <p:sp>
        <p:nvSpPr>
          <p:cNvPr id="9219" name="Text Box 10">
            <a:extLst>
              <a:ext uri="{FF2B5EF4-FFF2-40B4-BE49-F238E27FC236}">
                <a16:creationId xmlns:a16="http://schemas.microsoft.com/office/drawing/2014/main" id="{6984392C-88A9-483A-AC64-934DA0123533}"/>
              </a:ext>
            </a:extLst>
          </p:cNvPr>
          <p:cNvSpPr txBox="1">
            <a:spLocks noChangeArrowheads="1"/>
          </p:cNvSpPr>
          <p:nvPr/>
        </p:nvSpPr>
        <p:spPr bwMode="auto">
          <a:xfrm>
            <a:off x="611188" y="284163"/>
            <a:ext cx="8064500" cy="664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endParaRPr lang="ru-RU" altLang="ru-RU" sz="2400">
              <a:latin typeface="Arial" panose="020B0604020202020204" pitchFamily="34" charset="0"/>
            </a:endParaRPr>
          </a:p>
          <a:p>
            <a:pPr algn="l" eaLnBrk="1" hangingPunct="1"/>
            <a:r>
              <a:rPr lang="ru-RU" altLang="ru-RU" sz="2400" b="1">
                <a:latin typeface="Arial" panose="020B0604020202020204" pitchFamily="34" charset="0"/>
              </a:rPr>
              <a:t>1. здания </a:t>
            </a:r>
          </a:p>
          <a:p>
            <a:pPr algn="l" eaLnBrk="1" hangingPunct="1"/>
            <a:r>
              <a:rPr lang="ru-RU" altLang="ru-RU" sz="2400" b="1">
                <a:latin typeface="Arial" panose="020B0604020202020204" pitchFamily="34" charset="0"/>
              </a:rPr>
              <a:t>2. сооружения </a:t>
            </a:r>
          </a:p>
          <a:p>
            <a:pPr algn="l" eaLnBrk="1" hangingPunct="1"/>
            <a:r>
              <a:rPr lang="ru-RU" altLang="ru-RU" sz="2400" b="1">
                <a:latin typeface="Arial" panose="020B0604020202020204" pitchFamily="34" charset="0"/>
              </a:rPr>
              <a:t>3. передаточные устройства</a:t>
            </a:r>
          </a:p>
          <a:p>
            <a:pPr algn="l" eaLnBrk="1" hangingPunct="1"/>
            <a:r>
              <a:rPr lang="ru-RU" altLang="ru-RU" sz="2400" b="1">
                <a:latin typeface="Arial" panose="020B0604020202020204" pitchFamily="34" charset="0"/>
              </a:rPr>
              <a:t>4. рабочие и силовые машины и оборудование</a:t>
            </a:r>
          </a:p>
          <a:p>
            <a:pPr algn="l" eaLnBrk="1" hangingPunct="1"/>
            <a:r>
              <a:rPr lang="ru-RU" altLang="ru-RU" sz="2400" b="1">
                <a:latin typeface="Arial" panose="020B0604020202020204" pitchFamily="34" charset="0"/>
              </a:rPr>
              <a:t>5. транспортные средства </a:t>
            </a:r>
          </a:p>
          <a:p>
            <a:pPr algn="l" eaLnBrk="1" hangingPunct="1"/>
            <a:r>
              <a:rPr lang="ru-RU" altLang="ru-RU" sz="2400" b="1">
                <a:latin typeface="Arial" panose="020B0604020202020204" pitchFamily="34" charset="0"/>
              </a:rPr>
              <a:t>6. инструменты и приспособления </a:t>
            </a:r>
          </a:p>
          <a:p>
            <a:pPr algn="l" eaLnBrk="1" hangingPunct="1"/>
            <a:r>
              <a:rPr lang="ru-RU" altLang="ru-RU" sz="2400" b="1">
                <a:latin typeface="Arial" panose="020B0604020202020204" pitchFamily="34" charset="0"/>
              </a:rPr>
              <a:t>7. производственный инвентарь и принадлежности, предназначенные для хранения материалов, инструментов и облегчения труда, </a:t>
            </a:r>
          </a:p>
          <a:p>
            <a:pPr algn="l" eaLnBrk="1" hangingPunct="1"/>
            <a:r>
              <a:rPr lang="ru-RU" altLang="ru-RU" sz="2400" b="1">
                <a:latin typeface="Arial" panose="020B0604020202020204" pitchFamily="34" charset="0"/>
              </a:rPr>
              <a:t>8. хозяйственный инвентарь</a:t>
            </a:r>
          </a:p>
          <a:p>
            <a:pPr algn="l" eaLnBrk="1" hangingPunct="1"/>
            <a:r>
              <a:rPr lang="ru-RU" altLang="ru-RU" sz="2400" b="1">
                <a:latin typeface="Arial" panose="020B0604020202020204" pitchFamily="34" charset="0"/>
              </a:rPr>
              <a:t>9. рабочий и продуктивный скот.</a:t>
            </a:r>
          </a:p>
          <a:p>
            <a:pPr algn="l" eaLnBrk="1" hangingPunct="1"/>
            <a:r>
              <a:rPr lang="ru-RU" altLang="ru-RU" sz="2400" b="1">
                <a:latin typeface="Arial" panose="020B0604020202020204" pitchFamily="34" charset="0"/>
              </a:rPr>
              <a:t>10. многолетние насаждения.</a:t>
            </a:r>
          </a:p>
          <a:p>
            <a:pPr algn="l" eaLnBrk="1" hangingPunct="1"/>
            <a:r>
              <a:rPr lang="ru-RU" altLang="ru-RU" sz="2400" b="1">
                <a:latin typeface="Arial" panose="020B0604020202020204" pitchFamily="34" charset="0"/>
              </a:rPr>
              <a:t>11. капитальные затраты по улучшению земель (без сооружений).</a:t>
            </a:r>
          </a:p>
          <a:p>
            <a:pPr algn="l" eaLnBrk="1" hangingPunct="1"/>
            <a:r>
              <a:rPr lang="ru-RU" altLang="ru-RU" sz="2400" b="1">
                <a:latin typeface="Arial" panose="020B0604020202020204" pitchFamily="34" charset="0"/>
              </a:rPr>
              <a:t>12. прочие основные фонды.</a:t>
            </a:r>
          </a:p>
          <a:p>
            <a:pPr algn="l" eaLnBrk="1" hangingPunct="1"/>
            <a:endParaRPr lang="ru-RU" altLang="ru-RU" sz="2400" b="1">
              <a:latin typeface="Arial" panose="020B0604020202020204" pitchFamily="34" charset="0"/>
            </a:endParaRPr>
          </a:p>
          <a:p>
            <a:pPr algn="l" eaLnBrk="1" hangingPunct="1"/>
            <a:endParaRPr lang="ru-RU" altLang="ru-RU" b="1"/>
          </a:p>
        </p:txBody>
      </p:sp>
      <p:sp>
        <p:nvSpPr>
          <p:cNvPr id="9220" name="Rectangle 0">
            <a:extLst>
              <a:ext uri="{FF2B5EF4-FFF2-40B4-BE49-F238E27FC236}">
                <a16:creationId xmlns:a16="http://schemas.microsoft.com/office/drawing/2014/main" id="{48100D5B-9C09-4E1A-88F3-63148C7BD2E8}"/>
              </a:ext>
            </a:extLst>
          </p:cNvPr>
          <p:cNvSpPr>
            <a:spLocks noChangeArrowheads="1"/>
          </p:cNvSpPr>
          <p:nvPr/>
        </p:nvSpPr>
        <p:spPr bwMode="auto">
          <a:xfrm>
            <a:off x="0" y="0"/>
            <a:ext cx="84566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800" i="1" u="sng"/>
              <a:t>Классификация по принципу вещественно-натурального состава </a:t>
            </a:r>
          </a:p>
        </p:txBody>
      </p:sp>
      <p:sp>
        <p:nvSpPr>
          <p:cNvPr id="5" name="Номер слайда 4"/>
          <p:cNvSpPr>
            <a:spLocks noGrp="1"/>
          </p:cNvSpPr>
          <p:nvPr>
            <p:ph type="sldNum" sz="quarter" idx="12"/>
          </p:nvPr>
        </p:nvSpPr>
        <p:spPr/>
        <p:txBody>
          <a:bodyPr/>
          <a:lstStyle/>
          <a:p>
            <a:fld id="{B19B0651-EE4F-4900-A07F-96A6BFA9D0F0}" type="slidenum">
              <a:rPr lang="ru-RU" smtClean="0"/>
              <a:pPr/>
              <a:t>21</a:t>
            </a:fld>
            <a:endParaRPr lang="ru-RU"/>
          </a:p>
        </p:txBody>
      </p:sp>
    </p:spTree>
    <p:extLst>
      <p:ext uri="{BB962C8B-B14F-4D97-AF65-F5344CB8AC3E}">
        <p14:creationId xmlns:p14="http://schemas.microsoft.com/office/powerpoint/2010/main" val="429082189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D76FB6BD-2836-4FAE-BF56-3B52F0BA134A}"/>
              </a:ext>
            </a:extLst>
          </p:cNvPr>
          <p:cNvSpPr>
            <a:spLocks noGrp="1" noChangeArrowheads="1"/>
          </p:cNvSpPr>
          <p:nvPr>
            <p:ph idx="1"/>
          </p:nvPr>
        </p:nvSpPr>
        <p:spPr>
          <a:xfrm>
            <a:off x="0" y="0"/>
            <a:ext cx="9144000" cy="6596063"/>
          </a:xfrm>
        </p:spPr>
        <p:txBody>
          <a:bodyPr/>
          <a:lstStyle/>
          <a:p>
            <a:pPr marL="274320" indent="-256032" eaLnBrk="1" fontAlgn="auto" hangingPunct="1">
              <a:lnSpc>
                <a:spcPct val="80000"/>
              </a:lnSpc>
              <a:spcAft>
                <a:spcPts val="0"/>
              </a:spcAft>
              <a:buFontTx/>
              <a:buNone/>
              <a:defRPr/>
            </a:pPr>
            <a:r>
              <a:rPr lang="ru-RU" sz="2400" b="1" dirty="0">
                <a:solidFill>
                  <a:srgbClr val="000099"/>
                </a:solidFill>
              </a:rPr>
              <a:t>ВИДЫ ЦЕН ПО СТАДИИ ЦЕНООБРАЗОВАНИЯ</a:t>
            </a:r>
          </a:p>
          <a:p>
            <a:pPr marL="274320" indent="-256032" algn="ctr" eaLnBrk="1" fontAlgn="auto" hangingPunct="1">
              <a:lnSpc>
                <a:spcPct val="80000"/>
              </a:lnSpc>
              <a:spcAft>
                <a:spcPts val="0"/>
              </a:spcAft>
              <a:buFontTx/>
              <a:buNone/>
              <a:defRPr/>
            </a:pPr>
            <a:endParaRPr lang="ru-RU" sz="2400" dirty="0"/>
          </a:p>
          <a:p>
            <a:pPr marL="274320" indent="-256032" algn="ctr" eaLnBrk="1" fontAlgn="auto" hangingPunct="1">
              <a:lnSpc>
                <a:spcPct val="80000"/>
              </a:lnSpc>
              <a:spcAft>
                <a:spcPts val="0"/>
              </a:spcAft>
              <a:buFontTx/>
              <a:buNone/>
              <a:defRPr/>
            </a:pPr>
            <a:endParaRPr lang="ru-RU" sz="2400" dirty="0"/>
          </a:p>
          <a:p>
            <a:pPr marL="274320" indent="-256032" eaLnBrk="1" fontAlgn="auto" hangingPunct="1">
              <a:lnSpc>
                <a:spcPct val="80000"/>
              </a:lnSpc>
              <a:spcAft>
                <a:spcPts val="0"/>
              </a:spcAft>
              <a:buFontTx/>
              <a:buNone/>
              <a:defRPr/>
            </a:pPr>
            <a:r>
              <a:rPr lang="ru-RU" sz="2400" b="1" u="sng" dirty="0">
                <a:solidFill>
                  <a:srgbClr val="000099"/>
                </a:solidFill>
              </a:rPr>
              <a:t>Цена изготовителя </a:t>
            </a:r>
            <a:r>
              <a:rPr lang="ru-RU" sz="2400" dirty="0"/>
              <a:t>= Полная себестоимость + Прибыль</a:t>
            </a:r>
          </a:p>
          <a:p>
            <a:pPr marL="274320" indent="-256032" eaLnBrk="1" fontAlgn="auto" hangingPunct="1">
              <a:lnSpc>
                <a:spcPct val="80000"/>
              </a:lnSpc>
              <a:spcAft>
                <a:spcPts val="0"/>
              </a:spcAft>
              <a:buFontTx/>
              <a:buNone/>
              <a:defRPr/>
            </a:pPr>
            <a:endParaRPr lang="ru-RU" sz="2400" dirty="0"/>
          </a:p>
          <a:p>
            <a:pPr marL="274320" indent="-256032" eaLnBrk="1" fontAlgn="auto" hangingPunct="1">
              <a:lnSpc>
                <a:spcPct val="80000"/>
              </a:lnSpc>
              <a:spcAft>
                <a:spcPts val="0"/>
              </a:spcAft>
              <a:buFontTx/>
              <a:buNone/>
              <a:defRPr/>
            </a:pPr>
            <a:r>
              <a:rPr lang="ru-RU" sz="2400" b="1" u="sng" dirty="0">
                <a:solidFill>
                  <a:srgbClr val="000099"/>
                </a:solidFill>
              </a:rPr>
              <a:t>Отпускная цена изготовителя </a:t>
            </a:r>
            <a:r>
              <a:rPr lang="ru-RU" sz="2400" dirty="0"/>
              <a:t>= Цена изготовителя + Косвенные налоги (акцизы + НДС)</a:t>
            </a:r>
          </a:p>
          <a:p>
            <a:pPr marL="274320" indent="-256032" eaLnBrk="1" fontAlgn="auto" hangingPunct="1">
              <a:lnSpc>
                <a:spcPct val="80000"/>
              </a:lnSpc>
              <a:spcAft>
                <a:spcPts val="0"/>
              </a:spcAft>
              <a:buFontTx/>
              <a:buNone/>
              <a:defRPr/>
            </a:pPr>
            <a:endParaRPr lang="ru-RU" sz="2400" dirty="0"/>
          </a:p>
          <a:p>
            <a:pPr marL="274320" indent="-256032" eaLnBrk="1" fontAlgn="auto" hangingPunct="1">
              <a:lnSpc>
                <a:spcPct val="80000"/>
              </a:lnSpc>
              <a:spcAft>
                <a:spcPts val="0"/>
              </a:spcAft>
              <a:buFontTx/>
              <a:buNone/>
              <a:defRPr/>
            </a:pPr>
            <a:r>
              <a:rPr lang="ru-RU" sz="2400" b="1" u="sng" dirty="0">
                <a:solidFill>
                  <a:srgbClr val="000099"/>
                </a:solidFill>
              </a:rPr>
              <a:t>Оптовая цена посредника</a:t>
            </a:r>
            <a:r>
              <a:rPr lang="ru-RU" sz="2400" dirty="0">
                <a:solidFill>
                  <a:srgbClr val="000099"/>
                </a:solidFill>
              </a:rPr>
              <a:t> </a:t>
            </a:r>
            <a:r>
              <a:rPr lang="ru-RU" sz="2400" dirty="0"/>
              <a:t>= Отпускная цена изготовителя + Посредническая надбавка (Издержки посредника + Прибыль посредника + НДС на цену посредника)</a:t>
            </a:r>
          </a:p>
          <a:p>
            <a:pPr marL="274320" indent="-256032" eaLnBrk="1" fontAlgn="auto" hangingPunct="1">
              <a:lnSpc>
                <a:spcPct val="80000"/>
              </a:lnSpc>
              <a:spcAft>
                <a:spcPts val="0"/>
              </a:spcAft>
              <a:buFontTx/>
              <a:buNone/>
              <a:defRPr/>
            </a:pPr>
            <a:endParaRPr lang="ru-RU" sz="2400" dirty="0"/>
          </a:p>
          <a:p>
            <a:pPr marL="274320" indent="-256032" eaLnBrk="1" fontAlgn="auto" hangingPunct="1">
              <a:lnSpc>
                <a:spcPct val="80000"/>
              </a:lnSpc>
              <a:spcAft>
                <a:spcPts val="0"/>
              </a:spcAft>
              <a:buFontTx/>
              <a:buNone/>
              <a:defRPr/>
            </a:pPr>
            <a:r>
              <a:rPr lang="ru-RU" sz="2400" b="1" u="sng" dirty="0">
                <a:solidFill>
                  <a:srgbClr val="000099"/>
                </a:solidFill>
              </a:rPr>
              <a:t>Розничная цена</a:t>
            </a:r>
            <a:r>
              <a:rPr lang="ru-RU" sz="2400" b="1" dirty="0">
                <a:solidFill>
                  <a:srgbClr val="000099"/>
                </a:solidFill>
              </a:rPr>
              <a:t> </a:t>
            </a:r>
            <a:r>
              <a:rPr lang="ru-RU" sz="2400" dirty="0"/>
              <a:t>= Оптовая цена посредника + Торговая надбавка ( Издержки торговых организаций + Прибыль торговых организаций + НДС на цену торговых организаций)</a:t>
            </a:r>
            <a:endParaRPr lang="ru-RU" sz="2400" u="sng"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210</a:t>
            </a:fld>
            <a:endParaRPr lang="ru-RU"/>
          </a:p>
        </p:txBody>
      </p:sp>
    </p:spTree>
    <p:extLst>
      <p:ext uri="{BB962C8B-B14F-4D97-AF65-F5344CB8AC3E}">
        <p14:creationId xmlns:p14="http://schemas.microsoft.com/office/powerpoint/2010/main" val="286060938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1">
            <a:extLst>
              <a:ext uri="{FF2B5EF4-FFF2-40B4-BE49-F238E27FC236}">
                <a16:creationId xmlns:a16="http://schemas.microsoft.com/office/drawing/2014/main" id="{56F91534-E5E7-4767-9F7C-2DDAEE430ECF}"/>
              </a:ext>
            </a:extLst>
          </p:cNvPr>
          <p:cNvSpPr>
            <a:spLocks noChangeArrowheads="1"/>
          </p:cNvSpPr>
          <p:nvPr/>
        </p:nvSpPr>
        <p:spPr bwMode="auto">
          <a:xfrm>
            <a:off x="1835150" y="1844675"/>
            <a:ext cx="50228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4800" b="1">
                <a:solidFill>
                  <a:srgbClr val="FF0000"/>
                </a:solidFill>
              </a:rPr>
              <a:t>Результаты деятельности предприятия</a:t>
            </a:r>
            <a:endParaRPr lang="ru-RU" altLang="ru-RU" sz="4800">
              <a:solidFill>
                <a:srgbClr val="FF0000"/>
              </a:solidFill>
            </a:endParaRPr>
          </a:p>
          <a:p>
            <a:pPr algn="ctr" eaLnBrk="1" hangingPunct="1"/>
            <a:r>
              <a:rPr lang="ru-RU" altLang="ru-RU"/>
              <a:t> </a:t>
            </a:r>
          </a:p>
        </p:txBody>
      </p:sp>
      <p:sp>
        <p:nvSpPr>
          <p:cNvPr id="3" name="Номер слайда 2"/>
          <p:cNvSpPr>
            <a:spLocks noGrp="1"/>
          </p:cNvSpPr>
          <p:nvPr>
            <p:ph type="sldNum" sz="quarter" idx="12"/>
          </p:nvPr>
        </p:nvSpPr>
        <p:spPr/>
        <p:txBody>
          <a:bodyPr/>
          <a:lstStyle/>
          <a:p>
            <a:fld id="{B19B0651-EE4F-4900-A07F-96A6BFA9D0F0}" type="slidenum">
              <a:rPr lang="ru-RU" smtClean="0"/>
              <a:pPr/>
              <a:t>211</a:t>
            </a:fld>
            <a:endParaRPr lang="ru-RU"/>
          </a:p>
        </p:txBody>
      </p:sp>
    </p:spTree>
    <p:extLst>
      <p:ext uri="{BB962C8B-B14F-4D97-AF65-F5344CB8AC3E}">
        <p14:creationId xmlns:p14="http://schemas.microsoft.com/office/powerpoint/2010/main" val="201644002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799842C-2D40-4A00-8FB3-5C4700CF75F2}"/>
              </a:ext>
            </a:extLst>
          </p:cNvPr>
          <p:cNvSpPr/>
          <p:nvPr/>
        </p:nvSpPr>
        <p:spPr>
          <a:xfrm>
            <a:off x="611188" y="692150"/>
            <a:ext cx="8208962" cy="3540125"/>
          </a:xfrm>
          <a:prstGeom prst="rect">
            <a:avLst/>
          </a:prstGeom>
        </p:spPr>
        <p:txBody>
          <a:bodyPr>
            <a:spAutoFit/>
          </a:bodyPr>
          <a:lstStyle/>
          <a:p>
            <a:pPr algn="ctr">
              <a:defRPr/>
            </a:pPr>
            <a:r>
              <a:rPr lang="ru-RU" sz="3200" dirty="0">
                <a:latin typeface="Arial" charset="0"/>
              </a:rPr>
              <a:t>Важнейшие </a:t>
            </a:r>
            <a:r>
              <a:rPr lang="ru-RU" sz="3200" b="1" dirty="0">
                <a:solidFill>
                  <a:srgbClr val="7030A0"/>
                </a:solidFill>
                <a:latin typeface="Arial" charset="0"/>
              </a:rPr>
              <a:t>результаты финансово-хозяйственной деятель­ности предприятия</a:t>
            </a:r>
            <a:r>
              <a:rPr lang="ru-RU" sz="3200" dirty="0">
                <a:latin typeface="Arial" charset="0"/>
              </a:rPr>
              <a:t>, характеризующими его абсолютную эффектив­ность:</a:t>
            </a:r>
          </a:p>
          <a:p>
            <a:pPr>
              <a:defRPr/>
            </a:pPr>
            <a:endParaRPr lang="ru-RU" sz="3200" dirty="0">
              <a:latin typeface="Arial" charset="0"/>
            </a:endParaRPr>
          </a:p>
          <a:p>
            <a:pPr marL="285750" indent="-285750">
              <a:buFont typeface="Wingdings" pitchFamily="2" charset="2"/>
              <a:buChar char="§"/>
              <a:defRPr/>
            </a:pPr>
            <a:r>
              <a:rPr lang="ru-RU" sz="3200" b="1" dirty="0">
                <a:solidFill>
                  <a:srgbClr val="7030A0"/>
                </a:solidFill>
                <a:latin typeface="Arial" charset="0"/>
              </a:rPr>
              <a:t>размер прибыли, </a:t>
            </a:r>
          </a:p>
          <a:p>
            <a:pPr marL="285750" indent="-285750">
              <a:buFont typeface="Wingdings" pitchFamily="2" charset="2"/>
              <a:buChar char="§"/>
              <a:defRPr/>
            </a:pPr>
            <a:r>
              <a:rPr lang="ru-RU" sz="3200" b="1" dirty="0">
                <a:solidFill>
                  <a:srgbClr val="7030A0"/>
                </a:solidFill>
                <a:latin typeface="Arial" charset="0"/>
              </a:rPr>
              <a:t>уровень рентабельности</a:t>
            </a:r>
            <a:r>
              <a:rPr lang="ru-RU" sz="3200" dirty="0">
                <a:latin typeface="Arial" charset="0"/>
              </a:rPr>
              <a:t>. </a:t>
            </a:r>
          </a:p>
        </p:txBody>
      </p:sp>
      <p:sp>
        <p:nvSpPr>
          <p:cNvPr id="3" name="Номер слайда 2"/>
          <p:cNvSpPr>
            <a:spLocks noGrp="1"/>
          </p:cNvSpPr>
          <p:nvPr>
            <p:ph type="sldNum" sz="quarter" idx="12"/>
          </p:nvPr>
        </p:nvSpPr>
        <p:spPr/>
        <p:txBody>
          <a:bodyPr/>
          <a:lstStyle/>
          <a:p>
            <a:fld id="{B19B0651-EE4F-4900-A07F-96A6BFA9D0F0}" type="slidenum">
              <a:rPr lang="ru-RU" smtClean="0"/>
              <a:pPr/>
              <a:t>212</a:t>
            </a:fld>
            <a:endParaRPr lang="ru-RU"/>
          </a:p>
        </p:txBody>
      </p:sp>
    </p:spTree>
    <p:extLst>
      <p:ext uri="{BB962C8B-B14F-4D97-AF65-F5344CB8AC3E}">
        <p14:creationId xmlns:p14="http://schemas.microsoft.com/office/powerpoint/2010/main" val="292939022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18346EAA-F612-499D-9317-EA8109C15E80}"/>
              </a:ext>
            </a:extLst>
          </p:cNvPr>
          <p:cNvSpPr>
            <a:spLocks noGrp="1" noChangeArrowheads="1"/>
          </p:cNvSpPr>
          <p:nvPr>
            <p:ph idx="1"/>
          </p:nvPr>
        </p:nvSpPr>
        <p:spPr>
          <a:xfrm>
            <a:off x="107950" y="260350"/>
            <a:ext cx="8856663" cy="5865813"/>
          </a:xfrm>
        </p:spPr>
        <p:txBody>
          <a:bodyPr/>
          <a:lstStyle/>
          <a:p>
            <a:pPr marL="0" indent="0" algn="just" eaLnBrk="1" hangingPunct="1">
              <a:buFont typeface="Arial" charset="0"/>
              <a:buNone/>
              <a:defRPr/>
            </a:pPr>
            <a:r>
              <a:rPr lang="ru-RU" b="1" dirty="0"/>
              <a:t>	</a:t>
            </a:r>
            <a:r>
              <a:rPr lang="ru-RU" sz="2800" b="1" dirty="0">
                <a:solidFill>
                  <a:srgbClr val="FF0000"/>
                </a:solidFill>
              </a:rPr>
              <a:t>Прибыль</a:t>
            </a:r>
            <a:r>
              <a:rPr lang="ru-RU" sz="2800" dirty="0">
                <a:solidFill>
                  <a:srgbClr val="FF0000"/>
                </a:solidFill>
              </a:rPr>
              <a:t> </a:t>
            </a:r>
            <a:r>
              <a:rPr lang="ru-RU" sz="2800" i="1" dirty="0">
                <a:solidFill>
                  <a:srgbClr val="FF0000"/>
                </a:solidFill>
              </a:rPr>
              <a:t>—</a:t>
            </a:r>
            <a:r>
              <a:rPr lang="ru-RU" sz="2800" dirty="0">
                <a:solidFill>
                  <a:srgbClr val="FF0000"/>
                </a:solidFill>
              </a:rPr>
              <a:t> это разница между выручкой и всеми затратами на производственную и финансовую деятельность предприятия. </a:t>
            </a:r>
          </a:p>
          <a:p>
            <a:pPr eaLnBrk="1" hangingPunct="1">
              <a:buFont typeface="Arial" charset="0"/>
              <a:buChar char="•"/>
              <a:defRPr/>
            </a:pPr>
            <a:endParaRPr lang="ru-RU" sz="2800" dirty="0"/>
          </a:p>
          <a:p>
            <a:pPr eaLnBrk="1" hangingPunct="1">
              <a:buFont typeface="Arial" charset="0"/>
              <a:buChar char="•"/>
              <a:defRPr/>
            </a:pPr>
            <a:endParaRPr lang="ru-RU" sz="2800" dirty="0"/>
          </a:p>
          <a:p>
            <a:pPr marL="0" indent="0" algn="just" eaLnBrk="1" hangingPunct="1">
              <a:buFont typeface="Arial" charset="0"/>
              <a:buNone/>
              <a:defRPr/>
            </a:pPr>
            <a:r>
              <a:rPr lang="ru-RU" sz="2800" dirty="0"/>
              <a:t>	</a:t>
            </a:r>
            <a:r>
              <a:rPr lang="ru-RU" sz="2800" dirty="0">
                <a:solidFill>
                  <a:schemeClr val="tx1"/>
                </a:solidFill>
              </a:rPr>
              <a:t>Прибыль предприятия характеризует превышение (если наоборот, то убыток) выручки над расходами, является главным показателем эффективности деятельности и отражает цель предпринимательства.</a:t>
            </a:r>
          </a:p>
        </p:txBody>
      </p:sp>
      <p:sp>
        <p:nvSpPr>
          <p:cNvPr id="3" name="Номер слайда 2"/>
          <p:cNvSpPr>
            <a:spLocks noGrp="1"/>
          </p:cNvSpPr>
          <p:nvPr>
            <p:ph type="sldNum" sz="quarter" idx="12"/>
          </p:nvPr>
        </p:nvSpPr>
        <p:spPr/>
        <p:txBody>
          <a:bodyPr/>
          <a:lstStyle/>
          <a:p>
            <a:fld id="{B19B0651-EE4F-4900-A07F-96A6BFA9D0F0}" type="slidenum">
              <a:rPr lang="ru-RU" smtClean="0"/>
              <a:pPr/>
              <a:t>213</a:t>
            </a:fld>
            <a:endParaRPr lang="ru-RU"/>
          </a:p>
        </p:txBody>
      </p:sp>
    </p:spTree>
    <p:extLst>
      <p:ext uri="{BB962C8B-B14F-4D97-AF65-F5344CB8AC3E}">
        <p14:creationId xmlns:p14="http://schemas.microsoft.com/office/powerpoint/2010/main" val="388973055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15">
            <a:hlinkClick r:id="rId2"/>
            <a:extLst>
              <a:ext uri="{FF2B5EF4-FFF2-40B4-BE49-F238E27FC236}">
                <a16:creationId xmlns:a16="http://schemas.microsoft.com/office/drawing/2014/main" id="{A3717B37-109F-452A-BDBB-CE5DDDB2AE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0"/>
            <a:ext cx="65532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2"/>
          </p:nvPr>
        </p:nvSpPr>
        <p:spPr/>
        <p:txBody>
          <a:bodyPr/>
          <a:lstStyle/>
          <a:p>
            <a:fld id="{B19B0651-EE4F-4900-A07F-96A6BFA9D0F0}" type="slidenum">
              <a:rPr lang="ru-RU" smtClean="0"/>
              <a:pPr/>
              <a:t>214</a:t>
            </a:fld>
            <a:endParaRPr lang="ru-RU"/>
          </a:p>
        </p:txBody>
      </p:sp>
    </p:spTree>
    <p:extLst>
      <p:ext uri="{BB962C8B-B14F-4D97-AF65-F5344CB8AC3E}">
        <p14:creationId xmlns:p14="http://schemas.microsoft.com/office/powerpoint/2010/main" val="197078273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620ACAD-31D1-4268-B2C4-5F0F99248F15}"/>
              </a:ext>
            </a:extLst>
          </p:cNvPr>
          <p:cNvSpPr/>
          <p:nvPr/>
        </p:nvSpPr>
        <p:spPr>
          <a:xfrm>
            <a:off x="468313" y="19050"/>
            <a:ext cx="2087562"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FFFF00"/>
                </a:solidFill>
              </a:rPr>
              <a:t>ПРИБЫЛЬ</a:t>
            </a:r>
          </a:p>
        </p:txBody>
      </p:sp>
      <p:cxnSp>
        <p:nvCxnSpPr>
          <p:cNvPr id="4" name="Прямая соединительная линия 3">
            <a:extLst>
              <a:ext uri="{FF2B5EF4-FFF2-40B4-BE49-F238E27FC236}">
                <a16:creationId xmlns:a16="http://schemas.microsoft.com/office/drawing/2014/main" id="{9DE183A6-13CF-48CB-ABB9-BF1E194C8C8D}"/>
              </a:ext>
            </a:extLst>
          </p:cNvPr>
          <p:cNvCxnSpPr>
            <a:endCxn id="2" idx="1"/>
          </p:cNvCxnSpPr>
          <p:nvPr/>
        </p:nvCxnSpPr>
        <p:spPr>
          <a:xfrm>
            <a:off x="179388" y="163513"/>
            <a:ext cx="288925"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a:extLst>
              <a:ext uri="{FF2B5EF4-FFF2-40B4-BE49-F238E27FC236}">
                <a16:creationId xmlns:a16="http://schemas.microsoft.com/office/drawing/2014/main" id="{50DFCD00-87A8-4A4B-9A7A-B1B66CEC0C0F}"/>
              </a:ext>
            </a:extLst>
          </p:cNvPr>
          <p:cNvCxnSpPr/>
          <p:nvPr/>
        </p:nvCxnSpPr>
        <p:spPr>
          <a:xfrm>
            <a:off x="179388" y="163513"/>
            <a:ext cx="36512" cy="6694487"/>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Прямая со стрелкой 7">
            <a:extLst>
              <a:ext uri="{FF2B5EF4-FFF2-40B4-BE49-F238E27FC236}">
                <a16:creationId xmlns:a16="http://schemas.microsoft.com/office/drawing/2014/main" id="{DA5F0146-7A77-4826-8734-3679C122CA06}"/>
              </a:ext>
            </a:extLst>
          </p:cNvPr>
          <p:cNvCxnSpPr/>
          <p:nvPr/>
        </p:nvCxnSpPr>
        <p:spPr>
          <a:xfrm>
            <a:off x="179388" y="1268413"/>
            <a:ext cx="504825"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a:extLst>
              <a:ext uri="{FF2B5EF4-FFF2-40B4-BE49-F238E27FC236}">
                <a16:creationId xmlns:a16="http://schemas.microsoft.com/office/drawing/2014/main" id="{FCF5DDA6-A1D4-43DC-BBE4-04E202C16BAA}"/>
              </a:ext>
            </a:extLst>
          </p:cNvPr>
          <p:cNvSpPr/>
          <p:nvPr/>
        </p:nvSpPr>
        <p:spPr>
          <a:xfrm>
            <a:off x="684213" y="549275"/>
            <a:ext cx="2016125" cy="158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rgbClr val="FFFF00"/>
                </a:solidFill>
              </a:rPr>
              <a:t>По источникам формирования прибыли, используемым в ее учете</a:t>
            </a:r>
          </a:p>
        </p:txBody>
      </p:sp>
      <p:cxnSp>
        <p:nvCxnSpPr>
          <p:cNvPr id="12" name="Прямая со стрелкой 11">
            <a:extLst>
              <a:ext uri="{FF2B5EF4-FFF2-40B4-BE49-F238E27FC236}">
                <a16:creationId xmlns:a16="http://schemas.microsoft.com/office/drawing/2014/main" id="{81A97D55-DD9E-4F15-B617-0698455B8D57}"/>
              </a:ext>
            </a:extLst>
          </p:cNvPr>
          <p:cNvCxnSpPr>
            <a:stCxn id="10" idx="3"/>
          </p:cNvCxnSpPr>
          <p:nvPr/>
        </p:nvCxnSpPr>
        <p:spPr>
          <a:xfrm>
            <a:off x="2700338" y="1341438"/>
            <a:ext cx="4318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a:extLst>
              <a:ext uri="{FF2B5EF4-FFF2-40B4-BE49-F238E27FC236}">
                <a16:creationId xmlns:a16="http://schemas.microsoft.com/office/drawing/2014/main" id="{97133BBE-FA2E-4D0D-B233-31340E3607E8}"/>
              </a:ext>
            </a:extLst>
          </p:cNvPr>
          <p:cNvSpPr/>
          <p:nvPr/>
        </p:nvSpPr>
        <p:spPr>
          <a:xfrm>
            <a:off x="3128963" y="169863"/>
            <a:ext cx="5832475" cy="275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defRPr/>
            </a:pPr>
            <a:r>
              <a:rPr lang="en-US" sz="1200" b="1" dirty="0"/>
              <a:t>- </a:t>
            </a:r>
            <a:r>
              <a:rPr lang="ru-RU" sz="1200" b="1" dirty="0">
                <a:solidFill>
                  <a:srgbClr val="FFFF00"/>
                </a:solidFill>
              </a:rPr>
              <a:t>Прибыль от реализации продукции</a:t>
            </a:r>
            <a:r>
              <a:rPr lang="ru-RU" sz="1200" dirty="0">
                <a:solidFill>
                  <a:srgbClr val="FFFF00"/>
                </a:solidFill>
              </a:rPr>
              <a:t> </a:t>
            </a:r>
            <a:r>
              <a:rPr lang="ru-RU" sz="1200" dirty="0"/>
              <a:t>– товаров, работ, услуг – результат хозяйствования по основной производственно-сбытовой деятельности предприятия.</a:t>
            </a:r>
          </a:p>
          <a:p>
            <a:pPr>
              <a:lnSpc>
                <a:spcPct val="80000"/>
              </a:lnSpc>
              <a:defRPr/>
            </a:pPr>
            <a:endParaRPr lang="ru-RU" sz="1200" dirty="0"/>
          </a:p>
          <a:p>
            <a:pPr>
              <a:lnSpc>
                <a:spcPct val="80000"/>
              </a:lnSpc>
              <a:defRPr/>
            </a:pPr>
            <a:r>
              <a:rPr lang="en-US" sz="1200" b="1" dirty="0"/>
              <a:t>- </a:t>
            </a:r>
            <a:r>
              <a:rPr lang="ru-RU" sz="1200" b="1" dirty="0">
                <a:solidFill>
                  <a:srgbClr val="FFFF00"/>
                </a:solidFill>
              </a:rPr>
              <a:t>Прибыль от реализации имущества</a:t>
            </a:r>
            <a:r>
              <a:rPr lang="ru-RU" sz="1200" dirty="0">
                <a:solidFill>
                  <a:srgbClr val="FFFF00"/>
                </a:solidFill>
              </a:rPr>
              <a:t> </a:t>
            </a:r>
            <a:r>
              <a:rPr lang="ru-RU" sz="1200" dirty="0"/>
              <a:t>– доход от продажи изношенных или неиспользуемых видов основных фондов и нематериальных активов, а также излишне закупленных ранее запасов сырья, материалов и некоторых других видов материальных ценностей, уменьшенный на сумму затрат, понесенных предприятием в процессе обеспечения их реализации.</a:t>
            </a:r>
          </a:p>
          <a:p>
            <a:pPr>
              <a:lnSpc>
                <a:spcPct val="80000"/>
              </a:lnSpc>
              <a:defRPr/>
            </a:pPr>
            <a:endParaRPr lang="ru-RU" sz="1200" dirty="0"/>
          </a:p>
          <a:p>
            <a:pPr>
              <a:lnSpc>
                <a:spcPct val="80000"/>
              </a:lnSpc>
              <a:defRPr/>
            </a:pPr>
            <a:r>
              <a:rPr lang="en-US" sz="1200" b="1" dirty="0"/>
              <a:t>- </a:t>
            </a:r>
            <a:r>
              <a:rPr lang="ru-RU" sz="1200" b="1" dirty="0">
                <a:solidFill>
                  <a:srgbClr val="FFFF00"/>
                </a:solidFill>
              </a:rPr>
              <a:t>Прибыль от внереализационных операций </a:t>
            </a:r>
            <a:r>
              <a:rPr lang="ru-RU" sz="1200" b="1" dirty="0"/>
              <a:t>– </a:t>
            </a:r>
            <a:r>
              <a:rPr lang="ru-RU" sz="1200" dirty="0"/>
              <a:t>доходы от паевого участия данного предприятия в деятельности других совместных предприятий с отечественными и зарубежными партнерами; доходы от принадлежащих предприятию облигаций, акций и других ценных бумаг, выпущенных сторонними эмитентами (в виде сумм процентов и дивидендов); доходы по депозитным вкладам предприятия в банках; полученные штрафы, пени и неустойки.</a:t>
            </a:r>
            <a:endParaRPr lang="ru-RU" sz="1200" b="1" dirty="0"/>
          </a:p>
        </p:txBody>
      </p:sp>
      <p:cxnSp>
        <p:nvCxnSpPr>
          <p:cNvPr id="20" name="Прямая со стрелкой 19">
            <a:extLst>
              <a:ext uri="{FF2B5EF4-FFF2-40B4-BE49-F238E27FC236}">
                <a16:creationId xmlns:a16="http://schemas.microsoft.com/office/drawing/2014/main" id="{88F37AFB-ABB8-4EC8-952F-0B38A50885A2}"/>
              </a:ext>
            </a:extLst>
          </p:cNvPr>
          <p:cNvCxnSpPr/>
          <p:nvPr/>
        </p:nvCxnSpPr>
        <p:spPr>
          <a:xfrm>
            <a:off x="231775" y="3636963"/>
            <a:ext cx="503238"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1" name="Прямоугольник 20">
            <a:extLst>
              <a:ext uri="{FF2B5EF4-FFF2-40B4-BE49-F238E27FC236}">
                <a16:creationId xmlns:a16="http://schemas.microsoft.com/office/drawing/2014/main" id="{F58110D3-604B-4432-A2A3-C3F8648EC78A}"/>
              </a:ext>
            </a:extLst>
          </p:cNvPr>
          <p:cNvSpPr/>
          <p:nvPr/>
        </p:nvSpPr>
        <p:spPr>
          <a:xfrm>
            <a:off x="719138" y="2771775"/>
            <a:ext cx="2016125" cy="1479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rgbClr val="FFFF00"/>
                </a:solidFill>
              </a:rPr>
              <a:t>По источникам формирования прибыли в разрезе основных видов деятельности предприятия</a:t>
            </a:r>
          </a:p>
        </p:txBody>
      </p:sp>
      <p:cxnSp>
        <p:nvCxnSpPr>
          <p:cNvPr id="23" name="Прямая со стрелкой 22">
            <a:extLst>
              <a:ext uri="{FF2B5EF4-FFF2-40B4-BE49-F238E27FC236}">
                <a16:creationId xmlns:a16="http://schemas.microsoft.com/office/drawing/2014/main" id="{CEC2BA94-9B71-4F9B-9A25-7DA98225C0C2}"/>
              </a:ext>
            </a:extLst>
          </p:cNvPr>
          <p:cNvCxnSpPr/>
          <p:nvPr/>
        </p:nvCxnSpPr>
        <p:spPr>
          <a:xfrm>
            <a:off x="2706688" y="3511550"/>
            <a:ext cx="4318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4" name="Прямоугольник 23">
            <a:extLst>
              <a:ext uri="{FF2B5EF4-FFF2-40B4-BE49-F238E27FC236}">
                <a16:creationId xmlns:a16="http://schemas.microsoft.com/office/drawing/2014/main" id="{528991E4-C5E5-40C8-A9C2-7FA8F2C6034C}"/>
              </a:ext>
            </a:extLst>
          </p:cNvPr>
          <p:cNvSpPr/>
          <p:nvPr/>
        </p:nvSpPr>
        <p:spPr>
          <a:xfrm>
            <a:off x="3116263" y="3051175"/>
            <a:ext cx="5832475" cy="95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Char char="-"/>
              <a:defRPr/>
            </a:pPr>
            <a:r>
              <a:rPr lang="en-US" sz="1200" b="1" dirty="0">
                <a:solidFill>
                  <a:srgbClr val="FFFF00"/>
                </a:solidFill>
              </a:rPr>
              <a:t> </a:t>
            </a:r>
            <a:r>
              <a:rPr lang="ru-RU" sz="1200" b="1" dirty="0">
                <a:solidFill>
                  <a:srgbClr val="FFFF00"/>
                </a:solidFill>
              </a:rPr>
              <a:t>Операционная прибыль</a:t>
            </a:r>
          </a:p>
          <a:p>
            <a:pPr>
              <a:buFontTx/>
              <a:buChar char="-"/>
              <a:defRPr/>
            </a:pPr>
            <a:r>
              <a:rPr lang="en-US" sz="1200" b="1" dirty="0">
                <a:solidFill>
                  <a:srgbClr val="FFFF00"/>
                </a:solidFill>
              </a:rPr>
              <a:t> </a:t>
            </a:r>
            <a:r>
              <a:rPr lang="ru-RU" sz="1200" b="1" dirty="0">
                <a:solidFill>
                  <a:srgbClr val="FFFF00"/>
                </a:solidFill>
              </a:rPr>
              <a:t>Прибыль от инвестиционной деятельности</a:t>
            </a:r>
          </a:p>
          <a:p>
            <a:pPr>
              <a:buFontTx/>
              <a:buChar char="-"/>
              <a:defRPr/>
            </a:pPr>
            <a:r>
              <a:rPr lang="en-US" sz="1200" b="1" dirty="0">
                <a:solidFill>
                  <a:srgbClr val="FFFF00"/>
                </a:solidFill>
              </a:rPr>
              <a:t> </a:t>
            </a:r>
            <a:r>
              <a:rPr lang="ru-RU" sz="1200" b="1" dirty="0">
                <a:solidFill>
                  <a:srgbClr val="FFFF00"/>
                </a:solidFill>
              </a:rPr>
              <a:t>Прибыль от финансовой деятельности</a:t>
            </a:r>
          </a:p>
          <a:p>
            <a:pPr>
              <a:lnSpc>
                <a:spcPct val="80000"/>
              </a:lnSpc>
              <a:defRPr/>
            </a:pPr>
            <a:endParaRPr lang="ru-RU" sz="1200" dirty="0"/>
          </a:p>
        </p:txBody>
      </p:sp>
      <p:cxnSp>
        <p:nvCxnSpPr>
          <p:cNvPr id="25" name="Прямая со стрелкой 24">
            <a:extLst>
              <a:ext uri="{FF2B5EF4-FFF2-40B4-BE49-F238E27FC236}">
                <a16:creationId xmlns:a16="http://schemas.microsoft.com/office/drawing/2014/main" id="{0278AD3B-517B-49AD-B94D-AACA7C39BE50}"/>
              </a:ext>
            </a:extLst>
          </p:cNvPr>
          <p:cNvCxnSpPr/>
          <p:nvPr/>
        </p:nvCxnSpPr>
        <p:spPr>
          <a:xfrm>
            <a:off x="196850" y="5084763"/>
            <a:ext cx="504825"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6" name="Прямоугольник 25">
            <a:extLst>
              <a:ext uri="{FF2B5EF4-FFF2-40B4-BE49-F238E27FC236}">
                <a16:creationId xmlns:a16="http://schemas.microsoft.com/office/drawing/2014/main" id="{51BA9DFD-2C2A-4A41-811D-F274B259325F}"/>
              </a:ext>
            </a:extLst>
          </p:cNvPr>
          <p:cNvSpPr/>
          <p:nvPr/>
        </p:nvSpPr>
        <p:spPr>
          <a:xfrm>
            <a:off x="735013" y="4414838"/>
            <a:ext cx="2016125"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ru-RU" sz="1400" b="1" dirty="0">
                <a:solidFill>
                  <a:srgbClr val="FFFF00"/>
                </a:solidFill>
              </a:rPr>
              <a:t>По составу элементов, формирующих прибыль</a:t>
            </a:r>
          </a:p>
        </p:txBody>
      </p:sp>
      <p:sp>
        <p:nvSpPr>
          <p:cNvPr id="27" name="Прямоугольник 26">
            <a:extLst>
              <a:ext uri="{FF2B5EF4-FFF2-40B4-BE49-F238E27FC236}">
                <a16:creationId xmlns:a16="http://schemas.microsoft.com/office/drawing/2014/main" id="{BA0F9F7E-DB21-4648-B86F-A12438C031FD}"/>
              </a:ext>
            </a:extLst>
          </p:cNvPr>
          <p:cNvSpPr/>
          <p:nvPr/>
        </p:nvSpPr>
        <p:spPr>
          <a:xfrm>
            <a:off x="3138488" y="4135438"/>
            <a:ext cx="5832475" cy="1525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buFontTx/>
              <a:buChar char="-"/>
              <a:defRPr/>
            </a:pPr>
            <a:r>
              <a:rPr lang="en-US" sz="1200" b="1" dirty="0">
                <a:solidFill>
                  <a:srgbClr val="FFFF00"/>
                </a:solidFill>
              </a:rPr>
              <a:t> </a:t>
            </a:r>
            <a:r>
              <a:rPr lang="ru-RU" sz="1200" b="1" dirty="0">
                <a:solidFill>
                  <a:srgbClr val="FFFF00"/>
                </a:solidFill>
              </a:rPr>
              <a:t>Маржинальная прибыль </a:t>
            </a:r>
            <a:r>
              <a:rPr lang="ru-RU" sz="1200" dirty="0"/>
              <a:t>– сумма чистый дохода от операционной деятельности за вычетом суммы переменных затрат</a:t>
            </a:r>
          </a:p>
          <a:p>
            <a:pPr>
              <a:lnSpc>
                <a:spcPct val="80000"/>
              </a:lnSpc>
              <a:buFontTx/>
              <a:buChar char="-"/>
              <a:defRPr/>
            </a:pPr>
            <a:endParaRPr lang="ru-RU" sz="1200" dirty="0"/>
          </a:p>
          <a:p>
            <a:pPr>
              <a:lnSpc>
                <a:spcPct val="80000"/>
              </a:lnSpc>
              <a:buFontTx/>
              <a:buChar char="-"/>
              <a:defRPr/>
            </a:pPr>
            <a:r>
              <a:rPr lang="ru-RU" sz="1200" b="1" dirty="0">
                <a:solidFill>
                  <a:srgbClr val="FFFF00"/>
                </a:solidFill>
              </a:rPr>
              <a:t>Валовая (балансовая) прибыль </a:t>
            </a:r>
            <a:r>
              <a:rPr lang="ru-RU" sz="1200" dirty="0"/>
              <a:t>– чистый доход от операционной деятельности за вычетом всех операционных расходов (постоянных и переменных)</a:t>
            </a:r>
          </a:p>
          <a:p>
            <a:pPr>
              <a:lnSpc>
                <a:spcPct val="80000"/>
              </a:lnSpc>
              <a:buFontTx/>
              <a:buChar char="-"/>
              <a:defRPr/>
            </a:pPr>
            <a:endParaRPr lang="ru-RU" sz="1200" dirty="0"/>
          </a:p>
          <a:p>
            <a:pPr>
              <a:lnSpc>
                <a:spcPct val="80000"/>
              </a:lnSpc>
              <a:buFontTx/>
              <a:buChar char="-"/>
              <a:defRPr/>
            </a:pPr>
            <a:r>
              <a:rPr lang="ru-RU" sz="1200" b="1" dirty="0">
                <a:solidFill>
                  <a:srgbClr val="FFFF00"/>
                </a:solidFill>
              </a:rPr>
              <a:t>Чистая прибыль </a:t>
            </a:r>
            <a:r>
              <a:rPr lang="ru-RU" sz="1200" dirty="0"/>
              <a:t>– сумма балансовой (валовой) прибыли уменьшенная на сумму налоговых платежей за счет нее</a:t>
            </a:r>
          </a:p>
        </p:txBody>
      </p:sp>
      <p:cxnSp>
        <p:nvCxnSpPr>
          <p:cNvPr id="28" name="Прямая со стрелкой 27">
            <a:extLst>
              <a:ext uri="{FF2B5EF4-FFF2-40B4-BE49-F238E27FC236}">
                <a16:creationId xmlns:a16="http://schemas.microsoft.com/office/drawing/2014/main" id="{158E6A85-A45D-4888-A36A-7226E64C78A6}"/>
              </a:ext>
            </a:extLst>
          </p:cNvPr>
          <p:cNvCxnSpPr/>
          <p:nvPr/>
        </p:nvCxnSpPr>
        <p:spPr>
          <a:xfrm>
            <a:off x="2751138" y="4857750"/>
            <a:ext cx="433387"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a:extLst>
              <a:ext uri="{FF2B5EF4-FFF2-40B4-BE49-F238E27FC236}">
                <a16:creationId xmlns:a16="http://schemas.microsoft.com/office/drawing/2014/main" id="{3A2B0F84-43B0-4998-9827-7F3003002DF4}"/>
              </a:ext>
            </a:extLst>
          </p:cNvPr>
          <p:cNvCxnSpPr/>
          <p:nvPr/>
        </p:nvCxnSpPr>
        <p:spPr>
          <a:xfrm>
            <a:off x="215900" y="6021388"/>
            <a:ext cx="503238"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0" name="Прямоугольник 29">
            <a:extLst>
              <a:ext uri="{FF2B5EF4-FFF2-40B4-BE49-F238E27FC236}">
                <a16:creationId xmlns:a16="http://schemas.microsoft.com/office/drawing/2014/main" id="{F730F1E5-1B0D-4457-9FAF-BF7823F8F50B}"/>
              </a:ext>
            </a:extLst>
          </p:cNvPr>
          <p:cNvSpPr/>
          <p:nvPr/>
        </p:nvSpPr>
        <p:spPr>
          <a:xfrm>
            <a:off x="768350" y="5732463"/>
            <a:ext cx="2016125" cy="887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ru-RU" sz="1400" b="1" dirty="0">
                <a:solidFill>
                  <a:srgbClr val="FFFF00"/>
                </a:solidFill>
              </a:rPr>
              <a:t>По характеру налогообложения</a:t>
            </a:r>
          </a:p>
        </p:txBody>
      </p:sp>
      <p:cxnSp>
        <p:nvCxnSpPr>
          <p:cNvPr id="31" name="Прямая со стрелкой 30">
            <a:extLst>
              <a:ext uri="{FF2B5EF4-FFF2-40B4-BE49-F238E27FC236}">
                <a16:creationId xmlns:a16="http://schemas.microsoft.com/office/drawing/2014/main" id="{C44E4AE3-7AF5-44D6-8CF8-D9D72AB12662}"/>
              </a:ext>
            </a:extLst>
          </p:cNvPr>
          <p:cNvCxnSpPr/>
          <p:nvPr/>
        </p:nvCxnSpPr>
        <p:spPr>
          <a:xfrm>
            <a:off x="2716213" y="6176963"/>
            <a:ext cx="503237"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2" name="Прямоугольник 31">
            <a:extLst>
              <a:ext uri="{FF2B5EF4-FFF2-40B4-BE49-F238E27FC236}">
                <a16:creationId xmlns:a16="http://schemas.microsoft.com/office/drawing/2014/main" id="{EEBB2A57-876B-4EBD-950A-2D99D549416D}"/>
              </a:ext>
            </a:extLst>
          </p:cNvPr>
          <p:cNvSpPr/>
          <p:nvPr/>
        </p:nvSpPr>
        <p:spPr>
          <a:xfrm>
            <a:off x="3167063" y="5876925"/>
            <a:ext cx="5832475" cy="865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defRPr/>
            </a:pPr>
            <a:endParaRPr lang="en-US" sz="1200" b="1" dirty="0">
              <a:solidFill>
                <a:srgbClr val="FFFF00"/>
              </a:solidFill>
            </a:endParaRPr>
          </a:p>
          <a:p>
            <a:pPr>
              <a:lnSpc>
                <a:spcPct val="80000"/>
              </a:lnSpc>
              <a:defRPr/>
            </a:pPr>
            <a:r>
              <a:rPr lang="en-US" sz="1200" b="1" dirty="0">
                <a:solidFill>
                  <a:srgbClr val="FFFF00"/>
                </a:solidFill>
              </a:rPr>
              <a:t>- </a:t>
            </a:r>
            <a:r>
              <a:rPr lang="ru-RU" sz="1200" b="1" dirty="0">
                <a:solidFill>
                  <a:srgbClr val="FFFF00"/>
                </a:solidFill>
              </a:rPr>
              <a:t>Налогооблагаемая прибыль</a:t>
            </a:r>
          </a:p>
          <a:p>
            <a:pPr>
              <a:buFontTx/>
              <a:buChar char="-"/>
              <a:defRPr/>
            </a:pPr>
            <a:endParaRPr lang="ru-RU" sz="1200" dirty="0"/>
          </a:p>
          <a:p>
            <a:pPr>
              <a:buFontTx/>
              <a:buChar char="-"/>
              <a:defRPr/>
            </a:pPr>
            <a:r>
              <a:rPr lang="ru-RU" sz="1200" b="1" dirty="0">
                <a:solidFill>
                  <a:srgbClr val="FFFF00"/>
                </a:solidFill>
              </a:rPr>
              <a:t>Прибыль не облагаемая налогом, </a:t>
            </a:r>
            <a:r>
              <a:rPr lang="ru-RU" sz="1200" dirty="0"/>
              <a:t>регулируемая соответствующим законодательством</a:t>
            </a:r>
          </a:p>
          <a:p>
            <a:pPr>
              <a:lnSpc>
                <a:spcPct val="80000"/>
              </a:lnSpc>
              <a:buFontTx/>
              <a:buChar char="-"/>
              <a:defRPr/>
            </a:pPr>
            <a:endParaRPr lang="ru-RU" sz="1200" dirty="0"/>
          </a:p>
        </p:txBody>
      </p:sp>
      <p:sp>
        <p:nvSpPr>
          <p:cNvPr id="22" name="Номер слайда 21"/>
          <p:cNvSpPr>
            <a:spLocks noGrp="1"/>
          </p:cNvSpPr>
          <p:nvPr>
            <p:ph type="sldNum" sz="quarter" idx="12"/>
          </p:nvPr>
        </p:nvSpPr>
        <p:spPr/>
        <p:txBody>
          <a:bodyPr/>
          <a:lstStyle/>
          <a:p>
            <a:fld id="{B19B0651-EE4F-4900-A07F-96A6BFA9D0F0}" type="slidenum">
              <a:rPr lang="ru-RU" smtClean="0"/>
              <a:pPr/>
              <a:t>215</a:t>
            </a:fld>
            <a:endParaRPr lang="ru-RU"/>
          </a:p>
        </p:txBody>
      </p:sp>
    </p:spTree>
    <p:extLst>
      <p:ext uri="{BB962C8B-B14F-4D97-AF65-F5344CB8AC3E}">
        <p14:creationId xmlns:p14="http://schemas.microsoft.com/office/powerpoint/2010/main" val="221334261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a:extLst>
              <a:ext uri="{FF2B5EF4-FFF2-40B4-BE49-F238E27FC236}">
                <a16:creationId xmlns:a16="http://schemas.microsoft.com/office/drawing/2014/main" id="{BE616705-30D6-466D-920E-44175807F05C}"/>
              </a:ext>
            </a:extLst>
          </p:cNvPr>
          <p:cNvCxnSpPr/>
          <p:nvPr/>
        </p:nvCxnSpPr>
        <p:spPr>
          <a:xfrm>
            <a:off x="142875" y="0"/>
            <a:ext cx="36513" cy="4868863"/>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 name="Прямая со стрелкой 2">
            <a:extLst>
              <a:ext uri="{FF2B5EF4-FFF2-40B4-BE49-F238E27FC236}">
                <a16:creationId xmlns:a16="http://schemas.microsoft.com/office/drawing/2014/main" id="{7FC6EA9A-B6F9-4A23-A02D-BB5A068EAAD9}"/>
              </a:ext>
            </a:extLst>
          </p:cNvPr>
          <p:cNvCxnSpPr/>
          <p:nvPr/>
        </p:nvCxnSpPr>
        <p:spPr>
          <a:xfrm>
            <a:off x="179388" y="584200"/>
            <a:ext cx="504825"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 name="Прямоугольник 3">
            <a:extLst>
              <a:ext uri="{FF2B5EF4-FFF2-40B4-BE49-F238E27FC236}">
                <a16:creationId xmlns:a16="http://schemas.microsoft.com/office/drawing/2014/main" id="{93D11E5F-54AE-4172-B326-3CA359954544}"/>
              </a:ext>
            </a:extLst>
          </p:cNvPr>
          <p:cNvSpPr/>
          <p:nvPr/>
        </p:nvSpPr>
        <p:spPr>
          <a:xfrm>
            <a:off x="684213" y="188913"/>
            <a:ext cx="20161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rgbClr val="FFFF00"/>
                </a:solidFill>
              </a:rPr>
              <a:t>По характеру инфляционной очистки</a:t>
            </a:r>
          </a:p>
        </p:txBody>
      </p:sp>
      <p:cxnSp>
        <p:nvCxnSpPr>
          <p:cNvPr id="5" name="Прямая со стрелкой 4">
            <a:extLst>
              <a:ext uri="{FF2B5EF4-FFF2-40B4-BE49-F238E27FC236}">
                <a16:creationId xmlns:a16="http://schemas.microsoft.com/office/drawing/2014/main" id="{3D7E7CF7-DAD5-45E3-B29D-CEC324AFAC36}"/>
              </a:ext>
            </a:extLst>
          </p:cNvPr>
          <p:cNvCxnSpPr/>
          <p:nvPr/>
        </p:nvCxnSpPr>
        <p:spPr>
          <a:xfrm>
            <a:off x="2697163" y="628650"/>
            <a:ext cx="4318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6" name="Прямоугольник 5">
            <a:extLst>
              <a:ext uri="{FF2B5EF4-FFF2-40B4-BE49-F238E27FC236}">
                <a16:creationId xmlns:a16="http://schemas.microsoft.com/office/drawing/2014/main" id="{C6EB60C2-4023-4913-8A81-B72CB9FF3701}"/>
              </a:ext>
            </a:extLst>
          </p:cNvPr>
          <p:cNvSpPr/>
          <p:nvPr/>
        </p:nvSpPr>
        <p:spPr>
          <a:xfrm>
            <a:off x="3128963" y="169863"/>
            <a:ext cx="5832475" cy="811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Char char="-"/>
              <a:defRPr/>
            </a:pPr>
            <a:r>
              <a:rPr lang="ru-RU" sz="1200" b="1" dirty="0">
                <a:solidFill>
                  <a:srgbClr val="FFFF00"/>
                </a:solidFill>
              </a:rPr>
              <a:t>Номинальная прибыль</a:t>
            </a:r>
          </a:p>
          <a:p>
            <a:pPr>
              <a:buFontTx/>
              <a:buChar char="-"/>
              <a:defRPr/>
            </a:pPr>
            <a:endParaRPr lang="ru-RU" sz="1200" b="1" dirty="0">
              <a:solidFill>
                <a:srgbClr val="FFFF00"/>
              </a:solidFill>
            </a:endParaRPr>
          </a:p>
          <a:p>
            <a:pPr>
              <a:buFontTx/>
              <a:buChar char="-"/>
              <a:defRPr/>
            </a:pPr>
            <a:r>
              <a:rPr lang="ru-RU" sz="1200" b="1" dirty="0">
                <a:solidFill>
                  <a:srgbClr val="FFFF00"/>
                </a:solidFill>
              </a:rPr>
              <a:t>Реальная прибыль </a:t>
            </a:r>
            <a:r>
              <a:rPr lang="ru-RU" sz="1200" dirty="0"/>
              <a:t>– номинальная прибыль скорректированная на темп инфляции в соответствующем периоде</a:t>
            </a:r>
          </a:p>
        </p:txBody>
      </p:sp>
      <p:cxnSp>
        <p:nvCxnSpPr>
          <p:cNvPr id="7" name="Прямая со стрелкой 6">
            <a:extLst>
              <a:ext uri="{FF2B5EF4-FFF2-40B4-BE49-F238E27FC236}">
                <a16:creationId xmlns:a16="http://schemas.microsoft.com/office/drawing/2014/main" id="{1C24D414-35F0-406B-B330-18A00551BA00}"/>
              </a:ext>
            </a:extLst>
          </p:cNvPr>
          <p:cNvCxnSpPr/>
          <p:nvPr/>
        </p:nvCxnSpPr>
        <p:spPr>
          <a:xfrm flipV="1">
            <a:off x="142875" y="1557338"/>
            <a:ext cx="612775"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8" name="Прямоугольник 7">
            <a:extLst>
              <a:ext uri="{FF2B5EF4-FFF2-40B4-BE49-F238E27FC236}">
                <a16:creationId xmlns:a16="http://schemas.microsoft.com/office/drawing/2014/main" id="{5E47117A-30D6-45E5-9007-8AF681221369}"/>
              </a:ext>
            </a:extLst>
          </p:cNvPr>
          <p:cNvSpPr/>
          <p:nvPr/>
        </p:nvSpPr>
        <p:spPr>
          <a:xfrm>
            <a:off x="687388" y="1160463"/>
            <a:ext cx="2016125" cy="973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rgbClr val="FFFF00"/>
                </a:solidFill>
              </a:rPr>
              <a:t>По рассматриваемому периоду формирования</a:t>
            </a:r>
          </a:p>
        </p:txBody>
      </p:sp>
      <p:cxnSp>
        <p:nvCxnSpPr>
          <p:cNvPr id="9" name="Прямая со стрелкой 8">
            <a:extLst>
              <a:ext uri="{FF2B5EF4-FFF2-40B4-BE49-F238E27FC236}">
                <a16:creationId xmlns:a16="http://schemas.microsoft.com/office/drawing/2014/main" id="{E3261D39-D829-4BE9-A64A-5751DE458C6D}"/>
              </a:ext>
            </a:extLst>
          </p:cNvPr>
          <p:cNvCxnSpPr/>
          <p:nvPr/>
        </p:nvCxnSpPr>
        <p:spPr>
          <a:xfrm>
            <a:off x="2697163" y="1533525"/>
            <a:ext cx="4318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a:extLst>
              <a:ext uri="{FF2B5EF4-FFF2-40B4-BE49-F238E27FC236}">
                <a16:creationId xmlns:a16="http://schemas.microsoft.com/office/drawing/2014/main" id="{EDFE0E95-B0E8-4F87-BA39-8B42A7B68460}"/>
              </a:ext>
            </a:extLst>
          </p:cNvPr>
          <p:cNvSpPr/>
          <p:nvPr/>
        </p:nvSpPr>
        <p:spPr>
          <a:xfrm>
            <a:off x="3128963" y="1171575"/>
            <a:ext cx="5832475" cy="962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Char char="-"/>
              <a:defRPr/>
            </a:pPr>
            <a:r>
              <a:rPr lang="ru-RU" sz="1200" b="1" dirty="0">
                <a:solidFill>
                  <a:srgbClr val="FFFF00"/>
                </a:solidFill>
              </a:rPr>
              <a:t>Прибыль предшествующего периода</a:t>
            </a:r>
          </a:p>
          <a:p>
            <a:pPr>
              <a:buFontTx/>
              <a:buChar char="-"/>
              <a:defRPr/>
            </a:pPr>
            <a:endParaRPr lang="ru-RU" sz="1200" b="1" dirty="0">
              <a:solidFill>
                <a:srgbClr val="FFFF00"/>
              </a:solidFill>
            </a:endParaRPr>
          </a:p>
          <a:p>
            <a:pPr>
              <a:buFontTx/>
              <a:buChar char="-"/>
              <a:defRPr/>
            </a:pPr>
            <a:r>
              <a:rPr lang="ru-RU" sz="1200" b="1" dirty="0">
                <a:solidFill>
                  <a:srgbClr val="FFFF00"/>
                </a:solidFill>
              </a:rPr>
              <a:t>Прибыль отчетного периода</a:t>
            </a:r>
          </a:p>
          <a:p>
            <a:pPr>
              <a:buFontTx/>
              <a:buChar char="-"/>
              <a:defRPr/>
            </a:pPr>
            <a:endParaRPr lang="ru-RU" sz="1200" b="1" dirty="0">
              <a:solidFill>
                <a:srgbClr val="FFFF00"/>
              </a:solidFill>
            </a:endParaRPr>
          </a:p>
          <a:p>
            <a:pPr>
              <a:buFontTx/>
              <a:buChar char="-"/>
              <a:defRPr/>
            </a:pPr>
            <a:r>
              <a:rPr lang="ru-RU" sz="1200" b="1" dirty="0">
                <a:solidFill>
                  <a:srgbClr val="FFFF00"/>
                </a:solidFill>
              </a:rPr>
              <a:t>Прибыль планового периода</a:t>
            </a:r>
          </a:p>
        </p:txBody>
      </p:sp>
      <p:cxnSp>
        <p:nvCxnSpPr>
          <p:cNvPr id="11" name="Прямая со стрелкой 10">
            <a:extLst>
              <a:ext uri="{FF2B5EF4-FFF2-40B4-BE49-F238E27FC236}">
                <a16:creationId xmlns:a16="http://schemas.microsoft.com/office/drawing/2014/main" id="{E2FDA8E7-975C-47AE-9E26-3972FE3BE9AE}"/>
              </a:ext>
            </a:extLst>
          </p:cNvPr>
          <p:cNvCxnSpPr>
            <a:endCxn id="16" idx="1"/>
          </p:cNvCxnSpPr>
          <p:nvPr/>
        </p:nvCxnSpPr>
        <p:spPr>
          <a:xfrm>
            <a:off x="123825" y="2708275"/>
            <a:ext cx="563563"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a:extLst>
              <a:ext uri="{FF2B5EF4-FFF2-40B4-BE49-F238E27FC236}">
                <a16:creationId xmlns:a16="http://schemas.microsoft.com/office/drawing/2014/main" id="{7C302590-4B17-407E-AA99-B5607A54F9C1}"/>
              </a:ext>
            </a:extLst>
          </p:cNvPr>
          <p:cNvSpPr/>
          <p:nvPr/>
        </p:nvSpPr>
        <p:spPr>
          <a:xfrm>
            <a:off x="687388" y="2411413"/>
            <a:ext cx="2016125" cy="595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rgbClr val="FFFF00"/>
                </a:solidFill>
              </a:rPr>
              <a:t>По регулярности формирования</a:t>
            </a:r>
            <a:endParaRPr lang="ru-RU" sz="1400" b="1" dirty="0"/>
          </a:p>
        </p:txBody>
      </p:sp>
      <p:cxnSp>
        <p:nvCxnSpPr>
          <p:cNvPr id="17" name="Прямая со стрелкой 16">
            <a:extLst>
              <a:ext uri="{FF2B5EF4-FFF2-40B4-BE49-F238E27FC236}">
                <a16:creationId xmlns:a16="http://schemas.microsoft.com/office/drawing/2014/main" id="{0472DC69-3506-4429-A906-4309C5313CC3}"/>
              </a:ext>
            </a:extLst>
          </p:cNvPr>
          <p:cNvCxnSpPr/>
          <p:nvPr/>
        </p:nvCxnSpPr>
        <p:spPr>
          <a:xfrm>
            <a:off x="2663825" y="2678113"/>
            <a:ext cx="465138" cy="3016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a:extLst>
              <a:ext uri="{FF2B5EF4-FFF2-40B4-BE49-F238E27FC236}">
                <a16:creationId xmlns:a16="http://schemas.microsoft.com/office/drawing/2014/main" id="{B0208CE6-7CD0-4E28-A03D-5B0A750F2DA7}"/>
              </a:ext>
            </a:extLst>
          </p:cNvPr>
          <p:cNvSpPr/>
          <p:nvPr/>
        </p:nvSpPr>
        <p:spPr>
          <a:xfrm>
            <a:off x="3128963" y="2286000"/>
            <a:ext cx="5832475" cy="7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Char char="-"/>
              <a:defRPr/>
            </a:pPr>
            <a:r>
              <a:rPr lang="ru-RU" sz="1200" b="1" dirty="0">
                <a:solidFill>
                  <a:srgbClr val="FFFF00"/>
                </a:solidFill>
              </a:rPr>
              <a:t>Прибыль формируемая регулярно</a:t>
            </a:r>
          </a:p>
          <a:p>
            <a:pPr>
              <a:buFontTx/>
              <a:buChar char="-"/>
              <a:defRPr/>
            </a:pPr>
            <a:endParaRPr lang="ru-RU" sz="1200" b="1" dirty="0">
              <a:solidFill>
                <a:srgbClr val="FFFF00"/>
              </a:solidFill>
            </a:endParaRPr>
          </a:p>
          <a:p>
            <a:pPr>
              <a:buFontTx/>
              <a:buChar char="-"/>
              <a:defRPr/>
            </a:pPr>
            <a:r>
              <a:rPr lang="ru-RU" sz="1200" b="1" dirty="0">
                <a:solidFill>
                  <a:srgbClr val="FFFF00"/>
                </a:solidFill>
              </a:rPr>
              <a:t>Чрезвычайная прибыль</a:t>
            </a:r>
          </a:p>
        </p:txBody>
      </p:sp>
      <p:cxnSp>
        <p:nvCxnSpPr>
          <p:cNvPr id="23" name="Прямая со стрелкой 22">
            <a:extLst>
              <a:ext uri="{FF2B5EF4-FFF2-40B4-BE49-F238E27FC236}">
                <a16:creationId xmlns:a16="http://schemas.microsoft.com/office/drawing/2014/main" id="{4D12BA99-73F0-4B04-BB2B-5CCFB82765BA}"/>
              </a:ext>
            </a:extLst>
          </p:cNvPr>
          <p:cNvCxnSpPr/>
          <p:nvPr/>
        </p:nvCxnSpPr>
        <p:spPr>
          <a:xfrm>
            <a:off x="149225" y="3573463"/>
            <a:ext cx="56515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4" name="Прямоугольник 23">
            <a:extLst>
              <a:ext uri="{FF2B5EF4-FFF2-40B4-BE49-F238E27FC236}">
                <a16:creationId xmlns:a16="http://schemas.microsoft.com/office/drawing/2014/main" id="{7F24DB2B-AAB1-4B96-917A-BBC28DBCFF9F}"/>
              </a:ext>
            </a:extLst>
          </p:cNvPr>
          <p:cNvSpPr/>
          <p:nvPr/>
        </p:nvSpPr>
        <p:spPr>
          <a:xfrm>
            <a:off x="742950" y="3306763"/>
            <a:ext cx="2016125" cy="595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rgbClr val="FFFF00"/>
                </a:solidFill>
              </a:rPr>
              <a:t>По характеру использования</a:t>
            </a:r>
          </a:p>
        </p:txBody>
      </p:sp>
      <p:cxnSp>
        <p:nvCxnSpPr>
          <p:cNvPr id="25" name="Прямая со стрелкой 24">
            <a:extLst>
              <a:ext uri="{FF2B5EF4-FFF2-40B4-BE49-F238E27FC236}">
                <a16:creationId xmlns:a16="http://schemas.microsoft.com/office/drawing/2014/main" id="{B55BF910-2211-41D4-A96E-CD31138CBC63}"/>
              </a:ext>
            </a:extLst>
          </p:cNvPr>
          <p:cNvCxnSpPr/>
          <p:nvPr/>
        </p:nvCxnSpPr>
        <p:spPr>
          <a:xfrm>
            <a:off x="2755900" y="3573463"/>
            <a:ext cx="4318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6" name="Прямоугольник 25">
            <a:extLst>
              <a:ext uri="{FF2B5EF4-FFF2-40B4-BE49-F238E27FC236}">
                <a16:creationId xmlns:a16="http://schemas.microsoft.com/office/drawing/2014/main" id="{3CD0E30B-AEA1-4744-966F-00219D79ED58}"/>
              </a:ext>
            </a:extLst>
          </p:cNvPr>
          <p:cNvSpPr/>
          <p:nvPr/>
        </p:nvSpPr>
        <p:spPr>
          <a:xfrm>
            <a:off x="3157538" y="3190875"/>
            <a:ext cx="5832475" cy="958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Char char="-"/>
              <a:defRPr/>
            </a:pPr>
            <a:r>
              <a:rPr lang="ru-RU" sz="1200" b="1" dirty="0">
                <a:solidFill>
                  <a:srgbClr val="FFFF00"/>
                </a:solidFill>
              </a:rPr>
              <a:t>Капитализированная прибыль </a:t>
            </a:r>
            <a:r>
              <a:rPr lang="ru-RU" sz="1200" dirty="0"/>
              <a:t>– направленная на финансирование прироста активов предприятия</a:t>
            </a:r>
          </a:p>
          <a:p>
            <a:pPr>
              <a:buFontTx/>
              <a:buChar char="-"/>
              <a:defRPr/>
            </a:pPr>
            <a:endParaRPr lang="ru-RU" sz="1200" b="1" dirty="0">
              <a:solidFill>
                <a:srgbClr val="FFFF00"/>
              </a:solidFill>
            </a:endParaRPr>
          </a:p>
          <a:p>
            <a:pPr>
              <a:buFontTx/>
              <a:buChar char="-"/>
              <a:defRPr/>
            </a:pPr>
            <a:r>
              <a:rPr lang="ru-RU" sz="1200" b="1" dirty="0">
                <a:solidFill>
                  <a:srgbClr val="FFFF00"/>
                </a:solidFill>
              </a:rPr>
              <a:t>Потребленная прибыль </a:t>
            </a:r>
            <a:r>
              <a:rPr lang="ru-RU" sz="1200" dirty="0"/>
              <a:t>– израсходованная на выплаты собственникам (акционерам), персоналу или на социальные программы предприятия</a:t>
            </a:r>
          </a:p>
        </p:txBody>
      </p:sp>
      <p:cxnSp>
        <p:nvCxnSpPr>
          <p:cNvPr id="27" name="Прямая со стрелкой 26">
            <a:extLst>
              <a:ext uri="{FF2B5EF4-FFF2-40B4-BE49-F238E27FC236}">
                <a16:creationId xmlns:a16="http://schemas.microsoft.com/office/drawing/2014/main" id="{77124961-6CBF-4178-9271-F3D63FCAE8B9}"/>
              </a:ext>
            </a:extLst>
          </p:cNvPr>
          <p:cNvCxnSpPr/>
          <p:nvPr/>
        </p:nvCxnSpPr>
        <p:spPr>
          <a:xfrm>
            <a:off x="149225" y="4868863"/>
            <a:ext cx="56515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8" name="Прямоугольник 27">
            <a:extLst>
              <a:ext uri="{FF2B5EF4-FFF2-40B4-BE49-F238E27FC236}">
                <a16:creationId xmlns:a16="http://schemas.microsoft.com/office/drawing/2014/main" id="{31F64F36-B11B-48DD-85C9-EAB869575B2F}"/>
              </a:ext>
            </a:extLst>
          </p:cNvPr>
          <p:cNvSpPr/>
          <p:nvPr/>
        </p:nvSpPr>
        <p:spPr>
          <a:xfrm>
            <a:off x="731838" y="4357688"/>
            <a:ext cx="2016125" cy="942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rgbClr val="FFFF00"/>
                </a:solidFill>
              </a:rPr>
              <a:t>По значению итогового результата хозяйствования</a:t>
            </a:r>
          </a:p>
        </p:txBody>
      </p:sp>
      <p:sp>
        <p:nvSpPr>
          <p:cNvPr id="30" name="Прямоугольник 29">
            <a:extLst>
              <a:ext uri="{FF2B5EF4-FFF2-40B4-BE49-F238E27FC236}">
                <a16:creationId xmlns:a16="http://schemas.microsoft.com/office/drawing/2014/main" id="{ED4093DF-FE86-4CC3-BCFE-1EC8CB35F2A0}"/>
              </a:ext>
            </a:extLst>
          </p:cNvPr>
          <p:cNvSpPr/>
          <p:nvPr/>
        </p:nvSpPr>
        <p:spPr>
          <a:xfrm>
            <a:off x="3138488" y="4389438"/>
            <a:ext cx="5832475" cy="768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Char char="-"/>
              <a:defRPr/>
            </a:pPr>
            <a:r>
              <a:rPr lang="ru-RU" sz="1200" b="1" dirty="0">
                <a:solidFill>
                  <a:srgbClr val="FFFF00"/>
                </a:solidFill>
              </a:rPr>
              <a:t>Положительная прибыль</a:t>
            </a:r>
          </a:p>
          <a:p>
            <a:pPr>
              <a:buFontTx/>
              <a:buChar char="-"/>
              <a:defRPr/>
            </a:pPr>
            <a:endParaRPr lang="ru-RU" sz="1200" b="1" dirty="0">
              <a:solidFill>
                <a:srgbClr val="FFFF00"/>
              </a:solidFill>
            </a:endParaRPr>
          </a:p>
          <a:p>
            <a:pPr>
              <a:buFontTx/>
              <a:buChar char="-"/>
              <a:defRPr/>
            </a:pPr>
            <a:r>
              <a:rPr lang="ru-RU" sz="1200" b="1" dirty="0">
                <a:solidFill>
                  <a:srgbClr val="FFFF00"/>
                </a:solidFill>
              </a:rPr>
              <a:t>Отрицательная прибыль</a:t>
            </a:r>
          </a:p>
        </p:txBody>
      </p:sp>
      <p:cxnSp>
        <p:nvCxnSpPr>
          <p:cNvPr id="31" name="Прямая со стрелкой 30">
            <a:extLst>
              <a:ext uri="{FF2B5EF4-FFF2-40B4-BE49-F238E27FC236}">
                <a16:creationId xmlns:a16="http://schemas.microsoft.com/office/drawing/2014/main" id="{57253D30-BDB9-411D-9001-CC05B51AA4B2}"/>
              </a:ext>
            </a:extLst>
          </p:cNvPr>
          <p:cNvCxnSpPr/>
          <p:nvPr/>
        </p:nvCxnSpPr>
        <p:spPr>
          <a:xfrm>
            <a:off x="2740025" y="4797425"/>
            <a:ext cx="465138" cy="3175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9" name="Номер слайда 28"/>
          <p:cNvSpPr>
            <a:spLocks noGrp="1"/>
          </p:cNvSpPr>
          <p:nvPr>
            <p:ph type="sldNum" sz="quarter" idx="12"/>
          </p:nvPr>
        </p:nvSpPr>
        <p:spPr/>
        <p:txBody>
          <a:bodyPr/>
          <a:lstStyle/>
          <a:p>
            <a:fld id="{B19B0651-EE4F-4900-A07F-96A6BFA9D0F0}" type="slidenum">
              <a:rPr lang="ru-RU" smtClean="0"/>
              <a:pPr/>
              <a:t>216</a:t>
            </a:fld>
            <a:endParaRPr lang="ru-RU"/>
          </a:p>
        </p:txBody>
      </p:sp>
    </p:spTree>
    <p:extLst>
      <p:ext uri="{BB962C8B-B14F-4D97-AF65-F5344CB8AC3E}">
        <p14:creationId xmlns:p14="http://schemas.microsoft.com/office/powerpoint/2010/main" val="274679633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7360BCC-D3C8-4F6B-8076-3150D5C811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3175"/>
            <a:ext cx="6978650" cy="6861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Номер слайда 2"/>
          <p:cNvSpPr>
            <a:spLocks noGrp="1"/>
          </p:cNvSpPr>
          <p:nvPr>
            <p:ph type="sldNum" sz="quarter" idx="12"/>
          </p:nvPr>
        </p:nvSpPr>
        <p:spPr/>
        <p:txBody>
          <a:bodyPr/>
          <a:lstStyle/>
          <a:p>
            <a:fld id="{B19B0651-EE4F-4900-A07F-96A6BFA9D0F0}" type="slidenum">
              <a:rPr lang="ru-RU" smtClean="0"/>
              <a:pPr/>
              <a:t>217</a:t>
            </a:fld>
            <a:endParaRPr lang="ru-RU"/>
          </a:p>
        </p:txBody>
      </p:sp>
    </p:spTree>
    <p:extLst>
      <p:ext uri="{BB962C8B-B14F-4D97-AF65-F5344CB8AC3E}">
        <p14:creationId xmlns:p14="http://schemas.microsoft.com/office/powerpoint/2010/main" val="102479200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plan-3.gif">
            <a:extLst>
              <a:ext uri="{FF2B5EF4-FFF2-40B4-BE49-F238E27FC236}">
                <a16:creationId xmlns:a16="http://schemas.microsoft.com/office/drawing/2014/main" id="{2485453B-2626-4F61-9127-808AAD5EE5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42863"/>
            <a:ext cx="6086475" cy="681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2"/>
          </p:nvPr>
        </p:nvSpPr>
        <p:spPr/>
        <p:txBody>
          <a:bodyPr/>
          <a:lstStyle/>
          <a:p>
            <a:fld id="{B19B0651-EE4F-4900-A07F-96A6BFA9D0F0}" type="slidenum">
              <a:rPr lang="ru-RU" smtClean="0"/>
              <a:pPr/>
              <a:t>218</a:t>
            </a:fld>
            <a:endParaRPr lang="ru-RU"/>
          </a:p>
        </p:txBody>
      </p:sp>
    </p:spTree>
    <p:extLst>
      <p:ext uri="{BB962C8B-B14F-4D97-AF65-F5344CB8AC3E}">
        <p14:creationId xmlns:p14="http://schemas.microsoft.com/office/powerpoint/2010/main" val="65780989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3E03A3F4-B350-4FD8-BBC1-79C7392B28CE}"/>
              </a:ext>
            </a:extLst>
          </p:cNvPr>
          <p:cNvSpPr>
            <a:spLocks noGrp="1" noChangeArrowheads="1"/>
          </p:cNvSpPr>
          <p:nvPr>
            <p:ph idx="1"/>
          </p:nvPr>
        </p:nvSpPr>
        <p:spPr>
          <a:xfrm>
            <a:off x="0" y="0"/>
            <a:ext cx="9144000" cy="6126163"/>
          </a:xfrm>
        </p:spPr>
        <p:txBody>
          <a:bodyPr>
            <a:normAutofit/>
          </a:bodyPr>
          <a:lstStyle/>
          <a:p>
            <a:pPr marL="0" indent="0" eaLnBrk="1" hangingPunct="1">
              <a:lnSpc>
                <a:spcPct val="80000"/>
              </a:lnSpc>
              <a:buFont typeface="Arial" charset="0"/>
              <a:buNone/>
              <a:defRPr/>
            </a:pPr>
            <a:r>
              <a:rPr lang="ru-RU" sz="1800" b="1" dirty="0">
                <a:solidFill>
                  <a:srgbClr val="FF0000"/>
                </a:solidFill>
              </a:rPr>
              <a:t>Фонд накопления </a:t>
            </a:r>
            <a:r>
              <a:rPr lang="ru-RU" sz="1800" b="1" dirty="0"/>
              <a:t>,</a:t>
            </a:r>
            <a:r>
              <a:rPr lang="ru-RU" sz="1800" dirty="0"/>
              <a:t> образуемый за счет П, </a:t>
            </a:r>
            <a:r>
              <a:rPr lang="ru-RU" sz="1800" dirty="0">
                <a:solidFill>
                  <a:srgbClr val="FF0000"/>
                </a:solidFill>
              </a:rPr>
              <a:t>используется на приобретение и строительство ОФ производственного и непроизводственного назначения и осуществление др. кап. вложений, которые не носят безвозвратный характер. </a:t>
            </a:r>
            <a:r>
              <a:rPr lang="ru-RU" sz="1800" dirty="0"/>
              <a:t>Часть средств фонда накопления, направленная на долгосрочные инвестиции, не расходуется безвозвратно. Вместо потраченных средств, которые числились в активе баланса на расчетном счете, появляется эквивалентная стоимость др. имущества, созданного на эти средства а также отраженного в активе, но по др. статье.</a:t>
            </a:r>
          </a:p>
          <a:p>
            <a:pPr eaLnBrk="1" hangingPunct="1">
              <a:lnSpc>
                <a:spcPct val="80000"/>
              </a:lnSpc>
              <a:buFontTx/>
              <a:buNone/>
              <a:defRPr/>
            </a:pPr>
            <a:endParaRPr lang="ru-RU" sz="1800" dirty="0"/>
          </a:p>
          <a:p>
            <a:pPr eaLnBrk="1" hangingPunct="1">
              <a:lnSpc>
                <a:spcPct val="80000"/>
              </a:lnSpc>
              <a:buFontTx/>
              <a:buNone/>
              <a:defRPr/>
            </a:pPr>
            <a:r>
              <a:rPr lang="ru-RU" sz="1800" dirty="0"/>
              <a:t>За счет ФН финансируются расходы, которые носят безвозвратный характер:</a:t>
            </a:r>
          </a:p>
          <a:p>
            <a:pPr eaLnBrk="1" hangingPunct="1">
              <a:lnSpc>
                <a:spcPct val="80000"/>
              </a:lnSpc>
              <a:buFontTx/>
              <a:buNone/>
              <a:defRPr/>
            </a:pPr>
            <a:r>
              <a:rPr lang="ru-RU" sz="1800" dirty="0"/>
              <a:t>- на проведение НИР;</a:t>
            </a:r>
          </a:p>
          <a:p>
            <a:pPr eaLnBrk="1" hangingPunct="1">
              <a:lnSpc>
                <a:spcPct val="80000"/>
              </a:lnSpc>
              <a:buFontTx/>
              <a:buNone/>
              <a:defRPr/>
            </a:pPr>
            <a:r>
              <a:rPr lang="ru-RU" sz="1800" dirty="0"/>
              <a:t>- на природоохранные мероприятия;</a:t>
            </a:r>
          </a:p>
          <a:p>
            <a:pPr eaLnBrk="1" hangingPunct="1">
              <a:lnSpc>
                <a:spcPct val="80000"/>
              </a:lnSpc>
              <a:buFontTx/>
              <a:buNone/>
              <a:defRPr/>
            </a:pPr>
            <a:r>
              <a:rPr lang="ru-RU" sz="1800" dirty="0"/>
              <a:t>- расходы сверх установленных норм включения в с/с для налогообложения (повышение квалификации, командировочные, представительские расходы, проценты за кредит и др.);</a:t>
            </a:r>
          </a:p>
          <a:p>
            <a:pPr eaLnBrk="1" hangingPunct="1">
              <a:lnSpc>
                <a:spcPct val="80000"/>
              </a:lnSpc>
              <a:buFontTx/>
              <a:buNone/>
              <a:defRPr/>
            </a:pPr>
            <a:r>
              <a:rPr lang="ru-RU" sz="1800" dirty="0"/>
              <a:t>- расходы по выпуску ценных бумаг;</a:t>
            </a:r>
          </a:p>
          <a:p>
            <a:pPr eaLnBrk="1" hangingPunct="1">
              <a:lnSpc>
                <a:spcPct val="80000"/>
              </a:lnSpc>
              <a:buFontTx/>
              <a:buNone/>
              <a:defRPr/>
            </a:pPr>
            <a:r>
              <a:rPr lang="ru-RU" sz="1800" dirty="0"/>
              <a:t>- взносы по созданию др. предприятий;</a:t>
            </a:r>
          </a:p>
          <a:p>
            <a:pPr eaLnBrk="1" hangingPunct="1">
              <a:lnSpc>
                <a:spcPct val="80000"/>
              </a:lnSpc>
              <a:buFontTx/>
              <a:buNone/>
              <a:defRPr/>
            </a:pPr>
            <a:r>
              <a:rPr lang="ru-RU" sz="1800" dirty="0"/>
              <a:t>- уплата штрафных санкций в случае сокрытия (занижения) П, нарушения требований по охране окружающей среды и ряд др. расходов.</a:t>
            </a:r>
          </a:p>
          <a:p>
            <a:pPr eaLnBrk="1" hangingPunct="1">
              <a:lnSpc>
                <a:spcPct val="80000"/>
              </a:lnSpc>
              <a:buFontTx/>
              <a:buNone/>
              <a:defRPr/>
            </a:pPr>
            <a:endParaRPr lang="ru-RU" sz="1800" dirty="0"/>
          </a:p>
          <a:p>
            <a:pPr eaLnBrk="1" hangingPunct="1">
              <a:lnSpc>
                <a:spcPct val="80000"/>
              </a:lnSpc>
              <a:buFontTx/>
              <a:buNone/>
              <a:defRPr/>
            </a:pPr>
            <a:endParaRPr lang="ru-RU" sz="1800" dirty="0"/>
          </a:p>
          <a:p>
            <a:pPr eaLnBrk="1" hangingPunct="1">
              <a:lnSpc>
                <a:spcPct val="80000"/>
              </a:lnSpc>
              <a:buFontTx/>
              <a:buNone/>
              <a:defRPr/>
            </a:pPr>
            <a:r>
              <a:rPr lang="ru-RU" sz="1800" dirty="0"/>
              <a:t>Для контроля за движением средств рекомендуется в составе ФН разделять фонд накопления образованный и использованный.</a:t>
            </a:r>
            <a:endParaRPr lang="ru-RU" sz="1800" b="1"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219</a:t>
            </a:fld>
            <a:endParaRPr lang="ru-RU"/>
          </a:p>
        </p:txBody>
      </p:sp>
    </p:spTree>
    <p:extLst>
      <p:ext uri="{BB962C8B-B14F-4D97-AF65-F5344CB8AC3E}">
        <p14:creationId xmlns:p14="http://schemas.microsoft.com/office/powerpoint/2010/main" val="830591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1028">
            <a:extLst>
              <a:ext uri="{FF2B5EF4-FFF2-40B4-BE49-F238E27FC236}">
                <a16:creationId xmlns:a16="http://schemas.microsoft.com/office/drawing/2014/main" id="{D54CF5D9-C2B2-4147-9160-F3E81152D1D7}"/>
              </a:ext>
            </a:extLst>
          </p:cNvPr>
          <p:cNvSpPr txBox="1">
            <a:spLocks noChangeArrowheads="1"/>
          </p:cNvSpPr>
          <p:nvPr/>
        </p:nvSpPr>
        <p:spPr bwMode="auto">
          <a:xfrm>
            <a:off x="250825" y="260350"/>
            <a:ext cx="8569325" cy="600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ru-RU" sz="2800" i="1" u="sng" dirty="0">
                <a:cs typeface="Arial" charset="0"/>
              </a:rPr>
              <a:t>По принадлежности ОФ </a:t>
            </a:r>
          </a:p>
          <a:p>
            <a:pPr algn="l">
              <a:defRPr/>
            </a:pPr>
            <a:endParaRPr lang="ru-RU" sz="2800" i="1" u="sng" dirty="0">
              <a:latin typeface="Arial" charset="0"/>
              <a:cs typeface="Arial" charset="0"/>
            </a:endParaRPr>
          </a:p>
          <a:p>
            <a:pPr algn="l">
              <a:defRPr/>
            </a:pPr>
            <a:r>
              <a:rPr lang="ru-RU" sz="2400" dirty="0">
                <a:latin typeface="Arial" charset="0"/>
                <a:cs typeface="Arial" charset="0"/>
              </a:rPr>
              <a:t> собственные и арендные</a:t>
            </a:r>
          </a:p>
          <a:p>
            <a:pPr algn="l">
              <a:defRPr/>
            </a:pPr>
            <a:endParaRPr lang="ru-RU" sz="2400" dirty="0">
              <a:latin typeface="Arial" charset="0"/>
              <a:cs typeface="Arial" charset="0"/>
            </a:endParaRPr>
          </a:p>
          <a:p>
            <a:pPr algn="l">
              <a:defRPr/>
            </a:pPr>
            <a:endParaRPr lang="ru-RU" sz="2400" dirty="0">
              <a:latin typeface="Arial" charset="0"/>
              <a:cs typeface="Arial" charset="0"/>
            </a:endParaRPr>
          </a:p>
          <a:p>
            <a:pPr algn="l">
              <a:defRPr/>
            </a:pPr>
            <a:r>
              <a:rPr lang="ru-RU" sz="2800" i="1" u="sng" dirty="0">
                <a:cs typeface="Arial" charset="0"/>
              </a:rPr>
              <a:t>В зависимости от степени их воздействия на предмет труда </a:t>
            </a:r>
          </a:p>
          <a:p>
            <a:pPr algn="l">
              <a:defRPr/>
            </a:pPr>
            <a:endParaRPr lang="ru-RU" sz="2800" i="1" u="sng" dirty="0">
              <a:cs typeface="Arial" charset="0"/>
            </a:endParaRPr>
          </a:p>
          <a:p>
            <a:pPr marL="342900" indent="-342900" algn="l">
              <a:buFont typeface="Arial" pitchFamily="34" charset="0"/>
              <a:buChar char="•"/>
              <a:defRPr/>
            </a:pPr>
            <a:r>
              <a:rPr lang="ru-RU" sz="2800" b="1" dirty="0">
                <a:latin typeface="Arial" charset="0"/>
                <a:cs typeface="Arial" charset="0"/>
              </a:rPr>
              <a:t>активные </a:t>
            </a:r>
            <a:r>
              <a:rPr lang="ru-RU" sz="2400" b="1" dirty="0">
                <a:latin typeface="Arial" charset="0"/>
                <a:cs typeface="Arial" charset="0"/>
              </a:rPr>
              <a:t>- </a:t>
            </a:r>
            <a:r>
              <a:rPr lang="ru-RU" sz="2400" dirty="0">
                <a:latin typeface="Arial" charset="0"/>
                <a:cs typeface="Arial" charset="0"/>
              </a:rPr>
              <a:t>в процессе производства непосредственно воздействуют на предмет труда, видоизменяя его (машины и оборудование, технологические линии, измерительные приборы, транспортные средства) </a:t>
            </a:r>
          </a:p>
          <a:p>
            <a:pPr marL="342900" indent="-342900" algn="l">
              <a:buFont typeface="Arial" pitchFamily="34" charset="0"/>
              <a:buChar char="•"/>
              <a:defRPr/>
            </a:pPr>
            <a:endParaRPr lang="ru-RU" sz="2400" dirty="0">
              <a:latin typeface="Arial" charset="0"/>
              <a:cs typeface="Arial" charset="0"/>
            </a:endParaRPr>
          </a:p>
          <a:p>
            <a:pPr marL="342900" indent="-342900" algn="l">
              <a:buFont typeface="Arial" pitchFamily="34" charset="0"/>
              <a:buChar char="•"/>
              <a:defRPr/>
            </a:pPr>
            <a:r>
              <a:rPr lang="ru-RU" sz="2800" b="1" dirty="0">
                <a:latin typeface="Arial" charset="0"/>
                <a:cs typeface="Arial" charset="0"/>
              </a:rPr>
              <a:t>пассивные</a:t>
            </a:r>
            <a:r>
              <a:rPr lang="ru-RU" sz="2400" dirty="0">
                <a:latin typeface="Arial" charset="0"/>
                <a:cs typeface="Arial" charset="0"/>
              </a:rPr>
              <a:t> - создают необходимые условия для нормального протекания производственного процесса.</a:t>
            </a:r>
          </a:p>
        </p:txBody>
      </p:sp>
      <p:sp>
        <p:nvSpPr>
          <p:cNvPr id="3" name="Номер слайда 2"/>
          <p:cNvSpPr>
            <a:spLocks noGrp="1"/>
          </p:cNvSpPr>
          <p:nvPr>
            <p:ph type="sldNum" sz="quarter" idx="12"/>
          </p:nvPr>
        </p:nvSpPr>
        <p:spPr/>
        <p:txBody>
          <a:bodyPr/>
          <a:lstStyle/>
          <a:p>
            <a:fld id="{B19B0651-EE4F-4900-A07F-96A6BFA9D0F0}" type="slidenum">
              <a:rPr lang="ru-RU" smtClean="0"/>
              <a:pPr/>
              <a:t>22</a:t>
            </a:fld>
            <a:endParaRPr lang="ru-RU"/>
          </a:p>
        </p:txBody>
      </p:sp>
    </p:spTree>
    <p:extLst>
      <p:ext uri="{BB962C8B-B14F-4D97-AF65-F5344CB8AC3E}">
        <p14:creationId xmlns:p14="http://schemas.microsoft.com/office/powerpoint/2010/main" val="299306281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80E6F3D5-2718-4E44-B1A6-3456CB638DBB}"/>
              </a:ext>
            </a:extLst>
          </p:cNvPr>
          <p:cNvSpPr>
            <a:spLocks noGrp="1" noChangeArrowheads="1"/>
          </p:cNvSpPr>
          <p:nvPr>
            <p:ph idx="1"/>
          </p:nvPr>
        </p:nvSpPr>
        <p:spPr>
          <a:xfrm>
            <a:off x="0" y="115888"/>
            <a:ext cx="9036050" cy="6265862"/>
          </a:xfrm>
        </p:spPr>
        <p:txBody>
          <a:bodyPr rtlCol="0">
            <a:normAutofit/>
          </a:bodyPr>
          <a:lstStyle/>
          <a:p>
            <a:pPr marL="0" indent="0" eaLnBrk="1" fontAlgn="auto" hangingPunct="1">
              <a:lnSpc>
                <a:spcPct val="90000"/>
              </a:lnSpc>
              <a:spcAft>
                <a:spcPts val="0"/>
              </a:spcAft>
              <a:buFont typeface="Arial" charset="0"/>
              <a:buNone/>
              <a:defRPr/>
            </a:pPr>
            <a:r>
              <a:rPr lang="ru-RU" b="1" dirty="0">
                <a:solidFill>
                  <a:srgbClr val="FF0000"/>
                </a:solidFill>
              </a:rPr>
              <a:t>Фонд потребления  </a:t>
            </a:r>
            <a:r>
              <a:rPr lang="ru-RU" dirty="0">
                <a:solidFill>
                  <a:srgbClr val="FF0000"/>
                </a:solidFill>
              </a:rPr>
              <a:t>используется на финансирование социальных нужд и материальное стимулирование работников</a:t>
            </a:r>
            <a:r>
              <a:rPr lang="ru-RU" dirty="0">
                <a:solidFill>
                  <a:schemeClr val="tx1">
                    <a:lumMod val="50000"/>
                    <a:lumOff val="50000"/>
                  </a:schemeClr>
                </a:solidFill>
              </a:rPr>
              <a:t>: </a:t>
            </a:r>
          </a:p>
          <a:p>
            <a:pPr eaLnBrk="1" fontAlgn="auto" hangingPunct="1">
              <a:lnSpc>
                <a:spcPct val="90000"/>
              </a:lnSpc>
              <a:spcAft>
                <a:spcPts val="0"/>
              </a:spcAft>
              <a:defRPr/>
            </a:pPr>
            <a:r>
              <a:rPr lang="ru-RU" dirty="0">
                <a:solidFill>
                  <a:schemeClr val="tx1">
                    <a:lumMod val="50000"/>
                    <a:lumOff val="50000"/>
                  </a:schemeClr>
                </a:solidFill>
              </a:rPr>
              <a:t>выплату премий, не связанных с производственными показателями (за долголетний труд, в связи с юбилеем и др.); </a:t>
            </a:r>
          </a:p>
          <a:p>
            <a:pPr eaLnBrk="1" fontAlgn="auto" hangingPunct="1">
              <a:lnSpc>
                <a:spcPct val="90000"/>
              </a:lnSpc>
              <a:spcAft>
                <a:spcPts val="0"/>
              </a:spcAft>
              <a:defRPr/>
            </a:pPr>
            <a:r>
              <a:rPr lang="ru-RU" dirty="0">
                <a:solidFill>
                  <a:schemeClr val="tx1">
                    <a:lumMod val="50000"/>
                    <a:lumOff val="50000"/>
                  </a:schemeClr>
                </a:solidFill>
              </a:rPr>
              <a:t>оказание материальной помощи; </a:t>
            </a:r>
          </a:p>
          <a:p>
            <a:pPr eaLnBrk="1" fontAlgn="auto" hangingPunct="1">
              <a:lnSpc>
                <a:spcPct val="90000"/>
              </a:lnSpc>
              <a:spcAft>
                <a:spcPts val="0"/>
              </a:spcAft>
              <a:defRPr/>
            </a:pPr>
            <a:r>
              <a:rPr lang="ru-RU" dirty="0">
                <a:solidFill>
                  <a:schemeClr val="tx1">
                    <a:lumMod val="50000"/>
                    <a:lumOff val="50000"/>
                  </a:schemeClr>
                </a:solidFill>
              </a:rPr>
              <a:t>оплату путевок, лечение, медикаментов для работников и членов их семей; </a:t>
            </a:r>
          </a:p>
          <a:p>
            <a:pPr eaLnBrk="1" fontAlgn="auto" hangingPunct="1">
              <a:lnSpc>
                <a:spcPct val="90000"/>
              </a:lnSpc>
              <a:spcAft>
                <a:spcPts val="0"/>
              </a:spcAft>
              <a:defRPr/>
            </a:pPr>
            <a:r>
              <a:rPr lang="ru-RU" dirty="0">
                <a:solidFill>
                  <a:schemeClr val="tx1">
                    <a:lumMod val="50000"/>
                    <a:lumOff val="50000"/>
                  </a:schemeClr>
                </a:solidFill>
              </a:rPr>
              <a:t>выплату дивидендов и др.</a:t>
            </a:r>
          </a:p>
          <a:p>
            <a:pPr eaLnBrk="1" fontAlgn="auto" hangingPunct="1">
              <a:lnSpc>
                <a:spcPct val="90000"/>
              </a:lnSpc>
              <a:spcAft>
                <a:spcPts val="0"/>
              </a:spcAft>
              <a:defRPr/>
            </a:pPr>
            <a:endParaRPr lang="ru-RU" b="1" dirty="0">
              <a:solidFill>
                <a:schemeClr val="tx1">
                  <a:lumMod val="50000"/>
                  <a:lumOff val="50000"/>
                </a:schemeClr>
              </a:solidFill>
            </a:endParaRPr>
          </a:p>
          <a:p>
            <a:pPr eaLnBrk="1" fontAlgn="auto" hangingPunct="1">
              <a:lnSpc>
                <a:spcPct val="90000"/>
              </a:lnSpc>
              <a:spcAft>
                <a:spcPts val="0"/>
              </a:spcAft>
              <a:defRPr/>
            </a:pPr>
            <a:endParaRPr lang="ru-RU" b="1" dirty="0">
              <a:solidFill>
                <a:schemeClr val="tx1">
                  <a:lumMod val="50000"/>
                  <a:lumOff val="50000"/>
                </a:schemeClr>
              </a:solidFill>
            </a:endParaRPr>
          </a:p>
          <a:p>
            <a:pPr marL="0" indent="0" algn="just" eaLnBrk="1" fontAlgn="auto" hangingPunct="1">
              <a:lnSpc>
                <a:spcPct val="90000"/>
              </a:lnSpc>
              <a:spcAft>
                <a:spcPts val="0"/>
              </a:spcAft>
              <a:buFont typeface="Arial" charset="0"/>
              <a:buNone/>
              <a:defRPr/>
            </a:pPr>
            <a:r>
              <a:rPr lang="ru-RU" b="1" dirty="0">
                <a:solidFill>
                  <a:srgbClr val="FF0000"/>
                </a:solidFill>
              </a:rPr>
              <a:t>Резервный фонд</a:t>
            </a:r>
            <a:r>
              <a:rPr lang="ru-RU" dirty="0">
                <a:solidFill>
                  <a:srgbClr val="FF0000"/>
                </a:solidFill>
              </a:rPr>
              <a:t> предназначен для покрытия непредвиденных потерь</a:t>
            </a:r>
            <a:r>
              <a:rPr lang="ru-RU" dirty="0">
                <a:solidFill>
                  <a:schemeClr val="tx1">
                    <a:lumMod val="50000"/>
                    <a:lumOff val="50000"/>
                  </a:schemeClr>
                </a:solidFill>
              </a:rPr>
              <a:t>, вызванных стихийными бедствиями, и балансовых убытков.</a:t>
            </a:r>
          </a:p>
          <a:p>
            <a:pPr eaLnBrk="1" fontAlgn="auto" hangingPunct="1">
              <a:lnSpc>
                <a:spcPct val="90000"/>
              </a:lnSpc>
              <a:spcAft>
                <a:spcPts val="0"/>
              </a:spcAft>
              <a:defRPr/>
            </a:pPr>
            <a:endParaRPr lang="ru-RU" dirty="0">
              <a:solidFill>
                <a:schemeClr val="tx1">
                  <a:lumMod val="50000"/>
                  <a:lumOff val="50000"/>
                </a:schemeClr>
              </a:solidFill>
            </a:endParaRPr>
          </a:p>
          <a:p>
            <a:pPr eaLnBrk="1" fontAlgn="auto" hangingPunct="1">
              <a:lnSpc>
                <a:spcPct val="90000"/>
              </a:lnSpc>
              <a:spcAft>
                <a:spcPts val="0"/>
              </a:spcAft>
              <a:defRPr/>
            </a:pPr>
            <a:endParaRPr lang="ru-RU" dirty="0">
              <a:solidFill>
                <a:schemeClr val="tx1">
                  <a:lumMod val="50000"/>
                  <a:lumOff val="50000"/>
                </a:schemeClr>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220</a:t>
            </a:fld>
            <a:endParaRPr lang="ru-RU"/>
          </a:p>
        </p:txBody>
      </p:sp>
    </p:spTree>
    <p:extLst>
      <p:ext uri="{BB962C8B-B14F-4D97-AF65-F5344CB8AC3E}">
        <p14:creationId xmlns:p14="http://schemas.microsoft.com/office/powerpoint/2010/main" val="191633527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F7A029A-BB09-48F8-B120-21BFE6A38424}"/>
              </a:ext>
            </a:extLst>
          </p:cNvPr>
          <p:cNvSpPr/>
          <p:nvPr/>
        </p:nvSpPr>
        <p:spPr>
          <a:xfrm>
            <a:off x="0" y="188913"/>
            <a:ext cx="8964613" cy="4524375"/>
          </a:xfrm>
          <a:prstGeom prst="rect">
            <a:avLst/>
          </a:prstGeom>
        </p:spPr>
        <p:txBody>
          <a:bodyPr>
            <a:spAutoFit/>
          </a:bodyPr>
          <a:lstStyle/>
          <a:p>
            <a:pPr>
              <a:defRPr/>
            </a:pPr>
            <a:r>
              <a:rPr lang="ru-RU" sz="3200" b="1" dirty="0">
                <a:solidFill>
                  <a:srgbClr val="FF0066"/>
                </a:solidFill>
                <a:latin typeface="Arial" charset="0"/>
              </a:rPr>
              <a:t>Рентабельность</a:t>
            </a:r>
            <a:r>
              <a:rPr lang="ru-RU" sz="3200" dirty="0">
                <a:solidFill>
                  <a:srgbClr val="FF0066"/>
                </a:solidFill>
                <a:latin typeface="Arial" charset="0"/>
              </a:rPr>
              <a:t> – относительный показатель экономической эффективности.</a:t>
            </a:r>
          </a:p>
          <a:p>
            <a:pPr>
              <a:defRPr/>
            </a:pPr>
            <a:endParaRPr lang="ru-RU" sz="3200" dirty="0">
              <a:solidFill>
                <a:srgbClr val="FF0066"/>
              </a:solidFill>
              <a:latin typeface="Arial" charset="0"/>
            </a:endParaRPr>
          </a:p>
          <a:p>
            <a:pPr>
              <a:defRPr/>
            </a:pPr>
            <a:r>
              <a:rPr lang="ru-RU" sz="3200" dirty="0">
                <a:latin typeface="Arial" charset="0"/>
              </a:rPr>
              <a:t>Рентабельность комплексно отражает степень эффективности использования</a:t>
            </a:r>
          </a:p>
          <a:p>
            <a:pPr marL="457200" indent="-457200">
              <a:buFont typeface="Wingdings" pitchFamily="2" charset="2"/>
              <a:buChar char="§"/>
              <a:defRPr/>
            </a:pPr>
            <a:r>
              <a:rPr lang="ru-RU" sz="3200" dirty="0">
                <a:latin typeface="Arial" charset="0"/>
              </a:rPr>
              <a:t>материальных,</a:t>
            </a:r>
          </a:p>
          <a:p>
            <a:pPr marL="457200" indent="-457200">
              <a:buFont typeface="Wingdings" pitchFamily="2" charset="2"/>
              <a:buChar char="§"/>
              <a:defRPr/>
            </a:pPr>
            <a:r>
              <a:rPr lang="ru-RU" sz="3200" dirty="0">
                <a:latin typeface="Arial" charset="0"/>
              </a:rPr>
              <a:t>трудовых </a:t>
            </a:r>
          </a:p>
          <a:p>
            <a:pPr marL="457200" indent="-457200">
              <a:buFont typeface="Wingdings" pitchFamily="2" charset="2"/>
              <a:buChar char="§"/>
              <a:defRPr/>
            </a:pPr>
            <a:r>
              <a:rPr lang="ru-RU" sz="3200" dirty="0">
                <a:latin typeface="Arial" charset="0"/>
              </a:rPr>
              <a:t>денежных ресурсов, </a:t>
            </a:r>
          </a:p>
          <a:p>
            <a:pPr marL="457200" indent="-457200">
              <a:buFont typeface="Wingdings" pitchFamily="2" charset="2"/>
              <a:buChar char="§"/>
              <a:defRPr/>
            </a:pPr>
            <a:r>
              <a:rPr lang="ru-RU" sz="3200" dirty="0">
                <a:latin typeface="Arial" charset="0"/>
              </a:rPr>
              <a:t>природных богатств. </a:t>
            </a:r>
          </a:p>
        </p:txBody>
      </p:sp>
      <p:sp>
        <p:nvSpPr>
          <p:cNvPr id="3" name="Номер слайда 2"/>
          <p:cNvSpPr>
            <a:spLocks noGrp="1"/>
          </p:cNvSpPr>
          <p:nvPr>
            <p:ph type="sldNum" sz="quarter" idx="12"/>
          </p:nvPr>
        </p:nvSpPr>
        <p:spPr/>
        <p:txBody>
          <a:bodyPr/>
          <a:lstStyle/>
          <a:p>
            <a:fld id="{B19B0651-EE4F-4900-A07F-96A6BFA9D0F0}" type="slidenum">
              <a:rPr lang="ru-RU" smtClean="0"/>
              <a:pPr/>
              <a:t>221</a:t>
            </a:fld>
            <a:endParaRPr lang="ru-RU"/>
          </a:p>
        </p:txBody>
      </p:sp>
    </p:spTree>
    <p:extLst>
      <p:ext uri="{BB962C8B-B14F-4D97-AF65-F5344CB8AC3E}">
        <p14:creationId xmlns:p14="http://schemas.microsoft.com/office/powerpoint/2010/main" val="167022346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4">
            <a:extLst>
              <a:ext uri="{FF2B5EF4-FFF2-40B4-BE49-F238E27FC236}">
                <a16:creationId xmlns:a16="http://schemas.microsoft.com/office/drawing/2014/main" id="{1F034A49-431D-4F5F-8E0B-5C7E3CB26A6F}"/>
              </a:ext>
            </a:extLst>
          </p:cNvPr>
          <p:cNvSpPr>
            <a:spLocks noChangeArrowheads="1"/>
          </p:cNvSpPr>
          <p:nvPr/>
        </p:nvSpPr>
        <p:spPr bwMode="auto">
          <a:xfrm>
            <a:off x="323850" y="201613"/>
            <a:ext cx="8280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b="1"/>
              <a:t>Первая группа показателей рентабельности - п</a:t>
            </a:r>
            <a:r>
              <a:rPr lang="ru-RU" altLang="ru-RU"/>
              <a:t>оказатели, формируемые на основе при­были, или доходов:</a:t>
            </a:r>
          </a:p>
        </p:txBody>
      </p:sp>
      <p:pic>
        <p:nvPicPr>
          <p:cNvPr id="15363" name="Picture 4">
            <a:extLst>
              <a:ext uri="{FF2B5EF4-FFF2-40B4-BE49-F238E27FC236}">
                <a16:creationId xmlns:a16="http://schemas.microsoft.com/office/drawing/2014/main" id="{FCCC8771-F0F9-4037-AFD3-726F670075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875" y="1196975"/>
            <a:ext cx="63563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Прямоугольник 5">
            <a:extLst>
              <a:ext uri="{FF2B5EF4-FFF2-40B4-BE49-F238E27FC236}">
                <a16:creationId xmlns:a16="http://schemas.microsoft.com/office/drawing/2014/main" id="{DE5F2808-AB25-459E-84BE-755CEE938834}"/>
              </a:ext>
            </a:extLst>
          </p:cNvPr>
          <p:cNvSpPr>
            <a:spLocks noChangeArrowheads="1"/>
          </p:cNvSpPr>
          <p:nvPr/>
        </p:nvSpPr>
        <p:spPr bwMode="auto">
          <a:xfrm>
            <a:off x="179388" y="2420938"/>
            <a:ext cx="87852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a:t>где Рпр</a:t>
            </a:r>
            <a:r>
              <a:rPr lang="ru-RU" altLang="ru-RU" baseline="-25000"/>
              <a:t>1</a:t>
            </a:r>
            <a:r>
              <a:rPr lang="ru-RU" altLang="ru-RU"/>
              <a:t>, Рпр</a:t>
            </a:r>
            <a:r>
              <a:rPr lang="ru-RU" altLang="ru-RU" baseline="-25000"/>
              <a:t>2</a:t>
            </a:r>
            <a:r>
              <a:rPr lang="ru-RU" altLang="ru-RU"/>
              <a:t>; Рпр</a:t>
            </a:r>
            <a:r>
              <a:rPr lang="ru-RU" altLang="ru-RU" baseline="-25000"/>
              <a:t>3</a:t>
            </a:r>
            <a:r>
              <a:rPr lang="ru-RU" altLang="ru-RU"/>
              <a:t> — уровни рентабельности по показателям прибыли, или дохода; </a:t>
            </a:r>
          </a:p>
          <a:p>
            <a:pPr eaLnBrk="1" hangingPunct="1"/>
            <a:r>
              <a:rPr lang="ru-RU" altLang="ru-RU"/>
              <a:t>      В — выручка от продаж; </a:t>
            </a:r>
          </a:p>
          <a:p>
            <a:pPr eaLnBrk="1" hangingPunct="1"/>
            <a:r>
              <a:rPr lang="ru-RU" altLang="ru-RU"/>
              <a:t>      ВП — валовая прибыль (прибыль от продаж), или доход; </a:t>
            </a:r>
          </a:p>
          <a:p>
            <a:pPr eaLnBrk="1" hangingPunct="1"/>
            <a:r>
              <a:rPr lang="ru-RU" altLang="ru-RU"/>
              <a:t>      НП — прибыль до налогообложения; </a:t>
            </a:r>
          </a:p>
          <a:p>
            <a:pPr eaLnBrk="1" hangingPunct="1"/>
            <a:r>
              <a:rPr lang="ru-RU" altLang="ru-RU"/>
              <a:t>      ЧП — чистая прибыль.</a:t>
            </a:r>
          </a:p>
          <a:p>
            <a:pPr eaLnBrk="1" hangingPunct="1"/>
            <a:endParaRPr lang="ru-RU" altLang="ru-RU"/>
          </a:p>
          <a:p>
            <a:pPr eaLnBrk="1" hangingPunct="1"/>
            <a:endParaRPr lang="ru-RU" altLang="ru-RU"/>
          </a:p>
          <a:p>
            <a:pPr eaLnBrk="1" hangingPunct="1"/>
            <a:r>
              <a:rPr lang="ru-RU" altLang="ru-RU"/>
              <a:t>Характеризуют прибыльность, или доходность продукции.	</a:t>
            </a:r>
          </a:p>
        </p:txBody>
      </p:sp>
      <p:sp>
        <p:nvSpPr>
          <p:cNvPr id="5" name="Номер слайда 4"/>
          <p:cNvSpPr>
            <a:spLocks noGrp="1"/>
          </p:cNvSpPr>
          <p:nvPr>
            <p:ph type="sldNum" sz="quarter" idx="12"/>
          </p:nvPr>
        </p:nvSpPr>
        <p:spPr/>
        <p:txBody>
          <a:bodyPr/>
          <a:lstStyle/>
          <a:p>
            <a:fld id="{B19B0651-EE4F-4900-A07F-96A6BFA9D0F0}" type="slidenum">
              <a:rPr lang="ru-RU" smtClean="0"/>
              <a:pPr/>
              <a:t>222</a:t>
            </a:fld>
            <a:endParaRPr lang="ru-RU"/>
          </a:p>
        </p:txBody>
      </p:sp>
    </p:spTree>
    <p:extLst>
      <p:ext uri="{BB962C8B-B14F-4D97-AF65-F5344CB8AC3E}">
        <p14:creationId xmlns:p14="http://schemas.microsoft.com/office/powerpoint/2010/main" val="390508284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a:extLst>
              <a:ext uri="{FF2B5EF4-FFF2-40B4-BE49-F238E27FC236}">
                <a16:creationId xmlns:a16="http://schemas.microsoft.com/office/drawing/2014/main" id="{B1FC932D-52C5-4BCC-95AA-7563ADCFF72B}"/>
              </a:ext>
            </a:extLst>
          </p:cNvPr>
          <p:cNvSpPr>
            <a:spLocks noChangeArrowheads="1"/>
          </p:cNvSpPr>
          <p:nvPr/>
        </p:nvSpPr>
        <p:spPr bwMode="auto">
          <a:xfrm>
            <a:off x="258763" y="120650"/>
            <a:ext cx="8775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b="1"/>
              <a:t>Вторая группа</a:t>
            </a:r>
            <a:r>
              <a:rPr lang="ru-RU" altLang="ru-RU"/>
              <a:t> показателей рентабельности — показатели, формируемые на основе производственных активов:</a:t>
            </a:r>
          </a:p>
        </p:txBody>
      </p:sp>
      <p:pic>
        <p:nvPicPr>
          <p:cNvPr id="16387" name="Picture 2">
            <a:extLst>
              <a:ext uri="{FF2B5EF4-FFF2-40B4-BE49-F238E27FC236}">
                <a16:creationId xmlns:a16="http://schemas.microsoft.com/office/drawing/2014/main" id="{B955EBF3-972C-43A1-8910-62A92D96D2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8088" y="1196975"/>
            <a:ext cx="461486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id="{6DCD6CC0-7BDC-47A2-91E3-1EBCC67B00F8}"/>
              </a:ext>
            </a:extLst>
          </p:cNvPr>
          <p:cNvSpPr/>
          <p:nvPr/>
        </p:nvSpPr>
        <p:spPr>
          <a:xfrm>
            <a:off x="258763" y="2349500"/>
            <a:ext cx="8570912" cy="4103688"/>
          </a:xfrm>
          <a:prstGeom prst="rect">
            <a:avLst/>
          </a:prstGeom>
        </p:spPr>
        <p:txBody>
          <a:bodyPr>
            <a:spAutoFit/>
          </a:bodyPr>
          <a:lstStyle/>
          <a:p>
            <a:pPr>
              <a:defRPr/>
            </a:pPr>
            <a:r>
              <a:rPr lang="ru-RU" dirty="0">
                <a:latin typeface="Arial" charset="0"/>
              </a:rPr>
              <a:t>где Рпа</a:t>
            </a:r>
            <a:r>
              <a:rPr lang="ru-RU" baseline="-25000" dirty="0">
                <a:latin typeface="Arial" charset="0"/>
              </a:rPr>
              <a:t>1</a:t>
            </a:r>
            <a:r>
              <a:rPr lang="ru-RU" dirty="0">
                <a:latin typeface="Arial" charset="0"/>
              </a:rPr>
              <a:t>; Рпа</a:t>
            </a:r>
            <a:r>
              <a:rPr lang="ru-RU" baseline="-25000" dirty="0">
                <a:latin typeface="Arial" charset="0"/>
              </a:rPr>
              <a:t>2</a:t>
            </a:r>
            <a:r>
              <a:rPr lang="ru-RU" dirty="0">
                <a:latin typeface="Arial" charset="0"/>
              </a:rPr>
              <a:t>; Рпа</a:t>
            </a:r>
            <a:r>
              <a:rPr lang="ru-RU" baseline="-25000" dirty="0">
                <a:latin typeface="Arial" charset="0"/>
              </a:rPr>
              <a:t>3</a:t>
            </a:r>
            <a:r>
              <a:rPr lang="ru-RU" dirty="0">
                <a:latin typeface="Arial" charset="0"/>
              </a:rPr>
              <a:t> - уровни рентабельности к показателям производственных активов;  </a:t>
            </a:r>
          </a:p>
          <a:p>
            <a:pPr>
              <a:defRPr/>
            </a:pPr>
            <a:r>
              <a:rPr lang="ru-RU" dirty="0">
                <a:latin typeface="Arial" charset="0"/>
              </a:rPr>
              <a:t>      А - стоимость имущества предпри­ятия; </a:t>
            </a:r>
          </a:p>
          <a:p>
            <a:pPr>
              <a:defRPr/>
            </a:pPr>
            <a:r>
              <a:rPr lang="ru-RU" dirty="0">
                <a:latin typeface="Arial" charset="0"/>
              </a:rPr>
              <a:t>      Ик — инвестиционный капитал (собственные средства + долгосрочные обязательства);   </a:t>
            </a:r>
          </a:p>
          <a:p>
            <a:pPr>
              <a:defRPr/>
            </a:pPr>
            <a:r>
              <a:rPr lang="ru-RU" dirty="0">
                <a:latin typeface="Arial" charset="0"/>
              </a:rPr>
              <a:t>      </a:t>
            </a:r>
            <a:r>
              <a:rPr lang="ru-RU" dirty="0" err="1">
                <a:latin typeface="Arial" charset="0"/>
              </a:rPr>
              <a:t>Ск</a:t>
            </a:r>
            <a:r>
              <a:rPr lang="ru-RU" dirty="0">
                <a:latin typeface="Arial" charset="0"/>
              </a:rPr>
              <a:t> — собственный (акционерный) капитал.</a:t>
            </a:r>
          </a:p>
          <a:p>
            <a:pPr>
              <a:defRPr/>
            </a:pPr>
            <a:endParaRPr lang="ru-RU" dirty="0">
              <a:latin typeface="Arial" charset="0"/>
            </a:endParaRPr>
          </a:p>
          <a:p>
            <a:pPr>
              <a:defRPr/>
            </a:pPr>
            <a:r>
              <a:rPr lang="ru-RU" dirty="0">
                <a:latin typeface="Arial" charset="0"/>
              </a:rPr>
              <a:t>Отвечают интересам раз­личных участников хозяйственной деятельности предприятия: </a:t>
            </a:r>
          </a:p>
          <a:p>
            <a:pPr marL="285750" indent="-285750">
              <a:buFont typeface="Arial" pitchFamily="34" charset="0"/>
              <a:buChar char="•"/>
              <a:defRPr/>
            </a:pPr>
            <a:r>
              <a:rPr lang="ru-RU" dirty="0">
                <a:latin typeface="Arial" charset="0"/>
              </a:rPr>
              <a:t>руководство предприятия интересует прежде всего отдача (доход­ность) всех производственных активов; </a:t>
            </a:r>
          </a:p>
          <a:p>
            <a:pPr marL="285750" indent="-285750">
              <a:buFont typeface="Arial" pitchFamily="34" charset="0"/>
              <a:buChar char="•"/>
              <a:defRPr/>
            </a:pPr>
            <a:r>
              <a:rPr lang="ru-RU" dirty="0">
                <a:latin typeface="Arial" charset="0"/>
              </a:rPr>
              <a:t>потенциальных инвесто­ров и кредиторов интересует отдача на инвестируемый капитал; </a:t>
            </a:r>
          </a:p>
          <a:p>
            <a:pPr marL="285750" indent="-285750">
              <a:buFont typeface="Arial" pitchFamily="34" charset="0"/>
              <a:buChar char="•"/>
              <a:defRPr/>
            </a:pPr>
            <a:r>
              <a:rPr lang="ru-RU" dirty="0">
                <a:latin typeface="Arial" charset="0"/>
              </a:rPr>
              <a:t>собственников и учредителей интересует доходность акций.</a:t>
            </a:r>
          </a:p>
        </p:txBody>
      </p:sp>
      <p:sp>
        <p:nvSpPr>
          <p:cNvPr id="5" name="Номер слайда 4"/>
          <p:cNvSpPr>
            <a:spLocks noGrp="1"/>
          </p:cNvSpPr>
          <p:nvPr>
            <p:ph type="sldNum" sz="quarter" idx="12"/>
          </p:nvPr>
        </p:nvSpPr>
        <p:spPr/>
        <p:txBody>
          <a:bodyPr/>
          <a:lstStyle/>
          <a:p>
            <a:fld id="{B19B0651-EE4F-4900-A07F-96A6BFA9D0F0}" type="slidenum">
              <a:rPr lang="ru-RU" smtClean="0"/>
              <a:pPr/>
              <a:t>223</a:t>
            </a:fld>
            <a:endParaRPr lang="ru-RU"/>
          </a:p>
        </p:txBody>
      </p:sp>
    </p:spTree>
    <p:extLst>
      <p:ext uri="{BB962C8B-B14F-4D97-AF65-F5344CB8AC3E}">
        <p14:creationId xmlns:p14="http://schemas.microsoft.com/office/powerpoint/2010/main" val="401926842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a:extLst>
              <a:ext uri="{FF2B5EF4-FFF2-40B4-BE49-F238E27FC236}">
                <a16:creationId xmlns:a16="http://schemas.microsoft.com/office/drawing/2014/main" id="{A13D1DEE-C427-4144-AA6B-38BC25F02F3C}"/>
              </a:ext>
            </a:extLst>
          </p:cNvPr>
          <p:cNvSpPr>
            <a:spLocks noChangeArrowheads="1"/>
          </p:cNvSpPr>
          <p:nvPr/>
        </p:nvSpPr>
        <p:spPr bwMode="auto">
          <a:xfrm>
            <a:off x="0" y="0"/>
            <a:ext cx="914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b="1"/>
              <a:t>Третья труппа</a:t>
            </a:r>
            <a:r>
              <a:rPr lang="ru-RU" altLang="ru-RU"/>
              <a:t> показателей рентабельности — показатели, рассчитанные на основе потоков наличных денежных средств. </a:t>
            </a:r>
          </a:p>
          <a:p>
            <a:pPr eaLnBrk="1" hangingPunct="1"/>
            <a:endParaRPr lang="ru-RU" altLang="ru-RU"/>
          </a:p>
          <a:p>
            <a:pPr eaLnBrk="1" hangingPunct="1"/>
            <a:r>
              <a:rPr lang="ru-RU" altLang="ru-RU"/>
              <a:t>Широко применяется в странах с развитой рыночной экономикой.</a:t>
            </a:r>
          </a:p>
          <a:p>
            <a:pPr eaLnBrk="1" hangingPunct="1"/>
            <a:r>
              <a:rPr lang="ru-RU" altLang="ru-RU"/>
              <a:t>Расчет рентабельности на базе притока денежных средств осо­бенно актуален в условиях сегодняшней экономической ситуации в стране, где широкое распространение получил бартер:</a:t>
            </a:r>
          </a:p>
        </p:txBody>
      </p:sp>
      <p:pic>
        <p:nvPicPr>
          <p:cNvPr id="17411" name="Picture 2">
            <a:extLst>
              <a:ext uri="{FF2B5EF4-FFF2-40B4-BE49-F238E27FC236}">
                <a16:creationId xmlns:a16="http://schemas.microsoft.com/office/drawing/2014/main" id="{74CB5DF7-B931-4387-B99B-BF9ADA3D7E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213" y="2205038"/>
            <a:ext cx="38893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Прямоугольник 2">
            <a:extLst>
              <a:ext uri="{FF2B5EF4-FFF2-40B4-BE49-F238E27FC236}">
                <a16:creationId xmlns:a16="http://schemas.microsoft.com/office/drawing/2014/main" id="{9D874722-0F63-4E1A-A2B5-B071C4337E47}"/>
              </a:ext>
            </a:extLst>
          </p:cNvPr>
          <p:cNvSpPr>
            <a:spLocks noChangeArrowheads="1"/>
          </p:cNvSpPr>
          <p:nvPr/>
        </p:nvSpPr>
        <p:spPr bwMode="auto">
          <a:xfrm>
            <a:off x="179388" y="3141663"/>
            <a:ext cx="842486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dirty="0"/>
              <a:t>где </a:t>
            </a:r>
          </a:p>
          <a:p>
            <a:pPr eaLnBrk="1" hangingPunct="1"/>
            <a:r>
              <a:rPr lang="ru-RU" altLang="ru-RU" dirty="0" err="1"/>
              <a:t>Рдс</a:t>
            </a:r>
            <a:r>
              <a:rPr lang="ru-RU" altLang="ru-RU" baseline="-25000" dirty="0" err="1"/>
              <a:t>х</a:t>
            </a:r>
            <a:r>
              <a:rPr lang="ru-RU" altLang="ru-RU" dirty="0"/>
              <a:t>; Рдс</a:t>
            </a:r>
            <a:r>
              <a:rPr lang="ru-RU" altLang="ru-RU" baseline="-25000" dirty="0"/>
              <a:t>2</a:t>
            </a:r>
            <a:r>
              <a:rPr lang="ru-RU" altLang="ru-RU" dirty="0"/>
              <a:t>; Рдс</a:t>
            </a:r>
            <a:r>
              <a:rPr lang="ru-RU" altLang="ru-RU" baseline="-25000" dirty="0"/>
              <a:t>3</a:t>
            </a:r>
            <a:r>
              <a:rPr lang="ru-RU" altLang="ru-RU" dirty="0"/>
              <a:t> — уровни рентабельности по показателю притока денежных средств;</a:t>
            </a:r>
          </a:p>
          <a:p>
            <a:pPr eaLnBrk="1" hangingPunct="1"/>
            <a:r>
              <a:rPr lang="ru-RU" altLang="ru-RU" dirty="0"/>
              <a:t>В — выручка от продаж продукции (объем продаж); </a:t>
            </a:r>
          </a:p>
          <a:p>
            <a:pPr eaLnBrk="1" hangingPunct="1"/>
            <a:r>
              <a:rPr lang="ru-RU" altLang="ru-RU" dirty="0"/>
              <a:t>А — активы предприятия (итог баланса); </a:t>
            </a:r>
          </a:p>
          <a:p>
            <a:pPr eaLnBrk="1" hangingPunct="1"/>
            <a:r>
              <a:rPr lang="ru-RU" altLang="ru-RU" dirty="0" err="1"/>
              <a:t>Ск</a:t>
            </a:r>
            <a:r>
              <a:rPr lang="ru-RU" altLang="ru-RU" dirty="0"/>
              <a:t> — собственный капитал.</a:t>
            </a:r>
          </a:p>
          <a:p>
            <a:pPr eaLnBrk="1" hangingPunct="1"/>
            <a:endParaRPr lang="ru-RU" altLang="ru-RU" dirty="0"/>
          </a:p>
          <a:p>
            <a:pPr eaLnBrk="1" hangingPunct="1"/>
            <a:r>
              <a:rPr lang="ru-RU" altLang="ru-RU" dirty="0"/>
              <a:t>Дают представление о возможности предприятия выполнять обязательства перед кре­диторами, акционерами наличными денежными средствами. </a:t>
            </a:r>
          </a:p>
          <a:p>
            <a:pPr eaLnBrk="1" hangingPunct="1"/>
            <a:endParaRPr lang="ru-RU" altLang="ru-RU" dirty="0"/>
          </a:p>
          <a:p>
            <a:pPr eaLnBrk="1" hangingPunct="1"/>
            <a:r>
              <a:rPr lang="ru-RU" altLang="ru-RU" dirty="0"/>
              <a:t>Рентабельность на базе притока денежных средств -су­щественный признак экономического и финансового здоровья предприятия.</a:t>
            </a:r>
          </a:p>
          <a:p>
            <a:pPr eaLnBrk="1" hangingPunct="1"/>
            <a:r>
              <a:rPr lang="ru-RU" altLang="ru-RU" dirty="0"/>
              <a:t> </a:t>
            </a:r>
          </a:p>
          <a:p>
            <a:pPr eaLnBrk="1" hangingPunct="1"/>
            <a:r>
              <a:rPr lang="ru-RU" altLang="ru-RU" dirty="0"/>
              <a:t> </a:t>
            </a:r>
          </a:p>
        </p:txBody>
      </p:sp>
      <p:sp>
        <p:nvSpPr>
          <p:cNvPr id="5" name="Номер слайда 4"/>
          <p:cNvSpPr>
            <a:spLocks noGrp="1"/>
          </p:cNvSpPr>
          <p:nvPr>
            <p:ph type="sldNum" sz="quarter" idx="12"/>
          </p:nvPr>
        </p:nvSpPr>
        <p:spPr/>
        <p:txBody>
          <a:bodyPr/>
          <a:lstStyle/>
          <a:p>
            <a:fld id="{B19B0651-EE4F-4900-A07F-96A6BFA9D0F0}" type="slidenum">
              <a:rPr lang="ru-RU" smtClean="0"/>
              <a:pPr/>
              <a:t>224</a:t>
            </a:fld>
            <a:endParaRPr lang="ru-RU"/>
          </a:p>
        </p:txBody>
      </p:sp>
    </p:spTree>
    <p:extLst>
      <p:ext uri="{BB962C8B-B14F-4D97-AF65-F5344CB8AC3E}">
        <p14:creationId xmlns:p14="http://schemas.microsoft.com/office/powerpoint/2010/main" val="271660836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3648" y="1556792"/>
            <a:ext cx="6521847" cy="3785652"/>
          </a:xfrm>
          <a:prstGeom prst="rect">
            <a:avLst/>
          </a:prstGeom>
        </p:spPr>
        <p:txBody>
          <a:bodyPr wrap="square">
            <a:spAutoFit/>
          </a:bodyPr>
          <a:lstStyle/>
          <a:p>
            <a:pPr lvl="0" indent="90488" defTabSz="914400" fontAlgn="base">
              <a:spcBef>
                <a:spcPct val="0"/>
              </a:spcBef>
              <a:spcAft>
                <a:spcPct val="0"/>
              </a:spcAft>
              <a:tabLst>
                <a:tab pos="-400050" algn="l"/>
                <a:tab pos="68263" algn="l"/>
              </a:tabLst>
            </a:pPr>
            <a:r>
              <a:rPr lang="ru-RU" sz="4800" b="1" dirty="0" smtClean="0">
                <a:solidFill>
                  <a:srgbClr val="FF0000"/>
                </a:solidFill>
                <a:latin typeface="Times New Roman" pitchFamily="18" charset="0"/>
                <a:ea typeface="Times New Roman" pitchFamily="18" charset="0"/>
                <a:cs typeface="Times New Roman" pitchFamily="18" charset="0"/>
              </a:rPr>
              <a:t>Тема 6.</a:t>
            </a:r>
            <a:r>
              <a:rPr lang="ru-RU" sz="4800" dirty="0" smtClean="0">
                <a:solidFill>
                  <a:srgbClr val="FF0000"/>
                </a:solidFill>
                <a:latin typeface="Times New Roman" pitchFamily="18" charset="0"/>
                <a:ea typeface="Times New Roman" pitchFamily="18" charset="0"/>
                <a:cs typeface="Times New Roman" pitchFamily="18" charset="0"/>
              </a:rPr>
              <a:t> </a:t>
            </a:r>
            <a:r>
              <a:rPr lang="ru-RU" sz="4800" b="1" dirty="0" smtClean="0">
                <a:solidFill>
                  <a:srgbClr val="FF0000"/>
                </a:solidFill>
                <a:latin typeface="Times New Roman" pitchFamily="18" charset="0"/>
                <a:ea typeface="Times New Roman" pitchFamily="18" charset="0"/>
                <a:cs typeface="Times New Roman" pitchFamily="18" charset="0"/>
              </a:rPr>
              <a:t>Финансовое состояние предприятия и показатели его характеризующие</a:t>
            </a:r>
            <a:r>
              <a:rPr lang="ru-RU" sz="4800" dirty="0" smtClean="0">
                <a:solidFill>
                  <a:srgbClr val="FF0000"/>
                </a:solidFill>
                <a:latin typeface="Times New Roman" pitchFamily="18" charset="0"/>
                <a:ea typeface="Times New Roman" pitchFamily="18" charset="0"/>
                <a:cs typeface="Times New Roman" pitchFamily="18" charset="0"/>
              </a:rPr>
              <a:t>.</a:t>
            </a:r>
            <a:endParaRPr lang="ru-RU" sz="4800" dirty="0" smtClean="0">
              <a:solidFill>
                <a:srgbClr val="FF000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225</a:t>
            </a:fld>
            <a:endParaRPr lang="ru-RU"/>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1"/>
          <p:cNvSpPr>
            <a:spLocks noChangeArrowheads="1"/>
          </p:cNvSpPr>
          <p:nvPr/>
        </p:nvSpPr>
        <p:spPr bwMode="auto">
          <a:xfrm>
            <a:off x="179512" y="374755"/>
            <a:ext cx="8964488" cy="5909310"/>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Arial" pitchFamily="34" charset="0"/>
                <a:cs typeface="Arial" pitchFamily="34" charset="0"/>
              </a:rPr>
              <a:t>Финансовое состояние</a:t>
            </a:r>
            <a:r>
              <a:rPr kumimoji="0" lang="ru-RU" sz="2400" b="0" i="0" u="none" strike="noStrike" cap="none" normalizeH="0" baseline="0" dirty="0" smtClean="0">
                <a:ln>
                  <a:noFill/>
                </a:ln>
                <a:solidFill>
                  <a:srgbClr val="FF0000"/>
                </a:solidFill>
                <a:effectLst/>
                <a:latin typeface="Arial" pitchFamily="34" charset="0"/>
                <a:cs typeface="Arial" pitchFamily="34" charset="0"/>
              </a:rPr>
              <a:t> предприятия </a:t>
            </a:r>
            <a:r>
              <a:rPr kumimoji="0" lang="ru-RU" sz="2400" b="0" i="0" u="none" strike="noStrike" cap="none" normalizeH="0" baseline="0" dirty="0" smtClean="0">
                <a:ln>
                  <a:noFill/>
                </a:ln>
                <a:solidFill>
                  <a:schemeClr val="tx1"/>
                </a:solidFill>
                <a:effectLst/>
                <a:latin typeface="Arial" pitchFamily="34" charset="0"/>
                <a:cs typeface="Arial" pitchFamily="34" charset="0"/>
              </a:rPr>
              <a:t>— это движение </a:t>
            </a:r>
            <a:r>
              <a:rPr kumimoji="0" lang="ru-RU" sz="2400" b="0" i="0" strike="noStrike" cap="none" normalizeH="0" baseline="0" dirty="0" smtClean="0">
                <a:ln>
                  <a:noFill/>
                </a:ln>
                <a:effectLst/>
                <a:latin typeface="Arial" pitchFamily="34" charset="0"/>
                <a:cs typeface="Arial" pitchFamily="34" charset="0"/>
                <a:hlinkClick r:id="rId2" tooltip="Денежный поток"/>
              </a:rPr>
              <a:t>денежных потоков</a:t>
            </a:r>
            <a:r>
              <a:rPr kumimoji="0" lang="ru-RU" sz="2400" b="0" i="0" u="none" strike="noStrike" cap="none" normalizeH="0" baseline="0" dirty="0" smtClean="0">
                <a:ln>
                  <a:noFill/>
                </a:ln>
                <a:solidFill>
                  <a:schemeClr val="tx1"/>
                </a:solidFill>
                <a:effectLst/>
                <a:latin typeface="Arial" pitchFamily="34" charset="0"/>
                <a:cs typeface="Arial" pitchFamily="34" charset="0"/>
              </a:rPr>
              <a:t>, обслуживающих производство и реализацию его продукции.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cs typeface="Arial" pitchFamily="34" charset="0"/>
              </a:rPr>
              <a:t>Между </a:t>
            </a:r>
            <a:r>
              <a:rPr kumimoji="0" lang="ru-RU" sz="2400" b="1" i="0" u="none" strike="noStrike" cap="none" normalizeH="0" baseline="0" dirty="0" smtClean="0">
                <a:ln>
                  <a:noFill/>
                </a:ln>
                <a:solidFill>
                  <a:srgbClr val="000000"/>
                </a:solidFill>
                <a:effectLst/>
                <a:latin typeface="Arial" pitchFamily="34" charset="0"/>
                <a:cs typeface="Arial" pitchFamily="34" charset="0"/>
              </a:rPr>
              <a:t>развитием производства</a:t>
            </a:r>
            <a:r>
              <a:rPr kumimoji="0" lang="ru-RU" sz="2400" b="0" i="0" u="none" strike="noStrike" cap="none" normalizeH="0" baseline="0" dirty="0" smtClean="0">
                <a:ln>
                  <a:noFill/>
                </a:ln>
                <a:solidFill>
                  <a:srgbClr val="000000"/>
                </a:solidFill>
                <a:effectLst/>
                <a:latin typeface="Arial" pitchFamily="34" charset="0"/>
                <a:cs typeface="Arial" pitchFamily="34" charset="0"/>
              </a:rPr>
              <a:t> и </a:t>
            </a:r>
            <a:r>
              <a:rPr kumimoji="0" lang="ru-RU" sz="2400" b="1" i="0" u="none" strike="noStrike" cap="none" normalizeH="0" baseline="0" dirty="0" smtClean="0">
                <a:ln>
                  <a:noFill/>
                </a:ln>
                <a:solidFill>
                  <a:srgbClr val="000000"/>
                </a:solidFill>
                <a:effectLst/>
                <a:latin typeface="Arial" pitchFamily="34" charset="0"/>
                <a:cs typeface="Arial" pitchFamily="34" charset="0"/>
              </a:rPr>
              <a:t>состоянием финансов</a:t>
            </a:r>
            <a:r>
              <a:rPr kumimoji="0" lang="ru-RU" sz="2400" b="0" i="0" u="none" strike="noStrike" cap="none" normalizeH="0" baseline="0" dirty="0" smtClean="0">
                <a:ln>
                  <a:noFill/>
                </a:ln>
                <a:solidFill>
                  <a:srgbClr val="000000"/>
                </a:solidFill>
                <a:effectLst/>
                <a:latin typeface="Arial" pitchFamily="34" charset="0"/>
                <a:cs typeface="Arial" pitchFamily="34" charset="0"/>
              </a:rPr>
              <a:t> существует и прямая, и обратная зависимость.</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cs typeface="Arial" pitchFamily="34" charset="0"/>
              </a:rPr>
              <a:t>Финансовое состояние хозяйствующей единицы находится в прямой зависимости от объемных и динамических показателей движения производства. </a:t>
            </a:r>
          </a:p>
          <a:p>
            <a:pPr marL="0" marR="0" lvl="0" indent="0" algn="l" defTabSz="914400" rtl="0" eaLnBrk="0" fontAlgn="base" latinLnBrk="0" hangingPunct="0">
              <a:lnSpc>
                <a:spcPct val="100000"/>
              </a:lnSpc>
              <a:spcBef>
                <a:spcPct val="0"/>
              </a:spcBef>
              <a:spcAft>
                <a:spcPct val="0"/>
              </a:spcAft>
              <a:buClrTx/>
              <a:buSzTx/>
              <a:buFontTx/>
              <a:buNone/>
              <a:tabLst/>
            </a:pPr>
            <a:endParaRPr lang="ru-RU" sz="2400" dirty="0" smtClean="0">
              <a:solidFill>
                <a:srgbClr val="00000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cs typeface="Arial" pitchFamily="34" charset="0"/>
              </a:rPr>
              <a:t>Рост объема производства улучшает финансовое состояние предприятия, а его сокращение, напротив, ухудшает.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cs typeface="Arial" pitchFamily="34" charset="0"/>
              </a:rPr>
              <a:t>Чем выше </a:t>
            </a:r>
            <a:r>
              <a:rPr kumimoji="0" lang="ru-RU" sz="2400" b="0" i="0" u="none" strike="noStrike" cap="none" normalizeH="0" baseline="0" dirty="0" smtClean="0">
                <a:ln>
                  <a:noFill/>
                </a:ln>
                <a:solidFill>
                  <a:srgbClr val="5A3696"/>
                </a:solidFill>
                <a:effectLst/>
                <a:latin typeface="Arial" pitchFamily="34" charset="0"/>
                <a:cs typeface="Arial" pitchFamily="34" charset="0"/>
                <a:hlinkClick r:id="rId3" tooltip="Темп роста"/>
              </a:rPr>
              <a:t>темпы роста</a:t>
            </a:r>
            <a:r>
              <a:rPr kumimoji="0" lang="ru-RU" sz="2400" b="0" i="0" u="none" strike="noStrike" cap="none" normalizeH="0" baseline="0" dirty="0" smtClean="0">
                <a:ln>
                  <a:noFill/>
                </a:ln>
                <a:solidFill>
                  <a:srgbClr val="000000"/>
                </a:solidFill>
                <a:effectLst/>
                <a:latin typeface="Arial" pitchFamily="34" charset="0"/>
                <a:cs typeface="Arial" pitchFamily="34" charset="0"/>
              </a:rPr>
              <a:t> </a:t>
            </a:r>
            <a:r>
              <a:rPr kumimoji="0" lang="ru-RU" sz="2400" b="0" i="0" u="none" strike="noStrike" cap="none" normalizeH="0" baseline="0" dirty="0" smtClean="0">
                <a:ln>
                  <a:noFill/>
                </a:ln>
                <a:solidFill>
                  <a:srgbClr val="5A3696"/>
                </a:solidFill>
                <a:effectLst/>
                <a:latin typeface="Arial" pitchFamily="34" charset="0"/>
                <a:cs typeface="Arial" pitchFamily="34" charset="0"/>
                <a:hlinkClick r:id="rId4" tooltip="Производство"/>
              </a:rPr>
              <a:t>производства</a:t>
            </a:r>
            <a:r>
              <a:rPr kumimoji="0" lang="ru-RU" sz="2400" b="0" i="0" u="none" strike="noStrike" cap="none" normalizeH="0" baseline="0" dirty="0" smtClean="0">
                <a:ln>
                  <a:noFill/>
                </a:ln>
                <a:solidFill>
                  <a:srgbClr val="000000"/>
                </a:solidFill>
                <a:effectLst/>
                <a:latin typeface="Arial" pitchFamily="34" charset="0"/>
                <a:cs typeface="Arial" pitchFamily="34" charset="0"/>
              </a:rPr>
              <a:t> на </a:t>
            </a:r>
            <a:r>
              <a:rPr kumimoji="0" lang="ru-RU" sz="2400" b="0" i="0" u="none" strike="noStrike" cap="none" normalizeH="0" baseline="0" dirty="0" smtClean="0">
                <a:ln>
                  <a:noFill/>
                </a:ln>
                <a:solidFill>
                  <a:srgbClr val="5A3696"/>
                </a:solidFill>
                <a:effectLst/>
                <a:latin typeface="Arial" pitchFamily="34" charset="0"/>
                <a:cs typeface="Arial" pitchFamily="34" charset="0"/>
                <a:hlinkClick r:id="rId5" tooltip="Предприятие"/>
              </a:rPr>
              <a:t>предприятии</a:t>
            </a:r>
            <a:r>
              <a:rPr kumimoji="0" lang="ru-RU" sz="2400" b="0" i="0" u="none" strike="noStrike" cap="none" normalizeH="0" baseline="0" dirty="0" smtClean="0">
                <a:ln>
                  <a:noFill/>
                </a:ln>
                <a:solidFill>
                  <a:srgbClr val="000000"/>
                </a:solidFill>
                <a:effectLst/>
                <a:latin typeface="Arial" pitchFamily="34" charset="0"/>
                <a:cs typeface="Arial" pitchFamily="34" charset="0"/>
              </a:rPr>
              <a:t>, тем выше </a:t>
            </a:r>
            <a:r>
              <a:rPr kumimoji="0" lang="ru-RU" sz="2400" b="1" i="0" u="none" strike="noStrike" cap="none" normalizeH="0" baseline="0" dirty="0" smtClean="0">
                <a:ln>
                  <a:noFill/>
                </a:ln>
                <a:solidFill>
                  <a:srgbClr val="5A3696"/>
                </a:solidFill>
                <a:effectLst/>
                <a:latin typeface="Arial" pitchFamily="34" charset="0"/>
                <a:cs typeface="Arial" pitchFamily="34" charset="0"/>
                <a:hlinkClick r:id="rId6" tooltip="Выручка от реализации продукции"/>
              </a:rPr>
              <a:t>выручка от реализации продукции</a:t>
            </a:r>
            <a:r>
              <a:rPr kumimoji="0" lang="ru-RU" sz="2400" b="0" i="0" u="none" strike="noStrike" cap="none" normalizeH="0" baseline="0" dirty="0" smtClean="0">
                <a:ln>
                  <a:noFill/>
                </a:ln>
                <a:solidFill>
                  <a:srgbClr val="000000"/>
                </a:solidFill>
                <a:effectLst/>
                <a:latin typeface="Arial" pitchFamily="34" charset="0"/>
                <a:cs typeface="Arial" pitchFamily="34" charset="0"/>
              </a:rPr>
              <a:t>, а следовательно, и </a:t>
            </a:r>
            <a:r>
              <a:rPr kumimoji="0" lang="ru-RU" sz="2400" b="1" i="0" u="none" strike="noStrike" cap="none" normalizeH="0" baseline="0" dirty="0" smtClean="0">
                <a:ln>
                  <a:noFill/>
                </a:ln>
                <a:solidFill>
                  <a:srgbClr val="5A3696"/>
                </a:solidFill>
                <a:effectLst/>
                <a:latin typeface="Arial" pitchFamily="34" charset="0"/>
                <a:cs typeface="Arial" pitchFamily="34" charset="0"/>
                <a:hlinkClick r:id="rId7" tooltip="Прибыль"/>
              </a:rPr>
              <a:t>прибыль</a:t>
            </a:r>
            <a:r>
              <a:rPr kumimoji="0" lang="ru-RU" sz="2400" b="1" i="0" u="none" strike="noStrike" cap="none" normalizeH="0" baseline="0" dirty="0" smtClean="0">
                <a:ln>
                  <a:noFill/>
                </a:ln>
                <a:solidFill>
                  <a:srgbClr val="000000"/>
                </a:solidFill>
                <a:effectLst/>
                <a:latin typeface="Arial" pitchFamily="34" charset="0"/>
                <a:cs typeface="Arial" pitchFamily="34"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226</a:t>
            </a:fld>
            <a:endParaRPr lang="ru-RU"/>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2" descr="ÐÐ½Ð°Ð»Ð¸Ð· ÑÐ¸Ð½Ð°Ð½ÑÐ¾Ð²Ð¾Ð³Ð¾ ÑÐ¾ÑÑÐ¾ÑÐ½Ð¸Ñ Ð¾ÑÐ³Ð°Ð½Ð¸Ð·Ð°ÑÐ¸Ð¸"/>
          <p:cNvPicPr>
            <a:picLocks noChangeAspect="1" noChangeArrowheads="1"/>
          </p:cNvPicPr>
          <p:nvPr/>
        </p:nvPicPr>
        <p:blipFill>
          <a:blip r:embed="rId2" cstate="print"/>
          <a:srcRect/>
          <a:stretch>
            <a:fillRect/>
          </a:stretch>
        </p:blipFill>
        <p:spPr bwMode="auto">
          <a:xfrm>
            <a:off x="1259632" y="764704"/>
            <a:ext cx="6381750" cy="4343400"/>
          </a:xfrm>
          <a:prstGeom prst="rect">
            <a:avLst/>
          </a:prstGeom>
          <a:noFill/>
        </p:spPr>
      </p:pic>
      <p:sp>
        <p:nvSpPr>
          <p:cNvPr id="3" name="Прямоугольник 2"/>
          <p:cNvSpPr/>
          <p:nvPr/>
        </p:nvSpPr>
        <p:spPr>
          <a:xfrm>
            <a:off x="1187624" y="5661249"/>
            <a:ext cx="7704856" cy="923330"/>
          </a:xfrm>
          <a:prstGeom prst="rect">
            <a:avLst/>
          </a:prstGeom>
        </p:spPr>
        <p:txBody>
          <a:bodyPr wrap="square">
            <a:spAutoFit/>
          </a:bodyPr>
          <a:lstStyle/>
          <a:p>
            <a:r>
              <a:rPr lang="ru-RU" dirty="0" smtClean="0"/>
              <a:t>Содержание и цели анализа финансового состояния</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227</a:t>
            </a:fld>
            <a:endParaRPr lang="ru-RU"/>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978" name="Picture 2" descr="ÐÐ½Ð°Ð»Ð¸Ð· ÑÐ¸Ð½Ð°Ð½ÑÐ¾Ð²Ð¾Ð³Ð¾ ÑÐ¾ÑÑÐ¾ÑÐ½Ð¸Ñ Ð¾ÑÐ³Ð°Ð½Ð¸Ð·Ð°ÑÐ¸Ð¸"/>
          <p:cNvPicPr>
            <a:picLocks noChangeAspect="1" noChangeArrowheads="1"/>
          </p:cNvPicPr>
          <p:nvPr/>
        </p:nvPicPr>
        <p:blipFill>
          <a:blip r:embed="rId2" cstate="print"/>
          <a:srcRect/>
          <a:stretch>
            <a:fillRect/>
          </a:stretch>
        </p:blipFill>
        <p:spPr bwMode="auto">
          <a:xfrm>
            <a:off x="0" y="908720"/>
            <a:ext cx="8947418" cy="4032448"/>
          </a:xfrm>
          <a:prstGeom prst="rect">
            <a:avLst/>
          </a:prstGeom>
          <a:noFill/>
        </p:spPr>
      </p:pic>
      <p:sp>
        <p:nvSpPr>
          <p:cNvPr id="3" name="Номер слайда 2"/>
          <p:cNvSpPr>
            <a:spLocks noGrp="1"/>
          </p:cNvSpPr>
          <p:nvPr>
            <p:ph type="sldNum" sz="quarter" idx="12"/>
          </p:nvPr>
        </p:nvSpPr>
        <p:spPr/>
        <p:txBody>
          <a:bodyPr/>
          <a:lstStyle/>
          <a:p>
            <a:fld id="{B19B0651-EE4F-4900-A07F-96A6BFA9D0F0}" type="slidenum">
              <a:rPr lang="ru-RU" smtClean="0"/>
              <a:pPr/>
              <a:t>228</a:t>
            </a:fld>
            <a:endParaRPr lang="ru-RU"/>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548680"/>
            <a:ext cx="8640960" cy="5355312"/>
          </a:xfrm>
          <a:prstGeom prst="rect">
            <a:avLst/>
          </a:prstGeom>
        </p:spPr>
        <p:txBody>
          <a:bodyPr wrap="square">
            <a:spAutoFit/>
          </a:bodyPr>
          <a:lstStyle/>
          <a:p>
            <a:r>
              <a:rPr lang="ru-RU" dirty="0" smtClean="0"/>
              <a:t>Система управления финансовым состоянием предприятия состоит из двух подсистем: субъекта и объекта. </a:t>
            </a:r>
          </a:p>
          <a:p>
            <a:endParaRPr lang="ru-RU" dirty="0" smtClean="0"/>
          </a:p>
          <a:p>
            <a:r>
              <a:rPr lang="ru-RU" dirty="0" smtClean="0">
                <a:solidFill>
                  <a:srgbClr val="FF0000"/>
                </a:solidFill>
              </a:rPr>
              <a:t>Объект </a:t>
            </a:r>
            <a:r>
              <a:rPr lang="ru-RU" dirty="0" smtClean="0"/>
              <a:t>– это финансовые или денежные ресурсы, в т.ч. их размеры, источники финансирования и финансовые отношения, складывающиеся в процессе их формирования и использования. </a:t>
            </a:r>
          </a:p>
          <a:p>
            <a:endParaRPr lang="ru-RU" dirty="0" smtClean="0"/>
          </a:p>
          <a:p>
            <a:r>
              <a:rPr lang="ru-RU" dirty="0" smtClean="0"/>
              <a:t>Основными формам объекта управления являются: </a:t>
            </a:r>
          </a:p>
          <a:p>
            <a:pPr marL="342900" indent="-342900">
              <a:buAutoNum type="arabicPeriod"/>
            </a:pPr>
            <a:r>
              <a:rPr lang="ru-RU" dirty="0" smtClean="0"/>
              <a:t>организация денежного оборота; </a:t>
            </a:r>
          </a:p>
          <a:p>
            <a:pPr marL="342900" indent="-342900">
              <a:buAutoNum type="arabicPeriod"/>
            </a:pPr>
            <a:r>
              <a:rPr lang="ru-RU" dirty="0" smtClean="0"/>
              <a:t>обеспечение финансовыми ресурсами и инвестиционными инструментами; </a:t>
            </a:r>
          </a:p>
          <a:p>
            <a:pPr marL="342900" indent="-342900">
              <a:buAutoNum type="arabicPeriod"/>
            </a:pPr>
            <a:r>
              <a:rPr lang="ru-RU" dirty="0" smtClean="0"/>
              <a:t>обеспечение основными фондами и оборотными средствами;</a:t>
            </a:r>
          </a:p>
          <a:p>
            <a:pPr marL="342900" indent="-342900">
              <a:buAutoNum type="arabicPeriod"/>
            </a:pPr>
            <a:r>
              <a:rPr lang="ru-RU" dirty="0" smtClean="0"/>
              <a:t>организация финансовой работы. </a:t>
            </a:r>
          </a:p>
          <a:p>
            <a:pPr marL="342900" indent="-342900">
              <a:buAutoNum type="arabicPeriod"/>
            </a:pPr>
            <a:endParaRPr lang="ru-RU" dirty="0" smtClean="0"/>
          </a:p>
          <a:p>
            <a:pPr marL="342900" indent="-342900"/>
            <a:r>
              <a:rPr lang="ru-RU" dirty="0" smtClean="0">
                <a:solidFill>
                  <a:srgbClr val="FF0000"/>
                </a:solidFill>
              </a:rPr>
              <a:t>Субъект</a:t>
            </a:r>
            <a:r>
              <a:rPr lang="ru-RU" dirty="0" smtClean="0"/>
              <a:t> – это структура органов управления финансами, которые анализируют информацию о состоянии финансов, разрабатывают финансовые планы и прогнозы с учетом стратегических целей предприятия и состояния внешней среды.</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229</a:t>
            </a:fld>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EDCCB6A-F41B-4E4D-89F2-ED86A6E517CD}"/>
              </a:ext>
            </a:extLst>
          </p:cNvPr>
          <p:cNvSpPr txBox="1">
            <a:spLocks noChangeArrowheads="1"/>
          </p:cNvSpPr>
          <p:nvPr/>
        </p:nvSpPr>
        <p:spPr bwMode="auto">
          <a:xfrm>
            <a:off x="323850" y="333375"/>
            <a:ext cx="8569325"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400" b="1" u="sng">
                <a:latin typeface="Arial" panose="020B0604020202020204" pitchFamily="34" charset="0"/>
              </a:rPr>
              <a:t>Производственная структура</a:t>
            </a:r>
            <a:r>
              <a:rPr lang="ru-RU" altLang="ru-RU" sz="2400" b="1">
                <a:latin typeface="Arial" panose="020B0604020202020204" pitchFamily="34" charset="0"/>
              </a:rPr>
              <a:t> </a:t>
            </a:r>
            <a:r>
              <a:rPr lang="ru-RU" altLang="ru-RU" sz="2400">
                <a:latin typeface="Arial" panose="020B0604020202020204" pitchFamily="34" charset="0"/>
              </a:rPr>
              <a:t>–</a:t>
            </a:r>
          </a:p>
          <a:p>
            <a:pPr algn="l" eaLnBrk="1" hangingPunct="1"/>
            <a:r>
              <a:rPr lang="ru-RU" altLang="ru-RU" sz="2400">
                <a:latin typeface="Arial" panose="020B0604020202020204" pitchFamily="34" charset="0"/>
              </a:rPr>
              <a:t>соотношение различных групп ОПФ по вещественно-натуральному составу в их общей среднегодовой стоимости.</a:t>
            </a:r>
          </a:p>
          <a:p>
            <a:pPr algn="l" eaLnBrk="1" hangingPunct="1"/>
            <a:endParaRPr lang="ru-RU" altLang="ru-RU" sz="2400">
              <a:latin typeface="Arial" panose="020B0604020202020204" pitchFamily="34" charset="0"/>
            </a:endParaRPr>
          </a:p>
          <a:p>
            <a:pPr algn="l" eaLnBrk="1" hangingPunct="1"/>
            <a:r>
              <a:rPr lang="ru-RU" altLang="ru-RU" sz="2400" i="1" u="sng">
                <a:latin typeface="Arial" panose="020B0604020202020204" pitchFamily="34" charset="0"/>
              </a:rPr>
              <a:t>Пример</a:t>
            </a:r>
          </a:p>
          <a:p>
            <a:pPr algn="l" eaLnBrk="1" hangingPunct="1"/>
            <a:r>
              <a:rPr lang="ru-RU" altLang="ru-RU" sz="2000">
                <a:latin typeface="Arial" panose="020B0604020202020204" pitchFamily="34" charset="0"/>
              </a:rPr>
              <a:t>Основные фонды - всего 100%</a:t>
            </a:r>
          </a:p>
          <a:p>
            <a:pPr algn="l" eaLnBrk="1" hangingPunct="1"/>
            <a:r>
              <a:rPr lang="ru-RU" altLang="ru-RU" sz="2000">
                <a:latin typeface="Arial" panose="020B0604020202020204" pitchFamily="34" charset="0"/>
              </a:rPr>
              <a:t>из них основные производственные фонды - 94,8%</a:t>
            </a:r>
          </a:p>
          <a:p>
            <a:pPr algn="l" eaLnBrk="1" hangingPunct="1"/>
            <a:r>
              <a:rPr lang="ru-RU" altLang="ru-RU" sz="2000">
                <a:latin typeface="Arial" panose="020B0604020202020204" pitchFamily="34" charset="0"/>
              </a:rPr>
              <a:t>в том числе:</a:t>
            </a:r>
          </a:p>
          <a:p>
            <a:pPr algn="l" eaLnBrk="1" hangingPunct="1"/>
            <a:r>
              <a:rPr lang="ru-RU" altLang="ru-RU" sz="2000">
                <a:latin typeface="Arial" panose="020B0604020202020204" pitchFamily="34" charset="0"/>
              </a:rPr>
              <a:t>- здания - 28,1%</a:t>
            </a:r>
          </a:p>
          <a:p>
            <a:pPr algn="l" eaLnBrk="1" hangingPunct="1"/>
            <a:r>
              <a:rPr lang="ru-RU" altLang="ru-RU" sz="2000">
                <a:latin typeface="Arial" panose="020B0604020202020204" pitchFamily="34" charset="0"/>
              </a:rPr>
              <a:t>- сооружения - 21,1%</a:t>
            </a:r>
          </a:p>
          <a:p>
            <a:pPr algn="l" eaLnBrk="1" hangingPunct="1"/>
            <a:r>
              <a:rPr lang="ru-RU" altLang="ru-RU" sz="2000">
                <a:latin typeface="Arial" panose="020B0604020202020204" pitchFamily="34" charset="0"/>
              </a:rPr>
              <a:t>- передаточные устройства - 27,9%</a:t>
            </a:r>
          </a:p>
          <a:p>
            <a:pPr algn="l" eaLnBrk="1" hangingPunct="1"/>
            <a:r>
              <a:rPr lang="ru-RU" altLang="ru-RU" sz="2000">
                <a:latin typeface="Arial" panose="020B0604020202020204" pitchFamily="34" charset="0"/>
              </a:rPr>
              <a:t>из них:    силовые и прочие машины - 26,2</a:t>
            </a:r>
          </a:p>
          <a:p>
            <a:pPr algn="l" eaLnBrk="1" hangingPunct="1"/>
            <a:r>
              <a:rPr lang="ru-RU" altLang="ru-RU" sz="2000">
                <a:latin typeface="Arial" panose="020B0604020202020204" pitchFamily="34" charset="0"/>
              </a:rPr>
              <a:t>                 измерительные, регулирующие приборы - 1,1%</a:t>
            </a:r>
          </a:p>
          <a:p>
            <a:pPr algn="l" eaLnBrk="1" hangingPunct="1"/>
            <a:r>
              <a:rPr lang="ru-RU" altLang="ru-RU" sz="2000">
                <a:latin typeface="Arial" panose="020B0604020202020204" pitchFamily="34" charset="0"/>
              </a:rPr>
              <a:t>                 вычислительная техника - 0,6 %</a:t>
            </a:r>
          </a:p>
          <a:p>
            <a:pPr algn="l" eaLnBrk="1" hangingPunct="1"/>
            <a:r>
              <a:rPr lang="ru-RU" altLang="ru-RU" sz="2000">
                <a:latin typeface="Arial" panose="020B0604020202020204" pitchFamily="34" charset="0"/>
              </a:rPr>
              <a:t>- транспортные средства - 14%</a:t>
            </a:r>
          </a:p>
          <a:p>
            <a:pPr algn="l" eaLnBrk="1" hangingPunct="1"/>
            <a:r>
              <a:rPr lang="ru-RU" altLang="ru-RU" sz="2000">
                <a:latin typeface="Arial" panose="020B0604020202020204" pitchFamily="34" charset="0"/>
              </a:rPr>
              <a:t>- инструменты, производственный и хозяйственный инвентарь - 1,0%</a:t>
            </a:r>
          </a:p>
          <a:p>
            <a:pPr algn="l" eaLnBrk="1" hangingPunct="1"/>
            <a:r>
              <a:rPr lang="ru-RU" altLang="ru-RU" sz="2000">
                <a:latin typeface="Arial" panose="020B0604020202020204" pitchFamily="34" charset="0"/>
              </a:rPr>
              <a:t>- прочие основные производственные фонды - 2,0 %</a:t>
            </a:r>
          </a:p>
        </p:txBody>
      </p:sp>
      <p:sp>
        <p:nvSpPr>
          <p:cNvPr id="3" name="Номер слайда 2"/>
          <p:cNvSpPr>
            <a:spLocks noGrp="1"/>
          </p:cNvSpPr>
          <p:nvPr>
            <p:ph type="sldNum" sz="quarter" idx="12"/>
          </p:nvPr>
        </p:nvSpPr>
        <p:spPr/>
        <p:txBody>
          <a:bodyPr/>
          <a:lstStyle/>
          <a:p>
            <a:fld id="{B19B0651-EE4F-4900-A07F-96A6BFA9D0F0}" type="slidenum">
              <a:rPr lang="ru-RU" smtClean="0"/>
              <a:pPr/>
              <a:t>23</a:t>
            </a:fld>
            <a:endParaRPr lang="ru-RU"/>
          </a:p>
        </p:txBody>
      </p:sp>
    </p:spTree>
    <p:extLst>
      <p:ext uri="{BB962C8B-B14F-4D97-AF65-F5344CB8AC3E}">
        <p14:creationId xmlns:p14="http://schemas.microsoft.com/office/powerpoint/2010/main" val="213786719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ÐÐ½Ð°Ð»Ð¸Ð· ÑÐ¸Ð½Ð°Ð½ÑÐ¾Ð²Ð¾Ð³Ð¾ ÑÐ¾ÑÑÐ¾ÑÐ½Ð¸Ñ Ð¾ÑÐ³Ð°Ð½Ð¸Ð·Ð°ÑÐ¸Ð¸"/>
          <p:cNvPicPr>
            <a:picLocks noChangeAspect="1" noChangeArrowheads="1"/>
          </p:cNvPicPr>
          <p:nvPr/>
        </p:nvPicPr>
        <p:blipFill>
          <a:blip r:embed="rId2" cstate="print"/>
          <a:srcRect/>
          <a:stretch>
            <a:fillRect/>
          </a:stretch>
        </p:blipFill>
        <p:spPr bwMode="auto">
          <a:xfrm>
            <a:off x="179512" y="332656"/>
            <a:ext cx="8496944" cy="6429656"/>
          </a:xfrm>
          <a:prstGeom prst="rect">
            <a:avLst/>
          </a:prstGeom>
          <a:noFill/>
        </p:spPr>
      </p:pic>
      <p:sp>
        <p:nvSpPr>
          <p:cNvPr id="3" name="Номер слайда 2"/>
          <p:cNvSpPr>
            <a:spLocks noGrp="1"/>
          </p:cNvSpPr>
          <p:nvPr>
            <p:ph type="sldNum" sz="quarter" idx="12"/>
          </p:nvPr>
        </p:nvSpPr>
        <p:spPr/>
        <p:txBody>
          <a:bodyPr/>
          <a:lstStyle/>
          <a:p>
            <a:fld id="{B19B0651-EE4F-4900-A07F-96A6BFA9D0F0}" type="slidenum">
              <a:rPr lang="ru-RU" smtClean="0"/>
              <a:pPr/>
              <a:t>230</a:t>
            </a:fld>
            <a:endParaRPr lang="ru-RU"/>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p:cNvPicPr>
            <a:picLocks noChangeAspect="1" noChangeArrowheads="1"/>
          </p:cNvPicPr>
          <p:nvPr/>
        </p:nvPicPr>
        <p:blipFill>
          <a:blip r:embed="rId2" cstate="print"/>
          <a:srcRect/>
          <a:stretch>
            <a:fillRect/>
          </a:stretch>
        </p:blipFill>
        <p:spPr bwMode="auto">
          <a:xfrm>
            <a:off x="208618" y="692696"/>
            <a:ext cx="8844693" cy="5400599"/>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B19B0651-EE4F-4900-A07F-96A6BFA9D0F0}" type="slidenum">
              <a:rPr lang="ru-RU" smtClean="0"/>
              <a:pPr/>
              <a:t>231</a:t>
            </a:fld>
            <a:endParaRPr lang="ru-RU"/>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640960" cy="6494085"/>
          </a:xfrm>
          <a:prstGeom prst="rect">
            <a:avLst/>
          </a:prstGeom>
        </p:spPr>
        <p:txBody>
          <a:bodyPr wrap="square">
            <a:spAutoFit/>
          </a:bodyPr>
          <a:lstStyle/>
          <a:p>
            <a:r>
              <a:rPr lang="ru-RU" sz="2000" dirty="0" smtClean="0"/>
              <a:t>Анализ финансовой устойчивости проводится с помощью расчета относительных коэффициентов и с помощью определения типа финансовой устойчивости.</a:t>
            </a:r>
          </a:p>
          <a:p>
            <a:endParaRPr lang="ru-RU" sz="2000" dirty="0" smtClean="0"/>
          </a:p>
          <a:p>
            <a:r>
              <a:rPr lang="ru-RU" sz="2000" dirty="0" smtClean="0"/>
              <a:t> Различают четыре типа финансовой устойчивости организации: </a:t>
            </a:r>
          </a:p>
          <a:p>
            <a:endParaRPr lang="ru-RU" sz="2000" dirty="0" smtClean="0"/>
          </a:p>
          <a:p>
            <a:pPr marL="342900" indent="-342900">
              <a:buAutoNum type="arabicPeriod"/>
            </a:pPr>
            <a:r>
              <a:rPr lang="ru-RU" sz="2000" b="1" dirty="0" smtClean="0">
                <a:solidFill>
                  <a:srgbClr val="000099"/>
                </a:solidFill>
              </a:rPr>
              <a:t>Абсолютная финансовая устойчивость </a:t>
            </a:r>
            <a:r>
              <a:rPr lang="ru-RU" sz="2000" dirty="0" smtClean="0"/>
              <a:t>характеризуется тем, что все запасы и затраты компании покрываются собственными оборотными средствами, т.е. организация не зависит от внешних кредиторов. </a:t>
            </a:r>
          </a:p>
          <a:p>
            <a:pPr marL="342900" indent="-342900"/>
            <a:r>
              <a:rPr lang="ru-RU" sz="2000" dirty="0" smtClean="0"/>
              <a:t>ЗЗ &lt; СОС</a:t>
            </a:r>
          </a:p>
          <a:p>
            <a:pPr marL="342900" indent="-342900"/>
            <a:r>
              <a:rPr lang="ru-RU" sz="2000" dirty="0" smtClean="0"/>
              <a:t> где ЗЗ – запасы и затраты;</a:t>
            </a:r>
          </a:p>
          <a:p>
            <a:pPr marL="342900" indent="-342900"/>
            <a:r>
              <a:rPr lang="ru-RU" sz="2000" dirty="0" smtClean="0"/>
              <a:t> СОС – собственные оборотные средства (СК-ВА); </a:t>
            </a:r>
          </a:p>
          <a:p>
            <a:pPr marL="342900" indent="-342900"/>
            <a:r>
              <a:rPr lang="ru-RU" sz="2000" dirty="0" smtClean="0"/>
              <a:t>СК – величина собственного капитала; </a:t>
            </a:r>
          </a:p>
          <a:p>
            <a:pPr marL="342900" indent="-342900"/>
            <a:r>
              <a:rPr lang="ru-RU" sz="2000" dirty="0" smtClean="0"/>
              <a:t>ВА – </a:t>
            </a:r>
            <a:r>
              <a:rPr lang="ru-RU" sz="2000" dirty="0" err="1" smtClean="0"/>
              <a:t>внеоборотные</a:t>
            </a:r>
            <a:r>
              <a:rPr lang="ru-RU" sz="2000" dirty="0" smtClean="0"/>
              <a:t> активы. </a:t>
            </a:r>
          </a:p>
          <a:p>
            <a:pPr marL="342900" indent="-342900"/>
            <a:endParaRPr lang="ru-RU" sz="2000" dirty="0" smtClean="0"/>
          </a:p>
          <a:p>
            <a:pPr marL="342900" indent="-342900"/>
            <a:r>
              <a:rPr lang="ru-RU" sz="2000" dirty="0" smtClean="0"/>
              <a:t>      Такая ситуация встречается крайне редко. Кроме того она не может рассматриваться как идеальная, поскольку означает, что руководство компании не умеет, не желает, или не имеет возможности использовать внешние источники средств для основной деятельности.</a:t>
            </a:r>
            <a:br>
              <a:rPr lang="ru-RU" sz="2000" dirty="0" smtClean="0"/>
            </a:br>
            <a:r>
              <a:rPr lang="ru-RU" dirty="0" smtClean="0"/>
              <a:t/>
            </a:r>
            <a:br>
              <a:rPr lang="ru-RU" dirty="0" smtClean="0"/>
            </a:br>
            <a:endParaRPr lang="ru-RU"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232</a:t>
            </a:fld>
            <a:endParaRPr lang="ru-RU"/>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24744"/>
            <a:ext cx="8496944" cy="5078313"/>
          </a:xfrm>
          <a:prstGeom prst="rect">
            <a:avLst/>
          </a:prstGeom>
        </p:spPr>
        <p:txBody>
          <a:bodyPr wrap="square">
            <a:spAutoFit/>
          </a:bodyPr>
          <a:lstStyle/>
          <a:p>
            <a:r>
              <a:rPr lang="ru-RU" sz="2400" dirty="0" smtClean="0"/>
              <a:t>2. </a:t>
            </a:r>
            <a:r>
              <a:rPr lang="ru-RU" sz="2400" b="1" dirty="0" smtClean="0">
                <a:solidFill>
                  <a:srgbClr val="000099"/>
                </a:solidFill>
              </a:rPr>
              <a:t>Нормальная финансовая устойчивость </a:t>
            </a:r>
            <a:r>
              <a:rPr lang="ru-RU" sz="2400" dirty="0" smtClean="0"/>
              <a:t>характеризуется тем, что для покрытия запасов и затрат помимо собственных оборотных средств компания также использует и долгосрочные средства. </a:t>
            </a:r>
          </a:p>
          <a:p>
            <a:endParaRPr lang="ru-RU" sz="2400" dirty="0" smtClean="0"/>
          </a:p>
          <a:p>
            <a:r>
              <a:rPr lang="ru-RU" sz="2400" dirty="0" smtClean="0"/>
              <a:t>СОС&lt; З&lt;ЧОК </a:t>
            </a:r>
          </a:p>
          <a:p>
            <a:r>
              <a:rPr lang="ru-RU" sz="2400" dirty="0" smtClean="0"/>
              <a:t>где ЧОК – чистый оборотный капитал (СК-ВА+ДО); </a:t>
            </a:r>
          </a:p>
          <a:p>
            <a:r>
              <a:rPr lang="ru-RU" sz="2400" dirty="0" smtClean="0"/>
              <a:t>ДО – долгосрочные обязательства. </a:t>
            </a:r>
          </a:p>
          <a:p>
            <a:endParaRPr lang="ru-RU" sz="2400" dirty="0" smtClean="0"/>
          </a:p>
          <a:p>
            <a:r>
              <a:rPr lang="ru-RU" sz="2400" dirty="0" smtClean="0"/>
              <a:t>Нормальная финансовая устойчивость является наиболее желательной для предприятия. </a:t>
            </a:r>
          </a:p>
          <a:p>
            <a:r>
              <a:rPr lang="ru-RU" sz="2400" dirty="0" smtClean="0"/>
              <a:t/>
            </a:r>
            <a:br>
              <a:rPr lang="ru-RU" sz="2400" dirty="0" smtClean="0"/>
            </a:br>
            <a:r>
              <a:rPr lang="ru-RU" dirty="0" smtClean="0"/>
              <a:t/>
            </a:r>
            <a:br>
              <a:rPr lang="ru-RU" dirty="0" smtClean="0"/>
            </a:br>
            <a:endParaRPr lang="ru-RU"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233</a:t>
            </a:fld>
            <a:endParaRPr lang="ru-RU"/>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87025"/>
            <a:ext cx="8640960" cy="6370975"/>
          </a:xfrm>
          <a:prstGeom prst="rect">
            <a:avLst/>
          </a:prstGeom>
        </p:spPr>
        <p:txBody>
          <a:bodyPr wrap="square">
            <a:spAutoFit/>
          </a:bodyPr>
          <a:lstStyle/>
          <a:p>
            <a:r>
              <a:rPr lang="ru-RU" sz="2400" dirty="0" smtClean="0"/>
              <a:t>3. </a:t>
            </a:r>
            <a:r>
              <a:rPr lang="ru-RU" sz="2400" b="1" dirty="0" smtClean="0">
                <a:solidFill>
                  <a:srgbClr val="000099"/>
                </a:solidFill>
              </a:rPr>
              <a:t>Неустойчивое финансовое положение </a:t>
            </a:r>
            <a:r>
              <a:rPr lang="ru-RU" sz="2400" dirty="0" smtClean="0"/>
              <a:t>характеризуется нарушением платежеспособности, при котором сохраняется возможность восстановления равновесия за счет пополнения источников собственных средств, сокращения дебиторской задолженности, ускорения оборачиваемости запасов. </a:t>
            </a:r>
          </a:p>
          <a:p>
            <a:endParaRPr lang="ru-RU" sz="2400" dirty="0" smtClean="0"/>
          </a:p>
          <a:p>
            <a:r>
              <a:rPr lang="ru-RU" sz="2400" dirty="0" smtClean="0"/>
              <a:t>ЧОК&lt; З&lt;НИФЗ </a:t>
            </a:r>
          </a:p>
          <a:p>
            <a:r>
              <a:rPr lang="ru-RU" sz="2400" dirty="0" smtClean="0"/>
              <a:t>где НИФЗ – нормальные источники формирования запасов и затрат</a:t>
            </a:r>
          </a:p>
          <a:p>
            <a:r>
              <a:rPr lang="ru-RU" sz="2400" dirty="0" smtClean="0"/>
              <a:t> (СК-ВА+ДО+КО); </a:t>
            </a:r>
          </a:p>
          <a:p>
            <a:r>
              <a:rPr lang="ru-RU" sz="2400" dirty="0" smtClean="0"/>
              <a:t>КО – краткосрочные обязательства. </a:t>
            </a:r>
          </a:p>
          <a:p>
            <a:endParaRPr lang="ru-RU" sz="2400" dirty="0" smtClean="0"/>
          </a:p>
          <a:p>
            <a:r>
              <a:rPr lang="ru-RU" sz="2400" dirty="0" smtClean="0"/>
              <a:t>Финансовая неустойчивость считается нормальной (допустимой), если величина привлекаемых для формирования запасов краткосрочных кредитов и заемных средств не превышает суммарной стоимости сырья, материалов и готовой продукции.</a:t>
            </a:r>
            <a:endParaRPr lang="ru-RU" sz="24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234</a:t>
            </a:fld>
            <a:endParaRPr lang="ru-RU"/>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568952" cy="5816977"/>
          </a:xfrm>
          <a:prstGeom prst="rect">
            <a:avLst/>
          </a:prstGeom>
        </p:spPr>
        <p:txBody>
          <a:bodyPr wrap="square">
            <a:spAutoFit/>
          </a:bodyPr>
          <a:lstStyle/>
          <a:p>
            <a:r>
              <a:rPr lang="ru-RU" sz="2400" dirty="0" smtClean="0"/>
              <a:t>4</a:t>
            </a:r>
            <a:r>
              <a:rPr lang="ru-RU" sz="2400" b="1" dirty="0" smtClean="0">
                <a:solidFill>
                  <a:srgbClr val="000099"/>
                </a:solidFill>
              </a:rPr>
              <a:t>. Кризисное финансовое состояние</a:t>
            </a:r>
            <a:r>
              <a:rPr lang="ru-RU" sz="2400" dirty="0" smtClean="0"/>
              <a:t>, при котором предприятие находится на грани банкротства, т.к. денежные средства, краткосрочные ценные бумаги и дебиторская задолженность не покрывают даже его кредиторской задолженности. </a:t>
            </a:r>
          </a:p>
          <a:p>
            <a:endParaRPr lang="ru-RU" sz="2400" dirty="0" smtClean="0"/>
          </a:p>
          <a:p>
            <a:r>
              <a:rPr lang="ru-RU" sz="2400" dirty="0" smtClean="0"/>
              <a:t>ЗЗ&gt;НИФЗ </a:t>
            </a:r>
          </a:p>
          <a:p>
            <a:endParaRPr lang="ru-RU" sz="2400" dirty="0" smtClean="0"/>
          </a:p>
          <a:p>
            <a:r>
              <a:rPr lang="ru-RU" sz="2400" dirty="0" smtClean="0"/>
              <a:t>Так как положительным фактором финансовой устойчивости является наличие источников формирования запасов, а отрицательным фактором – величина запасов, то основными способами выхода из неустойчивого и кризисного финансовых состояний будут: пополнение источников формирования запасов и оптимизация их структуры, а также снижение уровня запасов.</a:t>
            </a:r>
            <a:br>
              <a:rPr lang="ru-RU" sz="2400" dirty="0" smtClean="0"/>
            </a:br>
            <a:r>
              <a:rPr lang="ru-RU" dirty="0" smtClean="0"/>
              <a:t/>
            </a:r>
            <a:br>
              <a:rPr lang="ru-RU" dirty="0" smtClean="0"/>
            </a:br>
            <a:endParaRPr lang="ru-RU"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235</a:t>
            </a:fld>
            <a:endParaRPr lang="ru-RU"/>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548680"/>
            <a:ext cx="7992888" cy="4524315"/>
          </a:xfrm>
          <a:prstGeom prst="rect">
            <a:avLst/>
          </a:prstGeom>
        </p:spPr>
        <p:txBody>
          <a:bodyPr wrap="square">
            <a:spAutoFit/>
          </a:bodyPr>
          <a:lstStyle/>
          <a:p>
            <a:pPr lvl="0" indent="90488" defTabSz="914400" fontAlgn="base">
              <a:spcBef>
                <a:spcPct val="0"/>
              </a:spcBef>
              <a:spcAft>
                <a:spcPct val="0"/>
              </a:spcAft>
              <a:tabLst>
                <a:tab pos="-400050" algn="l"/>
                <a:tab pos="68263" algn="l"/>
              </a:tabLst>
            </a:pPr>
            <a:r>
              <a:rPr lang="ru-RU" sz="4800" b="1" dirty="0" smtClean="0">
                <a:solidFill>
                  <a:srgbClr val="FF0000"/>
                </a:solidFill>
                <a:latin typeface="Times New Roman" pitchFamily="18" charset="0"/>
                <a:ea typeface="Times New Roman" pitchFamily="18" charset="0"/>
                <a:cs typeface="Times New Roman" pitchFamily="18" charset="0"/>
              </a:rPr>
              <a:t>Тема 7.</a:t>
            </a:r>
            <a:r>
              <a:rPr lang="ru-RU" sz="4800" dirty="0" smtClean="0">
                <a:solidFill>
                  <a:srgbClr val="FF0000"/>
                </a:solidFill>
                <a:latin typeface="Times New Roman" pitchFamily="18" charset="0"/>
                <a:ea typeface="Times New Roman" pitchFamily="18" charset="0"/>
                <a:cs typeface="Times New Roman" pitchFamily="18" charset="0"/>
              </a:rPr>
              <a:t> </a:t>
            </a:r>
            <a:r>
              <a:rPr lang="ru-RU" sz="4800" b="1" dirty="0" smtClean="0">
                <a:solidFill>
                  <a:srgbClr val="FF0000"/>
                </a:solidFill>
                <a:latin typeface="Times New Roman" pitchFamily="18" charset="0"/>
                <a:ea typeface="Times New Roman" pitchFamily="18" charset="0"/>
                <a:cs typeface="Times New Roman" pitchFamily="18" charset="0"/>
              </a:rPr>
              <a:t>Экономическая эффективность промышленного предприятия. Качество и конкурентоспособность продукции предприятия. </a:t>
            </a:r>
            <a:endParaRPr lang="ru-RU" sz="4800" dirty="0" smtClean="0">
              <a:solidFill>
                <a:srgbClr val="FF000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236</a:t>
            </a:fld>
            <a:endParaRPr lang="ru-RU"/>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3040" y="332656"/>
            <a:ext cx="8640960" cy="6370975"/>
          </a:xfrm>
          <a:prstGeom prst="rect">
            <a:avLst/>
          </a:prstGeom>
        </p:spPr>
        <p:txBody>
          <a:bodyPr wrap="square">
            <a:spAutoFit/>
          </a:bodyPr>
          <a:lstStyle/>
          <a:p>
            <a:r>
              <a:rPr lang="ru-RU" sz="2400" b="1" dirty="0" smtClean="0">
                <a:solidFill>
                  <a:srgbClr val="FF0000"/>
                </a:solidFill>
              </a:rPr>
              <a:t>Э</a:t>
            </a:r>
            <a:r>
              <a:rPr lang="ru-RU" sz="2400" b="1" i="1" dirty="0" smtClean="0">
                <a:solidFill>
                  <a:srgbClr val="FF0000"/>
                </a:solidFill>
              </a:rPr>
              <a:t>ффективность предприятия</a:t>
            </a:r>
            <a:r>
              <a:rPr lang="ru-RU" sz="2400" dirty="0" smtClean="0"/>
              <a:t> – это экономическая категория, выражающая результативность его деятельности. </a:t>
            </a:r>
          </a:p>
          <a:p>
            <a:r>
              <a:rPr lang="ru-RU" sz="2400" b="1" dirty="0" smtClean="0">
                <a:solidFill>
                  <a:srgbClr val="000099"/>
                </a:solidFill>
              </a:rPr>
              <a:t>Основные виды эффективности </a:t>
            </a:r>
          </a:p>
          <a:p>
            <a:r>
              <a:rPr lang="ru-RU" sz="2400" dirty="0" smtClean="0">
                <a:solidFill>
                  <a:srgbClr val="000099"/>
                </a:solidFill>
              </a:rPr>
              <a:t>- экономическая, </a:t>
            </a:r>
          </a:p>
          <a:p>
            <a:r>
              <a:rPr lang="ru-RU" sz="2400" dirty="0" smtClean="0">
                <a:solidFill>
                  <a:srgbClr val="000099"/>
                </a:solidFill>
              </a:rPr>
              <a:t>- социальная,</a:t>
            </a:r>
          </a:p>
          <a:p>
            <a:r>
              <a:rPr lang="ru-RU" sz="2400" dirty="0" smtClean="0">
                <a:solidFill>
                  <a:srgbClr val="000099"/>
                </a:solidFill>
              </a:rPr>
              <a:t> - экологическая. </a:t>
            </a:r>
          </a:p>
          <a:p>
            <a:r>
              <a:rPr lang="ru-RU" sz="2400" b="1" dirty="0" smtClean="0">
                <a:solidFill>
                  <a:srgbClr val="FF0000"/>
                </a:solidFill>
              </a:rPr>
              <a:t>Экономическая эффективность предприятия </a:t>
            </a:r>
            <a:r>
              <a:rPr lang="ru-RU" sz="2400" dirty="0" smtClean="0"/>
              <a:t>как показатель характеризуется соотношением результата и затрат. </a:t>
            </a:r>
          </a:p>
          <a:p>
            <a:r>
              <a:rPr lang="ru-RU" sz="2400" dirty="0" smtClean="0"/>
              <a:t>Для ее количественной оценки применяются частные и обобщающие показатели. </a:t>
            </a:r>
            <a:r>
              <a:rPr lang="ru-RU" sz="2400" dirty="0" smtClean="0">
                <a:solidFill>
                  <a:srgbClr val="000099"/>
                </a:solidFill>
              </a:rPr>
              <a:t>Частные</a:t>
            </a:r>
            <a:r>
              <a:rPr lang="ru-RU" sz="2400" dirty="0" smtClean="0"/>
              <a:t> показатели свидетельствуют об эффективности использования отдельного ресурса и результативности каждого конкретного продукта, </a:t>
            </a:r>
          </a:p>
          <a:p>
            <a:r>
              <a:rPr lang="ru-RU" sz="2400" dirty="0" smtClean="0"/>
              <a:t>а </a:t>
            </a:r>
            <a:r>
              <a:rPr lang="ru-RU" sz="2400" dirty="0" smtClean="0">
                <a:solidFill>
                  <a:srgbClr val="000099"/>
                </a:solidFill>
              </a:rPr>
              <a:t>обобщающие </a:t>
            </a:r>
            <a:r>
              <a:rPr lang="ru-RU" sz="2400" dirty="0" smtClean="0"/>
              <a:t> дают представление об эффективности всех ресурсов или продуктов, а также о результативности предприятия  как единого целого. Ранжирование частных и обобщающих показателей дает возможность выделить наиболее важные и менее значимые.</a:t>
            </a:r>
            <a:endParaRPr lang="ru-RU" sz="24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237</a:t>
            </a:fld>
            <a:endParaRPr lang="ru-RU"/>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8496944" cy="5909310"/>
          </a:xfrm>
          <a:prstGeom prst="rect">
            <a:avLst/>
          </a:prstGeom>
        </p:spPr>
        <p:txBody>
          <a:bodyPr wrap="square">
            <a:spAutoFit/>
          </a:bodyPr>
          <a:lstStyle/>
          <a:p>
            <a:r>
              <a:rPr lang="ru-RU" dirty="0" smtClean="0"/>
              <a:t>Все показатели экономической эффективности предприятия рассчитываются  по следующей модели:</a:t>
            </a:r>
          </a:p>
          <a:p>
            <a:r>
              <a:rPr lang="ru-RU" dirty="0" smtClean="0"/>
              <a:t>          </a:t>
            </a:r>
          </a:p>
          <a:p>
            <a:r>
              <a:rPr lang="ru-RU" i="1" dirty="0" smtClean="0">
                <a:solidFill>
                  <a:srgbClr val="000099"/>
                </a:solidFill>
              </a:rPr>
              <a:t>Экономическая эффективность = Результат/Затраты    </a:t>
            </a:r>
            <a:r>
              <a:rPr lang="ru-RU" i="1" dirty="0" smtClean="0"/>
              <a:t>                  </a:t>
            </a:r>
            <a:endParaRPr lang="ru-RU" dirty="0" smtClean="0"/>
          </a:p>
          <a:p>
            <a:endParaRPr lang="ru-RU" dirty="0" smtClean="0"/>
          </a:p>
          <a:p>
            <a:r>
              <a:rPr lang="ru-RU" dirty="0" smtClean="0"/>
              <a:t>или </a:t>
            </a:r>
            <a:r>
              <a:rPr lang="ru-RU" i="1" dirty="0" smtClean="0">
                <a:solidFill>
                  <a:srgbClr val="000099"/>
                </a:solidFill>
              </a:rPr>
              <a:t>Экономическая эффективность = Затраты/Результат</a:t>
            </a:r>
            <a:r>
              <a:rPr lang="ru-RU" i="1" dirty="0" smtClean="0"/>
              <a:t>               </a:t>
            </a:r>
            <a:endParaRPr lang="ru-RU" dirty="0" smtClean="0"/>
          </a:p>
          <a:p>
            <a:r>
              <a:rPr lang="ru-RU" dirty="0" smtClean="0"/>
              <a:t> </a:t>
            </a:r>
          </a:p>
          <a:p>
            <a:r>
              <a:rPr lang="ru-RU" dirty="0" smtClean="0"/>
              <a:t>Критерием экономической эффективности деятельности предприятия за год является рентабельность собственного капитала, рассчитываемая по формуле:  </a:t>
            </a:r>
          </a:p>
          <a:p>
            <a:r>
              <a:rPr lang="ru-RU" i="1" dirty="0" smtClean="0">
                <a:solidFill>
                  <a:srgbClr val="000099"/>
                </a:solidFill>
              </a:rPr>
              <a:t>Рентабельность собственного капитала = Чистая прибыль/Собственный капитал</a:t>
            </a:r>
            <a:endParaRPr lang="ru-RU" dirty="0" smtClean="0">
              <a:solidFill>
                <a:srgbClr val="000099"/>
              </a:solidFill>
            </a:endParaRPr>
          </a:p>
          <a:p>
            <a:r>
              <a:rPr lang="ru-RU" dirty="0" smtClean="0"/>
              <a:t> </a:t>
            </a:r>
          </a:p>
          <a:p>
            <a:r>
              <a:rPr lang="ru-RU" dirty="0" smtClean="0"/>
              <a:t>Критерием экономической эффективности  деятельности предприятия за все  годы существования является рост его стоимости, который определяется следующим образом:</a:t>
            </a:r>
          </a:p>
          <a:p>
            <a:r>
              <a:rPr lang="ru-RU" dirty="0" smtClean="0"/>
              <a:t> </a:t>
            </a:r>
          </a:p>
          <a:p>
            <a:r>
              <a:rPr lang="ru-RU" i="1" dirty="0" smtClean="0">
                <a:solidFill>
                  <a:srgbClr val="000099"/>
                </a:solidFill>
              </a:rPr>
              <a:t>Стоимость капитала = Рыночная стоимость акции/Номинальная стоимость акции</a:t>
            </a:r>
            <a:r>
              <a:rPr lang="ru-RU" dirty="0" smtClean="0"/>
              <a:t>                       </a:t>
            </a:r>
          </a:p>
          <a:p>
            <a:r>
              <a:rPr lang="ru-RU" dirty="0" smtClean="0"/>
              <a:t> </a:t>
            </a:r>
          </a:p>
          <a:p>
            <a:r>
              <a:rPr lang="ru-RU" dirty="0" smtClean="0"/>
              <a:t>Целью определения уровня и динамики экономической эффективности предприятия является обоснование рекомендаций по ее повышению.</a:t>
            </a:r>
            <a:endParaRPr lang="ru-RU"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238</a:t>
            </a:fld>
            <a:endParaRPr lang="ru-RU"/>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1" name="Rectangle 3"/>
          <p:cNvSpPr>
            <a:spLocks noGrp="1" noChangeArrowheads="1"/>
          </p:cNvSpPr>
          <p:nvPr>
            <p:ph idx="4294967295"/>
          </p:nvPr>
        </p:nvSpPr>
        <p:spPr bwMode="auto">
          <a:xfrm>
            <a:off x="119063" y="-1539875"/>
            <a:ext cx="8785225" cy="7705725"/>
          </a:xfrm>
          <a:noFill/>
        </p:spPr>
        <p:txBody>
          <a:bodyPr vert="horz" wrap="square" numCol="1" anchor="t" anchorCtr="0" compatLnSpc="1">
            <a:prstTxWarp prst="textNoShape">
              <a:avLst/>
            </a:prstTxWarp>
          </a:bodyPr>
          <a:lstStyle/>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spcBef>
                <a:spcPct val="0"/>
              </a:spcBef>
              <a:buFontTx/>
              <a:buNone/>
            </a:pPr>
            <a:endParaRPr lang="ru-RU" altLang="ru-RU" sz="1800" b="1">
              <a:solidFill>
                <a:srgbClr val="000000"/>
              </a:solidFill>
            </a:endParaRPr>
          </a:p>
          <a:p>
            <a:pPr marL="0" indent="0" eaLnBrk="1" hangingPunct="1">
              <a:lnSpc>
                <a:spcPct val="150000"/>
              </a:lnSpc>
              <a:spcBef>
                <a:spcPct val="0"/>
              </a:spcBef>
              <a:buFontTx/>
              <a:buNone/>
            </a:pPr>
            <a:endParaRPr lang="ru-RU" altLang="ru-RU" sz="2800" b="1">
              <a:solidFill>
                <a:srgbClr val="FF3300"/>
              </a:solidFill>
              <a:latin typeface="Arial Black" pitchFamily="34" charset="0"/>
            </a:endParaRPr>
          </a:p>
          <a:p>
            <a:pPr marL="0" indent="0" eaLnBrk="1" hangingPunct="1">
              <a:lnSpc>
                <a:spcPct val="150000"/>
              </a:lnSpc>
              <a:spcBef>
                <a:spcPct val="0"/>
              </a:spcBef>
              <a:buFontTx/>
              <a:buNone/>
            </a:pPr>
            <a:r>
              <a:rPr lang="ru-RU" altLang="ru-RU" sz="2800" b="1">
                <a:solidFill>
                  <a:srgbClr val="FF3300"/>
                </a:solidFill>
                <a:latin typeface="Arial Black" pitchFamily="34" charset="0"/>
              </a:rPr>
              <a:t>Эффект = Результаты – Затраты</a:t>
            </a:r>
          </a:p>
          <a:p>
            <a:pPr marL="0" indent="0" eaLnBrk="1" hangingPunct="1">
              <a:lnSpc>
                <a:spcPct val="150000"/>
              </a:lnSpc>
              <a:spcBef>
                <a:spcPct val="0"/>
              </a:spcBef>
              <a:buFontTx/>
              <a:buNone/>
            </a:pPr>
            <a:r>
              <a:rPr lang="ru-RU" altLang="ru-RU" sz="2800" b="1">
                <a:solidFill>
                  <a:srgbClr val="FF3300"/>
                </a:solidFill>
                <a:latin typeface="Arial Black" pitchFamily="34" charset="0"/>
              </a:rPr>
              <a:t>Эффективность = Результаты / Затраты</a:t>
            </a:r>
            <a:endParaRPr lang="ru-RU" altLang="ru-RU" b="1">
              <a:solidFill>
                <a:srgbClr val="FF3300"/>
              </a:solidFill>
              <a:latin typeface="Arial Black" pitchFamily="34" charset="0"/>
            </a:endParaRPr>
          </a:p>
          <a:p>
            <a:pPr marL="0" indent="0" algn="ctr" eaLnBrk="1" hangingPunct="1">
              <a:spcBef>
                <a:spcPct val="0"/>
              </a:spcBef>
              <a:buFontTx/>
              <a:buNone/>
            </a:pPr>
            <a:endParaRPr lang="ru-RU" altLang="ru-RU" sz="1800" b="1">
              <a:solidFill>
                <a:srgbClr val="333399"/>
              </a:solidFill>
            </a:endParaRPr>
          </a:p>
        </p:txBody>
      </p:sp>
      <p:sp>
        <p:nvSpPr>
          <p:cNvPr id="181252" name="Rectangle 4"/>
          <p:cNvSpPr>
            <a:spLocks noChangeArrowheads="1"/>
          </p:cNvSpPr>
          <p:nvPr/>
        </p:nvSpPr>
        <p:spPr bwMode="auto">
          <a:xfrm>
            <a:off x="865188" y="511175"/>
            <a:ext cx="2806700" cy="647700"/>
          </a:xfrm>
          <a:prstGeom prst="rect">
            <a:avLst/>
          </a:prstGeom>
          <a:solidFill>
            <a:srgbClr val="FF0000"/>
          </a:solidFill>
          <a:ln w="38100" cap="sq">
            <a:solidFill>
              <a:schemeClr val="tx1"/>
            </a:solidFill>
            <a:miter lim="800000"/>
            <a:headEnd type="none" w="sm" len="sm"/>
            <a:tailEnd type="none" w="sm" len="sm"/>
          </a:ln>
        </p:spPr>
        <p:txBody>
          <a:bodyPr wrap="none" anchor="ctr"/>
          <a:lstStyle/>
          <a:p>
            <a:pPr algn="ctr"/>
            <a:r>
              <a:rPr lang="ru-RU" altLang="ru-RU" sz="2800" b="1">
                <a:solidFill>
                  <a:schemeClr val="bg1"/>
                </a:solidFill>
              </a:rPr>
              <a:t>Результаты</a:t>
            </a:r>
            <a:endParaRPr lang="ru-RU" altLang="ru-RU" sz="2000" b="1">
              <a:solidFill>
                <a:schemeClr val="bg1"/>
              </a:solidFill>
            </a:endParaRPr>
          </a:p>
        </p:txBody>
      </p:sp>
      <p:sp>
        <p:nvSpPr>
          <p:cNvPr id="181253" name="Rectangle 5"/>
          <p:cNvSpPr>
            <a:spLocks noChangeArrowheads="1"/>
          </p:cNvSpPr>
          <p:nvPr/>
        </p:nvSpPr>
        <p:spPr bwMode="auto">
          <a:xfrm>
            <a:off x="5291138" y="514350"/>
            <a:ext cx="3025775" cy="647700"/>
          </a:xfrm>
          <a:prstGeom prst="rect">
            <a:avLst/>
          </a:prstGeom>
          <a:solidFill>
            <a:srgbClr val="FF0000"/>
          </a:solidFill>
          <a:ln w="38100" cap="sq">
            <a:solidFill>
              <a:schemeClr val="tx1"/>
            </a:solidFill>
            <a:miter lim="800000"/>
            <a:headEnd type="none" w="sm" len="sm"/>
            <a:tailEnd type="none" w="sm" len="sm"/>
          </a:ln>
        </p:spPr>
        <p:txBody>
          <a:bodyPr wrap="none" anchor="ctr"/>
          <a:lstStyle/>
          <a:p>
            <a:pPr algn="ctr"/>
            <a:r>
              <a:rPr lang="ru-RU" altLang="ru-RU" sz="2800" b="1">
                <a:solidFill>
                  <a:schemeClr val="bg1"/>
                </a:solidFill>
              </a:rPr>
              <a:t>Затраты</a:t>
            </a:r>
            <a:endParaRPr lang="ru-RU" altLang="ru-RU" sz="2000" b="1">
              <a:solidFill>
                <a:schemeClr val="bg1"/>
              </a:solidFill>
            </a:endParaRPr>
          </a:p>
        </p:txBody>
      </p:sp>
      <p:sp>
        <p:nvSpPr>
          <p:cNvPr id="181254" name="Rectangle 6"/>
          <p:cNvSpPr>
            <a:spLocks noChangeArrowheads="1"/>
          </p:cNvSpPr>
          <p:nvPr/>
        </p:nvSpPr>
        <p:spPr bwMode="auto">
          <a:xfrm>
            <a:off x="0" y="1466850"/>
            <a:ext cx="2124075" cy="1601788"/>
          </a:xfrm>
          <a:prstGeom prst="rect">
            <a:avLst/>
          </a:prstGeom>
          <a:solidFill>
            <a:srgbClr val="0000FF"/>
          </a:solidFill>
          <a:ln w="12700" cap="sq">
            <a:solidFill>
              <a:schemeClr val="tx1"/>
            </a:solidFill>
            <a:miter lim="800000"/>
            <a:headEnd type="none" w="sm" len="sm"/>
            <a:tailEnd type="none" w="sm" len="sm"/>
          </a:ln>
        </p:spPr>
        <p:txBody>
          <a:bodyPr anchor="ctr"/>
          <a:lstStyle/>
          <a:p>
            <a:pPr algn="ctr"/>
            <a:r>
              <a:rPr lang="ru-RU" altLang="ru-RU" b="1" u="sng">
                <a:solidFill>
                  <a:schemeClr val="bg1"/>
                </a:solidFill>
              </a:rPr>
              <a:t>Экономические</a:t>
            </a:r>
            <a:r>
              <a:rPr lang="ru-RU" altLang="ru-RU" b="1">
                <a:solidFill>
                  <a:schemeClr val="bg1"/>
                </a:solidFill>
              </a:rPr>
              <a:t> </a:t>
            </a:r>
            <a:r>
              <a:rPr lang="ru-RU" altLang="ru-RU" sz="1600" b="1">
                <a:solidFill>
                  <a:schemeClr val="bg1"/>
                </a:solidFill>
              </a:rPr>
              <a:t>(получение дохода, прибыли, сокращение потерь)</a:t>
            </a:r>
          </a:p>
        </p:txBody>
      </p:sp>
      <p:sp>
        <p:nvSpPr>
          <p:cNvPr id="181255" name="Rectangle 7"/>
          <p:cNvSpPr>
            <a:spLocks noChangeArrowheads="1"/>
          </p:cNvSpPr>
          <p:nvPr/>
        </p:nvSpPr>
        <p:spPr bwMode="auto">
          <a:xfrm>
            <a:off x="2268538" y="1466850"/>
            <a:ext cx="2374900" cy="1381125"/>
          </a:xfrm>
          <a:prstGeom prst="rect">
            <a:avLst/>
          </a:prstGeom>
          <a:solidFill>
            <a:srgbClr val="0000FF"/>
          </a:solidFill>
          <a:ln w="12700" cap="sq">
            <a:solidFill>
              <a:schemeClr val="tx1"/>
            </a:solidFill>
            <a:miter lim="800000"/>
            <a:headEnd type="none" w="sm" len="sm"/>
            <a:tailEnd type="none" w="sm" len="sm"/>
          </a:ln>
        </p:spPr>
        <p:txBody>
          <a:bodyPr anchor="ctr"/>
          <a:lstStyle/>
          <a:p>
            <a:pPr algn="ctr"/>
            <a:r>
              <a:rPr lang="ru-RU" altLang="ru-RU" b="1" u="sng">
                <a:solidFill>
                  <a:schemeClr val="bg1"/>
                </a:solidFill>
              </a:rPr>
              <a:t>Внеэкономические</a:t>
            </a:r>
            <a:r>
              <a:rPr lang="ru-RU" altLang="ru-RU" sz="1600" b="1">
                <a:solidFill>
                  <a:schemeClr val="bg1"/>
                </a:solidFill>
              </a:rPr>
              <a:t> (сохранение среды обитания и т.п.)</a:t>
            </a:r>
            <a:endParaRPr lang="ru-RU" altLang="ru-RU" b="1" u="sng">
              <a:solidFill>
                <a:schemeClr val="bg1"/>
              </a:solidFill>
            </a:endParaRPr>
          </a:p>
        </p:txBody>
      </p:sp>
      <p:sp>
        <p:nvSpPr>
          <p:cNvPr id="181256" name="Rectangle 8"/>
          <p:cNvSpPr>
            <a:spLocks noChangeArrowheads="1"/>
          </p:cNvSpPr>
          <p:nvPr/>
        </p:nvSpPr>
        <p:spPr bwMode="auto">
          <a:xfrm>
            <a:off x="4716463" y="1471613"/>
            <a:ext cx="2232025" cy="2101850"/>
          </a:xfrm>
          <a:prstGeom prst="rect">
            <a:avLst/>
          </a:prstGeom>
          <a:solidFill>
            <a:srgbClr val="0000FF"/>
          </a:solidFill>
          <a:ln w="12700" cap="sq">
            <a:solidFill>
              <a:schemeClr val="tx1"/>
            </a:solidFill>
            <a:miter lim="800000"/>
            <a:headEnd type="none" w="sm" len="sm"/>
            <a:tailEnd type="none" w="sm" len="sm"/>
          </a:ln>
        </p:spPr>
        <p:txBody>
          <a:bodyPr anchor="ctr"/>
          <a:lstStyle/>
          <a:p>
            <a:pPr algn="ctr"/>
            <a:r>
              <a:rPr lang="ru-RU" altLang="ru-RU" b="1" u="sng">
                <a:solidFill>
                  <a:schemeClr val="bg1"/>
                </a:solidFill>
              </a:rPr>
              <a:t>Единовременные</a:t>
            </a:r>
            <a:r>
              <a:rPr lang="ru-RU" altLang="ru-RU" sz="1600" b="1">
                <a:solidFill>
                  <a:schemeClr val="bg1"/>
                </a:solidFill>
              </a:rPr>
              <a:t> (закупка оборудования, строительство зданий и сооружений, создание запасов и т.д.)</a:t>
            </a:r>
            <a:endParaRPr lang="ru-RU" altLang="ru-RU" b="1" u="sng">
              <a:solidFill>
                <a:schemeClr val="bg1"/>
              </a:solidFill>
            </a:endParaRPr>
          </a:p>
        </p:txBody>
      </p:sp>
      <p:sp>
        <p:nvSpPr>
          <p:cNvPr id="181257" name="Rectangle 9"/>
          <p:cNvSpPr>
            <a:spLocks noChangeArrowheads="1"/>
          </p:cNvSpPr>
          <p:nvPr/>
        </p:nvSpPr>
        <p:spPr bwMode="auto">
          <a:xfrm>
            <a:off x="7104063" y="1481138"/>
            <a:ext cx="1800225" cy="2092325"/>
          </a:xfrm>
          <a:prstGeom prst="rect">
            <a:avLst/>
          </a:prstGeom>
          <a:solidFill>
            <a:srgbClr val="0000FF"/>
          </a:solidFill>
          <a:ln w="12700" cap="sq">
            <a:solidFill>
              <a:schemeClr val="tx1"/>
            </a:solidFill>
            <a:miter lim="800000"/>
            <a:headEnd type="none" w="sm" len="sm"/>
            <a:tailEnd type="none" w="sm" len="sm"/>
          </a:ln>
        </p:spPr>
        <p:txBody>
          <a:bodyPr anchor="ctr"/>
          <a:lstStyle/>
          <a:p>
            <a:pPr algn="ctr"/>
            <a:r>
              <a:rPr lang="ru-RU" altLang="ru-RU" b="1" u="sng">
                <a:solidFill>
                  <a:schemeClr val="bg1"/>
                </a:solidFill>
              </a:rPr>
              <a:t>Текущие</a:t>
            </a:r>
            <a:r>
              <a:rPr lang="ru-RU" altLang="ru-RU" sz="1600" b="1">
                <a:solidFill>
                  <a:schemeClr val="bg1"/>
                </a:solidFill>
              </a:rPr>
              <a:t> (себестоимость продукции)</a:t>
            </a:r>
            <a:endParaRPr lang="ru-RU" altLang="ru-RU" b="1" u="sng">
              <a:solidFill>
                <a:schemeClr val="bg1"/>
              </a:solidFill>
            </a:endParaRPr>
          </a:p>
        </p:txBody>
      </p:sp>
      <p:sp>
        <p:nvSpPr>
          <p:cNvPr id="181258" name="Line 10"/>
          <p:cNvSpPr>
            <a:spLocks noChangeShapeType="1"/>
          </p:cNvSpPr>
          <p:nvPr/>
        </p:nvSpPr>
        <p:spPr bwMode="auto">
          <a:xfrm flipH="1">
            <a:off x="1331913" y="1192213"/>
            <a:ext cx="252412" cy="274637"/>
          </a:xfrm>
          <a:prstGeom prst="line">
            <a:avLst/>
          </a:prstGeom>
          <a:noFill/>
          <a:ln w="50800" cap="sq">
            <a:solidFill>
              <a:srgbClr val="000080"/>
            </a:solidFill>
            <a:round/>
            <a:headEnd type="none" w="sm" len="sm"/>
            <a:tailEnd type="triangle" w="sm" len="sm"/>
          </a:ln>
        </p:spPr>
        <p:txBody>
          <a:bodyPr wrap="none"/>
          <a:lstStyle/>
          <a:p>
            <a:endParaRPr lang="ru-RU"/>
          </a:p>
        </p:txBody>
      </p:sp>
      <p:sp>
        <p:nvSpPr>
          <p:cNvPr id="181259" name="Line 11"/>
          <p:cNvSpPr>
            <a:spLocks noChangeShapeType="1"/>
          </p:cNvSpPr>
          <p:nvPr/>
        </p:nvSpPr>
        <p:spPr bwMode="auto">
          <a:xfrm>
            <a:off x="2771775" y="1192213"/>
            <a:ext cx="360363" cy="274637"/>
          </a:xfrm>
          <a:prstGeom prst="line">
            <a:avLst/>
          </a:prstGeom>
          <a:noFill/>
          <a:ln w="50800" cap="sq">
            <a:solidFill>
              <a:srgbClr val="000080"/>
            </a:solidFill>
            <a:round/>
            <a:headEnd type="none" w="sm" len="sm"/>
            <a:tailEnd type="triangle" w="sm" len="sm"/>
          </a:ln>
        </p:spPr>
        <p:txBody>
          <a:bodyPr wrap="none"/>
          <a:lstStyle/>
          <a:p>
            <a:endParaRPr lang="ru-RU"/>
          </a:p>
        </p:txBody>
      </p:sp>
      <p:sp>
        <p:nvSpPr>
          <p:cNvPr id="181260" name="Line 12"/>
          <p:cNvSpPr>
            <a:spLocks noChangeShapeType="1"/>
          </p:cNvSpPr>
          <p:nvPr/>
        </p:nvSpPr>
        <p:spPr bwMode="auto">
          <a:xfrm flipH="1">
            <a:off x="5795963" y="1192213"/>
            <a:ext cx="398462" cy="274637"/>
          </a:xfrm>
          <a:prstGeom prst="line">
            <a:avLst/>
          </a:prstGeom>
          <a:noFill/>
          <a:ln w="50800" cap="sq">
            <a:solidFill>
              <a:srgbClr val="000080"/>
            </a:solidFill>
            <a:round/>
            <a:headEnd type="none" w="sm" len="sm"/>
            <a:tailEnd type="triangle" w="sm" len="sm"/>
          </a:ln>
        </p:spPr>
        <p:txBody>
          <a:bodyPr wrap="none"/>
          <a:lstStyle/>
          <a:p>
            <a:endParaRPr lang="ru-RU"/>
          </a:p>
        </p:txBody>
      </p:sp>
      <p:sp>
        <p:nvSpPr>
          <p:cNvPr id="181261" name="Line 13"/>
          <p:cNvSpPr>
            <a:spLocks noChangeShapeType="1"/>
          </p:cNvSpPr>
          <p:nvPr/>
        </p:nvSpPr>
        <p:spPr bwMode="auto">
          <a:xfrm>
            <a:off x="7273925" y="1208088"/>
            <a:ext cx="322263" cy="273050"/>
          </a:xfrm>
          <a:prstGeom prst="line">
            <a:avLst/>
          </a:prstGeom>
          <a:noFill/>
          <a:ln w="50800" cap="sq">
            <a:solidFill>
              <a:srgbClr val="000080"/>
            </a:solidFill>
            <a:round/>
            <a:headEnd type="none" w="sm" len="sm"/>
            <a:tailEnd type="triangle" w="sm" len="sm"/>
          </a:ln>
        </p:spPr>
        <p:txBody>
          <a:bodyPr wrap="none"/>
          <a:lstStyle/>
          <a:p>
            <a:endParaRPr lang="ru-RU"/>
          </a:p>
        </p:txBody>
      </p:sp>
      <p:sp>
        <p:nvSpPr>
          <p:cNvPr id="13" name="Номер слайда 12"/>
          <p:cNvSpPr>
            <a:spLocks noGrp="1"/>
          </p:cNvSpPr>
          <p:nvPr>
            <p:ph type="sldNum" sz="quarter" idx="12"/>
          </p:nvPr>
        </p:nvSpPr>
        <p:spPr/>
        <p:txBody>
          <a:bodyPr/>
          <a:lstStyle/>
          <a:p>
            <a:fld id="{B19B0651-EE4F-4900-A07F-96A6BFA9D0F0}" type="slidenum">
              <a:rPr lang="ru-RU" smtClean="0"/>
              <a:pPr/>
              <a:t>239</a:t>
            </a:fld>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81252"/>
                                        </p:tgtEl>
                                        <p:attrNameLst>
                                          <p:attrName>style.visibility</p:attrName>
                                        </p:attrNameLst>
                                      </p:cBhvr>
                                      <p:to>
                                        <p:strVal val="visible"/>
                                      </p:to>
                                    </p:set>
                                    <p:animEffect transition="in" filter="checkerboard(across)">
                                      <p:cBhvr>
                                        <p:cTn id="7" dur="500"/>
                                        <p:tgtEl>
                                          <p:spTgt spid="18125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1253"/>
                                        </p:tgtEl>
                                        <p:attrNameLst>
                                          <p:attrName>style.visibility</p:attrName>
                                        </p:attrNameLst>
                                      </p:cBhvr>
                                      <p:to>
                                        <p:strVal val="visible"/>
                                      </p:to>
                                    </p:set>
                                    <p:animEffect transition="in" filter="checkerboard(across)">
                                      <p:cBhvr>
                                        <p:cTn id="10" dur="500"/>
                                        <p:tgtEl>
                                          <p:spTgt spid="181253"/>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81258"/>
                                        </p:tgtEl>
                                        <p:attrNameLst>
                                          <p:attrName>style.visibility</p:attrName>
                                        </p:attrNameLst>
                                      </p:cBhvr>
                                      <p:to>
                                        <p:strVal val="visible"/>
                                      </p:to>
                                    </p:set>
                                    <p:animEffect transition="in" filter="blinds(horizontal)">
                                      <p:cBhvr>
                                        <p:cTn id="14" dur="500"/>
                                        <p:tgtEl>
                                          <p:spTgt spid="181258"/>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81259"/>
                                        </p:tgtEl>
                                        <p:attrNameLst>
                                          <p:attrName>style.visibility</p:attrName>
                                        </p:attrNameLst>
                                      </p:cBhvr>
                                      <p:to>
                                        <p:strVal val="visible"/>
                                      </p:to>
                                    </p:set>
                                    <p:animEffect transition="in" filter="blinds(horizontal)">
                                      <p:cBhvr>
                                        <p:cTn id="17" dur="500"/>
                                        <p:tgtEl>
                                          <p:spTgt spid="18125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81254"/>
                                        </p:tgtEl>
                                        <p:attrNameLst>
                                          <p:attrName>style.visibility</p:attrName>
                                        </p:attrNameLst>
                                      </p:cBhvr>
                                      <p:to>
                                        <p:strVal val="visible"/>
                                      </p:to>
                                    </p:set>
                                    <p:animEffect transition="in" filter="blinds(horizontal)">
                                      <p:cBhvr>
                                        <p:cTn id="20" dur="500"/>
                                        <p:tgtEl>
                                          <p:spTgt spid="18125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81255"/>
                                        </p:tgtEl>
                                        <p:attrNameLst>
                                          <p:attrName>style.visibility</p:attrName>
                                        </p:attrNameLst>
                                      </p:cBhvr>
                                      <p:to>
                                        <p:strVal val="visible"/>
                                      </p:to>
                                    </p:set>
                                    <p:animEffect transition="in" filter="blinds(horizontal)">
                                      <p:cBhvr>
                                        <p:cTn id="23" dur="500"/>
                                        <p:tgtEl>
                                          <p:spTgt spid="18125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81260"/>
                                        </p:tgtEl>
                                        <p:attrNameLst>
                                          <p:attrName>style.visibility</p:attrName>
                                        </p:attrNameLst>
                                      </p:cBhvr>
                                      <p:to>
                                        <p:strVal val="visible"/>
                                      </p:to>
                                    </p:set>
                                    <p:animEffect transition="in" filter="blinds(horizontal)">
                                      <p:cBhvr>
                                        <p:cTn id="26" dur="500"/>
                                        <p:tgtEl>
                                          <p:spTgt spid="18126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81261"/>
                                        </p:tgtEl>
                                        <p:attrNameLst>
                                          <p:attrName>style.visibility</p:attrName>
                                        </p:attrNameLst>
                                      </p:cBhvr>
                                      <p:to>
                                        <p:strVal val="visible"/>
                                      </p:to>
                                    </p:set>
                                    <p:animEffect transition="in" filter="blinds(horizontal)">
                                      <p:cBhvr>
                                        <p:cTn id="29" dur="500"/>
                                        <p:tgtEl>
                                          <p:spTgt spid="18126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81256"/>
                                        </p:tgtEl>
                                        <p:attrNameLst>
                                          <p:attrName>style.visibility</p:attrName>
                                        </p:attrNameLst>
                                      </p:cBhvr>
                                      <p:to>
                                        <p:strVal val="visible"/>
                                      </p:to>
                                    </p:set>
                                    <p:animEffect transition="in" filter="blinds(horizontal)">
                                      <p:cBhvr>
                                        <p:cTn id="32" dur="500"/>
                                        <p:tgtEl>
                                          <p:spTgt spid="18125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81257"/>
                                        </p:tgtEl>
                                        <p:attrNameLst>
                                          <p:attrName>style.visibility</p:attrName>
                                        </p:attrNameLst>
                                      </p:cBhvr>
                                      <p:to>
                                        <p:strVal val="visible"/>
                                      </p:to>
                                    </p:set>
                                    <p:animEffect transition="in" filter="blinds(horizontal)">
                                      <p:cBhvr>
                                        <p:cTn id="35" dur="500"/>
                                        <p:tgtEl>
                                          <p:spTgt spid="181257"/>
                                        </p:tgtEl>
                                      </p:cBhvr>
                                    </p:animEffect>
                                  </p:childTnLst>
                                </p:cTn>
                              </p:par>
                            </p:childTnLst>
                          </p:cTn>
                        </p:par>
                        <p:par>
                          <p:cTn id="36" fill="hold" nodeType="afterGroup">
                            <p:stCondLst>
                              <p:cond delay="1000"/>
                            </p:stCondLst>
                            <p:childTnLst>
                              <p:par>
                                <p:cTn id="37" presetID="12" presetClass="entr" presetSubtype="4" fill="hold" nodeType="afterEffect">
                                  <p:stCondLst>
                                    <p:cond delay="0"/>
                                  </p:stCondLst>
                                  <p:childTnLst>
                                    <p:set>
                                      <p:cBhvr>
                                        <p:cTn id="38" dur="1" fill="hold">
                                          <p:stCondLst>
                                            <p:cond delay="0"/>
                                          </p:stCondLst>
                                        </p:cTn>
                                        <p:tgtEl>
                                          <p:spTgt spid="181251">
                                            <p:txEl>
                                              <p:pRg st="19" end="19"/>
                                            </p:txEl>
                                          </p:spTgt>
                                        </p:tgtEl>
                                        <p:attrNameLst>
                                          <p:attrName>style.visibility</p:attrName>
                                        </p:attrNameLst>
                                      </p:cBhvr>
                                      <p:to>
                                        <p:strVal val="visible"/>
                                      </p:to>
                                    </p:set>
                                    <p:animEffect transition="in" filter="slide(fromBottom)">
                                      <p:cBhvr>
                                        <p:cTn id="39" dur="500"/>
                                        <p:tgtEl>
                                          <p:spTgt spid="181251">
                                            <p:txEl>
                                              <p:pRg st="19" end="19"/>
                                            </p:txEl>
                                          </p:spTgt>
                                        </p:tgtEl>
                                      </p:cBhvr>
                                    </p:animEffect>
                                  </p:childTnLst>
                                </p:cTn>
                              </p:par>
                            </p:childTnLst>
                          </p:cTn>
                        </p:par>
                        <p:par>
                          <p:cTn id="40" fill="hold" nodeType="afterGroup">
                            <p:stCondLst>
                              <p:cond delay="1500"/>
                            </p:stCondLst>
                            <p:childTnLst>
                              <p:par>
                                <p:cTn id="41" presetID="12" presetClass="entr" presetSubtype="4" fill="hold" nodeType="afterEffect">
                                  <p:stCondLst>
                                    <p:cond delay="0"/>
                                  </p:stCondLst>
                                  <p:childTnLst>
                                    <p:set>
                                      <p:cBhvr>
                                        <p:cTn id="42" dur="1" fill="hold">
                                          <p:stCondLst>
                                            <p:cond delay="0"/>
                                          </p:stCondLst>
                                        </p:cTn>
                                        <p:tgtEl>
                                          <p:spTgt spid="181251">
                                            <p:txEl>
                                              <p:pRg st="20" end="20"/>
                                            </p:txEl>
                                          </p:spTgt>
                                        </p:tgtEl>
                                        <p:attrNameLst>
                                          <p:attrName>style.visibility</p:attrName>
                                        </p:attrNameLst>
                                      </p:cBhvr>
                                      <p:to>
                                        <p:strVal val="visible"/>
                                      </p:to>
                                    </p:set>
                                    <p:animEffect transition="in" filter="slide(fromBottom)">
                                      <p:cBhvr>
                                        <p:cTn id="43" dur="500"/>
                                        <p:tgtEl>
                                          <p:spTgt spid="181251">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animBg="1"/>
      <p:bldP spid="181253" grpId="0" animBg="1"/>
      <p:bldP spid="181254" grpId="0" animBg="1"/>
      <p:bldP spid="181255" grpId="0" animBg="1"/>
      <p:bldP spid="181256" grpId="0" animBg="1"/>
      <p:bldP spid="181257" grpId="0" animBg="1"/>
      <p:bldP spid="181258" grpId="0" animBg="1"/>
      <p:bldP spid="181259" grpId="0" animBg="1"/>
      <p:bldP spid="181260" grpId="0" animBg="1"/>
      <p:bldP spid="1812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1CF2738F-8699-4381-935B-BF69DE4F1F7E}"/>
              </a:ext>
            </a:extLst>
          </p:cNvPr>
          <p:cNvSpPr txBox="1">
            <a:spLocks noChangeArrowheads="1"/>
          </p:cNvSpPr>
          <p:nvPr/>
        </p:nvSpPr>
        <p:spPr bwMode="auto">
          <a:xfrm>
            <a:off x="611188" y="549275"/>
            <a:ext cx="7993062"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spcBef>
                <a:spcPct val="50000"/>
              </a:spcBef>
            </a:pPr>
            <a:r>
              <a:rPr lang="ru-RU" altLang="ru-RU" sz="2400" b="1">
                <a:latin typeface="Arial" panose="020B0604020202020204" pitchFamily="34" charset="0"/>
              </a:rPr>
              <a:t>Факторы, от которых зависит производственная структура ОПФ на предприятии: </a:t>
            </a:r>
          </a:p>
          <a:p>
            <a:pPr algn="l" eaLnBrk="1" hangingPunct="1">
              <a:spcBef>
                <a:spcPct val="50000"/>
              </a:spcBef>
            </a:pPr>
            <a:endParaRPr lang="ru-RU" altLang="ru-RU" sz="2400" b="1">
              <a:latin typeface="Arial" panose="020B0604020202020204" pitchFamily="34" charset="0"/>
            </a:endParaRPr>
          </a:p>
          <a:p>
            <a:pPr algn="l" eaLnBrk="1" hangingPunct="1">
              <a:spcBef>
                <a:spcPct val="50000"/>
              </a:spcBef>
              <a:buFontTx/>
              <a:buChar char="-"/>
            </a:pPr>
            <a:r>
              <a:rPr lang="ru-RU" altLang="ru-RU" sz="2400">
                <a:latin typeface="Arial" panose="020B0604020202020204" pitchFamily="34" charset="0"/>
              </a:rPr>
              <a:t> специфика предприятия; </a:t>
            </a:r>
          </a:p>
          <a:p>
            <a:pPr algn="l" eaLnBrk="1" hangingPunct="1">
              <a:spcBef>
                <a:spcPct val="50000"/>
              </a:spcBef>
              <a:buFontTx/>
              <a:buChar char="-"/>
            </a:pPr>
            <a:r>
              <a:rPr lang="ru-RU" altLang="ru-RU" sz="2400">
                <a:latin typeface="Arial" panose="020B0604020202020204" pitchFamily="34" charset="0"/>
              </a:rPr>
              <a:t> ускорение НТП; </a:t>
            </a:r>
          </a:p>
          <a:p>
            <a:pPr algn="l" eaLnBrk="1" hangingPunct="1">
              <a:spcBef>
                <a:spcPct val="50000"/>
              </a:spcBef>
              <a:buFontTx/>
              <a:buChar char="-"/>
            </a:pPr>
            <a:r>
              <a:rPr lang="ru-RU" altLang="ru-RU" sz="2400">
                <a:latin typeface="Arial" panose="020B0604020202020204" pitchFamily="34" charset="0"/>
              </a:rPr>
              <a:t> уровень автоматизации и механизации труда; </a:t>
            </a:r>
          </a:p>
          <a:p>
            <a:pPr algn="l" eaLnBrk="1" hangingPunct="1">
              <a:spcBef>
                <a:spcPct val="50000"/>
              </a:spcBef>
              <a:buFontTx/>
              <a:buChar char="-"/>
            </a:pPr>
            <a:r>
              <a:rPr lang="ru-RU" altLang="ru-RU" sz="2400">
                <a:latin typeface="Arial" panose="020B0604020202020204" pitchFamily="34" charset="0"/>
              </a:rPr>
              <a:t> уровень концентрации, специализации, кооперирования, комбинирования и диверсификации производства; </a:t>
            </a:r>
          </a:p>
          <a:p>
            <a:pPr algn="l" eaLnBrk="1" hangingPunct="1">
              <a:spcBef>
                <a:spcPct val="50000"/>
              </a:spcBef>
              <a:buFontTx/>
              <a:buChar char="-"/>
            </a:pPr>
            <a:r>
              <a:rPr lang="ru-RU" altLang="ru-RU" sz="2400">
                <a:latin typeface="Arial" panose="020B0604020202020204" pitchFamily="34" charset="0"/>
              </a:rPr>
              <a:t> географическое местонахождение </a:t>
            </a:r>
          </a:p>
          <a:p>
            <a:pPr algn="l" eaLnBrk="1" hangingPunct="1">
              <a:spcBef>
                <a:spcPct val="50000"/>
              </a:spcBef>
            </a:pPr>
            <a:r>
              <a:rPr lang="ru-RU" altLang="ru-RU" sz="2400">
                <a:latin typeface="Arial" panose="020B0604020202020204" pitchFamily="34" charset="0"/>
              </a:rPr>
              <a:t>и др.</a:t>
            </a:r>
          </a:p>
        </p:txBody>
      </p:sp>
      <p:sp>
        <p:nvSpPr>
          <p:cNvPr id="3" name="Номер слайда 2"/>
          <p:cNvSpPr>
            <a:spLocks noGrp="1"/>
          </p:cNvSpPr>
          <p:nvPr>
            <p:ph type="sldNum" sz="quarter" idx="12"/>
          </p:nvPr>
        </p:nvSpPr>
        <p:spPr/>
        <p:txBody>
          <a:bodyPr/>
          <a:lstStyle/>
          <a:p>
            <a:fld id="{B19B0651-EE4F-4900-A07F-96A6BFA9D0F0}" type="slidenum">
              <a:rPr lang="ru-RU" smtClean="0"/>
              <a:pPr/>
              <a:t>24</a:t>
            </a:fld>
            <a:endParaRPr lang="ru-RU"/>
          </a:p>
        </p:txBody>
      </p:sp>
    </p:spTree>
    <p:extLst>
      <p:ext uri="{BB962C8B-B14F-4D97-AF65-F5344CB8AC3E}">
        <p14:creationId xmlns:p14="http://schemas.microsoft.com/office/powerpoint/2010/main" val="97541673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body" idx="1"/>
          </p:nvPr>
        </p:nvSpPr>
        <p:spPr>
          <a:xfrm>
            <a:off x="357158" y="571480"/>
            <a:ext cx="8229600" cy="5715040"/>
          </a:xfrm>
        </p:spPr>
        <p:txBody>
          <a:bodyPr/>
          <a:lstStyle/>
          <a:p>
            <a:pPr eaLnBrk="1" hangingPunct="1">
              <a:lnSpc>
                <a:spcPct val="90000"/>
              </a:lnSpc>
              <a:buFontTx/>
              <a:buNone/>
            </a:pPr>
            <a:r>
              <a:rPr lang="ru-RU" sz="2400" b="1" dirty="0" smtClean="0"/>
              <a:t>    Качество - </a:t>
            </a:r>
            <a:r>
              <a:rPr lang="ru-RU" sz="2400" dirty="0" smtClean="0"/>
              <a:t>это совокупность свойств продукции, обуславливающих ее пригодность удовлетворять определенные потребности в соответствии с ее назначением.</a:t>
            </a:r>
            <a:r>
              <a:rPr lang="ru-RU" sz="2400" i="1" dirty="0" smtClean="0"/>
              <a:t> </a:t>
            </a:r>
            <a:r>
              <a:rPr lang="ru-RU" sz="2400" dirty="0" smtClean="0"/>
              <a:t> Оно фиксируется на конкретный период времени и изменяется при появлении более прогрессивной технологии.</a:t>
            </a:r>
            <a:endParaRPr lang="ru-RU" sz="2400" b="1" dirty="0" smtClean="0"/>
          </a:p>
          <a:p>
            <a:pPr eaLnBrk="1" hangingPunct="1">
              <a:lnSpc>
                <a:spcPct val="90000"/>
              </a:lnSpc>
              <a:buFontTx/>
              <a:buNone/>
            </a:pPr>
            <a:r>
              <a:rPr lang="ru-RU" sz="2400" b="1" dirty="0" smtClean="0"/>
              <a:t>   </a:t>
            </a:r>
          </a:p>
          <a:p>
            <a:pPr eaLnBrk="1" hangingPunct="1">
              <a:lnSpc>
                <a:spcPct val="90000"/>
              </a:lnSpc>
              <a:buFontTx/>
              <a:buNone/>
            </a:pPr>
            <a:endParaRPr lang="ru-RU" sz="2400" b="1" dirty="0" smtClean="0"/>
          </a:p>
          <a:p>
            <a:pPr eaLnBrk="1" hangingPunct="1">
              <a:lnSpc>
                <a:spcPct val="90000"/>
              </a:lnSpc>
              <a:buFontTx/>
              <a:buNone/>
            </a:pPr>
            <a:endParaRPr lang="ru-RU" sz="2400" b="1" dirty="0" smtClean="0"/>
          </a:p>
          <a:p>
            <a:pPr eaLnBrk="1" hangingPunct="1">
              <a:lnSpc>
                <a:spcPct val="90000"/>
              </a:lnSpc>
              <a:buFontTx/>
              <a:buNone/>
            </a:pPr>
            <a:r>
              <a:rPr lang="ru-RU" sz="2400" b="1" dirty="0" smtClean="0"/>
              <a:t>Повышение качества</a:t>
            </a:r>
            <a:r>
              <a:rPr lang="ru-RU" sz="2400" dirty="0" smtClean="0"/>
              <a:t> продукции связано:</a:t>
            </a:r>
          </a:p>
          <a:p>
            <a:pPr eaLnBrk="1" hangingPunct="1">
              <a:lnSpc>
                <a:spcPct val="90000"/>
              </a:lnSpc>
            </a:pPr>
            <a:r>
              <a:rPr lang="ru-RU" sz="2400" dirty="0" smtClean="0"/>
              <a:t>1. с дополнительными затратами на материалы;</a:t>
            </a:r>
          </a:p>
          <a:p>
            <a:pPr eaLnBrk="1" hangingPunct="1">
              <a:lnSpc>
                <a:spcPct val="90000"/>
              </a:lnSpc>
            </a:pPr>
            <a:r>
              <a:rPr lang="ru-RU" sz="2400" dirty="0" smtClean="0"/>
              <a:t>2. с внедрением прогрессивных технологических процессов, дополнительной оснастки;</a:t>
            </a:r>
          </a:p>
          <a:p>
            <a:pPr eaLnBrk="1" hangingPunct="1">
              <a:lnSpc>
                <a:spcPct val="90000"/>
              </a:lnSpc>
            </a:pPr>
            <a:r>
              <a:rPr lang="ru-RU" sz="2400" dirty="0" smtClean="0"/>
              <a:t>3. с применением труда более высокой квалификации.</a:t>
            </a:r>
          </a:p>
        </p:txBody>
      </p:sp>
      <p:sp>
        <p:nvSpPr>
          <p:cNvPr id="3" name="Номер слайда 2"/>
          <p:cNvSpPr>
            <a:spLocks noGrp="1"/>
          </p:cNvSpPr>
          <p:nvPr>
            <p:ph type="sldNum" sz="quarter" idx="12"/>
          </p:nvPr>
        </p:nvSpPr>
        <p:spPr/>
        <p:txBody>
          <a:bodyPr/>
          <a:lstStyle/>
          <a:p>
            <a:fld id="{B19B0651-EE4F-4900-A07F-96A6BFA9D0F0}" type="slidenum">
              <a:rPr lang="ru-RU" smtClean="0"/>
              <a:pPr/>
              <a:t>240</a:t>
            </a:fld>
            <a:endParaRPr lang="ru-RU"/>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285720" y="642918"/>
            <a:ext cx="8229600" cy="5715040"/>
          </a:xfrm>
        </p:spPr>
        <p:txBody>
          <a:bodyPr/>
          <a:lstStyle/>
          <a:p>
            <a:pPr eaLnBrk="1" hangingPunct="1">
              <a:lnSpc>
                <a:spcPct val="90000"/>
              </a:lnSpc>
              <a:buFontTx/>
              <a:buNone/>
            </a:pPr>
            <a:r>
              <a:rPr lang="ru-RU" sz="2800" b="1" dirty="0" smtClean="0"/>
              <a:t>   Факторы повышения уровня качества продукции</a:t>
            </a:r>
          </a:p>
          <a:p>
            <a:pPr eaLnBrk="1" hangingPunct="1">
              <a:lnSpc>
                <a:spcPct val="90000"/>
              </a:lnSpc>
              <a:buFontTx/>
              <a:buNone/>
            </a:pPr>
            <a:r>
              <a:rPr lang="ru-RU" sz="2800" b="1" dirty="0" smtClean="0"/>
              <a:t>   1.</a:t>
            </a:r>
            <a:r>
              <a:rPr lang="ru-RU" sz="2800" dirty="0" smtClean="0"/>
              <a:t> </a:t>
            </a:r>
            <a:r>
              <a:rPr lang="ru-RU" sz="2800" b="1" dirty="0" smtClean="0"/>
              <a:t>производственно-технические</a:t>
            </a:r>
            <a:r>
              <a:rPr lang="ru-RU" sz="2800" dirty="0" smtClean="0"/>
              <a:t>, которые включают в себя:</a:t>
            </a:r>
          </a:p>
          <a:p>
            <a:pPr eaLnBrk="1" hangingPunct="1">
              <a:lnSpc>
                <a:spcPct val="90000"/>
              </a:lnSpc>
            </a:pPr>
            <a:r>
              <a:rPr lang="ru-RU" sz="2800" dirty="0" smtClean="0"/>
              <a:t>мероприятия, направленные на повышение технического уровня производства (устаревшая техника - снижение качества); </a:t>
            </a:r>
          </a:p>
          <a:p>
            <a:pPr eaLnBrk="1" hangingPunct="1">
              <a:lnSpc>
                <a:spcPct val="90000"/>
              </a:lnSpc>
            </a:pPr>
            <a:r>
              <a:rPr lang="ru-RU" sz="2800" dirty="0" smtClean="0"/>
              <a:t>совершенствование конструкции изделий (от этого зависит долговечность, надежность, точность, производительность); </a:t>
            </a:r>
          </a:p>
          <a:p>
            <a:pPr eaLnBrk="1" hangingPunct="1">
              <a:lnSpc>
                <a:spcPct val="90000"/>
              </a:lnSpc>
            </a:pPr>
            <a:r>
              <a:rPr lang="ru-RU" sz="2800" dirty="0" smtClean="0"/>
              <a:t>улучшение качества исходного сырья (зарубежная техника и качество сырья); </a:t>
            </a:r>
          </a:p>
          <a:p>
            <a:pPr eaLnBrk="1" hangingPunct="1">
              <a:lnSpc>
                <a:spcPct val="90000"/>
              </a:lnSpc>
            </a:pPr>
            <a:r>
              <a:rPr lang="ru-RU" sz="2800" dirty="0" smtClean="0"/>
              <a:t>унификация и т.д. </a:t>
            </a:r>
          </a:p>
        </p:txBody>
      </p:sp>
      <p:sp>
        <p:nvSpPr>
          <p:cNvPr id="3" name="Номер слайда 2"/>
          <p:cNvSpPr>
            <a:spLocks noGrp="1"/>
          </p:cNvSpPr>
          <p:nvPr>
            <p:ph type="sldNum" sz="quarter" idx="12"/>
          </p:nvPr>
        </p:nvSpPr>
        <p:spPr/>
        <p:txBody>
          <a:bodyPr/>
          <a:lstStyle/>
          <a:p>
            <a:fld id="{B19B0651-EE4F-4900-A07F-96A6BFA9D0F0}" type="slidenum">
              <a:rPr lang="ru-RU" smtClean="0"/>
              <a:pPr/>
              <a:t>241</a:t>
            </a:fld>
            <a:endParaRPr lang="ru-RU"/>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57200" y="428604"/>
            <a:ext cx="8229600" cy="5857916"/>
          </a:xfrm>
        </p:spPr>
        <p:txBody>
          <a:bodyPr/>
          <a:lstStyle/>
          <a:p>
            <a:pPr eaLnBrk="1" hangingPunct="1">
              <a:buFontTx/>
              <a:buNone/>
            </a:pPr>
            <a:r>
              <a:rPr lang="ru-RU" b="1" dirty="0" smtClean="0"/>
              <a:t>   2.</a:t>
            </a:r>
            <a:r>
              <a:rPr lang="ru-RU" dirty="0" smtClean="0"/>
              <a:t> </a:t>
            </a:r>
            <a:r>
              <a:rPr lang="ru-RU" b="1" dirty="0" smtClean="0"/>
              <a:t>организационные,</a:t>
            </a:r>
            <a:r>
              <a:rPr lang="ru-RU" dirty="0" smtClean="0"/>
              <a:t> которые предусматривают: </a:t>
            </a:r>
          </a:p>
          <a:p>
            <a:pPr eaLnBrk="1" hangingPunct="1"/>
            <a:r>
              <a:rPr lang="ru-RU" dirty="0" smtClean="0"/>
              <a:t>совершенствование организации производства и труда; </a:t>
            </a:r>
          </a:p>
          <a:p>
            <a:pPr eaLnBrk="1" hangingPunct="1"/>
            <a:r>
              <a:rPr lang="ru-RU" dirty="0" smtClean="0"/>
              <a:t>соблюдение технологической дисциплины (замена одного материала другим, отступление от чертежей ); </a:t>
            </a:r>
          </a:p>
          <a:p>
            <a:pPr eaLnBrk="1" hangingPunct="1"/>
            <a:r>
              <a:rPr lang="ru-RU" dirty="0" smtClean="0"/>
              <a:t>повышение общеобразовательного и культурного уровня; </a:t>
            </a:r>
          </a:p>
          <a:p>
            <a:pPr eaLnBrk="1" hangingPunct="1"/>
            <a:r>
              <a:rPr lang="ru-RU" dirty="0" smtClean="0"/>
              <a:t>совершенствование организационных форм технического контроля.</a:t>
            </a:r>
          </a:p>
          <a:p>
            <a:pPr eaLnBrk="1" hangingPunct="1"/>
            <a:endParaRPr lang="ru-RU" dirty="0" smtClean="0"/>
          </a:p>
          <a:p>
            <a:pPr>
              <a:buNone/>
            </a:pPr>
            <a:r>
              <a:rPr lang="ru-RU" b="1" dirty="0" smtClean="0"/>
              <a:t>3. экономические</a:t>
            </a:r>
            <a:r>
              <a:rPr lang="ru-RU" dirty="0" smtClean="0"/>
              <a:t>, к которым относятся: </a:t>
            </a:r>
          </a:p>
          <a:p>
            <a:r>
              <a:rPr lang="ru-RU" dirty="0" smtClean="0"/>
              <a:t>мероприятия по совершенствованию ценообразования; </a:t>
            </a:r>
          </a:p>
          <a:p>
            <a:r>
              <a:rPr lang="ru-RU" dirty="0" smtClean="0"/>
              <a:t>материальное стимулирование за выпуск качественной продукции </a:t>
            </a:r>
          </a:p>
          <a:p>
            <a:pPr eaLnBrk="1" hangingPunct="1"/>
            <a:endParaRPr lang="ru-RU" dirty="0" smtClean="0"/>
          </a:p>
        </p:txBody>
      </p:sp>
      <p:sp>
        <p:nvSpPr>
          <p:cNvPr id="3" name="Номер слайда 2"/>
          <p:cNvSpPr>
            <a:spLocks noGrp="1"/>
          </p:cNvSpPr>
          <p:nvPr>
            <p:ph type="sldNum" sz="quarter" idx="12"/>
          </p:nvPr>
        </p:nvSpPr>
        <p:spPr/>
        <p:txBody>
          <a:bodyPr/>
          <a:lstStyle/>
          <a:p>
            <a:fld id="{B19B0651-EE4F-4900-A07F-96A6BFA9D0F0}" type="slidenum">
              <a:rPr lang="ru-RU" smtClean="0"/>
              <a:pPr/>
              <a:t>242</a:t>
            </a:fld>
            <a:endParaRPr lang="ru-RU"/>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39552" y="1065212"/>
            <a:ext cx="8229600" cy="5792788"/>
          </a:xfrm>
        </p:spPr>
        <p:txBody>
          <a:bodyPr/>
          <a:lstStyle/>
          <a:p>
            <a:pPr eaLnBrk="1" hangingPunct="1">
              <a:lnSpc>
                <a:spcPct val="80000"/>
              </a:lnSpc>
              <a:buFontTx/>
              <a:buNone/>
            </a:pPr>
            <a:r>
              <a:rPr lang="ru-RU" sz="2800" b="1" dirty="0" smtClean="0"/>
              <a:t>   Свойство продукции</a:t>
            </a:r>
            <a:r>
              <a:rPr lang="ru-RU" sz="2800" dirty="0" smtClean="0"/>
              <a:t> - объективная особенность товара, которая может проявляться при создании, эксплуатации или потреблении. </a:t>
            </a:r>
          </a:p>
          <a:p>
            <a:pPr eaLnBrk="1" hangingPunct="1">
              <a:lnSpc>
                <a:spcPct val="80000"/>
              </a:lnSpc>
              <a:buFontTx/>
              <a:buNone/>
            </a:pPr>
            <a:r>
              <a:rPr lang="ru-RU" sz="2800" dirty="0" smtClean="0"/>
              <a:t>   </a:t>
            </a:r>
          </a:p>
          <a:p>
            <a:pPr eaLnBrk="1" hangingPunct="1">
              <a:lnSpc>
                <a:spcPct val="80000"/>
              </a:lnSpc>
              <a:buFontTx/>
              <a:buNone/>
            </a:pPr>
            <a:r>
              <a:rPr lang="ru-RU" sz="2800" dirty="0" smtClean="0"/>
              <a:t>Продукция имеет множество различных свойств, которые необходимо учитывать при ее разработке, производстве, хранении, транспортировании, эксплуатации или потреблении. Термин "эксплуатация" применяется к такой продукции, которая в процессе использования расходует свой ресурс (машина). Термин "потребление" относится к продукции, которая при ее использовании по назначению расходуется сама (продукты питания).</a:t>
            </a:r>
          </a:p>
        </p:txBody>
      </p:sp>
      <p:sp>
        <p:nvSpPr>
          <p:cNvPr id="4" name="Номер слайда 3"/>
          <p:cNvSpPr>
            <a:spLocks noGrp="1"/>
          </p:cNvSpPr>
          <p:nvPr>
            <p:ph type="sldNum" sz="quarter" idx="12"/>
          </p:nvPr>
        </p:nvSpPr>
        <p:spPr/>
        <p:txBody>
          <a:bodyPr/>
          <a:lstStyle/>
          <a:p>
            <a:fld id="{B19B0651-EE4F-4900-A07F-96A6BFA9D0F0}" type="slidenum">
              <a:rPr lang="ru-RU" smtClean="0"/>
              <a:pPr/>
              <a:t>243</a:t>
            </a:fld>
            <a:endParaRPr lang="ru-RU"/>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67544" y="764704"/>
            <a:ext cx="8229600" cy="5865813"/>
          </a:xfrm>
        </p:spPr>
        <p:txBody>
          <a:bodyPr/>
          <a:lstStyle/>
          <a:p>
            <a:pPr eaLnBrk="1" hangingPunct="1">
              <a:lnSpc>
                <a:spcPct val="80000"/>
              </a:lnSpc>
              <a:buFontTx/>
              <a:buNone/>
            </a:pPr>
            <a:r>
              <a:rPr lang="ru-RU" sz="2800" b="1" dirty="0" smtClean="0"/>
              <a:t>   Свойства могут быть</a:t>
            </a:r>
            <a:r>
              <a:rPr lang="ru-RU" sz="2800" dirty="0" smtClean="0"/>
              <a:t> </a:t>
            </a:r>
            <a:r>
              <a:rPr lang="ru-RU" sz="2800" b="1" dirty="0" smtClean="0"/>
              <a:t>простыми и сложными</a:t>
            </a:r>
            <a:r>
              <a:rPr lang="ru-RU" sz="2800" dirty="0" smtClean="0"/>
              <a:t>. </a:t>
            </a:r>
          </a:p>
          <a:p>
            <a:pPr eaLnBrk="1" hangingPunct="1">
              <a:lnSpc>
                <a:spcPct val="80000"/>
              </a:lnSpc>
            </a:pPr>
            <a:r>
              <a:rPr lang="ru-RU" sz="2800" dirty="0" smtClean="0"/>
              <a:t>К </a:t>
            </a:r>
            <a:r>
              <a:rPr lang="ru-RU" sz="2800" b="1" dirty="0" smtClean="0"/>
              <a:t>простым</a:t>
            </a:r>
            <a:r>
              <a:rPr lang="ru-RU" sz="2800" dirty="0" smtClean="0"/>
              <a:t> относятся масса, емкость, скорость и т.д. </a:t>
            </a:r>
          </a:p>
          <a:p>
            <a:pPr eaLnBrk="1" hangingPunct="1">
              <a:lnSpc>
                <a:spcPct val="80000"/>
              </a:lnSpc>
            </a:pPr>
            <a:r>
              <a:rPr lang="ru-RU" sz="2800" dirty="0" smtClean="0"/>
              <a:t>К </a:t>
            </a:r>
            <a:r>
              <a:rPr lang="ru-RU" sz="2800" b="1" dirty="0" smtClean="0"/>
              <a:t>сложным</a:t>
            </a:r>
            <a:r>
              <a:rPr lang="ru-RU" sz="2800" dirty="0" smtClean="0"/>
              <a:t> - надежность технических средств, безотказность прибора, ремонтопригодность станка и другие.</a:t>
            </a:r>
          </a:p>
          <a:p>
            <a:pPr eaLnBrk="1" hangingPunct="1">
              <a:lnSpc>
                <a:spcPct val="80000"/>
              </a:lnSpc>
              <a:buFontTx/>
              <a:buNone/>
            </a:pPr>
            <a:endParaRPr lang="ru-RU" sz="2800" dirty="0" smtClean="0"/>
          </a:p>
          <a:p>
            <a:pPr eaLnBrk="1" hangingPunct="1">
              <a:lnSpc>
                <a:spcPct val="80000"/>
              </a:lnSpc>
              <a:buFontTx/>
              <a:buNone/>
            </a:pPr>
            <a:r>
              <a:rPr lang="ru-RU" sz="2800" dirty="0" smtClean="0"/>
              <a:t>   Количественная характеристика одного или нескольких свойств продукции, составляющих ее качество, рассматриваемая применительно к определенным условиям ее создания, эксплуатации или потребления, называется </a:t>
            </a:r>
            <a:r>
              <a:rPr lang="ru-RU" sz="2800" b="1" dirty="0" smtClean="0"/>
              <a:t>показателем качества продукции</a:t>
            </a:r>
            <a:r>
              <a:rPr lang="ru-RU" sz="2800" dirty="0" smtClean="0"/>
              <a:t>.</a:t>
            </a:r>
          </a:p>
        </p:txBody>
      </p:sp>
      <p:sp>
        <p:nvSpPr>
          <p:cNvPr id="4" name="Номер слайда 3"/>
          <p:cNvSpPr>
            <a:spLocks noGrp="1"/>
          </p:cNvSpPr>
          <p:nvPr>
            <p:ph type="sldNum" sz="quarter" idx="12"/>
          </p:nvPr>
        </p:nvSpPr>
        <p:spPr/>
        <p:txBody>
          <a:bodyPr/>
          <a:lstStyle/>
          <a:p>
            <a:fld id="{B19B0651-EE4F-4900-A07F-96A6BFA9D0F0}" type="slidenum">
              <a:rPr lang="ru-RU" smtClean="0"/>
              <a:pPr/>
              <a:t>244</a:t>
            </a:fld>
            <a:endParaRPr lang="ru-RU"/>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95536" y="764704"/>
            <a:ext cx="8229600" cy="5792788"/>
          </a:xfrm>
        </p:spPr>
        <p:txBody>
          <a:bodyPr/>
          <a:lstStyle/>
          <a:p>
            <a:pPr eaLnBrk="1" hangingPunct="1"/>
            <a:r>
              <a:rPr lang="ru-RU" b="1" dirty="0" smtClean="0"/>
              <a:t>По способу выражения</a:t>
            </a:r>
            <a:r>
              <a:rPr lang="ru-RU" dirty="0" smtClean="0"/>
              <a:t> показатели качества продукции могут быть </a:t>
            </a:r>
            <a:r>
              <a:rPr lang="ru-RU" b="1" dirty="0" smtClean="0"/>
              <a:t>натуральными</a:t>
            </a:r>
            <a:r>
              <a:rPr lang="ru-RU" dirty="0" smtClean="0"/>
              <a:t> (метры, километры), </a:t>
            </a:r>
            <a:r>
              <a:rPr lang="ru-RU" b="1" dirty="0" smtClean="0"/>
              <a:t>относительными</a:t>
            </a:r>
            <a:r>
              <a:rPr lang="ru-RU" dirty="0" smtClean="0"/>
              <a:t> (проценты, коэффициенты, баллы, индексы), а также </a:t>
            </a:r>
            <a:r>
              <a:rPr lang="ru-RU" b="1" dirty="0" smtClean="0"/>
              <a:t>стоимостными.</a:t>
            </a:r>
          </a:p>
          <a:p>
            <a:pPr eaLnBrk="1" hangingPunct="1"/>
            <a:endParaRPr lang="ru-RU" b="1" dirty="0" smtClean="0"/>
          </a:p>
          <a:p>
            <a:pPr eaLnBrk="1" hangingPunct="1"/>
            <a:r>
              <a:rPr lang="ru-RU" b="1" dirty="0" smtClean="0"/>
              <a:t>По стадии определения</a:t>
            </a:r>
            <a:r>
              <a:rPr lang="ru-RU" dirty="0" smtClean="0"/>
              <a:t> - прогнозируемые, проектные, нормативные, фактические.</a:t>
            </a:r>
          </a:p>
          <a:p>
            <a:pPr eaLnBrk="1" hangingPunct="1"/>
            <a:endParaRPr lang="ru-RU" dirty="0" smtClean="0"/>
          </a:p>
          <a:p>
            <a:r>
              <a:rPr lang="ru-RU" b="1" dirty="0" smtClean="0"/>
              <a:t>По характеризуемым свойствам</a:t>
            </a:r>
            <a:r>
              <a:rPr lang="ru-RU" dirty="0" smtClean="0"/>
              <a:t> применяются следующие группы показателей:</a:t>
            </a:r>
            <a:r>
              <a:rPr lang="ru-RU" i="1" dirty="0" smtClean="0"/>
              <a:t> назначения, надежности, транспортабельности, безопасности, экономичности, патентно-правовые, технологические, показатели стандартизации и унификации, эргономические, эстетические, экологические.</a:t>
            </a:r>
          </a:p>
          <a:p>
            <a:pPr eaLnBrk="1" hangingPunct="1"/>
            <a:endParaRPr lang="ru-RU" dirty="0" smtClean="0"/>
          </a:p>
        </p:txBody>
      </p:sp>
      <p:sp>
        <p:nvSpPr>
          <p:cNvPr id="4" name="Номер слайда 3"/>
          <p:cNvSpPr>
            <a:spLocks noGrp="1"/>
          </p:cNvSpPr>
          <p:nvPr>
            <p:ph type="sldNum" sz="quarter" idx="12"/>
          </p:nvPr>
        </p:nvSpPr>
        <p:spPr/>
        <p:txBody>
          <a:bodyPr/>
          <a:lstStyle/>
          <a:p>
            <a:fld id="{B19B0651-EE4F-4900-A07F-96A6BFA9D0F0}" type="slidenum">
              <a:rPr lang="ru-RU" smtClean="0"/>
              <a:pPr/>
              <a:t>245</a:t>
            </a:fld>
            <a:endParaRPr lang="ru-RU"/>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827582" y="467650"/>
          <a:ext cx="8064897" cy="6142495"/>
        </p:xfrm>
        <a:graphic>
          <a:graphicData uri="http://schemas.openxmlformats.org/drawingml/2006/table">
            <a:tbl>
              <a:tblPr/>
              <a:tblGrid>
                <a:gridCol w="1800202">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3528391">
                  <a:extLst>
                    <a:ext uri="{9D8B030D-6E8A-4147-A177-3AD203B41FA5}">
                      <a16:colId xmlns:a16="http://schemas.microsoft.com/office/drawing/2014/main" val="20002"/>
                    </a:ext>
                  </a:extLst>
                </a:gridCol>
              </a:tblGrid>
              <a:tr h="297054">
                <a:tc>
                  <a:txBody>
                    <a:bodyPr/>
                    <a:lstStyle/>
                    <a:p>
                      <a:r>
                        <a:rPr lang="ru-RU" sz="1200" dirty="0"/>
                        <a:t>Группа показателей</a:t>
                      </a:r>
                    </a:p>
                  </a:txBody>
                  <a:tcPr marL="11344" marR="11344" marT="5672" marB="5672" anchor="ctr">
                    <a:lnL>
                      <a:noFill/>
                    </a:lnL>
                    <a:lnR>
                      <a:noFill/>
                    </a:lnR>
                    <a:lnT>
                      <a:noFill/>
                    </a:lnT>
                    <a:lnB>
                      <a:noFill/>
                    </a:lnB>
                    <a:solidFill>
                      <a:schemeClr val="accent1">
                        <a:lumMod val="60000"/>
                        <a:lumOff val="40000"/>
                      </a:schemeClr>
                    </a:solidFill>
                  </a:tcPr>
                </a:tc>
                <a:tc>
                  <a:txBody>
                    <a:bodyPr/>
                    <a:lstStyle/>
                    <a:p>
                      <a:r>
                        <a:rPr lang="ru-RU" sz="1200" dirty="0"/>
                        <a:t>Характеризуемые свойства</a:t>
                      </a:r>
                    </a:p>
                  </a:txBody>
                  <a:tcPr marL="11344" marR="11344" marT="5672" marB="5672" anchor="ctr">
                    <a:lnL>
                      <a:noFill/>
                    </a:lnL>
                    <a:lnR>
                      <a:noFill/>
                    </a:lnR>
                    <a:lnT>
                      <a:noFill/>
                    </a:lnT>
                    <a:lnB>
                      <a:noFill/>
                    </a:lnB>
                    <a:solidFill>
                      <a:schemeClr val="accent1">
                        <a:lumMod val="60000"/>
                        <a:lumOff val="40000"/>
                      </a:schemeClr>
                    </a:solidFill>
                  </a:tcPr>
                </a:tc>
                <a:tc>
                  <a:txBody>
                    <a:bodyPr/>
                    <a:lstStyle/>
                    <a:p>
                      <a:r>
                        <a:rPr lang="ru-RU" sz="1200" dirty="0"/>
                        <a:t>Показатели</a:t>
                      </a:r>
                    </a:p>
                  </a:txBody>
                  <a:tcPr marL="11344" marR="11344" marT="5672" marB="5672"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0"/>
                  </a:ext>
                </a:extLst>
              </a:tr>
              <a:tr h="1611253">
                <a:tc>
                  <a:txBody>
                    <a:bodyPr/>
                    <a:lstStyle/>
                    <a:p>
                      <a:r>
                        <a:rPr lang="ru-RU" sz="1200" dirty="0"/>
                        <a:t>Назначения</a:t>
                      </a:r>
                    </a:p>
                  </a:txBody>
                  <a:tcPr marL="11344" marR="11344" marT="5672" marB="5672" anchor="ctr">
                    <a:lnL>
                      <a:noFill/>
                    </a:lnL>
                    <a:lnR>
                      <a:noFill/>
                    </a:lnR>
                    <a:lnT>
                      <a:noFill/>
                    </a:lnT>
                    <a:lnB>
                      <a:noFill/>
                    </a:lnB>
                  </a:tcPr>
                </a:tc>
                <a:tc>
                  <a:txBody>
                    <a:bodyPr/>
                    <a:lstStyle/>
                    <a:p>
                      <a:r>
                        <a:rPr lang="ru-RU" sz="1200" dirty="0"/>
                        <a:t>Свойства продукции, определяющие основные функции, для выполнения которых она предназначена, и обусловливающие область ее применения</a:t>
                      </a:r>
                    </a:p>
                  </a:txBody>
                  <a:tcPr marL="11344" marR="11344" marT="5672" marB="5672" anchor="ctr">
                    <a:lnL>
                      <a:noFill/>
                    </a:lnL>
                    <a:lnR>
                      <a:noFill/>
                    </a:lnR>
                    <a:lnT>
                      <a:noFill/>
                    </a:lnT>
                    <a:lnB>
                      <a:noFill/>
                    </a:lnB>
                  </a:tcPr>
                </a:tc>
                <a:tc>
                  <a:txBody>
                    <a:bodyPr/>
                    <a:lstStyle/>
                    <a:p>
                      <a:r>
                        <a:rPr lang="ru-RU" sz="1200" dirty="0"/>
                        <a:t>Классификационные (производительность трактора, напряжение и мощность </a:t>
                      </a:r>
                      <a:r>
                        <a:rPr lang="ru-RU" sz="1200" dirty="0" err="1"/>
                        <a:t>электролампочки</a:t>
                      </a:r>
                      <a:r>
                        <a:rPr lang="ru-RU" sz="1200" dirty="0"/>
                        <a:t>) Функциональные (производительность, точность, предел измерения, дальность действия) Конструктивные (масса, габаритные размеры) Эксплуатационные (расход топлива, потребляемая мощность) Состава и структуры (концентрация вещества, содержание примесей)</a:t>
                      </a:r>
                    </a:p>
                  </a:txBody>
                  <a:tcPr marL="11344" marR="11344" marT="5672" marB="5672" anchor="ctr">
                    <a:lnL>
                      <a:noFill/>
                    </a:lnL>
                    <a:lnR>
                      <a:noFill/>
                    </a:lnR>
                    <a:lnT>
                      <a:noFill/>
                    </a:lnT>
                    <a:lnB>
                      <a:noFill/>
                    </a:lnB>
                  </a:tcPr>
                </a:tc>
                <a:extLst>
                  <a:ext uri="{0D108BD9-81ED-4DB2-BD59-A6C34878D82A}">
                    <a16:rowId xmlns:a16="http://schemas.microsoft.com/office/drawing/2014/main" val="10001"/>
                  </a:ext>
                </a:extLst>
              </a:tr>
              <a:tr h="2210824">
                <a:tc>
                  <a:txBody>
                    <a:bodyPr/>
                    <a:lstStyle/>
                    <a:p>
                      <a:r>
                        <a:rPr lang="ru-RU" sz="1200" dirty="0"/>
                        <a:t>Надежности</a:t>
                      </a:r>
                    </a:p>
                  </a:txBody>
                  <a:tcPr marL="11344" marR="11344" marT="5672" marB="5672" anchor="ctr">
                    <a:lnL>
                      <a:noFill/>
                    </a:lnL>
                    <a:lnR>
                      <a:noFill/>
                    </a:lnR>
                    <a:lnT>
                      <a:noFill/>
                    </a:lnT>
                    <a:lnB>
                      <a:noFill/>
                    </a:lnB>
                    <a:solidFill>
                      <a:schemeClr val="accent1">
                        <a:lumMod val="60000"/>
                        <a:lumOff val="40000"/>
                      </a:schemeClr>
                    </a:solidFill>
                  </a:tcPr>
                </a:tc>
                <a:tc>
                  <a:txBody>
                    <a:bodyPr/>
                    <a:lstStyle/>
                    <a:p>
                      <a:r>
                        <a:rPr lang="ru-RU" sz="1200" dirty="0"/>
                        <a:t>Свойство сохранять эксплуатационные показатели в заданных пределах в течение требуемого времени или требуемой наработки</a:t>
                      </a:r>
                    </a:p>
                  </a:txBody>
                  <a:tcPr marL="11344" marR="11344" marT="5672" marB="5672" anchor="ctr">
                    <a:lnL>
                      <a:noFill/>
                    </a:lnL>
                    <a:lnR>
                      <a:noFill/>
                    </a:lnR>
                    <a:lnT>
                      <a:noFill/>
                    </a:lnT>
                    <a:lnB>
                      <a:noFill/>
                    </a:lnB>
                    <a:solidFill>
                      <a:schemeClr val="accent1">
                        <a:lumMod val="60000"/>
                        <a:lumOff val="40000"/>
                      </a:schemeClr>
                    </a:solidFill>
                  </a:tcPr>
                </a:tc>
                <a:tc>
                  <a:txBody>
                    <a:bodyPr/>
                    <a:lstStyle/>
                    <a:p>
                      <a:r>
                        <a:rPr lang="ru-RU" sz="1200" dirty="0"/>
                        <a:t>Безотказность (средняя наработка до первого отказа, вероятность безотказной работы в течение определенного срока, интенсивность отказов) Долговечность (средний ресурс, срок службы до капитального ремонта, срок службы до списания) Сохранность (средний срок сохранности, назначенный срок хранения) Ремонтопригодность (среднее время восстановления работоспособного состояния, вероятность восстановления работоспособности в течение определенного времени)</a:t>
                      </a:r>
                    </a:p>
                  </a:txBody>
                  <a:tcPr marL="11344" marR="11344" marT="5672" marB="5672"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2"/>
                  </a:ext>
                </a:extLst>
              </a:tr>
              <a:tr h="1011682">
                <a:tc>
                  <a:txBody>
                    <a:bodyPr/>
                    <a:lstStyle/>
                    <a:p>
                      <a:r>
                        <a:rPr lang="ru-RU" sz="1200"/>
                        <a:t>Экономного использования ресурсов</a:t>
                      </a:r>
                    </a:p>
                  </a:txBody>
                  <a:tcPr marL="11344" marR="11344" marT="5672" marB="5672" anchor="ctr">
                    <a:lnL>
                      <a:noFill/>
                    </a:lnL>
                    <a:lnR>
                      <a:noFill/>
                    </a:lnR>
                    <a:lnT>
                      <a:noFill/>
                    </a:lnT>
                    <a:lnB>
                      <a:noFill/>
                    </a:lnB>
                  </a:tcPr>
                </a:tc>
                <a:tc>
                  <a:txBody>
                    <a:bodyPr/>
                    <a:lstStyle/>
                    <a:p>
                      <a:r>
                        <a:rPr lang="ru-RU" sz="1200"/>
                        <a:t>Степень использования в конструкции изделия и при его эксплуатации сырья, материалов, топлива, энергии, трудовых ресурсов</a:t>
                      </a:r>
                    </a:p>
                  </a:txBody>
                  <a:tcPr marL="11344" marR="11344" marT="5672" marB="5672" anchor="ctr">
                    <a:lnL>
                      <a:noFill/>
                    </a:lnL>
                    <a:lnR>
                      <a:noFill/>
                    </a:lnR>
                    <a:lnT>
                      <a:noFill/>
                    </a:lnT>
                    <a:lnB>
                      <a:noFill/>
                    </a:lnB>
                  </a:tcPr>
                </a:tc>
                <a:tc>
                  <a:txBody>
                    <a:bodyPr/>
                    <a:lstStyle/>
                    <a:p>
                      <a:r>
                        <a:rPr lang="ru-RU" sz="1200" dirty="0"/>
                        <a:t>Удельный расход сырья, материалов, топлива, энергии Потери сырья при регламентированных условиях Коэффициент полезного действия, суммарная или удельная трудоемкость эксплуатации изделия</a:t>
                      </a:r>
                    </a:p>
                  </a:txBody>
                  <a:tcPr marL="11344" marR="11344" marT="5672" marB="5672" anchor="ctr">
                    <a:lnL>
                      <a:noFill/>
                    </a:lnL>
                    <a:lnR>
                      <a:noFill/>
                    </a:lnR>
                    <a:lnT>
                      <a:noFill/>
                    </a:lnT>
                    <a:lnB>
                      <a:noFill/>
                    </a:lnB>
                  </a:tcPr>
                </a:tc>
                <a:extLst>
                  <a:ext uri="{0D108BD9-81ED-4DB2-BD59-A6C34878D82A}">
                    <a16:rowId xmlns:a16="http://schemas.microsoft.com/office/drawing/2014/main" val="10003"/>
                  </a:ext>
                </a:extLst>
              </a:tr>
              <a:tr h="1011682">
                <a:tc>
                  <a:txBody>
                    <a:bodyPr/>
                    <a:lstStyle/>
                    <a:p>
                      <a:r>
                        <a:rPr lang="ru-RU" sz="1200" dirty="0"/>
                        <a:t>Безопасности</a:t>
                      </a:r>
                    </a:p>
                  </a:txBody>
                  <a:tcPr marL="11344" marR="11344" marT="5672" marB="5672" anchor="ctr">
                    <a:lnL>
                      <a:noFill/>
                    </a:lnL>
                    <a:lnR>
                      <a:noFill/>
                    </a:lnR>
                    <a:lnT>
                      <a:noFill/>
                    </a:lnT>
                    <a:lnB>
                      <a:noFill/>
                    </a:lnB>
                  </a:tcPr>
                </a:tc>
                <a:tc>
                  <a:txBody>
                    <a:bodyPr/>
                    <a:lstStyle/>
                    <a:p>
                      <a:r>
                        <a:rPr lang="ru-RU" sz="1200" dirty="0"/>
                        <a:t>Свойства, гарантирующие безопасность человека и других объектов при эксплуатации, обслуживании, транспортировании и хранении изделия</a:t>
                      </a:r>
                    </a:p>
                  </a:txBody>
                  <a:tcPr marL="11344" marR="11344" marT="5672" marB="5672" anchor="ctr">
                    <a:lnL>
                      <a:noFill/>
                    </a:lnL>
                    <a:lnR>
                      <a:noFill/>
                    </a:lnR>
                    <a:lnT>
                      <a:noFill/>
                    </a:lnT>
                    <a:lnB>
                      <a:noFill/>
                    </a:lnB>
                  </a:tcPr>
                </a:tc>
                <a:tc>
                  <a:txBody>
                    <a:bodyPr/>
                    <a:lstStyle/>
                    <a:p>
                      <a:r>
                        <a:rPr lang="ru-RU" sz="1200" dirty="0"/>
                        <a:t>Вероятность безопасной работы человека в течение определенного времени Быстрота действия при срабатывании защитных устройств Сопротивление изоляции </a:t>
                      </a:r>
                      <a:r>
                        <a:rPr lang="ru-RU" sz="1200" dirty="0" err="1"/>
                        <a:t>токоведуших</a:t>
                      </a:r>
                      <a:r>
                        <a:rPr lang="ru-RU" sz="1200" dirty="0"/>
                        <a:t> частей Электрическая прочность высоковольтных цепей</a:t>
                      </a:r>
                    </a:p>
                  </a:txBody>
                  <a:tcPr marL="11344" marR="11344" marT="5672" marB="5672" anchor="ctr">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329729" name="Rectangle 1"/>
          <p:cNvSpPr>
            <a:spLocks noChangeArrowheads="1"/>
          </p:cNvSpPr>
          <p:nvPr/>
        </p:nvSpPr>
        <p:spPr bwMode="auto">
          <a:xfrm>
            <a:off x="2542438" y="-17621"/>
            <a:ext cx="4059125"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424242"/>
                </a:solidFill>
                <a:effectLst/>
                <a:latin typeface="Tahoma" pitchFamily="34" charset="0"/>
                <a:cs typeface="Tahoma" pitchFamily="34" charset="0"/>
              </a:rPr>
              <a:t>Группа показателей качества продукции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424242"/>
                </a:solidFill>
                <a:effectLst/>
                <a:latin typeface="Tahoma" pitchFamily="34" charset="0"/>
                <a:cs typeface="Tahoma"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246</a:t>
            </a:fld>
            <a:endParaRPr lang="ru-RU"/>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95536" y="908720"/>
          <a:ext cx="8496944" cy="5379376"/>
        </p:xfrm>
        <a:graphic>
          <a:graphicData uri="http://schemas.openxmlformats.org/drawingml/2006/table">
            <a:tbl>
              <a:tblPr/>
              <a:tblGrid>
                <a:gridCol w="1728192">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tblGrid>
              <a:tr h="923542">
                <a:tc>
                  <a:txBody>
                    <a:bodyPr/>
                    <a:lstStyle/>
                    <a:p>
                      <a:r>
                        <a:rPr lang="ru-RU" sz="1400" dirty="0"/>
                        <a:t>Эргономические</a:t>
                      </a:r>
                    </a:p>
                  </a:txBody>
                  <a:tcPr marL="11344" marR="11344" marT="5672" marB="5672" anchor="ctr">
                    <a:lnL>
                      <a:noFill/>
                    </a:lnL>
                    <a:lnR>
                      <a:noFill/>
                    </a:lnR>
                    <a:lnT>
                      <a:noFill/>
                    </a:lnT>
                    <a:lnB>
                      <a:noFill/>
                    </a:lnB>
                    <a:solidFill>
                      <a:schemeClr val="accent1">
                        <a:lumMod val="60000"/>
                        <a:lumOff val="40000"/>
                      </a:schemeClr>
                    </a:solidFill>
                  </a:tcPr>
                </a:tc>
                <a:tc>
                  <a:txBody>
                    <a:bodyPr/>
                    <a:lstStyle/>
                    <a:p>
                      <a:r>
                        <a:rPr lang="ru-RU" sz="1400" dirty="0"/>
                        <a:t>Приспособленность к эксплуатации человеком</a:t>
                      </a:r>
                    </a:p>
                  </a:txBody>
                  <a:tcPr marL="11344" marR="11344" marT="5672" marB="5672" anchor="ctr">
                    <a:lnL>
                      <a:noFill/>
                    </a:lnL>
                    <a:lnR>
                      <a:noFill/>
                    </a:lnR>
                    <a:lnT>
                      <a:noFill/>
                    </a:lnT>
                    <a:lnB>
                      <a:noFill/>
                    </a:lnB>
                    <a:solidFill>
                      <a:schemeClr val="accent1">
                        <a:lumMod val="60000"/>
                        <a:lumOff val="40000"/>
                      </a:schemeClr>
                    </a:solidFill>
                  </a:tcPr>
                </a:tc>
                <a:tc>
                  <a:txBody>
                    <a:bodyPr/>
                    <a:lstStyle/>
                    <a:p>
                      <a:r>
                        <a:rPr lang="ru-RU" sz="1400" dirty="0"/>
                        <a:t>Гигиенические (освещенность, температура, влажность) Антропометрические (соответствие конструкции размерам тела человека) Психофизиологические (соответствие силовым, скоростным, зрительным, слуховым и прочим возможностям человека)</a:t>
                      </a:r>
                    </a:p>
                  </a:txBody>
                  <a:tcPr marL="11344" marR="11344" marT="5672" marB="5672"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0"/>
                  </a:ext>
                </a:extLst>
              </a:tr>
              <a:tr h="771194">
                <a:tc>
                  <a:txBody>
                    <a:bodyPr/>
                    <a:lstStyle/>
                    <a:p>
                      <a:r>
                        <a:rPr lang="ru-RU" sz="1400" dirty="0"/>
                        <a:t>Эстетические</a:t>
                      </a:r>
                    </a:p>
                  </a:txBody>
                  <a:tcPr marL="11344" marR="11344" marT="5672" marB="5672" anchor="ctr">
                    <a:lnL>
                      <a:noFill/>
                    </a:lnL>
                    <a:lnR>
                      <a:noFill/>
                    </a:lnR>
                    <a:lnT>
                      <a:noFill/>
                    </a:lnT>
                    <a:lnB>
                      <a:noFill/>
                    </a:lnB>
                  </a:tcPr>
                </a:tc>
                <a:tc>
                  <a:txBody>
                    <a:bodyPr/>
                    <a:lstStyle/>
                    <a:p>
                      <a:r>
                        <a:rPr lang="ru-RU" sz="1400" dirty="0"/>
                        <a:t>Художественная выразительность, рациональность формы, целостность композиции, соответствие моде и т. д.</a:t>
                      </a:r>
                    </a:p>
                  </a:txBody>
                  <a:tcPr marL="11344" marR="11344" marT="5672" marB="5672" anchor="ctr">
                    <a:lnL>
                      <a:noFill/>
                    </a:lnL>
                    <a:lnR>
                      <a:noFill/>
                    </a:lnR>
                    <a:lnT>
                      <a:noFill/>
                    </a:lnT>
                    <a:lnB>
                      <a:noFill/>
                    </a:lnB>
                  </a:tcPr>
                </a:tc>
                <a:tc>
                  <a:txBody>
                    <a:bodyPr/>
                    <a:lstStyle/>
                    <a:p>
                      <a:r>
                        <a:rPr lang="ru-RU" sz="1400" dirty="0"/>
                        <a:t>Качество оформления рабочих помещений, производственных объектов Влияние интерьеров, рабочей одежды, оформления средств и предметов труда на его производительность</a:t>
                      </a:r>
                    </a:p>
                  </a:txBody>
                  <a:tcPr marL="11344" marR="11344" marT="5672" marB="5672" anchor="ctr">
                    <a:lnL>
                      <a:noFill/>
                    </a:lnL>
                    <a:lnR>
                      <a:noFill/>
                    </a:lnR>
                    <a:lnT>
                      <a:noFill/>
                    </a:lnT>
                    <a:lnB>
                      <a:noFill/>
                    </a:lnB>
                  </a:tcPr>
                </a:tc>
                <a:extLst>
                  <a:ext uri="{0D108BD9-81ED-4DB2-BD59-A6C34878D82A}">
                    <a16:rowId xmlns:a16="http://schemas.microsoft.com/office/drawing/2014/main" val="10001"/>
                  </a:ext>
                </a:extLst>
              </a:tr>
              <a:tr h="471059">
                <a:tc>
                  <a:txBody>
                    <a:bodyPr/>
                    <a:lstStyle/>
                    <a:p>
                      <a:r>
                        <a:rPr lang="ru-RU" sz="1400" dirty="0"/>
                        <a:t>Технологичности</a:t>
                      </a:r>
                    </a:p>
                  </a:txBody>
                  <a:tcPr marL="11344" marR="11344" marT="5672" marB="5672" anchor="ctr">
                    <a:lnL>
                      <a:noFill/>
                    </a:lnL>
                    <a:lnR>
                      <a:noFill/>
                    </a:lnR>
                    <a:lnT>
                      <a:noFill/>
                    </a:lnT>
                    <a:lnB>
                      <a:noFill/>
                    </a:lnB>
                    <a:solidFill>
                      <a:schemeClr val="accent1">
                        <a:lumMod val="60000"/>
                        <a:lumOff val="40000"/>
                      </a:schemeClr>
                    </a:solidFill>
                  </a:tcPr>
                </a:tc>
                <a:tc>
                  <a:txBody>
                    <a:bodyPr/>
                    <a:lstStyle/>
                    <a:p>
                      <a:r>
                        <a:rPr lang="ru-RU" sz="1400" dirty="0"/>
                        <a:t>Приспособленность конструкции изделия к снижению затрат ресурсов при производстве, эксплуатации и ремонте</a:t>
                      </a:r>
                    </a:p>
                  </a:txBody>
                  <a:tcPr marL="11344" marR="11344" marT="5672" marB="5672" anchor="ctr">
                    <a:lnL>
                      <a:noFill/>
                    </a:lnL>
                    <a:lnR>
                      <a:noFill/>
                    </a:lnR>
                    <a:lnT>
                      <a:noFill/>
                    </a:lnT>
                    <a:lnB>
                      <a:noFill/>
                    </a:lnB>
                    <a:solidFill>
                      <a:schemeClr val="accent1">
                        <a:lumMod val="60000"/>
                        <a:lumOff val="40000"/>
                      </a:schemeClr>
                    </a:solidFill>
                  </a:tcPr>
                </a:tc>
                <a:tc>
                  <a:txBody>
                    <a:bodyPr/>
                    <a:lstStyle/>
                    <a:p>
                      <a:r>
                        <a:rPr lang="ru-RU" sz="1400" dirty="0"/>
                        <a:t>Трудоемкость Материалоемкость Энергоемкость Технологическая себестоимость</a:t>
                      </a:r>
                    </a:p>
                  </a:txBody>
                  <a:tcPr marL="11344" marR="11344" marT="5672" marB="5672"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2"/>
                  </a:ext>
                </a:extLst>
              </a:tr>
              <a:tr h="1228240">
                <a:tc>
                  <a:txBody>
                    <a:bodyPr/>
                    <a:lstStyle/>
                    <a:p>
                      <a:r>
                        <a:rPr lang="en-US" sz="1400"/>
                        <a:t>T</a:t>
                      </a:r>
                      <a:r>
                        <a:rPr lang="ru-RU" sz="1400"/>
                        <a:t>ранспортабельности</a:t>
                      </a:r>
                    </a:p>
                  </a:txBody>
                  <a:tcPr marL="11344" marR="11344" marT="5672" marB="5672" anchor="ctr">
                    <a:lnL>
                      <a:noFill/>
                    </a:lnL>
                    <a:lnR>
                      <a:noFill/>
                    </a:lnR>
                    <a:lnT>
                      <a:noFill/>
                    </a:lnT>
                    <a:lnB>
                      <a:noFill/>
                    </a:lnB>
                  </a:tcPr>
                </a:tc>
                <a:tc>
                  <a:txBody>
                    <a:bodyPr/>
                    <a:lstStyle/>
                    <a:p>
                      <a:r>
                        <a:rPr lang="ru-RU" sz="1400" dirty="0"/>
                        <a:t>Пригодность к транспортным операциям</a:t>
                      </a:r>
                    </a:p>
                  </a:txBody>
                  <a:tcPr marL="11344" marR="11344" marT="5672" marB="5672" anchor="ctr">
                    <a:lnL>
                      <a:noFill/>
                    </a:lnL>
                    <a:lnR>
                      <a:noFill/>
                    </a:lnR>
                    <a:lnT>
                      <a:noFill/>
                    </a:lnT>
                    <a:lnB>
                      <a:noFill/>
                    </a:lnB>
                  </a:tcPr>
                </a:tc>
                <a:tc>
                  <a:txBody>
                    <a:bodyPr/>
                    <a:lstStyle/>
                    <a:p>
                      <a:r>
                        <a:rPr lang="ru-RU" sz="1400" dirty="0"/>
                        <a:t>Средняя продолжительность подготовки к транспортировке Средняя трудоемкость подготовки к транспортировке Средняя продолжительность установки продукции на средство транспортировки определенного вида Коэффициент использования объема транспортного средства Средняя продолжительность разгрузки</a:t>
                      </a:r>
                    </a:p>
                  </a:txBody>
                  <a:tcPr marL="11344" marR="11344" marT="5672" marB="5672"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3" name="Прямоугольник 2"/>
          <p:cNvSpPr/>
          <p:nvPr/>
        </p:nvSpPr>
        <p:spPr>
          <a:xfrm>
            <a:off x="2267744" y="116632"/>
            <a:ext cx="4572000" cy="530915"/>
          </a:xfrm>
          <a:prstGeom prst="rect">
            <a:avLst/>
          </a:prstGeom>
        </p:spPr>
        <p:txBody>
          <a:bodyPr>
            <a:spAutoFit/>
          </a:bodyPr>
          <a:lstStyle/>
          <a:p>
            <a:pPr lvl="0" algn="just" defTabSz="914400" fontAlgn="base">
              <a:spcBef>
                <a:spcPct val="0"/>
              </a:spcBef>
              <a:spcAft>
                <a:spcPct val="0"/>
              </a:spcAft>
            </a:pPr>
            <a:r>
              <a:rPr lang="ru-RU" dirty="0" smtClean="0">
                <a:solidFill>
                  <a:srgbClr val="424242"/>
                </a:solidFill>
                <a:latin typeface="Tahoma" pitchFamily="34" charset="0"/>
                <a:cs typeface="Tahoma" pitchFamily="34" charset="0"/>
              </a:rPr>
              <a:t>Группа показателей качества продукции</a:t>
            </a:r>
            <a:endParaRPr lang="ru-RU" dirty="0" smtClean="0">
              <a:latin typeface="Arial" pitchFamily="34" charset="0"/>
              <a:cs typeface="Arial" pitchFamily="34" charset="0"/>
            </a:endParaRPr>
          </a:p>
          <a:p>
            <a:pPr lvl="0" algn="just" defTabSz="914400" eaLnBrk="0" fontAlgn="base" hangingPunct="0">
              <a:spcBef>
                <a:spcPct val="0"/>
              </a:spcBef>
              <a:spcAft>
                <a:spcPct val="0"/>
              </a:spcAft>
            </a:pPr>
            <a:r>
              <a:rPr lang="ru-RU" sz="1050" dirty="0" smtClean="0">
                <a:solidFill>
                  <a:srgbClr val="424242"/>
                </a:solidFill>
                <a:latin typeface="Tahoma" pitchFamily="34" charset="0"/>
                <a:cs typeface="Tahoma" pitchFamily="34" charset="0"/>
              </a:rPr>
              <a:t> </a:t>
            </a:r>
            <a:endParaRPr lang="ru-RU" sz="2000" dirty="0" smtClean="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247</a:t>
            </a:fld>
            <a:endParaRPr lang="ru-RU"/>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1521" y="764704"/>
          <a:ext cx="8568953" cy="5472607"/>
        </p:xfrm>
        <a:graphic>
          <a:graphicData uri="http://schemas.openxmlformats.org/drawingml/2006/table">
            <a:tbl>
              <a:tblPr/>
              <a:tblGrid>
                <a:gridCol w="1800201">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tblGrid>
              <a:tr h="915191">
                <a:tc>
                  <a:txBody>
                    <a:bodyPr/>
                    <a:lstStyle/>
                    <a:p>
                      <a:r>
                        <a:rPr lang="ru-RU" sz="1200" dirty="0"/>
                        <a:t>Стандартизации и унификации</a:t>
                      </a:r>
                    </a:p>
                  </a:txBody>
                  <a:tcPr marL="11344" marR="11344" marT="5672" marB="5672" anchor="ctr">
                    <a:lnL>
                      <a:noFill/>
                    </a:lnL>
                    <a:lnR>
                      <a:noFill/>
                    </a:lnR>
                    <a:lnT>
                      <a:noFill/>
                    </a:lnT>
                    <a:lnB>
                      <a:noFill/>
                    </a:lnB>
                  </a:tcPr>
                </a:tc>
                <a:tc>
                  <a:txBody>
                    <a:bodyPr/>
                    <a:lstStyle/>
                    <a:p>
                      <a:r>
                        <a:rPr lang="ru-RU" sz="1200" dirty="0"/>
                        <a:t>Насыщенность стандартными, унифицированными и оригинальными элементами</a:t>
                      </a:r>
                    </a:p>
                  </a:txBody>
                  <a:tcPr marL="11344" marR="11344" marT="5672" marB="5672" anchor="ctr">
                    <a:lnL>
                      <a:noFill/>
                    </a:lnL>
                    <a:lnR>
                      <a:noFill/>
                    </a:lnR>
                    <a:lnT>
                      <a:noFill/>
                    </a:lnT>
                    <a:lnB>
                      <a:noFill/>
                    </a:lnB>
                  </a:tcPr>
                </a:tc>
                <a:tc>
                  <a:txBody>
                    <a:bodyPr/>
                    <a:lstStyle/>
                    <a:p>
                      <a:r>
                        <a:rPr lang="ru-RU" sz="1200" dirty="0"/>
                        <a:t>Коэффициент применяемости Коэффициент повторяемости Коэффициент взаимной унификации для группы изделий</a:t>
                      </a:r>
                    </a:p>
                  </a:txBody>
                  <a:tcPr marL="11344" marR="11344" marT="5672" marB="5672" anchor="ctr">
                    <a:lnL>
                      <a:noFill/>
                    </a:lnL>
                    <a:lnR>
                      <a:noFill/>
                    </a:lnR>
                    <a:lnT>
                      <a:noFill/>
                    </a:lnT>
                    <a:lnB>
                      <a:noFill/>
                    </a:lnB>
                  </a:tcPr>
                </a:tc>
                <a:extLst>
                  <a:ext uri="{0D108BD9-81ED-4DB2-BD59-A6C34878D82A}">
                    <a16:rowId xmlns:a16="http://schemas.microsoft.com/office/drawing/2014/main" val="10000"/>
                  </a:ext>
                </a:extLst>
              </a:tr>
              <a:tr h="616307">
                <a:tc>
                  <a:txBody>
                    <a:bodyPr/>
                    <a:lstStyle/>
                    <a:p>
                      <a:r>
                        <a:rPr lang="ru-RU" sz="1200" dirty="0"/>
                        <a:t>Патентно-правовые</a:t>
                      </a:r>
                    </a:p>
                  </a:txBody>
                  <a:tcPr marL="11344" marR="11344" marT="5672" marB="5672" anchor="ctr">
                    <a:lnL>
                      <a:noFill/>
                    </a:lnL>
                    <a:lnR>
                      <a:noFill/>
                    </a:lnR>
                    <a:lnT>
                      <a:noFill/>
                    </a:lnT>
                    <a:lnB>
                      <a:noFill/>
                    </a:lnB>
                    <a:solidFill>
                      <a:schemeClr val="accent1">
                        <a:lumMod val="60000"/>
                        <a:lumOff val="40000"/>
                      </a:schemeClr>
                    </a:solidFill>
                  </a:tcPr>
                </a:tc>
                <a:tc>
                  <a:txBody>
                    <a:bodyPr/>
                    <a:lstStyle/>
                    <a:p>
                      <a:r>
                        <a:rPr lang="ru-RU" sz="1200" dirty="0"/>
                        <a:t>Патентные защита и чистота продукции</a:t>
                      </a:r>
                    </a:p>
                  </a:txBody>
                  <a:tcPr marL="11344" marR="11344" marT="5672" marB="5672" anchor="ctr">
                    <a:lnL>
                      <a:noFill/>
                    </a:lnL>
                    <a:lnR>
                      <a:noFill/>
                    </a:lnR>
                    <a:lnT>
                      <a:noFill/>
                    </a:lnT>
                    <a:lnB>
                      <a:noFill/>
                    </a:lnB>
                    <a:solidFill>
                      <a:schemeClr val="accent1">
                        <a:lumMod val="60000"/>
                        <a:lumOff val="40000"/>
                      </a:schemeClr>
                    </a:solidFill>
                  </a:tcPr>
                </a:tc>
                <a:tc>
                  <a:txBody>
                    <a:bodyPr/>
                    <a:lstStyle/>
                    <a:p>
                      <a:r>
                        <a:rPr lang="ru-RU" sz="1200" dirty="0"/>
                        <a:t>Показатели патентных зашиты и чистоты продукции</a:t>
                      </a:r>
                    </a:p>
                  </a:txBody>
                  <a:tcPr marL="11344" marR="11344" marT="5672" marB="5672"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1"/>
                  </a:ext>
                </a:extLst>
              </a:tr>
              <a:tr h="915191">
                <a:tc>
                  <a:txBody>
                    <a:bodyPr/>
                    <a:lstStyle/>
                    <a:p>
                      <a:r>
                        <a:rPr lang="ru-RU" sz="1200"/>
                        <a:t>Экологические</a:t>
                      </a:r>
                    </a:p>
                  </a:txBody>
                  <a:tcPr marL="11344" marR="11344" marT="5672" marB="5672" anchor="ctr">
                    <a:lnL>
                      <a:noFill/>
                    </a:lnL>
                    <a:lnR>
                      <a:noFill/>
                    </a:lnR>
                    <a:lnT>
                      <a:noFill/>
                    </a:lnT>
                    <a:lnB>
                      <a:noFill/>
                    </a:lnB>
                  </a:tcPr>
                </a:tc>
                <a:tc>
                  <a:txBody>
                    <a:bodyPr/>
                    <a:lstStyle/>
                    <a:p>
                      <a:r>
                        <a:rPr lang="ru-RU" sz="1200" dirty="0"/>
                        <a:t>Уровень воздействия на окружающую среду при эксплуатации или потреблении</a:t>
                      </a:r>
                    </a:p>
                  </a:txBody>
                  <a:tcPr marL="11344" marR="11344" marT="5672" marB="5672" anchor="ctr">
                    <a:lnL>
                      <a:noFill/>
                    </a:lnL>
                    <a:lnR>
                      <a:noFill/>
                    </a:lnR>
                    <a:lnT>
                      <a:noFill/>
                    </a:lnT>
                    <a:lnB>
                      <a:noFill/>
                    </a:lnB>
                  </a:tcPr>
                </a:tc>
                <a:tc>
                  <a:txBody>
                    <a:bodyPr/>
                    <a:lstStyle/>
                    <a:p>
                      <a:r>
                        <a:rPr lang="ru-RU" sz="1200" dirty="0"/>
                        <a:t>Количество вредных примесей, выбрасываемых в окружающую среду Вероятность выбросов вредных частиц, газов, излучения и т. д.</a:t>
                      </a:r>
                    </a:p>
                  </a:txBody>
                  <a:tcPr marL="11344" marR="11344" marT="5672" marB="5672" anchor="ctr">
                    <a:lnL>
                      <a:noFill/>
                    </a:lnL>
                    <a:lnR>
                      <a:noFill/>
                    </a:lnR>
                    <a:lnT>
                      <a:noFill/>
                    </a:lnT>
                    <a:lnB>
                      <a:noFill/>
                    </a:lnB>
                  </a:tcPr>
                </a:tc>
                <a:extLst>
                  <a:ext uri="{0D108BD9-81ED-4DB2-BD59-A6C34878D82A}">
                    <a16:rowId xmlns:a16="http://schemas.microsoft.com/office/drawing/2014/main" val="10002"/>
                  </a:ext>
                </a:extLst>
              </a:tr>
              <a:tr h="1512959">
                <a:tc>
                  <a:txBody>
                    <a:bodyPr/>
                    <a:lstStyle/>
                    <a:p>
                      <a:r>
                        <a:rPr lang="ru-RU" sz="1200" dirty="0"/>
                        <a:t>Экономические</a:t>
                      </a:r>
                    </a:p>
                  </a:txBody>
                  <a:tcPr marL="11344" marR="11344" marT="5672" marB="5672" anchor="ctr">
                    <a:lnL>
                      <a:noFill/>
                    </a:lnL>
                    <a:lnR>
                      <a:noFill/>
                    </a:lnR>
                    <a:lnT>
                      <a:noFill/>
                    </a:lnT>
                    <a:lnB>
                      <a:noFill/>
                    </a:lnB>
                    <a:solidFill>
                      <a:schemeClr val="accent1">
                        <a:lumMod val="60000"/>
                        <a:lumOff val="40000"/>
                      </a:schemeClr>
                    </a:solidFill>
                  </a:tcPr>
                </a:tc>
                <a:tc>
                  <a:txBody>
                    <a:bodyPr/>
                    <a:lstStyle/>
                    <a:p>
                      <a:r>
                        <a:rPr lang="ru-RU" sz="1200" dirty="0"/>
                        <a:t>Затраты на разработку, изготовление, эксплуатацию или потребление продукции, а также экономическая эффективность ее производства и применения</a:t>
                      </a:r>
                    </a:p>
                  </a:txBody>
                  <a:tcPr marL="11344" marR="11344" marT="5672" marB="5672" anchor="ctr">
                    <a:lnL>
                      <a:noFill/>
                    </a:lnL>
                    <a:lnR>
                      <a:noFill/>
                    </a:lnR>
                    <a:lnT>
                      <a:noFill/>
                    </a:lnT>
                    <a:lnB>
                      <a:noFill/>
                    </a:lnB>
                    <a:solidFill>
                      <a:schemeClr val="accent1">
                        <a:lumMod val="60000"/>
                        <a:lumOff val="40000"/>
                      </a:schemeClr>
                    </a:solidFill>
                  </a:tcPr>
                </a:tc>
                <a:tc>
                  <a:txBody>
                    <a:bodyPr/>
                    <a:lstStyle/>
                    <a:p>
                      <a:r>
                        <a:rPr lang="ru-RU" sz="1200" dirty="0"/>
                        <a:t>Дополнительные затраты на повышение качества Окупаемость дополнительных затрат Зависимость числа продаж от качества продукции Эффективность повышения качества тары и упаковки при продаже товара и т. д.</a:t>
                      </a:r>
                    </a:p>
                  </a:txBody>
                  <a:tcPr marL="11344" marR="11344" marT="5672" marB="5672"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3"/>
                  </a:ext>
                </a:extLst>
              </a:tr>
              <a:tr h="1512959">
                <a:tc>
                  <a:txBody>
                    <a:bodyPr/>
                    <a:lstStyle/>
                    <a:p>
                      <a:r>
                        <a:rPr lang="ru-RU" sz="1200" dirty="0"/>
                        <a:t>Стойкости к внешним воздействиям</a:t>
                      </a:r>
                    </a:p>
                  </a:txBody>
                  <a:tcPr marL="11344" marR="11344" marT="5672" marB="5672" anchor="ctr">
                    <a:lnL>
                      <a:noFill/>
                    </a:lnL>
                    <a:lnR>
                      <a:noFill/>
                    </a:lnR>
                    <a:lnT>
                      <a:noFill/>
                    </a:lnT>
                    <a:lnB>
                      <a:noFill/>
                    </a:lnB>
                  </a:tcPr>
                </a:tc>
                <a:tc>
                  <a:txBody>
                    <a:bodyPr/>
                    <a:lstStyle/>
                    <a:p>
                      <a:r>
                        <a:rPr lang="ru-RU" sz="1200"/>
                        <a:t>Уровень обработки, хранения, транспортировки, предотвращающий необходимость выбраковки и потери</a:t>
                      </a:r>
                    </a:p>
                  </a:txBody>
                  <a:tcPr marL="11344" marR="11344" marT="5672" marB="5672" anchor="ctr">
                    <a:lnL>
                      <a:noFill/>
                    </a:lnL>
                    <a:lnR>
                      <a:noFill/>
                    </a:lnR>
                    <a:lnT>
                      <a:noFill/>
                    </a:lnT>
                    <a:lnB>
                      <a:noFill/>
                    </a:lnB>
                  </a:tcPr>
                </a:tc>
                <a:tc>
                  <a:txBody>
                    <a:bodyPr/>
                    <a:lstStyle/>
                    <a:p>
                      <a:r>
                        <a:rPr lang="ru-RU" sz="1200" dirty="0" err="1"/>
                        <a:t>Пылезащищенность</a:t>
                      </a:r>
                      <a:r>
                        <a:rPr lang="ru-RU" sz="1200" dirty="0"/>
                        <a:t> </a:t>
                      </a:r>
                      <a:r>
                        <a:rPr lang="ru-RU" sz="1200" dirty="0" err="1"/>
                        <a:t>Влагозащищенность</a:t>
                      </a:r>
                      <a:r>
                        <a:rPr lang="ru-RU" sz="1200" dirty="0"/>
                        <a:t> Воздухопроницаемость </a:t>
                      </a:r>
                      <a:r>
                        <a:rPr lang="ru-RU" sz="1200" dirty="0" err="1"/>
                        <a:t>Ударопрочность</a:t>
                      </a:r>
                      <a:r>
                        <a:rPr lang="ru-RU" sz="1200" dirty="0"/>
                        <a:t> </a:t>
                      </a:r>
                      <a:r>
                        <a:rPr lang="ru-RU" sz="1200" dirty="0" err="1"/>
                        <a:t>Вибропрочность</a:t>
                      </a:r>
                      <a:r>
                        <a:rPr lang="ru-RU" sz="1200" dirty="0"/>
                        <a:t> Устойчивость к воздействию внешнего магнитного поля Срок хранения Сохранение питательных веществ</a:t>
                      </a:r>
                    </a:p>
                  </a:txBody>
                  <a:tcPr marL="11344" marR="11344" marT="5672" marB="5672" anchor="ctr">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3" name="Прямоугольник 2"/>
          <p:cNvSpPr/>
          <p:nvPr/>
        </p:nvSpPr>
        <p:spPr>
          <a:xfrm>
            <a:off x="2051720" y="188640"/>
            <a:ext cx="4572000" cy="530915"/>
          </a:xfrm>
          <a:prstGeom prst="rect">
            <a:avLst/>
          </a:prstGeom>
        </p:spPr>
        <p:txBody>
          <a:bodyPr>
            <a:spAutoFit/>
          </a:bodyPr>
          <a:lstStyle/>
          <a:p>
            <a:pPr lvl="0" algn="just" defTabSz="914400" fontAlgn="base">
              <a:spcBef>
                <a:spcPct val="0"/>
              </a:spcBef>
              <a:spcAft>
                <a:spcPct val="0"/>
              </a:spcAft>
            </a:pPr>
            <a:r>
              <a:rPr lang="ru-RU" dirty="0" smtClean="0">
                <a:solidFill>
                  <a:srgbClr val="424242"/>
                </a:solidFill>
                <a:latin typeface="Tahoma" pitchFamily="34" charset="0"/>
                <a:cs typeface="Tahoma" pitchFamily="34" charset="0"/>
              </a:rPr>
              <a:t>Группа показателей качества продукции</a:t>
            </a:r>
            <a:endParaRPr lang="ru-RU" dirty="0" smtClean="0">
              <a:latin typeface="Arial" pitchFamily="34" charset="0"/>
              <a:cs typeface="Arial" pitchFamily="34" charset="0"/>
            </a:endParaRPr>
          </a:p>
          <a:p>
            <a:pPr lvl="0" algn="just" defTabSz="914400" eaLnBrk="0" fontAlgn="base" hangingPunct="0">
              <a:spcBef>
                <a:spcPct val="0"/>
              </a:spcBef>
              <a:spcAft>
                <a:spcPct val="0"/>
              </a:spcAft>
            </a:pPr>
            <a:r>
              <a:rPr lang="ru-RU" sz="1050" dirty="0" smtClean="0">
                <a:solidFill>
                  <a:srgbClr val="424242"/>
                </a:solidFill>
                <a:latin typeface="Tahoma" pitchFamily="34" charset="0"/>
                <a:cs typeface="Tahoma" pitchFamily="34" charset="0"/>
              </a:rPr>
              <a:t> </a:t>
            </a:r>
            <a:endParaRPr lang="ru-RU" sz="2000" dirty="0" smtClean="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248</a:t>
            </a:fld>
            <a:endParaRPr lang="ru-RU"/>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Picture 2" descr="17-17_02"/>
          <p:cNvPicPr>
            <a:picLocks noChangeAspect="1" noChangeArrowheads="1"/>
          </p:cNvPicPr>
          <p:nvPr/>
        </p:nvPicPr>
        <p:blipFill>
          <a:blip r:embed="rId2" cstate="print"/>
          <a:srcRect/>
          <a:stretch>
            <a:fillRect/>
          </a:stretch>
        </p:blipFill>
        <p:spPr bwMode="auto">
          <a:xfrm>
            <a:off x="1187624" y="548680"/>
            <a:ext cx="7154863" cy="4441825"/>
          </a:xfrm>
          <a:prstGeom prst="rect">
            <a:avLst/>
          </a:prstGeom>
          <a:noFill/>
          <a:ln w="9525">
            <a:noFill/>
            <a:miter lim="800000"/>
            <a:headEnd/>
            <a:tailEnd/>
          </a:ln>
        </p:spPr>
      </p:pic>
      <p:sp>
        <p:nvSpPr>
          <p:cNvPr id="327683" name="Rectangle 3"/>
          <p:cNvSpPr>
            <a:spLocks noChangeArrowheads="1"/>
          </p:cNvSpPr>
          <p:nvPr/>
        </p:nvSpPr>
        <p:spPr bwMode="auto">
          <a:xfrm>
            <a:off x="0" y="573325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Петля качества" по ИСО 9004</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249</a:t>
            </a:fld>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C5FDD24A-FDE1-42EA-A921-CC738204D375}"/>
              </a:ext>
            </a:extLst>
          </p:cNvPr>
          <p:cNvSpPr txBox="1">
            <a:spLocks noChangeArrowheads="1"/>
          </p:cNvSpPr>
          <p:nvPr/>
        </p:nvSpPr>
        <p:spPr bwMode="auto">
          <a:xfrm>
            <a:off x="250825" y="692150"/>
            <a:ext cx="864235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spcBef>
                <a:spcPct val="50000"/>
              </a:spcBef>
            </a:pPr>
            <a:r>
              <a:rPr lang="ru-RU" altLang="ru-RU" sz="2600" b="1" u="sng">
                <a:latin typeface="Arial" panose="020B0604020202020204" pitchFamily="34" charset="0"/>
              </a:rPr>
              <a:t>Технологическая структура ОПФ</a:t>
            </a:r>
            <a:r>
              <a:rPr lang="ru-RU" altLang="ru-RU" sz="2600">
                <a:latin typeface="Arial" panose="020B0604020202020204" pitchFamily="34" charset="0"/>
              </a:rPr>
              <a:t> характеризует их распределение  по структурным подразделениям предприятия в процентном соотношении от их общей стоимости. </a:t>
            </a:r>
          </a:p>
          <a:p>
            <a:pPr algn="l" eaLnBrk="1" hangingPunct="1">
              <a:spcBef>
                <a:spcPct val="50000"/>
              </a:spcBef>
            </a:pPr>
            <a:endParaRPr lang="ru-RU" altLang="ru-RU" sz="2600">
              <a:latin typeface="Arial" panose="020B0604020202020204" pitchFamily="34" charset="0"/>
            </a:endParaRPr>
          </a:p>
          <a:p>
            <a:pPr algn="l" eaLnBrk="1" hangingPunct="1">
              <a:spcBef>
                <a:spcPct val="50000"/>
              </a:spcBef>
            </a:pPr>
            <a:endParaRPr lang="ru-RU" altLang="ru-RU" sz="2600">
              <a:latin typeface="Arial" panose="020B0604020202020204" pitchFamily="34" charset="0"/>
            </a:endParaRPr>
          </a:p>
          <a:p>
            <a:pPr algn="l" eaLnBrk="1" hangingPunct="1">
              <a:spcBef>
                <a:spcPct val="50000"/>
              </a:spcBef>
            </a:pPr>
            <a:r>
              <a:rPr lang="ru-RU" altLang="ru-RU" sz="2600">
                <a:latin typeface="Arial" panose="020B0604020202020204" pitchFamily="34" charset="0"/>
              </a:rPr>
              <a:t>В "узком" плане </a:t>
            </a:r>
            <a:r>
              <a:rPr lang="ru-RU" altLang="ru-RU" sz="2600" b="1" u="sng">
                <a:latin typeface="Arial" panose="020B0604020202020204" pitchFamily="34" charset="0"/>
              </a:rPr>
              <a:t>технологическая структура ОПФ</a:t>
            </a:r>
            <a:r>
              <a:rPr lang="ru-RU" altLang="ru-RU" sz="2600">
                <a:latin typeface="Arial" panose="020B0604020202020204" pitchFamily="34" charset="0"/>
              </a:rPr>
              <a:t> может быть представлена, например, как доля отдельных видов станков в общем количестве станочного парка.</a:t>
            </a:r>
          </a:p>
        </p:txBody>
      </p:sp>
      <p:sp>
        <p:nvSpPr>
          <p:cNvPr id="3" name="Номер слайда 2"/>
          <p:cNvSpPr>
            <a:spLocks noGrp="1"/>
          </p:cNvSpPr>
          <p:nvPr>
            <p:ph type="sldNum" sz="quarter" idx="12"/>
          </p:nvPr>
        </p:nvSpPr>
        <p:spPr/>
        <p:txBody>
          <a:bodyPr/>
          <a:lstStyle/>
          <a:p>
            <a:fld id="{B19B0651-EE4F-4900-A07F-96A6BFA9D0F0}" type="slidenum">
              <a:rPr lang="ru-RU" smtClean="0"/>
              <a:pPr/>
              <a:t>25</a:t>
            </a:fld>
            <a:endParaRPr lang="ru-RU"/>
          </a:p>
        </p:txBody>
      </p:sp>
    </p:spTree>
    <p:extLst>
      <p:ext uri="{BB962C8B-B14F-4D97-AF65-F5344CB8AC3E}">
        <p14:creationId xmlns:p14="http://schemas.microsoft.com/office/powerpoint/2010/main" val="307044280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9513" y="1124745"/>
          <a:ext cx="8712968" cy="5690046"/>
        </p:xfrm>
        <a:graphic>
          <a:graphicData uri="http://schemas.openxmlformats.org/drawingml/2006/table">
            <a:tbl>
              <a:tblPr/>
              <a:tblGrid>
                <a:gridCol w="2952328">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657234">
                <a:tc>
                  <a:txBody>
                    <a:bodyPr/>
                    <a:lstStyle/>
                    <a:p>
                      <a:pPr algn="ctr">
                        <a:spcAft>
                          <a:spcPts val="0"/>
                        </a:spcAft>
                      </a:pPr>
                      <a:r>
                        <a:rPr lang="ru-RU" sz="1800" dirty="0">
                          <a:solidFill>
                            <a:srgbClr val="000000"/>
                          </a:solidFill>
                          <a:latin typeface="Times New Roman"/>
                          <a:ea typeface="Times New Roman"/>
                          <a:cs typeface="Times New Roman"/>
                        </a:rPr>
                        <a:t>Стадии жизненного цикла</a:t>
                      </a:r>
                      <a:endParaRPr lang="ru-RU" sz="1800" dirty="0">
                        <a:latin typeface="Times New Roman"/>
                        <a:ea typeface="Times New Roman"/>
                        <a:cs typeface="Times New Roman"/>
                      </a:endParaRPr>
                    </a:p>
                  </a:txBody>
                  <a:tcPr marL="9525" marR="9525" marT="9525" marB="9525" anchor="ctr">
                    <a:lnL>
                      <a:noFill/>
                    </a:lnL>
                    <a:lnR>
                      <a:noFill/>
                    </a:lnR>
                    <a:lnT>
                      <a:noFill/>
                    </a:lnT>
                    <a:lnB>
                      <a:noFill/>
                    </a:lnB>
                    <a:solidFill>
                      <a:schemeClr val="accent1">
                        <a:lumMod val="60000"/>
                        <a:lumOff val="40000"/>
                      </a:schemeClr>
                    </a:solidFill>
                  </a:tcPr>
                </a:tc>
                <a:tc>
                  <a:txBody>
                    <a:bodyPr/>
                    <a:lstStyle/>
                    <a:p>
                      <a:pPr algn="ctr">
                        <a:spcAft>
                          <a:spcPts val="0"/>
                        </a:spcAft>
                      </a:pPr>
                      <a:r>
                        <a:rPr lang="ru-RU" sz="1800" dirty="0">
                          <a:solidFill>
                            <a:srgbClr val="000000"/>
                          </a:solidFill>
                          <a:latin typeface="Times New Roman"/>
                          <a:ea typeface="Times New Roman"/>
                          <a:cs typeface="Times New Roman"/>
                        </a:rPr>
                        <a:t>База для оценки уровня качества</a:t>
                      </a:r>
                      <a:endParaRPr lang="ru-RU" sz="1800" dirty="0">
                        <a:latin typeface="Times New Roman"/>
                        <a:ea typeface="Times New Roman"/>
                        <a:cs typeface="Times New Roman"/>
                      </a:endParaRPr>
                    </a:p>
                  </a:txBody>
                  <a:tcPr marL="9525" marR="9525" marT="9525" marB="9525" anchor="ctr">
                    <a:lnL>
                      <a:noFill/>
                    </a:lnL>
                    <a:lnR>
                      <a:noFill/>
                    </a:lnR>
                    <a:lnT>
                      <a:noFill/>
                    </a:lnT>
                    <a:lnB>
                      <a:noFill/>
                    </a:lnB>
                    <a:solidFill>
                      <a:schemeClr val="accent1">
                        <a:lumMod val="60000"/>
                        <a:lumOff val="40000"/>
                      </a:schemeClr>
                    </a:solidFill>
                  </a:tcPr>
                </a:tc>
                <a:tc>
                  <a:txBody>
                    <a:bodyPr/>
                    <a:lstStyle/>
                    <a:p>
                      <a:pPr algn="ctr">
                        <a:spcAft>
                          <a:spcPts val="0"/>
                        </a:spcAft>
                      </a:pPr>
                      <a:r>
                        <a:rPr lang="ru-RU" sz="1800" dirty="0">
                          <a:solidFill>
                            <a:srgbClr val="000000"/>
                          </a:solidFill>
                          <a:latin typeface="Times New Roman"/>
                          <a:ea typeface="Times New Roman"/>
                          <a:cs typeface="Times New Roman"/>
                        </a:rPr>
                        <a:t>Документы для оценки</a:t>
                      </a:r>
                      <a:endParaRPr lang="ru-RU" sz="1800" dirty="0">
                        <a:latin typeface="Times New Roman"/>
                        <a:ea typeface="Times New Roman"/>
                        <a:cs typeface="Times New Roman"/>
                      </a:endParaRPr>
                    </a:p>
                  </a:txBody>
                  <a:tcPr marL="9525" marR="9525" marT="9525" marB="9525"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0"/>
                  </a:ext>
                </a:extLst>
              </a:tr>
              <a:tr h="1281930">
                <a:tc>
                  <a:txBody>
                    <a:bodyPr/>
                    <a:lstStyle/>
                    <a:p>
                      <a:pPr>
                        <a:spcAft>
                          <a:spcPts val="0"/>
                        </a:spcAft>
                      </a:pPr>
                      <a:r>
                        <a:rPr lang="ru-RU" sz="1800" dirty="0">
                          <a:solidFill>
                            <a:srgbClr val="000000"/>
                          </a:solidFill>
                          <a:latin typeface="Times New Roman"/>
                          <a:ea typeface="Times New Roman"/>
                          <a:cs typeface="Times New Roman"/>
                        </a:rPr>
                        <a:t>НИР</a:t>
                      </a:r>
                      <a:endParaRPr lang="ru-RU" sz="1800" dirty="0">
                        <a:latin typeface="Times New Roman"/>
                        <a:ea typeface="Times New Roman"/>
                        <a:cs typeface="Times New Roman"/>
                      </a:endParaRPr>
                    </a:p>
                  </a:txBody>
                  <a:tcPr marL="9525" marR="9525" marT="9525" marB="9525" anchor="ctr">
                    <a:lnL>
                      <a:noFill/>
                    </a:lnL>
                    <a:lnR>
                      <a:noFill/>
                    </a:lnR>
                    <a:lnT>
                      <a:noFill/>
                    </a:lnT>
                    <a:lnB>
                      <a:noFill/>
                    </a:lnB>
                    <a:solidFill>
                      <a:schemeClr val="bg1"/>
                    </a:solidFill>
                  </a:tcPr>
                </a:tc>
                <a:tc>
                  <a:txBody>
                    <a:bodyPr/>
                    <a:lstStyle/>
                    <a:p>
                      <a:pPr>
                        <a:spcAft>
                          <a:spcPts val="0"/>
                        </a:spcAft>
                      </a:pPr>
                      <a:r>
                        <a:rPr lang="ru-RU" sz="1800" dirty="0">
                          <a:solidFill>
                            <a:srgbClr val="000000"/>
                          </a:solidFill>
                          <a:latin typeface="Times New Roman"/>
                          <a:ea typeface="Times New Roman"/>
                          <a:cs typeface="Times New Roman"/>
                        </a:rPr>
                        <a:t>Уровень техники в перспективе</a:t>
                      </a:r>
                      <a:endParaRPr lang="ru-RU" sz="1800" dirty="0">
                        <a:latin typeface="Times New Roman"/>
                        <a:ea typeface="Times New Roman"/>
                        <a:cs typeface="Times New Roman"/>
                      </a:endParaRPr>
                    </a:p>
                  </a:txBody>
                  <a:tcPr marL="9525" marR="9525" marT="9525" marB="9525" anchor="ctr">
                    <a:lnL>
                      <a:noFill/>
                    </a:lnL>
                    <a:lnR>
                      <a:noFill/>
                    </a:lnR>
                    <a:lnT>
                      <a:noFill/>
                    </a:lnT>
                    <a:lnB>
                      <a:noFill/>
                    </a:lnB>
                    <a:solidFill>
                      <a:schemeClr val="bg1"/>
                    </a:solidFill>
                  </a:tcPr>
                </a:tc>
                <a:tc>
                  <a:txBody>
                    <a:bodyPr/>
                    <a:lstStyle/>
                    <a:p>
                      <a:pPr>
                        <a:spcAft>
                          <a:spcPts val="0"/>
                        </a:spcAft>
                      </a:pPr>
                      <a:r>
                        <a:rPr lang="ru-RU" sz="1800" dirty="0">
                          <a:solidFill>
                            <a:srgbClr val="000000"/>
                          </a:solidFill>
                          <a:latin typeface="Times New Roman"/>
                          <a:ea typeface="Times New Roman"/>
                          <a:cs typeface="Times New Roman"/>
                        </a:rPr>
                        <a:t>Стандарты с перспективными требованиями.</a:t>
                      </a:r>
                      <a:br>
                        <a:rPr lang="ru-RU" sz="1800" dirty="0">
                          <a:solidFill>
                            <a:srgbClr val="000000"/>
                          </a:solidFill>
                          <a:latin typeface="Times New Roman"/>
                          <a:ea typeface="Times New Roman"/>
                          <a:cs typeface="Times New Roman"/>
                        </a:rPr>
                      </a:br>
                      <a:r>
                        <a:rPr lang="ru-RU" sz="1800" dirty="0">
                          <a:solidFill>
                            <a:srgbClr val="000000"/>
                          </a:solidFill>
                          <a:latin typeface="Times New Roman"/>
                          <a:ea typeface="Times New Roman"/>
                          <a:cs typeface="Times New Roman"/>
                        </a:rPr>
                        <a:t>Отчеты по НИР.</a:t>
                      </a:r>
                      <a:br>
                        <a:rPr lang="ru-RU" sz="1800" dirty="0">
                          <a:solidFill>
                            <a:srgbClr val="000000"/>
                          </a:solidFill>
                          <a:latin typeface="Times New Roman"/>
                          <a:ea typeface="Times New Roman"/>
                          <a:cs typeface="Times New Roman"/>
                        </a:rPr>
                      </a:br>
                      <a:r>
                        <a:rPr lang="ru-RU" sz="1800" dirty="0">
                          <a:solidFill>
                            <a:srgbClr val="000000"/>
                          </a:solidFill>
                          <a:latin typeface="Times New Roman"/>
                          <a:ea typeface="Times New Roman"/>
                          <a:cs typeface="Times New Roman"/>
                        </a:rPr>
                        <a:t>ТЗ на ОКР</a:t>
                      </a:r>
                      <a:endParaRPr lang="ru-RU" sz="1800" dirty="0">
                        <a:latin typeface="Times New Roman"/>
                        <a:ea typeface="Times New Roman"/>
                        <a:cs typeface="Times New Roman"/>
                      </a:endParaRPr>
                    </a:p>
                  </a:txBody>
                  <a:tcPr marL="9525" marR="9525" marT="9525" marB="9525" anchor="ctr">
                    <a:lnL>
                      <a:noFill/>
                    </a:lnL>
                    <a:lnR>
                      <a:noFill/>
                    </a:lnR>
                    <a:lnT>
                      <a:noFill/>
                    </a:lnT>
                    <a:lnB>
                      <a:noFill/>
                    </a:lnB>
                    <a:solidFill>
                      <a:schemeClr val="bg1"/>
                    </a:solidFill>
                  </a:tcPr>
                </a:tc>
                <a:extLst>
                  <a:ext uri="{0D108BD9-81ED-4DB2-BD59-A6C34878D82A}">
                    <a16:rowId xmlns:a16="http://schemas.microsoft.com/office/drawing/2014/main" val="10001"/>
                  </a:ext>
                </a:extLst>
              </a:tr>
              <a:tr h="1281930">
                <a:tc>
                  <a:txBody>
                    <a:bodyPr/>
                    <a:lstStyle/>
                    <a:p>
                      <a:pPr>
                        <a:spcAft>
                          <a:spcPts val="0"/>
                        </a:spcAft>
                      </a:pPr>
                      <a:r>
                        <a:rPr lang="ru-RU" sz="1800" dirty="0">
                          <a:solidFill>
                            <a:srgbClr val="000000"/>
                          </a:solidFill>
                          <a:latin typeface="Times New Roman"/>
                          <a:ea typeface="Times New Roman"/>
                          <a:cs typeface="Times New Roman"/>
                        </a:rPr>
                        <a:t>ОКР</a:t>
                      </a:r>
                      <a:endParaRPr lang="ru-RU" sz="1800" dirty="0">
                        <a:latin typeface="Times New Roman"/>
                        <a:ea typeface="Times New Roman"/>
                        <a:cs typeface="Times New Roman"/>
                      </a:endParaRPr>
                    </a:p>
                  </a:txBody>
                  <a:tcPr marL="9525" marR="9525" marT="9525" marB="9525" anchor="ctr">
                    <a:lnL>
                      <a:noFill/>
                    </a:lnL>
                    <a:lnR>
                      <a:noFill/>
                    </a:lnR>
                    <a:lnT>
                      <a:noFill/>
                    </a:lnT>
                    <a:lnB>
                      <a:noFill/>
                    </a:lnB>
                    <a:solidFill>
                      <a:schemeClr val="accent1">
                        <a:lumMod val="60000"/>
                        <a:lumOff val="40000"/>
                      </a:schemeClr>
                    </a:solidFill>
                  </a:tcPr>
                </a:tc>
                <a:tc>
                  <a:txBody>
                    <a:bodyPr/>
                    <a:lstStyle/>
                    <a:p>
                      <a:pPr>
                        <a:spcAft>
                          <a:spcPts val="0"/>
                        </a:spcAft>
                      </a:pPr>
                      <a:r>
                        <a:rPr lang="ru-RU" sz="1800" dirty="0">
                          <a:solidFill>
                            <a:srgbClr val="000000"/>
                          </a:solidFill>
                          <a:latin typeface="Times New Roman"/>
                          <a:ea typeface="Times New Roman"/>
                          <a:cs typeface="Times New Roman"/>
                        </a:rPr>
                        <a:t>Уровень законченных разработок</a:t>
                      </a:r>
                      <a:endParaRPr lang="ru-RU" sz="1800" dirty="0">
                        <a:latin typeface="Times New Roman"/>
                        <a:ea typeface="Times New Roman"/>
                        <a:cs typeface="Times New Roman"/>
                      </a:endParaRPr>
                    </a:p>
                  </a:txBody>
                  <a:tcPr marL="9525" marR="9525" marT="9525" marB="9525" anchor="ctr">
                    <a:lnL>
                      <a:noFill/>
                    </a:lnL>
                    <a:lnR>
                      <a:noFill/>
                    </a:lnR>
                    <a:lnT>
                      <a:noFill/>
                    </a:lnT>
                    <a:lnB>
                      <a:noFill/>
                    </a:lnB>
                    <a:solidFill>
                      <a:schemeClr val="accent1">
                        <a:lumMod val="60000"/>
                        <a:lumOff val="40000"/>
                      </a:schemeClr>
                    </a:solidFill>
                  </a:tcPr>
                </a:tc>
                <a:tc>
                  <a:txBody>
                    <a:bodyPr/>
                    <a:lstStyle/>
                    <a:p>
                      <a:pPr>
                        <a:spcAft>
                          <a:spcPts val="0"/>
                        </a:spcAft>
                      </a:pPr>
                      <a:r>
                        <a:rPr lang="ru-RU" sz="1800" dirty="0">
                          <a:solidFill>
                            <a:srgbClr val="000000"/>
                          </a:solidFill>
                          <a:latin typeface="Times New Roman"/>
                          <a:ea typeface="Times New Roman"/>
                          <a:cs typeface="Times New Roman"/>
                        </a:rPr>
                        <a:t>Стандарты с перспективными требованиями. </a:t>
                      </a:r>
                      <a:br>
                        <a:rPr lang="ru-RU" sz="1800" dirty="0">
                          <a:solidFill>
                            <a:srgbClr val="000000"/>
                          </a:solidFill>
                          <a:latin typeface="Times New Roman"/>
                          <a:ea typeface="Times New Roman"/>
                          <a:cs typeface="Times New Roman"/>
                        </a:rPr>
                      </a:br>
                      <a:r>
                        <a:rPr lang="ru-RU" sz="1800" dirty="0">
                          <a:solidFill>
                            <a:srgbClr val="000000"/>
                          </a:solidFill>
                          <a:latin typeface="Times New Roman"/>
                          <a:ea typeface="Times New Roman"/>
                          <a:cs typeface="Times New Roman"/>
                        </a:rPr>
                        <a:t>Проектная конструкторская документация</a:t>
                      </a:r>
                      <a:endParaRPr lang="ru-RU" sz="1800" dirty="0">
                        <a:latin typeface="Times New Roman"/>
                        <a:ea typeface="Times New Roman"/>
                        <a:cs typeface="Times New Roman"/>
                      </a:endParaRPr>
                    </a:p>
                  </a:txBody>
                  <a:tcPr marL="9525" marR="9525" marT="9525" marB="9525"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2"/>
                  </a:ext>
                </a:extLst>
              </a:tr>
              <a:tr h="969582">
                <a:tc>
                  <a:txBody>
                    <a:bodyPr/>
                    <a:lstStyle/>
                    <a:p>
                      <a:pPr>
                        <a:spcAft>
                          <a:spcPts val="0"/>
                        </a:spcAft>
                      </a:pPr>
                      <a:r>
                        <a:rPr lang="ru-RU" sz="1800" dirty="0">
                          <a:solidFill>
                            <a:srgbClr val="000000"/>
                          </a:solidFill>
                          <a:latin typeface="Times New Roman"/>
                          <a:ea typeface="Times New Roman"/>
                          <a:cs typeface="Times New Roman"/>
                        </a:rPr>
                        <a:t>Производство</a:t>
                      </a:r>
                      <a:endParaRPr lang="ru-RU" sz="1800" dirty="0">
                        <a:latin typeface="Times New Roman"/>
                        <a:ea typeface="Times New Roman"/>
                        <a:cs typeface="Times New Roman"/>
                      </a:endParaRPr>
                    </a:p>
                  </a:txBody>
                  <a:tcPr marL="9525" marR="9525" marT="9525" marB="9525" anchor="ctr">
                    <a:lnL>
                      <a:noFill/>
                    </a:lnL>
                    <a:lnR>
                      <a:noFill/>
                    </a:lnR>
                    <a:lnT>
                      <a:noFill/>
                    </a:lnT>
                    <a:lnB>
                      <a:noFill/>
                    </a:lnB>
                    <a:solidFill>
                      <a:schemeClr val="bg1"/>
                    </a:solidFill>
                  </a:tcPr>
                </a:tc>
                <a:tc>
                  <a:txBody>
                    <a:bodyPr/>
                    <a:lstStyle/>
                    <a:p>
                      <a:pPr>
                        <a:spcAft>
                          <a:spcPts val="0"/>
                        </a:spcAft>
                      </a:pPr>
                      <a:r>
                        <a:rPr lang="ru-RU" sz="1800" dirty="0">
                          <a:solidFill>
                            <a:srgbClr val="000000"/>
                          </a:solidFill>
                          <a:latin typeface="Times New Roman"/>
                          <a:ea typeface="Times New Roman"/>
                          <a:cs typeface="Times New Roman"/>
                        </a:rPr>
                        <a:t>Уровень новой техники, освоенной в производстве</a:t>
                      </a:r>
                      <a:endParaRPr lang="ru-RU" sz="1800" dirty="0">
                        <a:latin typeface="Times New Roman"/>
                        <a:ea typeface="Times New Roman"/>
                        <a:cs typeface="Times New Roman"/>
                      </a:endParaRPr>
                    </a:p>
                  </a:txBody>
                  <a:tcPr marL="9525" marR="9525" marT="9525" marB="9525" anchor="ctr">
                    <a:lnL>
                      <a:noFill/>
                    </a:lnL>
                    <a:lnR>
                      <a:noFill/>
                    </a:lnR>
                    <a:lnT>
                      <a:noFill/>
                    </a:lnT>
                    <a:lnB>
                      <a:noFill/>
                    </a:lnB>
                    <a:solidFill>
                      <a:schemeClr val="bg1"/>
                    </a:solidFill>
                  </a:tcPr>
                </a:tc>
                <a:tc>
                  <a:txBody>
                    <a:bodyPr/>
                    <a:lstStyle/>
                    <a:p>
                      <a:pPr>
                        <a:spcAft>
                          <a:spcPts val="0"/>
                        </a:spcAft>
                      </a:pPr>
                      <a:r>
                        <a:rPr lang="ru-RU" sz="1800" dirty="0">
                          <a:solidFill>
                            <a:srgbClr val="000000"/>
                          </a:solidFill>
                          <a:latin typeface="Times New Roman"/>
                          <a:ea typeface="Times New Roman"/>
                          <a:cs typeface="Times New Roman"/>
                        </a:rPr>
                        <a:t>Стандарты и ТУ.</a:t>
                      </a:r>
                      <a:br>
                        <a:rPr lang="ru-RU" sz="1800" dirty="0">
                          <a:solidFill>
                            <a:srgbClr val="000000"/>
                          </a:solidFill>
                          <a:latin typeface="Times New Roman"/>
                          <a:ea typeface="Times New Roman"/>
                          <a:cs typeface="Times New Roman"/>
                        </a:rPr>
                      </a:br>
                      <a:r>
                        <a:rPr lang="ru-RU" sz="1800" dirty="0">
                          <a:solidFill>
                            <a:srgbClr val="000000"/>
                          </a:solidFill>
                          <a:latin typeface="Times New Roman"/>
                          <a:ea typeface="Times New Roman"/>
                          <a:cs typeface="Times New Roman"/>
                        </a:rPr>
                        <a:t>Рабочая конструкторская документация</a:t>
                      </a:r>
                      <a:endParaRPr lang="ru-RU" sz="1800" dirty="0">
                        <a:latin typeface="Times New Roman"/>
                        <a:ea typeface="Times New Roman"/>
                        <a:cs typeface="Times New Roman"/>
                      </a:endParaRPr>
                    </a:p>
                  </a:txBody>
                  <a:tcPr marL="9525" marR="9525" marT="9525" marB="9525" anchor="ctr">
                    <a:lnL>
                      <a:noFill/>
                    </a:lnL>
                    <a:lnR>
                      <a:noFill/>
                    </a:lnR>
                    <a:lnT>
                      <a:noFill/>
                    </a:lnT>
                    <a:lnB>
                      <a:noFill/>
                    </a:lnB>
                    <a:solidFill>
                      <a:schemeClr val="bg1"/>
                    </a:solidFill>
                  </a:tcPr>
                </a:tc>
                <a:extLst>
                  <a:ext uri="{0D108BD9-81ED-4DB2-BD59-A6C34878D82A}">
                    <a16:rowId xmlns:a16="http://schemas.microsoft.com/office/drawing/2014/main" val="10003"/>
                  </a:ext>
                </a:extLst>
              </a:tr>
              <a:tr h="1281930">
                <a:tc>
                  <a:txBody>
                    <a:bodyPr/>
                    <a:lstStyle/>
                    <a:p>
                      <a:pPr>
                        <a:spcAft>
                          <a:spcPts val="0"/>
                        </a:spcAft>
                      </a:pPr>
                      <a:r>
                        <a:rPr lang="ru-RU" sz="1800" dirty="0">
                          <a:solidFill>
                            <a:srgbClr val="000000"/>
                          </a:solidFill>
                          <a:latin typeface="Times New Roman"/>
                          <a:ea typeface="Times New Roman"/>
                          <a:cs typeface="Times New Roman"/>
                        </a:rPr>
                        <a:t>Эксплуатация</a:t>
                      </a:r>
                      <a:endParaRPr lang="ru-RU" sz="1800" dirty="0">
                        <a:latin typeface="Times New Roman"/>
                        <a:ea typeface="Times New Roman"/>
                        <a:cs typeface="Times New Roman"/>
                      </a:endParaRPr>
                    </a:p>
                  </a:txBody>
                  <a:tcPr marL="9525" marR="9525" marT="9525" marB="9525" anchor="ctr">
                    <a:lnL>
                      <a:noFill/>
                    </a:lnL>
                    <a:lnR>
                      <a:noFill/>
                    </a:lnR>
                    <a:lnT>
                      <a:noFill/>
                    </a:lnT>
                    <a:lnB>
                      <a:noFill/>
                    </a:lnB>
                    <a:solidFill>
                      <a:schemeClr val="accent1">
                        <a:lumMod val="60000"/>
                        <a:lumOff val="40000"/>
                      </a:schemeClr>
                    </a:solidFill>
                  </a:tcPr>
                </a:tc>
                <a:tc>
                  <a:txBody>
                    <a:bodyPr/>
                    <a:lstStyle/>
                    <a:p>
                      <a:pPr>
                        <a:spcAft>
                          <a:spcPts val="0"/>
                        </a:spcAft>
                      </a:pPr>
                      <a:r>
                        <a:rPr lang="ru-RU" sz="1800" dirty="0">
                          <a:solidFill>
                            <a:srgbClr val="000000"/>
                          </a:solidFill>
                          <a:latin typeface="Times New Roman"/>
                          <a:ea typeface="Times New Roman"/>
                          <a:cs typeface="Times New Roman"/>
                        </a:rPr>
                        <a:t>Уровень новой техники, освоенной в эксплуатации</a:t>
                      </a:r>
                      <a:endParaRPr lang="ru-RU" sz="1800" dirty="0">
                        <a:latin typeface="Times New Roman"/>
                        <a:ea typeface="Times New Roman"/>
                        <a:cs typeface="Times New Roman"/>
                      </a:endParaRPr>
                    </a:p>
                  </a:txBody>
                  <a:tcPr marL="9525" marR="9525" marT="9525" marB="9525" anchor="ctr">
                    <a:lnL>
                      <a:noFill/>
                    </a:lnL>
                    <a:lnR>
                      <a:noFill/>
                    </a:lnR>
                    <a:lnT>
                      <a:noFill/>
                    </a:lnT>
                    <a:lnB>
                      <a:noFill/>
                    </a:lnB>
                    <a:solidFill>
                      <a:schemeClr val="accent1">
                        <a:lumMod val="60000"/>
                        <a:lumOff val="40000"/>
                      </a:schemeClr>
                    </a:solidFill>
                  </a:tcPr>
                </a:tc>
                <a:tc>
                  <a:txBody>
                    <a:bodyPr/>
                    <a:lstStyle/>
                    <a:p>
                      <a:pPr>
                        <a:spcAft>
                          <a:spcPts val="0"/>
                        </a:spcAft>
                      </a:pPr>
                      <a:r>
                        <a:rPr lang="ru-RU" sz="1800" dirty="0">
                          <a:solidFill>
                            <a:srgbClr val="000000"/>
                          </a:solidFill>
                          <a:latin typeface="Times New Roman"/>
                          <a:ea typeface="Times New Roman"/>
                          <a:cs typeface="Times New Roman"/>
                        </a:rPr>
                        <a:t>Стандарты и ТУ.</a:t>
                      </a:r>
                      <a:br>
                        <a:rPr lang="ru-RU" sz="1800" dirty="0">
                          <a:solidFill>
                            <a:srgbClr val="000000"/>
                          </a:solidFill>
                          <a:latin typeface="Times New Roman"/>
                          <a:ea typeface="Times New Roman"/>
                          <a:cs typeface="Times New Roman"/>
                        </a:rPr>
                      </a:br>
                      <a:r>
                        <a:rPr lang="ru-RU" sz="1800" dirty="0">
                          <a:solidFill>
                            <a:srgbClr val="000000"/>
                          </a:solidFill>
                          <a:latin typeface="Times New Roman"/>
                          <a:ea typeface="Times New Roman"/>
                          <a:cs typeface="Times New Roman"/>
                        </a:rPr>
                        <a:t>Эксплуатационная и ремонтно-конструкторская документация</a:t>
                      </a:r>
                      <a:endParaRPr lang="ru-RU" sz="1800" dirty="0">
                        <a:latin typeface="Times New Roman"/>
                        <a:ea typeface="Times New Roman"/>
                        <a:cs typeface="Times New Roman"/>
                      </a:endParaRPr>
                    </a:p>
                  </a:txBody>
                  <a:tcPr marL="9525" marR="9525" marT="9525" marB="9525"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4"/>
                  </a:ext>
                </a:extLst>
              </a:tr>
            </a:tbl>
          </a:graphicData>
        </a:graphic>
      </p:graphicFrame>
      <p:sp>
        <p:nvSpPr>
          <p:cNvPr id="328705" name="Rectangle 1"/>
          <p:cNvSpPr>
            <a:spLocks noChangeArrowheads="1"/>
          </p:cNvSpPr>
          <p:nvPr/>
        </p:nvSpPr>
        <p:spPr bwMode="auto">
          <a:xfrm>
            <a:off x="1487165" y="399728"/>
            <a:ext cx="6581225"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Базы для сравнения уровня качества новых изделий</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250</a:t>
            </a:fld>
            <a:endParaRPr lang="ru-RU"/>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1988840"/>
            <a:ext cx="7344816" cy="2308324"/>
          </a:xfrm>
          <a:prstGeom prst="rect">
            <a:avLst/>
          </a:prstGeom>
        </p:spPr>
        <p:txBody>
          <a:bodyPr wrap="square">
            <a:spAutoFit/>
          </a:bodyPr>
          <a:lstStyle/>
          <a:p>
            <a:pPr lvl="0" indent="90488" defTabSz="914400" fontAlgn="base">
              <a:spcBef>
                <a:spcPct val="0"/>
              </a:spcBef>
              <a:spcAft>
                <a:spcPct val="0"/>
              </a:spcAft>
              <a:tabLst>
                <a:tab pos="-400050" algn="l"/>
                <a:tab pos="68263" algn="l"/>
              </a:tabLst>
            </a:pPr>
            <a:r>
              <a:rPr lang="ru-RU" sz="4800" b="1" dirty="0" smtClean="0">
                <a:solidFill>
                  <a:srgbClr val="FF0000"/>
                </a:solidFill>
                <a:latin typeface="Times New Roman" pitchFamily="18" charset="0"/>
                <a:ea typeface="Times New Roman" pitchFamily="18" charset="0"/>
                <a:cs typeface="Times New Roman" pitchFamily="18" charset="0"/>
              </a:rPr>
              <a:t>Тема 8.</a:t>
            </a:r>
            <a:r>
              <a:rPr lang="ru-RU" sz="4800" dirty="0" smtClean="0">
                <a:solidFill>
                  <a:srgbClr val="FF0000"/>
                </a:solidFill>
                <a:latin typeface="Times New Roman" pitchFamily="18" charset="0"/>
                <a:ea typeface="Times New Roman" pitchFamily="18" charset="0"/>
                <a:cs typeface="Times New Roman" pitchFamily="18" charset="0"/>
              </a:rPr>
              <a:t> </a:t>
            </a:r>
            <a:r>
              <a:rPr lang="ru-RU" sz="4800" b="1" dirty="0" smtClean="0">
                <a:solidFill>
                  <a:srgbClr val="FF0000"/>
                </a:solidFill>
                <a:latin typeface="Times New Roman" pitchFamily="18" charset="0"/>
                <a:ea typeface="Times New Roman" pitchFamily="18" charset="0"/>
                <a:cs typeface="Times New Roman" pitchFamily="18" charset="0"/>
              </a:rPr>
              <a:t>Инвестиции, инновации и их роль в промышленности</a:t>
            </a:r>
            <a:r>
              <a:rPr lang="ru-RU" sz="4800" dirty="0" smtClean="0">
                <a:solidFill>
                  <a:srgbClr val="FF0000"/>
                </a:solidFill>
                <a:latin typeface="Times New Roman" pitchFamily="18" charset="0"/>
                <a:ea typeface="Times New Roman" pitchFamily="18" charset="0"/>
                <a:cs typeface="Times New Roman" pitchFamily="18" charset="0"/>
              </a:rPr>
              <a:t>.</a:t>
            </a:r>
            <a:endParaRPr lang="ru-RU" sz="4800" dirty="0" smtClean="0">
              <a:solidFill>
                <a:srgbClr val="FF000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251</a:t>
            </a:fld>
            <a:endParaRPr lang="ru-RU"/>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4345"/>
            <a:ext cx="8280920" cy="5632311"/>
          </a:xfrm>
          <a:prstGeom prst="rect">
            <a:avLst/>
          </a:prstGeom>
        </p:spPr>
        <p:txBody>
          <a:bodyPr wrap="square">
            <a:spAutoFit/>
          </a:bodyPr>
          <a:lstStyle/>
          <a:p>
            <a:pPr algn="just"/>
            <a:r>
              <a:rPr lang="ru-RU" sz="2400" b="1" i="1" dirty="0" smtClean="0">
                <a:solidFill>
                  <a:srgbClr val="FF0000"/>
                </a:solidFill>
              </a:rPr>
              <a:t>Инновации</a:t>
            </a:r>
            <a:r>
              <a:rPr lang="ru-RU" sz="2400" dirty="0" smtClean="0">
                <a:solidFill>
                  <a:srgbClr val="FF0000"/>
                </a:solidFill>
              </a:rPr>
              <a:t> –</a:t>
            </a:r>
            <a:r>
              <a:rPr lang="ru-RU" sz="2400" dirty="0" smtClean="0"/>
              <a:t> это применение в производственно-хозяйственной деятельности предприятий последних достижений науки и техники, новых технологий, производство новых товаров, выход на новые рынки, использование новых методов организации производства, труда и управления. Для осуществления инновационной политики предприятий требуются инвестиции.</a:t>
            </a:r>
          </a:p>
          <a:p>
            <a:endParaRPr lang="ru-RU" sz="2400" b="1" i="1" dirty="0" smtClean="0">
              <a:solidFill>
                <a:srgbClr val="FF0000"/>
              </a:solidFill>
            </a:endParaRPr>
          </a:p>
          <a:p>
            <a:pPr algn="just"/>
            <a:r>
              <a:rPr lang="ru-RU" sz="2400" b="1" i="1" dirty="0" smtClean="0">
                <a:solidFill>
                  <a:srgbClr val="FF0000"/>
                </a:solidFill>
              </a:rPr>
              <a:t>Инвестиции</a:t>
            </a:r>
            <a:r>
              <a:rPr lang="ru-RU" sz="2400" dirty="0" smtClean="0">
                <a:solidFill>
                  <a:srgbClr val="FF0000"/>
                </a:solidFill>
              </a:rPr>
              <a:t> - </a:t>
            </a:r>
            <a:r>
              <a:rPr lang="ru-RU" sz="2400" dirty="0" smtClean="0"/>
              <a:t>это денежные средства, целевые банковские вклады, паи, акции и др. ценные бумаги, технологии, машины, оборудование, лицензии, в т.ч. и на товарные знаки, кредиты, любое другое имущество или имущественные права, интеллектуальные ценности, вклады в объекты предпринимательской деятельности в целях получения прибыли (дохода) или достижения социального эффекта.</a:t>
            </a:r>
            <a:endParaRPr lang="ru-RU" sz="24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252</a:t>
            </a:fld>
            <a:endParaRPr lang="ru-RU"/>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67544" y="908720"/>
          <a:ext cx="7956375" cy="5414878"/>
        </p:xfrm>
        <a:graphic>
          <a:graphicData uri="http://schemas.openxmlformats.org/drawingml/2006/table">
            <a:tbl>
              <a:tblPr/>
              <a:tblGrid>
                <a:gridCol w="940676">
                  <a:extLst>
                    <a:ext uri="{9D8B030D-6E8A-4147-A177-3AD203B41FA5}">
                      <a16:colId xmlns:a16="http://schemas.microsoft.com/office/drawing/2014/main" val="20000"/>
                    </a:ext>
                  </a:extLst>
                </a:gridCol>
                <a:gridCol w="2030533">
                  <a:extLst>
                    <a:ext uri="{9D8B030D-6E8A-4147-A177-3AD203B41FA5}">
                      <a16:colId xmlns:a16="http://schemas.microsoft.com/office/drawing/2014/main" val="20001"/>
                    </a:ext>
                  </a:extLst>
                </a:gridCol>
                <a:gridCol w="4985166">
                  <a:extLst>
                    <a:ext uri="{9D8B030D-6E8A-4147-A177-3AD203B41FA5}">
                      <a16:colId xmlns:a16="http://schemas.microsoft.com/office/drawing/2014/main" val="20002"/>
                    </a:ext>
                  </a:extLst>
                </a:gridCol>
              </a:tblGrid>
              <a:tr h="6978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Arial" pitchFamily="34" charset="0"/>
                          <a:ea typeface="DejaVu Sans" pitchFamily="34" charset="2"/>
                          <a:cs typeface="DejaVu Sans" pitchFamily="34" charset="2"/>
                        </a:rPr>
                        <a:t>№ </a:t>
                      </a:r>
                      <a:r>
                        <a:rPr kumimoji="0" lang="ru-RU" sz="1800" b="1" i="0" u="none" strike="noStrike" cap="none" normalizeH="0" baseline="0" dirty="0" err="1" smtClean="0">
                          <a:ln>
                            <a:noFill/>
                          </a:ln>
                          <a:solidFill>
                            <a:srgbClr val="FFFFFF"/>
                          </a:solidFill>
                          <a:effectLst/>
                          <a:latin typeface="Arial" pitchFamily="34" charset="0"/>
                          <a:ea typeface="DejaVu Sans" pitchFamily="34" charset="2"/>
                          <a:cs typeface="DejaVu Sans" pitchFamily="34" charset="2"/>
                        </a:rPr>
                        <a:t>п</a:t>
                      </a:r>
                      <a:r>
                        <a:rPr kumimoji="0" lang="ru-RU" sz="1800" b="1" i="0" u="none" strike="noStrike" cap="none" normalizeH="0" baseline="0" dirty="0" smtClean="0">
                          <a:ln>
                            <a:noFill/>
                          </a:ln>
                          <a:solidFill>
                            <a:srgbClr val="FFFFFF"/>
                          </a:solidFill>
                          <a:effectLst/>
                          <a:latin typeface="Arial" pitchFamily="34" charset="0"/>
                          <a:ea typeface="DejaVu Sans" pitchFamily="34" charset="2"/>
                          <a:cs typeface="DejaVu Sans" pitchFamily="34" charset="2"/>
                        </a:rPr>
                        <a:t>/</a:t>
                      </a:r>
                      <a:r>
                        <a:rPr kumimoji="0" lang="ru-RU" sz="1800" b="1" i="0" u="none" strike="noStrike" cap="none" normalizeH="0" baseline="0" dirty="0" err="1" smtClean="0">
                          <a:ln>
                            <a:noFill/>
                          </a:ln>
                          <a:solidFill>
                            <a:srgbClr val="FFFFFF"/>
                          </a:solidFill>
                          <a:effectLst/>
                          <a:latin typeface="Arial" pitchFamily="34" charset="0"/>
                          <a:ea typeface="DejaVu Sans" pitchFamily="34" charset="2"/>
                          <a:cs typeface="DejaVu Sans" pitchFamily="34" charset="2"/>
                        </a:rPr>
                        <a:t>п</a:t>
                      </a:r>
                      <a:endParaRPr kumimoji="0" lang="ru-RU" sz="1800" b="1" i="0" u="none" strike="noStrike" cap="none" normalizeH="0" baseline="0" dirty="0" smtClean="0">
                        <a:ln>
                          <a:noFill/>
                        </a:ln>
                        <a:solidFill>
                          <a:srgbClr val="FFFFFF"/>
                        </a:solidFill>
                        <a:effectLst/>
                        <a:latin typeface="Arial" pitchFamily="34" charset="0"/>
                        <a:ea typeface="DejaVu Sans" pitchFamily="34" charset="2"/>
                        <a:cs typeface="DejaVu Sans" pitchFamily="34" charset="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Arial" pitchFamily="34" charset="0"/>
                          <a:ea typeface="DejaVu Sans" pitchFamily="34" charset="2"/>
                          <a:cs typeface="DejaVu Sans" pitchFamily="34" charset="2"/>
                        </a:rPr>
                        <a:t>Авторы</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Arial" pitchFamily="34" charset="0"/>
                          <a:ea typeface="DejaVu Sans" pitchFamily="34" charset="2"/>
                          <a:cs typeface="DejaVu Sans" pitchFamily="34" charset="2"/>
                        </a:rPr>
                        <a:t>Трактовка термина «инновация»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4303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П.Ф.Друкер, Н.И.Лапин, А.И.Муравьев и др.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Сложные системы, направленные на развитие бизнеса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273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rgbClr val="000000"/>
                          </a:solidFill>
                          <a:effectLst/>
                          <a:latin typeface="Arial" pitchFamily="34" charset="0"/>
                          <a:ea typeface="DejaVu Sans" pitchFamily="34" charset="2"/>
                          <a:cs typeface="DejaVu Sans" pitchFamily="34" charset="2"/>
                        </a:rPr>
                        <a:t>Г.Я.Киперман</a:t>
                      </a:r>
                      <a:r>
                        <a:rPr kumimoji="0" lang="ru-RU" sz="1800" b="0" i="0" u="none" strike="noStrike" cap="none" normalizeH="0" baseline="0" dirty="0" smtClean="0">
                          <a:ln>
                            <a:noFill/>
                          </a:ln>
                          <a:solidFill>
                            <a:srgbClr val="000000"/>
                          </a:solidFill>
                          <a:effectLst/>
                          <a:latin typeface="Arial" pitchFamily="34" charset="0"/>
                          <a:ea typeface="DejaVu Sans" pitchFamily="34" charset="2"/>
                          <a:cs typeface="DejaVu Sans" pitchFamily="34" charset="2"/>
                        </a:rPr>
                        <a:t>, Н.К.Моисеев, </a:t>
                      </a:r>
                      <a:r>
                        <a:rPr kumimoji="0" lang="ru-RU" sz="1800" b="0" i="0" u="none" strike="noStrike" cap="none" normalizeH="0" baseline="0" dirty="0" err="1" smtClean="0">
                          <a:ln>
                            <a:noFill/>
                          </a:ln>
                          <a:solidFill>
                            <a:srgbClr val="000000"/>
                          </a:solidFill>
                          <a:effectLst/>
                          <a:latin typeface="Arial" pitchFamily="34" charset="0"/>
                          <a:ea typeface="DejaVu Sans" pitchFamily="34" charset="2"/>
                          <a:cs typeface="DejaVu Sans" pitchFamily="34" charset="2"/>
                        </a:rPr>
                        <a:t>А.Н.Фломьев</a:t>
                      </a:r>
                      <a:r>
                        <a:rPr kumimoji="0" lang="ru-RU" sz="1800" b="0" i="0" u="none" strike="noStrike" cap="none" normalizeH="0" baseline="0" dirty="0" smtClean="0">
                          <a:ln>
                            <a:noFill/>
                          </a:ln>
                          <a:solidFill>
                            <a:srgbClr val="000000"/>
                          </a:solidFill>
                          <a:effectLst/>
                          <a:latin typeface="Arial" pitchFamily="34" charset="0"/>
                          <a:ea typeface="DejaVu Sans" pitchFamily="34" charset="2"/>
                          <a:cs typeface="DejaVu Sans" pitchFamily="34" charset="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Arial" pitchFamily="34" charset="0"/>
                          <a:ea typeface="DejaVu Sans" pitchFamily="34" charset="2"/>
                          <a:cs typeface="DejaVu Sans" pitchFamily="34" charset="2"/>
                        </a:rPr>
                        <a:t>и др.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Результат творческой деятельности, обладающий рядом возможностей, направленных на создание и распространение новых продуктов, технологий, услуг</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0130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Arial" pitchFamily="34" charset="0"/>
                          <a:ea typeface="DejaVu Sans" pitchFamily="34" charset="2"/>
                          <a:cs typeface="DejaVu Sans" pitchFamily="34" charset="2"/>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А.Харман, Р.Джонс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и др.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Arial" pitchFamily="34" charset="0"/>
                          <a:ea typeface="DejaVu Sans" pitchFamily="34" charset="2"/>
                          <a:cs typeface="DejaVu Sans" pitchFamily="34" charset="2"/>
                        </a:rPr>
                        <a:t>Внедрение новых или усовершенствование старых процессов производства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
        <p:nvSpPr>
          <p:cNvPr id="3" name="Номер слайда 2"/>
          <p:cNvSpPr>
            <a:spLocks noGrp="1"/>
          </p:cNvSpPr>
          <p:nvPr>
            <p:ph type="sldNum" sz="quarter" idx="12"/>
          </p:nvPr>
        </p:nvSpPr>
        <p:spPr/>
        <p:txBody>
          <a:bodyPr/>
          <a:lstStyle/>
          <a:p>
            <a:fld id="{B19B0651-EE4F-4900-A07F-96A6BFA9D0F0}" type="slidenum">
              <a:rPr lang="ru-RU" smtClean="0"/>
              <a:pPr/>
              <a:t>253</a:t>
            </a:fld>
            <a:endParaRPr lang="ru-RU"/>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95536" y="116632"/>
          <a:ext cx="8460432" cy="6201763"/>
        </p:xfrm>
        <a:graphic>
          <a:graphicData uri="http://schemas.openxmlformats.org/drawingml/2006/table">
            <a:tbl>
              <a:tblPr/>
              <a:tblGrid>
                <a:gridCol w="2249837">
                  <a:extLst>
                    <a:ext uri="{9D8B030D-6E8A-4147-A177-3AD203B41FA5}">
                      <a16:colId xmlns:a16="http://schemas.microsoft.com/office/drawing/2014/main" val="20000"/>
                    </a:ext>
                  </a:extLst>
                </a:gridCol>
                <a:gridCol w="6210595">
                  <a:extLst>
                    <a:ext uri="{9D8B030D-6E8A-4147-A177-3AD203B41FA5}">
                      <a16:colId xmlns:a16="http://schemas.microsoft.com/office/drawing/2014/main" val="20001"/>
                    </a:ext>
                  </a:extLst>
                </a:gridCol>
              </a:tblGrid>
              <a:tr h="603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rgbClr val="FFFFFF"/>
                          </a:solidFill>
                          <a:effectLst/>
                          <a:latin typeface="Arial" pitchFamily="34" charset="0"/>
                          <a:ea typeface="DejaVu Sans" pitchFamily="34" charset="2"/>
                          <a:cs typeface="DejaVu Sans" pitchFamily="34" charset="2"/>
                        </a:rPr>
                        <a:t>Классификацион-ный</a:t>
                      </a:r>
                      <a:r>
                        <a:rPr kumimoji="0" lang="ru-RU" sz="1800" b="1" i="0" u="none" strike="noStrike" cap="none" normalizeH="0" baseline="0" dirty="0" smtClean="0">
                          <a:ln>
                            <a:noFill/>
                          </a:ln>
                          <a:solidFill>
                            <a:srgbClr val="FFFFFF"/>
                          </a:solidFill>
                          <a:effectLst/>
                          <a:latin typeface="Arial" pitchFamily="34" charset="0"/>
                          <a:ea typeface="DejaVu Sans" pitchFamily="34" charset="2"/>
                          <a:cs typeface="DejaVu Sans" pitchFamily="34" charset="2"/>
                        </a:rPr>
                        <a:t> признак</a:t>
                      </a:r>
                      <a:endParaRPr kumimoji="0" lang="ru-RU" sz="18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Arial" pitchFamily="34" charset="0"/>
                          <a:ea typeface="DejaVu Sans" pitchFamily="34" charset="2"/>
                          <a:cs typeface="DejaVu Sans" pitchFamily="34" charset="2"/>
                        </a:rPr>
                        <a:t>Виды инноваций</a:t>
                      </a:r>
                      <a:endParaRPr kumimoji="0" lang="ru-RU" sz="18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20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значимость</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tc>
                  <a:txBody>
                    <a:bodyPr/>
                    <a:lstStyle/>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базисные</a:t>
                      </a:r>
                    </a:p>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улучшающие </a:t>
                      </a:r>
                    </a:p>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err="1" smtClean="0">
                          <a:ln>
                            <a:noFill/>
                          </a:ln>
                          <a:solidFill>
                            <a:schemeClr val="tx1"/>
                          </a:solidFill>
                          <a:effectLst/>
                          <a:latin typeface="Arial" pitchFamily="34" charset="0"/>
                          <a:ea typeface="DejaVu Sans" pitchFamily="34" charset="2"/>
                          <a:cs typeface="DejaVu Sans" pitchFamily="34" charset="2"/>
                        </a:rPr>
                        <a:t>псевдоинновации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extLst>
                  <a:ext uri="{0D108BD9-81ED-4DB2-BD59-A6C34878D82A}">
                    <a16:rowId xmlns:a16="http://schemas.microsoft.com/office/drawing/2014/main" val="10001"/>
                  </a:ext>
                </a:extLst>
              </a:tr>
              <a:tr h="10063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ea typeface="DejaVu Sans" pitchFamily="34" charset="2"/>
                          <a:cs typeface="DejaVu Sans" pitchFamily="34" charset="2"/>
                        </a:rPr>
                        <a:t>направленность</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tc>
                  <a:txBody>
                    <a:bodyPr/>
                    <a:lstStyle/>
                    <a:p>
                      <a:pPr marL="33020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заменяющие </a:t>
                      </a:r>
                    </a:p>
                    <a:p>
                      <a:pPr marL="33020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расширяющие </a:t>
                      </a:r>
                    </a:p>
                    <a:p>
                      <a:pPr marL="33020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рационализирующие</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extLst>
                  <a:ext uri="{0D108BD9-81ED-4DB2-BD59-A6C34878D82A}">
                    <a16:rowId xmlns:a16="http://schemas.microsoft.com/office/drawing/2014/main" val="10002"/>
                  </a:ext>
                </a:extLst>
              </a:tr>
              <a:tr h="10508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ea typeface="DejaVu Sans" pitchFamily="34" charset="2"/>
                          <a:cs typeface="DejaVu Sans" pitchFamily="34" charset="2"/>
                        </a:rPr>
                        <a:t>место реализации</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tc>
                  <a:txBody>
                    <a:bodyPr/>
                    <a:lstStyle/>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отрасль возникновения</a:t>
                      </a:r>
                    </a:p>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отрасль внедрения</a:t>
                      </a:r>
                    </a:p>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отрасль потребления</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extLst>
                  <a:ext uri="{0D108BD9-81ED-4DB2-BD59-A6C34878D82A}">
                    <a16:rowId xmlns:a16="http://schemas.microsoft.com/office/drawing/2014/main" val="10003"/>
                  </a:ext>
                </a:extLst>
              </a:tr>
              <a:tr h="904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ea typeface="DejaVu Sans" pitchFamily="34" charset="2"/>
                          <a:cs typeface="DejaVu Sans" pitchFamily="34" charset="2"/>
                        </a:rPr>
                        <a:t>глубина изменения</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tc>
                  <a:txBody>
                    <a:bodyPr/>
                    <a:lstStyle/>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err="1" smtClean="0">
                          <a:ln>
                            <a:noFill/>
                          </a:ln>
                          <a:solidFill>
                            <a:schemeClr val="tx1"/>
                          </a:solidFill>
                          <a:effectLst/>
                          <a:latin typeface="Arial" pitchFamily="34" charset="0"/>
                          <a:ea typeface="DejaVu Sans" pitchFamily="34" charset="2"/>
                          <a:cs typeface="DejaVu Sans" pitchFamily="34" charset="2"/>
                        </a:rPr>
                        <a:t>регенерирование</a:t>
                      </a: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 первоначальных способов </a:t>
                      </a:r>
                    </a:p>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новый вариант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extLst>
                  <a:ext uri="{0D108BD9-81ED-4DB2-BD59-A6C34878D82A}">
                    <a16:rowId xmlns:a16="http://schemas.microsoft.com/office/drawing/2014/main" val="10004"/>
                  </a:ext>
                </a:extLst>
              </a:tr>
              <a:tr h="7118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ea typeface="DejaVu Sans" pitchFamily="34" charset="2"/>
                          <a:cs typeface="DejaVu Sans" pitchFamily="34" charset="2"/>
                        </a:rPr>
                        <a:t>разработчик</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tc>
                  <a:txBody>
                    <a:bodyPr/>
                    <a:lstStyle/>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разработанные силами предприятия, </a:t>
                      </a:r>
                    </a:p>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внешними силами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extLst>
                  <a:ext uri="{0D108BD9-81ED-4DB2-BD59-A6C34878D82A}">
                    <a16:rowId xmlns:a16="http://schemas.microsoft.com/office/drawing/2014/main" val="10005"/>
                  </a:ext>
                </a:extLst>
              </a:tr>
              <a:tr h="904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ea typeface="DejaVu Sans" pitchFamily="34" charset="2"/>
                          <a:cs typeface="DejaVu Sans" pitchFamily="34" charset="2"/>
                        </a:rPr>
                        <a:t>масштаб распространения</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tc>
                  <a:txBody>
                    <a:bodyPr/>
                    <a:lstStyle/>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для создания новой отрасли, </a:t>
                      </a:r>
                    </a:p>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применение во всех отраслях</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extLst>
                  <a:ext uri="{0D108BD9-81ED-4DB2-BD59-A6C34878D82A}">
                    <a16:rowId xmlns:a16="http://schemas.microsoft.com/office/drawing/2014/main" val="10006"/>
                  </a:ext>
                </a:extLst>
              </a:tr>
            </a:tbl>
          </a:graphicData>
        </a:graphic>
      </p:graphicFrame>
      <p:sp>
        <p:nvSpPr>
          <p:cNvPr id="3" name="Номер слайда 2"/>
          <p:cNvSpPr>
            <a:spLocks noGrp="1"/>
          </p:cNvSpPr>
          <p:nvPr>
            <p:ph type="sldNum" sz="quarter" idx="12"/>
          </p:nvPr>
        </p:nvSpPr>
        <p:spPr/>
        <p:txBody>
          <a:bodyPr/>
          <a:lstStyle/>
          <a:p>
            <a:fld id="{B19B0651-EE4F-4900-A07F-96A6BFA9D0F0}" type="slidenum">
              <a:rPr lang="ru-RU" smtClean="0"/>
              <a:pPr/>
              <a:t>254</a:t>
            </a:fld>
            <a:endParaRPr lang="ru-RU"/>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07504" y="836712"/>
          <a:ext cx="8784976" cy="5356208"/>
        </p:xfrm>
        <a:graphic>
          <a:graphicData uri="http://schemas.openxmlformats.org/drawingml/2006/table">
            <a:tbl>
              <a:tblPr/>
              <a:tblGrid>
                <a:gridCol w="2496703">
                  <a:extLst>
                    <a:ext uri="{9D8B030D-6E8A-4147-A177-3AD203B41FA5}">
                      <a16:colId xmlns:a16="http://schemas.microsoft.com/office/drawing/2014/main" val="20000"/>
                    </a:ext>
                  </a:extLst>
                </a:gridCol>
                <a:gridCol w="6288273">
                  <a:extLst>
                    <a:ext uri="{9D8B030D-6E8A-4147-A177-3AD203B41FA5}">
                      <a16:colId xmlns:a16="http://schemas.microsoft.com/office/drawing/2014/main" val="20001"/>
                    </a:ext>
                  </a:extLst>
                </a:gridCol>
              </a:tblGrid>
              <a:tr h="6927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rgbClr val="FFFFFF"/>
                          </a:solidFill>
                          <a:effectLst/>
                          <a:latin typeface="Arial" pitchFamily="34" charset="0"/>
                          <a:ea typeface="DejaVu Sans" pitchFamily="34" charset="2"/>
                          <a:cs typeface="DejaVu Sans" pitchFamily="34" charset="2"/>
                        </a:rPr>
                        <a:t>Классификацион-ный</a:t>
                      </a:r>
                      <a:r>
                        <a:rPr kumimoji="0" lang="ru-RU" sz="1800" b="1" i="0" u="none" strike="noStrike" cap="none" normalizeH="0" baseline="0" dirty="0" smtClean="0">
                          <a:ln>
                            <a:noFill/>
                          </a:ln>
                          <a:solidFill>
                            <a:srgbClr val="FFFFFF"/>
                          </a:solidFill>
                          <a:effectLst/>
                          <a:latin typeface="Arial" pitchFamily="34" charset="0"/>
                          <a:ea typeface="DejaVu Sans" pitchFamily="34" charset="2"/>
                          <a:cs typeface="DejaVu Sans" pitchFamily="34" charset="2"/>
                        </a:rPr>
                        <a:t> признак</a:t>
                      </a: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ts val="1000"/>
                        <a:buFont typeface="Symbol" pitchFamily="18" charset="2"/>
                        <a:buNone/>
                        <a:tabLst>
                          <a:tab pos="44450" algn="l"/>
                        </a:tabLst>
                      </a:pPr>
                      <a:r>
                        <a:rPr kumimoji="0" lang="ru-RU" sz="1800" b="1" i="0" u="none" strike="noStrike" cap="none" normalizeH="0" baseline="0" smtClean="0">
                          <a:ln>
                            <a:noFill/>
                          </a:ln>
                          <a:solidFill>
                            <a:srgbClr val="FFFFFF"/>
                          </a:solidFill>
                          <a:effectLst/>
                          <a:latin typeface="Arial" pitchFamily="34" charset="0"/>
                          <a:ea typeface="DejaVu Sans" pitchFamily="34" charset="2"/>
                          <a:cs typeface="DejaVu Sans" pitchFamily="34" charset="2"/>
                        </a:rPr>
                        <a:t>Виды инноваций</a:t>
                      </a:r>
                    </a:p>
                    <a:p>
                      <a:pPr marL="0" marR="0" lvl="0" indent="0" algn="ctr"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endParaRPr kumimoji="0" lang="ru-RU" sz="1800" b="1" i="0" u="none" strike="noStrike" cap="none" normalizeH="0" baseline="0" smtClean="0">
                        <a:ln>
                          <a:noFill/>
                        </a:ln>
                        <a:solidFill>
                          <a:srgbClr val="FFFFFF"/>
                        </a:solidFill>
                        <a:effectLst/>
                        <a:latin typeface="Arial" pitchFamily="34" charset="0"/>
                        <a:ea typeface="DejaVu Sans" pitchFamily="34" charset="2"/>
                        <a:cs typeface="DejaVu Sans" pitchFamily="34" charset="2"/>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9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место в процессе производства</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tc>
                  <a:txBody>
                    <a:bodyPr/>
                    <a:lstStyle/>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основные продуктовые и технологические</a:t>
                      </a:r>
                    </a:p>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дополняющие продуктовые и технологические</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extLst>
                  <a:ext uri="{0D108BD9-81ED-4DB2-BD59-A6C34878D82A}">
                    <a16:rowId xmlns:a16="http://schemas.microsoft.com/office/drawing/2014/main" val="10001"/>
                  </a:ext>
                </a:extLst>
              </a:tr>
              <a:tr h="7790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ea typeface="DejaVu Sans" pitchFamily="34" charset="2"/>
                          <a:cs typeface="DejaVu Sans" pitchFamily="34" charset="2"/>
                        </a:rPr>
                        <a:t>характер удовлетворяемых потребностей</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tc>
                  <a:txBody>
                    <a:bodyPr/>
                    <a:lstStyle/>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 pos="1587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новые потребности,</a:t>
                      </a:r>
                    </a:p>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 pos="1587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существующие потребности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extLst>
                  <a:ext uri="{0D108BD9-81ED-4DB2-BD59-A6C34878D82A}">
                    <a16:rowId xmlns:a16="http://schemas.microsoft.com/office/drawing/2014/main" val="10002"/>
                  </a:ext>
                </a:extLst>
              </a:tr>
              <a:tr h="7790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ea typeface="DejaVu Sans" pitchFamily="34" charset="2"/>
                          <a:cs typeface="DejaVu Sans" pitchFamily="34" charset="2"/>
                        </a:rPr>
                        <a:t>степень новизны</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tc>
                  <a:txBody>
                    <a:bodyPr/>
                    <a:lstStyle/>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на основе нового научного открытия, </a:t>
                      </a:r>
                    </a:p>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на основе нового способа применения к давно открытым явлениям</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extLst>
                  <a:ext uri="{0D108BD9-81ED-4DB2-BD59-A6C34878D82A}">
                    <a16:rowId xmlns:a16="http://schemas.microsoft.com/office/drawing/2014/main" val="10003"/>
                  </a:ext>
                </a:extLst>
              </a:tr>
              <a:tr h="519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ea typeface="DejaVu Sans" pitchFamily="34" charset="2"/>
                          <a:cs typeface="DejaVu Sans" pitchFamily="34" charset="2"/>
                        </a:rPr>
                        <a:t>время выхода на рынок</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tc>
                  <a:txBody>
                    <a:bodyPr/>
                    <a:lstStyle/>
                    <a:p>
                      <a:pPr marL="44450" marR="0" lvl="0" indent="114300" algn="l" defTabSz="914400" rtl="0" eaLnBrk="1" fontAlgn="base" latinLnBrk="0" hangingPunct="1">
                        <a:lnSpc>
                          <a:spcPct val="100000"/>
                        </a:lnSpc>
                        <a:spcBef>
                          <a:spcPct val="0"/>
                        </a:spcBef>
                        <a:spcAft>
                          <a:spcPct val="0"/>
                        </a:spcAft>
                        <a:buClrTx/>
                        <a:buSzTx/>
                        <a:buFontTx/>
                        <a:buNone/>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инновации-лидеры, </a:t>
                      </a:r>
                    </a:p>
                    <a:p>
                      <a:pPr marL="44450" marR="0" lvl="0" indent="114300" algn="l" defTabSz="914400" rtl="0" eaLnBrk="1" fontAlgn="base" latinLnBrk="0" hangingPunct="1">
                        <a:lnSpc>
                          <a:spcPct val="100000"/>
                        </a:lnSpc>
                        <a:spcBef>
                          <a:spcPct val="0"/>
                        </a:spcBef>
                        <a:spcAft>
                          <a:spcPct val="0"/>
                        </a:spcAft>
                        <a:buClrTx/>
                        <a:buSzTx/>
                        <a:buFontTx/>
                        <a:buNone/>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инновации-последователи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extLst>
                  <a:ext uri="{0D108BD9-81ED-4DB2-BD59-A6C34878D82A}">
                    <a16:rowId xmlns:a16="http://schemas.microsoft.com/office/drawing/2014/main" val="10004"/>
                  </a:ext>
                </a:extLst>
              </a:tr>
              <a:tr h="519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ea typeface="DejaVu Sans" pitchFamily="34" charset="2"/>
                          <a:cs typeface="DejaVu Sans" pitchFamily="34" charset="2"/>
                        </a:rPr>
                        <a:t>причина возникновения</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tc>
                  <a:txBody>
                    <a:bodyPr/>
                    <a:lstStyle/>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реактивные </a:t>
                      </a:r>
                    </a:p>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стратегические</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extLst>
                  <a:ext uri="{0D108BD9-81ED-4DB2-BD59-A6C34878D82A}">
                    <a16:rowId xmlns:a16="http://schemas.microsoft.com/office/drawing/2014/main" val="10005"/>
                  </a:ext>
                </a:extLst>
              </a:tr>
              <a:tr h="1298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ea typeface="DejaVu Sans" pitchFamily="34" charset="2"/>
                          <a:cs typeface="DejaVu Sans" pitchFamily="34" charset="2"/>
                        </a:rPr>
                        <a:t>область применения</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tc>
                  <a:txBody>
                    <a:bodyPr/>
                    <a:lstStyle/>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технические, </a:t>
                      </a:r>
                    </a:p>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технологические,</a:t>
                      </a:r>
                    </a:p>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организационно-управленческие, </a:t>
                      </a:r>
                    </a:p>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информационные,</a:t>
                      </a:r>
                    </a:p>
                    <a:p>
                      <a:pPr marL="342900" marR="0" lvl="0" indent="-342900" algn="l" defTabSz="914400" rtl="0" eaLnBrk="1" fontAlgn="base" latinLnBrk="0" hangingPunct="1">
                        <a:lnSpc>
                          <a:spcPct val="100000"/>
                        </a:lnSpc>
                        <a:spcBef>
                          <a:spcPct val="0"/>
                        </a:spcBef>
                        <a:spcAft>
                          <a:spcPct val="0"/>
                        </a:spcAft>
                        <a:buClrTx/>
                        <a:buSzPts val="1000"/>
                        <a:buFont typeface="Symbol" pitchFamily="18" charset="2"/>
                        <a:buChar char=""/>
                        <a:tabLst>
                          <a:tab pos="44450" algn="l"/>
                        </a:tabLst>
                      </a:pPr>
                      <a:r>
                        <a:rPr kumimoji="0" lang="ru-RU" sz="1800" b="0" i="0" u="none" strike="noStrike" cap="none" normalizeH="0" baseline="0" dirty="0" smtClean="0">
                          <a:ln>
                            <a:noFill/>
                          </a:ln>
                          <a:solidFill>
                            <a:schemeClr val="tx1"/>
                          </a:solidFill>
                          <a:effectLst/>
                          <a:latin typeface="Arial" pitchFamily="34" charset="0"/>
                          <a:ea typeface="DejaVu Sans" pitchFamily="34" charset="2"/>
                          <a:cs typeface="DejaVu Sans" pitchFamily="34" charset="2"/>
                        </a:rPr>
                        <a:t>социальные </a:t>
                      </a:r>
                    </a:p>
                  </a:txBody>
                  <a:tcPr marL="21282" marR="212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path path="rect">
                        <a:fillToRect l="100000" b="100000"/>
                      </a:path>
                    </a:gradFill>
                  </a:tcPr>
                </a:tc>
                <a:extLst>
                  <a:ext uri="{0D108BD9-81ED-4DB2-BD59-A6C34878D82A}">
                    <a16:rowId xmlns:a16="http://schemas.microsoft.com/office/drawing/2014/main" val="10006"/>
                  </a:ext>
                </a:extLst>
              </a:tr>
            </a:tbl>
          </a:graphicData>
        </a:graphic>
      </p:graphicFrame>
      <p:sp>
        <p:nvSpPr>
          <p:cNvPr id="3" name="Номер слайда 2"/>
          <p:cNvSpPr>
            <a:spLocks noGrp="1"/>
          </p:cNvSpPr>
          <p:nvPr>
            <p:ph type="sldNum" sz="quarter" idx="12"/>
          </p:nvPr>
        </p:nvSpPr>
        <p:spPr/>
        <p:txBody>
          <a:bodyPr/>
          <a:lstStyle/>
          <a:p>
            <a:fld id="{B19B0651-EE4F-4900-A07F-96A6BFA9D0F0}" type="slidenum">
              <a:rPr lang="ru-RU" smtClean="0"/>
              <a:pPr/>
              <a:t>255</a:t>
            </a:fld>
            <a:endParaRPr lang="ru-RU"/>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Заголовок 1"/>
          <p:cNvSpPr>
            <a:spLocks noGrp="1"/>
          </p:cNvSpPr>
          <p:nvPr>
            <p:ph type="title"/>
          </p:nvPr>
        </p:nvSpPr>
        <p:spPr bwMode="auto">
          <a:xfrm>
            <a:off x="468313" y="115888"/>
            <a:ext cx="8229600" cy="941387"/>
          </a:xfrm>
        </p:spPr>
        <p:txBody>
          <a:bodyPr vert="horz" wrap="square" numCol="1" anchorCtr="0" compatLnSpc="1">
            <a:prstTxWarp prst="textNoShape">
              <a:avLst/>
            </a:prstTxWarp>
          </a:bodyPr>
          <a:lstStyle/>
          <a:p>
            <a:pPr eaLnBrk="1" hangingPunct="1"/>
            <a:r>
              <a:rPr lang="ru-RU" sz="4800" b="1">
                <a:solidFill>
                  <a:srgbClr val="7030A0"/>
                </a:solidFill>
              </a:rPr>
              <a:t>Инновации -</a:t>
            </a:r>
          </a:p>
        </p:txBody>
      </p:sp>
      <p:sp>
        <p:nvSpPr>
          <p:cNvPr id="289795" name="Объект 2"/>
          <p:cNvSpPr>
            <a:spLocks noGrp="1"/>
          </p:cNvSpPr>
          <p:nvPr>
            <p:ph idx="4294967295"/>
          </p:nvPr>
        </p:nvSpPr>
        <p:spPr bwMode="auto">
          <a:xfrm>
            <a:off x="468313" y="1052513"/>
            <a:ext cx="8229600" cy="4525962"/>
          </a:xfrm>
          <a:noFill/>
        </p:spPr>
        <p:txBody>
          <a:bodyPr vert="horz" wrap="square" numCol="1" anchor="t" anchorCtr="0" compatLnSpc="1">
            <a:prstTxWarp prst="textNoShape">
              <a:avLst/>
            </a:prstTxWarp>
          </a:bodyPr>
          <a:lstStyle/>
          <a:p>
            <a:pPr marL="0" indent="0" eaLnBrk="1" hangingPunct="1">
              <a:spcBef>
                <a:spcPct val="0"/>
              </a:spcBef>
              <a:buFontTx/>
              <a:buNone/>
            </a:pPr>
            <a:r>
              <a:rPr lang="ru-RU" sz="3400">
                <a:solidFill>
                  <a:srgbClr val="000000"/>
                </a:solidFill>
              </a:rPr>
              <a:t>новые ОТС, т.е. способы, отличающиеся какими-либо из элементов, используемых для производства и реализации:</a:t>
            </a:r>
          </a:p>
          <a:p>
            <a:pPr marL="0" indent="0" eaLnBrk="1" hangingPunct="1">
              <a:spcBef>
                <a:spcPct val="0"/>
              </a:spcBef>
              <a:buFontTx/>
              <a:buNone/>
            </a:pPr>
            <a:r>
              <a:rPr lang="ru-RU" sz="3400">
                <a:solidFill>
                  <a:srgbClr val="000000"/>
                </a:solidFill>
              </a:rPr>
              <a:t>-  основные средства,</a:t>
            </a:r>
          </a:p>
          <a:p>
            <a:pPr marL="0" indent="0" eaLnBrk="1" hangingPunct="1">
              <a:spcBef>
                <a:spcPct val="0"/>
              </a:spcBef>
              <a:buFontTx/>
              <a:buChar char="-"/>
            </a:pPr>
            <a:r>
              <a:rPr lang="ru-RU" sz="3400">
                <a:solidFill>
                  <a:srgbClr val="000000"/>
                </a:solidFill>
              </a:rPr>
              <a:t>трудовые, материальные, финансовые ресурсы,</a:t>
            </a:r>
          </a:p>
          <a:p>
            <a:pPr marL="0" indent="0" eaLnBrk="1" hangingPunct="1">
              <a:spcBef>
                <a:spcPct val="0"/>
              </a:spcBef>
              <a:buFontTx/>
              <a:buChar char="-"/>
            </a:pPr>
            <a:r>
              <a:rPr lang="ru-RU" sz="3400">
                <a:solidFill>
                  <a:srgbClr val="000000"/>
                </a:solidFill>
              </a:rPr>
              <a:t>нематериальные активы,</a:t>
            </a:r>
          </a:p>
          <a:p>
            <a:pPr marL="0" indent="0" eaLnBrk="1" hangingPunct="1">
              <a:spcBef>
                <a:spcPct val="0"/>
              </a:spcBef>
              <a:buFontTx/>
              <a:buChar char="-"/>
            </a:pPr>
            <a:r>
              <a:rPr lang="ru-RU" sz="3400">
                <a:solidFill>
                  <a:srgbClr val="000000"/>
                </a:solidFill>
              </a:rPr>
              <a:t>технологии, формы и методы организации производства</a:t>
            </a:r>
          </a:p>
          <a:p>
            <a:pPr marL="0" indent="0" eaLnBrk="1" hangingPunct="1">
              <a:spcBef>
                <a:spcPct val="0"/>
              </a:spcBef>
              <a:buFontTx/>
              <a:buChar char="-"/>
            </a:pPr>
            <a:endParaRPr lang="ru-RU" sz="3400">
              <a:solidFill>
                <a:srgbClr val="000000"/>
              </a:solidFill>
            </a:endParaRPr>
          </a:p>
          <a:p>
            <a:pPr marL="0" indent="0" eaLnBrk="1" hangingPunct="1">
              <a:spcBef>
                <a:spcPct val="0"/>
              </a:spcBef>
              <a:buFontTx/>
              <a:buChar char="-"/>
            </a:pPr>
            <a:endParaRPr lang="ru-RU" sz="3400">
              <a:solidFill>
                <a:srgbClr val="000000"/>
              </a:solidFill>
            </a:endParaRPr>
          </a:p>
          <a:p>
            <a:pPr marL="0" indent="0" eaLnBrk="1" hangingPunct="1">
              <a:spcBef>
                <a:spcPct val="0"/>
              </a:spcBef>
              <a:buFontTx/>
              <a:buNone/>
            </a:pPr>
            <a:endParaRPr lang="ru-RU" sz="3400">
              <a:solidFill>
                <a:srgbClr val="000000"/>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256</a:t>
            </a:fld>
            <a:endParaRPr lang="ru-RU"/>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Заголовок 1"/>
          <p:cNvSpPr>
            <a:spLocks noGrp="1"/>
          </p:cNvSpPr>
          <p:nvPr>
            <p:ph type="title"/>
          </p:nvPr>
        </p:nvSpPr>
        <p:spPr bwMode="auto">
          <a:xfrm>
            <a:off x="457200" y="274638"/>
            <a:ext cx="8229600" cy="850900"/>
          </a:xfrm>
        </p:spPr>
        <p:txBody>
          <a:bodyPr vert="horz" wrap="square" numCol="1" anchorCtr="0" compatLnSpc="1">
            <a:prstTxWarp prst="textNoShape">
              <a:avLst/>
            </a:prstTxWarp>
          </a:bodyPr>
          <a:lstStyle/>
          <a:p>
            <a:pPr eaLnBrk="1" hangingPunct="1"/>
            <a:r>
              <a:rPr lang="ru-RU" sz="5400" b="1">
                <a:solidFill>
                  <a:srgbClr val="0070C0"/>
                </a:solidFill>
              </a:rPr>
              <a:t>Новые ОТС:</a:t>
            </a:r>
          </a:p>
        </p:txBody>
      </p:sp>
      <p:sp>
        <p:nvSpPr>
          <p:cNvPr id="290819" name="Объект 2"/>
          <p:cNvSpPr>
            <a:spLocks noGrp="1"/>
          </p:cNvSpPr>
          <p:nvPr>
            <p:ph idx="4294967295"/>
          </p:nvPr>
        </p:nvSpPr>
        <p:spPr bwMode="auto">
          <a:xfrm>
            <a:off x="395288" y="1196975"/>
            <a:ext cx="8424862" cy="5327650"/>
          </a:xfrm>
          <a:noFill/>
        </p:spPr>
        <p:txBody>
          <a:bodyPr vert="horz" wrap="square" numCol="1" anchor="t" anchorCtr="0" compatLnSpc="1">
            <a:prstTxWarp prst="textNoShape">
              <a:avLst/>
            </a:prstTxWarp>
          </a:bodyPr>
          <a:lstStyle/>
          <a:p>
            <a:pPr marL="0" indent="0" eaLnBrk="1" hangingPunct="1">
              <a:spcBef>
                <a:spcPct val="0"/>
              </a:spcBef>
              <a:buFontTx/>
              <a:buNone/>
            </a:pPr>
            <a:r>
              <a:rPr lang="ru-RU" sz="3300" b="1">
                <a:solidFill>
                  <a:srgbClr val="000000"/>
                </a:solidFill>
              </a:rPr>
              <a:t>Способы производства новых видов продукции (в т.ч. продукции улучшенного качества);</a:t>
            </a:r>
          </a:p>
          <a:p>
            <a:pPr marL="0" indent="0" eaLnBrk="1" hangingPunct="1">
              <a:spcBef>
                <a:spcPct val="0"/>
              </a:spcBef>
              <a:buFontTx/>
              <a:buNone/>
            </a:pPr>
            <a:r>
              <a:rPr lang="ru-RU" sz="3300" b="1">
                <a:solidFill>
                  <a:srgbClr val="000000"/>
                </a:solidFill>
              </a:rPr>
              <a:t>Использование новой техники, новой технологии и/или новых материалов при производстве существующей продукции;</a:t>
            </a:r>
          </a:p>
          <a:p>
            <a:pPr marL="0" indent="0" eaLnBrk="1" hangingPunct="1">
              <a:spcBef>
                <a:spcPct val="0"/>
              </a:spcBef>
              <a:buFontTx/>
              <a:buNone/>
            </a:pPr>
            <a:r>
              <a:rPr lang="ru-RU" sz="3300" b="1">
                <a:solidFill>
                  <a:srgbClr val="000000"/>
                </a:solidFill>
              </a:rPr>
              <a:t>Применение новых форм организации производства и труда;</a:t>
            </a:r>
          </a:p>
          <a:p>
            <a:pPr marL="0" indent="0" eaLnBrk="1" hangingPunct="1">
              <a:spcBef>
                <a:spcPct val="0"/>
              </a:spcBef>
              <a:buFontTx/>
              <a:buNone/>
            </a:pPr>
            <a:r>
              <a:rPr lang="ru-RU" sz="3300" b="1">
                <a:solidFill>
                  <a:srgbClr val="000000"/>
                </a:solidFill>
              </a:rPr>
              <a:t>Применение новых схем финансирования предприятий и проектов</a:t>
            </a:r>
          </a:p>
        </p:txBody>
      </p:sp>
      <p:sp>
        <p:nvSpPr>
          <p:cNvPr id="4" name="Номер слайда 3"/>
          <p:cNvSpPr>
            <a:spLocks noGrp="1"/>
          </p:cNvSpPr>
          <p:nvPr>
            <p:ph type="sldNum" sz="quarter" idx="12"/>
          </p:nvPr>
        </p:nvSpPr>
        <p:spPr/>
        <p:txBody>
          <a:bodyPr/>
          <a:lstStyle/>
          <a:p>
            <a:fld id="{B19B0651-EE4F-4900-A07F-96A6BFA9D0F0}" type="slidenum">
              <a:rPr lang="ru-RU" smtClean="0"/>
              <a:pPr/>
              <a:t>257</a:t>
            </a:fld>
            <a:endParaRPr lang="ru-RU"/>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Заголовок 1"/>
          <p:cNvSpPr>
            <a:spLocks noGrp="1"/>
          </p:cNvSpPr>
          <p:nvPr>
            <p:ph type="title"/>
          </p:nvPr>
        </p:nvSpPr>
        <p:spPr bwMode="auto">
          <a:xfrm>
            <a:off x="457200" y="273050"/>
            <a:ext cx="8229600" cy="1144588"/>
          </a:xfrm>
        </p:spPr>
        <p:txBody>
          <a:bodyPr vert="horz" wrap="square" numCol="1" anchorCtr="0" compatLnSpc="1">
            <a:prstTxWarp prst="textNoShape">
              <a:avLst/>
            </a:prstTxWarp>
          </a:bodyPr>
          <a:lstStyle/>
          <a:p>
            <a:pPr eaLnBrk="1" hangingPunct="1"/>
            <a:r>
              <a:rPr lang="ru-RU" sz="3200" b="1">
                <a:solidFill>
                  <a:srgbClr val="FF0000"/>
                </a:solidFill>
              </a:rPr>
              <a:t>Цикл инновации</a:t>
            </a:r>
            <a:br>
              <a:rPr lang="ru-RU" sz="3200" b="1">
                <a:solidFill>
                  <a:srgbClr val="FF0000"/>
                </a:solidFill>
              </a:rPr>
            </a:br>
            <a:r>
              <a:rPr lang="ru-RU" sz="3200" b="1">
                <a:solidFill>
                  <a:srgbClr val="FF0000"/>
                </a:solidFill>
              </a:rPr>
              <a:t> (инновационный цикл) -</a:t>
            </a:r>
          </a:p>
        </p:txBody>
      </p:sp>
      <p:sp>
        <p:nvSpPr>
          <p:cNvPr id="291843" name="Объект 2"/>
          <p:cNvSpPr>
            <a:spLocks noGrp="1"/>
          </p:cNvSpPr>
          <p:nvPr>
            <p:ph idx="4294967295"/>
          </p:nvPr>
        </p:nvSpPr>
        <p:spPr bwMode="auto">
          <a:xfrm>
            <a:off x="457200" y="1600200"/>
            <a:ext cx="8507413" cy="4492625"/>
          </a:xfrm>
          <a:noFill/>
        </p:spPr>
        <p:txBody>
          <a:bodyPr vert="horz" wrap="square" numCol="1" anchor="t" anchorCtr="0" compatLnSpc="1">
            <a:prstTxWarp prst="textNoShape">
              <a:avLst/>
            </a:prstTxWarp>
          </a:bodyPr>
          <a:lstStyle/>
          <a:p>
            <a:pPr marL="0" indent="0" algn="just" eaLnBrk="1" hangingPunct="1">
              <a:spcBef>
                <a:spcPct val="0"/>
              </a:spcBef>
              <a:buFontTx/>
              <a:buNone/>
            </a:pPr>
            <a:r>
              <a:rPr lang="ru-RU" sz="2800" b="1">
                <a:solidFill>
                  <a:srgbClr val="000000"/>
                </a:solidFill>
              </a:rPr>
              <a:t>процесс, предполагающий наличие обратной связи между потребителем нового товара и научной сферой. </a:t>
            </a:r>
          </a:p>
          <a:p>
            <a:pPr marL="0" indent="0" eaLnBrk="1" hangingPunct="1">
              <a:spcBef>
                <a:spcPct val="0"/>
              </a:spcBef>
              <a:buFontTx/>
              <a:buNone/>
            </a:pPr>
            <a:endParaRPr lang="ru-RU" sz="2800">
              <a:solidFill>
                <a:srgbClr val="000000"/>
              </a:solidFill>
            </a:endParaRPr>
          </a:p>
          <a:p>
            <a:pPr marL="0" indent="0" eaLnBrk="1" hangingPunct="1">
              <a:spcBef>
                <a:spcPct val="0"/>
              </a:spcBef>
              <a:buFontTx/>
              <a:buNone/>
            </a:pPr>
            <a:r>
              <a:rPr lang="ru-RU" sz="2800" b="1">
                <a:solidFill>
                  <a:srgbClr val="000000"/>
                </a:solidFill>
              </a:rPr>
              <a:t>Протяженность – различная </a:t>
            </a:r>
            <a:r>
              <a:rPr lang="ru-RU" sz="2800">
                <a:solidFill>
                  <a:srgbClr val="000000"/>
                </a:solidFill>
              </a:rPr>
              <a:t>(в зависимости от того, к какой стадии научного поиска обращается потребитель с целью совершенствования способа удовлетворения своей потребности).</a:t>
            </a:r>
          </a:p>
          <a:p>
            <a:pPr marL="0" indent="0" eaLnBrk="1" hangingPunct="1">
              <a:spcBef>
                <a:spcPct val="0"/>
              </a:spcBef>
              <a:buFontTx/>
              <a:buNone/>
            </a:pPr>
            <a:endParaRPr lang="ru-RU" sz="2800">
              <a:solidFill>
                <a:srgbClr val="000000"/>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258</a:t>
            </a:fld>
            <a:endParaRPr lang="ru-RU"/>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1258888" y="0"/>
            <a:ext cx="7058025" cy="134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800" b="1">
                <a:solidFill>
                  <a:srgbClr val="FFFFFF"/>
                </a:solidFill>
              </a:rPr>
              <a:t>инновации, </a:t>
            </a:r>
          </a:p>
          <a:p>
            <a:pPr algn="ctr"/>
            <a:r>
              <a:rPr lang="ru-RU" sz="2800" b="1">
                <a:solidFill>
                  <a:srgbClr val="FFFFFF"/>
                </a:solidFill>
              </a:rPr>
              <a:t>инновационный процесс</a:t>
            </a:r>
          </a:p>
        </p:txBody>
      </p:sp>
      <p:sp>
        <p:nvSpPr>
          <p:cNvPr id="5" name="Стрелка вниз 4"/>
          <p:cNvSpPr/>
          <p:nvPr/>
        </p:nvSpPr>
        <p:spPr>
          <a:xfrm>
            <a:off x="4140200" y="1341438"/>
            <a:ext cx="1152525" cy="792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a:off x="611188" y="2133600"/>
            <a:ext cx="7993062"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3200" b="1">
                <a:solidFill>
                  <a:srgbClr val="FFFF00"/>
                </a:solidFill>
              </a:rPr>
              <a:t>ИННОВАЦИОННАЯ ДЕЯТЕЛЬНОСТЬ</a:t>
            </a:r>
          </a:p>
        </p:txBody>
      </p:sp>
      <p:sp>
        <p:nvSpPr>
          <p:cNvPr id="7" name="Стрелка вниз 6"/>
          <p:cNvSpPr/>
          <p:nvPr/>
        </p:nvSpPr>
        <p:spPr>
          <a:xfrm>
            <a:off x="4211638" y="2924175"/>
            <a:ext cx="1152525" cy="64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Скругленный прямоугольник 7"/>
          <p:cNvSpPr/>
          <p:nvPr/>
        </p:nvSpPr>
        <p:spPr>
          <a:xfrm>
            <a:off x="323850" y="3573463"/>
            <a:ext cx="8496300" cy="2951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Char char="-"/>
            </a:pPr>
            <a:r>
              <a:rPr lang="ru-RU" sz="3200">
                <a:solidFill>
                  <a:srgbClr val="FFFFFF"/>
                </a:solidFill>
              </a:rPr>
              <a:t>деятельность  по организации и осуществлению инновационных процессов;</a:t>
            </a:r>
          </a:p>
          <a:p>
            <a:r>
              <a:rPr lang="ru-RU" sz="3200">
                <a:solidFill>
                  <a:srgbClr val="FFFFFF"/>
                </a:solidFill>
              </a:rPr>
              <a:t>- взаимосвязанная совокупность видов работ по созданию и распространению инноваций</a:t>
            </a:r>
          </a:p>
        </p:txBody>
      </p:sp>
      <p:sp>
        <p:nvSpPr>
          <p:cNvPr id="9" name="Номер слайда 8"/>
          <p:cNvSpPr>
            <a:spLocks noGrp="1"/>
          </p:cNvSpPr>
          <p:nvPr>
            <p:ph type="sldNum" sz="quarter" idx="12"/>
          </p:nvPr>
        </p:nvSpPr>
        <p:spPr/>
        <p:txBody>
          <a:bodyPr/>
          <a:lstStyle/>
          <a:p>
            <a:fld id="{B19B0651-EE4F-4900-A07F-96A6BFA9D0F0}" type="slidenum">
              <a:rPr lang="ru-RU" smtClean="0"/>
              <a:pPr/>
              <a:t>259</a:t>
            </a:fld>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0A0C9D4E-EE31-47E3-BEB7-9F893C3657C3}"/>
              </a:ext>
            </a:extLst>
          </p:cNvPr>
          <p:cNvSpPr txBox="1">
            <a:spLocks noChangeArrowheads="1"/>
          </p:cNvSpPr>
          <p:nvPr/>
        </p:nvSpPr>
        <p:spPr bwMode="auto">
          <a:xfrm>
            <a:off x="323850" y="188913"/>
            <a:ext cx="8640763" cy="624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spcBef>
                <a:spcPct val="50000"/>
              </a:spcBef>
            </a:pPr>
            <a:r>
              <a:rPr lang="ru-RU" altLang="ru-RU" sz="2600" b="1" u="sng">
                <a:latin typeface="Arial" panose="020B0604020202020204" pitchFamily="34" charset="0"/>
              </a:rPr>
              <a:t>Возрастная структура ОПФ</a:t>
            </a:r>
            <a:r>
              <a:rPr lang="ru-RU" altLang="ru-RU" sz="2600">
                <a:latin typeface="Arial" panose="020B0604020202020204" pitchFamily="34" charset="0"/>
              </a:rPr>
              <a:t> характеризует их распределение по возрастным группам:</a:t>
            </a:r>
          </a:p>
          <a:p>
            <a:pPr algn="l" eaLnBrk="1" hangingPunct="1">
              <a:spcBef>
                <a:spcPct val="50000"/>
              </a:spcBef>
              <a:buFontTx/>
              <a:buChar char="•"/>
            </a:pPr>
            <a:r>
              <a:rPr lang="ru-RU" altLang="ru-RU" sz="2600">
                <a:latin typeface="Arial" panose="020B0604020202020204" pitchFamily="34" charset="0"/>
              </a:rPr>
              <a:t> до 5 лет;</a:t>
            </a:r>
          </a:p>
          <a:p>
            <a:pPr algn="l" eaLnBrk="1" hangingPunct="1">
              <a:spcBef>
                <a:spcPct val="50000"/>
              </a:spcBef>
              <a:buFontTx/>
              <a:buChar char="•"/>
            </a:pPr>
            <a:r>
              <a:rPr lang="ru-RU" altLang="ru-RU" sz="2600">
                <a:latin typeface="Arial" panose="020B0604020202020204" pitchFamily="34" charset="0"/>
              </a:rPr>
              <a:t> от 5 до 10 лет; </a:t>
            </a:r>
          </a:p>
          <a:p>
            <a:pPr algn="l" eaLnBrk="1" hangingPunct="1">
              <a:spcBef>
                <a:spcPct val="50000"/>
              </a:spcBef>
              <a:buFontTx/>
              <a:buChar char="•"/>
            </a:pPr>
            <a:r>
              <a:rPr lang="ru-RU" altLang="ru-RU" sz="2600">
                <a:latin typeface="Arial" panose="020B0604020202020204" pitchFamily="34" charset="0"/>
              </a:rPr>
              <a:t> от 10 до 15 лет;</a:t>
            </a:r>
          </a:p>
          <a:p>
            <a:pPr algn="l" eaLnBrk="1" hangingPunct="1">
              <a:spcBef>
                <a:spcPct val="50000"/>
              </a:spcBef>
              <a:buFontTx/>
              <a:buChar char="•"/>
            </a:pPr>
            <a:r>
              <a:rPr lang="ru-RU" altLang="ru-RU" sz="2600">
                <a:latin typeface="Arial" panose="020B0604020202020204" pitchFamily="34" charset="0"/>
              </a:rPr>
              <a:t> от 15 до 20 лет; </a:t>
            </a:r>
          </a:p>
          <a:p>
            <a:pPr algn="l" eaLnBrk="1" hangingPunct="1">
              <a:spcBef>
                <a:spcPct val="50000"/>
              </a:spcBef>
              <a:buFontTx/>
              <a:buChar char="•"/>
            </a:pPr>
            <a:r>
              <a:rPr lang="ru-RU" altLang="ru-RU" sz="2600">
                <a:latin typeface="Arial" panose="020B0604020202020204" pitchFamily="34" charset="0"/>
              </a:rPr>
              <a:t> свыше 20 лет. </a:t>
            </a:r>
          </a:p>
          <a:p>
            <a:pPr algn="l" eaLnBrk="1" hangingPunct="1">
              <a:spcBef>
                <a:spcPct val="50000"/>
              </a:spcBef>
              <a:buFontTx/>
              <a:buChar char="•"/>
            </a:pPr>
            <a:endParaRPr lang="ru-RU" altLang="ru-RU" sz="2600">
              <a:latin typeface="Arial" panose="020B0604020202020204" pitchFamily="34" charset="0"/>
            </a:endParaRPr>
          </a:p>
          <a:p>
            <a:pPr algn="l" eaLnBrk="1" hangingPunct="1">
              <a:spcBef>
                <a:spcPct val="50000"/>
              </a:spcBef>
            </a:pPr>
            <a:r>
              <a:rPr lang="ru-RU" altLang="ru-RU" sz="2600" b="1" u="sng">
                <a:latin typeface="Arial" panose="020B0604020202020204" pitchFamily="34" charset="0"/>
              </a:rPr>
              <a:t>Средний возраст оборудования</a:t>
            </a:r>
            <a:r>
              <a:rPr lang="ru-RU" altLang="ru-RU" sz="2600">
                <a:latin typeface="Arial" panose="020B0604020202020204" pitchFamily="34" charset="0"/>
              </a:rPr>
              <a:t> - это средневзвешенная величина (рассчитывается как в целом по предприятию, так и по группам оборудования).</a:t>
            </a:r>
          </a:p>
        </p:txBody>
      </p:sp>
      <p:sp>
        <p:nvSpPr>
          <p:cNvPr id="3" name="Номер слайда 2"/>
          <p:cNvSpPr>
            <a:spLocks noGrp="1"/>
          </p:cNvSpPr>
          <p:nvPr>
            <p:ph type="sldNum" sz="quarter" idx="12"/>
          </p:nvPr>
        </p:nvSpPr>
        <p:spPr/>
        <p:txBody>
          <a:bodyPr/>
          <a:lstStyle/>
          <a:p>
            <a:fld id="{B19B0651-EE4F-4900-A07F-96A6BFA9D0F0}" type="slidenum">
              <a:rPr lang="ru-RU" smtClean="0"/>
              <a:pPr/>
              <a:t>26</a:t>
            </a:fld>
            <a:endParaRPr lang="ru-RU"/>
          </a:p>
        </p:txBody>
      </p:sp>
    </p:spTree>
    <p:extLst>
      <p:ext uri="{BB962C8B-B14F-4D97-AF65-F5344CB8AC3E}">
        <p14:creationId xmlns:p14="http://schemas.microsoft.com/office/powerpoint/2010/main" val="415871086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6632"/>
            <a:ext cx="576064" cy="6480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ru-RU" sz="2800" b="1" dirty="0"/>
              <a:t>инновационная</a:t>
            </a:r>
            <a:r>
              <a:rPr lang="ru-RU" sz="3600" b="1" dirty="0"/>
              <a:t> </a:t>
            </a:r>
            <a:r>
              <a:rPr lang="ru-RU" sz="2800" b="1" dirty="0"/>
              <a:t>деятельность</a:t>
            </a:r>
            <a:r>
              <a:rPr lang="ru-RU" sz="3600" b="1" dirty="0"/>
              <a:t> </a:t>
            </a:r>
          </a:p>
        </p:txBody>
      </p:sp>
      <p:cxnSp>
        <p:nvCxnSpPr>
          <p:cNvPr id="4" name="Прямая со стрелкой 3"/>
          <p:cNvCxnSpPr/>
          <p:nvPr/>
        </p:nvCxnSpPr>
        <p:spPr>
          <a:xfrm>
            <a:off x="900113" y="457200"/>
            <a:ext cx="6477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a:off x="946150" y="1466850"/>
            <a:ext cx="649288"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933450" y="2559050"/>
            <a:ext cx="6477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958850" y="4149725"/>
            <a:ext cx="6477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1547813" y="7938"/>
            <a:ext cx="7596187"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ru-RU">
                <a:solidFill>
                  <a:srgbClr val="FFFFFF"/>
                </a:solidFill>
              </a:rPr>
              <a:t>выполнение научно-исследовательских, опытно-конструкторских или технологических работ по созданию инновационного продукта</a:t>
            </a:r>
          </a:p>
        </p:txBody>
      </p:sp>
      <p:sp>
        <p:nvSpPr>
          <p:cNvPr id="9" name="Прямоугольник 8"/>
          <p:cNvSpPr/>
          <p:nvPr/>
        </p:nvSpPr>
        <p:spPr>
          <a:xfrm>
            <a:off x="1581150" y="981075"/>
            <a:ext cx="7562850" cy="971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ru-RU">
                <a:solidFill>
                  <a:srgbClr val="FFFFFF"/>
                </a:solidFill>
              </a:rPr>
              <a:t>комплексное научно-технологическое, индикативное планирование и целевое программирование, организация и нормативно-правовое обеспе­чение работ по созданию инновационного продукта</a:t>
            </a:r>
          </a:p>
        </p:txBody>
      </p:sp>
      <p:sp>
        <p:nvSpPr>
          <p:cNvPr id="10" name="Прямоугольник 9"/>
          <p:cNvSpPr/>
          <p:nvPr/>
        </p:nvSpPr>
        <p:spPr>
          <a:xfrm>
            <a:off x="1624013" y="2071688"/>
            <a:ext cx="7519987" cy="781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ru-RU">
                <a:solidFill>
                  <a:srgbClr val="FFFFFF"/>
                </a:solidFill>
              </a:rPr>
              <a:t>технологическое переоснащение и подготовка производства для вы­пуска инновационного продукта (услуги), технологии</a:t>
            </a:r>
          </a:p>
        </p:txBody>
      </p:sp>
      <p:sp>
        <p:nvSpPr>
          <p:cNvPr id="11" name="Прямоугольник 10"/>
          <p:cNvSpPr/>
          <p:nvPr/>
        </p:nvSpPr>
        <p:spPr>
          <a:xfrm>
            <a:off x="1624013" y="2960688"/>
            <a:ext cx="7548562" cy="2376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ru-RU">
                <a:solidFill>
                  <a:srgbClr val="FFFFFF"/>
                </a:solidFill>
              </a:rPr>
              <a:t>проведение испытаний и освоение инновационного продукта; управление процессами коммерциализации технологий; деятельность по продвижению инновационного продукта на внутрен­ний и мировой рынки, включая правовую защиту результатов интеллек­туальной деятельности, использованных в продукте; создание и развитие инновационной инфраструктуры; передача либо приобретение прав РФ или други­ми правообладателями на объекты интеллектуальной собственности, включая их вовлечение в гражданско-правовой оборот</a:t>
            </a:r>
          </a:p>
        </p:txBody>
      </p:sp>
      <p:cxnSp>
        <p:nvCxnSpPr>
          <p:cNvPr id="12" name="Прямая со стрелкой 11"/>
          <p:cNvCxnSpPr/>
          <p:nvPr/>
        </p:nvCxnSpPr>
        <p:spPr>
          <a:xfrm>
            <a:off x="933450" y="6081713"/>
            <a:ext cx="6477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1624013" y="5546725"/>
            <a:ext cx="7519987" cy="1071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ru-RU">
                <a:solidFill>
                  <a:srgbClr val="FFFFFF"/>
                </a:solidFill>
              </a:rPr>
              <a:t>экспертиза, консультационные, информационные, юридические и иные услуги (включая организацию финансирования инновационной дея­тельности) по созданию и реализации нового и усовершенствованного инновационного продукта</a:t>
            </a:r>
          </a:p>
        </p:txBody>
      </p:sp>
      <p:sp>
        <p:nvSpPr>
          <p:cNvPr id="14" name="Номер слайда 13"/>
          <p:cNvSpPr>
            <a:spLocks noGrp="1"/>
          </p:cNvSpPr>
          <p:nvPr>
            <p:ph type="sldNum" sz="quarter" idx="12"/>
          </p:nvPr>
        </p:nvSpPr>
        <p:spPr/>
        <p:txBody>
          <a:bodyPr/>
          <a:lstStyle/>
          <a:p>
            <a:fld id="{B19B0651-EE4F-4900-A07F-96A6BFA9D0F0}" type="slidenum">
              <a:rPr lang="ru-RU" smtClean="0"/>
              <a:pPr/>
              <a:t>260</a:t>
            </a:fld>
            <a:endParaRPr lang="ru-RU"/>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4588"/>
          </a:xfrm>
        </p:spPr>
        <p:txBody>
          <a:bodyPr>
            <a:normAutofit/>
          </a:bodyPr>
          <a:lstStyle/>
          <a:p>
            <a:pPr eaLnBrk="1" fontAlgn="auto" hangingPunct="1">
              <a:spcBef>
                <a:spcPts val="0"/>
              </a:spcBef>
              <a:spcAft>
                <a:spcPts val="0"/>
              </a:spcAft>
              <a:defRPr/>
            </a:pPr>
            <a:r>
              <a:rPr lang="ru-RU" sz="5400" b="1" dirty="0">
                <a:solidFill>
                  <a:srgbClr val="FF0000"/>
                </a:solidFill>
              </a:rPr>
              <a:t>Инновационный проект - </a:t>
            </a:r>
          </a:p>
        </p:txBody>
      </p:sp>
      <p:sp>
        <p:nvSpPr>
          <p:cNvPr id="294915" name="Объект 2"/>
          <p:cNvSpPr>
            <a:spLocks noGrp="1"/>
          </p:cNvSpPr>
          <p:nvPr>
            <p:ph idx="4294967295"/>
          </p:nvPr>
        </p:nvSpPr>
        <p:spPr bwMode="auto">
          <a:xfrm>
            <a:off x="457200" y="1600200"/>
            <a:ext cx="8229600" cy="4525963"/>
          </a:xfrm>
          <a:noFill/>
        </p:spPr>
        <p:txBody>
          <a:bodyPr vert="horz" wrap="square" numCol="1" anchor="t" anchorCtr="0" compatLnSpc="1">
            <a:prstTxWarp prst="textNoShape">
              <a:avLst/>
            </a:prstTxWarp>
          </a:bodyPr>
          <a:lstStyle/>
          <a:p>
            <a:pPr marL="0" indent="0" eaLnBrk="1" hangingPunct="1">
              <a:spcBef>
                <a:spcPct val="0"/>
              </a:spcBef>
              <a:buFontTx/>
              <a:buNone/>
            </a:pPr>
            <a:r>
              <a:rPr lang="ru-RU" sz="4000" b="1">
                <a:solidFill>
                  <a:srgbClr val="000000"/>
                </a:solidFill>
              </a:rPr>
              <a:t>инвестиционный проект, предусматривающий разработку и применение новых ОТС (т.е. таких, которые в соответствующей сфере еще не применялись)</a:t>
            </a:r>
          </a:p>
        </p:txBody>
      </p:sp>
      <p:sp>
        <p:nvSpPr>
          <p:cNvPr id="4" name="Номер слайда 3"/>
          <p:cNvSpPr>
            <a:spLocks noGrp="1"/>
          </p:cNvSpPr>
          <p:nvPr>
            <p:ph type="sldNum" sz="quarter" idx="12"/>
          </p:nvPr>
        </p:nvSpPr>
        <p:spPr/>
        <p:txBody>
          <a:bodyPr/>
          <a:lstStyle/>
          <a:p>
            <a:fld id="{B19B0651-EE4F-4900-A07F-96A6BFA9D0F0}" type="slidenum">
              <a:rPr lang="ru-RU" smtClean="0"/>
              <a:pPr/>
              <a:t>261</a:t>
            </a:fld>
            <a:endParaRPr lang="ru-RU"/>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950" y="0"/>
            <a:ext cx="9036050" cy="1412875"/>
          </a:xfrm>
        </p:spPr>
        <p:txBody>
          <a:bodyPr>
            <a:noAutofit/>
          </a:bodyPr>
          <a:lstStyle/>
          <a:p>
            <a:pPr eaLnBrk="1" fontAlgn="auto" hangingPunct="1">
              <a:spcBef>
                <a:spcPts val="0"/>
              </a:spcBef>
              <a:spcAft>
                <a:spcPts val="0"/>
              </a:spcAft>
              <a:defRPr/>
            </a:pPr>
            <a:r>
              <a:rPr lang="ru-RU" sz="4000" b="1" dirty="0">
                <a:solidFill>
                  <a:schemeClr val="accent1">
                    <a:lumMod val="75000"/>
                  </a:schemeClr>
                </a:solidFill>
              </a:rPr>
              <a:t>Отличия инновационных проектов как объекта оценки:</a:t>
            </a:r>
          </a:p>
        </p:txBody>
      </p:sp>
      <p:sp>
        <p:nvSpPr>
          <p:cNvPr id="308227" name="Объект 2"/>
          <p:cNvSpPr>
            <a:spLocks noGrp="1"/>
          </p:cNvSpPr>
          <p:nvPr>
            <p:ph idx="4294967295"/>
          </p:nvPr>
        </p:nvSpPr>
        <p:spPr bwMode="auto">
          <a:xfrm>
            <a:off x="179388" y="1600200"/>
            <a:ext cx="8856662" cy="4525963"/>
          </a:xfrm>
          <a:noFill/>
        </p:spPr>
        <p:txBody>
          <a:bodyPr vert="horz" wrap="square" numCol="1" anchor="t" anchorCtr="0" compatLnSpc="1">
            <a:prstTxWarp prst="textNoShape">
              <a:avLst/>
            </a:prstTxWarp>
          </a:bodyPr>
          <a:lstStyle/>
          <a:p>
            <a:pPr marL="0" indent="0" eaLnBrk="1" hangingPunct="1">
              <a:spcBef>
                <a:spcPct val="0"/>
              </a:spcBef>
            </a:pPr>
            <a:r>
              <a:rPr lang="ru-RU" sz="2600" b="1">
                <a:solidFill>
                  <a:srgbClr val="000000"/>
                </a:solidFill>
              </a:rPr>
              <a:t>многоэтапность,</a:t>
            </a:r>
          </a:p>
          <a:p>
            <a:pPr marL="0" indent="0" eaLnBrk="1" hangingPunct="1">
              <a:spcBef>
                <a:spcPct val="0"/>
              </a:spcBef>
            </a:pPr>
            <a:r>
              <a:rPr lang="ru-RU" sz="2600" b="1">
                <a:solidFill>
                  <a:srgbClr val="000000"/>
                </a:solidFill>
              </a:rPr>
              <a:t>необходимость создания или приобретения объектов интеллектуальной собственности</a:t>
            </a:r>
          </a:p>
          <a:p>
            <a:pPr marL="0" indent="0" eaLnBrk="1" hangingPunct="1">
              <a:spcBef>
                <a:spcPct val="0"/>
              </a:spcBef>
            </a:pPr>
            <a:r>
              <a:rPr lang="ru-RU" sz="2600" b="1">
                <a:solidFill>
                  <a:srgbClr val="000000"/>
                </a:solidFill>
              </a:rPr>
              <a:t>повышенные затраты в период освоения новой техники в производстве и в сфере применения,</a:t>
            </a:r>
          </a:p>
          <a:p>
            <a:pPr marL="0" indent="0" eaLnBrk="1" hangingPunct="1">
              <a:spcBef>
                <a:spcPct val="0"/>
              </a:spcBef>
            </a:pPr>
            <a:r>
              <a:rPr lang="ru-RU" sz="2600" b="1">
                <a:solidFill>
                  <a:srgbClr val="000000"/>
                </a:solidFill>
              </a:rPr>
              <a:t>необходимость учета динамики производительности и эксплуатационных расходов технических средств на протяжении срока их службы, необходимость оптимизации сроков службы новой техники,</a:t>
            </a:r>
          </a:p>
          <a:p>
            <a:pPr marL="0" indent="0" eaLnBrk="1" hangingPunct="1">
              <a:spcBef>
                <a:spcPct val="0"/>
              </a:spcBef>
            </a:pPr>
            <a:r>
              <a:rPr lang="ru-RU" sz="2600" b="1">
                <a:solidFill>
                  <a:srgbClr val="000000"/>
                </a:solidFill>
              </a:rPr>
              <a:t>наличие специфических и существенных рисков,</a:t>
            </a:r>
          </a:p>
          <a:p>
            <a:pPr marL="0" indent="0" eaLnBrk="1" hangingPunct="1">
              <a:spcBef>
                <a:spcPct val="0"/>
              </a:spcBef>
            </a:pPr>
            <a:r>
              <a:rPr lang="ru-RU" sz="2600" b="1">
                <a:solidFill>
                  <a:srgbClr val="000000"/>
                </a:solidFill>
              </a:rPr>
              <a:t>использование специфических форм финансирования</a:t>
            </a:r>
          </a:p>
        </p:txBody>
      </p:sp>
      <p:sp>
        <p:nvSpPr>
          <p:cNvPr id="4" name="Номер слайда 3"/>
          <p:cNvSpPr>
            <a:spLocks noGrp="1"/>
          </p:cNvSpPr>
          <p:nvPr>
            <p:ph type="sldNum" sz="quarter" idx="12"/>
          </p:nvPr>
        </p:nvSpPr>
        <p:spPr/>
        <p:txBody>
          <a:bodyPr/>
          <a:lstStyle/>
          <a:p>
            <a:fld id="{B19B0651-EE4F-4900-A07F-96A6BFA9D0F0}" type="slidenum">
              <a:rPr lang="ru-RU" smtClean="0"/>
              <a:pPr/>
              <a:t>262</a:t>
            </a:fld>
            <a:endParaRPr lang="ru-RU"/>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Заголовок 1"/>
          <p:cNvSpPr>
            <a:spLocks noGrp="1"/>
          </p:cNvSpPr>
          <p:nvPr>
            <p:ph type="title"/>
          </p:nvPr>
        </p:nvSpPr>
        <p:spPr bwMode="auto">
          <a:xfrm>
            <a:off x="457200" y="273050"/>
            <a:ext cx="8229600" cy="1144588"/>
          </a:xfrm>
        </p:spPr>
        <p:txBody>
          <a:bodyPr vert="horz" wrap="square" numCol="1" anchorCtr="0" compatLnSpc="1">
            <a:prstTxWarp prst="textNoShape">
              <a:avLst/>
            </a:prstTxWarp>
          </a:bodyPr>
          <a:lstStyle/>
          <a:p>
            <a:pPr eaLnBrk="1" hangingPunct="1"/>
            <a:r>
              <a:rPr lang="ru-RU" sz="3600" b="1">
                <a:solidFill>
                  <a:srgbClr val="0070C0"/>
                </a:solidFill>
              </a:rPr>
              <a:t>Основные участники инновационных проектов</a:t>
            </a:r>
          </a:p>
        </p:txBody>
      </p:sp>
      <p:sp>
        <p:nvSpPr>
          <p:cNvPr id="309251" name="Объект 2"/>
          <p:cNvSpPr>
            <a:spLocks noGrp="1"/>
          </p:cNvSpPr>
          <p:nvPr>
            <p:ph idx="4294967295"/>
          </p:nvPr>
        </p:nvSpPr>
        <p:spPr bwMode="auto">
          <a:xfrm>
            <a:off x="539750" y="1600200"/>
            <a:ext cx="8147050" cy="4852988"/>
          </a:xfrm>
          <a:noFill/>
        </p:spPr>
        <p:txBody>
          <a:bodyPr vert="horz" wrap="square" numCol="1" anchor="t" anchorCtr="0" compatLnSpc="1">
            <a:prstTxWarp prst="textNoShape">
              <a:avLst/>
            </a:prstTxWarp>
          </a:bodyPr>
          <a:lstStyle/>
          <a:p>
            <a:pPr marL="0" indent="0" eaLnBrk="1" hangingPunct="1">
              <a:spcBef>
                <a:spcPct val="0"/>
              </a:spcBef>
            </a:pPr>
            <a:r>
              <a:rPr lang="ru-RU" sz="2800">
                <a:solidFill>
                  <a:srgbClr val="000000"/>
                </a:solidFill>
              </a:rPr>
              <a:t>заказчик    (</a:t>
            </a:r>
            <a:r>
              <a:rPr lang="ru-RU" sz="2800" b="1">
                <a:solidFill>
                  <a:srgbClr val="FF0000"/>
                </a:solidFill>
              </a:rPr>
              <a:t>ВНЕДРЯЮЩИЕ ПРЕДПРИЯТИЯ)</a:t>
            </a:r>
          </a:p>
          <a:p>
            <a:pPr marL="0" indent="0" eaLnBrk="1" hangingPunct="1">
              <a:spcBef>
                <a:spcPct val="0"/>
              </a:spcBef>
            </a:pPr>
            <a:r>
              <a:rPr lang="ru-RU" sz="2800">
                <a:solidFill>
                  <a:srgbClr val="000000"/>
                </a:solidFill>
              </a:rPr>
              <a:t>инвестор</a:t>
            </a:r>
          </a:p>
          <a:p>
            <a:pPr marL="0" indent="0" eaLnBrk="1" hangingPunct="1">
              <a:spcBef>
                <a:spcPct val="0"/>
              </a:spcBef>
            </a:pPr>
            <a:r>
              <a:rPr lang="ru-RU" sz="2800">
                <a:solidFill>
                  <a:srgbClr val="000000"/>
                </a:solidFill>
              </a:rPr>
              <a:t>проектировщик</a:t>
            </a:r>
          </a:p>
          <a:p>
            <a:pPr marL="0" indent="0" eaLnBrk="1" hangingPunct="1">
              <a:spcBef>
                <a:spcPct val="0"/>
              </a:spcBef>
            </a:pPr>
            <a:r>
              <a:rPr lang="ru-RU" sz="2800">
                <a:solidFill>
                  <a:srgbClr val="000000"/>
                </a:solidFill>
              </a:rPr>
              <a:t>поставщик</a:t>
            </a:r>
          </a:p>
          <a:p>
            <a:pPr marL="0" indent="0" eaLnBrk="1" hangingPunct="1">
              <a:spcBef>
                <a:spcPct val="0"/>
              </a:spcBef>
            </a:pPr>
            <a:r>
              <a:rPr lang="ru-RU" sz="2800">
                <a:solidFill>
                  <a:srgbClr val="000000"/>
                </a:solidFill>
              </a:rPr>
              <a:t>исполнитель</a:t>
            </a:r>
          </a:p>
          <a:p>
            <a:pPr marL="0" indent="0" eaLnBrk="1" hangingPunct="1">
              <a:spcBef>
                <a:spcPct val="0"/>
              </a:spcBef>
            </a:pPr>
            <a:r>
              <a:rPr lang="ru-RU" sz="2800">
                <a:solidFill>
                  <a:srgbClr val="000000"/>
                </a:solidFill>
              </a:rPr>
              <a:t>научно-технический совет</a:t>
            </a:r>
          </a:p>
          <a:p>
            <a:pPr marL="0" indent="0" eaLnBrk="1" hangingPunct="1">
              <a:spcBef>
                <a:spcPct val="0"/>
              </a:spcBef>
            </a:pPr>
            <a:r>
              <a:rPr lang="ru-RU" sz="2800">
                <a:solidFill>
                  <a:srgbClr val="000000"/>
                </a:solidFill>
              </a:rPr>
              <a:t>руководитель проекта</a:t>
            </a:r>
          </a:p>
          <a:p>
            <a:pPr marL="0" indent="0" eaLnBrk="1" hangingPunct="1">
              <a:spcBef>
                <a:spcPct val="0"/>
              </a:spcBef>
            </a:pPr>
            <a:r>
              <a:rPr lang="ru-RU" sz="2800">
                <a:solidFill>
                  <a:srgbClr val="000000"/>
                </a:solidFill>
              </a:rPr>
              <a:t>команда проекта</a:t>
            </a:r>
          </a:p>
          <a:p>
            <a:pPr marL="0" indent="0" eaLnBrk="1" hangingPunct="1">
              <a:spcBef>
                <a:spcPct val="0"/>
              </a:spcBef>
            </a:pPr>
            <a:r>
              <a:rPr lang="ru-RU" sz="2800">
                <a:solidFill>
                  <a:srgbClr val="000000"/>
                </a:solidFill>
              </a:rPr>
              <a:t>поддерживающие структуры проекта</a:t>
            </a:r>
          </a:p>
          <a:p>
            <a:pPr marL="0" indent="0" eaLnBrk="1" hangingPunct="1">
              <a:spcBef>
                <a:spcPct val="0"/>
              </a:spcBef>
            </a:pPr>
            <a:endParaRPr lang="ru-RU" sz="2800">
              <a:solidFill>
                <a:srgbClr val="000000"/>
              </a:solidFill>
            </a:endParaRPr>
          </a:p>
          <a:p>
            <a:pPr marL="0" indent="0" eaLnBrk="1" hangingPunct="1">
              <a:spcBef>
                <a:spcPct val="0"/>
              </a:spcBef>
            </a:pPr>
            <a:endParaRPr lang="ru-RU" sz="2800">
              <a:solidFill>
                <a:srgbClr val="000000"/>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263</a:t>
            </a:fld>
            <a:endParaRPr lang="ru-RU"/>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Заголовок 1"/>
          <p:cNvSpPr>
            <a:spLocks noGrp="1"/>
          </p:cNvSpPr>
          <p:nvPr>
            <p:ph type="title"/>
          </p:nvPr>
        </p:nvSpPr>
        <p:spPr bwMode="auto">
          <a:xfrm>
            <a:off x="0" y="0"/>
            <a:ext cx="8686800" cy="765175"/>
          </a:xfrm>
        </p:spPr>
        <p:txBody>
          <a:bodyPr vert="horz" wrap="square" numCol="1" anchorCtr="0" compatLnSpc="1">
            <a:prstTxWarp prst="textNoShape">
              <a:avLst/>
            </a:prstTxWarp>
          </a:bodyPr>
          <a:lstStyle/>
          <a:p>
            <a:pPr eaLnBrk="1" hangingPunct="1"/>
            <a:r>
              <a:rPr lang="ru-RU" sz="3200" b="1">
                <a:solidFill>
                  <a:srgbClr val="FF0000"/>
                </a:solidFill>
              </a:rPr>
              <a:t>Типы реальных инновационных проектов</a:t>
            </a:r>
          </a:p>
        </p:txBody>
      </p:sp>
      <p:graphicFrame>
        <p:nvGraphicFramePr>
          <p:cNvPr id="4" name="Объект 3"/>
          <p:cNvGraphicFramePr>
            <a:graphicFrameLocks noGrp="1"/>
          </p:cNvGraphicFramePr>
          <p:nvPr>
            <p:ph idx="4294967295"/>
          </p:nvPr>
        </p:nvGraphicFramePr>
        <p:xfrm>
          <a:off x="323850" y="908050"/>
          <a:ext cx="8280598" cy="5113241"/>
        </p:xfrm>
        <a:graphic>
          <a:graphicData uri="http://schemas.openxmlformats.org/drawingml/2006/table">
            <a:tbl>
              <a:tblPr/>
              <a:tblGrid>
                <a:gridCol w="8280598">
                  <a:extLst>
                    <a:ext uri="{9D8B030D-6E8A-4147-A177-3AD203B41FA5}">
                      <a16:colId xmlns:a16="http://schemas.microsoft.com/office/drawing/2014/main" val="20000"/>
                    </a:ext>
                  </a:extLst>
                </a:gridCol>
              </a:tblGrid>
              <a:tr h="730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FFFFFF"/>
                          </a:solidFill>
                          <a:effectLst/>
                          <a:latin typeface="Arial" pitchFamily="34" charset="0"/>
                          <a:ea typeface="DejaVu Sans" pitchFamily="34" charset="2"/>
                          <a:cs typeface="DejaVu Sans" pitchFamily="34" charset="2"/>
                        </a:rPr>
                        <a:t>Тип инновационного проекта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30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Производственные</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30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Коммерческие</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730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Организационные</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730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Экологические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730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Социальные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730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000000"/>
                          </a:solidFill>
                          <a:effectLst/>
                          <a:latin typeface="Arial" pitchFamily="34" charset="0"/>
                          <a:ea typeface="DejaVu Sans" pitchFamily="34" charset="2"/>
                          <a:cs typeface="DejaVu Sans" pitchFamily="34" charset="2"/>
                        </a:rPr>
                        <a:t>Научно-исследовательские</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
        <p:nvSpPr>
          <p:cNvPr id="5" name="Номер слайда 4"/>
          <p:cNvSpPr>
            <a:spLocks noGrp="1"/>
          </p:cNvSpPr>
          <p:nvPr>
            <p:ph type="sldNum" sz="quarter" idx="12"/>
          </p:nvPr>
        </p:nvSpPr>
        <p:spPr/>
        <p:txBody>
          <a:bodyPr/>
          <a:lstStyle/>
          <a:p>
            <a:fld id="{B19B0651-EE4F-4900-A07F-96A6BFA9D0F0}" type="slidenum">
              <a:rPr lang="ru-RU" smtClean="0"/>
              <a:pPr/>
              <a:t>264</a:t>
            </a:fld>
            <a:endParaRPr lang="ru-RU"/>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Заголовок 1"/>
          <p:cNvSpPr>
            <a:spLocks noGrp="1"/>
          </p:cNvSpPr>
          <p:nvPr>
            <p:ph type="title"/>
          </p:nvPr>
        </p:nvSpPr>
        <p:spPr bwMode="auto">
          <a:xfrm>
            <a:off x="395288" y="0"/>
            <a:ext cx="8229600" cy="706438"/>
          </a:xfrm>
        </p:spPr>
        <p:txBody>
          <a:bodyPr vert="horz" wrap="square" numCol="1" anchorCtr="0" compatLnSpc="1">
            <a:prstTxWarp prst="textNoShape">
              <a:avLst/>
            </a:prstTxWarp>
          </a:bodyPr>
          <a:lstStyle/>
          <a:p>
            <a:pPr eaLnBrk="1" hangingPunct="1"/>
            <a:r>
              <a:rPr lang="ru-RU" sz="2400" b="1">
                <a:solidFill>
                  <a:srgbClr val="FF0000"/>
                </a:solidFill>
              </a:rPr>
              <a:t>Варианты оценки инновационного проекта</a:t>
            </a:r>
          </a:p>
        </p:txBody>
      </p:sp>
      <p:graphicFrame>
        <p:nvGraphicFramePr>
          <p:cNvPr id="4" name="Объект 3"/>
          <p:cNvGraphicFramePr>
            <a:graphicFrameLocks noGrp="1"/>
          </p:cNvGraphicFramePr>
          <p:nvPr>
            <p:ph idx="4294967295"/>
          </p:nvPr>
        </p:nvGraphicFramePr>
        <p:xfrm>
          <a:off x="0" y="765175"/>
          <a:ext cx="9144000" cy="5435600"/>
        </p:xfrm>
        <a:graphic>
          <a:graphicData uri="http://schemas.openxmlformats.org/drawingml/2006/table">
            <a:tbl>
              <a:tblPr/>
              <a:tblGrid>
                <a:gridCol w="3048000">
                  <a:extLst>
                    <a:ext uri="{9D8B030D-6E8A-4147-A177-3AD203B41FA5}">
                      <a16:colId xmlns:a16="http://schemas.microsoft.com/office/drawing/2014/main" val="20000"/>
                    </a:ext>
                  </a:extLst>
                </a:gridCol>
                <a:gridCol w="3478213">
                  <a:extLst>
                    <a:ext uri="{9D8B030D-6E8A-4147-A177-3AD203B41FA5}">
                      <a16:colId xmlns:a16="http://schemas.microsoft.com/office/drawing/2014/main" val="20001"/>
                    </a:ext>
                  </a:extLst>
                </a:gridCol>
                <a:gridCol w="2617787">
                  <a:extLst>
                    <a:ext uri="{9D8B030D-6E8A-4147-A177-3AD203B41FA5}">
                      <a16:colId xmlns:a16="http://schemas.microsoft.com/office/drawing/2014/main" val="20002"/>
                    </a:ext>
                  </a:extLst>
                </a:gridCol>
              </a:tblGrid>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smtClean="0">
                          <a:ln>
                            <a:noFill/>
                          </a:ln>
                          <a:solidFill>
                            <a:srgbClr val="FFFFFF"/>
                          </a:solidFill>
                          <a:effectLst/>
                          <a:latin typeface="Arial" pitchFamily="34" charset="0"/>
                          <a:ea typeface="DejaVu Sans" pitchFamily="34" charset="2"/>
                          <a:cs typeface="DejaVu Sans" pitchFamily="34" charset="2"/>
                        </a:rPr>
                        <a:t>Подход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smtClean="0">
                          <a:ln>
                            <a:noFill/>
                          </a:ln>
                          <a:solidFill>
                            <a:srgbClr val="FFFFFF"/>
                          </a:solidFill>
                          <a:effectLst/>
                          <a:latin typeface="Arial" pitchFamily="34" charset="0"/>
                          <a:ea typeface="DejaVu Sans" pitchFamily="34" charset="2"/>
                          <a:cs typeface="DejaVu Sans" pitchFamily="34" charset="2"/>
                        </a:rPr>
                        <a:t>Вопрос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smtClean="0">
                          <a:ln>
                            <a:noFill/>
                          </a:ln>
                          <a:solidFill>
                            <a:srgbClr val="FFFFFF"/>
                          </a:solidFill>
                          <a:effectLst/>
                          <a:latin typeface="Arial" pitchFamily="34" charset="0"/>
                          <a:ea typeface="DejaVu Sans" pitchFamily="34" charset="2"/>
                          <a:cs typeface="DejaVu Sans" pitchFamily="34" charset="2"/>
                        </a:rPr>
                        <a:t>Расчет, позволяющий ответить на вопрос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257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1. Если рассматривать новый ОТС как единое целое, как единый объект оценки,  то альтернативой ему будут существующие ОТС или их комбинации.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Действительно ли применение нового ОТС в этом проекте увеличивает его эффективность по сравнению с применением существующих?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Расчет эффективности инновации (в целом)</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482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2. Во многих случаях применение нового ОТС может предусматривать одновременное использование новых материалов, машин, форм организации производства и т.п.</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Какое влияние на эффективность проекта оказывают отдельные элементы новизны ОТС, отдельные инновационные компоненты этого ОТС?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smtClean="0">
                          <a:ln>
                            <a:noFill/>
                          </a:ln>
                          <a:solidFill>
                            <a:srgbClr val="000000"/>
                          </a:solidFill>
                          <a:effectLst/>
                          <a:latin typeface="Arial" pitchFamily="34" charset="0"/>
                          <a:ea typeface="DejaVu Sans" pitchFamily="34" charset="2"/>
                          <a:cs typeface="DejaVu Sans" pitchFamily="34" charset="2"/>
                        </a:rPr>
                        <a:t>Расчет эффективности инновационных компонентов проекта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5" name="Номер слайда 4"/>
          <p:cNvSpPr>
            <a:spLocks noGrp="1"/>
          </p:cNvSpPr>
          <p:nvPr>
            <p:ph type="sldNum" sz="quarter" idx="12"/>
          </p:nvPr>
        </p:nvSpPr>
        <p:spPr/>
        <p:txBody>
          <a:bodyPr/>
          <a:lstStyle/>
          <a:p>
            <a:fld id="{B19B0651-EE4F-4900-A07F-96A6BFA9D0F0}" type="slidenum">
              <a:rPr lang="ru-RU" smtClean="0"/>
              <a:pPr/>
              <a:t>265</a:t>
            </a:fld>
            <a:endParaRPr lang="ru-RU"/>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Заголовок 1"/>
          <p:cNvSpPr>
            <a:spLocks noGrp="1"/>
          </p:cNvSpPr>
          <p:nvPr>
            <p:ph type="title"/>
          </p:nvPr>
        </p:nvSpPr>
        <p:spPr bwMode="auto">
          <a:xfrm>
            <a:off x="0" y="115888"/>
            <a:ext cx="9144000" cy="576262"/>
          </a:xfrm>
        </p:spPr>
        <p:txBody>
          <a:bodyPr vert="horz" wrap="square" numCol="1" anchorCtr="0" compatLnSpc="1">
            <a:prstTxWarp prst="textNoShape">
              <a:avLst/>
            </a:prstTxWarp>
          </a:bodyPr>
          <a:lstStyle/>
          <a:p>
            <a:pPr eaLnBrk="1" hangingPunct="1"/>
            <a:r>
              <a:rPr lang="ru-RU" sz="2400" b="1">
                <a:solidFill>
                  <a:srgbClr val="FF0000"/>
                </a:solidFill>
              </a:rPr>
              <a:t>Основные принципы разработки инновационных проектов </a:t>
            </a:r>
          </a:p>
        </p:txBody>
      </p:sp>
      <p:graphicFrame>
        <p:nvGraphicFramePr>
          <p:cNvPr id="5" name="Объект 4"/>
          <p:cNvGraphicFramePr>
            <a:graphicFrameLocks noGrp="1"/>
          </p:cNvGraphicFramePr>
          <p:nvPr>
            <p:ph idx="4294967295"/>
          </p:nvPr>
        </p:nvGraphicFramePr>
        <p:xfrm>
          <a:off x="0" y="865188"/>
          <a:ext cx="9036496" cy="4983480"/>
        </p:xfrm>
        <a:graphic>
          <a:graphicData uri="http://schemas.openxmlformats.org/drawingml/2006/table">
            <a:tbl>
              <a:tblPr/>
              <a:tblGrid>
                <a:gridCol w="9036496">
                  <a:extLst>
                    <a:ext uri="{9D8B030D-6E8A-4147-A177-3AD203B41FA5}">
                      <a16:colId xmlns:a16="http://schemas.microsoft.com/office/drawing/2014/main" val="20000"/>
                    </a:ext>
                  </a:extLst>
                </a:gridCol>
              </a:tblGrid>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FFFF"/>
                          </a:solidFill>
                          <a:effectLst/>
                          <a:latin typeface="Arial" pitchFamily="34" charset="0"/>
                          <a:ea typeface="DejaVu Sans" pitchFamily="34" charset="2"/>
                          <a:cs typeface="DejaVu Sans" pitchFamily="34" charset="2"/>
                        </a:rPr>
                        <a:t>Принцип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rgbClr val="000000"/>
                          </a:solidFill>
                          <a:effectLst/>
                          <a:latin typeface="Arial" pitchFamily="34" charset="0"/>
                          <a:ea typeface="DejaVu Sans" pitchFamily="34" charset="2"/>
                          <a:cs typeface="DejaVu Sans" pitchFamily="34" charset="2"/>
                        </a:rPr>
                        <a:t>Системности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rgbClr val="000000"/>
                          </a:solidFill>
                          <a:effectLst/>
                          <a:latin typeface="Arial" pitchFamily="34" charset="0"/>
                          <a:ea typeface="DejaVu Sans" pitchFamily="34" charset="2"/>
                          <a:cs typeface="DejaVu Sans" pitchFamily="34" charset="2"/>
                        </a:rPr>
                        <a:t>Комплексности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rgbClr val="000000"/>
                          </a:solidFill>
                          <a:effectLst/>
                          <a:latin typeface="Arial" pitchFamily="34" charset="0"/>
                          <a:ea typeface="DejaVu Sans" pitchFamily="34" charset="2"/>
                          <a:cs typeface="DejaVu Sans" pitchFamily="34" charset="2"/>
                        </a:rPr>
                        <a:t>Целевого характера процедур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rgbClr val="000000"/>
                          </a:solidFill>
                          <a:effectLst/>
                          <a:latin typeface="Arial" pitchFamily="34" charset="0"/>
                          <a:ea typeface="DejaVu Sans" pitchFamily="34" charset="2"/>
                          <a:cs typeface="DejaVu Sans" pitchFamily="34" charset="2"/>
                        </a:rPr>
                        <a:t>Учета ограниченности и взаимозаменяемости ресурсов</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rgbClr val="000000"/>
                          </a:solidFill>
                          <a:effectLst/>
                          <a:latin typeface="Arial" pitchFamily="34" charset="0"/>
                          <a:ea typeface="DejaVu Sans" pitchFamily="34" charset="2"/>
                          <a:cs typeface="DejaVu Sans" pitchFamily="34" charset="2"/>
                        </a:rPr>
                        <a:t>Согласованности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rgbClr val="000000"/>
                          </a:solidFill>
                          <a:effectLst/>
                          <a:latin typeface="Arial" pitchFamily="34" charset="0"/>
                          <a:ea typeface="DejaVu Sans" pitchFamily="34" charset="2"/>
                          <a:cs typeface="DejaVu Sans" pitchFamily="34" charset="2"/>
                        </a:rPr>
                        <a:t>Субоптимальности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rgbClr val="000000"/>
                          </a:solidFill>
                          <a:effectLst/>
                          <a:latin typeface="Arial" pitchFamily="34" charset="0"/>
                          <a:ea typeface="DejaVu Sans" pitchFamily="34" charset="2"/>
                          <a:cs typeface="DejaVu Sans" pitchFamily="34" charset="2"/>
                        </a:rPr>
                        <a:t>Учета степени структурированности проекта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rgbClr val="000000"/>
                          </a:solidFill>
                          <a:effectLst/>
                          <a:latin typeface="Arial" pitchFamily="34" charset="0"/>
                          <a:ea typeface="DejaVu Sans" pitchFamily="34" charset="2"/>
                          <a:cs typeface="DejaVu Sans" pitchFamily="34" charset="2"/>
                        </a:rPr>
                        <a:t>Динамичности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rgbClr val="000000"/>
                          </a:solidFill>
                          <a:effectLst/>
                          <a:latin typeface="Arial" pitchFamily="34" charset="0"/>
                          <a:ea typeface="DejaVu Sans" pitchFamily="34" charset="2"/>
                          <a:cs typeface="DejaVu Sans" pitchFamily="34" charset="2"/>
                        </a:rPr>
                        <a:t>Управляемости (релевантности)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rgbClr val="000000"/>
                          </a:solidFill>
                          <a:effectLst/>
                          <a:latin typeface="Arial" pitchFamily="34" charset="0"/>
                          <a:ea typeface="DejaVu Sans" pitchFamily="34" charset="2"/>
                          <a:cs typeface="DejaVu Sans" pitchFamily="34" charset="2"/>
                        </a:rPr>
                        <a:t>Учета субъективной и объективной неполноты информации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dirty="0" smtClean="0">
                          <a:ln>
                            <a:noFill/>
                          </a:ln>
                          <a:solidFill>
                            <a:srgbClr val="000000"/>
                          </a:solidFill>
                          <a:effectLst/>
                          <a:latin typeface="Arial" pitchFamily="34" charset="0"/>
                          <a:ea typeface="DejaVu Sans" pitchFamily="34" charset="2"/>
                          <a:cs typeface="DejaVu Sans" pitchFamily="34" charset="2"/>
                        </a:rPr>
                        <a:t>Адаптации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bl>
          </a:graphicData>
        </a:graphic>
      </p:graphicFrame>
      <p:sp>
        <p:nvSpPr>
          <p:cNvPr id="4" name="Номер слайда 3"/>
          <p:cNvSpPr>
            <a:spLocks noGrp="1"/>
          </p:cNvSpPr>
          <p:nvPr>
            <p:ph type="sldNum" sz="quarter" idx="12"/>
          </p:nvPr>
        </p:nvSpPr>
        <p:spPr/>
        <p:txBody>
          <a:bodyPr/>
          <a:lstStyle/>
          <a:p>
            <a:fld id="{B19B0651-EE4F-4900-A07F-96A6BFA9D0F0}" type="slidenum">
              <a:rPr lang="ru-RU" smtClean="0"/>
              <a:pPr/>
              <a:t>266</a:t>
            </a:fld>
            <a:endParaRPr lang="ru-RU"/>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9" name="Rectangle 3"/>
          <p:cNvSpPr>
            <a:spLocks noGrp="1" noChangeArrowheads="1"/>
          </p:cNvSpPr>
          <p:nvPr>
            <p:ph idx="4294967295"/>
          </p:nvPr>
        </p:nvSpPr>
        <p:spPr bwMode="auto">
          <a:xfrm>
            <a:off x="179388" y="692150"/>
            <a:ext cx="8785225" cy="5976938"/>
          </a:xfrm>
          <a:noFill/>
        </p:spPr>
        <p:txBody>
          <a:bodyPr vert="horz" wrap="square" numCol="1" anchor="t" anchorCtr="0" compatLnSpc="1">
            <a:prstTxWarp prst="textNoShape">
              <a:avLst/>
            </a:prstTxWarp>
          </a:bodyPr>
          <a:lstStyle/>
          <a:p>
            <a:pPr marL="0" indent="0" eaLnBrk="1" hangingPunct="1">
              <a:spcBef>
                <a:spcPct val="0"/>
              </a:spcBef>
              <a:buFontTx/>
              <a:buNone/>
            </a:pPr>
            <a:endParaRPr lang="ru-RU" altLang="ru-RU" sz="1400" b="1">
              <a:solidFill>
                <a:srgbClr val="000000"/>
              </a:solidFill>
            </a:endParaRPr>
          </a:p>
          <a:p>
            <a:pPr marL="0" indent="0" eaLnBrk="1" hangingPunct="1">
              <a:spcBef>
                <a:spcPct val="0"/>
              </a:spcBef>
              <a:buFontTx/>
              <a:buNone/>
            </a:pPr>
            <a:endParaRPr lang="ru-RU" altLang="ru-RU" sz="1400" b="1">
              <a:solidFill>
                <a:srgbClr val="000000"/>
              </a:solidFill>
            </a:endParaRPr>
          </a:p>
          <a:p>
            <a:pPr marL="0" indent="0" algn="ctr" eaLnBrk="1" hangingPunct="1">
              <a:spcBef>
                <a:spcPct val="0"/>
              </a:spcBef>
              <a:buFontTx/>
              <a:buNone/>
            </a:pPr>
            <a:r>
              <a:rPr lang="ru-RU" altLang="ru-RU" sz="4000" b="1" i="1">
                <a:solidFill>
                  <a:srgbClr val="FF0000"/>
                </a:solidFill>
              </a:rPr>
              <a:t>Инвестиционный проект – </a:t>
            </a:r>
          </a:p>
          <a:p>
            <a:pPr marL="0" indent="0" algn="ctr" eaLnBrk="1" hangingPunct="1">
              <a:spcBef>
                <a:spcPct val="0"/>
              </a:spcBef>
              <a:buFontTx/>
              <a:buNone/>
            </a:pPr>
            <a:endParaRPr lang="ru-RU" altLang="ru-RU" sz="1800" b="1">
              <a:solidFill>
                <a:srgbClr val="000000"/>
              </a:solidFill>
            </a:endParaRPr>
          </a:p>
          <a:p>
            <a:pPr marL="0" indent="0" algn="just" eaLnBrk="1" hangingPunct="1">
              <a:spcBef>
                <a:spcPct val="0"/>
              </a:spcBef>
              <a:buFont typeface="Wingdings" pitchFamily="2" charset="2"/>
              <a:buNone/>
            </a:pPr>
            <a:r>
              <a:rPr lang="ru-RU" altLang="ru-RU" sz="2400" b="1">
                <a:solidFill>
                  <a:srgbClr val="000000"/>
                </a:solidFill>
              </a:rPr>
              <a:t>   </a:t>
            </a:r>
            <a:r>
              <a:rPr lang="ru-RU" altLang="ru-RU" sz="3600" b="1">
                <a:solidFill>
                  <a:srgbClr val="000000"/>
                </a:solidFill>
              </a:rPr>
              <a:t>это проект, в котором все мероприятия и связанные с ними действия описываются с позиций инвестирования денежных средств и ресурсов и полученных в связи с этим результатов.</a:t>
            </a:r>
            <a:endParaRPr lang="ru-RU" altLang="ru-RU" sz="2400" b="1">
              <a:solidFill>
                <a:srgbClr val="000000"/>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267</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67939">
                                            <p:txEl>
                                              <p:pRg st="2" end="2"/>
                                            </p:txEl>
                                          </p:spTgt>
                                        </p:tgtEl>
                                        <p:attrNameLst>
                                          <p:attrName>style.visibility</p:attrName>
                                        </p:attrNameLst>
                                      </p:cBhvr>
                                      <p:to>
                                        <p:strVal val="visible"/>
                                      </p:to>
                                    </p:set>
                                    <p:animEffect transition="in" filter="diamond(in)">
                                      <p:cBhvr>
                                        <p:cTn id="7" dur="2000"/>
                                        <p:tgtEl>
                                          <p:spTgt spid="167939">
                                            <p:txEl>
                                              <p:pRg st="2" end="2"/>
                                            </p:txEl>
                                          </p:spTgt>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67939">
                                            <p:txEl>
                                              <p:pRg st="4" end="4"/>
                                            </p:txEl>
                                          </p:spTgt>
                                        </p:tgtEl>
                                        <p:attrNameLst>
                                          <p:attrName>style.visibility</p:attrName>
                                        </p:attrNameLst>
                                      </p:cBhvr>
                                      <p:to>
                                        <p:strVal val="visible"/>
                                      </p:to>
                                    </p:set>
                                    <p:animEffect transition="in" filter="diamond(in)">
                                      <p:cBhvr>
                                        <p:cTn id="11" dur="2000"/>
                                        <p:tgtEl>
                                          <p:spTgt spid="167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2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5" name="Rectangle 3"/>
          <p:cNvSpPr>
            <a:spLocks noGrp="1" noChangeArrowheads="1"/>
          </p:cNvSpPr>
          <p:nvPr>
            <p:ph idx="4294967295"/>
          </p:nvPr>
        </p:nvSpPr>
        <p:spPr bwMode="auto">
          <a:xfrm>
            <a:off x="250825" y="404813"/>
            <a:ext cx="8785225" cy="5976937"/>
          </a:xfrm>
          <a:noFill/>
        </p:spPr>
        <p:txBody>
          <a:bodyPr vert="horz" wrap="square" numCol="1" anchor="t" anchorCtr="0" compatLnSpc="1">
            <a:prstTxWarp prst="textNoShape">
              <a:avLst/>
            </a:prstTxWarp>
          </a:bodyPr>
          <a:lstStyle/>
          <a:p>
            <a:pPr marL="0" indent="0" eaLnBrk="1" hangingPunct="1">
              <a:spcBef>
                <a:spcPct val="0"/>
              </a:spcBef>
              <a:buFontTx/>
              <a:buNone/>
            </a:pPr>
            <a:endParaRPr lang="ru-RU" altLang="ru-RU" sz="1400" b="1">
              <a:solidFill>
                <a:srgbClr val="000000"/>
              </a:solidFill>
            </a:endParaRPr>
          </a:p>
          <a:p>
            <a:pPr marL="0" indent="0" algn="ctr" eaLnBrk="1" hangingPunct="1">
              <a:spcBef>
                <a:spcPct val="0"/>
              </a:spcBef>
              <a:buFontTx/>
              <a:buNone/>
            </a:pPr>
            <a:r>
              <a:rPr lang="ru-RU" altLang="ru-RU" sz="4000" b="1" i="1">
                <a:solidFill>
                  <a:srgbClr val="FF0000"/>
                </a:solidFill>
              </a:rPr>
              <a:t>Проект</a:t>
            </a:r>
            <a:r>
              <a:rPr lang="ru-RU" altLang="ru-RU" sz="4000" b="1">
                <a:solidFill>
                  <a:srgbClr val="FF0000"/>
                </a:solidFill>
              </a:rPr>
              <a:t> – </a:t>
            </a:r>
          </a:p>
          <a:p>
            <a:pPr marL="0" indent="0" algn="ctr" eaLnBrk="1" hangingPunct="1">
              <a:spcBef>
                <a:spcPct val="0"/>
              </a:spcBef>
              <a:buFontTx/>
              <a:buNone/>
            </a:pPr>
            <a:endParaRPr lang="ru-RU" altLang="ru-RU" sz="1800" b="1">
              <a:solidFill>
                <a:srgbClr val="000000"/>
              </a:solidFill>
            </a:endParaRPr>
          </a:p>
          <a:p>
            <a:pPr marL="0" indent="0" algn="just" eaLnBrk="1" hangingPunct="1">
              <a:spcBef>
                <a:spcPct val="0"/>
              </a:spcBef>
              <a:buFont typeface="Wingdings" pitchFamily="2" charset="2"/>
              <a:buNone/>
            </a:pPr>
            <a:r>
              <a:rPr lang="ru-RU" altLang="ru-RU" sz="2800" b="1">
                <a:solidFill>
                  <a:srgbClr val="000000"/>
                </a:solidFill>
              </a:rPr>
              <a:t>технико-экономически обоснованный комплекс маркетинговых, технико-технологических, строительных, организационных, финансовых, управленческих и иных решений, направленных на достижение сформулированной цели развития производства в форме нового строительства или расширения, реконструкции, технического перевооружения действующего производства.</a:t>
            </a:r>
            <a:endParaRPr lang="ru-RU" altLang="ru-RU" sz="2000" b="1">
              <a:solidFill>
                <a:srgbClr val="000000"/>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268</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66915">
                                            <p:txEl>
                                              <p:pRg st="1" end="1"/>
                                            </p:txEl>
                                          </p:spTgt>
                                        </p:tgtEl>
                                        <p:attrNameLst>
                                          <p:attrName>style.visibility</p:attrName>
                                        </p:attrNameLst>
                                      </p:cBhvr>
                                      <p:to>
                                        <p:strVal val="visible"/>
                                      </p:to>
                                    </p:set>
                                    <p:animEffect transition="in" filter="diamond(in)">
                                      <p:cBhvr>
                                        <p:cTn id="7" dur="2000"/>
                                        <p:tgtEl>
                                          <p:spTgt spid="166915">
                                            <p:txEl>
                                              <p:pRg st="1" end="1"/>
                                            </p:txEl>
                                          </p:spTgt>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66915">
                                            <p:txEl>
                                              <p:pRg st="3" end="3"/>
                                            </p:txEl>
                                          </p:spTgt>
                                        </p:tgtEl>
                                        <p:attrNameLst>
                                          <p:attrName>style.visibility</p:attrName>
                                        </p:attrNameLst>
                                      </p:cBhvr>
                                      <p:to>
                                        <p:strVal val="visible"/>
                                      </p:to>
                                    </p:set>
                                    <p:animEffect transition="in" filter="diamond(in)">
                                      <p:cBhvr>
                                        <p:cTn id="11" dur="2000"/>
                                        <p:tgtEl>
                                          <p:spTgt spid="166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Заголовок 1"/>
          <p:cNvSpPr>
            <a:spLocks noGrp="1"/>
          </p:cNvSpPr>
          <p:nvPr>
            <p:ph type="title"/>
          </p:nvPr>
        </p:nvSpPr>
        <p:spPr bwMode="auto">
          <a:xfrm>
            <a:off x="457200" y="273050"/>
            <a:ext cx="8229600" cy="1144588"/>
          </a:xfrm>
        </p:spPr>
        <p:txBody>
          <a:bodyPr vert="horz" wrap="square" numCol="1" anchorCtr="0" compatLnSpc="1">
            <a:prstTxWarp prst="textNoShape">
              <a:avLst/>
            </a:prstTxWarp>
          </a:bodyPr>
          <a:lstStyle/>
          <a:p>
            <a:pPr eaLnBrk="1" hangingPunct="1"/>
            <a:r>
              <a:rPr lang="ru-RU" altLang="ru-RU" b="1">
                <a:solidFill>
                  <a:srgbClr val="FF0000"/>
                </a:solidFill>
                <a:latin typeface="Arial Black" pitchFamily="34" charset="0"/>
              </a:rPr>
              <a:t>Инвестиции –</a:t>
            </a:r>
            <a:r>
              <a:rPr lang="ru-RU" altLang="ru-RU" sz="3200" b="1">
                <a:solidFill>
                  <a:srgbClr val="FF0000"/>
                </a:solidFill>
                <a:latin typeface="Arial Black" pitchFamily="34" charset="0"/>
              </a:rPr>
              <a:t/>
            </a:r>
            <a:br>
              <a:rPr lang="ru-RU" altLang="ru-RU" sz="3200" b="1">
                <a:solidFill>
                  <a:srgbClr val="FF0000"/>
                </a:solidFill>
                <a:latin typeface="Arial Black" pitchFamily="34" charset="0"/>
              </a:rPr>
            </a:br>
            <a:endParaRPr lang="ru-RU" altLang="ru-RU" sz="3200" b="1">
              <a:solidFill>
                <a:srgbClr val="FF0000"/>
              </a:solidFill>
              <a:latin typeface="Arial Black" pitchFamily="34" charset="0"/>
            </a:endParaRPr>
          </a:p>
        </p:txBody>
      </p:sp>
      <p:sp>
        <p:nvSpPr>
          <p:cNvPr id="3" name="Объект 2">
            <a:extLst/>
          </p:cNvPr>
          <p:cNvSpPr>
            <a:spLocks noGrp="1"/>
          </p:cNvSpPr>
          <p:nvPr>
            <p:ph idx="4294967295"/>
          </p:nvPr>
        </p:nvSpPr>
        <p:spPr>
          <a:xfrm>
            <a:off x="600075" y="1412875"/>
            <a:ext cx="7886700" cy="4351338"/>
          </a:xfrm>
        </p:spPr>
        <p:txBody>
          <a:bodyPr rtlCol="0">
            <a:normAutofit/>
          </a:bodyPr>
          <a:lstStyle/>
          <a:p>
            <a:pPr marL="0" indent="0" eaLnBrk="1" fontAlgn="auto" hangingPunct="1">
              <a:spcBef>
                <a:spcPts val="0"/>
              </a:spcBef>
              <a:spcAft>
                <a:spcPts val="0"/>
              </a:spcAft>
              <a:buFont typeface="Arial" pitchFamily="34" charset="0"/>
              <a:buNone/>
              <a:defRPr/>
            </a:pPr>
            <a:endParaRPr lang="ru-RU" sz="2800" dirty="0">
              <a:solidFill>
                <a:sysClr val="windowText" lastClr="000000"/>
              </a:solidFill>
            </a:endParaRPr>
          </a:p>
          <a:p>
            <a:pPr marL="0" indent="0" eaLnBrk="1" fontAlgn="auto" hangingPunct="1">
              <a:spcBef>
                <a:spcPts val="0"/>
              </a:spcBef>
              <a:spcAft>
                <a:spcPts val="0"/>
              </a:spcAft>
              <a:buFontTx/>
              <a:buNone/>
              <a:defRPr/>
            </a:pPr>
            <a:r>
              <a:rPr lang="ru-RU" sz="2800" dirty="0">
                <a:solidFill>
                  <a:sysClr val="windowText" lastClr="000000"/>
                </a:solidFill>
              </a:rPr>
              <a:t>денежные средства, </a:t>
            </a:r>
          </a:p>
          <a:p>
            <a:pPr marL="0" indent="0" eaLnBrk="1" fontAlgn="auto" hangingPunct="1">
              <a:spcBef>
                <a:spcPts val="0"/>
              </a:spcBef>
              <a:spcAft>
                <a:spcPts val="0"/>
              </a:spcAft>
              <a:buFontTx/>
              <a:buNone/>
              <a:defRPr/>
            </a:pPr>
            <a:r>
              <a:rPr lang="ru-RU" sz="2800" dirty="0">
                <a:solidFill>
                  <a:sysClr val="windowText" lastClr="000000"/>
                </a:solidFill>
              </a:rPr>
              <a:t>ценные бумаги, </a:t>
            </a:r>
          </a:p>
          <a:p>
            <a:pPr marL="0" indent="0" eaLnBrk="1" fontAlgn="auto" hangingPunct="1">
              <a:spcBef>
                <a:spcPts val="0"/>
              </a:spcBef>
              <a:spcAft>
                <a:spcPts val="0"/>
              </a:spcAft>
              <a:buFontTx/>
              <a:buNone/>
              <a:defRPr/>
            </a:pPr>
            <a:r>
              <a:rPr lang="ru-RU" sz="2800" dirty="0">
                <a:solidFill>
                  <a:sysClr val="windowText" lastClr="000000"/>
                </a:solidFill>
              </a:rPr>
              <a:t>иное имущество, в том числе имущественные права, иные права, </a:t>
            </a:r>
            <a:r>
              <a:rPr lang="ru-RU" sz="2800" b="1" dirty="0">
                <a:solidFill>
                  <a:sysClr val="windowText" lastClr="000000"/>
                </a:solidFill>
              </a:rPr>
              <a:t>имеющие денежную оценку</a:t>
            </a:r>
            <a:r>
              <a:rPr lang="ru-RU" sz="2800" dirty="0">
                <a:solidFill>
                  <a:sysClr val="windowText" lastClr="000000"/>
                </a:solidFill>
              </a:rPr>
              <a:t>, </a:t>
            </a:r>
            <a:r>
              <a:rPr lang="ru-RU" sz="2800" b="1" dirty="0">
                <a:solidFill>
                  <a:sysClr val="windowText" lastClr="000000"/>
                </a:solidFill>
              </a:rPr>
              <a:t>вкладываемые</a:t>
            </a:r>
            <a:r>
              <a:rPr lang="ru-RU" sz="2800" dirty="0">
                <a:solidFill>
                  <a:sysClr val="windowText" lastClr="000000"/>
                </a:solidFill>
              </a:rPr>
              <a:t> в объекты предпринимательской и (или) иной деятельности </a:t>
            </a:r>
            <a:r>
              <a:rPr lang="ru-RU" sz="2800" b="1" dirty="0">
                <a:solidFill>
                  <a:sysClr val="windowText" lastClr="000000"/>
                </a:solidFill>
              </a:rPr>
              <a:t>в целях получения прибыли и (или) достижения иного полезного эффекта</a:t>
            </a:r>
            <a:endParaRPr lang="ru-RU" sz="2800" dirty="0">
              <a:solidFill>
                <a:sysClr val="windowText" lastClr="000000"/>
              </a:solidFill>
            </a:endParaRPr>
          </a:p>
          <a:p>
            <a:pPr marL="0" indent="0" eaLnBrk="1" fontAlgn="auto" hangingPunct="1">
              <a:spcBef>
                <a:spcPts val="0"/>
              </a:spcBef>
              <a:spcAft>
                <a:spcPts val="0"/>
              </a:spcAft>
              <a:buFont typeface="Arial" pitchFamily="34" charset="0"/>
              <a:buNone/>
              <a:defRPr/>
            </a:pPr>
            <a:endParaRPr lang="ru-RU" sz="1800" dirty="0">
              <a:solidFill>
                <a:sysClr val="windowText" lastClr="000000"/>
              </a:solidFill>
            </a:endParaRPr>
          </a:p>
          <a:p>
            <a:pPr marL="0" indent="0" eaLnBrk="1" fontAlgn="auto" hangingPunct="1">
              <a:spcBef>
                <a:spcPts val="0"/>
              </a:spcBef>
              <a:spcAft>
                <a:spcPts val="0"/>
              </a:spcAft>
              <a:buFontTx/>
              <a:buNone/>
              <a:defRPr/>
            </a:pPr>
            <a:endParaRPr lang="ru-RU" sz="1800" dirty="0">
              <a:solidFill>
                <a:sysClr val="windowText" lastClr="000000"/>
              </a:solidFill>
            </a:endParaRPr>
          </a:p>
        </p:txBody>
      </p:sp>
      <p:sp>
        <p:nvSpPr>
          <p:cNvPr id="297988" name="Прямоугольник 3"/>
          <p:cNvSpPr>
            <a:spLocks noChangeArrowheads="1"/>
          </p:cNvSpPr>
          <p:nvPr/>
        </p:nvSpPr>
        <p:spPr bwMode="auto">
          <a:xfrm>
            <a:off x="836613" y="5838825"/>
            <a:ext cx="7704137" cy="414338"/>
          </a:xfrm>
          <a:prstGeom prst="rect">
            <a:avLst/>
          </a:prstGeom>
          <a:noFill/>
          <a:ln w="9525">
            <a:noFill/>
            <a:miter lim="800000"/>
            <a:headEnd/>
            <a:tailEnd/>
          </a:ln>
        </p:spPr>
        <p:txBody>
          <a:bodyPr>
            <a:spAutoFit/>
          </a:bodyPr>
          <a:lstStyle/>
          <a:p>
            <a:r>
              <a:rPr lang="ru-RU" altLang="ru-RU" sz="1000">
                <a:solidFill>
                  <a:srgbClr val="000000"/>
                </a:solidFill>
                <a:cs typeface="Times New Roman" pitchFamily="18" charset="0"/>
              </a:rPr>
              <a:t>* Федеральный закон от 25 февраля 1999 г. N 39-ФЗ "Об инвестиционной деятельности в Российской Федерации, осуществляемой в форме капитальных вложений"</a:t>
            </a:r>
          </a:p>
        </p:txBody>
      </p:sp>
      <p:sp>
        <p:nvSpPr>
          <p:cNvPr id="5" name="Номер слайда 4"/>
          <p:cNvSpPr>
            <a:spLocks noGrp="1"/>
          </p:cNvSpPr>
          <p:nvPr>
            <p:ph type="sldNum" sz="quarter" idx="12"/>
          </p:nvPr>
        </p:nvSpPr>
        <p:spPr/>
        <p:txBody>
          <a:bodyPr/>
          <a:lstStyle/>
          <a:p>
            <a:fld id="{B19B0651-EE4F-4900-A07F-96A6BFA9D0F0}" type="slidenum">
              <a:rPr lang="ru-RU" smtClean="0"/>
              <a:pPr/>
              <a:t>269</a:t>
            </a:fld>
            <a:endParaRPr lang="ru-RU"/>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68312" y="333375"/>
            <a:ext cx="8496175" cy="6191250"/>
          </a:xfrm>
        </p:spPr>
        <p:txBody>
          <a:bodyPr/>
          <a:lstStyle/>
          <a:p>
            <a:pPr>
              <a:buFontTx/>
              <a:buNone/>
            </a:pPr>
            <a:r>
              <a:rPr lang="ru-RU" sz="3600" dirty="0" smtClean="0"/>
              <a:t>По мере старения оборудования потенциальные возможности времени его работы сокращаются, т.е. уменьшается годовой эффективный фонд времени работы оборудования. </a:t>
            </a:r>
            <a:endParaRPr lang="en-US" sz="3600" dirty="0" smtClean="0"/>
          </a:p>
          <a:p>
            <a:endParaRPr lang="en-US" dirty="0" smtClean="0"/>
          </a:p>
          <a:p>
            <a:pPr>
              <a:buNone/>
            </a:pPr>
            <a:r>
              <a:rPr lang="ru-RU" sz="4000" b="1" dirty="0" err="1" smtClean="0"/>
              <a:t>Тэф</a:t>
            </a:r>
            <a:r>
              <a:rPr lang="ru-RU" sz="4000" b="1" dirty="0" smtClean="0"/>
              <a:t> &lt; 5 лет = 2079 * (1 – 0,1) = 1870 ч. </a:t>
            </a:r>
          </a:p>
        </p:txBody>
      </p:sp>
      <p:sp>
        <p:nvSpPr>
          <p:cNvPr id="3" name="Номер слайда 2"/>
          <p:cNvSpPr>
            <a:spLocks noGrp="1"/>
          </p:cNvSpPr>
          <p:nvPr>
            <p:ph type="sldNum" sz="quarter" idx="12"/>
          </p:nvPr>
        </p:nvSpPr>
        <p:spPr/>
        <p:txBody>
          <a:bodyPr/>
          <a:lstStyle/>
          <a:p>
            <a:fld id="{B19B0651-EE4F-4900-A07F-96A6BFA9D0F0}" type="slidenum">
              <a:rPr lang="ru-RU" smtClean="0"/>
              <a:pPr/>
              <a:t>27</a:t>
            </a:fld>
            <a:endParaRPr lang="ru-RU"/>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4" name="Rectangle 6"/>
          <p:cNvSpPr>
            <a:spLocks noChangeArrowheads="1"/>
          </p:cNvSpPr>
          <p:nvPr/>
        </p:nvSpPr>
        <p:spPr bwMode="auto">
          <a:xfrm>
            <a:off x="287338" y="203200"/>
            <a:ext cx="8713787" cy="360363"/>
          </a:xfrm>
          <a:prstGeom prst="rect">
            <a:avLst/>
          </a:prstGeom>
          <a:noFill/>
          <a:ln w="12700" cap="sq">
            <a:noFill/>
            <a:miter lim="800000"/>
            <a:headEnd type="none" w="sm" len="sm"/>
            <a:tailEnd type="none" w="sm" len="sm"/>
          </a:ln>
        </p:spPr>
        <p:txBody>
          <a:bodyPr wrap="none" anchor="ctr"/>
          <a:lstStyle/>
          <a:p>
            <a:pPr algn="ctr"/>
            <a:r>
              <a:rPr lang="ru-RU" altLang="ru-RU" b="1">
                <a:solidFill>
                  <a:srgbClr val="FF0000"/>
                </a:solidFill>
              </a:rPr>
              <a:t>Классификация инвестиций по отдельным признакам</a:t>
            </a:r>
            <a:r>
              <a:rPr lang="ru-RU" altLang="ru-RU" sz="2800" b="1">
                <a:solidFill>
                  <a:srgbClr val="FF0000"/>
                </a:solidFill>
              </a:rPr>
              <a:t> </a:t>
            </a:r>
          </a:p>
        </p:txBody>
      </p:sp>
      <p:grpSp>
        <p:nvGrpSpPr>
          <p:cNvPr id="2" name="Group 183"/>
          <p:cNvGrpSpPr>
            <a:grpSpLocks/>
          </p:cNvGrpSpPr>
          <p:nvPr/>
        </p:nvGrpSpPr>
        <p:grpSpPr bwMode="auto">
          <a:xfrm>
            <a:off x="73025" y="981075"/>
            <a:ext cx="8928100" cy="5688013"/>
            <a:chOff x="113" y="618"/>
            <a:chExt cx="5624" cy="3583"/>
          </a:xfrm>
        </p:grpSpPr>
        <p:grpSp>
          <p:nvGrpSpPr>
            <p:cNvPr id="3" name="Group 27"/>
            <p:cNvGrpSpPr>
              <a:grpSpLocks/>
            </p:cNvGrpSpPr>
            <p:nvPr/>
          </p:nvGrpSpPr>
          <p:grpSpPr bwMode="auto">
            <a:xfrm>
              <a:off x="113" y="618"/>
              <a:ext cx="5520" cy="1129"/>
              <a:chOff x="113" y="618"/>
              <a:chExt cx="5520" cy="1129"/>
            </a:xfrm>
          </p:grpSpPr>
          <p:sp>
            <p:nvSpPr>
              <p:cNvPr id="299080" name="Rectangle 8"/>
              <p:cNvSpPr>
                <a:spLocks noChangeArrowheads="1"/>
              </p:cNvSpPr>
              <p:nvPr/>
            </p:nvSpPr>
            <p:spPr bwMode="auto">
              <a:xfrm>
                <a:off x="1338" y="618"/>
                <a:ext cx="3220" cy="181"/>
              </a:xfrm>
              <a:prstGeom prst="rect">
                <a:avLst/>
              </a:prstGeom>
              <a:solidFill>
                <a:srgbClr val="66FFCC"/>
              </a:solidFill>
              <a:ln w="22225" cap="sq">
                <a:solidFill>
                  <a:srgbClr val="33CCCC"/>
                </a:solidFill>
                <a:miter lim="800000"/>
                <a:headEnd type="none" w="sm" len="sm"/>
                <a:tailEnd type="none" w="sm" len="sm"/>
              </a:ln>
            </p:spPr>
            <p:txBody>
              <a:bodyPr wrap="none" anchor="ctr"/>
              <a:lstStyle/>
              <a:p>
                <a:pPr algn="ctr"/>
                <a:r>
                  <a:rPr lang="ru-RU" altLang="ru-RU" sz="1600" b="1"/>
                  <a:t>Признаки классификации инвестиций</a:t>
                </a:r>
              </a:p>
            </p:txBody>
          </p:sp>
          <p:grpSp>
            <p:nvGrpSpPr>
              <p:cNvPr id="4" name="Group 26"/>
              <p:cNvGrpSpPr>
                <a:grpSpLocks/>
              </p:cNvGrpSpPr>
              <p:nvPr/>
            </p:nvGrpSpPr>
            <p:grpSpPr bwMode="auto">
              <a:xfrm>
                <a:off x="113" y="799"/>
                <a:ext cx="5520" cy="948"/>
                <a:chOff x="113" y="799"/>
                <a:chExt cx="5520" cy="948"/>
              </a:xfrm>
            </p:grpSpPr>
            <p:sp>
              <p:nvSpPr>
                <p:cNvPr id="299082" name="Line 9"/>
                <p:cNvSpPr>
                  <a:spLocks noChangeShapeType="1"/>
                </p:cNvSpPr>
                <p:nvPr/>
              </p:nvSpPr>
              <p:spPr bwMode="auto">
                <a:xfrm>
                  <a:off x="417" y="885"/>
                  <a:ext cx="4763" cy="0"/>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83" name="Line 10"/>
                <p:cNvSpPr>
                  <a:spLocks noChangeShapeType="1"/>
                </p:cNvSpPr>
                <p:nvPr/>
              </p:nvSpPr>
              <p:spPr bwMode="auto">
                <a:xfrm>
                  <a:off x="2971" y="799"/>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84" name="Line 11"/>
                <p:cNvSpPr>
                  <a:spLocks noChangeShapeType="1"/>
                </p:cNvSpPr>
                <p:nvPr/>
              </p:nvSpPr>
              <p:spPr bwMode="auto">
                <a:xfrm>
                  <a:off x="417" y="885"/>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85" name="Line 12"/>
                <p:cNvSpPr>
                  <a:spLocks noChangeShapeType="1"/>
                </p:cNvSpPr>
                <p:nvPr/>
              </p:nvSpPr>
              <p:spPr bwMode="auto">
                <a:xfrm>
                  <a:off x="1188" y="885"/>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86" name="Line 13"/>
                <p:cNvSpPr>
                  <a:spLocks noChangeShapeType="1"/>
                </p:cNvSpPr>
                <p:nvPr/>
              </p:nvSpPr>
              <p:spPr bwMode="auto">
                <a:xfrm>
                  <a:off x="1959" y="885"/>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87" name="Line 14"/>
                <p:cNvSpPr>
                  <a:spLocks noChangeShapeType="1"/>
                </p:cNvSpPr>
                <p:nvPr/>
              </p:nvSpPr>
              <p:spPr bwMode="auto">
                <a:xfrm>
                  <a:off x="2730" y="885"/>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88" name="Line 15"/>
                <p:cNvSpPr>
                  <a:spLocks noChangeShapeType="1"/>
                </p:cNvSpPr>
                <p:nvPr/>
              </p:nvSpPr>
              <p:spPr bwMode="auto">
                <a:xfrm>
                  <a:off x="3501" y="885"/>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89" name="Line 16"/>
                <p:cNvSpPr>
                  <a:spLocks noChangeShapeType="1"/>
                </p:cNvSpPr>
                <p:nvPr/>
              </p:nvSpPr>
              <p:spPr bwMode="auto">
                <a:xfrm>
                  <a:off x="5180" y="885"/>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90" name="Line 17"/>
                <p:cNvSpPr>
                  <a:spLocks noChangeShapeType="1"/>
                </p:cNvSpPr>
                <p:nvPr/>
              </p:nvSpPr>
              <p:spPr bwMode="auto">
                <a:xfrm>
                  <a:off x="4227" y="885"/>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91" name="Rectangle 18"/>
                <p:cNvSpPr>
                  <a:spLocks noChangeArrowheads="1"/>
                </p:cNvSpPr>
                <p:nvPr/>
              </p:nvSpPr>
              <p:spPr bwMode="auto">
                <a:xfrm>
                  <a:off x="113" y="976"/>
                  <a:ext cx="576" cy="771"/>
                </a:xfrm>
                <a:prstGeom prst="rect">
                  <a:avLst/>
                </a:prstGeom>
                <a:solidFill>
                  <a:srgbClr val="66FFCC"/>
                </a:solidFill>
                <a:ln w="22225" cap="sq">
                  <a:solidFill>
                    <a:srgbClr val="33CCCC"/>
                  </a:solidFill>
                  <a:miter lim="800000"/>
                  <a:headEnd type="none" w="sm" len="sm"/>
                  <a:tailEnd type="none" w="sm" len="sm"/>
                </a:ln>
              </p:spPr>
              <p:txBody>
                <a:bodyPr/>
                <a:lstStyle/>
                <a:p>
                  <a:pPr algn="ctr"/>
                  <a:r>
                    <a:rPr lang="ru-RU" altLang="ru-RU" sz="1200"/>
                    <a:t>По объектам инвести-</a:t>
                  </a:r>
                </a:p>
                <a:p>
                  <a:pPr algn="ctr"/>
                  <a:r>
                    <a:rPr lang="ru-RU" altLang="ru-RU" sz="1200"/>
                    <a:t>рования</a:t>
                  </a:r>
                </a:p>
              </p:txBody>
            </p:sp>
            <p:sp>
              <p:nvSpPr>
                <p:cNvPr id="299092" name="Rectangle 19"/>
                <p:cNvSpPr>
                  <a:spLocks noChangeArrowheads="1"/>
                </p:cNvSpPr>
                <p:nvPr/>
              </p:nvSpPr>
              <p:spPr bwMode="auto">
                <a:xfrm>
                  <a:off x="884" y="976"/>
                  <a:ext cx="576" cy="771"/>
                </a:xfrm>
                <a:prstGeom prst="rect">
                  <a:avLst/>
                </a:prstGeom>
                <a:solidFill>
                  <a:srgbClr val="66FFCC"/>
                </a:solidFill>
                <a:ln w="22225" cap="sq">
                  <a:solidFill>
                    <a:srgbClr val="33CCCC"/>
                  </a:solidFill>
                  <a:miter lim="800000"/>
                  <a:headEnd type="none" w="sm" len="sm"/>
                  <a:tailEnd type="none" w="sm" len="sm"/>
                </a:ln>
              </p:spPr>
              <p:txBody>
                <a:bodyPr/>
                <a:lstStyle/>
                <a:p>
                  <a:pPr algn="ctr"/>
                  <a:r>
                    <a:rPr lang="ru-RU" altLang="ru-RU" sz="1200"/>
                    <a:t>По продолжи-тельности инвести-рования</a:t>
                  </a:r>
                </a:p>
              </p:txBody>
            </p:sp>
            <p:sp>
              <p:nvSpPr>
                <p:cNvPr id="299093" name="Rectangle 20"/>
                <p:cNvSpPr>
                  <a:spLocks noChangeArrowheads="1"/>
                </p:cNvSpPr>
                <p:nvPr/>
              </p:nvSpPr>
              <p:spPr bwMode="auto">
                <a:xfrm>
                  <a:off x="1655" y="976"/>
                  <a:ext cx="576" cy="771"/>
                </a:xfrm>
                <a:prstGeom prst="rect">
                  <a:avLst/>
                </a:prstGeom>
                <a:solidFill>
                  <a:srgbClr val="66FFCC"/>
                </a:solidFill>
                <a:ln w="22225" cap="sq">
                  <a:solidFill>
                    <a:srgbClr val="33CCCC"/>
                  </a:solidFill>
                  <a:miter lim="800000"/>
                  <a:headEnd type="none" w="sm" len="sm"/>
                  <a:tailEnd type="none" w="sm" len="sm"/>
                </a:ln>
              </p:spPr>
              <p:txBody>
                <a:bodyPr anchor="ctr"/>
                <a:lstStyle/>
                <a:p>
                  <a:pPr algn="ctr"/>
                  <a:r>
                    <a:rPr lang="ru-RU" altLang="ru-RU" sz="1200"/>
                    <a:t>По формам воспроиз-водства  в реальном секторе</a:t>
                  </a:r>
                </a:p>
              </p:txBody>
            </p:sp>
            <p:sp>
              <p:nvSpPr>
                <p:cNvPr id="299094" name="Rectangle 21"/>
                <p:cNvSpPr>
                  <a:spLocks noChangeArrowheads="1"/>
                </p:cNvSpPr>
                <p:nvPr/>
              </p:nvSpPr>
              <p:spPr bwMode="auto">
                <a:xfrm>
                  <a:off x="2426" y="976"/>
                  <a:ext cx="576" cy="771"/>
                </a:xfrm>
                <a:prstGeom prst="rect">
                  <a:avLst/>
                </a:prstGeom>
                <a:solidFill>
                  <a:srgbClr val="66FFCC"/>
                </a:solidFill>
                <a:ln w="22225" cap="sq">
                  <a:solidFill>
                    <a:srgbClr val="33CCCC"/>
                  </a:solidFill>
                  <a:miter lim="800000"/>
                  <a:headEnd type="none" w="sm" len="sm"/>
                  <a:tailEnd type="none" w="sm" len="sm"/>
                </a:ln>
              </p:spPr>
              <p:txBody>
                <a:bodyPr/>
                <a:lstStyle/>
                <a:p>
                  <a:pPr algn="ctr"/>
                  <a:r>
                    <a:rPr lang="ru-RU" altLang="ru-RU" sz="1200"/>
                    <a:t>По конечному результату</a:t>
                  </a:r>
                </a:p>
              </p:txBody>
            </p:sp>
            <p:sp>
              <p:nvSpPr>
                <p:cNvPr id="299095" name="Rectangle 22"/>
                <p:cNvSpPr>
                  <a:spLocks noChangeArrowheads="1"/>
                </p:cNvSpPr>
                <p:nvPr/>
              </p:nvSpPr>
              <p:spPr bwMode="auto">
                <a:xfrm>
                  <a:off x="3198" y="976"/>
                  <a:ext cx="576" cy="771"/>
                </a:xfrm>
                <a:prstGeom prst="rect">
                  <a:avLst/>
                </a:prstGeom>
                <a:solidFill>
                  <a:srgbClr val="66FFCC"/>
                </a:solidFill>
                <a:ln w="22225" cap="sq">
                  <a:solidFill>
                    <a:srgbClr val="33CCCC"/>
                  </a:solidFill>
                  <a:miter lim="800000"/>
                  <a:headEnd type="none" w="sm" len="sm"/>
                  <a:tailEnd type="none" w="sm" len="sm"/>
                </a:ln>
              </p:spPr>
              <p:txBody>
                <a:bodyPr/>
                <a:lstStyle/>
                <a:p>
                  <a:pPr algn="ctr"/>
                  <a:r>
                    <a:rPr lang="ru-RU" altLang="ru-RU" sz="1200"/>
                    <a:t>По формам собствен-ности</a:t>
                  </a:r>
                </a:p>
              </p:txBody>
            </p:sp>
            <p:sp>
              <p:nvSpPr>
                <p:cNvPr id="299096" name="Rectangle 23"/>
                <p:cNvSpPr>
                  <a:spLocks noChangeArrowheads="1"/>
                </p:cNvSpPr>
                <p:nvPr/>
              </p:nvSpPr>
              <p:spPr bwMode="auto">
                <a:xfrm>
                  <a:off x="3955" y="976"/>
                  <a:ext cx="576" cy="771"/>
                </a:xfrm>
                <a:prstGeom prst="rect">
                  <a:avLst/>
                </a:prstGeom>
                <a:solidFill>
                  <a:srgbClr val="66FFCC"/>
                </a:solidFill>
                <a:ln w="22225" cap="sq">
                  <a:solidFill>
                    <a:srgbClr val="33CCCC"/>
                  </a:solidFill>
                  <a:miter lim="800000"/>
                  <a:headEnd type="none" w="sm" len="sm"/>
                  <a:tailEnd type="none" w="sm" len="sm"/>
                </a:ln>
              </p:spPr>
              <p:txBody>
                <a:bodyPr/>
                <a:lstStyle/>
                <a:p>
                  <a:pPr algn="ctr"/>
                  <a:r>
                    <a:rPr lang="ru-RU" altLang="ru-RU" sz="1200"/>
                    <a:t>По источни-кам финанси-рования</a:t>
                  </a:r>
                </a:p>
              </p:txBody>
            </p:sp>
            <p:sp>
              <p:nvSpPr>
                <p:cNvPr id="299097" name="Rectangle 24"/>
                <p:cNvSpPr>
                  <a:spLocks noChangeArrowheads="1"/>
                </p:cNvSpPr>
                <p:nvPr/>
              </p:nvSpPr>
              <p:spPr bwMode="auto">
                <a:xfrm>
                  <a:off x="4681" y="976"/>
                  <a:ext cx="952" cy="771"/>
                </a:xfrm>
                <a:prstGeom prst="rect">
                  <a:avLst/>
                </a:prstGeom>
                <a:solidFill>
                  <a:srgbClr val="66FFCC"/>
                </a:solidFill>
                <a:ln w="22225" cap="sq">
                  <a:solidFill>
                    <a:srgbClr val="33CCCC"/>
                  </a:solidFill>
                  <a:miter lim="800000"/>
                  <a:headEnd type="none" w="sm" len="sm"/>
                  <a:tailEnd type="none" w="sm" len="sm"/>
                </a:ln>
              </p:spPr>
              <p:txBody>
                <a:bodyPr/>
                <a:lstStyle/>
                <a:p>
                  <a:pPr algn="ctr"/>
                  <a:r>
                    <a:rPr lang="ru-RU" altLang="ru-RU" sz="1200"/>
                    <a:t>По составу участников инвестиционного процесса, их вкладу в разработку и реализацию</a:t>
                  </a:r>
                </a:p>
              </p:txBody>
            </p:sp>
          </p:grpSp>
        </p:grpSp>
        <p:grpSp>
          <p:nvGrpSpPr>
            <p:cNvPr id="5" name="Group 182"/>
            <p:cNvGrpSpPr>
              <a:grpSpLocks/>
            </p:cNvGrpSpPr>
            <p:nvPr/>
          </p:nvGrpSpPr>
          <p:grpSpPr bwMode="auto">
            <a:xfrm>
              <a:off x="151" y="1752"/>
              <a:ext cx="498" cy="2449"/>
              <a:chOff x="151" y="1752"/>
              <a:chExt cx="498" cy="2449"/>
            </a:xfrm>
          </p:grpSpPr>
          <p:sp>
            <p:nvSpPr>
              <p:cNvPr id="299072" name="Rectangle 49"/>
              <p:cNvSpPr>
                <a:spLocks noChangeArrowheads="1"/>
              </p:cNvSpPr>
              <p:nvPr/>
            </p:nvSpPr>
            <p:spPr bwMode="auto">
              <a:xfrm>
                <a:off x="151"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Финансовые</a:t>
                </a:r>
              </a:p>
            </p:txBody>
          </p:sp>
          <p:sp>
            <p:nvSpPr>
              <p:cNvPr id="299073" name="Rectangle 67"/>
              <p:cNvSpPr>
                <a:spLocks noChangeArrowheads="1"/>
              </p:cNvSpPr>
              <p:nvPr/>
            </p:nvSpPr>
            <p:spPr bwMode="auto">
              <a:xfrm>
                <a:off x="332"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Реальныее</a:t>
                </a:r>
              </a:p>
            </p:txBody>
          </p:sp>
          <p:sp>
            <p:nvSpPr>
              <p:cNvPr id="299074" name="Rectangle 68"/>
              <p:cNvSpPr>
                <a:spLocks noChangeArrowheads="1"/>
              </p:cNvSpPr>
              <p:nvPr/>
            </p:nvSpPr>
            <p:spPr bwMode="auto">
              <a:xfrm>
                <a:off x="513"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Инвестиции в нематериальные активы</a:t>
                </a:r>
              </a:p>
            </p:txBody>
          </p:sp>
          <p:grpSp>
            <p:nvGrpSpPr>
              <p:cNvPr id="6" name="Group 109"/>
              <p:cNvGrpSpPr>
                <a:grpSpLocks/>
              </p:cNvGrpSpPr>
              <p:nvPr/>
            </p:nvGrpSpPr>
            <p:grpSpPr bwMode="auto">
              <a:xfrm>
                <a:off x="218" y="1752"/>
                <a:ext cx="363" cy="306"/>
                <a:chOff x="226" y="1752"/>
                <a:chExt cx="363" cy="306"/>
              </a:xfrm>
            </p:grpSpPr>
            <p:sp>
              <p:nvSpPr>
                <p:cNvPr id="299076" name="Line 91"/>
                <p:cNvSpPr>
                  <a:spLocks noChangeShapeType="1"/>
                </p:cNvSpPr>
                <p:nvPr/>
              </p:nvSpPr>
              <p:spPr bwMode="auto">
                <a:xfrm>
                  <a:off x="226" y="1979"/>
                  <a:ext cx="363" cy="0"/>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77" name="Line 93"/>
                <p:cNvSpPr>
                  <a:spLocks noChangeShapeType="1"/>
                </p:cNvSpPr>
                <p:nvPr/>
              </p:nvSpPr>
              <p:spPr bwMode="auto">
                <a:xfrm>
                  <a:off x="226" y="1979"/>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78" name="Line 94"/>
                <p:cNvSpPr>
                  <a:spLocks noChangeShapeType="1"/>
                </p:cNvSpPr>
                <p:nvPr/>
              </p:nvSpPr>
              <p:spPr bwMode="auto">
                <a:xfrm>
                  <a:off x="408" y="1752"/>
                  <a:ext cx="0" cy="306"/>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79" name="Line 95"/>
                <p:cNvSpPr>
                  <a:spLocks noChangeShapeType="1"/>
                </p:cNvSpPr>
                <p:nvPr/>
              </p:nvSpPr>
              <p:spPr bwMode="auto">
                <a:xfrm>
                  <a:off x="589" y="1979"/>
                  <a:ext cx="0" cy="79"/>
                </a:xfrm>
                <a:prstGeom prst="line">
                  <a:avLst/>
                </a:prstGeom>
                <a:noFill/>
                <a:ln w="22225" cap="sq">
                  <a:solidFill>
                    <a:srgbClr val="33CCCC"/>
                  </a:solidFill>
                  <a:round/>
                  <a:headEnd type="none" w="sm" len="sm"/>
                  <a:tailEnd type="none" w="sm" len="sm"/>
                </a:ln>
              </p:spPr>
              <p:txBody>
                <a:bodyPr wrap="none"/>
                <a:lstStyle/>
                <a:p>
                  <a:endParaRPr lang="ru-RU"/>
                </a:p>
              </p:txBody>
            </p:sp>
          </p:grpSp>
        </p:grpSp>
        <p:grpSp>
          <p:nvGrpSpPr>
            <p:cNvPr id="7" name="Group 117"/>
            <p:cNvGrpSpPr>
              <a:grpSpLocks/>
            </p:cNvGrpSpPr>
            <p:nvPr/>
          </p:nvGrpSpPr>
          <p:grpSpPr bwMode="auto">
            <a:xfrm>
              <a:off x="1020" y="1752"/>
              <a:ext cx="318" cy="2449"/>
              <a:chOff x="1020" y="1752"/>
              <a:chExt cx="318" cy="2449"/>
            </a:xfrm>
          </p:grpSpPr>
          <p:sp>
            <p:nvSpPr>
              <p:cNvPr id="299066" name="Rectangle 69"/>
              <p:cNvSpPr>
                <a:spLocks noChangeArrowheads="1"/>
              </p:cNvSpPr>
              <p:nvPr/>
            </p:nvSpPr>
            <p:spPr bwMode="auto">
              <a:xfrm>
                <a:off x="1020"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Краткосрочные</a:t>
                </a:r>
              </a:p>
            </p:txBody>
          </p:sp>
          <p:sp>
            <p:nvSpPr>
              <p:cNvPr id="299067" name="Rectangle 70"/>
              <p:cNvSpPr>
                <a:spLocks noChangeArrowheads="1"/>
              </p:cNvSpPr>
              <p:nvPr/>
            </p:nvSpPr>
            <p:spPr bwMode="auto">
              <a:xfrm>
                <a:off x="1202"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Долгосрочные</a:t>
                </a:r>
              </a:p>
            </p:txBody>
          </p:sp>
          <p:sp>
            <p:nvSpPr>
              <p:cNvPr id="299068" name="Line 112"/>
              <p:cNvSpPr>
                <a:spLocks noChangeShapeType="1"/>
              </p:cNvSpPr>
              <p:nvPr/>
            </p:nvSpPr>
            <p:spPr bwMode="auto">
              <a:xfrm>
                <a:off x="1066" y="1979"/>
                <a:ext cx="226" cy="0"/>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69" name="Line 113"/>
              <p:cNvSpPr>
                <a:spLocks noChangeShapeType="1"/>
              </p:cNvSpPr>
              <p:nvPr/>
            </p:nvSpPr>
            <p:spPr bwMode="auto">
              <a:xfrm>
                <a:off x="1066" y="1979"/>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70" name="Line 114"/>
              <p:cNvSpPr>
                <a:spLocks noChangeShapeType="1"/>
              </p:cNvSpPr>
              <p:nvPr/>
            </p:nvSpPr>
            <p:spPr bwMode="auto">
              <a:xfrm>
                <a:off x="1178" y="1752"/>
                <a:ext cx="0" cy="227"/>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71" name="Line 115"/>
              <p:cNvSpPr>
                <a:spLocks noChangeShapeType="1"/>
              </p:cNvSpPr>
              <p:nvPr/>
            </p:nvSpPr>
            <p:spPr bwMode="auto">
              <a:xfrm>
                <a:off x="1292" y="1979"/>
                <a:ext cx="0" cy="79"/>
              </a:xfrm>
              <a:prstGeom prst="line">
                <a:avLst/>
              </a:prstGeom>
              <a:noFill/>
              <a:ln w="22225" cap="sq">
                <a:solidFill>
                  <a:srgbClr val="33CCCC"/>
                </a:solidFill>
                <a:round/>
                <a:headEnd type="none" w="sm" len="sm"/>
                <a:tailEnd type="none" w="sm" len="sm"/>
              </a:ln>
            </p:spPr>
            <p:txBody>
              <a:bodyPr wrap="none"/>
              <a:lstStyle/>
              <a:p>
                <a:endParaRPr lang="ru-RU"/>
              </a:p>
            </p:txBody>
          </p:sp>
        </p:grpSp>
        <p:grpSp>
          <p:nvGrpSpPr>
            <p:cNvPr id="8" name="Group 181"/>
            <p:cNvGrpSpPr>
              <a:grpSpLocks/>
            </p:cNvGrpSpPr>
            <p:nvPr/>
          </p:nvGrpSpPr>
          <p:grpSpPr bwMode="auto">
            <a:xfrm>
              <a:off x="1701" y="1752"/>
              <a:ext cx="499" cy="2449"/>
              <a:chOff x="1701" y="1752"/>
              <a:chExt cx="499" cy="2449"/>
            </a:xfrm>
          </p:grpSpPr>
          <p:sp>
            <p:nvSpPr>
              <p:cNvPr id="299058" name="Rectangle 71"/>
              <p:cNvSpPr>
                <a:spLocks noChangeArrowheads="1"/>
              </p:cNvSpPr>
              <p:nvPr/>
            </p:nvSpPr>
            <p:spPr bwMode="auto">
              <a:xfrm>
                <a:off x="1701"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На создание объекта ПД</a:t>
                </a:r>
              </a:p>
            </p:txBody>
          </p:sp>
          <p:sp>
            <p:nvSpPr>
              <p:cNvPr id="299059" name="Rectangle 72"/>
              <p:cNvSpPr>
                <a:spLocks noChangeArrowheads="1"/>
              </p:cNvSpPr>
              <p:nvPr/>
            </p:nvSpPr>
            <p:spPr bwMode="auto">
              <a:xfrm>
                <a:off x="1882"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На расширение производства</a:t>
                </a:r>
              </a:p>
            </p:txBody>
          </p:sp>
          <p:sp>
            <p:nvSpPr>
              <p:cNvPr id="299060" name="Rectangle 73"/>
              <p:cNvSpPr>
                <a:spLocks noChangeArrowheads="1"/>
              </p:cNvSpPr>
              <p:nvPr/>
            </p:nvSpPr>
            <p:spPr bwMode="auto">
              <a:xfrm>
                <a:off x="2064"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На реконструкцию, техническое перевооружение</a:t>
                </a:r>
              </a:p>
            </p:txBody>
          </p:sp>
          <p:grpSp>
            <p:nvGrpSpPr>
              <p:cNvPr id="9" name="Group 136"/>
              <p:cNvGrpSpPr>
                <a:grpSpLocks/>
              </p:cNvGrpSpPr>
              <p:nvPr/>
            </p:nvGrpSpPr>
            <p:grpSpPr bwMode="auto">
              <a:xfrm>
                <a:off x="1768" y="1752"/>
                <a:ext cx="363" cy="306"/>
                <a:chOff x="226" y="1752"/>
                <a:chExt cx="363" cy="306"/>
              </a:xfrm>
            </p:grpSpPr>
            <p:sp>
              <p:nvSpPr>
                <p:cNvPr id="299062" name="Line 137"/>
                <p:cNvSpPr>
                  <a:spLocks noChangeShapeType="1"/>
                </p:cNvSpPr>
                <p:nvPr/>
              </p:nvSpPr>
              <p:spPr bwMode="auto">
                <a:xfrm>
                  <a:off x="226" y="1979"/>
                  <a:ext cx="363" cy="0"/>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63" name="Line 138"/>
                <p:cNvSpPr>
                  <a:spLocks noChangeShapeType="1"/>
                </p:cNvSpPr>
                <p:nvPr/>
              </p:nvSpPr>
              <p:spPr bwMode="auto">
                <a:xfrm>
                  <a:off x="226" y="1979"/>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64" name="Line 139"/>
                <p:cNvSpPr>
                  <a:spLocks noChangeShapeType="1"/>
                </p:cNvSpPr>
                <p:nvPr/>
              </p:nvSpPr>
              <p:spPr bwMode="auto">
                <a:xfrm>
                  <a:off x="408" y="1752"/>
                  <a:ext cx="0" cy="306"/>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65" name="Line 140"/>
                <p:cNvSpPr>
                  <a:spLocks noChangeShapeType="1"/>
                </p:cNvSpPr>
                <p:nvPr/>
              </p:nvSpPr>
              <p:spPr bwMode="auto">
                <a:xfrm>
                  <a:off x="589" y="1979"/>
                  <a:ext cx="0" cy="79"/>
                </a:xfrm>
                <a:prstGeom prst="line">
                  <a:avLst/>
                </a:prstGeom>
                <a:noFill/>
                <a:ln w="22225" cap="sq">
                  <a:solidFill>
                    <a:srgbClr val="33CCCC"/>
                  </a:solidFill>
                  <a:round/>
                  <a:headEnd type="none" w="sm" len="sm"/>
                  <a:tailEnd type="none" w="sm" len="sm"/>
                </a:ln>
              </p:spPr>
              <p:txBody>
                <a:bodyPr wrap="none"/>
                <a:lstStyle/>
                <a:p>
                  <a:endParaRPr lang="ru-RU"/>
                </a:p>
              </p:txBody>
            </p:sp>
          </p:grpSp>
        </p:grpSp>
        <p:grpSp>
          <p:nvGrpSpPr>
            <p:cNvPr id="10" name="Group 180"/>
            <p:cNvGrpSpPr>
              <a:grpSpLocks/>
            </p:cNvGrpSpPr>
            <p:nvPr/>
          </p:nvGrpSpPr>
          <p:grpSpPr bwMode="auto">
            <a:xfrm>
              <a:off x="2381" y="1752"/>
              <a:ext cx="680" cy="2449"/>
              <a:chOff x="2381" y="1752"/>
              <a:chExt cx="680" cy="2449"/>
            </a:xfrm>
          </p:grpSpPr>
          <p:sp>
            <p:nvSpPr>
              <p:cNvPr id="299047" name="Rectangle 74"/>
              <p:cNvSpPr>
                <a:spLocks noChangeArrowheads="1"/>
              </p:cNvSpPr>
              <p:nvPr/>
            </p:nvSpPr>
            <p:spPr bwMode="auto">
              <a:xfrm>
                <a:off x="2381"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На рост объемов производства</a:t>
                </a:r>
              </a:p>
            </p:txBody>
          </p:sp>
          <p:sp>
            <p:nvSpPr>
              <p:cNvPr id="299048" name="Rectangle 75"/>
              <p:cNvSpPr>
                <a:spLocks noChangeArrowheads="1"/>
              </p:cNvSpPr>
              <p:nvPr/>
            </p:nvSpPr>
            <p:spPr bwMode="auto">
              <a:xfrm>
                <a:off x="2563"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На повышение качества продукции</a:t>
                </a:r>
              </a:p>
            </p:txBody>
          </p:sp>
          <p:sp>
            <p:nvSpPr>
              <p:cNvPr id="299049" name="Rectangle 76"/>
              <p:cNvSpPr>
                <a:spLocks noChangeArrowheads="1"/>
              </p:cNvSpPr>
              <p:nvPr/>
            </p:nvSpPr>
            <p:spPr bwMode="auto">
              <a:xfrm>
                <a:off x="2744"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На экономию ресурсов (снижение себестоимости)</a:t>
                </a:r>
              </a:p>
            </p:txBody>
          </p:sp>
          <p:sp>
            <p:nvSpPr>
              <p:cNvPr id="299050" name="Rectangle 77"/>
              <p:cNvSpPr>
                <a:spLocks noChangeArrowheads="1"/>
              </p:cNvSpPr>
              <p:nvPr/>
            </p:nvSpPr>
            <p:spPr bwMode="auto">
              <a:xfrm>
                <a:off x="2925"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На увеличение количества рабочих мест</a:t>
                </a:r>
              </a:p>
            </p:txBody>
          </p:sp>
          <p:grpSp>
            <p:nvGrpSpPr>
              <p:cNvPr id="11" name="Group 148"/>
              <p:cNvGrpSpPr>
                <a:grpSpLocks/>
              </p:cNvGrpSpPr>
              <p:nvPr/>
            </p:nvGrpSpPr>
            <p:grpSpPr bwMode="auto">
              <a:xfrm>
                <a:off x="2448" y="1752"/>
                <a:ext cx="546" cy="306"/>
                <a:chOff x="2448" y="1752"/>
                <a:chExt cx="546" cy="306"/>
              </a:xfrm>
            </p:grpSpPr>
            <p:sp>
              <p:nvSpPr>
                <p:cNvPr id="299052" name="Line 142"/>
                <p:cNvSpPr>
                  <a:spLocks noChangeShapeType="1"/>
                </p:cNvSpPr>
                <p:nvPr/>
              </p:nvSpPr>
              <p:spPr bwMode="auto">
                <a:xfrm>
                  <a:off x="2455" y="1979"/>
                  <a:ext cx="528" cy="0"/>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53" name="Line 143"/>
                <p:cNvSpPr>
                  <a:spLocks noChangeShapeType="1"/>
                </p:cNvSpPr>
                <p:nvPr/>
              </p:nvSpPr>
              <p:spPr bwMode="auto">
                <a:xfrm>
                  <a:off x="2448" y="1979"/>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54" name="Line 144"/>
                <p:cNvSpPr>
                  <a:spLocks noChangeShapeType="1"/>
                </p:cNvSpPr>
                <p:nvPr/>
              </p:nvSpPr>
              <p:spPr bwMode="auto">
                <a:xfrm>
                  <a:off x="2699" y="1752"/>
                  <a:ext cx="0" cy="227"/>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55" name="Line 145"/>
                <p:cNvSpPr>
                  <a:spLocks noChangeShapeType="1"/>
                </p:cNvSpPr>
                <p:nvPr/>
              </p:nvSpPr>
              <p:spPr bwMode="auto">
                <a:xfrm>
                  <a:off x="2994" y="1979"/>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56" name="Line 146"/>
                <p:cNvSpPr>
                  <a:spLocks noChangeShapeType="1"/>
                </p:cNvSpPr>
                <p:nvPr/>
              </p:nvSpPr>
              <p:spPr bwMode="auto">
                <a:xfrm>
                  <a:off x="2629" y="1979"/>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57" name="Line 147"/>
                <p:cNvSpPr>
                  <a:spLocks noChangeShapeType="1"/>
                </p:cNvSpPr>
                <p:nvPr/>
              </p:nvSpPr>
              <p:spPr bwMode="auto">
                <a:xfrm>
                  <a:off x="2811" y="1979"/>
                  <a:ext cx="0" cy="79"/>
                </a:xfrm>
                <a:prstGeom prst="line">
                  <a:avLst/>
                </a:prstGeom>
                <a:noFill/>
                <a:ln w="22225" cap="sq">
                  <a:solidFill>
                    <a:srgbClr val="33CCCC"/>
                  </a:solidFill>
                  <a:round/>
                  <a:headEnd type="none" w="sm" len="sm"/>
                  <a:tailEnd type="none" w="sm" len="sm"/>
                </a:ln>
              </p:spPr>
              <p:txBody>
                <a:bodyPr wrap="none"/>
                <a:lstStyle/>
                <a:p>
                  <a:endParaRPr lang="ru-RU"/>
                </a:p>
              </p:txBody>
            </p:sp>
          </p:grpSp>
        </p:grpSp>
        <p:grpSp>
          <p:nvGrpSpPr>
            <p:cNvPr id="12" name="Group 179"/>
            <p:cNvGrpSpPr>
              <a:grpSpLocks/>
            </p:cNvGrpSpPr>
            <p:nvPr/>
          </p:nvGrpSpPr>
          <p:grpSpPr bwMode="auto">
            <a:xfrm>
              <a:off x="3334" y="1756"/>
              <a:ext cx="317" cy="2445"/>
              <a:chOff x="3334" y="1756"/>
              <a:chExt cx="317" cy="2445"/>
            </a:xfrm>
          </p:grpSpPr>
          <p:sp>
            <p:nvSpPr>
              <p:cNvPr id="299040" name="Rectangle 78"/>
              <p:cNvSpPr>
                <a:spLocks noChangeArrowheads="1"/>
              </p:cNvSpPr>
              <p:nvPr/>
            </p:nvSpPr>
            <p:spPr bwMode="auto">
              <a:xfrm>
                <a:off x="3334"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Частные</a:t>
                </a:r>
              </a:p>
            </p:txBody>
          </p:sp>
          <p:sp>
            <p:nvSpPr>
              <p:cNvPr id="299041" name="Rectangle 79"/>
              <p:cNvSpPr>
                <a:spLocks noChangeArrowheads="1"/>
              </p:cNvSpPr>
              <p:nvPr/>
            </p:nvSpPr>
            <p:spPr bwMode="auto">
              <a:xfrm>
                <a:off x="3515"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Государственные</a:t>
                </a:r>
              </a:p>
            </p:txBody>
          </p:sp>
          <p:grpSp>
            <p:nvGrpSpPr>
              <p:cNvPr id="13" name="Group 156"/>
              <p:cNvGrpSpPr>
                <a:grpSpLocks/>
              </p:cNvGrpSpPr>
              <p:nvPr/>
            </p:nvGrpSpPr>
            <p:grpSpPr bwMode="auto">
              <a:xfrm>
                <a:off x="3380" y="1756"/>
                <a:ext cx="226" cy="306"/>
                <a:chOff x="3380" y="1706"/>
                <a:chExt cx="226" cy="306"/>
              </a:xfrm>
            </p:grpSpPr>
            <p:sp>
              <p:nvSpPr>
                <p:cNvPr id="299043" name="Line 152"/>
                <p:cNvSpPr>
                  <a:spLocks noChangeShapeType="1"/>
                </p:cNvSpPr>
                <p:nvPr/>
              </p:nvSpPr>
              <p:spPr bwMode="auto">
                <a:xfrm>
                  <a:off x="3380" y="1933"/>
                  <a:ext cx="226" cy="0"/>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44" name="Line 153"/>
                <p:cNvSpPr>
                  <a:spLocks noChangeShapeType="1"/>
                </p:cNvSpPr>
                <p:nvPr/>
              </p:nvSpPr>
              <p:spPr bwMode="auto">
                <a:xfrm>
                  <a:off x="3380" y="1933"/>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45" name="Line 154"/>
                <p:cNvSpPr>
                  <a:spLocks noChangeShapeType="1"/>
                </p:cNvSpPr>
                <p:nvPr/>
              </p:nvSpPr>
              <p:spPr bwMode="auto">
                <a:xfrm>
                  <a:off x="3492" y="1706"/>
                  <a:ext cx="0" cy="227"/>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46" name="Line 155"/>
                <p:cNvSpPr>
                  <a:spLocks noChangeShapeType="1"/>
                </p:cNvSpPr>
                <p:nvPr/>
              </p:nvSpPr>
              <p:spPr bwMode="auto">
                <a:xfrm>
                  <a:off x="3606" y="1933"/>
                  <a:ext cx="0" cy="79"/>
                </a:xfrm>
                <a:prstGeom prst="line">
                  <a:avLst/>
                </a:prstGeom>
                <a:noFill/>
                <a:ln w="22225" cap="sq">
                  <a:solidFill>
                    <a:srgbClr val="33CCCC"/>
                  </a:solidFill>
                  <a:round/>
                  <a:headEnd type="none" w="sm" len="sm"/>
                  <a:tailEnd type="none" w="sm" len="sm"/>
                </a:ln>
              </p:spPr>
              <p:txBody>
                <a:bodyPr wrap="none"/>
                <a:lstStyle/>
                <a:p>
                  <a:endParaRPr lang="ru-RU"/>
                </a:p>
              </p:txBody>
            </p:sp>
          </p:grpSp>
        </p:grpSp>
        <p:grpSp>
          <p:nvGrpSpPr>
            <p:cNvPr id="14" name="Group 178"/>
            <p:cNvGrpSpPr>
              <a:grpSpLocks/>
            </p:cNvGrpSpPr>
            <p:nvPr/>
          </p:nvGrpSpPr>
          <p:grpSpPr bwMode="auto">
            <a:xfrm>
              <a:off x="3969" y="1752"/>
              <a:ext cx="499" cy="2449"/>
              <a:chOff x="3969" y="1752"/>
              <a:chExt cx="499" cy="2449"/>
            </a:xfrm>
          </p:grpSpPr>
          <p:sp>
            <p:nvSpPr>
              <p:cNvPr id="299032" name="Rectangle 80"/>
              <p:cNvSpPr>
                <a:spLocks noChangeArrowheads="1"/>
              </p:cNvSpPr>
              <p:nvPr/>
            </p:nvSpPr>
            <p:spPr bwMode="auto">
              <a:xfrm>
                <a:off x="3969"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Собственные</a:t>
                </a:r>
              </a:p>
            </p:txBody>
          </p:sp>
          <p:sp>
            <p:nvSpPr>
              <p:cNvPr id="299033" name="Rectangle 81"/>
              <p:cNvSpPr>
                <a:spLocks noChangeArrowheads="1"/>
              </p:cNvSpPr>
              <p:nvPr/>
            </p:nvSpPr>
            <p:spPr bwMode="auto">
              <a:xfrm>
                <a:off x="4150"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Заемные</a:t>
                </a:r>
              </a:p>
            </p:txBody>
          </p:sp>
          <p:sp>
            <p:nvSpPr>
              <p:cNvPr id="299034" name="Rectangle 82"/>
              <p:cNvSpPr>
                <a:spLocks noChangeArrowheads="1"/>
              </p:cNvSpPr>
              <p:nvPr/>
            </p:nvSpPr>
            <p:spPr bwMode="auto">
              <a:xfrm>
                <a:off x="4332"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Привлеченные</a:t>
                </a:r>
              </a:p>
            </p:txBody>
          </p:sp>
          <p:grpSp>
            <p:nvGrpSpPr>
              <p:cNvPr id="15" name="Group 157"/>
              <p:cNvGrpSpPr>
                <a:grpSpLocks/>
              </p:cNvGrpSpPr>
              <p:nvPr/>
            </p:nvGrpSpPr>
            <p:grpSpPr bwMode="auto">
              <a:xfrm>
                <a:off x="4035" y="1752"/>
                <a:ext cx="363" cy="306"/>
                <a:chOff x="226" y="1752"/>
                <a:chExt cx="363" cy="306"/>
              </a:xfrm>
            </p:grpSpPr>
            <p:sp>
              <p:nvSpPr>
                <p:cNvPr id="299036" name="Line 158"/>
                <p:cNvSpPr>
                  <a:spLocks noChangeShapeType="1"/>
                </p:cNvSpPr>
                <p:nvPr/>
              </p:nvSpPr>
              <p:spPr bwMode="auto">
                <a:xfrm>
                  <a:off x="226" y="1979"/>
                  <a:ext cx="363" cy="0"/>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37" name="Line 159"/>
                <p:cNvSpPr>
                  <a:spLocks noChangeShapeType="1"/>
                </p:cNvSpPr>
                <p:nvPr/>
              </p:nvSpPr>
              <p:spPr bwMode="auto">
                <a:xfrm>
                  <a:off x="226" y="1979"/>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38" name="Line 160"/>
                <p:cNvSpPr>
                  <a:spLocks noChangeShapeType="1"/>
                </p:cNvSpPr>
                <p:nvPr/>
              </p:nvSpPr>
              <p:spPr bwMode="auto">
                <a:xfrm>
                  <a:off x="408" y="1752"/>
                  <a:ext cx="0" cy="306"/>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39" name="Line 161"/>
                <p:cNvSpPr>
                  <a:spLocks noChangeShapeType="1"/>
                </p:cNvSpPr>
                <p:nvPr/>
              </p:nvSpPr>
              <p:spPr bwMode="auto">
                <a:xfrm>
                  <a:off x="589" y="1979"/>
                  <a:ext cx="0" cy="79"/>
                </a:xfrm>
                <a:prstGeom prst="line">
                  <a:avLst/>
                </a:prstGeom>
                <a:noFill/>
                <a:ln w="22225" cap="sq">
                  <a:solidFill>
                    <a:srgbClr val="33CCCC"/>
                  </a:solidFill>
                  <a:round/>
                  <a:headEnd type="none" w="sm" len="sm"/>
                  <a:tailEnd type="none" w="sm" len="sm"/>
                </a:ln>
              </p:spPr>
              <p:txBody>
                <a:bodyPr wrap="none"/>
                <a:lstStyle/>
                <a:p>
                  <a:endParaRPr lang="ru-RU"/>
                </a:p>
              </p:txBody>
            </p:sp>
          </p:grpSp>
        </p:grpSp>
        <p:grpSp>
          <p:nvGrpSpPr>
            <p:cNvPr id="16" name="Group 177"/>
            <p:cNvGrpSpPr>
              <a:grpSpLocks/>
            </p:cNvGrpSpPr>
            <p:nvPr/>
          </p:nvGrpSpPr>
          <p:grpSpPr bwMode="auto">
            <a:xfrm>
              <a:off x="4604" y="1752"/>
              <a:ext cx="1133" cy="2449"/>
              <a:chOff x="4604" y="1752"/>
              <a:chExt cx="1133" cy="2449"/>
            </a:xfrm>
          </p:grpSpPr>
          <p:sp>
            <p:nvSpPr>
              <p:cNvPr id="299020" name="Rectangle 83"/>
              <p:cNvSpPr>
                <a:spLocks noChangeArrowheads="1"/>
              </p:cNvSpPr>
              <p:nvPr/>
            </p:nvSpPr>
            <p:spPr bwMode="auto">
              <a:xfrm>
                <a:off x="4604"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Предприятия</a:t>
                </a:r>
              </a:p>
            </p:txBody>
          </p:sp>
          <p:sp>
            <p:nvSpPr>
              <p:cNvPr id="299021" name="Rectangle 84"/>
              <p:cNvSpPr>
                <a:spLocks noChangeArrowheads="1"/>
              </p:cNvSpPr>
              <p:nvPr/>
            </p:nvSpPr>
            <p:spPr bwMode="auto">
              <a:xfrm>
                <a:off x="4785"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Акционеры</a:t>
                </a:r>
              </a:p>
            </p:txBody>
          </p:sp>
          <p:sp>
            <p:nvSpPr>
              <p:cNvPr id="299022" name="Rectangle 85"/>
              <p:cNvSpPr>
                <a:spLocks noChangeArrowheads="1"/>
              </p:cNvSpPr>
              <p:nvPr/>
            </p:nvSpPr>
            <p:spPr bwMode="auto">
              <a:xfrm>
                <a:off x="4967" y="2069"/>
                <a:ext cx="136" cy="2132"/>
              </a:xfrm>
              <a:prstGeom prst="rect">
                <a:avLst/>
              </a:prstGeom>
              <a:solidFill>
                <a:srgbClr val="66FFCC"/>
              </a:solidFill>
              <a:ln w="22225" cap="sq">
                <a:solidFill>
                  <a:srgbClr val="33CCCC"/>
                </a:solidFill>
                <a:miter lim="800000"/>
                <a:headEnd type="none" w="sm" len="sm"/>
                <a:tailEnd type="none" w="sm" len="sm"/>
              </a:ln>
            </p:spPr>
            <p:txBody>
              <a:bodyPr vert="eaVert" wrap="none" anchor="ctr"/>
              <a:lstStyle/>
              <a:p>
                <a:pPr algn="ctr"/>
                <a:r>
                  <a:rPr lang="ru-RU" altLang="ru-RU" sz="1200"/>
                  <a:t>Коммерческие банки</a:t>
                </a:r>
              </a:p>
            </p:txBody>
          </p:sp>
          <p:sp>
            <p:nvSpPr>
              <p:cNvPr id="299023" name="Rectangle 86"/>
              <p:cNvSpPr>
                <a:spLocks noChangeArrowheads="1"/>
              </p:cNvSpPr>
              <p:nvPr/>
            </p:nvSpPr>
            <p:spPr bwMode="auto">
              <a:xfrm>
                <a:off x="5148" y="2069"/>
                <a:ext cx="272" cy="2132"/>
              </a:xfrm>
              <a:prstGeom prst="rect">
                <a:avLst/>
              </a:prstGeom>
              <a:solidFill>
                <a:srgbClr val="66FFCC"/>
              </a:solidFill>
              <a:ln w="22225" cap="sq">
                <a:solidFill>
                  <a:srgbClr val="33CCCC"/>
                </a:solidFill>
                <a:miter lim="800000"/>
                <a:headEnd type="none" w="sm" len="sm"/>
                <a:tailEnd type="none" w="sm" len="sm"/>
              </a:ln>
            </p:spPr>
            <p:txBody>
              <a:bodyPr vert="eaVert" anchor="ctr"/>
              <a:lstStyle/>
              <a:p>
                <a:pPr algn="ctr"/>
                <a:r>
                  <a:rPr lang="ru-RU" altLang="ru-RU" sz="1200"/>
                  <a:t>Структуры более высокого уровня по отношению к проекту (компании, холдинги, ФПГ) </a:t>
                </a:r>
              </a:p>
            </p:txBody>
          </p:sp>
          <p:sp>
            <p:nvSpPr>
              <p:cNvPr id="299024" name="Rectangle 87"/>
              <p:cNvSpPr>
                <a:spLocks noChangeArrowheads="1"/>
              </p:cNvSpPr>
              <p:nvPr/>
            </p:nvSpPr>
            <p:spPr bwMode="auto">
              <a:xfrm>
                <a:off x="5465" y="2069"/>
                <a:ext cx="272" cy="2132"/>
              </a:xfrm>
              <a:prstGeom prst="rect">
                <a:avLst/>
              </a:prstGeom>
              <a:solidFill>
                <a:srgbClr val="66FFCC"/>
              </a:solidFill>
              <a:ln w="22225" cap="sq">
                <a:solidFill>
                  <a:srgbClr val="33CCCC"/>
                </a:solidFill>
                <a:miter lim="800000"/>
                <a:headEnd type="none" w="sm" len="sm"/>
                <a:tailEnd type="none" w="sm" len="sm"/>
              </a:ln>
            </p:spPr>
            <p:txBody>
              <a:bodyPr vert="eaVert" anchor="ctr"/>
              <a:lstStyle/>
              <a:p>
                <a:pPr algn="ctr"/>
                <a:r>
                  <a:rPr lang="ru-RU" altLang="ru-RU" sz="1200"/>
                  <a:t>Бюджеты разного уровня (федеральный,</a:t>
                </a:r>
                <a:r>
                  <a:rPr lang="ru-RU" altLang="ru-RU" sz="1200" b="1"/>
                  <a:t> </a:t>
                </a:r>
                <a:r>
                  <a:rPr lang="ru-RU" altLang="ru-RU" sz="1200"/>
                  <a:t>региональный, местный) </a:t>
                </a:r>
              </a:p>
            </p:txBody>
          </p:sp>
          <p:sp>
            <p:nvSpPr>
              <p:cNvPr id="299025" name="Line 163"/>
              <p:cNvSpPr>
                <a:spLocks noChangeShapeType="1"/>
              </p:cNvSpPr>
              <p:nvPr/>
            </p:nvSpPr>
            <p:spPr bwMode="auto">
              <a:xfrm>
                <a:off x="4674" y="1979"/>
                <a:ext cx="918" cy="0"/>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26" name="Line 164"/>
              <p:cNvSpPr>
                <a:spLocks noChangeShapeType="1"/>
              </p:cNvSpPr>
              <p:nvPr/>
            </p:nvSpPr>
            <p:spPr bwMode="auto">
              <a:xfrm>
                <a:off x="4674" y="1979"/>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27" name="Line 165"/>
              <p:cNvSpPr>
                <a:spLocks noChangeShapeType="1"/>
              </p:cNvSpPr>
              <p:nvPr/>
            </p:nvSpPr>
            <p:spPr bwMode="auto">
              <a:xfrm>
                <a:off x="5170" y="1752"/>
                <a:ext cx="0" cy="227"/>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28" name="Line 166"/>
              <p:cNvSpPr>
                <a:spLocks noChangeShapeType="1"/>
              </p:cNvSpPr>
              <p:nvPr/>
            </p:nvSpPr>
            <p:spPr bwMode="auto">
              <a:xfrm>
                <a:off x="5284" y="1979"/>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29" name="Line 167"/>
              <p:cNvSpPr>
                <a:spLocks noChangeShapeType="1"/>
              </p:cNvSpPr>
              <p:nvPr/>
            </p:nvSpPr>
            <p:spPr bwMode="auto">
              <a:xfrm>
                <a:off x="4853" y="1979"/>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30" name="Line 168"/>
              <p:cNvSpPr>
                <a:spLocks noChangeShapeType="1"/>
              </p:cNvSpPr>
              <p:nvPr/>
            </p:nvSpPr>
            <p:spPr bwMode="auto">
              <a:xfrm>
                <a:off x="5035" y="1979"/>
                <a:ext cx="0" cy="79"/>
              </a:xfrm>
              <a:prstGeom prst="line">
                <a:avLst/>
              </a:prstGeom>
              <a:noFill/>
              <a:ln w="22225" cap="sq">
                <a:solidFill>
                  <a:srgbClr val="33CCCC"/>
                </a:solidFill>
                <a:round/>
                <a:headEnd type="none" w="sm" len="sm"/>
                <a:tailEnd type="none" w="sm" len="sm"/>
              </a:ln>
            </p:spPr>
            <p:txBody>
              <a:bodyPr wrap="none"/>
              <a:lstStyle/>
              <a:p>
                <a:endParaRPr lang="ru-RU"/>
              </a:p>
            </p:txBody>
          </p:sp>
          <p:sp>
            <p:nvSpPr>
              <p:cNvPr id="299031" name="Line 176"/>
              <p:cNvSpPr>
                <a:spLocks noChangeShapeType="1"/>
              </p:cNvSpPr>
              <p:nvPr/>
            </p:nvSpPr>
            <p:spPr bwMode="auto">
              <a:xfrm>
                <a:off x="5602" y="1979"/>
                <a:ext cx="0" cy="79"/>
              </a:xfrm>
              <a:prstGeom prst="line">
                <a:avLst/>
              </a:prstGeom>
              <a:noFill/>
              <a:ln w="22225" cap="sq">
                <a:solidFill>
                  <a:srgbClr val="33CCCC"/>
                </a:solidFill>
                <a:round/>
                <a:headEnd type="none" w="sm" len="sm"/>
                <a:tailEnd type="none" w="sm" len="sm"/>
              </a:ln>
            </p:spPr>
            <p:txBody>
              <a:bodyPr wrap="none"/>
              <a:lstStyle/>
              <a:p>
                <a:endParaRPr lang="ru-RU"/>
              </a:p>
            </p:txBody>
          </p:sp>
        </p:grpSp>
      </p:grpSp>
      <p:sp>
        <p:nvSpPr>
          <p:cNvPr id="90" name="Номер слайда 89"/>
          <p:cNvSpPr>
            <a:spLocks noGrp="1"/>
          </p:cNvSpPr>
          <p:nvPr>
            <p:ph type="sldNum" sz="quarter" idx="12"/>
          </p:nvPr>
        </p:nvSpPr>
        <p:spPr/>
        <p:txBody>
          <a:bodyPr/>
          <a:lstStyle/>
          <a:p>
            <a:fld id="{B19B0651-EE4F-4900-A07F-96A6BFA9D0F0}" type="slidenum">
              <a:rPr lang="ru-RU" smtClean="0"/>
              <a:pPr/>
              <a:t>270</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5414"/>
                                        </p:tgtEl>
                                        <p:attrNameLst>
                                          <p:attrName>style.visibility</p:attrName>
                                        </p:attrNameLst>
                                      </p:cBhvr>
                                      <p:to>
                                        <p:strVal val="visible"/>
                                      </p:to>
                                    </p:set>
                                    <p:animEffect transition="in" filter="fade">
                                      <p:cBhvr>
                                        <p:cTn id="7" dur="2000"/>
                                        <p:tgtEl>
                                          <p:spTgt spid="145414"/>
                                        </p:tgtEl>
                                      </p:cBhvr>
                                    </p:animEffec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Заголовок 1"/>
          <p:cNvSpPr>
            <a:spLocks noGrp="1"/>
          </p:cNvSpPr>
          <p:nvPr>
            <p:ph type="title"/>
          </p:nvPr>
        </p:nvSpPr>
        <p:spPr bwMode="auto">
          <a:xfrm>
            <a:off x="612775" y="333375"/>
            <a:ext cx="7886700" cy="1325563"/>
          </a:xfrm>
        </p:spPr>
        <p:txBody>
          <a:bodyPr vert="horz" wrap="square" numCol="1" anchorCtr="0" compatLnSpc="1">
            <a:prstTxWarp prst="textNoShape">
              <a:avLst/>
            </a:prstTxWarp>
          </a:bodyPr>
          <a:lstStyle/>
          <a:p>
            <a:pPr eaLnBrk="1" hangingPunct="1"/>
            <a:r>
              <a:rPr lang="ru-RU" altLang="ru-RU" sz="3600" b="1">
                <a:solidFill>
                  <a:srgbClr val="FF0000"/>
                </a:solidFill>
                <a:latin typeface="Arial Black" pitchFamily="34" charset="0"/>
              </a:rPr>
              <a:t>Капитальные вложения – </a:t>
            </a:r>
            <a:r>
              <a:rPr lang="ru-RU" altLang="ru-RU" sz="1800">
                <a:solidFill>
                  <a:srgbClr val="000000"/>
                </a:solidFill>
              </a:rPr>
              <a:t/>
            </a:r>
            <a:br>
              <a:rPr lang="ru-RU" altLang="ru-RU" sz="1800">
                <a:solidFill>
                  <a:srgbClr val="000000"/>
                </a:solidFill>
              </a:rPr>
            </a:br>
            <a:endParaRPr lang="ru-RU" altLang="ru-RU" sz="1800">
              <a:solidFill>
                <a:srgbClr val="000000"/>
              </a:solidFill>
            </a:endParaRPr>
          </a:p>
        </p:txBody>
      </p:sp>
      <p:sp>
        <p:nvSpPr>
          <p:cNvPr id="3" name="Объект 2">
            <a:extLst/>
          </p:cNvPr>
          <p:cNvSpPr>
            <a:spLocks noGrp="1"/>
          </p:cNvSpPr>
          <p:nvPr>
            <p:ph idx="4294967295"/>
          </p:nvPr>
        </p:nvSpPr>
        <p:spPr>
          <a:xfrm>
            <a:off x="611188" y="1412875"/>
            <a:ext cx="8208962" cy="5184775"/>
          </a:xfrm>
        </p:spPr>
        <p:txBody>
          <a:bodyPr rtlCol="0">
            <a:normAutofit/>
          </a:bodyPr>
          <a:lstStyle/>
          <a:p>
            <a:pPr marL="0" indent="0" algn="just" eaLnBrk="1" fontAlgn="auto" hangingPunct="1">
              <a:spcBef>
                <a:spcPts val="0"/>
              </a:spcBef>
              <a:spcAft>
                <a:spcPts val="0"/>
              </a:spcAft>
              <a:buFont typeface="Arial" pitchFamily="34" charset="0"/>
              <a:buNone/>
              <a:defRPr/>
            </a:pPr>
            <a:r>
              <a:rPr lang="ru-RU" b="1" dirty="0">
                <a:solidFill>
                  <a:srgbClr val="FF0000"/>
                </a:solidFill>
              </a:rPr>
              <a:t>инвестиции в основной капитал</a:t>
            </a:r>
            <a:r>
              <a:rPr lang="ru-RU" dirty="0">
                <a:solidFill>
                  <a:srgbClr val="FF0000"/>
                </a:solidFill>
              </a:rPr>
              <a:t> </a:t>
            </a:r>
            <a:r>
              <a:rPr lang="ru-RU" dirty="0">
                <a:solidFill>
                  <a:sysClr val="windowText" lastClr="000000"/>
                </a:solidFill>
              </a:rPr>
              <a:t>(основные средства), в том числе затраты на новое строительство, реконструкцию и техническое перевооружение действующих предприятий, приобретение машин, оборудования, инструмента, инвентаря, проектно-изыскательские работы и другие затраты</a:t>
            </a:r>
          </a:p>
          <a:p>
            <a:pPr marL="0" indent="0" algn="just" eaLnBrk="1" fontAlgn="auto" hangingPunct="1">
              <a:spcBef>
                <a:spcPts val="0"/>
              </a:spcBef>
              <a:spcAft>
                <a:spcPts val="0"/>
              </a:spcAft>
              <a:buFontTx/>
              <a:buNone/>
              <a:defRPr/>
            </a:pPr>
            <a:endParaRPr lang="ru-RU" dirty="0">
              <a:solidFill>
                <a:sysClr val="windowText" lastClr="000000"/>
              </a:solidFill>
            </a:endParaRPr>
          </a:p>
          <a:p>
            <a:pPr marL="0" indent="0" eaLnBrk="1" fontAlgn="auto" hangingPunct="1">
              <a:spcBef>
                <a:spcPts val="0"/>
              </a:spcBef>
              <a:spcAft>
                <a:spcPts val="0"/>
              </a:spcAft>
              <a:buFontTx/>
              <a:buNone/>
              <a:defRPr/>
            </a:pPr>
            <a:endParaRPr lang="ru-RU" sz="1800" dirty="0">
              <a:solidFill>
                <a:sysClr val="windowText" lastClr="000000"/>
              </a:solidFill>
            </a:endParaRPr>
          </a:p>
          <a:p>
            <a:pPr marL="0" indent="0" eaLnBrk="1" fontAlgn="auto" hangingPunct="1">
              <a:spcBef>
                <a:spcPts val="0"/>
              </a:spcBef>
              <a:spcAft>
                <a:spcPts val="0"/>
              </a:spcAft>
              <a:buFontTx/>
              <a:buNone/>
              <a:defRPr/>
            </a:pPr>
            <a:endParaRPr lang="ru-RU" sz="1800" dirty="0">
              <a:solidFill>
                <a:sysClr val="windowText" lastClr="000000"/>
              </a:solidFill>
            </a:endParaRPr>
          </a:p>
          <a:p>
            <a:pPr marL="0" indent="0" algn="just" eaLnBrk="1" fontAlgn="auto" hangingPunct="1">
              <a:spcBef>
                <a:spcPts val="0"/>
              </a:spcBef>
              <a:spcAft>
                <a:spcPts val="0"/>
              </a:spcAft>
              <a:buFont typeface="Arial" pitchFamily="34" charset="0"/>
              <a:buNone/>
              <a:defRPr/>
            </a:pPr>
            <a:r>
              <a:rPr lang="ru-RU" sz="1600" dirty="0">
                <a:solidFill>
                  <a:sysClr val="windowText" lastClr="000000"/>
                </a:solidFill>
              </a:rPr>
              <a:t>* Федеральный закон от 25 февраля 1999 г. N 39-ФЗ "Об инвестиционной деятельности в Российской Федерации, осуществляемой в форме капитальных вложений"</a:t>
            </a:r>
          </a:p>
          <a:p>
            <a:pPr marL="0" indent="0" eaLnBrk="1" fontAlgn="auto" hangingPunct="1">
              <a:spcBef>
                <a:spcPts val="0"/>
              </a:spcBef>
              <a:spcAft>
                <a:spcPts val="0"/>
              </a:spcAft>
              <a:buFontTx/>
              <a:buNone/>
              <a:defRPr/>
            </a:pPr>
            <a:endParaRPr lang="ru-RU" sz="1800" dirty="0">
              <a:solidFill>
                <a:sysClr val="windowText" lastClr="000000"/>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271</a:t>
            </a:fld>
            <a:endParaRPr lang="ru-RU"/>
          </a:p>
        </p:txBody>
      </p:sp>
    </p:spTree>
  </p:cSld>
  <p:clrMapOvr>
    <a:masterClrMapping/>
  </p:clrMapOvr>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323850" y="566738"/>
            <a:ext cx="8280400" cy="6030912"/>
            <a:chOff x="385" y="1718"/>
            <a:chExt cx="4944" cy="3043"/>
          </a:xfrm>
        </p:grpSpPr>
        <p:sp>
          <p:nvSpPr>
            <p:cNvPr id="301059" name="Rectangle 12"/>
            <p:cNvSpPr>
              <a:spLocks noChangeArrowheads="1"/>
            </p:cNvSpPr>
            <p:nvPr/>
          </p:nvSpPr>
          <p:spPr bwMode="auto">
            <a:xfrm>
              <a:off x="385" y="1933"/>
              <a:ext cx="4944" cy="2223"/>
            </a:xfrm>
            <a:prstGeom prst="rect">
              <a:avLst/>
            </a:prstGeom>
            <a:solidFill>
              <a:schemeClr val="bg1">
                <a:alpha val="30196"/>
              </a:schemeClr>
            </a:solidFill>
            <a:ln w="12700" cap="sq">
              <a:solidFill>
                <a:schemeClr val="bg1"/>
              </a:solidFill>
              <a:miter lim="800000"/>
              <a:headEnd type="none" w="sm" len="sm"/>
              <a:tailEnd type="none" w="sm" len="sm"/>
            </a:ln>
          </p:spPr>
          <p:txBody>
            <a:bodyPr wrap="none" tIns="0" bIns="0"/>
            <a:lstStyle/>
            <a:p>
              <a:endParaRPr lang="ru-RU" altLang="ru-RU" sz="1600"/>
            </a:p>
            <a:p>
              <a:endParaRPr lang="ru-RU" altLang="ru-RU" sz="1600">
                <a:solidFill>
                  <a:srgbClr val="FF3300"/>
                </a:solidFill>
              </a:endParaRPr>
            </a:p>
          </p:txBody>
        </p:sp>
        <p:sp>
          <p:nvSpPr>
            <p:cNvPr id="301060" name="Rectangle 13"/>
            <p:cNvSpPr>
              <a:spLocks noChangeArrowheads="1"/>
            </p:cNvSpPr>
            <p:nvPr/>
          </p:nvSpPr>
          <p:spPr bwMode="auto">
            <a:xfrm>
              <a:off x="385" y="1718"/>
              <a:ext cx="4808" cy="756"/>
            </a:xfrm>
            <a:prstGeom prst="rect">
              <a:avLst/>
            </a:prstGeom>
            <a:noFill/>
            <a:ln w="12700" cap="sq">
              <a:noFill/>
              <a:miter lim="800000"/>
              <a:headEnd type="none" w="sm" len="sm"/>
              <a:tailEnd type="none" w="sm" len="sm"/>
            </a:ln>
          </p:spPr>
          <p:txBody>
            <a:bodyPr anchor="ctr">
              <a:spAutoFit/>
            </a:bodyPr>
            <a:lstStyle/>
            <a:p>
              <a:r>
                <a:rPr lang="ru-RU" altLang="ru-RU" sz="3600" b="1">
                  <a:solidFill>
                    <a:srgbClr val="FF0000"/>
                  </a:solidFill>
                </a:rPr>
                <a:t>Объект инвестиционного процесса – </a:t>
              </a:r>
            </a:p>
          </p:txBody>
        </p:sp>
        <p:sp>
          <p:nvSpPr>
            <p:cNvPr id="301061" name="Rectangle 14"/>
            <p:cNvSpPr>
              <a:spLocks noChangeArrowheads="1"/>
            </p:cNvSpPr>
            <p:nvPr/>
          </p:nvSpPr>
          <p:spPr bwMode="auto">
            <a:xfrm>
              <a:off x="385" y="2144"/>
              <a:ext cx="4899" cy="2617"/>
            </a:xfrm>
            <a:prstGeom prst="rect">
              <a:avLst/>
            </a:prstGeom>
            <a:noFill/>
            <a:ln w="12700" cap="sq">
              <a:noFill/>
              <a:miter lim="800000"/>
              <a:headEnd type="none" w="sm" len="sm"/>
              <a:tailEnd type="none" w="sm" len="sm"/>
            </a:ln>
          </p:spPr>
          <p:txBody>
            <a:bodyPr anchor="ctr">
              <a:spAutoFit/>
            </a:bodyPr>
            <a:lstStyle/>
            <a:p>
              <a:pPr algn="just"/>
              <a:r>
                <a:rPr lang="ru-RU" altLang="ru-RU" sz="2400"/>
                <a:t>это </a:t>
              </a:r>
              <a:r>
                <a:rPr lang="ru-RU" altLang="ru-RU" sz="2400">
                  <a:solidFill>
                    <a:srgbClr val="FF0000"/>
                  </a:solidFill>
                </a:rPr>
                <a:t>направление вложения </a:t>
              </a:r>
              <a:r>
                <a:rPr lang="ru-RU" altLang="ru-RU" sz="2400"/>
                <a:t>средств (инвестиционных ресурсов). </a:t>
              </a:r>
            </a:p>
            <a:p>
              <a:pPr algn="just"/>
              <a:endParaRPr lang="ru-RU" altLang="ru-RU" sz="2400"/>
            </a:p>
            <a:p>
              <a:pPr algn="just"/>
              <a:endParaRPr lang="ru-RU" altLang="ru-RU" sz="2400"/>
            </a:p>
            <a:p>
              <a:pPr algn="just"/>
              <a:r>
                <a:rPr lang="ru-RU" altLang="ru-RU" sz="2400"/>
                <a:t>Объекты ИД различаются по:</a:t>
              </a:r>
            </a:p>
            <a:p>
              <a:pPr algn="just"/>
              <a:endParaRPr lang="ru-RU" altLang="ru-RU" sz="2400"/>
            </a:p>
            <a:p>
              <a:pPr algn="just">
                <a:buFontTx/>
                <a:buChar char="•"/>
              </a:pPr>
              <a:r>
                <a:rPr lang="ru-RU" altLang="ru-RU" sz="2400"/>
                <a:t>  масштабам проекта;</a:t>
              </a:r>
            </a:p>
            <a:p>
              <a:pPr>
                <a:buFontTx/>
                <a:buChar char="•"/>
              </a:pPr>
              <a:r>
                <a:rPr lang="ru-RU" altLang="ru-RU" sz="2400"/>
                <a:t>  по направленности (коммерческий, социальный);</a:t>
              </a:r>
            </a:p>
            <a:p>
              <a:pPr>
                <a:buFontTx/>
                <a:buChar char="•"/>
              </a:pPr>
              <a:r>
                <a:rPr lang="ru-RU" altLang="ru-RU" sz="2400"/>
                <a:t>  по степени участия государства;</a:t>
              </a:r>
            </a:p>
            <a:p>
              <a:pPr>
                <a:buFontTx/>
                <a:buChar char="•"/>
              </a:pPr>
              <a:r>
                <a:rPr lang="ru-RU" altLang="ru-RU" sz="2400"/>
                <a:t>  по эффективности использования вложенных средств. </a:t>
              </a:r>
            </a:p>
          </p:txBody>
        </p:sp>
      </p:grpSp>
      <p:sp>
        <p:nvSpPr>
          <p:cNvPr id="6" name="Номер слайда 5"/>
          <p:cNvSpPr>
            <a:spLocks noGrp="1"/>
          </p:cNvSpPr>
          <p:nvPr>
            <p:ph type="sldNum" sz="quarter" idx="12"/>
          </p:nvPr>
        </p:nvSpPr>
        <p:spPr/>
        <p:txBody>
          <a:bodyPr/>
          <a:lstStyle/>
          <a:p>
            <a:fld id="{B19B0651-EE4F-4900-A07F-96A6BFA9D0F0}" type="slidenum">
              <a:rPr lang="ru-RU" smtClean="0"/>
              <a:pPr/>
              <a:t>272</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Заголовок 1"/>
          <p:cNvSpPr>
            <a:spLocks noGrp="1"/>
          </p:cNvSpPr>
          <p:nvPr>
            <p:ph type="title"/>
          </p:nvPr>
        </p:nvSpPr>
        <p:spPr bwMode="auto">
          <a:xfrm>
            <a:off x="628650" y="365125"/>
            <a:ext cx="7886700" cy="903288"/>
          </a:xfrm>
        </p:spPr>
        <p:txBody>
          <a:bodyPr vert="horz" wrap="square" numCol="1" anchorCtr="0" compatLnSpc="1">
            <a:prstTxWarp prst="textNoShape">
              <a:avLst/>
            </a:prstTxWarp>
            <a:normAutofit fontScale="90000"/>
          </a:bodyPr>
          <a:lstStyle/>
          <a:p>
            <a:pPr eaLnBrk="1" hangingPunct="1"/>
            <a:r>
              <a:rPr lang="ru-RU" altLang="ru-RU" sz="3600" b="1">
                <a:solidFill>
                  <a:srgbClr val="FF0000"/>
                </a:solidFill>
              </a:rPr>
              <a:t>Объекты капитальных вложений в РФ - </a:t>
            </a:r>
            <a:r>
              <a:rPr lang="ru-RU" altLang="ru-RU" sz="3600" b="1">
                <a:solidFill>
                  <a:srgbClr val="000000"/>
                </a:solidFill>
              </a:rPr>
              <a:t/>
            </a:r>
            <a:br>
              <a:rPr lang="ru-RU" altLang="ru-RU" sz="3600" b="1">
                <a:solidFill>
                  <a:srgbClr val="000000"/>
                </a:solidFill>
              </a:rPr>
            </a:br>
            <a:endParaRPr lang="ru-RU" altLang="ru-RU" sz="3600" b="1">
              <a:solidFill>
                <a:srgbClr val="000000"/>
              </a:solidFill>
            </a:endParaRPr>
          </a:p>
        </p:txBody>
      </p:sp>
      <p:sp>
        <p:nvSpPr>
          <p:cNvPr id="302083" name="Объект 2"/>
          <p:cNvSpPr>
            <a:spLocks noGrp="1"/>
          </p:cNvSpPr>
          <p:nvPr>
            <p:ph idx="4294967295"/>
          </p:nvPr>
        </p:nvSpPr>
        <p:spPr bwMode="auto">
          <a:xfrm>
            <a:off x="628650" y="1268413"/>
            <a:ext cx="7886700" cy="4908550"/>
          </a:xfrm>
          <a:noFill/>
        </p:spPr>
        <p:txBody>
          <a:bodyPr vert="horz" wrap="square" numCol="1" anchor="t" anchorCtr="0" compatLnSpc="1">
            <a:prstTxWarp prst="textNoShape">
              <a:avLst/>
            </a:prstTxWarp>
          </a:bodyPr>
          <a:lstStyle/>
          <a:p>
            <a:pPr marL="0" indent="0" algn="just" eaLnBrk="1" hangingPunct="1">
              <a:spcBef>
                <a:spcPct val="0"/>
              </a:spcBef>
              <a:buFontTx/>
              <a:buNone/>
            </a:pPr>
            <a:r>
              <a:rPr lang="ru-RU">
                <a:solidFill>
                  <a:srgbClr val="000000"/>
                </a:solidFill>
              </a:rPr>
              <a:t>находящиеся в частной, государственной, муниципальной и иных формах собственности различные виды вновь создаваемого и (или) модернизируемого имущества, за изъятиями, устанавливаемыми федеральными законами.</a:t>
            </a:r>
          </a:p>
          <a:p>
            <a:pPr marL="0" indent="0" eaLnBrk="1" hangingPunct="1">
              <a:spcBef>
                <a:spcPct val="0"/>
              </a:spcBef>
              <a:buFontTx/>
              <a:buNone/>
            </a:pPr>
            <a:endParaRPr lang="ru-RU" sz="1800">
              <a:solidFill>
                <a:srgbClr val="000000"/>
              </a:solidFill>
            </a:endParaRPr>
          </a:p>
          <a:p>
            <a:pPr marL="0" indent="0" eaLnBrk="1" hangingPunct="1">
              <a:spcBef>
                <a:spcPct val="0"/>
              </a:spcBef>
              <a:buFontTx/>
              <a:buNone/>
            </a:pPr>
            <a:endParaRPr lang="ru-RU" sz="1800">
              <a:solidFill>
                <a:srgbClr val="000000"/>
              </a:solidFill>
            </a:endParaRPr>
          </a:p>
        </p:txBody>
      </p:sp>
      <p:sp>
        <p:nvSpPr>
          <p:cNvPr id="302084" name="Прямоугольник 5"/>
          <p:cNvSpPr>
            <a:spLocks noChangeArrowheads="1"/>
          </p:cNvSpPr>
          <p:nvPr/>
        </p:nvSpPr>
        <p:spPr bwMode="auto">
          <a:xfrm>
            <a:off x="468313" y="6007100"/>
            <a:ext cx="7848600" cy="523875"/>
          </a:xfrm>
          <a:prstGeom prst="rect">
            <a:avLst/>
          </a:prstGeom>
          <a:noFill/>
          <a:ln w="9525">
            <a:noFill/>
            <a:miter lim="800000"/>
            <a:headEnd/>
            <a:tailEnd/>
          </a:ln>
        </p:spPr>
        <p:txBody>
          <a:bodyPr>
            <a:spAutoFit/>
          </a:bodyPr>
          <a:lstStyle/>
          <a:p>
            <a:r>
              <a:rPr lang="ru-RU" altLang="ru-RU" sz="1400">
                <a:solidFill>
                  <a:srgbClr val="000000"/>
                </a:solidFill>
                <a:cs typeface="Times New Roman" pitchFamily="18" charset="0"/>
              </a:rPr>
              <a:t>* Федеральный закон от 25 февраля 1999 г. N 39-ФЗ "Об </a:t>
            </a:r>
            <a:r>
              <a:rPr lang="ru-RU" altLang="ru-RU" sz="1400">
                <a:solidFill>
                  <a:srgbClr val="000000"/>
                </a:solidFill>
              </a:rPr>
              <a:t>инвестиционной деятельности в Российской Федерации, осуществляемой в форме капитальных вложений"</a:t>
            </a:r>
          </a:p>
        </p:txBody>
      </p:sp>
      <p:sp>
        <p:nvSpPr>
          <p:cNvPr id="5" name="Номер слайда 4"/>
          <p:cNvSpPr>
            <a:spLocks noGrp="1"/>
          </p:cNvSpPr>
          <p:nvPr>
            <p:ph type="sldNum" sz="quarter" idx="12"/>
          </p:nvPr>
        </p:nvSpPr>
        <p:spPr/>
        <p:txBody>
          <a:bodyPr/>
          <a:lstStyle/>
          <a:p>
            <a:fld id="{B19B0651-EE4F-4900-A07F-96A6BFA9D0F0}" type="slidenum">
              <a:rPr lang="ru-RU" smtClean="0"/>
              <a:pPr/>
              <a:t>273</a:t>
            </a:fld>
            <a:endParaRPr lang="ru-RU"/>
          </a:p>
        </p:txBody>
      </p:sp>
    </p:spTree>
  </p:cSld>
  <p:clrMapOvr>
    <a:masterClrMapping/>
  </p:clrMapOvr>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nvPr>
        </p:nvGraphicFramePr>
        <p:xfrm>
          <a:off x="250825" y="3094038"/>
          <a:ext cx="8642350" cy="2865438"/>
        </p:xfrm>
        <a:graphic>
          <a:graphicData uri="http://schemas.openxmlformats.org/drawingml/2006/table">
            <a:tbl>
              <a:tblPr/>
              <a:tblGrid>
                <a:gridCol w="511175">
                  <a:extLst>
                    <a:ext uri="{9D8B030D-6E8A-4147-A177-3AD203B41FA5}">
                      <a16:colId xmlns:a16="http://schemas.microsoft.com/office/drawing/2014/main" val="20000"/>
                    </a:ext>
                  </a:extLst>
                </a:gridCol>
                <a:gridCol w="3128963">
                  <a:extLst>
                    <a:ext uri="{9D8B030D-6E8A-4147-A177-3AD203B41FA5}">
                      <a16:colId xmlns:a16="http://schemas.microsoft.com/office/drawing/2014/main" val="20001"/>
                    </a:ext>
                  </a:extLst>
                </a:gridCol>
                <a:gridCol w="2517775">
                  <a:extLst>
                    <a:ext uri="{9D8B030D-6E8A-4147-A177-3AD203B41FA5}">
                      <a16:colId xmlns:a16="http://schemas.microsoft.com/office/drawing/2014/main" val="20002"/>
                    </a:ext>
                  </a:extLst>
                </a:gridCol>
                <a:gridCol w="2484437">
                  <a:extLst>
                    <a:ext uri="{9D8B030D-6E8A-4147-A177-3AD203B41FA5}">
                      <a16:colId xmlns:a16="http://schemas.microsoft.com/office/drawing/2014/main" val="20003"/>
                    </a:ext>
                  </a:extLst>
                </a:gridCol>
              </a:tblGrid>
              <a:tr h="914400">
                <a:tc>
                  <a:txBody>
                    <a:bodyPr/>
                    <a:lstStyle/>
                    <a:p>
                      <a:pPr marL="0" marR="0" lvl="0" indent="0" algn="ctr" defTabSz="685800" rtl="0" eaLnBrk="1"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rgbClr val="FFFFFF"/>
                          </a:solidFill>
                          <a:effectLst/>
                          <a:latin typeface="Times New Roman" pitchFamily="18" charset="0"/>
                          <a:cs typeface="Times New Roman" pitchFamily="18" charset="0"/>
                        </a:rPr>
                        <a:t>№ п/п</a:t>
                      </a:r>
                    </a:p>
                  </a:txBody>
                  <a:tcPr marL="30691" marR="306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5800" rtl="0" eaLnBrk="1"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rgbClr val="FFFFFF"/>
                          </a:solidFill>
                          <a:effectLst/>
                          <a:latin typeface="Times New Roman" pitchFamily="18" charset="0"/>
                          <a:cs typeface="Times New Roman" pitchFamily="18" charset="0"/>
                        </a:rPr>
                        <a:t>Наименование субъекта инвестиционной деятельности</a:t>
                      </a:r>
                    </a:p>
                  </a:txBody>
                  <a:tcPr marL="30691" marR="306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5800" rtl="0" eaLnBrk="1"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rgbClr val="FFFFFF"/>
                          </a:solidFill>
                          <a:effectLst/>
                          <a:latin typeface="Times New Roman" pitchFamily="18" charset="0"/>
                          <a:cs typeface="Times New Roman" pitchFamily="18" charset="0"/>
                        </a:rPr>
                        <a:t>Кто относится</a:t>
                      </a:r>
                    </a:p>
                  </a:txBody>
                  <a:tcPr marL="30691" marR="306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rgbClr val="FFFFFF"/>
                          </a:solidFill>
                          <a:effectLst/>
                          <a:latin typeface="Times New Roman" pitchFamily="18" charset="0"/>
                          <a:cs typeface="Times New Roman" pitchFamily="18" charset="0"/>
                        </a:rPr>
                        <a:t>Функции </a:t>
                      </a:r>
                    </a:p>
                  </a:txBody>
                  <a:tcPr marL="30691" marR="306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1000">
                <a:tc>
                  <a:txBody>
                    <a:bodyPr/>
                    <a:lstStyle/>
                    <a:p>
                      <a:pPr marL="342900" marR="0" lvl="0" indent="-342900" algn="l" defTabSz="685800" rtl="0" eaLnBrk="1" fontAlgn="base" latinLnBrk="0" hangingPunct="1">
                        <a:lnSpc>
                          <a:spcPct val="115000"/>
                        </a:lnSpc>
                        <a:spcBef>
                          <a:spcPct val="0"/>
                        </a:spcBef>
                        <a:spcAft>
                          <a:spcPct val="0"/>
                        </a:spcAft>
                        <a:buClrTx/>
                        <a:buSzTx/>
                        <a:buFont typeface="Calibri Light" pitchFamily="34" charset="0"/>
                        <a:buAutoNum type="arabicPeriod"/>
                        <a:tabLst/>
                      </a:pPr>
                      <a:r>
                        <a:rPr kumimoji="0" lang="ru-RU" altLang="ru-RU" sz="2000" b="1" i="0" u="none" strike="noStrike" cap="none" normalizeH="0" baseline="0" smtClean="0">
                          <a:ln>
                            <a:noFill/>
                          </a:ln>
                          <a:solidFill>
                            <a:srgbClr val="FFFFFF"/>
                          </a:solidFill>
                          <a:effectLst/>
                          <a:latin typeface="Times New Roman" pitchFamily="18" charset="0"/>
                          <a:cs typeface="Times New Roman" pitchFamily="18" charset="0"/>
                        </a:rPr>
                        <a:t> </a:t>
                      </a:r>
                      <a:endParaRPr kumimoji="0" lang="ru-RU" altLang="ru-RU" sz="2000" b="1" i="0" u="none" strike="noStrike" cap="none" normalizeH="0" baseline="0" smtClean="0">
                        <a:ln>
                          <a:noFill/>
                        </a:ln>
                        <a:solidFill>
                          <a:srgbClr val="FFFFFF"/>
                        </a:solidFill>
                        <a:effectLst/>
                        <a:latin typeface="Times New Roman" pitchFamily="18" charset="0"/>
                        <a:ea typeface="Calibri" pitchFamily="34" charset="0"/>
                        <a:cs typeface="Times New Roman" pitchFamily="18" charset="0"/>
                      </a:endParaRPr>
                    </a:p>
                  </a:txBody>
                  <a:tcPr marL="30691" marR="306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685800" rtl="0" eaLnBrk="1"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rgbClr val="000000"/>
                          </a:solidFill>
                          <a:effectLst/>
                          <a:latin typeface="Times New Roman" pitchFamily="18" charset="0"/>
                          <a:cs typeface="Times New Roman" pitchFamily="18" charset="0"/>
                        </a:rPr>
                        <a:t>Инвесторы</a:t>
                      </a:r>
                    </a:p>
                  </a:txBody>
                  <a:tcPr marL="30691" marR="306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685800" rtl="0" eaLnBrk="1"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30691" marR="306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685800" rtl="0" eaLnBrk="1"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30691" marR="306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469900">
                <a:tc>
                  <a:txBody>
                    <a:bodyPr/>
                    <a:lstStyle/>
                    <a:p>
                      <a:pPr marL="0" marR="0" lvl="0" indent="0" algn="l" defTabSz="685800" rtl="0" eaLnBrk="1" fontAlgn="base" latinLnBrk="0" hangingPunct="1">
                        <a:lnSpc>
                          <a:spcPct val="115000"/>
                        </a:lnSpc>
                        <a:spcBef>
                          <a:spcPct val="0"/>
                        </a:spcBef>
                        <a:spcAft>
                          <a:spcPct val="0"/>
                        </a:spcAft>
                        <a:buClrTx/>
                        <a:buSzTx/>
                        <a:buFont typeface="+mj-lt"/>
                        <a:buNone/>
                        <a:tabLst/>
                      </a:pPr>
                      <a:r>
                        <a:rPr kumimoji="0" lang="ru-RU" altLang="ru-RU" sz="2000" b="1" i="0" u="none" strike="noStrike" cap="none" normalizeH="0" baseline="0" smtClean="0">
                          <a:ln>
                            <a:noFill/>
                          </a:ln>
                          <a:solidFill>
                            <a:srgbClr val="FFFFFF"/>
                          </a:solidFill>
                          <a:effectLst/>
                          <a:latin typeface="Times New Roman" pitchFamily="18" charset="0"/>
                          <a:cs typeface="Times New Roman" pitchFamily="18" charset="0"/>
                        </a:rPr>
                        <a:t>2. </a:t>
                      </a:r>
                      <a:endParaRPr kumimoji="0" lang="ru-RU" altLang="ru-RU" sz="2000" b="1" i="0" u="none" strike="noStrike" cap="none" normalizeH="0" baseline="0" smtClean="0">
                        <a:ln>
                          <a:noFill/>
                        </a:ln>
                        <a:solidFill>
                          <a:srgbClr val="FFFFFF"/>
                        </a:solidFill>
                        <a:effectLst/>
                        <a:latin typeface="Times New Roman" pitchFamily="18" charset="0"/>
                        <a:ea typeface="Calibri" pitchFamily="34" charset="0"/>
                        <a:cs typeface="Times New Roman" pitchFamily="18" charset="0"/>
                      </a:endParaRPr>
                    </a:p>
                  </a:txBody>
                  <a:tcPr marL="30691" marR="306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685800" rtl="0" eaLnBrk="1"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rgbClr val="000000"/>
                          </a:solidFill>
                          <a:effectLst/>
                          <a:latin typeface="Times New Roman" pitchFamily="18" charset="0"/>
                          <a:cs typeface="Times New Roman" pitchFamily="18" charset="0"/>
                        </a:rPr>
                        <a:t>Заказчики </a:t>
                      </a:r>
                    </a:p>
                  </a:txBody>
                  <a:tcPr marL="30691" marR="306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685800" rtl="0" eaLnBrk="1"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30691" marR="306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685800" rtl="0" eaLnBrk="1"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30691" marR="306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466725">
                <a:tc>
                  <a:txBody>
                    <a:bodyPr/>
                    <a:lstStyle/>
                    <a:p>
                      <a:pPr marL="0" marR="0" lvl="0" indent="0" algn="l" defTabSz="685800" rtl="0" eaLnBrk="1" fontAlgn="base" latinLnBrk="0" hangingPunct="1">
                        <a:lnSpc>
                          <a:spcPct val="115000"/>
                        </a:lnSpc>
                        <a:spcBef>
                          <a:spcPct val="0"/>
                        </a:spcBef>
                        <a:spcAft>
                          <a:spcPct val="0"/>
                        </a:spcAft>
                        <a:buClrTx/>
                        <a:buSzTx/>
                        <a:buFont typeface="+mj-lt"/>
                        <a:buNone/>
                        <a:tabLst/>
                      </a:pPr>
                      <a:r>
                        <a:rPr kumimoji="0" lang="ru-RU" altLang="ru-RU" sz="2000" b="1" i="0" u="none" strike="noStrike" cap="none" normalizeH="0" baseline="0" smtClean="0">
                          <a:ln>
                            <a:noFill/>
                          </a:ln>
                          <a:solidFill>
                            <a:srgbClr val="FFFFFF"/>
                          </a:solidFill>
                          <a:effectLst/>
                          <a:latin typeface="Times New Roman" pitchFamily="18" charset="0"/>
                          <a:cs typeface="Times New Roman" pitchFamily="18" charset="0"/>
                        </a:rPr>
                        <a:t>3. </a:t>
                      </a:r>
                      <a:endParaRPr kumimoji="0" lang="ru-RU" altLang="ru-RU" sz="2000" b="1" i="0" u="none" strike="noStrike" cap="none" normalizeH="0" baseline="0" smtClean="0">
                        <a:ln>
                          <a:noFill/>
                        </a:ln>
                        <a:solidFill>
                          <a:srgbClr val="FFFFFF"/>
                        </a:solidFill>
                        <a:effectLst/>
                        <a:latin typeface="Times New Roman" pitchFamily="18" charset="0"/>
                        <a:ea typeface="Calibri" pitchFamily="34" charset="0"/>
                        <a:cs typeface="Times New Roman" pitchFamily="18" charset="0"/>
                      </a:endParaRPr>
                    </a:p>
                  </a:txBody>
                  <a:tcPr marL="30691" marR="306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685800" rtl="0" eaLnBrk="1"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rgbClr val="000000"/>
                          </a:solidFill>
                          <a:effectLst/>
                          <a:latin typeface="Times New Roman" pitchFamily="18" charset="0"/>
                          <a:cs typeface="Times New Roman" pitchFamily="18" charset="0"/>
                        </a:rPr>
                        <a:t>Подрядчики </a:t>
                      </a:r>
                    </a:p>
                  </a:txBody>
                  <a:tcPr marL="30691" marR="306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685800" rtl="0" eaLnBrk="1"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30691" marR="306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685800" rtl="0" eaLnBrk="1"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30691" marR="306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633413">
                <a:tc>
                  <a:txBody>
                    <a:bodyPr/>
                    <a:lstStyle/>
                    <a:p>
                      <a:pPr marL="0" marR="0" lvl="0" indent="0" algn="l" defTabSz="685800" rtl="0" eaLnBrk="1" fontAlgn="base" latinLnBrk="0" hangingPunct="1">
                        <a:lnSpc>
                          <a:spcPct val="115000"/>
                        </a:lnSpc>
                        <a:spcBef>
                          <a:spcPct val="0"/>
                        </a:spcBef>
                        <a:spcAft>
                          <a:spcPct val="0"/>
                        </a:spcAft>
                        <a:buClrTx/>
                        <a:buSzTx/>
                        <a:buFont typeface="+mj-lt"/>
                        <a:buNone/>
                        <a:tabLst/>
                      </a:pPr>
                      <a:r>
                        <a:rPr kumimoji="0" lang="ru-RU" altLang="ru-RU" sz="2000" b="1" i="0" u="none" strike="noStrike" cap="none" normalizeH="0" baseline="0" smtClean="0">
                          <a:ln>
                            <a:noFill/>
                          </a:ln>
                          <a:solidFill>
                            <a:srgbClr val="FFFFFF"/>
                          </a:solidFill>
                          <a:effectLst/>
                          <a:latin typeface="Times New Roman" pitchFamily="18" charset="0"/>
                          <a:ea typeface="Calibri" pitchFamily="34" charset="0"/>
                          <a:cs typeface="Times New Roman" pitchFamily="18" charset="0"/>
                        </a:rPr>
                        <a:t>4.</a:t>
                      </a:r>
                    </a:p>
                  </a:txBody>
                  <a:tcPr marL="30691" marR="306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685800" rtl="0" eaLnBrk="1"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rgbClr val="000000"/>
                          </a:solidFill>
                          <a:effectLst/>
                          <a:latin typeface="Times New Roman" pitchFamily="18" charset="0"/>
                          <a:cs typeface="Times New Roman" pitchFamily="18" charset="0"/>
                        </a:rPr>
                        <a:t>Пользователи объектов капитальных вложений </a:t>
                      </a:r>
                    </a:p>
                  </a:txBody>
                  <a:tcPr marL="30691" marR="306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685800" rtl="0" eaLnBrk="1"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30691" marR="306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685800" rtl="0" eaLnBrk="1"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30691" marR="306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bl>
          </a:graphicData>
        </a:graphic>
      </p:graphicFrame>
      <p:sp>
        <p:nvSpPr>
          <p:cNvPr id="303138" name="Прямоугольник 5"/>
          <p:cNvSpPr>
            <a:spLocks noChangeArrowheads="1"/>
          </p:cNvSpPr>
          <p:nvPr/>
        </p:nvSpPr>
        <p:spPr bwMode="auto">
          <a:xfrm>
            <a:off x="-144463" y="6092825"/>
            <a:ext cx="9432926" cy="523875"/>
          </a:xfrm>
          <a:prstGeom prst="rect">
            <a:avLst/>
          </a:prstGeom>
          <a:noFill/>
          <a:ln w="9525">
            <a:noFill/>
            <a:miter lim="800000"/>
            <a:headEnd/>
            <a:tailEnd/>
          </a:ln>
        </p:spPr>
        <p:txBody>
          <a:bodyPr>
            <a:spAutoFit/>
          </a:bodyPr>
          <a:lstStyle/>
          <a:p>
            <a:pPr indent="346075" algn="just"/>
            <a:r>
              <a:rPr lang="ru-RU" altLang="ru-RU" sz="1400" b="1" i="1">
                <a:cs typeface="Times New Roman" pitchFamily="18" charset="0"/>
              </a:rPr>
              <a:t>Субъект инвестиционной деятельности вправе совмещать функции двух и более субъектов, </a:t>
            </a:r>
          </a:p>
          <a:p>
            <a:pPr indent="346075" algn="just"/>
            <a:r>
              <a:rPr lang="ru-RU" altLang="ru-RU" sz="1400" b="1" i="1">
                <a:cs typeface="Times New Roman" pitchFamily="18" charset="0"/>
              </a:rPr>
              <a:t>если иное не установлено договором и (или) государственным контрактом, заключаемыми между ними.</a:t>
            </a:r>
            <a:endParaRPr lang="ru-RU" altLang="ru-RU" sz="1400" i="1">
              <a:cs typeface="Times New Roman" pitchFamily="18" charset="0"/>
            </a:endParaRPr>
          </a:p>
        </p:txBody>
      </p:sp>
      <p:sp>
        <p:nvSpPr>
          <p:cNvPr id="303139" name="Прямоугольник 6"/>
          <p:cNvSpPr>
            <a:spLocks noChangeArrowheads="1"/>
          </p:cNvSpPr>
          <p:nvPr/>
        </p:nvSpPr>
        <p:spPr bwMode="auto">
          <a:xfrm>
            <a:off x="479425" y="2498725"/>
            <a:ext cx="8424863" cy="461963"/>
          </a:xfrm>
          <a:prstGeom prst="rect">
            <a:avLst/>
          </a:prstGeom>
          <a:noFill/>
          <a:ln w="9525">
            <a:noFill/>
            <a:miter lim="800000"/>
            <a:headEnd/>
            <a:tailEnd/>
          </a:ln>
        </p:spPr>
        <p:txBody>
          <a:bodyPr>
            <a:spAutoFit/>
          </a:bodyPr>
          <a:lstStyle/>
          <a:p>
            <a:pPr algn="ctr"/>
            <a:r>
              <a:rPr lang="ru-RU" altLang="ru-RU" b="1">
                <a:solidFill>
                  <a:srgbClr val="FF0000"/>
                </a:solidFill>
              </a:rPr>
              <a:t>Субъекты инвестиционной деятельности и их функции</a:t>
            </a:r>
          </a:p>
        </p:txBody>
      </p:sp>
      <p:sp>
        <p:nvSpPr>
          <p:cNvPr id="8" name="Прямоугольник 7">
            <a:extLst/>
          </p:cNvPr>
          <p:cNvSpPr/>
          <p:nvPr/>
        </p:nvSpPr>
        <p:spPr>
          <a:xfrm>
            <a:off x="2051050" y="314325"/>
            <a:ext cx="5257800" cy="452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b="1">
                <a:solidFill>
                  <a:schemeClr val="bg1"/>
                </a:solidFill>
              </a:rPr>
              <a:t>Субъекты инвестиционного процесса</a:t>
            </a:r>
            <a:endParaRPr lang="ru-RU">
              <a:solidFill>
                <a:schemeClr val="bg1"/>
              </a:solidFill>
            </a:endParaRPr>
          </a:p>
        </p:txBody>
      </p:sp>
      <p:sp>
        <p:nvSpPr>
          <p:cNvPr id="9" name="Стрелка вниз 4">
            <a:extLst/>
          </p:cNvPr>
          <p:cNvSpPr/>
          <p:nvPr/>
        </p:nvSpPr>
        <p:spPr>
          <a:xfrm>
            <a:off x="2555875" y="785813"/>
            <a:ext cx="360363"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Стрелка вниз 4">
            <a:extLst/>
          </p:cNvPr>
          <p:cNvSpPr/>
          <p:nvPr/>
        </p:nvSpPr>
        <p:spPr>
          <a:xfrm>
            <a:off x="6156325" y="785813"/>
            <a:ext cx="360363"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Прямоугольник 10">
            <a:extLst/>
          </p:cNvPr>
          <p:cNvSpPr/>
          <p:nvPr/>
        </p:nvSpPr>
        <p:spPr>
          <a:xfrm>
            <a:off x="468313" y="1230313"/>
            <a:ext cx="3600450" cy="623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b="1">
                <a:solidFill>
                  <a:schemeClr val="bg1"/>
                </a:solidFill>
              </a:rPr>
              <a:t>физические лица</a:t>
            </a:r>
            <a:endParaRPr lang="ru-RU" b="1">
              <a:solidFill>
                <a:schemeClr val="bg1"/>
              </a:solidFill>
            </a:endParaRPr>
          </a:p>
        </p:txBody>
      </p:sp>
      <p:sp>
        <p:nvSpPr>
          <p:cNvPr id="12" name="Прямоугольник 11">
            <a:extLst/>
          </p:cNvPr>
          <p:cNvSpPr/>
          <p:nvPr/>
        </p:nvSpPr>
        <p:spPr>
          <a:xfrm>
            <a:off x="5076825" y="1223963"/>
            <a:ext cx="3671888"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b="1">
                <a:solidFill>
                  <a:schemeClr val="bg1"/>
                </a:solidFill>
              </a:rPr>
              <a:t>юридические лица</a:t>
            </a:r>
            <a:endParaRPr lang="ru-RU" b="1">
              <a:solidFill>
                <a:schemeClr val="bg1"/>
              </a:solidFill>
            </a:endParaRPr>
          </a:p>
        </p:txBody>
      </p:sp>
      <p:sp>
        <p:nvSpPr>
          <p:cNvPr id="13" name="Номер слайда 12"/>
          <p:cNvSpPr>
            <a:spLocks noGrp="1"/>
          </p:cNvSpPr>
          <p:nvPr>
            <p:ph type="sldNum" sz="quarter" idx="12"/>
          </p:nvPr>
        </p:nvSpPr>
        <p:spPr/>
        <p:txBody>
          <a:bodyPr/>
          <a:lstStyle/>
          <a:p>
            <a:fld id="{B19B0651-EE4F-4900-A07F-96A6BFA9D0F0}" type="slidenum">
              <a:rPr lang="ru-RU" smtClean="0"/>
              <a:pPr/>
              <a:t>274</a:t>
            </a:fld>
            <a:endParaRPr lang="ru-RU"/>
          </a:p>
        </p:txBody>
      </p:sp>
    </p:spTree>
  </p:cSld>
  <p:clrMapOvr>
    <a:masterClrMapping/>
  </p:clrMapOvr>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a:extLst/>
          </p:cNvPr>
          <p:cNvSpPr/>
          <p:nvPr/>
        </p:nvSpPr>
        <p:spPr>
          <a:xfrm>
            <a:off x="2484438" y="2420938"/>
            <a:ext cx="4032250" cy="6270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6435" name="Rectangle 3"/>
          <p:cNvSpPr>
            <a:spLocks noChangeArrowheads="1"/>
          </p:cNvSpPr>
          <p:nvPr/>
        </p:nvSpPr>
        <p:spPr bwMode="auto">
          <a:xfrm>
            <a:off x="179388" y="177800"/>
            <a:ext cx="8424862" cy="457200"/>
          </a:xfrm>
          <a:prstGeom prst="rect">
            <a:avLst/>
          </a:prstGeom>
          <a:noFill/>
          <a:ln w="12700" cap="sq">
            <a:noFill/>
            <a:miter lim="800000"/>
            <a:headEnd type="none" w="sm" len="sm"/>
            <a:tailEnd type="none" w="sm" len="sm"/>
          </a:ln>
        </p:spPr>
        <p:txBody>
          <a:bodyPr anchor="ctr">
            <a:spAutoFit/>
          </a:bodyPr>
          <a:lstStyle/>
          <a:p>
            <a:pPr algn="ctr"/>
            <a:r>
              <a:rPr lang="ru-RU" altLang="ru-RU" b="1">
                <a:solidFill>
                  <a:srgbClr val="FF0000"/>
                </a:solidFill>
              </a:rPr>
              <a:t>Содержание инвестиционной деятельности</a:t>
            </a:r>
          </a:p>
        </p:txBody>
      </p:sp>
      <p:sp>
        <p:nvSpPr>
          <p:cNvPr id="146436" name="Rectangle 4"/>
          <p:cNvSpPr>
            <a:spLocks noChangeArrowheads="1"/>
          </p:cNvSpPr>
          <p:nvPr/>
        </p:nvSpPr>
        <p:spPr bwMode="auto">
          <a:xfrm>
            <a:off x="395288" y="749300"/>
            <a:ext cx="8353425" cy="1111250"/>
          </a:xfrm>
          <a:prstGeom prst="rect">
            <a:avLst/>
          </a:prstGeom>
          <a:solidFill>
            <a:schemeClr val="bg1">
              <a:alpha val="30196"/>
            </a:schemeClr>
          </a:solidFill>
          <a:ln w="12700" cap="sq">
            <a:solidFill>
              <a:schemeClr val="tx1"/>
            </a:solidFill>
            <a:miter lim="800000"/>
            <a:headEnd type="none" w="sm" len="sm"/>
            <a:tailEnd type="none" w="sm" len="sm"/>
          </a:ln>
        </p:spPr>
        <p:txBody>
          <a:bodyPr tIns="0" bIns="0">
            <a:spAutoFit/>
          </a:bodyPr>
          <a:lstStyle/>
          <a:p>
            <a:pPr algn="just"/>
            <a:r>
              <a:rPr lang="ru-RU" altLang="ru-RU" b="1">
                <a:solidFill>
                  <a:srgbClr val="FF0000"/>
                </a:solidFill>
              </a:rPr>
              <a:t>Инвестирование средств </a:t>
            </a:r>
            <a:r>
              <a:rPr lang="ru-RU" altLang="ru-RU" b="1"/>
              <a:t>– это сложный по содержанию и динамичности процесс, который на предприятии выделяется в относительно самостоятельную производственно-финансовую сферу деятельности и называется инвестиционной деятельностью.</a:t>
            </a:r>
          </a:p>
        </p:txBody>
      </p:sp>
      <p:sp>
        <p:nvSpPr>
          <p:cNvPr id="146443" name="Rectangle 11"/>
          <p:cNvSpPr>
            <a:spLocks noChangeArrowheads="1"/>
          </p:cNvSpPr>
          <p:nvPr/>
        </p:nvSpPr>
        <p:spPr bwMode="auto">
          <a:xfrm>
            <a:off x="1836738" y="2349500"/>
            <a:ext cx="5327650" cy="701675"/>
          </a:xfrm>
          <a:prstGeom prst="rect">
            <a:avLst/>
          </a:prstGeom>
          <a:noFill/>
          <a:ln w="12700" cap="sq">
            <a:noFill/>
            <a:miter lim="800000"/>
            <a:headEnd type="none" w="sm" len="sm"/>
            <a:tailEnd type="none" w="sm" len="sm"/>
          </a:ln>
        </p:spPr>
        <p:txBody>
          <a:bodyPr anchor="ctr">
            <a:spAutoFit/>
          </a:bodyPr>
          <a:lstStyle/>
          <a:p>
            <a:pPr algn="ctr"/>
            <a:r>
              <a:rPr lang="ru-RU" altLang="ru-RU" sz="2000" b="1">
                <a:solidFill>
                  <a:srgbClr val="0033CC"/>
                </a:solidFill>
              </a:rPr>
              <a:t>2 основные трактовки понятия </a:t>
            </a:r>
            <a:r>
              <a:rPr lang="ru-RU" altLang="ru-RU" sz="2000" b="1">
                <a:solidFill>
                  <a:srgbClr val="0000CC"/>
                </a:solidFill>
              </a:rPr>
              <a:t>«</a:t>
            </a:r>
            <a:r>
              <a:rPr lang="ru-RU" altLang="ru-RU" sz="2000" b="1">
                <a:solidFill>
                  <a:srgbClr val="FF0000"/>
                </a:solidFill>
              </a:rPr>
              <a:t>инвестиционная деятельность</a:t>
            </a:r>
            <a:r>
              <a:rPr lang="ru-RU" altLang="ru-RU" sz="2000" b="1">
                <a:solidFill>
                  <a:srgbClr val="0000CC"/>
                </a:solidFill>
              </a:rPr>
              <a:t>» </a:t>
            </a:r>
          </a:p>
        </p:txBody>
      </p:sp>
      <p:sp>
        <p:nvSpPr>
          <p:cNvPr id="146446" name="AutoShape 14"/>
          <p:cNvSpPr>
            <a:spLocks noChangeArrowheads="1"/>
          </p:cNvSpPr>
          <p:nvPr/>
        </p:nvSpPr>
        <p:spPr bwMode="auto">
          <a:xfrm rot="900000">
            <a:off x="5219700" y="3132138"/>
            <a:ext cx="668338" cy="152400"/>
          </a:xfrm>
          <a:prstGeom prst="rightArrow">
            <a:avLst>
              <a:gd name="adj1" fmla="val 49583"/>
              <a:gd name="adj2" fmla="val 108356"/>
            </a:avLst>
          </a:prstGeom>
          <a:solidFill>
            <a:schemeClr val="tx1">
              <a:alpha val="50195"/>
            </a:schemeClr>
          </a:solidFill>
          <a:ln w="28575" cap="sq">
            <a:solidFill>
              <a:schemeClr val="tx1"/>
            </a:solidFill>
            <a:miter lim="800000"/>
            <a:headEnd type="none" w="sm" len="sm"/>
            <a:tailEnd type="none" w="sm" len="sm"/>
          </a:ln>
        </p:spPr>
        <p:txBody>
          <a:bodyPr wrap="none" anchor="ctr"/>
          <a:lstStyle/>
          <a:p>
            <a:endParaRPr lang="ru-RU" altLang="ru-RU"/>
          </a:p>
        </p:txBody>
      </p:sp>
      <p:sp>
        <p:nvSpPr>
          <p:cNvPr id="146448" name="AutoShape 16"/>
          <p:cNvSpPr>
            <a:spLocks noChangeArrowheads="1"/>
          </p:cNvSpPr>
          <p:nvPr/>
        </p:nvSpPr>
        <p:spPr bwMode="auto">
          <a:xfrm rot="9900000">
            <a:off x="2967038" y="3132138"/>
            <a:ext cx="668337" cy="152400"/>
          </a:xfrm>
          <a:prstGeom prst="rightArrow">
            <a:avLst>
              <a:gd name="adj1" fmla="val 49583"/>
              <a:gd name="adj2" fmla="val 108356"/>
            </a:avLst>
          </a:prstGeom>
          <a:solidFill>
            <a:schemeClr val="tx1">
              <a:alpha val="50195"/>
            </a:schemeClr>
          </a:solidFill>
          <a:ln w="28575" cap="sq">
            <a:solidFill>
              <a:schemeClr val="tx1"/>
            </a:solidFill>
            <a:miter lim="800000"/>
            <a:headEnd type="none" w="sm" len="sm"/>
            <a:tailEnd type="none" w="sm" len="sm"/>
          </a:ln>
        </p:spPr>
        <p:txBody>
          <a:bodyPr wrap="none" anchor="ctr"/>
          <a:lstStyle/>
          <a:p>
            <a:endParaRPr lang="ru-RU" altLang="ru-RU"/>
          </a:p>
        </p:txBody>
      </p:sp>
      <p:sp>
        <p:nvSpPr>
          <p:cNvPr id="146449" name="Rectangle 17">
            <a:extLst/>
          </p:cNvPr>
          <p:cNvSpPr>
            <a:spLocks noChangeArrowheads="1"/>
          </p:cNvSpPr>
          <p:nvPr/>
        </p:nvSpPr>
        <p:spPr bwMode="auto">
          <a:xfrm>
            <a:off x="395288" y="3429000"/>
            <a:ext cx="3889375" cy="3240088"/>
          </a:xfrm>
          <a:prstGeom prst="rect">
            <a:avLst/>
          </a:prstGeom>
          <a:solidFill>
            <a:schemeClr val="accent1">
              <a:lumMod val="20000"/>
              <a:lumOff val="80000"/>
              <a:alpha val="30000"/>
            </a:schemeClr>
          </a:solidFill>
          <a:ln w="12700" cap="sq">
            <a:solidFill>
              <a:schemeClr val="tx1"/>
            </a:solidFill>
            <a:miter lim="800000"/>
            <a:headEnd type="none" w="sm" len="sm"/>
            <a:tailEnd type="none" w="sm" len="sm"/>
          </a:ln>
          <a:effectLst/>
        </p:spPr>
        <p:txBody>
          <a:bodyPr tIns="0" bIns="0"/>
          <a:lstStyle/>
          <a:p>
            <a:pPr algn="just"/>
            <a:r>
              <a:rPr lang="ru-RU" altLang="ru-RU" sz="1300" b="1">
                <a:solidFill>
                  <a:srgbClr val="0000CC"/>
                </a:solidFill>
              </a:rPr>
              <a:t>совокупность технологически необходимых работ (процедур) для создания новых объектов или воспроизводства основных фондов, включая:</a:t>
            </a:r>
          </a:p>
          <a:p>
            <a:pPr>
              <a:buClr>
                <a:schemeClr val="tx1"/>
              </a:buClr>
              <a:buFont typeface="Wingdings" pitchFamily="2" charset="2"/>
              <a:buChar char="§"/>
            </a:pPr>
            <a:r>
              <a:rPr lang="ru-RU" altLang="ru-RU" sz="1300">
                <a:solidFill>
                  <a:srgbClr val="0000CC"/>
                </a:solidFill>
              </a:rPr>
              <a:t>  формирование целенаправленной инвестиционной стратегии предприятия;</a:t>
            </a:r>
          </a:p>
          <a:p>
            <a:pPr>
              <a:buClr>
                <a:schemeClr val="tx1"/>
              </a:buClr>
              <a:buFont typeface="Wingdings" pitchFamily="2" charset="2"/>
              <a:buChar char="§"/>
            </a:pPr>
            <a:r>
              <a:rPr lang="ru-RU" altLang="ru-RU" sz="1300">
                <a:solidFill>
                  <a:srgbClr val="0000CC"/>
                </a:solidFill>
              </a:rPr>
              <a:t>  проведение предынвестиционных исследований;</a:t>
            </a:r>
          </a:p>
          <a:p>
            <a:pPr>
              <a:buClr>
                <a:schemeClr val="tx1"/>
              </a:buClr>
              <a:buFont typeface="Wingdings" pitchFamily="2" charset="2"/>
              <a:buChar char="§"/>
            </a:pPr>
            <a:r>
              <a:rPr lang="ru-RU" altLang="ru-RU" sz="1300">
                <a:solidFill>
                  <a:srgbClr val="0000CC"/>
                </a:solidFill>
              </a:rPr>
              <a:t>  разработку технико-экономических обоснований инвестиционных проектов;</a:t>
            </a:r>
          </a:p>
          <a:p>
            <a:pPr>
              <a:buClr>
                <a:schemeClr val="tx1"/>
              </a:buClr>
              <a:buFont typeface="Wingdings" pitchFamily="2" charset="2"/>
              <a:buChar char="§"/>
            </a:pPr>
            <a:r>
              <a:rPr lang="ru-RU" altLang="ru-RU" sz="1300">
                <a:solidFill>
                  <a:srgbClr val="0000CC"/>
                </a:solidFill>
              </a:rPr>
              <a:t>  подготовку многообразной договорной документации по приобретению оборудования, подготовку кадров и пр.</a:t>
            </a:r>
          </a:p>
          <a:p>
            <a:pPr>
              <a:buClr>
                <a:schemeClr val="tx1"/>
              </a:buClr>
              <a:buFont typeface="Wingdings" pitchFamily="2" charset="2"/>
              <a:buChar char="§"/>
            </a:pPr>
            <a:r>
              <a:rPr lang="ru-RU" altLang="ru-RU" sz="1300">
                <a:solidFill>
                  <a:srgbClr val="0000CC"/>
                </a:solidFill>
              </a:rPr>
              <a:t>  проведение СМР;</a:t>
            </a:r>
          </a:p>
          <a:p>
            <a:pPr>
              <a:buClr>
                <a:schemeClr val="tx1"/>
              </a:buClr>
              <a:buFont typeface="Wingdings" pitchFamily="2" charset="2"/>
              <a:buChar char="§"/>
            </a:pPr>
            <a:r>
              <a:rPr lang="ru-RU" altLang="ru-RU" sz="1300">
                <a:solidFill>
                  <a:srgbClr val="0000CC"/>
                </a:solidFill>
              </a:rPr>
              <a:t>  пуск и освоение нового производства.</a:t>
            </a:r>
          </a:p>
        </p:txBody>
      </p:sp>
      <p:sp>
        <p:nvSpPr>
          <p:cNvPr id="146451" name="Rectangle 19">
            <a:extLst/>
          </p:cNvPr>
          <p:cNvSpPr>
            <a:spLocks noChangeArrowheads="1"/>
          </p:cNvSpPr>
          <p:nvPr/>
        </p:nvSpPr>
        <p:spPr bwMode="auto">
          <a:xfrm>
            <a:off x="4859338" y="3429000"/>
            <a:ext cx="3889375" cy="3240088"/>
          </a:xfrm>
          <a:prstGeom prst="rect">
            <a:avLst/>
          </a:prstGeom>
          <a:solidFill>
            <a:schemeClr val="accent1">
              <a:lumMod val="20000"/>
              <a:lumOff val="80000"/>
              <a:alpha val="30000"/>
            </a:schemeClr>
          </a:solidFill>
          <a:ln w="12700" cap="sq">
            <a:solidFill>
              <a:schemeClr val="tx1"/>
            </a:solidFill>
            <a:miter lim="800000"/>
            <a:headEnd type="none" w="sm" len="sm"/>
            <a:tailEnd type="none" w="sm" len="sm"/>
          </a:ln>
          <a:effectLst/>
        </p:spPr>
        <p:txBody>
          <a:bodyPr tIns="0" bIns="0"/>
          <a:lstStyle/>
          <a:p>
            <a:pPr algn="just"/>
            <a:r>
              <a:rPr lang="ru-RU" altLang="ru-RU" sz="1400" b="1">
                <a:solidFill>
                  <a:srgbClr val="0000CC"/>
                </a:solidFill>
              </a:rPr>
              <a:t>содержание инвестиционной деятельности в </a:t>
            </a:r>
            <a:r>
              <a:rPr lang="ru-RU" altLang="ru-RU" sz="1400" b="1" u="sng">
                <a:solidFill>
                  <a:srgbClr val="0000CC"/>
                </a:solidFill>
              </a:rPr>
              <a:t>инвестиционном менеджменте</a:t>
            </a:r>
            <a:r>
              <a:rPr lang="ru-RU" altLang="ru-RU" sz="1400" b="1">
                <a:solidFill>
                  <a:srgbClr val="0000CC"/>
                </a:solidFill>
              </a:rPr>
              <a:t> сводится к двум аспектам:</a:t>
            </a:r>
          </a:p>
          <a:p>
            <a:pPr algn="just"/>
            <a:endParaRPr lang="ru-RU" altLang="ru-RU" sz="1400">
              <a:solidFill>
                <a:srgbClr val="0000CC"/>
              </a:solidFill>
            </a:endParaRPr>
          </a:p>
          <a:p>
            <a:pPr>
              <a:buClr>
                <a:schemeClr val="tx1"/>
              </a:buClr>
              <a:buFont typeface="Wingdings" pitchFamily="2" charset="2"/>
              <a:buChar char="§"/>
            </a:pPr>
            <a:r>
              <a:rPr lang="ru-RU" altLang="ru-RU" sz="1400">
                <a:solidFill>
                  <a:srgbClr val="0000CC"/>
                </a:solidFill>
              </a:rPr>
              <a:t> технико-экономическое обоснование приоритетных направлений инвестирования средств;</a:t>
            </a:r>
          </a:p>
          <a:p>
            <a:pPr>
              <a:buClr>
                <a:schemeClr val="tx1"/>
              </a:buClr>
              <a:buFont typeface="Wingdings" pitchFamily="2" charset="2"/>
              <a:buNone/>
            </a:pPr>
            <a:endParaRPr lang="ru-RU" altLang="ru-RU" sz="1400">
              <a:solidFill>
                <a:srgbClr val="0000CC"/>
              </a:solidFill>
            </a:endParaRPr>
          </a:p>
          <a:p>
            <a:pPr>
              <a:buClr>
                <a:schemeClr val="tx1"/>
              </a:buClr>
              <a:buFont typeface="Wingdings" pitchFamily="2" charset="2"/>
              <a:buChar char="§"/>
            </a:pPr>
            <a:r>
              <a:rPr lang="ru-RU" altLang="ru-RU" sz="1400">
                <a:solidFill>
                  <a:srgbClr val="0000CC"/>
                </a:solidFill>
              </a:rPr>
              <a:t>  обоснование объема финансовых ресурсов и возможных источников их привлечения.</a:t>
            </a:r>
          </a:p>
        </p:txBody>
      </p:sp>
      <p:sp>
        <p:nvSpPr>
          <p:cNvPr id="10" name="Номер слайда 9"/>
          <p:cNvSpPr>
            <a:spLocks noGrp="1"/>
          </p:cNvSpPr>
          <p:nvPr>
            <p:ph type="sldNum" sz="quarter" idx="12"/>
          </p:nvPr>
        </p:nvSpPr>
        <p:spPr/>
        <p:txBody>
          <a:bodyPr/>
          <a:lstStyle/>
          <a:p>
            <a:fld id="{B19B0651-EE4F-4900-A07F-96A6BFA9D0F0}" type="slidenum">
              <a:rPr lang="ru-RU" smtClean="0"/>
              <a:pPr/>
              <a:t>275</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fade">
                                      <p:cBhvr>
                                        <p:cTn id="7" dur="2000"/>
                                        <p:tgtEl>
                                          <p:spTgt spid="146435"/>
                                        </p:tgtEl>
                                      </p:cBhvr>
                                    </p:animEffect>
                                  </p:childTnLst>
                                </p:cTn>
                              </p:par>
                            </p:childTnLst>
                          </p:cTn>
                        </p:par>
                        <p:par>
                          <p:cTn id="8" fill="hold" nodeType="afterGroup">
                            <p:stCondLst>
                              <p:cond delay="2000"/>
                            </p:stCondLst>
                            <p:childTnLst>
                              <p:par>
                                <p:cTn id="9" presetID="42" presetClass="entr" presetSubtype="0" fill="hold" grpId="0" nodeType="afterEffect">
                                  <p:stCondLst>
                                    <p:cond delay="500"/>
                                  </p:stCondLst>
                                  <p:childTnLst>
                                    <p:set>
                                      <p:cBhvr>
                                        <p:cTn id="10" dur="1" fill="hold">
                                          <p:stCondLst>
                                            <p:cond delay="0"/>
                                          </p:stCondLst>
                                        </p:cTn>
                                        <p:tgtEl>
                                          <p:spTgt spid="146436"/>
                                        </p:tgtEl>
                                        <p:attrNameLst>
                                          <p:attrName>style.visibility</p:attrName>
                                        </p:attrNameLst>
                                      </p:cBhvr>
                                      <p:to>
                                        <p:strVal val="visible"/>
                                      </p:to>
                                    </p:set>
                                    <p:animEffect transition="in" filter="fade">
                                      <p:cBhvr>
                                        <p:cTn id="11" dur="1000"/>
                                        <p:tgtEl>
                                          <p:spTgt spid="146436"/>
                                        </p:tgtEl>
                                      </p:cBhvr>
                                    </p:animEffect>
                                    <p:anim calcmode="lin" valueType="num">
                                      <p:cBhvr>
                                        <p:cTn id="12" dur="1000" fill="hold"/>
                                        <p:tgtEl>
                                          <p:spTgt spid="146436"/>
                                        </p:tgtEl>
                                        <p:attrNameLst>
                                          <p:attrName>ppt_x</p:attrName>
                                        </p:attrNameLst>
                                      </p:cBhvr>
                                      <p:tavLst>
                                        <p:tav tm="0">
                                          <p:val>
                                            <p:strVal val="#ppt_x"/>
                                          </p:val>
                                        </p:tav>
                                        <p:tav tm="100000">
                                          <p:val>
                                            <p:strVal val="#ppt_x"/>
                                          </p:val>
                                        </p:tav>
                                      </p:tavLst>
                                    </p:anim>
                                    <p:anim calcmode="lin" valueType="num">
                                      <p:cBhvr>
                                        <p:cTn id="13" dur="1000" fill="hold"/>
                                        <p:tgtEl>
                                          <p:spTgt spid="146436"/>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3500"/>
                            </p:stCondLst>
                            <p:childTnLst>
                              <p:par>
                                <p:cTn id="15" presetID="56" presetClass="entr" presetSubtype="0" fill="hold" grpId="0" nodeType="afterEffect">
                                  <p:stCondLst>
                                    <p:cond delay="1500"/>
                                  </p:stCondLst>
                                  <p:iterate type="lt">
                                    <p:tmPct val="10000"/>
                                  </p:iterate>
                                  <p:childTnLst>
                                    <p:set>
                                      <p:cBhvr>
                                        <p:cTn id="16" dur="1" fill="hold">
                                          <p:stCondLst>
                                            <p:cond delay="0"/>
                                          </p:stCondLst>
                                        </p:cTn>
                                        <p:tgtEl>
                                          <p:spTgt spid="146443"/>
                                        </p:tgtEl>
                                        <p:attrNameLst>
                                          <p:attrName>style.visibility</p:attrName>
                                        </p:attrNameLst>
                                      </p:cBhvr>
                                      <p:to>
                                        <p:strVal val="visible"/>
                                      </p:to>
                                    </p:set>
                                    <p:anim by="(-#ppt_w*2)" calcmode="lin" valueType="num">
                                      <p:cBhvr rctx="PPT">
                                        <p:cTn id="17" dur="500" autoRev="1" fill="hold">
                                          <p:stCondLst>
                                            <p:cond delay="0"/>
                                          </p:stCondLst>
                                        </p:cTn>
                                        <p:tgtEl>
                                          <p:spTgt spid="146443"/>
                                        </p:tgtEl>
                                        <p:attrNameLst>
                                          <p:attrName>ppt_w</p:attrName>
                                        </p:attrNameLst>
                                      </p:cBhvr>
                                    </p:anim>
                                    <p:anim by="(#ppt_w*0.50)" calcmode="lin" valueType="num">
                                      <p:cBhvr>
                                        <p:cTn id="18" dur="500" decel="50000" autoRev="1" fill="hold">
                                          <p:stCondLst>
                                            <p:cond delay="0"/>
                                          </p:stCondLst>
                                        </p:cTn>
                                        <p:tgtEl>
                                          <p:spTgt spid="146443"/>
                                        </p:tgtEl>
                                        <p:attrNameLst>
                                          <p:attrName>ppt_x</p:attrName>
                                        </p:attrNameLst>
                                      </p:cBhvr>
                                    </p:anim>
                                    <p:anim from="(-#ppt_h/2)" to="(#ppt_y)" calcmode="lin" valueType="num">
                                      <p:cBhvr>
                                        <p:cTn id="19" dur="1000" fill="hold">
                                          <p:stCondLst>
                                            <p:cond delay="0"/>
                                          </p:stCondLst>
                                        </p:cTn>
                                        <p:tgtEl>
                                          <p:spTgt spid="146443"/>
                                        </p:tgtEl>
                                        <p:attrNameLst>
                                          <p:attrName>ppt_y</p:attrName>
                                        </p:attrNameLst>
                                      </p:cBhvr>
                                    </p:anim>
                                    <p:animRot by="21600000">
                                      <p:cBhvr>
                                        <p:cTn id="20" dur="1000" fill="hold">
                                          <p:stCondLst>
                                            <p:cond delay="0"/>
                                          </p:stCondLst>
                                        </p:cTn>
                                        <p:tgtEl>
                                          <p:spTgt spid="146443"/>
                                        </p:tgtEl>
                                        <p:attrNameLst>
                                          <p:attrName>r</p:attrName>
                                        </p:attrNameLst>
                                      </p:cBhvr>
                                    </p:animRot>
                                  </p:childTnLst>
                                </p:cTn>
                              </p:par>
                            </p:childTnLst>
                          </p:cTn>
                        </p:par>
                        <p:par>
                          <p:cTn id="21" fill="hold" nodeType="afterGroup">
                            <p:stCondLst>
                              <p:cond delay="11200"/>
                            </p:stCondLst>
                            <p:childTnLst>
                              <p:par>
                                <p:cTn id="22" presetID="29" presetClass="entr" presetSubtype="0" fill="hold" grpId="0" nodeType="afterEffect">
                                  <p:stCondLst>
                                    <p:cond delay="0"/>
                                  </p:stCondLst>
                                  <p:childTnLst>
                                    <p:set>
                                      <p:cBhvr>
                                        <p:cTn id="23" dur="1" fill="hold">
                                          <p:stCondLst>
                                            <p:cond delay="0"/>
                                          </p:stCondLst>
                                        </p:cTn>
                                        <p:tgtEl>
                                          <p:spTgt spid="146448"/>
                                        </p:tgtEl>
                                        <p:attrNameLst>
                                          <p:attrName>style.visibility</p:attrName>
                                        </p:attrNameLst>
                                      </p:cBhvr>
                                      <p:to>
                                        <p:strVal val="visible"/>
                                      </p:to>
                                    </p:set>
                                    <p:anim calcmode="lin" valueType="num">
                                      <p:cBhvr>
                                        <p:cTn id="24" dur="1000" fill="hold"/>
                                        <p:tgtEl>
                                          <p:spTgt spid="146448"/>
                                        </p:tgtEl>
                                        <p:attrNameLst>
                                          <p:attrName>ppt_x</p:attrName>
                                        </p:attrNameLst>
                                      </p:cBhvr>
                                      <p:tavLst>
                                        <p:tav tm="0">
                                          <p:val>
                                            <p:strVal val="#ppt_x-.2"/>
                                          </p:val>
                                        </p:tav>
                                        <p:tav tm="100000">
                                          <p:val>
                                            <p:strVal val="#ppt_x"/>
                                          </p:val>
                                        </p:tav>
                                      </p:tavLst>
                                    </p:anim>
                                    <p:anim calcmode="lin" valueType="num">
                                      <p:cBhvr>
                                        <p:cTn id="25" dur="1000" fill="hold"/>
                                        <p:tgtEl>
                                          <p:spTgt spid="14644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46448"/>
                                        </p:tgtEl>
                                      </p:cBhvr>
                                    </p:animEffect>
                                  </p:childTnLst>
                                </p:cTn>
                              </p:par>
                            </p:childTnLst>
                          </p:cTn>
                        </p:par>
                        <p:par>
                          <p:cTn id="27" fill="hold" nodeType="afterGroup">
                            <p:stCondLst>
                              <p:cond delay="12200"/>
                            </p:stCondLst>
                            <p:childTnLst>
                              <p:par>
                                <p:cTn id="28" presetID="9" presetClass="entr" presetSubtype="0" fill="hold" grpId="0" nodeType="afterEffect">
                                  <p:stCondLst>
                                    <p:cond delay="0"/>
                                  </p:stCondLst>
                                  <p:childTnLst>
                                    <p:set>
                                      <p:cBhvr>
                                        <p:cTn id="29" dur="1" fill="hold">
                                          <p:stCondLst>
                                            <p:cond delay="0"/>
                                          </p:stCondLst>
                                        </p:cTn>
                                        <p:tgtEl>
                                          <p:spTgt spid="146449"/>
                                        </p:tgtEl>
                                        <p:attrNameLst>
                                          <p:attrName>style.visibility</p:attrName>
                                        </p:attrNameLst>
                                      </p:cBhvr>
                                      <p:to>
                                        <p:strVal val="visible"/>
                                      </p:to>
                                    </p:set>
                                    <p:animEffect transition="in" filter="dissolve">
                                      <p:cBhvr>
                                        <p:cTn id="30" dur="1000"/>
                                        <p:tgtEl>
                                          <p:spTgt spid="146449"/>
                                        </p:tgtEl>
                                      </p:cBhvr>
                                    </p:animEffect>
                                  </p:childTnLst>
                                </p:cTn>
                              </p:par>
                            </p:childTnLst>
                          </p:cTn>
                        </p:par>
                        <p:par>
                          <p:cTn id="31" fill="hold" nodeType="afterGroup">
                            <p:stCondLst>
                              <p:cond delay="13200"/>
                            </p:stCondLst>
                            <p:childTnLst>
                              <p:par>
                                <p:cTn id="32" presetID="29" presetClass="entr" presetSubtype="0" fill="hold" grpId="0" nodeType="afterEffect">
                                  <p:stCondLst>
                                    <p:cond delay="500"/>
                                  </p:stCondLst>
                                  <p:childTnLst>
                                    <p:set>
                                      <p:cBhvr>
                                        <p:cTn id="33" dur="1" fill="hold">
                                          <p:stCondLst>
                                            <p:cond delay="0"/>
                                          </p:stCondLst>
                                        </p:cTn>
                                        <p:tgtEl>
                                          <p:spTgt spid="146446"/>
                                        </p:tgtEl>
                                        <p:attrNameLst>
                                          <p:attrName>style.visibility</p:attrName>
                                        </p:attrNameLst>
                                      </p:cBhvr>
                                      <p:to>
                                        <p:strVal val="visible"/>
                                      </p:to>
                                    </p:set>
                                    <p:anim calcmode="lin" valueType="num">
                                      <p:cBhvr>
                                        <p:cTn id="34" dur="1000" fill="hold"/>
                                        <p:tgtEl>
                                          <p:spTgt spid="146446"/>
                                        </p:tgtEl>
                                        <p:attrNameLst>
                                          <p:attrName>ppt_x</p:attrName>
                                        </p:attrNameLst>
                                      </p:cBhvr>
                                      <p:tavLst>
                                        <p:tav tm="0">
                                          <p:val>
                                            <p:strVal val="#ppt_x-.2"/>
                                          </p:val>
                                        </p:tav>
                                        <p:tav tm="100000">
                                          <p:val>
                                            <p:strVal val="#ppt_x"/>
                                          </p:val>
                                        </p:tav>
                                      </p:tavLst>
                                    </p:anim>
                                    <p:anim calcmode="lin" valueType="num">
                                      <p:cBhvr>
                                        <p:cTn id="35" dur="1000" fill="hold"/>
                                        <p:tgtEl>
                                          <p:spTgt spid="146446"/>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46446"/>
                                        </p:tgtEl>
                                      </p:cBhvr>
                                    </p:animEffect>
                                  </p:childTnLst>
                                </p:cTn>
                              </p:par>
                            </p:childTnLst>
                          </p:cTn>
                        </p:par>
                        <p:par>
                          <p:cTn id="37" fill="hold" nodeType="afterGroup">
                            <p:stCondLst>
                              <p:cond delay="14700"/>
                            </p:stCondLst>
                            <p:childTnLst>
                              <p:par>
                                <p:cTn id="38" presetID="9" presetClass="entr" presetSubtype="0" fill="hold" grpId="0" nodeType="afterEffect">
                                  <p:stCondLst>
                                    <p:cond delay="0"/>
                                  </p:stCondLst>
                                  <p:childTnLst>
                                    <p:set>
                                      <p:cBhvr>
                                        <p:cTn id="39" dur="1" fill="hold">
                                          <p:stCondLst>
                                            <p:cond delay="0"/>
                                          </p:stCondLst>
                                        </p:cTn>
                                        <p:tgtEl>
                                          <p:spTgt spid="146451"/>
                                        </p:tgtEl>
                                        <p:attrNameLst>
                                          <p:attrName>style.visibility</p:attrName>
                                        </p:attrNameLst>
                                      </p:cBhvr>
                                      <p:to>
                                        <p:strVal val="visible"/>
                                      </p:to>
                                    </p:set>
                                    <p:animEffect transition="in" filter="dissolve">
                                      <p:cBhvr>
                                        <p:cTn id="40" dur="1000"/>
                                        <p:tgtEl>
                                          <p:spTgt spid="146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P spid="146436" grpId="0" animBg="1"/>
      <p:bldP spid="146443" grpId="0"/>
      <p:bldP spid="146446" grpId="0" animBg="1"/>
      <p:bldP spid="146448" grpId="0" animBg="1"/>
      <p:bldP spid="146449" grpId="0" animBg="1"/>
      <p:bldP spid="146451" grpId="0" animBg="1"/>
    </p:bldLst>
  </p:timing>
</p:sld>
</file>

<file path=ppt/slides/slide2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7" name="Rectangle 3"/>
          <p:cNvSpPr>
            <a:spLocks noGrp="1" noChangeArrowheads="1"/>
          </p:cNvSpPr>
          <p:nvPr>
            <p:ph idx="4294967295"/>
          </p:nvPr>
        </p:nvSpPr>
        <p:spPr bwMode="auto">
          <a:xfrm>
            <a:off x="107950" y="260350"/>
            <a:ext cx="9036050" cy="6597650"/>
          </a:xfrm>
          <a:noFill/>
        </p:spPr>
        <p:txBody>
          <a:bodyPr vert="horz" wrap="square" numCol="1" anchor="t" anchorCtr="0" compatLnSpc="1">
            <a:prstTxWarp prst="textNoShape">
              <a:avLst/>
            </a:prstTxWarp>
          </a:bodyPr>
          <a:lstStyle/>
          <a:p>
            <a:pPr marL="0" indent="0" algn="just" eaLnBrk="1" hangingPunct="1">
              <a:spcBef>
                <a:spcPct val="0"/>
              </a:spcBef>
              <a:buFontTx/>
              <a:buNone/>
            </a:pPr>
            <a:r>
              <a:rPr lang="ru-RU" altLang="ru-RU" sz="2000" b="1">
                <a:solidFill>
                  <a:srgbClr val="000000"/>
                </a:solidFill>
              </a:rPr>
              <a:t>Наличие нескольких участников инвестиционного процесса на предприятии предопределяет несовпадение их интересов, разное отношение к приоритетности различных вариантов развития предприятия. Поступлениями и затратами и отличиями в формировании денежных потоков этих субъектов определяются различные виды эффективности с позиций каждого участника:</a:t>
            </a:r>
          </a:p>
        </p:txBody>
      </p:sp>
      <p:sp>
        <p:nvSpPr>
          <p:cNvPr id="190468" name="Rectangle 4"/>
          <p:cNvSpPr>
            <a:spLocks noChangeArrowheads="1"/>
          </p:cNvSpPr>
          <p:nvPr/>
        </p:nvSpPr>
        <p:spPr bwMode="auto">
          <a:xfrm>
            <a:off x="468313" y="3500438"/>
            <a:ext cx="3816350" cy="647700"/>
          </a:xfrm>
          <a:prstGeom prst="rect">
            <a:avLst/>
          </a:prstGeom>
          <a:solidFill>
            <a:srgbClr val="FFFF99"/>
          </a:solidFill>
          <a:ln w="38100" cap="sq">
            <a:solidFill>
              <a:schemeClr val="tx1"/>
            </a:solidFill>
            <a:miter lim="800000"/>
            <a:headEnd type="none" w="sm" len="sm"/>
            <a:tailEnd type="none" w="sm" len="sm"/>
          </a:ln>
        </p:spPr>
        <p:txBody>
          <a:bodyPr anchor="ctr"/>
          <a:lstStyle/>
          <a:p>
            <a:r>
              <a:rPr lang="ru-RU" altLang="ru-RU" b="1"/>
              <a:t>Эффективность проекта в целом</a:t>
            </a:r>
          </a:p>
        </p:txBody>
      </p:sp>
      <p:sp>
        <p:nvSpPr>
          <p:cNvPr id="190469" name="Rectangle 5"/>
          <p:cNvSpPr>
            <a:spLocks noChangeArrowheads="1"/>
          </p:cNvSpPr>
          <p:nvPr/>
        </p:nvSpPr>
        <p:spPr bwMode="auto">
          <a:xfrm>
            <a:off x="4824413" y="2420938"/>
            <a:ext cx="4319587" cy="647700"/>
          </a:xfrm>
          <a:prstGeom prst="rect">
            <a:avLst/>
          </a:prstGeom>
          <a:solidFill>
            <a:srgbClr val="FFFF99"/>
          </a:solidFill>
          <a:ln w="38100" cap="sq">
            <a:solidFill>
              <a:schemeClr val="tx1"/>
            </a:solidFill>
            <a:miter lim="800000"/>
            <a:headEnd type="none" w="sm" len="sm"/>
            <a:tailEnd type="none" w="sm" len="sm"/>
          </a:ln>
        </p:spPr>
        <p:txBody>
          <a:bodyPr anchor="ctr"/>
          <a:lstStyle/>
          <a:p>
            <a:pPr algn="ctr"/>
            <a:r>
              <a:rPr lang="ru-RU" altLang="ru-RU" b="1"/>
              <a:t>Эффективность участия в проекте</a:t>
            </a:r>
          </a:p>
        </p:txBody>
      </p:sp>
      <p:sp>
        <p:nvSpPr>
          <p:cNvPr id="190470" name="Rectangle 6"/>
          <p:cNvSpPr>
            <a:spLocks noChangeArrowheads="1"/>
          </p:cNvSpPr>
          <p:nvPr/>
        </p:nvSpPr>
        <p:spPr bwMode="auto">
          <a:xfrm>
            <a:off x="0" y="4581525"/>
            <a:ext cx="2268538" cy="1008063"/>
          </a:xfrm>
          <a:prstGeom prst="rect">
            <a:avLst/>
          </a:prstGeom>
          <a:solidFill>
            <a:srgbClr val="FFFF99"/>
          </a:solidFill>
          <a:ln w="12700" cap="sq">
            <a:solidFill>
              <a:schemeClr val="tx1"/>
            </a:solidFill>
            <a:miter lim="800000"/>
            <a:headEnd type="none" w="sm" len="sm"/>
            <a:tailEnd type="none" w="sm" len="sm"/>
          </a:ln>
        </p:spPr>
        <p:txBody>
          <a:bodyPr anchor="ctr"/>
          <a:lstStyle/>
          <a:p>
            <a:pPr algn="ctr"/>
            <a:r>
              <a:rPr lang="ru-RU" altLang="ru-RU" b="1"/>
              <a:t>Общественная эффективность</a:t>
            </a:r>
          </a:p>
        </p:txBody>
      </p:sp>
      <p:sp>
        <p:nvSpPr>
          <p:cNvPr id="190471" name="Rectangle 7"/>
          <p:cNvSpPr>
            <a:spLocks noChangeArrowheads="1"/>
          </p:cNvSpPr>
          <p:nvPr/>
        </p:nvSpPr>
        <p:spPr bwMode="auto">
          <a:xfrm>
            <a:off x="2411413" y="4581525"/>
            <a:ext cx="2089150" cy="1008063"/>
          </a:xfrm>
          <a:prstGeom prst="rect">
            <a:avLst/>
          </a:prstGeom>
          <a:solidFill>
            <a:srgbClr val="FFFF99"/>
          </a:solidFill>
          <a:ln w="12700" cap="sq">
            <a:solidFill>
              <a:schemeClr val="tx1"/>
            </a:solidFill>
            <a:miter lim="800000"/>
            <a:headEnd type="none" w="sm" len="sm"/>
            <a:tailEnd type="none" w="sm" len="sm"/>
          </a:ln>
        </p:spPr>
        <p:txBody>
          <a:bodyPr anchor="ctr"/>
          <a:lstStyle/>
          <a:p>
            <a:pPr algn="ctr"/>
            <a:r>
              <a:rPr lang="ru-RU" altLang="ru-RU" b="1"/>
              <a:t>Коммерческая эффективность</a:t>
            </a:r>
          </a:p>
        </p:txBody>
      </p:sp>
      <p:sp>
        <p:nvSpPr>
          <p:cNvPr id="190472" name="Rectangle 8"/>
          <p:cNvSpPr>
            <a:spLocks noChangeArrowheads="1"/>
          </p:cNvSpPr>
          <p:nvPr/>
        </p:nvSpPr>
        <p:spPr bwMode="auto">
          <a:xfrm>
            <a:off x="4787900" y="3357563"/>
            <a:ext cx="2087563" cy="792162"/>
          </a:xfrm>
          <a:prstGeom prst="rect">
            <a:avLst/>
          </a:prstGeom>
          <a:solidFill>
            <a:srgbClr val="FFFF99"/>
          </a:solidFill>
          <a:ln w="12700" cap="sq">
            <a:solidFill>
              <a:schemeClr val="tx1"/>
            </a:solidFill>
            <a:miter lim="800000"/>
            <a:headEnd type="none" w="sm" len="sm"/>
            <a:tailEnd type="none" w="sm" len="sm"/>
          </a:ln>
        </p:spPr>
        <p:txBody>
          <a:bodyPr anchor="ctr"/>
          <a:lstStyle/>
          <a:p>
            <a:pPr algn="ctr"/>
            <a:r>
              <a:rPr lang="ru-RU" altLang="ru-RU" b="1"/>
              <a:t>Эффективность участия предприятий</a:t>
            </a:r>
          </a:p>
        </p:txBody>
      </p:sp>
      <p:sp>
        <p:nvSpPr>
          <p:cNvPr id="190473" name="Rectangle 9"/>
          <p:cNvSpPr>
            <a:spLocks noChangeArrowheads="1"/>
          </p:cNvSpPr>
          <p:nvPr/>
        </p:nvSpPr>
        <p:spPr bwMode="auto">
          <a:xfrm>
            <a:off x="7200900" y="3357563"/>
            <a:ext cx="1943100" cy="793750"/>
          </a:xfrm>
          <a:prstGeom prst="rect">
            <a:avLst/>
          </a:prstGeom>
          <a:solidFill>
            <a:srgbClr val="FFFF99"/>
          </a:solidFill>
          <a:ln w="12700" cap="sq">
            <a:solidFill>
              <a:schemeClr val="tx1"/>
            </a:solidFill>
            <a:miter lim="800000"/>
            <a:headEnd type="none" w="sm" len="sm"/>
            <a:tailEnd type="none" w="sm" len="sm"/>
          </a:ln>
        </p:spPr>
        <p:txBody>
          <a:bodyPr anchor="ctr"/>
          <a:lstStyle/>
          <a:p>
            <a:pPr algn="ctr"/>
            <a:r>
              <a:rPr lang="ru-RU" altLang="ru-RU" sz="1600" b="1"/>
              <a:t>Эффективность акционерного капитала</a:t>
            </a:r>
          </a:p>
        </p:txBody>
      </p:sp>
      <p:sp>
        <p:nvSpPr>
          <p:cNvPr id="190474" name="Rectangle 10"/>
          <p:cNvSpPr>
            <a:spLocks noChangeArrowheads="1"/>
          </p:cNvSpPr>
          <p:nvPr/>
        </p:nvSpPr>
        <p:spPr bwMode="auto">
          <a:xfrm>
            <a:off x="4643438" y="5013325"/>
            <a:ext cx="2087562" cy="1152525"/>
          </a:xfrm>
          <a:prstGeom prst="rect">
            <a:avLst/>
          </a:prstGeom>
          <a:solidFill>
            <a:srgbClr val="FFFF99"/>
          </a:solidFill>
          <a:ln w="12700" cap="sq">
            <a:solidFill>
              <a:schemeClr val="tx1"/>
            </a:solidFill>
            <a:miter lim="800000"/>
            <a:headEnd type="none" w="sm" len="sm"/>
            <a:tailEnd type="none" w="sm" len="sm"/>
          </a:ln>
        </p:spPr>
        <p:txBody>
          <a:bodyPr anchor="ctr"/>
          <a:lstStyle/>
          <a:p>
            <a:pPr algn="ctr"/>
            <a:r>
              <a:rPr lang="ru-RU" altLang="ru-RU" sz="1600" b="1"/>
              <a:t>Эффективность участия структур более высокого уровня</a:t>
            </a:r>
          </a:p>
        </p:txBody>
      </p:sp>
      <p:sp>
        <p:nvSpPr>
          <p:cNvPr id="190475" name="Rectangle 11"/>
          <p:cNvSpPr>
            <a:spLocks noChangeArrowheads="1"/>
          </p:cNvSpPr>
          <p:nvPr/>
        </p:nvSpPr>
        <p:spPr bwMode="auto">
          <a:xfrm>
            <a:off x="6948488" y="5013325"/>
            <a:ext cx="1943100" cy="1152525"/>
          </a:xfrm>
          <a:prstGeom prst="rect">
            <a:avLst/>
          </a:prstGeom>
          <a:solidFill>
            <a:srgbClr val="FFFF99"/>
          </a:solidFill>
          <a:ln w="12700" cap="sq">
            <a:solidFill>
              <a:schemeClr val="tx1"/>
            </a:solidFill>
            <a:miter lim="800000"/>
            <a:headEnd type="none" w="sm" len="sm"/>
            <a:tailEnd type="none" w="sm" len="sm"/>
          </a:ln>
        </p:spPr>
        <p:txBody>
          <a:bodyPr anchor="ctr"/>
          <a:lstStyle/>
          <a:p>
            <a:pPr algn="ctr"/>
            <a:r>
              <a:rPr lang="ru-RU" altLang="ru-RU" sz="1600" b="1"/>
              <a:t>Бюджетная эффективность</a:t>
            </a:r>
          </a:p>
        </p:txBody>
      </p:sp>
      <p:sp>
        <p:nvSpPr>
          <p:cNvPr id="190476" name="Line 12"/>
          <p:cNvSpPr>
            <a:spLocks noChangeShapeType="1"/>
          </p:cNvSpPr>
          <p:nvPr/>
        </p:nvSpPr>
        <p:spPr bwMode="auto">
          <a:xfrm>
            <a:off x="1331913" y="4149725"/>
            <a:ext cx="0" cy="431800"/>
          </a:xfrm>
          <a:prstGeom prst="line">
            <a:avLst/>
          </a:prstGeom>
          <a:noFill/>
          <a:ln w="38100" cap="sq">
            <a:solidFill>
              <a:srgbClr val="008000"/>
            </a:solidFill>
            <a:round/>
            <a:headEnd type="none" w="sm" len="sm"/>
            <a:tailEnd type="none" w="sm" len="sm"/>
          </a:ln>
        </p:spPr>
        <p:txBody>
          <a:bodyPr wrap="none"/>
          <a:lstStyle/>
          <a:p>
            <a:endParaRPr lang="ru-RU"/>
          </a:p>
        </p:txBody>
      </p:sp>
      <p:sp>
        <p:nvSpPr>
          <p:cNvPr id="190477" name="Line 13"/>
          <p:cNvSpPr>
            <a:spLocks noChangeShapeType="1"/>
          </p:cNvSpPr>
          <p:nvPr/>
        </p:nvSpPr>
        <p:spPr bwMode="auto">
          <a:xfrm>
            <a:off x="3348038" y="4149725"/>
            <a:ext cx="0" cy="431800"/>
          </a:xfrm>
          <a:prstGeom prst="line">
            <a:avLst/>
          </a:prstGeom>
          <a:noFill/>
          <a:ln w="38100" cap="sq">
            <a:solidFill>
              <a:srgbClr val="008000"/>
            </a:solidFill>
            <a:round/>
            <a:headEnd type="none" w="sm" len="sm"/>
            <a:tailEnd type="none" w="sm" len="sm"/>
          </a:ln>
        </p:spPr>
        <p:txBody>
          <a:bodyPr wrap="none"/>
          <a:lstStyle/>
          <a:p>
            <a:endParaRPr lang="ru-RU"/>
          </a:p>
        </p:txBody>
      </p:sp>
      <p:sp>
        <p:nvSpPr>
          <p:cNvPr id="190478" name="Line 14"/>
          <p:cNvSpPr>
            <a:spLocks noChangeShapeType="1"/>
          </p:cNvSpPr>
          <p:nvPr/>
        </p:nvSpPr>
        <p:spPr bwMode="auto">
          <a:xfrm>
            <a:off x="5795963" y="3068638"/>
            <a:ext cx="0" cy="215900"/>
          </a:xfrm>
          <a:prstGeom prst="line">
            <a:avLst/>
          </a:prstGeom>
          <a:noFill/>
          <a:ln w="38100" cap="sq">
            <a:solidFill>
              <a:srgbClr val="008000"/>
            </a:solidFill>
            <a:round/>
            <a:headEnd type="none" w="sm" len="sm"/>
            <a:tailEnd type="none" w="sm" len="sm"/>
          </a:ln>
        </p:spPr>
        <p:txBody>
          <a:bodyPr wrap="none"/>
          <a:lstStyle/>
          <a:p>
            <a:endParaRPr lang="ru-RU"/>
          </a:p>
        </p:txBody>
      </p:sp>
      <p:sp>
        <p:nvSpPr>
          <p:cNvPr id="190479" name="Line 15"/>
          <p:cNvSpPr>
            <a:spLocks noChangeShapeType="1"/>
          </p:cNvSpPr>
          <p:nvPr/>
        </p:nvSpPr>
        <p:spPr bwMode="auto">
          <a:xfrm>
            <a:off x="8243888" y="3141663"/>
            <a:ext cx="0" cy="215900"/>
          </a:xfrm>
          <a:prstGeom prst="line">
            <a:avLst/>
          </a:prstGeom>
          <a:noFill/>
          <a:ln w="38100" cap="sq">
            <a:solidFill>
              <a:srgbClr val="008000"/>
            </a:solidFill>
            <a:round/>
            <a:headEnd type="none" w="sm" len="sm"/>
            <a:tailEnd type="none" w="sm" len="sm"/>
          </a:ln>
        </p:spPr>
        <p:txBody>
          <a:bodyPr wrap="none"/>
          <a:lstStyle/>
          <a:p>
            <a:endParaRPr lang="ru-RU"/>
          </a:p>
        </p:txBody>
      </p:sp>
      <p:sp>
        <p:nvSpPr>
          <p:cNvPr id="190480" name="Line 16"/>
          <p:cNvSpPr>
            <a:spLocks noChangeShapeType="1"/>
          </p:cNvSpPr>
          <p:nvPr/>
        </p:nvSpPr>
        <p:spPr bwMode="auto">
          <a:xfrm>
            <a:off x="7019925" y="3068638"/>
            <a:ext cx="0" cy="1655762"/>
          </a:xfrm>
          <a:prstGeom prst="line">
            <a:avLst/>
          </a:prstGeom>
          <a:noFill/>
          <a:ln w="38100" cap="sq">
            <a:solidFill>
              <a:srgbClr val="008000"/>
            </a:solidFill>
            <a:round/>
            <a:headEnd type="none" w="sm" len="sm"/>
            <a:tailEnd type="none" w="sm" len="sm"/>
          </a:ln>
        </p:spPr>
        <p:txBody>
          <a:bodyPr wrap="none"/>
          <a:lstStyle/>
          <a:p>
            <a:endParaRPr lang="ru-RU"/>
          </a:p>
        </p:txBody>
      </p:sp>
      <p:sp>
        <p:nvSpPr>
          <p:cNvPr id="190481" name="Line 17"/>
          <p:cNvSpPr>
            <a:spLocks noChangeShapeType="1"/>
          </p:cNvSpPr>
          <p:nvPr/>
        </p:nvSpPr>
        <p:spPr bwMode="auto">
          <a:xfrm>
            <a:off x="6948488" y="4724400"/>
            <a:ext cx="1079500" cy="215900"/>
          </a:xfrm>
          <a:prstGeom prst="line">
            <a:avLst/>
          </a:prstGeom>
          <a:noFill/>
          <a:ln w="38100" cap="sq">
            <a:solidFill>
              <a:srgbClr val="008000"/>
            </a:solidFill>
            <a:round/>
            <a:headEnd type="none" w="sm" len="sm"/>
            <a:tailEnd type="none" w="sm" len="sm"/>
          </a:ln>
        </p:spPr>
        <p:txBody>
          <a:bodyPr wrap="none"/>
          <a:lstStyle/>
          <a:p>
            <a:endParaRPr lang="ru-RU"/>
          </a:p>
        </p:txBody>
      </p:sp>
      <p:sp>
        <p:nvSpPr>
          <p:cNvPr id="190482" name="Line 18"/>
          <p:cNvSpPr>
            <a:spLocks noChangeShapeType="1"/>
          </p:cNvSpPr>
          <p:nvPr/>
        </p:nvSpPr>
        <p:spPr bwMode="auto">
          <a:xfrm flipH="1">
            <a:off x="5867400" y="4724400"/>
            <a:ext cx="1223963" cy="215900"/>
          </a:xfrm>
          <a:prstGeom prst="line">
            <a:avLst/>
          </a:prstGeom>
          <a:noFill/>
          <a:ln w="38100" cap="sq">
            <a:solidFill>
              <a:srgbClr val="008000"/>
            </a:solidFill>
            <a:round/>
            <a:headEnd type="none" w="sm" len="sm"/>
            <a:tailEnd type="none" w="sm" len="sm"/>
          </a:ln>
        </p:spPr>
        <p:txBody>
          <a:bodyPr wrap="none"/>
          <a:lstStyle/>
          <a:p>
            <a:endParaRPr lang="ru-RU"/>
          </a:p>
        </p:txBody>
      </p:sp>
      <p:sp>
        <p:nvSpPr>
          <p:cNvPr id="18" name="Номер слайда 17"/>
          <p:cNvSpPr>
            <a:spLocks noGrp="1"/>
          </p:cNvSpPr>
          <p:nvPr>
            <p:ph type="sldNum" sz="quarter" idx="12"/>
          </p:nvPr>
        </p:nvSpPr>
        <p:spPr/>
        <p:txBody>
          <a:bodyPr/>
          <a:lstStyle/>
          <a:p>
            <a:fld id="{B19B0651-EE4F-4900-A07F-96A6BFA9D0F0}" type="slidenum">
              <a:rPr lang="ru-RU" smtClean="0"/>
              <a:pPr/>
              <a:t>276</a:t>
            </a:fld>
            <a:endParaRPr lang="ru-RU"/>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dissolve">
                                      <p:cBhvr>
                                        <p:cTn id="7" dur="500"/>
                                        <p:tgtEl>
                                          <p:spTgt spid="190467">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0468"/>
                                        </p:tgtEl>
                                        <p:attrNameLst>
                                          <p:attrName>style.visibility</p:attrName>
                                        </p:attrNameLst>
                                      </p:cBhvr>
                                      <p:to>
                                        <p:strVal val="visible"/>
                                      </p:to>
                                    </p:set>
                                    <p:animEffect transition="in" filter="checkerboard(across)">
                                      <p:cBhvr>
                                        <p:cTn id="11" dur="500"/>
                                        <p:tgtEl>
                                          <p:spTgt spid="190468"/>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90469"/>
                                        </p:tgtEl>
                                        <p:attrNameLst>
                                          <p:attrName>style.visibility</p:attrName>
                                        </p:attrNameLst>
                                      </p:cBhvr>
                                      <p:to>
                                        <p:strVal val="visible"/>
                                      </p:to>
                                    </p:set>
                                    <p:animEffect transition="in" filter="checkerboard(across)">
                                      <p:cBhvr>
                                        <p:cTn id="15" dur="500"/>
                                        <p:tgtEl>
                                          <p:spTgt spid="190469"/>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90476"/>
                                        </p:tgtEl>
                                        <p:attrNameLst>
                                          <p:attrName>style.visibility</p:attrName>
                                        </p:attrNameLst>
                                      </p:cBhvr>
                                      <p:to>
                                        <p:strVal val="visible"/>
                                      </p:to>
                                    </p:set>
                                    <p:animEffect transition="in" filter="randombar(horizontal)">
                                      <p:cBhvr>
                                        <p:cTn id="19" dur="500"/>
                                        <p:tgtEl>
                                          <p:spTgt spid="190476"/>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90477"/>
                                        </p:tgtEl>
                                        <p:attrNameLst>
                                          <p:attrName>style.visibility</p:attrName>
                                        </p:attrNameLst>
                                      </p:cBhvr>
                                      <p:to>
                                        <p:strVal val="visible"/>
                                      </p:to>
                                    </p:set>
                                    <p:animEffect transition="in" filter="randombar(horizontal)">
                                      <p:cBhvr>
                                        <p:cTn id="23" dur="500"/>
                                        <p:tgtEl>
                                          <p:spTgt spid="190477"/>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90470"/>
                                        </p:tgtEl>
                                        <p:attrNameLst>
                                          <p:attrName>style.visibility</p:attrName>
                                        </p:attrNameLst>
                                      </p:cBhvr>
                                      <p:to>
                                        <p:strVal val="visible"/>
                                      </p:to>
                                    </p:set>
                                    <p:animEffect transition="in" filter="randombar(horizontal)">
                                      <p:cBhvr>
                                        <p:cTn id="27" dur="500"/>
                                        <p:tgtEl>
                                          <p:spTgt spid="190470"/>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90471"/>
                                        </p:tgtEl>
                                        <p:attrNameLst>
                                          <p:attrName>style.visibility</p:attrName>
                                        </p:attrNameLst>
                                      </p:cBhvr>
                                      <p:to>
                                        <p:strVal val="visible"/>
                                      </p:to>
                                    </p:set>
                                    <p:animEffect transition="in" filter="randombar(horizontal)">
                                      <p:cBhvr>
                                        <p:cTn id="31" dur="500"/>
                                        <p:tgtEl>
                                          <p:spTgt spid="190471"/>
                                        </p:tgtEl>
                                      </p:cBhvr>
                                    </p:animEffect>
                                  </p:childTnLst>
                                </p:cTn>
                              </p:par>
                            </p:childTnLst>
                          </p:cTn>
                        </p:par>
                        <p:par>
                          <p:cTn id="32" fill="hold" nodeType="afterGroup">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90478"/>
                                        </p:tgtEl>
                                        <p:attrNameLst>
                                          <p:attrName>style.visibility</p:attrName>
                                        </p:attrNameLst>
                                      </p:cBhvr>
                                      <p:to>
                                        <p:strVal val="visible"/>
                                      </p:to>
                                    </p:set>
                                    <p:animEffect transition="in" filter="blinds(horizontal)">
                                      <p:cBhvr>
                                        <p:cTn id="35" dur="500"/>
                                        <p:tgtEl>
                                          <p:spTgt spid="190478"/>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90479"/>
                                        </p:tgtEl>
                                        <p:attrNameLst>
                                          <p:attrName>style.visibility</p:attrName>
                                        </p:attrNameLst>
                                      </p:cBhvr>
                                      <p:to>
                                        <p:strVal val="visible"/>
                                      </p:to>
                                    </p:set>
                                    <p:animEffect transition="in" filter="blinds(horizontal)">
                                      <p:cBhvr>
                                        <p:cTn id="38" dur="500"/>
                                        <p:tgtEl>
                                          <p:spTgt spid="19047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90472"/>
                                        </p:tgtEl>
                                        <p:attrNameLst>
                                          <p:attrName>style.visibility</p:attrName>
                                        </p:attrNameLst>
                                      </p:cBhvr>
                                      <p:to>
                                        <p:strVal val="visible"/>
                                      </p:to>
                                    </p:set>
                                    <p:animEffect transition="in" filter="blinds(horizontal)">
                                      <p:cBhvr>
                                        <p:cTn id="41" dur="500"/>
                                        <p:tgtEl>
                                          <p:spTgt spid="19047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90473"/>
                                        </p:tgtEl>
                                        <p:attrNameLst>
                                          <p:attrName>style.visibility</p:attrName>
                                        </p:attrNameLst>
                                      </p:cBhvr>
                                      <p:to>
                                        <p:strVal val="visible"/>
                                      </p:to>
                                    </p:set>
                                    <p:animEffect transition="in" filter="blinds(horizontal)">
                                      <p:cBhvr>
                                        <p:cTn id="44" dur="500"/>
                                        <p:tgtEl>
                                          <p:spTgt spid="190473"/>
                                        </p:tgtEl>
                                      </p:cBhvr>
                                    </p:animEffect>
                                  </p:childTnLst>
                                </p:cTn>
                              </p:par>
                            </p:childTnLst>
                          </p:cTn>
                        </p:par>
                        <p:par>
                          <p:cTn id="45" fill="hold" nodeType="afterGroup">
                            <p:stCondLst>
                              <p:cond delay="4000"/>
                            </p:stCondLst>
                            <p:childTnLst>
                              <p:par>
                                <p:cTn id="46" presetID="3" presetClass="entr" presetSubtype="10" fill="hold" grpId="0" nodeType="afterEffect">
                                  <p:stCondLst>
                                    <p:cond delay="0"/>
                                  </p:stCondLst>
                                  <p:childTnLst>
                                    <p:set>
                                      <p:cBhvr>
                                        <p:cTn id="47" dur="1" fill="hold">
                                          <p:stCondLst>
                                            <p:cond delay="0"/>
                                          </p:stCondLst>
                                        </p:cTn>
                                        <p:tgtEl>
                                          <p:spTgt spid="190480"/>
                                        </p:tgtEl>
                                        <p:attrNameLst>
                                          <p:attrName>style.visibility</p:attrName>
                                        </p:attrNameLst>
                                      </p:cBhvr>
                                      <p:to>
                                        <p:strVal val="visible"/>
                                      </p:to>
                                    </p:set>
                                    <p:animEffect transition="in" filter="blinds(horizontal)">
                                      <p:cBhvr>
                                        <p:cTn id="48" dur="500"/>
                                        <p:tgtEl>
                                          <p:spTgt spid="19048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90482"/>
                                        </p:tgtEl>
                                        <p:attrNameLst>
                                          <p:attrName>style.visibility</p:attrName>
                                        </p:attrNameLst>
                                      </p:cBhvr>
                                      <p:to>
                                        <p:strVal val="visible"/>
                                      </p:to>
                                    </p:set>
                                    <p:animEffect transition="in" filter="blinds(horizontal)">
                                      <p:cBhvr>
                                        <p:cTn id="51" dur="500"/>
                                        <p:tgtEl>
                                          <p:spTgt spid="19048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90481"/>
                                        </p:tgtEl>
                                        <p:attrNameLst>
                                          <p:attrName>style.visibility</p:attrName>
                                        </p:attrNameLst>
                                      </p:cBhvr>
                                      <p:to>
                                        <p:strVal val="visible"/>
                                      </p:to>
                                    </p:set>
                                    <p:animEffect transition="in" filter="blinds(horizontal)">
                                      <p:cBhvr>
                                        <p:cTn id="54" dur="500"/>
                                        <p:tgtEl>
                                          <p:spTgt spid="190481"/>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90474"/>
                                        </p:tgtEl>
                                        <p:attrNameLst>
                                          <p:attrName>style.visibility</p:attrName>
                                        </p:attrNameLst>
                                      </p:cBhvr>
                                      <p:to>
                                        <p:strVal val="visible"/>
                                      </p:to>
                                    </p:set>
                                    <p:animEffect transition="in" filter="blinds(horizontal)">
                                      <p:cBhvr>
                                        <p:cTn id="57" dur="500"/>
                                        <p:tgtEl>
                                          <p:spTgt spid="19047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90475"/>
                                        </p:tgtEl>
                                        <p:attrNameLst>
                                          <p:attrName>style.visibility</p:attrName>
                                        </p:attrNameLst>
                                      </p:cBhvr>
                                      <p:to>
                                        <p:strVal val="visible"/>
                                      </p:to>
                                    </p:set>
                                    <p:animEffect transition="in" filter="blinds(horizontal)">
                                      <p:cBhvr>
                                        <p:cTn id="60" dur="500"/>
                                        <p:tgtEl>
                                          <p:spTgt spid="190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animBg="1"/>
      <p:bldP spid="190469" grpId="0" animBg="1"/>
      <p:bldP spid="190470" grpId="0" animBg="1"/>
      <p:bldP spid="190471" grpId="0" animBg="1"/>
      <p:bldP spid="190472" grpId="0" animBg="1"/>
      <p:bldP spid="190473" grpId="0" animBg="1"/>
      <p:bldP spid="190474" grpId="0" animBg="1"/>
      <p:bldP spid="190475" grpId="0" animBg="1"/>
      <p:bldP spid="190476" grpId="0" animBg="1"/>
      <p:bldP spid="190477" grpId="0" animBg="1"/>
      <p:bldP spid="190478" grpId="0" animBg="1"/>
      <p:bldP spid="190479" grpId="0" animBg="1"/>
      <p:bldP spid="190480" grpId="0" animBg="1"/>
      <p:bldP spid="190481" grpId="0" animBg="1"/>
      <p:bldP spid="190482" grpId="0" animBg="1"/>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Заголовок 1"/>
          <p:cNvSpPr>
            <a:spLocks noGrp="1"/>
          </p:cNvSpPr>
          <p:nvPr>
            <p:ph type="title"/>
          </p:nvPr>
        </p:nvSpPr>
        <p:spPr bwMode="auto">
          <a:xfrm>
            <a:off x="457200" y="273050"/>
            <a:ext cx="8229600" cy="6180286"/>
          </a:xfrm>
        </p:spPr>
        <p:txBody>
          <a:bodyPr vert="horz" wrap="square" numCol="1" anchorCtr="0" compatLnSpc="1">
            <a:prstTxWarp prst="textNoShape">
              <a:avLst/>
            </a:prstTxWarp>
            <a:normAutofit/>
          </a:bodyPr>
          <a:lstStyle/>
          <a:p>
            <a:r>
              <a:rPr lang="ru-RU" altLang="ru-RU" sz="3200" b="1" dirty="0" smtClean="0">
                <a:solidFill>
                  <a:srgbClr val="FF0000"/>
                </a:solidFill>
              </a:rPr>
              <a:t>Эффективность </a:t>
            </a:r>
            <a:r>
              <a:rPr lang="ru-RU" altLang="ru-RU" sz="3200" b="1" dirty="0">
                <a:solidFill>
                  <a:srgbClr val="FF0000"/>
                </a:solidFill>
              </a:rPr>
              <a:t/>
            </a:r>
            <a:br>
              <a:rPr lang="ru-RU" altLang="ru-RU" sz="3200" b="1" dirty="0">
                <a:solidFill>
                  <a:srgbClr val="FF0000"/>
                </a:solidFill>
              </a:rPr>
            </a:br>
            <a:r>
              <a:rPr lang="ru-RU" altLang="ru-RU" sz="3200" b="1" dirty="0">
                <a:solidFill>
                  <a:srgbClr val="FF0000"/>
                </a:solidFill>
              </a:rPr>
              <a:t>инвестиционного проекта </a:t>
            </a:r>
            <a:r>
              <a:rPr lang="ru-RU" altLang="ru-RU" sz="3200" dirty="0" smtClean="0">
                <a:solidFill>
                  <a:srgbClr val="FF0000"/>
                </a:solidFill>
              </a:rPr>
              <a:t>–</a:t>
            </a:r>
            <a:r>
              <a:rPr lang="ru-RU" altLang="ru-RU" sz="3200" dirty="0" smtClean="0">
                <a:solidFill>
                  <a:srgbClr val="000000"/>
                </a:solidFill>
              </a:rPr>
              <a:t>экономическая категория, отражающая соответствие проекта (принятых по поводу него технических, технологических, организационных и </a:t>
            </a:r>
            <a:r>
              <a:rPr lang="ru-RU" altLang="ru-RU" sz="3200" dirty="0" err="1" smtClean="0">
                <a:solidFill>
                  <a:srgbClr val="000000"/>
                </a:solidFill>
              </a:rPr>
              <a:t>оптимизационно-финансовых</a:t>
            </a:r>
            <a:r>
              <a:rPr lang="ru-RU" altLang="ru-RU" sz="3200" dirty="0" smtClean="0">
                <a:solidFill>
                  <a:srgbClr val="000000"/>
                </a:solidFill>
              </a:rPr>
              <a:t> решений) целям и интересам участников проекта.</a:t>
            </a:r>
            <a:br>
              <a:rPr lang="ru-RU" altLang="ru-RU" sz="3200" dirty="0" smtClean="0">
                <a:solidFill>
                  <a:srgbClr val="000000"/>
                </a:solidFill>
              </a:rPr>
            </a:br>
            <a:endParaRPr lang="ru-RU" sz="3200" dirty="0">
              <a:solidFill>
                <a:srgbClr val="FF0000"/>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277</a:t>
            </a:fld>
            <a:endParaRPr lang="ru-RU"/>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3" name="Rectangle 3"/>
          <p:cNvSpPr>
            <a:spLocks noChangeArrowheads="1"/>
          </p:cNvSpPr>
          <p:nvPr/>
        </p:nvSpPr>
        <p:spPr bwMode="auto">
          <a:xfrm>
            <a:off x="827088" y="233363"/>
            <a:ext cx="7777162" cy="604837"/>
          </a:xfrm>
          <a:prstGeom prst="rect">
            <a:avLst/>
          </a:prstGeom>
          <a:solidFill>
            <a:srgbClr val="9900CC"/>
          </a:solidFill>
          <a:ln w="38100" cap="sq">
            <a:solidFill>
              <a:schemeClr val="tx1"/>
            </a:solidFill>
            <a:miter lim="800000"/>
            <a:headEnd type="none" w="sm" len="sm"/>
            <a:tailEnd type="none" w="sm" len="sm"/>
          </a:ln>
        </p:spPr>
        <p:txBody>
          <a:bodyPr wrap="none" anchor="ctr"/>
          <a:lstStyle/>
          <a:p>
            <a:pPr algn="ctr"/>
            <a:r>
              <a:rPr lang="ru-RU" altLang="ru-RU" b="1">
                <a:solidFill>
                  <a:schemeClr val="bg1"/>
                </a:solidFill>
              </a:rPr>
              <a:t>Методы определения экономической эффективности</a:t>
            </a:r>
          </a:p>
        </p:txBody>
      </p:sp>
      <p:sp>
        <p:nvSpPr>
          <p:cNvPr id="189444" name="Rectangle 4"/>
          <p:cNvSpPr>
            <a:spLocks noChangeArrowheads="1"/>
          </p:cNvSpPr>
          <p:nvPr/>
        </p:nvSpPr>
        <p:spPr bwMode="auto">
          <a:xfrm>
            <a:off x="254000" y="1328738"/>
            <a:ext cx="2662238" cy="1928812"/>
          </a:xfrm>
          <a:prstGeom prst="rect">
            <a:avLst/>
          </a:prstGeom>
          <a:solidFill>
            <a:srgbClr val="CC99FF">
              <a:alpha val="30196"/>
            </a:srgbClr>
          </a:solidFill>
          <a:ln w="28575" cap="sq">
            <a:solidFill>
              <a:schemeClr val="tx1"/>
            </a:solidFill>
            <a:miter lim="800000"/>
            <a:headEnd type="none" w="sm" len="sm"/>
            <a:tailEnd type="none" w="sm" len="sm"/>
          </a:ln>
        </p:spPr>
        <p:txBody>
          <a:bodyPr anchor="ctr"/>
          <a:lstStyle/>
          <a:p>
            <a:pPr algn="ctr"/>
            <a:r>
              <a:rPr lang="ru-RU" altLang="ru-RU" sz="2000" b="1" u="sng">
                <a:solidFill>
                  <a:srgbClr val="000066"/>
                </a:solidFill>
              </a:rPr>
              <a:t>Статичные модели</a:t>
            </a:r>
            <a:r>
              <a:rPr lang="ru-RU" altLang="ru-RU" sz="2000" b="1" u="sng"/>
              <a:t> </a:t>
            </a:r>
            <a:r>
              <a:rPr lang="ru-RU" altLang="ru-RU" sz="2000" b="1"/>
              <a:t>на основе использования простых, укрупненных методов</a:t>
            </a:r>
          </a:p>
        </p:txBody>
      </p:sp>
      <p:sp>
        <p:nvSpPr>
          <p:cNvPr id="189445" name="Rectangle 5"/>
          <p:cNvSpPr>
            <a:spLocks noChangeArrowheads="1"/>
          </p:cNvSpPr>
          <p:nvPr/>
        </p:nvSpPr>
        <p:spPr bwMode="auto">
          <a:xfrm>
            <a:off x="3160713" y="1411288"/>
            <a:ext cx="5688012" cy="1754187"/>
          </a:xfrm>
          <a:prstGeom prst="rect">
            <a:avLst/>
          </a:prstGeom>
          <a:solidFill>
            <a:srgbClr val="CC99FF">
              <a:alpha val="30196"/>
            </a:srgbClr>
          </a:solidFill>
          <a:ln w="28575" cap="sq">
            <a:solidFill>
              <a:schemeClr val="tx1"/>
            </a:solidFill>
            <a:miter lim="800000"/>
            <a:headEnd type="none" w="sm" len="sm"/>
            <a:tailEnd type="none" w="sm" len="sm"/>
          </a:ln>
        </p:spPr>
        <p:txBody>
          <a:bodyPr anchor="ctr">
            <a:spAutoFit/>
          </a:bodyPr>
          <a:lstStyle/>
          <a:p>
            <a:pPr algn="ctr"/>
            <a:r>
              <a:rPr lang="ru-RU" altLang="ru-RU" b="1" u="sng">
                <a:solidFill>
                  <a:srgbClr val="000066"/>
                </a:solidFill>
              </a:rPr>
              <a:t>Динамические модели</a:t>
            </a:r>
            <a:r>
              <a:rPr lang="ru-RU" altLang="ru-RU" b="1" u="sng"/>
              <a:t> </a:t>
            </a:r>
            <a:r>
              <a:rPr lang="ru-RU" altLang="ru-RU" b="1"/>
              <a:t>на основе методов, учитывающих изменение технико-экономических показателей, неравноценность денежных потоков во времени, инвестиционные риски, интересы различных групп инвесторов-участников проекта</a:t>
            </a:r>
          </a:p>
        </p:txBody>
      </p:sp>
      <p:sp>
        <p:nvSpPr>
          <p:cNvPr id="189446" name="Rectangle 6"/>
          <p:cNvSpPr>
            <a:spLocks noChangeArrowheads="1"/>
          </p:cNvSpPr>
          <p:nvPr/>
        </p:nvSpPr>
        <p:spPr bwMode="auto">
          <a:xfrm>
            <a:off x="250825" y="3716338"/>
            <a:ext cx="3241675" cy="2881312"/>
          </a:xfrm>
          <a:prstGeom prst="rect">
            <a:avLst/>
          </a:prstGeom>
          <a:solidFill>
            <a:srgbClr val="CC99FF">
              <a:alpha val="30196"/>
            </a:srgbClr>
          </a:solidFill>
          <a:ln w="12700" cap="sq">
            <a:solidFill>
              <a:schemeClr val="tx1"/>
            </a:solidFill>
            <a:miter lim="800000"/>
            <a:headEnd type="none" w="sm" len="sm"/>
            <a:tailEnd type="none" w="sm" len="sm"/>
          </a:ln>
        </p:spPr>
        <p:txBody>
          <a:bodyPr anchor="ctr"/>
          <a:lstStyle/>
          <a:p>
            <a:pPr>
              <a:buFontTx/>
              <a:buAutoNum type="arabicPeriod"/>
            </a:pPr>
            <a:r>
              <a:rPr lang="ru-RU" altLang="ru-RU" sz="1600" b="1">
                <a:cs typeface="Times New Roman" pitchFamily="18" charset="0"/>
              </a:rPr>
              <a:t>Норма прибыли </a:t>
            </a:r>
            <a:endParaRPr lang="en-US" altLang="ru-RU" sz="1600" b="1">
              <a:cs typeface="Times New Roman" pitchFamily="18" charset="0"/>
            </a:endParaRPr>
          </a:p>
          <a:p>
            <a:r>
              <a:rPr lang="en-US" altLang="ru-RU" sz="1600">
                <a:cs typeface="Times New Roman" pitchFamily="18" charset="0"/>
              </a:rPr>
              <a:t>(Rate of Return, RR)</a:t>
            </a:r>
            <a:endParaRPr lang="ru-RU" altLang="ru-RU" sz="1600">
              <a:cs typeface="Times New Roman" pitchFamily="18" charset="0"/>
            </a:endParaRPr>
          </a:p>
          <a:p>
            <a:r>
              <a:rPr lang="ru-RU" altLang="ru-RU" sz="1600">
                <a:cs typeface="Times New Roman" pitchFamily="18" charset="0"/>
              </a:rPr>
              <a:t>(Прибыль/Инвестиции)</a:t>
            </a:r>
          </a:p>
          <a:p>
            <a:endParaRPr lang="ru-RU" altLang="ru-RU" sz="1600">
              <a:cs typeface="Times New Roman" pitchFamily="18" charset="0"/>
            </a:endParaRPr>
          </a:p>
          <a:p>
            <a:r>
              <a:rPr lang="ru-RU" altLang="ru-RU" sz="1600" b="1">
                <a:cs typeface="Times New Roman" pitchFamily="18" charset="0"/>
              </a:rPr>
              <a:t>2. Простой срок окупаемости</a:t>
            </a:r>
            <a:r>
              <a:rPr lang="ru-RU" altLang="ru-RU" sz="1600">
                <a:cs typeface="Times New Roman" pitchFamily="18" charset="0"/>
              </a:rPr>
              <a:t> инвестиций </a:t>
            </a:r>
            <a:r>
              <a:rPr lang="en-US" altLang="ru-RU" sz="1600">
                <a:cs typeface="Times New Roman" pitchFamily="18" charset="0"/>
              </a:rPr>
              <a:t>(Payback Period, PP)</a:t>
            </a:r>
          </a:p>
          <a:p>
            <a:r>
              <a:rPr lang="ru-RU" altLang="ru-RU" sz="1600">
                <a:cs typeface="Times New Roman" pitchFamily="18" charset="0"/>
              </a:rPr>
              <a:t>(Инвестиции/Прибыль)</a:t>
            </a:r>
          </a:p>
        </p:txBody>
      </p:sp>
      <p:sp>
        <p:nvSpPr>
          <p:cNvPr id="189447" name="Rectangle 7"/>
          <p:cNvSpPr>
            <a:spLocks noChangeArrowheads="1"/>
          </p:cNvSpPr>
          <p:nvPr/>
        </p:nvSpPr>
        <p:spPr bwMode="auto">
          <a:xfrm>
            <a:off x="3708400" y="3716338"/>
            <a:ext cx="5111750" cy="2952750"/>
          </a:xfrm>
          <a:prstGeom prst="rect">
            <a:avLst/>
          </a:prstGeom>
          <a:solidFill>
            <a:srgbClr val="CC99FF">
              <a:alpha val="30196"/>
            </a:srgbClr>
          </a:solidFill>
          <a:ln w="12700" cap="sq">
            <a:solidFill>
              <a:schemeClr val="tx1"/>
            </a:solidFill>
            <a:miter lim="800000"/>
            <a:headEnd type="none" w="sm" len="sm"/>
            <a:tailEnd type="none" w="sm" len="sm"/>
          </a:ln>
        </p:spPr>
        <p:txBody>
          <a:bodyPr wrap="none" anchor="ctr"/>
          <a:lstStyle/>
          <a:p>
            <a:r>
              <a:rPr lang="ru-RU" altLang="ru-RU" sz="1600" b="1"/>
              <a:t>1. Чистый доход</a:t>
            </a:r>
          </a:p>
          <a:p>
            <a:r>
              <a:rPr lang="ru-RU" altLang="ru-RU" sz="1600" b="1"/>
              <a:t>2. Чистый дисконтированный доход</a:t>
            </a:r>
            <a:endParaRPr lang="en-US" altLang="ru-RU" sz="1600" b="1"/>
          </a:p>
          <a:p>
            <a:r>
              <a:rPr lang="en-US" altLang="ru-RU" sz="1600" b="1"/>
              <a:t> </a:t>
            </a:r>
            <a:r>
              <a:rPr lang="ru-RU" altLang="ru-RU" sz="1600" b="1"/>
              <a:t> (ЧДД/</a:t>
            </a:r>
            <a:r>
              <a:rPr lang="en-US" altLang="ru-RU" sz="1600" b="1"/>
              <a:t> </a:t>
            </a:r>
            <a:r>
              <a:rPr lang="en-US" altLang="ru-RU" sz="1600"/>
              <a:t>Net Present Value</a:t>
            </a:r>
            <a:r>
              <a:rPr lang="ru-RU" altLang="ru-RU" sz="1600"/>
              <a:t>, </a:t>
            </a:r>
            <a:r>
              <a:rPr lang="en-US" altLang="ru-RU" sz="1600"/>
              <a:t>NPV</a:t>
            </a:r>
            <a:r>
              <a:rPr lang="ru-RU" altLang="ru-RU" sz="1600" b="1"/>
              <a:t>)</a:t>
            </a:r>
          </a:p>
          <a:p>
            <a:r>
              <a:rPr lang="ru-RU" altLang="ru-RU" sz="1600" b="1"/>
              <a:t>3. Индекс доходности</a:t>
            </a:r>
            <a:r>
              <a:rPr lang="en-US" altLang="ru-RU" sz="1600" b="1"/>
              <a:t> </a:t>
            </a:r>
            <a:endParaRPr lang="ru-RU" altLang="ru-RU" sz="1600" b="1"/>
          </a:p>
          <a:p>
            <a:r>
              <a:rPr lang="ru-RU" altLang="ru-RU" sz="1600" b="1"/>
              <a:t>дисконтированный</a:t>
            </a:r>
            <a:r>
              <a:rPr lang="en-US" altLang="ru-RU" sz="1600"/>
              <a:t> (Profitability Index</a:t>
            </a:r>
            <a:r>
              <a:rPr lang="ru-RU" altLang="ru-RU" sz="1600"/>
              <a:t>, </a:t>
            </a:r>
            <a:r>
              <a:rPr lang="en-US" altLang="ru-RU" sz="1600"/>
              <a:t>PI</a:t>
            </a:r>
            <a:r>
              <a:rPr lang="ru-RU" altLang="ru-RU" sz="1600"/>
              <a:t>;</a:t>
            </a:r>
            <a:r>
              <a:rPr lang="en-US" altLang="ru-RU" sz="1600"/>
              <a:t> </a:t>
            </a:r>
            <a:endParaRPr lang="ru-RU" altLang="ru-RU" sz="1600"/>
          </a:p>
          <a:p>
            <a:r>
              <a:rPr lang="en-US" altLang="ru-RU" sz="1600"/>
              <a:t>Discounted</a:t>
            </a:r>
            <a:r>
              <a:rPr lang="ru-RU" altLang="ru-RU" sz="1600"/>
              <a:t> </a:t>
            </a:r>
            <a:r>
              <a:rPr lang="en-US" altLang="ru-RU" sz="1600"/>
              <a:t>Profitability Index</a:t>
            </a:r>
            <a:r>
              <a:rPr lang="ru-RU" altLang="ru-RU" sz="1600"/>
              <a:t>, </a:t>
            </a:r>
            <a:r>
              <a:rPr lang="en-US" altLang="ru-RU" sz="1600"/>
              <a:t>DPI) </a:t>
            </a:r>
            <a:endParaRPr lang="ru-RU" altLang="ru-RU" sz="1600"/>
          </a:p>
          <a:p>
            <a:r>
              <a:rPr lang="ru-RU" altLang="ru-RU" sz="1600" b="1"/>
              <a:t>4. Дисконтированный срок </a:t>
            </a:r>
          </a:p>
          <a:p>
            <a:r>
              <a:rPr lang="ru-RU" altLang="ru-RU" sz="1600" b="1"/>
              <a:t>окупаемости</a:t>
            </a:r>
            <a:r>
              <a:rPr lang="en-US" altLang="ru-RU" sz="1600" b="1"/>
              <a:t> </a:t>
            </a:r>
            <a:r>
              <a:rPr lang="en-US" altLang="ru-RU" sz="1600"/>
              <a:t>(Discounted Payback Period, DPP)</a:t>
            </a:r>
            <a:r>
              <a:rPr lang="en-US" altLang="ru-RU" sz="1600" b="1"/>
              <a:t> </a:t>
            </a:r>
            <a:endParaRPr lang="ru-RU" altLang="ru-RU" sz="1600" b="1"/>
          </a:p>
          <a:p>
            <a:r>
              <a:rPr lang="ru-RU" altLang="ru-RU" sz="1600" b="1"/>
              <a:t>5. Внутренняя норма дохода </a:t>
            </a:r>
          </a:p>
          <a:p>
            <a:r>
              <a:rPr lang="ru-RU" altLang="ru-RU" sz="1600" b="1"/>
              <a:t>(ВНД</a:t>
            </a:r>
            <a:r>
              <a:rPr lang="en-US" altLang="ru-RU" sz="1600" b="1"/>
              <a:t>/ </a:t>
            </a:r>
            <a:r>
              <a:rPr lang="en-US" altLang="ru-RU" sz="1600"/>
              <a:t>Internal Rate of Return</a:t>
            </a:r>
            <a:r>
              <a:rPr lang="ru-RU" altLang="ru-RU" sz="1600"/>
              <a:t>, </a:t>
            </a:r>
            <a:r>
              <a:rPr lang="en-US" altLang="ru-RU" sz="1600"/>
              <a:t>IRR</a:t>
            </a:r>
            <a:r>
              <a:rPr lang="ru-RU" altLang="ru-RU" sz="1600" b="1"/>
              <a:t>)</a:t>
            </a:r>
          </a:p>
          <a:p>
            <a:r>
              <a:rPr lang="ru-RU" altLang="ru-RU" sz="1600" b="1"/>
              <a:t>6. Финансовая устойчивость</a:t>
            </a:r>
          </a:p>
        </p:txBody>
      </p:sp>
      <p:sp>
        <p:nvSpPr>
          <p:cNvPr id="189448" name="Line 8"/>
          <p:cNvSpPr>
            <a:spLocks noChangeShapeType="1"/>
          </p:cNvSpPr>
          <p:nvPr/>
        </p:nvSpPr>
        <p:spPr bwMode="auto">
          <a:xfrm flipH="1">
            <a:off x="1833563" y="898525"/>
            <a:ext cx="1587" cy="430213"/>
          </a:xfrm>
          <a:prstGeom prst="line">
            <a:avLst/>
          </a:prstGeom>
          <a:noFill/>
          <a:ln w="50800" cap="sq">
            <a:solidFill>
              <a:srgbClr val="000080"/>
            </a:solidFill>
            <a:round/>
            <a:headEnd type="none" w="sm" len="sm"/>
            <a:tailEnd type="triangle" w="sm" len="sm"/>
          </a:ln>
        </p:spPr>
        <p:txBody>
          <a:bodyPr wrap="none"/>
          <a:lstStyle/>
          <a:p>
            <a:endParaRPr lang="ru-RU"/>
          </a:p>
        </p:txBody>
      </p:sp>
      <p:sp>
        <p:nvSpPr>
          <p:cNvPr id="189449" name="Line 9"/>
          <p:cNvSpPr>
            <a:spLocks noChangeShapeType="1"/>
          </p:cNvSpPr>
          <p:nvPr/>
        </p:nvSpPr>
        <p:spPr bwMode="auto">
          <a:xfrm flipH="1">
            <a:off x="6156325" y="866775"/>
            <a:ext cx="0" cy="430213"/>
          </a:xfrm>
          <a:prstGeom prst="line">
            <a:avLst/>
          </a:prstGeom>
          <a:noFill/>
          <a:ln w="50800" cap="sq">
            <a:solidFill>
              <a:srgbClr val="000080"/>
            </a:solidFill>
            <a:round/>
            <a:headEnd type="none" w="sm" len="sm"/>
            <a:tailEnd type="triangle" w="sm" len="sm"/>
          </a:ln>
        </p:spPr>
        <p:txBody>
          <a:bodyPr wrap="none"/>
          <a:lstStyle/>
          <a:p>
            <a:endParaRPr lang="ru-RU"/>
          </a:p>
        </p:txBody>
      </p:sp>
      <p:sp>
        <p:nvSpPr>
          <p:cNvPr id="189450" name="Line 10"/>
          <p:cNvSpPr>
            <a:spLocks noChangeShapeType="1"/>
          </p:cNvSpPr>
          <p:nvPr/>
        </p:nvSpPr>
        <p:spPr bwMode="auto">
          <a:xfrm>
            <a:off x="6496050" y="3257550"/>
            <a:ext cx="0" cy="574675"/>
          </a:xfrm>
          <a:prstGeom prst="line">
            <a:avLst/>
          </a:prstGeom>
          <a:noFill/>
          <a:ln w="50800" cap="sq">
            <a:solidFill>
              <a:srgbClr val="000080"/>
            </a:solidFill>
            <a:round/>
            <a:headEnd type="none" w="sm" len="sm"/>
            <a:tailEnd type="triangle" w="sm" len="sm"/>
          </a:ln>
        </p:spPr>
        <p:txBody>
          <a:bodyPr wrap="none"/>
          <a:lstStyle/>
          <a:p>
            <a:endParaRPr lang="ru-RU"/>
          </a:p>
        </p:txBody>
      </p:sp>
      <p:sp>
        <p:nvSpPr>
          <p:cNvPr id="189451" name="Line 11"/>
          <p:cNvSpPr>
            <a:spLocks noChangeShapeType="1"/>
          </p:cNvSpPr>
          <p:nvPr/>
        </p:nvSpPr>
        <p:spPr bwMode="auto">
          <a:xfrm>
            <a:off x="1628775" y="3113088"/>
            <a:ext cx="0" cy="647700"/>
          </a:xfrm>
          <a:prstGeom prst="line">
            <a:avLst/>
          </a:prstGeom>
          <a:noFill/>
          <a:ln w="50800" cap="sq">
            <a:solidFill>
              <a:srgbClr val="000080"/>
            </a:solidFill>
            <a:round/>
            <a:headEnd type="none" w="sm" len="sm"/>
            <a:tailEnd type="triangle" w="sm" len="sm"/>
          </a:ln>
        </p:spPr>
        <p:txBody>
          <a:bodyPr wrap="none"/>
          <a:lstStyle/>
          <a:p>
            <a:endParaRPr lang="ru-RU"/>
          </a:p>
        </p:txBody>
      </p:sp>
      <p:sp>
        <p:nvSpPr>
          <p:cNvPr id="11" name="Номер слайда 10"/>
          <p:cNvSpPr>
            <a:spLocks noGrp="1"/>
          </p:cNvSpPr>
          <p:nvPr>
            <p:ph type="sldNum" sz="quarter" idx="12"/>
          </p:nvPr>
        </p:nvSpPr>
        <p:spPr/>
        <p:txBody>
          <a:bodyPr/>
          <a:lstStyle/>
          <a:p>
            <a:fld id="{9F9335D3-EBB5-4BAE-AA2D-246642C2A3C5}" type="slidenum">
              <a:rPr lang="ru-RU" altLang="en-US" smtClean="0"/>
              <a:pPr/>
              <a:t>278</a:t>
            </a:fld>
            <a:endParaRPr lang="ru-RU"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9443"/>
                                        </p:tgtEl>
                                        <p:attrNameLst>
                                          <p:attrName>style.visibility</p:attrName>
                                        </p:attrNameLst>
                                      </p:cBhvr>
                                      <p:to>
                                        <p:strVal val="visible"/>
                                      </p:to>
                                    </p:set>
                                    <p:animEffect transition="in" filter="blinds(horizontal)">
                                      <p:cBhvr>
                                        <p:cTn id="7" dur="500"/>
                                        <p:tgtEl>
                                          <p:spTgt spid="189443"/>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89448"/>
                                        </p:tgtEl>
                                        <p:attrNameLst>
                                          <p:attrName>style.visibility</p:attrName>
                                        </p:attrNameLst>
                                      </p:cBhvr>
                                      <p:to>
                                        <p:strVal val="visible"/>
                                      </p:to>
                                    </p:set>
                                    <p:animEffect transition="in" filter="diamond(in)">
                                      <p:cBhvr>
                                        <p:cTn id="11" dur="2000"/>
                                        <p:tgtEl>
                                          <p:spTgt spid="189448"/>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189449"/>
                                        </p:tgtEl>
                                        <p:attrNameLst>
                                          <p:attrName>style.visibility</p:attrName>
                                        </p:attrNameLst>
                                      </p:cBhvr>
                                      <p:to>
                                        <p:strVal val="visible"/>
                                      </p:to>
                                    </p:set>
                                    <p:animEffect transition="in" filter="diamond(in)">
                                      <p:cBhvr>
                                        <p:cTn id="14" dur="2000"/>
                                        <p:tgtEl>
                                          <p:spTgt spid="189449"/>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189444"/>
                                        </p:tgtEl>
                                        <p:attrNameLst>
                                          <p:attrName>style.visibility</p:attrName>
                                        </p:attrNameLst>
                                      </p:cBhvr>
                                      <p:to>
                                        <p:strVal val="visible"/>
                                      </p:to>
                                    </p:set>
                                    <p:animEffect transition="in" filter="diamond(in)">
                                      <p:cBhvr>
                                        <p:cTn id="17" dur="2000"/>
                                        <p:tgtEl>
                                          <p:spTgt spid="189444"/>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89445"/>
                                        </p:tgtEl>
                                        <p:attrNameLst>
                                          <p:attrName>style.visibility</p:attrName>
                                        </p:attrNameLst>
                                      </p:cBhvr>
                                      <p:to>
                                        <p:strVal val="visible"/>
                                      </p:to>
                                    </p:set>
                                    <p:animEffect transition="in" filter="diamond(in)">
                                      <p:cBhvr>
                                        <p:cTn id="20" dur="2000"/>
                                        <p:tgtEl>
                                          <p:spTgt spid="189445"/>
                                        </p:tgtEl>
                                      </p:cBhvr>
                                    </p:animEffect>
                                  </p:childTnLst>
                                </p:cTn>
                              </p:par>
                            </p:childTnLst>
                          </p:cTn>
                        </p:par>
                        <p:par>
                          <p:cTn id="21" fill="hold" nodeType="afterGroup">
                            <p:stCondLst>
                              <p:cond delay="2500"/>
                            </p:stCondLst>
                            <p:childTnLst>
                              <p:par>
                                <p:cTn id="22" presetID="9" presetClass="entr" presetSubtype="0" fill="hold" grpId="0" nodeType="afterEffect">
                                  <p:stCondLst>
                                    <p:cond delay="0"/>
                                  </p:stCondLst>
                                  <p:childTnLst>
                                    <p:set>
                                      <p:cBhvr>
                                        <p:cTn id="23" dur="1" fill="hold">
                                          <p:stCondLst>
                                            <p:cond delay="0"/>
                                          </p:stCondLst>
                                        </p:cTn>
                                        <p:tgtEl>
                                          <p:spTgt spid="189451"/>
                                        </p:tgtEl>
                                        <p:attrNameLst>
                                          <p:attrName>style.visibility</p:attrName>
                                        </p:attrNameLst>
                                      </p:cBhvr>
                                      <p:to>
                                        <p:strVal val="visible"/>
                                      </p:to>
                                    </p:set>
                                    <p:animEffect transition="in" filter="dissolve">
                                      <p:cBhvr>
                                        <p:cTn id="24" dur="500"/>
                                        <p:tgtEl>
                                          <p:spTgt spid="189451"/>
                                        </p:tgtEl>
                                      </p:cBhvr>
                                    </p:animEffect>
                                  </p:childTnLst>
                                </p:cTn>
                              </p:par>
                            </p:childTnLst>
                          </p:cTn>
                        </p:par>
                        <p:par>
                          <p:cTn id="25" fill="hold" nodeType="afterGroup">
                            <p:stCondLst>
                              <p:cond delay="3000"/>
                            </p:stCondLst>
                            <p:childTnLst>
                              <p:par>
                                <p:cTn id="26" presetID="9" presetClass="entr" presetSubtype="0" fill="hold" grpId="0" nodeType="afterEffect">
                                  <p:stCondLst>
                                    <p:cond delay="0"/>
                                  </p:stCondLst>
                                  <p:childTnLst>
                                    <p:set>
                                      <p:cBhvr>
                                        <p:cTn id="27" dur="1" fill="hold">
                                          <p:stCondLst>
                                            <p:cond delay="0"/>
                                          </p:stCondLst>
                                        </p:cTn>
                                        <p:tgtEl>
                                          <p:spTgt spid="189450"/>
                                        </p:tgtEl>
                                        <p:attrNameLst>
                                          <p:attrName>style.visibility</p:attrName>
                                        </p:attrNameLst>
                                      </p:cBhvr>
                                      <p:to>
                                        <p:strVal val="visible"/>
                                      </p:to>
                                    </p:set>
                                    <p:animEffect transition="in" filter="dissolve">
                                      <p:cBhvr>
                                        <p:cTn id="28" dur="500"/>
                                        <p:tgtEl>
                                          <p:spTgt spid="189450"/>
                                        </p:tgtEl>
                                      </p:cBhvr>
                                    </p:animEffect>
                                  </p:childTnLst>
                                </p:cTn>
                              </p:par>
                            </p:childTnLst>
                          </p:cTn>
                        </p:par>
                        <p:par>
                          <p:cTn id="29" fill="hold" nodeType="afterGroup">
                            <p:stCondLst>
                              <p:cond delay="3500"/>
                            </p:stCondLst>
                            <p:childTnLst>
                              <p:par>
                                <p:cTn id="30" presetID="9" presetClass="entr" presetSubtype="0" fill="hold" grpId="0" nodeType="afterEffect">
                                  <p:stCondLst>
                                    <p:cond delay="0"/>
                                  </p:stCondLst>
                                  <p:childTnLst>
                                    <p:set>
                                      <p:cBhvr>
                                        <p:cTn id="31" dur="1" fill="hold">
                                          <p:stCondLst>
                                            <p:cond delay="0"/>
                                          </p:stCondLst>
                                        </p:cTn>
                                        <p:tgtEl>
                                          <p:spTgt spid="189446"/>
                                        </p:tgtEl>
                                        <p:attrNameLst>
                                          <p:attrName>style.visibility</p:attrName>
                                        </p:attrNameLst>
                                      </p:cBhvr>
                                      <p:to>
                                        <p:strVal val="visible"/>
                                      </p:to>
                                    </p:set>
                                    <p:animEffect transition="in" filter="dissolve">
                                      <p:cBhvr>
                                        <p:cTn id="32" dur="500"/>
                                        <p:tgtEl>
                                          <p:spTgt spid="189446"/>
                                        </p:tgtEl>
                                      </p:cBhvr>
                                    </p:animEffect>
                                  </p:childTnLst>
                                </p:cTn>
                              </p:par>
                            </p:childTnLst>
                          </p:cTn>
                        </p:par>
                        <p:par>
                          <p:cTn id="33" fill="hold" nodeType="afterGroup">
                            <p:stCondLst>
                              <p:cond delay="4000"/>
                            </p:stCondLst>
                            <p:childTnLst>
                              <p:par>
                                <p:cTn id="34" presetID="9" presetClass="entr" presetSubtype="0" fill="hold" grpId="0" nodeType="afterEffect">
                                  <p:stCondLst>
                                    <p:cond delay="0"/>
                                  </p:stCondLst>
                                  <p:childTnLst>
                                    <p:set>
                                      <p:cBhvr>
                                        <p:cTn id="35" dur="1" fill="hold">
                                          <p:stCondLst>
                                            <p:cond delay="0"/>
                                          </p:stCondLst>
                                        </p:cTn>
                                        <p:tgtEl>
                                          <p:spTgt spid="189447"/>
                                        </p:tgtEl>
                                        <p:attrNameLst>
                                          <p:attrName>style.visibility</p:attrName>
                                        </p:attrNameLst>
                                      </p:cBhvr>
                                      <p:to>
                                        <p:strVal val="visible"/>
                                      </p:to>
                                    </p:set>
                                    <p:animEffect transition="in" filter="dissolve">
                                      <p:cBhvr>
                                        <p:cTn id="36" dur="500"/>
                                        <p:tgtEl>
                                          <p:spTgt spid="189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animBg="1"/>
      <p:bldP spid="189444" grpId="0" animBg="1"/>
      <p:bldP spid="189445" grpId="0" animBg="1"/>
      <p:bldP spid="189446" grpId="0" animBg="1"/>
      <p:bldP spid="189447" grpId="0" animBg="1"/>
      <p:bldP spid="189448" grpId="0" animBg="1"/>
      <p:bldP spid="189449" grpId="0" animBg="1"/>
      <p:bldP spid="189450" grpId="0" animBg="1"/>
      <p:bldP spid="1894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323528" y="333375"/>
            <a:ext cx="8568952" cy="5792788"/>
          </a:xfrm>
        </p:spPr>
        <p:txBody>
          <a:bodyPr>
            <a:normAutofit/>
          </a:bodyPr>
          <a:lstStyle/>
          <a:p>
            <a:r>
              <a:rPr lang="ru-RU" sz="3600" b="1" dirty="0" err="1" smtClean="0"/>
              <a:t>Тэф</a:t>
            </a:r>
            <a:r>
              <a:rPr lang="ru-RU" sz="3600" b="1" dirty="0" smtClean="0"/>
              <a:t>  от 6 до 10 лет = </a:t>
            </a:r>
            <a:endParaRPr lang="en-US" sz="3600" b="1" dirty="0" smtClean="0"/>
          </a:p>
          <a:p>
            <a:pPr>
              <a:buFontTx/>
              <a:buNone/>
            </a:pPr>
            <a:r>
              <a:rPr lang="en-US" sz="3600" b="1" dirty="0" smtClean="0"/>
              <a:t>               = </a:t>
            </a:r>
            <a:r>
              <a:rPr lang="ru-RU" sz="3600" b="1" dirty="0" smtClean="0"/>
              <a:t>1870 * [ 1 – (0,015 (</a:t>
            </a:r>
            <a:r>
              <a:rPr lang="en-US" sz="3600" b="1" dirty="0" smtClean="0"/>
              <a:t>t</a:t>
            </a:r>
            <a:r>
              <a:rPr lang="ru-RU" sz="3600" b="1" dirty="0" err="1" smtClean="0"/>
              <a:t>ф</a:t>
            </a:r>
            <a:r>
              <a:rPr lang="ru-RU" sz="3600" b="1" dirty="0" smtClean="0"/>
              <a:t> – 5))]</a:t>
            </a:r>
            <a:endParaRPr lang="en-US" sz="3600" b="1" dirty="0" smtClean="0"/>
          </a:p>
          <a:p>
            <a:endParaRPr lang="en-US" sz="3600" b="1" dirty="0" smtClean="0"/>
          </a:p>
          <a:p>
            <a:r>
              <a:rPr lang="ru-RU" sz="3600" b="1" dirty="0" err="1" smtClean="0"/>
              <a:t>Тэф</a:t>
            </a:r>
            <a:r>
              <a:rPr lang="ru-RU" sz="3600" b="1" dirty="0" smtClean="0"/>
              <a:t> от 10 до 15 лет = </a:t>
            </a:r>
            <a:endParaRPr lang="en-US" sz="3600" b="1" dirty="0" smtClean="0"/>
          </a:p>
          <a:p>
            <a:pPr>
              <a:buFontTx/>
              <a:buNone/>
            </a:pPr>
            <a:r>
              <a:rPr lang="en-US" sz="3600" b="1" dirty="0" smtClean="0"/>
              <a:t>    = </a:t>
            </a:r>
            <a:r>
              <a:rPr lang="ru-RU" sz="3600" b="1" dirty="0" smtClean="0"/>
              <a:t>1870 * [ 1 – (0,015* 5 + 0,02 (</a:t>
            </a:r>
            <a:r>
              <a:rPr lang="en-US" sz="3600" b="1" dirty="0" smtClean="0"/>
              <a:t>t</a:t>
            </a:r>
            <a:r>
              <a:rPr lang="ru-RU" sz="3600" b="1" dirty="0" err="1" smtClean="0"/>
              <a:t>ф</a:t>
            </a:r>
            <a:r>
              <a:rPr lang="ru-RU" sz="3600" b="1" dirty="0" smtClean="0"/>
              <a:t> – 10))]</a:t>
            </a:r>
            <a:endParaRPr lang="en-US" sz="3600" b="1" dirty="0" smtClean="0"/>
          </a:p>
          <a:p>
            <a:pPr>
              <a:buFontTx/>
              <a:buNone/>
            </a:pPr>
            <a:endParaRPr lang="ru-RU" sz="3600" b="1" dirty="0" smtClean="0"/>
          </a:p>
          <a:p>
            <a:r>
              <a:rPr lang="ru-RU" sz="3600" b="1" dirty="0" err="1" smtClean="0"/>
              <a:t>Тэф</a:t>
            </a:r>
            <a:r>
              <a:rPr lang="ru-RU" sz="3600" b="1" dirty="0" smtClean="0"/>
              <a:t> свыше 15 лет = 1870 * [ 1 – </a:t>
            </a:r>
            <a:endParaRPr lang="en-US" sz="3600" b="1" dirty="0" smtClean="0"/>
          </a:p>
          <a:p>
            <a:pPr>
              <a:buFontTx/>
              <a:buNone/>
            </a:pPr>
            <a:r>
              <a:rPr lang="en-US" sz="3600" b="1" dirty="0" smtClean="0"/>
              <a:t> - </a:t>
            </a:r>
            <a:r>
              <a:rPr lang="ru-RU" sz="3600" b="1" dirty="0" smtClean="0"/>
              <a:t>(0.015*5 + 0.02*5 + 0.025 * (</a:t>
            </a:r>
            <a:r>
              <a:rPr lang="en-US" sz="3600" b="1" dirty="0" smtClean="0"/>
              <a:t>t</a:t>
            </a:r>
            <a:r>
              <a:rPr lang="ru-RU" sz="3600" b="1" dirty="0" err="1" smtClean="0"/>
              <a:t>ф</a:t>
            </a:r>
            <a:r>
              <a:rPr lang="ru-RU" sz="3600" b="1" dirty="0" smtClean="0"/>
              <a:t> – 15))]</a:t>
            </a:r>
          </a:p>
          <a:p>
            <a:endParaRPr lang="ru-RU" sz="3600" dirty="0" smtClean="0"/>
          </a:p>
        </p:txBody>
      </p:sp>
      <p:sp>
        <p:nvSpPr>
          <p:cNvPr id="3" name="Номер слайда 2"/>
          <p:cNvSpPr>
            <a:spLocks noGrp="1"/>
          </p:cNvSpPr>
          <p:nvPr>
            <p:ph type="sldNum" sz="quarter" idx="12"/>
          </p:nvPr>
        </p:nvSpPr>
        <p:spPr/>
        <p:txBody>
          <a:bodyPr/>
          <a:lstStyle/>
          <a:p>
            <a:fld id="{B19B0651-EE4F-4900-A07F-96A6BFA9D0F0}" type="slidenum">
              <a:rPr lang="ru-RU" smtClean="0"/>
              <a:pPr/>
              <a:t>28</a:t>
            </a:fld>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68313" y="260350"/>
            <a:ext cx="8229600" cy="6121400"/>
          </a:xfrm>
        </p:spPr>
        <p:txBody>
          <a:bodyPr>
            <a:normAutofit/>
          </a:bodyPr>
          <a:lstStyle/>
          <a:p>
            <a:pPr algn="just">
              <a:buFontTx/>
              <a:buNone/>
            </a:pPr>
            <a:r>
              <a:rPr lang="ru-RU" sz="3600" dirty="0" smtClean="0"/>
              <a:t> По укрупненной оценке годовой эффективный фонд времени работы единицы оборудования в одну смену с фактическим возрастом </a:t>
            </a:r>
            <a:endParaRPr lang="en-US" sz="3600" dirty="0" smtClean="0"/>
          </a:p>
          <a:p>
            <a:pPr>
              <a:buFontTx/>
              <a:buNone/>
            </a:pPr>
            <a:endParaRPr lang="en-US" sz="3600" b="1" dirty="0" smtClean="0"/>
          </a:p>
          <a:p>
            <a:pPr>
              <a:buFontTx/>
              <a:buNone/>
            </a:pPr>
            <a:endParaRPr lang="en-US" sz="3600" b="1" dirty="0" smtClean="0"/>
          </a:p>
          <a:p>
            <a:pPr>
              <a:buFontTx/>
              <a:buNone/>
            </a:pPr>
            <a:endParaRPr lang="ru-RU" sz="3600" b="1" dirty="0" smtClean="0"/>
          </a:p>
          <a:p>
            <a:r>
              <a:rPr lang="ru-RU" sz="3600" b="1" dirty="0" err="1" smtClean="0"/>
              <a:t>Тэф</a:t>
            </a:r>
            <a:r>
              <a:rPr lang="ru-RU" sz="3600" b="1" dirty="0" smtClean="0"/>
              <a:t>  = 1870 * </a:t>
            </a:r>
            <a:r>
              <a:rPr lang="en-US" sz="3600" b="1" dirty="0" smtClean="0"/>
              <a:t>[</a:t>
            </a:r>
            <a:r>
              <a:rPr lang="ru-RU" sz="3600" b="1" dirty="0" smtClean="0"/>
              <a:t> 2 – ( 1 + 0,02)</a:t>
            </a:r>
            <a:r>
              <a:rPr lang="en-US" sz="3600" b="1" dirty="0" smtClean="0"/>
              <a:t> *</a:t>
            </a:r>
            <a:r>
              <a:rPr lang="ru-RU" sz="3600" b="1" dirty="0" smtClean="0"/>
              <a:t> </a:t>
            </a:r>
            <a:r>
              <a:rPr lang="en-US" sz="3600" b="1" dirty="0" smtClean="0"/>
              <a:t>t</a:t>
            </a:r>
            <a:r>
              <a:rPr lang="ru-RU" sz="3600" b="1" dirty="0" smtClean="0"/>
              <a:t>ф-3</a:t>
            </a:r>
            <a:r>
              <a:rPr lang="en-US" sz="3600" b="1" dirty="0" smtClean="0"/>
              <a:t> ]</a:t>
            </a:r>
            <a:r>
              <a:rPr lang="en-US" sz="3600" dirty="0" smtClean="0"/>
              <a:t> </a:t>
            </a:r>
            <a:endParaRPr lang="ru-RU" sz="3600" dirty="0" smtClean="0"/>
          </a:p>
        </p:txBody>
      </p:sp>
      <p:sp>
        <p:nvSpPr>
          <p:cNvPr id="3" name="Номер слайда 2"/>
          <p:cNvSpPr>
            <a:spLocks noGrp="1"/>
          </p:cNvSpPr>
          <p:nvPr>
            <p:ph type="sldNum" sz="quarter" idx="12"/>
          </p:nvPr>
        </p:nvSpPr>
        <p:spPr/>
        <p:txBody>
          <a:bodyPr/>
          <a:lstStyle/>
          <a:p>
            <a:fld id="{B19B0651-EE4F-4900-A07F-96A6BFA9D0F0}" type="slidenum">
              <a:rPr lang="ru-RU" smtClean="0"/>
              <a:pPr/>
              <a:t>29</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26B43E45-F856-4D54-93A9-157984D3E70D}"/>
              </a:ext>
            </a:extLst>
          </p:cNvPr>
          <p:cNvSpPr>
            <a:spLocks noGrp="1" noChangeArrowheads="1"/>
          </p:cNvSpPr>
          <p:nvPr>
            <p:ph type="subTitle" idx="1"/>
          </p:nvPr>
        </p:nvSpPr>
        <p:spPr>
          <a:xfrm>
            <a:off x="714348" y="1857364"/>
            <a:ext cx="8034538" cy="2147725"/>
          </a:xfrm>
        </p:spPr>
        <p:txBody>
          <a:bodyPr>
            <a:normAutofit lnSpcReduction="10000"/>
          </a:bodyPr>
          <a:lstStyle/>
          <a:p>
            <a:r>
              <a:rPr lang="ru-RU" sz="4000" dirty="0" smtClean="0">
                <a:solidFill>
                  <a:srgbClr val="000099"/>
                </a:solidFill>
              </a:rPr>
              <a:t> </a:t>
            </a:r>
            <a:r>
              <a:rPr lang="ru-RU" sz="4000" b="1" dirty="0" smtClean="0">
                <a:solidFill>
                  <a:srgbClr val="FF0000"/>
                </a:solidFill>
              </a:rPr>
              <a:t>Тема 1. Организационная структура и механизм управления предприятием в современных условиях развития экономики</a:t>
            </a:r>
            <a:endParaRPr lang="ru-RU" sz="4000" dirty="0">
              <a:solidFill>
                <a:srgbClr val="FF0000"/>
              </a:solidFill>
            </a:endParaRPr>
          </a:p>
        </p:txBody>
      </p:sp>
    </p:spTree>
    <p:extLst>
      <p:ext uri="{BB962C8B-B14F-4D97-AF65-F5344CB8AC3E}">
        <p14:creationId xmlns:p14="http://schemas.microsoft.com/office/powerpoint/2010/main" val="3219998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457200" y="333375"/>
            <a:ext cx="8507288" cy="5792788"/>
          </a:xfrm>
        </p:spPr>
        <p:txBody>
          <a:bodyPr/>
          <a:lstStyle/>
          <a:p>
            <a:endParaRPr lang="en-US" b="1" dirty="0" smtClean="0"/>
          </a:p>
          <a:p>
            <a:endParaRPr lang="en-US" b="1" dirty="0" smtClean="0"/>
          </a:p>
          <a:p>
            <a:endParaRPr lang="en-US" b="1" dirty="0" smtClean="0"/>
          </a:p>
          <a:p>
            <a:r>
              <a:rPr lang="ru-RU" b="1" dirty="0" err="1" smtClean="0"/>
              <a:t>Тэф</a:t>
            </a:r>
            <a:r>
              <a:rPr lang="ru-RU" b="1" dirty="0" smtClean="0"/>
              <a:t>   6 лет = 1870 * [ 1 –</a:t>
            </a:r>
            <a:r>
              <a:rPr lang="en-US" b="1" dirty="0" smtClean="0"/>
              <a:t> </a:t>
            </a:r>
            <a:r>
              <a:rPr lang="ru-RU" b="1" dirty="0" smtClean="0"/>
              <a:t>(0,015 (</a:t>
            </a:r>
            <a:r>
              <a:rPr lang="en-US" b="1" dirty="0" smtClean="0"/>
              <a:t>6</a:t>
            </a:r>
            <a:r>
              <a:rPr lang="ru-RU" b="1" dirty="0" smtClean="0"/>
              <a:t> – 5))]</a:t>
            </a:r>
            <a:r>
              <a:rPr lang="en-US" b="1" dirty="0" smtClean="0"/>
              <a:t>  </a:t>
            </a:r>
            <a:r>
              <a:rPr lang="ru-RU" b="1" dirty="0" smtClean="0"/>
              <a:t>=  </a:t>
            </a:r>
            <a:r>
              <a:rPr lang="en-US" b="1" dirty="0" smtClean="0"/>
              <a:t>1842 </a:t>
            </a:r>
            <a:r>
              <a:rPr lang="ru-RU" b="1" dirty="0" smtClean="0"/>
              <a:t>ч. </a:t>
            </a:r>
          </a:p>
          <a:p>
            <a:endParaRPr lang="ru-RU" b="1" dirty="0" smtClean="0"/>
          </a:p>
          <a:p>
            <a:r>
              <a:rPr lang="ru-RU" b="1" dirty="0" err="1" smtClean="0"/>
              <a:t>Тэф</a:t>
            </a:r>
            <a:r>
              <a:rPr lang="ru-RU" b="1" dirty="0" smtClean="0"/>
              <a:t>   8 лет = 1870 * [ 1 – (0,015 (8 – 5))]</a:t>
            </a:r>
            <a:r>
              <a:rPr lang="en-US" b="1" dirty="0" smtClean="0"/>
              <a:t> </a:t>
            </a:r>
            <a:r>
              <a:rPr lang="ru-RU" b="1" dirty="0" smtClean="0"/>
              <a:t> </a:t>
            </a:r>
            <a:r>
              <a:rPr lang="en-US" b="1" dirty="0" smtClean="0"/>
              <a:t>= 1</a:t>
            </a:r>
            <a:r>
              <a:rPr lang="ru-RU" b="1" dirty="0" smtClean="0"/>
              <a:t>786</a:t>
            </a:r>
            <a:r>
              <a:rPr lang="en-US" b="1" dirty="0" smtClean="0"/>
              <a:t> </a:t>
            </a:r>
            <a:r>
              <a:rPr lang="ru-RU" b="1" dirty="0" smtClean="0"/>
              <a:t>ч.</a:t>
            </a:r>
          </a:p>
          <a:p>
            <a:endParaRPr lang="ru-RU" b="1" dirty="0" smtClean="0"/>
          </a:p>
          <a:p>
            <a:r>
              <a:rPr lang="ru-RU" b="1" dirty="0" err="1" smtClean="0"/>
              <a:t>Тэф</a:t>
            </a:r>
            <a:r>
              <a:rPr lang="ru-RU" b="1" dirty="0" smtClean="0"/>
              <a:t> 14 лет = 1870 * [ 1 – (0,015* 5 + 0,02 (14 – 10))] = 1580 ч.</a:t>
            </a:r>
          </a:p>
          <a:p>
            <a:endParaRPr lang="ru-RU" b="1" dirty="0" smtClean="0"/>
          </a:p>
          <a:p>
            <a:r>
              <a:rPr lang="ru-RU" b="1" dirty="0" err="1" smtClean="0"/>
              <a:t>Тэф</a:t>
            </a:r>
            <a:r>
              <a:rPr lang="ru-RU" b="1" dirty="0" smtClean="0"/>
              <a:t> 18 лет = 1870 * [ 1 – (0.015*5 + 0.02*5 + 0.025 * (18 – 15))] = 1402 ч. </a:t>
            </a:r>
          </a:p>
          <a:p>
            <a:endParaRPr lang="ru-RU" dirty="0" smtClean="0"/>
          </a:p>
          <a:p>
            <a:endParaRPr lang="en-US" b="1" dirty="0" smtClean="0"/>
          </a:p>
          <a:p>
            <a:endParaRPr lang="ru-RU" dirty="0" smtClean="0"/>
          </a:p>
          <a:p>
            <a:endParaRPr lang="en-US" b="1" dirty="0" smtClean="0"/>
          </a:p>
          <a:p>
            <a:endParaRPr lang="en-US" b="1" dirty="0" smtClean="0"/>
          </a:p>
          <a:p>
            <a:endParaRPr lang="ru-RU" dirty="0" smtClean="0"/>
          </a:p>
          <a:p>
            <a:endParaRPr lang="en-US" b="1" dirty="0" smtClean="0"/>
          </a:p>
          <a:p>
            <a:endParaRPr lang="ru-RU" dirty="0" smtClean="0"/>
          </a:p>
        </p:txBody>
      </p:sp>
      <p:sp>
        <p:nvSpPr>
          <p:cNvPr id="3" name="Номер слайда 2"/>
          <p:cNvSpPr>
            <a:spLocks noGrp="1"/>
          </p:cNvSpPr>
          <p:nvPr>
            <p:ph type="sldNum" sz="quarter" idx="12"/>
          </p:nvPr>
        </p:nvSpPr>
        <p:spPr/>
        <p:txBody>
          <a:bodyPr/>
          <a:lstStyle/>
          <a:p>
            <a:fld id="{B19B0651-EE4F-4900-A07F-96A6BFA9D0F0}" type="slidenum">
              <a:rPr lang="ru-RU" smtClean="0"/>
              <a:pPr/>
              <a:t>30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4">
            <a:extLst>
              <a:ext uri="{FF2B5EF4-FFF2-40B4-BE49-F238E27FC236}">
                <a16:creationId xmlns:a16="http://schemas.microsoft.com/office/drawing/2014/main" id="{8D98E485-BD2C-4A2A-B78B-5468393EFE61}"/>
              </a:ext>
            </a:extLst>
          </p:cNvPr>
          <p:cNvSpPr>
            <a:spLocks noChangeArrowheads="1"/>
          </p:cNvSpPr>
          <p:nvPr/>
        </p:nvSpPr>
        <p:spPr bwMode="auto">
          <a:xfrm>
            <a:off x="3492500" y="2492375"/>
            <a:ext cx="1800225" cy="1152525"/>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b="1"/>
              <a:t>ДЕНЕЖНАЯ </a:t>
            </a:r>
          </a:p>
          <a:p>
            <a:pPr eaLnBrk="1" hangingPunct="1"/>
            <a:r>
              <a:rPr lang="ru-RU" altLang="ru-RU" b="1"/>
              <a:t>ОЦЕНКА</a:t>
            </a:r>
          </a:p>
          <a:p>
            <a:pPr eaLnBrk="1" hangingPunct="1"/>
            <a:r>
              <a:rPr lang="ru-RU" altLang="ru-RU" b="1"/>
              <a:t>ОСНОВНЫХ</a:t>
            </a:r>
          </a:p>
          <a:p>
            <a:pPr eaLnBrk="1" hangingPunct="1"/>
            <a:r>
              <a:rPr lang="ru-RU" altLang="ru-RU" b="1"/>
              <a:t>ФОНДОВ</a:t>
            </a:r>
          </a:p>
        </p:txBody>
      </p:sp>
      <p:sp>
        <p:nvSpPr>
          <p:cNvPr id="15363" name="Rectangle 6">
            <a:extLst>
              <a:ext uri="{FF2B5EF4-FFF2-40B4-BE49-F238E27FC236}">
                <a16:creationId xmlns:a16="http://schemas.microsoft.com/office/drawing/2014/main" id="{39D2E0BB-9E7D-4B63-A562-B6AE5122820A}"/>
              </a:ext>
            </a:extLst>
          </p:cNvPr>
          <p:cNvSpPr>
            <a:spLocks noChangeArrowheads="1"/>
          </p:cNvSpPr>
          <p:nvPr/>
        </p:nvSpPr>
        <p:spPr bwMode="auto">
          <a:xfrm>
            <a:off x="0" y="115888"/>
            <a:ext cx="3132138" cy="2736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b="1"/>
              <a:t>Первоначальная </a:t>
            </a:r>
          </a:p>
          <a:p>
            <a:pPr algn="l" eaLnBrk="1" hangingPunct="1"/>
            <a:r>
              <a:rPr lang="ru-RU" altLang="ru-RU" b="1"/>
              <a:t>стоимость </a:t>
            </a:r>
            <a:endParaRPr lang="ru-RU" altLang="ru-RU"/>
          </a:p>
          <a:p>
            <a:pPr algn="l" eaLnBrk="1" hangingPunct="1"/>
            <a:r>
              <a:rPr lang="ru-RU" altLang="ru-RU"/>
              <a:t>включает стоимость </a:t>
            </a:r>
          </a:p>
          <a:p>
            <a:pPr algn="l" eaLnBrk="1" hangingPunct="1"/>
            <a:r>
              <a:rPr lang="ru-RU" altLang="ru-RU"/>
              <a:t>приобретения оборудования</a:t>
            </a:r>
          </a:p>
          <a:p>
            <a:pPr algn="l" eaLnBrk="1" hangingPunct="1"/>
            <a:r>
              <a:rPr lang="ru-RU" altLang="ru-RU"/>
              <a:t>и постройки здания, </a:t>
            </a:r>
          </a:p>
          <a:p>
            <a:pPr algn="l" eaLnBrk="1" hangingPunct="1"/>
            <a:r>
              <a:rPr lang="ru-RU" altLang="ru-RU"/>
              <a:t>транспортные расходы по </a:t>
            </a:r>
          </a:p>
          <a:p>
            <a:pPr algn="l" eaLnBrk="1" hangingPunct="1"/>
            <a:r>
              <a:rPr lang="ru-RU" altLang="ru-RU"/>
              <a:t>доставке </a:t>
            </a:r>
          </a:p>
          <a:p>
            <a:pPr algn="l" eaLnBrk="1" hangingPunct="1"/>
            <a:r>
              <a:rPr lang="ru-RU" altLang="ru-RU"/>
              <a:t>и стоимость монтажа</a:t>
            </a:r>
          </a:p>
          <a:p>
            <a:pPr algn="l" eaLnBrk="1" hangingPunct="1"/>
            <a:endParaRPr lang="ru-RU" altLang="ru-RU" sz="1600"/>
          </a:p>
          <a:p>
            <a:pPr algn="l" eaLnBrk="1" hangingPunct="1"/>
            <a:r>
              <a:rPr lang="ru-RU" altLang="ru-RU" sz="1600">
                <a:solidFill>
                  <a:srgbClr val="000099"/>
                </a:solidFill>
              </a:rPr>
              <a:t>Сп=Цзакупки+Тр.расх.+Смонт.</a:t>
            </a:r>
            <a:endParaRPr lang="ru-RU" altLang="ru-RU" sz="1600" b="1">
              <a:solidFill>
                <a:srgbClr val="000099"/>
              </a:solidFill>
            </a:endParaRPr>
          </a:p>
        </p:txBody>
      </p:sp>
      <p:sp>
        <p:nvSpPr>
          <p:cNvPr id="15364" name="Line 7">
            <a:extLst>
              <a:ext uri="{FF2B5EF4-FFF2-40B4-BE49-F238E27FC236}">
                <a16:creationId xmlns:a16="http://schemas.microsoft.com/office/drawing/2014/main" id="{272F0368-DD50-40B4-9ED6-2C2C5D7725A9}"/>
              </a:ext>
            </a:extLst>
          </p:cNvPr>
          <p:cNvSpPr>
            <a:spLocks noChangeShapeType="1"/>
          </p:cNvSpPr>
          <p:nvPr/>
        </p:nvSpPr>
        <p:spPr bwMode="auto">
          <a:xfrm flipH="1" flipV="1">
            <a:off x="3132138" y="2636838"/>
            <a:ext cx="360362"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365" name="Line 10">
            <a:extLst>
              <a:ext uri="{FF2B5EF4-FFF2-40B4-BE49-F238E27FC236}">
                <a16:creationId xmlns:a16="http://schemas.microsoft.com/office/drawing/2014/main" id="{63EBD86D-37C0-4252-8439-F6F3257799F9}"/>
              </a:ext>
            </a:extLst>
          </p:cNvPr>
          <p:cNvSpPr>
            <a:spLocks noChangeShapeType="1"/>
          </p:cNvSpPr>
          <p:nvPr/>
        </p:nvSpPr>
        <p:spPr bwMode="auto">
          <a:xfrm>
            <a:off x="5292725" y="2636838"/>
            <a:ext cx="358775"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366" name="Rectangle 12">
            <a:extLst>
              <a:ext uri="{FF2B5EF4-FFF2-40B4-BE49-F238E27FC236}">
                <a16:creationId xmlns:a16="http://schemas.microsoft.com/office/drawing/2014/main" id="{CFB3F83A-9ACA-4B2E-B608-E4E8562C2873}"/>
              </a:ext>
            </a:extLst>
          </p:cNvPr>
          <p:cNvSpPr>
            <a:spLocks noChangeArrowheads="1"/>
          </p:cNvSpPr>
          <p:nvPr/>
        </p:nvSpPr>
        <p:spPr bwMode="auto">
          <a:xfrm>
            <a:off x="5651500" y="1412875"/>
            <a:ext cx="2952750" cy="13668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1600" b="1"/>
              <a:t>Остаточная стоимость -</a:t>
            </a:r>
            <a:endParaRPr lang="ru-RU" altLang="ru-RU" sz="1600"/>
          </a:p>
          <a:p>
            <a:pPr algn="l" eaLnBrk="1" hangingPunct="1"/>
            <a:r>
              <a:rPr lang="ru-RU" altLang="ru-RU" sz="1600"/>
              <a:t>это разность между </a:t>
            </a:r>
          </a:p>
          <a:p>
            <a:pPr algn="l" eaLnBrk="1" hangingPunct="1"/>
            <a:r>
              <a:rPr lang="ru-RU" altLang="ru-RU" sz="1600"/>
              <a:t>первоначальной стоимостью </a:t>
            </a:r>
          </a:p>
          <a:p>
            <a:pPr algn="l" eaLnBrk="1" hangingPunct="1"/>
            <a:r>
              <a:rPr lang="ru-RU" altLang="ru-RU" sz="1600"/>
              <a:t>ОФ и суммой их износа</a:t>
            </a:r>
            <a:endParaRPr lang="ru-RU" altLang="ru-RU" sz="1600" b="1"/>
          </a:p>
        </p:txBody>
      </p:sp>
      <p:sp>
        <p:nvSpPr>
          <p:cNvPr id="15367" name="Line 13">
            <a:extLst>
              <a:ext uri="{FF2B5EF4-FFF2-40B4-BE49-F238E27FC236}">
                <a16:creationId xmlns:a16="http://schemas.microsoft.com/office/drawing/2014/main" id="{C499BB06-25C6-4990-89AA-1BBB5411E247}"/>
              </a:ext>
            </a:extLst>
          </p:cNvPr>
          <p:cNvSpPr>
            <a:spLocks noChangeShapeType="1"/>
          </p:cNvSpPr>
          <p:nvPr/>
        </p:nvSpPr>
        <p:spPr bwMode="auto">
          <a:xfrm>
            <a:off x="5292725" y="3500438"/>
            <a:ext cx="358775"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368" name="Rectangle 14">
            <a:extLst>
              <a:ext uri="{FF2B5EF4-FFF2-40B4-BE49-F238E27FC236}">
                <a16:creationId xmlns:a16="http://schemas.microsoft.com/office/drawing/2014/main" id="{A5FDDA7B-7D13-4411-A11E-BCAC15ECA720}"/>
              </a:ext>
            </a:extLst>
          </p:cNvPr>
          <p:cNvSpPr>
            <a:spLocks noChangeArrowheads="1"/>
          </p:cNvSpPr>
          <p:nvPr/>
        </p:nvSpPr>
        <p:spPr bwMode="auto">
          <a:xfrm>
            <a:off x="5651500" y="981075"/>
            <a:ext cx="3097213" cy="17986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b="1"/>
              <a:t>Остаточная стоимость -</a:t>
            </a:r>
            <a:endParaRPr lang="ru-RU" altLang="ru-RU"/>
          </a:p>
          <a:p>
            <a:pPr algn="l" eaLnBrk="1" hangingPunct="1"/>
            <a:r>
              <a:rPr lang="ru-RU" altLang="ru-RU"/>
              <a:t>разность между </a:t>
            </a:r>
          </a:p>
          <a:p>
            <a:pPr algn="l" eaLnBrk="1" hangingPunct="1"/>
            <a:r>
              <a:rPr lang="ru-RU" altLang="ru-RU"/>
              <a:t>первоначальной стоимостью </a:t>
            </a:r>
          </a:p>
          <a:p>
            <a:pPr algn="l" eaLnBrk="1" hangingPunct="1"/>
            <a:r>
              <a:rPr lang="ru-RU" altLang="ru-RU"/>
              <a:t>ОФ и суммой их износа</a:t>
            </a:r>
          </a:p>
          <a:p>
            <a:pPr algn="l" eaLnBrk="1" hangingPunct="1"/>
            <a:endParaRPr lang="ru-RU" altLang="ru-RU" sz="1600"/>
          </a:p>
          <a:p>
            <a:pPr algn="l" eaLnBrk="1" hangingPunct="1"/>
            <a:r>
              <a:rPr lang="ru-RU" altLang="ru-RU" sz="1600">
                <a:solidFill>
                  <a:srgbClr val="000099"/>
                </a:solidFill>
              </a:rPr>
              <a:t>Сост=Сбал-Амортизация</a:t>
            </a:r>
          </a:p>
        </p:txBody>
      </p:sp>
      <p:sp>
        <p:nvSpPr>
          <p:cNvPr id="15369" name="Rectangle 16">
            <a:extLst>
              <a:ext uri="{FF2B5EF4-FFF2-40B4-BE49-F238E27FC236}">
                <a16:creationId xmlns:a16="http://schemas.microsoft.com/office/drawing/2014/main" id="{8656D675-28A0-4982-A07D-C5DD931F5F5C}"/>
              </a:ext>
            </a:extLst>
          </p:cNvPr>
          <p:cNvSpPr>
            <a:spLocks noChangeArrowheads="1"/>
          </p:cNvSpPr>
          <p:nvPr/>
        </p:nvSpPr>
        <p:spPr bwMode="auto">
          <a:xfrm>
            <a:off x="5651500" y="3284538"/>
            <a:ext cx="3241675" cy="158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b="1"/>
              <a:t>Ликвидационная стоимость -</a:t>
            </a:r>
            <a:endParaRPr lang="ru-RU" altLang="ru-RU"/>
          </a:p>
          <a:p>
            <a:pPr algn="l" eaLnBrk="1" hangingPunct="1"/>
            <a:r>
              <a:rPr lang="ru-RU" altLang="ru-RU"/>
              <a:t>стоимость реализации</a:t>
            </a:r>
          </a:p>
          <a:p>
            <a:pPr algn="l" eaLnBrk="1" hangingPunct="1"/>
            <a:r>
              <a:rPr lang="ru-RU" altLang="ru-RU"/>
              <a:t>изношенных или снятых</a:t>
            </a:r>
          </a:p>
          <a:p>
            <a:pPr algn="l" eaLnBrk="1" hangingPunct="1"/>
            <a:r>
              <a:rPr lang="ru-RU" altLang="ru-RU"/>
              <a:t>с эксплуатации отдельных</a:t>
            </a:r>
          </a:p>
          <a:p>
            <a:pPr algn="l" eaLnBrk="1" hangingPunct="1"/>
            <a:r>
              <a:rPr lang="ru-RU" altLang="ru-RU"/>
              <a:t>объектов ОФ</a:t>
            </a:r>
            <a:endParaRPr lang="ru-RU" altLang="ru-RU" b="1"/>
          </a:p>
        </p:txBody>
      </p:sp>
      <p:sp>
        <p:nvSpPr>
          <p:cNvPr id="15370" name="Line 17">
            <a:extLst>
              <a:ext uri="{FF2B5EF4-FFF2-40B4-BE49-F238E27FC236}">
                <a16:creationId xmlns:a16="http://schemas.microsoft.com/office/drawing/2014/main" id="{5C4A6E1B-ACE9-4433-A192-D9A14B77EE44}"/>
              </a:ext>
            </a:extLst>
          </p:cNvPr>
          <p:cNvSpPr>
            <a:spLocks noChangeShapeType="1"/>
          </p:cNvSpPr>
          <p:nvPr/>
        </p:nvSpPr>
        <p:spPr bwMode="auto">
          <a:xfrm flipH="1" flipV="1">
            <a:off x="3059113" y="3500438"/>
            <a:ext cx="433387"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371" name="Rectangle 18">
            <a:extLst>
              <a:ext uri="{FF2B5EF4-FFF2-40B4-BE49-F238E27FC236}">
                <a16:creationId xmlns:a16="http://schemas.microsoft.com/office/drawing/2014/main" id="{3FAC7A7F-89F8-4D38-883D-B5B0BA2C6AFE}"/>
              </a:ext>
            </a:extLst>
          </p:cNvPr>
          <p:cNvSpPr>
            <a:spLocks noChangeArrowheads="1"/>
          </p:cNvSpPr>
          <p:nvPr/>
        </p:nvSpPr>
        <p:spPr bwMode="auto">
          <a:xfrm>
            <a:off x="0" y="3284538"/>
            <a:ext cx="3097213" cy="2736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b="1"/>
              <a:t>Восстановительная </a:t>
            </a:r>
          </a:p>
          <a:p>
            <a:pPr algn="l" eaLnBrk="1" hangingPunct="1"/>
            <a:r>
              <a:rPr lang="ru-RU" altLang="ru-RU" b="1"/>
              <a:t>(текущая) стоимость -</a:t>
            </a:r>
            <a:endParaRPr lang="ru-RU" altLang="ru-RU"/>
          </a:p>
          <a:p>
            <a:pPr algn="l" eaLnBrk="1" hangingPunct="1"/>
            <a:r>
              <a:rPr lang="ru-RU" altLang="ru-RU"/>
              <a:t>затраты на воспроизводство </a:t>
            </a:r>
          </a:p>
          <a:p>
            <a:pPr algn="l" eaLnBrk="1" hangingPunct="1"/>
            <a:r>
              <a:rPr lang="ru-RU" altLang="ru-RU"/>
              <a:t>ОФ в современных условиях; </a:t>
            </a:r>
          </a:p>
          <a:p>
            <a:pPr algn="l" eaLnBrk="1" hangingPunct="1"/>
            <a:r>
              <a:rPr lang="ru-RU" altLang="ru-RU"/>
              <a:t>устанавливается во время </a:t>
            </a:r>
          </a:p>
          <a:p>
            <a:pPr algn="l" eaLnBrk="1" hangingPunct="1"/>
            <a:r>
              <a:rPr lang="ru-RU" altLang="ru-RU"/>
              <a:t>переоценки ОФ</a:t>
            </a:r>
          </a:p>
          <a:p>
            <a:pPr algn="l" eaLnBrk="1" hangingPunct="1"/>
            <a:r>
              <a:rPr lang="ru-RU" altLang="ru-RU"/>
              <a:t>с учетом их физического </a:t>
            </a:r>
          </a:p>
          <a:p>
            <a:pPr algn="l" eaLnBrk="1" hangingPunct="1"/>
            <a:r>
              <a:rPr lang="ru-RU" altLang="ru-RU"/>
              <a:t>и морального износа</a:t>
            </a:r>
          </a:p>
          <a:p>
            <a:pPr algn="l" eaLnBrk="1" hangingPunct="1"/>
            <a:endParaRPr lang="ru-RU" altLang="ru-RU" sz="1600"/>
          </a:p>
          <a:p>
            <a:pPr algn="l" eaLnBrk="1" hangingPunct="1"/>
            <a:r>
              <a:rPr lang="ru-RU" altLang="ru-RU" sz="1600">
                <a:solidFill>
                  <a:srgbClr val="000099"/>
                </a:solidFill>
              </a:rPr>
              <a:t>Свосст=Сп*Кпересчета</a:t>
            </a:r>
          </a:p>
        </p:txBody>
      </p:sp>
      <p:sp>
        <p:nvSpPr>
          <p:cNvPr id="12" name="Номер слайда 11"/>
          <p:cNvSpPr>
            <a:spLocks noGrp="1"/>
          </p:cNvSpPr>
          <p:nvPr>
            <p:ph type="sldNum" sz="quarter" idx="12"/>
          </p:nvPr>
        </p:nvSpPr>
        <p:spPr/>
        <p:txBody>
          <a:bodyPr/>
          <a:lstStyle/>
          <a:p>
            <a:fld id="{B19B0651-EE4F-4900-A07F-96A6BFA9D0F0}" type="slidenum">
              <a:rPr lang="ru-RU" smtClean="0"/>
              <a:pPr/>
              <a:t>31</a:t>
            </a:fld>
            <a:endParaRPr lang="ru-RU"/>
          </a:p>
        </p:txBody>
      </p:sp>
    </p:spTree>
    <p:extLst>
      <p:ext uri="{BB962C8B-B14F-4D97-AF65-F5344CB8AC3E}">
        <p14:creationId xmlns:p14="http://schemas.microsoft.com/office/powerpoint/2010/main" val="2793271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028">
            <a:extLst>
              <a:ext uri="{FF2B5EF4-FFF2-40B4-BE49-F238E27FC236}">
                <a16:creationId xmlns:a16="http://schemas.microsoft.com/office/drawing/2014/main" id="{1CE619A9-81A6-4CE3-8F0A-BC7139D46FC0}"/>
              </a:ext>
            </a:extLst>
          </p:cNvPr>
          <p:cNvSpPr txBox="1">
            <a:spLocks noChangeArrowheads="1"/>
          </p:cNvSpPr>
          <p:nvPr/>
        </p:nvSpPr>
        <p:spPr bwMode="auto">
          <a:xfrm>
            <a:off x="0" y="0"/>
            <a:ext cx="9144000" cy="662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spcBef>
                <a:spcPct val="50000"/>
              </a:spcBef>
            </a:pPr>
            <a:r>
              <a:rPr lang="ru-RU" altLang="ru-RU" sz="2400" b="1" u="sng">
                <a:latin typeface="Arial" panose="020B0604020202020204" pitchFamily="34" charset="0"/>
              </a:rPr>
              <a:t>Балансовая стоимость</a:t>
            </a:r>
            <a:r>
              <a:rPr lang="ru-RU" altLang="ru-RU" sz="2400" u="sng">
                <a:latin typeface="Arial" panose="020B0604020202020204" pitchFamily="34" charset="0"/>
              </a:rPr>
              <a:t> </a:t>
            </a:r>
            <a:r>
              <a:rPr lang="ru-RU" altLang="ru-RU" sz="2400">
                <a:latin typeface="Arial" panose="020B0604020202020204" pitchFamily="34" charset="0"/>
              </a:rPr>
              <a:t>- стоимость, по которой основные фонды учитываются в балансе предприятия по данным бухгалтерского учета об их наличии и движении. </a:t>
            </a:r>
          </a:p>
          <a:p>
            <a:pPr algn="l" eaLnBrk="1" hangingPunct="1">
              <a:spcBef>
                <a:spcPct val="50000"/>
              </a:spcBef>
            </a:pPr>
            <a:endParaRPr lang="ru-RU" altLang="ru-RU" sz="2400">
              <a:latin typeface="Arial" panose="020B0604020202020204" pitchFamily="34" charset="0"/>
            </a:endParaRPr>
          </a:p>
          <a:p>
            <a:pPr algn="l" eaLnBrk="1" hangingPunct="1">
              <a:spcBef>
                <a:spcPct val="50000"/>
              </a:spcBef>
            </a:pPr>
            <a:r>
              <a:rPr lang="ru-RU" altLang="ru-RU" sz="2400">
                <a:latin typeface="Arial" panose="020B0604020202020204" pitchFamily="34" charset="0"/>
              </a:rPr>
              <a:t>На балансе предприятия стоимость основных фондов числится в смешанной оценке: </a:t>
            </a:r>
          </a:p>
          <a:p>
            <a:pPr algn="l" eaLnBrk="1" hangingPunct="1">
              <a:spcBef>
                <a:spcPct val="50000"/>
              </a:spcBef>
              <a:buFontTx/>
              <a:buChar char="•"/>
            </a:pPr>
            <a:r>
              <a:rPr lang="ru-RU" altLang="ru-RU" sz="2400">
                <a:latin typeface="Arial" panose="020B0604020202020204" pitchFamily="34" charset="0"/>
              </a:rPr>
              <a:t> объекты, по которым производится переоценка, учитываются по восстановительной стоимости на установленную дату, </a:t>
            </a:r>
          </a:p>
          <a:p>
            <a:pPr algn="l" eaLnBrk="1" hangingPunct="1">
              <a:spcBef>
                <a:spcPct val="50000"/>
              </a:spcBef>
              <a:buFontTx/>
              <a:buChar char="•"/>
            </a:pPr>
            <a:r>
              <a:rPr lang="ru-RU" altLang="ru-RU" sz="2400">
                <a:latin typeface="Arial" panose="020B0604020202020204" pitchFamily="34" charset="0"/>
              </a:rPr>
              <a:t> новые средства труда, приобретенные (или возведенные) после  переоценки, - по первоначальной стоимости. </a:t>
            </a:r>
          </a:p>
          <a:p>
            <a:pPr algn="l" eaLnBrk="1" hangingPunct="1">
              <a:spcBef>
                <a:spcPct val="50000"/>
              </a:spcBef>
            </a:pPr>
            <a:endParaRPr lang="ru-RU" altLang="ru-RU" sz="2400">
              <a:latin typeface="Arial" panose="020B0604020202020204" pitchFamily="34" charset="0"/>
            </a:endParaRPr>
          </a:p>
          <a:p>
            <a:pPr algn="l" eaLnBrk="1" hangingPunct="1">
              <a:spcBef>
                <a:spcPct val="50000"/>
              </a:spcBef>
            </a:pPr>
            <a:r>
              <a:rPr lang="ru-RU" altLang="ru-RU">
                <a:latin typeface="Arial" panose="020B0604020202020204" pitchFamily="34" charset="0"/>
              </a:rPr>
              <a:t>В </a:t>
            </a:r>
            <a:r>
              <a:rPr lang="ru-RU" altLang="ru-RU" i="1">
                <a:latin typeface="Arial" panose="020B0604020202020204" pitchFamily="34" charset="0"/>
              </a:rPr>
              <a:t>практике работы предприятий и в методических материалах балансовая стоимость нередко рассматривается как первоначальная, так как восстановительная стоимость на момент последней переоценки совпадает с первоначальной стоимостью на эту дату. </a:t>
            </a:r>
          </a:p>
        </p:txBody>
      </p:sp>
      <p:sp>
        <p:nvSpPr>
          <p:cNvPr id="3" name="Номер слайда 2"/>
          <p:cNvSpPr>
            <a:spLocks noGrp="1"/>
          </p:cNvSpPr>
          <p:nvPr>
            <p:ph type="sldNum" sz="quarter" idx="12"/>
          </p:nvPr>
        </p:nvSpPr>
        <p:spPr/>
        <p:txBody>
          <a:bodyPr/>
          <a:lstStyle/>
          <a:p>
            <a:fld id="{B19B0651-EE4F-4900-A07F-96A6BFA9D0F0}" type="slidenum">
              <a:rPr lang="ru-RU" smtClean="0"/>
              <a:pPr/>
              <a:t>32</a:t>
            </a:fld>
            <a:endParaRPr lang="ru-RU"/>
          </a:p>
        </p:txBody>
      </p:sp>
    </p:spTree>
    <p:extLst>
      <p:ext uri="{BB962C8B-B14F-4D97-AF65-F5344CB8AC3E}">
        <p14:creationId xmlns:p14="http://schemas.microsoft.com/office/powerpoint/2010/main" val="3378782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0F21E5A4-1802-43A3-8943-903CCEB4FF98}"/>
              </a:ext>
            </a:extLst>
          </p:cNvPr>
          <p:cNvSpPr txBox="1">
            <a:spLocks noChangeArrowheads="1"/>
          </p:cNvSpPr>
          <p:nvPr/>
        </p:nvSpPr>
        <p:spPr bwMode="auto">
          <a:xfrm>
            <a:off x="0" y="188913"/>
            <a:ext cx="9144000" cy="57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400" b="1">
                <a:latin typeface="Arial" panose="020B0604020202020204" pitchFamily="34" charset="0"/>
              </a:rPr>
              <a:t>Среднегодовая стоимость ОФ</a:t>
            </a:r>
            <a:r>
              <a:rPr lang="ru-RU" altLang="ru-RU" sz="2400">
                <a:latin typeface="Arial" panose="020B0604020202020204" pitchFamily="34" charset="0"/>
              </a:rPr>
              <a:t> (</a:t>
            </a:r>
            <a:r>
              <a:rPr lang="ru-RU" altLang="ru-RU" b="1" u="sng"/>
              <a:t>ОФср</a:t>
            </a:r>
            <a:r>
              <a:rPr lang="en-US" altLang="ru-RU" b="1" u="sng"/>
              <a:t>/</a:t>
            </a:r>
            <a:r>
              <a:rPr lang="ru-RU" altLang="ru-RU" b="1" u="sng"/>
              <a:t>г</a:t>
            </a:r>
            <a:r>
              <a:rPr lang="ru-RU" altLang="ru-RU"/>
              <a:t> </a:t>
            </a:r>
            <a:r>
              <a:rPr lang="ru-RU" altLang="ru-RU" sz="2400">
                <a:latin typeface="Arial" panose="020B0604020202020204" pitchFamily="34" charset="0"/>
              </a:rPr>
              <a:t>)</a:t>
            </a:r>
          </a:p>
          <a:p>
            <a:pPr algn="l" eaLnBrk="1" hangingPunct="1"/>
            <a:endParaRPr lang="ru-RU" altLang="ru-RU" sz="2400">
              <a:latin typeface="Arial" panose="020B0604020202020204" pitchFamily="34" charset="0"/>
            </a:endParaRPr>
          </a:p>
          <a:p>
            <a:pPr algn="l" eaLnBrk="1" hangingPunct="1">
              <a:buFontTx/>
              <a:buAutoNum type="arabicParenR"/>
            </a:pPr>
            <a:r>
              <a:rPr lang="ru-RU" altLang="ru-RU" sz="2400">
                <a:latin typeface="Arial" panose="020B0604020202020204" pitchFamily="34" charset="0"/>
              </a:rPr>
              <a:t>Упрощенный способ –</a:t>
            </a:r>
          </a:p>
          <a:p>
            <a:pPr algn="l" eaLnBrk="1" hangingPunct="1"/>
            <a:endParaRPr lang="ru-RU" altLang="ru-RU" b="1" u="sng"/>
          </a:p>
          <a:p>
            <a:pPr eaLnBrk="1" hangingPunct="1"/>
            <a:r>
              <a:rPr lang="ru-RU" altLang="ru-RU" sz="2200" b="1" u="sng">
                <a:latin typeface="Arial Black" panose="020B0A04020102020204" pitchFamily="34" charset="0"/>
              </a:rPr>
              <a:t>ОФср</a:t>
            </a:r>
            <a:r>
              <a:rPr lang="en-US" altLang="ru-RU" sz="2200" b="1" u="sng">
                <a:latin typeface="Arial Black" panose="020B0A04020102020204" pitchFamily="34" charset="0"/>
              </a:rPr>
              <a:t>/</a:t>
            </a:r>
            <a:r>
              <a:rPr lang="ru-RU" altLang="ru-RU" sz="2200" b="1" u="sng">
                <a:latin typeface="Arial Black" panose="020B0A04020102020204" pitchFamily="34" charset="0"/>
              </a:rPr>
              <a:t>г = (ОФн.г. + ОФк.г.)</a:t>
            </a:r>
            <a:r>
              <a:rPr lang="en-US" altLang="ru-RU" sz="2200" b="1" u="sng">
                <a:latin typeface="Arial Black" panose="020B0A04020102020204" pitchFamily="34" charset="0"/>
              </a:rPr>
              <a:t>/</a:t>
            </a:r>
            <a:r>
              <a:rPr lang="ru-RU" altLang="ru-RU" sz="2200" b="1" u="sng">
                <a:latin typeface="Arial Black" panose="020B0A04020102020204" pitchFamily="34" charset="0"/>
              </a:rPr>
              <a:t>2 </a:t>
            </a:r>
          </a:p>
          <a:p>
            <a:pPr algn="l" eaLnBrk="1" hangingPunct="1"/>
            <a:endParaRPr lang="ru-RU" altLang="ru-RU" sz="2200" b="1" u="sng">
              <a:latin typeface="Arial Black" panose="020B0A04020102020204" pitchFamily="34" charset="0"/>
            </a:endParaRPr>
          </a:p>
          <a:p>
            <a:pPr algn="l" eaLnBrk="1" hangingPunct="1"/>
            <a:r>
              <a:rPr lang="ru-RU" altLang="ru-RU" sz="2400">
                <a:latin typeface="Arial" panose="020B0604020202020204" pitchFamily="34" charset="0"/>
              </a:rPr>
              <a:t>2) При помесячном вводе и выбытии основных фондов:</a:t>
            </a:r>
          </a:p>
          <a:p>
            <a:pPr algn="l" eaLnBrk="1" hangingPunct="1"/>
            <a:endParaRPr lang="ru-RU" altLang="ru-RU" sz="2400">
              <a:latin typeface="Arial" panose="020B0604020202020204" pitchFamily="34" charset="0"/>
            </a:endParaRPr>
          </a:p>
          <a:p>
            <a:pPr eaLnBrk="1" hangingPunct="1"/>
            <a:r>
              <a:rPr lang="ru-RU" altLang="ru-RU" sz="2200" b="1" u="sng">
                <a:latin typeface="Arial Black" panose="020B0A04020102020204" pitchFamily="34" charset="0"/>
              </a:rPr>
              <a:t>ОФср</a:t>
            </a:r>
            <a:r>
              <a:rPr lang="en-US" altLang="ru-RU" sz="2200" b="1" u="sng">
                <a:latin typeface="Arial Black" panose="020B0A04020102020204" pitchFamily="34" charset="0"/>
              </a:rPr>
              <a:t>/</a:t>
            </a:r>
            <a:r>
              <a:rPr lang="ru-RU" altLang="ru-RU" sz="2200" b="1" u="sng">
                <a:latin typeface="Arial Black" panose="020B0A04020102020204" pitchFamily="34" charset="0"/>
              </a:rPr>
              <a:t>г = ОФн.г. + ОФвв*</a:t>
            </a:r>
            <a:r>
              <a:rPr lang="en-US" altLang="ru-RU" sz="2200" b="1" u="sng">
                <a:latin typeface="Arial Black" panose="020B0A04020102020204" pitchFamily="34" charset="0"/>
              </a:rPr>
              <a:t>n</a:t>
            </a:r>
            <a:r>
              <a:rPr lang="ru-RU" altLang="ru-RU" sz="2200" b="1" u="sng">
                <a:latin typeface="Arial Black" panose="020B0A04020102020204" pitchFamily="34" charset="0"/>
              </a:rPr>
              <a:t> </a:t>
            </a:r>
            <a:r>
              <a:rPr lang="en-US" altLang="ru-RU" sz="2200" b="1" u="sng">
                <a:latin typeface="Arial Black" panose="020B0A04020102020204" pitchFamily="34" charset="0"/>
              </a:rPr>
              <a:t>/ 12</a:t>
            </a:r>
            <a:r>
              <a:rPr lang="ru-RU" altLang="ru-RU" sz="2200" b="1" u="sng">
                <a:latin typeface="Arial Black" panose="020B0A04020102020204" pitchFamily="34" charset="0"/>
              </a:rPr>
              <a:t>   </a:t>
            </a:r>
            <a:r>
              <a:rPr lang="en-US" altLang="ru-RU" sz="2200" b="1" u="sng">
                <a:latin typeface="Arial Black" panose="020B0A04020102020204" pitchFamily="34" charset="0"/>
              </a:rPr>
              <a:t>-</a:t>
            </a:r>
            <a:r>
              <a:rPr lang="ru-RU" altLang="ru-RU" sz="2200" b="1" u="sng">
                <a:latin typeface="Arial Black" panose="020B0A04020102020204" pitchFamily="34" charset="0"/>
              </a:rPr>
              <a:t>  ОФвыб*(12 - </a:t>
            </a:r>
            <a:r>
              <a:rPr lang="en-US" altLang="ru-RU" sz="2200" b="1" u="sng">
                <a:latin typeface="Arial Black" panose="020B0A04020102020204" pitchFamily="34" charset="0"/>
              </a:rPr>
              <a:t>n</a:t>
            </a:r>
            <a:r>
              <a:rPr lang="ru-RU" altLang="ru-RU" sz="2200" b="1" u="sng">
                <a:latin typeface="Arial Black" panose="020B0A04020102020204" pitchFamily="34" charset="0"/>
              </a:rPr>
              <a:t>) </a:t>
            </a:r>
            <a:r>
              <a:rPr lang="en-US" altLang="ru-RU" sz="2200" b="1" u="sng">
                <a:latin typeface="Arial Black" panose="020B0A04020102020204" pitchFamily="34" charset="0"/>
              </a:rPr>
              <a:t>/ 12</a:t>
            </a:r>
            <a:r>
              <a:rPr lang="ru-RU" altLang="ru-RU" sz="2400">
                <a:latin typeface="Arial" panose="020B0604020202020204" pitchFamily="34" charset="0"/>
              </a:rPr>
              <a:t> ,</a:t>
            </a:r>
          </a:p>
          <a:p>
            <a:pPr algn="l" eaLnBrk="1" hangingPunct="1"/>
            <a:endParaRPr lang="ru-RU" altLang="ru-RU" sz="2400">
              <a:latin typeface="Arial" panose="020B0604020202020204" pitchFamily="34" charset="0"/>
            </a:endParaRPr>
          </a:p>
          <a:p>
            <a:pPr algn="l" eaLnBrk="1" hangingPunct="1"/>
            <a:r>
              <a:rPr lang="ru-RU" altLang="ru-RU" sz="2400">
                <a:latin typeface="Arial" panose="020B0604020202020204" pitchFamily="34" charset="0"/>
              </a:rPr>
              <a:t>где</a:t>
            </a:r>
          </a:p>
          <a:p>
            <a:pPr algn="l" eaLnBrk="1" hangingPunct="1"/>
            <a:r>
              <a:rPr lang="ru-RU" altLang="ru-RU" sz="2400" u="sng">
                <a:latin typeface="Arial" panose="020B0604020202020204" pitchFamily="34" charset="0"/>
              </a:rPr>
              <a:t>ОФн.г.</a:t>
            </a:r>
            <a:r>
              <a:rPr lang="ru-RU" altLang="ru-RU" sz="2400">
                <a:latin typeface="Arial" panose="020B0604020202020204" pitchFamily="34" charset="0"/>
              </a:rPr>
              <a:t> – стоимость ОФ на начало года,</a:t>
            </a:r>
          </a:p>
          <a:p>
            <a:pPr algn="l" eaLnBrk="1" hangingPunct="1"/>
            <a:r>
              <a:rPr lang="ru-RU" altLang="ru-RU" sz="2400" u="sng">
                <a:latin typeface="Arial" panose="020B0604020202020204" pitchFamily="34" charset="0"/>
              </a:rPr>
              <a:t>ОФвв и ОФвыб</a:t>
            </a:r>
            <a:r>
              <a:rPr lang="ru-RU" altLang="ru-RU" sz="2400">
                <a:latin typeface="Arial" panose="020B0604020202020204" pitchFamily="34" charset="0"/>
              </a:rPr>
              <a:t> – стоимость введенных и выбывших в течение      года ОФ,</a:t>
            </a:r>
          </a:p>
          <a:p>
            <a:pPr algn="l" eaLnBrk="1" hangingPunct="1"/>
            <a:r>
              <a:rPr lang="en-US" altLang="ru-RU" sz="2400" u="sng">
                <a:latin typeface="Arial" panose="020B0604020202020204" pitchFamily="34" charset="0"/>
              </a:rPr>
              <a:t>n</a:t>
            </a:r>
            <a:r>
              <a:rPr lang="ru-RU" altLang="ru-RU" sz="2400">
                <a:latin typeface="Arial" panose="020B0604020202020204" pitchFamily="34" charset="0"/>
              </a:rPr>
              <a:t> – число полных месяцев, в течение которых ОФ функционировали.</a:t>
            </a:r>
          </a:p>
        </p:txBody>
      </p:sp>
      <p:sp>
        <p:nvSpPr>
          <p:cNvPr id="3" name="Номер слайда 2"/>
          <p:cNvSpPr>
            <a:spLocks noGrp="1"/>
          </p:cNvSpPr>
          <p:nvPr>
            <p:ph type="sldNum" sz="quarter" idx="12"/>
          </p:nvPr>
        </p:nvSpPr>
        <p:spPr/>
        <p:txBody>
          <a:bodyPr/>
          <a:lstStyle/>
          <a:p>
            <a:fld id="{B19B0651-EE4F-4900-A07F-96A6BFA9D0F0}" type="slidenum">
              <a:rPr lang="ru-RU" smtClean="0"/>
              <a:pPr/>
              <a:t>33</a:t>
            </a:fld>
            <a:endParaRPr lang="ru-RU"/>
          </a:p>
        </p:txBody>
      </p:sp>
    </p:spTree>
    <p:extLst>
      <p:ext uri="{BB962C8B-B14F-4D97-AF65-F5344CB8AC3E}">
        <p14:creationId xmlns:p14="http://schemas.microsoft.com/office/powerpoint/2010/main" val="2343327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8">
            <a:extLst>
              <a:ext uri="{FF2B5EF4-FFF2-40B4-BE49-F238E27FC236}">
                <a16:creationId xmlns:a16="http://schemas.microsoft.com/office/drawing/2014/main" id="{152ABD1F-CDFB-4F37-814E-71F1BB59D198}"/>
              </a:ext>
            </a:extLst>
          </p:cNvPr>
          <p:cNvSpPr txBox="1">
            <a:spLocks noChangeArrowheads="1"/>
          </p:cNvSpPr>
          <p:nvPr/>
        </p:nvSpPr>
        <p:spPr bwMode="auto">
          <a:xfrm>
            <a:off x="0" y="620713"/>
            <a:ext cx="91440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400">
                <a:latin typeface="Arial" panose="020B0604020202020204" pitchFamily="34" charset="0"/>
              </a:rPr>
              <a:t>3) При </a:t>
            </a:r>
            <a:r>
              <a:rPr lang="ru-RU" altLang="ru-RU" sz="2400" b="1">
                <a:latin typeface="Arial" panose="020B0604020202020204" pitchFamily="34" charset="0"/>
              </a:rPr>
              <a:t>поквартальном вводе и выбытии</a:t>
            </a:r>
            <a:r>
              <a:rPr lang="ru-RU" altLang="ru-RU" sz="2400">
                <a:latin typeface="Arial" panose="020B0604020202020204" pitchFamily="34" charset="0"/>
              </a:rPr>
              <a:t> основных фондов:</a:t>
            </a:r>
          </a:p>
          <a:p>
            <a:pPr algn="l" eaLnBrk="1" hangingPunct="1"/>
            <a:endParaRPr lang="ru-RU" altLang="ru-RU" sz="2400">
              <a:latin typeface="Arial" panose="020B0604020202020204" pitchFamily="34" charset="0"/>
            </a:endParaRPr>
          </a:p>
          <a:p>
            <a:pPr eaLnBrk="1" hangingPunct="1"/>
            <a:r>
              <a:rPr lang="ru-RU" altLang="ru-RU" sz="2200" b="1" u="sng">
                <a:latin typeface="Arial Black" panose="020B0A04020102020204" pitchFamily="34" charset="0"/>
              </a:rPr>
              <a:t>ОФср</a:t>
            </a:r>
            <a:r>
              <a:rPr lang="en-US" altLang="ru-RU" sz="2200" b="1" u="sng">
                <a:latin typeface="Arial Black" panose="020B0A04020102020204" pitchFamily="34" charset="0"/>
              </a:rPr>
              <a:t>/</a:t>
            </a:r>
            <a:r>
              <a:rPr lang="ru-RU" altLang="ru-RU" sz="2200" b="1" u="sng">
                <a:latin typeface="Arial Black" panose="020B0A04020102020204" pitchFamily="34" charset="0"/>
              </a:rPr>
              <a:t>г = ОФн.г. + ОФвв*</a:t>
            </a:r>
            <a:r>
              <a:rPr lang="en-US" altLang="ru-RU" sz="2200" b="1" u="sng">
                <a:latin typeface="Arial Black" panose="020B0A04020102020204" pitchFamily="34" charset="0"/>
              </a:rPr>
              <a:t>k/4 </a:t>
            </a:r>
            <a:r>
              <a:rPr lang="ru-RU" altLang="ru-RU" sz="2200" b="1" u="sng">
                <a:latin typeface="Arial Black" panose="020B0A04020102020204" pitchFamily="34" charset="0"/>
              </a:rPr>
              <a:t>– ОФВвыб*</a:t>
            </a:r>
            <a:r>
              <a:rPr lang="en-US" altLang="ru-RU" sz="2200" b="1" u="sng">
                <a:latin typeface="Arial Black" panose="020B0A04020102020204" pitchFamily="34" charset="0"/>
              </a:rPr>
              <a:t>k/4</a:t>
            </a:r>
            <a:r>
              <a:rPr lang="ru-RU" altLang="ru-RU" sz="2400">
                <a:latin typeface="Arial" panose="020B0604020202020204" pitchFamily="34" charset="0"/>
              </a:rPr>
              <a:t>   ,</a:t>
            </a:r>
          </a:p>
          <a:p>
            <a:pPr algn="l" eaLnBrk="1" hangingPunct="1"/>
            <a:r>
              <a:rPr lang="ru-RU" altLang="ru-RU" sz="2400">
                <a:latin typeface="Arial" panose="020B0604020202020204" pitchFamily="34" charset="0"/>
              </a:rPr>
              <a:t>                         </a:t>
            </a:r>
          </a:p>
          <a:p>
            <a:pPr algn="l" eaLnBrk="1" hangingPunct="1"/>
            <a:r>
              <a:rPr lang="ru-RU" altLang="ru-RU" sz="2400">
                <a:latin typeface="Arial" panose="020B0604020202020204" pitchFamily="34" charset="0"/>
              </a:rPr>
              <a:t>где </a:t>
            </a:r>
            <a:r>
              <a:rPr lang="en-US" altLang="ru-RU" sz="2400">
                <a:latin typeface="Arial" panose="020B0604020202020204" pitchFamily="34" charset="0"/>
              </a:rPr>
              <a:t>k</a:t>
            </a:r>
            <a:r>
              <a:rPr lang="ru-RU" altLang="ru-RU" sz="2400">
                <a:latin typeface="Arial" panose="020B0604020202020204" pitchFamily="34" charset="0"/>
              </a:rPr>
              <a:t>- коэффициент, соответствующий кварталу ввода или выбытия. </a:t>
            </a:r>
            <a:endParaRPr lang="en-US" altLang="ru-RU" sz="2400">
              <a:latin typeface="Arial" panose="020B0604020202020204" pitchFamily="34" charset="0"/>
            </a:endParaRPr>
          </a:p>
          <a:p>
            <a:pPr algn="l" eaLnBrk="1" hangingPunct="1"/>
            <a:endParaRPr lang="ru-RU" altLang="ru-RU" sz="2400">
              <a:latin typeface="Arial" panose="020B0604020202020204" pitchFamily="34" charset="0"/>
            </a:endParaRPr>
          </a:p>
          <a:p>
            <a:pPr algn="l" eaLnBrk="1" hangingPunct="1"/>
            <a:r>
              <a:rPr lang="ru-RU" altLang="ru-RU" sz="2400">
                <a:latin typeface="Arial" panose="020B0604020202020204" pitchFamily="34" charset="0"/>
              </a:rPr>
              <a:t>На практике принято считать, что ввод ОФ происходит с середины планируемого квартала, поэтому коэффициенты по кварталам :</a:t>
            </a:r>
          </a:p>
          <a:p>
            <a:pPr algn="l" eaLnBrk="1" hangingPunct="1"/>
            <a:endParaRPr lang="ru-RU" altLang="ru-RU" sz="2400">
              <a:latin typeface="Arial" panose="020B0604020202020204" pitchFamily="34" charset="0"/>
            </a:endParaRPr>
          </a:p>
          <a:p>
            <a:pPr algn="l" eaLnBrk="1" hangingPunct="1">
              <a:buFontTx/>
              <a:buChar char="•"/>
            </a:pPr>
            <a:r>
              <a:rPr lang="ru-RU" altLang="ru-RU" sz="2400">
                <a:latin typeface="Arial" panose="020B0604020202020204" pitchFamily="34" charset="0"/>
              </a:rPr>
              <a:t> 4-ый квартал – </a:t>
            </a:r>
            <a:r>
              <a:rPr lang="en-US" altLang="ru-RU" sz="2400">
                <a:latin typeface="Arial" panose="020B0604020202020204" pitchFamily="34" charset="0"/>
              </a:rPr>
              <a:t>0</a:t>
            </a:r>
            <a:r>
              <a:rPr lang="ru-RU" altLang="ru-RU" sz="2400">
                <a:latin typeface="Arial" panose="020B0604020202020204" pitchFamily="34" charset="0"/>
              </a:rPr>
              <a:t>,5; </a:t>
            </a:r>
          </a:p>
          <a:p>
            <a:pPr algn="l" eaLnBrk="1" hangingPunct="1">
              <a:buFontTx/>
              <a:buChar char="•"/>
            </a:pPr>
            <a:r>
              <a:rPr lang="ru-RU" altLang="ru-RU" sz="2400">
                <a:latin typeface="Arial" panose="020B0604020202020204" pitchFamily="34" charset="0"/>
              </a:rPr>
              <a:t> 3-ий  квартал – </a:t>
            </a:r>
            <a:r>
              <a:rPr lang="en-US" altLang="ru-RU" sz="2400">
                <a:latin typeface="Arial" panose="020B0604020202020204" pitchFamily="34" charset="0"/>
              </a:rPr>
              <a:t>1</a:t>
            </a:r>
            <a:r>
              <a:rPr lang="ru-RU" altLang="ru-RU" sz="2400">
                <a:latin typeface="Arial" panose="020B0604020202020204" pitchFamily="34" charset="0"/>
              </a:rPr>
              <a:t>,5; </a:t>
            </a:r>
          </a:p>
          <a:p>
            <a:pPr algn="l" eaLnBrk="1" hangingPunct="1">
              <a:buFontTx/>
              <a:buChar char="•"/>
            </a:pPr>
            <a:r>
              <a:rPr lang="ru-RU" altLang="ru-RU" sz="2400">
                <a:latin typeface="Arial" panose="020B0604020202020204" pitchFamily="34" charset="0"/>
              </a:rPr>
              <a:t> 2-ой  квартал – </a:t>
            </a:r>
            <a:r>
              <a:rPr lang="en-US" altLang="ru-RU" sz="2400">
                <a:latin typeface="Arial" panose="020B0604020202020204" pitchFamily="34" charset="0"/>
              </a:rPr>
              <a:t>2</a:t>
            </a:r>
            <a:r>
              <a:rPr lang="ru-RU" altLang="ru-RU" sz="2400">
                <a:latin typeface="Arial" panose="020B0604020202020204" pitchFamily="34" charset="0"/>
              </a:rPr>
              <a:t>,5; </a:t>
            </a:r>
          </a:p>
          <a:p>
            <a:pPr algn="l" eaLnBrk="1" hangingPunct="1">
              <a:buFontTx/>
              <a:buChar char="•"/>
            </a:pPr>
            <a:r>
              <a:rPr lang="ru-RU" altLang="ru-RU" sz="2400">
                <a:latin typeface="Arial" panose="020B0604020202020204" pitchFamily="34" charset="0"/>
              </a:rPr>
              <a:t> 1-ый квартал – </a:t>
            </a:r>
            <a:r>
              <a:rPr lang="en-US" altLang="ru-RU" sz="2400">
                <a:latin typeface="Arial" panose="020B0604020202020204" pitchFamily="34" charset="0"/>
              </a:rPr>
              <a:t>3</a:t>
            </a:r>
            <a:r>
              <a:rPr lang="ru-RU" altLang="ru-RU" sz="2400">
                <a:latin typeface="Arial" panose="020B0604020202020204" pitchFamily="34" charset="0"/>
              </a:rPr>
              <a:t>,5.</a:t>
            </a:r>
          </a:p>
          <a:p>
            <a:pPr algn="l" eaLnBrk="1" hangingPunct="1"/>
            <a:endParaRPr lang="ru-RU" altLang="ru-RU" sz="2400">
              <a:latin typeface="Arial" panose="020B0604020202020204" pitchFamily="34"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34</a:t>
            </a:fld>
            <a:endParaRPr lang="ru-RU"/>
          </a:p>
        </p:txBody>
      </p:sp>
    </p:spTree>
    <p:extLst>
      <p:ext uri="{BB962C8B-B14F-4D97-AF65-F5344CB8AC3E}">
        <p14:creationId xmlns:p14="http://schemas.microsoft.com/office/powerpoint/2010/main" val="133875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3257F989-E82C-4D8D-8080-DC490D756E8A}"/>
              </a:ext>
            </a:extLst>
          </p:cNvPr>
          <p:cNvSpPr txBox="1">
            <a:spLocks noChangeArrowheads="1"/>
          </p:cNvSpPr>
          <p:nvPr/>
        </p:nvSpPr>
        <p:spPr bwMode="auto">
          <a:xfrm>
            <a:off x="0" y="0"/>
            <a:ext cx="9144000" cy="723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600" b="1" u="sng">
                <a:latin typeface="Arial" panose="020B0604020202020204" pitchFamily="34" charset="0"/>
              </a:rPr>
              <a:t>Воспроизводство ОФ</a:t>
            </a:r>
            <a:r>
              <a:rPr lang="ru-RU" altLang="ru-RU" sz="2600">
                <a:latin typeface="Arial" panose="020B0604020202020204" pitchFamily="34" charset="0"/>
              </a:rPr>
              <a:t> - непрерывный процесс их обновления путем приобретения новых, реконструкции, технического перевооружения, модернизации и капитального ремонта.</a:t>
            </a:r>
          </a:p>
          <a:p>
            <a:pPr algn="l" eaLnBrk="1" hangingPunct="1"/>
            <a:endParaRPr lang="ru-RU" altLang="ru-RU" sz="2600">
              <a:latin typeface="Arial" panose="020B0604020202020204" pitchFamily="34" charset="0"/>
            </a:endParaRPr>
          </a:p>
          <a:p>
            <a:pPr algn="l" eaLnBrk="1" hangingPunct="1"/>
            <a:r>
              <a:rPr lang="ru-RU" altLang="ru-RU" sz="2600" b="1" u="sng">
                <a:latin typeface="Arial" panose="020B0604020202020204" pitchFamily="34" charset="0"/>
              </a:rPr>
              <a:t>Основная цель воспроизводства ОФ</a:t>
            </a:r>
            <a:r>
              <a:rPr lang="ru-RU" altLang="ru-RU" sz="2600">
                <a:latin typeface="Arial" panose="020B0604020202020204" pitchFamily="34" charset="0"/>
              </a:rPr>
              <a:t> - обеспечение предприятий ОФ в их количественном и качественном составе, а также поддержание их в рабочем состоянии.</a:t>
            </a:r>
          </a:p>
          <a:p>
            <a:pPr algn="l" eaLnBrk="1" hangingPunct="1"/>
            <a:endParaRPr lang="ru-RU" altLang="ru-RU" sz="2600">
              <a:latin typeface="Arial" panose="020B0604020202020204" pitchFamily="34" charset="0"/>
            </a:endParaRPr>
          </a:p>
          <a:p>
            <a:pPr algn="l" eaLnBrk="1" hangingPunct="1"/>
            <a:r>
              <a:rPr lang="ru-RU" altLang="ru-RU" sz="2600" b="1" u="sng">
                <a:latin typeface="Arial" panose="020B0604020202020204" pitchFamily="34" charset="0"/>
              </a:rPr>
              <a:t>Задачи, которые решаются в процессе воспроизводства ОФ:</a:t>
            </a:r>
          </a:p>
          <a:p>
            <a:pPr algn="l" eaLnBrk="1" hangingPunct="1"/>
            <a:r>
              <a:rPr lang="ru-RU" altLang="ru-RU" sz="2600">
                <a:latin typeface="Arial" panose="020B0604020202020204" pitchFamily="34" charset="0"/>
              </a:rPr>
              <a:t>- возмещение выбывающих по различным причинам ОФ;</a:t>
            </a:r>
          </a:p>
          <a:p>
            <a:pPr algn="l" eaLnBrk="1" hangingPunct="1"/>
            <a:r>
              <a:rPr lang="ru-RU" altLang="ru-RU" sz="2600">
                <a:latin typeface="Arial" panose="020B0604020202020204" pitchFamily="34" charset="0"/>
              </a:rPr>
              <a:t>- увеличение массы ОФ с целью расширения объема производства;</a:t>
            </a:r>
          </a:p>
          <a:p>
            <a:pPr algn="l" eaLnBrk="1" hangingPunct="1"/>
            <a:r>
              <a:rPr lang="ru-RU" altLang="ru-RU" sz="2600">
                <a:latin typeface="Arial" panose="020B0604020202020204" pitchFamily="34" charset="0"/>
              </a:rPr>
              <a:t>- совершенствование видовой, технологической и возрастной структуры ОФ, т.е. повышение технического уровня производства.</a:t>
            </a:r>
          </a:p>
          <a:p>
            <a:pPr algn="l" eaLnBrk="1" hangingPunct="1"/>
            <a:endParaRPr lang="ru-RU" altLang="ru-RU" sz="2600">
              <a:latin typeface="Arial" panose="020B0604020202020204" pitchFamily="34"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35</a:t>
            </a:fld>
            <a:endParaRPr lang="ru-RU"/>
          </a:p>
        </p:txBody>
      </p:sp>
    </p:spTree>
    <p:extLst>
      <p:ext uri="{BB962C8B-B14F-4D97-AF65-F5344CB8AC3E}">
        <p14:creationId xmlns:p14="http://schemas.microsoft.com/office/powerpoint/2010/main" val="676463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D106DE6-CC27-4A8D-B115-E22490CDE292}"/>
              </a:ext>
            </a:extLst>
          </p:cNvPr>
          <p:cNvSpPr>
            <a:spLocks noGrp="1" noRot="1" noChangeArrowheads="1"/>
          </p:cNvSpPr>
          <p:nvPr>
            <p:ph type="title"/>
          </p:nvPr>
        </p:nvSpPr>
        <p:spPr>
          <a:xfrm>
            <a:off x="323850" y="260350"/>
            <a:ext cx="8424863" cy="1873250"/>
          </a:xfrm>
        </p:spPr>
        <p:txBody>
          <a:bodyPr>
            <a:normAutofit fontScale="90000"/>
          </a:bodyPr>
          <a:lstStyle/>
          <a:p>
            <a:pPr eaLnBrk="1" hangingPunct="1"/>
            <a:r>
              <a:rPr lang="ru-RU" altLang="ru-RU" sz="3600" b="0" u="sng">
                <a:effectLst/>
              </a:rPr>
              <a:t>Каналы, по которым могут поступать основные средства для воспроизводства ОФ на предприятии:</a:t>
            </a:r>
            <a:br>
              <a:rPr lang="ru-RU" altLang="ru-RU" sz="3600" b="0" u="sng">
                <a:effectLst/>
              </a:rPr>
            </a:br>
            <a:endParaRPr lang="ru-RU" altLang="ru-RU" sz="3600" b="0" u="sng">
              <a:effectLst/>
            </a:endParaRPr>
          </a:p>
        </p:txBody>
      </p:sp>
      <p:sp>
        <p:nvSpPr>
          <p:cNvPr id="88067" name="Rectangle 3">
            <a:extLst>
              <a:ext uri="{FF2B5EF4-FFF2-40B4-BE49-F238E27FC236}">
                <a16:creationId xmlns:a16="http://schemas.microsoft.com/office/drawing/2014/main" id="{039BBBFB-4E8E-4467-AAE3-CBECD13DEFF6}"/>
              </a:ext>
            </a:extLst>
          </p:cNvPr>
          <p:cNvSpPr>
            <a:spLocks noGrp="1" noChangeArrowheads="1"/>
          </p:cNvSpPr>
          <p:nvPr>
            <p:ph idx="1"/>
          </p:nvPr>
        </p:nvSpPr>
        <p:spPr>
          <a:xfrm>
            <a:off x="468313" y="2349500"/>
            <a:ext cx="8229600" cy="4310063"/>
          </a:xfrm>
        </p:spPr>
        <p:txBody>
          <a:bodyPr>
            <a:normAutofit/>
          </a:bodyPr>
          <a:lstStyle/>
          <a:p>
            <a:pPr eaLnBrk="1" hangingPunct="1">
              <a:defRPr/>
            </a:pPr>
            <a:r>
              <a:rPr lang="ru-RU" sz="3600" dirty="0">
                <a:effectLst/>
              </a:rPr>
              <a:t>как вклад в уставной капитал предприятия;</a:t>
            </a:r>
          </a:p>
          <a:p>
            <a:pPr eaLnBrk="1" hangingPunct="1">
              <a:defRPr/>
            </a:pPr>
            <a:r>
              <a:rPr lang="ru-RU" sz="3600" dirty="0">
                <a:effectLst/>
              </a:rPr>
              <a:t>в результате КВ;</a:t>
            </a:r>
          </a:p>
          <a:p>
            <a:pPr eaLnBrk="1" hangingPunct="1">
              <a:defRPr/>
            </a:pPr>
            <a:r>
              <a:rPr lang="ru-RU" sz="3600" dirty="0">
                <a:effectLst/>
              </a:rPr>
              <a:t>в результате безвозмездной передачи;</a:t>
            </a:r>
          </a:p>
          <a:p>
            <a:pPr eaLnBrk="1" hangingPunct="1">
              <a:defRPr/>
            </a:pPr>
            <a:r>
              <a:rPr lang="ru-RU" sz="3600" dirty="0">
                <a:effectLst/>
              </a:rPr>
              <a:t>вследствие аренды.</a:t>
            </a:r>
          </a:p>
          <a:p>
            <a:pPr eaLnBrk="1" hangingPunct="1">
              <a:defRPr/>
            </a:pP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36</a:t>
            </a:fld>
            <a:endParaRPr lang="ru-RU"/>
          </a:p>
        </p:txBody>
      </p:sp>
    </p:spTree>
    <p:extLst>
      <p:ext uri="{BB962C8B-B14F-4D97-AF65-F5344CB8AC3E}">
        <p14:creationId xmlns:p14="http://schemas.microsoft.com/office/powerpoint/2010/main" val="3467201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B7A27B4D-1ECC-48B3-9D48-84707B98EB8F}"/>
              </a:ext>
            </a:extLst>
          </p:cNvPr>
          <p:cNvSpPr>
            <a:spLocks noGrp="1" noRot="1" noChangeArrowheads="1"/>
          </p:cNvSpPr>
          <p:nvPr>
            <p:ph type="title"/>
          </p:nvPr>
        </p:nvSpPr>
        <p:spPr>
          <a:xfrm>
            <a:off x="250825" y="333375"/>
            <a:ext cx="8686800" cy="1139825"/>
          </a:xfrm>
        </p:spPr>
        <p:txBody>
          <a:bodyPr>
            <a:normAutofit fontScale="90000"/>
          </a:bodyPr>
          <a:lstStyle/>
          <a:p>
            <a:pPr eaLnBrk="1" hangingPunct="1">
              <a:defRPr/>
            </a:pPr>
            <a:r>
              <a:rPr lang="ru-RU" sz="4600" b="0">
                <a:solidFill>
                  <a:schemeClr val="tx1"/>
                </a:solidFill>
              </a:rPr>
              <a:t>Стоимость ОФ </a:t>
            </a:r>
            <a:br>
              <a:rPr lang="ru-RU" sz="4600" b="0">
                <a:solidFill>
                  <a:schemeClr val="tx1"/>
                </a:solidFill>
              </a:rPr>
            </a:br>
            <a:r>
              <a:rPr lang="ru-RU" sz="4600" b="0">
                <a:solidFill>
                  <a:schemeClr val="tx1"/>
                </a:solidFill>
              </a:rPr>
              <a:t>на конец периода:</a:t>
            </a:r>
          </a:p>
        </p:txBody>
      </p:sp>
      <p:sp>
        <p:nvSpPr>
          <p:cNvPr id="97283" name="Rectangle 3">
            <a:extLst>
              <a:ext uri="{FF2B5EF4-FFF2-40B4-BE49-F238E27FC236}">
                <a16:creationId xmlns:a16="http://schemas.microsoft.com/office/drawing/2014/main" id="{D3D87F74-F548-47A6-B966-073979F434B1}"/>
              </a:ext>
            </a:extLst>
          </p:cNvPr>
          <p:cNvSpPr>
            <a:spLocks noGrp="1" noChangeArrowheads="1"/>
          </p:cNvSpPr>
          <p:nvPr>
            <p:ph idx="1"/>
          </p:nvPr>
        </p:nvSpPr>
        <p:spPr>
          <a:xfrm>
            <a:off x="179388" y="1600200"/>
            <a:ext cx="8785225" cy="4525963"/>
          </a:xfrm>
        </p:spPr>
        <p:txBody>
          <a:bodyPr>
            <a:normAutofit/>
          </a:bodyPr>
          <a:lstStyle/>
          <a:p>
            <a:pPr algn="ctr" eaLnBrk="1" hangingPunct="1">
              <a:buFont typeface="Wingdings" panose="05000000000000000000" pitchFamily="2" charset="2"/>
              <a:buNone/>
              <a:defRPr/>
            </a:pPr>
            <a:endParaRPr lang="ru-RU" dirty="0"/>
          </a:p>
          <a:p>
            <a:pPr algn="ctr" eaLnBrk="1" hangingPunct="1">
              <a:buFont typeface="Wingdings" panose="05000000000000000000" pitchFamily="2" charset="2"/>
              <a:buNone/>
              <a:defRPr/>
            </a:pPr>
            <a:r>
              <a:rPr lang="ru-RU" sz="4400" b="1" dirty="0" err="1">
                <a:solidFill>
                  <a:srgbClr val="000099"/>
                </a:solidFill>
              </a:rPr>
              <a:t>ОФкг</a:t>
            </a:r>
            <a:r>
              <a:rPr lang="ru-RU" sz="4400" b="1" dirty="0">
                <a:solidFill>
                  <a:srgbClr val="000099"/>
                </a:solidFill>
              </a:rPr>
              <a:t> = </a:t>
            </a:r>
            <a:r>
              <a:rPr lang="ru-RU" sz="4400" b="1" dirty="0" err="1">
                <a:solidFill>
                  <a:srgbClr val="000099"/>
                </a:solidFill>
              </a:rPr>
              <a:t>ОФнг</a:t>
            </a:r>
            <a:r>
              <a:rPr lang="ru-RU" sz="4400" b="1" dirty="0">
                <a:solidFill>
                  <a:srgbClr val="000099"/>
                </a:solidFill>
              </a:rPr>
              <a:t> + </a:t>
            </a:r>
            <a:r>
              <a:rPr lang="ru-RU" sz="4400" b="1" dirty="0" err="1">
                <a:solidFill>
                  <a:srgbClr val="000099"/>
                </a:solidFill>
              </a:rPr>
              <a:t>ОФвв</a:t>
            </a:r>
            <a:r>
              <a:rPr lang="ru-RU" sz="4400" b="1" dirty="0">
                <a:solidFill>
                  <a:srgbClr val="000099"/>
                </a:solidFill>
              </a:rPr>
              <a:t> – </a:t>
            </a:r>
            <a:r>
              <a:rPr lang="ru-RU" sz="4400" b="1" dirty="0" err="1">
                <a:solidFill>
                  <a:srgbClr val="000099"/>
                </a:solidFill>
              </a:rPr>
              <a:t>ОФвыб</a:t>
            </a:r>
            <a:endParaRPr lang="ru-RU" sz="4400" b="1" dirty="0">
              <a:solidFill>
                <a:srgbClr val="000099"/>
              </a:solidFill>
            </a:endParaRPr>
          </a:p>
          <a:p>
            <a:pPr algn="ctr" eaLnBrk="1" hangingPunct="1">
              <a:buFont typeface="Wingdings" panose="05000000000000000000" pitchFamily="2" charset="2"/>
              <a:buNone/>
              <a:defRPr/>
            </a:pPr>
            <a:endParaRPr lang="ru-RU" sz="4600" dirty="0"/>
          </a:p>
          <a:p>
            <a:pPr algn="ctr" eaLnBrk="1" hangingPunct="1">
              <a:buFont typeface="Wingdings" panose="05000000000000000000" pitchFamily="2" charset="2"/>
              <a:buNone/>
              <a:defRPr/>
            </a:pPr>
            <a:r>
              <a:rPr lang="ru-RU" sz="4600" dirty="0"/>
              <a:t>Коэффициент прироста:</a:t>
            </a:r>
          </a:p>
          <a:p>
            <a:pPr algn="ctr" eaLnBrk="1" hangingPunct="1">
              <a:buFont typeface="Wingdings" panose="05000000000000000000" pitchFamily="2" charset="2"/>
              <a:buNone/>
              <a:defRPr/>
            </a:pPr>
            <a:r>
              <a:rPr lang="ru-RU" sz="4400" b="1" dirty="0"/>
              <a:t> </a:t>
            </a:r>
            <a:r>
              <a:rPr lang="ru-RU" sz="4000" b="1" dirty="0">
                <a:solidFill>
                  <a:srgbClr val="000099"/>
                </a:solidFill>
              </a:rPr>
              <a:t>К </a:t>
            </a:r>
            <a:r>
              <a:rPr lang="ru-RU" sz="4000" b="1" dirty="0">
                <a:solidFill>
                  <a:srgbClr val="000099"/>
                </a:solidFill>
                <a:sym typeface="Symbol" pitchFamily="18" charset="2"/>
              </a:rPr>
              <a:t></a:t>
            </a:r>
            <a:r>
              <a:rPr lang="ru-RU" sz="4000" b="1" dirty="0" err="1">
                <a:solidFill>
                  <a:srgbClr val="000099"/>
                </a:solidFill>
              </a:rPr>
              <a:t>оф</a:t>
            </a:r>
            <a:r>
              <a:rPr lang="ru-RU" sz="4000" b="1" dirty="0">
                <a:solidFill>
                  <a:srgbClr val="000099"/>
                </a:solidFill>
              </a:rPr>
              <a:t> = (</a:t>
            </a:r>
            <a:r>
              <a:rPr lang="ru-RU" sz="4000" b="1" dirty="0" err="1">
                <a:solidFill>
                  <a:srgbClr val="000099"/>
                </a:solidFill>
              </a:rPr>
              <a:t>ОФвв</a:t>
            </a:r>
            <a:r>
              <a:rPr lang="ru-RU" sz="4000" b="1" dirty="0">
                <a:solidFill>
                  <a:srgbClr val="000099"/>
                </a:solidFill>
              </a:rPr>
              <a:t> - </a:t>
            </a:r>
            <a:r>
              <a:rPr lang="ru-RU" sz="4000" b="1" dirty="0" err="1">
                <a:solidFill>
                  <a:srgbClr val="000099"/>
                </a:solidFill>
              </a:rPr>
              <a:t>ОФвыб</a:t>
            </a:r>
            <a:r>
              <a:rPr lang="ru-RU" sz="4000" b="1" dirty="0">
                <a:solidFill>
                  <a:srgbClr val="000099"/>
                </a:solidFill>
              </a:rPr>
              <a:t>)/</a:t>
            </a:r>
            <a:r>
              <a:rPr lang="ru-RU" sz="4000" b="1" dirty="0" err="1">
                <a:solidFill>
                  <a:srgbClr val="000099"/>
                </a:solidFill>
              </a:rPr>
              <a:t>ОФк.г</a:t>
            </a:r>
            <a:r>
              <a:rPr lang="ru-RU" sz="4000" b="1" dirty="0">
                <a:solidFill>
                  <a:srgbClr val="000099"/>
                </a:solidFill>
              </a:rPr>
              <a:t>.</a:t>
            </a:r>
          </a:p>
          <a:p>
            <a:pPr algn="ctr" eaLnBrk="1" hangingPunct="1">
              <a:buFont typeface="Wingdings" panose="05000000000000000000" pitchFamily="2" charset="2"/>
              <a:buNone/>
              <a:defRPr/>
            </a:pPr>
            <a:endParaRPr lang="ru-RU" sz="4000" b="1" dirty="0">
              <a:solidFill>
                <a:srgbClr val="FFFF00"/>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37</a:t>
            </a:fld>
            <a:endParaRPr lang="ru-RU"/>
          </a:p>
        </p:txBody>
      </p:sp>
    </p:spTree>
    <p:extLst>
      <p:ext uri="{BB962C8B-B14F-4D97-AF65-F5344CB8AC3E}">
        <p14:creationId xmlns:p14="http://schemas.microsoft.com/office/powerpoint/2010/main" val="1247306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B4BE558-8380-4428-BBF5-5EBD0F543E2B}"/>
              </a:ext>
            </a:extLst>
          </p:cNvPr>
          <p:cNvSpPr>
            <a:spLocks noGrp="1" noRot="1" noChangeArrowheads="1"/>
          </p:cNvSpPr>
          <p:nvPr>
            <p:ph type="title"/>
          </p:nvPr>
        </p:nvSpPr>
        <p:spPr>
          <a:xfrm>
            <a:off x="468313" y="314341"/>
            <a:ext cx="8135937" cy="5400675"/>
          </a:xfrm>
        </p:spPr>
        <p:txBody>
          <a:bodyPr>
            <a:normAutofit/>
          </a:bodyPr>
          <a:lstStyle/>
          <a:p>
            <a:pPr algn="ctr" eaLnBrk="1" hangingPunct="1">
              <a:defRPr/>
            </a:pPr>
            <a:r>
              <a:rPr lang="ru-RU" sz="6900" b="0" dirty="0">
                <a:solidFill>
                  <a:srgbClr val="FF0000"/>
                </a:solidFill>
              </a:rPr>
              <a:t>Показатели эффективности использования основного капитала</a:t>
            </a:r>
          </a:p>
        </p:txBody>
      </p:sp>
      <p:sp>
        <p:nvSpPr>
          <p:cNvPr id="3" name="Номер слайда 2"/>
          <p:cNvSpPr>
            <a:spLocks noGrp="1"/>
          </p:cNvSpPr>
          <p:nvPr>
            <p:ph type="sldNum" sz="quarter" idx="12"/>
          </p:nvPr>
        </p:nvSpPr>
        <p:spPr/>
        <p:txBody>
          <a:bodyPr/>
          <a:lstStyle/>
          <a:p>
            <a:fld id="{B19B0651-EE4F-4900-A07F-96A6BFA9D0F0}" type="slidenum">
              <a:rPr lang="ru-RU" smtClean="0"/>
              <a:pPr/>
              <a:t>38</a:t>
            </a:fld>
            <a:endParaRPr lang="ru-RU"/>
          </a:p>
        </p:txBody>
      </p:sp>
    </p:spTree>
    <p:extLst>
      <p:ext uri="{BB962C8B-B14F-4D97-AF65-F5344CB8AC3E}">
        <p14:creationId xmlns:p14="http://schemas.microsoft.com/office/powerpoint/2010/main" val="2383833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CBD37B62-A196-426F-9CA4-E483AFA83AE5}"/>
              </a:ext>
            </a:extLst>
          </p:cNvPr>
          <p:cNvSpPr>
            <a:spLocks noGrp="1" noRot="1" noChangeArrowheads="1"/>
          </p:cNvSpPr>
          <p:nvPr>
            <p:ph type="title"/>
          </p:nvPr>
        </p:nvSpPr>
        <p:spPr>
          <a:xfrm>
            <a:off x="457200" y="274638"/>
            <a:ext cx="8507413" cy="1143000"/>
          </a:xfrm>
        </p:spPr>
        <p:txBody>
          <a:bodyPr>
            <a:normAutofit fontScale="90000"/>
          </a:bodyPr>
          <a:lstStyle/>
          <a:p>
            <a:pPr eaLnBrk="1" hangingPunct="1">
              <a:defRPr/>
            </a:pPr>
            <a:r>
              <a:rPr lang="ru-RU" sz="4000" b="0">
                <a:solidFill>
                  <a:schemeClr val="tx1"/>
                </a:solidFill>
              </a:rPr>
              <a:t>Обобщающие показатели эффективности использования ОФ</a:t>
            </a:r>
          </a:p>
        </p:txBody>
      </p:sp>
      <p:sp>
        <p:nvSpPr>
          <p:cNvPr id="95235" name="Rectangle 3">
            <a:extLst>
              <a:ext uri="{FF2B5EF4-FFF2-40B4-BE49-F238E27FC236}">
                <a16:creationId xmlns:a16="http://schemas.microsoft.com/office/drawing/2014/main" id="{BB68FFAD-C73A-4BEF-AA62-7CD8A05FFBA5}"/>
              </a:ext>
            </a:extLst>
          </p:cNvPr>
          <p:cNvSpPr>
            <a:spLocks noGrp="1" noChangeArrowheads="1"/>
          </p:cNvSpPr>
          <p:nvPr>
            <p:ph idx="1"/>
          </p:nvPr>
        </p:nvSpPr>
        <p:spPr>
          <a:xfrm>
            <a:off x="0" y="1600200"/>
            <a:ext cx="8686800" cy="5257800"/>
          </a:xfrm>
        </p:spPr>
        <p:txBody>
          <a:bodyPr/>
          <a:lstStyle/>
          <a:p>
            <a:pPr eaLnBrk="1" hangingPunct="1">
              <a:lnSpc>
                <a:spcPct val="90000"/>
              </a:lnSpc>
              <a:defRPr/>
            </a:pPr>
            <a:r>
              <a:rPr lang="ru-RU" i="1" dirty="0"/>
              <a:t>фондоотдача </a:t>
            </a:r>
            <a:r>
              <a:rPr lang="ru-RU" dirty="0"/>
              <a:t>(</a:t>
            </a:r>
            <a:r>
              <a:rPr lang="ru-RU" dirty="0" err="1"/>
              <a:t>Фотд</a:t>
            </a:r>
            <a:r>
              <a:rPr lang="ru-RU" dirty="0"/>
              <a:t>) – </a:t>
            </a:r>
            <a:r>
              <a:rPr lang="ru-RU" dirty="0" err="1"/>
              <a:t>фондоотдача</a:t>
            </a:r>
            <a:r>
              <a:rPr lang="ru-RU" dirty="0"/>
              <a:t> по ТП</a:t>
            </a:r>
          </a:p>
          <a:p>
            <a:pPr eaLnBrk="1" hangingPunct="1">
              <a:lnSpc>
                <a:spcPct val="90000"/>
              </a:lnSpc>
              <a:buFont typeface="Wingdings" panose="05000000000000000000" pitchFamily="2" charset="2"/>
              <a:buNone/>
              <a:defRPr/>
            </a:pPr>
            <a:endParaRPr lang="ru-RU" b="1" dirty="0"/>
          </a:p>
          <a:p>
            <a:pPr algn="ctr" eaLnBrk="1" hangingPunct="1">
              <a:lnSpc>
                <a:spcPct val="90000"/>
              </a:lnSpc>
              <a:buFont typeface="Wingdings" panose="05000000000000000000" pitchFamily="2" charset="2"/>
              <a:buNone/>
              <a:defRPr/>
            </a:pPr>
            <a:r>
              <a:rPr lang="ru-RU" sz="4100" b="1" dirty="0" err="1">
                <a:solidFill>
                  <a:srgbClr val="000099"/>
                </a:solidFill>
              </a:rPr>
              <a:t>Фотд</a:t>
            </a:r>
            <a:r>
              <a:rPr lang="ru-RU" sz="4100" b="1" dirty="0">
                <a:solidFill>
                  <a:srgbClr val="000099"/>
                </a:solidFill>
              </a:rPr>
              <a:t> = </a:t>
            </a:r>
            <a:r>
              <a:rPr lang="ru-RU" sz="4100" b="1" dirty="0" err="1">
                <a:solidFill>
                  <a:srgbClr val="000099"/>
                </a:solidFill>
              </a:rPr>
              <a:t>ТП</a:t>
            </a:r>
            <a:r>
              <a:rPr lang="ru-RU" sz="4100" b="1" baseline="-25000" dirty="0" err="1">
                <a:solidFill>
                  <a:srgbClr val="000099"/>
                </a:solidFill>
              </a:rPr>
              <a:t>год</a:t>
            </a:r>
            <a:r>
              <a:rPr lang="ru-RU" sz="4100" b="1" dirty="0">
                <a:solidFill>
                  <a:srgbClr val="000099"/>
                </a:solidFill>
              </a:rPr>
              <a:t> / </a:t>
            </a:r>
            <a:r>
              <a:rPr lang="ru-RU" sz="4100" b="1" i="1" dirty="0" err="1">
                <a:solidFill>
                  <a:srgbClr val="000099"/>
                </a:solidFill>
              </a:rPr>
              <a:t>ОФ</a:t>
            </a:r>
            <a:r>
              <a:rPr lang="ru-RU" sz="4100" b="1" i="1" baseline="-25000" dirty="0" err="1">
                <a:solidFill>
                  <a:srgbClr val="000099"/>
                </a:solidFill>
              </a:rPr>
              <a:t>ср</a:t>
            </a:r>
            <a:r>
              <a:rPr lang="ru-RU" sz="4100" b="1" i="1" baseline="-25000" dirty="0">
                <a:solidFill>
                  <a:srgbClr val="000099"/>
                </a:solidFill>
              </a:rPr>
              <a:t>/г </a:t>
            </a:r>
            <a:endParaRPr lang="ru-RU" sz="4100" dirty="0">
              <a:solidFill>
                <a:srgbClr val="000099"/>
              </a:solidFill>
            </a:endParaRPr>
          </a:p>
          <a:p>
            <a:pPr eaLnBrk="1" hangingPunct="1">
              <a:lnSpc>
                <a:spcPct val="90000"/>
              </a:lnSpc>
              <a:defRPr/>
            </a:pPr>
            <a:endParaRPr lang="ru-RU" sz="4100" dirty="0">
              <a:solidFill>
                <a:schemeClr val="bg1"/>
              </a:solidFill>
            </a:endParaRPr>
          </a:p>
          <a:p>
            <a:pPr eaLnBrk="1" hangingPunct="1">
              <a:lnSpc>
                <a:spcPct val="90000"/>
              </a:lnSpc>
              <a:defRPr/>
            </a:pPr>
            <a:r>
              <a:rPr lang="ru-RU" i="1" dirty="0" err="1"/>
              <a:t>фондоемкость</a:t>
            </a:r>
            <a:r>
              <a:rPr lang="ru-RU" i="1" dirty="0"/>
              <a:t> </a:t>
            </a:r>
            <a:r>
              <a:rPr lang="ru-RU" dirty="0"/>
              <a:t>(</a:t>
            </a:r>
            <a:r>
              <a:rPr lang="ru-RU" dirty="0" err="1"/>
              <a:t>Фемк</a:t>
            </a:r>
            <a:r>
              <a:rPr lang="ru-RU" dirty="0"/>
              <a:t>)</a:t>
            </a:r>
          </a:p>
          <a:p>
            <a:pPr eaLnBrk="1" hangingPunct="1">
              <a:lnSpc>
                <a:spcPct val="90000"/>
              </a:lnSpc>
              <a:buFont typeface="Wingdings" panose="05000000000000000000" pitchFamily="2" charset="2"/>
              <a:buNone/>
              <a:defRPr/>
            </a:pPr>
            <a:endParaRPr lang="ru-RU" dirty="0"/>
          </a:p>
          <a:p>
            <a:pPr algn="ctr" eaLnBrk="1" hangingPunct="1">
              <a:lnSpc>
                <a:spcPct val="90000"/>
              </a:lnSpc>
              <a:buFont typeface="Wingdings" panose="05000000000000000000" pitchFamily="2" charset="2"/>
              <a:buNone/>
              <a:defRPr/>
            </a:pPr>
            <a:r>
              <a:rPr lang="ru-RU" sz="4100" b="1" dirty="0" err="1">
                <a:solidFill>
                  <a:srgbClr val="000099"/>
                </a:solidFill>
              </a:rPr>
              <a:t>Фемк</a:t>
            </a:r>
            <a:r>
              <a:rPr lang="ru-RU" sz="4100" b="1" dirty="0">
                <a:solidFill>
                  <a:srgbClr val="000099"/>
                </a:solidFill>
              </a:rPr>
              <a:t> = 1 / </a:t>
            </a:r>
            <a:r>
              <a:rPr lang="ru-RU" sz="4100" b="1" dirty="0" err="1">
                <a:solidFill>
                  <a:srgbClr val="000099"/>
                </a:solidFill>
              </a:rPr>
              <a:t>Фотд</a:t>
            </a:r>
            <a:r>
              <a:rPr lang="ru-RU" sz="4100" b="1" dirty="0">
                <a:solidFill>
                  <a:srgbClr val="000099"/>
                </a:solidFill>
              </a:rPr>
              <a:t> = </a:t>
            </a:r>
          </a:p>
          <a:p>
            <a:pPr algn="ctr" eaLnBrk="1" hangingPunct="1">
              <a:lnSpc>
                <a:spcPct val="90000"/>
              </a:lnSpc>
              <a:buFont typeface="Wingdings" panose="05000000000000000000" pitchFamily="2" charset="2"/>
              <a:buNone/>
              <a:defRPr/>
            </a:pPr>
            <a:r>
              <a:rPr lang="ru-RU" sz="4100" b="1" dirty="0">
                <a:solidFill>
                  <a:srgbClr val="000099"/>
                </a:solidFill>
              </a:rPr>
              <a:t>= </a:t>
            </a:r>
            <a:r>
              <a:rPr lang="ru-RU" sz="4100" b="1" dirty="0" err="1">
                <a:solidFill>
                  <a:srgbClr val="000099"/>
                </a:solidFill>
              </a:rPr>
              <a:t>ОФср</a:t>
            </a:r>
            <a:r>
              <a:rPr lang="ru-RU" sz="4100" b="1" dirty="0">
                <a:solidFill>
                  <a:srgbClr val="000099"/>
                </a:solidFill>
              </a:rPr>
              <a:t>/г / </a:t>
            </a:r>
            <a:r>
              <a:rPr lang="ru-RU" sz="4100" b="1" dirty="0" err="1">
                <a:solidFill>
                  <a:srgbClr val="000099"/>
                </a:solidFill>
              </a:rPr>
              <a:t>ТПгод</a:t>
            </a:r>
            <a:endParaRPr lang="ru-RU" sz="4100" b="1" dirty="0">
              <a:solidFill>
                <a:srgbClr val="000099"/>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39</a:t>
            </a:fld>
            <a:endParaRPr lang="ru-RU"/>
          </a:p>
        </p:txBody>
      </p:sp>
    </p:spTree>
    <p:extLst>
      <p:ext uri="{BB962C8B-B14F-4D97-AF65-F5344CB8AC3E}">
        <p14:creationId xmlns:p14="http://schemas.microsoft.com/office/powerpoint/2010/main" val="314043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8F6DACCD-7835-446A-BC76-1B2E503EFCE2}"/>
              </a:ext>
            </a:extLst>
          </p:cNvPr>
          <p:cNvSpPr>
            <a:spLocks noChangeArrowheads="1"/>
          </p:cNvSpPr>
          <p:nvPr/>
        </p:nvSpPr>
        <p:spPr bwMode="auto">
          <a:xfrm>
            <a:off x="468313" y="260350"/>
            <a:ext cx="7343775" cy="6477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sz="2800" b="1">
                <a:solidFill>
                  <a:schemeClr val="bg1"/>
                </a:solidFill>
              </a:rPr>
              <a:t>формы и методы хозяйствования</a:t>
            </a:r>
          </a:p>
        </p:txBody>
      </p:sp>
      <p:sp>
        <p:nvSpPr>
          <p:cNvPr id="12291" name="Line 5">
            <a:extLst>
              <a:ext uri="{FF2B5EF4-FFF2-40B4-BE49-F238E27FC236}">
                <a16:creationId xmlns:a16="http://schemas.microsoft.com/office/drawing/2014/main" id="{BC56B2F5-B1C4-4624-A8C8-B592A847DAEF}"/>
              </a:ext>
            </a:extLst>
          </p:cNvPr>
          <p:cNvSpPr>
            <a:spLocks noChangeShapeType="1"/>
          </p:cNvSpPr>
          <p:nvPr/>
        </p:nvSpPr>
        <p:spPr bwMode="auto">
          <a:xfrm>
            <a:off x="1187450" y="908050"/>
            <a:ext cx="0" cy="792163"/>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92" name="Line 6">
            <a:extLst>
              <a:ext uri="{FF2B5EF4-FFF2-40B4-BE49-F238E27FC236}">
                <a16:creationId xmlns:a16="http://schemas.microsoft.com/office/drawing/2014/main" id="{F26AF961-7915-4AA8-AFDF-A0048979E456}"/>
              </a:ext>
            </a:extLst>
          </p:cNvPr>
          <p:cNvSpPr>
            <a:spLocks noChangeShapeType="1"/>
          </p:cNvSpPr>
          <p:nvPr/>
        </p:nvSpPr>
        <p:spPr bwMode="auto">
          <a:xfrm>
            <a:off x="6948488" y="908050"/>
            <a:ext cx="0" cy="792163"/>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93" name="Rectangle 7">
            <a:extLst>
              <a:ext uri="{FF2B5EF4-FFF2-40B4-BE49-F238E27FC236}">
                <a16:creationId xmlns:a16="http://schemas.microsoft.com/office/drawing/2014/main" id="{396D250E-7709-470C-93AD-60A82D6A71EB}"/>
              </a:ext>
            </a:extLst>
          </p:cNvPr>
          <p:cNvSpPr>
            <a:spLocks noChangeArrowheads="1"/>
          </p:cNvSpPr>
          <p:nvPr/>
        </p:nvSpPr>
        <p:spPr bwMode="auto">
          <a:xfrm>
            <a:off x="323850" y="1700213"/>
            <a:ext cx="4248150" cy="57626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sz="2800" b="1">
                <a:solidFill>
                  <a:schemeClr val="bg1"/>
                </a:solidFill>
              </a:rPr>
              <a:t>административные</a:t>
            </a:r>
          </a:p>
        </p:txBody>
      </p:sp>
      <p:sp>
        <p:nvSpPr>
          <p:cNvPr id="12294" name="Rectangle 8">
            <a:extLst>
              <a:ext uri="{FF2B5EF4-FFF2-40B4-BE49-F238E27FC236}">
                <a16:creationId xmlns:a16="http://schemas.microsoft.com/office/drawing/2014/main" id="{14507A20-D8DD-44C8-915F-29B702E15326}"/>
              </a:ext>
            </a:extLst>
          </p:cNvPr>
          <p:cNvSpPr>
            <a:spLocks noChangeArrowheads="1"/>
          </p:cNvSpPr>
          <p:nvPr/>
        </p:nvSpPr>
        <p:spPr bwMode="auto">
          <a:xfrm>
            <a:off x="5219700" y="1628775"/>
            <a:ext cx="3600450" cy="576263"/>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sz="2800" b="1">
                <a:solidFill>
                  <a:schemeClr val="bg1"/>
                </a:solidFill>
              </a:rPr>
              <a:t>экономические</a:t>
            </a:r>
          </a:p>
        </p:txBody>
      </p:sp>
      <p:sp>
        <p:nvSpPr>
          <p:cNvPr id="12295" name="Line 9">
            <a:extLst>
              <a:ext uri="{FF2B5EF4-FFF2-40B4-BE49-F238E27FC236}">
                <a16:creationId xmlns:a16="http://schemas.microsoft.com/office/drawing/2014/main" id="{A9FB1B8C-69D5-4D0C-90A6-AB14843782BC}"/>
              </a:ext>
            </a:extLst>
          </p:cNvPr>
          <p:cNvSpPr>
            <a:spLocks noChangeShapeType="1"/>
          </p:cNvSpPr>
          <p:nvPr/>
        </p:nvSpPr>
        <p:spPr bwMode="auto">
          <a:xfrm>
            <a:off x="1692275" y="2276475"/>
            <a:ext cx="0" cy="43180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96" name="Rectangle 10">
            <a:extLst>
              <a:ext uri="{FF2B5EF4-FFF2-40B4-BE49-F238E27FC236}">
                <a16:creationId xmlns:a16="http://schemas.microsoft.com/office/drawing/2014/main" id="{EB5A85EA-DC00-41B0-8D01-D18E2DA5D999}"/>
              </a:ext>
            </a:extLst>
          </p:cNvPr>
          <p:cNvSpPr>
            <a:spLocks noChangeArrowheads="1"/>
          </p:cNvSpPr>
          <p:nvPr/>
        </p:nvSpPr>
        <p:spPr bwMode="auto">
          <a:xfrm>
            <a:off x="323850" y="2708275"/>
            <a:ext cx="4248150" cy="3960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ru-RU" altLang="ru-RU" sz="1400" b="1"/>
              <a:t>Основа-</a:t>
            </a:r>
            <a:r>
              <a:rPr lang="ru-RU" altLang="ru-RU" sz="1400"/>
              <a:t> авторитет власти руководителя, </a:t>
            </a:r>
          </a:p>
          <a:p>
            <a:pPr eaLnBrk="1" hangingPunct="1"/>
            <a:r>
              <a:rPr lang="ru-RU" altLang="ru-RU" sz="1400"/>
              <a:t>который прямо и непосредственно </a:t>
            </a:r>
          </a:p>
          <a:p>
            <a:pPr eaLnBrk="1" hangingPunct="1"/>
            <a:r>
              <a:rPr lang="ru-RU" altLang="ru-RU" sz="1400"/>
              <a:t>воздействует на подчиненные </a:t>
            </a:r>
          </a:p>
          <a:p>
            <a:pPr eaLnBrk="1" hangingPunct="1"/>
            <a:r>
              <a:rPr lang="ru-RU" altLang="ru-RU" sz="1400"/>
              <a:t>хозяйственные звенья группы людей,</a:t>
            </a:r>
          </a:p>
          <a:p>
            <a:pPr eaLnBrk="1" hangingPunct="1"/>
            <a:r>
              <a:rPr lang="ru-RU" altLang="ru-RU" sz="1400"/>
              <a:t>отдельных работников. </a:t>
            </a:r>
          </a:p>
          <a:p>
            <a:pPr eaLnBrk="1" hangingPunct="1"/>
            <a:endParaRPr lang="ru-RU" altLang="ru-RU" sz="1400"/>
          </a:p>
          <a:p>
            <a:pPr eaLnBrk="1" hangingPunct="1"/>
            <a:endParaRPr lang="ru-RU" altLang="ru-RU" sz="1400"/>
          </a:p>
          <a:p>
            <a:pPr eaLnBrk="1" hangingPunct="1"/>
            <a:r>
              <a:rPr lang="ru-RU" altLang="ru-RU" sz="1400"/>
              <a:t>Носят принудительный (директивный) </a:t>
            </a:r>
          </a:p>
          <a:p>
            <a:pPr eaLnBrk="1" hangingPunct="1"/>
            <a:r>
              <a:rPr lang="ru-RU" altLang="ru-RU" sz="1400"/>
              <a:t>характер. </a:t>
            </a:r>
          </a:p>
          <a:p>
            <a:pPr eaLnBrk="1" hangingPunct="1"/>
            <a:endParaRPr lang="ru-RU" altLang="ru-RU" sz="1400"/>
          </a:p>
          <a:p>
            <a:pPr eaLnBrk="1" hangingPunct="1"/>
            <a:r>
              <a:rPr lang="ru-RU" altLang="ru-RU" sz="1400" b="1"/>
              <a:t>Инструменты</a:t>
            </a:r>
            <a:r>
              <a:rPr lang="ru-RU" altLang="ru-RU" sz="1400"/>
              <a:t> административного </a:t>
            </a:r>
          </a:p>
          <a:p>
            <a:pPr eaLnBrk="1" hangingPunct="1"/>
            <a:r>
              <a:rPr lang="ru-RU" altLang="ru-RU" sz="1400"/>
              <a:t>руководства:</a:t>
            </a:r>
          </a:p>
          <a:p>
            <a:pPr eaLnBrk="1" hangingPunct="1">
              <a:buFontTx/>
              <a:buChar char="•"/>
            </a:pPr>
            <a:r>
              <a:rPr lang="ru-RU" altLang="ru-RU" sz="1400"/>
              <a:t> централизованные плановые задания, </a:t>
            </a:r>
          </a:p>
          <a:p>
            <a:pPr eaLnBrk="1" hangingPunct="1">
              <a:buFontTx/>
              <a:buChar char="•"/>
            </a:pPr>
            <a:r>
              <a:rPr lang="ru-RU" altLang="ru-RU" sz="1400"/>
              <a:t> постановления, </a:t>
            </a:r>
          </a:p>
          <a:p>
            <a:pPr eaLnBrk="1" hangingPunct="1">
              <a:buFontTx/>
              <a:buChar char="•"/>
            </a:pPr>
            <a:r>
              <a:rPr lang="ru-RU" altLang="ru-RU" sz="1400"/>
              <a:t> приказы, </a:t>
            </a:r>
          </a:p>
          <a:p>
            <a:pPr eaLnBrk="1" hangingPunct="1">
              <a:buFontTx/>
              <a:buChar char="•"/>
            </a:pPr>
            <a:r>
              <a:rPr lang="ru-RU" altLang="ru-RU" sz="1400"/>
              <a:t> распоряжения, </a:t>
            </a:r>
          </a:p>
          <a:p>
            <a:pPr eaLnBrk="1" hangingPunct="1">
              <a:buFontTx/>
              <a:buChar char="•"/>
            </a:pPr>
            <a:r>
              <a:rPr lang="ru-RU" altLang="ru-RU" sz="1400"/>
              <a:t> указания, </a:t>
            </a:r>
          </a:p>
          <a:p>
            <a:pPr eaLnBrk="1" hangingPunct="1">
              <a:buFontTx/>
              <a:buChar char="•"/>
            </a:pPr>
            <a:r>
              <a:rPr lang="ru-RU" altLang="ru-RU" sz="1400"/>
              <a:t> инструкции</a:t>
            </a:r>
          </a:p>
        </p:txBody>
      </p:sp>
      <p:sp>
        <p:nvSpPr>
          <p:cNvPr id="12297" name="Rectangle 11">
            <a:extLst>
              <a:ext uri="{FF2B5EF4-FFF2-40B4-BE49-F238E27FC236}">
                <a16:creationId xmlns:a16="http://schemas.microsoft.com/office/drawing/2014/main" id="{ADFBFC7F-9451-40F0-B08F-7006B606D422}"/>
              </a:ext>
            </a:extLst>
          </p:cNvPr>
          <p:cNvSpPr>
            <a:spLocks noChangeArrowheads="1"/>
          </p:cNvSpPr>
          <p:nvPr/>
        </p:nvSpPr>
        <p:spPr bwMode="auto">
          <a:xfrm>
            <a:off x="4716463" y="2708275"/>
            <a:ext cx="4248150" cy="3960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ru-RU" altLang="ru-RU" sz="1400"/>
              <a:t>методы косвенного (опосредованного) </a:t>
            </a:r>
          </a:p>
          <a:p>
            <a:pPr eaLnBrk="1" hangingPunct="1"/>
            <a:r>
              <a:rPr lang="ru-RU" altLang="ru-RU" sz="1400"/>
              <a:t>воздействия на экономику. </a:t>
            </a:r>
          </a:p>
          <a:p>
            <a:pPr eaLnBrk="1" hangingPunct="1"/>
            <a:endParaRPr lang="ru-RU" altLang="ru-RU" sz="1400"/>
          </a:p>
          <a:p>
            <a:pPr eaLnBrk="1" hangingPunct="1"/>
            <a:r>
              <a:rPr lang="ru-RU" altLang="ru-RU" sz="1400" b="1"/>
              <a:t>Основа</a:t>
            </a:r>
            <a:r>
              <a:rPr lang="ru-RU" altLang="ru-RU" sz="1400"/>
              <a:t> – использование экономических </a:t>
            </a:r>
          </a:p>
          <a:p>
            <a:pPr eaLnBrk="1" hangingPunct="1"/>
            <a:r>
              <a:rPr lang="ru-RU" altLang="ru-RU" sz="1400"/>
              <a:t>(материальных) интересов —</a:t>
            </a:r>
          </a:p>
          <a:p>
            <a:pPr eaLnBrk="1" hangingPunct="1"/>
            <a:r>
              <a:rPr lang="ru-RU" altLang="ru-RU" sz="1400"/>
              <a:t>коллективных и личных. </a:t>
            </a:r>
          </a:p>
          <a:p>
            <a:pPr eaLnBrk="1" hangingPunct="1"/>
            <a:endParaRPr lang="ru-RU" altLang="ru-RU" sz="1400"/>
          </a:p>
          <a:p>
            <a:pPr eaLnBrk="1" hangingPunct="1"/>
            <a:r>
              <a:rPr lang="ru-RU" altLang="ru-RU" sz="1400" b="1"/>
              <a:t>Инструменты</a:t>
            </a:r>
            <a:r>
              <a:rPr lang="ru-RU" altLang="ru-RU" sz="1400"/>
              <a:t> экономического </a:t>
            </a:r>
          </a:p>
          <a:p>
            <a:pPr eaLnBrk="1" hangingPunct="1"/>
            <a:r>
              <a:rPr lang="ru-RU" altLang="ru-RU" sz="1400"/>
              <a:t>руководства –</a:t>
            </a:r>
          </a:p>
          <a:p>
            <a:pPr eaLnBrk="1" hangingPunct="1"/>
            <a:r>
              <a:rPr lang="ru-RU" altLang="ru-RU" sz="1400"/>
              <a:t> экономические рычаги и стимулы: </a:t>
            </a:r>
          </a:p>
          <a:p>
            <a:pPr eaLnBrk="1" hangingPunct="1">
              <a:buFontTx/>
              <a:buChar char="•"/>
            </a:pPr>
            <a:r>
              <a:rPr lang="ru-RU" altLang="ru-RU" sz="1400"/>
              <a:t> материальная заинтересованность,</a:t>
            </a:r>
          </a:p>
          <a:p>
            <a:pPr eaLnBrk="1" hangingPunct="1">
              <a:buFontTx/>
              <a:buChar char="•"/>
            </a:pPr>
            <a:r>
              <a:rPr lang="ru-RU" altLang="ru-RU" sz="1400"/>
              <a:t> заработная плата, </a:t>
            </a:r>
          </a:p>
          <a:p>
            <a:pPr eaLnBrk="1" hangingPunct="1">
              <a:buFontTx/>
              <a:buChar char="•"/>
            </a:pPr>
            <a:r>
              <a:rPr lang="ru-RU" altLang="ru-RU" sz="1400"/>
              <a:t> премии,</a:t>
            </a:r>
          </a:p>
          <a:p>
            <a:pPr eaLnBrk="1" hangingPunct="1">
              <a:buFontTx/>
              <a:buChar char="•"/>
            </a:pPr>
            <a:r>
              <a:rPr lang="ru-RU" altLang="ru-RU" sz="1400"/>
              <a:t> цена, </a:t>
            </a:r>
          </a:p>
          <a:p>
            <a:pPr eaLnBrk="1" hangingPunct="1">
              <a:buFontTx/>
              <a:buChar char="•"/>
            </a:pPr>
            <a:r>
              <a:rPr lang="ru-RU" altLang="ru-RU" sz="1400"/>
              <a:t> прибыль,</a:t>
            </a:r>
          </a:p>
          <a:p>
            <a:pPr eaLnBrk="1" hangingPunct="1">
              <a:buFontTx/>
              <a:buChar char="•"/>
            </a:pPr>
            <a:r>
              <a:rPr lang="ru-RU" altLang="ru-RU" sz="1400"/>
              <a:t> экономические нормативы и др.</a:t>
            </a:r>
          </a:p>
        </p:txBody>
      </p:sp>
      <p:sp>
        <p:nvSpPr>
          <p:cNvPr id="12298" name="Line 12">
            <a:extLst>
              <a:ext uri="{FF2B5EF4-FFF2-40B4-BE49-F238E27FC236}">
                <a16:creationId xmlns:a16="http://schemas.microsoft.com/office/drawing/2014/main" id="{A0DBD458-E1AC-4F1C-B262-AAE1A4F1DDDD}"/>
              </a:ext>
            </a:extLst>
          </p:cNvPr>
          <p:cNvSpPr>
            <a:spLocks noChangeShapeType="1"/>
          </p:cNvSpPr>
          <p:nvPr/>
        </p:nvSpPr>
        <p:spPr bwMode="auto">
          <a:xfrm>
            <a:off x="7235825" y="2205038"/>
            <a:ext cx="0" cy="503237"/>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 name="Номер слайда 10"/>
          <p:cNvSpPr>
            <a:spLocks noGrp="1"/>
          </p:cNvSpPr>
          <p:nvPr>
            <p:ph type="sldNum" sz="quarter" idx="12"/>
          </p:nvPr>
        </p:nvSpPr>
        <p:spPr/>
        <p:txBody>
          <a:bodyPr/>
          <a:lstStyle/>
          <a:p>
            <a:fld id="{B19B0651-EE4F-4900-A07F-96A6BFA9D0F0}" type="slidenum">
              <a:rPr lang="ru-RU" smtClean="0"/>
              <a:pPr/>
              <a:t>4</a:t>
            </a:fld>
            <a:endParaRPr lang="ru-RU"/>
          </a:p>
        </p:txBody>
      </p:sp>
    </p:spTree>
    <p:extLst>
      <p:ext uri="{BB962C8B-B14F-4D97-AF65-F5344CB8AC3E}">
        <p14:creationId xmlns:p14="http://schemas.microsoft.com/office/powerpoint/2010/main" val="2576455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FF014161-8A43-4309-AC7C-695952CFAD5B}"/>
              </a:ext>
            </a:extLst>
          </p:cNvPr>
          <p:cNvSpPr>
            <a:spLocks noGrp="1" noRot="1" noChangeArrowheads="1"/>
          </p:cNvSpPr>
          <p:nvPr>
            <p:ph type="title"/>
          </p:nvPr>
        </p:nvSpPr>
        <p:spPr/>
        <p:txBody>
          <a:bodyPr>
            <a:normAutofit/>
          </a:bodyPr>
          <a:lstStyle/>
          <a:p>
            <a:pPr eaLnBrk="1" hangingPunct="1">
              <a:defRPr/>
            </a:pPr>
            <a:r>
              <a:rPr lang="ru-RU" sz="3600"/>
              <a:t>Показатели обеспеченности работников основными средства</a:t>
            </a:r>
          </a:p>
        </p:txBody>
      </p:sp>
      <p:sp>
        <p:nvSpPr>
          <p:cNvPr id="24579" name="Rectangle 3">
            <a:extLst>
              <a:ext uri="{FF2B5EF4-FFF2-40B4-BE49-F238E27FC236}">
                <a16:creationId xmlns:a16="http://schemas.microsoft.com/office/drawing/2014/main" id="{D7CE8F8E-207A-4FF9-BBE6-10B3A4BB263B}"/>
              </a:ext>
            </a:extLst>
          </p:cNvPr>
          <p:cNvSpPr>
            <a:spLocks noGrp="1" noChangeArrowheads="1"/>
          </p:cNvSpPr>
          <p:nvPr>
            <p:ph idx="1"/>
          </p:nvPr>
        </p:nvSpPr>
        <p:spPr/>
        <p:txBody>
          <a:bodyPr/>
          <a:lstStyle/>
          <a:p>
            <a:pPr eaLnBrk="1" hangingPunct="1"/>
            <a:r>
              <a:rPr lang="ru-RU" altLang="ru-RU" b="1" i="1" dirty="0" err="1">
                <a:effectLst/>
              </a:rPr>
              <a:t>фондовооруженность</a:t>
            </a:r>
            <a:r>
              <a:rPr lang="ru-RU" altLang="ru-RU" b="1" i="1" dirty="0">
                <a:effectLst/>
              </a:rPr>
              <a:t> труда:</a:t>
            </a:r>
          </a:p>
          <a:p>
            <a:pPr eaLnBrk="1" hangingPunct="1"/>
            <a:endParaRPr lang="ru-RU" altLang="ru-RU" b="1" dirty="0">
              <a:solidFill>
                <a:srgbClr val="FFFF00"/>
              </a:solidFill>
              <a:effectLst/>
            </a:endParaRPr>
          </a:p>
          <a:p>
            <a:pPr algn="ctr" eaLnBrk="1" hangingPunct="1">
              <a:buFont typeface="Wingdings" panose="05000000000000000000" pitchFamily="2" charset="2"/>
              <a:buNone/>
            </a:pPr>
            <a:r>
              <a:rPr lang="ru-RU" altLang="ru-RU" sz="4400" b="1" dirty="0" err="1">
                <a:solidFill>
                  <a:srgbClr val="000099"/>
                </a:solidFill>
                <a:effectLst/>
              </a:rPr>
              <a:t>Фв</a:t>
            </a:r>
            <a:r>
              <a:rPr lang="ru-RU" altLang="ru-RU" sz="4400" b="1" dirty="0">
                <a:solidFill>
                  <a:srgbClr val="000099"/>
                </a:solidFill>
                <a:effectLst/>
              </a:rPr>
              <a:t> = </a:t>
            </a:r>
            <a:r>
              <a:rPr lang="ru-RU" altLang="ru-RU" sz="4400" b="1" dirty="0" err="1">
                <a:solidFill>
                  <a:srgbClr val="000099"/>
                </a:solidFill>
                <a:effectLst/>
              </a:rPr>
              <a:t>ОФср</a:t>
            </a:r>
            <a:r>
              <a:rPr lang="ru-RU" altLang="ru-RU" sz="4400" b="1" dirty="0">
                <a:solidFill>
                  <a:srgbClr val="000099"/>
                </a:solidFill>
                <a:effectLst/>
              </a:rPr>
              <a:t>/г / </a:t>
            </a:r>
            <a:r>
              <a:rPr lang="ru-RU" altLang="ru-RU" sz="4400" b="1" dirty="0" err="1">
                <a:solidFill>
                  <a:srgbClr val="000099"/>
                </a:solidFill>
                <a:effectLst/>
              </a:rPr>
              <a:t>Чппп</a:t>
            </a:r>
            <a:endParaRPr lang="ru-RU" altLang="ru-RU" sz="4400" b="1" dirty="0">
              <a:solidFill>
                <a:srgbClr val="000099"/>
              </a:solidFill>
              <a:effectLst/>
            </a:endParaRPr>
          </a:p>
          <a:p>
            <a:pPr algn="ctr" eaLnBrk="1" hangingPunct="1">
              <a:buFont typeface="Wingdings" panose="05000000000000000000" pitchFamily="2" charset="2"/>
              <a:buNone/>
            </a:pPr>
            <a:endParaRPr lang="ru-RU" altLang="ru-RU" b="1" dirty="0">
              <a:solidFill>
                <a:srgbClr val="FFFF00"/>
              </a:solidFill>
              <a:effectLst/>
            </a:endParaRPr>
          </a:p>
          <a:p>
            <a:pPr eaLnBrk="1" hangingPunct="1"/>
            <a:r>
              <a:rPr lang="ru-RU" altLang="ru-RU" b="1" i="1" dirty="0" err="1">
                <a:effectLst/>
              </a:rPr>
              <a:t>машиновооруженность</a:t>
            </a:r>
            <a:r>
              <a:rPr lang="ru-RU" altLang="ru-RU" b="1" i="1" dirty="0">
                <a:effectLst/>
              </a:rPr>
              <a:t> труда:</a:t>
            </a:r>
          </a:p>
          <a:p>
            <a:pPr algn="ctr" eaLnBrk="1" hangingPunct="1">
              <a:buFont typeface="Wingdings" panose="05000000000000000000" pitchFamily="2" charset="2"/>
              <a:buNone/>
            </a:pPr>
            <a:r>
              <a:rPr lang="ru-RU" altLang="ru-RU" sz="4400" b="1" dirty="0" err="1">
                <a:solidFill>
                  <a:srgbClr val="000099"/>
                </a:solidFill>
                <a:effectLst/>
              </a:rPr>
              <a:t>Фв</a:t>
            </a:r>
            <a:r>
              <a:rPr lang="ru-RU" altLang="ru-RU" sz="4400" b="1" dirty="0">
                <a:solidFill>
                  <a:srgbClr val="000099"/>
                </a:solidFill>
                <a:effectLst/>
              </a:rPr>
              <a:t> (акт) = </a:t>
            </a:r>
            <a:r>
              <a:rPr lang="ru-RU" altLang="ru-RU" sz="4400" b="1" dirty="0" err="1">
                <a:solidFill>
                  <a:srgbClr val="000099"/>
                </a:solidFill>
                <a:effectLst/>
              </a:rPr>
              <a:t>ОФср</a:t>
            </a:r>
            <a:r>
              <a:rPr lang="ru-RU" altLang="ru-RU" sz="4400" b="1" dirty="0">
                <a:solidFill>
                  <a:srgbClr val="000099"/>
                </a:solidFill>
                <a:effectLst/>
              </a:rPr>
              <a:t>/г (акт) / </a:t>
            </a:r>
            <a:r>
              <a:rPr lang="ru-RU" altLang="ru-RU" sz="4400" b="1" dirty="0" err="1">
                <a:solidFill>
                  <a:srgbClr val="000099"/>
                </a:solidFill>
                <a:effectLst/>
              </a:rPr>
              <a:t>Чппп</a:t>
            </a:r>
            <a:endParaRPr lang="ru-RU" altLang="ru-RU" sz="4400" b="1" i="1" dirty="0">
              <a:solidFill>
                <a:srgbClr val="000099"/>
              </a:solidFill>
              <a:effectLst/>
            </a:endParaRPr>
          </a:p>
          <a:p>
            <a:pPr eaLnBrk="1" hangingPunct="1"/>
            <a:endParaRPr lang="ru-RU" altLang="ru-RU" sz="4400" b="1" i="1" dirty="0">
              <a:effectLst/>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40</a:t>
            </a:fld>
            <a:endParaRPr lang="ru-RU"/>
          </a:p>
        </p:txBody>
      </p:sp>
    </p:spTree>
    <p:extLst>
      <p:ext uri="{BB962C8B-B14F-4D97-AF65-F5344CB8AC3E}">
        <p14:creationId xmlns:p14="http://schemas.microsoft.com/office/powerpoint/2010/main" val="222700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a:extLst>
              <a:ext uri="{FF2B5EF4-FFF2-40B4-BE49-F238E27FC236}">
                <a16:creationId xmlns:a16="http://schemas.microsoft.com/office/drawing/2014/main" id="{D465AED2-B8D4-460E-9F3C-630ACACB7F88}"/>
              </a:ext>
            </a:extLst>
          </p:cNvPr>
          <p:cNvSpPr>
            <a:spLocks noGrp="1" noRot="1" noChangeArrowheads="1"/>
          </p:cNvSpPr>
          <p:nvPr>
            <p:ph type="title"/>
          </p:nvPr>
        </p:nvSpPr>
        <p:spPr>
          <a:xfrm>
            <a:off x="457200" y="274638"/>
            <a:ext cx="8229600" cy="633412"/>
          </a:xfrm>
        </p:spPr>
        <p:txBody>
          <a:bodyPr>
            <a:normAutofit fontScale="90000"/>
          </a:bodyPr>
          <a:lstStyle/>
          <a:p>
            <a:pPr eaLnBrk="1" hangingPunct="1">
              <a:defRPr/>
            </a:pPr>
            <a:r>
              <a:rPr lang="ru-RU" sz="4000" u="sng">
                <a:solidFill>
                  <a:schemeClr val="tx1"/>
                </a:solidFill>
              </a:rPr>
              <a:t>Показатели движения ОФ</a:t>
            </a:r>
            <a:endParaRPr lang="ru-RU" sz="4000" u="sng">
              <a:solidFill>
                <a:schemeClr val="tx1"/>
              </a:solidFill>
              <a:effectLst/>
            </a:endParaRPr>
          </a:p>
        </p:txBody>
      </p:sp>
      <p:graphicFrame>
        <p:nvGraphicFramePr>
          <p:cNvPr id="105539" name="Group 67">
            <a:extLst>
              <a:ext uri="{FF2B5EF4-FFF2-40B4-BE49-F238E27FC236}">
                <a16:creationId xmlns:a16="http://schemas.microsoft.com/office/drawing/2014/main" id="{B8128AEF-3B8E-4D1C-8D0D-DCB4E80B3A11}"/>
              </a:ext>
            </a:extLst>
          </p:cNvPr>
          <p:cNvGraphicFramePr>
            <a:graphicFrameLocks noGrp="1"/>
          </p:cNvGraphicFramePr>
          <p:nvPr>
            <p:ph idx="1"/>
          </p:nvPr>
        </p:nvGraphicFramePr>
        <p:xfrm>
          <a:off x="0" y="1089025"/>
          <a:ext cx="8964613" cy="5386389"/>
        </p:xfrm>
        <a:graphic>
          <a:graphicData uri="http://schemas.openxmlformats.org/drawingml/2006/table">
            <a:tbl>
              <a:tblPr/>
              <a:tblGrid>
                <a:gridCol w="4075113">
                  <a:extLst>
                    <a:ext uri="{9D8B030D-6E8A-4147-A177-3AD203B41FA5}">
                      <a16:colId xmlns:a16="http://schemas.microsoft.com/office/drawing/2014/main" val="20000"/>
                    </a:ext>
                  </a:extLst>
                </a:gridCol>
                <a:gridCol w="4889500">
                  <a:extLst>
                    <a:ext uri="{9D8B030D-6E8A-4147-A177-3AD203B41FA5}">
                      <a16:colId xmlns:a16="http://schemas.microsoft.com/office/drawing/2014/main" val="20001"/>
                    </a:ext>
                  </a:extLst>
                </a:gridCol>
              </a:tblGrid>
              <a:tr h="7956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200" b="1" i="1" u="none" strike="noStrike" cap="none" normalizeH="0" baseline="0" dirty="0">
                          <a:ln>
                            <a:noFill/>
                          </a:ln>
                          <a:solidFill>
                            <a:schemeClr val="tx1"/>
                          </a:solidFill>
                          <a:effectLst/>
                          <a:latin typeface="Garamond" pitchFamily="18" charset="0"/>
                          <a:cs typeface="Arial" charset="0"/>
                        </a:rPr>
                        <a:t>коэффициент выбытия</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100" b="1" i="0" u="none" strike="noStrike" cap="none" normalizeH="0" baseline="0" dirty="0">
                          <a:ln>
                            <a:noFill/>
                          </a:ln>
                          <a:solidFill>
                            <a:srgbClr val="000099"/>
                          </a:solidFill>
                          <a:effectLst/>
                          <a:latin typeface="Garamond" pitchFamily="18" charset="0"/>
                          <a:cs typeface="Arial" charset="0"/>
                        </a:rPr>
                        <a:t>К </a:t>
                      </a:r>
                      <a:r>
                        <a:rPr kumimoji="0" lang="ru-RU" sz="2100" b="1" i="0" u="none" strike="noStrike" cap="none" normalizeH="0" baseline="0" dirty="0" err="1">
                          <a:ln>
                            <a:noFill/>
                          </a:ln>
                          <a:solidFill>
                            <a:srgbClr val="000099"/>
                          </a:solidFill>
                          <a:effectLst/>
                          <a:latin typeface="Garamond" pitchFamily="18" charset="0"/>
                          <a:cs typeface="Arial" charset="0"/>
                        </a:rPr>
                        <a:t>выб</a:t>
                      </a:r>
                      <a:r>
                        <a:rPr kumimoji="0" lang="ru-RU" sz="2100" b="1" i="0" u="none" strike="noStrike" cap="none" normalizeH="0" baseline="0" dirty="0">
                          <a:ln>
                            <a:noFill/>
                          </a:ln>
                          <a:solidFill>
                            <a:srgbClr val="000099"/>
                          </a:solidFill>
                          <a:effectLst/>
                          <a:latin typeface="Garamond" pitchFamily="18" charset="0"/>
                          <a:cs typeface="Arial" charset="0"/>
                        </a:rPr>
                        <a:t> </a:t>
                      </a:r>
                      <a:r>
                        <a:rPr kumimoji="0" lang="ru-RU" sz="2100" b="1" i="0" u="none" strike="noStrike" cap="none" normalizeH="0" baseline="0" dirty="0" err="1">
                          <a:ln>
                            <a:noFill/>
                          </a:ln>
                          <a:solidFill>
                            <a:srgbClr val="000099"/>
                          </a:solidFill>
                          <a:effectLst/>
                          <a:latin typeface="Garamond" pitchFamily="18" charset="0"/>
                          <a:cs typeface="Arial" charset="0"/>
                        </a:rPr>
                        <a:t>=ОФвыб</a:t>
                      </a:r>
                      <a:r>
                        <a:rPr kumimoji="0" lang="en-US" sz="2100" b="1" i="0" u="none" strike="noStrike" cap="none" normalizeH="0" baseline="0" dirty="0">
                          <a:ln>
                            <a:noFill/>
                          </a:ln>
                          <a:solidFill>
                            <a:srgbClr val="000099"/>
                          </a:solidFill>
                          <a:effectLst/>
                          <a:latin typeface="Garamond" pitchFamily="18" charset="0"/>
                          <a:cs typeface="Arial" charset="0"/>
                        </a:rPr>
                        <a:t>/</a:t>
                      </a:r>
                      <a:r>
                        <a:rPr kumimoji="0" lang="ru-RU" sz="2100" b="1" i="0" u="none" strike="noStrike" cap="none" normalizeH="0" baseline="0" dirty="0" err="1">
                          <a:ln>
                            <a:noFill/>
                          </a:ln>
                          <a:solidFill>
                            <a:srgbClr val="000099"/>
                          </a:solidFill>
                          <a:effectLst/>
                          <a:latin typeface="Garamond" pitchFamily="18" charset="0"/>
                          <a:cs typeface="Arial" charset="0"/>
                        </a:rPr>
                        <a:t>ОФнг</a:t>
                      </a:r>
                      <a:endParaRPr kumimoji="0" lang="ru-RU" sz="2100" b="1" i="0" u="none" strike="noStrike" cap="none" normalizeH="0" baseline="0" dirty="0">
                        <a:ln>
                          <a:noFill/>
                        </a:ln>
                        <a:solidFill>
                          <a:srgbClr val="000099"/>
                        </a:solidFill>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100" b="0" i="0" u="none" strike="noStrike" cap="none" normalizeH="0" baseline="0" dirty="0">
                        <a:ln>
                          <a:noFill/>
                        </a:ln>
                        <a:solidFill>
                          <a:srgbClr val="000099"/>
                        </a:solidFill>
                        <a:effectLst>
                          <a:outerShdw blurRad="38100" dist="38100" dir="2700000" algn="tl">
                            <a:srgbClr val="000000"/>
                          </a:outerShdw>
                        </a:effectLst>
                        <a:latin typeface="Garamond" pitchFamily="18"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5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1" u="none" strike="noStrike" cap="none" normalizeH="0" baseline="0">
                          <a:ln>
                            <a:noFill/>
                          </a:ln>
                          <a:solidFill>
                            <a:schemeClr val="tx1"/>
                          </a:solidFill>
                          <a:effectLst/>
                          <a:latin typeface="Garamond" pitchFamily="18" charset="0"/>
                          <a:cs typeface="Arial" charset="0"/>
                        </a:rPr>
                        <a:t>коэффициент ввода (поступления)</a:t>
                      </a:r>
                      <a:r>
                        <a:rPr kumimoji="0" lang="ru-RU"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100" b="1" i="0" u="none" strike="noStrike" cap="none" normalizeH="0" baseline="0" dirty="0" err="1">
                          <a:ln>
                            <a:noFill/>
                          </a:ln>
                          <a:solidFill>
                            <a:srgbClr val="000099"/>
                          </a:solidFill>
                          <a:effectLst/>
                          <a:latin typeface="Garamond" pitchFamily="18" charset="0"/>
                          <a:cs typeface="Arial" charset="0"/>
                        </a:rPr>
                        <a:t>Квв</a:t>
                      </a:r>
                      <a:r>
                        <a:rPr kumimoji="0" lang="ru-RU" sz="2100" b="1" i="0" u="none" strike="noStrike" cap="none" normalizeH="0" baseline="0" dirty="0">
                          <a:ln>
                            <a:noFill/>
                          </a:ln>
                          <a:solidFill>
                            <a:srgbClr val="000099"/>
                          </a:solidFill>
                          <a:effectLst/>
                          <a:latin typeface="Garamond" pitchFamily="18" charset="0"/>
                          <a:cs typeface="Arial" charset="0"/>
                        </a:rPr>
                        <a:t> = </a:t>
                      </a:r>
                      <a:r>
                        <a:rPr kumimoji="0" lang="ru-RU" sz="2100" b="1" i="0" u="none" strike="noStrike" cap="none" normalizeH="0" baseline="0" dirty="0" err="1">
                          <a:ln>
                            <a:noFill/>
                          </a:ln>
                          <a:solidFill>
                            <a:srgbClr val="000099"/>
                          </a:solidFill>
                          <a:effectLst/>
                          <a:latin typeface="Garamond" pitchFamily="18" charset="0"/>
                          <a:cs typeface="Arial" charset="0"/>
                        </a:rPr>
                        <a:t>ОФвв</a:t>
                      </a:r>
                      <a:r>
                        <a:rPr kumimoji="0" lang="ru-RU" sz="2100" b="1" i="0" u="none" strike="noStrike" cap="none" normalizeH="0" baseline="0" dirty="0">
                          <a:ln>
                            <a:noFill/>
                          </a:ln>
                          <a:solidFill>
                            <a:srgbClr val="000099"/>
                          </a:solidFill>
                          <a:effectLst/>
                          <a:latin typeface="Garamond" pitchFamily="18" charset="0"/>
                          <a:cs typeface="Arial" charset="0"/>
                        </a:rPr>
                        <a:t> </a:t>
                      </a:r>
                      <a:r>
                        <a:rPr kumimoji="0" lang="en-US" sz="2100" b="1" i="0" u="none" strike="noStrike" cap="none" normalizeH="0" baseline="0" dirty="0">
                          <a:ln>
                            <a:noFill/>
                          </a:ln>
                          <a:solidFill>
                            <a:srgbClr val="000099"/>
                          </a:solidFill>
                          <a:effectLst/>
                          <a:latin typeface="Garamond" pitchFamily="18" charset="0"/>
                          <a:cs typeface="Arial" charset="0"/>
                        </a:rPr>
                        <a:t>/</a:t>
                      </a:r>
                      <a:r>
                        <a:rPr kumimoji="0" lang="ru-RU" sz="2100" b="1" i="0" u="none" strike="noStrike" cap="none" normalizeH="0" baseline="0" dirty="0">
                          <a:ln>
                            <a:noFill/>
                          </a:ln>
                          <a:solidFill>
                            <a:srgbClr val="000099"/>
                          </a:solidFill>
                          <a:effectLst/>
                          <a:latin typeface="Garamond" pitchFamily="18" charset="0"/>
                          <a:cs typeface="Arial" charset="0"/>
                        </a:rPr>
                        <a:t> </a:t>
                      </a:r>
                      <a:r>
                        <a:rPr kumimoji="0" lang="ru-RU" sz="2100" b="1" i="0" u="none" strike="noStrike" cap="none" normalizeH="0" baseline="0" dirty="0" err="1">
                          <a:ln>
                            <a:noFill/>
                          </a:ln>
                          <a:solidFill>
                            <a:srgbClr val="000099"/>
                          </a:solidFill>
                          <a:effectLst/>
                          <a:latin typeface="Garamond" pitchFamily="18" charset="0"/>
                          <a:cs typeface="Arial" charset="0"/>
                        </a:rPr>
                        <a:t>ОФкг</a:t>
                      </a:r>
                      <a:endParaRPr kumimoji="0" lang="ru-RU" sz="2100" b="1" i="0" u="none" strike="noStrike" cap="none" normalizeH="0" baseline="0" dirty="0">
                        <a:ln>
                          <a:noFill/>
                        </a:ln>
                        <a:solidFill>
                          <a:srgbClr val="000099"/>
                        </a:solidFill>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100" b="0" i="0" u="none" strike="noStrike" cap="none" normalizeH="0" baseline="0" dirty="0">
                        <a:ln>
                          <a:noFill/>
                        </a:ln>
                        <a:solidFill>
                          <a:srgbClr val="000099"/>
                        </a:solidFill>
                        <a:effectLst>
                          <a:outerShdw blurRad="38100" dist="38100" dir="2700000" algn="tl">
                            <a:srgbClr val="000000"/>
                          </a:outerShdw>
                        </a:effectLst>
                        <a:latin typeface="Garamond" pitchFamily="18"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5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1" u="none" strike="noStrike" cap="none" normalizeH="0" baseline="0">
                          <a:ln>
                            <a:noFill/>
                          </a:ln>
                          <a:solidFill>
                            <a:schemeClr val="tx1"/>
                          </a:solidFill>
                          <a:effectLst/>
                          <a:latin typeface="Garamond" pitchFamily="18" charset="0"/>
                          <a:cs typeface="Arial" charset="0"/>
                        </a:rPr>
                        <a:t>коэффициент прироста</a:t>
                      </a:r>
                      <a:r>
                        <a:rPr kumimoji="0" lang="ru-RU"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dirty="0">
                          <a:ln>
                            <a:noFill/>
                          </a:ln>
                          <a:solidFill>
                            <a:srgbClr val="000099"/>
                          </a:solidFill>
                          <a:effectLst>
                            <a:outerShdw blurRad="38100" dist="38100" dir="2700000" algn="tl">
                              <a:srgbClr val="000000"/>
                            </a:outerShdw>
                          </a:effectLst>
                          <a:latin typeface="Garamond" pitchFamily="18" charset="0"/>
                          <a:cs typeface="Arial" charset="0"/>
                        </a:rPr>
                        <a:t> </a:t>
                      </a:r>
                      <a:r>
                        <a:rPr kumimoji="0" lang="ru-RU" sz="2100" b="1" i="0" u="none" strike="noStrike" cap="none" normalizeH="0" baseline="0" dirty="0">
                          <a:ln>
                            <a:noFill/>
                          </a:ln>
                          <a:solidFill>
                            <a:srgbClr val="000099"/>
                          </a:solidFill>
                          <a:effectLst/>
                          <a:latin typeface="Garamond" pitchFamily="18" charset="0"/>
                          <a:cs typeface="Arial" charset="0"/>
                        </a:rPr>
                        <a:t>К </a:t>
                      </a:r>
                      <a:r>
                        <a:rPr kumimoji="0" lang="ru-RU" sz="2100" b="1" i="0" u="none" strike="noStrike" cap="none" normalizeH="0" baseline="0" dirty="0">
                          <a:ln>
                            <a:noFill/>
                          </a:ln>
                          <a:solidFill>
                            <a:srgbClr val="000099"/>
                          </a:solidFill>
                          <a:effectLst/>
                          <a:latin typeface="Garamond" pitchFamily="18" charset="0"/>
                          <a:cs typeface="Arial" charset="0"/>
                          <a:sym typeface="Symbol" pitchFamily="18" charset="2"/>
                        </a:rPr>
                        <a:t></a:t>
                      </a:r>
                      <a:r>
                        <a:rPr kumimoji="0" lang="ru-RU" sz="2100" b="1" i="0" u="none" strike="noStrike" cap="none" normalizeH="0" baseline="0" dirty="0" err="1">
                          <a:ln>
                            <a:noFill/>
                          </a:ln>
                          <a:solidFill>
                            <a:srgbClr val="000099"/>
                          </a:solidFill>
                          <a:effectLst/>
                          <a:latin typeface="Garamond" pitchFamily="18" charset="0"/>
                          <a:cs typeface="Arial" charset="0"/>
                        </a:rPr>
                        <a:t>оф</a:t>
                      </a:r>
                      <a:r>
                        <a:rPr kumimoji="0" lang="ru-RU" sz="2100" b="1" i="0" u="none" strike="noStrike" cap="none" normalizeH="0" baseline="0" dirty="0">
                          <a:ln>
                            <a:noFill/>
                          </a:ln>
                          <a:solidFill>
                            <a:srgbClr val="000099"/>
                          </a:solidFill>
                          <a:effectLst/>
                          <a:latin typeface="Garamond" pitchFamily="18" charset="0"/>
                          <a:cs typeface="Arial" charset="0"/>
                        </a:rPr>
                        <a:t> = (</a:t>
                      </a:r>
                      <a:r>
                        <a:rPr kumimoji="0" lang="ru-RU" sz="2100" b="1" i="0" u="none" strike="noStrike" cap="none" normalizeH="0" baseline="0" dirty="0" err="1">
                          <a:ln>
                            <a:noFill/>
                          </a:ln>
                          <a:solidFill>
                            <a:srgbClr val="000099"/>
                          </a:solidFill>
                          <a:effectLst/>
                          <a:latin typeface="Garamond" pitchFamily="18" charset="0"/>
                          <a:cs typeface="Arial" charset="0"/>
                        </a:rPr>
                        <a:t>ОФвв</a:t>
                      </a:r>
                      <a:r>
                        <a:rPr kumimoji="0" lang="ru-RU" sz="2100" b="1" i="0" u="none" strike="noStrike" cap="none" normalizeH="0" baseline="0" dirty="0">
                          <a:ln>
                            <a:noFill/>
                          </a:ln>
                          <a:solidFill>
                            <a:srgbClr val="000099"/>
                          </a:solidFill>
                          <a:effectLst/>
                          <a:latin typeface="Garamond" pitchFamily="18" charset="0"/>
                          <a:cs typeface="Arial" charset="0"/>
                        </a:rPr>
                        <a:t> - </a:t>
                      </a:r>
                      <a:r>
                        <a:rPr kumimoji="0" lang="ru-RU" sz="2100" b="1" i="0" u="none" strike="noStrike" cap="none" normalizeH="0" baseline="0" dirty="0" err="1">
                          <a:ln>
                            <a:noFill/>
                          </a:ln>
                          <a:solidFill>
                            <a:srgbClr val="000099"/>
                          </a:solidFill>
                          <a:effectLst/>
                          <a:latin typeface="Garamond" pitchFamily="18" charset="0"/>
                          <a:cs typeface="Arial" charset="0"/>
                        </a:rPr>
                        <a:t>ОФвыб</a:t>
                      </a:r>
                      <a:r>
                        <a:rPr kumimoji="0" lang="ru-RU" sz="2100" b="1" i="0" u="none" strike="noStrike" cap="none" normalizeH="0" baseline="0" dirty="0">
                          <a:ln>
                            <a:noFill/>
                          </a:ln>
                          <a:solidFill>
                            <a:srgbClr val="000099"/>
                          </a:solidFill>
                          <a:effectLst/>
                          <a:latin typeface="Garamond" pitchFamily="18" charset="0"/>
                          <a:cs typeface="Arial" charset="0"/>
                        </a:rPr>
                        <a:t>)/</a:t>
                      </a:r>
                      <a:r>
                        <a:rPr kumimoji="0" lang="ru-RU" sz="2100" b="1" i="0" u="none" strike="noStrike" cap="none" normalizeH="0" baseline="0" dirty="0" err="1">
                          <a:ln>
                            <a:noFill/>
                          </a:ln>
                          <a:solidFill>
                            <a:srgbClr val="000099"/>
                          </a:solidFill>
                          <a:effectLst/>
                          <a:latin typeface="Garamond" pitchFamily="18" charset="0"/>
                          <a:cs typeface="Arial" charset="0"/>
                        </a:rPr>
                        <a:t>ОФк.г</a:t>
                      </a:r>
                      <a:r>
                        <a:rPr kumimoji="0" lang="ru-RU" sz="2100" b="1" i="0" u="none" strike="noStrike" cap="none" normalizeH="0" baseline="0" dirty="0">
                          <a:ln>
                            <a:noFill/>
                          </a:ln>
                          <a:solidFill>
                            <a:srgbClr val="000099"/>
                          </a:solidFill>
                          <a:effectLst/>
                          <a:latin typeface="Garamond" pitchFamily="18"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100" b="0" i="0" u="none" strike="noStrike" cap="none" normalizeH="0" baseline="0" dirty="0">
                        <a:ln>
                          <a:noFill/>
                        </a:ln>
                        <a:solidFill>
                          <a:srgbClr val="000099"/>
                        </a:solidFill>
                        <a:effectLst>
                          <a:outerShdw blurRad="38100" dist="38100" dir="2700000" algn="tl">
                            <a:srgbClr val="000000"/>
                          </a:outerShdw>
                        </a:effectLst>
                        <a:latin typeface="Garamond" pitchFamily="18"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1" u="none" strike="noStrike" cap="none" normalizeH="0" baseline="0">
                          <a:ln>
                            <a:noFill/>
                          </a:ln>
                          <a:solidFill>
                            <a:schemeClr val="tx1"/>
                          </a:solidFill>
                          <a:effectLst/>
                          <a:latin typeface="Garamond" pitchFamily="18" charset="0"/>
                          <a:cs typeface="Arial" charset="0"/>
                        </a:rPr>
                        <a:t>коэффициент обновления</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100" b="1" i="0" u="none" strike="noStrike" cap="none" normalizeH="0" baseline="0" dirty="0" err="1">
                          <a:ln>
                            <a:noFill/>
                          </a:ln>
                          <a:solidFill>
                            <a:srgbClr val="000099"/>
                          </a:solidFill>
                          <a:effectLst/>
                          <a:latin typeface="Garamond" pitchFamily="18" charset="0"/>
                          <a:cs typeface="Arial" charset="0"/>
                        </a:rPr>
                        <a:t>Кобн</a:t>
                      </a:r>
                      <a:r>
                        <a:rPr kumimoji="0" lang="ru-RU" sz="2100" b="1" i="0" u="none" strike="noStrike" cap="none" normalizeH="0" baseline="0" dirty="0">
                          <a:ln>
                            <a:noFill/>
                          </a:ln>
                          <a:solidFill>
                            <a:srgbClr val="000099"/>
                          </a:solidFill>
                          <a:effectLst/>
                          <a:latin typeface="Garamond" pitchFamily="18" charset="0"/>
                          <a:cs typeface="Arial" charset="0"/>
                        </a:rPr>
                        <a:t> = </a:t>
                      </a:r>
                      <a:r>
                        <a:rPr kumimoji="0" lang="ru-RU" sz="2100" b="1" i="0" u="none" strike="noStrike" cap="none" normalizeH="0" baseline="0" dirty="0" err="1">
                          <a:ln>
                            <a:noFill/>
                          </a:ln>
                          <a:solidFill>
                            <a:srgbClr val="000099"/>
                          </a:solidFill>
                          <a:effectLst/>
                          <a:latin typeface="Garamond" pitchFamily="18" charset="0"/>
                          <a:cs typeface="Arial" charset="0"/>
                        </a:rPr>
                        <a:t>ОФнов</a:t>
                      </a:r>
                      <a:r>
                        <a:rPr kumimoji="0" lang="ru-RU" sz="2100" b="1" i="0" u="none" strike="noStrike" cap="none" normalizeH="0" baseline="0" dirty="0">
                          <a:ln>
                            <a:noFill/>
                          </a:ln>
                          <a:solidFill>
                            <a:srgbClr val="000099"/>
                          </a:solidFill>
                          <a:effectLst/>
                          <a:latin typeface="Garamond" pitchFamily="18" charset="0"/>
                          <a:cs typeface="Arial" charset="0"/>
                        </a:rPr>
                        <a:t> </a:t>
                      </a:r>
                      <a:r>
                        <a:rPr kumimoji="0" lang="en-US" sz="2100" b="1" i="0" u="none" strike="noStrike" cap="none" normalizeH="0" baseline="0" dirty="0">
                          <a:ln>
                            <a:noFill/>
                          </a:ln>
                          <a:solidFill>
                            <a:srgbClr val="000099"/>
                          </a:solidFill>
                          <a:effectLst/>
                          <a:latin typeface="Garamond" pitchFamily="18" charset="0"/>
                          <a:cs typeface="Arial" charset="0"/>
                        </a:rPr>
                        <a:t>/ </a:t>
                      </a:r>
                      <a:r>
                        <a:rPr kumimoji="0" lang="ru-RU" sz="2100" b="1" i="0" u="none" strike="noStrike" cap="none" normalizeH="0" baseline="0" dirty="0" err="1">
                          <a:ln>
                            <a:noFill/>
                          </a:ln>
                          <a:solidFill>
                            <a:srgbClr val="000099"/>
                          </a:solidFill>
                          <a:effectLst/>
                          <a:latin typeface="Garamond" pitchFamily="18" charset="0"/>
                          <a:cs typeface="Arial" charset="0"/>
                        </a:rPr>
                        <a:t>ОФкг</a:t>
                      </a:r>
                      <a:endParaRPr kumimoji="0" lang="ru-RU" sz="2100" b="1" i="0" u="none" strike="noStrike" cap="none" normalizeH="0" baseline="0" dirty="0">
                        <a:ln>
                          <a:noFill/>
                        </a:ln>
                        <a:solidFill>
                          <a:srgbClr val="000099"/>
                        </a:solidFill>
                        <a:effectLst/>
                        <a:latin typeface="Garamond" pitchFamily="18"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2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1" u="none" strike="noStrike" cap="none" normalizeH="0" baseline="0">
                          <a:ln>
                            <a:noFill/>
                          </a:ln>
                          <a:solidFill>
                            <a:schemeClr val="tx1"/>
                          </a:solidFill>
                          <a:effectLst/>
                          <a:latin typeface="Garamond" pitchFamily="18" charset="0"/>
                          <a:cs typeface="Arial" charset="0"/>
                        </a:rPr>
                        <a:t>коэффициент ликвидации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200" b="1" i="1" u="none" strike="noStrike" cap="none" normalizeH="0" baseline="0">
                        <a:ln>
                          <a:noFill/>
                        </a:ln>
                        <a:solidFill>
                          <a:schemeClr val="tx1"/>
                        </a:solidFill>
                        <a:effectLst/>
                        <a:latin typeface="Garamond" pitchFamily="18"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100" b="1" i="0" u="none" strike="noStrike" cap="none" normalizeH="0" baseline="0" dirty="0" err="1">
                          <a:ln>
                            <a:noFill/>
                          </a:ln>
                          <a:solidFill>
                            <a:srgbClr val="000099"/>
                          </a:solidFill>
                          <a:effectLst/>
                          <a:latin typeface="Garamond" pitchFamily="18" charset="0"/>
                          <a:cs typeface="Arial" charset="0"/>
                        </a:rPr>
                        <a:t>Кликв</a:t>
                      </a:r>
                      <a:r>
                        <a:rPr kumimoji="0" lang="ru-RU" sz="2100" b="1" i="0" u="none" strike="noStrike" cap="none" normalizeH="0" baseline="0" dirty="0">
                          <a:ln>
                            <a:noFill/>
                          </a:ln>
                          <a:solidFill>
                            <a:srgbClr val="000099"/>
                          </a:solidFill>
                          <a:effectLst/>
                          <a:latin typeface="Garamond" pitchFamily="18" charset="0"/>
                          <a:cs typeface="Arial" charset="0"/>
                        </a:rPr>
                        <a:t> = </a:t>
                      </a:r>
                      <a:r>
                        <a:rPr kumimoji="0" lang="ru-RU" sz="2100" b="1" i="0" u="none" strike="noStrike" cap="none" normalizeH="0" baseline="0" dirty="0" err="1">
                          <a:ln>
                            <a:noFill/>
                          </a:ln>
                          <a:solidFill>
                            <a:srgbClr val="000099"/>
                          </a:solidFill>
                          <a:effectLst/>
                          <a:latin typeface="Garamond" pitchFamily="18" charset="0"/>
                          <a:cs typeface="Arial" charset="0"/>
                        </a:rPr>
                        <a:t>ОФликв</a:t>
                      </a:r>
                      <a:r>
                        <a:rPr kumimoji="0" lang="ru-RU" sz="2100" b="1" i="0" u="none" strike="noStrike" cap="none" normalizeH="0" baseline="0" dirty="0">
                          <a:ln>
                            <a:noFill/>
                          </a:ln>
                          <a:solidFill>
                            <a:srgbClr val="000099"/>
                          </a:solidFill>
                          <a:effectLst/>
                          <a:latin typeface="Garamond" pitchFamily="18" charset="0"/>
                          <a:cs typeface="Arial" charset="0"/>
                        </a:rPr>
                        <a:t> </a:t>
                      </a:r>
                      <a:r>
                        <a:rPr kumimoji="0" lang="en-US" sz="2100" b="1" i="0" u="none" strike="noStrike" cap="none" normalizeH="0" baseline="0" dirty="0">
                          <a:ln>
                            <a:noFill/>
                          </a:ln>
                          <a:solidFill>
                            <a:srgbClr val="000099"/>
                          </a:solidFill>
                          <a:effectLst/>
                          <a:latin typeface="Garamond" pitchFamily="18" charset="0"/>
                          <a:cs typeface="Arial" charset="0"/>
                        </a:rPr>
                        <a:t>/ </a:t>
                      </a:r>
                      <a:r>
                        <a:rPr kumimoji="0" lang="ru-RU" sz="2100" b="1" i="0" u="none" strike="noStrike" cap="none" normalizeH="0" baseline="0" dirty="0" err="1">
                          <a:ln>
                            <a:noFill/>
                          </a:ln>
                          <a:solidFill>
                            <a:srgbClr val="000099"/>
                          </a:solidFill>
                          <a:effectLst/>
                          <a:latin typeface="Garamond" pitchFamily="18" charset="0"/>
                          <a:cs typeface="Arial" charset="0"/>
                        </a:rPr>
                        <a:t>ОФнг</a:t>
                      </a:r>
                      <a:endParaRPr kumimoji="0" lang="ru-RU" sz="2100" b="1" i="0" u="none" strike="noStrike" cap="none" normalizeH="0" baseline="0" dirty="0">
                        <a:ln>
                          <a:noFill/>
                        </a:ln>
                        <a:solidFill>
                          <a:srgbClr val="000099"/>
                        </a:solidFill>
                        <a:effectLst/>
                        <a:latin typeface="Garamond" pitchFamily="18"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5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1" u="none" strike="noStrike" cap="none" normalizeH="0" baseline="0">
                          <a:ln>
                            <a:noFill/>
                          </a:ln>
                          <a:solidFill>
                            <a:schemeClr val="tx1"/>
                          </a:solidFill>
                          <a:effectLst/>
                          <a:latin typeface="Garamond" pitchFamily="18" charset="0"/>
                          <a:cs typeface="Arial" charset="0"/>
                        </a:rPr>
                        <a:t>коэффициент замены</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dirty="0" err="1">
                          <a:ln>
                            <a:noFill/>
                          </a:ln>
                          <a:solidFill>
                            <a:srgbClr val="000099"/>
                          </a:solidFill>
                          <a:effectLst/>
                          <a:latin typeface="Garamond" pitchFamily="18" charset="0"/>
                          <a:cs typeface="Arial" charset="0"/>
                        </a:rPr>
                        <a:t>Кзам</a:t>
                      </a:r>
                      <a:r>
                        <a:rPr kumimoji="0" lang="ru-RU" sz="2100" b="1" i="0" u="none" strike="noStrike" cap="none" normalizeH="0" baseline="0" dirty="0">
                          <a:ln>
                            <a:noFill/>
                          </a:ln>
                          <a:solidFill>
                            <a:srgbClr val="000099"/>
                          </a:solidFill>
                          <a:effectLst/>
                          <a:latin typeface="Garamond" pitchFamily="18" charset="0"/>
                          <a:cs typeface="Arial" charset="0"/>
                        </a:rPr>
                        <a:t> = </a:t>
                      </a:r>
                      <a:r>
                        <a:rPr kumimoji="0" lang="ru-RU" sz="2100" b="1" i="0" u="none" strike="noStrike" cap="none" normalizeH="0" baseline="0" dirty="0" err="1">
                          <a:ln>
                            <a:noFill/>
                          </a:ln>
                          <a:solidFill>
                            <a:srgbClr val="000099"/>
                          </a:solidFill>
                          <a:effectLst/>
                          <a:latin typeface="Garamond" pitchFamily="18" charset="0"/>
                          <a:cs typeface="Arial" charset="0"/>
                        </a:rPr>
                        <a:t>ОФликв</a:t>
                      </a:r>
                      <a:r>
                        <a:rPr kumimoji="0" lang="ru-RU" sz="2100" b="1" i="0" u="none" strike="noStrike" cap="none" normalizeH="0" baseline="0" dirty="0">
                          <a:ln>
                            <a:noFill/>
                          </a:ln>
                          <a:solidFill>
                            <a:srgbClr val="000099"/>
                          </a:solidFill>
                          <a:effectLst/>
                          <a:latin typeface="Garamond" pitchFamily="18" charset="0"/>
                          <a:cs typeface="Arial" charset="0"/>
                        </a:rPr>
                        <a:t> </a:t>
                      </a:r>
                      <a:r>
                        <a:rPr kumimoji="0" lang="en-US" sz="2100" b="1" i="0" u="none" strike="noStrike" cap="none" normalizeH="0" baseline="0" dirty="0">
                          <a:ln>
                            <a:noFill/>
                          </a:ln>
                          <a:solidFill>
                            <a:srgbClr val="000099"/>
                          </a:solidFill>
                          <a:effectLst/>
                          <a:latin typeface="Garamond" pitchFamily="18" charset="0"/>
                          <a:cs typeface="Arial" charset="0"/>
                        </a:rPr>
                        <a:t>/ </a:t>
                      </a:r>
                      <a:r>
                        <a:rPr kumimoji="0" lang="ru-RU" sz="2100" b="1" i="0" u="none" strike="noStrike" cap="none" normalizeH="0" baseline="0" dirty="0" err="1">
                          <a:ln>
                            <a:noFill/>
                          </a:ln>
                          <a:solidFill>
                            <a:srgbClr val="000099"/>
                          </a:solidFill>
                          <a:effectLst/>
                          <a:latin typeface="Garamond" pitchFamily="18" charset="0"/>
                          <a:cs typeface="Arial" charset="0"/>
                        </a:rPr>
                        <a:t>ОФвв</a:t>
                      </a:r>
                      <a:endParaRPr kumimoji="0" lang="ru-RU" sz="2100" b="1" i="0" u="none" strike="noStrike" cap="none" normalizeH="0" baseline="0" dirty="0">
                        <a:ln>
                          <a:noFill/>
                        </a:ln>
                        <a:solidFill>
                          <a:srgbClr val="000099"/>
                        </a:solidFill>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100" b="0" i="0" u="none" strike="noStrike" cap="none" normalizeH="0" baseline="0" dirty="0">
                        <a:ln>
                          <a:noFill/>
                        </a:ln>
                        <a:solidFill>
                          <a:srgbClr val="000099"/>
                        </a:solidFill>
                        <a:effectLst>
                          <a:outerShdw blurRad="38100" dist="38100" dir="2700000" algn="tl">
                            <a:srgbClr val="000000"/>
                          </a:outerShdw>
                        </a:effectLst>
                        <a:latin typeface="Garamond" pitchFamily="18"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95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1" u="none" strike="noStrike" cap="none" normalizeH="0" baseline="0">
                          <a:ln>
                            <a:noFill/>
                          </a:ln>
                          <a:solidFill>
                            <a:schemeClr val="tx1"/>
                          </a:solidFill>
                          <a:effectLst/>
                          <a:latin typeface="Garamond" pitchFamily="18" charset="0"/>
                          <a:cs typeface="Arial" charset="0"/>
                        </a:rPr>
                        <a:t>коэффициент расширения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200" b="1" i="0" u="none" strike="noStrike" cap="none" normalizeH="0" baseline="0">
                        <a:ln>
                          <a:noFill/>
                        </a:ln>
                        <a:solidFill>
                          <a:srgbClr val="FFFF00"/>
                        </a:solidFill>
                        <a:effectLst/>
                        <a:latin typeface="Garamond" pitchFamily="18"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dirty="0" err="1">
                          <a:ln>
                            <a:noFill/>
                          </a:ln>
                          <a:solidFill>
                            <a:srgbClr val="000099"/>
                          </a:solidFill>
                          <a:effectLst/>
                          <a:latin typeface="Garamond" pitchFamily="18" charset="0"/>
                          <a:cs typeface="Arial" charset="0"/>
                        </a:rPr>
                        <a:t>Красш</a:t>
                      </a:r>
                      <a:r>
                        <a:rPr kumimoji="0" lang="ru-RU" sz="2100" b="1" i="0" u="none" strike="noStrike" cap="none" normalizeH="0" baseline="0" dirty="0">
                          <a:ln>
                            <a:noFill/>
                          </a:ln>
                          <a:solidFill>
                            <a:srgbClr val="000099"/>
                          </a:solidFill>
                          <a:effectLst/>
                          <a:latin typeface="Garamond" pitchFamily="18" charset="0"/>
                          <a:cs typeface="Arial" charset="0"/>
                        </a:rPr>
                        <a:t> = 1 - </a:t>
                      </a:r>
                      <a:r>
                        <a:rPr kumimoji="0" lang="ru-RU" sz="2100" b="1" i="0" u="none" strike="noStrike" cap="none" normalizeH="0" baseline="0" dirty="0" err="1">
                          <a:ln>
                            <a:noFill/>
                          </a:ln>
                          <a:solidFill>
                            <a:srgbClr val="000099"/>
                          </a:solidFill>
                          <a:effectLst/>
                          <a:latin typeface="Garamond" pitchFamily="18" charset="0"/>
                          <a:cs typeface="Arial" charset="0"/>
                        </a:rPr>
                        <a:t>Кзам</a:t>
                      </a:r>
                      <a:endParaRPr kumimoji="0" lang="ru-RU" sz="2100" b="1" i="0" u="none" strike="noStrike" cap="none" normalizeH="0" baseline="0" dirty="0">
                        <a:ln>
                          <a:noFill/>
                        </a:ln>
                        <a:solidFill>
                          <a:srgbClr val="000099"/>
                        </a:solidFill>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2100" b="0" i="0" u="none" strike="noStrike" cap="none" normalizeH="0" baseline="0" dirty="0">
                        <a:ln>
                          <a:noFill/>
                        </a:ln>
                        <a:solidFill>
                          <a:srgbClr val="000099"/>
                        </a:solidFill>
                        <a:effectLst>
                          <a:outerShdw blurRad="38100" dist="38100" dir="2700000" algn="tl">
                            <a:srgbClr val="000000"/>
                          </a:outerShdw>
                        </a:effectLst>
                        <a:latin typeface="Garamond" pitchFamily="18"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Номер слайда 3"/>
          <p:cNvSpPr>
            <a:spLocks noGrp="1"/>
          </p:cNvSpPr>
          <p:nvPr>
            <p:ph type="sldNum" sz="quarter" idx="12"/>
          </p:nvPr>
        </p:nvSpPr>
        <p:spPr/>
        <p:txBody>
          <a:bodyPr/>
          <a:lstStyle/>
          <a:p>
            <a:fld id="{B19B0651-EE4F-4900-A07F-96A6BFA9D0F0}" type="slidenum">
              <a:rPr lang="ru-RU" smtClean="0"/>
              <a:pPr/>
              <a:t>41</a:t>
            </a:fld>
            <a:endParaRPr lang="ru-RU"/>
          </a:p>
        </p:txBody>
      </p:sp>
    </p:spTree>
    <p:extLst>
      <p:ext uri="{BB962C8B-B14F-4D97-AF65-F5344CB8AC3E}">
        <p14:creationId xmlns:p14="http://schemas.microsoft.com/office/powerpoint/2010/main" val="2528334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062D524-A157-4EC0-9DC9-DB8E8A637868}"/>
              </a:ext>
            </a:extLst>
          </p:cNvPr>
          <p:cNvSpPr>
            <a:spLocks noGrp="1" noRot="1" noChangeArrowheads="1"/>
          </p:cNvSpPr>
          <p:nvPr>
            <p:ph type="title"/>
          </p:nvPr>
        </p:nvSpPr>
        <p:spPr/>
        <p:txBody>
          <a:bodyPr/>
          <a:lstStyle/>
          <a:p>
            <a:pPr eaLnBrk="1" hangingPunct="1">
              <a:defRPr/>
            </a:pPr>
            <a:r>
              <a:rPr lang="ru-RU" u="sng">
                <a:solidFill>
                  <a:schemeClr val="tx1"/>
                </a:solidFill>
              </a:rPr>
              <a:t>Показатели состояния ОС:</a:t>
            </a:r>
          </a:p>
        </p:txBody>
      </p:sp>
      <p:sp>
        <p:nvSpPr>
          <p:cNvPr id="104451" name="Rectangle 3">
            <a:extLst>
              <a:ext uri="{FF2B5EF4-FFF2-40B4-BE49-F238E27FC236}">
                <a16:creationId xmlns:a16="http://schemas.microsoft.com/office/drawing/2014/main" id="{681EEEA7-656F-488B-9B22-347ED4D83C00}"/>
              </a:ext>
            </a:extLst>
          </p:cNvPr>
          <p:cNvSpPr>
            <a:spLocks noGrp="1" noChangeArrowheads="1"/>
          </p:cNvSpPr>
          <p:nvPr>
            <p:ph idx="1"/>
          </p:nvPr>
        </p:nvSpPr>
        <p:spPr>
          <a:xfrm>
            <a:off x="0" y="1600200"/>
            <a:ext cx="8964613" cy="4525963"/>
          </a:xfrm>
        </p:spPr>
        <p:txBody>
          <a:bodyPr>
            <a:normAutofit/>
          </a:bodyPr>
          <a:lstStyle/>
          <a:p>
            <a:pPr eaLnBrk="1" hangingPunct="1">
              <a:defRPr/>
            </a:pPr>
            <a:r>
              <a:rPr lang="ru-RU" sz="2800" b="1" i="1" dirty="0">
                <a:effectLst/>
              </a:rPr>
              <a:t>коэффициент износа</a:t>
            </a:r>
          </a:p>
          <a:p>
            <a:pPr eaLnBrk="1" hangingPunct="1">
              <a:defRPr/>
            </a:pPr>
            <a:endParaRPr lang="ru-RU" sz="2800" b="1" i="1" dirty="0">
              <a:effectLst/>
            </a:endParaRPr>
          </a:p>
          <a:p>
            <a:pPr algn="ctr" eaLnBrk="1" hangingPunct="1">
              <a:buFont typeface="Wingdings" panose="05000000000000000000" pitchFamily="2" charset="2"/>
              <a:buNone/>
              <a:defRPr/>
            </a:pPr>
            <a:r>
              <a:rPr lang="ru-RU" sz="4400" b="1" dirty="0" err="1">
                <a:solidFill>
                  <a:srgbClr val="000099"/>
                </a:solidFill>
                <a:effectLst/>
              </a:rPr>
              <a:t>Кизн=</a:t>
            </a:r>
            <a:r>
              <a:rPr lang="ru-RU" sz="4400" b="1" dirty="0">
                <a:solidFill>
                  <a:srgbClr val="000099"/>
                </a:solidFill>
                <a:effectLst/>
              </a:rPr>
              <a:t> Износ </a:t>
            </a:r>
            <a:r>
              <a:rPr lang="en-US" sz="4400" b="1" dirty="0">
                <a:solidFill>
                  <a:srgbClr val="000099"/>
                </a:solidFill>
                <a:effectLst/>
              </a:rPr>
              <a:t>/</a:t>
            </a:r>
            <a:r>
              <a:rPr lang="ru-RU" sz="4400" b="1" dirty="0" err="1">
                <a:solidFill>
                  <a:srgbClr val="000099"/>
                </a:solidFill>
                <a:effectLst/>
              </a:rPr>
              <a:t>Первонач</a:t>
            </a:r>
            <a:r>
              <a:rPr lang="ru-RU" sz="4400" b="1" dirty="0">
                <a:solidFill>
                  <a:srgbClr val="000099"/>
                </a:solidFill>
                <a:effectLst/>
              </a:rPr>
              <a:t> </a:t>
            </a:r>
            <a:r>
              <a:rPr lang="ru-RU" sz="4400" b="1" dirty="0" err="1">
                <a:solidFill>
                  <a:srgbClr val="000099"/>
                </a:solidFill>
                <a:effectLst/>
              </a:rPr>
              <a:t>ст-ть</a:t>
            </a:r>
            <a:r>
              <a:rPr lang="ru-RU" sz="4400" b="1" dirty="0">
                <a:solidFill>
                  <a:srgbClr val="000099"/>
                </a:solidFill>
                <a:effectLst/>
              </a:rPr>
              <a:t> ОФ</a:t>
            </a:r>
          </a:p>
          <a:p>
            <a:pPr eaLnBrk="1" hangingPunct="1">
              <a:defRPr/>
            </a:pPr>
            <a:endParaRPr lang="ru-RU" sz="2800" b="1" dirty="0">
              <a:solidFill>
                <a:srgbClr val="FFFF00"/>
              </a:solidFill>
              <a:effectLst/>
            </a:endParaRPr>
          </a:p>
          <a:p>
            <a:pPr eaLnBrk="1" hangingPunct="1">
              <a:defRPr/>
            </a:pPr>
            <a:r>
              <a:rPr lang="ru-RU" sz="2800" b="1" i="1" dirty="0">
                <a:effectLst/>
              </a:rPr>
              <a:t> коэффициент годности</a:t>
            </a:r>
          </a:p>
          <a:p>
            <a:pPr eaLnBrk="1" hangingPunct="1">
              <a:defRPr/>
            </a:pPr>
            <a:endParaRPr lang="en-US" sz="2800" b="1" i="1" dirty="0">
              <a:effectLst/>
            </a:endParaRPr>
          </a:p>
          <a:p>
            <a:pPr algn="ctr" eaLnBrk="1" hangingPunct="1">
              <a:buFont typeface="Wingdings" panose="05000000000000000000" pitchFamily="2" charset="2"/>
              <a:buNone/>
              <a:defRPr/>
            </a:pPr>
            <a:r>
              <a:rPr lang="ru-RU" sz="4400" b="1" dirty="0">
                <a:solidFill>
                  <a:srgbClr val="000099"/>
                </a:solidFill>
                <a:effectLst/>
              </a:rPr>
              <a:t>К </a:t>
            </a:r>
            <a:r>
              <a:rPr lang="ru-RU" sz="4400" b="1" dirty="0" err="1">
                <a:solidFill>
                  <a:srgbClr val="000099"/>
                </a:solidFill>
                <a:effectLst/>
              </a:rPr>
              <a:t>годн=</a:t>
            </a:r>
            <a:r>
              <a:rPr lang="en-US" sz="4400" b="1" dirty="0">
                <a:solidFill>
                  <a:srgbClr val="000099"/>
                </a:solidFill>
                <a:effectLst/>
              </a:rPr>
              <a:t> </a:t>
            </a:r>
            <a:r>
              <a:rPr lang="ru-RU" sz="4400" b="1" dirty="0">
                <a:solidFill>
                  <a:srgbClr val="000099"/>
                </a:solidFill>
                <a:effectLst/>
              </a:rPr>
              <a:t>1-Кизн</a:t>
            </a:r>
            <a:r>
              <a:rPr lang="en-US" sz="4400" b="1" dirty="0">
                <a:solidFill>
                  <a:srgbClr val="000099"/>
                </a:solidFill>
                <a:effectLst/>
              </a:rPr>
              <a:t> </a:t>
            </a:r>
            <a:r>
              <a:rPr lang="ru-RU" sz="4400" b="1" dirty="0">
                <a:solidFill>
                  <a:srgbClr val="000099"/>
                </a:solidFill>
                <a:effectLst/>
              </a:rPr>
              <a:t>=</a:t>
            </a:r>
          </a:p>
          <a:p>
            <a:pPr algn="ctr" eaLnBrk="1" hangingPunct="1">
              <a:buFont typeface="Wingdings" panose="05000000000000000000" pitchFamily="2" charset="2"/>
              <a:buNone/>
              <a:defRPr/>
            </a:pPr>
            <a:r>
              <a:rPr lang="ru-RU" sz="3000" b="1" dirty="0">
                <a:solidFill>
                  <a:srgbClr val="000099"/>
                </a:solidFill>
                <a:effectLst/>
              </a:rPr>
              <a:t>=(</a:t>
            </a:r>
            <a:r>
              <a:rPr lang="ru-RU" sz="3000" b="1" dirty="0" err="1">
                <a:solidFill>
                  <a:srgbClr val="000099"/>
                </a:solidFill>
                <a:effectLst/>
              </a:rPr>
              <a:t>Первонач</a:t>
            </a:r>
            <a:r>
              <a:rPr lang="ru-RU" sz="3000" b="1" dirty="0">
                <a:solidFill>
                  <a:srgbClr val="000099"/>
                </a:solidFill>
                <a:effectLst/>
              </a:rPr>
              <a:t> </a:t>
            </a:r>
            <a:r>
              <a:rPr lang="ru-RU" sz="3000" b="1" dirty="0" err="1">
                <a:solidFill>
                  <a:srgbClr val="000099"/>
                </a:solidFill>
                <a:effectLst/>
              </a:rPr>
              <a:t>ст-ть</a:t>
            </a:r>
            <a:r>
              <a:rPr lang="ru-RU" sz="3000" b="1" dirty="0">
                <a:solidFill>
                  <a:srgbClr val="000099"/>
                </a:solidFill>
                <a:effectLst/>
              </a:rPr>
              <a:t> ОФ- Износ )</a:t>
            </a:r>
            <a:r>
              <a:rPr lang="en-US" sz="3000" b="1" dirty="0">
                <a:solidFill>
                  <a:srgbClr val="000099"/>
                </a:solidFill>
                <a:effectLst/>
              </a:rPr>
              <a:t>/ </a:t>
            </a:r>
            <a:r>
              <a:rPr lang="ru-RU" sz="3000" b="1" dirty="0" err="1">
                <a:solidFill>
                  <a:srgbClr val="000099"/>
                </a:solidFill>
                <a:effectLst/>
              </a:rPr>
              <a:t>Первонач</a:t>
            </a:r>
            <a:r>
              <a:rPr lang="ru-RU" sz="3000" b="1" dirty="0">
                <a:solidFill>
                  <a:srgbClr val="000099"/>
                </a:solidFill>
                <a:effectLst/>
              </a:rPr>
              <a:t> </a:t>
            </a:r>
            <a:r>
              <a:rPr lang="ru-RU" sz="3000" b="1" dirty="0" err="1">
                <a:solidFill>
                  <a:srgbClr val="000099"/>
                </a:solidFill>
                <a:effectLst/>
              </a:rPr>
              <a:t>ст-ть</a:t>
            </a:r>
            <a:r>
              <a:rPr lang="ru-RU" sz="3000" b="1" dirty="0">
                <a:solidFill>
                  <a:srgbClr val="000099"/>
                </a:solidFill>
                <a:effectLst/>
              </a:rPr>
              <a:t> ОФ</a:t>
            </a:r>
          </a:p>
          <a:p>
            <a:pPr eaLnBrk="1" hangingPunct="1">
              <a:defRPr/>
            </a:pPr>
            <a:endParaRPr lang="ru-RU" sz="4400" dirty="0">
              <a:solidFill>
                <a:srgbClr val="000099"/>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42</a:t>
            </a:fld>
            <a:endParaRPr lang="ru-RU"/>
          </a:p>
        </p:txBody>
      </p:sp>
    </p:spTree>
    <p:extLst>
      <p:ext uri="{BB962C8B-B14F-4D97-AF65-F5344CB8AC3E}">
        <p14:creationId xmlns:p14="http://schemas.microsoft.com/office/powerpoint/2010/main" val="2168954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7EBBC8F9-AD23-4BC2-A74F-98FFF490BE38}"/>
              </a:ext>
            </a:extLst>
          </p:cNvPr>
          <p:cNvSpPr txBox="1">
            <a:spLocks noChangeArrowheads="1"/>
          </p:cNvSpPr>
          <p:nvPr/>
        </p:nvSpPr>
        <p:spPr bwMode="auto">
          <a:xfrm>
            <a:off x="0" y="0"/>
            <a:ext cx="91440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400" b="1" i="1" u="sng" dirty="0">
                <a:latin typeface="Arial" panose="020B0604020202020204" pitchFamily="34" charset="0"/>
              </a:rPr>
              <a:t>Показатели использования оборудования</a:t>
            </a:r>
            <a:endParaRPr lang="en-US" altLang="ru-RU" sz="2400" b="1" i="1" u="sng" dirty="0">
              <a:latin typeface="Arial" panose="020B0604020202020204" pitchFamily="34" charset="0"/>
            </a:endParaRPr>
          </a:p>
          <a:p>
            <a:pPr algn="l" eaLnBrk="1" hangingPunct="1"/>
            <a:endParaRPr lang="ru-RU" altLang="ru-RU" sz="2400" b="1" i="1" u="sng" dirty="0">
              <a:latin typeface="Arial" panose="020B0604020202020204" pitchFamily="34" charset="0"/>
            </a:endParaRPr>
          </a:p>
          <a:p>
            <a:pPr algn="l" eaLnBrk="1" hangingPunct="1">
              <a:buFontTx/>
              <a:buChar char="•"/>
            </a:pPr>
            <a:r>
              <a:rPr lang="ru-RU" altLang="ru-RU" sz="2400" b="1" dirty="0">
                <a:latin typeface="Arial" panose="020B0604020202020204" pitchFamily="34" charset="0"/>
              </a:rPr>
              <a:t> </a:t>
            </a:r>
            <a:r>
              <a:rPr lang="ru-RU" altLang="ru-RU" sz="2400" b="1" dirty="0">
                <a:solidFill>
                  <a:srgbClr val="000099"/>
                </a:solidFill>
                <a:latin typeface="Arial" panose="020B0604020202020204" pitchFamily="34" charset="0"/>
              </a:rPr>
              <a:t>коэффициент экстенсивного использования  (</a:t>
            </a:r>
            <a:r>
              <a:rPr lang="ru-RU" altLang="ru-RU" sz="2400" b="1" dirty="0" err="1">
                <a:solidFill>
                  <a:srgbClr val="000099"/>
                </a:solidFill>
                <a:latin typeface="Arial" panose="020B0604020202020204" pitchFamily="34" charset="0"/>
              </a:rPr>
              <a:t>Кэ</a:t>
            </a:r>
            <a:r>
              <a:rPr lang="ru-RU" altLang="ru-RU" sz="2400" b="1" dirty="0">
                <a:solidFill>
                  <a:srgbClr val="000099"/>
                </a:solidFill>
                <a:latin typeface="Arial" panose="020B0604020202020204" pitchFamily="34" charset="0"/>
              </a:rPr>
              <a:t>) </a:t>
            </a:r>
            <a:r>
              <a:rPr lang="ru-RU" altLang="ru-RU" sz="2400" dirty="0">
                <a:latin typeface="Arial" panose="020B0604020202020204" pitchFamily="34" charset="0"/>
              </a:rPr>
              <a:t>характеризует уровень использования активной части ОПФ во времени:             </a:t>
            </a:r>
          </a:p>
          <a:p>
            <a:pPr eaLnBrk="1" hangingPunct="1"/>
            <a:r>
              <a:rPr lang="ru-RU" altLang="ru-RU" sz="2400" dirty="0" err="1">
                <a:solidFill>
                  <a:srgbClr val="000099"/>
                </a:solidFill>
                <a:latin typeface="Arial" panose="020B0604020202020204" pitchFamily="34" charset="0"/>
              </a:rPr>
              <a:t>Кэкс</a:t>
            </a:r>
            <a:r>
              <a:rPr lang="ru-RU" altLang="ru-RU" sz="2400" dirty="0">
                <a:solidFill>
                  <a:srgbClr val="000099"/>
                </a:solidFill>
                <a:latin typeface="Arial" panose="020B0604020202020204" pitchFamily="34" charset="0"/>
              </a:rPr>
              <a:t> = </a:t>
            </a:r>
            <a:r>
              <a:rPr lang="ru-RU" altLang="ru-RU" sz="2400" dirty="0" err="1">
                <a:solidFill>
                  <a:srgbClr val="000099"/>
                </a:solidFill>
                <a:latin typeface="Arial" panose="020B0604020202020204" pitchFamily="34" charset="0"/>
              </a:rPr>
              <a:t>Тф</a:t>
            </a:r>
            <a:r>
              <a:rPr lang="ru-RU" altLang="ru-RU" sz="2400" dirty="0">
                <a:solidFill>
                  <a:srgbClr val="000099"/>
                </a:solidFill>
                <a:latin typeface="Arial" panose="020B0604020202020204" pitchFamily="34" charset="0"/>
              </a:rPr>
              <a:t> </a:t>
            </a:r>
            <a:r>
              <a:rPr lang="en-US" altLang="ru-RU" sz="2400" dirty="0">
                <a:solidFill>
                  <a:srgbClr val="000099"/>
                </a:solidFill>
                <a:latin typeface="Arial" panose="020B0604020202020204" pitchFamily="34" charset="0"/>
              </a:rPr>
              <a:t>/ </a:t>
            </a:r>
            <a:r>
              <a:rPr lang="ru-RU" altLang="ru-RU" sz="2400" dirty="0" err="1">
                <a:solidFill>
                  <a:srgbClr val="000099"/>
                </a:solidFill>
                <a:latin typeface="Arial" panose="020B0604020202020204" pitchFamily="34" charset="0"/>
              </a:rPr>
              <a:t>Треж</a:t>
            </a:r>
            <a:endParaRPr lang="ru-RU" altLang="ru-RU" sz="2400" dirty="0">
              <a:solidFill>
                <a:srgbClr val="000099"/>
              </a:solidFill>
              <a:latin typeface="Arial" panose="020B0604020202020204" pitchFamily="34" charset="0"/>
            </a:endParaRPr>
          </a:p>
          <a:p>
            <a:pPr algn="l" eaLnBrk="1" hangingPunct="1"/>
            <a:endParaRPr lang="ru-RU" altLang="ru-RU" sz="2400" dirty="0">
              <a:solidFill>
                <a:srgbClr val="FFFF00"/>
              </a:solidFill>
              <a:latin typeface="Arial" panose="020B0604020202020204" pitchFamily="34" charset="0"/>
            </a:endParaRPr>
          </a:p>
          <a:p>
            <a:pPr algn="l" eaLnBrk="1" hangingPunct="1"/>
            <a:r>
              <a:rPr lang="ru-RU" altLang="ru-RU" dirty="0" err="1">
                <a:latin typeface="Arial" panose="020B0604020202020204" pitchFamily="34" charset="0"/>
              </a:rPr>
              <a:t>Тф</a:t>
            </a:r>
            <a:r>
              <a:rPr lang="ru-RU" altLang="ru-RU" dirty="0">
                <a:latin typeface="Arial" panose="020B0604020202020204" pitchFamily="34" charset="0"/>
              </a:rPr>
              <a:t> - фактическое время работы машин и оборудования</a:t>
            </a:r>
          </a:p>
          <a:p>
            <a:pPr algn="l" eaLnBrk="1" hangingPunct="1"/>
            <a:r>
              <a:rPr lang="ru-RU" altLang="ru-RU" dirty="0" err="1">
                <a:latin typeface="Arial" panose="020B0604020202020204" pitchFamily="34" charset="0"/>
              </a:rPr>
              <a:t>Треж</a:t>
            </a:r>
            <a:r>
              <a:rPr lang="ru-RU" altLang="ru-RU" dirty="0">
                <a:latin typeface="Arial" panose="020B0604020202020204" pitchFamily="34" charset="0"/>
              </a:rPr>
              <a:t> - режимный фонд времени работы машин и оборудования</a:t>
            </a:r>
            <a:endParaRPr lang="ru-RU" altLang="ru-RU" sz="2000" b="1" dirty="0">
              <a:latin typeface="Arial" panose="020B0604020202020204" pitchFamily="34" charset="0"/>
            </a:endParaRPr>
          </a:p>
        </p:txBody>
      </p:sp>
      <p:sp>
        <p:nvSpPr>
          <p:cNvPr id="27651" name="Text Box 3">
            <a:extLst>
              <a:ext uri="{FF2B5EF4-FFF2-40B4-BE49-F238E27FC236}">
                <a16:creationId xmlns:a16="http://schemas.microsoft.com/office/drawing/2014/main" id="{94D5F65A-405E-4614-B7A2-D64EA6CA6194}"/>
              </a:ext>
            </a:extLst>
          </p:cNvPr>
          <p:cNvSpPr txBox="1">
            <a:spLocks noChangeArrowheads="1"/>
          </p:cNvSpPr>
          <p:nvPr/>
        </p:nvSpPr>
        <p:spPr bwMode="auto">
          <a:xfrm>
            <a:off x="0" y="3357563"/>
            <a:ext cx="91440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buFontTx/>
              <a:buChar char="•"/>
            </a:pPr>
            <a:r>
              <a:rPr lang="ru-RU" altLang="ru-RU" sz="2400" b="1" dirty="0">
                <a:solidFill>
                  <a:srgbClr val="000099"/>
                </a:solidFill>
                <a:latin typeface="Arial" panose="020B0604020202020204" pitchFamily="34" charset="0"/>
              </a:rPr>
              <a:t> коэффициент интенсивного использования (Ки) -</a:t>
            </a:r>
            <a:r>
              <a:rPr lang="ru-RU" altLang="ru-RU" sz="2400" dirty="0">
                <a:latin typeface="Arial" panose="020B0604020202020204" pitchFamily="34" charset="0"/>
              </a:rPr>
              <a:t>характеризует уровень использования машин и оборудования по мощности:</a:t>
            </a:r>
          </a:p>
          <a:p>
            <a:pPr eaLnBrk="1" hangingPunct="1"/>
            <a:r>
              <a:rPr lang="ru-RU" altLang="ru-RU" sz="2400" dirty="0" err="1">
                <a:solidFill>
                  <a:srgbClr val="000099"/>
                </a:solidFill>
                <a:latin typeface="Arial" panose="020B0604020202020204" pitchFamily="34" charset="0"/>
              </a:rPr>
              <a:t>Кинт</a:t>
            </a:r>
            <a:r>
              <a:rPr lang="ru-RU" altLang="ru-RU" sz="2400" dirty="0">
                <a:solidFill>
                  <a:srgbClr val="000099"/>
                </a:solidFill>
                <a:latin typeface="Arial" panose="020B0604020202020204" pitchFamily="34" charset="0"/>
              </a:rPr>
              <a:t> = </a:t>
            </a:r>
            <a:r>
              <a:rPr lang="ru-RU" altLang="ru-RU" sz="2400" dirty="0" err="1">
                <a:solidFill>
                  <a:srgbClr val="000099"/>
                </a:solidFill>
                <a:latin typeface="Arial" panose="020B0604020202020204" pitchFamily="34" charset="0"/>
              </a:rPr>
              <a:t>Пр</a:t>
            </a:r>
            <a:r>
              <a:rPr lang="ru-RU" altLang="ru-RU" sz="2400" dirty="0">
                <a:solidFill>
                  <a:srgbClr val="000099"/>
                </a:solidFill>
                <a:latin typeface="Arial" panose="020B0604020202020204" pitchFamily="34" charset="0"/>
              </a:rPr>
              <a:t> </a:t>
            </a:r>
            <a:r>
              <a:rPr lang="ru-RU" altLang="ru-RU" sz="2400" dirty="0" err="1">
                <a:solidFill>
                  <a:srgbClr val="000099"/>
                </a:solidFill>
                <a:latin typeface="Arial" panose="020B0604020202020204" pitchFamily="34" charset="0"/>
              </a:rPr>
              <a:t>ф</a:t>
            </a:r>
            <a:r>
              <a:rPr lang="ru-RU" altLang="ru-RU" sz="2400" dirty="0">
                <a:solidFill>
                  <a:srgbClr val="000099"/>
                </a:solidFill>
                <a:latin typeface="Arial" panose="020B0604020202020204" pitchFamily="34" charset="0"/>
              </a:rPr>
              <a:t> </a:t>
            </a:r>
            <a:r>
              <a:rPr lang="en-US" altLang="ru-RU" sz="2400" dirty="0">
                <a:solidFill>
                  <a:srgbClr val="000099"/>
                </a:solidFill>
                <a:latin typeface="Arial" panose="020B0604020202020204" pitchFamily="34" charset="0"/>
              </a:rPr>
              <a:t>/ </a:t>
            </a:r>
            <a:r>
              <a:rPr lang="ru-RU" altLang="ru-RU" sz="2400" dirty="0" err="1">
                <a:solidFill>
                  <a:srgbClr val="000099"/>
                </a:solidFill>
                <a:latin typeface="Arial" panose="020B0604020202020204" pitchFamily="34" charset="0"/>
              </a:rPr>
              <a:t>Пр</a:t>
            </a:r>
            <a:r>
              <a:rPr lang="ru-RU" altLang="ru-RU" sz="2400" dirty="0">
                <a:solidFill>
                  <a:srgbClr val="000099"/>
                </a:solidFill>
                <a:latin typeface="Arial" panose="020B0604020202020204" pitchFamily="34" charset="0"/>
              </a:rPr>
              <a:t> в</a:t>
            </a:r>
          </a:p>
          <a:p>
            <a:pPr algn="l" eaLnBrk="1" hangingPunct="1"/>
            <a:r>
              <a:rPr lang="ru-RU" altLang="ru-RU" dirty="0" err="1">
                <a:latin typeface="Arial" panose="020B0604020202020204" pitchFamily="34" charset="0"/>
              </a:rPr>
              <a:t>Прф</a:t>
            </a:r>
            <a:r>
              <a:rPr lang="ru-RU" altLang="ru-RU" dirty="0">
                <a:latin typeface="Arial" panose="020B0604020202020204" pitchFamily="34" charset="0"/>
              </a:rPr>
              <a:t> - производительность машин и </a:t>
            </a:r>
            <a:r>
              <a:rPr lang="ru-RU" altLang="ru-RU" dirty="0" err="1">
                <a:latin typeface="Arial" panose="020B0604020202020204" pitchFamily="34" charset="0"/>
              </a:rPr>
              <a:t>оборудов</a:t>
            </a:r>
            <a:r>
              <a:rPr lang="ru-RU" altLang="ru-RU" dirty="0">
                <a:latin typeface="Arial" panose="020B0604020202020204" pitchFamily="34" charset="0"/>
              </a:rPr>
              <a:t>. </a:t>
            </a:r>
            <a:r>
              <a:rPr lang="ru-RU" altLang="ru-RU" dirty="0" err="1">
                <a:latin typeface="Arial" panose="020B0604020202020204" pitchFamily="34" charset="0"/>
              </a:rPr>
              <a:t>фактич</a:t>
            </a:r>
            <a:r>
              <a:rPr lang="ru-RU" altLang="ru-RU" dirty="0">
                <a:latin typeface="Arial" panose="020B0604020202020204" pitchFamily="34" charset="0"/>
              </a:rPr>
              <a:t>.</a:t>
            </a:r>
          </a:p>
          <a:p>
            <a:pPr algn="l" eaLnBrk="1" hangingPunct="1"/>
            <a:r>
              <a:rPr lang="ru-RU" altLang="ru-RU" dirty="0" err="1">
                <a:latin typeface="Arial" panose="020B0604020202020204" pitchFamily="34" charset="0"/>
              </a:rPr>
              <a:t>Прв</a:t>
            </a:r>
            <a:r>
              <a:rPr lang="ru-RU" altLang="ru-RU" dirty="0">
                <a:latin typeface="Arial" panose="020B0604020202020204" pitchFamily="34" charset="0"/>
              </a:rPr>
              <a:t> - возможная производительность</a:t>
            </a:r>
          </a:p>
          <a:p>
            <a:pPr eaLnBrk="1" hangingPunct="1"/>
            <a:r>
              <a:rPr lang="ru-RU" altLang="ru-RU" sz="1400" dirty="0">
                <a:latin typeface="Arial" panose="020B0604020202020204" pitchFamily="34" charset="0"/>
              </a:rPr>
              <a:t>или </a:t>
            </a:r>
          </a:p>
          <a:p>
            <a:pPr eaLnBrk="1" hangingPunct="1"/>
            <a:r>
              <a:rPr lang="ru-RU" altLang="ru-RU" sz="2400" dirty="0" err="1">
                <a:solidFill>
                  <a:srgbClr val="000099"/>
                </a:solidFill>
                <a:latin typeface="Arial" panose="020B0604020202020204" pitchFamily="34" charset="0"/>
              </a:rPr>
              <a:t>Кинт</a:t>
            </a:r>
            <a:r>
              <a:rPr lang="ru-RU" altLang="ru-RU" sz="2400" dirty="0">
                <a:solidFill>
                  <a:srgbClr val="000099"/>
                </a:solidFill>
                <a:latin typeface="Arial" panose="020B0604020202020204" pitchFamily="34" charset="0"/>
              </a:rPr>
              <a:t> = </a:t>
            </a:r>
            <a:r>
              <a:rPr lang="en-US" altLang="ru-RU" sz="2400" dirty="0">
                <a:solidFill>
                  <a:srgbClr val="000099"/>
                </a:solidFill>
                <a:latin typeface="Arial" panose="020B0604020202020204" pitchFamily="34" charset="0"/>
              </a:rPr>
              <a:t>V</a:t>
            </a:r>
            <a:r>
              <a:rPr lang="ru-RU" altLang="ru-RU" sz="2400" dirty="0">
                <a:solidFill>
                  <a:srgbClr val="000099"/>
                </a:solidFill>
                <a:latin typeface="Arial" panose="020B0604020202020204" pitchFamily="34" charset="0"/>
              </a:rPr>
              <a:t> </a:t>
            </a:r>
            <a:r>
              <a:rPr lang="ru-RU" altLang="ru-RU" sz="2400" dirty="0" err="1">
                <a:solidFill>
                  <a:srgbClr val="000099"/>
                </a:solidFill>
                <a:latin typeface="Arial" panose="020B0604020202020204" pitchFamily="34" charset="0"/>
              </a:rPr>
              <a:t>ф</a:t>
            </a:r>
            <a:r>
              <a:rPr lang="ru-RU" altLang="ru-RU" sz="2400" dirty="0">
                <a:solidFill>
                  <a:srgbClr val="000099"/>
                </a:solidFill>
                <a:latin typeface="Arial" panose="020B0604020202020204" pitchFamily="34" charset="0"/>
              </a:rPr>
              <a:t> </a:t>
            </a:r>
            <a:r>
              <a:rPr lang="en-US" altLang="ru-RU" sz="2400" dirty="0">
                <a:solidFill>
                  <a:srgbClr val="000099"/>
                </a:solidFill>
                <a:latin typeface="Arial" panose="020B0604020202020204" pitchFamily="34" charset="0"/>
              </a:rPr>
              <a:t>/ </a:t>
            </a:r>
            <a:r>
              <a:rPr lang="ru-RU" altLang="ru-RU" sz="2400" dirty="0">
                <a:solidFill>
                  <a:srgbClr val="000099"/>
                </a:solidFill>
                <a:latin typeface="Arial" panose="020B0604020202020204" pitchFamily="34" charset="0"/>
              </a:rPr>
              <a:t>ПМ</a:t>
            </a:r>
          </a:p>
          <a:p>
            <a:pPr algn="l" eaLnBrk="1" hangingPunct="1"/>
            <a:r>
              <a:rPr lang="en-US" altLang="ru-RU" dirty="0">
                <a:latin typeface="Arial" panose="020B0604020202020204" pitchFamily="34" charset="0"/>
              </a:rPr>
              <a:t>V</a:t>
            </a:r>
            <a:r>
              <a:rPr lang="ru-RU" altLang="ru-RU" dirty="0" err="1">
                <a:latin typeface="Arial" panose="020B0604020202020204" pitchFamily="34" charset="0"/>
              </a:rPr>
              <a:t>ф</a:t>
            </a:r>
            <a:r>
              <a:rPr lang="ru-RU" altLang="ru-RU" dirty="0">
                <a:latin typeface="Arial" panose="020B0604020202020204" pitchFamily="34" charset="0"/>
              </a:rPr>
              <a:t> – фактический объем выпущенной продукции</a:t>
            </a:r>
          </a:p>
          <a:p>
            <a:pPr algn="l" eaLnBrk="1" hangingPunct="1"/>
            <a:r>
              <a:rPr lang="ru-RU" altLang="ru-RU" dirty="0">
                <a:latin typeface="Arial" panose="020B0604020202020204" pitchFamily="34" charset="0"/>
              </a:rPr>
              <a:t>ПМ – производственная мощность</a:t>
            </a:r>
          </a:p>
          <a:p>
            <a:pPr algn="l" eaLnBrk="1" hangingPunct="1"/>
            <a:endParaRPr lang="ru-RU" altLang="ru-RU" sz="2400" dirty="0">
              <a:latin typeface="Arial" panose="020B0604020202020204" pitchFamily="34" charset="0"/>
            </a:endParaRPr>
          </a:p>
          <a:p>
            <a:pPr algn="l" eaLnBrk="1" hangingPunct="1"/>
            <a:endParaRPr lang="ru-RU" altLang="ru-RU" b="1" dirty="0">
              <a:latin typeface="Arial" panose="020B0604020202020204" pitchFamily="34"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43</a:t>
            </a:fld>
            <a:endParaRPr lang="ru-RU"/>
          </a:p>
        </p:txBody>
      </p:sp>
    </p:spTree>
    <p:extLst>
      <p:ext uri="{BB962C8B-B14F-4D97-AF65-F5344CB8AC3E}">
        <p14:creationId xmlns:p14="http://schemas.microsoft.com/office/powerpoint/2010/main" val="2009452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68D719E1-D3C9-4E62-ADEA-ED8A45D2FF47}"/>
              </a:ext>
            </a:extLst>
          </p:cNvPr>
          <p:cNvSpPr txBox="1">
            <a:spLocks noChangeArrowheads="1"/>
          </p:cNvSpPr>
          <p:nvPr/>
        </p:nvSpPr>
        <p:spPr bwMode="auto">
          <a:xfrm>
            <a:off x="179388" y="476250"/>
            <a:ext cx="8640762"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endParaRPr lang="ru-RU" altLang="ru-RU" sz="2400" b="1" dirty="0">
              <a:latin typeface="Arial" panose="020B0604020202020204" pitchFamily="34" charset="0"/>
            </a:endParaRPr>
          </a:p>
          <a:p>
            <a:pPr algn="l" eaLnBrk="1" hangingPunct="1"/>
            <a:endParaRPr lang="ru-RU" altLang="ru-RU" sz="2400" b="1" dirty="0">
              <a:latin typeface="Arial" panose="020B0604020202020204" pitchFamily="34" charset="0"/>
            </a:endParaRPr>
          </a:p>
          <a:p>
            <a:pPr algn="l" eaLnBrk="1" hangingPunct="1"/>
            <a:endParaRPr lang="ru-RU" altLang="ru-RU" sz="2400" b="1" dirty="0">
              <a:latin typeface="Arial" panose="020B0604020202020204" pitchFamily="34" charset="0"/>
            </a:endParaRPr>
          </a:p>
          <a:p>
            <a:pPr algn="l" eaLnBrk="1" hangingPunct="1"/>
            <a:endParaRPr lang="ru-RU" altLang="ru-RU" sz="2400" b="1" dirty="0">
              <a:latin typeface="Arial" panose="020B0604020202020204" pitchFamily="34" charset="0"/>
            </a:endParaRPr>
          </a:p>
          <a:p>
            <a:pPr algn="l" eaLnBrk="1" hangingPunct="1">
              <a:buFontTx/>
              <a:buChar char="•"/>
            </a:pPr>
            <a:r>
              <a:rPr lang="ru-RU" altLang="ru-RU" sz="2400" b="1" dirty="0">
                <a:solidFill>
                  <a:srgbClr val="000099"/>
                </a:solidFill>
                <a:latin typeface="Arial" panose="020B0604020202020204" pitchFamily="34" charset="0"/>
              </a:rPr>
              <a:t> интегральный коэффициент </a:t>
            </a:r>
            <a:r>
              <a:rPr lang="ru-RU" altLang="ru-RU" sz="2400" b="1" dirty="0">
                <a:latin typeface="Arial" panose="020B0604020202020204" pitchFamily="34" charset="0"/>
              </a:rPr>
              <a:t>(</a:t>
            </a:r>
            <a:r>
              <a:rPr lang="ru-RU" altLang="ru-RU" sz="2400" b="1" dirty="0" err="1">
                <a:latin typeface="Arial" panose="020B0604020202020204" pitchFamily="34" charset="0"/>
              </a:rPr>
              <a:t>Кинт</a:t>
            </a:r>
            <a:r>
              <a:rPr lang="ru-RU" altLang="ru-RU" sz="2400" b="1" dirty="0">
                <a:latin typeface="Arial" panose="020B0604020202020204" pitchFamily="34" charset="0"/>
              </a:rPr>
              <a:t>)</a:t>
            </a:r>
            <a:r>
              <a:rPr lang="ru-RU" altLang="ru-RU" sz="2400" dirty="0">
                <a:latin typeface="Arial" panose="020B0604020202020204" pitchFamily="34" charset="0"/>
              </a:rPr>
              <a:t> -  характеризует уровень использования машин и оборудования как по времени, так и по мощности и определяется по формуле:</a:t>
            </a:r>
          </a:p>
          <a:p>
            <a:pPr algn="l" eaLnBrk="1" hangingPunct="1"/>
            <a:endParaRPr lang="ru-RU" altLang="ru-RU" sz="2400" dirty="0">
              <a:latin typeface="Arial" panose="020B0604020202020204" pitchFamily="34" charset="0"/>
            </a:endParaRPr>
          </a:p>
          <a:p>
            <a:pPr algn="ctr" eaLnBrk="1" hangingPunct="1"/>
            <a:r>
              <a:rPr lang="ru-RU" altLang="ru-RU" sz="4400" b="1" dirty="0" err="1">
                <a:solidFill>
                  <a:srgbClr val="000099"/>
                </a:solidFill>
                <a:latin typeface="Arial" panose="020B0604020202020204" pitchFamily="34" charset="0"/>
              </a:rPr>
              <a:t>Кинтегр</a:t>
            </a:r>
            <a:r>
              <a:rPr lang="ru-RU" altLang="ru-RU" sz="4400" b="1" dirty="0">
                <a:solidFill>
                  <a:srgbClr val="000099"/>
                </a:solidFill>
                <a:latin typeface="Arial" panose="020B0604020202020204" pitchFamily="34" charset="0"/>
              </a:rPr>
              <a:t> = </a:t>
            </a:r>
            <a:r>
              <a:rPr lang="ru-RU" altLang="ru-RU" sz="4400" b="1" dirty="0" err="1">
                <a:solidFill>
                  <a:srgbClr val="000099"/>
                </a:solidFill>
                <a:latin typeface="Arial" panose="020B0604020202020204" pitchFamily="34" charset="0"/>
              </a:rPr>
              <a:t>Кэкс</a:t>
            </a:r>
            <a:r>
              <a:rPr lang="ru-RU" altLang="ru-RU" sz="4400" b="1" dirty="0">
                <a:solidFill>
                  <a:srgbClr val="000099"/>
                </a:solidFill>
                <a:latin typeface="Arial" panose="020B0604020202020204" pitchFamily="34" charset="0"/>
              </a:rPr>
              <a:t>*</a:t>
            </a:r>
            <a:r>
              <a:rPr lang="ru-RU" altLang="ru-RU" sz="4400" b="1" dirty="0" err="1">
                <a:solidFill>
                  <a:srgbClr val="000099"/>
                </a:solidFill>
                <a:latin typeface="Arial" panose="020B0604020202020204" pitchFamily="34" charset="0"/>
              </a:rPr>
              <a:t>Кинт</a:t>
            </a:r>
            <a:endParaRPr lang="ru-RU" altLang="ru-RU" sz="4400" b="1" dirty="0">
              <a:solidFill>
                <a:srgbClr val="000099"/>
              </a:solidFill>
              <a:latin typeface="Arial" panose="020B0604020202020204" pitchFamily="34" charset="0"/>
            </a:endParaRPr>
          </a:p>
          <a:p>
            <a:pPr eaLnBrk="1" hangingPunct="1">
              <a:spcBef>
                <a:spcPct val="50000"/>
              </a:spcBef>
            </a:pPr>
            <a:endParaRPr lang="ru-RU" altLang="ru-RU" sz="2600" b="1" dirty="0">
              <a:solidFill>
                <a:srgbClr val="FFFF00"/>
              </a:solidFill>
              <a:latin typeface="Arial" panose="020B0604020202020204" pitchFamily="34"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44</a:t>
            </a:fld>
            <a:endParaRPr lang="ru-RU"/>
          </a:p>
        </p:txBody>
      </p:sp>
    </p:spTree>
    <p:extLst>
      <p:ext uri="{BB962C8B-B14F-4D97-AF65-F5344CB8AC3E}">
        <p14:creationId xmlns:p14="http://schemas.microsoft.com/office/powerpoint/2010/main" val="661031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395536" y="1124744"/>
            <a:ext cx="8497192" cy="4370427"/>
          </a:xfrm>
          <a:prstGeom prst="rect">
            <a:avLst/>
          </a:prstGeom>
          <a:noFill/>
          <a:ln w="9525">
            <a:noFill/>
            <a:miter lim="800000"/>
            <a:headEnd/>
            <a:tailEnd/>
          </a:ln>
        </p:spPr>
        <p:txBody>
          <a:bodyPr wrap="square">
            <a:spAutoFit/>
          </a:bodyPr>
          <a:lstStyle/>
          <a:p>
            <a:r>
              <a:rPr lang="ru-RU" sz="2000" dirty="0"/>
              <a:t>Коэффициент </a:t>
            </a:r>
            <a:r>
              <a:rPr lang="ru-RU" sz="2000" dirty="0" smtClean="0"/>
              <a:t>характеризующий </a:t>
            </a:r>
            <a:r>
              <a:rPr lang="ru-RU" sz="2000" dirty="0"/>
              <a:t>использование ОПФ - </a:t>
            </a:r>
            <a:r>
              <a:rPr lang="ru-RU" sz="2000" b="1" dirty="0" smtClean="0">
                <a:solidFill>
                  <a:srgbClr val="000099"/>
                </a:solidFill>
              </a:rPr>
              <a:t>коэффициент </a:t>
            </a:r>
            <a:r>
              <a:rPr lang="ru-RU" sz="2000" b="1" dirty="0">
                <a:solidFill>
                  <a:srgbClr val="000099"/>
                </a:solidFill>
              </a:rPr>
              <a:t>сменности (</a:t>
            </a:r>
            <a:r>
              <a:rPr lang="ru-RU" sz="2000" b="1" dirty="0" err="1">
                <a:solidFill>
                  <a:srgbClr val="000099"/>
                </a:solidFill>
              </a:rPr>
              <a:t>Ксм</a:t>
            </a:r>
            <a:r>
              <a:rPr lang="ru-RU" sz="2000" b="1" dirty="0">
                <a:solidFill>
                  <a:srgbClr val="000099"/>
                </a:solidFill>
              </a:rPr>
              <a:t>)</a:t>
            </a:r>
          </a:p>
          <a:p>
            <a:r>
              <a:rPr lang="ru-RU" sz="2000" b="1" dirty="0"/>
              <a:t>             </a:t>
            </a:r>
          </a:p>
          <a:p>
            <a:r>
              <a:rPr lang="ru-RU" sz="2000" b="1" dirty="0"/>
              <a:t>             </a:t>
            </a:r>
            <a:r>
              <a:rPr lang="ru-RU" sz="2000" dirty="0"/>
              <a:t> МС1 + МС2 + МС3 </a:t>
            </a:r>
            <a:r>
              <a:rPr lang="ru-RU" dirty="0"/>
              <a:t>( сумма фактически отработанных</a:t>
            </a:r>
          </a:p>
          <a:p>
            <a:r>
              <a:rPr lang="ru-RU" dirty="0"/>
              <a:t>                                                       </a:t>
            </a:r>
            <a:r>
              <a:rPr lang="ru-RU" dirty="0" err="1"/>
              <a:t>машиносмен</a:t>
            </a:r>
            <a:r>
              <a:rPr lang="ru-RU" dirty="0"/>
              <a:t> за сутки)</a:t>
            </a:r>
          </a:p>
          <a:p>
            <a:r>
              <a:rPr lang="ru-RU" sz="2000" dirty="0" err="1"/>
              <a:t>Ксм</a:t>
            </a:r>
            <a:r>
              <a:rPr lang="ru-RU" sz="2000" dirty="0"/>
              <a:t> = -------------------------------</a:t>
            </a:r>
          </a:p>
          <a:p>
            <a:r>
              <a:rPr lang="ru-RU" sz="2000" dirty="0"/>
              <a:t>                        </a:t>
            </a:r>
            <a:r>
              <a:rPr lang="en-US" sz="2000" dirty="0"/>
              <a:t>N</a:t>
            </a:r>
            <a:r>
              <a:rPr lang="ru-RU" sz="2000" dirty="0"/>
              <a:t>уст -   </a:t>
            </a:r>
            <a:r>
              <a:rPr lang="ru-RU" sz="2000" dirty="0" err="1"/>
              <a:t>к-во</a:t>
            </a:r>
            <a:r>
              <a:rPr lang="ru-RU" sz="2000" dirty="0"/>
              <a:t> установленного (наличного) оборудования</a:t>
            </a:r>
          </a:p>
          <a:p>
            <a:endParaRPr lang="ru-RU" sz="2000" dirty="0"/>
          </a:p>
          <a:p>
            <a:r>
              <a:rPr lang="ru-RU" sz="2000" b="1" dirty="0">
                <a:solidFill>
                  <a:srgbClr val="000099"/>
                </a:solidFill>
              </a:rPr>
              <a:t>Коэффициент внутрисменного использования оборудования</a:t>
            </a:r>
            <a:r>
              <a:rPr lang="ru-RU" sz="2000" dirty="0">
                <a:solidFill>
                  <a:srgbClr val="000099"/>
                </a:solidFill>
              </a:rPr>
              <a:t> </a:t>
            </a:r>
            <a:r>
              <a:rPr lang="ru-RU" sz="2000" dirty="0"/>
              <a:t>показывает насколько полно загружены средства труда на протяжении смены:</a:t>
            </a:r>
          </a:p>
          <a:p>
            <a:r>
              <a:rPr lang="ru-RU" sz="2000" dirty="0"/>
              <a:t>                               </a:t>
            </a:r>
            <a:r>
              <a:rPr lang="en-US" sz="2000" dirty="0"/>
              <a:t>t</a:t>
            </a:r>
            <a:r>
              <a:rPr lang="ru-RU" sz="2000" dirty="0"/>
              <a:t>см - </a:t>
            </a:r>
            <a:r>
              <a:rPr lang="en-US" sz="2000" dirty="0"/>
              <a:t>t</a:t>
            </a:r>
            <a:r>
              <a:rPr lang="ru-RU" sz="2000" dirty="0"/>
              <a:t>прост</a:t>
            </a:r>
          </a:p>
          <a:p>
            <a:r>
              <a:rPr lang="ru-RU" sz="2000" dirty="0"/>
              <a:t>К </a:t>
            </a:r>
            <a:r>
              <a:rPr lang="ru-RU" sz="2000" dirty="0" err="1"/>
              <a:t>вн.см</a:t>
            </a:r>
            <a:r>
              <a:rPr lang="ru-RU" sz="2000" dirty="0"/>
              <a:t>. исп. = ----------------------</a:t>
            </a:r>
          </a:p>
          <a:p>
            <a:r>
              <a:rPr lang="ru-RU" sz="2000" dirty="0"/>
              <a:t>                                    </a:t>
            </a:r>
            <a:r>
              <a:rPr lang="en-US" sz="2000" dirty="0"/>
              <a:t>t</a:t>
            </a:r>
            <a:r>
              <a:rPr lang="ru-RU" sz="2000" dirty="0"/>
              <a:t>см    - плановый фонд времени работы </a:t>
            </a:r>
          </a:p>
          <a:p>
            <a:r>
              <a:rPr lang="ru-RU" sz="2000" dirty="0"/>
              <a:t>                                                оборудования за смену</a:t>
            </a:r>
          </a:p>
        </p:txBody>
      </p:sp>
      <p:sp>
        <p:nvSpPr>
          <p:cNvPr id="3" name="Номер слайда 2"/>
          <p:cNvSpPr>
            <a:spLocks noGrp="1"/>
          </p:cNvSpPr>
          <p:nvPr>
            <p:ph type="sldNum" sz="quarter" idx="12"/>
          </p:nvPr>
        </p:nvSpPr>
        <p:spPr/>
        <p:txBody>
          <a:bodyPr/>
          <a:lstStyle/>
          <a:p>
            <a:fld id="{B19B0651-EE4F-4900-A07F-96A6BFA9D0F0}" type="slidenum">
              <a:rPr lang="ru-RU" smtClean="0"/>
              <a:pPr/>
              <a:t>45</a:t>
            </a:fld>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611188" y="692150"/>
            <a:ext cx="8137525" cy="4524315"/>
          </a:xfrm>
          <a:prstGeom prst="rect">
            <a:avLst/>
          </a:prstGeom>
          <a:noFill/>
          <a:ln w="9525">
            <a:noFill/>
            <a:miter lim="800000"/>
            <a:headEnd/>
            <a:tailEnd/>
          </a:ln>
        </p:spPr>
        <p:txBody>
          <a:bodyPr>
            <a:spAutoFit/>
          </a:bodyPr>
          <a:lstStyle/>
          <a:p>
            <a:r>
              <a:rPr lang="ru-RU" sz="2400" b="1" dirty="0">
                <a:solidFill>
                  <a:srgbClr val="000099"/>
                </a:solidFill>
              </a:rPr>
              <a:t>Коэффициент использования парка наличного оборудования</a:t>
            </a:r>
          </a:p>
          <a:p>
            <a:endParaRPr lang="ru-RU" sz="2400" dirty="0"/>
          </a:p>
          <a:p>
            <a:r>
              <a:rPr lang="ru-RU" sz="2400" dirty="0"/>
              <a:t>                         </a:t>
            </a:r>
            <a:r>
              <a:rPr lang="en-US" sz="2400" dirty="0"/>
              <a:t>N</a:t>
            </a:r>
            <a:r>
              <a:rPr lang="ru-RU" sz="2400" dirty="0"/>
              <a:t>раб  - </a:t>
            </a:r>
            <a:r>
              <a:rPr lang="ru-RU" sz="2000" dirty="0"/>
              <a:t>количество работающего оборудования</a:t>
            </a:r>
          </a:p>
          <a:p>
            <a:r>
              <a:rPr lang="ru-RU" sz="2400" dirty="0">
                <a:solidFill>
                  <a:srgbClr val="000099"/>
                </a:solidFill>
              </a:rPr>
              <a:t>К исп. парка </a:t>
            </a:r>
            <a:r>
              <a:rPr lang="ru-RU" sz="2400" dirty="0"/>
              <a:t>= ------------------</a:t>
            </a:r>
          </a:p>
          <a:p>
            <a:r>
              <a:rPr lang="ru-RU" sz="2400" dirty="0"/>
              <a:t>    </a:t>
            </a:r>
            <a:r>
              <a:rPr lang="ru-RU" sz="2400" dirty="0" err="1">
                <a:solidFill>
                  <a:srgbClr val="000099"/>
                </a:solidFill>
              </a:rPr>
              <a:t>наличн</a:t>
            </a:r>
            <a:r>
              <a:rPr lang="ru-RU" sz="2400" dirty="0">
                <a:solidFill>
                  <a:srgbClr val="000099"/>
                </a:solidFill>
              </a:rPr>
              <a:t>  </a:t>
            </a:r>
            <a:r>
              <a:rPr lang="ru-RU" sz="2400" dirty="0"/>
              <a:t>       </a:t>
            </a:r>
            <a:r>
              <a:rPr lang="en-US" sz="2400" dirty="0"/>
              <a:t>N</a:t>
            </a:r>
            <a:r>
              <a:rPr lang="ru-RU" sz="2400" dirty="0"/>
              <a:t> </a:t>
            </a:r>
            <a:r>
              <a:rPr lang="ru-RU" sz="2400" dirty="0" err="1"/>
              <a:t>наличн</a:t>
            </a:r>
            <a:r>
              <a:rPr lang="ru-RU" sz="2400" dirty="0"/>
              <a:t>.</a:t>
            </a:r>
          </a:p>
          <a:p>
            <a:endParaRPr lang="ru-RU" sz="2400" dirty="0"/>
          </a:p>
          <a:p>
            <a:r>
              <a:rPr lang="ru-RU" sz="2400" b="1" dirty="0">
                <a:solidFill>
                  <a:srgbClr val="000099"/>
                </a:solidFill>
              </a:rPr>
              <a:t>Коэффициент использования парка установленного </a:t>
            </a:r>
            <a:r>
              <a:rPr lang="ru-RU" sz="2400" b="1" dirty="0" smtClean="0">
                <a:solidFill>
                  <a:srgbClr val="000099"/>
                </a:solidFill>
              </a:rPr>
              <a:t>оборудования</a:t>
            </a:r>
            <a:endParaRPr lang="ru-RU" sz="2400" b="1" dirty="0"/>
          </a:p>
          <a:p>
            <a:r>
              <a:rPr lang="ru-RU" sz="2400" dirty="0"/>
              <a:t>                                    </a:t>
            </a:r>
            <a:r>
              <a:rPr lang="en-US" sz="2400" dirty="0"/>
              <a:t>N</a:t>
            </a:r>
            <a:r>
              <a:rPr lang="ru-RU" sz="2400" dirty="0"/>
              <a:t> раб</a:t>
            </a:r>
          </a:p>
          <a:p>
            <a:r>
              <a:rPr lang="ru-RU" sz="2400" dirty="0">
                <a:solidFill>
                  <a:srgbClr val="000099"/>
                </a:solidFill>
              </a:rPr>
              <a:t>К исп. парка </a:t>
            </a:r>
            <a:r>
              <a:rPr lang="ru-RU" sz="2400" dirty="0"/>
              <a:t>=       ----------------</a:t>
            </a:r>
          </a:p>
          <a:p>
            <a:r>
              <a:rPr lang="ru-RU" sz="2400" dirty="0">
                <a:solidFill>
                  <a:srgbClr val="000099"/>
                </a:solidFill>
              </a:rPr>
              <a:t>  </a:t>
            </a:r>
            <a:r>
              <a:rPr lang="ru-RU" sz="2400" dirty="0" err="1">
                <a:solidFill>
                  <a:srgbClr val="000099"/>
                </a:solidFill>
              </a:rPr>
              <a:t>устан</a:t>
            </a:r>
            <a:r>
              <a:rPr lang="ru-RU" sz="2400" dirty="0">
                <a:solidFill>
                  <a:srgbClr val="000099"/>
                </a:solidFill>
              </a:rPr>
              <a:t>. обор.             </a:t>
            </a:r>
            <a:r>
              <a:rPr lang="en-US" sz="2400" dirty="0"/>
              <a:t>N</a:t>
            </a:r>
            <a:r>
              <a:rPr lang="ru-RU" sz="2400" dirty="0"/>
              <a:t> </a:t>
            </a:r>
            <a:r>
              <a:rPr lang="ru-RU" sz="2400" dirty="0" err="1"/>
              <a:t>устан</a:t>
            </a:r>
            <a:r>
              <a:rPr lang="ru-RU" sz="2400" dirty="0"/>
              <a:t>.</a:t>
            </a:r>
          </a:p>
        </p:txBody>
      </p:sp>
      <p:sp>
        <p:nvSpPr>
          <p:cNvPr id="3" name="Номер слайда 2"/>
          <p:cNvSpPr>
            <a:spLocks noGrp="1"/>
          </p:cNvSpPr>
          <p:nvPr>
            <p:ph type="sldNum" sz="quarter" idx="12"/>
          </p:nvPr>
        </p:nvSpPr>
        <p:spPr/>
        <p:txBody>
          <a:bodyPr/>
          <a:lstStyle/>
          <a:p>
            <a:fld id="{B19B0651-EE4F-4900-A07F-96A6BFA9D0F0}" type="slidenum">
              <a:rPr lang="ru-RU" smtClean="0"/>
              <a:pPr/>
              <a:t>46</a:t>
            </a:fld>
            <a:endParaRPr lang="ru-RU"/>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611188" y="620713"/>
            <a:ext cx="8137525" cy="5940088"/>
          </a:xfrm>
          <a:prstGeom prst="rect">
            <a:avLst/>
          </a:prstGeom>
          <a:noFill/>
          <a:ln w="9525">
            <a:noFill/>
            <a:miter lim="800000"/>
            <a:headEnd/>
            <a:tailEnd/>
          </a:ln>
        </p:spPr>
        <p:txBody>
          <a:bodyPr>
            <a:spAutoFit/>
          </a:bodyPr>
          <a:lstStyle/>
          <a:p>
            <a:r>
              <a:rPr lang="ru-RU" sz="2000" b="1" dirty="0">
                <a:solidFill>
                  <a:srgbClr val="000099"/>
                </a:solidFill>
              </a:rPr>
              <a:t>Коэффициент экстенсивного использования производственных площадей</a:t>
            </a:r>
          </a:p>
          <a:p>
            <a:endParaRPr lang="ru-RU" sz="2000" dirty="0"/>
          </a:p>
          <a:p>
            <a:r>
              <a:rPr lang="ru-RU" sz="2000" dirty="0"/>
              <a:t>                       </a:t>
            </a:r>
            <a:r>
              <a:rPr lang="en-US" sz="2000" dirty="0"/>
              <a:t>t</a:t>
            </a:r>
            <a:r>
              <a:rPr lang="ru-RU" sz="2000" dirty="0"/>
              <a:t>раб * с (количество смен)</a:t>
            </a:r>
          </a:p>
          <a:p>
            <a:r>
              <a:rPr lang="ru-RU" sz="2000" dirty="0" err="1">
                <a:solidFill>
                  <a:srgbClr val="000099"/>
                </a:solidFill>
              </a:rPr>
              <a:t>Кэкст</a:t>
            </a:r>
            <a:r>
              <a:rPr lang="ru-RU" sz="2000" dirty="0">
                <a:solidFill>
                  <a:srgbClr val="000099"/>
                </a:solidFill>
              </a:rPr>
              <a:t>. </a:t>
            </a:r>
            <a:r>
              <a:rPr lang="en-US" sz="2000" dirty="0">
                <a:solidFill>
                  <a:srgbClr val="000099"/>
                </a:solidFill>
              </a:rPr>
              <a:t>s</a:t>
            </a:r>
            <a:r>
              <a:rPr lang="ru-RU" sz="2000" dirty="0">
                <a:solidFill>
                  <a:srgbClr val="000099"/>
                </a:solidFill>
              </a:rPr>
              <a:t> </a:t>
            </a:r>
            <a:r>
              <a:rPr lang="ru-RU" sz="2000" dirty="0"/>
              <a:t>= ---------------</a:t>
            </a:r>
          </a:p>
          <a:p>
            <a:r>
              <a:rPr lang="ru-RU" sz="2000" dirty="0"/>
              <a:t>                       </a:t>
            </a:r>
            <a:r>
              <a:rPr lang="en-US" sz="2000" dirty="0"/>
              <a:t>T</a:t>
            </a:r>
            <a:r>
              <a:rPr lang="ru-RU" sz="2000" dirty="0"/>
              <a:t>год * 3 смены</a:t>
            </a:r>
          </a:p>
          <a:p>
            <a:r>
              <a:rPr lang="ru-RU" sz="2000" dirty="0"/>
              <a:t>где, </a:t>
            </a:r>
            <a:r>
              <a:rPr lang="en-US" sz="2000" dirty="0"/>
              <a:t>t</a:t>
            </a:r>
            <a:r>
              <a:rPr lang="ru-RU" sz="2000" dirty="0"/>
              <a:t>раб - количество рабочих дней в году;</a:t>
            </a:r>
            <a:endParaRPr lang="en-US" sz="2000" dirty="0"/>
          </a:p>
          <a:p>
            <a:r>
              <a:rPr lang="en-US" sz="2000" dirty="0"/>
              <a:t>T</a:t>
            </a:r>
            <a:r>
              <a:rPr lang="ru-RU" sz="2000" dirty="0"/>
              <a:t>год - количество дней в году.</a:t>
            </a:r>
          </a:p>
          <a:p>
            <a:endParaRPr lang="ru-RU" sz="2000" dirty="0"/>
          </a:p>
          <a:p>
            <a:r>
              <a:rPr lang="ru-RU" sz="2000" b="1" dirty="0">
                <a:solidFill>
                  <a:srgbClr val="000099"/>
                </a:solidFill>
              </a:rPr>
              <a:t>Коэффициент интенсивного использования производственной </a:t>
            </a:r>
            <a:r>
              <a:rPr lang="ru-RU" sz="2000" b="1" dirty="0" smtClean="0">
                <a:solidFill>
                  <a:srgbClr val="000099"/>
                </a:solidFill>
              </a:rPr>
              <a:t>площади</a:t>
            </a:r>
          </a:p>
          <a:p>
            <a:endParaRPr lang="ru-RU" sz="2000" dirty="0">
              <a:solidFill>
                <a:srgbClr val="000099"/>
              </a:solidFill>
            </a:endParaRPr>
          </a:p>
          <a:p>
            <a:r>
              <a:rPr lang="ru-RU" sz="2000" dirty="0"/>
              <a:t>                     занятое оборудование на котором </a:t>
            </a:r>
          </a:p>
          <a:p>
            <a:r>
              <a:rPr lang="ru-RU" sz="2000" dirty="0"/>
              <a:t>                   осуществляются технологические операции</a:t>
            </a:r>
          </a:p>
          <a:p>
            <a:r>
              <a:rPr lang="ru-RU" sz="2000" dirty="0">
                <a:solidFill>
                  <a:srgbClr val="000099"/>
                </a:solidFill>
              </a:rPr>
              <a:t>К </a:t>
            </a:r>
            <a:r>
              <a:rPr lang="ru-RU" sz="2000" dirty="0" err="1">
                <a:solidFill>
                  <a:srgbClr val="000099"/>
                </a:solidFill>
              </a:rPr>
              <a:t>инт</a:t>
            </a:r>
            <a:r>
              <a:rPr lang="ru-RU" sz="2000" dirty="0">
                <a:solidFill>
                  <a:srgbClr val="000099"/>
                </a:solidFill>
              </a:rPr>
              <a:t>. </a:t>
            </a:r>
            <a:r>
              <a:rPr lang="en-US" sz="2000" dirty="0">
                <a:solidFill>
                  <a:srgbClr val="000099"/>
                </a:solidFill>
              </a:rPr>
              <a:t>s</a:t>
            </a:r>
            <a:r>
              <a:rPr lang="ru-RU" sz="2000" dirty="0">
                <a:solidFill>
                  <a:srgbClr val="000099"/>
                </a:solidFill>
              </a:rPr>
              <a:t> </a:t>
            </a:r>
            <a:r>
              <a:rPr lang="ru-RU" sz="2000" dirty="0"/>
              <a:t>= ------------------------</a:t>
            </a:r>
          </a:p>
          <a:p>
            <a:r>
              <a:rPr lang="ru-RU" sz="2000" dirty="0"/>
              <a:t>                     Производственная площадь предприятия</a:t>
            </a:r>
            <a:r>
              <a:rPr lang="en-US" sz="2000" dirty="0"/>
              <a:t> - S</a:t>
            </a:r>
            <a:endParaRPr lang="ru-RU" sz="2000" dirty="0"/>
          </a:p>
          <a:p>
            <a:r>
              <a:rPr lang="ru-RU" sz="2000" dirty="0"/>
              <a:t> </a:t>
            </a:r>
          </a:p>
          <a:p>
            <a:endParaRPr lang="ru-RU" sz="2000" dirty="0"/>
          </a:p>
          <a:p>
            <a:r>
              <a:rPr lang="ru-RU" sz="2000" dirty="0"/>
              <a:t>Объем продукции с 1 м2 производственной площади ( </a:t>
            </a:r>
            <a:r>
              <a:rPr lang="en-US" sz="2000" dirty="0"/>
              <a:t>V</a:t>
            </a:r>
            <a:r>
              <a:rPr lang="ru-RU" sz="2000" dirty="0"/>
              <a:t>/</a:t>
            </a:r>
            <a:r>
              <a:rPr lang="en-US" sz="2000" dirty="0"/>
              <a:t>S</a:t>
            </a:r>
            <a:r>
              <a:rPr lang="ru-RU" sz="2000" dirty="0"/>
              <a:t>)</a:t>
            </a:r>
            <a:endParaRPr lang="ru-RU" sz="2000" b="1"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47</a:t>
            </a:fld>
            <a:endParaRPr lang="ru-RU"/>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539552" y="1268760"/>
            <a:ext cx="7991475" cy="5632311"/>
          </a:xfrm>
          <a:prstGeom prst="rect">
            <a:avLst/>
          </a:prstGeom>
          <a:noFill/>
          <a:ln w="9525">
            <a:noFill/>
            <a:miter lim="800000"/>
            <a:headEnd/>
            <a:tailEnd/>
          </a:ln>
        </p:spPr>
        <p:txBody>
          <a:bodyPr>
            <a:spAutoFit/>
          </a:bodyPr>
          <a:lstStyle/>
          <a:p>
            <a:r>
              <a:rPr lang="ru-RU" sz="2400" b="1" dirty="0" smtClean="0">
                <a:solidFill>
                  <a:srgbClr val="000099"/>
                </a:solidFill>
              </a:rPr>
              <a:t>Обобщающий показатель эффективности использования основных и оборотных средств</a:t>
            </a:r>
          </a:p>
          <a:p>
            <a:endParaRPr lang="ru-RU" sz="2400" dirty="0">
              <a:solidFill>
                <a:srgbClr val="000099"/>
              </a:solidFill>
            </a:endParaRPr>
          </a:p>
          <a:p>
            <a:r>
              <a:rPr lang="ru-RU" sz="2400" dirty="0"/>
              <a:t>-. Рентабельность ОФ </a:t>
            </a:r>
          </a:p>
          <a:p>
            <a:r>
              <a:rPr lang="ru-RU" sz="2400" dirty="0"/>
              <a:t>                П</a:t>
            </a:r>
            <a:endParaRPr lang="en-US" sz="2400" dirty="0"/>
          </a:p>
          <a:p>
            <a:r>
              <a:rPr lang="en-US" sz="2400" dirty="0"/>
              <a:t>R</a:t>
            </a:r>
            <a:r>
              <a:rPr lang="ru-RU" sz="2400" dirty="0"/>
              <a:t> = -------------------* 100%</a:t>
            </a:r>
          </a:p>
          <a:p>
            <a:r>
              <a:rPr lang="ru-RU" sz="2400" dirty="0"/>
              <a:t>           </a:t>
            </a:r>
            <a:r>
              <a:rPr lang="ru-RU" sz="2400" dirty="0" smtClean="0"/>
              <a:t>ОФ </a:t>
            </a:r>
            <a:r>
              <a:rPr lang="ru-RU" sz="2400" dirty="0"/>
              <a:t>+ </a:t>
            </a:r>
            <a:r>
              <a:rPr lang="ru-RU" sz="2400" dirty="0" smtClean="0"/>
              <a:t>ОС</a:t>
            </a:r>
          </a:p>
          <a:p>
            <a:endParaRPr lang="ru-RU" sz="2400" dirty="0" smtClean="0"/>
          </a:p>
          <a:p>
            <a:r>
              <a:rPr lang="ru-RU" sz="2400" dirty="0" smtClean="0"/>
              <a:t>П – балансовая прибыль предприятия</a:t>
            </a:r>
          </a:p>
          <a:p>
            <a:r>
              <a:rPr lang="ru-RU" sz="2400" dirty="0" smtClean="0"/>
              <a:t>ОФ и ОС – основные и оборотные средства предприятия</a:t>
            </a:r>
          </a:p>
          <a:p>
            <a:endParaRPr lang="ru-RU" sz="2400" dirty="0" smtClean="0"/>
          </a:p>
          <a:p>
            <a:endParaRPr lang="ru-RU" sz="2400" dirty="0" smtClean="0"/>
          </a:p>
          <a:p>
            <a:endParaRPr lang="en-US" sz="2400" dirty="0"/>
          </a:p>
          <a:p>
            <a:endParaRPr lang="en-US" sz="2400" dirty="0"/>
          </a:p>
          <a:p>
            <a:endParaRPr lang="ru-RU" sz="24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48</a:t>
            </a:fld>
            <a:endParaRPr lang="ru-RU"/>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C9B2E92A-F1AE-4B11-B7EB-AF1083FD1E35}"/>
              </a:ext>
            </a:extLst>
          </p:cNvPr>
          <p:cNvSpPr>
            <a:spLocks noGrp="1" noChangeArrowheads="1"/>
          </p:cNvSpPr>
          <p:nvPr>
            <p:ph type="ctrTitle"/>
          </p:nvPr>
        </p:nvSpPr>
        <p:spPr>
          <a:xfrm>
            <a:off x="1143000" y="1124530"/>
            <a:ext cx="6858000" cy="3090288"/>
          </a:xfrm>
        </p:spPr>
        <p:txBody>
          <a:bodyPr>
            <a:normAutofit/>
          </a:bodyPr>
          <a:lstStyle/>
          <a:p>
            <a:pPr eaLnBrk="1" hangingPunct="1">
              <a:defRPr/>
            </a:pPr>
            <a:r>
              <a:rPr lang="ru-RU" sz="6900" b="0" dirty="0">
                <a:solidFill>
                  <a:srgbClr val="C00000"/>
                </a:solidFill>
              </a:rPr>
              <a:t>Износ и амортизация основных фондов</a:t>
            </a:r>
          </a:p>
        </p:txBody>
      </p:sp>
    </p:spTree>
    <p:extLst>
      <p:ext uri="{BB962C8B-B14F-4D97-AF65-F5344CB8AC3E}">
        <p14:creationId xmlns:p14="http://schemas.microsoft.com/office/powerpoint/2010/main" val="251571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E3F7E832-37BE-48E6-B999-C7823A4A7EF6}"/>
              </a:ext>
            </a:extLst>
          </p:cNvPr>
          <p:cNvSpPr>
            <a:spLocks noChangeArrowheads="1"/>
          </p:cNvSpPr>
          <p:nvPr/>
        </p:nvSpPr>
        <p:spPr bwMode="auto">
          <a:xfrm>
            <a:off x="2071670" y="620713"/>
            <a:ext cx="5715039"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sz="2400" b="1" dirty="0" smtClean="0"/>
              <a:t>Организация (ПРЕДПРИЯТИЕ)</a:t>
            </a:r>
            <a:endParaRPr lang="ru-RU" altLang="ru-RU" sz="2400" b="1" dirty="0"/>
          </a:p>
        </p:txBody>
      </p:sp>
      <p:sp>
        <p:nvSpPr>
          <p:cNvPr id="13315" name="Line 5">
            <a:extLst>
              <a:ext uri="{FF2B5EF4-FFF2-40B4-BE49-F238E27FC236}">
                <a16:creationId xmlns:a16="http://schemas.microsoft.com/office/drawing/2014/main" id="{BF9170CE-242E-4B30-867D-65C0F2DF879A}"/>
              </a:ext>
            </a:extLst>
          </p:cNvPr>
          <p:cNvSpPr>
            <a:spLocks noChangeShapeType="1"/>
          </p:cNvSpPr>
          <p:nvPr/>
        </p:nvSpPr>
        <p:spPr bwMode="auto">
          <a:xfrm>
            <a:off x="4643438" y="1052513"/>
            <a:ext cx="0" cy="1152525"/>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16" name="Line 6">
            <a:extLst>
              <a:ext uri="{FF2B5EF4-FFF2-40B4-BE49-F238E27FC236}">
                <a16:creationId xmlns:a16="http://schemas.microsoft.com/office/drawing/2014/main" id="{3340589C-48F4-4030-9279-FA9CB4ED2F51}"/>
              </a:ext>
            </a:extLst>
          </p:cNvPr>
          <p:cNvSpPr>
            <a:spLocks noChangeShapeType="1"/>
          </p:cNvSpPr>
          <p:nvPr/>
        </p:nvSpPr>
        <p:spPr bwMode="auto">
          <a:xfrm>
            <a:off x="1331913" y="1557338"/>
            <a:ext cx="6408737"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17" name="Line 7">
            <a:extLst>
              <a:ext uri="{FF2B5EF4-FFF2-40B4-BE49-F238E27FC236}">
                <a16:creationId xmlns:a16="http://schemas.microsoft.com/office/drawing/2014/main" id="{3D1D0F78-479B-4C9F-8E8C-9BF457C0B20F}"/>
              </a:ext>
            </a:extLst>
          </p:cNvPr>
          <p:cNvSpPr>
            <a:spLocks noChangeShapeType="1"/>
          </p:cNvSpPr>
          <p:nvPr/>
        </p:nvSpPr>
        <p:spPr bwMode="auto">
          <a:xfrm>
            <a:off x="1331913" y="1557338"/>
            <a:ext cx="0" cy="576262"/>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18" name="Line 8">
            <a:extLst>
              <a:ext uri="{FF2B5EF4-FFF2-40B4-BE49-F238E27FC236}">
                <a16:creationId xmlns:a16="http://schemas.microsoft.com/office/drawing/2014/main" id="{C6021E40-2A72-4D48-A138-8DE5FBDD7B45}"/>
              </a:ext>
            </a:extLst>
          </p:cNvPr>
          <p:cNvSpPr>
            <a:spLocks noChangeShapeType="1"/>
          </p:cNvSpPr>
          <p:nvPr/>
        </p:nvSpPr>
        <p:spPr bwMode="auto">
          <a:xfrm>
            <a:off x="7740650" y="1557338"/>
            <a:ext cx="0" cy="576262"/>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19" name="Rectangle 9">
            <a:extLst>
              <a:ext uri="{FF2B5EF4-FFF2-40B4-BE49-F238E27FC236}">
                <a16:creationId xmlns:a16="http://schemas.microsoft.com/office/drawing/2014/main" id="{3A84B153-09B6-46D3-8672-9F334AC1DDD8}"/>
              </a:ext>
            </a:extLst>
          </p:cNvPr>
          <p:cNvSpPr>
            <a:spLocks noChangeArrowheads="1"/>
          </p:cNvSpPr>
          <p:nvPr/>
        </p:nvSpPr>
        <p:spPr bwMode="auto">
          <a:xfrm>
            <a:off x="250825" y="2133600"/>
            <a:ext cx="2160588"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a:t>СРЕДСТВА </a:t>
            </a:r>
          </a:p>
          <a:p>
            <a:pPr algn="ctr" eaLnBrk="1" hangingPunct="1"/>
            <a:r>
              <a:rPr lang="ru-RU" altLang="ru-RU"/>
              <a:t>ПРОИЗВОДСТВА</a:t>
            </a:r>
          </a:p>
        </p:txBody>
      </p:sp>
      <p:sp>
        <p:nvSpPr>
          <p:cNvPr id="13320" name="Rectangle 10">
            <a:extLst>
              <a:ext uri="{FF2B5EF4-FFF2-40B4-BE49-F238E27FC236}">
                <a16:creationId xmlns:a16="http://schemas.microsoft.com/office/drawing/2014/main" id="{44B7AEA8-15D8-4F13-9CB8-CA6D4B8E9180}"/>
              </a:ext>
            </a:extLst>
          </p:cNvPr>
          <p:cNvSpPr>
            <a:spLocks noChangeArrowheads="1"/>
          </p:cNvSpPr>
          <p:nvPr/>
        </p:nvSpPr>
        <p:spPr bwMode="auto">
          <a:xfrm>
            <a:off x="3203575" y="2205038"/>
            <a:ext cx="2736850"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a:t>ПРОИЗВОДСТВЕННЫЕ </a:t>
            </a:r>
          </a:p>
          <a:p>
            <a:pPr algn="ctr" eaLnBrk="1" hangingPunct="1"/>
            <a:r>
              <a:rPr lang="ru-RU" altLang="ru-RU"/>
              <a:t>ОТНОШЕНИЯ</a:t>
            </a:r>
          </a:p>
        </p:txBody>
      </p:sp>
      <p:sp>
        <p:nvSpPr>
          <p:cNvPr id="13321" name="Rectangle 11">
            <a:extLst>
              <a:ext uri="{FF2B5EF4-FFF2-40B4-BE49-F238E27FC236}">
                <a16:creationId xmlns:a16="http://schemas.microsoft.com/office/drawing/2014/main" id="{B80CAD2D-36CB-4C19-9D1A-85F4F8C6DFDA}"/>
              </a:ext>
            </a:extLst>
          </p:cNvPr>
          <p:cNvSpPr>
            <a:spLocks noChangeArrowheads="1"/>
          </p:cNvSpPr>
          <p:nvPr/>
        </p:nvSpPr>
        <p:spPr bwMode="auto">
          <a:xfrm>
            <a:off x="6443663" y="2133600"/>
            <a:ext cx="2486025"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a:t>ТРУДОВОЙ </a:t>
            </a:r>
          </a:p>
          <a:p>
            <a:pPr algn="ctr" eaLnBrk="1" hangingPunct="1"/>
            <a:r>
              <a:rPr lang="ru-RU" altLang="ru-RU"/>
              <a:t>КОЛЛЕКТИВ</a:t>
            </a:r>
          </a:p>
        </p:txBody>
      </p:sp>
      <p:sp>
        <p:nvSpPr>
          <p:cNvPr id="13322" name="Line 12">
            <a:extLst>
              <a:ext uri="{FF2B5EF4-FFF2-40B4-BE49-F238E27FC236}">
                <a16:creationId xmlns:a16="http://schemas.microsoft.com/office/drawing/2014/main" id="{D31E0BD7-C723-421F-B75F-9E984F67910A}"/>
              </a:ext>
            </a:extLst>
          </p:cNvPr>
          <p:cNvSpPr>
            <a:spLocks noChangeShapeType="1"/>
          </p:cNvSpPr>
          <p:nvPr/>
        </p:nvSpPr>
        <p:spPr bwMode="auto">
          <a:xfrm>
            <a:off x="4643438" y="2924175"/>
            <a:ext cx="0" cy="1009650"/>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23" name="Line 13">
            <a:extLst>
              <a:ext uri="{FF2B5EF4-FFF2-40B4-BE49-F238E27FC236}">
                <a16:creationId xmlns:a16="http://schemas.microsoft.com/office/drawing/2014/main" id="{35C9C537-831F-452B-AC6B-FB9A9EE3BD8E}"/>
              </a:ext>
            </a:extLst>
          </p:cNvPr>
          <p:cNvSpPr>
            <a:spLocks noChangeShapeType="1"/>
          </p:cNvSpPr>
          <p:nvPr/>
        </p:nvSpPr>
        <p:spPr bwMode="auto">
          <a:xfrm>
            <a:off x="1476375" y="3357563"/>
            <a:ext cx="6408738"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24" name="Line 14">
            <a:extLst>
              <a:ext uri="{FF2B5EF4-FFF2-40B4-BE49-F238E27FC236}">
                <a16:creationId xmlns:a16="http://schemas.microsoft.com/office/drawing/2014/main" id="{72BAE956-A41C-4933-B72F-A3B076FB1803}"/>
              </a:ext>
            </a:extLst>
          </p:cNvPr>
          <p:cNvSpPr>
            <a:spLocks noChangeShapeType="1"/>
          </p:cNvSpPr>
          <p:nvPr/>
        </p:nvSpPr>
        <p:spPr bwMode="auto">
          <a:xfrm>
            <a:off x="1476375" y="3357563"/>
            <a:ext cx="0" cy="576262"/>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25" name="Line 15">
            <a:extLst>
              <a:ext uri="{FF2B5EF4-FFF2-40B4-BE49-F238E27FC236}">
                <a16:creationId xmlns:a16="http://schemas.microsoft.com/office/drawing/2014/main" id="{D781F8F2-17A1-4861-8157-B871C9ABF62D}"/>
              </a:ext>
            </a:extLst>
          </p:cNvPr>
          <p:cNvSpPr>
            <a:spLocks noChangeShapeType="1"/>
          </p:cNvSpPr>
          <p:nvPr/>
        </p:nvSpPr>
        <p:spPr bwMode="auto">
          <a:xfrm>
            <a:off x="7885113" y="3357563"/>
            <a:ext cx="0" cy="576262"/>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26" name="Rectangle 16">
            <a:extLst>
              <a:ext uri="{FF2B5EF4-FFF2-40B4-BE49-F238E27FC236}">
                <a16:creationId xmlns:a16="http://schemas.microsoft.com/office/drawing/2014/main" id="{60B0270E-6873-4396-81C3-D1DDD06B448C}"/>
              </a:ext>
            </a:extLst>
          </p:cNvPr>
          <p:cNvSpPr>
            <a:spLocks noChangeArrowheads="1"/>
          </p:cNvSpPr>
          <p:nvPr/>
        </p:nvSpPr>
        <p:spPr bwMode="auto">
          <a:xfrm>
            <a:off x="0" y="3933825"/>
            <a:ext cx="2856027" cy="12239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b="1"/>
              <a:t>организационные:</a:t>
            </a:r>
          </a:p>
          <a:p>
            <a:pPr algn="ctr" eaLnBrk="1" hangingPunct="1"/>
            <a:r>
              <a:rPr lang="ru-RU" altLang="ru-RU"/>
              <a:t>связаны с технологией</a:t>
            </a:r>
          </a:p>
          <a:p>
            <a:pPr algn="ctr" eaLnBrk="1" hangingPunct="1"/>
            <a:r>
              <a:rPr lang="ru-RU" altLang="ru-RU"/>
              <a:t>и разделением труда</a:t>
            </a:r>
          </a:p>
        </p:txBody>
      </p:sp>
      <p:sp>
        <p:nvSpPr>
          <p:cNvPr id="13327" name="Rectangle 17">
            <a:extLst>
              <a:ext uri="{FF2B5EF4-FFF2-40B4-BE49-F238E27FC236}">
                <a16:creationId xmlns:a16="http://schemas.microsoft.com/office/drawing/2014/main" id="{E05C01AA-877A-4606-93B0-11B0DD1BF651}"/>
              </a:ext>
            </a:extLst>
          </p:cNvPr>
          <p:cNvSpPr>
            <a:spLocks noChangeArrowheads="1"/>
          </p:cNvSpPr>
          <p:nvPr/>
        </p:nvSpPr>
        <p:spPr bwMode="auto">
          <a:xfrm>
            <a:off x="2987824" y="3917442"/>
            <a:ext cx="3168352" cy="181660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b="1" dirty="0"/>
              <a:t>распределительные:</a:t>
            </a:r>
          </a:p>
          <a:p>
            <a:pPr algn="ctr" eaLnBrk="1" hangingPunct="1"/>
            <a:r>
              <a:rPr lang="ru-RU" altLang="ru-RU" dirty="0"/>
              <a:t>распределение прав</a:t>
            </a:r>
          </a:p>
          <a:p>
            <a:pPr eaLnBrk="1" hangingPunct="1">
              <a:buFontTx/>
              <a:buChar char="•"/>
            </a:pPr>
            <a:r>
              <a:rPr lang="ru-RU" altLang="ru-RU" dirty="0"/>
              <a:t> собственности, </a:t>
            </a:r>
          </a:p>
          <a:p>
            <a:pPr eaLnBrk="1" hangingPunct="1">
              <a:buFontTx/>
              <a:buChar char="•"/>
            </a:pPr>
            <a:r>
              <a:rPr lang="ru-RU" altLang="ru-RU" dirty="0"/>
              <a:t> доходов, </a:t>
            </a:r>
          </a:p>
          <a:p>
            <a:pPr eaLnBrk="1" hangingPunct="1">
              <a:buFontTx/>
              <a:buChar char="•"/>
            </a:pPr>
            <a:r>
              <a:rPr lang="ru-RU" altLang="ru-RU" dirty="0"/>
              <a:t> управления,</a:t>
            </a:r>
          </a:p>
          <a:p>
            <a:pPr eaLnBrk="1" hangingPunct="1">
              <a:buFontTx/>
              <a:buChar char="•"/>
            </a:pPr>
            <a:r>
              <a:rPr lang="ru-RU" altLang="ru-RU" dirty="0"/>
              <a:t> потребления</a:t>
            </a:r>
          </a:p>
        </p:txBody>
      </p:sp>
      <p:sp>
        <p:nvSpPr>
          <p:cNvPr id="13328" name="Rectangle 18">
            <a:extLst>
              <a:ext uri="{FF2B5EF4-FFF2-40B4-BE49-F238E27FC236}">
                <a16:creationId xmlns:a16="http://schemas.microsoft.com/office/drawing/2014/main" id="{FBC75C87-7F36-40BB-AA7F-59D7826B3AC5}"/>
              </a:ext>
            </a:extLst>
          </p:cNvPr>
          <p:cNvSpPr>
            <a:spLocks noChangeArrowheads="1"/>
          </p:cNvSpPr>
          <p:nvPr/>
        </p:nvSpPr>
        <p:spPr bwMode="auto">
          <a:xfrm>
            <a:off x="6287973" y="3917441"/>
            <a:ext cx="2808732" cy="129537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b="1" dirty="0"/>
              <a:t>хозяйственные:</a:t>
            </a:r>
          </a:p>
          <a:p>
            <a:pPr algn="ctr" eaLnBrk="1" hangingPunct="1"/>
            <a:r>
              <a:rPr lang="ru-RU" altLang="ru-RU" dirty="0"/>
              <a:t>отношения с другими</a:t>
            </a:r>
          </a:p>
          <a:p>
            <a:pPr algn="ctr" eaLnBrk="1" hangingPunct="1"/>
            <a:r>
              <a:rPr lang="ru-RU" altLang="ru-RU" dirty="0"/>
              <a:t>экономическими </a:t>
            </a:r>
          </a:p>
          <a:p>
            <a:pPr algn="ctr" eaLnBrk="1" hangingPunct="1"/>
            <a:r>
              <a:rPr lang="ru-RU" altLang="ru-RU" dirty="0"/>
              <a:t>субъектами</a:t>
            </a:r>
          </a:p>
        </p:txBody>
      </p:sp>
      <p:sp>
        <p:nvSpPr>
          <p:cNvPr id="17" name="Номер слайда 16"/>
          <p:cNvSpPr>
            <a:spLocks noGrp="1"/>
          </p:cNvSpPr>
          <p:nvPr>
            <p:ph type="sldNum" sz="quarter" idx="12"/>
          </p:nvPr>
        </p:nvSpPr>
        <p:spPr/>
        <p:txBody>
          <a:bodyPr/>
          <a:lstStyle/>
          <a:p>
            <a:fld id="{B19B0651-EE4F-4900-A07F-96A6BFA9D0F0}" type="slidenum">
              <a:rPr lang="ru-RU" smtClean="0"/>
              <a:pPr/>
              <a:t>5</a:t>
            </a:fld>
            <a:endParaRPr lang="ru-RU"/>
          </a:p>
        </p:txBody>
      </p:sp>
    </p:spTree>
    <p:extLst>
      <p:ext uri="{BB962C8B-B14F-4D97-AF65-F5344CB8AC3E}">
        <p14:creationId xmlns:p14="http://schemas.microsoft.com/office/powerpoint/2010/main" val="699313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D7FC5B37-9533-4DCA-A7F6-7A80F1F0FFD8}"/>
              </a:ext>
            </a:extLst>
          </p:cNvPr>
          <p:cNvSpPr>
            <a:spLocks noChangeArrowheads="1"/>
          </p:cNvSpPr>
          <p:nvPr/>
        </p:nvSpPr>
        <p:spPr bwMode="auto">
          <a:xfrm>
            <a:off x="684213" y="333375"/>
            <a:ext cx="1728787"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2800" b="1" dirty="0">
                <a:solidFill>
                  <a:srgbClr val="0000FF"/>
                </a:solidFill>
              </a:rPr>
              <a:t>ИЗНОС</a:t>
            </a:r>
          </a:p>
        </p:txBody>
      </p:sp>
      <p:sp>
        <p:nvSpPr>
          <p:cNvPr id="30723" name="AutoShape 5">
            <a:extLst>
              <a:ext uri="{FF2B5EF4-FFF2-40B4-BE49-F238E27FC236}">
                <a16:creationId xmlns:a16="http://schemas.microsoft.com/office/drawing/2014/main" id="{E9499D24-068A-4087-9DE3-ABD2AA154541}"/>
              </a:ext>
            </a:extLst>
          </p:cNvPr>
          <p:cNvSpPr>
            <a:spLocks noChangeArrowheads="1"/>
          </p:cNvSpPr>
          <p:nvPr/>
        </p:nvSpPr>
        <p:spPr bwMode="auto">
          <a:xfrm>
            <a:off x="2411413" y="404813"/>
            <a:ext cx="865187" cy="215900"/>
          </a:xfrm>
          <a:prstGeom prst="rightArrow">
            <a:avLst>
              <a:gd name="adj1" fmla="val 50000"/>
              <a:gd name="adj2" fmla="val 10018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ru-RU" altLang="ru-RU"/>
          </a:p>
        </p:txBody>
      </p:sp>
      <p:sp>
        <p:nvSpPr>
          <p:cNvPr id="30724" name="Rectangle 6">
            <a:extLst>
              <a:ext uri="{FF2B5EF4-FFF2-40B4-BE49-F238E27FC236}">
                <a16:creationId xmlns:a16="http://schemas.microsoft.com/office/drawing/2014/main" id="{80B1295D-929B-4251-A469-4A8995DE768E}"/>
              </a:ext>
            </a:extLst>
          </p:cNvPr>
          <p:cNvSpPr>
            <a:spLocks noChangeArrowheads="1"/>
          </p:cNvSpPr>
          <p:nvPr/>
        </p:nvSpPr>
        <p:spPr bwMode="auto">
          <a:xfrm>
            <a:off x="3276600" y="188913"/>
            <a:ext cx="5759450" cy="1152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2400"/>
              <a:t>процесс потери функциональных качеств </a:t>
            </a:r>
          </a:p>
          <a:p>
            <a:pPr eaLnBrk="1" hangingPunct="1"/>
            <a:r>
              <a:rPr lang="ru-RU" altLang="ru-RU" sz="2400"/>
              <a:t>искусственно созданным объектом в связи </a:t>
            </a:r>
          </a:p>
          <a:p>
            <a:pPr eaLnBrk="1" hangingPunct="1"/>
            <a:r>
              <a:rPr lang="ru-RU" altLang="ru-RU" sz="2400"/>
              <a:t>с его эксплуатацией и моральным старением</a:t>
            </a:r>
          </a:p>
        </p:txBody>
      </p:sp>
      <p:sp>
        <p:nvSpPr>
          <p:cNvPr id="30725" name="Line 7">
            <a:extLst>
              <a:ext uri="{FF2B5EF4-FFF2-40B4-BE49-F238E27FC236}">
                <a16:creationId xmlns:a16="http://schemas.microsoft.com/office/drawing/2014/main" id="{490EEA18-9310-4194-AFFA-A9567B45A581}"/>
              </a:ext>
            </a:extLst>
          </p:cNvPr>
          <p:cNvSpPr>
            <a:spLocks noChangeShapeType="1"/>
          </p:cNvSpPr>
          <p:nvPr/>
        </p:nvSpPr>
        <p:spPr bwMode="auto">
          <a:xfrm>
            <a:off x="179388" y="549275"/>
            <a:ext cx="50482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26" name="Line 8">
            <a:extLst>
              <a:ext uri="{FF2B5EF4-FFF2-40B4-BE49-F238E27FC236}">
                <a16:creationId xmlns:a16="http://schemas.microsoft.com/office/drawing/2014/main" id="{D3B21859-4171-4A54-8EC2-9689CD250C7B}"/>
              </a:ext>
            </a:extLst>
          </p:cNvPr>
          <p:cNvSpPr>
            <a:spLocks noChangeShapeType="1"/>
          </p:cNvSpPr>
          <p:nvPr/>
        </p:nvSpPr>
        <p:spPr bwMode="auto">
          <a:xfrm>
            <a:off x="179388" y="549275"/>
            <a:ext cx="0" cy="5400675"/>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27" name="Line 9">
            <a:extLst>
              <a:ext uri="{FF2B5EF4-FFF2-40B4-BE49-F238E27FC236}">
                <a16:creationId xmlns:a16="http://schemas.microsoft.com/office/drawing/2014/main" id="{C39D289A-98BA-4804-85C0-3852ACF21AE1}"/>
              </a:ext>
            </a:extLst>
          </p:cNvPr>
          <p:cNvSpPr>
            <a:spLocks noChangeShapeType="1"/>
          </p:cNvSpPr>
          <p:nvPr/>
        </p:nvSpPr>
        <p:spPr bwMode="auto">
          <a:xfrm>
            <a:off x="179388" y="3068638"/>
            <a:ext cx="4318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28" name="Line 11">
            <a:extLst>
              <a:ext uri="{FF2B5EF4-FFF2-40B4-BE49-F238E27FC236}">
                <a16:creationId xmlns:a16="http://schemas.microsoft.com/office/drawing/2014/main" id="{7220721D-24C2-4312-B0FB-E7CC3696EAC3}"/>
              </a:ext>
            </a:extLst>
          </p:cNvPr>
          <p:cNvSpPr>
            <a:spLocks noChangeShapeType="1"/>
          </p:cNvSpPr>
          <p:nvPr/>
        </p:nvSpPr>
        <p:spPr bwMode="auto">
          <a:xfrm flipV="1">
            <a:off x="2571736" y="2428868"/>
            <a:ext cx="504824" cy="35719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29" name="Rectangle 14">
            <a:extLst>
              <a:ext uri="{FF2B5EF4-FFF2-40B4-BE49-F238E27FC236}">
                <a16:creationId xmlns:a16="http://schemas.microsoft.com/office/drawing/2014/main" id="{4C722983-0BC9-4400-A2A9-9C9DFD2D533B}"/>
              </a:ext>
            </a:extLst>
          </p:cNvPr>
          <p:cNvSpPr>
            <a:spLocks noChangeArrowheads="1"/>
          </p:cNvSpPr>
          <p:nvPr/>
        </p:nvSpPr>
        <p:spPr bwMode="auto">
          <a:xfrm>
            <a:off x="611188" y="2781300"/>
            <a:ext cx="2031986"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b="1" i="1" dirty="0">
                <a:solidFill>
                  <a:srgbClr val="0000FF"/>
                </a:solidFill>
              </a:rPr>
              <a:t>ПО ПРИЧИНАМ</a:t>
            </a:r>
          </a:p>
        </p:txBody>
      </p:sp>
      <p:sp>
        <p:nvSpPr>
          <p:cNvPr id="30730" name="Rectangle 17">
            <a:extLst>
              <a:ext uri="{FF2B5EF4-FFF2-40B4-BE49-F238E27FC236}">
                <a16:creationId xmlns:a16="http://schemas.microsoft.com/office/drawing/2014/main" id="{25B25816-36A2-4143-9B5B-E9195792345C}"/>
              </a:ext>
            </a:extLst>
          </p:cNvPr>
          <p:cNvSpPr>
            <a:spLocks noChangeArrowheads="1"/>
          </p:cNvSpPr>
          <p:nvPr/>
        </p:nvSpPr>
        <p:spPr bwMode="auto">
          <a:xfrm>
            <a:off x="3059113" y="2060575"/>
            <a:ext cx="1871662" cy="649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b="1" i="1" dirty="0">
                <a:solidFill>
                  <a:srgbClr val="000099"/>
                </a:solidFill>
              </a:rPr>
              <a:t>моральный</a:t>
            </a:r>
          </a:p>
        </p:txBody>
      </p:sp>
      <p:sp>
        <p:nvSpPr>
          <p:cNvPr id="30731" name="Rectangle 18">
            <a:extLst>
              <a:ext uri="{FF2B5EF4-FFF2-40B4-BE49-F238E27FC236}">
                <a16:creationId xmlns:a16="http://schemas.microsoft.com/office/drawing/2014/main" id="{D9B8B244-F52A-4656-9494-3F030308DD08}"/>
              </a:ext>
            </a:extLst>
          </p:cNvPr>
          <p:cNvSpPr>
            <a:spLocks noChangeArrowheads="1"/>
          </p:cNvSpPr>
          <p:nvPr/>
        </p:nvSpPr>
        <p:spPr bwMode="auto">
          <a:xfrm>
            <a:off x="3059113" y="3141663"/>
            <a:ext cx="1871662" cy="7921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b="1" i="1" dirty="0">
                <a:solidFill>
                  <a:srgbClr val="000099"/>
                </a:solidFill>
              </a:rPr>
              <a:t>физический</a:t>
            </a:r>
          </a:p>
        </p:txBody>
      </p:sp>
      <p:sp>
        <p:nvSpPr>
          <p:cNvPr id="30732" name="Line 19">
            <a:extLst>
              <a:ext uri="{FF2B5EF4-FFF2-40B4-BE49-F238E27FC236}">
                <a16:creationId xmlns:a16="http://schemas.microsoft.com/office/drawing/2014/main" id="{771D4E3D-ABE8-4232-AB61-B40024D0C213}"/>
              </a:ext>
            </a:extLst>
          </p:cNvPr>
          <p:cNvSpPr>
            <a:spLocks noChangeShapeType="1"/>
          </p:cNvSpPr>
          <p:nvPr/>
        </p:nvSpPr>
        <p:spPr bwMode="auto">
          <a:xfrm flipV="1">
            <a:off x="4932363" y="2133600"/>
            <a:ext cx="504825"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33" name="Line 20">
            <a:extLst>
              <a:ext uri="{FF2B5EF4-FFF2-40B4-BE49-F238E27FC236}">
                <a16:creationId xmlns:a16="http://schemas.microsoft.com/office/drawing/2014/main" id="{C6A0DAFF-0A53-41E1-802B-375563F21666}"/>
              </a:ext>
            </a:extLst>
          </p:cNvPr>
          <p:cNvSpPr>
            <a:spLocks noChangeShapeType="1"/>
          </p:cNvSpPr>
          <p:nvPr/>
        </p:nvSpPr>
        <p:spPr bwMode="auto">
          <a:xfrm flipV="1">
            <a:off x="4932363" y="2636838"/>
            <a:ext cx="504825" cy="1587"/>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34" name="Rectangle 21">
            <a:extLst>
              <a:ext uri="{FF2B5EF4-FFF2-40B4-BE49-F238E27FC236}">
                <a16:creationId xmlns:a16="http://schemas.microsoft.com/office/drawing/2014/main" id="{CBE46536-E88D-4B08-9106-2E7C0C1520DE}"/>
              </a:ext>
            </a:extLst>
          </p:cNvPr>
          <p:cNvSpPr>
            <a:spLocks noChangeArrowheads="1"/>
          </p:cNvSpPr>
          <p:nvPr/>
        </p:nvSpPr>
        <p:spPr bwMode="auto">
          <a:xfrm>
            <a:off x="5435600" y="1989138"/>
            <a:ext cx="3419475" cy="2873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1700" b="1" i="1" dirty="0">
                <a:solidFill>
                  <a:srgbClr val="000099"/>
                </a:solidFill>
              </a:rPr>
              <a:t>моральный износ 1-ой формы</a:t>
            </a:r>
          </a:p>
        </p:txBody>
      </p:sp>
      <p:sp>
        <p:nvSpPr>
          <p:cNvPr id="30735" name="Rectangle 22">
            <a:extLst>
              <a:ext uri="{FF2B5EF4-FFF2-40B4-BE49-F238E27FC236}">
                <a16:creationId xmlns:a16="http://schemas.microsoft.com/office/drawing/2014/main" id="{3A347137-BCDE-41B0-A16B-D62999156D41}"/>
              </a:ext>
            </a:extLst>
          </p:cNvPr>
          <p:cNvSpPr>
            <a:spLocks noChangeArrowheads="1"/>
          </p:cNvSpPr>
          <p:nvPr/>
        </p:nvSpPr>
        <p:spPr bwMode="auto">
          <a:xfrm>
            <a:off x="5435600" y="2492375"/>
            <a:ext cx="3419475" cy="2873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1700" b="1" i="1" dirty="0">
                <a:solidFill>
                  <a:srgbClr val="000099"/>
                </a:solidFill>
              </a:rPr>
              <a:t>моральный износ 2-ой формы</a:t>
            </a:r>
          </a:p>
        </p:txBody>
      </p:sp>
      <p:sp>
        <p:nvSpPr>
          <p:cNvPr id="30736" name="Line 23">
            <a:extLst>
              <a:ext uri="{FF2B5EF4-FFF2-40B4-BE49-F238E27FC236}">
                <a16:creationId xmlns:a16="http://schemas.microsoft.com/office/drawing/2014/main" id="{56B851CC-585D-4408-99A4-4CEB78162613}"/>
              </a:ext>
            </a:extLst>
          </p:cNvPr>
          <p:cNvSpPr>
            <a:spLocks noChangeShapeType="1"/>
          </p:cNvSpPr>
          <p:nvPr/>
        </p:nvSpPr>
        <p:spPr bwMode="auto">
          <a:xfrm flipV="1">
            <a:off x="4932363" y="3357563"/>
            <a:ext cx="504825"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37" name="Line 24">
            <a:extLst>
              <a:ext uri="{FF2B5EF4-FFF2-40B4-BE49-F238E27FC236}">
                <a16:creationId xmlns:a16="http://schemas.microsoft.com/office/drawing/2014/main" id="{0C2AD1DA-2682-4045-8022-110F30FA47CF}"/>
              </a:ext>
            </a:extLst>
          </p:cNvPr>
          <p:cNvSpPr>
            <a:spLocks noChangeShapeType="1"/>
          </p:cNvSpPr>
          <p:nvPr/>
        </p:nvSpPr>
        <p:spPr bwMode="auto">
          <a:xfrm flipV="1">
            <a:off x="4932363" y="3789363"/>
            <a:ext cx="504825"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38" name="Rectangle 28">
            <a:extLst>
              <a:ext uri="{FF2B5EF4-FFF2-40B4-BE49-F238E27FC236}">
                <a16:creationId xmlns:a16="http://schemas.microsoft.com/office/drawing/2014/main" id="{F11A8149-E334-4886-9835-9EBE5B3A27A2}"/>
              </a:ext>
            </a:extLst>
          </p:cNvPr>
          <p:cNvSpPr>
            <a:spLocks noChangeArrowheads="1"/>
          </p:cNvSpPr>
          <p:nvPr/>
        </p:nvSpPr>
        <p:spPr bwMode="auto">
          <a:xfrm>
            <a:off x="5435600" y="2997200"/>
            <a:ext cx="3419475" cy="576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1700" b="1" i="1" dirty="0">
                <a:solidFill>
                  <a:srgbClr val="000099"/>
                </a:solidFill>
              </a:rPr>
              <a:t>производственный </a:t>
            </a:r>
          </a:p>
          <a:p>
            <a:pPr eaLnBrk="1" hangingPunct="1"/>
            <a:r>
              <a:rPr lang="ru-RU" altLang="ru-RU" sz="1700" b="1" i="1" dirty="0">
                <a:solidFill>
                  <a:srgbClr val="000099"/>
                </a:solidFill>
              </a:rPr>
              <a:t>(эксплуатационный)</a:t>
            </a:r>
          </a:p>
        </p:txBody>
      </p:sp>
      <p:sp>
        <p:nvSpPr>
          <p:cNvPr id="30739" name="Rectangle 29">
            <a:extLst>
              <a:ext uri="{FF2B5EF4-FFF2-40B4-BE49-F238E27FC236}">
                <a16:creationId xmlns:a16="http://schemas.microsoft.com/office/drawing/2014/main" id="{93229538-85CC-47FC-928B-10271672D759}"/>
              </a:ext>
            </a:extLst>
          </p:cNvPr>
          <p:cNvSpPr>
            <a:spLocks noChangeArrowheads="1"/>
          </p:cNvSpPr>
          <p:nvPr/>
        </p:nvSpPr>
        <p:spPr bwMode="auto">
          <a:xfrm>
            <a:off x="5435600" y="3716338"/>
            <a:ext cx="3455988" cy="2873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1700" b="1" i="1">
                <a:solidFill>
                  <a:schemeClr val="bg2"/>
                </a:solidFill>
              </a:rPr>
              <a:t>естественный</a:t>
            </a:r>
          </a:p>
        </p:txBody>
      </p:sp>
      <p:sp>
        <p:nvSpPr>
          <p:cNvPr id="30740" name="Line 30">
            <a:extLst>
              <a:ext uri="{FF2B5EF4-FFF2-40B4-BE49-F238E27FC236}">
                <a16:creationId xmlns:a16="http://schemas.microsoft.com/office/drawing/2014/main" id="{FE2BDBFA-C39B-481E-8C09-31EA122A24C8}"/>
              </a:ext>
            </a:extLst>
          </p:cNvPr>
          <p:cNvSpPr>
            <a:spLocks noChangeShapeType="1"/>
          </p:cNvSpPr>
          <p:nvPr/>
        </p:nvSpPr>
        <p:spPr bwMode="auto">
          <a:xfrm>
            <a:off x="179388" y="5949950"/>
            <a:ext cx="360362"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41" name="Rectangle 31">
            <a:extLst>
              <a:ext uri="{FF2B5EF4-FFF2-40B4-BE49-F238E27FC236}">
                <a16:creationId xmlns:a16="http://schemas.microsoft.com/office/drawing/2014/main" id="{53A2DA25-7F2B-482C-BEF8-930FB8AD885D}"/>
              </a:ext>
            </a:extLst>
          </p:cNvPr>
          <p:cNvSpPr>
            <a:spLocks noChangeArrowheads="1"/>
          </p:cNvSpPr>
          <p:nvPr/>
        </p:nvSpPr>
        <p:spPr bwMode="auto">
          <a:xfrm>
            <a:off x="539750" y="5661025"/>
            <a:ext cx="2889242"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b="1" i="1" dirty="0">
                <a:solidFill>
                  <a:srgbClr val="0000FF"/>
                </a:solidFill>
              </a:rPr>
              <a:t>ПО СТЕПЕНИ ИЗНОСА</a:t>
            </a:r>
          </a:p>
        </p:txBody>
      </p:sp>
      <p:sp>
        <p:nvSpPr>
          <p:cNvPr id="30742" name="Rectangle 32">
            <a:extLst>
              <a:ext uri="{FF2B5EF4-FFF2-40B4-BE49-F238E27FC236}">
                <a16:creationId xmlns:a16="http://schemas.microsoft.com/office/drawing/2014/main" id="{9F90E9F6-FB55-4D59-A289-A94FDE06950C}"/>
              </a:ext>
            </a:extLst>
          </p:cNvPr>
          <p:cNvSpPr>
            <a:spLocks noChangeArrowheads="1"/>
          </p:cNvSpPr>
          <p:nvPr/>
        </p:nvSpPr>
        <p:spPr bwMode="auto">
          <a:xfrm>
            <a:off x="4000496" y="5429264"/>
            <a:ext cx="1079500"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b="1" i="1" dirty="0">
                <a:solidFill>
                  <a:srgbClr val="000099"/>
                </a:solidFill>
              </a:rPr>
              <a:t>полный</a:t>
            </a:r>
          </a:p>
        </p:txBody>
      </p:sp>
      <p:sp>
        <p:nvSpPr>
          <p:cNvPr id="30743" name="Line 33">
            <a:extLst>
              <a:ext uri="{FF2B5EF4-FFF2-40B4-BE49-F238E27FC236}">
                <a16:creationId xmlns:a16="http://schemas.microsoft.com/office/drawing/2014/main" id="{82F5DB83-654A-4C29-A5C0-75640627571C}"/>
              </a:ext>
            </a:extLst>
          </p:cNvPr>
          <p:cNvSpPr>
            <a:spLocks noChangeShapeType="1"/>
          </p:cNvSpPr>
          <p:nvPr/>
        </p:nvSpPr>
        <p:spPr bwMode="auto">
          <a:xfrm flipV="1">
            <a:off x="3428992" y="5572140"/>
            <a:ext cx="576263" cy="21431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44" name="Line 34">
            <a:extLst>
              <a:ext uri="{FF2B5EF4-FFF2-40B4-BE49-F238E27FC236}">
                <a16:creationId xmlns:a16="http://schemas.microsoft.com/office/drawing/2014/main" id="{E94987AE-E2D9-4C3F-8186-3AC0E53A2661}"/>
              </a:ext>
            </a:extLst>
          </p:cNvPr>
          <p:cNvSpPr>
            <a:spLocks noChangeShapeType="1"/>
          </p:cNvSpPr>
          <p:nvPr/>
        </p:nvSpPr>
        <p:spPr bwMode="auto">
          <a:xfrm>
            <a:off x="2571736" y="3286125"/>
            <a:ext cx="500066" cy="357189"/>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45" name="Line 35">
            <a:extLst>
              <a:ext uri="{FF2B5EF4-FFF2-40B4-BE49-F238E27FC236}">
                <a16:creationId xmlns:a16="http://schemas.microsoft.com/office/drawing/2014/main" id="{FE6B4532-8675-4A13-B9D3-90B2DBD7832F}"/>
              </a:ext>
            </a:extLst>
          </p:cNvPr>
          <p:cNvSpPr>
            <a:spLocks noChangeShapeType="1"/>
          </p:cNvSpPr>
          <p:nvPr/>
        </p:nvSpPr>
        <p:spPr bwMode="auto">
          <a:xfrm>
            <a:off x="3428992" y="6072206"/>
            <a:ext cx="574675" cy="2159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46" name="Rectangle 36">
            <a:extLst>
              <a:ext uri="{FF2B5EF4-FFF2-40B4-BE49-F238E27FC236}">
                <a16:creationId xmlns:a16="http://schemas.microsoft.com/office/drawing/2014/main" id="{CA1337E8-B9A1-4808-B36B-EB76E031C31F}"/>
              </a:ext>
            </a:extLst>
          </p:cNvPr>
          <p:cNvSpPr>
            <a:spLocks noChangeArrowheads="1"/>
          </p:cNvSpPr>
          <p:nvPr/>
        </p:nvSpPr>
        <p:spPr bwMode="auto">
          <a:xfrm>
            <a:off x="4000496" y="6143644"/>
            <a:ext cx="1512887"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b="1" i="1" dirty="0">
                <a:solidFill>
                  <a:srgbClr val="000099"/>
                </a:solidFill>
              </a:rPr>
              <a:t>частичный</a:t>
            </a:r>
          </a:p>
        </p:txBody>
      </p:sp>
      <p:sp>
        <p:nvSpPr>
          <p:cNvPr id="30747" name="Line 38">
            <a:extLst>
              <a:ext uri="{FF2B5EF4-FFF2-40B4-BE49-F238E27FC236}">
                <a16:creationId xmlns:a16="http://schemas.microsoft.com/office/drawing/2014/main" id="{E983ED25-014F-4CA6-A0B6-7615A724B012}"/>
              </a:ext>
            </a:extLst>
          </p:cNvPr>
          <p:cNvSpPr>
            <a:spLocks noChangeShapeType="1"/>
          </p:cNvSpPr>
          <p:nvPr/>
        </p:nvSpPr>
        <p:spPr bwMode="auto">
          <a:xfrm>
            <a:off x="4572000" y="3933825"/>
            <a:ext cx="0" cy="1223963"/>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48" name="Line 39">
            <a:extLst>
              <a:ext uri="{FF2B5EF4-FFF2-40B4-BE49-F238E27FC236}">
                <a16:creationId xmlns:a16="http://schemas.microsoft.com/office/drawing/2014/main" id="{4DA5312A-3750-4291-8910-C9FC4F7ABD96}"/>
              </a:ext>
            </a:extLst>
          </p:cNvPr>
          <p:cNvSpPr>
            <a:spLocks noChangeShapeType="1"/>
          </p:cNvSpPr>
          <p:nvPr/>
        </p:nvSpPr>
        <p:spPr bwMode="auto">
          <a:xfrm flipV="1">
            <a:off x="4932363" y="3789363"/>
            <a:ext cx="504825"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49" name="Line 41">
            <a:extLst>
              <a:ext uri="{FF2B5EF4-FFF2-40B4-BE49-F238E27FC236}">
                <a16:creationId xmlns:a16="http://schemas.microsoft.com/office/drawing/2014/main" id="{8F3F0C59-4A32-4CB4-A39A-798875B7C582}"/>
              </a:ext>
            </a:extLst>
          </p:cNvPr>
          <p:cNvSpPr>
            <a:spLocks noChangeShapeType="1"/>
          </p:cNvSpPr>
          <p:nvPr/>
        </p:nvSpPr>
        <p:spPr bwMode="auto">
          <a:xfrm flipV="1">
            <a:off x="4572000" y="4437063"/>
            <a:ext cx="720725" cy="1587"/>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50" name="Rectangle 42">
            <a:extLst>
              <a:ext uri="{FF2B5EF4-FFF2-40B4-BE49-F238E27FC236}">
                <a16:creationId xmlns:a16="http://schemas.microsoft.com/office/drawing/2014/main" id="{9D51CFD4-0D39-47B3-AAA0-643970CA933D}"/>
              </a:ext>
            </a:extLst>
          </p:cNvPr>
          <p:cNvSpPr>
            <a:spLocks noChangeArrowheads="1"/>
          </p:cNvSpPr>
          <p:nvPr/>
        </p:nvSpPr>
        <p:spPr bwMode="auto">
          <a:xfrm>
            <a:off x="5435600" y="3716338"/>
            <a:ext cx="3455988" cy="2873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1700" b="1" i="1" dirty="0">
                <a:solidFill>
                  <a:srgbClr val="000099"/>
                </a:solidFill>
              </a:rPr>
              <a:t>естественный</a:t>
            </a:r>
          </a:p>
        </p:txBody>
      </p:sp>
      <p:sp>
        <p:nvSpPr>
          <p:cNvPr id="30751" name="Line 45">
            <a:extLst>
              <a:ext uri="{FF2B5EF4-FFF2-40B4-BE49-F238E27FC236}">
                <a16:creationId xmlns:a16="http://schemas.microsoft.com/office/drawing/2014/main" id="{2DD2BA41-88F7-4CDB-9E1D-7AE1FC3847AF}"/>
              </a:ext>
            </a:extLst>
          </p:cNvPr>
          <p:cNvSpPr>
            <a:spLocks noChangeShapeType="1"/>
          </p:cNvSpPr>
          <p:nvPr/>
        </p:nvSpPr>
        <p:spPr bwMode="auto">
          <a:xfrm flipV="1">
            <a:off x="4572000" y="5157788"/>
            <a:ext cx="720725" cy="1587"/>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52" name="Rectangle 46">
            <a:extLst>
              <a:ext uri="{FF2B5EF4-FFF2-40B4-BE49-F238E27FC236}">
                <a16:creationId xmlns:a16="http://schemas.microsoft.com/office/drawing/2014/main" id="{9CB82606-71A2-4E10-8654-5C3775D8817A}"/>
              </a:ext>
            </a:extLst>
          </p:cNvPr>
          <p:cNvSpPr>
            <a:spLocks noChangeArrowheads="1"/>
          </p:cNvSpPr>
          <p:nvPr/>
        </p:nvSpPr>
        <p:spPr bwMode="auto">
          <a:xfrm>
            <a:off x="5292725" y="4149725"/>
            <a:ext cx="3600450" cy="6477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1700" b="1" i="1" dirty="0">
                <a:solidFill>
                  <a:srgbClr val="000099"/>
                </a:solidFill>
              </a:rPr>
              <a:t>по объему работ: </a:t>
            </a:r>
          </a:p>
          <a:p>
            <a:pPr eaLnBrk="1" hangingPunct="1"/>
            <a:r>
              <a:rPr lang="ru-RU" altLang="ru-RU" sz="1700" b="1" i="1" dirty="0" err="1">
                <a:solidFill>
                  <a:srgbClr val="000099"/>
                </a:solidFill>
              </a:rPr>
              <a:t>Иф=</a:t>
            </a:r>
            <a:r>
              <a:rPr lang="ru-RU" altLang="ru-RU" sz="1700" b="1" i="1" dirty="0">
                <a:solidFill>
                  <a:srgbClr val="000099"/>
                </a:solidFill>
              </a:rPr>
              <a:t>(</a:t>
            </a:r>
            <a:r>
              <a:rPr lang="ru-RU" altLang="ru-RU" sz="1700" b="1" i="1" dirty="0" err="1">
                <a:solidFill>
                  <a:srgbClr val="000099"/>
                </a:solidFill>
              </a:rPr>
              <a:t>Тф</a:t>
            </a:r>
            <a:r>
              <a:rPr lang="ru-RU" altLang="ru-RU" sz="1700" b="1" i="1" dirty="0">
                <a:solidFill>
                  <a:srgbClr val="000099"/>
                </a:solidFill>
              </a:rPr>
              <a:t>*</a:t>
            </a:r>
            <a:r>
              <a:rPr lang="ru-RU" altLang="ru-RU" sz="1700" b="1" i="1" dirty="0" err="1">
                <a:solidFill>
                  <a:srgbClr val="000099"/>
                </a:solidFill>
              </a:rPr>
              <a:t>Пф</a:t>
            </a:r>
            <a:r>
              <a:rPr lang="ru-RU" altLang="ru-RU" sz="1700" b="1" i="1" dirty="0">
                <a:solidFill>
                  <a:srgbClr val="000099"/>
                </a:solidFill>
              </a:rPr>
              <a:t>)</a:t>
            </a:r>
            <a:r>
              <a:rPr lang="en-US" altLang="ru-RU" sz="1700" b="1" i="1" dirty="0">
                <a:solidFill>
                  <a:srgbClr val="000099"/>
                </a:solidFill>
              </a:rPr>
              <a:t>/</a:t>
            </a:r>
            <a:r>
              <a:rPr lang="ru-RU" altLang="ru-RU" sz="1700" b="1" i="1" dirty="0">
                <a:solidFill>
                  <a:srgbClr val="000099"/>
                </a:solidFill>
              </a:rPr>
              <a:t>(</a:t>
            </a:r>
            <a:r>
              <a:rPr lang="ru-RU" altLang="ru-RU" sz="1700" b="1" i="1" dirty="0" err="1">
                <a:solidFill>
                  <a:srgbClr val="000099"/>
                </a:solidFill>
              </a:rPr>
              <a:t>Тн</a:t>
            </a:r>
            <a:r>
              <a:rPr lang="ru-RU" altLang="ru-RU" sz="1700" b="1" i="1" dirty="0">
                <a:solidFill>
                  <a:srgbClr val="000099"/>
                </a:solidFill>
              </a:rPr>
              <a:t>*</a:t>
            </a:r>
            <a:r>
              <a:rPr lang="ru-RU" altLang="ru-RU" sz="1700" b="1" i="1" dirty="0" err="1">
                <a:solidFill>
                  <a:srgbClr val="000099"/>
                </a:solidFill>
              </a:rPr>
              <a:t>Пн</a:t>
            </a:r>
            <a:r>
              <a:rPr lang="ru-RU" altLang="ru-RU" sz="1700" b="1" i="1" dirty="0">
                <a:solidFill>
                  <a:srgbClr val="000099"/>
                </a:solidFill>
              </a:rPr>
              <a:t>)</a:t>
            </a:r>
          </a:p>
        </p:txBody>
      </p:sp>
      <p:sp>
        <p:nvSpPr>
          <p:cNvPr id="30753" name="Rectangle 48">
            <a:extLst>
              <a:ext uri="{FF2B5EF4-FFF2-40B4-BE49-F238E27FC236}">
                <a16:creationId xmlns:a16="http://schemas.microsoft.com/office/drawing/2014/main" id="{E906FB6F-8C5C-4A08-9EA6-1C40ACC030B2}"/>
              </a:ext>
            </a:extLst>
          </p:cNvPr>
          <p:cNvSpPr>
            <a:spLocks noChangeArrowheads="1"/>
          </p:cNvSpPr>
          <p:nvPr/>
        </p:nvSpPr>
        <p:spPr bwMode="auto">
          <a:xfrm>
            <a:off x="5292725" y="5013325"/>
            <a:ext cx="3600450" cy="6477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1700" b="1" i="1" dirty="0">
                <a:solidFill>
                  <a:srgbClr val="000099"/>
                </a:solidFill>
              </a:rPr>
              <a:t>по сроку службы: </a:t>
            </a:r>
          </a:p>
          <a:p>
            <a:pPr eaLnBrk="1" hangingPunct="1"/>
            <a:r>
              <a:rPr lang="ru-RU" altLang="ru-RU" sz="1700" b="1" i="1" dirty="0" err="1">
                <a:solidFill>
                  <a:srgbClr val="000099"/>
                </a:solidFill>
              </a:rPr>
              <a:t>Иф=Тф</a:t>
            </a:r>
            <a:r>
              <a:rPr lang="en-US" altLang="ru-RU" sz="1700" b="1" i="1" dirty="0">
                <a:solidFill>
                  <a:srgbClr val="000099"/>
                </a:solidFill>
              </a:rPr>
              <a:t>/</a:t>
            </a:r>
            <a:r>
              <a:rPr lang="ru-RU" altLang="ru-RU" sz="1700" b="1" i="1" dirty="0" err="1">
                <a:solidFill>
                  <a:srgbClr val="000099"/>
                </a:solidFill>
              </a:rPr>
              <a:t>Тн</a:t>
            </a:r>
            <a:endParaRPr lang="ru-RU" altLang="ru-RU" sz="1700" b="1" i="1" dirty="0">
              <a:solidFill>
                <a:srgbClr val="000099"/>
              </a:solidFill>
            </a:endParaRPr>
          </a:p>
        </p:txBody>
      </p:sp>
      <p:sp>
        <p:nvSpPr>
          <p:cNvPr id="34" name="Номер слайда 33"/>
          <p:cNvSpPr>
            <a:spLocks noGrp="1"/>
          </p:cNvSpPr>
          <p:nvPr>
            <p:ph type="sldNum" sz="quarter" idx="12"/>
          </p:nvPr>
        </p:nvSpPr>
        <p:spPr/>
        <p:txBody>
          <a:bodyPr/>
          <a:lstStyle/>
          <a:p>
            <a:fld id="{B19B0651-EE4F-4900-A07F-96A6BFA9D0F0}" type="slidenum">
              <a:rPr lang="ru-RU" smtClean="0"/>
              <a:pPr/>
              <a:t>50</a:t>
            </a:fld>
            <a:endParaRPr lang="ru-RU"/>
          </a:p>
        </p:txBody>
      </p:sp>
    </p:spTree>
    <p:extLst>
      <p:ext uri="{BB962C8B-B14F-4D97-AF65-F5344CB8AC3E}">
        <p14:creationId xmlns:p14="http://schemas.microsoft.com/office/powerpoint/2010/main" val="3563091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a:extLst>
              <a:ext uri="{FF2B5EF4-FFF2-40B4-BE49-F238E27FC236}">
                <a16:creationId xmlns:a16="http://schemas.microsoft.com/office/drawing/2014/main" id="{5D3A385E-8BCB-46C8-8CF2-0FFBF6713038}"/>
              </a:ext>
            </a:extLst>
          </p:cNvPr>
          <p:cNvSpPr txBox="1">
            <a:spLocks noChangeArrowheads="1"/>
          </p:cNvSpPr>
          <p:nvPr/>
        </p:nvSpPr>
        <p:spPr bwMode="auto">
          <a:xfrm>
            <a:off x="0" y="404813"/>
            <a:ext cx="914400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600" b="1" u="sng" dirty="0">
                <a:latin typeface="Arial" panose="020B0604020202020204" pitchFamily="34" charset="0"/>
              </a:rPr>
              <a:t>Первая форма морального износа</a:t>
            </a:r>
          </a:p>
          <a:p>
            <a:pPr algn="l" eaLnBrk="1" hangingPunct="1"/>
            <a:endParaRPr lang="ru-RU" altLang="ru-RU" sz="2600" b="1" u="sng" dirty="0">
              <a:latin typeface="Arial" panose="020B0604020202020204" pitchFamily="34" charset="0"/>
            </a:endParaRPr>
          </a:p>
          <a:p>
            <a:pPr algn="l" eaLnBrk="1" hangingPunct="1"/>
            <a:endParaRPr lang="ru-RU" altLang="ru-RU" sz="2600" dirty="0">
              <a:latin typeface="Arial" panose="020B0604020202020204" pitchFamily="34" charset="0"/>
            </a:endParaRPr>
          </a:p>
          <a:p>
            <a:pPr eaLnBrk="1" hangingPunct="1"/>
            <a:r>
              <a:rPr lang="ru-RU" altLang="ru-RU" sz="2600" b="1" dirty="0">
                <a:solidFill>
                  <a:srgbClr val="000099"/>
                </a:solidFill>
                <a:latin typeface="Arial" panose="020B0604020202020204" pitchFamily="34" charset="0"/>
              </a:rPr>
              <a:t>Им1 = </a:t>
            </a:r>
            <a:r>
              <a:rPr lang="ru-RU" altLang="ru-RU" sz="2600" b="1" dirty="0" err="1">
                <a:solidFill>
                  <a:srgbClr val="000099"/>
                </a:solidFill>
                <a:latin typeface="Arial" panose="020B0604020202020204" pitchFamily="34" charset="0"/>
              </a:rPr>
              <a:t>ОФ</a:t>
            </a:r>
            <a:r>
              <a:rPr lang="ru-RU" altLang="ru-RU" sz="2600" b="1" baseline="-25000" dirty="0" err="1">
                <a:solidFill>
                  <a:srgbClr val="000099"/>
                </a:solidFill>
                <a:latin typeface="Arial" panose="020B0604020202020204" pitchFamily="34" charset="0"/>
              </a:rPr>
              <a:t>баланс</a:t>
            </a:r>
            <a:r>
              <a:rPr lang="ru-RU" altLang="ru-RU" sz="2600" b="1" dirty="0">
                <a:solidFill>
                  <a:srgbClr val="000099"/>
                </a:solidFill>
                <a:latin typeface="Arial" panose="020B0604020202020204" pitchFamily="34" charset="0"/>
              </a:rPr>
              <a:t> – ОФ </a:t>
            </a:r>
            <a:r>
              <a:rPr lang="ru-RU" altLang="ru-RU" sz="2600" b="1" baseline="-25000" dirty="0">
                <a:solidFill>
                  <a:srgbClr val="000099"/>
                </a:solidFill>
                <a:latin typeface="Arial" panose="020B0604020202020204" pitchFamily="34" charset="0"/>
              </a:rPr>
              <a:t>восстановит</a:t>
            </a:r>
          </a:p>
          <a:p>
            <a:pPr algn="l" eaLnBrk="1" hangingPunct="1"/>
            <a:endParaRPr lang="ru-RU" altLang="ru-RU" sz="2600" b="1" dirty="0">
              <a:solidFill>
                <a:srgbClr val="000099"/>
              </a:solidFill>
              <a:latin typeface="Arial" panose="020B0604020202020204" pitchFamily="34" charset="0"/>
            </a:endParaRPr>
          </a:p>
          <a:p>
            <a:pPr algn="l" eaLnBrk="1" hangingPunct="1"/>
            <a:endParaRPr lang="ru-RU" altLang="ru-RU" sz="2600" dirty="0">
              <a:solidFill>
                <a:srgbClr val="000099"/>
              </a:solidFill>
              <a:latin typeface="Arial" panose="020B0604020202020204" pitchFamily="34" charset="0"/>
            </a:endParaRPr>
          </a:p>
          <a:p>
            <a:pPr eaLnBrk="1" hangingPunct="1"/>
            <a:r>
              <a:rPr lang="ru-RU" altLang="ru-RU" sz="2400" b="1" dirty="0">
                <a:solidFill>
                  <a:srgbClr val="000099"/>
                </a:solidFill>
                <a:latin typeface="Arial" panose="020B0604020202020204" pitchFamily="34" charset="0"/>
              </a:rPr>
              <a:t>К </a:t>
            </a:r>
            <a:r>
              <a:rPr lang="ru-RU" altLang="ru-RU" sz="2400" b="1" baseline="-25000" dirty="0">
                <a:solidFill>
                  <a:srgbClr val="000099"/>
                </a:solidFill>
                <a:latin typeface="Arial" panose="020B0604020202020204" pitchFamily="34" charset="0"/>
              </a:rPr>
              <a:t>Им1 </a:t>
            </a:r>
            <a:r>
              <a:rPr lang="ru-RU" altLang="ru-RU" sz="2400" b="1" dirty="0">
                <a:solidFill>
                  <a:srgbClr val="000099"/>
                </a:solidFill>
                <a:latin typeface="Arial" panose="020B0604020202020204" pitchFamily="34" charset="0"/>
              </a:rPr>
              <a:t>= (</a:t>
            </a:r>
            <a:r>
              <a:rPr lang="ru-RU" altLang="ru-RU" sz="2400" b="1" dirty="0" err="1">
                <a:solidFill>
                  <a:srgbClr val="000099"/>
                </a:solidFill>
              </a:rPr>
              <a:t>ОФ</a:t>
            </a:r>
            <a:r>
              <a:rPr lang="ru-RU" altLang="ru-RU" sz="2600" b="1" baseline="-25000" dirty="0" err="1">
                <a:solidFill>
                  <a:srgbClr val="000099"/>
                </a:solidFill>
                <a:latin typeface="Arial" panose="020B0604020202020204" pitchFamily="34" charset="0"/>
              </a:rPr>
              <a:t>баланс</a:t>
            </a:r>
            <a:r>
              <a:rPr lang="ru-RU" altLang="ru-RU" sz="2400" b="1" dirty="0">
                <a:solidFill>
                  <a:srgbClr val="000099"/>
                </a:solidFill>
              </a:rPr>
              <a:t> – ОФ </a:t>
            </a:r>
            <a:r>
              <a:rPr lang="ru-RU" altLang="ru-RU" sz="2600" b="1" baseline="-25000" dirty="0">
                <a:solidFill>
                  <a:srgbClr val="000099"/>
                </a:solidFill>
                <a:latin typeface="Arial" panose="020B0604020202020204" pitchFamily="34" charset="0"/>
              </a:rPr>
              <a:t>восстановит</a:t>
            </a:r>
            <a:r>
              <a:rPr lang="ru-RU" altLang="ru-RU" sz="2400" b="1" dirty="0">
                <a:solidFill>
                  <a:srgbClr val="000099"/>
                </a:solidFill>
              </a:rPr>
              <a:t>) </a:t>
            </a:r>
            <a:r>
              <a:rPr lang="en-US" altLang="ru-RU" sz="2400" b="1" dirty="0">
                <a:solidFill>
                  <a:srgbClr val="000099"/>
                </a:solidFill>
              </a:rPr>
              <a:t>* </a:t>
            </a:r>
            <a:r>
              <a:rPr lang="ru-RU" altLang="ru-RU" sz="2400" b="1" dirty="0">
                <a:solidFill>
                  <a:srgbClr val="000099"/>
                </a:solidFill>
                <a:latin typeface="Arial" panose="020B0604020202020204" pitchFamily="34" charset="0"/>
              </a:rPr>
              <a:t>100% </a:t>
            </a:r>
            <a:r>
              <a:rPr lang="en-US" altLang="ru-RU" sz="2400" b="1" dirty="0">
                <a:solidFill>
                  <a:srgbClr val="000099"/>
                </a:solidFill>
                <a:latin typeface="Arial" panose="020B0604020202020204" pitchFamily="34" charset="0"/>
              </a:rPr>
              <a:t>/ </a:t>
            </a:r>
            <a:r>
              <a:rPr lang="ru-RU" altLang="ru-RU" sz="2400" b="1" dirty="0" err="1">
                <a:solidFill>
                  <a:srgbClr val="000099"/>
                </a:solidFill>
              </a:rPr>
              <a:t>ОФ</a:t>
            </a:r>
            <a:r>
              <a:rPr lang="ru-RU" altLang="ru-RU" sz="2600" b="1" baseline="-25000" dirty="0" err="1">
                <a:solidFill>
                  <a:srgbClr val="000099"/>
                </a:solidFill>
                <a:latin typeface="Arial" panose="020B0604020202020204" pitchFamily="34" charset="0"/>
              </a:rPr>
              <a:t>баланс</a:t>
            </a:r>
            <a:endParaRPr lang="ru-RU" altLang="ru-RU" sz="2600" b="1" baseline="-25000" dirty="0">
              <a:solidFill>
                <a:srgbClr val="000099"/>
              </a:solidFill>
              <a:latin typeface="Arial" panose="020B0604020202020204" pitchFamily="34" charset="0"/>
            </a:endParaRPr>
          </a:p>
          <a:p>
            <a:pPr algn="l" eaLnBrk="1" hangingPunct="1"/>
            <a:endParaRPr lang="ru-RU" altLang="ru-RU" sz="2400" b="1" dirty="0">
              <a:solidFill>
                <a:srgbClr val="000099"/>
              </a:solidFill>
              <a:latin typeface="Arial" panose="020B0604020202020204" pitchFamily="34" charset="0"/>
            </a:endParaRPr>
          </a:p>
        </p:txBody>
      </p:sp>
      <p:sp>
        <p:nvSpPr>
          <p:cNvPr id="31747" name="Text Box 1024">
            <a:extLst>
              <a:ext uri="{FF2B5EF4-FFF2-40B4-BE49-F238E27FC236}">
                <a16:creationId xmlns:a16="http://schemas.microsoft.com/office/drawing/2014/main" id="{38114413-6FF1-4CFE-9444-FDF3899469D8}"/>
              </a:ext>
            </a:extLst>
          </p:cNvPr>
          <p:cNvSpPr txBox="1">
            <a:spLocks noChangeArrowheads="1"/>
          </p:cNvSpPr>
          <p:nvPr/>
        </p:nvSpPr>
        <p:spPr bwMode="auto">
          <a:xfrm>
            <a:off x="285720" y="3786190"/>
            <a:ext cx="784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400" b="1" u="sng">
                <a:latin typeface="Arial" panose="020B0604020202020204" pitchFamily="34" charset="0"/>
              </a:rPr>
              <a:t>Вторая форма морального износа</a:t>
            </a:r>
          </a:p>
          <a:p>
            <a:pPr algn="l" eaLnBrk="1" hangingPunct="1"/>
            <a:endParaRPr lang="ru-RU" altLang="ru-RU" sz="2400" b="1" u="sng">
              <a:latin typeface="Arial" panose="020B0604020202020204" pitchFamily="34" charset="0"/>
            </a:endParaRPr>
          </a:p>
        </p:txBody>
      </p:sp>
      <p:sp>
        <p:nvSpPr>
          <p:cNvPr id="31748" name="Rectangle 1025">
            <a:extLst>
              <a:ext uri="{FF2B5EF4-FFF2-40B4-BE49-F238E27FC236}">
                <a16:creationId xmlns:a16="http://schemas.microsoft.com/office/drawing/2014/main" id="{F5883E84-1046-46C3-8871-F3EF32F5C948}"/>
              </a:ext>
            </a:extLst>
          </p:cNvPr>
          <p:cNvSpPr>
            <a:spLocks noChangeArrowheads="1"/>
          </p:cNvSpPr>
          <p:nvPr/>
        </p:nvSpPr>
        <p:spPr bwMode="auto">
          <a:xfrm>
            <a:off x="179388" y="5084763"/>
            <a:ext cx="86360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2400" b="1" dirty="0">
                <a:solidFill>
                  <a:srgbClr val="000099"/>
                </a:solidFill>
              </a:rPr>
              <a:t>Им2= </a:t>
            </a:r>
            <a:r>
              <a:rPr lang="ru-RU" altLang="ru-RU" sz="2400" b="1" dirty="0" err="1">
                <a:solidFill>
                  <a:srgbClr val="000099"/>
                </a:solidFill>
              </a:rPr>
              <a:t>ОФ</a:t>
            </a:r>
            <a:r>
              <a:rPr lang="ru-RU" altLang="ru-RU" sz="2400" b="1" baseline="-25000" dirty="0" err="1">
                <a:solidFill>
                  <a:srgbClr val="000099"/>
                </a:solidFill>
                <a:latin typeface="Arial" panose="020B0604020202020204" pitchFamily="34" charset="0"/>
              </a:rPr>
              <a:t>пму</a:t>
            </a:r>
            <a:r>
              <a:rPr lang="ru-RU" altLang="ru-RU" sz="2400" b="1" dirty="0">
                <a:solidFill>
                  <a:srgbClr val="000099"/>
                </a:solidFill>
              </a:rPr>
              <a:t> * </a:t>
            </a:r>
            <a:r>
              <a:rPr lang="ru-RU" altLang="ru-RU" sz="2400" b="1" dirty="0" err="1">
                <a:solidFill>
                  <a:srgbClr val="000099"/>
                </a:solidFill>
              </a:rPr>
              <a:t>ОФ</a:t>
            </a:r>
            <a:r>
              <a:rPr lang="ru-RU" altLang="ru-RU" sz="2400" b="1" baseline="-25000" dirty="0" err="1">
                <a:solidFill>
                  <a:srgbClr val="000099"/>
                </a:solidFill>
                <a:latin typeface="Arial" panose="020B0604020202020204" pitchFamily="34" charset="0"/>
              </a:rPr>
              <a:t>пнов</a:t>
            </a:r>
            <a:r>
              <a:rPr lang="ru-RU" altLang="ru-RU" sz="2400" b="1" dirty="0">
                <a:solidFill>
                  <a:srgbClr val="000099"/>
                </a:solidFill>
              </a:rPr>
              <a:t> * ( </a:t>
            </a:r>
            <a:r>
              <a:rPr lang="ru-RU" altLang="ru-RU" sz="2400" b="1" dirty="0" err="1" smtClean="0">
                <a:solidFill>
                  <a:srgbClr val="000099"/>
                </a:solidFill>
              </a:rPr>
              <a:t>Пр</a:t>
            </a:r>
            <a:r>
              <a:rPr lang="ru-RU" altLang="ru-RU" sz="2400" b="1" dirty="0" smtClean="0">
                <a:solidFill>
                  <a:srgbClr val="000099"/>
                </a:solidFill>
              </a:rPr>
              <a:t> </a:t>
            </a:r>
            <a:r>
              <a:rPr lang="ru-RU" altLang="ru-RU" sz="2400" b="1" baseline="-25000" dirty="0">
                <a:solidFill>
                  <a:srgbClr val="000099"/>
                </a:solidFill>
                <a:latin typeface="Arial" panose="020B0604020202020204" pitchFamily="34" charset="0"/>
              </a:rPr>
              <a:t>год </a:t>
            </a:r>
            <a:r>
              <a:rPr lang="ru-RU" altLang="ru-RU" sz="2400" b="1" baseline="-25000" dirty="0" err="1">
                <a:solidFill>
                  <a:srgbClr val="000099"/>
                </a:solidFill>
                <a:latin typeface="Arial" panose="020B0604020202020204" pitchFamily="34" charset="0"/>
              </a:rPr>
              <a:t>му</a:t>
            </a:r>
            <a:r>
              <a:rPr lang="ru-RU" altLang="ru-RU" sz="2400" b="1" baseline="-25000" dirty="0">
                <a:solidFill>
                  <a:srgbClr val="000099"/>
                </a:solidFill>
                <a:latin typeface="Arial" panose="020B0604020202020204" pitchFamily="34" charset="0"/>
              </a:rPr>
              <a:t> * </a:t>
            </a:r>
            <a:r>
              <a:rPr lang="ru-RU" altLang="ru-RU" sz="2400" b="1" dirty="0" err="1">
                <a:solidFill>
                  <a:srgbClr val="000099"/>
                </a:solidFill>
              </a:rPr>
              <a:t>Т</a:t>
            </a:r>
            <a:r>
              <a:rPr lang="ru-RU" altLang="ru-RU" sz="2400" b="1" baseline="-25000" dirty="0" err="1">
                <a:solidFill>
                  <a:srgbClr val="000099"/>
                </a:solidFill>
                <a:latin typeface="Arial" panose="020B0604020202020204" pitchFamily="34" charset="0"/>
              </a:rPr>
              <a:t>му</a:t>
            </a:r>
            <a:r>
              <a:rPr lang="ru-RU" altLang="ru-RU" sz="2400" b="1" dirty="0">
                <a:solidFill>
                  <a:srgbClr val="000099"/>
                </a:solidFill>
              </a:rPr>
              <a:t>) </a:t>
            </a:r>
            <a:r>
              <a:rPr lang="en-US" altLang="ru-RU" sz="2400" b="1" dirty="0">
                <a:solidFill>
                  <a:srgbClr val="000099"/>
                </a:solidFill>
              </a:rPr>
              <a:t>/ </a:t>
            </a:r>
            <a:r>
              <a:rPr lang="ru-RU" altLang="ru-RU" sz="2400" b="1" dirty="0">
                <a:solidFill>
                  <a:srgbClr val="000099"/>
                </a:solidFill>
              </a:rPr>
              <a:t>(</a:t>
            </a:r>
            <a:r>
              <a:rPr lang="ru-RU" altLang="ru-RU" sz="2400" b="1" dirty="0" err="1">
                <a:solidFill>
                  <a:srgbClr val="000099"/>
                </a:solidFill>
              </a:rPr>
              <a:t>Пр</a:t>
            </a:r>
            <a:r>
              <a:rPr lang="ru-RU" altLang="ru-RU" sz="2400" b="1" dirty="0">
                <a:solidFill>
                  <a:srgbClr val="000099"/>
                </a:solidFill>
              </a:rPr>
              <a:t> </a:t>
            </a:r>
            <a:r>
              <a:rPr lang="ru-RU" altLang="ru-RU" sz="2400" b="1" baseline="-25000" dirty="0">
                <a:solidFill>
                  <a:srgbClr val="000099"/>
                </a:solidFill>
                <a:latin typeface="Arial" panose="020B0604020202020204" pitchFamily="34" charset="0"/>
              </a:rPr>
              <a:t>год</a:t>
            </a:r>
            <a:r>
              <a:rPr lang="ru-RU" altLang="ru-RU" sz="2400" b="1" dirty="0">
                <a:solidFill>
                  <a:srgbClr val="000099"/>
                </a:solidFill>
              </a:rPr>
              <a:t> </a:t>
            </a:r>
            <a:r>
              <a:rPr lang="ru-RU" altLang="ru-RU" sz="2400" b="1" baseline="-25000" dirty="0">
                <a:solidFill>
                  <a:srgbClr val="000099"/>
                </a:solidFill>
                <a:latin typeface="Arial" panose="020B0604020202020204" pitchFamily="34" charset="0"/>
              </a:rPr>
              <a:t>нов</a:t>
            </a:r>
            <a:r>
              <a:rPr lang="ru-RU" altLang="ru-RU" sz="2400" b="1" dirty="0">
                <a:solidFill>
                  <a:srgbClr val="000099"/>
                </a:solidFill>
              </a:rPr>
              <a:t> * </a:t>
            </a:r>
            <a:r>
              <a:rPr lang="ru-RU" altLang="ru-RU" sz="2400" b="1" dirty="0" err="1">
                <a:solidFill>
                  <a:srgbClr val="000099"/>
                </a:solidFill>
              </a:rPr>
              <a:t>Т</a:t>
            </a:r>
            <a:r>
              <a:rPr lang="ru-RU" altLang="ru-RU" sz="2400" b="1" baseline="-25000" dirty="0" err="1">
                <a:solidFill>
                  <a:srgbClr val="000099"/>
                </a:solidFill>
                <a:latin typeface="Arial" panose="020B0604020202020204" pitchFamily="34" charset="0"/>
              </a:rPr>
              <a:t>нов</a:t>
            </a:r>
            <a:r>
              <a:rPr lang="ru-RU" altLang="ru-RU" sz="2400" b="1" dirty="0">
                <a:solidFill>
                  <a:srgbClr val="000099"/>
                </a:solidFill>
              </a:rPr>
              <a:t>)</a:t>
            </a:r>
            <a:r>
              <a:rPr lang="ru-RU" altLang="ru-RU" sz="2600" b="1" baseline="-25000" dirty="0">
                <a:solidFill>
                  <a:srgbClr val="000099"/>
                </a:solidFill>
                <a:latin typeface="Arial" panose="020B0604020202020204" pitchFamily="34" charset="0"/>
              </a:rPr>
              <a:t> </a:t>
            </a:r>
          </a:p>
        </p:txBody>
      </p:sp>
      <p:sp>
        <p:nvSpPr>
          <p:cNvPr id="5" name="Номер слайда 4"/>
          <p:cNvSpPr>
            <a:spLocks noGrp="1"/>
          </p:cNvSpPr>
          <p:nvPr>
            <p:ph type="sldNum" sz="quarter" idx="12"/>
          </p:nvPr>
        </p:nvSpPr>
        <p:spPr/>
        <p:txBody>
          <a:bodyPr/>
          <a:lstStyle/>
          <a:p>
            <a:fld id="{B19B0651-EE4F-4900-A07F-96A6BFA9D0F0}" type="slidenum">
              <a:rPr lang="ru-RU" smtClean="0"/>
              <a:pPr/>
              <a:t>51</a:t>
            </a:fld>
            <a:endParaRPr lang="ru-RU"/>
          </a:p>
        </p:txBody>
      </p:sp>
    </p:spTree>
    <p:extLst>
      <p:ext uri="{BB962C8B-B14F-4D97-AF65-F5344CB8AC3E}">
        <p14:creationId xmlns:p14="http://schemas.microsoft.com/office/powerpoint/2010/main" val="635936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CC53051-3B1A-4B9F-B5A6-C660051C7966}"/>
              </a:ext>
            </a:extLst>
          </p:cNvPr>
          <p:cNvSpPr>
            <a:spLocks noGrp="1" noRot="1" noChangeArrowheads="1"/>
          </p:cNvSpPr>
          <p:nvPr>
            <p:ph type="title"/>
          </p:nvPr>
        </p:nvSpPr>
        <p:spPr>
          <a:xfrm>
            <a:off x="468313" y="0"/>
            <a:ext cx="8229600" cy="1143000"/>
          </a:xfrm>
        </p:spPr>
        <p:txBody>
          <a:bodyPr/>
          <a:lstStyle/>
          <a:p>
            <a:pPr eaLnBrk="1" hangingPunct="1">
              <a:defRPr/>
            </a:pPr>
            <a:r>
              <a:rPr lang="ru-RU" sz="4800" b="0" i="1" u="sng">
                <a:solidFill>
                  <a:schemeClr val="tx1"/>
                </a:solidFill>
              </a:rPr>
              <a:t>Амортизация ОФ</a:t>
            </a:r>
            <a:r>
              <a:rPr lang="ru-RU" sz="4800" b="0" i="1">
                <a:solidFill>
                  <a:schemeClr val="tx1"/>
                </a:solidFill>
              </a:rPr>
              <a:t> -</a:t>
            </a:r>
            <a:endParaRPr lang="ru-RU" sz="4800" i="1">
              <a:solidFill>
                <a:schemeClr val="tx1"/>
              </a:solidFill>
            </a:endParaRPr>
          </a:p>
        </p:txBody>
      </p:sp>
      <p:sp>
        <p:nvSpPr>
          <p:cNvPr id="84995" name="Rectangle 3">
            <a:extLst>
              <a:ext uri="{FF2B5EF4-FFF2-40B4-BE49-F238E27FC236}">
                <a16:creationId xmlns:a16="http://schemas.microsoft.com/office/drawing/2014/main" id="{70B1CD6A-A2BF-4CBE-88C1-FA09488C8439}"/>
              </a:ext>
            </a:extLst>
          </p:cNvPr>
          <p:cNvSpPr>
            <a:spLocks noGrp="1" noChangeArrowheads="1"/>
          </p:cNvSpPr>
          <p:nvPr>
            <p:ph idx="1"/>
          </p:nvPr>
        </p:nvSpPr>
        <p:spPr>
          <a:xfrm>
            <a:off x="250825" y="1484313"/>
            <a:ext cx="8893175" cy="5113337"/>
          </a:xfrm>
        </p:spPr>
        <p:txBody>
          <a:bodyPr/>
          <a:lstStyle/>
          <a:p>
            <a:pPr eaLnBrk="1" hangingPunct="1">
              <a:buFont typeface="Wingdings" panose="05000000000000000000" pitchFamily="2" charset="2"/>
              <a:buNone/>
              <a:defRPr/>
            </a:pPr>
            <a:r>
              <a:rPr lang="ru-RU"/>
              <a:t>   </a:t>
            </a:r>
            <a:r>
              <a:rPr lang="ru-RU" sz="4000"/>
              <a:t>постепенный перенос части стоимости основных фондов на вновь созданный продукт для последующего воспроизводства основных фондов ко времени их полного износа.</a:t>
            </a:r>
          </a:p>
          <a:p>
            <a:pPr eaLnBrk="1" hangingPunct="1">
              <a:buFont typeface="Wingdings" panose="05000000000000000000" pitchFamily="2" charset="2"/>
              <a:buNone/>
              <a:defRPr/>
            </a:pPr>
            <a:endParaRPr lang="ru-RU" sz="4000"/>
          </a:p>
        </p:txBody>
      </p:sp>
      <p:sp>
        <p:nvSpPr>
          <p:cNvPr id="4" name="Номер слайда 3"/>
          <p:cNvSpPr>
            <a:spLocks noGrp="1"/>
          </p:cNvSpPr>
          <p:nvPr>
            <p:ph type="sldNum" sz="quarter" idx="12"/>
          </p:nvPr>
        </p:nvSpPr>
        <p:spPr/>
        <p:txBody>
          <a:bodyPr/>
          <a:lstStyle/>
          <a:p>
            <a:fld id="{B19B0651-EE4F-4900-A07F-96A6BFA9D0F0}" type="slidenum">
              <a:rPr lang="ru-RU" smtClean="0"/>
              <a:pPr/>
              <a:t>52</a:t>
            </a:fld>
            <a:endParaRPr lang="ru-RU"/>
          </a:p>
        </p:txBody>
      </p:sp>
    </p:spTree>
    <p:extLst>
      <p:ext uri="{BB962C8B-B14F-4D97-AF65-F5344CB8AC3E}">
        <p14:creationId xmlns:p14="http://schemas.microsoft.com/office/powerpoint/2010/main" val="2768829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00E4237D-3246-408E-8960-7D076895378A}"/>
              </a:ext>
            </a:extLst>
          </p:cNvPr>
          <p:cNvSpPr>
            <a:spLocks noGrp="1" noRot="1" noChangeArrowheads="1"/>
          </p:cNvSpPr>
          <p:nvPr>
            <p:ph type="title"/>
          </p:nvPr>
        </p:nvSpPr>
        <p:spPr>
          <a:xfrm>
            <a:off x="0" y="692150"/>
            <a:ext cx="9144000" cy="1139825"/>
          </a:xfrm>
        </p:spPr>
        <p:txBody>
          <a:bodyPr>
            <a:normAutofit/>
          </a:bodyPr>
          <a:lstStyle/>
          <a:p>
            <a:pPr eaLnBrk="1" hangingPunct="1">
              <a:defRPr/>
            </a:pPr>
            <a:r>
              <a:rPr lang="ru-RU" sz="4600" b="0" u="sng">
                <a:solidFill>
                  <a:schemeClr val="tx1"/>
                </a:solidFill>
                <a:latin typeface="Arial" charset="0"/>
              </a:rPr>
              <a:t>Амортизационные отчисления</a:t>
            </a:r>
            <a:r>
              <a:rPr lang="en-US" sz="4600" b="0" u="sng">
                <a:solidFill>
                  <a:schemeClr val="tx1"/>
                </a:solidFill>
                <a:latin typeface="Arial" charset="0"/>
              </a:rPr>
              <a:t> -</a:t>
            </a:r>
            <a:endParaRPr lang="ru-RU" sz="4600" b="0" u="sng">
              <a:solidFill>
                <a:schemeClr val="tx1"/>
              </a:solidFill>
              <a:latin typeface="Arial" charset="0"/>
            </a:endParaRPr>
          </a:p>
        </p:txBody>
      </p:sp>
      <p:sp>
        <p:nvSpPr>
          <p:cNvPr id="87043" name="Rectangle 3">
            <a:extLst>
              <a:ext uri="{FF2B5EF4-FFF2-40B4-BE49-F238E27FC236}">
                <a16:creationId xmlns:a16="http://schemas.microsoft.com/office/drawing/2014/main" id="{452AFE57-39DD-4D72-B36A-0AB5CEC66B1B}"/>
              </a:ext>
            </a:extLst>
          </p:cNvPr>
          <p:cNvSpPr>
            <a:spLocks noGrp="1" noChangeArrowheads="1"/>
          </p:cNvSpPr>
          <p:nvPr>
            <p:ph idx="1"/>
          </p:nvPr>
        </p:nvSpPr>
        <p:spPr>
          <a:xfrm>
            <a:off x="250825" y="1628775"/>
            <a:ext cx="8893175" cy="4530725"/>
          </a:xfrm>
        </p:spPr>
        <p:txBody>
          <a:bodyPr>
            <a:normAutofit/>
          </a:bodyPr>
          <a:lstStyle/>
          <a:p>
            <a:pPr eaLnBrk="1" hangingPunct="1">
              <a:buFont typeface="Wingdings" panose="05000000000000000000" pitchFamily="2" charset="2"/>
              <a:buNone/>
              <a:defRPr/>
            </a:pPr>
            <a:r>
              <a:rPr lang="en-US" dirty="0"/>
              <a:t>   </a:t>
            </a:r>
            <a:r>
              <a:rPr lang="ru-RU" sz="4100" dirty="0"/>
              <a:t>денежное выражение размера амортизации, соответствующее степени износа основных фондов.</a:t>
            </a:r>
            <a:r>
              <a:rPr lang="ru-RU" sz="4100" dirty="0">
                <a:solidFill>
                  <a:schemeClr val="bg1"/>
                </a:solidFill>
              </a:rPr>
              <a:t> </a:t>
            </a:r>
          </a:p>
          <a:p>
            <a:pPr eaLnBrk="1" hangingPunct="1">
              <a:buFont typeface="Wingdings" panose="05000000000000000000" pitchFamily="2" charset="2"/>
              <a:buNone/>
              <a:defRPr/>
            </a:pPr>
            <a:endParaRPr lang="ru-RU" sz="4100" dirty="0">
              <a:solidFill>
                <a:schemeClr val="bg1"/>
              </a:solidFill>
            </a:endParaRPr>
          </a:p>
          <a:p>
            <a:pPr algn="ctr" eaLnBrk="1" hangingPunct="1">
              <a:buFont typeface="Wingdings" panose="05000000000000000000" pitchFamily="2" charset="2"/>
              <a:buNone/>
              <a:defRPr/>
            </a:pPr>
            <a:r>
              <a:rPr lang="ru-RU" dirty="0">
                <a:solidFill>
                  <a:srgbClr val="C00000"/>
                </a:solidFill>
              </a:rPr>
              <a:t>  </a:t>
            </a:r>
            <a:r>
              <a:rPr lang="ru-RU" sz="3700" b="1" i="1" dirty="0">
                <a:solidFill>
                  <a:srgbClr val="C00000"/>
                </a:solidFill>
              </a:rPr>
              <a:t>Входят в состав затрат на производство и реализацию продукции (работ, услуг)!!!</a:t>
            </a:r>
          </a:p>
        </p:txBody>
      </p:sp>
      <p:sp>
        <p:nvSpPr>
          <p:cNvPr id="4" name="Номер слайда 3"/>
          <p:cNvSpPr>
            <a:spLocks noGrp="1"/>
          </p:cNvSpPr>
          <p:nvPr>
            <p:ph type="sldNum" sz="quarter" idx="12"/>
          </p:nvPr>
        </p:nvSpPr>
        <p:spPr/>
        <p:txBody>
          <a:bodyPr/>
          <a:lstStyle/>
          <a:p>
            <a:fld id="{B19B0651-EE4F-4900-A07F-96A6BFA9D0F0}" type="slidenum">
              <a:rPr lang="ru-RU" smtClean="0"/>
              <a:pPr/>
              <a:t>53</a:t>
            </a:fld>
            <a:endParaRPr lang="ru-RU"/>
          </a:p>
        </p:txBody>
      </p:sp>
    </p:spTree>
    <p:extLst>
      <p:ext uri="{BB962C8B-B14F-4D97-AF65-F5344CB8AC3E}">
        <p14:creationId xmlns:p14="http://schemas.microsoft.com/office/powerpoint/2010/main" val="3773589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F72AF4C-5778-4F82-8D9B-245F7EA4815A}"/>
              </a:ext>
            </a:extLst>
          </p:cNvPr>
          <p:cNvSpPr>
            <a:spLocks noGrp="1" noRot="1" noChangeArrowheads="1"/>
          </p:cNvSpPr>
          <p:nvPr>
            <p:ph type="title"/>
          </p:nvPr>
        </p:nvSpPr>
        <p:spPr>
          <a:xfrm>
            <a:off x="0" y="-387350"/>
            <a:ext cx="9144000" cy="1143000"/>
          </a:xfrm>
        </p:spPr>
        <p:txBody>
          <a:bodyPr/>
          <a:lstStyle/>
          <a:p>
            <a:pPr eaLnBrk="1" hangingPunct="1">
              <a:defRPr/>
            </a:pPr>
            <a:r>
              <a:rPr lang="ru-RU" sz="2700" b="0">
                <a:solidFill>
                  <a:schemeClr val="tx1"/>
                </a:solidFill>
              </a:rPr>
              <a:t>Методы начисления амортизационных начислений</a:t>
            </a:r>
            <a:r>
              <a:rPr lang="ru-RU" sz="4000"/>
              <a:t> </a:t>
            </a:r>
          </a:p>
        </p:txBody>
      </p:sp>
      <p:graphicFrame>
        <p:nvGraphicFramePr>
          <p:cNvPr id="91260" name="Group 124">
            <a:extLst>
              <a:ext uri="{FF2B5EF4-FFF2-40B4-BE49-F238E27FC236}">
                <a16:creationId xmlns:a16="http://schemas.microsoft.com/office/drawing/2014/main" id="{0698FEEB-2DD3-46C5-85C3-B9BD4A356325}"/>
              </a:ext>
            </a:extLst>
          </p:cNvPr>
          <p:cNvGraphicFramePr>
            <a:graphicFrameLocks noGrp="1"/>
          </p:cNvGraphicFramePr>
          <p:nvPr>
            <p:ph idx="1"/>
          </p:nvPr>
        </p:nvGraphicFramePr>
        <p:xfrm>
          <a:off x="179388" y="677863"/>
          <a:ext cx="8785225" cy="5673958"/>
        </p:xfrm>
        <a:graphic>
          <a:graphicData uri="http://schemas.openxmlformats.org/drawingml/2006/table">
            <a:tbl>
              <a:tblPr/>
              <a:tblGrid>
                <a:gridCol w="2447925">
                  <a:extLst>
                    <a:ext uri="{9D8B030D-6E8A-4147-A177-3AD203B41FA5}">
                      <a16:colId xmlns:a16="http://schemas.microsoft.com/office/drawing/2014/main" val="20000"/>
                    </a:ext>
                  </a:extLst>
                </a:gridCol>
                <a:gridCol w="1944687">
                  <a:extLst>
                    <a:ext uri="{9D8B030D-6E8A-4147-A177-3AD203B41FA5}">
                      <a16:colId xmlns:a16="http://schemas.microsoft.com/office/drawing/2014/main" val="20001"/>
                    </a:ext>
                  </a:extLst>
                </a:gridCol>
                <a:gridCol w="1465263">
                  <a:extLst>
                    <a:ext uri="{9D8B030D-6E8A-4147-A177-3AD203B41FA5}">
                      <a16:colId xmlns:a16="http://schemas.microsoft.com/office/drawing/2014/main" val="20002"/>
                    </a:ext>
                  </a:extLst>
                </a:gridCol>
                <a:gridCol w="2927350">
                  <a:extLst>
                    <a:ext uri="{9D8B030D-6E8A-4147-A177-3AD203B41FA5}">
                      <a16:colId xmlns:a16="http://schemas.microsoft.com/office/drawing/2014/main" val="20003"/>
                    </a:ext>
                  </a:extLst>
                </a:gridCol>
              </a:tblGrid>
              <a:tr h="9143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800" b="1"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Times New Roman" pitchFamily="18" charset="0"/>
                        </a:rPr>
                        <a:t>Амортизационные группы</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800" b="1" i="0" u="none" strike="noStrike" cap="none" normalizeH="0" baseline="0">
                          <a:ln>
                            <a:noFill/>
                          </a:ln>
                          <a:solidFill>
                            <a:schemeClr val="tx1"/>
                          </a:solidFill>
                          <a:effectLst>
                            <a:outerShdw blurRad="38100" dist="38100" dir="2700000" algn="tl">
                              <a:srgbClr val="000000"/>
                            </a:outerShdw>
                          </a:effectLst>
                          <a:latin typeface="Garamond" pitchFamily="18" charset="0"/>
                          <a:cs typeface="Times New Roman" pitchFamily="18" charset="0"/>
                        </a:rPr>
                        <a:t>Срок</a:t>
                      </a:r>
                      <a:r>
                        <a:rPr kumimoji="0" lang="ru-RU" sz="1800" b="1" i="0" u="none" strike="noStrike" cap="none" normalizeH="0" baseline="0">
                          <a:ln>
                            <a:noFill/>
                          </a:ln>
                          <a:solidFill>
                            <a:schemeClr val="tx1"/>
                          </a:solidFill>
                          <a:effectLst>
                            <a:outerShdw blurRad="38100" dist="38100" dir="2700000" algn="tl">
                              <a:srgbClr val="000000"/>
                            </a:outerShdw>
                          </a:effectLst>
                          <a:latin typeface="Garamond" pitchFamily="18" charset="0"/>
                          <a:ea typeface="Times New Roman" pitchFamily="18" charset="0"/>
                          <a:cs typeface="Arial" charset="0"/>
                        </a:rPr>
                        <a:t> </a:t>
                      </a:r>
                      <a:r>
                        <a:rPr kumimoji="0" lang="ru-RU" sz="1800" b="1" i="0" u="none" strike="noStrike" cap="none" normalizeH="0" baseline="0">
                          <a:ln>
                            <a:noFill/>
                          </a:ln>
                          <a:solidFill>
                            <a:schemeClr val="tx1"/>
                          </a:solidFill>
                          <a:effectLst>
                            <a:outerShdw blurRad="38100" dist="38100" dir="2700000" algn="tl">
                              <a:srgbClr val="000000"/>
                            </a:outerShdw>
                          </a:effectLst>
                          <a:latin typeface="Garamond" pitchFamily="18" charset="0"/>
                          <a:cs typeface="Times New Roman" pitchFamily="18" charset="0"/>
                        </a:rPr>
                        <a:t>полезного использования имущества</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800" b="1" i="0" u="none" strike="noStrike" cap="none" normalizeH="0" baseline="0">
                          <a:ln>
                            <a:noFill/>
                          </a:ln>
                          <a:solidFill>
                            <a:schemeClr val="tx1"/>
                          </a:solidFill>
                          <a:effectLst>
                            <a:outerShdw blurRad="38100" dist="38100" dir="2700000" algn="tl">
                              <a:srgbClr val="000000"/>
                            </a:outerShdw>
                          </a:effectLst>
                          <a:latin typeface="Garamond" pitchFamily="18" charset="0"/>
                          <a:cs typeface="Times New Roman" pitchFamily="18" charset="0"/>
                        </a:rPr>
                        <a:t>Методы и порядок расчета сумм амортизации</a:t>
                      </a:r>
                      <a:r>
                        <a:rPr kumimoji="0" lang="ru-RU" sz="1800" b="1"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0"/>
                  </a:ext>
                </a:extLst>
              </a:tr>
              <a:tr h="4555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I </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группа</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1</a:t>
                      </a: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2 года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6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по выбору: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6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линейный или нелинейный метод</a:t>
                      </a:r>
                      <a:r>
                        <a:rPr kumimoji="0" lang="ru-RU" sz="28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300" b="1" i="1" u="sng"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rPr>
                        <a:t>Линейный метод: </a:t>
                      </a:r>
                      <a:endParaRPr kumimoji="0" lang="en-US" sz="1300" b="1" i="1" u="sng"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300" b="1" i="0" u="none"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rPr>
                        <a:t>К </a:t>
                      </a:r>
                      <a:r>
                        <a:rPr kumimoji="0" lang="en-US" sz="1300" b="1" i="0" u="none"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rPr>
                        <a:t>=</a:t>
                      </a:r>
                      <a:r>
                        <a:rPr kumimoji="0" lang="ru-RU" sz="1300" b="1" i="0" u="none"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rPr>
                        <a:t>(1/</a:t>
                      </a:r>
                      <a:r>
                        <a:rPr kumimoji="0" lang="en-US" sz="1300" b="1" i="0" u="none"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rPr>
                        <a:t>n</a:t>
                      </a:r>
                      <a:r>
                        <a:rPr kumimoji="0" lang="ru-RU" sz="1300" b="1" i="0" u="none"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rPr>
                        <a:t>) </a:t>
                      </a:r>
                      <a:r>
                        <a:rPr kumimoji="0" lang="en-US" sz="1300" b="1" i="0" u="none"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rPr>
                        <a:t>*</a:t>
                      </a:r>
                      <a:r>
                        <a:rPr kumimoji="0" lang="ru-RU" sz="1300" b="1" i="0" u="none"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rPr>
                        <a:t> 100%. </a:t>
                      </a:r>
                      <a:endParaRPr kumimoji="0" lang="en-US" sz="1300" b="1" i="0" u="none"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300" b="1" i="0" u="none" strike="noStrike" cap="none" normalizeH="0" baseline="0" dirty="0">
                        <a:ln>
                          <a:noFill/>
                        </a:ln>
                        <a:solidFill>
                          <a:srgbClr val="FFFF00"/>
                        </a:solidFill>
                        <a:effectLst>
                          <a:outerShdw blurRad="38100" dist="38100" dir="2700000" algn="tl">
                            <a:srgbClr val="000000"/>
                          </a:outerShdw>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3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rPr>
                        <a:t>где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3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rPr>
                        <a:t>К </a:t>
                      </a:r>
                      <a:r>
                        <a:rPr kumimoji="0" lang="en-US" sz="13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rPr>
                        <a:t>-</a:t>
                      </a:r>
                      <a:r>
                        <a:rPr kumimoji="0" lang="ru-RU" sz="13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rPr>
                        <a:t> норма амортизации в % к первоначальной (восстановительной)  стоимости   имущества; </a:t>
                      </a:r>
                      <a:endParaRPr kumimoji="0" lang="en-US" sz="13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3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rPr>
                        <a:t>       n</a:t>
                      </a:r>
                      <a:r>
                        <a:rPr kumimoji="0" lang="ru-RU" sz="13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rPr>
                        <a:t> —  срок полезного использования имущества, месяцев;</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3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300" b="1" i="0" u="sng"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rPr>
                        <a:t>Нелинейный метод:</a:t>
                      </a:r>
                      <a:r>
                        <a:rPr kumimoji="0" lang="ru-RU" sz="1300" b="1" i="0" u="none"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rPr>
                        <a:t> </a:t>
                      </a:r>
                      <a:endParaRPr kumimoji="0" lang="en-US" sz="1300" b="1" i="0" u="none"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300" b="1" i="0" u="none"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rPr>
                        <a:t>К = (2/ </a:t>
                      </a:r>
                      <a:r>
                        <a:rPr kumimoji="0" lang="en-US" sz="1300" b="1" i="0" u="none"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rPr>
                        <a:t>n</a:t>
                      </a:r>
                      <a:r>
                        <a:rPr kumimoji="0" lang="ru-RU" sz="1300" b="1" i="0" u="none"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rPr>
                        <a:t>) </a:t>
                      </a:r>
                      <a:r>
                        <a:rPr kumimoji="0" lang="en-US" sz="1300" b="1" i="0" u="none"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rPr>
                        <a:t>*</a:t>
                      </a:r>
                      <a:r>
                        <a:rPr kumimoji="0" lang="ru-RU" sz="1300" b="1" i="0" u="none"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rPr>
                        <a:t> 100%,</a:t>
                      </a:r>
                      <a:endParaRPr kumimoji="0" lang="en-US" sz="1300" b="1" i="0" u="none" strike="noStrike" cap="none" normalizeH="0" baseline="0" dirty="0">
                        <a:ln>
                          <a:noFill/>
                        </a:ln>
                        <a:solidFill>
                          <a:srgbClr val="C00000"/>
                        </a:solidFill>
                        <a:effectLst>
                          <a:outerShdw blurRad="38100" dist="38100" dir="2700000" algn="tl">
                            <a:srgbClr val="000000"/>
                          </a:outerShdw>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300" b="1" i="0" u="none" strike="noStrike" cap="none" normalizeH="0" baseline="0" dirty="0">
                        <a:ln>
                          <a:noFill/>
                        </a:ln>
                        <a:solidFill>
                          <a:srgbClr val="FFFF00"/>
                        </a:solidFill>
                        <a:effectLst>
                          <a:outerShdw blurRad="38100" dist="38100" dir="2700000" algn="tl">
                            <a:srgbClr val="000000"/>
                          </a:outerShdw>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3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rPr>
                        <a:t>где К </a:t>
                      </a:r>
                      <a:r>
                        <a:rPr kumimoji="0" lang="en-US" sz="13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rPr>
                        <a:t>-</a:t>
                      </a:r>
                      <a:r>
                        <a:rPr kumimoji="0" lang="ru-RU" sz="13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rPr>
                        <a:t> норма амортизации в % к остаточной стоимости имущества.</a:t>
                      </a:r>
                      <a:r>
                        <a:rPr kumimoji="0" lang="ru-RU" sz="12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rPr>
                        <a:t>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32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II </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группа</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2</a:t>
                      </a: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3 года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4016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III </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группа</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3</a:t>
                      </a: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5 лет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3"/>
                  </a:ext>
                </a:extLst>
              </a:tr>
              <a:tr h="4016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IV </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группа</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5</a:t>
                      </a: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7 лет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4"/>
                  </a:ext>
                </a:extLst>
              </a:tr>
              <a:tr h="4016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V </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группа</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7</a:t>
                      </a: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10 лет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5"/>
                  </a:ext>
                </a:extLst>
              </a:tr>
              <a:tr h="4016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VI </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группа</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10-15 лет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6"/>
                  </a:ext>
                </a:extLst>
              </a:tr>
              <a:tr h="9940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VII </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группа</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15-20 лет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7"/>
                  </a:ext>
                </a:extLst>
              </a:tr>
              <a:tr h="4968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VIII </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группа</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20</a:t>
                      </a: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25 лет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1"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Линейный метод</a:t>
                      </a:r>
                      <a:endParaRPr kumimoji="0" lang="ru-RU" sz="16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8"/>
                  </a:ext>
                </a:extLst>
              </a:tr>
              <a:tr h="4016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IX </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группа</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25</a:t>
                      </a: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30 лет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1"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Линейный метод</a:t>
                      </a:r>
                      <a:endParaRPr kumimoji="0" lang="ru-RU" sz="16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9"/>
                  </a:ext>
                </a:extLst>
              </a:tr>
              <a:tr h="4016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X </a:t>
                      </a: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группа</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0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свыше 30 лет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600" b="0" i="1"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Линейный метод</a:t>
                      </a:r>
                      <a:endParaRPr kumimoji="0" lang="ru-RU" sz="16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10"/>
                  </a:ext>
                </a:extLst>
              </a:tr>
            </a:tbl>
          </a:graphicData>
        </a:graphic>
      </p:graphicFrame>
      <p:sp>
        <p:nvSpPr>
          <p:cNvPr id="4" name="Номер слайда 3"/>
          <p:cNvSpPr>
            <a:spLocks noGrp="1"/>
          </p:cNvSpPr>
          <p:nvPr>
            <p:ph type="sldNum" sz="quarter" idx="12"/>
          </p:nvPr>
        </p:nvSpPr>
        <p:spPr/>
        <p:txBody>
          <a:bodyPr/>
          <a:lstStyle/>
          <a:p>
            <a:fld id="{B19B0651-EE4F-4900-A07F-96A6BFA9D0F0}" type="slidenum">
              <a:rPr lang="ru-RU" smtClean="0"/>
              <a:pPr/>
              <a:t>54</a:t>
            </a:fld>
            <a:endParaRPr lang="ru-RU"/>
          </a:p>
        </p:txBody>
      </p:sp>
    </p:spTree>
    <p:extLst>
      <p:ext uri="{BB962C8B-B14F-4D97-AF65-F5344CB8AC3E}">
        <p14:creationId xmlns:p14="http://schemas.microsoft.com/office/powerpoint/2010/main" val="4188332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1A3DEB2-AB2A-4057-97BD-63A242CAFAFD}"/>
              </a:ext>
            </a:extLst>
          </p:cNvPr>
          <p:cNvSpPr>
            <a:spLocks noGrp="1" noRot="1" noChangeArrowheads="1"/>
          </p:cNvSpPr>
          <p:nvPr>
            <p:ph type="title"/>
          </p:nvPr>
        </p:nvSpPr>
        <p:spPr>
          <a:xfrm>
            <a:off x="250825" y="277813"/>
            <a:ext cx="8893175" cy="1139825"/>
          </a:xfrm>
        </p:spPr>
        <p:txBody>
          <a:bodyPr/>
          <a:lstStyle/>
          <a:p>
            <a:pPr eaLnBrk="1" hangingPunct="1">
              <a:defRPr/>
            </a:pPr>
            <a:r>
              <a:rPr lang="ru-RU" b="0" dirty="0">
                <a:solidFill>
                  <a:srgbClr val="000099"/>
                </a:solidFill>
              </a:rPr>
              <a:t>Срок полезного использования -</a:t>
            </a:r>
          </a:p>
        </p:txBody>
      </p:sp>
      <p:sp>
        <p:nvSpPr>
          <p:cNvPr id="92163" name="Rectangle 3">
            <a:extLst>
              <a:ext uri="{FF2B5EF4-FFF2-40B4-BE49-F238E27FC236}">
                <a16:creationId xmlns:a16="http://schemas.microsoft.com/office/drawing/2014/main" id="{9AA9B879-7F82-4DAA-A0CA-BA26ED8EAAB7}"/>
              </a:ext>
            </a:extLst>
          </p:cNvPr>
          <p:cNvSpPr>
            <a:spLocks noGrp="1" noChangeArrowheads="1"/>
          </p:cNvSpPr>
          <p:nvPr>
            <p:ph idx="1"/>
          </p:nvPr>
        </p:nvSpPr>
        <p:spPr/>
        <p:txBody>
          <a:bodyPr>
            <a:normAutofit/>
          </a:bodyPr>
          <a:lstStyle/>
          <a:p>
            <a:pPr eaLnBrk="1" hangingPunct="1">
              <a:buFont typeface="Wingdings" panose="05000000000000000000" pitchFamily="2" charset="2"/>
              <a:buNone/>
              <a:defRPr/>
            </a:pPr>
            <a:r>
              <a:rPr lang="ru-RU" dirty="0"/>
              <a:t>   </a:t>
            </a:r>
            <a:r>
              <a:rPr lang="ru-RU" sz="3700" dirty="0"/>
              <a:t>период, в течение которого использование объекта основных средств призвано приносить доход или служить для выполнения целей деятельности хозяйствующего субъекта</a:t>
            </a:r>
            <a:r>
              <a:rPr lang="ru-RU" dirty="0"/>
              <a:t> </a:t>
            </a:r>
          </a:p>
        </p:txBody>
      </p:sp>
      <p:sp>
        <p:nvSpPr>
          <p:cNvPr id="4" name="Номер слайда 3"/>
          <p:cNvSpPr>
            <a:spLocks noGrp="1"/>
          </p:cNvSpPr>
          <p:nvPr>
            <p:ph type="sldNum" sz="quarter" idx="12"/>
          </p:nvPr>
        </p:nvSpPr>
        <p:spPr/>
        <p:txBody>
          <a:bodyPr/>
          <a:lstStyle/>
          <a:p>
            <a:fld id="{B19B0651-EE4F-4900-A07F-96A6BFA9D0F0}" type="slidenum">
              <a:rPr lang="ru-RU" smtClean="0"/>
              <a:pPr/>
              <a:t>55</a:t>
            </a:fld>
            <a:endParaRPr lang="ru-RU"/>
          </a:p>
        </p:txBody>
      </p:sp>
    </p:spTree>
    <p:extLst>
      <p:ext uri="{BB962C8B-B14F-4D97-AF65-F5344CB8AC3E}">
        <p14:creationId xmlns:p14="http://schemas.microsoft.com/office/powerpoint/2010/main" val="2974780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6586821B-97AB-435C-B14C-4744A1A9A671}"/>
              </a:ext>
            </a:extLst>
          </p:cNvPr>
          <p:cNvPicPr>
            <a:picLocks noChangeAspect="1" noChangeArrowheads="1"/>
          </p:cNvPicPr>
          <p:nvPr/>
        </p:nvPicPr>
        <p:blipFill>
          <a:blip r:embed="rId2" cstate="print">
            <a:lum bright="-24000" contrast="60000"/>
            <a:extLst>
              <a:ext uri="{28A0092B-C50C-407E-A947-70E740481C1C}">
                <a14:useLocalDpi xmlns:a14="http://schemas.microsoft.com/office/drawing/2010/main" val="0"/>
              </a:ext>
            </a:extLst>
          </a:blip>
          <a:srcRect l="2751" t="1523" r="3497"/>
          <a:stretch>
            <a:fillRect/>
          </a:stretch>
        </p:blipFill>
        <p:spPr bwMode="auto">
          <a:xfrm>
            <a:off x="1403350" y="0"/>
            <a:ext cx="612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2"/>
          </p:nvPr>
        </p:nvSpPr>
        <p:spPr/>
        <p:txBody>
          <a:bodyPr/>
          <a:lstStyle/>
          <a:p>
            <a:fld id="{B19B0651-EE4F-4900-A07F-96A6BFA9D0F0}" type="slidenum">
              <a:rPr lang="ru-RU" smtClean="0"/>
              <a:pPr/>
              <a:t>56</a:t>
            </a:fld>
            <a:endParaRPr lang="ru-RU"/>
          </a:p>
        </p:txBody>
      </p:sp>
    </p:spTree>
    <p:extLst>
      <p:ext uri="{BB962C8B-B14F-4D97-AF65-F5344CB8AC3E}">
        <p14:creationId xmlns:p14="http://schemas.microsoft.com/office/powerpoint/2010/main" val="21459124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a:extLst>
              <a:ext uri="{FF2B5EF4-FFF2-40B4-BE49-F238E27FC236}">
                <a16:creationId xmlns:a16="http://schemas.microsoft.com/office/drawing/2014/main" id="{22FBD0B0-D353-4422-B2DB-3CFCE8D1DA3D}"/>
              </a:ext>
            </a:extLst>
          </p:cNvPr>
          <p:cNvSpPr>
            <a:spLocks noChangeArrowheads="1"/>
          </p:cNvSpPr>
          <p:nvPr/>
        </p:nvSpPr>
        <p:spPr bwMode="auto">
          <a:xfrm>
            <a:off x="2339975" y="260350"/>
            <a:ext cx="5040313" cy="5762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ru-RU" altLang="ru-RU" sz="2800" b="1" dirty="0">
                <a:solidFill>
                  <a:srgbClr val="000099"/>
                </a:solidFill>
              </a:rPr>
              <a:t>РЕМОНТ</a:t>
            </a:r>
          </a:p>
        </p:txBody>
      </p:sp>
      <p:sp>
        <p:nvSpPr>
          <p:cNvPr id="43011" name="Line 3">
            <a:extLst>
              <a:ext uri="{FF2B5EF4-FFF2-40B4-BE49-F238E27FC236}">
                <a16:creationId xmlns:a16="http://schemas.microsoft.com/office/drawing/2014/main" id="{915B54A2-25E5-4EDE-A1DC-2DC5DE4E1580}"/>
              </a:ext>
            </a:extLst>
          </p:cNvPr>
          <p:cNvSpPr>
            <a:spLocks noChangeShapeType="1"/>
          </p:cNvSpPr>
          <p:nvPr/>
        </p:nvSpPr>
        <p:spPr bwMode="auto">
          <a:xfrm flipH="1">
            <a:off x="1857356" y="714356"/>
            <a:ext cx="936625" cy="7207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12" name="Line 4">
            <a:extLst>
              <a:ext uri="{FF2B5EF4-FFF2-40B4-BE49-F238E27FC236}">
                <a16:creationId xmlns:a16="http://schemas.microsoft.com/office/drawing/2014/main" id="{3F0053F2-7411-40AC-9914-3198A7CF6580}"/>
              </a:ext>
            </a:extLst>
          </p:cNvPr>
          <p:cNvSpPr>
            <a:spLocks noChangeShapeType="1"/>
          </p:cNvSpPr>
          <p:nvPr/>
        </p:nvSpPr>
        <p:spPr bwMode="auto">
          <a:xfrm>
            <a:off x="5003800" y="836613"/>
            <a:ext cx="0" cy="53975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13" name="Rectangle 5">
            <a:extLst>
              <a:ext uri="{FF2B5EF4-FFF2-40B4-BE49-F238E27FC236}">
                <a16:creationId xmlns:a16="http://schemas.microsoft.com/office/drawing/2014/main" id="{497B6BCE-63B7-408C-A31C-DD5AE2A0AE39}"/>
              </a:ext>
            </a:extLst>
          </p:cNvPr>
          <p:cNvSpPr>
            <a:spLocks noChangeArrowheads="1"/>
          </p:cNvSpPr>
          <p:nvPr/>
        </p:nvSpPr>
        <p:spPr bwMode="auto">
          <a:xfrm>
            <a:off x="179388" y="1341438"/>
            <a:ext cx="38147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800" b="1"/>
              <a:t>восстановительный</a:t>
            </a:r>
          </a:p>
        </p:txBody>
      </p:sp>
      <p:sp>
        <p:nvSpPr>
          <p:cNvPr id="43014" name="Line 6">
            <a:extLst>
              <a:ext uri="{FF2B5EF4-FFF2-40B4-BE49-F238E27FC236}">
                <a16:creationId xmlns:a16="http://schemas.microsoft.com/office/drawing/2014/main" id="{B84D39BC-8A5C-42AD-8BB0-27ECFC77BFC7}"/>
              </a:ext>
            </a:extLst>
          </p:cNvPr>
          <p:cNvSpPr>
            <a:spLocks noChangeShapeType="1"/>
          </p:cNvSpPr>
          <p:nvPr/>
        </p:nvSpPr>
        <p:spPr bwMode="auto">
          <a:xfrm>
            <a:off x="6858016" y="714356"/>
            <a:ext cx="865187" cy="7207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15" name="Rectangle 7">
            <a:extLst>
              <a:ext uri="{FF2B5EF4-FFF2-40B4-BE49-F238E27FC236}">
                <a16:creationId xmlns:a16="http://schemas.microsoft.com/office/drawing/2014/main" id="{27A89040-4B33-488F-B64F-A3907AEF47C3}"/>
              </a:ext>
            </a:extLst>
          </p:cNvPr>
          <p:cNvSpPr>
            <a:spLocks noChangeArrowheads="1"/>
          </p:cNvSpPr>
          <p:nvPr/>
        </p:nvSpPr>
        <p:spPr bwMode="auto">
          <a:xfrm>
            <a:off x="6443663" y="1341438"/>
            <a:ext cx="25479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800" b="1"/>
              <a:t>капитальный</a:t>
            </a:r>
          </a:p>
        </p:txBody>
      </p:sp>
      <p:sp>
        <p:nvSpPr>
          <p:cNvPr id="43016" name="Rectangle 8">
            <a:extLst>
              <a:ext uri="{FF2B5EF4-FFF2-40B4-BE49-F238E27FC236}">
                <a16:creationId xmlns:a16="http://schemas.microsoft.com/office/drawing/2014/main" id="{5F3D02CD-C8AD-4451-A6A9-8872C9A07041}"/>
              </a:ext>
            </a:extLst>
          </p:cNvPr>
          <p:cNvSpPr>
            <a:spLocks noChangeArrowheads="1"/>
          </p:cNvSpPr>
          <p:nvPr/>
        </p:nvSpPr>
        <p:spPr bwMode="auto">
          <a:xfrm>
            <a:off x="4144963" y="1357313"/>
            <a:ext cx="16716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800" b="1"/>
              <a:t>текущий</a:t>
            </a:r>
          </a:p>
        </p:txBody>
      </p:sp>
      <p:sp>
        <p:nvSpPr>
          <p:cNvPr id="43017" name="Line 9">
            <a:extLst>
              <a:ext uri="{FF2B5EF4-FFF2-40B4-BE49-F238E27FC236}">
                <a16:creationId xmlns:a16="http://schemas.microsoft.com/office/drawing/2014/main" id="{663B022C-7585-41E6-8A9E-EE7DDD30CE81}"/>
              </a:ext>
            </a:extLst>
          </p:cNvPr>
          <p:cNvSpPr>
            <a:spLocks noChangeShapeType="1"/>
          </p:cNvSpPr>
          <p:nvPr/>
        </p:nvSpPr>
        <p:spPr bwMode="auto">
          <a:xfrm>
            <a:off x="468313" y="1773238"/>
            <a:ext cx="0" cy="6477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18" name="Rectangle 10">
            <a:extLst>
              <a:ext uri="{FF2B5EF4-FFF2-40B4-BE49-F238E27FC236}">
                <a16:creationId xmlns:a16="http://schemas.microsoft.com/office/drawing/2014/main" id="{1B928C0A-780B-4FFB-A693-BDF0A9C1D603}"/>
              </a:ext>
            </a:extLst>
          </p:cNvPr>
          <p:cNvSpPr>
            <a:spLocks noChangeArrowheads="1"/>
          </p:cNvSpPr>
          <p:nvPr/>
        </p:nvSpPr>
        <p:spPr bwMode="auto">
          <a:xfrm>
            <a:off x="0" y="2420938"/>
            <a:ext cx="3022600" cy="4175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000">
                <a:latin typeface="Times New Roman" panose="02020603050405020304" pitchFamily="18" charset="0"/>
                <a:cs typeface="Times New Roman" panose="02020603050405020304" pitchFamily="18" charset="0"/>
              </a:rPr>
              <a:t>особый вид ремонта, </a:t>
            </a:r>
          </a:p>
          <a:p>
            <a:pPr algn="l" eaLnBrk="1" hangingPunct="1"/>
            <a:r>
              <a:rPr lang="ru-RU" altLang="ru-RU" sz="2000">
                <a:latin typeface="Times New Roman" panose="02020603050405020304" pitchFamily="18" charset="0"/>
                <a:cs typeface="Times New Roman" panose="02020603050405020304" pitchFamily="18" charset="0"/>
              </a:rPr>
              <a:t>вызываемый </a:t>
            </a:r>
          </a:p>
          <a:p>
            <a:pPr algn="l" eaLnBrk="1" hangingPunct="1"/>
            <a:r>
              <a:rPr lang="ru-RU" altLang="ru-RU" sz="2000">
                <a:latin typeface="Times New Roman" panose="02020603050405020304" pitchFamily="18" charset="0"/>
                <a:cs typeface="Times New Roman" panose="02020603050405020304" pitchFamily="18" charset="0"/>
              </a:rPr>
              <a:t>различными </a:t>
            </a:r>
          </a:p>
          <a:p>
            <a:pPr algn="l" eaLnBrk="1" hangingPunct="1"/>
            <a:r>
              <a:rPr lang="ru-RU" altLang="ru-RU" sz="2000">
                <a:latin typeface="Times New Roman" panose="02020603050405020304" pitchFamily="18" charset="0"/>
                <a:cs typeface="Times New Roman" panose="02020603050405020304" pitchFamily="18" charset="0"/>
              </a:rPr>
              <a:t>обстоятельствами: </a:t>
            </a:r>
          </a:p>
          <a:p>
            <a:pPr algn="l" eaLnBrk="1" hangingPunct="1"/>
            <a:r>
              <a:rPr lang="ru-RU" altLang="ru-RU" sz="2000">
                <a:latin typeface="Times New Roman" panose="02020603050405020304" pitchFamily="18" charset="0"/>
                <a:cs typeface="Times New Roman" panose="02020603050405020304" pitchFamily="18" charset="0"/>
              </a:rPr>
              <a:t>стихийными действиями </a:t>
            </a:r>
          </a:p>
          <a:p>
            <a:pPr algn="l" eaLnBrk="1" hangingPunct="1"/>
            <a:r>
              <a:rPr lang="ru-RU" altLang="ru-RU" sz="2000">
                <a:latin typeface="Times New Roman" panose="02020603050405020304" pitchFamily="18" charset="0"/>
                <a:cs typeface="Times New Roman" panose="02020603050405020304" pitchFamily="18" charset="0"/>
              </a:rPr>
              <a:t>(наводнение, </a:t>
            </a:r>
          </a:p>
          <a:p>
            <a:pPr algn="l" eaLnBrk="1" hangingPunct="1"/>
            <a:r>
              <a:rPr lang="ru-RU" altLang="ru-RU" sz="2000">
                <a:latin typeface="Times New Roman" panose="02020603050405020304" pitchFamily="18" charset="0"/>
                <a:cs typeface="Times New Roman" panose="02020603050405020304" pitchFamily="18" charset="0"/>
              </a:rPr>
              <a:t>пожар, землетрясение), </a:t>
            </a:r>
          </a:p>
          <a:p>
            <a:pPr algn="l" eaLnBrk="1" hangingPunct="1"/>
            <a:r>
              <a:rPr lang="ru-RU" altLang="ru-RU" sz="2000">
                <a:latin typeface="Times New Roman" panose="02020603050405020304" pitchFamily="18" charset="0"/>
                <a:cs typeface="Times New Roman" panose="02020603050405020304" pitchFamily="18" charset="0"/>
              </a:rPr>
              <a:t>военными разрушениями, </a:t>
            </a:r>
          </a:p>
          <a:p>
            <a:pPr algn="l" eaLnBrk="1" hangingPunct="1"/>
            <a:r>
              <a:rPr lang="ru-RU" altLang="ru-RU" sz="2000">
                <a:latin typeface="Times New Roman" panose="02020603050405020304" pitchFamily="18" charset="0"/>
                <a:cs typeface="Times New Roman" panose="02020603050405020304" pitchFamily="18" charset="0"/>
              </a:rPr>
              <a:t>длительным </a:t>
            </a:r>
          </a:p>
          <a:p>
            <a:pPr algn="l" eaLnBrk="1" hangingPunct="1"/>
            <a:r>
              <a:rPr lang="ru-RU" altLang="ru-RU" sz="2000">
                <a:latin typeface="Times New Roman" panose="02020603050405020304" pitchFamily="18" charset="0"/>
                <a:cs typeface="Times New Roman" panose="02020603050405020304" pitchFamily="18" charset="0"/>
              </a:rPr>
              <a:t>бездействием ОФ. </a:t>
            </a:r>
          </a:p>
          <a:p>
            <a:pPr algn="l" eaLnBrk="1" hangingPunct="1"/>
            <a:r>
              <a:rPr lang="ru-RU" altLang="ru-RU" sz="2000">
                <a:latin typeface="Times New Roman" panose="02020603050405020304" pitchFamily="18" charset="0"/>
                <a:cs typeface="Times New Roman" panose="02020603050405020304" pitchFamily="18" charset="0"/>
              </a:rPr>
              <a:t>Осуществляется за счет </a:t>
            </a:r>
          </a:p>
          <a:p>
            <a:pPr algn="l" eaLnBrk="1" hangingPunct="1"/>
            <a:r>
              <a:rPr lang="ru-RU" altLang="ru-RU" sz="2000">
                <a:latin typeface="Times New Roman" panose="02020603050405020304" pitchFamily="18" charset="0"/>
                <a:cs typeface="Times New Roman" panose="02020603050405020304" pitchFamily="18" charset="0"/>
              </a:rPr>
              <a:t>специальных средств </a:t>
            </a:r>
          </a:p>
          <a:p>
            <a:pPr algn="l" eaLnBrk="1" hangingPunct="1"/>
            <a:r>
              <a:rPr lang="ru-RU" altLang="ru-RU" sz="2000">
                <a:latin typeface="Times New Roman" panose="02020603050405020304" pitchFamily="18" charset="0"/>
                <a:cs typeface="Times New Roman" panose="02020603050405020304" pitchFamily="18" charset="0"/>
              </a:rPr>
              <a:t>государства.</a:t>
            </a:r>
          </a:p>
          <a:p>
            <a:pPr algn="l" eaLnBrk="1" hangingPunct="1"/>
            <a:endParaRPr lang="ru-RU" altLang="ru-RU" sz="1600">
              <a:latin typeface="Times New Roman" panose="02020603050405020304" pitchFamily="18" charset="0"/>
              <a:cs typeface="Times New Roman" panose="02020603050405020304" pitchFamily="18" charset="0"/>
            </a:endParaRPr>
          </a:p>
        </p:txBody>
      </p:sp>
      <p:sp>
        <p:nvSpPr>
          <p:cNvPr id="43019" name="Line 11">
            <a:extLst>
              <a:ext uri="{FF2B5EF4-FFF2-40B4-BE49-F238E27FC236}">
                <a16:creationId xmlns:a16="http://schemas.microsoft.com/office/drawing/2014/main" id="{BA9CD943-67E5-4E13-A66B-31A92F08E8D7}"/>
              </a:ext>
            </a:extLst>
          </p:cNvPr>
          <p:cNvSpPr>
            <a:spLocks noChangeShapeType="1"/>
          </p:cNvSpPr>
          <p:nvPr/>
        </p:nvSpPr>
        <p:spPr bwMode="auto">
          <a:xfrm>
            <a:off x="4572000" y="1768475"/>
            <a:ext cx="0" cy="4318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20" name="Rectangle 12">
            <a:extLst>
              <a:ext uri="{FF2B5EF4-FFF2-40B4-BE49-F238E27FC236}">
                <a16:creationId xmlns:a16="http://schemas.microsoft.com/office/drawing/2014/main" id="{83FBDBE8-072E-4124-80EC-BF01A454D0C0}"/>
              </a:ext>
            </a:extLst>
          </p:cNvPr>
          <p:cNvSpPr>
            <a:spLocks noChangeArrowheads="1"/>
          </p:cNvSpPr>
          <p:nvPr/>
        </p:nvSpPr>
        <p:spPr bwMode="auto">
          <a:xfrm>
            <a:off x="3276600" y="2205038"/>
            <a:ext cx="3022600" cy="4391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000">
                <a:latin typeface="Times New Roman" panose="02020603050405020304" pitchFamily="18" charset="0"/>
                <a:cs typeface="Times New Roman" panose="02020603050405020304" pitchFamily="18" charset="0"/>
              </a:rPr>
              <a:t>мелкий ремонт </a:t>
            </a:r>
          </a:p>
          <a:p>
            <a:pPr algn="l" eaLnBrk="1" hangingPunct="1"/>
            <a:r>
              <a:rPr lang="ru-RU" altLang="ru-RU" sz="2000">
                <a:latin typeface="Times New Roman" panose="02020603050405020304" pitchFamily="18" charset="0"/>
                <a:cs typeface="Times New Roman" panose="02020603050405020304" pitchFamily="18" charset="0"/>
              </a:rPr>
              <a:t>и производится в процессе</a:t>
            </a:r>
          </a:p>
          <a:p>
            <a:pPr algn="l" eaLnBrk="1" hangingPunct="1"/>
            <a:r>
              <a:rPr lang="ru-RU" altLang="ru-RU" sz="2000">
                <a:latin typeface="Times New Roman" panose="02020603050405020304" pitchFamily="18" charset="0"/>
                <a:cs typeface="Times New Roman" panose="02020603050405020304" pitchFamily="18" charset="0"/>
              </a:rPr>
              <a:t> функционирования ОФ, </a:t>
            </a:r>
          </a:p>
          <a:p>
            <a:pPr algn="l" eaLnBrk="1" hangingPunct="1"/>
            <a:r>
              <a:rPr lang="ru-RU" altLang="ru-RU" sz="2000">
                <a:latin typeface="Times New Roman" panose="02020603050405020304" pitchFamily="18" charset="0"/>
                <a:cs typeface="Times New Roman" panose="02020603050405020304" pitchFamily="18" charset="0"/>
              </a:rPr>
              <a:t>как правило,</a:t>
            </a:r>
          </a:p>
          <a:p>
            <a:pPr algn="l" eaLnBrk="1" hangingPunct="1"/>
            <a:r>
              <a:rPr lang="ru-RU" altLang="ru-RU" sz="2000">
                <a:latin typeface="Times New Roman" panose="02020603050405020304" pitchFamily="18" charset="0"/>
                <a:cs typeface="Times New Roman" panose="02020603050405020304" pitchFamily="18" charset="0"/>
              </a:rPr>
              <a:t> без длительного </a:t>
            </a:r>
          </a:p>
          <a:p>
            <a:pPr algn="l" eaLnBrk="1" hangingPunct="1"/>
            <a:r>
              <a:rPr lang="ru-RU" altLang="ru-RU" sz="2000">
                <a:latin typeface="Times New Roman" panose="02020603050405020304" pitchFamily="18" charset="0"/>
                <a:cs typeface="Times New Roman" panose="02020603050405020304" pitchFamily="18" charset="0"/>
              </a:rPr>
              <a:t>перерыва процесса </a:t>
            </a:r>
          </a:p>
          <a:p>
            <a:pPr algn="l" eaLnBrk="1" hangingPunct="1"/>
            <a:r>
              <a:rPr lang="ru-RU" altLang="ru-RU" sz="2000">
                <a:latin typeface="Times New Roman" panose="02020603050405020304" pitchFamily="18" charset="0"/>
                <a:cs typeface="Times New Roman" panose="02020603050405020304" pitchFamily="18" charset="0"/>
              </a:rPr>
              <a:t>производства. </a:t>
            </a:r>
          </a:p>
          <a:p>
            <a:pPr algn="l" eaLnBrk="1" hangingPunct="1"/>
            <a:r>
              <a:rPr lang="ru-RU" altLang="ru-RU" sz="2000">
                <a:latin typeface="Times New Roman" panose="02020603050405020304" pitchFamily="18" charset="0"/>
                <a:cs typeface="Times New Roman" panose="02020603050405020304" pitchFamily="18" charset="0"/>
              </a:rPr>
              <a:t>При мелком ремонте </a:t>
            </a:r>
          </a:p>
          <a:p>
            <a:pPr algn="l" eaLnBrk="1" hangingPunct="1"/>
            <a:r>
              <a:rPr lang="ru-RU" altLang="ru-RU" sz="2000">
                <a:latin typeface="Times New Roman" panose="02020603050405020304" pitchFamily="18" charset="0"/>
                <a:cs typeface="Times New Roman" panose="02020603050405020304" pitchFamily="18" charset="0"/>
              </a:rPr>
              <a:t>заменяются</a:t>
            </a:r>
          </a:p>
          <a:p>
            <a:pPr algn="l" eaLnBrk="1" hangingPunct="1"/>
            <a:r>
              <a:rPr lang="ru-RU" altLang="ru-RU" sz="2000">
                <a:latin typeface="Times New Roman" panose="02020603050405020304" pitchFamily="18" charset="0"/>
                <a:cs typeface="Times New Roman" panose="02020603050405020304" pitchFamily="18" charset="0"/>
              </a:rPr>
              <a:t> отдельные детали и узлы,</a:t>
            </a:r>
          </a:p>
          <a:p>
            <a:pPr algn="l" eaLnBrk="1" hangingPunct="1"/>
            <a:r>
              <a:rPr lang="ru-RU" altLang="ru-RU" sz="2000">
                <a:latin typeface="Times New Roman" panose="02020603050405020304" pitchFamily="18" charset="0"/>
                <a:cs typeface="Times New Roman" panose="02020603050405020304" pitchFamily="18" charset="0"/>
              </a:rPr>
              <a:t> осуществляются </a:t>
            </a:r>
          </a:p>
          <a:p>
            <a:pPr algn="l" eaLnBrk="1" hangingPunct="1"/>
            <a:r>
              <a:rPr lang="ru-RU" altLang="ru-RU" sz="2000">
                <a:latin typeface="Times New Roman" panose="02020603050405020304" pitchFamily="18" charset="0"/>
                <a:cs typeface="Times New Roman" panose="02020603050405020304" pitchFamily="18" charset="0"/>
              </a:rPr>
              <a:t>определенные </a:t>
            </a:r>
          </a:p>
          <a:p>
            <a:pPr algn="l" eaLnBrk="1" hangingPunct="1"/>
            <a:r>
              <a:rPr lang="ru-RU" altLang="ru-RU" sz="2000">
                <a:latin typeface="Times New Roman" panose="02020603050405020304" pitchFamily="18" charset="0"/>
                <a:cs typeface="Times New Roman" panose="02020603050405020304" pitchFamily="18" charset="0"/>
              </a:rPr>
              <a:t>починочные работы </a:t>
            </a:r>
          </a:p>
          <a:p>
            <a:pPr algn="l" eaLnBrk="1" hangingPunct="1"/>
            <a:r>
              <a:rPr lang="ru-RU" altLang="ru-RU" sz="2000">
                <a:latin typeface="Times New Roman" panose="02020603050405020304" pitchFamily="18" charset="0"/>
                <a:cs typeface="Times New Roman" panose="02020603050405020304" pitchFamily="18" charset="0"/>
              </a:rPr>
              <a:t>и другие мероприятия.</a:t>
            </a:r>
          </a:p>
          <a:p>
            <a:pPr algn="l" eaLnBrk="1" hangingPunct="1"/>
            <a:endParaRPr lang="ru-RU" altLang="ru-RU" sz="1400"/>
          </a:p>
        </p:txBody>
      </p:sp>
      <p:sp>
        <p:nvSpPr>
          <p:cNvPr id="43021" name="Rectangle 13">
            <a:extLst>
              <a:ext uri="{FF2B5EF4-FFF2-40B4-BE49-F238E27FC236}">
                <a16:creationId xmlns:a16="http://schemas.microsoft.com/office/drawing/2014/main" id="{45C9EBFC-6E4F-4BB4-8F7B-B6876C75AB74}"/>
              </a:ext>
            </a:extLst>
          </p:cNvPr>
          <p:cNvSpPr>
            <a:spLocks noChangeArrowheads="1"/>
          </p:cNvSpPr>
          <p:nvPr/>
        </p:nvSpPr>
        <p:spPr bwMode="auto">
          <a:xfrm>
            <a:off x="6443663" y="2205038"/>
            <a:ext cx="2520950" cy="3744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r>
              <a:rPr lang="ru-RU" altLang="ru-RU" sz="2000">
                <a:latin typeface="Times New Roman" panose="02020603050405020304" pitchFamily="18" charset="0"/>
                <a:cs typeface="Times New Roman" panose="02020603050405020304" pitchFamily="18" charset="0"/>
              </a:rPr>
              <a:t>существенный </a:t>
            </a:r>
          </a:p>
          <a:p>
            <a:pPr algn="l" eaLnBrk="1" hangingPunct="1"/>
            <a:r>
              <a:rPr lang="ru-RU" altLang="ru-RU" sz="2000">
                <a:latin typeface="Times New Roman" panose="02020603050405020304" pitchFamily="18" charset="0"/>
                <a:cs typeface="Times New Roman" panose="02020603050405020304" pitchFamily="18" charset="0"/>
              </a:rPr>
              <a:t>ремонт ОФ</a:t>
            </a:r>
          </a:p>
          <a:p>
            <a:pPr algn="l" eaLnBrk="1" hangingPunct="1"/>
            <a:r>
              <a:rPr lang="ru-RU" altLang="ru-RU" sz="2000">
                <a:latin typeface="Times New Roman" panose="02020603050405020304" pitchFamily="18" charset="0"/>
                <a:cs typeface="Times New Roman" panose="02020603050405020304" pitchFamily="18" charset="0"/>
              </a:rPr>
              <a:t>и связан с полной</a:t>
            </a:r>
          </a:p>
          <a:p>
            <a:pPr algn="l" eaLnBrk="1" hangingPunct="1"/>
            <a:r>
              <a:rPr lang="ru-RU" altLang="ru-RU" sz="2000">
                <a:latin typeface="Times New Roman" panose="02020603050405020304" pitchFamily="18" charset="0"/>
                <a:cs typeface="Times New Roman" panose="02020603050405020304" pitchFamily="18" charset="0"/>
              </a:rPr>
              <a:t>разборкой машины, </a:t>
            </a:r>
          </a:p>
          <a:p>
            <a:pPr algn="l" eaLnBrk="1" hangingPunct="1"/>
            <a:r>
              <a:rPr lang="ru-RU" altLang="ru-RU" sz="2000">
                <a:latin typeface="Times New Roman" panose="02020603050405020304" pitchFamily="18" charset="0"/>
                <a:cs typeface="Times New Roman" panose="02020603050405020304" pitchFamily="18" charset="0"/>
              </a:rPr>
              <a:t>заменой всех </a:t>
            </a:r>
          </a:p>
          <a:p>
            <a:pPr algn="l" eaLnBrk="1" hangingPunct="1"/>
            <a:r>
              <a:rPr lang="ru-RU" altLang="ru-RU" sz="2000">
                <a:latin typeface="Times New Roman" panose="02020603050405020304" pitchFamily="18" charset="0"/>
                <a:cs typeface="Times New Roman" panose="02020603050405020304" pitchFamily="18" charset="0"/>
              </a:rPr>
              <a:t>изношенных </a:t>
            </a:r>
          </a:p>
          <a:p>
            <a:pPr algn="l" eaLnBrk="1" hangingPunct="1"/>
            <a:r>
              <a:rPr lang="ru-RU" altLang="ru-RU" sz="2000">
                <a:latin typeface="Times New Roman" panose="02020603050405020304" pitchFamily="18" charset="0"/>
                <a:cs typeface="Times New Roman" panose="02020603050405020304" pitchFamily="18" charset="0"/>
              </a:rPr>
              <a:t>деталей и узлов. </a:t>
            </a:r>
          </a:p>
          <a:p>
            <a:pPr algn="l" eaLnBrk="1" hangingPunct="1"/>
            <a:r>
              <a:rPr lang="ru-RU" altLang="ru-RU" sz="2000">
                <a:latin typeface="Times New Roman" panose="02020603050405020304" pitchFamily="18" charset="0"/>
                <a:cs typeface="Times New Roman" panose="02020603050405020304" pitchFamily="18" charset="0"/>
              </a:rPr>
              <a:t>После капитального </a:t>
            </a:r>
          </a:p>
          <a:p>
            <a:pPr algn="l" eaLnBrk="1" hangingPunct="1"/>
            <a:r>
              <a:rPr lang="ru-RU" altLang="ru-RU" sz="2000">
                <a:latin typeface="Times New Roman" panose="02020603050405020304" pitchFamily="18" charset="0"/>
                <a:cs typeface="Times New Roman" panose="02020603050405020304" pitchFamily="18" charset="0"/>
              </a:rPr>
              <a:t>ремонта технические </a:t>
            </a:r>
          </a:p>
          <a:p>
            <a:pPr algn="l" eaLnBrk="1" hangingPunct="1"/>
            <a:r>
              <a:rPr lang="ru-RU" altLang="ru-RU" sz="2000">
                <a:latin typeface="Times New Roman" panose="02020603050405020304" pitchFamily="18" charset="0"/>
                <a:cs typeface="Times New Roman" panose="02020603050405020304" pitchFamily="18" charset="0"/>
              </a:rPr>
              <a:t>параметры машины </a:t>
            </a:r>
          </a:p>
          <a:p>
            <a:pPr algn="l" eaLnBrk="1" hangingPunct="1"/>
            <a:r>
              <a:rPr lang="ru-RU" altLang="ru-RU" sz="2000">
                <a:latin typeface="Times New Roman" panose="02020603050405020304" pitchFamily="18" charset="0"/>
                <a:cs typeface="Times New Roman" panose="02020603050405020304" pitchFamily="18" charset="0"/>
              </a:rPr>
              <a:t>должны приблизиться </a:t>
            </a:r>
          </a:p>
          <a:p>
            <a:pPr algn="l" eaLnBrk="1" hangingPunct="1"/>
            <a:r>
              <a:rPr lang="ru-RU" altLang="ru-RU" sz="2000">
                <a:latin typeface="Times New Roman" panose="02020603050405020304" pitchFamily="18" charset="0"/>
                <a:cs typeface="Times New Roman" panose="02020603050405020304" pitchFamily="18" charset="0"/>
              </a:rPr>
              <a:t>к первоначальным.</a:t>
            </a:r>
          </a:p>
        </p:txBody>
      </p:sp>
      <p:sp>
        <p:nvSpPr>
          <p:cNvPr id="43022" name="Line 14">
            <a:extLst>
              <a:ext uri="{FF2B5EF4-FFF2-40B4-BE49-F238E27FC236}">
                <a16:creationId xmlns:a16="http://schemas.microsoft.com/office/drawing/2014/main" id="{9EB887AE-E276-47D0-988B-E9D0C3452101}"/>
              </a:ext>
            </a:extLst>
          </p:cNvPr>
          <p:cNvSpPr>
            <a:spLocks noChangeShapeType="1"/>
          </p:cNvSpPr>
          <p:nvPr/>
        </p:nvSpPr>
        <p:spPr bwMode="auto">
          <a:xfrm>
            <a:off x="7092950" y="1773238"/>
            <a:ext cx="0" cy="4318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 name="Номер слайда 14"/>
          <p:cNvSpPr>
            <a:spLocks noGrp="1"/>
          </p:cNvSpPr>
          <p:nvPr>
            <p:ph type="sldNum" sz="quarter" idx="12"/>
          </p:nvPr>
        </p:nvSpPr>
        <p:spPr/>
        <p:txBody>
          <a:bodyPr/>
          <a:lstStyle/>
          <a:p>
            <a:fld id="{B19B0651-EE4F-4900-A07F-96A6BFA9D0F0}" type="slidenum">
              <a:rPr lang="ru-RU" smtClean="0"/>
              <a:pPr/>
              <a:t>57</a:t>
            </a:fld>
            <a:endParaRPr lang="ru-RU"/>
          </a:p>
        </p:txBody>
      </p:sp>
    </p:spTree>
    <p:extLst>
      <p:ext uri="{BB962C8B-B14F-4D97-AF65-F5344CB8AC3E}">
        <p14:creationId xmlns:p14="http://schemas.microsoft.com/office/powerpoint/2010/main" val="570320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643998" cy="6370975"/>
          </a:xfrm>
          <a:prstGeom prst="rect">
            <a:avLst/>
          </a:prstGeom>
        </p:spPr>
        <p:txBody>
          <a:bodyPr wrap="square">
            <a:spAutoFit/>
          </a:bodyPr>
          <a:lstStyle/>
          <a:p>
            <a:pPr algn="just"/>
            <a:r>
              <a:rPr lang="ru-RU" sz="2400" b="1" dirty="0" smtClean="0">
                <a:solidFill>
                  <a:srgbClr val="000099"/>
                </a:solidFill>
              </a:rPr>
              <a:t>Модернизация</a:t>
            </a:r>
            <a:r>
              <a:rPr lang="ru-RU" sz="2400" b="1" dirty="0" smtClean="0"/>
              <a:t> - </a:t>
            </a:r>
            <a:r>
              <a:rPr lang="ru-RU" sz="2400" dirty="0" smtClean="0"/>
              <a:t>техническое усовершенствование основных фондов с целью устранения морального снашивания и повышения технико-экономических показателей до уровня новейшего оборудования. </a:t>
            </a:r>
          </a:p>
          <a:p>
            <a:pPr algn="ctr"/>
            <a:r>
              <a:rPr lang="ru-RU" sz="2400" b="1" dirty="0" smtClean="0">
                <a:solidFill>
                  <a:srgbClr val="000099"/>
                </a:solidFill>
              </a:rPr>
              <a:t>Различают модернизацию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ru-RU" dirty="0"/>
          </a:p>
        </p:txBody>
      </p:sp>
      <p:sp>
        <p:nvSpPr>
          <p:cNvPr id="3" name="TextBox 2"/>
          <p:cNvSpPr txBox="1"/>
          <p:nvPr/>
        </p:nvSpPr>
        <p:spPr>
          <a:xfrm>
            <a:off x="785786" y="2571744"/>
            <a:ext cx="3214710" cy="400110"/>
          </a:xfrm>
          <a:prstGeom prst="rect">
            <a:avLst/>
          </a:prstGeom>
          <a:noFill/>
          <a:ln>
            <a:solidFill>
              <a:schemeClr val="tx1"/>
            </a:solidFill>
          </a:ln>
        </p:spPr>
        <p:txBody>
          <a:bodyPr wrap="square" rtlCol="0">
            <a:spAutoFit/>
          </a:bodyPr>
          <a:lstStyle/>
          <a:p>
            <a:pPr algn="ctr"/>
            <a:r>
              <a:rPr lang="ru-RU" sz="2000" dirty="0" smtClean="0"/>
              <a:t>По степени обновления </a:t>
            </a:r>
            <a:endParaRPr lang="ru-RU" sz="2000" dirty="0"/>
          </a:p>
        </p:txBody>
      </p:sp>
      <p:sp>
        <p:nvSpPr>
          <p:cNvPr id="5" name="TextBox 4"/>
          <p:cNvSpPr txBox="1"/>
          <p:nvPr/>
        </p:nvSpPr>
        <p:spPr>
          <a:xfrm>
            <a:off x="500034" y="3357562"/>
            <a:ext cx="1643074" cy="400110"/>
          </a:xfrm>
          <a:prstGeom prst="rect">
            <a:avLst/>
          </a:prstGeom>
          <a:noFill/>
          <a:ln>
            <a:solidFill>
              <a:schemeClr val="tx1"/>
            </a:solidFill>
          </a:ln>
        </p:spPr>
        <p:txBody>
          <a:bodyPr wrap="square" rtlCol="0">
            <a:spAutoFit/>
          </a:bodyPr>
          <a:lstStyle/>
          <a:p>
            <a:r>
              <a:rPr lang="ru-RU" sz="2000" dirty="0" smtClean="0"/>
              <a:t>частичная</a:t>
            </a:r>
            <a:endParaRPr lang="ru-RU" sz="2000" dirty="0"/>
          </a:p>
        </p:txBody>
      </p:sp>
      <p:sp>
        <p:nvSpPr>
          <p:cNvPr id="6" name="TextBox 5"/>
          <p:cNvSpPr txBox="1"/>
          <p:nvPr/>
        </p:nvSpPr>
        <p:spPr>
          <a:xfrm>
            <a:off x="2428860" y="3357562"/>
            <a:ext cx="1643074" cy="400110"/>
          </a:xfrm>
          <a:prstGeom prst="rect">
            <a:avLst/>
          </a:prstGeom>
          <a:noFill/>
          <a:ln>
            <a:solidFill>
              <a:schemeClr val="tx1"/>
            </a:solidFill>
          </a:ln>
        </p:spPr>
        <p:txBody>
          <a:bodyPr wrap="square" rtlCol="0">
            <a:spAutoFit/>
          </a:bodyPr>
          <a:lstStyle/>
          <a:p>
            <a:r>
              <a:rPr lang="ru-RU" sz="2000" dirty="0" smtClean="0"/>
              <a:t>комплексная </a:t>
            </a:r>
            <a:endParaRPr lang="ru-RU" sz="2000" dirty="0"/>
          </a:p>
        </p:txBody>
      </p:sp>
      <p:sp>
        <p:nvSpPr>
          <p:cNvPr id="7" name="TextBox 6"/>
          <p:cNvSpPr txBox="1"/>
          <p:nvPr/>
        </p:nvSpPr>
        <p:spPr>
          <a:xfrm>
            <a:off x="5072066" y="2571744"/>
            <a:ext cx="3286148" cy="707886"/>
          </a:xfrm>
          <a:prstGeom prst="rect">
            <a:avLst/>
          </a:prstGeom>
          <a:noFill/>
          <a:ln>
            <a:solidFill>
              <a:schemeClr val="tx1"/>
            </a:solidFill>
          </a:ln>
        </p:spPr>
        <p:txBody>
          <a:bodyPr wrap="square" rtlCol="0">
            <a:spAutoFit/>
          </a:bodyPr>
          <a:lstStyle/>
          <a:p>
            <a:pPr algn="ctr"/>
            <a:r>
              <a:rPr lang="ru-RU" sz="2000" dirty="0" smtClean="0"/>
              <a:t>По способам и задачам проведения </a:t>
            </a:r>
            <a:endParaRPr lang="ru-RU" sz="2000" dirty="0"/>
          </a:p>
        </p:txBody>
      </p:sp>
      <p:sp>
        <p:nvSpPr>
          <p:cNvPr id="8" name="TextBox 7"/>
          <p:cNvSpPr txBox="1"/>
          <p:nvPr/>
        </p:nvSpPr>
        <p:spPr>
          <a:xfrm>
            <a:off x="4929190" y="3571876"/>
            <a:ext cx="1428760" cy="400110"/>
          </a:xfrm>
          <a:prstGeom prst="rect">
            <a:avLst/>
          </a:prstGeom>
          <a:noFill/>
          <a:ln>
            <a:solidFill>
              <a:schemeClr val="tx1"/>
            </a:solidFill>
          </a:ln>
        </p:spPr>
        <p:txBody>
          <a:bodyPr wrap="square" rtlCol="0">
            <a:spAutoFit/>
          </a:bodyPr>
          <a:lstStyle/>
          <a:p>
            <a:pPr algn="ctr"/>
            <a:r>
              <a:rPr lang="ru-RU" sz="2000" dirty="0" smtClean="0"/>
              <a:t>типовая</a:t>
            </a:r>
            <a:endParaRPr lang="ru-RU" sz="2000" dirty="0"/>
          </a:p>
        </p:txBody>
      </p:sp>
      <p:sp>
        <p:nvSpPr>
          <p:cNvPr id="9" name="TextBox 8"/>
          <p:cNvSpPr txBox="1"/>
          <p:nvPr/>
        </p:nvSpPr>
        <p:spPr>
          <a:xfrm>
            <a:off x="6786578" y="3571876"/>
            <a:ext cx="1500198" cy="400110"/>
          </a:xfrm>
          <a:prstGeom prst="rect">
            <a:avLst/>
          </a:prstGeom>
          <a:noFill/>
          <a:ln>
            <a:solidFill>
              <a:schemeClr val="tx1"/>
            </a:solidFill>
          </a:ln>
        </p:spPr>
        <p:txBody>
          <a:bodyPr wrap="square" rtlCol="0">
            <a:spAutoFit/>
          </a:bodyPr>
          <a:lstStyle/>
          <a:p>
            <a:pPr algn="ctr"/>
            <a:r>
              <a:rPr lang="ru-RU" sz="2000" dirty="0" smtClean="0"/>
              <a:t>целевая</a:t>
            </a:r>
            <a:endParaRPr lang="ru-RU" sz="2000" dirty="0"/>
          </a:p>
        </p:txBody>
      </p:sp>
      <p:sp>
        <p:nvSpPr>
          <p:cNvPr id="10" name="TextBox 9"/>
          <p:cNvSpPr txBox="1"/>
          <p:nvPr/>
        </p:nvSpPr>
        <p:spPr>
          <a:xfrm>
            <a:off x="4714876" y="4214818"/>
            <a:ext cx="1785950" cy="1631216"/>
          </a:xfrm>
          <a:prstGeom prst="rect">
            <a:avLst/>
          </a:prstGeom>
          <a:noFill/>
          <a:ln>
            <a:solidFill>
              <a:schemeClr val="tx1"/>
            </a:solidFill>
          </a:ln>
        </p:spPr>
        <p:txBody>
          <a:bodyPr wrap="square" rtlCol="0">
            <a:spAutoFit/>
          </a:bodyPr>
          <a:lstStyle/>
          <a:p>
            <a:r>
              <a:rPr lang="ru-RU" sz="2000" dirty="0" smtClean="0"/>
              <a:t>массовые однотипные изменения в серийных конструкциях</a:t>
            </a:r>
            <a:endParaRPr lang="ru-RU" sz="2000" dirty="0"/>
          </a:p>
        </p:txBody>
      </p:sp>
      <p:sp>
        <p:nvSpPr>
          <p:cNvPr id="11" name="TextBox 10"/>
          <p:cNvSpPr txBox="1"/>
          <p:nvPr/>
        </p:nvSpPr>
        <p:spPr>
          <a:xfrm>
            <a:off x="6858016" y="4214818"/>
            <a:ext cx="1857388" cy="1938992"/>
          </a:xfrm>
          <a:prstGeom prst="rect">
            <a:avLst/>
          </a:prstGeom>
          <a:noFill/>
          <a:ln>
            <a:solidFill>
              <a:schemeClr val="tx1"/>
            </a:solidFill>
          </a:ln>
        </p:spPr>
        <p:txBody>
          <a:bodyPr wrap="square" rtlCol="0">
            <a:spAutoFit/>
          </a:bodyPr>
          <a:lstStyle/>
          <a:p>
            <a:r>
              <a:rPr lang="ru-RU" sz="2000" dirty="0" smtClean="0"/>
              <a:t>усовершенствования, связанные с потребностями конкретного производства</a:t>
            </a:r>
            <a:endParaRPr lang="ru-RU" sz="2000" dirty="0"/>
          </a:p>
        </p:txBody>
      </p:sp>
      <p:cxnSp>
        <p:nvCxnSpPr>
          <p:cNvPr id="13" name="Прямая соединительная линия 12"/>
          <p:cNvCxnSpPr/>
          <p:nvPr/>
        </p:nvCxnSpPr>
        <p:spPr>
          <a:xfrm rot="5400000">
            <a:off x="5465769" y="4035429"/>
            <a:ext cx="284958" cy="7223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9" idx="2"/>
          </p:cNvCxnSpPr>
          <p:nvPr/>
        </p:nvCxnSpPr>
        <p:spPr>
          <a:xfrm rot="16200000" flipH="1">
            <a:off x="7433119" y="4075544"/>
            <a:ext cx="242834" cy="3571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rot="10800000" flipV="1">
            <a:off x="5857884" y="3286124"/>
            <a:ext cx="357190" cy="28575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6929454" y="3286124"/>
            <a:ext cx="500066" cy="28575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rot="10800000" flipV="1">
            <a:off x="1500168" y="3000372"/>
            <a:ext cx="428627" cy="357190"/>
          </a:xfrm>
          <a:prstGeom prst="straightConnector1">
            <a:avLst/>
          </a:prstGeom>
          <a:ln w="63500" cmpd="sng">
            <a:tailEnd type="triangle" w="lg" len="med"/>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2428860" y="3000372"/>
            <a:ext cx="428628" cy="28575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7" name="Номер слайда 16"/>
          <p:cNvSpPr>
            <a:spLocks noGrp="1"/>
          </p:cNvSpPr>
          <p:nvPr>
            <p:ph type="sldNum" sz="quarter" idx="12"/>
          </p:nvPr>
        </p:nvSpPr>
        <p:spPr/>
        <p:txBody>
          <a:bodyPr/>
          <a:lstStyle/>
          <a:p>
            <a:fld id="{B19B0651-EE4F-4900-A07F-96A6BFA9D0F0}" type="slidenum">
              <a:rPr lang="ru-RU" smtClean="0"/>
              <a:pPr/>
              <a:t>58</a:t>
            </a:fld>
            <a:endParaRPr lang="ru-RU"/>
          </a:p>
        </p:txBody>
      </p:sp>
    </p:spTree>
    <p:extLst>
      <p:ext uri="{BB962C8B-B14F-4D97-AF65-F5344CB8AC3E}">
        <p14:creationId xmlns:p14="http://schemas.microsoft.com/office/powerpoint/2010/main" val="3739292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539750" y="549275"/>
            <a:ext cx="8208963" cy="3785652"/>
          </a:xfrm>
          <a:prstGeom prst="rect">
            <a:avLst/>
          </a:prstGeom>
          <a:noFill/>
          <a:ln w="9525">
            <a:noFill/>
            <a:miter lim="800000"/>
            <a:headEnd/>
            <a:tailEnd/>
          </a:ln>
        </p:spPr>
        <p:txBody>
          <a:bodyPr>
            <a:spAutoFit/>
          </a:bodyPr>
          <a:lstStyle/>
          <a:p>
            <a:r>
              <a:rPr lang="ru-RU" sz="2400" dirty="0"/>
              <a:t>Условную экономию или дополнительную прибыль от проведения </a:t>
            </a:r>
            <a:r>
              <a:rPr lang="ru-RU" sz="2400" b="1" dirty="0">
                <a:solidFill>
                  <a:srgbClr val="000099"/>
                </a:solidFill>
              </a:rPr>
              <a:t>модернизации</a:t>
            </a:r>
            <a:r>
              <a:rPr lang="ru-RU" sz="2400" dirty="0"/>
              <a:t> можно определить по формуле:</a:t>
            </a:r>
            <a:endParaRPr lang="ru-RU" sz="2400" dirty="0">
              <a:sym typeface="Symbol" pitchFamily="18" charset="2"/>
            </a:endParaRPr>
          </a:p>
          <a:p>
            <a:endParaRPr lang="ru-RU" sz="2400" dirty="0" smtClean="0">
              <a:sym typeface="Symbol" pitchFamily="18" charset="2"/>
            </a:endParaRPr>
          </a:p>
          <a:p>
            <a:r>
              <a:rPr lang="ru-RU" sz="2400" dirty="0" smtClean="0">
                <a:sym typeface="Symbol" pitchFamily="18" charset="2"/>
              </a:rPr>
              <a:t></a:t>
            </a:r>
            <a:r>
              <a:rPr lang="ru-RU" sz="2400" dirty="0" smtClean="0"/>
              <a:t> </a:t>
            </a:r>
            <a:r>
              <a:rPr lang="ru-RU" sz="2400" dirty="0"/>
              <a:t>С = </a:t>
            </a:r>
            <a:r>
              <a:rPr lang="ru-RU" sz="2400" dirty="0">
                <a:sym typeface="Symbol" pitchFamily="18" charset="2"/>
              </a:rPr>
              <a:t></a:t>
            </a:r>
            <a:r>
              <a:rPr lang="ru-RU" sz="2400" dirty="0"/>
              <a:t> П = (С1 - С2) * </a:t>
            </a:r>
            <a:r>
              <a:rPr lang="en-US" sz="2400" dirty="0"/>
              <a:t>V</a:t>
            </a:r>
            <a:r>
              <a:rPr lang="ru-RU" sz="2400" dirty="0"/>
              <a:t>2,</a:t>
            </a:r>
          </a:p>
          <a:p>
            <a:endParaRPr lang="ru-RU" sz="2400" dirty="0"/>
          </a:p>
          <a:p>
            <a:r>
              <a:rPr lang="ru-RU" sz="2400" dirty="0"/>
              <a:t>где  </a:t>
            </a:r>
            <a:r>
              <a:rPr lang="ru-RU" sz="2400" dirty="0">
                <a:sym typeface="Symbol" pitchFamily="18" charset="2"/>
              </a:rPr>
              <a:t></a:t>
            </a:r>
            <a:r>
              <a:rPr lang="ru-RU" sz="2400" dirty="0"/>
              <a:t> С - снижение себестоимости продукции;</a:t>
            </a:r>
          </a:p>
          <a:p>
            <a:r>
              <a:rPr lang="ru-RU" sz="2400" dirty="0"/>
              <a:t>        </a:t>
            </a:r>
            <a:r>
              <a:rPr lang="ru-RU" sz="2400" dirty="0">
                <a:sym typeface="Symbol" pitchFamily="18" charset="2"/>
              </a:rPr>
              <a:t></a:t>
            </a:r>
            <a:r>
              <a:rPr lang="ru-RU" sz="2400" dirty="0"/>
              <a:t> П - дополнительная прибыль;</a:t>
            </a:r>
          </a:p>
          <a:p>
            <a:r>
              <a:rPr lang="ru-RU" sz="2400" dirty="0"/>
              <a:t>С1, С2 - себестоимость изготовления единицы продукции до и после проведения модернизации;</a:t>
            </a:r>
          </a:p>
          <a:p>
            <a:r>
              <a:rPr lang="ru-RU" sz="2400" dirty="0"/>
              <a:t>        </a:t>
            </a:r>
            <a:r>
              <a:rPr lang="en-US" sz="2400" dirty="0"/>
              <a:t>V</a:t>
            </a:r>
            <a:r>
              <a:rPr lang="ru-RU" sz="2400" dirty="0"/>
              <a:t>2 - объем выпуска продукции после модернизации.</a:t>
            </a:r>
          </a:p>
        </p:txBody>
      </p:sp>
      <p:sp>
        <p:nvSpPr>
          <p:cNvPr id="3" name="Номер слайда 2"/>
          <p:cNvSpPr>
            <a:spLocks noGrp="1"/>
          </p:cNvSpPr>
          <p:nvPr>
            <p:ph type="sldNum" sz="quarter" idx="12"/>
          </p:nvPr>
        </p:nvSpPr>
        <p:spPr/>
        <p:txBody>
          <a:bodyPr/>
          <a:lstStyle/>
          <a:p>
            <a:fld id="{B19B0651-EE4F-4900-A07F-96A6BFA9D0F0}" type="slidenum">
              <a:rPr lang="ru-RU" smtClean="0"/>
              <a:pPr/>
              <a:t>59</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0F092768-A5C8-4CDD-AFD5-844CC24D93E0}"/>
              </a:ext>
            </a:extLst>
          </p:cNvPr>
          <p:cNvSpPr>
            <a:spLocks noChangeArrowheads="1"/>
          </p:cNvSpPr>
          <p:nvPr/>
        </p:nvSpPr>
        <p:spPr bwMode="auto">
          <a:xfrm>
            <a:off x="0" y="620713"/>
            <a:ext cx="9144000"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sz="2800" b="1" dirty="0"/>
              <a:t>ПРИЗНАКИ </a:t>
            </a:r>
            <a:r>
              <a:rPr lang="ru-RU" altLang="ru-RU" sz="2800" b="1" dirty="0" smtClean="0"/>
              <a:t>ОРГАНИЗАЦИИ (ПРЕДПРИЯТИЯ)</a:t>
            </a:r>
            <a:endParaRPr lang="ru-RU" altLang="ru-RU" sz="2800" b="1" dirty="0"/>
          </a:p>
        </p:txBody>
      </p:sp>
      <p:sp>
        <p:nvSpPr>
          <p:cNvPr id="18435" name="Line 5">
            <a:extLst>
              <a:ext uri="{FF2B5EF4-FFF2-40B4-BE49-F238E27FC236}">
                <a16:creationId xmlns:a16="http://schemas.microsoft.com/office/drawing/2014/main" id="{DB0DFE44-7214-4011-9E14-EA32AD37E5D1}"/>
              </a:ext>
            </a:extLst>
          </p:cNvPr>
          <p:cNvSpPr>
            <a:spLocks noChangeShapeType="1"/>
          </p:cNvSpPr>
          <p:nvPr/>
        </p:nvSpPr>
        <p:spPr bwMode="auto">
          <a:xfrm>
            <a:off x="4500563" y="1125538"/>
            <a:ext cx="0" cy="358775"/>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36" name="Line 6">
            <a:extLst>
              <a:ext uri="{FF2B5EF4-FFF2-40B4-BE49-F238E27FC236}">
                <a16:creationId xmlns:a16="http://schemas.microsoft.com/office/drawing/2014/main" id="{744C6CFF-C5E7-4AC7-8A0F-C4C8AF377C02}"/>
              </a:ext>
            </a:extLst>
          </p:cNvPr>
          <p:cNvSpPr>
            <a:spLocks noChangeShapeType="1"/>
          </p:cNvSpPr>
          <p:nvPr/>
        </p:nvSpPr>
        <p:spPr bwMode="auto">
          <a:xfrm>
            <a:off x="1042988" y="1484313"/>
            <a:ext cx="684212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37" name="Line 7">
            <a:extLst>
              <a:ext uri="{FF2B5EF4-FFF2-40B4-BE49-F238E27FC236}">
                <a16:creationId xmlns:a16="http://schemas.microsoft.com/office/drawing/2014/main" id="{96234045-1CCE-4B54-B59D-249287005CE4}"/>
              </a:ext>
            </a:extLst>
          </p:cNvPr>
          <p:cNvSpPr>
            <a:spLocks noChangeShapeType="1"/>
          </p:cNvSpPr>
          <p:nvPr/>
        </p:nvSpPr>
        <p:spPr bwMode="auto">
          <a:xfrm>
            <a:off x="1042988" y="1484313"/>
            <a:ext cx="0" cy="5048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38" name="Line 8">
            <a:extLst>
              <a:ext uri="{FF2B5EF4-FFF2-40B4-BE49-F238E27FC236}">
                <a16:creationId xmlns:a16="http://schemas.microsoft.com/office/drawing/2014/main" id="{64D09F12-80F9-449A-981D-FDB3C46283AC}"/>
              </a:ext>
            </a:extLst>
          </p:cNvPr>
          <p:cNvSpPr>
            <a:spLocks noChangeShapeType="1"/>
          </p:cNvSpPr>
          <p:nvPr/>
        </p:nvSpPr>
        <p:spPr bwMode="auto">
          <a:xfrm>
            <a:off x="4284663" y="1484313"/>
            <a:ext cx="0" cy="5048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39" name="Line 9">
            <a:extLst>
              <a:ext uri="{FF2B5EF4-FFF2-40B4-BE49-F238E27FC236}">
                <a16:creationId xmlns:a16="http://schemas.microsoft.com/office/drawing/2014/main" id="{18749D37-33E5-4E86-9F7A-591FD288CA84}"/>
              </a:ext>
            </a:extLst>
          </p:cNvPr>
          <p:cNvSpPr>
            <a:spLocks noChangeShapeType="1"/>
          </p:cNvSpPr>
          <p:nvPr/>
        </p:nvSpPr>
        <p:spPr bwMode="auto">
          <a:xfrm>
            <a:off x="7885113" y="1484313"/>
            <a:ext cx="0" cy="5048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40" name="Rectangle 10">
            <a:extLst>
              <a:ext uri="{FF2B5EF4-FFF2-40B4-BE49-F238E27FC236}">
                <a16:creationId xmlns:a16="http://schemas.microsoft.com/office/drawing/2014/main" id="{D9675690-DEF3-4C44-9065-32C2FB4A5659}"/>
              </a:ext>
            </a:extLst>
          </p:cNvPr>
          <p:cNvSpPr>
            <a:spLocks noChangeArrowheads="1"/>
          </p:cNvSpPr>
          <p:nvPr/>
        </p:nvSpPr>
        <p:spPr bwMode="auto">
          <a:xfrm>
            <a:off x="468313" y="1989138"/>
            <a:ext cx="2089150" cy="57626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a:t>Единство </a:t>
            </a:r>
          </a:p>
          <a:p>
            <a:pPr algn="ctr" eaLnBrk="1" hangingPunct="1"/>
            <a:r>
              <a:rPr lang="ru-RU" altLang="ru-RU" b="1"/>
              <a:t>техническое</a:t>
            </a:r>
          </a:p>
        </p:txBody>
      </p:sp>
      <p:sp>
        <p:nvSpPr>
          <p:cNvPr id="18441" name="Rectangle 12">
            <a:extLst>
              <a:ext uri="{FF2B5EF4-FFF2-40B4-BE49-F238E27FC236}">
                <a16:creationId xmlns:a16="http://schemas.microsoft.com/office/drawing/2014/main" id="{2EA71DF5-F514-4169-87AF-70000F3B31A5}"/>
              </a:ext>
            </a:extLst>
          </p:cNvPr>
          <p:cNvSpPr>
            <a:spLocks noChangeArrowheads="1"/>
          </p:cNvSpPr>
          <p:nvPr/>
        </p:nvSpPr>
        <p:spPr bwMode="auto">
          <a:xfrm>
            <a:off x="3132138" y="1989138"/>
            <a:ext cx="2447925" cy="57626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a:t>Единство </a:t>
            </a:r>
          </a:p>
          <a:p>
            <a:pPr algn="ctr" eaLnBrk="1" hangingPunct="1"/>
            <a:r>
              <a:rPr lang="ru-RU" altLang="ru-RU" b="1"/>
              <a:t>организационное</a:t>
            </a:r>
          </a:p>
        </p:txBody>
      </p:sp>
      <p:sp>
        <p:nvSpPr>
          <p:cNvPr id="18442" name="Rectangle 13">
            <a:extLst>
              <a:ext uri="{FF2B5EF4-FFF2-40B4-BE49-F238E27FC236}">
                <a16:creationId xmlns:a16="http://schemas.microsoft.com/office/drawing/2014/main" id="{A01DB095-104D-4A45-BB48-E2C2F5B52722}"/>
              </a:ext>
            </a:extLst>
          </p:cNvPr>
          <p:cNvSpPr>
            <a:spLocks noChangeArrowheads="1"/>
          </p:cNvSpPr>
          <p:nvPr/>
        </p:nvSpPr>
        <p:spPr bwMode="auto">
          <a:xfrm>
            <a:off x="6372225" y="1989138"/>
            <a:ext cx="2303463" cy="57626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a:t>Единство </a:t>
            </a:r>
          </a:p>
          <a:p>
            <a:pPr algn="ctr" eaLnBrk="1" hangingPunct="1"/>
            <a:r>
              <a:rPr lang="ru-RU" altLang="ru-RU" b="1"/>
              <a:t>экономическое</a:t>
            </a:r>
          </a:p>
        </p:txBody>
      </p:sp>
      <p:sp>
        <p:nvSpPr>
          <p:cNvPr id="18443" name="Line 14">
            <a:extLst>
              <a:ext uri="{FF2B5EF4-FFF2-40B4-BE49-F238E27FC236}">
                <a16:creationId xmlns:a16="http://schemas.microsoft.com/office/drawing/2014/main" id="{EC79C20D-9CD3-404A-974D-EB2EDA740F8F}"/>
              </a:ext>
            </a:extLst>
          </p:cNvPr>
          <p:cNvSpPr>
            <a:spLocks noChangeShapeType="1"/>
          </p:cNvSpPr>
          <p:nvPr/>
        </p:nvSpPr>
        <p:spPr bwMode="auto">
          <a:xfrm>
            <a:off x="250825" y="2276475"/>
            <a:ext cx="250825"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44" name="Line 15">
            <a:extLst>
              <a:ext uri="{FF2B5EF4-FFF2-40B4-BE49-F238E27FC236}">
                <a16:creationId xmlns:a16="http://schemas.microsoft.com/office/drawing/2014/main" id="{1F8F9088-58A4-44A4-8AAE-746F93440BB4}"/>
              </a:ext>
            </a:extLst>
          </p:cNvPr>
          <p:cNvSpPr>
            <a:spLocks noChangeShapeType="1"/>
          </p:cNvSpPr>
          <p:nvPr/>
        </p:nvSpPr>
        <p:spPr bwMode="auto">
          <a:xfrm>
            <a:off x="2916238" y="2276475"/>
            <a:ext cx="250825"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45" name="Line 16">
            <a:extLst>
              <a:ext uri="{FF2B5EF4-FFF2-40B4-BE49-F238E27FC236}">
                <a16:creationId xmlns:a16="http://schemas.microsoft.com/office/drawing/2014/main" id="{059E1CD8-F89E-432C-AE54-7C5CE10499D7}"/>
              </a:ext>
            </a:extLst>
          </p:cNvPr>
          <p:cNvSpPr>
            <a:spLocks noChangeShapeType="1"/>
          </p:cNvSpPr>
          <p:nvPr/>
        </p:nvSpPr>
        <p:spPr bwMode="auto">
          <a:xfrm>
            <a:off x="5722938" y="2276475"/>
            <a:ext cx="649287"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46" name="Line 17">
            <a:extLst>
              <a:ext uri="{FF2B5EF4-FFF2-40B4-BE49-F238E27FC236}">
                <a16:creationId xmlns:a16="http://schemas.microsoft.com/office/drawing/2014/main" id="{12A89BC7-3DD7-4C03-AB6A-EFCF2FFA1CAD}"/>
              </a:ext>
            </a:extLst>
          </p:cNvPr>
          <p:cNvSpPr>
            <a:spLocks noChangeShapeType="1"/>
          </p:cNvSpPr>
          <p:nvPr/>
        </p:nvSpPr>
        <p:spPr bwMode="auto">
          <a:xfrm>
            <a:off x="250825" y="2276475"/>
            <a:ext cx="0" cy="273685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47" name="Line 18">
            <a:extLst>
              <a:ext uri="{FF2B5EF4-FFF2-40B4-BE49-F238E27FC236}">
                <a16:creationId xmlns:a16="http://schemas.microsoft.com/office/drawing/2014/main" id="{0A31A51C-D0CD-4AA7-B976-5533F1E7C1C8}"/>
              </a:ext>
            </a:extLst>
          </p:cNvPr>
          <p:cNvSpPr>
            <a:spLocks noChangeShapeType="1"/>
          </p:cNvSpPr>
          <p:nvPr/>
        </p:nvSpPr>
        <p:spPr bwMode="auto">
          <a:xfrm>
            <a:off x="179388" y="2276475"/>
            <a:ext cx="250825"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48" name="Line 19">
            <a:extLst>
              <a:ext uri="{FF2B5EF4-FFF2-40B4-BE49-F238E27FC236}">
                <a16:creationId xmlns:a16="http://schemas.microsoft.com/office/drawing/2014/main" id="{31977DB7-3F05-4420-B726-6E1FE7EEF199}"/>
              </a:ext>
            </a:extLst>
          </p:cNvPr>
          <p:cNvSpPr>
            <a:spLocks noChangeShapeType="1"/>
          </p:cNvSpPr>
          <p:nvPr/>
        </p:nvSpPr>
        <p:spPr bwMode="auto">
          <a:xfrm>
            <a:off x="250825" y="3500438"/>
            <a:ext cx="250825"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49" name="Rectangle 20">
            <a:extLst>
              <a:ext uri="{FF2B5EF4-FFF2-40B4-BE49-F238E27FC236}">
                <a16:creationId xmlns:a16="http://schemas.microsoft.com/office/drawing/2014/main" id="{03A80F9D-D3CF-4B1F-A9A4-F4FD31119BF5}"/>
              </a:ext>
            </a:extLst>
          </p:cNvPr>
          <p:cNvSpPr>
            <a:spLocks noChangeArrowheads="1"/>
          </p:cNvSpPr>
          <p:nvPr/>
        </p:nvSpPr>
        <p:spPr bwMode="auto">
          <a:xfrm>
            <a:off x="539750" y="3068638"/>
            <a:ext cx="2232025" cy="12239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ru-RU" altLang="ru-RU" sz="1600"/>
              <a:t>Характер </a:t>
            </a:r>
          </a:p>
          <a:p>
            <a:pPr eaLnBrk="1" hangingPunct="1"/>
            <a:r>
              <a:rPr lang="ru-RU" altLang="ru-RU" sz="1600"/>
              <a:t>технологии: </a:t>
            </a:r>
          </a:p>
          <a:p>
            <a:pPr eaLnBrk="1" hangingPunct="1"/>
            <a:r>
              <a:rPr lang="ru-RU" altLang="ru-RU" sz="1600"/>
              <a:t>вид сырья, способ </a:t>
            </a:r>
          </a:p>
          <a:p>
            <a:pPr eaLnBrk="1" hangingPunct="1"/>
            <a:r>
              <a:rPr lang="ru-RU" altLang="ru-RU" sz="1600"/>
              <a:t>воздействия </a:t>
            </a:r>
          </a:p>
          <a:p>
            <a:pPr eaLnBrk="1" hangingPunct="1"/>
            <a:r>
              <a:rPr lang="ru-RU" altLang="ru-RU" sz="1600"/>
              <a:t>на сырье</a:t>
            </a:r>
            <a:r>
              <a:rPr lang="ru-RU" altLang="ru-RU"/>
              <a:t> </a:t>
            </a:r>
          </a:p>
        </p:txBody>
      </p:sp>
      <p:sp>
        <p:nvSpPr>
          <p:cNvPr id="18450" name="Rectangle 21">
            <a:extLst>
              <a:ext uri="{FF2B5EF4-FFF2-40B4-BE49-F238E27FC236}">
                <a16:creationId xmlns:a16="http://schemas.microsoft.com/office/drawing/2014/main" id="{84C842B0-85E2-4A80-B7C9-C35F83C56BFD}"/>
              </a:ext>
            </a:extLst>
          </p:cNvPr>
          <p:cNvSpPr>
            <a:spLocks noChangeArrowheads="1"/>
          </p:cNvSpPr>
          <p:nvPr/>
        </p:nvSpPr>
        <p:spPr bwMode="auto">
          <a:xfrm>
            <a:off x="531813" y="4545013"/>
            <a:ext cx="2232025" cy="1511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ru-RU" altLang="ru-RU" sz="1600"/>
              <a:t>Единая </a:t>
            </a:r>
          </a:p>
          <a:p>
            <a:pPr eaLnBrk="1" hangingPunct="1"/>
            <a:r>
              <a:rPr lang="ru-RU" altLang="ru-RU" sz="1600"/>
              <a:t>инфраструктура: </a:t>
            </a:r>
          </a:p>
          <a:p>
            <a:pPr eaLnBrk="1" hangingPunct="1">
              <a:buFontTx/>
              <a:buChar char="•"/>
            </a:pPr>
            <a:r>
              <a:rPr lang="ru-RU" altLang="ru-RU" sz="1600"/>
              <a:t> территория, </a:t>
            </a:r>
          </a:p>
          <a:p>
            <a:pPr eaLnBrk="1" hangingPunct="1">
              <a:buFontTx/>
              <a:buChar char="•"/>
            </a:pPr>
            <a:r>
              <a:rPr lang="ru-RU" altLang="ru-RU" sz="1600"/>
              <a:t> энергоснабжение,</a:t>
            </a:r>
          </a:p>
          <a:p>
            <a:pPr eaLnBrk="1" hangingPunct="1">
              <a:buFontTx/>
              <a:buChar char="•"/>
            </a:pPr>
            <a:r>
              <a:rPr lang="ru-RU" altLang="ru-RU" sz="1600"/>
              <a:t> связь,</a:t>
            </a:r>
          </a:p>
          <a:p>
            <a:pPr eaLnBrk="1" hangingPunct="1">
              <a:buFontTx/>
              <a:buChar char="•"/>
            </a:pPr>
            <a:r>
              <a:rPr lang="ru-RU" altLang="ru-RU" sz="1600"/>
              <a:t> транспорт</a:t>
            </a:r>
            <a:r>
              <a:rPr lang="ru-RU" altLang="ru-RU"/>
              <a:t> </a:t>
            </a:r>
          </a:p>
        </p:txBody>
      </p:sp>
      <p:sp>
        <p:nvSpPr>
          <p:cNvPr id="18451" name="Line 22">
            <a:extLst>
              <a:ext uri="{FF2B5EF4-FFF2-40B4-BE49-F238E27FC236}">
                <a16:creationId xmlns:a16="http://schemas.microsoft.com/office/drawing/2014/main" id="{0C7E6497-E271-4CC8-9038-A0A122725F90}"/>
              </a:ext>
            </a:extLst>
          </p:cNvPr>
          <p:cNvSpPr>
            <a:spLocks noChangeShapeType="1"/>
          </p:cNvSpPr>
          <p:nvPr/>
        </p:nvSpPr>
        <p:spPr bwMode="auto">
          <a:xfrm>
            <a:off x="250825" y="5013325"/>
            <a:ext cx="250825"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52" name="Line 23">
            <a:extLst>
              <a:ext uri="{FF2B5EF4-FFF2-40B4-BE49-F238E27FC236}">
                <a16:creationId xmlns:a16="http://schemas.microsoft.com/office/drawing/2014/main" id="{7ADCBC76-C7F7-4C7D-8CCB-0239834E5F8E}"/>
              </a:ext>
            </a:extLst>
          </p:cNvPr>
          <p:cNvSpPr>
            <a:spLocks noChangeShapeType="1"/>
          </p:cNvSpPr>
          <p:nvPr/>
        </p:nvSpPr>
        <p:spPr bwMode="auto">
          <a:xfrm>
            <a:off x="2916238" y="2276475"/>
            <a:ext cx="0" cy="2665413"/>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53" name="Line 24">
            <a:extLst>
              <a:ext uri="{FF2B5EF4-FFF2-40B4-BE49-F238E27FC236}">
                <a16:creationId xmlns:a16="http://schemas.microsoft.com/office/drawing/2014/main" id="{BB267E90-C7F0-42D2-8BE4-7C9A4C317253}"/>
              </a:ext>
            </a:extLst>
          </p:cNvPr>
          <p:cNvSpPr>
            <a:spLocks noChangeShapeType="1"/>
          </p:cNvSpPr>
          <p:nvPr/>
        </p:nvSpPr>
        <p:spPr bwMode="auto">
          <a:xfrm>
            <a:off x="2916238" y="3429000"/>
            <a:ext cx="250825"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54" name="Rectangle 25">
            <a:extLst>
              <a:ext uri="{FF2B5EF4-FFF2-40B4-BE49-F238E27FC236}">
                <a16:creationId xmlns:a16="http://schemas.microsoft.com/office/drawing/2014/main" id="{659F26E6-5EAA-48F2-8110-223EC238EC9A}"/>
              </a:ext>
            </a:extLst>
          </p:cNvPr>
          <p:cNvSpPr>
            <a:spLocks noChangeArrowheads="1"/>
          </p:cNvSpPr>
          <p:nvPr/>
        </p:nvSpPr>
        <p:spPr bwMode="auto">
          <a:xfrm>
            <a:off x="3132138" y="2997200"/>
            <a:ext cx="2305050" cy="129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ru-RU" altLang="ru-RU" sz="1600"/>
              <a:t>Единоначалие: </a:t>
            </a:r>
          </a:p>
          <a:p>
            <a:pPr eaLnBrk="1" hangingPunct="1"/>
            <a:r>
              <a:rPr lang="ru-RU" altLang="ru-RU" sz="1600"/>
              <a:t>реализация </a:t>
            </a:r>
          </a:p>
          <a:p>
            <a:pPr eaLnBrk="1" hangingPunct="1"/>
            <a:r>
              <a:rPr lang="ru-RU" altLang="ru-RU" sz="1600"/>
              <a:t>хозяйственной </a:t>
            </a:r>
          </a:p>
          <a:p>
            <a:pPr eaLnBrk="1" hangingPunct="1"/>
            <a:r>
              <a:rPr lang="ru-RU" altLang="ru-RU" sz="1600"/>
              <a:t>компетенции</a:t>
            </a:r>
          </a:p>
          <a:p>
            <a:pPr eaLnBrk="1" hangingPunct="1"/>
            <a:r>
              <a:rPr lang="ru-RU" altLang="ru-RU" sz="1600"/>
              <a:t>одним лицом</a:t>
            </a:r>
            <a:r>
              <a:rPr lang="ru-RU" altLang="ru-RU"/>
              <a:t> </a:t>
            </a:r>
          </a:p>
        </p:txBody>
      </p:sp>
      <p:sp>
        <p:nvSpPr>
          <p:cNvPr id="18455" name="Rectangle 26">
            <a:extLst>
              <a:ext uri="{FF2B5EF4-FFF2-40B4-BE49-F238E27FC236}">
                <a16:creationId xmlns:a16="http://schemas.microsoft.com/office/drawing/2014/main" id="{86D91E74-78A6-4941-A94F-BA2FAB16DDCC}"/>
              </a:ext>
            </a:extLst>
          </p:cNvPr>
          <p:cNvSpPr>
            <a:spLocks noChangeArrowheads="1"/>
          </p:cNvSpPr>
          <p:nvPr/>
        </p:nvSpPr>
        <p:spPr bwMode="auto">
          <a:xfrm>
            <a:off x="3132138" y="4616450"/>
            <a:ext cx="2447925" cy="792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ru-RU" altLang="ru-RU" sz="1600"/>
              <a:t>Трудовой коллектив: </a:t>
            </a:r>
          </a:p>
          <a:p>
            <a:pPr eaLnBrk="1" hangingPunct="1"/>
            <a:r>
              <a:rPr lang="ru-RU" altLang="ru-RU" sz="1600"/>
              <a:t>профессиональная </a:t>
            </a:r>
          </a:p>
          <a:p>
            <a:pPr eaLnBrk="1" hangingPunct="1"/>
            <a:r>
              <a:rPr lang="ru-RU" altLang="ru-RU" sz="1600"/>
              <a:t>организация труда</a:t>
            </a:r>
            <a:r>
              <a:rPr lang="ru-RU" altLang="ru-RU"/>
              <a:t> </a:t>
            </a:r>
          </a:p>
        </p:txBody>
      </p:sp>
      <p:sp>
        <p:nvSpPr>
          <p:cNvPr id="18456" name="Line 27">
            <a:extLst>
              <a:ext uri="{FF2B5EF4-FFF2-40B4-BE49-F238E27FC236}">
                <a16:creationId xmlns:a16="http://schemas.microsoft.com/office/drawing/2014/main" id="{982A5D3A-6453-4638-AB6B-00DFC323BF7B}"/>
              </a:ext>
            </a:extLst>
          </p:cNvPr>
          <p:cNvSpPr>
            <a:spLocks noChangeShapeType="1"/>
          </p:cNvSpPr>
          <p:nvPr/>
        </p:nvSpPr>
        <p:spPr bwMode="auto">
          <a:xfrm>
            <a:off x="2933700" y="4937125"/>
            <a:ext cx="215900"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57" name="Line 28">
            <a:extLst>
              <a:ext uri="{FF2B5EF4-FFF2-40B4-BE49-F238E27FC236}">
                <a16:creationId xmlns:a16="http://schemas.microsoft.com/office/drawing/2014/main" id="{7F207D96-F7F7-453C-8434-B652FD0DAE7C}"/>
              </a:ext>
            </a:extLst>
          </p:cNvPr>
          <p:cNvSpPr>
            <a:spLocks noChangeShapeType="1"/>
          </p:cNvSpPr>
          <p:nvPr/>
        </p:nvSpPr>
        <p:spPr bwMode="auto">
          <a:xfrm>
            <a:off x="5722938" y="2278063"/>
            <a:ext cx="0" cy="3457575"/>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58" name="Line 29">
            <a:extLst>
              <a:ext uri="{FF2B5EF4-FFF2-40B4-BE49-F238E27FC236}">
                <a16:creationId xmlns:a16="http://schemas.microsoft.com/office/drawing/2014/main" id="{2EAE52AD-3CA6-458E-9CF5-538115130E6D}"/>
              </a:ext>
            </a:extLst>
          </p:cNvPr>
          <p:cNvSpPr>
            <a:spLocks noChangeShapeType="1"/>
          </p:cNvSpPr>
          <p:nvPr/>
        </p:nvSpPr>
        <p:spPr bwMode="auto">
          <a:xfrm>
            <a:off x="5722938" y="3213100"/>
            <a:ext cx="398462"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59" name="Rectangle 30">
            <a:extLst>
              <a:ext uri="{FF2B5EF4-FFF2-40B4-BE49-F238E27FC236}">
                <a16:creationId xmlns:a16="http://schemas.microsoft.com/office/drawing/2014/main" id="{8E9B9334-6CA5-49FE-A504-8843CC387D32}"/>
              </a:ext>
            </a:extLst>
          </p:cNvPr>
          <p:cNvSpPr>
            <a:spLocks noChangeArrowheads="1"/>
          </p:cNvSpPr>
          <p:nvPr/>
        </p:nvSpPr>
        <p:spPr bwMode="auto">
          <a:xfrm>
            <a:off x="6121400" y="2852738"/>
            <a:ext cx="3022600" cy="1152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ru-RU" altLang="ru-RU" sz="1600"/>
              <a:t>Использование категории </a:t>
            </a:r>
          </a:p>
          <a:p>
            <a:pPr eaLnBrk="1" hangingPunct="1"/>
            <a:r>
              <a:rPr lang="ru-RU" altLang="ru-RU" sz="1600"/>
              <a:t>себестоимости: </a:t>
            </a:r>
          </a:p>
          <a:p>
            <a:pPr eaLnBrk="1" hangingPunct="1"/>
            <a:r>
              <a:rPr lang="ru-RU" altLang="ru-RU" sz="1600"/>
              <a:t>отсутствие</a:t>
            </a:r>
          </a:p>
          <a:p>
            <a:pPr eaLnBrk="1" hangingPunct="1"/>
            <a:r>
              <a:rPr lang="ru-RU" altLang="ru-RU" sz="1600"/>
              <a:t>транзакционных издержек  </a:t>
            </a:r>
            <a:endParaRPr lang="ru-RU" altLang="ru-RU"/>
          </a:p>
        </p:txBody>
      </p:sp>
      <p:sp>
        <p:nvSpPr>
          <p:cNvPr id="18460" name="Rectangle 31">
            <a:extLst>
              <a:ext uri="{FF2B5EF4-FFF2-40B4-BE49-F238E27FC236}">
                <a16:creationId xmlns:a16="http://schemas.microsoft.com/office/drawing/2014/main" id="{E7A264FB-041F-4BCB-BC91-3BC21176826B}"/>
              </a:ext>
            </a:extLst>
          </p:cNvPr>
          <p:cNvSpPr>
            <a:spLocks noChangeArrowheads="1"/>
          </p:cNvSpPr>
          <p:nvPr/>
        </p:nvSpPr>
        <p:spPr bwMode="auto">
          <a:xfrm>
            <a:off x="6121400" y="4119563"/>
            <a:ext cx="2735263" cy="1289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ru-RU" altLang="ru-RU" sz="1600"/>
              <a:t>Наличие обособленного </a:t>
            </a:r>
          </a:p>
          <a:p>
            <a:pPr eaLnBrk="1" hangingPunct="1"/>
            <a:r>
              <a:rPr lang="ru-RU" altLang="ru-RU" sz="1600"/>
              <a:t>имущества,</a:t>
            </a:r>
          </a:p>
          <a:p>
            <a:pPr eaLnBrk="1" hangingPunct="1"/>
            <a:r>
              <a:rPr lang="ru-RU" altLang="ru-RU" sz="1600"/>
              <a:t> используемого</a:t>
            </a:r>
          </a:p>
          <a:p>
            <a:pPr eaLnBrk="1" hangingPunct="1"/>
            <a:r>
              <a:rPr lang="ru-RU" altLang="ru-RU" sz="1600"/>
              <a:t>для достижения целей </a:t>
            </a:r>
          </a:p>
          <a:p>
            <a:pPr eaLnBrk="1" hangingPunct="1"/>
            <a:r>
              <a:rPr lang="ru-RU" altLang="ru-RU" sz="1600"/>
              <a:t>организации  </a:t>
            </a:r>
            <a:endParaRPr lang="ru-RU" altLang="ru-RU"/>
          </a:p>
        </p:txBody>
      </p:sp>
      <p:sp>
        <p:nvSpPr>
          <p:cNvPr id="18461" name="Line 32">
            <a:extLst>
              <a:ext uri="{FF2B5EF4-FFF2-40B4-BE49-F238E27FC236}">
                <a16:creationId xmlns:a16="http://schemas.microsoft.com/office/drawing/2014/main" id="{FC822670-D903-422C-B7CA-AADF5B931115}"/>
              </a:ext>
            </a:extLst>
          </p:cNvPr>
          <p:cNvSpPr>
            <a:spLocks noChangeShapeType="1"/>
          </p:cNvSpPr>
          <p:nvPr/>
        </p:nvSpPr>
        <p:spPr bwMode="auto">
          <a:xfrm>
            <a:off x="5689600" y="4595813"/>
            <a:ext cx="431800"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62" name="Rectangle 33">
            <a:extLst>
              <a:ext uri="{FF2B5EF4-FFF2-40B4-BE49-F238E27FC236}">
                <a16:creationId xmlns:a16="http://schemas.microsoft.com/office/drawing/2014/main" id="{0AB0F05E-85E4-43BE-AC40-E107A4CC76AB}"/>
              </a:ext>
            </a:extLst>
          </p:cNvPr>
          <p:cNvSpPr>
            <a:spLocks noChangeArrowheads="1"/>
          </p:cNvSpPr>
          <p:nvPr/>
        </p:nvSpPr>
        <p:spPr bwMode="auto">
          <a:xfrm>
            <a:off x="6121400" y="5591175"/>
            <a:ext cx="2914650"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ru-RU" altLang="ru-RU" sz="1600"/>
              <a:t>Единый план </a:t>
            </a:r>
          </a:p>
          <a:p>
            <a:pPr eaLnBrk="1" hangingPunct="1"/>
            <a:r>
              <a:rPr lang="ru-RU" altLang="ru-RU" sz="1600"/>
              <a:t>и единая система учета  </a:t>
            </a:r>
            <a:endParaRPr lang="ru-RU" altLang="ru-RU"/>
          </a:p>
        </p:txBody>
      </p:sp>
      <p:sp>
        <p:nvSpPr>
          <p:cNvPr id="18463" name="Line 34">
            <a:extLst>
              <a:ext uri="{FF2B5EF4-FFF2-40B4-BE49-F238E27FC236}">
                <a16:creationId xmlns:a16="http://schemas.microsoft.com/office/drawing/2014/main" id="{15BCA970-C0F1-4638-B90E-4ECD23FDE201}"/>
              </a:ext>
            </a:extLst>
          </p:cNvPr>
          <p:cNvSpPr>
            <a:spLocks noChangeShapeType="1"/>
          </p:cNvSpPr>
          <p:nvPr/>
        </p:nvSpPr>
        <p:spPr bwMode="auto">
          <a:xfrm>
            <a:off x="5722938" y="5732463"/>
            <a:ext cx="398462"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 name="Номер слайда 31"/>
          <p:cNvSpPr>
            <a:spLocks noGrp="1"/>
          </p:cNvSpPr>
          <p:nvPr>
            <p:ph type="sldNum" sz="quarter" idx="12"/>
          </p:nvPr>
        </p:nvSpPr>
        <p:spPr/>
        <p:txBody>
          <a:bodyPr/>
          <a:lstStyle/>
          <a:p>
            <a:fld id="{B19B0651-EE4F-4900-A07F-96A6BFA9D0F0}" type="slidenum">
              <a:rPr lang="ru-RU" smtClean="0"/>
              <a:pPr/>
              <a:t>6</a:t>
            </a:fld>
            <a:endParaRPr lang="ru-RU"/>
          </a:p>
        </p:txBody>
      </p:sp>
    </p:spTree>
    <p:extLst>
      <p:ext uri="{BB962C8B-B14F-4D97-AF65-F5344CB8AC3E}">
        <p14:creationId xmlns:p14="http://schemas.microsoft.com/office/powerpoint/2010/main" val="10352485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0" y="1"/>
            <a:ext cx="9144000" cy="6924973"/>
          </a:xfrm>
          <a:prstGeom prst="rect">
            <a:avLst/>
          </a:prstGeom>
          <a:noFill/>
          <a:ln w="9525">
            <a:noFill/>
            <a:miter lim="800000"/>
            <a:headEnd/>
            <a:tailEnd/>
          </a:ln>
        </p:spPr>
        <p:txBody>
          <a:bodyPr wrap="square">
            <a:spAutoFit/>
          </a:bodyPr>
          <a:lstStyle/>
          <a:p>
            <a:r>
              <a:rPr lang="ru-RU" sz="2400" b="1" dirty="0">
                <a:solidFill>
                  <a:srgbClr val="FF0000"/>
                </a:solidFill>
              </a:rPr>
              <a:t>Улучшение использования ОФ</a:t>
            </a:r>
            <a:r>
              <a:rPr lang="ru-RU" sz="2400" dirty="0">
                <a:solidFill>
                  <a:srgbClr val="FF0000"/>
                </a:solidFill>
              </a:rPr>
              <a:t> </a:t>
            </a:r>
            <a:r>
              <a:rPr lang="ru-RU" sz="2400" dirty="0"/>
              <a:t>отражается на финансовых результатах работы предприятия за счет: увеличения выпуска продукции, снижения налога на имущество и увеличение балансовой прибыли.</a:t>
            </a:r>
          </a:p>
          <a:p>
            <a:r>
              <a:rPr lang="ru-RU" sz="2400" b="1" dirty="0">
                <a:solidFill>
                  <a:srgbClr val="FF0000"/>
                </a:solidFill>
              </a:rPr>
              <a:t>Улучшение использования основных средств</a:t>
            </a:r>
            <a:r>
              <a:rPr lang="ru-RU" sz="2400" dirty="0">
                <a:solidFill>
                  <a:srgbClr val="FF0000"/>
                </a:solidFill>
              </a:rPr>
              <a:t> </a:t>
            </a:r>
            <a:r>
              <a:rPr lang="ru-RU" sz="2400" dirty="0"/>
              <a:t>на предприятии можно достигнуть </a:t>
            </a:r>
            <a:r>
              <a:rPr lang="ru-RU" sz="2400" b="1" dirty="0">
                <a:solidFill>
                  <a:srgbClr val="000099"/>
                </a:solidFill>
              </a:rPr>
              <a:t>путем:</a:t>
            </a:r>
          </a:p>
          <a:p>
            <a:pPr>
              <a:buFontTx/>
              <a:buChar char="-"/>
            </a:pPr>
            <a:r>
              <a:rPr lang="ru-RU" sz="2400" dirty="0" smtClean="0"/>
              <a:t>освобождения </a:t>
            </a:r>
            <a:r>
              <a:rPr lang="ru-RU" sz="2400" dirty="0"/>
              <a:t>предприятия от излишнего оборудования, машин и других основных средств или сдачи их в аренду</a:t>
            </a:r>
            <a:r>
              <a:rPr lang="ru-RU" sz="2400" dirty="0" smtClean="0"/>
              <a:t>;</a:t>
            </a:r>
          </a:p>
          <a:p>
            <a:pPr>
              <a:buFontTx/>
              <a:buChar char="-"/>
            </a:pPr>
            <a:endParaRPr lang="ru-RU" sz="2400" dirty="0" smtClean="0"/>
          </a:p>
          <a:p>
            <a:pPr>
              <a:buFontTx/>
              <a:buChar char="-"/>
            </a:pPr>
            <a:r>
              <a:rPr lang="ru-RU" sz="2400" dirty="0" smtClean="0"/>
              <a:t>своевременного </a:t>
            </a:r>
            <a:r>
              <a:rPr lang="ru-RU" sz="2400" dirty="0"/>
              <a:t>и качественного проведения планово-предупредительных и капитальных ремонтов</a:t>
            </a:r>
            <a:r>
              <a:rPr lang="ru-RU" sz="2400" dirty="0" smtClean="0"/>
              <a:t>;</a:t>
            </a:r>
          </a:p>
          <a:p>
            <a:pPr>
              <a:lnSpc>
                <a:spcPct val="150000"/>
              </a:lnSpc>
              <a:buFontTx/>
              <a:buChar char="-"/>
            </a:pPr>
            <a:r>
              <a:rPr lang="ru-RU" sz="2400" dirty="0" smtClean="0"/>
              <a:t>приобретения </a:t>
            </a:r>
            <a:r>
              <a:rPr lang="ru-RU" sz="2400" dirty="0"/>
              <a:t>высококачественных основных средств</a:t>
            </a:r>
            <a:r>
              <a:rPr lang="ru-RU" sz="2400" dirty="0" smtClean="0"/>
              <a:t>;</a:t>
            </a:r>
          </a:p>
          <a:p>
            <a:pPr>
              <a:lnSpc>
                <a:spcPct val="150000"/>
              </a:lnSpc>
              <a:buFontTx/>
              <a:buChar char="-"/>
            </a:pPr>
            <a:r>
              <a:rPr lang="ru-RU" sz="2400" dirty="0" smtClean="0"/>
              <a:t>повышения </a:t>
            </a:r>
            <a:r>
              <a:rPr lang="ru-RU" sz="2400" dirty="0"/>
              <a:t>уровня квалификации обслуживающего </a:t>
            </a:r>
            <a:r>
              <a:rPr lang="ru-RU" sz="2400" dirty="0" smtClean="0"/>
              <a:t>персонала;</a:t>
            </a:r>
          </a:p>
          <a:p>
            <a:pPr>
              <a:lnSpc>
                <a:spcPct val="150000"/>
              </a:lnSpc>
              <a:buFontTx/>
              <a:buChar char="-"/>
            </a:pPr>
            <a:endParaRPr lang="ru-RU" sz="2400" dirty="0" smtClean="0"/>
          </a:p>
          <a:p>
            <a:r>
              <a:rPr lang="ru-RU" sz="2400" dirty="0" smtClean="0"/>
              <a:t>- своевременного обновления, особенно активной части, основных средств с целью недопущения чрезмерного морального и физического износа;</a:t>
            </a:r>
            <a:endParaRPr lang="ru-RU"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60</a:t>
            </a:fld>
            <a:endParaRPr lang="ru-RU"/>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611188" y="476250"/>
            <a:ext cx="8208962" cy="6001643"/>
          </a:xfrm>
          <a:prstGeom prst="rect">
            <a:avLst/>
          </a:prstGeom>
          <a:noFill/>
          <a:ln w="9525">
            <a:noFill/>
            <a:miter lim="800000"/>
            <a:headEnd/>
            <a:tailEnd/>
          </a:ln>
        </p:spPr>
        <p:txBody>
          <a:bodyPr>
            <a:spAutoFit/>
          </a:bodyPr>
          <a:lstStyle/>
          <a:p>
            <a:pPr>
              <a:buFontTx/>
              <a:buChar char="-"/>
            </a:pPr>
            <a:r>
              <a:rPr lang="ru-RU" sz="2400" dirty="0" smtClean="0"/>
              <a:t>повышения </a:t>
            </a:r>
            <a:r>
              <a:rPr lang="ru-RU" sz="2400" dirty="0"/>
              <a:t>коэффициента сменности работы предприятия, если в этом имеется экономическая целесообразность</a:t>
            </a:r>
            <a:r>
              <a:rPr lang="ru-RU" sz="2400" dirty="0" smtClean="0"/>
              <a:t>;</a:t>
            </a:r>
          </a:p>
          <a:p>
            <a:pPr>
              <a:buFontTx/>
              <a:buChar char="-"/>
            </a:pPr>
            <a:endParaRPr lang="ru-RU" sz="2400" dirty="0"/>
          </a:p>
          <a:p>
            <a:pPr>
              <a:buFontTx/>
              <a:buChar char="-"/>
            </a:pPr>
            <a:r>
              <a:rPr lang="ru-RU" sz="2400" dirty="0" smtClean="0"/>
              <a:t>улучшения </a:t>
            </a:r>
            <a:r>
              <a:rPr lang="ru-RU" sz="2400" dirty="0"/>
              <a:t>качества подготовки сырья и материалов к процессу производства</a:t>
            </a:r>
            <a:r>
              <a:rPr lang="ru-RU" sz="2400" dirty="0" smtClean="0"/>
              <a:t>;</a:t>
            </a:r>
          </a:p>
          <a:p>
            <a:pPr>
              <a:buFontTx/>
              <a:buChar char="-"/>
            </a:pPr>
            <a:endParaRPr lang="ru-RU" sz="2400" dirty="0"/>
          </a:p>
          <a:p>
            <a:pPr>
              <a:buFontTx/>
              <a:buChar char="-"/>
            </a:pPr>
            <a:r>
              <a:rPr lang="ru-RU" sz="2400" dirty="0" smtClean="0"/>
              <a:t>повышения </a:t>
            </a:r>
            <a:r>
              <a:rPr lang="ru-RU" sz="2400" dirty="0"/>
              <a:t>уровня механизации и автоматизации производства</a:t>
            </a:r>
            <a:r>
              <a:rPr lang="ru-RU" sz="2400" dirty="0" smtClean="0"/>
              <a:t>;</a:t>
            </a:r>
          </a:p>
          <a:p>
            <a:pPr>
              <a:buFontTx/>
              <a:buChar char="-"/>
            </a:pPr>
            <a:endParaRPr lang="ru-RU" sz="2400" dirty="0"/>
          </a:p>
          <a:p>
            <a:pPr>
              <a:buFontTx/>
              <a:buChar char="-"/>
            </a:pPr>
            <a:r>
              <a:rPr lang="ru-RU" sz="2400" dirty="0" smtClean="0"/>
              <a:t>обеспечения </a:t>
            </a:r>
            <a:r>
              <a:rPr lang="ru-RU" sz="2400" dirty="0"/>
              <a:t>там, где это экономически целесообразно, централизации ремонтных служб</a:t>
            </a:r>
            <a:r>
              <a:rPr lang="ru-RU" sz="2400" dirty="0" smtClean="0"/>
              <a:t>;</a:t>
            </a:r>
          </a:p>
          <a:p>
            <a:pPr>
              <a:buFontTx/>
              <a:buChar char="-"/>
            </a:pPr>
            <a:endParaRPr lang="ru-RU" sz="2400" dirty="0"/>
          </a:p>
          <a:p>
            <a:pPr>
              <a:buFontTx/>
              <a:buChar char="-"/>
            </a:pPr>
            <a:r>
              <a:rPr lang="ru-RU" sz="2400" dirty="0" smtClean="0"/>
              <a:t>повышения </a:t>
            </a:r>
            <a:r>
              <a:rPr lang="ru-RU" sz="2400" dirty="0"/>
              <a:t>уровня концентрации, специализации и комбинирования производства</a:t>
            </a:r>
            <a:r>
              <a:rPr lang="ru-RU" sz="2400" dirty="0" smtClean="0"/>
              <a:t>;</a:t>
            </a:r>
          </a:p>
          <a:p>
            <a:pPr>
              <a:buFontTx/>
              <a:buChar char="-"/>
            </a:pPr>
            <a:endParaRPr lang="ru-RU" sz="2400" dirty="0"/>
          </a:p>
          <a:p>
            <a:r>
              <a:rPr lang="ru-RU" sz="2400" dirty="0"/>
              <a:t>- внедрение новой техники и прогрессивной технологии </a:t>
            </a:r>
          </a:p>
        </p:txBody>
      </p:sp>
      <p:sp>
        <p:nvSpPr>
          <p:cNvPr id="4" name="Номер слайда 3"/>
          <p:cNvSpPr>
            <a:spLocks noGrp="1"/>
          </p:cNvSpPr>
          <p:nvPr>
            <p:ph type="sldNum" sz="quarter" idx="12"/>
          </p:nvPr>
        </p:nvSpPr>
        <p:spPr/>
        <p:txBody>
          <a:bodyPr/>
          <a:lstStyle/>
          <a:p>
            <a:fld id="{B19B0651-EE4F-4900-A07F-96A6BFA9D0F0}" type="slidenum">
              <a:rPr lang="ru-RU" smtClean="0"/>
              <a:pPr/>
              <a:t>61</a:t>
            </a:fld>
            <a:endParaRPr lang="ru-RU"/>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827088" y="620713"/>
            <a:ext cx="7777162" cy="4939814"/>
          </a:xfrm>
          <a:prstGeom prst="rect">
            <a:avLst/>
          </a:prstGeom>
          <a:noFill/>
          <a:ln w="9525">
            <a:noFill/>
            <a:miter lim="800000"/>
            <a:headEnd/>
            <a:tailEnd/>
          </a:ln>
        </p:spPr>
        <p:txBody>
          <a:bodyPr>
            <a:spAutoFit/>
          </a:bodyPr>
          <a:lstStyle/>
          <a:p>
            <a:pPr>
              <a:buFontTx/>
              <a:buChar char="-"/>
            </a:pPr>
            <a:r>
              <a:rPr lang="ru-RU" sz="2400" dirty="0" smtClean="0"/>
              <a:t>малоотходной</a:t>
            </a:r>
            <a:r>
              <a:rPr lang="ru-RU" sz="2400" dirty="0"/>
              <a:t>, безотходной, </a:t>
            </a:r>
            <a:r>
              <a:rPr lang="ru-RU" sz="2400" dirty="0" err="1"/>
              <a:t>энерго</a:t>
            </a:r>
            <a:r>
              <a:rPr lang="ru-RU" sz="2400" dirty="0"/>
              <a:t>- и </a:t>
            </a:r>
            <a:r>
              <a:rPr lang="ru-RU" sz="2400" dirty="0" err="1"/>
              <a:t>топливосберегающей</a:t>
            </a:r>
            <a:r>
              <a:rPr lang="ru-RU" sz="2400" dirty="0" smtClean="0"/>
              <a:t>;</a:t>
            </a:r>
          </a:p>
          <a:p>
            <a:pPr>
              <a:buFontTx/>
              <a:buChar char="-"/>
            </a:pPr>
            <a:endParaRPr lang="ru-RU" sz="2400" dirty="0"/>
          </a:p>
          <a:p>
            <a:r>
              <a:rPr lang="ru-RU" sz="2400" dirty="0"/>
              <a:t>- совершенствование организации производства и труда с целью сокращения потерь рабочего времени и простоя в работе машин и оборудования.</a:t>
            </a:r>
          </a:p>
          <a:p>
            <a:endParaRPr lang="ru-RU" sz="2400" dirty="0"/>
          </a:p>
          <a:p>
            <a:endParaRPr lang="ru-RU" sz="2400" dirty="0"/>
          </a:p>
          <a:p>
            <a:r>
              <a:rPr lang="ru-RU" sz="2400" dirty="0"/>
              <a:t>Пути улучшения использования основных средств зависят от конкретных условий, сложившихся на предприятии за тот или иной период времени.</a:t>
            </a:r>
          </a:p>
          <a:p>
            <a:endParaRPr lang="ru-RU" sz="2400" dirty="0"/>
          </a:p>
          <a:p>
            <a:pPr>
              <a:spcBef>
                <a:spcPct val="50000"/>
              </a:spcBef>
            </a:pPr>
            <a:endParaRPr lang="ru-RU"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62</a:t>
            </a:fld>
            <a:endParaRPr lang="ru-RU"/>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5974D340-6B42-4E62-844D-8ABCCFB71FA6}"/>
              </a:ext>
            </a:extLst>
          </p:cNvPr>
          <p:cNvSpPr txBox="1">
            <a:spLocks noChangeArrowheads="1"/>
          </p:cNvSpPr>
          <p:nvPr/>
        </p:nvSpPr>
        <p:spPr bwMode="auto">
          <a:xfrm>
            <a:off x="395288" y="1773238"/>
            <a:ext cx="835183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3200" b="1" dirty="0">
                <a:solidFill>
                  <a:srgbClr val="C00000"/>
                </a:solidFill>
              </a:rPr>
              <a:t>ОБОРОТНЫЕ СРЕДСТВА</a:t>
            </a:r>
            <a:r>
              <a:rPr lang="ru-RU" altLang="ru-RU" sz="3200" dirty="0">
                <a:solidFill>
                  <a:srgbClr val="C00000"/>
                </a:solidFill>
              </a:rPr>
              <a:t> - денежные средства предприятия, предназначенные для образования оборотных производственных фондов и фондов обращения</a:t>
            </a:r>
          </a:p>
        </p:txBody>
      </p:sp>
      <p:sp>
        <p:nvSpPr>
          <p:cNvPr id="3" name="Номер слайда 2"/>
          <p:cNvSpPr>
            <a:spLocks noGrp="1"/>
          </p:cNvSpPr>
          <p:nvPr>
            <p:ph type="sldNum" sz="quarter" idx="12"/>
          </p:nvPr>
        </p:nvSpPr>
        <p:spPr/>
        <p:txBody>
          <a:bodyPr/>
          <a:lstStyle/>
          <a:p>
            <a:fld id="{B19B0651-EE4F-4900-A07F-96A6BFA9D0F0}" type="slidenum">
              <a:rPr lang="ru-RU" smtClean="0"/>
              <a:pPr/>
              <a:t>63</a:t>
            </a:fld>
            <a:endParaRPr lang="ru-RU"/>
          </a:p>
        </p:txBody>
      </p:sp>
    </p:spTree>
    <p:extLst>
      <p:ext uri="{BB962C8B-B14F-4D97-AF65-F5344CB8AC3E}">
        <p14:creationId xmlns:p14="http://schemas.microsoft.com/office/powerpoint/2010/main" val="12322385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a:extLst>
              <a:ext uri="{FF2B5EF4-FFF2-40B4-BE49-F238E27FC236}">
                <a16:creationId xmlns:a16="http://schemas.microsoft.com/office/drawing/2014/main" id="{8902C5AA-D9BC-4CA5-942E-8415F99104B5}"/>
              </a:ext>
            </a:extLst>
          </p:cNvPr>
          <p:cNvSpPr txBox="1">
            <a:spLocks noChangeArrowheads="1"/>
          </p:cNvSpPr>
          <p:nvPr/>
        </p:nvSpPr>
        <p:spPr bwMode="auto">
          <a:xfrm>
            <a:off x="0" y="0"/>
            <a:ext cx="9036050" cy="600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b="1" i="1" dirty="0"/>
              <a:t>Оборотные фонды</a:t>
            </a:r>
            <a:r>
              <a:rPr lang="ru-RU" altLang="ru-RU" sz="2800" dirty="0"/>
              <a:t> - часть</a:t>
            </a:r>
            <a:r>
              <a:rPr lang="ru-RU" altLang="ru-RU" sz="2800" i="1" dirty="0"/>
              <a:t> </a:t>
            </a:r>
            <a:r>
              <a:rPr lang="ru-RU" altLang="ru-RU" sz="2800" dirty="0"/>
              <a:t>средств производства, которые единожды участвуют в производственном процессе и свою стоимость сразу и полностью переносят на производимую продукцию.</a:t>
            </a:r>
          </a:p>
          <a:p>
            <a:pPr eaLnBrk="1" hangingPunct="1"/>
            <a:endParaRPr lang="ru-RU" altLang="ru-RU" sz="2400" b="1" dirty="0"/>
          </a:p>
          <a:p>
            <a:pPr eaLnBrk="1" hangingPunct="1"/>
            <a:endParaRPr lang="ru-RU" altLang="ru-RU" sz="2400" b="1" dirty="0"/>
          </a:p>
          <a:p>
            <a:pPr eaLnBrk="1" hangingPunct="1"/>
            <a:r>
              <a:rPr lang="ru-RU" altLang="ru-RU" sz="2800" dirty="0">
                <a:solidFill>
                  <a:srgbClr val="FF0000"/>
                </a:solidFill>
              </a:rPr>
              <a:t>Назначение оборотных фондов:</a:t>
            </a:r>
          </a:p>
          <a:p>
            <a:pPr eaLnBrk="1" hangingPunct="1">
              <a:buFontTx/>
              <a:buChar char="-"/>
            </a:pPr>
            <a:r>
              <a:rPr lang="ru-RU" altLang="ru-RU" sz="2800" dirty="0"/>
              <a:t> Обеспечивают непрерывность производственного процесса;</a:t>
            </a:r>
          </a:p>
          <a:p>
            <a:pPr eaLnBrk="1" hangingPunct="1">
              <a:buFontTx/>
              <a:buChar char="-"/>
            </a:pPr>
            <a:r>
              <a:rPr lang="ru-RU" altLang="ru-RU" sz="2800" dirty="0"/>
              <a:t> Целиком потребляются в процессе производства и переносят свою стоимость на готовый продукт;</a:t>
            </a:r>
          </a:p>
          <a:p>
            <a:pPr eaLnBrk="1" hangingPunct="1">
              <a:buFontTx/>
              <a:buChar char="-"/>
            </a:pPr>
            <a:r>
              <a:rPr lang="ru-RU" altLang="ru-RU" sz="2800" dirty="0"/>
              <a:t> Требуют постоянного воспроизводства в натуральной форме;</a:t>
            </a:r>
          </a:p>
          <a:p>
            <a:pPr eaLnBrk="1" hangingPunct="1">
              <a:buFontTx/>
              <a:buChar char="-"/>
            </a:pPr>
            <a:r>
              <a:rPr lang="ru-RU" altLang="ru-RU" sz="2800" dirty="0"/>
              <a:t> Влияют на формирование оборотных средств.</a:t>
            </a:r>
          </a:p>
        </p:txBody>
      </p:sp>
      <p:sp>
        <p:nvSpPr>
          <p:cNvPr id="3" name="Номер слайда 2"/>
          <p:cNvSpPr>
            <a:spLocks noGrp="1"/>
          </p:cNvSpPr>
          <p:nvPr>
            <p:ph type="sldNum" sz="quarter" idx="12"/>
          </p:nvPr>
        </p:nvSpPr>
        <p:spPr/>
        <p:txBody>
          <a:bodyPr/>
          <a:lstStyle/>
          <a:p>
            <a:fld id="{B19B0651-EE4F-4900-A07F-96A6BFA9D0F0}" type="slidenum">
              <a:rPr lang="ru-RU" smtClean="0"/>
              <a:pPr/>
              <a:t>64</a:t>
            </a:fld>
            <a:endParaRPr lang="ru-RU"/>
          </a:p>
        </p:txBody>
      </p:sp>
    </p:spTree>
    <p:extLst>
      <p:ext uri="{BB962C8B-B14F-4D97-AF65-F5344CB8AC3E}">
        <p14:creationId xmlns:p14="http://schemas.microsoft.com/office/powerpoint/2010/main" val="42518509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2554D65C-2CC8-4A79-BBFA-955097122262}"/>
              </a:ext>
            </a:extLst>
          </p:cNvPr>
          <p:cNvSpPr>
            <a:spLocks noGrp="1" noChangeArrowheads="1"/>
          </p:cNvSpPr>
          <p:nvPr>
            <p:ph idx="1"/>
          </p:nvPr>
        </p:nvSpPr>
        <p:spPr>
          <a:xfrm>
            <a:off x="457200" y="3429000"/>
            <a:ext cx="8229600" cy="2697163"/>
          </a:xfrm>
        </p:spPr>
        <p:txBody>
          <a:bodyPr>
            <a:normAutofit/>
          </a:bodyPr>
          <a:lstStyle/>
          <a:p>
            <a:pPr marL="274320" indent="-256032" eaLnBrk="1" fontAlgn="auto" hangingPunct="1">
              <a:spcBef>
                <a:spcPct val="0"/>
              </a:spcBef>
              <a:spcAft>
                <a:spcPts val="0"/>
              </a:spcAft>
              <a:buFontTx/>
              <a:buNone/>
              <a:defRPr/>
            </a:pPr>
            <a:r>
              <a:rPr lang="ru-RU" b="1" i="1" dirty="0"/>
              <a:t>Фонды обращения</a:t>
            </a:r>
            <a:r>
              <a:rPr lang="ru-RU" i="1" dirty="0"/>
              <a:t> - </a:t>
            </a:r>
            <a:r>
              <a:rPr lang="ru-RU" dirty="0"/>
              <a:t>средства, обслуживающие процесс реализации продукции: </a:t>
            </a:r>
          </a:p>
          <a:p>
            <a:pPr marL="361188" indent="-342900" eaLnBrk="1" fontAlgn="auto" hangingPunct="1">
              <a:spcBef>
                <a:spcPct val="0"/>
              </a:spcBef>
              <a:spcAft>
                <a:spcPts val="0"/>
              </a:spcAft>
              <a:buFont typeface="Wingdings" panose="05000000000000000000" pitchFamily="2" charset="2"/>
              <a:buChar char="Ø"/>
              <a:defRPr/>
            </a:pPr>
            <a:r>
              <a:rPr lang="ru-RU" dirty="0"/>
              <a:t>готовая продукция на складе, товары, отгруженные заказчикам, но еще не оплаченные ими, средства в расчетах, денежные средства в кассе предприятия и на счетах в банках.</a:t>
            </a:r>
          </a:p>
          <a:p>
            <a:pPr marL="274320" indent="-256032" eaLnBrk="1" fontAlgn="auto" hangingPunct="1">
              <a:spcAft>
                <a:spcPts val="0"/>
              </a:spcAft>
              <a:defRPr/>
            </a:pPr>
            <a:endParaRPr lang="ru-RU" dirty="0"/>
          </a:p>
        </p:txBody>
      </p:sp>
      <p:sp>
        <p:nvSpPr>
          <p:cNvPr id="2" name="Прямоугольник 1">
            <a:extLst>
              <a:ext uri="{FF2B5EF4-FFF2-40B4-BE49-F238E27FC236}">
                <a16:creationId xmlns:a16="http://schemas.microsoft.com/office/drawing/2014/main" id="{DB74BB84-4436-4BB7-AB91-4597C0804EEC}"/>
              </a:ext>
            </a:extLst>
          </p:cNvPr>
          <p:cNvSpPr/>
          <p:nvPr/>
        </p:nvSpPr>
        <p:spPr>
          <a:xfrm>
            <a:off x="468313" y="333375"/>
            <a:ext cx="7920037" cy="2308225"/>
          </a:xfrm>
          <a:prstGeom prst="rect">
            <a:avLst/>
          </a:prstGeom>
        </p:spPr>
        <p:txBody>
          <a:bodyPr>
            <a:spAutoFit/>
          </a:bodyPr>
          <a:lstStyle/>
          <a:p>
            <a:pPr>
              <a:defRPr/>
            </a:pPr>
            <a:r>
              <a:rPr lang="ru-RU" b="1" i="1" dirty="0">
                <a:solidFill>
                  <a:srgbClr val="FF0000"/>
                </a:solidFill>
                <a:latin typeface="Arial" charset="0"/>
              </a:rPr>
              <a:t>Оборотные фонды</a:t>
            </a:r>
            <a:r>
              <a:rPr lang="ru-RU" dirty="0">
                <a:solidFill>
                  <a:srgbClr val="FF0000"/>
                </a:solidFill>
                <a:latin typeface="Arial" charset="0"/>
              </a:rPr>
              <a:t> : </a:t>
            </a:r>
          </a:p>
          <a:p>
            <a:pPr marL="285750" indent="-285750">
              <a:buFont typeface="Arial" pitchFamily="34" charset="0"/>
              <a:buChar char="•"/>
              <a:defRPr/>
            </a:pPr>
            <a:r>
              <a:rPr lang="ru-RU" dirty="0">
                <a:solidFill>
                  <a:srgbClr val="FF0000"/>
                </a:solidFill>
                <a:latin typeface="Arial" charset="0"/>
              </a:rPr>
              <a:t>сырье, </a:t>
            </a:r>
          </a:p>
          <a:p>
            <a:pPr marL="285750" indent="-285750">
              <a:buFont typeface="Arial" pitchFamily="34" charset="0"/>
              <a:buChar char="•"/>
              <a:defRPr/>
            </a:pPr>
            <a:r>
              <a:rPr lang="ru-RU" dirty="0">
                <a:solidFill>
                  <a:srgbClr val="FF0000"/>
                </a:solidFill>
                <a:latin typeface="Arial" charset="0"/>
              </a:rPr>
              <a:t>основные и вспомогательные материалы,</a:t>
            </a:r>
          </a:p>
          <a:p>
            <a:pPr marL="285750" indent="-285750">
              <a:buFont typeface="Arial" pitchFamily="34" charset="0"/>
              <a:buChar char="•"/>
              <a:defRPr/>
            </a:pPr>
            <a:r>
              <a:rPr lang="ru-RU" dirty="0">
                <a:solidFill>
                  <a:srgbClr val="FF0000"/>
                </a:solidFill>
                <a:latin typeface="Arial" charset="0"/>
              </a:rPr>
              <a:t> комплектующие изделия, </a:t>
            </a:r>
          </a:p>
          <a:p>
            <a:pPr marL="285750" indent="-285750">
              <a:buFont typeface="Arial" pitchFamily="34" charset="0"/>
              <a:buChar char="•"/>
              <a:defRPr/>
            </a:pPr>
            <a:r>
              <a:rPr lang="ru-RU" dirty="0">
                <a:solidFill>
                  <a:srgbClr val="FF0000"/>
                </a:solidFill>
                <a:latin typeface="Arial" charset="0"/>
              </a:rPr>
              <a:t>не законченная производством продукции, </a:t>
            </a:r>
          </a:p>
          <a:p>
            <a:pPr marL="285750" indent="-285750">
              <a:buFont typeface="Arial" pitchFamily="34" charset="0"/>
              <a:buChar char="•"/>
              <a:defRPr/>
            </a:pPr>
            <a:r>
              <a:rPr lang="ru-RU" dirty="0">
                <a:solidFill>
                  <a:srgbClr val="FF0000"/>
                </a:solidFill>
                <a:latin typeface="Arial" charset="0"/>
              </a:rPr>
              <a:t>топливо,</a:t>
            </a:r>
          </a:p>
          <a:p>
            <a:pPr marL="285750" indent="-285750">
              <a:buFont typeface="Arial" pitchFamily="34" charset="0"/>
              <a:buChar char="•"/>
              <a:defRPr/>
            </a:pPr>
            <a:r>
              <a:rPr lang="ru-RU" dirty="0">
                <a:solidFill>
                  <a:srgbClr val="FF0000"/>
                </a:solidFill>
                <a:latin typeface="Arial" charset="0"/>
              </a:rPr>
              <a:t>тара</a:t>
            </a:r>
          </a:p>
          <a:p>
            <a:pPr marL="285750" indent="-285750">
              <a:buFont typeface="Arial" pitchFamily="34" charset="0"/>
              <a:buChar char="•"/>
              <a:defRPr/>
            </a:pPr>
            <a:r>
              <a:rPr lang="ru-RU" dirty="0">
                <a:solidFill>
                  <a:srgbClr val="FF0000"/>
                </a:solidFill>
                <a:latin typeface="Arial" charset="0"/>
              </a:rPr>
              <a:t> др. предметы труда.</a:t>
            </a:r>
            <a:endParaRPr lang="ru-RU" i="1" dirty="0">
              <a:solidFill>
                <a:srgbClr val="FF0000"/>
              </a:solidFill>
              <a:latin typeface="Arial"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65</a:t>
            </a:fld>
            <a:endParaRPr lang="ru-RU"/>
          </a:p>
        </p:txBody>
      </p:sp>
    </p:spTree>
    <p:extLst>
      <p:ext uri="{BB962C8B-B14F-4D97-AF65-F5344CB8AC3E}">
        <p14:creationId xmlns:p14="http://schemas.microsoft.com/office/powerpoint/2010/main" val="11056652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57CF1A4-5065-4D99-8508-8BEE6AA0EEAA}"/>
              </a:ext>
            </a:extLst>
          </p:cNvPr>
          <p:cNvSpPr/>
          <p:nvPr/>
        </p:nvSpPr>
        <p:spPr>
          <a:xfrm>
            <a:off x="333375" y="49213"/>
            <a:ext cx="3708400" cy="4333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b="1" dirty="0">
                <a:solidFill>
                  <a:schemeClr val="bg1"/>
                </a:solidFill>
              </a:rPr>
              <a:t>4</a:t>
            </a:r>
            <a:r>
              <a:rPr lang="en-US" b="1" dirty="0"/>
              <a:t> </a:t>
            </a:r>
            <a:r>
              <a:rPr lang="ru-RU" b="1" dirty="0">
                <a:solidFill>
                  <a:schemeClr val="bg1"/>
                </a:solidFill>
              </a:rPr>
              <a:t>признака группировки </a:t>
            </a:r>
            <a:r>
              <a:rPr lang="ru-RU" b="1" dirty="0" err="1">
                <a:solidFill>
                  <a:schemeClr val="bg1"/>
                </a:solidFill>
              </a:rPr>
              <a:t>ОбС</a:t>
            </a:r>
            <a:r>
              <a:rPr lang="ru-RU" b="1" dirty="0"/>
              <a:t>:</a:t>
            </a:r>
          </a:p>
        </p:txBody>
      </p:sp>
      <p:cxnSp>
        <p:nvCxnSpPr>
          <p:cNvPr id="4" name="Прямая соединительная линия 3">
            <a:extLst>
              <a:ext uri="{FF2B5EF4-FFF2-40B4-BE49-F238E27FC236}">
                <a16:creationId xmlns:a16="http://schemas.microsoft.com/office/drawing/2014/main" id="{A9825398-10DA-4FEC-B344-CFD76CC44D79}"/>
              </a:ext>
            </a:extLst>
          </p:cNvPr>
          <p:cNvCxnSpPr>
            <a:endCxn id="2" idx="1"/>
          </p:cNvCxnSpPr>
          <p:nvPr/>
        </p:nvCxnSpPr>
        <p:spPr>
          <a:xfrm>
            <a:off x="82550" y="266700"/>
            <a:ext cx="25082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a:extLst>
              <a:ext uri="{FF2B5EF4-FFF2-40B4-BE49-F238E27FC236}">
                <a16:creationId xmlns:a16="http://schemas.microsoft.com/office/drawing/2014/main" id="{E7B35C45-B4EC-43FD-8286-4FFA7DDCDA71}"/>
              </a:ext>
            </a:extLst>
          </p:cNvPr>
          <p:cNvCxnSpPr/>
          <p:nvPr/>
        </p:nvCxnSpPr>
        <p:spPr>
          <a:xfrm flipH="1">
            <a:off x="82550" y="266700"/>
            <a:ext cx="38100" cy="65913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a:extLst>
              <a:ext uri="{FF2B5EF4-FFF2-40B4-BE49-F238E27FC236}">
                <a16:creationId xmlns:a16="http://schemas.microsoft.com/office/drawing/2014/main" id="{3285ADBD-210F-40D8-95F0-B8EF7C3753C9}"/>
              </a:ext>
            </a:extLst>
          </p:cNvPr>
          <p:cNvCxnSpPr/>
          <p:nvPr/>
        </p:nvCxnSpPr>
        <p:spPr>
          <a:xfrm>
            <a:off x="107950" y="908050"/>
            <a:ext cx="50323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a16="http://schemas.microsoft.com/office/drawing/2014/main" id="{2CCE26A7-EDA6-4CE8-BC58-4D973D3BCFC7}"/>
              </a:ext>
            </a:extLst>
          </p:cNvPr>
          <p:cNvSpPr/>
          <p:nvPr/>
        </p:nvSpPr>
        <p:spPr>
          <a:xfrm>
            <a:off x="611188" y="709613"/>
            <a:ext cx="1296987" cy="774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1</a:t>
            </a:r>
            <a:r>
              <a:rPr lang="ru-RU" b="1" dirty="0">
                <a:solidFill>
                  <a:schemeClr val="bg1"/>
                </a:solidFill>
              </a:rPr>
              <a:t>. сфера оборота</a:t>
            </a:r>
            <a:r>
              <a:rPr lang="ru-RU" b="1" dirty="0"/>
              <a:t>:</a:t>
            </a:r>
          </a:p>
        </p:txBody>
      </p:sp>
      <p:cxnSp>
        <p:nvCxnSpPr>
          <p:cNvPr id="12" name="Прямая со стрелкой 11">
            <a:extLst>
              <a:ext uri="{FF2B5EF4-FFF2-40B4-BE49-F238E27FC236}">
                <a16:creationId xmlns:a16="http://schemas.microsoft.com/office/drawing/2014/main" id="{B711E3C8-6937-4278-BF2E-C6EEFD948313}"/>
              </a:ext>
            </a:extLst>
          </p:cNvPr>
          <p:cNvCxnSpPr>
            <a:endCxn id="15" idx="1"/>
          </p:cNvCxnSpPr>
          <p:nvPr/>
        </p:nvCxnSpPr>
        <p:spPr>
          <a:xfrm>
            <a:off x="1890713" y="768350"/>
            <a:ext cx="561975"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4FC43BF5-AC25-48D6-B908-58F8008F87CE}"/>
              </a:ext>
            </a:extLst>
          </p:cNvPr>
          <p:cNvCxnSpPr/>
          <p:nvPr/>
        </p:nvCxnSpPr>
        <p:spPr>
          <a:xfrm>
            <a:off x="1930400" y="1268413"/>
            <a:ext cx="504825"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a:extLst>
              <a:ext uri="{FF2B5EF4-FFF2-40B4-BE49-F238E27FC236}">
                <a16:creationId xmlns:a16="http://schemas.microsoft.com/office/drawing/2014/main" id="{8ADD691A-11DB-4E50-B27C-16D0EC47ECCA}"/>
              </a:ext>
            </a:extLst>
          </p:cNvPr>
          <p:cNvSpPr/>
          <p:nvPr/>
        </p:nvSpPr>
        <p:spPr>
          <a:xfrm>
            <a:off x="2452688" y="1096963"/>
            <a:ext cx="6080125" cy="3794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schemeClr val="bg1"/>
              </a:solidFill>
            </a:endParaRPr>
          </a:p>
          <a:p>
            <a:pPr>
              <a:defRPr/>
            </a:pPr>
            <a:r>
              <a:rPr lang="ru-RU" sz="1600" dirty="0">
                <a:solidFill>
                  <a:schemeClr val="bg1"/>
                </a:solidFill>
              </a:rPr>
              <a:t>фонды обращения (</a:t>
            </a:r>
            <a:r>
              <a:rPr lang="ru-RU" sz="1600" b="1" dirty="0">
                <a:solidFill>
                  <a:schemeClr val="bg1"/>
                </a:solidFill>
              </a:rPr>
              <a:t>сфера обращения</a:t>
            </a:r>
            <a:r>
              <a:rPr lang="ru-RU" sz="1600" dirty="0">
                <a:solidFill>
                  <a:schemeClr val="bg1"/>
                </a:solidFill>
              </a:rPr>
              <a:t>)</a:t>
            </a:r>
            <a:r>
              <a:rPr lang="ru-RU" sz="1600" dirty="0"/>
              <a:t>.</a:t>
            </a:r>
            <a:r>
              <a:rPr lang="ru-RU" sz="1600" dirty="0">
                <a:solidFill>
                  <a:schemeClr val="bg1"/>
                </a:solidFill>
              </a:rPr>
              <a:t> </a:t>
            </a:r>
          </a:p>
          <a:p>
            <a:pPr>
              <a:defRPr/>
            </a:pPr>
            <a:r>
              <a:rPr lang="ru-RU" b="1" dirty="0"/>
              <a:t>:</a:t>
            </a:r>
          </a:p>
        </p:txBody>
      </p:sp>
      <p:sp>
        <p:nvSpPr>
          <p:cNvPr id="15" name="Прямоугольник 14">
            <a:extLst>
              <a:ext uri="{FF2B5EF4-FFF2-40B4-BE49-F238E27FC236}">
                <a16:creationId xmlns:a16="http://schemas.microsoft.com/office/drawing/2014/main" id="{A0DB609B-CB9B-4BFB-AA84-CD35FF118428}"/>
              </a:ext>
            </a:extLst>
          </p:cNvPr>
          <p:cNvSpPr/>
          <p:nvPr/>
        </p:nvSpPr>
        <p:spPr>
          <a:xfrm>
            <a:off x="2452688" y="577850"/>
            <a:ext cx="6080125" cy="3794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schemeClr val="bg1"/>
              </a:solidFill>
            </a:endParaRPr>
          </a:p>
          <a:p>
            <a:pPr>
              <a:defRPr/>
            </a:pPr>
            <a:r>
              <a:rPr lang="ru-RU" sz="1600" dirty="0">
                <a:solidFill>
                  <a:schemeClr val="bg1"/>
                </a:solidFill>
              </a:rPr>
              <a:t>оборотные производственные фонды (</a:t>
            </a:r>
            <a:r>
              <a:rPr lang="ru-RU" sz="1600" b="1" dirty="0">
                <a:solidFill>
                  <a:schemeClr val="bg1"/>
                </a:solidFill>
              </a:rPr>
              <a:t>сфера производства</a:t>
            </a:r>
            <a:r>
              <a:rPr lang="ru-RU" sz="1600" dirty="0">
                <a:solidFill>
                  <a:schemeClr val="bg1"/>
                </a:solidFill>
              </a:rPr>
              <a:t>) </a:t>
            </a:r>
          </a:p>
          <a:p>
            <a:pPr>
              <a:defRPr/>
            </a:pPr>
            <a:r>
              <a:rPr lang="ru-RU" b="1" dirty="0"/>
              <a:t>:</a:t>
            </a:r>
          </a:p>
        </p:txBody>
      </p:sp>
      <p:sp>
        <p:nvSpPr>
          <p:cNvPr id="17" name="Прямоугольник 16">
            <a:extLst>
              <a:ext uri="{FF2B5EF4-FFF2-40B4-BE49-F238E27FC236}">
                <a16:creationId xmlns:a16="http://schemas.microsoft.com/office/drawing/2014/main" id="{E32BF982-241B-415D-8788-8CF49E4105C1}"/>
              </a:ext>
            </a:extLst>
          </p:cNvPr>
          <p:cNvSpPr/>
          <p:nvPr/>
        </p:nvSpPr>
        <p:spPr>
          <a:xfrm>
            <a:off x="615950" y="1657350"/>
            <a:ext cx="1435100" cy="774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2. элементы</a:t>
            </a:r>
            <a:r>
              <a:rPr lang="ru-RU" b="1" dirty="0"/>
              <a:t>:</a:t>
            </a:r>
          </a:p>
        </p:txBody>
      </p:sp>
      <p:cxnSp>
        <p:nvCxnSpPr>
          <p:cNvPr id="18" name="Прямая со стрелкой 17">
            <a:extLst>
              <a:ext uri="{FF2B5EF4-FFF2-40B4-BE49-F238E27FC236}">
                <a16:creationId xmlns:a16="http://schemas.microsoft.com/office/drawing/2014/main" id="{7D4FC8BA-A088-403E-9164-98234C673897}"/>
              </a:ext>
            </a:extLst>
          </p:cNvPr>
          <p:cNvCxnSpPr/>
          <p:nvPr/>
        </p:nvCxnSpPr>
        <p:spPr>
          <a:xfrm>
            <a:off x="169863" y="2044700"/>
            <a:ext cx="503237"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2967356F-E8DE-427A-9CBB-F141B6553E5A}"/>
              </a:ext>
            </a:extLst>
          </p:cNvPr>
          <p:cNvCxnSpPr/>
          <p:nvPr/>
        </p:nvCxnSpPr>
        <p:spPr>
          <a:xfrm>
            <a:off x="2051050" y="1916113"/>
            <a:ext cx="40163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Прямоугольник 20">
            <a:extLst>
              <a:ext uri="{FF2B5EF4-FFF2-40B4-BE49-F238E27FC236}">
                <a16:creationId xmlns:a16="http://schemas.microsoft.com/office/drawing/2014/main" id="{58A8F705-988E-4EEC-8974-9CC301E5683D}"/>
              </a:ext>
            </a:extLst>
          </p:cNvPr>
          <p:cNvSpPr/>
          <p:nvPr/>
        </p:nvSpPr>
        <p:spPr>
          <a:xfrm>
            <a:off x="2452688" y="1639888"/>
            <a:ext cx="6691312" cy="45259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b="1" dirty="0">
                <a:solidFill>
                  <a:schemeClr val="bg1"/>
                </a:solidFill>
              </a:rPr>
              <a:t>1.</a:t>
            </a:r>
            <a:r>
              <a:rPr lang="ru-RU" sz="1600" dirty="0">
                <a:solidFill>
                  <a:schemeClr val="bg1"/>
                </a:solidFill>
              </a:rPr>
              <a:t> </a:t>
            </a:r>
            <a:r>
              <a:rPr lang="ru-RU" sz="1600" b="1" dirty="0">
                <a:solidFill>
                  <a:schemeClr val="bg1"/>
                </a:solidFill>
              </a:rPr>
              <a:t>Производственные запасы</a:t>
            </a:r>
            <a:r>
              <a:rPr lang="ru-RU" sz="1600" dirty="0">
                <a:solidFill>
                  <a:schemeClr val="bg1"/>
                </a:solidFill>
              </a:rPr>
              <a:t> (сырье, основные материалы, покупные полуфабрикаты, вспомогательные материалы, топливо, тара, запасные части, малоценные и быстроизнашивающиеся предметы).</a:t>
            </a:r>
          </a:p>
          <a:p>
            <a:pPr>
              <a:defRPr/>
            </a:pPr>
            <a:r>
              <a:rPr lang="ru-RU" sz="1600" b="1" dirty="0">
                <a:solidFill>
                  <a:schemeClr val="bg1"/>
                </a:solidFill>
              </a:rPr>
              <a:t>2. Незавершенное производство</a:t>
            </a:r>
            <a:r>
              <a:rPr lang="ru-RU" sz="1600" dirty="0">
                <a:solidFill>
                  <a:schemeClr val="bg1"/>
                </a:solidFill>
              </a:rPr>
              <a:t> и полуфабрикаты собственного производства.</a:t>
            </a:r>
          </a:p>
          <a:p>
            <a:pPr>
              <a:defRPr/>
            </a:pPr>
            <a:r>
              <a:rPr lang="ru-RU" sz="1600" b="1" dirty="0">
                <a:solidFill>
                  <a:schemeClr val="bg1"/>
                </a:solidFill>
              </a:rPr>
              <a:t>3. Расходы будущих периодов</a:t>
            </a:r>
            <a:r>
              <a:rPr lang="ru-RU" sz="1600" dirty="0">
                <a:solidFill>
                  <a:schemeClr val="bg1"/>
                </a:solidFill>
              </a:rPr>
              <a:t>.</a:t>
            </a:r>
          </a:p>
          <a:p>
            <a:pPr>
              <a:defRPr/>
            </a:pPr>
            <a:endParaRPr lang="ru-RU" sz="1600" dirty="0">
              <a:solidFill>
                <a:schemeClr val="bg1"/>
              </a:solidFill>
            </a:endParaRPr>
          </a:p>
          <a:p>
            <a:pPr>
              <a:defRPr/>
            </a:pPr>
            <a:r>
              <a:rPr lang="ru-RU" sz="1600" dirty="0">
                <a:solidFill>
                  <a:schemeClr val="bg1"/>
                </a:solidFill>
              </a:rPr>
              <a:t>Оборотные фонды (п.1+ п.2 + п.3).</a:t>
            </a:r>
          </a:p>
          <a:p>
            <a:pPr>
              <a:defRPr/>
            </a:pPr>
            <a:endParaRPr lang="ru-RU" sz="1600" dirty="0">
              <a:solidFill>
                <a:schemeClr val="bg1"/>
              </a:solidFill>
            </a:endParaRPr>
          </a:p>
          <a:p>
            <a:pPr>
              <a:defRPr/>
            </a:pPr>
            <a:r>
              <a:rPr lang="ru-RU" sz="1600" b="1" dirty="0">
                <a:solidFill>
                  <a:schemeClr val="bg1"/>
                </a:solidFill>
              </a:rPr>
              <a:t>4. Готовая продукция на складах.</a:t>
            </a:r>
          </a:p>
          <a:p>
            <a:pPr>
              <a:defRPr/>
            </a:pPr>
            <a:r>
              <a:rPr lang="ru-RU" sz="1600" dirty="0">
                <a:solidFill>
                  <a:schemeClr val="bg1"/>
                </a:solidFill>
              </a:rPr>
              <a:t>5. Продукция отгруженная, но еще не оплаченная.</a:t>
            </a:r>
          </a:p>
          <a:p>
            <a:pPr>
              <a:defRPr/>
            </a:pPr>
            <a:r>
              <a:rPr lang="ru-RU" sz="1600" dirty="0">
                <a:solidFill>
                  <a:schemeClr val="bg1"/>
                </a:solidFill>
              </a:rPr>
              <a:t>6. Средства в расчетах.</a:t>
            </a:r>
          </a:p>
          <a:p>
            <a:pPr>
              <a:defRPr/>
            </a:pPr>
            <a:r>
              <a:rPr lang="ru-RU" sz="1600" dirty="0">
                <a:solidFill>
                  <a:schemeClr val="bg1"/>
                </a:solidFill>
              </a:rPr>
              <a:t>7. Денежные средства в кассе предприятия и на счетах в банке.</a:t>
            </a:r>
          </a:p>
          <a:p>
            <a:pPr>
              <a:defRPr/>
            </a:pPr>
            <a:endParaRPr lang="ru-RU" sz="1600" dirty="0">
              <a:solidFill>
                <a:schemeClr val="bg1"/>
              </a:solidFill>
            </a:endParaRPr>
          </a:p>
          <a:p>
            <a:pPr>
              <a:defRPr/>
            </a:pPr>
            <a:r>
              <a:rPr lang="ru-RU" sz="1600" dirty="0">
                <a:solidFill>
                  <a:schemeClr val="bg1"/>
                </a:solidFill>
              </a:rPr>
              <a:t>Фонды обращения (п.4 + п.5 + п.6 + п.7).</a:t>
            </a:r>
          </a:p>
          <a:p>
            <a:pPr>
              <a:defRPr/>
            </a:pPr>
            <a:endParaRPr lang="ru-RU" sz="1600" dirty="0">
              <a:solidFill>
                <a:schemeClr val="bg1"/>
              </a:solidFill>
            </a:endParaRPr>
          </a:p>
          <a:p>
            <a:pPr>
              <a:defRPr/>
            </a:pPr>
            <a:r>
              <a:rPr lang="ru-RU" sz="1600" dirty="0">
                <a:solidFill>
                  <a:schemeClr val="bg1"/>
                </a:solidFill>
              </a:rPr>
              <a:t>Оборотные средства (п.1 + п.2 + п.3 +п.4 + п.5 + п.6 + п.7)</a:t>
            </a:r>
            <a:r>
              <a:rPr lang="ru-RU" sz="1600" b="1" dirty="0"/>
              <a:t>1.</a:t>
            </a:r>
            <a:r>
              <a:rPr lang="ru-RU" sz="1600" dirty="0"/>
              <a:t> </a:t>
            </a:r>
          </a:p>
        </p:txBody>
      </p:sp>
      <p:sp>
        <p:nvSpPr>
          <p:cNvPr id="16" name="Номер слайда 15"/>
          <p:cNvSpPr>
            <a:spLocks noGrp="1"/>
          </p:cNvSpPr>
          <p:nvPr>
            <p:ph type="sldNum" sz="quarter" idx="12"/>
          </p:nvPr>
        </p:nvSpPr>
        <p:spPr/>
        <p:txBody>
          <a:bodyPr/>
          <a:lstStyle/>
          <a:p>
            <a:fld id="{B19B0651-EE4F-4900-A07F-96A6BFA9D0F0}" type="slidenum">
              <a:rPr lang="ru-RU" smtClean="0"/>
              <a:pPr/>
              <a:t>66</a:t>
            </a:fld>
            <a:endParaRPr lang="ru-RU"/>
          </a:p>
        </p:txBody>
      </p:sp>
    </p:spTree>
    <p:extLst>
      <p:ext uri="{BB962C8B-B14F-4D97-AF65-F5344CB8AC3E}">
        <p14:creationId xmlns:p14="http://schemas.microsoft.com/office/powerpoint/2010/main" val="12811413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a:extLst>
              <a:ext uri="{FF2B5EF4-FFF2-40B4-BE49-F238E27FC236}">
                <a16:creationId xmlns:a16="http://schemas.microsoft.com/office/drawing/2014/main" id="{39E70800-5B82-49EE-A320-DF951D390990}"/>
              </a:ext>
            </a:extLst>
          </p:cNvPr>
          <p:cNvCxnSpPr/>
          <p:nvPr/>
        </p:nvCxnSpPr>
        <p:spPr>
          <a:xfrm flipH="1">
            <a:off x="103188" y="0"/>
            <a:ext cx="0" cy="19891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Прямая со стрелкой 3">
            <a:extLst>
              <a:ext uri="{FF2B5EF4-FFF2-40B4-BE49-F238E27FC236}">
                <a16:creationId xmlns:a16="http://schemas.microsoft.com/office/drawing/2014/main" id="{520DE74E-C509-446C-8B81-88B3AA3E605D}"/>
              </a:ext>
            </a:extLst>
          </p:cNvPr>
          <p:cNvCxnSpPr/>
          <p:nvPr/>
        </p:nvCxnSpPr>
        <p:spPr>
          <a:xfrm>
            <a:off x="103188" y="620713"/>
            <a:ext cx="504825"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Прямоугольник 4">
            <a:extLst>
              <a:ext uri="{FF2B5EF4-FFF2-40B4-BE49-F238E27FC236}">
                <a16:creationId xmlns:a16="http://schemas.microsoft.com/office/drawing/2014/main" id="{641193FA-E263-448B-886B-708409600CE2}"/>
              </a:ext>
            </a:extLst>
          </p:cNvPr>
          <p:cNvSpPr/>
          <p:nvPr/>
        </p:nvSpPr>
        <p:spPr>
          <a:xfrm>
            <a:off x="603250" y="214313"/>
            <a:ext cx="1436688" cy="8921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rPr>
              <a:t>3. охват </a:t>
            </a:r>
            <a:r>
              <a:rPr lang="ru-RU" dirty="0" err="1">
                <a:solidFill>
                  <a:schemeClr val="bg1"/>
                </a:solidFill>
              </a:rPr>
              <a:t>нормиро-ванием</a:t>
            </a:r>
            <a:r>
              <a:rPr lang="ru-RU" dirty="0">
                <a:solidFill>
                  <a:schemeClr val="bg1"/>
                </a:solidFill>
              </a:rPr>
              <a:t> </a:t>
            </a:r>
            <a:endParaRPr lang="ru-RU" b="1" dirty="0">
              <a:solidFill>
                <a:schemeClr val="bg1"/>
              </a:solidFill>
            </a:endParaRPr>
          </a:p>
        </p:txBody>
      </p:sp>
      <p:cxnSp>
        <p:nvCxnSpPr>
          <p:cNvPr id="6" name="Прямая со стрелкой 5">
            <a:extLst>
              <a:ext uri="{FF2B5EF4-FFF2-40B4-BE49-F238E27FC236}">
                <a16:creationId xmlns:a16="http://schemas.microsoft.com/office/drawing/2014/main" id="{F31C23A6-C3D8-4B1E-8726-916FCDFA14C4}"/>
              </a:ext>
            </a:extLst>
          </p:cNvPr>
          <p:cNvCxnSpPr/>
          <p:nvPr/>
        </p:nvCxnSpPr>
        <p:spPr>
          <a:xfrm>
            <a:off x="103188" y="1989138"/>
            <a:ext cx="504825"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6">
            <a:extLst>
              <a:ext uri="{FF2B5EF4-FFF2-40B4-BE49-F238E27FC236}">
                <a16:creationId xmlns:a16="http://schemas.microsoft.com/office/drawing/2014/main" id="{F3D5EE4B-232D-45CB-9DA2-785E06CAF813}"/>
              </a:ext>
            </a:extLst>
          </p:cNvPr>
          <p:cNvSpPr/>
          <p:nvPr/>
        </p:nvSpPr>
        <p:spPr>
          <a:xfrm>
            <a:off x="608013" y="1543050"/>
            <a:ext cx="1435100" cy="1238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rPr>
              <a:t>4. источники </a:t>
            </a:r>
            <a:r>
              <a:rPr lang="ru-RU" dirty="0" err="1">
                <a:solidFill>
                  <a:schemeClr val="bg1"/>
                </a:solidFill>
              </a:rPr>
              <a:t>финанси-рования</a:t>
            </a:r>
            <a:r>
              <a:rPr lang="ru-RU" dirty="0">
                <a:solidFill>
                  <a:schemeClr val="bg1"/>
                </a:solidFill>
              </a:rPr>
              <a:t> </a:t>
            </a:r>
            <a:endParaRPr lang="ru-RU" b="1" dirty="0">
              <a:solidFill>
                <a:schemeClr val="bg1"/>
              </a:solidFill>
            </a:endParaRPr>
          </a:p>
        </p:txBody>
      </p:sp>
      <p:cxnSp>
        <p:nvCxnSpPr>
          <p:cNvPr id="8" name="Прямая со стрелкой 7">
            <a:extLst>
              <a:ext uri="{FF2B5EF4-FFF2-40B4-BE49-F238E27FC236}">
                <a16:creationId xmlns:a16="http://schemas.microsoft.com/office/drawing/2014/main" id="{3F680353-8966-4C58-90AB-7D47E55572D3}"/>
              </a:ext>
            </a:extLst>
          </p:cNvPr>
          <p:cNvCxnSpPr/>
          <p:nvPr/>
        </p:nvCxnSpPr>
        <p:spPr>
          <a:xfrm>
            <a:off x="2051050" y="404813"/>
            <a:ext cx="40163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21007D41-CD19-49D0-802A-9845BC1E40D3}"/>
              </a:ext>
            </a:extLst>
          </p:cNvPr>
          <p:cNvCxnSpPr/>
          <p:nvPr/>
        </p:nvCxnSpPr>
        <p:spPr>
          <a:xfrm>
            <a:off x="2051050" y="1700213"/>
            <a:ext cx="40163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AD192F07-AF0B-4DF7-9EAA-F65776F8F3F9}"/>
              </a:ext>
            </a:extLst>
          </p:cNvPr>
          <p:cNvCxnSpPr/>
          <p:nvPr/>
        </p:nvCxnSpPr>
        <p:spPr>
          <a:xfrm>
            <a:off x="2051050" y="2162175"/>
            <a:ext cx="40163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24D1CB0B-C87A-45FD-8C0A-940DC553951B}"/>
              </a:ext>
            </a:extLst>
          </p:cNvPr>
          <p:cNvCxnSpPr/>
          <p:nvPr/>
        </p:nvCxnSpPr>
        <p:spPr>
          <a:xfrm>
            <a:off x="2039938" y="2636838"/>
            <a:ext cx="40005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a:extLst>
              <a:ext uri="{FF2B5EF4-FFF2-40B4-BE49-F238E27FC236}">
                <a16:creationId xmlns:a16="http://schemas.microsoft.com/office/drawing/2014/main" id="{EB9677E7-D0A1-451C-BBE9-A0490664CAD9}"/>
              </a:ext>
            </a:extLst>
          </p:cNvPr>
          <p:cNvSpPr/>
          <p:nvPr/>
        </p:nvSpPr>
        <p:spPr>
          <a:xfrm>
            <a:off x="2452688" y="1511300"/>
            <a:ext cx="2047875" cy="3794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schemeClr val="bg1"/>
              </a:solidFill>
            </a:endParaRPr>
          </a:p>
          <a:p>
            <a:pPr>
              <a:defRPr/>
            </a:pPr>
            <a:r>
              <a:rPr lang="ru-RU" sz="1600" dirty="0">
                <a:solidFill>
                  <a:schemeClr val="bg1"/>
                </a:solidFill>
              </a:rPr>
              <a:t>собственные </a:t>
            </a:r>
            <a:r>
              <a:rPr lang="ru-RU" sz="1600" dirty="0" err="1">
                <a:solidFill>
                  <a:schemeClr val="bg1"/>
                </a:solidFill>
              </a:rPr>
              <a:t>ОбС</a:t>
            </a:r>
            <a:r>
              <a:rPr lang="ru-RU" sz="1600" dirty="0">
                <a:solidFill>
                  <a:schemeClr val="bg1"/>
                </a:solidFill>
              </a:rPr>
              <a:t> </a:t>
            </a:r>
          </a:p>
          <a:p>
            <a:pPr>
              <a:defRPr/>
            </a:pPr>
            <a:r>
              <a:rPr lang="ru-RU" b="1" dirty="0"/>
              <a:t>:</a:t>
            </a:r>
          </a:p>
        </p:txBody>
      </p:sp>
      <p:sp>
        <p:nvSpPr>
          <p:cNvPr id="14" name="Прямоугольник 13">
            <a:extLst>
              <a:ext uri="{FF2B5EF4-FFF2-40B4-BE49-F238E27FC236}">
                <a16:creationId xmlns:a16="http://schemas.microsoft.com/office/drawing/2014/main" id="{762F5198-D6AC-4764-91F5-2C2F85668E08}"/>
              </a:ext>
            </a:extLst>
          </p:cNvPr>
          <p:cNvSpPr/>
          <p:nvPr/>
        </p:nvSpPr>
        <p:spPr>
          <a:xfrm>
            <a:off x="2452688" y="2032000"/>
            <a:ext cx="2047875" cy="3794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schemeClr val="bg1"/>
              </a:solidFill>
            </a:endParaRPr>
          </a:p>
          <a:p>
            <a:pPr>
              <a:defRPr/>
            </a:pPr>
            <a:r>
              <a:rPr lang="ru-RU" sz="1600" dirty="0">
                <a:solidFill>
                  <a:schemeClr val="bg1"/>
                </a:solidFill>
              </a:rPr>
              <a:t>заемные </a:t>
            </a:r>
            <a:r>
              <a:rPr lang="ru-RU" sz="1600" dirty="0" err="1">
                <a:solidFill>
                  <a:schemeClr val="bg1"/>
                </a:solidFill>
              </a:rPr>
              <a:t>ОбС</a:t>
            </a:r>
            <a:r>
              <a:rPr lang="ru-RU" sz="1600" dirty="0">
                <a:solidFill>
                  <a:schemeClr val="bg1"/>
                </a:solidFill>
              </a:rPr>
              <a:t> </a:t>
            </a:r>
          </a:p>
          <a:p>
            <a:pPr>
              <a:defRPr/>
            </a:pPr>
            <a:r>
              <a:rPr lang="ru-RU" b="1" dirty="0"/>
              <a:t>:</a:t>
            </a:r>
          </a:p>
        </p:txBody>
      </p:sp>
      <p:sp>
        <p:nvSpPr>
          <p:cNvPr id="15" name="Прямоугольник 14">
            <a:extLst>
              <a:ext uri="{FF2B5EF4-FFF2-40B4-BE49-F238E27FC236}">
                <a16:creationId xmlns:a16="http://schemas.microsoft.com/office/drawing/2014/main" id="{6FAE7E93-81BA-444D-9E1E-C42A72BB6352}"/>
              </a:ext>
            </a:extLst>
          </p:cNvPr>
          <p:cNvSpPr/>
          <p:nvPr/>
        </p:nvSpPr>
        <p:spPr>
          <a:xfrm>
            <a:off x="2452688" y="2563813"/>
            <a:ext cx="2047875" cy="3778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schemeClr val="bg1"/>
              </a:solidFill>
            </a:endParaRPr>
          </a:p>
          <a:p>
            <a:pPr>
              <a:defRPr/>
            </a:pPr>
            <a:r>
              <a:rPr lang="ru-RU" sz="1600" dirty="0">
                <a:solidFill>
                  <a:schemeClr val="bg1"/>
                </a:solidFill>
              </a:rPr>
              <a:t>привлеченные </a:t>
            </a:r>
            <a:r>
              <a:rPr lang="ru-RU" sz="1600" dirty="0" err="1">
                <a:solidFill>
                  <a:schemeClr val="bg1"/>
                </a:solidFill>
              </a:rPr>
              <a:t>ОбС</a:t>
            </a:r>
            <a:r>
              <a:rPr lang="ru-RU" sz="1600" dirty="0">
                <a:solidFill>
                  <a:schemeClr val="bg1"/>
                </a:solidFill>
              </a:rPr>
              <a:t> </a:t>
            </a:r>
          </a:p>
          <a:p>
            <a:pPr>
              <a:defRPr/>
            </a:pPr>
            <a:r>
              <a:rPr lang="ru-RU" b="1" dirty="0"/>
              <a:t>:</a:t>
            </a:r>
          </a:p>
        </p:txBody>
      </p:sp>
      <p:cxnSp>
        <p:nvCxnSpPr>
          <p:cNvPr id="16" name="Прямая со стрелкой 15">
            <a:extLst>
              <a:ext uri="{FF2B5EF4-FFF2-40B4-BE49-F238E27FC236}">
                <a16:creationId xmlns:a16="http://schemas.microsoft.com/office/drawing/2014/main" id="{6CD8A7EE-467A-4768-B45A-5A0A7069221F}"/>
              </a:ext>
            </a:extLst>
          </p:cNvPr>
          <p:cNvCxnSpPr/>
          <p:nvPr/>
        </p:nvCxnSpPr>
        <p:spPr>
          <a:xfrm>
            <a:off x="4500563" y="1668463"/>
            <a:ext cx="40005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8603680B-D897-4584-B5FC-93E948DB88FD}"/>
              </a:ext>
            </a:extLst>
          </p:cNvPr>
          <p:cNvCxnSpPr/>
          <p:nvPr/>
        </p:nvCxnSpPr>
        <p:spPr>
          <a:xfrm>
            <a:off x="4500563" y="2162175"/>
            <a:ext cx="40005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8CC9D7AC-3246-44EF-A975-6A7EC8D5BD47}"/>
              </a:ext>
            </a:extLst>
          </p:cNvPr>
          <p:cNvCxnSpPr/>
          <p:nvPr/>
        </p:nvCxnSpPr>
        <p:spPr>
          <a:xfrm>
            <a:off x="4484688" y="2752725"/>
            <a:ext cx="40005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a:extLst>
              <a:ext uri="{FF2B5EF4-FFF2-40B4-BE49-F238E27FC236}">
                <a16:creationId xmlns:a16="http://schemas.microsoft.com/office/drawing/2014/main" id="{FD121E6A-6B41-46A5-804A-BAB632D9FA17}"/>
              </a:ext>
            </a:extLst>
          </p:cNvPr>
          <p:cNvSpPr/>
          <p:nvPr/>
        </p:nvSpPr>
        <p:spPr>
          <a:xfrm>
            <a:off x="4900613" y="1341438"/>
            <a:ext cx="4064000" cy="5492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solidFill>
                  <a:schemeClr val="bg1"/>
                </a:solidFill>
              </a:rPr>
              <a:t>средства, постоянно находящиеся в распоряжении предприятия</a:t>
            </a:r>
            <a:endParaRPr lang="ru-RU" b="1" dirty="0">
              <a:solidFill>
                <a:schemeClr val="bg1"/>
              </a:solidFill>
            </a:endParaRPr>
          </a:p>
        </p:txBody>
      </p:sp>
      <p:sp>
        <p:nvSpPr>
          <p:cNvPr id="22" name="Прямоугольник 21">
            <a:extLst>
              <a:ext uri="{FF2B5EF4-FFF2-40B4-BE49-F238E27FC236}">
                <a16:creationId xmlns:a16="http://schemas.microsoft.com/office/drawing/2014/main" id="{8C090D38-5350-4D6B-86D9-DE22843F885E}"/>
              </a:ext>
            </a:extLst>
          </p:cNvPr>
          <p:cNvSpPr/>
          <p:nvPr/>
        </p:nvSpPr>
        <p:spPr>
          <a:xfrm>
            <a:off x="4908550" y="2043113"/>
            <a:ext cx="4064000" cy="520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schemeClr val="bg1"/>
              </a:solidFill>
            </a:endParaRPr>
          </a:p>
          <a:p>
            <a:pPr>
              <a:defRPr/>
            </a:pPr>
            <a:r>
              <a:rPr lang="ru-RU" sz="1600" dirty="0">
                <a:solidFill>
                  <a:schemeClr val="bg1"/>
                </a:solidFill>
              </a:rPr>
              <a:t>образуемые за счет предоставления предприятию кредитов банка</a:t>
            </a:r>
          </a:p>
          <a:p>
            <a:pPr>
              <a:defRPr/>
            </a:pPr>
            <a:r>
              <a:rPr lang="ru-RU" b="1" dirty="0"/>
              <a:t>:</a:t>
            </a:r>
          </a:p>
        </p:txBody>
      </p:sp>
      <p:sp>
        <p:nvSpPr>
          <p:cNvPr id="23" name="Прямоугольник 22">
            <a:extLst>
              <a:ext uri="{FF2B5EF4-FFF2-40B4-BE49-F238E27FC236}">
                <a16:creationId xmlns:a16="http://schemas.microsoft.com/office/drawing/2014/main" id="{8FFF6002-0CB9-4749-A62E-1C4497198DCE}"/>
              </a:ext>
            </a:extLst>
          </p:cNvPr>
          <p:cNvSpPr/>
          <p:nvPr/>
        </p:nvSpPr>
        <p:spPr>
          <a:xfrm>
            <a:off x="4894263" y="2651125"/>
            <a:ext cx="4064000" cy="11382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solidFill>
                  <a:schemeClr val="bg1"/>
                </a:solidFill>
              </a:rPr>
              <a:t>кредиторская задолженность всех видов, а также средства целевого финансирования до их использования по прямому назначению</a:t>
            </a:r>
            <a:endParaRPr lang="ru-RU" b="1" dirty="0">
              <a:solidFill>
                <a:schemeClr val="bg1"/>
              </a:solidFill>
            </a:endParaRPr>
          </a:p>
        </p:txBody>
      </p:sp>
      <p:sp>
        <p:nvSpPr>
          <p:cNvPr id="20" name="Номер слайда 19"/>
          <p:cNvSpPr>
            <a:spLocks noGrp="1"/>
          </p:cNvSpPr>
          <p:nvPr>
            <p:ph type="sldNum" sz="quarter" idx="12"/>
          </p:nvPr>
        </p:nvSpPr>
        <p:spPr/>
        <p:txBody>
          <a:bodyPr/>
          <a:lstStyle/>
          <a:p>
            <a:fld id="{B19B0651-EE4F-4900-A07F-96A6BFA9D0F0}" type="slidenum">
              <a:rPr lang="ru-RU" smtClean="0"/>
              <a:pPr/>
              <a:t>67</a:t>
            </a:fld>
            <a:endParaRPr lang="ru-RU"/>
          </a:p>
        </p:txBody>
      </p:sp>
    </p:spTree>
    <p:extLst>
      <p:ext uri="{BB962C8B-B14F-4D97-AF65-F5344CB8AC3E}">
        <p14:creationId xmlns:p14="http://schemas.microsoft.com/office/powerpoint/2010/main" val="26660484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6EA98E03-9529-495E-8E1A-F0447CA924F9}"/>
              </a:ext>
            </a:extLst>
          </p:cNvPr>
          <p:cNvSpPr txBox="1">
            <a:spLocks noChangeArrowheads="1"/>
          </p:cNvSpPr>
          <p:nvPr/>
        </p:nvSpPr>
        <p:spPr bwMode="auto">
          <a:xfrm>
            <a:off x="395288" y="620713"/>
            <a:ext cx="8353425"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3200" dirty="0"/>
              <a:t>Оборотные </a:t>
            </a:r>
            <a:r>
              <a:rPr lang="ru-RU" altLang="ru-RU" sz="3200" dirty="0" smtClean="0"/>
              <a:t>средства (ОС) </a:t>
            </a:r>
            <a:r>
              <a:rPr lang="ru-RU" altLang="ru-RU" sz="3200" dirty="0"/>
              <a:t>функционируют одновременно в сфере производства и в сфере обращения, проходя три стадии кругооборота: снабжение, производство и сбыт (реализация). </a:t>
            </a:r>
          </a:p>
          <a:p>
            <a:pPr eaLnBrk="1" hangingPunct="1"/>
            <a:r>
              <a:rPr lang="ru-RU" altLang="ru-RU" sz="3200" dirty="0"/>
              <a:t>Д - ПЗ ... П ... ГП - Д1</a:t>
            </a:r>
          </a:p>
        </p:txBody>
      </p:sp>
      <p:sp>
        <p:nvSpPr>
          <p:cNvPr id="3" name="Номер слайда 2"/>
          <p:cNvSpPr>
            <a:spLocks noGrp="1"/>
          </p:cNvSpPr>
          <p:nvPr>
            <p:ph type="sldNum" sz="quarter" idx="12"/>
          </p:nvPr>
        </p:nvSpPr>
        <p:spPr/>
        <p:txBody>
          <a:bodyPr/>
          <a:lstStyle/>
          <a:p>
            <a:fld id="{B19B0651-EE4F-4900-A07F-96A6BFA9D0F0}" type="slidenum">
              <a:rPr lang="ru-RU" smtClean="0"/>
              <a:pPr/>
              <a:t>68</a:t>
            </a:fld>
            <a:endParaRPr lang="ru-RU"/>
          </a:p>
        </p:txBody>
      </p:sp>
    </p:spTree>
    <p:extLst>
      <p:ext uri="{BB962C8B-B14F-4D97-AF65-F5344CB8AC3E}">
        <p14:creationId xmlns:p14="http://schemas.microsoft.com/office/powerpoint/2010/main" val="4200583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a:extLst>
              <a:ext uri="{FF2B5EF4-FFF2-40B4-BE49-F238E27FC236}">
                <a16:creationId xmlns:a16="http://schemas.microsoft.com/office/drawing/2014/main" id="{BF5D4D03-1D3B-4BE4-8B9C-0581F59BD1C3}"/>
              </a:ext>
            </a:extLst>
          </p:cNvPr>
          <p:cNvPicPr>
            <a:picLocks noGrp="1" noChangeAspect="1" noChangeArrowheads="1"/>
          </p:cNvPicPr>
          <p:nvPr>
            <p:ph idx="1"/>
          </p:nvPr>
        </p:nvPicPr>
        <p:blipFill>
          <a:blip r:embed="rId2" cstate="print">
            <a:lum contrast="48000"/>
            <a:extLst>
              <a:ext uri="{28A0092B-C50C-407E-A947-70E740481C1C}">
                <a14:useLocalDpi xmlns:a14="http://schemas.microsoft.com/office/drawing/2010/main" val="0"/>
              </a:ext>
            </a:extLst>
          </a:blip>
          <a:srcRect t="6979" b="5507"/>
          <a:stretch>
            <a:fillRect/>
          </a:stretch>
        </p:blipFill>
        <p:spPr bwMode="auto">
          <a:xfrm>
            <a:off x="1908175" y="0"/>
            <a:ext cx="4697413"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 name="Rectangle 5">
            <a:extLst>
              <a:ext uri="{FF2B5EF4-FFF2-40B4-BE49-F238E27FC236}">
                <a16:creationId xmlns:a16="http://schemas.microsoft.com/office/drawing/2014/main" id="{ED9C99CA-A503-4069-BD40-AAB6AB173483}"/>
              </a:ext>
            </a:extLst>
          </p:cNvPr>
          <p:cNvSpPr>
            <a:spLocks noChangeArrowheads="1"/>
          </p:cNvSpPr>
          <p:nvPr/>
        </p:nvSpPr>
        <p:spPr bwMode="auto">
          <a:xfrm>
            <a:off x="250825" y="0"/>
            <a:ext cx="2954338" cy="692150"/>
          </a:xfrm>
          <a:prstGeom prst="rect">
            <a:avLst/>
          </a:prstGeom>
          <a:solidFill>
            <a:schemeClr val="hlink"/>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1600" b="1">
                <a:latin typeface="Arial Black" panose="020B0A04020102020204" pitchFamily="34" charset="0"/>
              </a:rPr>
              <a:t>СОСТАВ </a:t>
            </a:r>
          </a:p>
          <a:p>
            <a:pPr algn="ctr" eaLnBrk="1" hangingPunct="1"/>
            <a:r>
              <a:rPr lang="ru-RU" altLang="ru-RU" sz="1600" b="1">
                <a:latin typeface="Arial Black" panose="020B0A04020102020204" pitchFamily="34" charset="0"/>
              </a:rPr>
              <a:t>ОБОРОТНЫХ СРЕДСТВ</a:t>
            </a:r>
          </a:p>
        </p:txBody>
      </p:sp>
      <p:sp>
        <p:nvSpPr>
          <p:cNvPr id="36868" name="Rectangle 7">
            <a:extLst>
              <a:ext uri="{FF2B5EF4-FFF2-40B4-BE49-F238E27FC236}">
                <a16:creationId xmlns:a16="http://schemas.microsoft.com/office/drawing/2014/main" id="{2A7E009D-8452-4961-BF25-F3680CC07E10}"/>
              </a:ext>
            </a:extLst>
          </p:cNvPr>
          <p:cNvSpPr>
            <a:spLocks noChangeArrowheads="1"/>
          </p:cNvSpPr>
          <p:nvPr/>
        </p:nvSpPr>
        <p:spPr bwMode="auto">
          <a:xfrm>
            <a:off x="1476375" y="1557338"/>
            <a:ext cx="2519363" cy="358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1500" b="1"/>
              <a:t>ОБОРОТНЫЕ ФОНДЫ</a:t>
            </a:r>
          </a:p>
        </p:txBody>
      </p:sp>
      <p:sp>
        <p:nvSpPr>
          <p:cNvPr id="36869" name="Rectangle 8">
            <a:extLst>
              <a:ext uri="{FF2B5EF4-FFF2-40B4-BE49-F238E27FC236}">
                <a16:creationId xmlns:a16="http://schemas.microsoft.com/office/drawing/2014/main" id="{2B5CECF5-3A1E-4804-A12B-A2941268EEB3}"/>
              </a:ext>
            </a:extLst>
          </p:cNvPr>
          <p:cNvSpPr>
            <a:spLocks noChangeArrowheads="1"/>
          </p:cNvSpPr>
          <p:nvPr/>
        </p:nvSpPr>
        <p:spPr bwMode="auto">
          <a:xfrm>
            <a:off x="4427538" y="1557338"/>
            <a:ext cx="2520950" cy="358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1500" b="1"/>
              <a:t>ФОНДЫ ОБРАЩЕНИЯ</a:t>
            </a:r>
          </a:p>
        </p:txBody>
      </p:sp>
      <p:sp>
        <p:nvSpPr>
          <p:cNvPr id="36870" name="Line 9">
            <a:extLst>
              <a:ext uri="{FF2B5EF4-FFF2-40B4-BE49-F238E27FC236}">
                <a16:creationId xmlns:a16="http://schemas.microsoft.com/office/drawing/2014/main" id="{F32CB763-63CB-4EA4-B6C9-477D1E24A391}"/>
              </a:ext>
            </a:extLst>
          </p:cNvPr>
          <p:cNvSpPr>
            <a:spLocks noChangeShapeType="1"/>
          </p:cNvSpPr>
          <p:nvPr/>
        </p:nvSpPr>
        <p:spPr bwMode="auto">
          <a:xfrm>
            <a:off x="2700338" y="692150"/>
            <a:ext cx="0" cy="4333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6871" name="Line 10">
            <a:extLst>
              <a:ext uri="{FF2B5EF4-FFF2-40B4-BE49-F238E27FC236}">
                <a16:creationId xmlns:a16="http://schemas.microsoft.com/office/drawing/2014/main" id="{A15DF2C1-6B4E-4A2E-B9EE-CE3454AEF8BC}"/>
              </a:ext>
            </a:extLst>
          </p:cNvPr>
          <p:cNvSpPr>
            <a:spLocks noChangeShapeType="1"/>
          </p:cNvSpPr>
          <p:nvPr/>
        </p:nvSpPr>
        <p:spPr bwMode="auto">
          <a:xfrm>
            <a:off x="2700338" y="1125538"/>
            <a:ext cx="280828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6872" name="Line 11">
            <a:extLst>
              <a:ext uri="{FF2B5EF4-FFF2-40B4-BE49-F238E27FC236}">
                <a16:creationId xmlns:a16="http://schemas.microsoft.com/office/drawing/2014/main" id="{CBB3E5FF-F9F5-48CB-AA1A-BC96CDEAD659}"/>
              </a:ext>
            </a:extLst>
          </p:cNvPr>
          <p:cNvSpPr>
            <a:spLocks noChangeShapeType="1"/>
          </p:cNvSpPr>
          <p:nvPr/>
        </p:nvSpPr>
        <p:spPr bwMode="auto">
          <a:xfrm>
            <a:off x="2987675" y="1125538"/>
            <a:ext cx="0" cy="503237"/>
          </a:xfrm>
          <a:prstGeom prst="line">
            <a:avLst/>
          </a:prstGeom>
          <a:noFill/>
          <a:ln w="254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6873" name="Line 12">
            <a:extLst>
              <a:ext uri="{FF2B5EF4-FFF2-40B4-BE49-F238E27FC236}">
                <a16:creationId xmlns:a16="http://schemas.microsoft.com/office/drawing/2014/main" id="{89BD92B4-BED8-49C2-83E2-25A387187BCF}"/>
              </a:ext>
            </a:extLst>
          </p:cNvPr>
          <p:cNvSpPr>
            <a:spLocks noChangeShapeType="1"/>
          </p:cNvSpPr>
          <p:nvPr/>
        </p:nvSpPr>
        <p:spPr bwMode="auto">
          <a:xfrm>
            <a:off x="5508625" y="1125538"/>
            <a:ext cx="0" cy="503237"/>
          </a:xfrm>
          <a:prstGeom prst="line">
            <a:avLst/>
          </a:prstGeom>
          <a:noFill/>
          <a:ln w="254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 name="Номер слайда 9"/>
          <p:cNvSpPr>
            <a:spLocks noGrp="1"/>
          </p:cNvSpPr>
          <p:nvPr>
            <p:ph type="sldNum" sz="quarter" idx="12"/>
          </p:nvPr>
        </p:nvSpPr>
        <p:spPr/>
        <p:txBody>
          <a:bodyPr/>
          <a:lstStyle/>
          <a:p>
            <a:fld id="{B19B0651-EE4F-4900-A07F-96A6BFA9D0F0}" type="slidenum">
              <a:rPr lang="ru-RU" smtClean="0"/>
              <a:pPr/>
              <a:t>69</a:t>
            </a:fld>
            <a:endParaRPr lang="ru-RU"/>
          </a:p>
        </p:txBody>
      </p:sp>
    </p:spTree>
    <p:extLst>
      <p:ext uri="{BB962C8B-B14F-4D97-AF65-F5344CB8AC3E}">
        <p14:creationId xmlns:p14="http://schemas.microsoft.com/office/powerpoint/2010/main" val="312187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3D409A2B-FFD9-4039-9741-57007AA04424}"/>
              </a:ext>
            </a:extLst>
          </p:cNvPr>
          <p:cNvSpPr>
            <a:spLocks noChangeArrowheads="1"/>
          </p:cNvSpPr>
          <p:nvPr/>
        </p:nvSpPr>
        <p:spPr bwMode="auto">
          <a:xfrm>
            <a:off x="2357422" y="142852"/>
            <a:ext cx="4572032" cy="127002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sz="3600" b="1" dirty="0" smtClean="0"/>
              <a:t>ОРГАНИЗАЦИИ</a:t>
            </a:r>
          </a:p>
          <a:p>
            <a:pPr algn="ctr" eaLnBrk="1" hangingPunct="1"/>
            <a:r>
              <a:rPr lang="ru-RU" altLang="ru-RU" sz="3600" b="1" dirty="0" smtClean="0"/>
              <a:t>(ПРЕДПРИЯТИЯ)</a:t>
            </a:r>
            <a:endParaRPr lang="ru-RU" altLang="ru-RU" sz="3600" b="1" dirty="0"/>
          </a:p>
        </p:txBody>
      </p:sp>
      <p:sp>
        <p:nvSpPr>
          <p:cNvPr id="19459" name="Line 5">
            <a:extLst>
              <a:ext uri="{FF2B5EF4-FFF2-40B4-BE49-F238E27FC236}">
                <a16:creationId xmlns:a16="http://schemas.microsoft.com/office/drawing/2014/main" id="{F7DD4BCE-204B-4E53-9F4C-52A2F17E683E}"/>
              </a:ext>
            </a:extLst>
          </p:cNvPr>
          <p:cNvSpPr>
            <a:spLocks noChangeShapeType="1"/>
          </p:cNvSpPr>
          <p:nvPr/>
        </p:nvSpPr>
        <p:spPr bwMode="auto">
          <a:xfrm>
            <a:off x="1331913" y="1700213"/>
            <a:ext cx="0" cy="431800"/>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60" name="Line 6">
            <a:extLst>
              <a:ext uri="{FF2B5EF4-FFF2-40B4-BE49-F238E27FC236}">
                <a16:creationId xmlns:a16="http://schemas.microsoft.com/office/drawing/2014/main" id="{B1B0C677-342D-4CA2-B87D-27657174A4DE}"/>
              </a:ext>
            </a:extLst>
          </p:cNvPr>
          <p:cNvSpPr>
            <a:spLocks noChangeShapeType="1"/>
          </p:cNvSpPr>
          <p:nvPr/>
        </p:nvSpPr>
        <p:spPr bwMode="auto">
          <a:xfrm>
            <a:off x="4500563" y="1412875"/>
            <a:ext cx="0" cy="28733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61" name="Line 7">
            <a:extLst>
              <a:ext uri="{FF2B5EF4-FFF2-40B4-BE49-F238E27FC236}">
                <a16:creationId xmlns:a16="http://schemas.microsoft.com/office/drawing/2014/main" id="{E8B32A65-E105-4A30-87CF-552F0A37590F}"/>
              </a:ext>
            </a:extLst>
          </p:cNvPr>
          <p:cNvSpPr>
            <a:spLocks noChangeShapeType="1"/>
          </p:cNvSpPr>
          <p:nvPr/>
        </p:nvSpPr>
        <p:spPr bwMode="auto">
          <a:xfrm>
            <a:off x="1331913" y="1700213"/>
            <a:ext cx="6335712"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62" name="Line 8">
            <a:extLst>
              <a:ext uri="{FF2B5EF4-FFF2-40B4-BE49-F238E27FC236}">
                <a16:creationId xmlns:a16="http://schemas.microsoft.com/office/drawing/2014/main" id="{55772242-D09D-4350-AF2E-E5C9F458EE9B}"/>
              </a:ext>
            </a:extLst>
          </p:cNvPr>
          <p:cNvSpPr>
            <a:spLocks noChangeShapeType="1"/>
          </p:cNvSpPr>
          <p:nvPr/>
        </p:nvSpPr>
        <p:spPr bwMode="auto">
          <a:xfrm>
            <a:off x="7667625" y="1700213"/>
            <a:ext cx="0" cy="431800"/>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63" name="Rectangle 9">
            <a:extLst>
              <a:ext uri="{FF2B5EF4-FFF2-40B4-BE49-F238E27FC236}">
                <a16:creationId xmlns:a16="http://schemas.microsoft.com/office/drawing/2014/main" id="{7F112B1B-7A5F-4401-A41F-54A6EFE41700}"/>
              </a:ext>
            </a:extLst>
          </p:cNvPr>
          <p:cNvSpPr>
            <a:spLocks noChangeArrowheads="1"/>
          </p:cNvSpPr>
          <p:nvPr/>
        </p:nvSpPr>
        <p:spPr bwMode="auto">
          <a:xfrm>
            <a:off x="179388" y="2133600"/>
            <a:ext cx="3114675"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b="1"/>
              <a:t>Физические лица</a:t>
            </a:r>
            <a:r>
              <a:rPr lang="ru-RU" altLang="ru-RU"/>
              <a:t> (ФЛ)</a:t>
            </a:r>
          </a:p>
        </p:txBody>
      </p:sp>
      <p:sp>
        <p:nvSpPr>
          <p:cNvPr id="19464" name="Rectangle 10">
            <a:extLst>
              <a:ext uri="{FF2B5EF4-FFF2-40B4-BE49-F238E27FC236}">
                <a16:creationId xmlns:a16="http://schemas.microsoft.com/office/drawing/2014/main" id="{023D285C-388D-42DB-BA2B-49D614E9F60D}"/>
              </a:ext>
            </a:extLst>
          </p:cNvPr>
          <p:cNvSpPr>
            <a:spLocks noChangeArrowheads="1"/>
          </p:cNvSpPr>
          <p:nvPr/>
        </p:nvSpPr>
        <p:spPr bwMode="auto">
          <a:xfrm>
            <a:off x="5508625" y="2133600"/>
            <a:ext cx="3527425"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b="1"/>
              <a:t>Юридические лица</a:t>
            </a:r>
            <a:r>
              <a:rPr lang="ru-RU" altLang="ru-RU"/>
              <a:t> (ЮЛ)</a:t>
            </a:r>
          </a:p>
        </p:txBody>
      </p:sp>
      <p:sp>
        <p:nvSpPr>
          <p:cNvPr id="19465" name="Line 11">
            <a:extLst>
              <a:ext uri="{FF2B5EF4-FFF2-40B4-BE49-F238E27FC236}">
                <a16:creationId xmlns:a16="http://schemas.microsoft.com/office/drawing/2014/main" id="{F0940C93-BE6B-48D7-A2FD-8E15D7CAF527}"/>
              </a:ext>
            </a:extLst>
          </p:cNvPr>
          <p:cNvSpPr>
            <a:spLocks noChangeShapeType="1"/>
          </p:cNvSpPr>
          <p:nvPr/>
        </p:nvSpPr>
        <p:spPr bwMode="auto">
          <a:xfrm>
            <a:off x="1403350" y="2708275"/>
            <a:ext cx="0" cy="360363"/>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66" name="Rectangle 12">
            <a:extLst>
              <a:ext uri="{FF2B5EF4-FFF2-40B4-BE49-F238E27FC236}">
                <a16:creationId xmlns:a16="http://schemas.microsoft.com/office/drawing/2014/main" id="{13EB7284-FB60-43D1-A845-D1A317AE930A}"/>
              </a:ext>
            </a:extLst>
          </p:cNvPr>
          <p:cNvSpPr>
            <a:spLocks noChangeArrowheads="1"/>
          </p:cNvSpPr>
          <p:nvPr/>
        </p:nvSpPr>
        <p:spPr bwMode="auto">
          <a:xfrm>
            <a:off x="468313" y="3068638"/>
            <a:ext cx="2447925" cy="8651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a:t>Индивидуальный </a:t>
            </a:r>
          </a:p>
          <a:p>
            <a:pPr algn="ctr" eaLnBrk="1" hangingPunct="1"/>
            <a:r>
              <a:rPr lang="ru-RU" altLang="ru-RU"/>
              <a:t>предприниматель</a:t>
            </a:r>
          </a:p>
        </p:txBody>
      </p:sp>
      <p:sp>
        <p:nvSpPr>
          <p:cNvPr id="19467" name="Line 13">
            <a:extLst>
              <a:ext uri="{FF2B5EF4-FFF2-40B4-BE49-F238E27FC236}">
                <a16:creationId xmlns:a16="http://schemas.microsoft.com/office/drawing/2014/main" id="{4C6DA9C9-182F-4644-BDB8-732BCDB30FB9}"/>
              </a:ext>
            </a:extLst>
          </p:cNvPr>
          <p:cNvSpPr>
            <a:spLocks noChangeShapeType="1"/>
          </p:cNvSpPr>
          <p:nvPr/>
        </p:nvSpPr>
        <p:spPr bwMode="auto">
          <a:xfrm flipH="1">
            <a:off x="3708400" y="2420938"/>
            <a:ext cx="1800225"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68" name="Line 14">
            <a:extLst>
              <a:ext uri="{FF2B5EF4-FFF2-40B4-BE49-F238E27FC236}">
                <a16:creationId xmlns:a16="http://schemas.microsoft.com/office/drawing/2014/main" id="{7A1E941A-FFF2-4ACD-B021-F80D2060D0A7}"/>
              </a:ext>
            </a:extLst>
          </p:cNvPr>
          <p:cNvSpPr>
            <a:spLocks noChangeShapeType="1"/>
          </p:cNvSpPr>
          <p:nvPr/>
        </p:nvSpPr>
        <p:spPr bwMode="auto">
          <a:xfrm>
            <a:off x="6659563" y="2708275"/>
            <a:ext cx="0" cy="360363"/>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69" name="Rectangle 15">
            <a:extLst>
              <a:ext uri="{FF2B5EF4-FFF2-40B4-BE49-F238E27FC236}">
                <a16:creationId xmlns:a16="http://schemas.microsoft.com/office/drawing/2014/main" id="{A61A7131-C01B-4725-86C0-79422B5F721B}"/>
              </a:ext>
            </a:extLst>
          </p:cNvPr>
          <p:cNvSpPr>
            <a:spLocks noChangeArrowheads="1"/>
          </p:cNvSpPr>
          <p:nvPr/>
        </p:nvSpPr>
        <p:spPr bwMode="auto">
          <a:xfrm>
            <a:off x="4608513" y="3068638"/>
            <a:ext cx="4427537" cy="338455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ru-RU" altLang="ru-RU" b="1" dirty="0"/>
              <a:t>Признаки </a:t>
            </a:r>
            <a:r>
              <a:rPr lang="ru-RU" altLang="ru-RU" b="1" dirty="0" smtClean="0"/>
              <a:t>Юридического Лица:</a:t>
            </a:r>
            <a:endParaRPr lang="ru-RU" altLang="ru-RU" b="1" dirty="0"/>
          </a:p>
          <a:p>
            <a:pPr eaLnBrk="1" hangingPunct="1"/>
            <a:endParaRPr lang="ru-RU" altLang="ru-RU" b="1" dirty="0"/>
          </a:p>
          <a:p>
            <a:pPr eaLnBrk="1" hangingPunct="1">
              <a:buFontTx/>
              <a:buChar char="•"/>
            </a:pPr>
            <a:r>
              <a:rPr lang="ru-RU" altLang="ru-RU" dirty="0" smtClean="0"/>
              <a:t> имущественная обособленность,</a:t>
            </a:r>
          </a:p>
          <a:p>
            <a:pPr eaLnBrk="1" hangingPunct="1">
              <a:buFontTx/>
              <a:buChar char="•"/>
            </a:pPr>
            <a:r>
              <a:rPr lang="ru-RU" altLang="ru-RU" dirty="0" smtClean="0"/>
              <a:t> самостоятельная имущественная </a:t>
            </a:r>
          </a:p>
          <a:p>
            <a:pPr eaLnBrk="1" hangingPunct="1"/>
            <a:r>
              <a:rPr lang="ru-RU" altLang="ru-RU" dirty="0" smtClean="0"/>
              <a:t>ответственность</a:t>
            </a:r>
          </a:p>
          <a:p>
            <a:pPr eaLnBrk="1" hangingPunct="1">
              <a:buFontTx/>
              <a:buChar char="•"/>
            </a:pPr>
            <a:r>
              <a:rPr lang="ru-RU" altLang="ru-RU" dirty="0" smtClean="0"/>
              <a:t> способность выступать</a:t>
            </a:r>
          </a:p>
          <a:p>
            <a:pPr eaLnBrk="1" hangingPunct="1"/>
            <a:r>
              <a:rPr lang="ru-RU" altLang="ru-RU" dirty="0" smtClean="0"/>
              <a:t>в </a:t>
            </a:r>
            <a:r>
              <a:rPr lang="ru-RU" altLang="ru-RU" dirty="0"/>
              <a:t>имущественном обороте </a:t>
            </a:r>
          </a:p>
          <a:p>
            <a:pPr eaLnBrk="1" hangingPunct="1"/>
            <a:r>
              <a:rPr lang="ru-RU" altLang="ru-RU" dirty="0"/>
              <a:t>от своего имени</a:t>
            </a:r>
          </a:p>
          <a:p>
            <a:pPr eaLnBrk="1" hangingPunct="1">
              <a:buFontTx/>
              <a:buChar char="•"/>
            </a:pPr>
            <a:r>
              <a:rPr lang="ru-RU" altLang="ru-RU" dirty="0"/>
              <a:t> способность быть истцом </a:t>
            </a:r>
          </a:p>
          <a:p>
            <a:pPr eaLnBrk="1" hangingPunct="1"/>
            <a:r>
              <a:rPr lang="ru-RU" altLang="ru-RU" dirty="0"/>
              <a:t>и ответчиком в суде</a:t>
            </a:r>
          </a:p>
          <a:p>
            <a:pPr eaLnBrk="1" hangingPunct="1"/>
            <a:endParaRPr lang="ru-RU" altLang="ru-RU" dirty="0"/>
          </a:p>
        </p:txBody>
      </p:sp>
      <p:sp>
        <p:nvSpPr>
          <p:cNvPr id="19470" name="Line 16">
            <a:extLst>
              <a:ext uri="{FF2B5EF4-FFF2-40B4-BE49-F238E27FC236}">
                <a16:creationId xmlns:a16="http://schemas.microsoft.com/office/drawing/2014/main" id="{4F07E4B8-43E5-4FC3-9BD6-F2D17BDF8E5A}"/>
              </a:ext>
            </a:extLst>
          </p:cNvPr>
          <p:cNvSpPr>
            <a:spLocks noChangeShapeType="1"/>
          </p:cNvSpPr>
          <p:nvPr/>
        </p:nvSpPr>
        <p:spPr bwMode="auto">
          <a:xfrm flipH="1">
            <a:off x="2771775" y="2420938"/>
            <a:ext cx="936625" cy="2376487"/>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71" name="Line 17">
            <a:extLst>
              <a:ext uri="{FF2B5EF4-FFF2-40B4-BE49-F238E27FC236}">
                <a16:creationId xmlns:a16="http://schemas.microsoft.com/office/drawing/2014/main" id="{35DF23E8-C675-4CE0-8287-C3D00FECA908}"/>
              </a:ext>
            </a:extLst>
          </p:cNvPr>
          <p:cNvSpPr>
            <a:spLocks noChangeShapeType="1"/>
          </p:cNvSpPr>
          <p:nvPr/>
        </p:nvSpPr>
        <p:spPr bwMode="auto">
          <a:xfrm flipV="1">
            <a:off x="971550" y="4794250"/>
            <a:ext cx="2755900" cy="3175"/>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72" name="Line 18">
            <a:extLst>
              <a:ext uri="{FF2B5EF4-FFF2-40B4-BE49-F238E27FC236}">
                <a16:creationId xmlns:a16="http://schemas.microsoft.com/office/drawing/2014/main" id="{3C87B94E-5F9C-417B-B98B-10E6353545C9}"/>
              </a:ext>
            </a:extLst>
          </p:cNvPr>
          <p:cNvSpPr>
            <a:spLocks noChangeShapeType="1"/>
          </p:cNvSpPr>
          <p:nvPr/>
        </p:nvSpPr>
        <p:spPr bwMode="auto">
          <a:xfrm flipH="1">
            <a:off x="971550" y="4797425"/>
            <a:ext cx="0" cy="287338"/>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73" name="Line 19">
            <a:extLst>
              <a:ext uri="{FF2B5EF4-FFF2-40B4-BE49-F238E27FC236}">
                <a16:creationId xmlns:a16="http://schemas.microsoft.com/office/drawing/2014/main" id="{39BBCF48-85A0-4796-945C-1590A39D7CBE}"/>
              </a:ext>
            </a:extLst>
          </p:cNvPr>
          <p:cNvSpPr>
            <a:spLocks noChangeShapeType="1"/>
          </p:cNvSpPr>
          <p:nvPr/>
        </p:nvSpPr>
        <p:spPr bwMode="auto">
          <a:xfrm flipH="1">
            <a:off x="3708400" y="4810125"/>
            <a:ext cx="0" cy="360363"/>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74" name="Rectangle 20">
            <a:extLst>
              <a:ext uri="{FF2B5EF4-FFF2-40B4-BE49-F238E27FC236}">
                <a16:creationId xmlns:a16="http://schemas.microsoft.com/office/drawing/2014/main" id="{F5E795C8-BD59-41CD-AF01-699BA51D8330}"/>
              </a:ext>
            </a:extLst>
          </p:cNvPr>
          <p:cNvSpPr>
            <a:spLocks noChangeArrowheads="1"/>
          </p:cNvSpPr>
          <p:nvPr/>
        </p:nvSpPr>
        <p:spPr bwMode="auto">
          <a:xfrm>
            <a:off x="53975" y="5170488"/>
            <a:ext cx="1835150"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a:t>коммерческие</a:t>
            </a:r>
          </a:p>
        </p:txBody>
      </p:sp>
      <p:sp>
        <p:nvSpPr>
          <p:cNvPr id="19475" name="Rectangle 21">
            <a:extLst>
              <a:ext uri="{FF2B5EF4-FFF2-40B4-BE49-F238E27FC236}">
                <a16:creationId xmlns:a16="http://schemas.microsoft.com/office/drawing/2014/main" id="{C9B8148D-F8BB-4C04-B693-F54F85A69BF4}"/>
              </a:ext>
            </a:extLst>
          </p:cNvPr>
          <p:cNvSpPr>
            <a:spLocks noChangeArrowheads="1"/>
          </p:cNvSpPr>
          <p:nvPr/>
        </p:nvSpPr>
        <p:spPr bwMode="auto">
          <a:xfrm>
            <a:off x="2195513" y="5170488"/>
            <a:ext cx="2089150"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a:t>некоммерческие</a:t>
            </a:r>
          </a:p>
        </p:txBody>
      </p:sp>
      <p:sp>
        <p:nvSpPr>
          <p:cNvPr id="20" name="Номер слайда 19"/>
          <p:cNvSpPr>
            <a:spLocks noGrp="1"/>
          </p:cNvSpPr>
          <p:nvPr>
            <p:ph type="sldNum" sz="quarter" idx="12"/>
          </p:nvPr>
        </p:nvSpPr>
        <p:spPr/>
        <p:txBody>
          <a:bodyPr/>
          <a:lstStyle/>
          <a:p>
            <a:fld id="{B19B0651-EE4F-4900-A07F-96A6BFA9D0F0}" type="slidenum">
              <a:rPr lang="ru-RU" smtClean="0"/>
              <a:pPr/>
              <a:t>7</a:t>
            </a:fld>
            <a:endParaRPr lang="ru-RU"/>
          </a:p>
        </p:txBody>
      </p:sp>
    </p:spTree>
    <p:extLst>
      <p:ext uri="{BB962C8B-B14F-4D97-AF65-F5344CB8AC3E}">
        <p14:creationId xmlns:p14="http://schemas.microsoft.com/office/powerpoint/2010/main" val="26856893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AE7A92AF-BAD1-45F5-BDA4-5EE4FA131702}"/>
              </a:ext>
            </a:extLst>
          </p:cNvPr>
          <p:cNvSpPr txBox="1">
            <a:spLocks noChangeArrowheads="1"/>
          </p:cNvSpPr>
          <p:nvPr/>
        </p:nvSpPr>
        <p:spPr bwMode="auto">
          <a:xfrm>
            <a:off x="0" y="0"/>
            <a:ext cx="8964613" cy="600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3200" b="1" dirty="0">
                <a:solidFill>
                  <a:srgbClr val="FF0000"/>
                </a:solidFill>
              </a:rPr>
              <a:t>Структура </a:t>
            </a:r>
            <a:r>
              <a:rPr lang="ru-RU" altLang="ru-RU" sz="3200" b="1" dirty="0" smtClean="0">
                <a:solidFill>
                  <a:srgbClr val="FF0000"/>
                </a:solidFill>
              </a:rPr>
              <a:t>ОС</a:t>
            </a:r>
            <a:r>
              <a:rPr lang="ru-RU" altLang="ru-RU" sz="3200" dirty="0" smtClean="0">
                <a:solidFill>
                  <a:srgbClr val="FF0000"/>
                </a:solidFill>
              </a:rPr>
              <a:t> </a:t>
            </a:r>
            <a:r>
              <a:rPr lang="ru-RU" altLang="ru-RU" sz="3200" dirty="0">
                <a:solidFill>
                  <a:srgbClr val="FF0000"/>
                </a:solidFill>
              </a:rPr>
              <a:t>- соотношение их отдельных элементов во всей совокупности </a:t>
            </a:r>
            <a:r>
              <a:rPr lang="ru-RU" altLang="ru-RU" sz="3200" dirty="0" smtClean="0">
                <a:solidFill>
                  <a:srgbClr val="FF0000"/>
                </a:solidFill>
              </a:rPr>
              <a:t>ОС</a:t>
            </a:r>
            <a:endParaRPr lang="ru-RU" altLang="ru-RU" sz="3200" dirty="0">
              <a:solidFill>
                <a:srgbClr val="FF0000"/>
              </a:solidFill>
            </a:endParaRPr>
          </a:p>
          <a:p>
            <a:pPr eaLnBrk="1" hangingPunct="1"/>
            <a:endParaRPr lang="ru-RU" altLang="ru-RU" sz="3200" dirty="0"/>
          </a:p>
          <a:p>
            <a:pPr eaLnBrk="1" hangingPunct="1"/>
            <a:r>
              <a:rPr lang="ru-RU" altLang="ru-RU" sz="3200" dirty="0"/>
              <a:t>Структура </a:t>
            </a:r>
            <a:r>
              <a:rPr lang="ru-RU" altLang="ru-RU" sz="3200" dirty="0" smtClean="0"/>
              <a:t>ОС </a:t>
            </a:r>
            <a:r>
              <a:rPr lang="ru-RU" altLang="ru-RU" sz="3200" dirty="0"/>
              <a:t>на предприятиях различных отраслей промышленности не одинакова и зависит от:</a:t>
            </a:r>
          </a:p>
          <a:p>
            <a:pPr eaLnBrk="1" hangingPunct="1"/>
            <a:r>
              <a:rPr lang="ru-RU" altLang="ru-RU" sz="3200" dirty="0"/>
              <a:t>- специфики предприятия;</a:t>
            </a:r>
          </a:p>
          <a:p>
            <a:pPr eaLnBrk="1" hangingPunct="1"/>
            <a:r>
              <a:rPr lang="ru-RU" altLang="ru-RU" sz="3200" dirty="0"/>
              <a:t>- качества готовой продукции;</a:t>
            </a:r>
          </a:p>
          <a:p>
            <a:pPr eaLnBrk="1" hangingPunct="1"/>
            <a:r>
              <a:rPr lang="ru-RU" altLang="ru-RU" sz="3200" dirty="0"/>
              <a:t>- уровня концентрации, специализации, кооперирования и комбинирования производства;</a:t>
            </a:r>
          </a:p>
          <a:p>
            <a:pPr eaLnBrk="1" hangingPunct="1"/>
            <a:r>
              <a:rPr lang="ru-RU" altLang="ru-RU" sz="3200" dirty="0"/>
              <a:t>- ускорения НТП.</a:t>
            </a:r>
          </a:p>
        </p:txBody>
      </p:sp>
      <p:sp>
        <p:nvSpPr>
          <p:cNvPr id="3" name="Номер слайда 2"/>
          <p:cNvSpPr>
            <a:spLocks noGrp="1"/>
          </p:cNvSpPr>
          <p:nvPr>
            <p:ph type="sldNum" sz="quarter" idx="12"/>
          </p:nvPr>
        </p:nvSpPr>
        <p:spPr/>
        <p:txBody>
          <a:bodyPr/>
          <a:lstStyle/>
          <a:p>
            <a:fld id="{B19B0651-EE4F-4900-A07F-96A6BFA9D0F0}" type="slidenum">
              <a:rPr lang="ru-RU" smtClean="0"/>
              <a:pPr/>
              <a:t>70</a:t>
            </a:fld>
            <a:endParaRPr lang="ru-RU"/>
          </a:p>
        </p:txBody>
      </p:sp>
    </p:spTree>
    <p:extLst>
      <p:ext uri="{BB962C8B-B14F-4D97-AF65-F5344CB8AC3E}">
        <p14:creationId xmlns:p14="http://schemas.microsoft.com/office/powerpoint/2010/main" val="1993620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7AE5E198-9852-488A-BE21-D2E9F2C062FB}"/>
              </a:ext>
            </a:extLst>
          </p:cNvPr>
          <p:cNvSpPr txBox="1">
            <a:spLocks noChangeArrowheads="1"/>
          </p:cNvSpPr>
          <p:nvPr/>
        </p:nvSpPr>
        <p:spPr bwMode="auto">
          <a:xfrm>
            <a:off x="971550" y="1916113"/>
            <a:ext cx="734536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3600" dirty="0">
                <a:solidFill>
                  <a:srgbClr val="000099"/>
                </a:solidFill>
              </a:rPr>
              <a:t>Показатели уровня использования оборотных фондов</a:t>
            </a:r>
          </a:p>
        </p:txBody>
      </p:sp>
      <p:sp>
        <p:nvSpPr>
          <p:cNvPr id="3" name="Номер слайда 2"/>
          <p:cNvSpPr>
            <a:spLocks noGrp="1"/>
          </p:cNvSpPr>
          <p:nvPr>
            <p:ph type="sldNum" sz="quarter" idx="12"/>
          </p:nvPr>
        </p:nvSpPr>
        <p:spPr/>
        <p:txBody>
          <a:bodyPr/>
          <a:lstStyle/>
          <a:p>
            <a:fld id="{B19B0651-EE4F-4900-A07F-96A6BFA9D0F0}" type="slidenum">
              <a:rPr lang="ru-RU" smtClean="0"/>
              <a:pPr/>
              <a:t>71</a:t>
            </a:fld>
            <a:endParaRPr lang="ru-RU"/>
          </a:p>
        </p:txBody>
      </p:sp>
    </p:spTree>
    <p:extLst>
      <p:ext uri="{BB962C8B-B14F-4D97-AF65-F5344CB8AC3E}">
        <p14:creationId xmlns:p14="http://schemas.microsoft.com/office/powerpoint/2010/main" val="41263886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821438BB-6CEC-47AE-AE39-5D8FA91D91C7}"/>
              </a:ext>
            </a:extLst>
          </p:cNvPr>
          <p:cNvSpPr txBox="1">
            <a:spLocks noChangeArrowheads="1"/>
          </p:cNvSpPr>
          <p:nvPr/>
        </p:nvSpPr>
        <p:spPr bwMode="auto">
          <a:xfrm>
            <a:off x="683568" y="476672"/>
            <a:ext cx="792003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b="1" dirty="0">
                <a:solidFill>
                  <a:srgbClr val="000099"/>
                </a:solidFill>
              </a:rPr>
              <a:t>Коэффициент использования</a:t>
            </a:r>
            <a:r>
              <a:rPr lang="ru-RU" altLang="ru-RU" sz="2400" dirty="0">
                <a:solidFill>
                  <a:srgbClr val="000099"/>
                </a:solidFill>
              </a:rPr>
              <a:t> </a:t>
            </a:r>
            <a:r>
              <a:rPr lang="ru-RU" altLang="ru-RU" sz="2400" dirty="0"/>
              <a:t>- характеризует степень использования сырья и материалов и определяется отношением полезного расхода (массы, теоретического расхода) к норме расхода материалов, установленной на изготовление единицы продукции (работы).</a:t>
            </a:r>
            <a:endParaRPr lang="ru-RU" altLang="ru-RU" sz="2400" b="1" dirty="0"/>
          </a:p>
          <a:p>
            <a:pPr eaLnBrk="1" hangingPunct="1"/>
            <a:endParaRPr lang="ru-RU" altLang="ru-RU" sz="2400" b="1" dirty="0"/>
          </a:p>
          <a:p>
            <a:pPr eaLnBrk="1" hangingPunct="1"/>
            <a:r>
              <a:rPr lang="ru-RU" altLang="ru-RU" sz="2400" b="1" dirty="0">
                <a:solidFill>
                  <a:srgbClr val="000099"/>
                </a:solidFill>
              </a:rPr>
              <a:t>Коэффициент раскроя </a:t>
            </a:r>
            <a:r>
              <a:rPr lang="ru-RU" altLang="ru-RU" sz="2400" b="1" dirty="0"/>
              <a:t>- </a:t>
            </a:r>
            <a:r>
              <a:rPr lang="ru-RU" altLang="ru-RU" sz="2400" dirty="0"/>
              <a:t>показатель, характеризующий степень полезного использования листовых, полосных, рулонных материалов главным образом в заготовительном производстве; определяется отношением массы (площади, длины, объема) производственных заготовок к массе (площади, длине, объему) исходной заготовки раскраиваемого материала.</a:t>
            </a:r>
            <a:endParaRPr lang="ru-RU" altLang="ru-RU" sz="2400" b="1"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72</a:t>
            </a:fld>
            <a:endParaRPr lang="ru-RU"/>
          </a:p>
        </p:txBody>
      </p:sp>
    </p:spTree>
    <p:extLst>
      <p:ext uri="{BB962C8B-B14F-4D97-AF65-F5344CB8AC3E}">
        <p14:creationId xmlns:p14="http://schemas.microsoft.com/office/powerpoint/2010/main" val="12226440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11CEB3BF-6977-450C-ACE8-BFB0955617E9}"/>
              </a:ext>
            </a:extLst>
          </p:cNvPr>
          <p:cNvSpPr txBox="1">
            <a:spLocks noChangeArrowheads="1"/>
          </p:cNvSpPr>
          <p:nvPr/>
        </p:nvSpPr>
        <p:spPr bwMode="auto">
          <a:xfrm>
            <a:off x="468313" y="260350"/>
            <a:ext cx="8280400"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b="1" dirty="0">
                <a:solidFill>
                  <a:srgbClr val="000099"/>
                </a:solidFill>
              </a:rPr>
              <a:t>Расходный коэффициент </a:t>
            </a:r>
            <a:r>
              <a:rPr lang="ru-RU" altLang="ru-RU" sz="2400" b="1" dirty="0"/>
              <a:t>- </a:t>
            </a:r>
            <a:r>
              <a:rPr lang="ru-RU" altLang="ru-RU" sz="2400" dirty="0"/>
              <a:t>обратный коэффициенту использования и </a:t>
            </a:r>
            <a:r>
              <a:rPr lang="ru-RU" altLang="ru-RU" sz="2400" dirty="0" err="1"/>
              <a:t>коэф</a:t>
            </a:r>
            <a:r>
              <a:rPr lang="ru-RU" altLang="ru-RU" sz="2400" dirty="0"/>
              <a:t>. раскроя. Он определяется как отношение нормы расхода материальных ресурсов, установленной на производство единицы продукции (работы), к полезному их расходу.</a:t>
            </a:r>
            <a:endParaRPr lang="ru-RU" altLang="ru-RU" sz="2400" b="1" dirty="0"/>
          </a:p>
          <a:p>
            <a:pPr eaLnBrk="1" hangingPunct="1"/>
            <a:endParaRPr lang="ru-RU" altLang="ru-RU" sz="2400" b="1" dirty="0"/>
          </a:p>
          <a:p>
            <a:pPr eaLnBrk="1" hangingPunct="1"/>
            <a:r>
              <a:rPr lang="ru-RU" altLang="ru-RU" sz="2400" b="1" dirty="0">
                <a:solidFill>
                  <a:srgbClr val="000099"/>
                </a:solidFill>
              </a:rPr>
              <a:t>Выход продукта (полуфабриката)</a:t>
            </a:r>
            <a:r>
              <a:rPr lang="ru-RU" altLang="ru-RU" sz="2400" dirty="0">
                <a:solidFill>
                  <a:srgbClr val="000099"/>
                </a:solidFill>
              </a:rPr>
              <a:t> </a:t>
            </a:r>
            <a:r>
              <a:rPr lang="ru-RU" altLang="ru-RU" sz="2400" dirty="0"/>
              <a:t>- выражает отношение кол-ва произведенного продукта к количеству фактически израсходованного сырья.</a:t>
            </a:r>
            <a:endParaRPr lang="ru-RU" altLang="ru-RU" sz="2400" b="1" dirty="0"/>
          </a:p>
          <a:p>
            <a:pPr eaLnBrk="1" hangingPunct="1"/>
            <a:endParaRPr lang="ru-RU" altLang="ru-RU" sz="2400" b="1" dirty="0"/>
          </a:p>
          <a:p>
            <a:pPr eaLnBrk="1" hangingPunct="1"/>
            <a:r>
              <a:rPr lang="ru-RU" altLang="ru-RU" sz="2400" b="1" dirty="0">
                <a:solidFill>
                  <a:srgbClr val="000099"/>
                </a:solidFill>
              </a:rPr>
              <a:t>Коэффициент извлечения продукта из исходного сырья </a:t>
            </a:r>
            <a:r>
              <a:rPr lang="ru-RU" altLang="ru-RU" sz="2400" b="1" dirty="0"/>
              <a:t>- </a:t>
            </a:r>
            <a:r>
              <a:rPr lang="ru-RU" altLang="ru-RU" sz="2400" dirty="0"/>
              <a:t>характеризует степень использования полезного вещества, содержащегося в соответствующем виде исходного сырья. Он определяется соотношением количеством  извлеченного полезного вещества из исходного сырья к общему его количеству, содержащемуся в этом сырье.</a:t>
            </a:r>
          </a:p>
          <a:p>
            <a:pPr eaLnBrk="1" hangingPunct="1">
              <a:spcBef>
                <a:spcPct val="50000"/>
              </a:spcBef>
            </a:pPr>
            <a:endParaRPr lang="ru-RU" altLang="ru-RU" sz="24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73</a:t>
            </a:fld>
            <a:endParaRPr lang="ru-RU"/>
          </a:p>
        </p:txBody>
      </p:sp>
    </p:spTree>
    <p:extLst>
      <p:ext uri="{BB962C8B-B14F-4D97-AF65-F5344CB8AC3E}">
        <p14:creationId xmlns:p14="http://schemas.microsoft.com/office/powerpoint/2010/main" val="37303836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CBFEE55C-D274-4E97-BBBA-6048420F11ED}"/>
              </a:ext>
            </a:extLst>
          </p:cNvPr>
          <p:cNvSpPr txBox="1">
            <a:spLocks noChangeArrowheads="1"/>
          </p:cNvSpPr>
          <p:nvPr/>
        </p:nvSpPr>
        <p:spPr bwMode="auto">
          <a:xfrm>
            <a:off x="611188" y="620713"/>
            <a:ext cx="813752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b="1" dirty="0">
                <a:solidFill>
                  <a:srgbClr val="000099"/>
                </a:solidFill>
              </a:rPr>
              <a:t>Коэффициент относительной металлоемкости (Ком)</a:t>
            </a:r>
            <a:r>
              <a:rPr lang="ru-RU" altLang="ru-RU" sz="2400" dirty="0">
                <a:solidFill>
                  <a:srgbClr val="000099"/>
                </a:solidFill>
              </a:rPr>
              <a:t> </a:t>
            </a:r>
            <a:r>
              <a:rPr lang="ru-RU" altLang="ru-RU" sz="2400" dirty="0"/>
              <a:t>характеризует уровень использования металла на стадии проектирования и конструирования машин и оборудования и показывает, насколько совершена та или иная конструкция со стороны рационального использования металла:</a:t>
            </a:r>
          </a:p>
          <a:p>
            <a:pPr eaLnBrk="1" hangingPunct="1"/>
            <a:r>
              <a:rPr lang="ru-RU" altLang="ru-RU" sz="2400" dirty="0"/>
              <a:t>                                    Чистый вес изделия</a:t>
            </a:r>
          </a:p>
          <a:p>
            <a:pPr eaLnBrk="1" hangingPunct="1"/>
            <a:r>
              <a:rPr lang="ru-RU" altLang="ru-RU" sz="2400" dirty="0"/>
              <a:t>Ком = -----------------------------------------------------</a:t>
            </a:r>
          </a:p>
          <a:p>
            <a:pPr eaLnBrk="1" hangingPunct="1"/>
            <a:r>
              <a:rPr lang="ru-RU" altLang="ru-RU" sz="2400" dirty="0"/>
              <a:t>              Численное значение важнейшего параметра изделия</a:t>
            </a:r>
          </a:p>
          <a:p>
            <a:pPr eaLnBrk="1" hangingPunct="1"/>
            <a:r>
              <a:rPr lang="ru-RU" altLang="ru-RU" sz="2400" dirty="0"/>
              <a:t>В качестве параметра может выступать, например, мощность трактора в лошадиных силах, мощность двигателя в кВт, грузоподъемность автомобиля в тоннах и т.д.</a:t>
            </a:r>
            <a:endParaRPr lang="ru-RU" altLang="ru-RU" sz="2400" b="1"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74</a:t>
            </a:fld>
            <a:endParaRPr lang="ru-RU"/>
          </a:p>
        </p:txBody>
      </p:sp>
    </p:spTree>
    <p:extLst>
      <p:ext uri="{BB962C8B-B14F-4D97-AF65-F5344CB8AC3E}">
        <p14:creationId xmlns:p14="http://schemas.microsoft.com/office/powerpoint/2010/main" val="14579556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8AEAA1A0-5682-4F3F-B283-72002ED24C18}"/>
              </a:ext>
            </a:extLst>
          </p:cNvPr>
          <p:cNvSpPr txBox="1">
            <a:spLocks noChangeArrowheads="1"/>
          </p:cNvSpPr>
          <p:nvPr/>
        </p:nvSpPr>
        <p:spPr bwMode="auto">
          <a:xfrm>
            <a:off x="539750" y="1125538"/>
            <a:ext cx="82804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b="1" dirty="0">
                <a:solidFill>
                  <a:srgbClr val="000099"/>
                </a:solidFill>
              </a:rPr>
              <a:t>Коэффициент использования металла (Ким) </a:t>
            </a:r>
            <a:r>
              <a:rPr lang="ru-RU" altLang="ru-RU" sz="2400" dirty="0"/>
              <a:t>определяется </a:t>
            </a:r>
          </a:p>
          <a:p>
            <a:pPr eaLnBrk="1" hangingPunct="1"/>
            <a:r>
              <a:rPr lang="ru-RU" altLang="ru-RU" sz="2400" dirty="0"/>
              <a:t>                  Чистый вес детали (изделия)</a:t>
            </a:r>
          </a:p>
          <a:p>
            <a:pPr eaLnBrk="1" hangingPunct="1"/>
            <a:r>
              <a:rPr lang="ru-RU" altLang="ru-RU" sz="2400" dirty="0"/>
              <a:t>Ким = -------------------------------------------</a:t>
            </a:r>
          </a:p>
          <a:p>
            <a:pPr eaLnBrk="1" hangingPunct="1"/>
            <a:r>
              <a:rPr lang="ru-RU" altLang="ru-RU" sz="2400" dirty="0"/>
              <a:t>                   Черновой вес, или норма</a:t>
            </a:r>
          </a:p>
          <a:p>
            <a:pPr eaLnBrk="1" hangingPunct="1"/>
            <a:r>
              <a:rPr lang="ru-RU" altLang="ru-RU" sz="2400" dirty="0"/>
              <a:t>       Он характеризует уровень использования металла на стадии изготовления машин, оборудования или конструкций.</a:t>
            </a:r>
          </a:p>
          <a:p>
            <a:pPr eaLnBrk="1" hangingPunct="1">
              <a:spcBef>
                <a:spcPct val="50000"/>
              </a:spcBef>
            </a:pPr>
            <a:endParaRPr lang="ru-RU" altLang="ru-RU" sz="24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75</a:t>
            </a:fld>
            <a:endParaRPr lang="ru-RU"/>
          </a:p>
        </p:txBody>
      </p:sp>
    </p:spTree>
    <p:extLst>
      <p:ext uri="{BB962C8B-B14F-4D97-AF65-F5344CB8AC3E}">
        <p14:creationId xmlns:p14="http://schemas.microsoft.com/office/powerpoint/2010/main" val="17765081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3C243065-96CE-44C2-97B8-1EA56D882D48}"/>
              </a:ext>
            </a:extLst>
          </p:cNvPr>
          <p:cNvSpPr txBox="1">
            <a:spLocks noChangeArrowheads="1"/>
          </p:cNvSpPr>
          <p:nvPr/>
        </p:nvSpPr>
        <p:spPr bwMode="auto">
          <a:xfrm>
            <a:off x="827088" y="692150"/>
            <a:ext cx="777716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dirty="0"/>
              <a:t>Для обобщающей характеристики использования металла как на стадии проектирования и конструирования машин и оборудования, так и на стадии их изготовления применяется </a:t>
            </a:r>
            <a:r>
              <a:rPr lang="ru-RU" altLang="ru-RU" sz="2400" b="1" dirty="0">
                <a:solidFill>
                  <a:srgbClr val="000099"/>
                </a:solidFill>
              </a:rPr>
              <a:t>интегральный коэффициент</a:t>
            </a:r>
            <a:r>
              <a:rPr lang="ru-RU" altLang="ru-RU" sz="2400" dirty="0"/>
              <a:t> использования металла (</a:t>
            </a:r>
            <a:r>
              <a:rPr lang="ru-RU" altLang="ru-RU" sz="2400" dirty="0" err="1"/>
              <a:t>Кинт</a:t>
            </a:r>
            <a:r>
              <a:rPr lang="ru-RU" altLang="ru-RU" sz="2400" dirty="0"/>
              <a:t>), который определяется</a:t>
            </a:r>
          </a:p>
          <a:p>
            <a:pPr eaLnBrk="1" hangingPunct="1"/>
            <a:r>
              <a:rPr lang="ru-RU" altLang="ru-RU" sz="2400" dirty="0"/>
              <a:t>                    Ком</a:t>
            </a:r>
          </a:p>
          <a:p>
            <a:pPr eaLnBrk="1" hangingPunct="1"/>
            <a:r>
              <a:rPr lang="ru-RU" altLang="ru-RU" sz="2400" dirty="0" err="1"/>
              <a:t>Кинт</a:t>
            </a:r>
            <a:r>
              <a:rPr lang="ru-RU" altLang="ru-RU" sz="2400" dirty="0"/>
              <a:t> = -----------</a:t>
            </a:r>
          </a:p>
          <a:p>
            <a:pPr eaLnBrk="1" hangingPunct="1"/>
            <a:r>
              <a:rPr lang="ru-RU" altLang="ru-RU" sz="2400" dirty="0"/>
              <a:t>                   Ким</a:t>
            </a:r>
          </a:p>
          <a:p>
            <a:pPr eaLnBrk="1" hangingPunct="1"/>
            <a:r>
              <a:rPr lang="ru-RU" altLang="ru-RU" sz="2400" dirty="0"/>
              <a:t>Чем меньше величина </a:t>
            </a:r>
            <a:r>
              <a:rPr lang="ru-RU" altLang="ru-RU" sz="2400" dirty="0" err="1"/>
              <a:t>Кинт</a:t>
            </a:r>
            <a:r>
              <a:rPr lang="ru-RU" altLang="ru-RU" sz="2400" dirty="0"/>
              <a:t>., тем боле совершенна конструкция и лучше используется металл при изготовлении продукции на предприятии.</a:t>
            </a:r>
          </a:p>
          <a:p>
            <a:pPr eaLnBrk="1" hangingPunct="1">
              <a:spcBef>
                <a:spcPct val="50000"/>
              </a:spcBef>
            </a:pPr>
            <a:endParaRPr lang="ru-RU" altLang="ru-RU" sz="24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76</a:t>
            </a:fld>
            <a:endParaRPr lang="ru-RU"/>
          </a:p>
        </p:txBody>
      </p:sp>
    </p:spTree>
    <p:extLst>
      <p:ext uri="{BB962C8B-B14F-4D97-AF65-F5344CB8AC3E}">
        <p14:creationId xmlns:p14="http://schemas.microsoft.com/office/powerpoint/2010/main" val="28908535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a:extLst>
              <a:ext uri="{FF2B5EF4-FFF2-40B4-BE49-F238E27FC236}">
                <a16:creationId xmlns:a16="http://schemas.microsoft.com/office/drawing/2014/main" id="{7765273D-8009-4916-8761-1EFC742A5C73}"/>
              </a:ext>
            </a:extLst>
          </p:cNvPr>
          <p:cNvSpPr txBox="1">
            <a:spLocks noChangeArrowheads="1"/>
          </p:cNvSpPr>
          <p:nvPr/>
        </p:nvSpPr>
        <p:spPr bwMode="auto">
          <a:xfrm>
            <a:off x="755650" y="692150"/>
            <a:ext cx="792003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b="1" i="1" dirty="0">
                <a:solidFill>
                  <a:srgbClr val="000099"/>
                </a:solidFill>
              </a:rPr>
              <a:t>Пример:</a:t>
            </a:r>
            <a:endParaRPr lang="ru-RU" altLang="ru-RU" sz="2400" dirty="0">
              <a:solidFill>
                <a:srgbClr val="000099"/>
              </a:solidFill>
            </a:endParaRPr>
          </a:p>
          <a:p>
            <a:pPr eaLnBrk="1" hangingPunct="1"/>
            <a:r>
              <a:rPr lang="ru-RU" altLang="ru-RU" sz="2400" dirty="0"/>
              <a:t>На тракторном заводе выпускались тракторы мощностью 200 л.с., а их чистый вес составлял 4,5 т. Черновой вес металла на изготовление одного трактора - 6,0 т.</a:t>
            </a:r>
          </a:p>
          <a:p>
            <a:pPr eaLnBrk="1" hangingPunct="1"/>
            <a:r>
              <a:rPr lang="ru-RU" altLang="ru-RU" sz="2400" dirty="0"/>
              <a:t>После совершенствования конструкции трактора и внедрения новой техники в производство его мощность увеличилась до 250 л.с. при сохранении прежнего чистого веса, а черновой расход металла на один трактор составил 5т.</a:t>
            </a:r>
          </a:p>
          <a:p>
            <a:pPr eaLnBrk="1" hangingPunct="1"/>
            <a:r>
              <a:rPr lang="ru-RU" altLang="ru-RU" sz="2400" dirty="0"/>
              <a:t>Определите показатели использования металла до  после совершенствования конструкции и внедрения новой техники.</a:t>
            </a:r>
          </a:p>
        </p:txBody>
      </p:sp>
      <p:sp>
        <p:nvSpPr>
          <p:cNvPr id="3" name="Номер слайда 2"/>
          <p:cNvSpPr>
            <a:spLocks noGrp="1"/>
          </p:cNvSpPr>
          <p:nvPr>
            <p:ph type="sldNum" sz="quarter" idx="12"/>
          </p:nvPr>
        </p:nvSpPr>
        <p:spPr/>
        <p:txBody>
          <a:bodyPr/>
          <a:lstStyle/>
          <a:p>
            <a:fld id="{B19B0651-EE4F-4900-A07F-96A6BFA9D0F0}" type="slidenum">
              <a:rPr lang="ru-RU" smtClean="0"/>
              <a:pPr/>
              <a:t>77</a:t>
            </a:fld>
            <a:endParaRPr lang="ru-RU"/>
          </a:p>
        </p:txBody>
      </p:sp>
    </p:spTree>
    <p:extLst>
      <p:ext uri="{BB962C8B-B14F-4D97-AF65-F5344CB8AC3E}">
        <p14:creationId xmlns:p14="http://schemas.microsoft.com/office/powerpoint/2010/main" val="3737821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1BD80659-53DE-4E6A-92AD-42A2D541B066}"/>
              </a:ext>
            </a:extLst>
          </p:cNvPr>
          <p:cNvSpPr txBox="1">
            <a:spLocks noChangeArrowheads="1"/>
          </p:cNvSpPr>
          <p:nvPr/>
        </p:nvSpPr>
        <p:spPr bwMode="auto">
          <a:xfrm>
            <a:off x="611188" y="620713"/>
            <a:ext cx="80645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000" b="1" i="1" dirty="0">
                <a:solidFill>
                  <a:srgbClr val="000099"/>
                </a:solidFill>
              </a:rPr>
              <a:t>Решение:</a:t>
            </a:r>
            <a:endParaRPr lang="ru-RU" altLang="ru-RU" sz="2000" dirty="0">
              <a:solidFill>
                <a:srgbClr val="000099"/>
              </a:solidFill>
            </a:endParaRPr>
          </a:p>
          <a:p>
            <a:pPr eaLnBrk="1" hangingPunct="1">
              <a:buFontTx/>
              <a:buAutoNum type="arabicPeriod"/>
            </a:pPr>
            <a:r>
              <a:rPr lang="ru-RU" altLang="ru-RU" sz="2000" dirty="0"/>
              <a:t>Определяем показатели использования металла до совершенствования конструкции трактора и внедрения новой техники:</a:t>
            </a:r>
          </a:p>
          <a:p>
            <a:pPr eaLnBrk="1" hangingPunct="1"/>
            <a:r>
              <a:rPr lang="en-US" altLang="ru-RU" sz="2000" dirty="0"/>
              <a:t>      </a:t>
            </a:r>
            <a:r>
              <a:rPr lang="ru-RU" altLang="ru-RU" sz="2000" dirty="0"/>
              <a:t>      </a:t>
            </a:r>
            <a:r>
              <a:rPr lang="ru-RU" altLang="ru-RU" sz="1900" dirty="0"/>
              <a:t>4,5                             4500                                        22</a:t>
            </a:r>
          </a:p>
          <a:p>
            <a:pPr eaLnBrk="1" hangingPunct="1"/>
            <a:r>
              <a:rPr lang="ru-RU" altLang="ru-RU" sz="1900" dirty="0" err="1"/>
              <a:t>Ки.м</a:t>
            </a:r>
            <a:r>
              <a:rPr lang="ru-RU" altLang="ru-RU" sz="1900" dirty="0"/>
              <a:t> = ----- = 0,75;   </a:t>
            </a:r>
            <a:r>
              <a:rPr lang="ru-RU" altLang="ru-RU" sz="1900" dirty="0" err="1"/>
              <a:t>Ко.м</a:t>
            </a:r>
            <a:r>
              <a:rPr lang="ru-RU" altLang="ru-RU" sz="1900" dirty="0"/>
              <a:t> = -------  =  22 кг/л.с.;    К </a:t>
            </a:r>
            <a:r>
              <a:rPr lang="ru-RU" altLang="ru-RU" sz="1900" dirty="0" err="1"/>
              <a:t>инт</a:t>
            </a:r>
            <a:r>
              <a:rPr lang="ru-RU" altLang="ru-RU" sz="1900" dirty="0"/>
              <a:t> = ----- =</a:t>
            </a:r>
            <a:r>
              <a:rPr lang="en-US" altLang="ru-RU" sz="1900" dirty="0"/>
              <a:t>2</a:t>
            </a:r>
            <a:r>
              <a:rPr lang="ru-RU" altLang="ru-RU" sz="1900" dirty="0"/>
              <a:t>9,3кг/л.с</a:t>
            </a:r>
          </a:p>
          <a:p>
            <a:pPr eaLnBrk="1" hangingPunct="1"/>
            <a:r>
              <a:rPr lang="ru-RU" altLang="ru-RU" sz="1900" dirty="0"/>
              <a:t>     </a:t>
            </a:r>
            <a:r>
              <a:rPr lang="en-US" altLang="ru-RU" sz="1900" dirty="0"/>
              <a:t>      </a:t>
            </a:r>
            <a:r>
              <a:rPr lang="ru-RU" altLang="ru-RU" sz="1900" dirty="0"/>
              <a:t> 6,0                        </a:t>
            </a:r>
            <a:r>
              <a:rPr lang="en-US" altLang="ru-RU" sz="1900" dirty="0"/>
              <a:t>     </a:t>
            </a:r>
            <a:r>
              <a:rPr lang="ru-RU" altLang="ru-RU" sz="1900" dirty="0"/>
              <a:t> 200                                        </a:t>
            </a:r>
            <a:r>
              <a:rPr lang="en-US" altLang="ru-RU" sz="1900" dirty="0"/>
              <a:t>0.75</a:t>
            </a:r>
          </a:p>
          <a:p>
            <a:pPr eaLnBrk="1" hangingPunct="1"/>
            <a:r>
              <a:rPr lang="ru-RU" altLang="ru-RU" sz="2000" dirty="0"/>
              <a:t> Определяем показатели использования металла после совершенствования конструкции трактора и внедрения новой техники:</a:t>
            </a:r>
          </a:p>
          <a:p>
            <a:pPr eaLnBrk="1" hangingPunct="1"/>
            <a:r>
              <a:rPr lang="ru-RU" altLang="ru-RU" sz="2000" dirty="0"/>
              <a:t>     </a:t>
            </a:r>
            <a:r>
              <a:rPr lang="en-US" altLang="ru-RU" sz="2000" dirty="0"/>
              <a:t>       </a:t>
            </a:r>
            <a:r>
              <a:rPr lang="ru-RU" altLang="ru-RU" dirty="0"/>
              <a:t>4,5                                 4500                                       18</a:t>
            </a:r>
          </a:p>
          <a:p>
            <a:pPr eaLnBrk="1" hangingPunct="1"/>
            <a:r>
              <a:rPr lang="ru-RU" altLang="ru-RU" dirty="0" err="1"/>
              <a:t>Ки.м</a:t>
            </a:r>
            <a:r>
              <a:rPr lang="ru-RU" altLang="ru-RU" dirty="0"/>
              <a:t> = ------- = 0,9;         </a:t>
            </a:r>
            <a:r>
              <a:rPr lang="ru-RU" altLang="ru-RU" dirty="0" err="1"/>
              <a:t>Ко.м</a:t>
            </a:r>
            <a:r>
              <a:rPr lang="ru-RU" altLang="ru-RU" dirty="0"/>
              <a:t> = --------- = 18 кг/л.с.;   </a:t>
            </a:r>
            <a:r>
              <a:rPr lang="ru-RU" altLang="ru-RU" dirty="0" err="1"/>
              <a:t>Кинт</a:t>
            </a:r>
            <a:r>
              <a:rPr lang="ru-RU" altLang="ru-RU" dirty="0"/>
              <a:t> = ------ = 20 кг/л.с</a:t>
            </a:r>
          </a:p>
          <a:p>
            <a:pPr eaLnBrk="1" hangingPunct="1"/>
            <a:r>
              <a:rPr lang="ru-RU" altLang="ru-RU" dirty="0"/>
              <a:t>              5                                    250                                        0,9</a:t>
            </a:r>
          </a:p>
          <a:p>
            <a:pPr eaLnBrk="1" hangingPunct="1"/>
            <a:r>
              <a:rPr lang="ru-RU" altLang="ru-RU" sz="2000" dirty="0"/>
              <a:t>Т.о., общая экономия металла на 1 л.с. составила 9,3 кг</a:t>
            </a:r>
          </a:p>
          <a:p>
            <a:pPr eaLnBrk="1" hangingPunct="1"/>
            <a:r>
              <a:rPr lang="ru-RU" altLang="ru-RU" sz="2000" dirty="0"/>
              <a:t> (29,3 - 20).</a:t>
            </a:r>
          </a:p>
        </p:txBody>
      </p:sp>
      <p:sp>
        <p:nvSpPr>
          <p:cNvPr id="3" name="Номер слайда 2"/>
          <p:cNvSpPr>
            <a:spLocks noGrp="1"/>
          </p:cNvSpPr>
          <p:nvPr>
            <p:ph type="sldNum" sz="quarter" idx="12"/>
          </p:nvPr>
        </p:nvSpPr>
        <p:spPr/>
        <p:txBody>
          <a:bodyPr/>
          <a:lstStyle/>
          <a:p>
            <a:fld id="{B19B0651-EE4F-4900-A07F-96A6BFA9D0F0}" type="slidenum">
              <a:rPr lang="ru-RU" smtClean="0"/>
              <a:pPr/>
              <a:t>78</a:t>
            </a:fld>
            <a:endParaRPr lang="ru-RU"/>
          </a:p>
        </p:txBody>
      </p:sp>
    </p:spTree>
    <p:extLst>
      <p:ext uri="{BB962C8B-B14F-4D97-AF65-F5344CB8AC3E}">
        <p14:creationId xmlns:p14="http://schemas.microsoft.com/office/powerpoint/2010/main" val="39786406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a:extLst>
              <a:ext uri="{FF2B5EF4-FFF2-40B4-BE49-F238E27FC236}">
                <a16:creationId xmlns:a16="http://schemas.microsoft.com/office/drawing/2014/main" id="{8F70FDD5-9E4C-41B2-8660-96B4BEB92BF4}"/>
              </a:ext>
            </a:extLst>
          </p:cNvPr>
          <p:cNvSpPr txBox="1">
            <a:spLocks noChangeArrowheads="1"/>
          </p:cNvSpPr>
          <p:nvPr/>
        </p:nvSpPr>
        <p:spPr bwMode="auto">
          <a:xfrm>
            <a:off x="468313" y="476250"/>
            <a:ext cx="867568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3600" b="1" i="1" dirty="0">
                <a:solidFill>
                  <a:srgbClr val="000099"/>
                </a:solidFill>
              </a:rPr>
              <a:t>Показатели уровня использования оборотных средств</a:t>
            </a:r>
            <a:endParaRPr lang="ru-RU" altLang="ru-RU" sz="3600" b="1" dirty="0">
              <a:solidFill>
                <a:srgbClr val="000099"/>
              </a:solidFill>
            </a:endParaRPr>
          </a:p>
          <a:p>
            <a:pPr eaLnBrk="1" hangingPunct="1"/>
            <a:r>
              <a:rPr lang="ru-RU" altLang="ru-RU" sz="2400" b="1" dirty="0"/>
              <a:t>Коэффициент оборачиваемости оборотных средств (</a:t>
            </a:r>
            <a:r>
              <a:rPr lang="ru-RU" altLang="ru-RU" sz="2400" b="1" dirty="0" err="1"/>
              <a:t>Коб</a:t>
            </a:r>
            <a:r>
              <a:rPr lang="ru-RU" altLang="ru-RU" sz="2400" b="1" dirty="0"/>
              <a:t>) </a:t>
            </a:r>
            <a:r>
              <a:rPr lang="ru-RU" altLang="ru-RU" sz="2400" dirty="0"/>
              <a:t>показывает, сколько оборотов совершили оборотные средства за анализируемый период (квартал, полугодие, год).</a:t>
            </a:r>
          </a:p>
          <a:p>
            <a:pPr eaLnBrk="1" hangingPunct="1"/>
            <a:r>
              <a:rPr lang="ru-RU" altLang="ru-RU" sz="2400" dirty="0"/>
              <a:t>             </a:t>
            </a:r>
            <a:r>
              <a:rPr lang="en-US" altLang="ru-RU" sz="2400" dirty="0" err="1"/>
              <a:t>Vp</a:t>
            </a:r>
            <a:endParaRPr lang="ru-RU" altLang="ru-RU" sz="2400" dirty="0"/>
          </a:p>
          <a:p>
            <a:pPr eaLnBrk="1" hangingPunct="1"/>
            <a:r>
              <a:rPr lang="ru-RU" altLang="ru-RU" sz="2400" dirty="0" err="1"/>
              <a:t>Коб</a:t>
            </a:r>
            <a:r>
              <a:rPr lang="ru-RU" altLang="ru-RU" sz="2400" dirty="0"/>
              <a:t> = ---------  ,</a:t>
            </a:r>
          </a:p>
          <a:p>
            <a:pPr eaLnBrk="1" hangingPunct="1"/>
            <a:r>
              <a:rPr lang="ru-RU" altLang="ru-RU" sz="2400" dirty="0"/>
              <a:t>              </a:t>
            </a:r>
            <a:r>
              <a:rPr lang="en-US" altLang="ru-RU" sz="2400" dirty="0"/>
              <a:t>V</a:t>
            </a:r>
            <a:r>
              <a:rPr lang="ru-RU" altLang="ru-RU" sz="2400" dirty="0"/>
              <a:t>ос</a:t>
            </a:r>
          </a:p>
          <a:p>
            <a:pPr eaLnBrk="1" hangingPunct="1"/>
            <a:r>
              <a:rPr lang="ru-RU" altLang="ru-RU" sz="2400" dirty="0"/>
              <a:t>где </a:t>
            </a:r>
            <a:r>
              <a:rPr lang="en-US" altLang="ru-RU" sz="2400" dirty="0" err="1"/>
              <a:t>Vp</a:t>
            </a:r>
            <a:r>
              <a:rPr lang="ru-RU" altLang="ru-RU" sz="2400" dirty="0"/>
              <a:t> - объем реализации продукции за отчетный период;</a:t>
            </a:r>
          </a:p>
          <a:p>
            <a:pPr eaLnBrk="1" hangingPunct="1"/>
            <a:r>
              <a:rPr lang="en-US" altLang="ru-RU" sz="2400" dirty="0"/>
              <a:t>V</a:t>
            </a:r>
            <a:r>
              <a:rPr lang="ru-RU" altLang="ru-RU" sz="2400" dirty="0"/>
              <a:t>ос - средний остаток оборотных средств за отчетный период.</a:t>
            </a:r>
          </a:p>
        </p:txBody>
      </p:sp>
      <p:sp>
        <p:nvSpPr>
          <p:cNvPr id="3" name="Номер слайда 2"/>
          <p:cNvSpPr>
            <a:spLocks noGrp="1"/>
          </p:cNvSpPr>
          <p:nvPr>
            <p:ph type="sldNum" sz="quarter" idx="12"/>
          </p:nvPr>
        </p:nvSpPr>
        <p:spPr/>
        <p:txBody>
          <a:bodyPr/>
          <a:lstStyle/>
          <a:p>
            <a:fld id="{B19B0651-EE4F-4900-A07F-96A6BFA9D0F0}" type="slidenum">
              <a:rPr lang="ru-RU" smtClean="0"/>
              <a:pPr/>
              <a:t>79</a:t>
            </a:fld>
            <a:endParaRPr lang="ru-RU"/>
          </a:p>
        </p:txBody>
      </p:sp>
    </p:spTree>
    <p:extLst>
      <p:ext uri="{BB962C8B-B14F-4D97-AF65-F5344CB8AC3E}">
        <p14:creationId xmlns:p14="http://schemas.microsoft.com/office/powerpoint/2010/main" val="842724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4">
            <a:extLst>
              <a:ext uri="{FF2B5EF4-FFF2-40B4-BE49-F238E27FC236}">
                <a16:creationId xmlns:a16="http://schemas.microsoft.com/office/drawing/2014/main" id="{929A5A4E-5EA0-45BD-B9C9-140EDCE8774A}"/>
              </a:ext>
            </a:extLst>
          </p:cNvPr>
          <p:cNvSpPr>
            <a:spLocks noChangeArrowheads="1"/>
          </p:cNvSpPr>
          <p:nvPr/>
        </p:nvSpPr>
        <p:spPr bwMode="auto">
          <a:xfrm>
            <a:off x="1690688" y="557213"/>
            <a:ext cx="6697662" cy="6492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sz="2800" b="1"/>
              <a:t>СТРУКТУРА ПРЕДПРИЯТИЯ</a:t>
            </a:r>
          </a:p>
        </p:txBody>
      </p:sp>
      <p:sp>
        <p:nvSpPr>
          <p:cNvPr id="21507" name="Line 5">
            <a:extLst>
              <a:ext uri="{FF2B5EF4-FFF2-40B4-BE49-F238E27FC236}">
                <a16:creationId xmlns:a16="http://schemas.microsoft.com/office/drawing/2014/main" id="{BDB80D57-DE40-4F87-8C5F-43555F12010C}"/>
              </a:ext>
            </a:extLst>
          </p:cNvPr>
          <p:cNvSpPr>
            <a:spLocks noChangeShapeType="1"/>
          </p:cNvSpPr>
          <p:nvPr/>
        </p:nvSpPr>
        <p:spPr bwMode="auto">
          <a:xfrm flipH="1">
            <a:off x="1690688" y="1095375"/>
            <a:ext cx="720725" cy="8636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508" name="Line 6">
            <a:extLst>
              <a:ext uri="{FF2B5EF4-FFF2-40B4-BE49-F238E27FC236}">
                <a16:creationId xmlns:a16="http://schemas.microsoft.com/office/drawing/2014/main" id="{B1FC496E-E2EF-40EE-9DAD-F090C01D5DB1}"/>
              </a:ext>
            </a:extLst>
          </p:cNvPr>
          <p:cNvSpPr>
            <a:spLocks noChangeShapeType="1"/>
          </p:cNvSpPr>
          <p:nvPr/>
        </p:nvSpPr>
        <p:spPr bwMode="auto">
          <a:xfrm>
            <a:off x="4735513" y="1206500"/>
            <a:ext cx="0" cy="79216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509" name="Line 7">
            <a:extLst>
              <a:ext uri="{FF2B5EF4-FFF2-40B4-BE49-F238E27FC236}">
                <a16:creationId xmlns:a16="http://schemas.microsoft.com/office/drawing/2014/main" id="{5A80F601-727A-49EA-9034-05780B45C2E2}"/>
              </a:ext>
            </a:extLst>
          </p:cNvPr>
          <p:cNvSpPr>
            <a:spLocks noChangeShapeType="1"/>
          </p:cNvSpPr>
          <p:nvPr/>
        </p:nvSpPr>
        <p:spPr bwMode="auto">
          <a:xfrm>
            <a:off x="7164388" y="1133475"/>
            <a:ext cx="360362" cy="8651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510" name="Rectangle 8">
            <a:extLst>
              <a:ext uri="{FF2B5EF4-FFF2-40B4-BE49-F238E27FC236}">
                <a16:creationId xmlns:a16="http://schemas.microsoft.com/office/drawing/2014/main" id="{1FFE0B7F-CC36-4F3C-8475-EB231722A162}"/>
              </a:ext>
            </a:extLst>
          </p:cNvPr>
          <p:cNvSpPr>
            <a:spLocks noChangeArrowheads="1"/>
          </p:cNvSpPr>
          <p:nvPr/>
        </p:nvSpPr>
        <p:spPr bwMode="auto">
          <a:xfrm>
            <a:off x="250825" y="1958975"/>
            <a:ext cx="1800225" cy="792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b="1"/>
              <a:t>ОБЩАЯ</a:t>
            </a:r>
          </a:p>
        </p:txBody>
      </p:sp>
      <p:sp>
        <p:nvSpPr>
          <p:cNvPr id="21511" name="Rectangle 9">
            <a:extLst>
              <a:ext uri="{FF2B5EF4-FFF2-40B4-BE49-F238E27FC236}">
                <a16:creationId xmlns:a16="http://schemas.microsoft.com/office/drawing/2014/main" id="{3A390F9E-BFF6-4542-8769-FEE8F5DF010B}"/>
              </a:ext>
            </a:extLst>
          </p:cNvPr>
          <p:cNvSpPr>
            <a:spLocks noChangeArrowheads="1"/>
          </p:cNvSpPr>
          <p:nvPr/>
        </p:nvSpPr>
        <p:spPr bwMode="auto">
          <a:xfrm>
            <a:off x="2555875" y="1998663"/>
            <a:ext cx="3240088"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b="1"/>
              <a:t>ПРОИЗВОДСТВЕННАЯ</a:t>
            </a:r>
          </a:p>
        </p:txBody>
      </p:sp>
      <p:sp>
        <p:nvSpPr>
          <p:cNvPr id="21512" name="Rectangle 10">
            <a:extLst>
              <a:ext uri="{FF2B5EF4-FFF2-40B4-BE49-F238E27FC236}">
                <a16:creationId xmlns:a16="http://schemas.microsoft.com/office/drawing/2014/main" id="{D3B1CABF-6D3A-4A1F-B0FE-028C12E3C40B}"/>
              </a:ext>
            </a:extLst>
          </p:cNvPr>
          <p:cNvSpPr>
            <a:spLocks noChangeArrowheads="1"/>
          </p:cNvSpPr>
          <p:nvPr/>
        </p:nvSpPr>
        <p:spPr bwMode="auto">
          <a:xfrm>
            <a:off x="6170613" y="1998663"/>
            <a:ext cx="2735262"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ru-RU" altLang="ru-RU" b="1"/>
              <a:t>ОРГАНИЗАЦИОННАЯ</a:t>
            </a:r>
          </a:p>
        </p:txBody>
      </p:sp>
      <p:sp>
        <p:nvSpPr>
          <p:cNvPr id="21513" name="Line 11">
            <a:extLst>
              <a:ext uri="{FF2B5EF4-FFF2-40B4-BE49-F238E27FC236}">
                <a16:creationId xmlns:a16="http://schemas.microsoft.com/office/drawing/2014/main" id="{0EC626DA-D0A9-46E2-90DC-714890D9873D}"/>
              </a:ext>
            </a:extLst>
          </p:cNvPr>
          <p:cNvSpPr>
            <a:spLocks noChangeShapeType="1"/>
          </p:cNvSpPr>
          <p:nvPr/>
        </p:nvSpPr>
        <p:spPr bwMode="auto">
          <a:xfrm>
            <a:off x="971550" y="2790825"/>
            <a:ext cx="0" cy="5762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514" name="Rectangle 12">
            <a:extLst>
              <a:ext uri="{FF2B5EF4-FFF2-40B4-BE49-F238E27FC236}">
                <a16:creationId xmlns:a16="http://schemas.microsoft.com/office/drawing/2014/main" id="{6647140B-1042-4DA7-B0EB-E0A62F1185C4}"/>
              </a:ext>
            </a:extLst>
          </p:cNvPr>
          <p:cNvSpPr>
            <a:spLocks noChangeArrowheads="1"/>
          </p:cNvSpPr>
          <p:nvPr/>
        </p:nvSpPr>
        <p:spPr bwMode="auto">
          <a:xfrm>
            <a:off x="84138" y="3360738"/>
            <a:ext cx="3119437" cy="3381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ru-RU" altLang="ru-RU" sz="1500"/>
              <a:t>комплекс производственных </a:t>
            </a:r>
          </a:p>
          <a:p>
            <a:pPr eaLnBrk="1" hangingPunct="1"/>
            <a:r>
              <a:rPr lang="ru-RU" altLang="ru-RU" sz="1500"/>
              <a:t>подразделений, </a:t>
            </a:r>
          </a:p>
          <a:p>
            <a:pPr eaLnBrk="1" hangingPunct="1"/>
            <a:r>
              <a:rPr lang="ru-RU" altLang="ru-RU" sz="1500"/>
              <a:t>подразделений, </a:t>
            </a:r>
          </a:p>
          <a:p>
            <a:pPr eaLnBrk="1" hangingPunct="1"/>
            <a:r>
              <a:rPr lang="ru-RU" altLang="ru-RU" sz="1500"/>
              <a:t>обслуживающих работников, </a:t>
            </a:r>
          </a:p>
          <a:p>
            <a:pPr eaLnBrk="1" hangingPunct="1"/>
            <a:r>
              <a:rPr lang="ru-RU" altLang="ru-RU" sz="1500"/>
              <a:t>а также организационных</a:t>
            </a:r>
          </a:p>
          <a:p>
            <a:pPr eaLnBrk="1" hangingPunct="1"/>
            <a:r>
              <a:rPr lang="ru-RU" altLang="ru-RU" sz="1500"/>
              <a:t>звеньев управления </a:t>
            </a:r>
          </a:p>
          <a:p>
            <a:pPr eaLnBrk="1" hangingPunct="1"/>
            <a:r>
              <a:rPr lang="ru-RU" altLang="ru-RU" sz="1500"/>
              <a:t>предприятиями,</a:t>
            </a:r>
          </a:p>
          <a:p>
            <a:pPr eaLnBrk="1" hangingPunct="1"/>
            <a:r>
              <a:rPr lang="ru-RU" altLang="ru-RU" sz="1500"/>
              <a:t>их количество,</a:t>
            </a:r>
          </a:p>
          <a:p>
            <a:pPr eaLnBrk="1" hangingPunct="1"/>
            <a:r>
              <a:rPr lang="ru-RU" altLang="ru-RU" sz="1500"/>
              <a:t>величина, взаимосвязи и</a:t>
            </a:r>
          </a:p>
          <a:p>
            <a:pPr eaLnBrk="1" hangingPunct="1"/>
            <a:r>
              <a:rPr lang="ru-RU" altLang="ru-RU" sz="1500"/>
              <a:t>соотношения между этими</a:t>
            </a:r>
          </a:p>
          <a:p>
            <a:pPr eaLnBrk="1" hangingPunct="1"/>
            <a:r>
              <a:rPr lang="ru-RU" altLang="ru-RU" sz="1500"/>
              <a:t>подразделениями по</a:t>
            </a:r>
          </a:p>
          <a:p>
            <a:pPr eaLnBrk="1" hangingPunct="1"/>
            <a:r>
              <a:rPr lang="ru-RU" altLang="ru-RU" sz="1500"/>
              <a:t>размеру занятых площадей, </a:t>
            </a:r>
          </a:p>
          <a:p>
            <a:pPr eaLnBrk="1" hangingPunct="1"/>
            <a:r>
              <a:rPr lang="ru-RU" altLang="ru-RU" sz="1500"/>
              <a:t>численности работников</a:t>
            </a:r>
          </a:p>
          <a:p>
            <a:pPr eaLnBrk="1" hangingPunct="1"/>
            <a:r>
              <a:rPr lang="ru-RU" altLang="ru-RU" sz="1500"/>
              <a:t>и пропускной способности</a:t>
            </a:r>
          </a:p>
        </p:txBody>
      </p:sp>
      <p:sp>
        <p:nvSpPr>
          <p:cNvPr id="21515" name="Line 13">
            <a:extLst>
              <a:ext uri="{FF2B5EF4-FFF2-40B4-BE49-F238E27FC236}">
                <a16:creationId xmlns:a16="http://schemas.microsoft.com/office/drawing/2014/main" id="{955CE868-E296-4C20-A0A7-CD74B3A8E604}"/>
              </a:ext>
            </a:extLst>
          </p:cNvPr>
          <p:cNvSpPr>
            <a:spLocks noChangeShapeType="1"/>
          </p:cNvSpPr>
          <p:nvPr/>
        </p:nvSpPr>
        <p:spPr bwMode="auto">
          <a:xfrm>
            <a:off x="4572000" y="2790825"/>
            <a:ext cx="0" cy="431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516" name="Rectangle 14">
            <a:extLst>
              <a:ext uri="{FF2B5EF4-FFF2-40B4-BE49-F238E27FC236}">
                <a16:creationId xmlns:a16="http://schemas.microsoft.com/office/drawing/2014/main" id="{E9A3BA50-62EF-41EB-A9ED-22B47AAD4679}"/>
              </a:ext>
            </a:extLst>
          </p:cNvPr>
          <p:cNvSpPr>
            <a:spLocks noChangeArrowheads="1"/>
          </p:cNvSpPr>
          <p:nvPr/>
        </p:nvSpPr>
        <p:spPr bwMode="auto">
          <a:xfrm>
            <a:off x="3492500" y="3222625"/>
            <a:ext cx="3024188" cy="3014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ru-RU" altLang="ru-RU" sz="1500"/>
              <a:t>форма организации </a:t>
            </a:r>
          </a:p>
          <a:p>
            <a:pPr eaLnBrk="1" hangingPunct="1"/>
            <a:r>
              <a:rPr lang="ru-RU" altLang="ru-RU" sz="1500"/>
              <a:t>производственного </a:t>
            </a:r>
          </a:p>
          <a:p>
            <a:pPr eaLnBrk="1" hangingPunct="1"/>
            <a:r>
              <a:rPr lang="ru-RU" altLang="ru-RU" sz="1500"/>
              <a:t>процесса, </a:t>
            </a:r>
          </a:p>
          <a:p>
            <a:pPr eaLnBrk="1" hangingPunct="1"/>
            <a:r>
              <a:rPr lang="ru-RU" altLang="ru-RU" sz="1500"/>
              <a:t>которая находит выражение </a:t>
            </a:r>
          </a:p>
          <a:p>
            <a:pPr eaLnBrk="1" hangingPunct="1"/>
            <a:r>
              <a:rPr lang="ru-RU" altLang="ru-RU" sz="1500"/>
              <a:t>в размерах предприятия, </a:t>
            </a:r>
          </a:p>
          <a:p>
            <a:pPr eaLnBrk="1" hangingPunct="1"/>
            <a:r>
              <a:rPr lang="ru-RU" altLang="ru-RU" sz="1500"/>
              <a:t>количестве, составе и</a:t>
            </a:r>
          </a:p>
          <a:p>
            <a:pPr eaLnBrk="1" hangingPunct="1"/>
            <a:r>
              <a:rPr lang="ru-RU" altLang="ru-RU" sz="1500"/>
              <a:t>удельном весе цехов и </a:t>
            </a:r>
          </a:p>
          <a:p>
            <a:pPr eaLnBrk="1" hangingPunct="1"/>
            <a:r>
              <a:rPr lang="ru-RU" altLang="ru-RU" sz="1500"/>
              <a:t>служб,</a:t>
            </a:r>
          </a:p>
          <a:p>
            <a:pPr eaLnBrk="1" hangingPunct="1"/>
            <a:r>
              <a:rPr lang="ru-RU" altLang="ru-RU" sz="1500"/>
              <a:t>их планировке, а также </a:t>
            </a:r>
          </a:p>
          <a:p>
            <a:pPr eaLnBrk="1" hangingPunct="1"/>
            <a:r>
              <a:rPr lang="ru-RU" altLang="ru-RU" sz="1500"/>
              <a:t>в составе, количестве </a:t>
            </a:r>
          </a:p>
          <a:p>
            <a:pPr eaLnBrk="1" hangingPunct="1"/>
            <a:r>
              <a:rPr lang="ru-RU" altLang="ru-RU" sz="1500"/>
              <a:t>и планировке рабочих мест </a:t>
            </a:r>
          </a:p>
          <a:p>
            <a:pPr eaLnBrk="1" hangingPunct="1"/>
            <a:r>
              <a:rPr lang="ru-RU" altLang="ru-RU" sz="1500"/>
              <a:t>внутри цехов</a:t>
            </a:r>
          </a:p>
        </p:txBody>
      </p:sp>
      <p:sp>
        <p:nvSpPr>
          <p:cNvPr id="21517" name="Line 15">
            <a:extLst>
              <a:ext uri="{FF2B5EF4-FFF2-40B4-BE49-F238E27FC236}">
                <a16:creationId xmlns:a16="http://schemas.microsoft.com/office/drawing/2014/main" id="{C09F3F6D-68B6-4D6B-9461-0335A5A2C273}"/>
              </a:ext>
            </a:extLst>
          </p:cNvPr>
          <p:cNvSpPr>
            <a:spLocks noChangeShapeType="1"/>
          </p:cNvSpPr>
          <p:nvPr/>
        </p:nvSpPr>
        <p:spPr bwMode="auto">
          <a:xfrm>
            <a:off x="7524750" y="2790825"/>
            <a:ext cx="0" cy="431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518" name="Rectangle 16">
            <a:extLst>
              <a:ext uri="{FF2B5EF4-FFF2-40B4-BE49-F238E27FC236}">
                <a16:creationId xmlns:a16="http://schemas.microsoft.com/office/drawing/2014/main" id="{6E4E8DE0-58A4-42AB-AB17-ECA32E5082BD}"/>
              </a:ext>
            </a:extLst>
          </p:cNvPr>
          <p:cNvSpPr>
            <a:spLocks noChangeArrowheads="1"/>
          </p:cNvSpPr>
          <p:nvPr/>
        </p:nvSpPr>
        <p:spPr bwMode="auto">
          <a:xfrm>
            <a:off x="6732588" y="3222625"/>
            <a:ext cx="2303462" cy="2519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ru-RU" altLang="ru-RU" sz="1500"/>
              <a:t>упорядоченная </a:t>
            </a:r>
          </a:p>
          <a:p>
            <a:pPr eaLnBrk="1" hangingPunct="1"/>
            <a:r>
              <a:rPr lang="ru-RU" altLang="ru-RU" sz="1500"/>
              <a:t>совокупность </a:t>
            </a:r>
          </a:p>
          <a:p>
            <a:pPr eaLnBrk="1" hangingPunct="1"/>
            <a:r>
              <a:rPr lang="ru-RU" altLang="ru-RU" sz="1500"/>
              <a:t>служб, управляющих </a:t>
            </a:r>
          </a:p>
          <a:p>
            <a:pPr eaLnBrk="1" hangingPunct="1"/>
            <a:r>
              <a:rPr lang="ru-RU" altLang="ru-RU" sz="1500"/>
              <a:t>деятельностью </a:t>
            </a:r>
          </a:p>
          <a:p>
            <a:pPr eaLnBrk="1" hangingPunct="1"/>
            <a:r>
              <a:rPr lang="ru-RU" altLang="ru-RU" sz="1500"/>
              <a:t>предприятия,</a:t>
            </a:r>
          </a:p>
          <a:p>
            <a:pPr eaLnBrk="1" hangingPunct="1"/>
            <a:r>
              <a:rPr lang="ru-RU" altLang="ru-RU" sz="1500"/>
              <a:t>с их взаимосвязями и </a:t>
            </a:r>
          </a:p>
          <a:p>
            <a:pPr eaLnBrk="1" hangingPunct="1"/>
            <a:r>
              <a:rPr lang="ru-RU" altLang="ru-RU" sz="1500"/>
              <a:t>соподчинением</a:t>
            </a:r>
          </a:p>
        </p:txBody>
      </p:sp>
      <p:sp>
        <p:nvSpPr>
          <p:cNvPr id="15" name="Номер слайда 14"/>
          <p:cNvSpPr>
            <a:spLocks noGrp="1"/>
          </p:cNvSpPr>
          <p:nvPr>
            <p:ph type="sldNum" sz="quarter" idx="12"/>
          </p:nvPr>
        </p:nvSpPr>
        <p:spPr/>
        <p:txBody>
          <a:bodyPr/>
          <a:lstStyle/>
          <a:p>
            <a:fld id="{B19B0651-EE4F-4900-A07F-96A6BFA9D0F0}" type="slidenum">
              <a:rPr lang="ru-RU" smtClean="0"/>
              <a:pPr/>
              <a:t>8</a:t>
            </a:fld>
            <a:endParaRPr lang="ru-RU"/>
          </a:p>
        </p:txBody>
      </p:sp>
    </p:spTree>
    <p:extLst>
      <p:ext uri="{BB962C8B-B14F-4D97-AF65-F5344CB8AC3E}">
        <p14:creationId xmlns:p14="http://schemas.microsoft.com/office/powerpoint/2010/main" val="37365235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837B1E89-0FF5-416D-9648-F7212C1A63F5}"/>
              </a:ext>
            </a:extLst>
          </p:cNvPr>
          <p:cNvSpPr txBox="1">
            <a:spLocks noChangeArrowheads="1"/>
          </p:cNvSpPr>
          <p:nvPr/>
        </p:nvSpPr>
        <p:spPr bwMode="auto">
          <a:xfrm>
            <a:off x="539750" y="620713"/>
            <a:ext cx="8208963"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800" b="1" dirty="0">
                <a:solidFill>
                  <a:srgbClr val="000099"/>
                </a:solidFill>
              </a:rPr>
              <a:t>Продолжительность одного оборота в днях (Д) </a:t>
            </a:r>
            <a:r>
              <a:rPr lang="ru-RU" altLang="ru-RU" sz="2800" dirty="0"/>
              <a:t>показывает, за какой срок к предприятию возвращаются его оборотные средства в виде выручки от реализации продукции. Он определяется </a:t>
            </a:r>
          </a:p>
          <a:p>
            <a:pPr eaLnBrk="1" hangingPunct="1"/>
            <a:r>
              <a:rPr lang="ru-RU" altLang="ru-RU" sz="2800" dirty="0"/>
              <a:t>                Т                                                   Т*</a:t>
            </a:r>
            <a:r>
              <a:rPr lang="en-US" altLang="ru-RU" sz="2800" dirty="0"/>
              <a:t>V</a:t>
            </a:r>
            <a:r>
              <a:rPr lang="ru-RU" altLang="ru-RU" sz="2800" dirty="0"/>
              <a:t>ос</a:t>
            </a:r>
          </a:p>
          <a:p>
            <a:pPr eaLnBrk="1" hangingPunct="1"/>
            <a:r>
              <a:rPr lang="ru-RU" altLang="ru-RU" sz="2800" dirty="0"/>
              <a:t>Д = -----------    ,           или              Д = ------------   ,</a:t>
            </a:r>
          </a:p>
          <a:p>
            <a:pPr eaLnBrk="1" hangingPunct="1"/>
            <a:r>
              <a:rPr lang="ru-RU" altLang="ru-RU" sz="2800" dirty="0"/>
              <a:t>              </a:t>
            </a:r>
            <a:r>
              <a:rPr lang="ru-RU" altLang="ru-RU" sz="2800" dirty="0" err="1"/>
              <a:t>Коб</a:t>
            </a:r>
            <a:r>
              <a:rPr lang="ru-RU" altLang="ru-RU" sz="2800" dirty="0"/>
              <a:t>                                                   </a:t>
            </a:r>
            <a:r>
              <a:rPr lang="en-US" altLang="ru-RU" sz="2800" dirty="0"/>
              <a:t>V</a:t>
            </a:r>
            <a:r>
              <a:rPr lang="ru-RU" altLang="ru-RU" sz="2800" dirty="0" err="1"/>
              <a:t>р</a:t>
            </a:r>
            <a:endParaRPr lang="ru-RU" altLang="ru-RU" sz="2800" dirty="0"/>
          </a:p>
          <a:p>
            <a:pPr eaLnBrk="1" hangingPunct="1"/>
            <a:r>
              <a:rPr lang="ru-RU" altLang="ru-RU" sz="2800" dirty="0"/>
              <a:t>где Т - число дней в отчетном периоде.</a:t>
            </a:r>
          </a:p>
        </p:txBody>
      </p:sp>
      <p:sp>
        <p:nvSpPr>
          <p:cNvPr id="3" name="Номер слайда 2"/>
          <p:cNvSpPr>
            <a:spLocks noGrp="1"/>
          </p:cNvSpPr>
          <p:nvPr>
            <p:ph type="sldNum" sz="quarter" idx="12"/>
          </p:nvPr>
        </p:nvSpPr>
        <p:spPr/>
        <p:txBody>
          <a:bodyPr/>
          <a:lstStyle/>
          <a:p>
            <a:fld id="{B19B0651-EE4F-4900-A07F-96A6BFA9D0F0}" type="slidenum">
              <a:rPr lang="ru-RU" smtClean="0"/>
              <a:pPr/>
              <a:t>80</a:t>
            </a:fld>
            <a:endParaRPr lang="ru-RU"/>
          </a:p>
        </p:txBody>
      </p:sp>
    </p:spTree>
    <p:extLst>
      <p:ext uri="{BB962C8B-B14F-4D97-AF65-F5344CB8AC3E}">
        <p14:creationId xmlns:p14="http://schemas.microsoft.com/office/powerpoint/2010/main" val="29881424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a:extLst>
              <a:ext uri="{FF2B5EF4-FFF2-40B4-BE49-F238E27FC236}">
                <a16:creationId xmlns:a16="http://schemas.microsoft.com/office/drawing/2014/main" id="{28C2F6A1-8D50-46D7-9195-690F859521BE}"/>
              </a:ext>
            </a:extLst>
          </p:cNvPr>
          <p:cNvSpPr txBox="1">
            <a:spLocks noChangeArrowheads="1"/>
          </p:cNvSpPr>
          <p:nvPr/>
        </p:nvSpPr>
        <p:spPr bwMode="auto">
          <a:xfrm>
            <a:off x="611188" y="549275"/>
            <a:ext cx="813752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b="1" dirty="0">
                <a:solidFill>
                  <a:srgbClr val="000099"/>
                </a:solidFill>
              </a:rPr>
              <a:t>Коэффициент загрузки средств в обороте </a:t>
            </a:r>
            <a:r>
              <a:rPr lang="ru-RU" altLang="ru-RU" sz="2400" dirty="0"/>
              <a:t>характеризует сумму ОС, авансируемых на 1 руб. выручки от реализации продукции (он представляет собой оборотную </a:t>
            </a:r>
            <a:r>
              <a:rPr lang="ru-RU" altLang="ru-RU" sz="2400" dirty="0" err="1"/>
              <a:t>фондоемкость</a:t>
            </a:r>
            <a:r>
              <a:rPr lang="ru-RU" altLang="ru-RU" sz="2400" dirty="0"/>
              <a:t>, т.е. затраты ОС (в копейках) для получения 1 руб. реализованной продукции).</a:t>
            </a:r>
          </a:p>
          <a:p>
            <a:pPr eaLnBrk="1" hangingPunct="1"/>
            <a:r>
              <a:rPr lang="ru-RU" altLang="ru-RU" sz="2400" dirty="0"/>
              <a:t>               </a:t>
            </a:r>
            <a:r>
              <a:rPr lang="en-US" altLang="ru-RU" sz="2400" dirty="0"/>
              <a:t>V</a:t>
            </a:r>
            <a:r>
              <a:rPr lang="ru-RU" altLang="ru-RU" sz="2400" dirty="0"/>
              <a:t>ср</a:t>
            </a:r>
          </a:p>
          <a:p>
            <a:pPr eaLnBrk="1" hangingPunct="1"/>
            <a:r>
              <a:rPr lang="ru-RU" altLang="ru-RU" sz="2400" dirty="0" err="1"/>
              <a:t>Кз</a:t>
            </a:r>
            <a:r>
              <a:rPr lang="ru-RU" altLang="ru-RU" sz="2400" dirty="0"/>
              <a:t> = ----------- * 100,</a:t>
            </a:r>
          </a:p>
          <a:p>
            <a:pPr eaLnBrk="1" hangingPunct="1"/>
            <a:r>
              <a:rPr lang="ru-RU" altLang="ru-RU" sz="2400" dirty="0"/>
              <a:t>                </a:t>
            </a:r>
            <a:r>
              <a:rPr lang="en-US" altLang="ru-RU" sz="2400" dirty="0"/>
              <a:t>V</a:t>
            </a:r>
            <a:r>
              <a:rPr lang="ru-RU" altLang="ru-RU" sz="2400" dirty="0" err="1"/>
              <a:t>р</a:t>
            </a:r>
            <a:endParaRPr lang="ru-RU" altLang="ru-RU" sz="2400" dirty="0"/>
          </a:p>
          <a:p>
            <a:pPr eaLnBrk="1" hangingPunct="1"/>
            <a:r>
              <a:rPr lang="ru-RU" altLang="ru-RU" sz="2400" dirty="0"/>
              <a:t>где 100 - перевод рублей в копейки.</a:t>
            </a:r>
          </a:p>
          <a:p>
            <a:pPr eaLnBrk="1" hangingPunct="1"/>
            <a:r>
              <a:rPr lang="ru-RU" altLang="ru-RU" sz="2400" dirty="0"/>
              <a:t> Чем меньше коэффициент загрузки средств, тем эффективнее используются ОС на предприятии, улучшается его финансовое положение.</a:t>
            </a:r>
          </a:p>
        </p:txBody>
      </p:sp>
      <p:sp>
        <p:nvSpPr>
          <p:cNvPr id="3" name="Номер слайда 2"/>
          <p:cNvSpPr>
            <a:spLocks noGrp="1"/>
          </p:cNvSpPr>
          <p:nvPr>
            <p:ph type="sldNum" sz="quarter" idx="12"/>
          </p:nvPr>
        </p:nvSpPr>
        <p:spPr/>
        <p:txBody>
          <a:bodyPr/>
          <a:lstStyle/>
          <a:p>
            <a:fld id="{B19B0651-EE4F-4900-A07F-96A6BFA9D0F0}" type="slidenum">
              <a:rPr lang="ru-RU" smtClean="0"/>
              <a:pPr/>
              <a:t>81</a:t>
            </a:fld>
            <a:endParaRPr lang="ru-RU"/>
          </a:p>
        </p:txBody>
      </p:sp>
    </p:spTree>
    <p:extLst>
      <p:ext uri="{BB962C8B-B14F-4D97-AF65-F5344CB8AC3E}">
        <p14:creationId xmlns:p14="http://schemas.microsoft.com/office/powerpoint/2010/main" val="2345175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1FB7732E-4DF5-4C37-8C15-5FCAEE76BF97}"/>
              </a:ext>
            </a:extLst>
          </p:cNvPr>
          <p:cNvSpPr txBox="1">
            <a:spLocks noChangeArrowheads="1"/>
          </p:cNvSpPr>
          <p:nvPr/>
        </p:nvSpPr>
        <p:spPr bwMode="auto">
          <a:xfrm>
            <a:off x="827088" y="765175"/>
            <a:ext cx="76327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dirty="0">
                <a:solidFill>
                  <a:srgbClr val="000099"/>
                </a:solidFill>
              </a:rPr>
              <a:t> </a:t>
            </a:r>
            <a:r>
              <a:rPr lang="ru-RU" altLang="ru-RU" sz="2800" b="1" i="1" dirty="0">
                <a:solidFill>
                  <a:srgbClr val="000099"/>
                </a:solidFill>
              </a:rPr>
              <a:t>Пример</a:t>
            </a:r>
            <a:endParaRPr lang="ru-RU" altLang="ru-RU" sz="2800" dirty="0">
              <a:solidFill>
                <a:srgbClr val="000099"/>
              </a:solidFill>
            </a:endParaRPr>
          </a:p>
          <a:p>
            <a:pPr eaLnBrk="1" hangingPunct="1"/>
            <a:r>
              <a:rPr lang="ru-RU" altLang="ru-RU" sz="2800" dirty="0"/>
              <a:t>За отчетный год объем реализации продукции составил 20 млн. руб., а среднегодовой остаток ОС - 5 млн. руб. На плановый период предусматривается объем реализации увеличить на 20%, а коэффициент оборачиваемости - на один оборот.</a:t>
            </a:r>
          </a:p>
          <a:p>
            <a:pPr eaLnBrk="1" hangingPunct="1"/>
            <a:r>
              <a:rPr lang="ru-RU" altLang="ru-RU" sz="2800" dirty="0"/>
              <a:t>Определите показатели использования ОС в отчетном и плановом периоде и их высвобождение.</a:t>
            </a:r>
          </a:p>
        </p:txBody>
      </p:sp>
      <p:sp>
        <p:nvSpPr>
          <p:cNvPr id="3" name="Номер слайда 2"/>
          <p:cNvSpPr>
            <a:spLocks noGrp="1"/>
          </p:cNvSpPr>
          <p:nvPr>
            <p:ph type="sldNum" sz="quarter" idx="12"/>
          </p:nvPr>
        </p:nvSpPr>
        <p:spPr/>
        <p:txBody>
          <a:bodyPr/>
          <a:lstStyle/>
          <a:p>
            <a:fld id="{B19B0651-EE4F-4900-A07F-96A6BFA9D0F0}" type="slidenum">
              <a:rPr lang="ru-RU" smtClean="0"/>
              <a:pPr/>
              <a:t>82</a:t>
            </a:fld>
            <a:endParaRPr lang="ru-RU"/>
          </a:p>
        </p:txBody>
      </p:sp>
    </p:spTree>
    <p:extLst>
      <p:ext uri="{BB962C8B-B14F-4D97-AF65-F5344CB8AC3E}">
        <p14:creationId xmlns:p14="http://schemas.microsoft.com/office/powerpoint/2010/main" val="9491529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a:extLst>
              <a:ext uri="{FF2B5EF4-FFF2-40B4-BE49-F238E27FC236}">
                <a16:creationId xmlns:a16="http://schemas.microsoft.com/office/drawing/2014/main" id="{F7943CDD-31BF-4755-BFE9-EEF5AEF88043}"/>
              </a:ext>
            </a:extLst>
          </p:cNvPr>
          <p:cNvSpPr txBox="1">
            <a:spLocks noChangeArrowheads="1"/>
          </p:cNvSpPr>
          <p:nvPr/>
        </p:nvSpPr>
        <p:spPr bwMode="auto">
          <a:xfrm>
            <a:off x="827584" y="548680"/>
            <a:ext cx="799306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b="1" i="1" dirty="0">
                <a:solidFill>
                  <a:srgbClr val="000099"/>
                </a:solidFill>
              </a:rPr>
              <a:t>Решение:</a:t>
            </a:r>
            <a:endParaRPr lang="ru-RU" altLang="ru-RU" sz="2400" dirty="0">
              <a:solidFill>
                <a:srgbClr val="000099"/>
              </a:solidFill>
            </a:endParaRPr>
          </a:p>
          <a:p>
            <a:pPr eaLnBrk="1" hangingPunct="1"/>
            <a:r>
              <a:rPr lang="ru-RU" altLang="ru-RU" sz="2400" dirty="0"/>
              <a:t>1. Определяем показатели использования ОС за отчетный период:</a:t>
            </a:r>
          </a:p>
          <a:p>
            <a:pPr eaLnBrk="1" hangingPunct="1"/>
            <a:r>
              <a:rPr lang="ru-RU" altLang="ru-RU" sz="2400" dirty="0"/>
              <a:t>          20                                    36</a:t>
            </a:r>
            <a:r>
              <a:rPr lang="en-US" altLang="ru-RU" sz="2400" dirty="0"/>
              <a:t>5</a:t>
            </a:r>
            <a:endParaRPr lang="ru-RU" altLang="ru-RU" sz="2400" dirty="0"/>
          </a:p>
          <a:p>
            <a:pPr eaLnBrk="1" hangingPunct="1"/>
            <a:r>
              <a:rPr lang="ru-RU" altLang="ru-RU" sz="2400" dirty="0" err="1"/>
              <a:t>Коб</a:t>
            </a:r>
            <a:r>
              <a:rPr lang="ru-RU" altLang="ru-RU" sz="2400" dirty="0"/>
              <a:t> = --------- = 4 об.;     Д = ---------- = 9</a:t>
            </a:r>
            <a:r>
              <a:rPr lang="en-US" altLang="ru-RU" sz="2400" dirty="0"/>
              <a:t>2</a:t>
            </a:r>
            <a:r>
              <a:rPr lang="ru-RU" altLang="ru-RU" sz="2400" dirty="0"/>
              <a:t> </a:t>
            </a:r>
            <a:r>
              <a:rPr lang="ru-RU" altLang="ru-RU" sz="2400" dirty="0" err="1"/>
              <a:t>дн</a:t>
            </a:r>
            <a:r>
              <a:rPr lang="ru-RU" altLang="ru-RU" sz="2400" dirty="0"/>
              <a:t>.</a:t>
            </a:r>
          </a:p>
          <a:p>
            <a:pPr eaLnBrk="1" hangingPunct="1"/>
            <a:r>
              <a:rPr lang="ru-RU" altLang="ru-RU" sz="2400" dirty="0"/>
              <a:t>             5                                      4</a:t>
            </a:r>
          </a:p>
          <a:p>
            <a:pPr eaLnBrk="1" hangingPunct="1"/>
            <a:r>
              <a:rPr lang="ru-RU" altLang="ru-RU" sz="2400" dirty="0"/>
              <a:t>2. Определяем показатели использования ОС в пл. периоде:</a:t>
            </a:r>
          </a:p>
          <a:p>
            <a:pPr eaLnBrk="1" hangingPunct="1"/>
            <a:r>
              <a:rPr lang="ru-RU" altLang="ru-RU" sz="2400" dirty="0"/>
              <a:t>                                                   36</a:t>
            </a:r>
            <a:r>
              <a:rPr lang="en-US" altLang="ru-RU" sz="2400" dirty="0"/>
              <a:t>5</a:t>
            </a:r>
            <a:endParaRPr lang="ru-RU" altLang="ru-RU" sz="2400" dirty="0"/>
          </a:p>
          <a:p>
            <a:pPr eaLnBrk="1" hangingPunct="1"/>
            <a:r>
              <a:rPr lang="ru-RU" altLang="ru-RU" sz="2400" dirty="0" err="1"/>
              <a:t>Коб</a:t>
            </a:r>
            <a:r>
              <a:rPr lang="ru-RU" altLang="ru-RU" sz="2400" dirty="0"/>
              <a:t>. =  4 + 1 = 5 об.;       Д = ---------- = 7</a:t>
            </a:r>
            <a:r>
              <a:rPr lang="en-US" altLang="ru-RU" sz="2400" dirty="0"/>
              <a:t>4</a:t>
            </a:r>
            <a:r>
              <a:rPr lang="ru-RU" altLang="ru-RU" sz="2400" dirty="0"/>
              <a:t> </a:t>
            </a:r>
            <a:r>
              <a:rPr lang="ru-RU" altLang="ru-RU" sz="2400" dirty="0" err="1"/>
              <a:t>дн</a:t>
            </a:r>
            <a:r>
              <a:rPr lang="ru-RU" altLang="ru-RU" sz="2400" dirty="0"/>
              <a:t>.</a:t>
            </a:r>
          </a:p>
          <a:p>
            <a:pPr eaLnBrk="1" hangingPunct="1"/>
            <a:r>
              <a:rPr lang="ru-RU" altLang="ru-RU" sz="2400" dirty="0"/>
              <a:t>                                                    5</a:t>
            </a:r>
          </a:p>
        </p:txBody>
      </p:sp>
      <p:sp>
        <p:nvSpPr>
          <p:cNvPr id="3" name="Номер слайда 2"/>
          <p:cNvSpPr>
            <a:spLocks noGrp="1"/>
          </p:cNvSpPr>
          <p:nvPr>
            <p:ph type="sldNum" sz="quarter" idx="12"/>
          </p:nvPr>
        </p:nvSpPr>
        <p:spPr/>
        <p:txBody>
          <a:bodyPr/>
          <a:lstStyle/>
          <a:p>
            <a:fld id="{B19B0651-EE4F-4900-A07F-96A6BFA9D0F0}" type="slidenum">
              <a:rPr lang="ru-RU" smtClean="0"/>
              <a:pPr/>
              <a:t>83</a:t>
            </a:fld>
            <a:endParaRPr lang="ru-RU"/>
          </a:p>
        </p:txBody>
      </p:sp>
    </p:spTree>
    <p:extLst>
      <p:ext uri="{BB962C8B-B14F-4D97-AF65-F5344CB8AC3E}">
        <p14:creationId xmlns:p14="http://schemas.microsoft.com/office/powerpoint/2010/main" val="20752114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a:extLst>
              <a:ext uri="{FF2B5EF4-FFF2-40B4-BE49-F238E27FC236}">
                <a16:creationId xmlns:a16="http://schemas.microsoft.com/office/drawing/2014/main" id="{4CDA8607-2920-4FFA-AFBD-0EFAC31EDF89}"/>
              </a:ext>
            </a:extLst>
          </p:cNvPr>
          <p:cNvSpPr txBox="1">
            <a:spLocks noChangeArrowheads="1"/>
          </p:cNvSpPr>
          <p:nvPr/>
        </p:nvSpPr>
        <p:spPr bwMode="auto">
          <a:xfrm>
            <a:off x="827088" y="620713"/>
            <a:ext cx="77057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a:t>3. Определяем высвобождение ОС:</a:t>
            </a:r>
          </a:p>
          <a:p>
            <a:pPr eaLnBrk="1" hangingPunct="1"/>
            <a:r>
              <a:rPr lang="ru-RU" altLang="ru-RU" sz="2400"/>
              <a:t>                                      </a:t>
            </a:r>
            <a:r>
              <a:rPr lang="en-US" altLang="ru-RU" sz="2400"/>
              <a:t>24        24</a:t>
            </a:r>
            <a:endParaRPr lang="ru-RU" altLang="ru-RU" sz="2400">
              <a:sym typeface="Symbol" panose="05050102010706020507" pitchFamily="18" charset="2"/>
            </a:endParaRPr>
          </a:p>
          <a:p>
            <a:pPr eaLnBrk="1" hangingPunct="1"/>
            <a:r>
              <a:rPr lang="ru-RU" altLang="ru-RU" sz="2400">
                <a:sym typeface="Symbol" panose="05050102010706020507" pitchFamily="18" charset="2"/>
              </a:rPr>
              <a:t>ОС</a:t>
            </a:r>
            <a:r>
              <a:rPr lang="en-US" altLang="ru-RU" sz="2400"/>
              <a:t> = </a:t>
            </a:r>
            <a:r>
              <a:rPr lang="ru-RU" altLang="ru-RU" sz="2400"/>
              <a:t>ОС</a:t>
            </a:r>
            <a:r>
              <a:rPr lang="en-US" altLang="ru-RU" sz="2400"/>
              <a:t>o - </a:t>
            </a:r>
            <a:r>
              <a:rPr lang="ru-RU" altLang="ru-RU" sz="2400"/>
              <a:t>ОСпл</a:t>
            </a:r>
            <a:r>
              <a:rPr lang="en-US" altLang="ru-RU" sz="2400"/>
              <a:t>. </a:t>
            </a:r>
            <a:r>
              <a:rPr lang="ru-RU" altLang="ru-RU" sz="2400"/>
              <a:t>= -----   -   ---- = 6 - 4,8 =1,2 млн.р.</a:t>
            </a:r>
          </a:p>
          <a:p>
            <a:pPr eaLnBrk="1" hangingPunct="1"/>
            <a:r>
              <a:rPr lang="en-US" altLang="ru-RU" sz="2400"/>
              <a:t>   </a:t>
            </a:r>
            <a:r>
              <a:rPr lang="ru-RU" altLang="ru-RU" sz="2400"/>
              <a:t>                           </a:t>
            </a:r>
            <a:r>
              <a:rPr lang="en-US" altLang="ru-RU" sz="2400"/>
              <a:t>         </a:t>
            </a:r>
            <a:r>
              <a:rPr lang="ru-RU" altLang="ru-RU" sz="2400"/>
              <a:t> 4          5</a:t>
            </a:r>
          </a:p>
          <a:p>
            <a:pPr eaLnBrk="1" hangingPunct="1"/>
            <a:endParaRPr lang="en-US" altLang="ru-RU" sz="2400"/>
          </a:p>
          <a:p>
            <a:pPr eaLnBrk="1" hangingPunct="1"/>
            <a:endParaRPr lang="en-US" altLang="ru-RU" sz="2400"/>
          </a:p>
          <a:p>
            <a:pPr eaLnBrk="1" hangingPunct="1"/>
            <a:r>
              <a:rPr lang="ru-RU" altLang="ru-RU" sz="2400"/>
              <a:t>где ОСо - потребность в ОС в пл. периоде, если бы не было ускорения их оборачиваемости;</a:t>
            </a:r>
            <a:endParaRPr lang="en-US" altLang="ru-RU" sz="2400"/>
          </a:p>
          <a:p>
            <a:pPr eaLnBrk="1" hangingPunct="1"/>
            <a:r>
              <a:rPr lang="ru-RU" altLang="ru-RU" sz="2400"/>
              <a:t>ОСпл - потребность в ОС в пл. периоде с учетом ускорения их оборачиваемости.</a:t>
            </a:r>
          </a:p>
        </p:txBody>
      </p:sp>
      <p:sp>
        <p:nvSpPr>
          <p:cNvPr id="3" name="Номер слайда 2"/>
          <p:cNvSpPr>
            <a:spLocks noGrp="1"/>
          </p:cNvSpPr>
          <p:nvPr>
            <p:ph type="sldNum" sz="quarter" idx="12"/>
          </p:nvPr>
        </p:nvSpPr>
        <p:spPr/>
        <p:txBody>
          <a:bodyPr/>
          <a:lstStyle/>
          <a:p>
            <a:fld id="{B19B0651-EE4F-4900-A07F-96A6BFA9D0F0}" type="slidenum">
              <a:rPr lang="ru-RU" smtClean="0"/>
              <a:pPr/>
              <a:t>84</a:t>
            </a:fld>
            <a:endParaRPr lang="ru-RU"/>
          </a:p>
        </p:txBody>
      </p:sp>
    </p:spTree>
    <p:extLst>
      <p:ext uri="{BB962C8B-B14F-4D97-AF65-F5344CB8AC3E}">
        <p14:creationId xmlns:p14="http://schemas.microsoft.com/office/powerpoint/2010/main" val="9028264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a:extLst>
              <a:ext uri="{FF2B5EF4-FFF2-40B4-BE49-F238E27FC236}">
                <a16:creationId xmlns:a16="http://schemas.microsoft.com/office/drawing/2014/main" id="{3334CFBD-6034-4542-9848-1CC1308E85EE}"/>
              </a:ext>
            </a:extLst>
          </p:cNvPr>
          <p:cNvSpPr txBox="1">
            <a:spLocks noChangeArrowheads="1"/>
          </p:cNvSpPr>
          <p:nvPr/>
        </p:nvSpPr>
        <p:spPr bwMode="auto">
          <a:xfrm>
            <a:off x="179388" y="404813"/>
            <a:ext cx="8785225" cy="56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sz="2800" b="1" dirty="0">
                <a:solidFill>
                  <a:srgbClr val="000099"/>
                </a:solidFill>
              </a:rPr>
              <a:t>Факторы, от которых зависит оборачиваемость </a:t>
            </a:r>
            <a:r>
              <a:rPr lang="ru-RU" sz="2800" b="1" dirty="0" smtClean="0">
                <a:solidFill>
                  <a:srgbClr val="000099"/>
                </a:solidFill>
              </a:rPr>
              <a:t>Оборотных средств </a:t>
            </a:r>
            <a:r>
              <a:rPr lang="ru-RU" sz="2800" b="1" dirty="0">
                <a:solidFill>
                  <a:srgbClr val="000099"/>
                </a:solidFill>
              </a:rPr>
              <a:t>на предприятии:</a:t>
            </a:r>
          </a:p>
          <a:p>
            <a:pPr algn="ctr" eaLnBrk="1" hangingPunct="1">
              <a:defRPr/>
            </a:pPr>
            <a:endParaRPr lang="ru-RU" sz="2800" b="1" dirty="0">
              <a:solidFill>
                <a:srgbClr val="66FF66"/>
              </a:solidFill>
            </a:endParaRPr>
          </a:p>
          <a:p>
            <a:pPr eaLnBrk="1" hangingPunct="1">
              <a:defRPr/>
            </a:pPr>
            <a:r>
              <a:rPr lang="ru-RU" sz="2800" dirty="0"/>
              <a:t>- длительность производственного цикла;</a:t>
            </a:r>
          </a:p>
          <a:p>
            <a:pPr eaLnBrk="1" hangingPunct="1">
              <a:defRPr/>
            </a:pPr>
            <a:r>
              <a:rPr lang="ru-RU" sz="2800" dirty="0"/>
              <a:t>- качество выпускаемой продукции и ее конкурентоспособности;</a:t>
            </a:r>
          </a:p>
          <a:p>
            <a:pPr eaLnBrk="1" hangingPunct="1">
              <a:defRPr/>
            </a:pPr>
            <a:r>
              <a:rPr lang="ru-RU" sz="2800" dirty="0"/>
              <a:t>- эффективность управления ОС на предприятии с целью их минимизации;</a:t>
            </a:r>
          </a:p>
          <a:p>
            <a:pPr eaLnBrk="1" hangingPunct="1">
              <a:defRPr/>
            </a:pPr>
            <a:r>
              <a:rPr lang="ru-RU" sz="2800" dirty="0"/>
              <a:t>- решение проблемы снижения материалоемкости продукции;</a:t>
            </a:r>
          </a:p>
          <a:p>
            <a:pPr eaLnBrk="1" hangingPunct="1">
              <a:defRPr/>
            </a:pPr>
            <a:r>
              <a:rPr lang="ru-RU" sz="2800" dirty="0"/>
              <a:t>- способы снабжения и сбыта продукции;</a:t>
            </a:r>
          </a:p>
          <a:p>
            <a:pPr marL="457200" indent="-457200" eaLnBrk="1" hangingPunct="1">
              <a:buFontTx/>
              <a:buChar char="-"/>
              <a:defRPr/>
            </a:pPr>
            <a:r>
              <a:rPr lang="ru-RU" sz="2800" dirty="0"/>
              <a:t>структура ОС </a:t>
            </a:r>
          </a:p>
          <a:p>
            <a:pPr eaLnBrk="1" hangingPunct="1">
              <a:defRPr/>
            </a:pPr>
            <a:r>
              <a:rPr lang="ru-RU" sz="2800" dirty="0"/>
              <a:t>и др.</a:t>
            </a:r>
          </a:p>
        </p:txBody>
      </p:sp>
      <p:sp>
        <p:nvSpPr>
          <p:cNvPr id="3" name="Номер слайда 2"/>
          <p:cNvSpPr>
            <a:spLocks noGrp="1"/>
          </p:cNvSpPr>
          <p:nvPr>
            <p:ph type="sldNum" sz="quarter" idx="12"/>
          </p:nvPr>
        </p:nvSpPr>
        <p:spPr/>
        <p:txBody>
          <a:bodyPr/>
          <a:lstStyle/>
          <a:p>
            <a:fld id="{B19B0651-EE4F-4900-A07F-96A6BFA9D0F0}" type="slidenum">
              <a:rPr lang="ru-RU" smtClean="0"/>
              <a:pPr/>
              <a:t>85</a:t>
            </a:fld>
            <a:endParaRPr lang="ru-RU"/>
          </a:p>
        </p:txBody>
      </p:sp>
    </p:spTree>
    <p:extLst>
      <p:ext uri="{BB962C8B-B14F-4D97-AF65-F5344CB8AC3E}">
        <p14:creationId xmlns:p14="http://schemas.microsoft.com/office/powerpoint/2010/main" val="9257685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a:extLst>
              <a:ext uri="{FF2B5EF4-FFF2-40B4-BE49-F238E27FC236}">
                <a16:creationId xmlns:a16="http://schemas.microsoft.com/office/drawing/2014/main" id="{812BE1CB-11FA-4A7A-B4C3-0BA8959AB614}"/>
              </a:ext>
            </a:extLst>
          </p:cNvPr>
          <p:cNvSpPr txBox="1">
            <a:spLocks noChangeArrowheads="1"/>
          </p:cNvSpPr>
          <p:nvPr/>
        </p:nvSpPr>
        <p:spPr bwMode="auto">
          <a:xfrm>
            <a:off x="107950" y="0"/>
            <a:ext cx="89281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2800" b="1" i="1" dirty="0">
                <a:solidFill>
                  <a:srgbClr val="000099"/>
                </a:solidFill>
              </a:rPr>
              <a:t>Управление </a:t>
            </a:r>
            <a:r>
              <a:rPr lang="ru-RU" altLang="ru-RU" sz="2800" b="1" i="1" dirty="0" smtClean="0">
                <a:solidFill>
                  <a:srgbClr val="000099"/>
                </a:solidFill>
              </a:rPr>
              <a:t>оборотными средствами</a:t>
            </a:r>
            <a:r>
              <a:rPr lang="ru-RU" altLang="ru-RU" sz="2800" i="1" dirty="0" smtClean="0">
                <a:solidFill>
                  <a:srgbClr val="000099"/>
                </a:solidFill>
              </a:rPr>
              <a:t> (ОС)</a:t>
            </a:r>
            <a:r>
              <a:rPr lang="ru-RU" altLang="ru-RU" sz="2800" i="1" dirty="0" smtClean="0"/>
              <a:t>-</a:t>
            </a:r>
            <a:r>
              <a:rPr lang="ru-RU" altLang="ru-RU" sz="2800" dirty="0" smtClean="0"/>
              <a:t> </a:t>
            </a:r>
            <a:r>
              <a:rPr lang="ru-RU" altLang="ru-RU" sz="2800" dirty="0"/>
              <a:t>обеспечение непрерывности процесса производства и реализации продукции с наименьшим размером ОС. </a:t>
            </a:r>
          </a:p>
          <a:p>
            <a:pPr eaLnBrk="1" hangingPunct="1">
              <a:spcBef>
                <a:spcPct val="50000"/>
              </a:spcBef>
            </a:pPr>
            <a:endParaRPr lang="ru-RU" altLang="ru-RU" sz="2800" dirty="0"/>
          </a:p>
          <a:p>
            <a:pPr eaLnBrk="1" hangingPunct="1">
              <a:spcBef>
                <a:spcPct val="50000"/>
              </a:spcBef>
            </a:pPr>
            <a:r>
              <a:rPr lang="ru-RU" altLang="ru-RU" sz="2800" dirty="0" smtClean="0"/>
              <a:t>ОС </a:t>
            </a:r>
            <a:r>
              <a:rPr lang="ru-RU" altLang="ru-RU" sz="2800" dirty="0"/>
              <a:t>предприятий должны быть распределены по всем стадиям кругооборота в соответствующей форме  и в минимальном, но достаточном объеме. </a:t>
            </a:r>
          </a:p>
          <a:p>
            <a:pPr eaLnBrk="1" hangingPunct="1">
              <a:spcBef>
                <a:spcPct val="50000"/>
              </a:spcBef>
            </a:pPr>
            <a:endParaRPr lang="ru-RU" altLang="ru-RU" sz="2800" dirty="0"/>
          </a:p>
          <a:p>
            <a:pPr eaLnBrk="1" hangingPunct="1">
              <a:spcBef>
                <a:spcPct val="50000"/>
              </a:spcBef>
            </a:pPr>
            <a:r>
              <a:rPr lang="ru-RU" altLang="ru-RU" sz="2800" dirty="0"/>
              <a:t>ОС в каждый момент всегда одновременно находятся во всех трех стадиях кругооборота и выступают в виде денежных средств, материалов, незавершенного производства, готовых изделий.</a:t>
            </a:r>
          </a:p>
        </p:txBody>
      </p:sp>
      <p:sp>
        <p:nvSpPr>
          <p:cNvPr id="3" name="Номер слайда 2"/>
          <p:cNvSpPr>
            <a:spLocks noGrp="1"/>
          </p:cNvSpPr>
          <p:nvPr>
            <p:ph type="sldNum" sz="quarter" idx="12"/>
          </p:nvPr>
        </p:nvSpPr>
        <p:spPr/>
        <p:txBody>
          <a:bodyPr/>
          <a:lstStyle/>
          <a:p>
            <a:fld id="{B19B0651-EE4F-4900-A07F-96A6BFA9D0F0}" type="slidenum">
              <a:rPr lang="ru-RU" smtClean="0"/>
              <a:pPr/>
              <a:t>86</a:t>
            </a:fld>
            <a:endParaRPr lang="ru-RU"/>
          </a:p>
        </p:txBody>
      </p:sp>
    </p:spTree>
    <p:extLst>
      <p:ext uri="{BB962C8B-B14F-4D97-AF65-F5344CB8AC3E}">
        <p14:creationId xmlns:p14="http://schemas.microsoft.com/office/powerpoint/2010/main" val="37006042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8F8A9D98-7C01-4251-8B1C-71E178C8FBAE}"/>
              </a:ext>
            </a:extLst>
          </p:cNvPr>
          <p:cNvSpPr txBox="1">
            <a:spLocks noChangeArrowheads="1"/>
          </p:cNvSpPr>
          <p:nvPr/>
        </p:nvSpPr>
        <p:spPr bwMode="auto">
          <a:xfrm>
            <a:off x="395288" y="620713"/>
            <a:ext cx="8424862" cy="57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ru-RU" sz="2800" b="1" i="1" dirty="0">
                <a:solidFill>
                  <a:srgbClr val="000099"/>
                </a:solidFill>
              </a:rPr>
              <a:t>Нормирование </a:t>
            </a:r>
            <a:r>
              <a:rPr lang="ru-RU" sz="2800" b="1" i="1" dirty="0" smtClean="0">
                <a:solidFill>
                  <a:srgbClr val="000099"/>
                </a:solidFill>
              </a:rPr>
              <a:t>ОС </a:t>
            </a:r>
            <a:r>
              <a:rPr lang="ru-RU" sz="2800" b="1" i="1" dirty="0"/>
              <a:t>- </a:t>
            </a:r>
            <a:r>
              <a:rPr lang="ru-RU" sz="2400" dirty="0"/>
              <a:t>процесс разработки экономически обоснованных </a:t>
            </a:r>
            <a:r>
              <a:rPr lang="ru-RU" sz="2800" dirty="0"/>
              <a:t>величин ОС, необходимых для организации нормальной работы предприятия.</a:t>
            </a:r>
          </a:p>
          <a:p>
            <a:pPr eaLnBrk="1" hangingPunct="1">
              <a:spcBef>
                <a:spcPct val="50000"/>
              </a:spcBef>
              <a:defRPr/>
            </a:pPr>
            <a:endParaRPr lang="en-US" dirty="0"/>
          </a:p>
          <a:p>
            <a:pPr eaLnBrk="1" hangingPunct="1">
              <a:defRPr/>
            </a:pPr>
            <a:r>
              <a:rPr lang="ru-RU" sz="2400" b="1" dirty="0"/>
              <a:t>Нормирование ОС</a:t>
            </a:r>
            <a:r>
              <a:rPr lang="ru-RU" sz="2400" dirty="0"/>
              <a:t> способствует:</a:t>
            </a:r>
          </a:p>
          <a:p>
            <a:pPr marL="342900" indent="-342900" eaLnBrk="1" hangingPunct="1">
              <a:buFont typeface="Arial" pitchFamily="34" charset="0"/>
              <a:buChar char="•"/>
              <a:defRPr/>
            </a:pPr>
            <a:r>
              <a:rPr lang="ru-RU" sz="2400" dirty="0"/>
              <a:t>выявлению внутренних резервов, </a:t>
            </a:r>
          </a:p>
          <a:p>
            <a:pPr marL="342900" indent="-342900" eaLnBrk="1" hangingPunct="1">
              <a:buFont typeface="Arial" pitchFamily="34" charset="0"/>
              <a:buChar char="•"/>
              <a:defRPr/>
            </a:pPr>
            <a:r>
              <a:rPr lang="ru-RU" sz="2400" dirty="0"/>
              <a:t>сокращению длительности производственного цикла, </a:t>
            </a:r>
          </a:p>
          <a:p>
            <a:pPr marL="342900" indent="-342900" eaLnBrk="1" hangingPunct="1">
              <a:buFont typeface="Arial" pitchFamily="34" charset="0"/>
              <a:buChar char="•"/>
              <a:defRPr/>
            </a:pPr>
            <a:r>
              <a:rPr lang="ru-RU" sz="2400" dirty="0"/>
              <a:t>более быстрой реализации готовой продукции. </a:t>
            </a:r>
          </a:p>
          <a:p>
            <a:pPr eaLnBrk="1" hangingPunct="1">
              <a:defRPr/>
            </a:pPr>
            <a:endParaRPr lang="ru-RU" sz="2400" dirty="0"/>
          </a:p>
          <a:p>
            <a:pPr eaLnBrk="1" hangingPunct="1">
              <a:defRPr/>
            </a:pPr>
            <a:r>
              <a:rPr lang="ru-RU" sz="2400" dirty="0">
                <a:solidFill>
                  <a:srgbClr val="000099"/>
                </a:solidFill>
              </a:rPr>
              <a:t>Нормируют </a:t>
            </a:r>
            <a:r>
              <a:rPr lang="ru-RU" sz="2400" dirty="0" err="1">
                <a:solidFill>
                  <a:srgbClr val="000099"/>
                </a:solidFill>
              </a:rPr>
              <a:t>ОбС</a:t>
            </a:r>
            <a:r>
              <a:rPr lang="ru-RU" sz="2400" dirty="0">
                <a:solidFill>
                  <a:srgbClr val="000099"/>
                </a:solidFill>
              </a:rPr>
              <a:t>, находящиеся в производственных запасах, незавершенном производстве, остатках готовой продукции на складах предприятия.</a:t>
            </a:r>
            <a:endParaRPr lang="en-US" sz="2400" dirty="0">
              <a:solidFill>
                <a:srgbClr val="000099"/>
              </a:solidFill>
            </a:endParaRPr>
          </a:p>
          <a:p>
            <a:pPr eaLnBrk="1" hangingPunct="1">
              <a:spcBef>
                <a:spcPct val="50000"/>
              </a:spcBef>
              <a:defRPr/>
            </a:pPr>
            <a:endParaRPr lang="ru-RU" sz="24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87</a:t>
            </a:fld>
            <a:endParaRPr lang="ru-RU"/>
          </a:p>
        </p:txBody>
      </p:sp>
    </p:spTree>
    <p:extLst>
      <p:ext uri="{BB962C8B-B14F-4D97-AF65-F5344CB8AC3E}">
        <p14:creationId xmlns:p14="http://schemas.microsoft.com/office/powerpoint/2010/main" val="35591259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0F3198C-3F9C-4F0C-9F29-72201FF31D67}"/>
              </a:ext>
            </a:extLst>
          </p:cNvPr>
          <p:cNvSpPr>
            <a:spLocks noGrp="1" noChangeArrowheads="1"/>
          </p:cNvSpPr>
          <p:nvPr>
            <p:ph type="title"/>
          </p:nvPr>
        </p:nvSpPr>
        <p:spPr>
          <a:xfrm>
            <a:off x="457200" y="122238"/>
            <a:ext cx="8578850" cy="569912"/>
          </a:xfrm>
        </p:spPr>
        <p:txBody>
          <a:bodyPr rtlCol="0">
            <a:normAutofit/>
          </a:bodyPr>
          <a:lstStyle/>
          <a:p>
            <a:pPr eaLnBrk="1" fontAlgn="auto" hangingPunct="1">
              <a:spcAft>
                <a:spcPts val="0"/>
              </a:spcAft>
              <a:defRPr/>
            </a:pPr>
            <a:r>
              <a:rPr lang="ru-RU" b="1" dirty="0"/>
              <a:t>Принципы нормирования </a:t>
            </a:r>
            <a:r>
              <a:rPr lang="ru-RU" b="1" dirty="0" smtClean="0"/>
              <a:t>ОС</a:t>
            </a:r>
            <a:endParaRPr lang="ru-RU" b="1" dirty="0"/>
          </a:p>
        </p:txBody>
      </p:sp>
      <p:graphicFrame>
        <p:nvGraphicFramePr>
          <p:cNvPr id="22616" name="Group 88">
            <a:extLst>
              <a:ext uri="{FF2B5EF4-FFF2-40B4-BE49-F238E27FC236}">
                <a16:creationId xmlns:a16="http://schemas.microsoft.com/office/drawing/2014/main" id="{E847FAA2-528E-41D2-B796-07D5A5B9B48E}"/>
              </a:ext>
            </a:extLst>
          </p:cNvPr>
          <p:cNvGraphicFramePr>
            <a:graphicFrameLocks noGrp="1"/>
          </p:cNvGraphicFramePr>
          <p:nvPr>
            <p:ph type="tbl" idx="1"/>
          </p:nvPr>
        </p:nvGraphicFramePr>
        <p:xfrm>
          <a:off x="0" y="836613"/>
          <a:ext cx="9144000" cy="6021386"/>
        </p:xfrm>
        <a:graphic>
          <a:graphicData uri="http://schemas.openxmlformats.org/drawingml/2006/table">
            <a:tbl>
              <a:tblPr/>
              <a:tblGrid>
                <a:gridCol w="2129066">
                  <a:extLst>
                    <a:ext uri="{9D8B030D-6E8A-4147-A177-3AD203B41FA5}">
                      <a16:colId xmlns:a16="http://schemas.microsoft.com/office/drawing/2014/main" val="20000"/>
                    </a:ext>
                  </a:extLst>
                </a:gridCol>
                <a:gridCol w="7014934">
                  <a:extLst>
                    <a:ext uri="{9D8B030D-6E8A-4147-A177-3AD203B41FA5}">
                      <a16:colId xmlns:a16="http://schemas.microsoft.com/office/drawing/2014/main" val="20001"/>
                    </a:ext>
                  </a:extLst>
                </a:gridCol>
              </a:tblGrid>
              <a:tr h="69622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0" i="0" u="none" strike="noStrike" cap="none" normalizeH="0" baseline="0" dirty="0">
                          <a:ln>
                            <a:noFill/>
                          </a:ln>
                          <a:solidFill>
                            <a:schemeClr val="tx1"/>
                          </a:solidFill>
                          <a:effectLst/>
                          <a:latin typeface="Arial" charset="0"/>
                        </a:rPr>
                        <a:t>Наименование принципа</a:t>
                      </a:r>
                    </a:p>
                  </a:txBody>
                  <a:tcPr marT="45721" marB="45721"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0" i="0" u="none" strike="noStrike" cap="none" normalizeH="0" baseline="0" dirty="0">
                          <a:ln>
                            <a:noFill/>
                          </a:ln>
                          <a:solidFill>
                            <a:schemeClr val="tx1"/>
                          </a:solidFill>
                          <a:effectLst/>
                          <a:latin typeface="Arial" charset="0"/>
                        </a:rPr>
                        <a:t>Суть принципа</a:t>
                      </a:r>
                    </a:p>
                  </a:txBody>
                  <a:tcPr marT="45721" marB="45721"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100608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1" i="1" u="sng" strike="noStrike" cap="none" normalizeH="0" baseline="0" dirty="0">
                          <a:ln>
                            <a:noFill/>
                          </a:ln>
                          <a:solidFill>
                            <a:schemeClr val="tx1"/>
                          </a:solidFill>
                          <a:effectLst/>
                          <a:latin typeface="Arial" charset="0"/>
                        </a:rPr>
                        <a:t>Принцип плановости</a:t>
                      </a:r>
                      <a:endParaRPr kumimoji="0" lang="ru-RU" sz="1500" b="0" i="0" u="sng" strike="noStrike" cap="none" normalizeH="0" baseline="0" dirty="0">
                        <a:ln>
                          <a:noFill/>
                        </a:ln>
                        <a:solidFill>
                          <a:schemeClr val="tx1"/>
                        </a:solidFill>
                        <a:effectLst/>
                        <a:latin typeface="Arial" charset="0"/>
                      </a:endParaRPr>
                    </a:p>
                  </a:txBody>
                  <a:tcPr marT="45721" marB="45721"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tab pos="0" algn="l"/>
                        </a:tabLst>
                      </a:pPr>
                      <a:r>
                        <a:rPr kumimoji="0" lang="ru-RU" sz="1600" b="0" i="0" u="none" strike="noStrike" cap="none" normalizeH="0" baseline="0" dirty="0">
                          <a:ln>
                            <a:noFill/>
                          </a:ln>
                          <a:solidFill>
                            <a:schemeClr val="tx1"/>
                          </a:solidFill>
                          <a:effectLst/>
                          <a:latin typeface="Arial" charset="0"/>
                        </a:rPr>
                        <a:t>соответствие имеющимся заказам, прогнозным оценкам сбыта, составленным сметам затрат</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tab pos="0" algn="l"/>
                        </a:tabLst>
                      </a:pPr>
                      <a:endParaRPr kumimoji="0" lang="ru-RU" sz="1600" b="0" i="0" u="none" strike="noStrike" cap="none" normalizeH="0" baseline="0" dirty="0">
                        <a:ln>
                          <a:noFill/>
                        </a:ln>
                        <a:solidFill>
                          <a:schemeClr val="tx1"/>
                        </a:solidFill>
                        <a:effectLst/>
                        <a:latin typeface="Arial" charset="0"/>
                      </a:endParaRPr>
                    </a:p>
                  </a:txBody>
                  <a:tcPr marT="45721" marB="45721"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196291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1" i="1" u="sng" strike="noStrike" cap="none" normalizeH="0" baseline="0">
                          <a:ln>
                            <a:noFill/>
                          </a:ln>
                          <a:solidFill>
                            <a:schemeClr val="tx1"/>
                          </a:solidFill>
                          <a:effectLst/>
                          <a:latin typeface="Arial" charset="0"/>
                        </a:rPr>
                        <a:t>Принцип       системности</a:t>
                      </a:r>
                      <a:endParaRPr kumimoji="0" lang="ru-RU" sz="1500" b="0" i="0" u="sng" strike="noStrike" cap="none" normalizeH="0" baseline="0">
                        <a:ln>
                          <a:noFill/>
                        </a:ln>
                        <a:solidFill>
                          <a:schemeClr val="tx1"/>
                        </a:solidFill>
                        <a:effectLst/>
                        <a:latin typeface="Arial" charset="0"/>
                      </a:endParaRPr>
                    </a:p>
                  </a:txBody>
                  <a:tcPr marT="45721" marB="45721"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0" i="0" u="none" strike="noStrike" cap="none" normalizeH="0" baseline="0" dirty="0">
                          <a:ln>
                            <a:noFill/>
                          </a:ln>
                          <a:solidFill>
                            <a:schemeClr val="tx1"/>
                          </a:solidFill>
                          <a:effectLst/>
                          <a:latin typeface="Arial" charset="0"/>
                        </a:rPr>
                        <a:t>в основе финансовых нормативов </a:t>
                      </a:r>
                      <a:r>
                        <a:rPr kumimoji="0" lang="ru-RU" sz="1600" b="0" i="0" u="none" strike="noStrike" cap="none" normalizeH="0" baseline="0" dirty="0" err="1">
                          <a:ln>
                            <a:noFill/>
                          </a:ln>
                          <a:solidFill>
                            <a:schemeClr val="tx1"/>
                          </a:solidFill>
                          <a:effectLst/>
                          <a:latin typeface="Arial" charset="0"/>
                        </a:rPr>
                        <a:t>ОбС</a:t>
                      </a:r>
                      <a:r>
                        <a:rPr kumimoji="0" lang="ru-RU" sz="1600" b="0" i="0" u="none" strike="noStrike" cap="none" normalizeH="0" baseline="0" dirty="0">
                          <a:ln>
                            <a:noFill/>
                          </a:ln>
                          <a:solidFill>
                            <a:schemeClr val="tx1"/>
                          </a:solidFill>
                          <a:effectLst/>
                          <a:latin typeface="Arial" charset="0"/>
                        </a:rPr>
                        <a:t> лежат технологические нормы (нормы расхода, трудоемкости);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ru-RU" sz="16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0" i="0" u="none" strike="noStrike" cap="none" normalizeH="0" baseline="0" dirty="0">
                          <a:ln>
                            <a:noFill/>
                          </a:ln>
                          <a:solidFill>
                            <a:schemeClr val="tx1"/>
                          </a:solidFill>
                          <a:effectLst/>
                          <a:latin typeface="Arial" charset="0"/>
                        </a:rPr>
                        <a:t>финансовые нормативы должны оказывать стимулирующее воздействие на совершенствование технологических нормативов</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ru-RU" sz="1600" b="0" i="0" u="none" strike="noStrike" cap="none" normalizeH="0" baseline="0" dirty="0">
                        <a:ln>
                          <a:noFill/>
                        </a:ln>
                        <a:solidFill>
                          <a:schemeClr val="tx1"/>
                        </a:solidFill>
                        <a:effectLst/>
                        <a:latin typeface="Arial" charset="0"/>
                      </a:endParaRPr>
                    </a:p>
                  </a:txBody>
                  <a:tcPr marT="45721" marB="45721"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105899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1" i="1" u="sng" strike="noStrike" cap="none" normalizeH="0" baseline="0">
                          <a:ln>
                            <a:noFill/>
                          </a:ln>
                          <a:solidFill>
                            <a:schemeClr val="tx1"/>
                          </a:solidFill>
                          <a:effectLst/>
                          <a:latin typeface="Arial" charset="0"/>
                        </a:rPr>
                        <a:t>Принцип научной обоснованности</a:t>
                      </a:r>
                      <a:endParaRPr kumimoji="0" lang="ru-RU" sz="1500" b="0" i="0" u="sng" strike="noStrike" cap="none" normalizeH="0" baseline="0">
                        <a:ln>
                          <a:noFill/>
                        </a:ln>
                        <a:solidFill>
                          <a:schemeClr val="tx1"/>
                        </a:solidFill>
                        <a:effectLst/>
                        <a:latin typeface="Arial" charset="0"/>
                      </a:endParaRPr>
                    </a:p>
                  </a:txBody>
                  <a:tcPr marT="45721" marB="45721"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0" i="0" u="none" strike="noStrike" cap="none" normalizeH="0" baseline="0" dirty="0">
                          <a:ln>
                            <a:noFill/>
                          </a:ln>
                          <a:solidFill>
                            <a:schemeClr val="tx1"/>
                          </a:solidFill>
                          <a:effectLst/>
                          <a:latin typeface="Arial" charset="0"/>
                        </a:rPr>
                        <a:t>нормативы </a:t>
                      </a:r>
                      <a:r>
                        <a:rPr kumimoji="0" lang="ru-RU" sz="1600" b="0" i="0" u="none" strike="noStrike" cap="none" normalizeH="0" baseline="0" dirty="0" err="1">
                          <a:ln>
                            <a:noFill/>
                          </a:ln>
                          <a:solidFill>
                            <a:schemeClr val="tx1"/>
                          </a:solidFill>
                          <a:effectLst/>
                          <a:latin typeface="Arial" charset="0"/>
                        </a:rPr>
                        <a:t>ОбС</a:t>
                      </a:r>
                      <a:r>
                        <a:rPr kumimoji="0" lang="ru-RU" sz="1600" b="0" i="0" u="none" strike="noStrike" cap="none" normalizeH="0" baseline="0" dirty="0">
                          <a:ln>
                            <a:noFill/>
                          </a:ln>
                          <a:solidFill>
                            <a:schemeClr val="tx1"/>
                          </a:solidFill>
                          <a:effectLst/>
                          <a:latin typeface="Arial" charset="0"/>
                        </a:rPr>
                        <a:t> должны быть определены исходя из современных методов организации производства</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ru-RU" sz="1600" b="0" i="0" u="none" strike="noStrike" cap="none" normalizeH="0" baseline="0" dirty="0">
                        <a:ln>
                          <a:noFill/>
                        </a:ln>
                        <a:solidFill>
                          <a:schemeClr val="tx1"/>
                        </a:solidFill>
                        <a:effectLst/>
                        <a:latin typeface="Arial" charset="0"/>
                      </a:endParaRPr>
                    </a:p>
                  </a:txBody>
                  <a:tcPr marT="45721" marB="45721"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1297176">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1" i="1" u="sng" strike="noStrike" cap="none" normalizeH="0" baseline="0">
                          <a:ln>
                            <a:noFill/>
                          </a:ln>
                          <a:solidFill>
                            <a:schemeClr val="tx1"/>
                          </a:solidFill>
                          <a:effectLst/>
                          <a:latin typeface="Arial" charset="0"/>
                        </a:rPr>
                        <a:t>Принцип прогрессивности</a:t>
                      </a:r>
                      <a:endParaRPr kumimoji="0" lang="ru-RU" sz="1500" b="0" i="0" u="sng" strike="noStrike" cap="none" normalizeH="0" baseline="0">
                        <a:ln>
                          <a:noFill/>
                        </a:ln>
                        <a:solidFill>
                          <a:schemeClr val="tx1"/>
                        </a:solidFill>
                        <a:effectLst/>
                        <a:latin typeface="Arial" charset="0"/>
                      </a:endParaRPr>
                    </a:p>
                  </a:txBody>
                  <a:tcPr marT="45721" marB="45721"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600" b="0" i="0" u="none" strike="noStrike" cap="none" normalizeH="0" baseline="0" dirty="0">
                          <a:ln>
                            <a:noFill/>
                          </a:ln>
                          <a:solidFill>
                            <a:schemeClr val="tx1"/>
                          </a:solidFill>
                          <a:effectLst/>
                          <a:latin typeface="Arial" charset="0"/>
                        </a:rPr>
                        <a:t>нормирование должно приводить к ускорению оборачиваемости </a:t>
                      </a:r>
                      <a:r>
                        <a:rPr kumimoji="0" lang="ru-RU" sz="1600" b="0" i="0" u="none" strike="noStrike" cap="none" normalizeH="0" baseline="0" dirty="0" err="1">
                          <a:ln>
                            <a:noFill/>
                          </a:ln>
                          <a:solidFill>
                            <a:schemeClr val="tx1"/>
                          </a:solidFill>
                          <a:effectLst/>
                          <a:latin typeface="Arial" charset="0"/>
                        </a:rPr>
                        <a:t>ОбС</a:t>
                      </a:r>
                      <a:r>
                        <a:rPr kumimoji="0" lang="ru-RU" sz="1600" b="0" i="0" u="none" strike="noStrike" cap="none" normalizeH="0" baseline="0" dirty="0">
                          <a:ln>
                            <a:noFill/>
                          </a:ln>
                          <a:solidFill>
                            <a:schemeClr val="tx1"/>
                          </a:solidFill>
                          <a:effectLst/>
                          <a:latin typeface="Arial" charset="0"/>
                        </a:rPr>
                        <a:t> за счет совершенствования производства, снижения материалоемкости и трудоемкости, ускорения документооборота, сокращения дебиторской задолженности</a:t>
                      </a:r>
                    </a:p>
                  </a:txBody>
                  <a:tcPr marT="45721" marB="45721"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4" name="Номер слайда 3"/>
          <p:cNvSpPr>
            <a:spLocks noGrp="1"/>
          </p:cNvSpPr>
          <p:nvPr>
            <p:ph type="sldNum" sz="quarter" idx="12"/>
          </p:nvPr>
        </p:nvSpPr>
        <p:spPr/>
        <p:txBody>
          <a:bodyPr/>
          <a:lstStyle/>
          <a:p>
            <a:fld id="{9F9335D3-EBB5-4BAE-AA2D-246642C2A3C5}" type="slidenum">
              <a:rPr lang="ru-RU" altLang="en-US" smtClean="0"/>
              <a:pPr/>
              <a:t>88</a:t>
            </a:fld>
            <a:endParaRPr lang="ru-RU" altLang="en-US"/>
          </a:p>
        </p:txBody>
      </p:sp>
    </p:spTree>
    <p:extLst>
      <p:ext uri="{BB962C8B-B14F-4D97-AF65-F5344CB8AC3E}">
        <p14:creationId xmlns:p14="http://schemas.microsoft.com/office/powerpoint/2010/main" val="23576448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a:extLst>
              <a:ext uri="{FF2B5EF4-FFF2-40B4-BE49-F238E27FC236}">
                <a16:creationId xmlns:a16="http://schemas.microsoft.com/office/drawing/2014/main" id="{9540687B-AAAA-4B1C-86AF-4C8B99A3AE82}"/>
              </a:ext>
            </a:extLst>
          </p:cNvPr>
          <p:cNvSpPr txBox="1">
            <a:spLocks noChangeArrowheads="1"/>
          </p:cNvSpPr>
          <p:nvPr/>
        </p:nvSpPr>
        <p:spPr bwMode="auto">
          <a:xfrm>
            <a:off x="684213" y="620713"/>
            <a:ext cx="8135937" cy="539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dirty="0"/>
              <a:t>В процессе нормирования ОС определяют </a:t>
            </a:r>
            <a:r>
              <a:rPr lang="ru-RU" altLang="ru-RU" sz="2400" b="1" dirty="0"/>
              <a:t>норму</a:t>
            </a:r>
            <a:r>
              <a:rPr lang="ru-RU" altLang="ru-RU" sz="2400" dirty="0"/>
              <a:t> и </a:t>
            </a:r>
            <a:r>
              <a:rPr lang="ru-RU" altLang="ru-RU" sz="2400" b="1" dirty="0"/>
              <a:t>норматив ОС</a:t>
            </a:r>
            <a:r>
              <a:rPr lang="ru-RU" altLang="ru-RU" sz="2400" dirty="0"/>
              <a:t>.</a:t>
            </a:r>
            <a:endParaRPr lang="ru-RU" altLang="ru-RU" sz="2400" b="1" dirty="0"/>
          </a:p>
          <a:p>
            <a:pPr eaLnBrk="1" hangingPunct="1"/>
            <a:endParaRPr lang="en-US" altLang="ru-RU" sz="2400" b="1" dirty="0"/>
          </a:p>
          <a:p>
            <a:pPr eaLnBrk="1" hangingPunct="1"/>
            <a:endParaRPr lang="en-US" altLang="ru-RU" sz="2400" b="1" dirty="0"/>
          </a:p>
          <a:p>
            <a:pPr eaLnBrk="1" hangingPunct="1"/>
            <a:r>
              <a:rPr lang="ru-RU" altLang="ru-RU" sz="2800" b="1" dirty="0">
                <a:solidFill>
                  <a:srgbClr val="000099"/>
                </a:solidFill>
              </a:rPr>
              <a:t>Норма </a:t>
            </a:r>
            <a:r>
              <a:rPr lang="ru-RU" altLang="ru-RU" sz="2800" dirty="0"/>
              <a:t>– предельно допустимая (максимальная или минимальная) величина расходования какого-либо ресурса на единицу продукции. Измеряется норма натуральными (кг, метры, киловатты, часы и др.) , стоимостными (рубли), трудовыми ( человеко-часы) параметрами на единицу продукции,  а также на выполнение заданного объема работ или на установленный период времени.</a:t>
            </a:r>
            <a:r>
              <a:rPr lang="ru-RU" altLang="ru-RU" sz="2400" dirty="0"/>
              <a:t> </a:t>
            </a:r>
            <a:endParaRPr lang="ru-RU" altLang="ru-RU" sz="2400" b="1"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89</a:t>
            </a:fld>
            <a:endParaRPr lang="ru-RU"/>
          </a:p>
        </p:txBody>
      </p:sp>
    </p:spTree>
    <p:extLst>
      <p:ext uri="{BB962C8B-B14F-4D97-AF65-F5344CB8AC3E}">
        <p14:creationId xmlns:p14="http://schemas.microsoft.com/office/powerpoint/2010/main" val="245318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08949" y="-219456"/>
            <a:ext cx="7886700" cy="1325563"/>
          </a:xfrm>
        </p:spPr>
        <p:txBody>
          <a:bodyPr/>
          <a:lstStyle/>
          <a:p>
            <a:pPr algn="ctr"/>
            <a:r>
              <a:rPr lang="ru-RU" dirty="0" smtClean="0"/>
              <a:t> Уровни   управления</a:t>
            </a:r>
            <a:endParaRPr lang="ru-RU" dirty="0"/>
          </a:p>
        </p:txBody>
      </p:sp>
      <p:pic>
        <p:nvPicPr>
          <p:cNvPr id="6" name="Объект 5" descr="Менеджмент: конспект лекций"/>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97613" y="1104337"/>
            <a:ext cx="6078873" cy="5030993"/>
          </a:xfrm>
          <a:prstGeom prst="rect">
            <a:avLst/>
          </a:prstGeom>
          <a:noFill/>
          <a:ln>
            <a:noFill/>
          </a:ln>
        </p:spPr>
      </p:pic>
      <p:sp>
        <p:nvSpPr>
          <p:cNvPr id="5" name="Номер слайда 4"/>
          <p:cNvSpPr>
            <a:spLocks noGrp="1"/>
          </p:cNvSpPr>
          <p:nvPr>
            <p:ph type="sldNum" sz="quarter" idx="12"/>
          </p:nvPr>
        </p:nvSpPr>
        <p:spPr/>
        <p:txBody>
          <a:bodyPr/>
          <a:lstStyle/>
          <a:p>
            <a:fld id="{B19B0651-EE4F-4900-A07F-96A6BFA9D0F0}" type="slidenum">
              <a:rPr lang="ru-RU" smtClean="0"/>
              <a:pPr/>
              <a:t>9</a:t>
            </a:fld>
            <a:endParaRPr lang="ru-RU"/>
          </a:p>
        </p:txBody>
      </p:sp>
    </p:spTree>
    <p:extLst>
      <p:ext uri="{BB962C8B-B14F-4D97-AF65-F5344CB8AC3E}">
        <p14:creationId xmlns:p14="http://schemas.microsoft.com/office/powerpoint/2010/main" val="4618711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35F5ABBF-30E2-4CC5-820F-63BF8FC80675}"/>
              </a:ext>
            </a:extLst>
          </p:cNvPr>
          <p:cNvSpPr txBox="1">
            <a:spLocks noChangeArrowheads="1"/>
          </p:cNvSpPr>
          <p:nvPr/>
        </p:nvSpPr>
        <p:spPr bwMode="auto">
          <a:xfrm>
            <a:off x="684213" y="549275"/>
            <a:ext cx="806450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800" b="1" dirty="0">
                <a:solidFill>
                  <a:srgbClr val="000099"/>
                </a:solidFill>
              </a:rPr>
              <a:t>Нормы ОС</a:t>
            </a:r>
            <a:r>
              <a:rPr lang="ru-RU" altLang="ru-RU" sz="2800" dirty="0">
                <a:solidFill>
                  <a:srgbClr val="000099"/>
                </a:solidFill>
              </a:rPr>
              <a:t> </a:t>
            </a:r>
            <a:r>
              <a:rPr lang="ru-RU" altLang="ru-RU" sz="2800" dirty="0"/>
              <a:t>характеризуют минимальные запасы товарно-материальных ценностей на предприятии и рассчитываются в днях запаса, нормах запаса деталей, рублях на расчетную единицу и означают длительность периода, обеспечиваемого данным видом материальных ценностей (например, норма запаса составляет 24 дня, следовательно, запасов должно быть ровно столько, сколько обеспечит производство в течении 24 дней).</a:t>
            </a:r>
          </a:p>
          <a:p>
            <a:pPr eaLnBrk="1" hangingPunct="1">
              <a:spcBef>
                <a:spcPct val="50000"/>
              </a:spcBef>
            </a:pPr>
            <a:endParaRPr lang="ru-RU" altLang="ru-RU" sz="28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90</a:t>
            </a:fld>
            <a:endParaRPr lang="ru-RU"/>
          </a:p>
        </p:txBody>
      </p:sp>
    </p:spTree>
    <p:extLst>
      <p:ext uri="{BB962C8B-B14F-4D97-AF65-F5344CB8AC3E}">
        <p14:creationId xmlns:p14="http://schemas.microsoft.com/office/powerpoint/2010/main" val="13363921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a:extLst>
              <a:ext uri="{FF2B5EF4-FFF2-40B4-BE49-F238E27FC236}">
                <a16:creationId xmlns:a16="http://schemas.microsoft.com/office/drawing/2014/main" id="{9AE93213-BCD9-46C6-BC15-FA517556C241}"/>
              </a:ext>
            </a:extLst>
          </p:cNvPr>
          <p:cNvSpPr/>
          <p:nvPr/>
        </p:nvSpPr>
        <p:spPr>
          <a:xfrm>
            <a:off x="204788" y="22225"/>
            <a:ext cx="5832475" cy="180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t>Классификация норм расхода сырья и материалов</a:t>
            </a:r>
            <a:endParaRPr lang="ru-RU" sz="1600" dirty="0"/>
          </a:p>
        </p:txBody>
      </p:sp>
      <p:cxnSp>
        <p:nvCxnSpPr>
          <p:cNvPr id="4" name="Прямая соединительная линия 3">
            <a:extLst>
              <a:ext uri="{FF2B5EF4-FFF2-40B4-BE49-F238E27FC236}">
                <a16:creationId xmlns:a16="http://schemas.microsoft.com/office/drawing/2014/main" id="{CD826FFC-641B-434B-93AC-7FE6D276C1DA}"/>
              </a:ext>
            </a:extLst>
          </p:cNvPr>
          <p:cNvCxnSpPr/>
          <p:nvPr/>
        </p:nvCxnSpPr>
        <p:spPr>
          <a:xfrm>
            <a:off x="42863" y="163513"/>
            <a:ext cx="161925"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8852211C-BAEF-46C9-9250-2C5683E77FD1}"/>
              </a:ext>
            </a:extLst>
          </p:cNvPr>
          <p:cNvCxnSpPr/>
          <p:nvPr/>
        </p:nvCxnSpPr>
        <p:spPr>
          <a:xfrm>
            <a:off x="82550" y="203200"/>
            <a:ext cx="0" cy="61341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DFDDACD2-6E52-4EE5-B97B-929D51D1A61F}"/>
              </a:ext>
            </a:extLst>
          </p:cNvPr>
          <p:cNvCxnSpPr/>
          <p:nvPr/>
        </p:nvCxnSpPr>
        <p:spPr>
          <a:xfrm>
            <a:off x="55563" y="928688"/>
            <a:ext cx="45085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2" name="Скругленный прямоугольник 11">
            <a:extLst>
              <a:ext uri="{FF2B5EF4-FFF2-40B4-BE49-F238E27FC236}">
                <a16:creationId xmlns:a16="http://schemas.microsoft.com/office/drawing/2014/main" id="{40899992-21B9-47F5-989B-C3141DA4D67A}"/>
              </a:ext>
            </a:extLst>
          </p:cNvPr>
          <p:cNvSpPr/>
          <p:nvPr/>
        </p:nvSpPr>
        <p:spPr>
          <a:xfrm>
            <a:off x="484188" y="365125"/>
            <a:ext cx="1511300" cy="1539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t>По периоду действия</a:t>
            </a:r>
            <a:endParaRPr lang="ru-RU" dirty="0"/>
          </a:p>
        </p:txBody>
      </p:sp>
      <p:cxnSp>
        <p:nvCxnSpPr>
          <p:cNvPr id="13" name="Прямая со стрелкой 12">
            <a:extLst>
              <a:ext uri="{FF2B5EF4-FFF2-40B4-BE49-F238E27FC236}">
                <a16:creationId xmlns:a16="http://schemas.microsoft.com/office/drawing/2014/main" id="{88FDC103-0EBF-44C1-AF98-6C503847D49B}"/>
              </a:ext>
            </a:extLst>
          </p:cNvPr>
          <p:cNvCxnSpPr/>
          <p:nvPr/>
        </p:nvCxnSpPr>
        <p:spPr>
          <a:xfrm>
            <a:off x="1960563" y="520700"/>
            <a:ext cx="463550" cy="0"/>
          </a:xfrm>
          <a:prstGeom prst="straightConnector1">
            <a:avLst/>
          </a:prstGeom>
          <a:ln w="635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320EA64F-6362-4188-8D77-0587DE16285F}"/>
              </a:ext>
            </a:extLst>
          </p:cNvPr>
          <p:cNvCxnSpPr/>
          <p:nvPr/>
        </p:nvCxnSpPr>
        <p:spPr>
          <a:xfrm>
            <a:off x="1984375" y="928688"/>
            <a:ext cx="390525" cy="0"/>
          </a:xfrm>
          <a:prstGeom prst="straightConnector1">
            <a:avLst/>
          </a:prstGeom>
          <a:ln w="635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Прямоугольник 14">
            <a:extLst>
              <a:ext uri="{FF2B5EF4-FFF2-40B4-BE49-F238E27FC236}">
                <a16:creationId xmlns:a16="http://schemas.microsoft.com/office/drawing/2014/main" id="{9EBF8C89-7DCE-4DF0-B5AF-6DAD3B03700F}"/>
              </a:ext>
            </a:extLst>
          </p:cNvPr>
          <p:cNvSpPr/>
          <p:nvPr/>
        </p:nvSpPr>
        <p:spPr>
          <a:xfrm>
            <a:off x="2374900" y="349250"/>
            <a:ext cx="6669088" cy="3429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i="1" dirty="0"/>
              <a:t>текущие</a:t>
            </a:r>
            <a:r>
              <a:rPr lang="ru-RU" dirty="0"/>
              <a:t> - для разработки планов (на год, реже - на квартал)</a:t>
            </a:r>
            <a:endParaRPr lang="ru-RU" i="1" dirty="0"/>
          </a:p>
        </p:txBody>
      </p:sp>
      <p:sp>
        <p:nvSpPr>
          <p:cNvPr id="16" name="Прямоугольник 15">
            <a:extLst>
              <a:ext uri="{FF2B5EF4-FFF2-40B4-BE49-F238E27FC236}">
                <a16:creationId xmlns:a16="http://schemas.microsoft.com/office/drawing/2014/main" id="{D9EAFD40-4AA9-4FF9-9CCA-57892422E31A}"/>
              </a:ext>
            </a:extLst>
          </p:cNvPr>
          <p:cNvSpPr/>
          <p:nvPr/>
        </p:nvSpPr>
        <p:spPr>
          <a:xfrm>
            <a:off x="2387600" y="854075"/>
            <a:ext cx="6699250" cy="5445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i="1" dirty="0"/>
              <a:t>оперативные</a:t>
            </a:r>
            <a:r>
              <a:rPr lang="ru-RU" dirty="0"/>
              <a:t> - применяются в процессе оперативного планирования (на декаду, месяц, квартал)</a:t>
            </a:r>
            <a:endParaRPr lang="ru-RU" i="1" dirty="0"/>
          </a:p>
        </p:txBody>
      </p:sp>
      <p:cxnSp>
        <p:nvCxnSpPr>
          <p:cNvPr id="17" name="Прямая со стрелкой 16">
            <a:extLst>
              <a:ext uri="{FF2B5EF4-FFF2-40B4-BE49-F238E27FC236}">
                <a16:creationId xmlns:a16="http://schemas.microsoft.com/office/drawing/2014/main" id="{99CE3513-BD8E-4D00-8C9C-FF6A746A00E1}"/>
              </a:ext>
            </a:extLst>
          </p:cNvPr>
          <p:cNvCxnSpPr/>
          <p:nvPr/>
        </p:nvCxnSpPr>
        <p:spPr>
          <a:xfrm>
            <a:off x="1989138" y="1604963"/>
            <a:ext cx="450850" cy="0"/>
          </a:xfrm>
          <a:prstGeom prst="straightConnector1">
            <a:avLst/>
          </a:prstGeom>
          <a:ln w="635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a:extLst>
              <a:ext uri="{FF2B5EF4-FFF2-40B4-BE49-F238E27FC236}">
                <a16:creationId xmlns:a16="http://schemas.microsoft.com/office/drawing/2014/main" id="{D1E27EF4-778F-4C63-931C-ED39DE84DB4D}"/>
              </a:ext>
            </a:extLst>
          </p:cNvPr>
          <p:cNvSpPr/>
          <p:nvPr/>
        </p:nvSpPr>
        <p:spPr>
          <a:xfrm>
            <a:off x="2368550" y="1463675"/>
            <a:ext cx="6675438" cy="3413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i="1" dirty="0"/>
              <a:t>перспективные</a:t>
            </a:r>
            <a:r>
              <a:rPr lang="ru-RU" dirty="0"/>
              <a:t> – для разработки планов на срок более 1 года </a:t>
            </a:r>
            <a:endParaRPr lang="ru-RU" b="1" dirty="0"/>
          </a:p>
        </p:txBody>
      </p:sp>
      <p:cxnSp>
        <p:nvCxnSpPr>
          <p:cNvPr id="23" name="Прямая со стрелкой 22">
            <a:extLst>
              <a:ext uri="{FF2B5EF4-FFF2-40B4-BE49-F238E27FC236}">
                <a16:creationId xmlns:a16="http://schemas.microsoft.com/office/drawing/2014/main" id="{BD814352-8AEA-4A45-85CD-16E1AFE436CF}"/>
              </a:ext>
            </a:extLst>
          </p:cNvPr>
          <p:cNvCxnSpPr/>
          <p:nvPr/>
        </p:nvCxnSpPr>
        <p:spPr>
          <a:xfrm>
            <a:off x="55563" y="2708275"/>
            <a:ext cx="45085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4" name="Скругленный прямоугольник 23">
            <a:extLst>
              <a:ext uri="{FF2B5EF4-FFF2-40B4-BE49-F238E27FC236}">
                <a16:creationId xmlns:a16="http://schemas.microsoft.com/office/drawing/2014/main" id="{58B46268-FF9A-4F6C-AF40-6526EE706F64}"/>
              </a:ext>
            </a:extLst>
          </p:cNvPr>
          <p:cNvSpPr/>
          <p:nvPr/>
        </p:nvSpPr>
        <p:spPr>
          <a:xfrm>
            <a:off x="468313" y="2039938"/>
            <a:ext cx="1693862" cy="1539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t>По масштабу применения</a:t>
            </a:r>
            <a:endParaRPr lang="ru-RU" dirty="0"/>
          </a:p>
        </p:txBody>
      </p:sp>
      <p:cxnSp>
        <p:nvCxnSpPr>
          <p:cNvPr id="25" name="Прямая со стрелкой 24">
            <a:extLst>
              <a:ext uri="{FF2B5EF4-FFF2-40B4-BE49-F238E27FC236}">
                <a16:creationId xmlns:a16="http://schemas.microsoft.com/office/drawing/2014/main" id="{D9E35E74-9D77-457D-9A40-1BD99E6F291B}"/>
              </a:ext>
            </a:extLst>
          </p:cNvPr>
          <p:cNvCxnSpPr/>
          <p:nvPr/>
        </p:nvCxnSpPr>
        <p:spPr>
          <a:xfrm>
            <a:off x="2197100" y="2492375"/>
            <a:ext cx="320675" cy="0"/>
          </a:xfrm>
          <a:prstGeom prst="straightConnector1">
            <a:avLst/>
          </a:prstGeom>
          <a:ln w="635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Прямоугольник 26">
            <a:extLst>
              <a:ext uri="{FF2B5EF4-FFF2-40B4-BE49-F238E27FC236}">
                <a16:creationId xmlns:a16="http://schemas.microsoft.com/office/drawing/2014/main" id="{27951DAE-0B62-449C-AF6B-6DEAF27F4083}"/>
              </a:ext>
            </a:extLst>
          </p:cNvPr>
          <p:cNvSpPr/>
          <p:nvPr/>
        </p:nvSpPr>
        <p:spPr>
          <a:xfrm>
            <a:off x="2522538" y="1905000"/>
            <a:ext cx="6592887" cy="76993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i="1" dirty="0"/>
              <a:t>индивидуальные нормы</a:t>
            </a:r>
            <a:r>
              <a:rPr lang="ru-RU" dirty="0"/>
              <a:t> - предназначены для данного конкретного предприятия, типа оборудования, для данного уровня качества сырья</a:t>
            </a:r>
            <a:endParaRPr lang="ru-RU" i="1" dirty="0"/>
          </a:p>
        </p:txBody>
      </p:sp>
      <p:cxnSp>
        <p:nvCxnSpPr>
          <p:cNvPr id="28" name="Прямая со стрелкой 27">
            <a:extLst>
              <a:ext uri="{FF2B5EF4-FFF2-40B4-BE49-F238E27FC236}">
                <a16:creationId xmlns:a16="http://schemas.microsoft.com/office/drawing/2014/main" id="{4D7CD500-3A54-4DF7-91BF-AB362CAD8148}"/>
              </a:ext>
            </a:extLst>
          </p:cNvPr>
          <p:cNvCxnSpPr/>
          <p:nvPr/>
        </p:nvCxnSpPr>
        <p:spPr>
          <a:xfrm>
            <a:off x="2162175" y="3184525"/>
            <a:ext cx="320675" cy="0"/>
          </a:xfrm>
          <a:prstGeom prst="straightConnector1">
            <a:avLst/>
          </a:prstGeom>
          <a:ln w="635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Прямоугольник 28">
            <a:extLst>
              <a:ext uri="{FF2B5EF4-FFF2-40B4-BE49-F238E27FC236}">
                <a16:creationId xmlns:a16="http://schemas.microsoft.com/office/drawing/2014/main" id="{2908B400-F2D9-4BE3-97FE-3722780DC69D}"/>
              </a:ext>
            </a:extLst>
          </p:cNvPr>
          <p:cNvSpPr/>
          <p:nvPr/>
        </p:nvSpPr>
        <p:spPr>
          <a:xfrm>
            <a:off x="2470150" y="2781300"/>
            <a:ext cx="6602413" cy="92233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i="1" dirty="0"/>
              <a:t>групповые нормы</a:t>
            </a:r>
            <a:r>
              <a:rPr lang="ru-RU" dirty="0"/>
              <a:t> - для однородных предприятий, выпускающих либо полностью однородную продукцию или определенные группы однородных изделий</a:t>
            </a:r>
          </a:p>
        </p:txBody>
      </p:sp>
      <p:cxnSp>
        <p:nvCxnSpPr>
          <p:cNvPr id="30" name="Прямая со стрелкой 29">
            <a:extLst>
              <a:ext uri="{FF2B5EF4-FFF2-40B4-BE49-F238E27FC236}">
                <a16:creationId xmlns:a16="http://schemas.microsoft.com/office/drawing/2014/main" id="{09DC34FA-08F3-4D2F-A59B-DD0632A2B280}"/>
              </a:ext>
            </a:extLst>
          </p:cNvPr>
          <p:cNvCxnSpPr/>
          <p:nvPr/>
        </p:nvCxnSpPr>
        <p:spPr>
          <a:xfrm>
            <a:off x="47625" y="4494213"/>
            <a:ext cx="45085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1" name="Скругленный прямоугольник 30">
            <a:extLst>
              <a:ext uri="{FF2B5EF4-FFF2-40B4-BE49-F238E27FC236}">
                <a16:creationId xmlns:a16="http://schemas.microsoft.com/office/drawing/2014/main" id="{413092CC-3EF1-4FF9-8C24-888DC0D37626}"/>
              </a:ext>
            </a:extLst>
          </p:cNvPr>
          <p:cNvSpPr/>
          <p:nvPr/>
        </p:nvSpPr>
        <p:spPr>
          <a:xfrm>
            <a:off x="517525" y="3894138"/>
            <a:ext cx="1536700" cy="1539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t>По степени укрупнения</a:t>
            </a:r>
            <a:endParaRPr lang="ru-RU" dirty="0"/>
          </a:p>
        </p:txBody>
      </p:sp>
      <p:cxnSp>
        <p:nvCxnSpPr>
          <p:cNvPr id="32" name="Прямая со стрелкой 31">
            <a:extLst>
              <a:ext uri="{FF2B5EF4-FFF2-40B4-BE49-F238E27FC236}">
                <a16:creationId xmlns:a16="http://schemas.microsoft.com/office/drawing/2014/main" id="{22AA4EFC-5344-48DA-9FEC-8DDB3DBD8F90}"/>
              </a:ext>
            </a:extLst>
          </p:cNvPr>
          <p:cNvCxnSpPr/>
          <p:nvPr/>
        </p:nvCxnSpPr>
        <p:spPr>
          <a:xfrm>
            <a:off x="1984375" y="4216400"/>
            <a:ext cx="461963" cy="0"/>
          </a:xfrm>
          <a:prstGeom prst="straightConnector1">
            <a:avLst/>
          </a:prstGeom>
          <a:ln w="635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Прямоугольник 32">
            <a:extLst>
              <a:ext uri="{FF2B5EF4-FFF2-40B4-BE49-F238E27FC236}">
                <a16:creationId xmlns:a16="http://schemas.microsoft.com/office/drawing/2014/main" id="{FAF0EF0C-A4AA-4408-90B1-F8158AAE601C}"/>
              </a:ext>
            </a:extLst>
          </p:cNvPr>
          <p:cNvSpPr/>
          <p:nvPr/>
        </p:nvSpPr>
        <p:spPr>
          <a:xfrm>
            <a:off x="2446338" y="3871913"/>
            <a:ext cx="6640512" cy="54292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i="1" dirty="0"/>
              <a:t>по укрупненной номенклатуре</a:t>
            </a:r>
            <a:r>
              <a:rPr lang="ru-RU" dirty="0"/>
              <a:t>  (например, норма расхода проката черных металлов в целом)</a:t>
            </a:r>
            <a:endParaRPr lang="ru-RU" i="1" dirty="0"/>
          </a:p>
        </p:txBody>
      </p:sp>
      <p:cxnSp>
        <p:nvCxnSpPr>
          <p:cNvPr id="34" name="Прямая со стрелкой 33">
            <a:extLst>
              <a:ext uri="{FF2B5EF4-FFF2-40B4-BE49-F238E27FC236}">
                <a16:creationId xmlns:a16="http://schemas.microsoft.com/office/drawing/2014/main" id="{E781FC63-6C1D-40BA-BA89-C25148D3A65F}"/>
              </a:ext>
            </a:extLst>
          </p:cNvPr>
          <p:cNvCxnSpPr/>
          <p:nvPr/>
        </p:nvCxnSpPr>
        <p:spPr>
          <a:xfrm>
            <a:off x="1984375" y="4781550"/>
            <a:ext cx="461963" cy="0"/>
          </a:xfrm>
          <a:prstGeom prst="straightConnector1">
            <a:avLst/>
          </a:prstGeom>
          <a:ln w="635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Прямоугольник 34">
            <a:extLst>
              <a:ext uri="{FF2B5EF4-FFF2-40B4-BE49-F238E27FC236}">
                <a16:creationId xmlns:a16="http://schemas.microsoft.com/office/drawing/2014/main" id="{D0717F86-3E94-4FE4-8464-4089761A7BCA}"/>
              </a:ext>
            </a:extLst>
          </p:cNvPr>
          <p:cNvSpPr/>
          <p:nvPr/>
        </p:nvSpPr>
        <p:spPr>
          <a:xfrm>
            <a:off x="2436813" y="4494213"/>
            <a:ext cx="6711950" cy="54292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i="1" dirty="0"/>
              <a:t>по видовым признакам</a:t>
            </a:r>
            <a:r>
              <a:rPr lang="ru-RU" dirty="0"/>
              <a:t>. Видовые признаки - нормы расхода каких-либо определенных изделий (например, проката и т.д.)</a:t>
            </a:r>
            <a:endParaRPr lang="ru-RU" i="1" dirty="0"/>
          </a:p>
        </p:txBody>
      </p:sp>
      <p:cxnSp>
        <p:nvCxnSpPr>
          <p:cNvPr id="37" name="Прямая со стрелкой 36">
            <a:extLst>
              <a:ext uri="{FF2B5EF4-FFF2-40B4-BE49-F238E27FC236}">
                <a16:creationId xmlns:a16="http://schemas.microsoft.com/office/drawing/2014/main" id="{1B6852FF-AE04-40FD-BA15-F9C119B88F79}"/>
              </a:ext>
            </a:extLst>
          </p:cNvPr>
          <p:cNvCxnSpPr/>
          <p:nvPr/>
        </p:nvCxnSpPr>
        <p:spPr>
          <a:xfrm>
            <a:off x="2016125" y="5229225"/>
            <a:ext cx="511175" cy="0"/>
          </a:xfrm>
          <a:prstGeom prst="straightConnector1">
            <a:avLst/>
          </a:prstGeom>
          <a:ln w="635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Прямоугольник 37">
            <a:extLst>
              <a:ext uri="{FF2B5EF4-FFF2-40B4-BE49-F238E27FC236}">
                <a16:creationId xmlns:a16="http://schemas.microsoft.com/office/drawing/2014/main" id="{1F70D984-FE14-477C-BF79-38D203BB9A08}"/>
              </a:ext>
            </a:extLst>
          </p:cNvPr>
          <p:cNvSpPr/>
          <p:nvPr/>
        </p:nvSpPr>
        <p:spPr>
          <a:xfrm>
            <a:off x="2454275" y="5133975"/>
            <a:ext cx="6661150" cy="81597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i="1" dirty="0"/>
              <a:t>по специализированной номенклатуре</a:t>
            </a:r>
            <a:r>
              <a:rPr lang="ru-RU" dirty="0"/>
              <a:t> (например, норма расхода проката определенного диаметра и определенной марки стали).</a:t>
            </a:r>
            <a:endParaRPr lang="ru-RU" b="1" dirty="0"/>
          </a:p>
        </p:txBody>
      </p:sp>
      <p:sp>
        <p:nvSpPr>
          <p:cNvPr id="39" name="Скругленный прямоугольник 38">
            <a:extLst>
              <a:ext uri="{FF2B5EF4-FFF2-40B4-BE49-F238E27FC236}">
                <a16:creationId xmlns:a16="http://schemas.microsoft.com/office/drawing/2014/main" id="{A4BF35A3-D383-4CDD-8F00-7919076D6803}"/>
              </a:ext>
            </a:extLst>
          </p:cNvPr>
          <p:cNvSpPr/>
          <p:nvPr/>
        </p:nvSpPr>
        <p:spPr>
          <a:xfrm>
            <a:off x="498475" y="5949950"/>
            <a:ext cx="1536700" cy="908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t>По назначению</a:t>
            </a:r>
            <a:endParaRPr lang="ru-RU" dirty="0"/>
          </a:p>
        </p:txBody>
      </p:sp>
      <p:cxnSp>
        <p:nvCxnSpPr>
          <p:cNvPr id="40" name="Прямая со стрелкой 39">
            <a:extLst>
              <a:ext uri="{FF2B5EF4-FFF2-40B4-BE49-F238E27FC236}">
                <a16:creationId xmlns:a16="http://schemas.microsoft.com/office/drawing/2014/main" id="{7E8C75B0-64B8-494E-A52C-48C5514EE0CF}"/>
              </a:ext>
            </a:extLst>
          </p:cNvPr>
          <p:cNvCxnSpPr/>
          <p:nvPr/>
        </p:nvCxnSpPr>
        <p:spPr>
          <a:xfrm>
            <a:off x="55563" y="6337300"/>
            <a:ext cx="45085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a:extLst>
              <a:ext uri="{FF2B5EF4-FFF2-40B4-BE49-F238E27FC236}">
                <a16:creationId xmlns:a16="http://schemas.microsoft.com/office/drawing/2014/main" id="{87C3A2A3-4F32-4691-9B22-4CD134F3DEAE}"/>
              </a:ext>
            </a:extLst>
          </p:cNvPr>
          <p:cNvCxnSpPr/>
          <p:nvPr/>
        </p:nvCxnSpPr>
        <p:spPr>
          <a:xfrm>
            <a:off x="2065338" y="6197600"/>
            <a:ext cx="461962" cy="0"/>
          </a:xfrm>
          <a:prstGeom prst="straightConnector1">
            <a:avLst/>
          </a:prstGeom>
          <a:ln w="635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Прямоугольник 45">
            <a:extLst>
              <a:ext uri="{FF2B5EF4-FFF2-40B4-BE49-F238E27FC236}">
                <a16:creationId xmlns:a16="http://schemas.microsoft.com/office/drawing/2014/main" id="{44649FED-2D74-4CE4-8D39-A8376E3F7286}"/>
              </a:ext>
            </a:extLst>
          </p:cNvPr>
          <p:cNvSpPr/>
          <p:nvPr/>
        </p:nvSpPr>
        <p:spPr>
          <a:xfrm>
            <a:off x="2481263" y="6061075"/>
            <a:ext cx="6673850" cy="3429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i="1" dirty="0"/>
              <a:t>нормы затрат основных материалов</a:t>
            </a:r>
            <a:endParaRPr lang="ru-RU" b="1" dirty="0"/>
          </a:p>
        </p:txBody>
      </p:sp>
      <p:cxnSp>
        <p:nvCxnSpPr>
          <p:cNvPr id="47" name="Прямая со стрелкой 46">
            <a:extLst>
              <a:ext uri="{FF2B5EF4-FFF2-40B4-BE49-F238E27FC236}">
                <a16:creationId xmlns:a16="http://schemas.microsoft.com/office/drawing/2014/main" id="{2031D317-A9B0-4B2B-8ED0-2C01B2D18D52}"/>
              </a:ext>
            </a:extLst>
          </p:cNvPr>
          <p:cNvCxnSpPr/>
          <p:nvPr/>
        </p:nvCxnSpPr>
        <p:spPr>
          <a:xfrm>
            <a:off x="2054225" y="6696075"/>
            <a:ext cx="463550" cy="0"/>
          </a:xfrm>
          <a:prstGeom prst="straightConnector1">
            <a:avLst/>
          </a:prstGeom>
          <a:ln w="635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Прямоугольник 47">
            <a:extLst>
              <a:ext uri="{FF2B5EF4-FFF2-40B4-BE49-F238E27FC236}">
                <a16:creationId xmlns:a16="http://schemas.microsoft.com/office/drawing/2014/main" id="{3C674DBD-1680-4D65-9B7F-61E9FD208FC1}"/>
              </a:ext>
            </a:extLst>
          </p:cNvPr>
          <p:cNvSpPr/>
          <p:nvPr/>
        </p:nvSpPr>
        <p:spPr>
          <a:xfrm>
            <a:off x="2501900" y="6524625"/>
            <a:ext cx="6673850" cy="3413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i="1" dirty="0"/>
              <a:t>нормы затрат энергии и т.п.</a:t>
            </a:r>
          </a:p>
        </p:txBody>
      </p:sp>
      <p:sp>
        <p:nvSpPr>
          <p:cNvPr id="36" name="Номер слайда 35"/>
          <p:cNvSpPr>
            <a:spLocks noGrp="1"/>
          </p:cNvSpPr>
          <p:nvPr>
            <p:ph type="sldNum" sz="quarter" idx="12"/>
          </p:nvPr>
        </p:nvSpPr>
        <p:spPr/>
        <p:txBody>
          <a:bodyPr/>
          <a:lstStyle/>
          <a:p>
            <a:fld id="{B19B0651-EE4F-4900-A07F-96A6BFA9D0F0}" type="slidenum">
              <a:rPr lang="ru-RU" smtClean="0"/>
              <a:pPr/>
              <a:t>91</a:t>
            </a:fld>
            <a:endParaRPr lang="ru-RU"/>
          </a:p>
        </p:txBody>
      </p:sp>
    </p:spTree>
    <p:extLst>
      <p:ext uri="{BB962C8B-B14F-4D97-AF65-F5344CB8AC3E}">
        <p14:creationId xmlns:p14="http://schemas.microsoft.com/office/powerpoint/2010/main" val="27405671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a:extLst>
              <a:ext uri="{FF2B5EF4-FFF2-40B4-BE49-F238E27FC236}">
                <a16:creationId xmlns:a16="http://schemas.microsoft.com/office/drawing/2014/main" id="{04F2C8D4-A187-4FEE-A6F3-B9DFDA045016}"/>
              </a:ext>
            </a:extLst>
          </p:cNvPr>
          <p:cNvSpPr txBox="1">
            <a:spLocks noChangeArrowheads="1"/>
          </p:cNvSpPr>
          <p:nvPr/>
        </p:nvSpPr>
        <p:spPr bwMode="auto">
          <a:xfrm>
            <a:off x="0" y="0"/>
            <a:ext cx="91440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b="1" dirty="0">
                <a:solidFill>
                  <a:srgbClr val="000099"/>
                </a:solidFill>
              </a:rPr>
              <a:t>Норматив – </a:t>
            </a:r>
            <a:r>
              <a:rPr lang="ru-RU" altLang="ru-RU" sz="2400" dirty="0"/>
              <a:t>это относительный показатель, отражающий не абсолютную степень, соотношение однородных показателей использования производственных ресурсов или характеристику продукции. </a:t>
            </a:r>
          </a:p>
          <a:p>
            <a:pPr eaLnBrk="1" hangingPunct="1"/>
            <a:endParaRPr lang="ru-RU" altLang="ru-RU" sz="2400" dirty="0"/>
          </a:p>
          <a:p>
            <a:pPr eaLnBrk="1" hangingPunct="1"/>
            <a:r>
              <a:rPr lang="ru-RU" altLang="ru-RU" sz="2400" dirty="0"/>
              <a:t>Норматив может быть установлен и выражаться в процентах, например, применительно к продуктам питания: процент содержания жира в молоке или спирта в вине, или коэффициент использования металла на машиностроительном заводе. </a:t>
            </a:r>
            <a:endParaRPr lang="ru-RU" altLang="ru-RU" sz="2400" b="1" dirty="0"/>
          </a:p>
          <a:p>
            <a:pPr eaLnBrk="1" hangingPunct="1"/>
            <a:endParaRPr lang="en-US" altLang="ru-RU" sz="2400" b="1" dirty="0"/>
          </a:p>
          <a:p>
            <a:pPr eaLnBrk="1" hangingPunct="1"/>
            <a:r>
              <a:rPr lang="ru-RU" altLang="ru-RU" sz="2400" b="1" dirty="0">
                <a:solidFill>
                  <a:srgbClr val="000099"/>
                </a:solidFill>
              </a:rPr>
              <a:t>Норматив </a:t>
            </a:r>
            <a:r>
              <a:rPr lang="ru-RU" altLang="ru-RU" sz="2400" b="1" dirty="0" smtClean="0">
                <a:solidFill>
                  <a:srgbClr val="000099"/>
                </a:solidFill>
              </a:rPr>
              <a:t>ОС </a:t>
            </a:r>
            <a:r>
              <a:rPr lang="ru-RU" altLang="ru-RU" sz="2400" b="1" dirty="0"/>
              <a:t>-</a:t>
            </a:r>
            <a:r>
              <a:rPr lang="ru-RU" altLang="ru-RU" sz="2400" dirty="0"/>
              <a:t> произведение нормы </a:t>
            </a:r>
            <a:r>
              <a:rPr lang="ru-RU" altLang="ru-RU" sz="2400" dirty="0" err="1"/>
              <a:t>ОбС</a:t>
            </a:r>
            <a:r>
              <a:rPr lang="ru-RU" altLang="ru-RU" sz="2400" dirty="0"/>
              <a:t> на тот показатель, норма которого определена. Рассчитывается в рублях.</a:t>
            </a:r>
          </a:p>
        </p:txBody>
      </p:sp>
      <p:sp>
        <p:nvSpPr>
          <p:cNvPr id="3" name="Номер слайда 2"/>
          <p:cNvSpPr>
            <a:spLocks noGrp="1"/>
          </p:cNvSpPr>
          <p:nvPr>
            <p:ph type="sldNum" sz="quarter" idx="12"/>
          </p:nvPr>
        </p:nvSpPr>
        <p:spPr/>
        <p:txBody>
          <a:bodyPr/>
          <a:lstStyle/>
          <a:p>
            <a:fld id="{B19B0651-EE4F-4900-A07F-96A6BFA9D0F0}" type="slidenum">
              <a:rPr lang="ru-RU" smtClean="0"/>
              <a:pPr/>
              <a:t>92</a:t>
            </a:fld>
            <a:endParaRPr lang="ru-RU"/>
          </a:p>
        </p:txBody>
      </p:sp>
    </p:spTree>
    <p:extLst>
      <p:ext uri="{BB962C8B-B14F-4D97-AF65-F5344CB8AC3E}">
        <p14:creationId xmlns:p14="http://schemas.microsoft.com/office/powerpoint/2010/main" val="4755157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42286898-AE7E-42CC-88A4-086D63F66C40}"/>
              </a:ext>
            </a:extLst>
          </p:cNvPr>
          <p:cNvSpPr txBox="1">
            <a:spLocks noChangeArrowheads="1"/>
          </p:cNvSpPr>
          <p:nvPr/>
        </p:nvSpPr>
        <p:spPr bwMode="auto">
          <a:xfrm>
            <a:off x="212725" y="349250"/>
            <a:ext cx="8569325" cy="569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sz="2800" b="1" dirty="0">
                <a:solidFill>
                  <a:srgbClr val="000099"/>
                </a:solidFill>
              </a:rPr>
              <a:t>Этапы процесса нормирования </a:t>
            </a:r>
          </a:p>
          <a:p>
            <a:pPr algn="ctr" eaLnBrk="1" hangingPunct="1">
              <a:defRPr/>
            </a:pPr>
            <a:r>
              <a:rPr lang="ru-RU" sz="2800" b="1" dirty="0">
                <a:solidFill>
                  <a:srgbClr val="000099"/>
                </a:solidFill>
              </a:rPr>
              <a:t>(определения частных нормативов):</a:t>
            </a:r>
          </a:p>
          <a:p>
            <a:pPr algn="ctr" eaLnBrk="1" hangingPunct="1">
              <a:defRPr/>
            </a:pPr>
            <a:endParaRPr lang="ru-RU" sz="2800" b="1" dirty="0">
              <a:solidFill>
                <a:srgbClr val="00B050"/>
              </a:solidFill>
            </a:endParaRPr>
          </a:p>
          <a:p>
            <a:pPr marL="514350" indent="-514350" eaLnBrk="1" hangingPunct="1">
              <a:buFont typeface="+mj-lt"/>
              <a:buAutoNum type="arabicParenR"/>
              <a:defRPr/>
            </a:pPr>
            <a:r>
              <a:rPr lang="ru-RU" sz="2800" dirty="0"/>
              <a:t>разрабатываются </a:t>
            </a:r>
            <a:r>
              <a:rPr lang="ru-RU" sz="2800" b="1" dirty="0">
                <a:solidFill>
                  <a:srgbClr val="000099"/>
                </a:solidFill>
              </a:rPr>
              <a:t>нормы запаса</a:t>
            </a:r>
            <a:r>
              <a:rPr lang="ru-RU" sz="2800" dirty="0">
                <a:solidFill>
                  <a:srgbClr val="000099"/>
                </a:solidFill>
              </a:rPr>
              <a:t> </a:t>
            </a:r>
            <a:r>
              <a:rPr lang="ru-RU" sz="2800" dirty="0"/>
              <a:t>по каждому элементу нормируемых </a:t>
            </a:r>
            <a:r>
              <a:rPr lang="ru-RU" sz="2800" dirty="0" err="1"/>
              <a:t>ОбС</a:t>
            </a:r>
            <a:r>
              <a:rPr lang="ru-RU" sz="2800" dirty="0"/>
              <a:t>,</a:t>
            </a:r>
          </a:p>
          <a:p>
            <a:pPr marL="514350" indent="-514350" eaLnBrk="1" hangingPunct="1">
              <a:buFont typeface="+mj-lt"/>
              <a:buAutoNum type="arabicParenR"/>
              <a:defRPr/>
            </a:pPr>
            <a:endParaRPr lang="ru-RU" sz="2800" dirty="0"/>
          </a:p>
          <a:p>
            <a:pPr marL="514350" indent="-514350" eaLnBrk="1" hangingPunct="1">
              <a:buFont typeface="+mj-lt"/>
              <a:buAutoNum type="arabicParenR"/>
              <a:defRPr/>
            </a:pPr>
            <a:r>
              <a:rPr lang="ru-RU" sz="2800" dirty="0"/>
              <a:t>исходя из нормы запаса и расхода данного вида товарно-материальных ценностей, определяется сумма </a:t>
            </a:r>
            <a:r>
              <a:rPr lang="ru-RU" sz="2800" dirty="0" err="1"/>
              <a:t>ОбС</a:t>
            </a:r>
            <a:r>
              <a:rPr lang="ru-RU" sz="2800" dirty="0"/>
              <a:t>, необходимых для создания нормируемых запасов по каждому виду </a:t>
            </a:r>
            <a:r>
              <a:rPr lang="ru-RU" sz="2800" dirty="0" err="1"/>
              <a:t>ОбС</a:t>
            </a:r>
            <a:r>
              <a:rPr lang="ru-RU" sz="2800" dirty="0"/>
              <a:t>. </a:t>
            </a:r>
          </a:p>
          <a:p>
            <a:pPr marL="514350" indent="-514350" eaLnBrk="1" hangingPunct="1">
              <a:buFont typeface="+mj-lt"/>
              <a:buAutoNum type="arabicParenR"/>
              <a:defRPr/>
            </a:pPr>
            <a:endParaRPr lang="ru-RU" sz="2800" dirty="0"/>
          </a:p>
          <a:p>
            <a:pPr marL="514350" indent="-514350" eaLnBrk="1" hangingPunct="1">
              <a:buFont typeface="+mj-lt"/>
              <a:buAutoNum type="arabicParenR"/>
              <a:defRPr/>
            </a:pPr>
            <a:endParaRPr lang="ru-RU" sz="28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93</a:t>
            </a:fld>
            <a:endParaRPr lang="ru-RU"/>
          </a:p>
        </p:txBody>
      </p:sp>
    </p:spTree>
    <p:extLst>
      <p:ext uri="{BB962C8B-B14F-4D97-AF65-F5344CB8AC3E}">
        <p14:creationId xmlns:p14="http://schemas.microsoft.com/office/powerpoint/2010/main" val="40399408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C828CCBC-BFCF-4801-BF0F-5900E22608BC}"/>
              </a:ext>
            </a:extLst>
          </p:cNvPr>
          <p:cNvSpPr txBox="1">
            <a:spLocks noChangeArrowheads="1"/>
          </p:cNvSpPr>
          <p:nvPr/>
        </p:nvSpPr>
        <p:spPr bwMode="auto">
          <a:xfrm>
            <a:off x="0" y="260350"/>
            <a:ext cx="8964613" cy="360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dirty="0">
                <a:solidFill>
                  <a:srgbClr val="000099"/>
                </a:solidFill>
              </a:rPr>
              <a:t>Формула расчета норматива отдельного элемента </a:t>
            </a:r>
            <a:r>
              <a:rPr lang="ru-RU" altLang="ru-RU" sz="2400" b="1" dirty="0" err="1">
                <a:solidFill>
                  <a:srgbClr val="000099"/>
                </a:solidFill>
              </a:rPr>
              <a:t>ОбС</a:t>
            </a:r>
            <a:r>
              <a:rPr lang="ru-RU" altLang="ru-RU" sz="2400" b="1" dirty="0">
                <a:solidFill>
                  <a:srgbClr val="000099"/>
                </a:solidFill>
              </a:rPr>
              <a:t>:</a:t>
            </a:r>
          </a:p>
          <a:p>
            <a:pPr eaLnBrk="1" hangingPunct="1"/>
            <a:endParaRPr lang="ru-RU" altLang="ru-RU" sz="2400" dirty="0"/>
          </a:p>
          <a:p>
            <a:pPr eaLnBrk="1" hangingPunct="1"/>
            <a:r>
              <a:rPr lang="ru-RU" altLang="ru-RU" sz="2400" dirty="0"/>
              <a:t>Н</a:t>
            </a:r>
            <a:r>
              <a:rPr lang="en-US" altLang="ru-RU" sz="2400" dirty="0" err="1"/>
              <a:t>i</a:t>
            </a:r>
            <a:r>
              <a:rPr lang="ru-RU" altLang="ru-RU" sz="2400" dirty="0"/>
              <a:t> = </a:t>
            </a:r>
            <a:r>
              <a:rPr lang="ru-RU" altLang="ru-RU" sz="2400" u="sng" dirty="0"/>
              <a:t> </a:t>
            </a:r>
            <a:r>
              <a:rPr lang="en-US" altLang="ru-RU" sz="2400" u="sng" dirty="0"/>
              <a:t> </a:t>
            </a:r>
            <a:r>
              <a:rPr lang="ru-RU" altLang="ru-RU" sz="2400" u="sng" dirty="0"/>
              <a:t>О  </a:t>
            </a:r>
            <a:r>
              <a:rPr lang="en-US" altLang="ru-RU" sz="2400" u="sng" dirty="0" err="1"/>
              <a:t>i</a:t>
            </a:r>
            <a:r>
              <a:rPr lang="ru-RU" altLang="ru-RU" sz="2400" dirty="0"/>
              <a:t> . </a:t>
            </a:r>
            <a:r>
              <a:rPr lang="en-US" altLang="ru-RU" sz="2400" dirty="0"/>
              <a:t>N</a:t>
            </a:r>
            <a:r>
              <a:rPr lang="ru-RU" altLang="ru-RU" sz="2400" dirty="0" err="1"/>
              <a:t>з</a:t>
            </a:r>
            <a:r>
              <a:rPr lang="en-US" altLang="ru-RU" sz="2400" dirty="0" err="1"/>
              <a:t>i</a:t>
            </a:r>
            <a:r>
              <a:rPr lang="ru-RU" altLang="ru-RU" sz="2400" dirty="0"/>
              <a:t> = </a:t>
            </a:r>
            <a:r>
              <a:rPr lang="en-US" altLang="ru-RU" sz="2400" dirty="0"/>
              <a:t>V </a:t>
            </a:r>
            <a:r>
              <a:rPr lang="ru-RU" altLang="ru-RU" sz="2400" dirty="0" err="1"/>
              <a:t>сут</a:t>
            </a:r>
            <a:r>
              <a:rPr lang="ru-RU" altLang="ru-RU" sz="2400" dirty="0"/>
              <a:t> </a:t>
            </a:r>
            <a:r>
              <a:rPr lang="en-US" altLang="ru-RU" sz="2400" dirty="0" err="1"/>
              <a:t>i</a:t>
            </a:r>
            <a:r>
              <a:rPr lang="en-US" altLang="ru-RU" sz="2400" dirty="0"/>
              <a:t> * N</a:t>
            </a:r>
            <a:r>
              <a:rPr lang="ru-RU" altLang="ru-RU" sz="2400" dirty="0" err="1"/>
              <a:t>з</a:t>
            </a:r>
            <a:r>
              <a:rPr lang="en-US" altLang="ru-RU" sz="2400" dirty="0" err="1"/>
              <a:t>i</a:t>
            </a:r>
            <a:endParaRPr lang="ru-RU" altLang="ru-RU" sz="2400" dirty="0"/>
          </a:p>
          <a:p>
            <a:pPr eaLnBrk="1" hangingPunct="1"/>
            <a:r>
              <a:rPr lang="ru-RU" altLang="ru-RU" sz="2400" dirty="0"/>
              <a:t>          Т</a:t>
            </a:r>
          </a:p>
          <a:p>
            <a:pPr eaLnBrk="1" hangingPunct="1"/>
            <a:r>
              <a:rPr lang="ru-RU" altLang="ru-RU" sz="2400" dirty="0"/>
              <a:t>где Н - норматив собственных средств по элементу;</a:t>
            </a:r>
          </a:p>
          <a:p>
            <a:pPr eaLnBrk="1" hangingPunct="1"/>
            <a:r>
              <a:rPr lang="ru-RU" altLang="ru-RU" sz="2400" dirty="0"/>
              <a:t>О - оборот (расход, выпуск) по данному элементу за период;</a:t>
            </a:r>
          </a:p>
          <a:p>
            <a:pPr eaLnBrk="1" hangingPunct="1"/>
            <a:r>
              <a:rPr lang="en-US" altLang="ru-RU" sz="2400" dirty="0"/>
              <a:t>N</a:t>
            </a:r>
            <a:r>
              <a:rPr lang="ru-RU" altLang="ru-RU" sz="2400" dirty="0" err="1"/>
              <a:t>з</a:t>
            </a:r>
            <a:r>
              <a:rPr lang="ru-RU" altLang="ru-RU" sz="2400" dirty="0"/>
              <a:t> - норма запаса ОС по данному элементу;</a:t>
            </a:r>
          </a:p>
          <a:p>
            <a:pPr eaLnBrk="1" hangingPunct="1"/>
            <a:r>
              <a:rPr lang="ru-RU" altLang="ru-RU" sz="2400" dirty="0"/>
              <a:t>Т - продолжительность периода</a:t>
            </a:r>
            <a:r>
              <a:rPr lang="en-US" altLang="ru-RU" sz="2400" dirty="0"/>
              <a:t> </a:t>
            </a:r>
            <a:r>
              <a:rPr lang="ru-RU" altLang="ru-RU" sz="2400" dirty="0"/>
              <a:t>(календарных дней).</a:t>
            </a:r>
          </a:p>
          <a:p>
            <a:pPr eaLnBrk="1" hangingPunct="1">
              <a:spcBef>
                <a:spcPct val="50000"/>
              </a:spcBef>
            </a:pPr>
            <a:endParaRPr lang="ru-RU" altLang="ru-RU" sz="2400"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94</a:t>
            </a:fld>
            <a:endParaRPr lang="ru-RU"/>
          </a:p>
        </p:txBody>
      </p:sp>
    </p:spTree>
    <p:extLst>
      <p:ext uri="{BB962C8B-B14F-4D97-AF65-F5344CB8AC3E}">
        <p14:creationId xmlns:p14="http://schemas.microsoft.com/office/powerpoint/2010/main" val="34888336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a:extLst>
              <a:ext uri="{FF2B5EF4-FFF2-40B4-BE49-F238E27FC236}">
                <a16:creationId xmlns:a16="http://schemas.microsoft.com/office/drawing/2014/main" id="{902B4625-4F2F-42F7-A243-A8A26F5689F6}"/>
              </a:ext>
            </a:extLst>
          </p:cNvPr>
          <p:cNvSpPr txBox="1">
            <a:spLocks noChangeArrowheads="1"/>
          </p:cNvSpPr>
          <p:nvPr/>
        </p:nvSpPr>
        <p:spPr bwMode="auto">
          <a:xfrm>
            <a:off x="684213" y="620713"/>
            <a:ext cx="8208962"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800" b="1" dirty="0">
                <a:solidFill>
                  <a:srgbClr val="000099"/>
                </a:solidFill>
              </a:rPr>
              <a:t>Общий норматив ОС (</a:t>
            </a:r>
            <a:r>
              <a:rPr lang="ru-RU" altLang="ru-RU" sz="2800" b="1" dirty="0" err="1">
                <a:solidFill>
                  <a:srgbClr val="000099"/>
                </a:solidFill>
              </a:rPr>
              <a:t>Нобщ</a:t>
            </a:r>
            <a:r>
              <a:rPr lang="ru-RU" altLang="ru-RU" sz="2800" b="1" dirty="0">
                <a:solidFill>
                  <a:srgbClr val="000099"/>
                </a:solidFill>
              </a:rPr>
              <a:t>)</a:t>
            </a:r>
            <a:r>
              <a:rPr lang="ru-RU" altLang="ru-RU" sz="2800" dirty="0">
                <a:solidFill>
                  <a:srgbClr val="000099"/>
                </a:solidFill>
              </a:rPr>
              <a:t> </a:t>
            </a:r>
            <a:r>
              <a:rPr lang="ru-RU" altLang="ru-RU" sz="2800" dirty="0"/>
              <a:t>состоит из суммы частных нормативов:</a:t>
            </a:r>
          </a:p>
          <a:p>
            <a:pPr eaLnBrk="1" hangingPunct="1"/>
            <a:r>
              <a:rPr lang="ru-RU" altLang="ru-RU" sz="2800" dirty="0" err="1"/>
              <a:t>Нобщ</a:t>
            </a:r>
            <a:r>
              <a:rPr lang="ru-RU" altLang="ru-RU" sz="2800" dirty="0"/>
              <a:t>. = </a:t>
            </a:r>
            <a:r>
              <a:rPr lang="ru-RU" altLang="ru-RU" sz="2800" dirty="0" err="1"/>
              <a:t>Нпз</a:t>
            </a:r>
            <a:r>
              <a:rPr lang="ru-RU" altLang="ru-RU" sz="2800" dirty="0"/>
              <a:t> + Н </a:t>
            </a:r>
            <a:r>
              <a:rPr lang="ru-RU" altLang="ru-RU" sz="2800" dirty="0" err="1"/>
              <a:t>нзп</a:t>
            </a:r>
            <a:r>
              <a:rPr lang="ru-RU" altLang="ru-RU" sz="2800" dirty="0"/>
              <a:t> + Н </a:t>
            </a:r>
            <a:r>
              <a:rPr lang="ru-RU" altLang="ru-RU" sz="2800" dirty="0" err="1"/>
              <a:t>гп</a:t>
            </a:r>
            <a:r>
              <a:rPr lang="ru-RU" altLang="ru-RU" sz="2800" dirty="0"/>
              <a:t> + Н </a:t>
            </a:r>
            <a:r>
              <a:rPr lang="ru-RU" altLang="ru-RU" sz="2800" dirty="0" err="1"/>
              <a:t>рбп</a:t>
            </a:r>
            <a:r>
              <a:rPr lang="ru-RU" altLang="ru-RU" sz="2800" dirty="0"/>
              <a:t>  ,</a:t>
            </a:r>
          </a:p>
          <a:p>
            <a:pPr eaLnBrk="1" hangingPunct="1"/>
            <a:endParaRPr lang="ru-RU" altLang="ru-RU" sz="2800" dirty="0"/>
          </a:p>
          <a:p>
            <a:pPr eaLnBrk="1" hangingPunct="1"/>
            <a:r>
              <a:rPr lang="ru-RU" altLang="ru-RU" sz="2800" dirty="0"/>
              <a:t>где Н </a:t>
            </a:r>
            <a:r>
              <a:rPr lang="ru-RU" altLang="ru-RU" sz="2800" dirty="0" err="1"/>
              <a:t>пз</a:t>
            </a:r>
            <a:r>
              <a:rPr lang="ru-RU" altLang="ru-RU" sz="2800" dirty="0"/>
              <a:t> - норматив производственных запасов;</a:t>
            </a:r>
          </a:p>
          <a:p>
            <a:pPr eaLnBrk="1" hangingPunct="1"/>
            <a:r>
              <a:rPr lang="ru-RU" altLang="ru-RU" sz="2800" dirty="0"/>
              <a:t>        Н </a:t>
            </a:r>
            <a:r>
              <a:rPr lang="ru-RU" altLang="ru-RU" sz="2800" dirty="0" err="1"/>
              <a:t>нзп</a:t>
            </a:r>
            <a:r>
              <a:rPr lang="ru-RU" altLang="ru-RU" sz="2800" dirty="0"/>
              <a:t> - норматив незавершенного производства;</a:t>
            </a:r>
          </a:p>
          <a:p>
            <a:pPr eaLnBrk="1" hangingPunct="1"/>
            <a:r>
              <a:rPr lang="ru-RU" altLang="ru-RU" sz="2800" dirty="0"/>
              <a:t>        Н </a:t>
            </a:r>
            <a:r>
              <a:rPr lang="ru-RU" altLang="ru-RU" sz="2800" dirty="0" err="1"/>
              <a:t>гп</a:t>
            </a:r>
            <a:r>
              <a:rPr lang="ru-RU" altLang="ru-RU" sz="2800" dirty="0"/>
              <a:t> - норматив готовой продукции;</a:t>
            </a:r>
          </a:p>
          <a:p>
            <a:pPr eaLnBrk="1" hangingPunct="1"/>
            <a:r>
              <a:rPr lang="ru-RU" altLang="ru-RU" sz="2800" dirty="0"/>
              <a:t>        Н </a:t>
            </a:r>
            <a:r>
              <a:rPr lang="ru-RU" altLang="ru-RU" sz="2800" dirty="0" err="1"/>
              <a:t>рбп</a:t>
            </a:r>
            <a:r>
              <a:rPr lang="ru-RU" altLang="ru-RU" sz="2800" dirty="0"/>
              <a:t> - норматив расходов будущих периодов.</a:t>
            </a:r>
          </a:p>
        </p:txBody>
      </p:sp>
      <p:sp>
        <p:nvSpPr>
          <p:cNvPr id="3" name="Номер слайда 2"/>
          <p:cNvSpPr>
            <a:spLocks noGrp="1"/>
          </p:cNvSpPr>
          <p:nvPr>
            <p:ph type="sldNum" sz="quarter" idx="12"/>
          </p:nvPr>
        </p:nvSpPr>
        <p:spPr/>
        <p:txBody>
          <a:bodyPr/>
          <a:lstStyle/>
          <a:p>
            <a:fld id="{B19B0651-EE4F-4900-A07F-96A6BFA9D0F0}" type="slidenum">
              <a:rPr lang="ru-RU" smtClean="0"/>
              <a:pPr/>
              <a:t>95</a:t>
            </a:fld>
            <a:endParaRPr lang="ru-RU"/>
          </a:p>
        </p:txBody>
      </p:sp>
    </p:spTree>
    <p:extLst>
      <p:ext uri="{BB962C8B-B14F-4D97-AF65-F5344CB8AC3E}">
        <p14:creationId xmlns:p14="http://schemas.microsoft.com/office/powerpoint/2010/main" val="4498804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a:extLst>
              <a:ext uri="{FF2B5EF4-FFF2-40B4-BE49-F238E27FC236}">
                <a16:creationId xmlns:a16="http://schemas.microsoft.com/office/drawing/2014/main" id="{8F435FB6-4F10-4B33-8475-8E231E392F46}"/>
              </a:ext>
            </a:extLst>
          </p:cNvPr>
          <p:cNvSpPr txBox="1">
            <a:spLocks noChangeArrowheads="1"/>
          </p:cNvSpPr>
          <p:nvPr/>
        </p:nvSpPr>
        <p:spPr bwMode="auto">
          <a:xfrm>
            <a:off x="250825" y="476250"/>
            <a:ext cx="8713788"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800" b="1" dirty="0">
                <a:solidFill>
                  <a:srgbClr val="000099"/>
                </a:solidFill>
              </a:rPr>
              <a:t>Норматив производственных запасов</a:t>
            </a:r>
            <a:r>
              <a:rPr lang="ru-RU" altLang="ru-RU" sz="2800" dirty="0">
                <a:solidFill>
                  <a:srgbClr val="000099"/>
                </a:solidFill>
              </a:rPr>
              <a:t> (</a:t>
            </a:r>
            <a:r>
              <a:rPr lang="ru-RU" altLang="ru-RU" sz="2800" dirty="0" err="1">
                <a:solidFill>
                  <a:srgbClr val="000099"/>
                </a:solidFill>
              </a:rPr>
              <a:t>Нп.з</a:t>
            </a:r>
            <a:r>
              <a:rPr lang="ru-RU" altLang="ru-RU" sz="2800" dirty="0">
                <a:solidFill>
                  <a:srgbClr val="000099"/>
                </a:solidFill>
              </a:rPr>
              <a:t>) </a:t>
            </a:r>
            <a:r>
              <a:rPr lang="ru-RU" altLang="ru-RU" sz="2800" dirty="0"/>
              <a:t>складывается из норматива текущего запаса, подготовительного и страхового и может быть определен по формуле</a:t>
            </a:r>
          </a:p>
          <a:p>
            <a:pPr eaLnBrk="1" hangingPunct="1"/>
            <a:r>
              <a:rPr lang="ru-RU" altLang="ru-RU" sz="2800" dirty="0"/>
              <a:t>Н </a:t>
            </a:r>
            <a:r>
              <a:rPr lang="ru-RU" altLang="ru-RU" sz="2800" dirty="0" err="1"/>
              <a:t>п.з</a:t>
            </a:r>
            <a:r>
              <a:rPr lang="ru-RU" altLang="ru-RU" sz="2800" dirty="0"/>
              <a:t> = </a:t>
            </a:r>
            <a:r>
              <a:rPr lang="en-US" altLang="ru-RU" sz="2800" dirty="0"/>
              <a:t>Q</a:t>
            </a:r>
            <a:r>
              <a:rPr lang="ru-RU" altLang="ru-RU" sz="2800" dirty="0" err="1"/>
              <a:t>сут</a:t>
            </a:r>
            <a:r>
              <a:rPr lang="ru-RU" altLang="ru-RU" sz="2800" dirty="0"/>
              <a:t> * (</a:t>
            </a:r>
            <a:r>
              <a:rPr lang="en-US" altLang="ru-RU" sz="2800" dirty="0"/>
              <a:t>N</a:t>
            </a:r>
            <a:r>
              <a:rPr lang="ru-RU" altLang="ru-RU" sz="2800" dirty="0"/>
              <a:t> </a:t>
            </a:r>
            <a:r>
              <a:rPr lang="ru-RU" altLang="ru-RU" sz="2800" dirty="0" err="1"/>
              <a:t>т.з</a:t>
            </a:r>
            <a:r>
              <a:rPr lang="ru-RU" altLang="ru-RU" sz="2800" dirty="0"/>
              <a:t> + </a:t>
            </a:r>
            <a:r>
              <a:rPr lang="en-US" altLang="ru-RU" sz="2800" dirty="0"/>
              <a:t>N</a:t>
            </a:r>
            <a:r>
              <a:rPr lang="ru-RU" altLang="ru-RU" sz="2800" dirty="0"/>
              <a:t> </a:t>
            </a:r>
            <a:r>
              <a:rPr lang="ru-RU" altLang="ru-RU" sz="2800" dirty="0" err="1"/>
              <a:t>стр</a:t>
            </a:r>
            <a:r>
              <a:rPr lang="ru-RU" altLang="ru-RU" sz="2800" dirty="0"/>
              <a:t> + </a:t>
            </a:r>
            <a:r>
              <a:rPr lang="en-US" altLang="ru-RU" sz="2800" dirty="0"/>
              <a:t>N</a:t>
            </a:r>
            <a:r>
              <a:rPr lang="ru-RU" altLang="ru-RU" sz="2800" dirty="0"/>
              <a:t> тр. + </a:t>
            </a:r>
            <a:r>
              <a:rPr lang="en-US" altLang="ru-RU" sz="2800" dirty="0"/>
              <a:t>N</a:t>
            </a:r>
            <a:r>
              <a:rPr lang="ru-RU" altLang="ru-RU" sz="2800" dirty="0" err="1"/>
              <a:t>п.з</a:t>
            </a:r>
            <a:r>
              <a:rPr lang="ru-RU" altLang="ru-RU" sz="2800" dirty="0"/>
              <a:t> + </a:t>
            </a:r>
            <a:r>
              <a:rPr lang="en-US" altLang="ru-RU" sz="2800" dirty="0"/>
              <a:t>N </a:t>
            </a:r>
            <a:r>
              <a:rPr lang="ru-RU" altLang="ru-RU" sz="2800" dirty="0"/>
              <a:t>тех.),</a:t>
            </a:r>
          </a:p>
          <a:p>
            <a:pPr eaLnBrk="1" hangingPunct="1"/>
            <a:r>
              <a:rPr lang="ru-RU" altLang="ru-RU" sz="2800" dirty="0"/>
              <a:t>где </a:t>
            </a:r>
            <a:r>
              <a:rPr lang="en-US" altLang="ru-RU" sz="2800" dirty="0"/>
              <a:t>Q</a:t>
            </a:r>
            <a:r>
              <a:rPr lang="ru-RU" altLang="ru-RU" sz="2800" dirty="0"/>
              <a:t> </a:t>
            </a:r>
            <a:r>
              <a:rPr lang="ru-RU" altLang="ru-RU" sz="2800" dirty="0" err="1"/>
              <a:t>сут</a:t>
            </a:r>
            <a:r>
              <a:rPr lang="ru-RU" altLang="ru-RU" sz="2800" dirty="0"/>
              <a:t> - среднесуточное потребление материалов;</a:t>
            </a:r>
          </a:p>
          <a:p>
            <a:pPr eaLnBrk="1" hangingPunct="1"/>
            <a:r>
              <a:rPr lang="ru-RU" altLang="ru-RU" sz="2800" dirty="0"/>
              <a:t>   </a:t>
            </a:r>
            <a:r>
              <a:rPr lang="en-US" altLang="ru-RU" sz="2800" dirty="0"/>
              <a:t>N</a:t>
            </a:r>
            <a:r>
              <a:rPr lang="ru-RU" altLang="ru-RU" sz="2800" dirty="0" err="1"/>
              <a:t>т.з</a:t>
            </a:r>
            <a:r>
              <a:rPr lang="ru-RU" altLang="ru-RU" sz="2800" dirty="0"/>
              <a:t> - норма текущего запаса, </a:t>
            </a:r>
            <a:r>
              <a:rPr lang="ru-RU" altLang="ru-RU" sz="2800" dirty="0" err="1"/>
              <a:t>дн</a:t>
            </a:r>
            <a:r>
              <a:rPr lang="ru-RU" altLang="ru-RU" sz="2800" dirty="0"/>
              <a:t>.;</a:t>
            </a:r>
          </a:p>
          <a:p>
            <a:pPr eaLnBrk="1" hangingPunct="1"/>
            <a:r>
              <a:rPr lang="ru-RU" altLang="ru-RU" sz="2800" dirty="0"/>
              <a:t>   </a:t>
            </a:r>
            <a:r>
              <a:rPr lang="en-US" altLang="ru-RU" sz="2800" dirty="0"/>
              <a:t>N</a:t>
            </a:r>
            <a:r>
              <a:rPr lang="ru-RU" altLang="ru-RU" sz="2800" dirty="0" err="1"/>
              <a:t>стр</a:t>
            </a:r>
            <a:r>
              <a:rPr lang="ru-RU" altLang="ru-RU" sz="2800" dirty="0"/>
              <a:t> - норма страхового запаса, </a:t>
            </a:r>
            <a:r>
              <a:rPr lang="ru-RU" altLang="ru-RU" sz="2800" dirty="0" err="1"/>
              <a:t>дн</a:t>
            </a:r>
            <a:r>
              <a:rPr lang="ru-RU" altLang="ru-RU" sz="2800" dirty="0"/>
              <a:t>;</a:t>
            </a:r>
          </a:p>
          <a:p>
            <a:pPr eaLnBrk="1" hangingPunct="1"/>
            <a:r>
              <a:rPr lang="ru-RU" altLang="ru-RU" sz="2800" dirty="0"/>
              <a:t>   </a:t>
            </a:r>
            <a:r>
              <a:rPr lang="en-US" altLang="ru-RU" sz="2800" dirty="0"/>
              <a:t>N</a:t>
            </a:r>
            <a:r>
              <a:rPr lang="ru-RU" altLang="ru-RU" sz="2800" dirty="0"/>
              <a:t>тр. - норма транспортного запаса, </a:t>
            </a:r>
            <a:r>
              <a:rPr lang="ru-RU" altLang="ru-RU" sz="2800" dirty="0" err="1"/>
              <a:t>дн</a:t>
            </a:r>
            <a:r>
              <a:rPr lang="ru-RU" altLang="ru-RU" sz="2800" dirty="0"/>
              <a:t>.;</a:t>
            </a:r>
            <a:endParaRPr lang="en-US" altLang="ru-RU" sz="2800" dirty="0"/>
          </a:p>
          <a:p>
            <a:pPr eaLnBrk="1" hangingPunct="1"/>
            <a:r>
              <a:rPr lang="ru-RU" altLang="ru-RU" sz="2800" dirty="0"/>
              <a:t>   </a:t>
            </a:r>
            <a:r>
              <a:rPr lang="en-US" altLang="ru-RU" sz="2800" dirty="0"/>
              <a:t>N</a:t>
            </a:r>
            <a:r>
              <a:rPr lang="ru-RU" altLang="ru-RU" sz="2800" dirty="0" err="1"/>
              <a:t>п.з</a:t>
            </a:r>
            <a:r>
              <a:rPr lang="ru-RU" altLang="ru-RU" sz="2800" dirty="0"/>
              <a:t> -  норма подготовительного запаса, </a:t>
            </a:r>
            <a:r>
              <a:rPr lang="ru-RU" altLang="ru-RU" sz="2800" dirty="0" err="1"/>
              <a:t>дн</a:t>
            </a:r>
            <a:r>
              <a:rPr lang="ru-RU" altLang="ru-RU" sz="2800" dirty="0"/>
              <a:t>.;</a:t>
            </a:r>
          </a:p>
          <a:p>
            <a:pPr eaLnBrk="1" hangingPunct="1"/>
            <a:r>
              <a:rPr lang="ru-RU" altLang="ru-RU" sz="2800" dirty="0"/>
              <a:t>   </a:t>
            </a:r>
            <a:r>
              <a:rPr lang="en-US" altLang="ru-RU" sz="2800" dirty="0"/>
              <a:t>N</a:t>
            </a:r>
            <a:r>
              <a:rPr lang="ru-RU" altLang="ru-RU" sz="2800" dirty="0"/>
              <a:t> тех. - норма технологического запаса, </a:t>
            </a:r>
            <a:r>
              <a:rPr lang="ru-RU" altLang="ru-RU" sz="2800" dirty="0" err="1"/>
              <a:t>дн</a:t>
            </a:r>
            <a:r>
              <a:rPr lang="ru-RU" altLang="ru-RU" sz="2800" dirty="0"/>
              <a:t>. </a:t>
            </a:r>
          </a:p>
          <a:p>
            <a:pPr eaLnBrk="1" hangingPunct="1"/>
            <a:r>
              <a:rPr lang="ru-RU" altLang="ru-RU" sz="2800" dirty="0"/>
              <a:t>   </a:t>
            </a:r>
          </a:p>
        </p:txBody>
      </p:sp>
      <p:sp>
        <p:nvSpPr>
          <p:cNvPr id="3" name="Номер слайда 2"/>
          <p:cNvSpPr>
            <a:spLocks noGrp="1"/>
          </p:cNvSpPr>
          <p:nvPr>
            <p:ph type="sldNum" sz="quarter" idx="12"/>
          </p:nvPr>
        </p:nvSpPr>
        <p:spPr/>
        <p:txBody>
          <a:bodyPr/>
          <a:lstStyle/>
          <a:p>
            <a:fld id="{B19B0651-EE4F-4900-A07F-96A6BFA9D0F0}" type="slidenum">
              <a:rPr lang="ru-RU" smtClean="0"/>
              <a:pPr/>
              <a:t>96</a:t>
            </a:fld>
            <a:endParaRPr lang="ru-RU"/>
          </a:p>
        </p:txBody>
      </p:sp>
    </p:spTree>
    <p:extLst>
      <p:ext uri="{BB962C8B-B14F-4D97-AF65-F5344CB8AC3E}">
        <p14:creationId xmlns:p14="http://schemas.microsoft.com/office/powerpoint/2010/main" val="36625647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a:extLst>
              <a:ext uri="{FF2B5EF4-FFF2-40B4-BE49-F238E27FC236}">
                <a16:creationId xmlns:a16="http://schemas.microsoft.com/office/drawing/2014/main" id="{DCB9F908-6F8B-4231-A16D-1A905ABD26BF}"/>
              </a:ext>
            </a:extLst>
          </p:cNvPr>
          <p:cNvSpPr/>
          <p:nvPr/>
        </p:nvSpPr>
        <p:spPr>
          <a:xfrm>
            <a:off x="323850" y="17463"/>
            <a:ext cx="3816350" cy="433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spc="210" dirty="0">
                <a:solidFill>
                  <a:srgbClr val="FFFF00"/>
                </a:solidFill>
                <a:latin typeface="Arial Black" pitchFamily="34" charset="0"/>
              </a:rPr>
              <a:t>ЗАПАСЫ</a:t>
            </a:r>
          </a:p>
        </p:txBody>
      </p:sp>
      <p:cxnSp>
        <p:nvCxnSpPr>
          <p:cNvPr id="3" name="Прямая соединительная линия 2">
            <a:extLst>
              <a:ext uri="{FF2B5EF4-FFF2-40B4-BE49-F238E27FC236}">
                <a16:creationId xmlns:a16="http://schemas.microsoft.com/office/drawing/2014/main" id="{637791A6-77A0-4BC5-99CF-F3F51BFB1C21}"/>
              </a:ext>
            </a:extLst>
          </p:cNvPr>
          <p:cNvCxnSpPr/>
          <p:nvPr/>
        </p:nvCxnSpPr>
        <p:spPr>
          <a:xfrm flipH="1">
            <a:off x="161925" y="234950"/>
            <a:ext cx="32385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9D8CD8D5-1801-4CC2-863F-629B9C13A462}"/>
              </a:ext>
            </a:extLst>
          </p:cNvPr>
          <p:cNvCxnSpPr/>
          <p:nvPr/>
        </p:nvCxnSpPr>
        <p:spPr>
          <a:xfrm flipH="1">
            <a:off x="127000" y="234950"/>
            <a:ext cx="34925" cy="619442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4C1BA0A0-CAFA-4476-9687-B401DB6EEC5B}"/>
              </a:ext>
            </a:extLst>
          </p:cNvPr>
          <p:cNvCxnSpPr/>
          <p:nvPr/>
        </p:nvCxnSpPr>
        <p:spPr>
          <a:xfrm>
            <a:off x="161925" y="908050"/>
            <a:ext cx="323850" cy="0"/>
          </a:xfrm>
          <a:prstGeom prst="straightConnector1">
            <a:avLst/>
          </a:prstGeom>
          <a:ln w="63500">
            <a:tailEnd type="stealth"/>
          </a:ln>
        </p:spPr>
        <p:style>
          <a:lnRef idx="1">
            <a:schemeClr val="accent1"/>
          </a:lnRef>
          <a:fillRef idx="0">
            <a:schemeClr val="accent1"/>
          </a:fillRef>
          <a:effectRef idx="0">
            <a:schemeClr val="accent1"/>
          </a:effectRef>
          <a:fontRef idx="minor">
            <a:schemeClr val="tx1"/>
          </a:fontRef>
        </p:style>
      </p:cxnSp>
      <p:sp>
        <p:nvSpPr>
          <p:cNvPr id="14" name="Скругленный прямоугольник 13">
            <a:extLst>
              <a:ext uri="{FF2B5EF4-FFF2-40B4-BE49-F238E27FC236}">
                <a16:creationId xmlns:a16="http://schemas.microsoft.com/office/drawing/2014/main" id="{63A8B1A5-22F6-4ADA-AB0E-1B5D0216DE41}"/>
              </a:ext>
            </a:extLst>
          </p:cNvPr>
          <p:cNvSpPr/>
          <p:nvPr/>
        </p:nvSpPr>
        <p:spPr>
          <a:xfrm>
            <a:off x="485775" y="657225"/>
            <a:ext cx="1628775" cy="503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FFFF00"/>
                </a:solidFill>
                <a:latin typeface="Arial Black" pitchFamily="34" charset="0"/>
              </a:rPr>
              <a:t>ТЕКУЩИЙ</a:t>
            </a:r>
            <a:endParaRPr lang="ru-RU" dirty="0"/>
          </a:p>
        </p:txBody>
      </p:sp>
      <p:cxnSp>
        <p:nvCxnSpPr>
          <p:cNvPr id="15" name="Прямая со стрелкой 14">
            <a:extLst>
              <a:ext uri="{FF2B5EF4-FFF2-40B4-BE49-F238E27FC236}">
                <a16:creationId xmlns:a16="http://schemas.microsoft.com/office/drawing/2014/main" id="{B15F3CF8-2405-413D-B711-105C94828322}"/>
              </a:ext>
            </a:extLst>
          </p:cNvPr>
          <p:cNvCxnSpPr>
            <a:endCxn id="16" idx="1"/>
          </p:cNvCxnSpPr>
          <p:nvPr/>
        </p:nvCxnSpPr>
        <p:spPr>
          <a:xfrm>
            <a:off x="142875" y="2565400"/>
            <a:ext cx="342900" cy="0"/>
          </a:xfrm>
          <a:prstGeom prst="straightConnector1">
            <a:avLst/>
          </a:prstGeom>
          <a:ln w="63500">
            <a:tailEnd type="stealth"/>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15">
            <a:extLst>
              <a:ext uri="{FF2B5EF4-FFF2-40B4-BE49-F238E27FC236}">
                <a16:creationId xmlns:a16="http://schemas.microsoft.com/office/drawing/2014/main" id="{E95F475E-3259-445C-8746-D2C73555AF52}"/>
              </a:ext>
            </a:extLst>
          </p:cNvPr>
          <p:cNvSpPr/>
          <p:nvPr/>
        </p:nvSpPr>
        <p:spPr>
          <a:xfrm>
            <a:off x="485775" y="2312988"/>
            <a:ext cx="1858963" cy="503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FFFF00"/>
                </a:solidFill>
                <a:latin typeface="Arial Black" pitchFamily="34" charset="0"/>
              </a:rPr>
              <a:t>СТРАХОВОЙ</a:t>
            </a:r>
            <a:endParaRPr lang="ru-RU" dirty="0"/>
          </a:p>
        </p:txBody>
      </p:sp>
      <p:sp>
        <p:nvSpPr>
          <p:cNvPr id="17" name="Скругленный прямоугольник 16">
            <a:extLst>
              <a:ext uri="{FF2B5EF4-FFF2-40B4-BE49-F238E27FC236}">
                <a16:creationId xmlns:a16="http://schemas.microsoft.com/office/drawing/2014/main" id="{71E94EF9-7C08-467A-B8D9-E04E5DEAAFF6}"/>
              </a:ext>
            </a:extLst>
          </p:cNvPr>
          <p:cNvSpPr/>
          <p:nvPr/>
        </p:nvSpPr>
        <p:spPr>
          <a:xfrm>
            <a:off x="527050" y="4043363"/>
            <a:ext cx="19907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FFFF00"/>
                </a:solidFill>
                <a:latin typeface="Arial Black" pitchFamily="34" charset="0"/>
              </a:rPr>
              <a:t>ПОДГОТОВИ-ТЕЛЬНЫЙ</a:t>
            </a:r>
            <a:endParaRPr lang="ru-RU" dirty="0"/>
          </a:p>
        </p:txBody>
      </p:sp>
      <p:cxnSp>
        <p:nvCxnSpPr>
          <p:cNvPr id="18" name="Прямая со стрелкой 17">
            <a:extLst>
              <a:ext uri="{FF2B5EF4-FFF2-40B4-BE49-F238E27FC236}">
                <a16:creationId xmlns:a16="http://schemas.microsoft.com/office/drawing/2014/main" id="{8587385A-9526-47EA-AE69-3C01D3077442}"/>
              </a:ext>
            </a:extLst>
          </p:cNvPr>
          <p:cNvCxnSpPr/>
          <p:nvPr/>
        </p:nvCxnSpPr>
        <p:spPr>
          <a:xfrm>
            <a:off x="161925" y="5399088"/>
            <a:ext cx="323850" cy="0"/>
          </a:xfrm>
          <a:prstGeom prst="straightConnector1">
            <a:avLst/>
          </a:prstGeom>
          <a:ln w="63500">
            <a:tailEnd type="stealth"/>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5C1ECEBE-631D-4F52-B5A3-74EA5222A6AB}"/>
              </a:ext>
            </a:extLst>
          </p:cNvPr>
          <p:cNvCxnSpPr/>
          <p:nvPr/>
        </p:nvCxnSpPr>
        <p:spPr>
          <a:xfrm>
            <a:off x="200025" y="4278313"/>
            <a:ext cx="323850" cy="0"/>
          </a:xfrm>
          <a:prstGeom prst="straightConnector1">
            <a:avLst/>
          </a:prstGeom>
          <a:ln w="63500">
            <a:tailEnd type="stealth"/>
          </a:ln>
        </p:spPr>
        <p:style>
          <a:lnRef idx="1">
            <a:schemeClr val="accent1"/>
          </a:lnRef>
          <a:fillRef idx="0">
            <a:schemeClr val="accent1"/>
          </a:fillRef>
          <a:effectRef idx="0">
            <a:schemeClr val="accent1"/>
          </a:effectRef>
          <a:fontRef idx="minor">
            <a:schemeClr val="tx1"/>
          </a:fontRef>
        </p:style>
      </p:cxnSp>
      <p:sp>
        <p:nvSpPr>
          <p:cNvPr id="20" name="Прямоугольник 19">
            <a:extLst>
              <a:ext uri="{FF2B5EF4-FFF2-40B4-BE49-F238E27FC236}">
                <a16:creationId xmlns:a16="http://schemas.microsoft.com/office/drawing/2014/main" id="{16072828-04A3-4CAF-9433-FD3B584E449F}"/>
              </a:ext>
            </a:extLst>
          </p:cNvPr>
          <p:cNvSpPr/>
          <p:nvPr/>
        </p:nvSpPr>
        <p:spPr>
          <a:xfrm>
            <a:off x="2484438" y="657225"/>
            <a:ext cx="6659562" cy="1116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b="1" dirty="0">
                <a:solidFill>
                  <a:schemeClr val="tx1"/>
                </a:solidFill>
              </a:rPr>
              <a:t>основной вид запаса, необходимый для бесперебойной работы предприятия между двумя очередными поставками. </a:t>
            </a:r>
          </a:p>
          <a:p>
            <a:pPr>
              <a:defRPr/>
            </a:pPr>
            <a:endParaRPr lang="ru-RU" sz="1200" b="1" dirty="0">
              <a:solidFill>
                <a:schemeClr val="tx1"/>
              </a:solidFill>
            </a:endParaRPr>
          </a:p>
          <a:p>
            <a:pPr>
              <a:defRPr/>
            </a:pPr>
            <a:r>
              <a:rPr lang="ru-RU" sz="1200" b="1" dirty="0">
                <a:solidFill>
                  <a:schemeClr val="tx1"/>
                </a:solidFill>
              </a:rPr>
              <a:t>На размер ТЗ влияют:</a:t>
            </a:r>
          </a:p>
          <a:p>
            <a:pPr marL="171450" indent="-171450">
              <a:buFont typeface="Arial" pitchFamily="34" charset="0"/>
              <a:buChar char="•"/>
              <a:defRPr/>
            </a:pPr>
            <a:r>
              <a:rPr lang="ru-RU" sz="1200" b="1" dirty="0">
                <a:solidFill>
                  <a:schemeClr val="tx1"/>
                </a:solidFill>
              </a:rPr>
              <a:t>периодичность поставок материалов по договорам </a:t>
            </a:r>
          </a:p>
          <a:p>
            <a:pPr marL="171450" indent="-171450">
              <a:buFont typeface="Arial" pitchFamily="34" charset="0"/>
              <a:buChar char="•"/>
              <a:defRPr/>
            </a:pPr>
            <a:r>
              <a:rPr lang="ru-RU" sz="1200" b="1" dirty="0">
                <a:solidFill>
                  <a:schemeClr val="tx1"/>
                </a:solidFill>
              </a:rPr>
              <a:t>объем их потребления  материалов в производстве. </a:t>
            </a:r>
          </a:p>
        </p:txBody>
      </p:sp>
      <p:cxnSp>
        <p:nvCxnSpPr>
          <p:cNvPr id="22" name="Прямая со стрелкой 21">
            <a:extLst>
              <a:ext uri="{FF2B5EF4-FFF2-40B4-BE49-F238E27FC236}">
                <a16:creationId xmlns:a16="http://schemas.microsoft.com/office/drawing/2014/main" id="{DEE6D603-A66E-4715-82D1-F0DCD02E46B0}"/>
              </a:ext>
            </a:extLst>
          </p:cNvPr>
          <p:cNvCxnSpPr/>
          <p:nvPr/>
        </p:nvCxnSpPr>
        <p:spPr>
          <a:xfrm>
            <a:off x="2138363" y="908050"/>
            <a:ext cx="346075" cy="0"/>
          </a:xfrm>
          <a:prstGeom prst="straightConnector1">
            <a:avLst/>
          </a:prstGeom>
          <a:ln w="63500">
            <a:tailEnd type="stealth"/>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131C5DA5-7B71-485E-AE02-57C8CD982EBA}"/>
              </a:ext>
            </a:extLst>
          </p:cNvPr>
          <p:cNvCxnSpPr/>
          <p:nvPr/>
        </p:nvCxnSpPr>
        <p:spPr>
          <a:xfrm>
            <a:off x="2344738" y="2570163"/>
            <a:ext cx="346075" cy="0"/>
          </a:xfrm>
          <a:prstGeom prst="straightConnector1">
            <a:avLst/>
          </a:prstGeom>
          <a:ln w="63500">
            <a:tailEnd type="stealth"/>
          </a:ln>
        </p:spPr>
        <p:style>
          <a:lnRef idx="1">
            <a:schemeClr val="accent1"/>
          </a:lnRef>
          <a:fillRef idx="0">
            <a:schemeClr val="accent1"/>
          </a:fillRef>
          <a:effectRef idx="0">
            <a:schemeClr val="accent1"/>
          </a:effectRef>
          <a:fontRef idx="minor">
            <a:schemeClr val="tx1"/>
          </a:fontRef>
        </p:style>
      </p:cxnSp>
      <p:sp>
        <p:nvSpPr>
          <p:cNvPr id="25" name="Прямоугольник 24">
            <a:extLst>
              <a:ext uri="{FF2B5EF4-FFF2-40B4-BE49-F238E27FC236}">
                <a16:creationId xmlns:a16="http://schemas.microsoft.com/office/drawing/2014/main" id="{304D28B3-58A7-4F6A-9EF5-F6D70F8F7F49}"/>
              </a:ext>
            </a:extLst>
          </p:cNvPr>
          <p:cNvSpPr/>
          <p:nvPr/>
        </p:nvSpPr>
        <p:spPr>
          <a:xfrm>
            <a:off x="2690813" y="1960563"/>
            <a:ext cx="6370637" cy="1311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b="1" dirty="0">
                <a:solidFill>
                  <a:schemeClr val="tx1"/>
                </a:solidFill>
              </a:rPr>
              <a:t>создается на случай непредвиденных отклонений в снабжении и обеспечивает непрерывную работу предприятия.</a:t>
            </a:r>
          </a:p>
          <a:p>
            <a:pPr>
              <a:defRPr/>
            </a:pPr>
            <a:endParaRPr lang="ru-RU" sz="1200" b="1" dirty="0">
              <a:solidFill>
                <a:schemeClr val="tx1"/>
              </a:solidFill>
            </a:endParaRPr>
          </a:p>
          <a:p>
            <a:pPr>
              <a:defRPr/>
            </a:pPr>
            <a:r>
              <a:rPr lang="ru-RU" sz="1200" b="1" dirty="0">
                <a:solidFill>
                  <a:schemeClr val="tx1"/>
                </a:solidFill>
              </a:rPr>
              <a:t>СЗ принимается, как правило, в размере 50% текущего запаса, но мажет быть и меньше этой величины, в зависимости от местоположения поставщиков и вероятности перебоя в поставках.</a:t>
            </a:r>
          </a:p>
        </p:txBody>
      </p:sp>
      <p:cxnSp>
        <p:nvCxnSpPr>
          <p:cNvPr id="27" name="Прямая со стрелкой 26">
            <a:extLst>
              <a:ext uri="{FF2B5EF4-FFF2-40B4-BE49-F238E27FC236}">
                <a16:creationId xmlns:a16="http://schemas.microsoft.com/office/drawing/2014/main" id="{5761E9E5-DAAF-4573-85D8-21A8FCE89DC5}"/>
              </a:ext>
            </a:extLst>
          </p:cNvPr>
          <p:cNvCxnSpPr/>
          <p:nvPr/>
        </p:nvCxnSpPr>
        <p:spPr>
          <a:xfrm>
            <a:off x="2484438" y="4278313"/>
            <a:ext cx="344487" cy="0"/>
          </a:xfrm>
          <a:prstGeom prst="straightConnector1">
            <a:avLst/>
          </a:prstGeom>
          <a:ln w="63500">
            <a:tailEnd type="stealth"/>
          </a:ln>
        </p:spPr>
        <p:style>
          <a:lnRef idx="1">
            <a:schemeClr val="accent1"/>
          </a:lnRef>
          <a:fillRef idx="0">
            <a:schemeClr val="accent1"/>
          </a:fillRef>
          <a:effectRef idx="0">
            <a:schemeClr val="accent1"/>
          </a:effectRef>
          <a:fontRef idx="minor">
            <a:schemeClr val="tx1"/>
          </a:fontRef>
        </p:style>
      </p:cxnSp>
      <p:sp>
        <p:nvSpPr>
          <p:cNvPr id="28" name="Прямоугольник 27">
            <a:extLst>
              <a:ext uri="{FF2B5EF4-FFF2-40B4-BE49-F238E27FC236}">
                <a16:creationId xmlns:a16="http://schemas.microsoft.com/office/drawing/2014/main" id="{0AA823E7-1623-4BF6-BCF2-B5BCCE983F88}"/>
              </a:ext>
            </a:extLst>
          </p:cNvPr>
          <p:cNvSpPr/>
          <p:nvPr/>
        </p:nvSpPr>
        <p:spPr>
          <a:xfrm>
            <a:off x="2828925" y="3500438"/>
            <a:ext cx="6315075" cy="1296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b="1" dirty="0">
                <a:solidFill>
                  <a:schemeClr val="tx1"/>
                </a:solidFill>
              </a:rPr>
              <a:t>связан с необходимостью приемки, разгрузки, сортировки и складирования ПЗ. </a:t>
            </a:r>
          </a:p>
          <a:p>
            <a:pPr>
              <a:defRPr/>
            </a:pPr>
            <a:endParaRPr lang="ru-RU" sz="1200" b="1" dirty="0">
              <a:solidFill>
                <a:schemeClr val="tx1"/>
              </a:solidFill>
            </a:endParaRPr>
          </a:p>
          <a:p>
            <a:pPr>
              <a:defRPr/>
            </a:pPr>
            <a:r>
              <a:rPr lang="ru-RU" sz="1200" b="1" dirty="0">
                <a:solidFill>
                  <a:schemeClr val="tx1"/>
                </a:solidFill>
              </a:rPr>
              <a:t>Нормы времени, необходимого для этих операций, устанавливаются по каждой операции на средний размер поставки на основании технологических расчетов или посредством хронометража.</a:t>
            </a:r>
          </a:p>
        </p:txBody>
      </p:sp>
      <p:sp>
        <p:nvSpPr>
          <p:cNvPr id="29" name="Скругленный прямоугольник 28">
            <a:extLst>
              <a:ext uri="{FF2B5EF4-FFF2-40B4-BE49-F238E27FC236}">
                <a16:creationId xmlns:a16="http://schemas.microsoft.com/office/drawing/2014/main" id="{0E0AD7E7-B543-4387-8774-CFBC813B7D77}"/>
              </a:ext>
            </a:extLst>
          </p:cNvPr>
          <p:cNvSpPr/>
          <p:nvPr/>
        </p:nvSpPr>
        <p:spPr>
          <a:xfrm>
            <a:off x="461963" y="5157788"/>
            <a:ext cx="1906587" cy="503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FFFF00"/>
                </a:solidFill>
                <a:latin typeface="Arial Black" pitchFamily="34" charset="0"/>
              </a:rPr>
              <a:t>ТРАНС-ПОРТНЫЙ</a:t>
            </a:r>
            <a:endParaRPr lang="ru-RU" dirty="0"/>
          </a:p>
        </p:txBody>
      </p:sp>
      <p:cxnSp>
        <p:nvCxnSpPr>
          <p:cNvPr id="31" name="Прямая со стрелкой 30">
            <a:extLst>
              <a:ext uri="{FF2B5EF4-FFF2-40B4-BE49-F238E27FC236}">
                <a16:creationId xmlns:a16="http://schemas.microsoft.com/office/drawing/2014/main" id="{9D55D47B-5C52-43AA-829B-B049C4551716}"/>
              </a:ext>
            </a:extLst>
          </p:cNvPr>
          <p:cNvCxnSpPr/>
          <p:nvPr/>
        </p:nvCxnSpPr>
        <p:spPr>
          <a:xfrm>
            <a:off x="127000" y="6429375"/>
            <a:ext cx="323850" cy="0"/>
          </a:xfrm>
          <a:prstGeom prst="straightConnector1">
            <a:avLst/>
          </a:prstGeom>
          <a:ln w="63500">
            <a:tailEnd type="stealth"/>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a:extLst>
              <a:ext uri="{FF2B5EF4-FFF2-40B4-BE49-F238E27FC236}">
                <a16:creationId xmlns:a16="http://schemas.microsoft.com/office/drawing/2014/main" id="{E8A24210-B5DC-4A0E-9E7F-6A88BD7E0401}"/>
              </a:ext>
            </a:extLst>
          </p:cNvPr>
          <p:cNvSpPr/>
          <p:nvPr/>
        </p:nvSpPr>
        <p:spPr>
          <a:xfrm>
            <a:off x="461963" y="6088063"/>
            <a:ext cx="1906587" cy="681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FFFF00"/>
                </a:solidFill>
                <a:latin typeface="Arial Black" pitchFamily="34" charset="0"/>
              </a:rPr>
              <a:t>ТЕХНОЛО-ГИЧЕСКИЙ</a:t>
            </a:r>
            <a:endParaRPr lang="ru-RU" dirty="0"/>
          </a:p>
        </p:txBody>
      </p:sp>
      <p:cxnSp>
        <p:nvCxnSpPr>
          <p:cNvPr id="33" name="Прямая со стрелкой 32">
            <a:extLst>
              <a:ext uri="{FF2B5EF4-FFF2-40B4-BE49-F238E27FC236}">
                <a16:creationId xmlns:a16="http://schemas.microsoft.com/office/drawing/2014/main" id="{86818393-F67A-481C-8BAB-07DF05F863A3}"/>
              </a:ext>
            </a:extLst>
          </p:cNvPr>
          <p:cNvCxnSpPr/>
          <p:nvPr/>
        </p:nvCxnSpPr>
        <p:spPr>
          <a:xfrm>
            <a:off x="2368550" y="5422900"/>
            <a:ext cx="346075" cy="0"/>
          </a:xfrm>
          <a:prstGeom prst="straightConnector1">
            <a:avLst/>
          </a:prstGeom>
          <a:ln w="63500">
            <a:tailEnd type="stealth"/>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a:extLst>
              <a:ext uri="{FF2B5EF4-FFF2-40B4-BE49-F238E27FC236}">
                <a16:creationId xmlns:a16="http://schemas.microsoft.com/office/drawing/2014/main" id="{30B965BC-9573-46BB-BA4B-7668CDF280F9}"/>
              </a:ext>
            </a:extLst>
          </p:cNvPr>
          <p:cNvCxnSpPr/>
          <p:nvPr/>
        </p:nvCxnSpPr>
        <p:spPr>
          <a:xfrm>
            <a:off x="2344738" y="6415088"/>
            <a:ext cx="346075" cy="0"/>
          </a:xfrm>
          <a:prstGeom prst="straightConnector1">
            <a:avLst/>
          </a:prstGeom>
          <a:ln w="63500">
            <a:tailEnd type="stealth"/>
          </a:ln>
        </p:spPr>
        <p:style>
          <a:lnRef idx="1">
            <a:schemeClr val="accent1"/>
          </a:lnRef>
          <a:fillRef idx="0">
            <a:schemeClr val="accent1"/>
          </a:fillRef>
          <a:effectRef idx="0">
            <a:schemeClr val="accent1"/>
          </a:effectRef>
          <a:fontRef idx="minor">
            <a:schemeClr val="tx1"/>
          </a:fontRef>
        </p:style>
      </p:cxnSp>
      <p:sp>
        <p:nvSpPr>
          <p:cNvPr id="35" name="Прямоугольник 34">
            <a:extLst>
              <a:ext uri="{FF2B5EF4-FFF2-40B4-BE49-F238E27FC236}">
                <a16:creationId xmlns:a16="http://schemas.microsoft.com/office/drawing/2014/main" id="{D368BF38-DAA8-4CAC-854E-D7FF8D715B82}"/>
              </a:ext>
            </a:extLst>
          </p:cNvPr>
          <p:cNvSpPr/>
          <p:nvPr/>
        </p:nvSpPr>
        <p:spPr>
          <a:xfrm>
            <a:off x="2746375" y="4949825"/>
            <a:ext cx="6315075" cy="7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t>создается в случае превышения сроков грузооборота в сравнении со сроками документооборота на предприятиях, удаленных от поставщиков на значительные расстояния.</a:t>
            </a:r>
          </a:p>
        </p:txBody>
      </p:sp>
      <p:sp>
        <p:nvSpPr>
          <p:cNvPr id="36" name="Прямоугольник 35">
            <a:extLst>
              <a:ext uri="{FF2B5EF4-FFF2-40B4-BE49-F238E27FC236}">
                <a16:creationId xmlns:a16="http://schemas.microsoft.com/office/drawing/2014/main" id="{8A34E1DA-7A1B-4459-98C6-AB854D483123}"/>
              </a:ext>
            </a:extLst>
          </p:cNvPr>
          <p:cNvSpPr/>
          <p:nvPr/>
        </p:nvSpPr>
        <p:spPr>
          <a:xfrm>
            <a:off x="2701925" y="5805488"/>
            <a:ext cx="6313488" cy="105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t>создается в случаях, когда данный вид сырья нуждается в предварительной обработке, выдержке для придания определенных потребительских свойств. Этот запас учитывается в том случае, если он не является частью процесса производства.</a:t>
            </a:r>
          </a:p>
          <a:p>
            <a:pPr>
              <a:defRPr/>
            </a:pPr>
            <a:r>
              <a:rPr lang="ru-RU" sz="1200" dirty="0"/>
              <a:t>Например, при подготовке к производству некоторых видов сырья и материалов необходимо время на подсушку, разогрев, размол и т.д.</a:t>
            </a:r>
          </a:p>
        </p:txBody>
      </p:sp>
      <p:sp>
        <p:nvSpPr>
          <p:cNvPr id="26" name="Номер слайда 25"/>
          <p:cNvSpPr>
            <a:spLocks noGrp="1"/>
          </p:cNvSpPr>
          <p:nvPr>
            <p:ph type="sldNum" sz="quarter" idx="12"/>
          </p:nvPr>
        </p:nvSpPr>
        <p:spPr/>
        <p:txBody>
          <a:bodyPr/>
          <a:lstStyle/>
          <a:p>
            <a:fld id="{B19B0651-EE4F-4900-A07F-96A6BFA9D0F0}" type="slidenum">
              <a:rPr lang="ru-RU" smtClean="0"/>
              <a:pPr/>
              <a:t>97</a:t>
            </a:fld>
            <a:endParaRPr lang="ru-RU"/>
          </a:p>
        </p:txBody>
      </p:sp>
    </p:spTree>
    <p:extLst>
      <p:ext uri="{BB962C8B-B14F-4D97-AF65-F5344CB8AC3E}">
        <p14:creationId xmlns:p14="http://schemas.microsoft.com/office/powerpoint/2010/main" val="14165811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D3861489-E965-461B-B2AC-7CC4E6A25478}"/>
              </a:ext>
            </a:extLst>
          </p:cNvPr>
          <p:cNvSpPr txBox="1">
            <a:spLocks noChangeArrowheads="1"/>
          </p:cNvSpPr>
          <p:nvPr/>
        </p:nvSpPr>
        <p:spPr bwMode="auto">
          <a:xfrm>
            <a:off x="539750" y="549275"/>
            <a:ext cx="8135938"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dirty="0"/>
              <a:t>Для определения </a:t>
            </a:r>
            <a:r>
              <a:rPr lang="ru-RU" altLang="ru-RU" sz="2400" b="1" dirty="0">
                <a:solidFill>
                  <a:srgbClr val="000099"/>
                </a:solidFill>
              </a:rPr>
              <a:t>нормы ОС по НЗП</a:t>
            </a:r>
            <a:r>
              <a:rPr lang="ru-RU" altLang="ru-RU" sz="2400" dirty="0">
                <a:solidFill>
                  <a:srgbClr val="000099"/>
                </a:solidFill>
              </a:rPr>
              <a:t> </a:t>
            </a:r>
            <a:r>
              <a:rPr lang="ru-RU" altLang="ru-RU" sz="2400" dirty="0"/>
              <a:t>необходимо знать степень готовности изделий. Для этого определяют </a:t>
            </a:r>
            <a:r>
              <a:rPr lang="ru-RU" altLang="ru-RU" sz="2400" b="1" dirty="0">
                <a:solidFill>
                  <a:srgbClr val="000099"/>
                </a:solidFill>
              </a:rPr>
              <a:t>длительность производственного цикла и коэффициент нарастания затрат</a:t>
            </a:r>
            <a:r>
              <a:rPr lang="ru-RU" altLang="ru-RU" sz="2400" b="1" dirty="0"/>
              <a:t>.</a:t>
            </a:r>
          </a:p>
          <a:p>
            <a:pPr eaLnBrk="1" hangingPunct="1"/>
            <a:r>
              <a:rPr lang="ru-RU" altLang="ru-RU" sz="2400" b="1" dirty="0" err="1"/>
              <a:t>Тпц</a:t>
            </a:r>
            <a:r>
              <a:rPr lang="ru-RU" altLang="ru-RU" sz="2400" b="1" dirty="0"/>
              <a:t> </a:t>
            </a:r>
            <a:r>
              <a:rPr lang="ru-RU" altLang="ru-RU" sz="2400" dirty="0"/>
              <a:t>= </a:t>
            </a:r>
            <a:r>
              <a:rPr lang="ru-RU" altLang="ru-RU" sz="2400" dirty="0">
                <a:sym typeface="Symbol" panose="05050102010706020507" pitchFamily="18" charset="2"/>
              </a:rPr>
              <a:t></a:t>
            </a:r>
            <a:r>
              <a:rPr lang="ru-RU" altLang="ru-RU" sz="2400" dirty="0"/>
              <a:t> </a:t>
            </a:r>
            <a:r>
              <a:rPr lang="ru-RU" altLang="ru-RU" sz="2400" dirty="0" err="1"/>
              <a:t>Ттв</a:t>
            </a:r>
            <a:r>
              <a:rPr lang="ru-RU" altLang="ru-RU" sz="2400" dirty="0"/>
              <a:t> + </a:t>
            </a:r>
            <a:r>
              <a:rPr lang="ru-RU" altLang="ru-RU" sz="2400" dirty="0">
                <a:sym typeface="Symbol" panose="05050102010706020507" pitchFamily="18" charset="2"/>
              </a:rPr>
              <a:t></a:t>
            </a:r>
            <a:r>
              <a:rPr lang="ru-RU" altLang="ru-RU" sz="2400" dirty="0"/>
              <a:t> </a:t>
            </a:r>
            <a:r>
              <a:rPr lang="ru-RU" altLang="ru-RU" sz="2400" dirty="0" err="1"/>
              <a:t>Тко</a:t>
            </a:r>
            <a:r>
              <a:rPr lang="ru-RU" altLang="ru-RU" sz="2400" dirty="0"/>
              <a:t> + </a:t>
            </a:r>
            <a:r>
              <a:rPr lang="ru-RU" altLang="ru-RU" sz="2400" dirty="0">
                <a:sym typeface="Symbol" panose="05050102010706020507" pitchFamily="18" charset="2"/>
              </a:rPr>
              <a:t></a:t>
            </a:r>
            <a:r>
              <a:rPr lang="ru-RU" altLang="ru-RU" sz="2400" dirty="0"/>
              <a:t> Теп + </a:t>
            </a:r>
            <a:r>
              <a:rPr lang="ru-RU" altLang="ru-RU" sz="2400" dirty="0">
                <a:sym typeface="Symbol" panose="05050102010706020507" pitchFamily="18" charset="2"/>
              </a:rPr>
              <a:t></a:t>
            </a:r>
            <a:r>
              <a:rPr lang="ru-RU" altLang="ru-RU" sz="2400" dirty="0"/>
              <a:t> </a:t>
            </a:r>
            <a:r>
              <a:rPr lang="ru-RU" altLang="ru-RU" sz="2400" dirty="0" err="1"/>
              <a:t>Ттр</a:t>
            </a:r>
            <a:r>
              <a:rPr lang="ru-RU" altLang="ru-RU" sz="2400" dirty="0"/>
              <a:t> + </a:t>
            </a:r>
            <a:r>
              <a:rPr lang="ru-RU" altLang="ru-RU" sz="2400" dirty="0">
                <a:sym typeface="Symbol" panose="05050102010706020507" pitchFamily="18" charset="2"/>
              </a:rPr>
              <a:t></a:t>
            </a:r>
            <a:r>
              <a:rPr lang="ru-RU" altLang="ru-RU" sz="2400" dirty="0"/>
              <a:t> </a:t>
            </a:r>
            <a:r>
              <a:rPr lang="ru-RU" altLang="ru-RU" sz="2400" dirty="0" err="1"/>
              <a:t>Тм</a:t>
            </a:r>
            <a:r>
              <a:rPr lang="ru-RU" altLang="ru-RU" sz="2400" dirty="0"/>
              <a:t>/о пер.</a:t>
            </a:r>
          </a:p>
          <a:p>
            <a:pPr eaLnBrk="1" hangingPunct="1"/>
            <a:r>
              <a:rPr lang="ru-RU" altLang="ru-RU" sz="2400" dirty="0"/>
              <a:t>Где </a:t>
            </a:r>
            <a:r>
              <a:rPr lang="ru-RU" altLang="ru-RU" sz="2400" dirty="0" err="1"/>
              <a:t>Тпц</a:t>
            </a:r>
            <a:r>
              <a:rPr lang="ru-RU" altLang="ru-RU" sz="2400" dirty="0"/>
              <a:t> - длительность производственного цикла в календарных днях;</a:t>
            </a:r>
          </a:p>
          <a:p>
            <a:pPr eaLnBrk="1" hangingPunct="1"/>
            <a:r>
              <a:rPr lang="ru-RU" altLang="ru-RU" sz="2400" dirty="0" err="1"/>
              <a:t>Ттв</a:t>
            </a:r>
            <a:r>
              <a:rPr lang="ru-RU" altLang="ru-RU" sz="2400" dirty="0"/>
              <a:t> - суммарное технологическое время;</a:t>
            </a:r>
          </a:p>
          <a:p>
            <a:pPr eaLnBrk="1" hangingPunct="1"/>
            <a:r>
              <a:rPr lang="ru-RU" altLang="ru-RU" sz="2400" dirty="0" err="1"/>
              <a:t>Тко</a:t>
            </a:r>
            <a:r>
              <a:rPr lang="ru-RU" altLang="ru-RU" sz="2400" dirty="0"/>
              <a:t> - суммарное время на контрольных операциях;</a:t>
            </a:r>
          </a:p>
          <a:p>
            <a:pPr eaLnBrk="1" hangingPunct="1"/>
            <a:r>
              <a:rPr lang="ru-RU" altLang="ru-RU" sz="2400" dirty="0"/>
              <a:t>Теп - суммарное время, затрачиваемое на естественные процессы (сушка, охлаждение и т.п.);</a:t>
            </a:r>
          </a:p>
          <a:p>
            <a:pPr eaLnBrk="1" hangingPunct="1"/>
            <a:r>
              <a:rPr lang="ru-RU" altLang="ru-RU" sz="2400" dirty="0" err="1"/>
              <a:t>Ттр</a:t>
            </a:r>
            <a:r>
              <a:rPr lang="ru-RU" altLang="ru-RU" sz="2400" dirty="0"/>
              <a:t> - суммарное время, затрачиваемое на внутрицеховую и межцеховую транспортировку продукции на протяжении всего времени производства;</a:t>
            </a:r>
          </a:p>
          <a:p>
            <a:pPr eaLnBrk="1" hangingPunct="1"/>
            <a:r>
              <a:rPr lang="ru-RU" altLang="ru-RU" sz="2400" dirty="0" err="1"/>
              <a:t>Тм</a:t>
            </a:r>
            <a:r>
              <a:rPr lang="ru-RU" altLang="ru-RU" sz="2400" dirty="0"/>
              <a:t>/о пер. - суммарное межоперационное время, т.е. суммарное время перерывов в процессе производства между сменами и в выходные и праздничные дни. </a:t>
            </a:r>
          </a:p>
        </p:txBody>
      </p:sp>
      <p:sp>
        <p:nvSpPr>
          <p:cNvPr id="3" name="Номер слайда 2"/>
          <p:cNvSpPr>
            <a:spLocks noGrp="1"/>
          </p:cNvSpPr>
          <p:nvPr>
            <p:ph type="sldNum" sz="quarter" idx="12"/>
          </p:nvPr>
        </p:nvSpPr>
        <p:spPr/>
        <p:txBody>
          <a:bodyPr/>
          <a:lstStyle/>
          <a:p>
            <a:fld id="{B19B0651-EE4F-4900-A07F-96A6BFA9D0F0}" type="slidenum">
              <a:rPr lang="ru-RU" smtClean="0"/>
              <a:pPr/>
              <a:t>98</a:t>
            </a:fld>
            <a:endParaRPr lang="ru-RU"/>
          </a:p>
        </p:txBody>
      </p:sp>
    </p:spTree>
    <p:extLst>
      <p:ext uri="{BB962C8B-B14F-4D97-AF65-F5344CB8AC3E}">
        <p14:creationId xmlns:p14="http://schemas.microsoft.com/office/powerpoint/2010/main" val="32944639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a:extLst>
              <a:ext uri="{FF2B5EF4-FFF2-40B4-BE49-F238E27FC236}">
                <a16:creationId xmlns:a16="http://schemas.microsoft.com/office/drawing/2014/main" id="{A85C7FC2-0C71-4581-A09E-09C9B0685ED0}"/>
              </a:ext>
            </a:extLst>
          </p:cNvPr>
          <p:cNvSpPr txBox="1">
            <a:spLocks noChangeArrowheads="1"/>
          </p:cNvSpPr>
          <p:nvPr/>
        </p:nvSpPr>
        <p:spPr bwMode="auto">
          <a:xfrm>
            <a:off x="684213" y="1125538"/>
            <a:ext cx="8208962"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800" b="1" dirty="0">
                <a:solidFill>
                  <a:srgbClr val="000099"/>
                </a:solidFill>
              </a:rPr>
              <a:t>Нормирование </a:t>
            </a:r>
            <a:r>
              <a:rPr lang="ru-RU" altLang="ru-RU" sz="2800" b="1" dirty="0" err="1">
                <a:solidFill>
                  <a:srgbClr val="000099"/>
                </a:solidFill>
              </a:rPr>
              <a:t>ОбС</a:t>
            </a:r>
            <a:r>
              <a:rPr lang="ru-RU" altLang="ru-RU" sz="2800" b="1" dirty="0">
                <a:solidFill>
                  <a:srgbClr val="000099"/>
                </a:solidFill>
              </a:rPr>
              <a:t> в НЗП осуществляется по формуле:</a:t>
            </a:r>
            <a:endParaRPr lang="ru-RU" altLang="ru-RU" sz="2800" dirty="0">
              <a:solidFill>
                <a:srgbClr val="000099"/>
              </a:solidFill>
            </a:endParaRPr>
          </a:p>
          <a:p>
            <a:pPr eaLnBrk="1" hangingPunct="1"/>
            <a:r>
              <a:rPr lang="ru-RU" altLang="ru-RU" sz="2800" dirty="0" err="1"/>
              <a:t>Нн.п</a:t>
            </a:r>
            <a:r>
              <a:rPr lang="ru-RU" altLang="ru-RU" sz="2800" dirty="0"/>
              <a:t> = </a:t>
            </a:r>
            <a:r>
              <a:rPr lang="en-US" altLang="ru-RU" sz="2800" dirty="0"/>
              <a:t>Q</a:t>
            </a:r>
            <a:r>
              <a:rPr lang="ru-RU" altLang="ru-RU" sz="2800" dirty="0" err="1"/>
              <a:t>сут</a:t>
            </a:r>
            <a:r>
              <a:rPr lang="ru-RU" altLang="ru-RU" sz="2800" dirty="0"/>
              <a:t> * </a:t>
            </a:r>
            <a:r>
              <a:rPr lang="ru-RU" altLang="ru-RU" sz="2800" dirty="0" err="1"/>
              <a:t>Тц</a:t>
            </a:r>
            <a:r>
              <a:rPr lang="ru-RU" altLang="ru-RU" sz="2800" dirty="0"/>
              <a:t> * </a:t>
            </a:r>
            <a:r>
              <a:rPr lang="ru-RU" altLang="ru-RU" sz="2800" dirty="0" err="1"/>
              <a:t>Кн.з</a:t>
            </a:r>
            <a:r>
              <a:rPr lang="ru-RU" altLang="ru-RU" sz="2800" dirty="0"/>
              <a:t> ,</a:t>
            </a:r>
          </a:p>
          <a:p>
            <a:pPr eaLnBrk="1" hangingPunct="1"/>
            <a:r>
              <a:rPr lang="ru-RU" altLang="ru-RU" sz="2800" dirty="0"/>
              <a:t>где </a:t>
            </a:r>
            <a:r>
              <a:rPr lang="en-US" altLang="ru-RU" sz="2800" dirty="0"/>
              <a:t>Q</a:t>
            </a:r>
            <a:r>
              <a:rPr lang="ru-RU" altLang="ru-RU" sz="2800" dirty="0" err="1"/>
              <a:t>сут</a:t>
            </a:r>
            <a:r>
              <a:rPr lang="ru-RU" altLang="ru-RU" sz="2800" dirty="0"/>
              <a:t> - плановый объем выпуска продукции по производственной себестоимости;</a:t>
            </a:r>
          </a:p>
          <a:p>
            <a:pPr eaLnBrk="1" hangingPunct="1"/>
            <a:r>
              <a:rPr lang="ru-RU" altLang="ru-RU" sz="2800" dirty="0"/>
              <a:t>          </a:t>
            </a:r>
            <a:r>
              <a:rPr lang="ru-RU" altLang="ru-RU" sz="2800" dirty="0" err="1"/>
              <a:t>Тц</a:t>
            </a:r>
            <a:r>
              <a:rPr lang="ru-RU" altLang="ru-RU" sz="2800" dirty="0"/>
              <a:t> - длительность производственного цикла;</a:t>
            </a:r>
          </a:p>
          <a:p>
            <a:pPr eaLnBrk="1" hangingPunct="1"/>
            <a:r>
              <a:rPr lang="ru-RU" altLang="ru-RU" sz="2800" dirty="0"/>
              <a:t>           </a:t>
            </a:r>
            <a:r>
              <a:rPr lang="ru-RU" altLang="ru-RU" sz="2800" dirty="0" err="1"/>
              <a:t>Кн.з</a:t>
            </a:r>
            <a:r>
              <a:rPr lang="ru-RU" altLang="ru-RU" sz="2800" dirty="0"/>
              <a:t> - коэффициент нарастания затрат.</a:t>
            </a:r>
          </a:p>
        </p:txBody>
      </p:sp>
      <p:sp>
        <p:nvSpPr>
          <p:cNvPr id="3" name="Номер слайда 2"/>
          <p:cNvSpPr>
            <a:spLocks noGrp="1"/>
          </p:cNvSpPr>
          <p:nvPr>
            <p:ph type="sldNum" sz="quarter" idx="12"/>
          </p:nvPr>
        </p:nvSpPr>
        <p:spPr/>
        <p:txBody>
          <a:bodyPr/>
          <a:lstStyle/>
          <a:p>
            <a:fld id="{B19B0651-EE4F-4900-A07F-96A6BFA9D0F0}" type="slidenum">
              <a:rPr lang="ru-RU" smtClean="0"/>
              <a:pPr/>
              <a:t>99</a:t>
            </a:fld>
            <a:endParaRPr lang="ru-RU"/>
          </a:p>
        </p:txBody>
      </p:sp>
    </p:spTree>
    <p:extLst>
      <p:ext uri="{BB962C8B-B14F-4D97-AF65-F5344CB8AC3E}">
        <p14:creationId xmlns:p14="http://schemas.microsoft.com/office/powerpoint/2010/main" val="602777237"/>
      </p:ext>
    </p:extLst>
  </p:cSld>
  <p:clrMapOvr>
    <a:masterClrMapping/>
  </p:clrMapOvr>
</p:sld>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TM03457485[[fn=Сетчатая]]</Template>
  <TotalTime>1419</TotalTime>
  <Words>18068</Words>
  <Application>Microsoft Office PowerPoint</Application>
  <PresentationFormat>Экран (4:3)</PresentationFormat>
  <Paragraphs>2850</Paragraphs>
  <Slides>278</Slides>
  <Notes>9</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2</vt:i4>
      </vt:variant>
      <vt:variant>
        <vt:lpstr>Заголовки слайдов</vt:lpstr>
      </vt:variant>
      <vt:variant>
        <vt:i4>278</vt:i4>
      </vt:variant>
    </vt:vector>
  </HeadingPairs>
  <TitlesOfParts>
    <vt:vector size="293" baseType="lpstr">
      <vt:lpstr>Arial</vt:lpstr>
      <vt:lpstr>Arial Black</vt:lpstr>
      <vt:lpstr>Calibri</vt:lpstr>
      <vt:lpstr>Calibri Light</vt:lpstr>
      <vt:lpstr>DejaVu Sans</vt:lpstr>
      <vt:lpstr>Garamond</vt:lpstr>
      <vt:lpstr>Palatino Linotype</vt:lpstr>
      <vt:lpstr>Symbol</vt:lpstr>
      <vt:lpstr>Tahoma</vt:lpstr>
      <vt:lpstr>Times New Roman</vt:lpstr>
      <vt:lpstr>Verdana</vt:lpstr>
      <vt:lpstr>Wingdings</vt:lpstr>
      <vt:lpstr>Wingdings 2</vt:lpstr>
      <vt:lpstr>HDOfficeLightV0</vt:lpstr>
      <vt:lpstr>1_HDOfficeLightV0</vt:lpstr>
      <vt:lpstr>Презентация PowerPoint</vt:lpstr>
      <vt:lpstr>Содержание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Уровни   управления</vt:lpstr>
      <vt:lpstr>Линейная оргструктура</vt:lpstr>
      <vt:lpstr>Функциональная  оргструктура</vt:lpstr>
      <vt:lpstr>Линейнофункциональная   структура</vt:lpstr>
      <vt:lpstr>Задачи дивизиональной оргструктуры</vt:lpstr>
      <vt:lpstr>Дивизиональная структура</vt:lpstr>
      <vt:lpstr>Матричная структура </vt:lpstr>
      <vt:lpstr>Тема 2. Основные и оборотные  средства предприятия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Каналы, по которым могут поступать основные средства для воспроизводства ОФ на предприятии: </vt:lpstr>
      <vt:lpstr>Стоимость ОФ  на конец периода:</vt:lpstr>
      <vt:lpstr>Показатели эффективности использования основного капитала</vt:lpstr>
      <vt:lpstr>Обобщающие показатели эффективности использования ОФ</vt:lpstr>
      <vt:lpstr>Показатели обеспеченности работников основными средства</vt:lpstr>
      <vt:lpstr>Показатели движения ОФ</vt:lpstr>
      <vt:lpstr>Показатели состояния ОС: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Износ и амортизация основных фондов</vt:lpstr>
      <vt:lpstr>Презентация PowerPoint</vt:lpstr>
      <vt:lpstr>Презентация PowerPoint</vt:lpstr>
      <vt:lpstr>Амортизация ОФ -</vt:lpstr>
      <vt:lpstr>Амортизационные отчисления -</vt:lpstr>
      <vt:lpstr>Методы начисления амортизационных начислений </vt:lpstr>
      <vt:lpstr>Срок полезного использования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Принципы нормирования ОС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Тема 3. План производства и реализации продукции. Производственные мощности предприятия</vt:lpstr>
      <vt:lpstr>Презентация PowerPoint</vt:lpstr>
      <vt:lpstr>Презентация PowerPoint</vt:lpstr>
      <vt:lpstr>Презентация PowerPoint</vt:lpstr>
      <vt:lpstr>Ассортимент – это состав однородной продукции по видам, сортам и маркам. Характеризует соотношение удельных весов отдельных видов изделий в производственной программе  ШИРИНА АССОРТИМЕНТА– количество наименований продукции.  ГЛУБИНА АССОРТИМЕНТА– количество видов изделий на одно наименование продукции. </vt:lpstr>
      <vt:lpstr>Презентация PowerPoint</vt:lpstr>
      <vt:lpstr>Презентация PowerPoint</vt:lpstr>
      <vt:lpstr>Презентация PowerPoint</vt:lpstr>
      <vt:lpstr>Презентация PowerPoint</vt:lpstr>
      <vt:lpstr>Презентация PowerPoint</vt:lpstr>
      <vt:lpstr>Изменения объема продаж и прибыли на различных этапах жизненного цикла товара</vt:lpstr>
      <vt:lpstr>Презентация PowerPoint</vt:lpstr>
      <vt:lpstr>Презентация PowerPoint</vt:lpstr>
      <vt:lpstr>Презентация PowerPoint</vt:lpstr>
      <vt:lpstr>Презентация PowerPoint</vt:lpstr>
      <vt:lpstr>Презентация PowerPoint</vt:lpstr>
      <vt:lpstr>  Планирование производственной программы предприятия   </vt:lpstr>
      <vt:lpstr>Система показателей объема продукции характеризует объем производства с количественной и качественной сторон и состоит из следующих показателей:</vt:lpstr>
      <vt:lpstr>Система стоимостных показателей производственной программы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Тема 5. Себестоимость промышленной продукции. Планирование и распределение прибыли. Рентабельность.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Инновации -</vt:lpstr>
      <vt:lpstr>Новые ОТС:</vt:lpstr>
      <vt:lpstr>Цикл инновации  (инновационный цикл) -</vt:lpstr>
      <vt:lpstr>Презентация PowerPoint</vt:lpstr>
      <vt:lpstr>Презентация PowerPoint</vt:lpstr>
      <vt:lpstr>Инновационный проект - </vt:lpstr>
      <vt:lpstr>Отличия инновационных проектов как объекта оценки:</vt:lpstr>
      <vt:lpstr>Основные участники инновационных проектов</vt:lpstr>
      <vt:lpstr>Типы реальных инновационных проектов</vt:lpstr>
      <vt:lpstr>Варианты оценки инновационного проекта</vt:lpstr>
      <vt:lpstr>Основные принципы разработки инновационных проектов </vt:lpstr>
      <vt:lpstr>Презентация PowerPoint</vt:lpstr>
      <vt:lpstr>Презентация PowerPoint</vt:lpstr>
      <vt:lpstr>Инвестиции – </vt:lpstr>
      <vt:lpstr>Презентация PowerPoint</vt:lpstr>
      <vt:lpstr>Капитальные вложения –  </vt:lpstr>
      <vt:lpstr>Презентация PowerPoint</vt:lpstr>
      <vt:lpstr>Объекты капитальных вложений в РФ -  </vt:lpstr>
      <vt:lpstr>Презентация PowerPoint</vt:lpstr>
      <vt:lpstr>Презентация PowerPoint</vt:lpstr>
      <vt:lpstr>Презентация PowerPoint</vt:lpstr>
      <vt:lpstr>Эффективность  инвестиционного проекта –экономическая категория, отражающая соответствие проекта (принятых по поводу него технических, технологических, организационных и оптимизационно-финансовых решений) целям и интересам участников проекта.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Александра</dc:creator>
  <cp:lastModifiedBy>Пользователь</cp:lastModifiedBy>
  <cp:revision>96</cp:revision>
  <dcterms:created xsi:type="dcterms:W3CDTF">2017-07-22T16:52:37Z</dcterms:created>
  <dcterms:modified xsi:type="dcterms:W3CDTF">2020-04-03T04:13:39Z</dcterms:modified>
</cp:coreProperties>
</file>