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5"/>
  </p:notesMasterIdLst>
  <p:sldIdLst>
    <p:sldId id="256" r:id="rId2"/>
    <p:sldId id="335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333" r:id="rId19"/>
    <p:sldId id="334" r:id="rId20"/>
    <p:sldId id="281" r:id="rId21"/>
    <p:sldId id="282" r:id="rId22"/>
    <p:sldId id="283" r:id="rId23"/>
    <p:sldId id="258" r:id="rId24"/>
    <p:sldId id="259" r:id="rId25"/>
    <p:sldId id="260" r:id="rId26"/>
    <p:sldId id="261" r:id="rId27"/>
    <p:sldId id="262" r:id="rId28"/>
    <p:sldId id="263" r:id="rId29"/>
    <p:sldId id="264" r:id="rId30"/>
    <p:sldId id="265" r:id="rId31"/>
    <p:sldId id="284" r:id="rId32"/>
    <p:sldId id="285" r:id="rId33"/>
    <p:sldId id="286" r:id="rId34"/>
    <p:sldId id="287" r:id="rId35"/>
    <p:sldId id="288" r:id="rId36"/>
    <p:sldId id="290" r:id="rId37"/>
    <p:sldId id="291" r:id="rId38"/>
    <p:sldId id="292" r:id="rId39"/>
    <p:sldId id="293" r:id="rId40"/>
    <p:sldId id="294" r:id="rId41"/>
    <p:sldId id="295" r:id="rId42"/>
    <p:sldId id="301" r:id="rId43"/>
    <p:sldId id="312" r:id="rId44"/>
    <p:sldId id="313" r:id="rId45"/>
    <p:sldId id="314" r:id="rId46"/>
    <p:sldId id="315" r:id="rId47"/>
    <p:sldId id="316" r:id="rId48"/>
    <p:sldId id="317" r:id="rId49"/>
    <p:sldId id="318" r:id="rId50"/>
    <p:sldId id="319" r:id="rId51"/>
    <p:sldId id="320" r:id="rId52"/>
    <p:sldId id="321" r:id="rId53"/>
    <p:sldId id="322" r:id="rId54"/>
    <p:sldId id="323" r:id="rId55"/>
    <p:sldId id="324" r:id="rId56"/>
    <p:sldId id="325" r:id="rId57"/>
    <p:sldId id="326" r:id="rId58"/>
    <p:sldId id="327" r:id="rId59"/>
    <p:sldId id="328" r:id="rId60"/>
    <p:sldId id="329" r:id="rId61"/>
    <p:sldId id="330" r:id="rId62"/>
    <p:sldId id="331" r:id="rId63"/>
    <p:sldId id="332" r:id="rId64"/>
    <p:sldId id="302" r:id="rId65"/>
    <p:sldId id="303" r:id="rId66"/>
    <p:sldId id="304" r:id="rId67"/>
    <p:sldId id="305" r:id="rId68"/>
    <p:sldId id="306" r:id="rId69"/>
    <p:sldId id="307" r:id="rId70"/>
    <p:sldId id="308" r:id="rId71"/>
    <p:sldId id="309" r:id="rId72"/>
    <p:sldId id="310" r:id="rId73"/>
    <p:sldId id="311" r:id="rId7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680B2-CDB8-4833-9619-E00C9B25467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E8813-81D1-42E9-8F33-B9A9BD7BCD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603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E8813-81D1-42E9-8F33-B9A9BD7BCDF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819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E8813-81D1-42E9-8F33-B9A9BD7BCDF5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867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255" y="1417782"/>
            <a:ext cx="7851648" cy="1828800"/>
          </a:xfrm>
        </p:spPr>
        <p:txBody>
          <a:bodyPr>
            <a:normAutofit/>
          </a:bodyPr>
          <a:lstStyle/>
          <a:p>
            <a:r>
              <a:rPr lang="ru-RU" dirty="0" smtClean="0"/>
              <a:t>Маркетинг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R="0" lvl="0" algn="ctr">
              <a:buClrTx/>
              <a:buSzTx/>
            </a:pPr>
            <a:r>
              <a:rPr lang="ru-RU" sz="2700" dirty="0">
                <a:solidFill>
                  <a:prstClr val="black">
                    <a:tint val="75000"/>
                  </a:prstClr>
                </a:solidFill>
                <a:latin typeface="Calibri"/>
              </a:rPr>
              <a:t>Наглядное пособие для студентов </a:t>
            </a:r>
            <a:r>
              <a:rPr lang="ru-RU" sz="2700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направления подготовки Экономика 38.03.01</a:t>
            </a:r>
            <a:r>
              <a:rPr lang="ru-RU" sz="27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</a:t>
            </a:r>
            <a:r>
              <a:rPr lang="ru-RU" sz="27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профиля </a:t>
            </a:r>
            <a:r>
              <a:rPr lang="ru-RU" sz="2700" dirty="0">
                <a:solidFill>
                  <a:prstClr val="black">
                    <a:tint val="75000"/>
                  </a:prstClr>
                </a:solidFill>
                <a:latin typeface="Calibri"/>
              </a:rPr>
              <a:t>обучения: </a:t>
            </a:r>
            <a:r>
              <a:rPr lang="ru-RU" sz="2700">
                <a:solidFill>
                  <a:prstClr val="black">
                    <a:tint val="75000"/>
                  </a:prstClr>
                </a:solidFill>
                <a:latin typeface="Calibri"/>
              </a:rPr>
              <a:t>Мировая </a:t>
            </a:r>
            <a:r>
              <a:rPr lang="ru-RU" sz="27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экономика </a:t>
            </a:r>
            <a:endParaRPr lang="ru-RU" sz="27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623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маркетинга- 7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Современная коммерческая деятельность, основанная на знании рынка, осуществляемая по схеме предварительных оценок, динамично ориентированная на амбициозные цели, рассчитанная путем комбинирования выбранных и скоординированных средств и строго контролируемая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Рыночная концепция управления производством и реализацией товаров (услуг) на основе предварительного исследования рынка и анализа стратегических целей и возможностей организации под строгим контролем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331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маркетинга -8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Процесс планирования и управления разработкой изделий и услуг, ценовой политикой, продвижением товаров к потребителю и их сбытом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Концепция управления производством и реализацией товаров (услуг) с момента зарождения идеи создания товара до момента его реализации конечному потребителю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931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маркетинга-9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Создание и поддержание обеспеченности уровня жизни, прогнозирование потребностей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Особенность – нацеленность на удовлетворение социальных потребностей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191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маркетинга -10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Процесс, осуществляемый фирмой с рыночной ориентацией с целью достижения показателей, превышающих среднерыночные, путем систематического проведения политики создания продуктов с более высокой потребительской ценностью, чем у конкурентов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Управление организацией, с ориентацией на эффективную программу создания и реализации конкурентоспособных (зачастую новых) товаров (услуг) на рынке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614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Определение маркетинга -11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Двусторонний процесс, направляющий прежде всего в распоряжение фирмы информацию о желании покупателей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Полная информация о клиенте (его желаниях и потребностях) и для клиента, в т. ч. о качестве предоставляемой продукции (услуги)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145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маркетинга -12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Деловая активность, посредством которой поток товаров и услуг направляется от производителя к потребителю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Рыночная концепция управления производством и реализацией товаров (услуг)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247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маркетинга -13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Концепция ориентации на потребителей любой деятельности на любой стадии жизненного цикла управляемых объектов на основе прогнозирования их потребностей и организации продвижения любого товара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Главное предназначение – концепция ориентации на потребителя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790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. </a:t>
            </a:r>
            <a:r>
              <a:rPr lang="ru-RU" sz="2200" dirty="0"/>
              <a:t>Маркетинг как философия и методология современного бизнеса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Образ мышления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Философия бизнеса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Образ действия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Методология рыночной деятельности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Концепция маркетинга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Принципы и функции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Система и организация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Методы и средства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005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Внутренние факторы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Выбор целевых рынков (целевого сегмента</a:t>
            </a:r>
            <a:r>
              <a:rPr lang="ru-RU" sz="2800" dirty="0" smtClean="0">
                <a:latin typeface="Times New Roman"/>
                <a:ea typeface="Times New Roman"/>
              </a:rPr>
              <a:t>);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Цели </a:t>
            </a:r>
            <a:r>
              <a:rPr lang="ru-RU" sz="2800" dirty="0" smtClean="0">
                <a:latin typeface="Times New Roman"/>
                <a:ea typeface="Times New Roman"/>
              </a:rPr>
              <a:t>маркетинга;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Организация </a:t>
            </a:r>
            <a:r>
              <a:rPr lang="ru-RU" sz="2800" dirty="0" smtClean="0">
                <a:latin typeface="Times New Roman"/>
                <a:ea typeface="Times New Roman"/>
              </a:rPr>
              <a:t>маркетинга;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Структура (комплекс) </a:t>
            </a:r>
            <a:r>
              <a:rPr lang="ru-RU" sz="2800" dirty="0" smtClean="0">
                <a:latin typeface="Times New Roman"/>
                <a:ea typeface="Times New Roman"/>
              </a:rPr>
              <a:t>маркетинга;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Контроль (руководство) </a:t>
            </a:r>
            <a:r>
              <a:rPr lang="ru-RU" sz="2800" dirty="0" smtClean="0">
                <a:latin typeface="Times New Roman"/>
                <a:ea typeface="Times New Roman"/>
              </a:rPr>
              <a:t>маркетинга;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601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Комплекс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tabLst>
                <a:tab pos="5224145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Товар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5224145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Цена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5224145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Распределение</a:t>
            </a:r>
            <a:endParaRPr lang="ru-RU" sz="2400" dirty="0">
              <a:latin typeface="Times New Roman"/>
              <a:ea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Продвижение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1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Автор-составитель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Кириллова Лариса Константиновна, к.э.н., доцент кафедры маркетинга, логистики и рекламы.</a:t>
            </a:r>
          </a:p>
          <a:p>
            <a:r>
              <a:rPr lang="ru-RU" dirty="0" smtClean="0"/>
              <a:t>Дисциплина «Маркетинг» Общим объемом 108 часов, в том числе лекции 18 час., семинары </a:t>
            </a:r>
            <a:r>
              <a:rPr lang="ru-RU" smtClean="0"/>
              <a:t>18 час.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398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Макросреда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Социокультурная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Экономическая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Политико-правовая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Научно-техническая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Демографическая и природная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920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Микросреда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Покупатели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Конкуренты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Маркетинговые посредники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Поставщики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Контактные аудитории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442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Внутренняя среда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Кадровый потенциал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Организационно-управленческие возможности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Проектно-конструкторский потенциал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Материальные возможности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Производственные возможности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Сбытовой потенциал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Финансовые возможности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805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Процесс управления маркетингом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1.Выявление потребностей покупателей;</a:t>
            </a:r>
          </a:p>
          <a:p>
            <a:r>
              <a:rPr lang="ru-RU" dirty="0" smtClean="0"/>
              <a:t>2.Разработка и осуществление стратегии маркетинга;</a:t>
            </a:r>
          </a:p>
          <a:p>
            <a:r>
              <a:rPr lang="ru-RU" dirty="0" smtClean="0"/>
              <a:t>3.Оценка реакции покупателей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87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Разработка стратегий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1.разработка товаров, удовлетворяющих потребности покупателей;</a:t>
            </a:r>
          </a:p>
          <a:p>
            <a:r>
              <a:rPr lang="ru-RU" dirty="0" smtClean="0"/>
              <a:t>2. Позиционирование товаров для целевых сегментов;</a:t>
            </a:r>
          </a:p>
          <a:p>
            <a:r>
              <a:rPr lang="ru-RU" dirty="0" smtClean="0"/>
              <a:t>3. Разработка эффективного комплекса маркетинга;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9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Позиционирование товаров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Информирование  потребителей о преимуществах и особенностях товара с целью формирования в сознании  целевых покупателей места товара на рынке и в сознании целевых потребителей, отличного от конкурентов.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74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Комплекс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1.Товар- удовлетворяющий запросы потребителя;</a:t>
            </a:r>
          </a:p>
          <a:p>
            <a:r>
              <a:rPr lang="ru-RU" dirty="0" smtClean="0"/>
              <a:t>2.Цена- инструмент маркетинга, обеспечивающий покрытие затрат и получение прибыли.</a:t>
            </a:r>
          </a:p>
          <a:p>
            <a:r>
              <a:rPr lang="ru-RU" dirty="0" smtClean="0"/>
              <a:t>3.Продвижение- средства информирования  и коммуникации  с потребителем ( реклама, личные продажи, стимулирование сбыта, связи с общественностью).</a:t>
            </a:r>
          </a:p>
          <a:p>
            <a:r>
              <a:rPr lang="ru-RU" dirty="0" smtClean="0"/>
              <a:t>4. Распределение- маркетинговые решения по выбору места продажи, числа посредников, формата магазинов;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97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Эффективность комплекса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-соответствие маркетингового комплекса нуждам потребителей;</a:t>
            </a:r>
          </a:p>
          <a:p>
            <a:r>
              <a:rPr lang="ru-RU" dirty="0" smtClean="0"/>
              <a:t>-создание конкурентного преимущества с помощью маркетингового комплекса;</a:t>
            </a:r>
          </a:p>
          <a:p>
            <a:r>
              <a:rPr lang="ru-RU" dirty="0" smtClean="0"/>
              <a:t>-сбалансированность маркетингового комплекса;</a:t>
            </a:r>
          </a:p>
          <a:p>
            <a:r>
              <a:rPr lang="ru-RU" dirty="0" smtClean="0"/>
              <a:t>-соответствие маркетингового комплекса корпоративным ресурсам;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82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реакции покупателей на стратегии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Продажи компании за период времени- </a:t>
            </a:r>
            <a:r>
              <a:rPr lang="ru-RU" dirty="0" smtClean="0"/>
              <a:t>реализация продукции в стоимостном или натуральном измерении конкретным продавцом;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b="1" i="1" dirty="0" smtClean="0"/>
              <a:t>Доля рынка- </a:t>
            </a:r>
            <a:r>
              <a:rPr lang="ru-RU" dirty="0" smtClean="0"/>
              <a:t>часть рыночного спроса, покрываемая товарами конкретного продавца на фоне конкурентов;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35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 маркетинга в зависимости от состояния спроса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Виды спроса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маркетинга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1.Отрицательный </a:t>
            </a:r>
            <a:r>
              <a:rPr lang="ru-RU" b="1" dirty="0"/>
              <a:t>спрос- </a:t>
            </a:r>
            <a:r>
              <a:rPr lang="ru-RU" dirty="0"/>
              <a:t>рынок стремится избежать </a:t>
            </a:r>
            <a:r>
              <a:rPr lang="ru-RU" dirty="0" smtClean="0"/>
              <a:t>товара;</a:t>
            </a:r>
          </a:p>
          <a:p>
            <a:r>
              <a:rPr lang="ru-RU" dirty="0" smtClean="0"/>
              <a:t>2. </a:t>
            </a:r>
            <a:r>
              <a:rPr lang="ru-RU" b="1" dirty="0" smtClean="0"/>
              <a:t>Отсутствие спроса- </a:t>
            </a:r>
            <a:r>
              <a:rPr lang="ru-RU" dirty="0" smtClean="0"/>
              <a:t>покупатели не заинтересованы в товаре;</a:t>
            </a:r>
          </a:p>
          <a:p>
            <a:r>
              <a:rPr lang="ru-RU" dirty="0" smtClean="0"/>
              <a:t>3. </a:t>
            </a:r>
            <a:r>
              <a:rPr lang="ru-RU" b="1" dirty="0" smtClean="0"/>
              <a:t>Скрытый спрос- </a:t>
            </a:r>
            <a:r>
              <a:rPr lang="ru-RU" dirty="0" smtClean="0"/>
              <a:t>невозможно удовлетворить имеющимися товарами ;</a:t>
            </a:r>
          </a:p>
          <a:p>
            <a:r>
              <a:rPr lang="ru-RU" dirty="0" smtClean="0"/>
              <a:t>4. </a:t>
            </a:r>
            <a:r>
              <a:rPr lang="ru-RU" b="1" dirty="0" smtClean="0"/>
              <a:t>Падающий спрос- </a:t>
            </a:r>
            <a:r>
              <a:rPr lang="ru-RU" dirty="0" smtClean="0"/>
              <a:t>снижение объемов продаж  в течение длительного срока;</a:t>
            </a:r>
          </a:p>
          <a:p>
            <a:r>
              <a:rPr lang="ru-RU" dirty="0" smtClean="0"/>
              <a:t>5. </a:t>
            </a:r>
            <a:r>
              <a:rPr lang="ru-RU" b="1" dirty="0" smtClean="0"/>
              <a:t>Нерегулярный спрос- </a:t>
            </a:r>
            <a:r>
              <a:rPr lang="ru-RU" dirty="0" smtClean="0"/>
              <a:t>колебания спроса в течение года, дней недели, часов дня;</a:t>
            </a:r>
          </a:p>
          <a:p>
            <a:r>
              <a:rPr lang="ru-RU" dirty="0" smtClean="0"/>
              <a:t>6. </a:t>
            </a:r>
            <a:r>
              <a:rPr lang="ru-RU" b="1" dirty="0" smtClean="0"/>
              <a:t>Полноценный спрос- </a:t>
            </a:r>
            <a:r>
              <a:rPr lang="ru-RU" dirty="0" smtClean="0"/>
              <a:t>оборот компании отвечает целям по прибыли;</a:t>
            </a:r>
          </a:p>
          <a:p>
            <a:r>
              <a:rPr lang="ru-RU" dirty="0" smtClean="0"/>
              <a:t>7. </a:t>
            </a:r>
            <a:r>
              <a:rPr lang="ru-RU" b="1" dirty="0" smtClean="0"/>
              <a:t>Чрезмерный спрос- </a:t>
            </a:r>
            <a:r>
              <a:rPr lang="ru-RU" dirty="0" smtClean="0"/>
              <a:t>превышающий возможности качественного выполнения функций;</a:t>
            </a:r>
          </a:p>
          <a:p>
            <a:r>
              <a:rPr lang="ru-RU" dirty="0" smtClean="0"/>
              <a:t>8.</a:t>
            </a:r>
            <a:r>
              <a:rPr lang="ru-RU" b="1" dirty="0" smtClean="0"/>
              <a:t>Нерациональный спрос- </a:t>
            </a:r>
            <a:r>
              <a:rPr lang="ru-RU" dirty="0" smtClean="0"/>
              <a:t>спрос на вредные для здоровья товары;</a:t>
            </a:r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1.Выявить причины неприязни к товару и изменить негативное о</a:t>
            </a:r>
          </a:p>
          <a:p>
            <a:r>
              <a:rPr lang="ru-RU" dirty="0" smtClean="0"/>
              <a:t>2. Увязать выгоды товара с интересами покупателей;</a:t>
            </a:r>
          </a:p>
          <a:p>
            <a:r>
              <a:rPr lang="ru-RU" dirty="0" smtClean="0"/>
              <a:t>3. Оценить величину потенциального спроса и создать товары;</a:t>
            </a:r>
          </a:p>
          <a:p>
            <a:r>
              <a:rPr lang="ru-RU" dirty="0" smtClean="0"/>
              <a:t>4. выявить причины снижения продаж и изменить тенденцию;</a:t>
            </a:r>
          </a:p>
          <a:p>
            <a:r>
              <a:rPr lang="ru-RU" dirty="0" smtClean="0"/>
              <a:t>5.Сгладить колебания спроса с помощью гибких цен, стимулирования сбыта;</a:t>
            </a:r>
          </a:p>
          <a:p>
            <a:r>
              <a:rPr lang="ru-RU" dirty="0" smtClean="0"/>
              <a:t>6. Замерять уровень удовлетворенности потребителей  и не допускать снижения спроса;</a:t>
            </a:r>
          </a:p>
          <a:p>
            <a:r>
              <a:rPr lang="ru-RU" dirty="0" smtClean="0"/>
              <a:t>7. Реализация демаркетинга-временное снижение спроса;</a:t>
            </a:r>
          </a:p>
          <a:p>
            <a:r>
              <a:rPr lang="ru-RU" dirty="0" smtClean="0"/>
              <a:t>8. Меры по снижению доступности </a:t>
            </a:r>
          </a:p>
          <a:p>
            <a:r>
              <a:rPr lang="ru-RU" dirty="0" smtClean="0"/>
              <a:t>« вредных»  товаров;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5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категории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i="1" dirty="0" smtClean="0"/>
              <a:t>Нужда</a:t>
            </a:r>
            <a:r>
              <a:rPr lang="ru-RU" dirty="0" smtClean="0"/>
              <a:t>- чувство ощущаемой нехватки чего-либо;</a:t>
            </a:r>
          </a:p>
          <a:p>
            <a:pPr algn="just"/>
            <a:r>
              <a:rPr lang="ru-RU" b="1" i="1" dirty="0" smtClean="0"/>
              <a:t>Потребность</a:t>
            </a:r>
            <a:r>
              <a:rPr lang="ru-RU" dirty="0" smtClean="0"/>
              <a:t>- нужда, принявшая специфическую форму в соответствии с культурным уровнем и личностью индивида;</a:t>
            </a:r>
          </a:p>
          <a:p>
            <a:pPr algn="just"/>
            <a:r>
              <a:rPr lang="ru-RU" b="1" i="1" dirty="0" smtClean="0"/>
              <a:t>Запрос</a:t>
            </a:r>
            <a:r>
              <a:rPr lang="ru-RU" dirty="0" smtClean="0"/>
              <a:t>- потребность, подкрепленная покупательной способностью;</a:t>
            </a:r>
          </a:p>
          <a:p>
            <a:pPr algn="just"/>
            <a:r>
              <a:rPr lang="ru-RU" b="1" i="1" dirty="0" smtClean="0"/>
              <a:t>Товар</a:t>
            </a:r>
            <a:r>
              <a:rPr lang="ru-RU" dirty="0" smtClean="0"/>
              <a:t>- все, что может удовлетворить нужду или потребность и предлагается рынку с целью привлечения внимания, приобретения, использования или потребления;</a:t>
            </a:r>
          </a:p>
          <a:p>
            <a:pPr algn="just"/>
            <a:r>
              <a:rPr lang="ru-RU" b="1" i="1" dirty="0" smtClean="0"/>
              <a:t>Обмен</a:t>
            </a:r>
            <a:r>
              <a:rPr lang="ru-RU" dirty="0" smtClean="0"/>
              <a:t>- акт получения желаемого от объекта с предложением чего-либо взамен;</a:t>
            </a:r>
          </a:p>
          <a:p>
            <a:pPr algn="just"/>
            <a:r>
              <a:rPr lang="ru-RU" b="1" i="1" dirty="0" smtClean="0"/>
              <a:t>Сделка</a:t>
            </a:r>
            <a:r>
              <a:rPr lang="ru-RU" dirty="0" smtClean="0"/>
              <a:t>- единица измерения обменов между сторонами;</a:t>
            </a:r>
          </a:p>
          <a:p>
            <a:pPr algn="just"/>
            <a:r>
              <a:rPr lang="ru-RU" b="1" i="1" dirty="0" smtClean="0"/>
              <a:t>Рынок</a:t>
            </a:r>
            <a:r>
              <a:rPr lang="ru-RU" dirty="0" smtClean="0"/>
              <a:t>-совокупность существующих и потенциальных покупателей товара ( рынок продавца, рынок покупателя);</a:t>
            </a:r>
          </a:p>
          <a:p>
            <a:pPr algn="just"/>
            <a:r>
              <a:rPr lang="ru-RU" b="1" i="1" dirty="0" smtClean="0"/>
              <a:t>Сегмент рынка- </a:t>
            </a:r>
            <a:r>
              <a:rPr lang="ru-RU" dirty="0" smtClean="0"/>
              <a:t>группы потребителей со сходными потребностями и реакциями на маркетинговые предложения;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2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маркетинга: рыночные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Увеличение доли рынка, освоение новых рынков, ослабление рыночных позиций конкурентов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2397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маркетинга: собственно маркетинговые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Формирование благоприятного имиджа организации, достижение высокой удовлетворенности потребителей, увеличение прибыльности маркетинговой деятельности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6004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маркетинга: обеспечивающие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/>
                <a:ea typeface="Times New Roman"/>
              </a:rPr>
              <a:t>Стимулирующая,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ценовая,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Товарная,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сервисная </a:t>
            </a:r>
            <a:r>
              <a:rPr lang="ru-RU" sz="2800" dirty="0">
                <a:latin typeface="Times New Roman"/>
                <a:ea typeface="Times New Roman"/>
              </a:rPr>
              <a:t>политика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и </a:t>
            </a:r>
            <a:r>
              <a:rPr lang="ru-RU" sz="2800" dirty="0">
                <a:latin typeface="Times New Roman"/>
                <a:ea typeface="Times New Roman"/>
              </a:rPr>
              <a:t>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8735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маркетинга: контролирующие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Контроль текущей, стратегической, финансовой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3208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маркетинга: структурно-управленческие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Придание организационной структуре большей гибкости и адаптивности, нацеленность на достижение новых, более сложных стратегических целей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9369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функции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/>
                <a:ea typeface="Times New Roman"/>
              </a:rPr>
              <a:t>Аналитическая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(функция анализа и синтеза</a:t>
            </a:r>
            <a:r>
              <a:rPr lang="ru-RU" sz="2800" dirty="0" smtClean="0">
                <a:latin typeface="Times New Roman"/>
                <a:ea typeface="Times New Roman"/>
              </a:rPr>
              <a:t>)</a:t>
            </a:r>
          </a:p>
          <a:p>
            <a:r>
              <a:rPr lang="ru-RU" sz="2800" b="1" dirty="0" err="1" smtClean="0">
                <a:latin typeface="Times New Roman"/>
                <a:ea typeface="Times New Roman"/>
              </a:rPr>
              <a:t>Продуктово</a:t>
            </a:r>
            <a:r>
              <a:rPr lang="ru-RU" sz="2800" b="1" dirty="0" smtClean="0">
                <a:latin typeface="Times New Roman"/>
                <a:ea typeface="Times New Roman"/>
              </a:rPr>
              <a:t>-производственная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(созидательная</a:t>
            </a:r>
            <a:r>
              <a:rPr lang="ru-RU" sz="2800" dirty="0" smtClean="0">
                <a:latin typeface="Times New Roman"/>
                <a:ea typeface="Times New Roman"/>
              </a:rPr>
              <a:t>)</a:t>
            </a:r>
          </a:p>
          <a:p>
            <a:r>
              <a:rPr lang="ru-RU" sz="2800" b="1" dirty="0">
                <a:latin typeface="Times New Roman"/>
                <a:ea typeface="Times New Roman"/>
              </a:rPr>
              <a:t>Сбытовая</a:t>
            </a:r>
            <a:r>
              <a:rPr lang="ru-RU" sz="2800" dirty="0">
                <a:latin typeface="Times New Roman"/>
                <a:ea typeface="Times New Roman"/>
              </a:rPr>
              <a:t> (функция реализации</a:t>
            </a:r>
            <a:r>
              <a:rPr lang="ru-RU" sz="2800" dirty="0" smtClean="0">
                <a:latin typeface="Times New Roman"/>
                <a:ea typeface="Times New Roman"/>
              </a:rPr>
              <a:t>)</a:t>
            </a:r>
          </a:p>
          <a:p>
            <a:r>
              <a:rPr lang="ru-RU" sz="2800" b="1" dirty="0">
                <a:latin typeface="Times New Roman"/>
                <a:ea typeface="Times New Roman"/>
              </a:rPr>
              <a:t>Формирующая</a:t>
            </a:r>
            <a:r>
              <a:rPr lang="ru-RU" sz="2800" dirty="0">
                <a:latin typeface="Times New Roman"/>
                <a:ea typeface="Times New Roman"/>
              </a:rPr>
              <a:t> (функция убеждения и стимулирования</a:t>
            </a:r>
            <a:r>
              <a:rPr lang="ru-RU" sz="2800" dirty="0" smtClean="0">
                <a:latin typeface="Times New Roman"/>
                <a:ea typeface="Times New Roman"/>
              </a:rPr>
              <a:t>)</a:t>
            </a:r>
          </a:p>
          <a:p>
            <a:r>
              <a:rPr lang="ru-RU" sz="2800" dirty="0">
                <a:latin typeface="Times New Roman"/>
                <a:ea typeface="Times New Roman"/>
              </a:rPr>
              <a:t>Функция </a:t>
            </a:r>
            <a:r>
              <a:rPr lang="ru-RU" sz="2800" b="1" dirty="0">
                <a:latin typeface="Times New Roman"/>
                <a:ea typeface="Times New Roman"/>
              </a:rPr>
              <a:t>планирования, управления и контроля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4266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Аналитическая (функция анализа и синтеза)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основные </a:t>
            </a:r>
            <a:r>
              <a:rPr lang="ru-RU" dirty="0">
                <a:latin typeface="Times New Roman"/>
                <a:ea typeface="Times New Roman"/>
              </a:rPr>
              <a:t>составляющие </a:t>
            </a:r>
            <a:r>
              <a:rPr lang="ru-RU" dirty="0" smtClean="0">
                <a:latin typeface="Times New Roman"/>
                <a:ea typeface="Times New Roman"/>
              </a:rPr>
              <a:t>функции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Объекты изучения и воздействия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>
                <a:latin typeface="Times New Roman"/>
                <a:ea typeface="Times New Roman"/>
              </a:rPr>
              <a:t>Анализ рынка, изучение его состояния и динамики; исследование поведения потребителей и поставщиков продукции; анализ деятельности конкурентов и посредников; сегментация рынка, выделение целевых </a:t>
            </a:r>
            <a:r>
              <a:rPr lang="ru-RU" sz="2400" dirty="0" err="1">
                <a:latin typeface="Times New Roman"/>
                <a:ea typeface="Times New Roman"/>
              </a:rPr>
              <a:t>субсегментов</a:t>
            </a:r>
            <a:r>
              <a:rPr lang="ru-RU" sz="2400" dirty="0">
                <a:latin typeface="Times New Roman"/>
                <a:ea typeface="Times New Roman"/>
              </a:rPr>
              <a:t> и покупателей; прогнозирование конъюнктуры рынка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75895" algn="l"/>
                <a:tab pos="331597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Внешняя среда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75895" algn="l"/>
                <a:tab pos="331597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Рынок, его составляющие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75895" algn="l"/>
                <a:tab pos="331597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Потребители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75895" algn="l"/>
                <a:tab pos="331597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Состояние рынка. Фирменная структура рынка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75895" algn="l"/>
                <a:tab pos="331597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Товар (товарная структура)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ru-RU" sz="2400" dirty="0">
                <a:latin typeface="Times New Roman"/>
                <a:ea typeface="Times New Roman"/>
              </a:rPr>
              <a:t>Внутренняя среда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5636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Продуктово</a:t>
            </a:r>
            <a:r>
              <a:rPr lang="ru-RU" dirty="0"/>
              <a:t>-производственная (созидательная)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Составляющие функции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Объект анализа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/>
                <a:ea typeface="Times New Roman"/>
              </a:rPr>
              <a:t>Разработка предложений по выпуску новых товаров и проектированию их коммерческих характеристик; управление ассортиментом выпускаемой продукции; формирование марочной политики; повышение конкурентоспособности товаров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15265" algn="l"/>
                <a:tab pos="331597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Создание и организация новых продуктов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15265" algn="l"/>
                <a:tab pos="331597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Применение новых технологий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ru-RU" sz="2400" dirty="0">
                <a:latin typeface="Times New Roman"/>
                <a:ea typeface="Times New Roman"/>
              </a:rPr>
              <a:t>Управление качеством и конкурентоспособностью в производственной сфере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9134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Сбытовая (</a:t>
            </a:r>
            <a:r>
              <a:rPr lang="ru-RU" dirty="0" smtClean="0"/>
              <a:t>функция </a:t>
            </a:r>
            <a:r>
              <a:rPr lang="ru-RU" dirty="0"/>
              <a:t>реализации)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Составляющие функции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Объект анализа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/>
                <a:ea typeface="Times New Roman"/>
              </a:rPr>
              <a:t>Построение </a:t>
            </a:r>
            <a:r>
              <a:rPr lang="ru-RU" sz="2400" dirty="0">
                <a:latin typeface="Times New Roman"/>
                <a:ea typeface="Times New Roman"/>
              </a:rPr>
              <a:t>каналов распределения продукции и организация товародвижения; управление оптовыми и розничными продажами; планирование </a:t>
            </a:r>
            <a:r>
              <a:rPr lang="ru-RU" sz="2400" dirty="0" smtClean="0">
                <a:latin typeface="Times New Roman"/>
                <a:ea typeface="Times New Roman"/>
              </a:rPr>
              <a:t>товарооборота.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54940" algn="l"/>
                <a:tab pos="3315970" algn="l"/>
              </a:tabLst>
            </a:pPr>
            <a:endParaRPr lang="ru-RU" sz="2400" dirty="0" smtClean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54940" algn="l"/>
                <a:tab pos="3315970" algn="l"/>
              </a:tabLst>
            </a:pPr>
            <a:r>
              <a:rPr lang="ru-RU" sz="2400" dirty="0" smtClean="0">
                <a:latin typeface="Times New Roman"/>
                <a:ea typeface="Times New Roman"/>
              </a:rPr>
              <a:t>Организация </a:t>
            </a:r>
            <a:r>
              <a:rPr lang="ru-RU" sz="2400" dirty="0">
                <a:latin typeface="Times New Roman"/>
                <a:ea typeface="Times New Roman"/>
              </a:rPr>
              <a:t>системы товародвижения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ru-RU" sz="2400" dirty="0">
                <a:latin typeface="Times New Roman"/>
                <a:ea typeface="Times New Roman"/>
              </a:rPr>
              <a:t>Организация сервиса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0374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Формирующая (функция </a:t>
            </a:r>
            <a:r>
              <a:rPr lang="ru-RU" dirty="0" smtClean="0"/>
              <a:t>убеждения </a:t>
            </a:r>
            <a:r>
              <a:rPr lang="ru-RU" dirty="0"/>
              <a:t>и </a:t>
            </a:r>
            <a:r>
              <a:rPr lang="ru-RU" dirty="0" smtClean="0"/>
              <a:t>стимулирования</a:t>
            </a:r>
            <a:r>
              <a:rPr lang="ru-RU" dirty="0"/>
              <a:t>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Составляющие функции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Объект анализа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51765" algn="l"/>
                <a:tab pos="331597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Формирование спроса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ru-RU" sz="2400" dirty="0">
                <a:latin typeface="Times New Roman"/>
                <a:ea typeface="Times New Roman"/>
              </a:rPr>
              <a:t>Стимулирование сбыта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400" dirty="0">
                <a:latin typeface="Times New Roman"/>
                <a:ea typeface="Times New Roman"/>
              </a:rPr>
              <a:t>Реклама; </a:t>
            </a:r>
            <a:endParaRPr lang="ru-RU" sz="2400" dirty="0" smtClean="0">
              <a:latin typeface="Times New Roman"/>
              <a:ea typeface="Times New Roman"/>
            </a:endParaRPr>
          </a:p>
          <a:p>
            <a:r>
              <a:rPr lang="ru-RU" sz="2400" dirty="0" smtClean="0">
                <a:latin typeface="Times New Roman"/>
                <a:ea typeface="Times New Roman"/>
              </a:rPr>
              <a:t>персональные продажи;</a:t>
            </a:r>
          </a:p>
          <a:p>
            <a:r>
              <a:rPr lang="ru-RU" sz="2400" dirty="0" smtClean="0">
                <a:latin typeface="Times New Roman"/>
                <a:ea typeface="Times New Roman"/>
              </a:rPr>
              <a:t>Краткосрочное стимулирование продаж;</a:t>
            </a:r>
          </a:p>
          <a:p>
            <a:r>
              <a:rPr lang="ru-RU" sz="2400" dirty="0" smtClean="0">
                <a:latin typeface="Times New Roman"/>
                <a:ea typeface="Times New Roman"/>
              </a:rPr>
              <a:t>связи </a:t>
            </a:r>
            <a:r>
              <a:rPr lang="ru-RU" sz="2400" dirty="0">
                <a:latin typeface="Times New Roman"/>
                <a:ea typeface="Times New Roman"/>
              </a:rPr>
              <a:t>с общественностью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02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маркетинга-1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Вид человеческой деятельности, направленный на удовлетворение нужд и потребностей посредством обмена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Это философия и методология рыночной деятельности, формирующая «образ мышления» и «образ действия». Термин может означать социальное явление, корпоративное мировоззрение, управленческий процесс, функцию предприятия, производственно-коммерческую деятельность, сферу бизнеса, научную дисциплину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6957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Функция </a:t>
            </a:r>
            <a:r>
              <a:rPr lang="ru-RU" dirty="0" smtClean="0"/>
              <a:t>планирования</a:t>
            </a:r>
            <a:r>
              <a:rPr lang="ru-RU" dirty="0"/>
              <a:t>, управления и контроля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Содержание функции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Объект анализа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51130" algn="l"/>
                <a:tab pos="331597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Организация планирования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51130" algn="l"/>
                <a:tab pos="331597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Информационное обеспечение управления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51130" algn="l"/>
                <a:tab pos="331597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Коммуникационное обеспечение маркетинга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ru-RU" sz="2400" dirty="0">
                <a:latin typeface="Times New Roman"/>
                <a:ea typeface="Times New Roman"/>
              </a:rPr>
              <a:t>Организация контроля маркетинга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54940" algn="l"/>
                <a:tab pos="331597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Формирование товарной политики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54940" algn="l"/>
                <a:tab pos="331597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Проведение ценовой политики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54940" algn="l"/>
                <a:tab pos="331597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Организация системы товародвижения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ru-RU" sz="2400" dirty="0">
                <a:latin typeface="Times New Roman"/>
                <a:ea typeface="Times New Roman"/>
              </a:rPr>
              <a:t>Организация сервиса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2877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Концепции управления маркетингом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Aft>
                <a:spcPts val="0"/>
              </a:spcAft>
              <a:tabLst>
                <a:tab pos="331597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Концепция «совершенствования производства» (до начала 30-х гг.)</a:t>
            </a:r>
            <a:endParaRPr lang="ru-RU" sz="2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331597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Концепция совершенствования сбыта (до начала 50-х гг.)</a:t>
            </a:r>
            <a:endParaRPr lang="ru-RU" sz="2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331597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Концепция совершенствования товара (до начала 70-х гг.)</a:t>
            </a:r>
            <a:endParaRPr lang="ru-RU" sz="2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331597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Потребительская концепция (до конца 70-х гг.)</a:t>
            </a:r>
            <a:endParaRPr lang="ru-RU" sz="2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331597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Концепция социально-этического маркетинга (80-е гг.)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961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latin typeface="Times New Roman"/>
                <a:ea typeface="Times New Roman"/>
              </a:rPr>
              <a:t>Условия </a:t>
            </a:r>
            <a:r>
              <a:rPr lang="ru-RU" sz="4000" dirty="0" smtClean="0">
                <a:latin typeface="Times New Roman"/>
                <a:ea typeface="Times New Roman"/>
              </a:rPr>
              <a:t>формирования концепции совершенствования производства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Спрос превышает предложение, рынок не насыщен, спрос носит количественный характер, покупатели конкурируют между собой (один из вариантов – монополия продавца)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0788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Содержание концепции совершенствования производства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Любой товар будет пользоваться спросом, если он доступен по цене и широко представлен на рынке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8396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Деятельность фирмы ориентирована только на возможности производства (не на потребности общества)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0729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производителя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Увеличение объема </a:t>
            </a:r>
            <a:r>
              <a:rPr lang="ru-RU" sz="2800" dirty="0" smtClean="0">
                <a:latin typeface="Times New Roman"/>
                <a:ea typeface="Times New Roman"/>
              </a:rPr>
              <a:t>продаж;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Снижение себестоимости достигается путем увеличения производства и производительности </a:t>
            </a:r>
            <a:r>
              <a:rPr lang="ru-RU" sz="2800" dirty="0" smtClean="0">
                <a:latin typeface="Times New Roman"/>
                <a:ea typeface="Times New Roman"/>
              </a:rPr>
              <a:t>труда;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1983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применения и недостатки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Товары массового спроса, рынок большой </a:t>
            </a:r>
            <a:r>
              <a:rPr lang="ru-RU" sz="2800" dirty="0" smtClean="0">
                <a:latin typeface="Times New Roman"/>
                <a:ea typeface="Times New Roman"/>
              </a:rPr>
              <a:t>емкости;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Узость товарного ассортимента, на фоне роста производительности труда и объемов производства, приводит к насыщению и перенасыщению рынка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6672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4617B"/>
                </a:solidFill>
              </a:rPr>
              <a:t>Концепция совершенствования сбыта (до начала 50-х гг.)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В результате кризиса компании столкнулись с отсутствие спроса на свои товары. При этом даже крупные фирмы не имели ресурсов на изменение </a:t>
            </a:r>
            <a:r>
              <a:rPr lang="ru-RU" sz="2800" dirty="0" smtClean="0">
                <a:latin typeface="Times New Roman"/>
                <a:ea typeface="Times New Roman"/>
              </a:rPr>
              <a:t>ассортимента;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Любой товар может быть продан, если для этого приложить усилия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2975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Фокусировка внимания на интенсификации сбытовых усилий (что требовало значительно меньших затрат)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5633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производителя и способы достижения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Производство товара с последующим изощренным </a:t>
            </a:r>
            <a:r>
              <a:rPr lang="ru-RU" sz="2800" dirty="0" smtClean="0">
                <a:latin typeface="Times New Roman"/>
                <a:ea typeface="Times New Roman"/>
              </a:rPr>
              <a:t>сбытом;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Агрессивные методы принуждения к разовой покупке (психологическое давление, материальная заинтересованность – подарки, скидки), методы ориентации покупателей на долговременные покупки (скидки постоянным покупателям)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886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маркетинга -2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Комплексная система организации производства и сбыта, ориентированная на возможно более полное удовлетворение быстро меняющихся и все более разнообразных потребностей конкурентных групп покупателей посредством рынка и получение на этой основе устойчивой прибыли и конкурентных преимуществ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Двуединая цель – 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максимизировать прибыль организации, производящей товар и (или) оказывающей услуги;</a:t>
            </a:r>
            <a:endParaRPr lang="ru-RU" sz="2400" dirty="0">
              <a:latin typeface="Times New Roman"/>
              <a:ea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удовлетворить спрос потребителей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9599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условия применения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Товары пассивного спроса (покупатель не испытывает потребность в товаре, пока не узнает о его достоинствах, избыток товаров при отсутствии естественного спроса)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1427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 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Появление «иммунитета» покупателей к различным методам интенсивного сбыта, насыщение рынка узким товарным ассортиментом, замедление или прекращение роста компаний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5039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4617B"/>
                </a:solidFill>
              </a:rPr>
              <a:t>Концепция совершенствования товара (до начала 70-х гг.)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Насыщение рынка сопровождается усилением конкуренции. При этом методы конкурентной борьбы (на уровне сбытовых усилий компании) теряли свою </a:t>
            </a:r>
            <a:r>
              <a:rPr lang="ru-RU" sz="2800" dirty="0" smtClean="0">
                <a:latin typeface="Times New Roman"/>
                <a:ea typeface="Times New Roman"/>
              </a:rPr>
              <a:t>эффективность;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Любой товар может быть продан на рынке, если он хорошего </a:t>
            </a:r>
            <a:r>
              <a:rPr lang="ru-RU" sz="2800" dirty="0" smtClean="0">
                <a:latin typeface="Times New Roman"/>
                <a:ea typeface="Times New Roman"/>
              </a:rPr>
              <a:t>качества;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19488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Усилия компаний направлены на товарную дифференциацию (совершенствование характеристик товара), для чего фирмы уже аккумулировали достаточно ресурсов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7932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производителя и способы достижения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Повышение качества товара, характеристик товара, ценных для </a:t>
            </a:r>
            <a:r>
              <a:rPr lang="ru-RU" sz="2800" dirty="0" smtClean="0">
                <a:latin typeface="Times New Roman"/>
                <a:ea typeface="Times New Roman"/>
              </a:rPr>
              <a:t>потребителя;</a:t>
            </a:r>
          </a:p>
          <a:p>
            <a:endParaRPr lang="ru-RU" sz="2800" dirty="0">
              <a:latin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Достигается путем технических разработок (инноваций), позволяющих выделить товар среди конкурентов по его качественным </a:t>
            </a:r>
            <a:r>
              <a:rPr lang="ru-RU" sz="2800" dirty="0" smtClean="0">
                <a:latin typeface="Times New Roman"/>
                <a:ea typeface="Times New Roman"/>
              </a:rPr>
              <a:t>характеристикам;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012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применения и недостатки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Может быть применена на любых типах </a:t>
            </a:r>
            <a:r>
              <a:rPr lang="ru-RU" sz="2800" dirty="0" smtClean="0">
                <a:latin typeface="Times New Roman"/>
                <a:ea typeface="Times New Roman"/>
              </a:rPr>
              <a:t>рынка;</a:t>
            </a:r>
          </a:p>
          <a:p>
            <a:endParaRPr lang="ru-RU" sz="2800" dirty="0">
              <a:latin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Высокая цена товара на рынке (производитель возмещает расходы на разработку товара). Кроме того, производитель не способен адекватно оценивать угрозу со стороны </a:t>
            </a:r>
            <a:r>
              <a:rPr lang="ru-RU" sz="2800" dirty="0" smtClean="0">
                <a:latin typeface="Times New Roman"/>
                <a:ea typeface="Times New Roman"/>
              </a:rPr>
              <a:t>товаров-субститутов;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2971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4617B"/>
                </a:solidFill>
              </a:rPr>
              <a:t>Потребительская концепция (до конца 70-х гг.)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Частые неудачи в использовании концепции совершенствования товара (новый товар не пользовался должным спросом, и его продажи не покрывали инвестиций, затраченных на разработку</a:t>
            </a:r>
            <a:r>
              <a:rPr lang="ru-RU" sz="2800" dirty="0" smtClean="0">
                <a:latin typeface="Times New Roman"/>
                <a:ea typeface="Times New Roman"/>
              </a:rPr>
              <a:t>);</a:t>
            </a:r>
          </a:p>
          <a:p>
            <a:endParaRPr lang="ru-RU" sz="2800" dirty="0">
              <a:latin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Товар будет продан на рынке, если его производству предшествует изучение конъюнктуры и потребностей </a:t>
            </a:r>
            <a:r>
              <a:rPr lang="ru-RU" sz="2800" dirty="0" smtClean="0">
                <a:latin typeface="Times New Roman"/>
                <a:ea typeface="Times New Roman"/>
              </a:rPr>
              <a:t>рынка;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0033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Внимание руководства компаний направлено на удовлетворение реальных потребностей рынка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9101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производителя и способы достижения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Стремление следовать в своей деятельности за структурой потребительского </a:t>
            </a:r>
            <a:r>
              <a:rPr lang="ru-RU" sz="2800" dirty="0" smtClean="0">
                <a:latin typeface="Times New Roman"/>
                <a:ea typeface="Times New Roman"/>
              </a:rPr>
              <a:t>спроса;</a:t>
            </a:r>
          </a:p>
          <a:p>
            <a:endParaRPr lang="ru-RU" sz="2800" dirty="0">
              <a:latin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Фирмы тратят значительные ресурсы на изучение спроса и потребительских предпочтений и стремятся производить востребованный рынком </a:t>
            </a:r>
            <a:r>
              <a:rPr lang="ru-RU" sz="2800" dirty="0" smtClean="0">
                <a:latin typeface="Times New Roman"/>
                <a:ea typeface="Times New Roman"/>
              </a:rPr>
              <a:t>товар;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0478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Современное использование и недостатки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Может быть применена на любых типах </a:t>
            </a:r>
            <a:r>
              <a:rPr lang="ru-RU" sz="2800" dirty="0" smtClean="0">
                <a:latin typeface="Times New Roman"/>
                <a:ea typeface="Times New Roman"/>
              </a:rPr>
              <a:t>рынков;</a:t>
            </a:r>
          </a:p>
          <a:p>
            <a:endParaRPr lang="ru-RU" sz="2800" dirty="0">
              <a:latin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Стремление компаний ориентироваться на сиюминутные потребности индивидуума, что в конечном итого приводит к конфликту с идеями долгосрочного благополучия </a:t>
            </a:r>
            <a:r>
              <a:rPr lang="ru-RU" sz="2800" dirty="0" smtClean="0">
                <a:latin typeface="Times New Roman"/>
                <a:ea typeface="Times New Roman"/>
              </a:rPr>
              <a:t>общества;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40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маркетинга -3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Система управления производственно-сбытовой деятельностью предприятий, основанная на комплексном анализе рынка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Главное предназначение: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рыночная концепция управления производством товаров (услуг), ориентированная на изученный сегмент рынка;</a:t>
            </a:r>
            <a:endParaRPr lang="ru-RU" sz="2400" dirty="0">
              <a:latin typeface="Times New Roman"/>
              <a:ea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программа создания и реализации конкретных товаров (услуг) рыночной новизны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9077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4617B"/>
                </a:solidFill>
                <a:latin typeface="Times New Roman"/>
                <a:ea typeface="Times New Roman"/>
              </a:rPr>
              <a:t>Концепция социально-этического маркетинга (80-е гг.)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К началу 80-х гг. развитие экономики в постиндустриальных странах достигло достаточного уровня для того, чтобы общественное сознание приняло идеи общественного </a:t>
            </a:r>
            <a:r>
              <a:rPr lang="ru-RU" sz="2800" dirty="0" smtClean="0">
                <a:latin typeface="Times New Roman"/>
                <a:ea typeface="Times New Roman"/>
              </a:rPr>
              <a:t>блага;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6525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Качественный товар будет пользоваться спросом, если он соответствует неэкономическим общественным потребностям (защита экологии, безопасность товаров и т. д</a:t>
            </a:r>
            <a:r>
              <a:rPr lang="ru-RU" sz="2800" dirty="0" smtClean="0">
                <a:latin typeface="Times New Roman"/>
                <a:ea typeface="Times New Roman"/>
              </a:rPr>
              <a:t>.);</a:t>
            </a:r>
          </a:p>
          <a:p>
            <a:endParaRPr lang="ru-RU" sz="2800" dirty="0">
              <a:latin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В ходе конкурентной борьбы компании акцентируют внимание на полезности / безопасности своих товаров для </a:t>
            </a:r>
            <a:r>
              <a:rPr lang="ru-RU" sz="2800" dirty="0" smtClean="0">
                <a:latin typeface="Times New Roman"/>
                <a:ea typeface="Times New Roman"/>
              </a:rPr>
              <a:t>общества;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02331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производителя и способы достижения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Если производство, удовлетворяющее потребность, вызывает негативные процессы в природе или другим образом вредит обществу, то оно должно быть модифицировано или </a:t>
            </a:r>
            <a:r>
              <a:rPr lang="ru-RU" sz="2800" dirty="0" smtClean="0">
                <a:latin typeface="Times New Roman"/>
                <a:ea typeface="Times New Roman"/>
              </a:rPr>
              <a:t>ликвидировано;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75738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условия применения и недостатки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Экономически развитые рынки, прошедшие этап массовой ориентации на </a:t>
            </a:r>
            <a:r>
              <a:rPr lang="ru-RU" sz="2800" dirty="0" smtClean="0">
                <a:latin typeface="Times New Roman"/>
                <a:ea typeface="Times New Roman"/>
              </a:rPr>
              <a:t>маркетинг;</a:t>
            </a:r>
          </a:p>
          <a:p>
            <a:endParaRPr lang="ru-RU" sz="2800" dirty="0">
              <a:latin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Отсутствие решения ряда технологических проблем, вызывающих, в частности, высокую цену </a:t>
            </a:r>
            <a:r>
              <a:rPr lang="ru-RU" sz="2800" dirty="0" smtClean="0">
                <a:latin typeface="Times New Roman"/>
                <a:ea typeface="Times New Roman"/>
              </a:rPr>
              <a:t>товара;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2238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маркетинга по периоду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Стратегический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Комплекс работ по формированию стратегии фирмы на основе стратегической сегментации рынка, прогнозированию стратегий повышения качества товаров, ресурсосбережения, развития производства и нормативов конкурентоспособности, нацеленных на сохранение или достижение конкурентных преимуществ фирмы и стабильное получение достаточной </a:t>
            </a:r>
            <a:r>
              <a:rPr lang="ru-RU" sz="2800" dirty="0" smtClean="0">
                <a:latin typeface="Times New Roman"/>
                <a:ea typeface="Times New Roman"/>
              </a:rPr>
              <a:t>прибыли.</a:t>
            </a:r>
          </a:p>
          <a:p>
            <a:r>
              <a:rPr lang="ru-RU" sz="2800" dirty="0">
                <a:latin typeface="Times New Roman"/>
                <a:ea typeface="Times New Roman"/>
              </a:rPr>
              <a:t>Тактический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Комплекс работ по тактической (кратковременной) сегментации рынка, рекламе и стимулированию сбыта товаров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03243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/>
                <a:ea typeface="Times New Roman"/>
              </a:rPr>
              <a:t>Виды маркетинга по области </a:t>
            </a:r>
            <a:r>
              <a:rPr lang="ru-RU" sz="3600" dirty="0">
                <a:latin typeface="Times New Roman"/>
                <a:ea typeface="Times New Roman"/>
              </a:rPr>
              <a:t>действия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b="1" dirty="0">
                <a:latin typeface="Times New Roman"/>
                <a:ea typeface="Times New Roman"/>
              </a:rPr>
              <a:t>Маркетинг идей общественного </a:t>
            </a:r>
            <a:r>
              <a:rPr lang="ru-RU" sz="2800" b="1" dirty="0" smtClean="0">
                <a:latin typeface="Times New Roman"/>
                <a:ea typeface="Times New Roman"/>
              </a:rPr>
              <a:t>характера-</a:t>
            </a: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разработка</a:t>
            </a:r>
            <a:r>
              <a:rPr lang="ru-RU" sz="2800" dirty="0">
                <a:latin typeface="Times New Roman"/>
                <a:ea typeface="Times New Roman"/>
              </a:rPr>
              <a:t>, претворение в жизнь и контроль выполнения программ, имеющих цель добиться восприятия целевой группой (или целевыми группами) общественной идеи, движения или </a:t>
            </a:r>
            <a:r>
              <a:rPr lang="ru-RU" sz="2800" dirty="0" smtClean="0">
                <a:latin typeface="Times New Roman"/>
                <a:ea typeface="Times New Roman"/>
              </a:rPr>
              <a:t>практики;</a:t>
            </a:r>
          </a:p>
          <a:p>
            <a:r>
              <a:rPr lang="ru-RU" sz="2800" b="1" dirty="0">
                <a:latin typeface="Times New Roman"/>
                <a:ea typeface="Times New Roman"/>
              </a:rPr>
              <a:t>Маркетинг </a:t>
            </a:r>
            <a:r>
              <a:rPr lang="ru-RU" sz="2800" b="1" dirty="0" smtClean="0">
                <a:latin typeface="Times New Roman"/>
                <a:ea typeface="Times New Roman"/>
              </a:rPr>
              <a:t>места-</a:t>
            </a: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деятельность </a:t>
            </a:r>
            <a:r>
              <a:rPr lang="ru-RU" sz="2800" dirty="0">
                <a:latin typeface="Times New Roman"/>
                <a:ea typeface="Times New Roman"/>
              </a:rPr>
              <a:t>по созданию, поддержанию или изменению мнения или отношения клиентов к отдельным местам, месторасположениям </a:t>
            </a:r>
            <a:r>
              <a:rPr lang="ru-RU" sz="2800" dirty="0" smtClean="0">
                <a:latin typeface="Times New Roman"/>
                <a:ea typeface="Times New Roman"/>
              </a:rPr>
              <a:t>объектов;</a:t>
            </a:r>
          </a:p>
          <a:p>
            <a:r>
              <a:rPr lang="ru-RU" sz="2800" b="1" dirty="0">
                <a:latin typeface="Times New Roman"/>
                <a:ea typeface="Times New Roman"/>
              </a:rPr>
              <a:t>Внутренний </a:t>
            </a:r>
            <a:r>
              <a:rPr lang="ru-RU" sz="2800" b="1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маркетинг</a:t>
            </a:r>
            <a:r>
              <a:rPr lang="ru-RU" sz="2800" dirty="0">
                <a:latin typeface="Times New Roman"/>
                <a:ea typeface="Times New Roman"/>
              </a:rPr>
              <a:t>, осуществляемый внутри фирмы по обучению и мотивации персонала, работающего с </a:t>
            </a:r>
            <a:r>
              <a:rPr lang="ru-RU" sz="2800" dirty="0" smtClean="0">
                <a:latin typeface="Times New Roman"/>
                <a:ea typeface="Times New Roman"/>
              </a:rPr>
              <a:t>клиентами;</a:t>
            </a:r>
          </a:p>
          <a:p>
            <a:r>
              <a:rPr lang="ru-RU" sz="2800" b="1" dirty="0">
                <a:latin typeface="Times New Roman"/>
                <a:ea typeface="Times New Roman"/>
              </a:rPr>
              <a:t>Маркетинг </a:t>
            </a:r>
            <a:r>
              <a:rPr lang="ru-RU" sz="2800" b="1" dirty="0" smtClean="0">
                <a:latin typeface="Times New Roman"/>
                <a:ea typeface="Times New Roman"/>
              </a:rPr>
              <a:t>организации-</a:t>
            </a: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деятельность </a:t>
            </a:r>
            <a:r>
              <a:rPr lang="ru-RU" sz="2800" dirty="0">
                <a:latin typeface="Times New Roman"/>
                <a:ea typeface="Times New Roman"/>
              </a:rPr>
              <a:t>с целью создания, поддержания или изменения отношений и поведения всех лиц и организаций, представляющих интерес для данной </a:t>
            </a:r>
            <a:r>
              <a:rPr lang="ru-RU" sz="2800" dirty="0" smtClean="0">
                <a:latin typeface="Times New Roman"/>
                <a:ea typeface="Times New Roman"/>
              </a:rPr>
              <a:t>фирмы;</a:t>
            </a:r>
          </a:p>
          <a:p>
            <a:r>
              <a:rPr lang="ru-RU" sz="2800" b="1" dirty="0">
                <a:latin typeface="Times New Roman"/>
                <a:ea typeface="Times New Roman"/>
              </a:rPr>
              <a:t>Международный (глобальный) </a:t>
            </a:r>
            <a:r>
              <a:rPr lang="ru-RU" sz="2800" b="1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деятельность </a:t>
            </a:r>
            <a:r>
              <a:rPr lang="ru-RU" sz="2800" dirty="0">
                <a:latin typeface="Times New Roman"/>
                <a:ea typeface="Times New Roman"/>
              </a:rPr>
              <a:t>фирмы международного </a:t>
            </a:r>
            <a:r>
              <a:rPr lang="ru-RU" sz="2800" dirty="0" smtClean="0">
                <a:latin typeface="Times New Roman"/>
                <a:ea typeface="Times New Roman"/>
              </a:rPr>
              <a:t>характера;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8751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маркетинга по сфере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Потребительский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Маркетинг между фирмами и конечными потребителями, физическими лицами или </a:t>
            </a:r>
            <a:r>
              <a:rPr lang="ru-RU" sz="2800" dirty="0" smtClean="0">
                <a:latin typeface="Times New Roman"/>
                <a:ea typeface="Times New Roman"/>
              </a:rPr>
              <a:t>семьями;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Индустриальный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Маркетинг между двумя фирмами (юридическими лицами</a:t>
            </a:r>
            <a:r>
              <a:rPr lang="ru-RU" sz="2800" dirty="0" smtClean="0">
                <a:latin typeface="Times New Roman"/>
                <a:ea typeface="Times New Roman"/>
              </a:rPr>
              <a:t>);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Социальный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Маркетинг по удовлетворению социальных потребностей людей бюджетными (государственными) организациями, не ставящими целью получение </a:t>
            </a:r>
            <a:r>
              <a:rPr lang="ru-RU" sz="2800" dirty="0" smtClean="0">
                <a:latin typeface="Times New Roman"/>
                <a:ea typeface="Times New Roman"/>
              </a:rPr>
              <a:t>прибыли;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93398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маркетинга по типам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Финансовый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Маркетинг в области финансовой </a:t>
            </a:r>
            <a:r>
              <a:rPr lang="ru-RU" sz="2800" dirty="0" smtClean="0">
                <a:latin typeface="Times New Roman"/>
                <a:ea typeface="Times New Roman"/>
              </a:rPr>
              <a:t>деятельности;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Инновационный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Маркетинг в области разработки и внедрения инноваций, достижений научно-технического прогресса, </a:t>
            </a:r>
            <a:r>
              <a:rPr lang="ru-RU" sz="2800" dirty="0" smtClean="0">
                <a:latin typeface="Times New Roman"/>
                <a:ea typeface="Times New Roman"/>
              </a:rPr>
              <a:t>ноу-хау;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Промышленный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Маркетинг в области производства и удовлетворения потребности в промышленной </a:t>
            </a:r>
            <a:r>
              <a:rPr lang="ru-RU" sz="2800" dirty="0" smtClean="0">
                <a:latin typeface="Times New Roman"/>
                <a:ea typeface="Times New Roman"/>
              </a:rPr>
              <a:t>продукции;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Маркетинг в сфере </a:t>
            </a:r>
            <a:r>
              <a:rPr lang="ru-RU" sz="2800" dirty="0" smtClean="0">
                <a:latin typeface="Times New Roman"/>
                <a:ea typeface="Times New Roman"/>
              </a:rPr>
              <a:t>услуг-</a:t>
            </a:r>
            <a:r>
              <a:rPr lang="ru-RU" sz="2800" dirty="0">
                <a:latin typeface="Times New Roman"/>
                <a:ea typeface="Times New Roman"/>
              </a:rPr>
              <a:t> Маркетинг в области удовлетворения потребности, связанной с оказанием различных </a:t>
            </a:r>
            <a:r>
              <a:rPr lang="ru-RU" sz="2800" dirty="0" smtClean="0">
                <a:latin typeface="Times New Roman"/>
                <a:ea typeface="Times New Roman"/>
              </a:rPr>
              <a:t>услуг;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36013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маркетинга по способам воздействия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Прямой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маркетинг </a:t>
            </a:r>
            <a:r>
              <a:rPr lang="ru-RU" sz="2800" dirty="0">
                <a:latin typeface="Times New Roman"/>
                <a:ea typeface="Times New Roman"/>
              </a:rPr>
              <a:t>без </a:t>
            </a:r>
            <a:r>
              <a:rPr lang="ru-RU" sz="2800" dirty="0" smtClean="0">
                <a:latin typeface="Times New Roman"/>
                <a:ea typeface="Times New Roman"/>
              </a:rPr>
              <a:t>посредников;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Телевизионный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маркетинг </a:t>
            </a:r>
            <a:r>
              <a:rPr lang="ru-RU" sz="2800" dirty="0">
                <a:latin typeface="Times New Roman"/>
                <a:ea typeface="Times New Roman"/>
              </a:rPr>
              <a:t>с использованием телевизионных </a:t>
            </a:r>
            <a:r>
              <a:rPr lang="ru-RU" sz="2800" dirty="0" smtClean="0">
                <a:latin typeface="Times New Roman"/>
                <a:ea typeface="Times New Roman"/>
              </a:rPr>
              <a:t>передач;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Маркетинг по </a:t>
            </a:r>
            <a:r>
              <a:rPr lang="ru-RU" sz="2800" dirty="0" smtClean="0">
                <a:latin typeface="Times New Roman"/>
                <a:ea typeface="Times New Roman"/>
              </a:rPr>
              <a:t>почте-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маркетинг </a:t>
            </a:r>
            <a:r>
              <a:rPr lang="ru-RU" sz="2800" dirty="0">
                <a:latin typeface="Times New Roman"/>
                <a:ea typeface="Times New Roman"/>
              </a:rPr>
              <a:t>с использованием средств почтовой </a:t>
            </a:r>
            <a:r>
              <a:rPr lang="ru-RU" sz="2800" dirty="0" smtClean="0">
                <a:latin typeface="Times New Roman"/>
                <a:ea typeface="Times New Roman"/>
              </a:rPr>
              <a:t>связи;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Маркетинг по </a:t>
            </a:r>
            <a:r>
              <a:rPr lang="ru-RU" sz="2800" dirty="0" smtClean="0">
                <a:latin typeface="Times New Roman"/>
                <a:ea typeface="Times New Roman"/>
              </a:rPr>
              <a:t>каталогам-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маркетинг </a:t>
            </a:r>
            <a:r>
              <a:rPr lang="ru-RU" sz="2800" dirty="0">
                <a:latin typeface="Times New Roman"/>
                <a:ea typeface="Times New Roman"/>
              </a:rPr>
              <a:t>рекламы и выбора товаров и услуг с использованием </a:t>
            </a:r>
            <a:r>
              <a:rPr lang="ru-RU" sz="2800" dirty="0" smtClean="0">
                <a:latin typeface="Times New Roman"/>
                <a:ea typeface="Times New Roman"/>
              </a:rPr>
              <a:t>каталогов;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31100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маркетинга по степени развития рынка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Пассивный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маркетинг </a:t>
            </a:r>
            <a:r>
              <a:rPr lang="ru-RU" sz="2800" dirty="0">
                <a:latin typeface="Times New Roman"/>
                <a:ea typeface="Times New Roman"/>
              </a:rPr>
              <a:t>в условиях превышения спроса над предложением, ориентированного не на потребителя, а на </a:t>
            </a:r>
            <a:r>
              <a:rPr lang="ru-RU" sz="2800" dirty="0" smtClean="0">
                <a:latin typeface="Times New Roman"/>
                <a:ea typeface="Times New Roman"/>
              </a:rPr>
              <a:t>производство;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Организационный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маркетинг</a:t>
            </a:r>
            <a:r>
              <a:rPr lang="ru-RU" sz="2800" dirty="0">
                <a:latin typeface="Times New Roman"/>
                <a:ea typeface="Times New Roman"/>
              </a:rPr>
              <a:t>, ориентированный на концепцию продаж, на обнаружение и организацию </a:t>
            </a:r>
            <a:r>
              <a:rPr lang="ru-RU" sz="2800" dirty="0" smtClean="0">
                <a:latin typeface="Times New Roman"/>
                <a:ea typeface="Times New Roman"/>
              </a:rPr>
              <a:t>рынков;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Активный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маркетинг </a:t>
            </a:r>
            <a:r>
              <a:rPr lang="ru-RU" sz="2800" dirty="0">
                <a:latin typeface="Times New Roman"/>
                <a:ea typeface="Times New Roman"/>
              </a:rPr>
              <a:t>в условиях превышения предложения над спросом, активного действия закона </a:t>
            </a:r>
            <a:r>
              <a:rPr lang="ru-RU" sz="2800" dirty="0" smtClean="0">
                <a:latin typeface="Times New Roman"/>
                <a:ea typeface="Times New Roman"/>
              </a:rPr>
              <a:t>конкуренции;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54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маркетинга -4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Процесс определения целевого рынка для товара, конкретизации нужд и потребностей и последующего более полного их удовлетворения по сравнению с конкурентами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Максимальное удовлетворение нужд клиентов, ведущее к повышению доходов предприятия.</a:t>
            </a:r>
            <a:endParaRPr lang="ru-RU" sz="2400" dirty="0">
              <a:latin typeface="Times New Roman"/>
              <a:ea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Главное предназначение – ориентация на целевого клиента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16196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маркетинга по состоянию спроса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/>
                <a:ea typeface="Times New Roman"/>
              </a:rPr>
              <a:t>Синхромаркетинг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-тип </a:t>
            </a:r>
            <a:r>
              <a:rPr lang="ru-RU" sz="2800" dirty="0">
                <a:latin typeface="Times New Roman"/>
                <a:ea typeface="Times New Roman"/>
              </a:rPr>
              <a:t>маркетинга при колеблющемся спросе, когда необходима программа стабилизации </a:t>
            </a:r>
            <a:r>
              <a:rPr lang="ru-RU" sz="2800" dirty="0" smtClean="0">
                <a:latin typeface="Times New Roman"/>
                <a:ea typeface="Times New Roman"/>
              </a:rPr>
              <a:t>спроса;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Поддерживающий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тип </a:t>
            </a:r>
            <a:r>
              <a:rPr lang="ru-RU" sz="2800" dirty="0">
                <a:latin typeface="Times New Roman"/>
                <a:ea typeface="Times New Roman"/>
              </a:rPr>
              <a:t>маркетинга, направленный на сохранение стабилизации спроса, поскольку спрос соответствует возможностям </a:t>
            </a:r>
            <a:r>
              <a:rPr lang="ru-RU" sz="2800" dirty="0" smtClean="0">
                <a:latin typeface="Times New Roman"/>
                <a:ea typeface="Times New Roman"/>
              </a:rPr>
              <a:t>организации;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66067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маркетинга по степени охвата рынка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Недифференцированный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маркетинг </a:t>
            </a:r>
            <a:r>
              <a:rPr lang="ru-RU" sz="2800" dirty="0">
                <a:latin typeface="Times New Roman"/>
                <a:ea typeface="Times New Roman"/>
              </a:rPr>
              <a:t>при работе на рынке с одним и тем же товаром, с использованием одного и того же набора маркетинговых средств воздействия на рынок и </a:t>
            </a:r>
            <a:r>
              <a:rPr lang="ru-RU" sz="2800" dirty="0" smtClean="0">
                <a:latin typeface="Times New Roman"/>
                <a:ea typeface="Times New Roman"/>
              </a:rPr>
              <a:t>покупателей;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Дифференцированный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работа </a:t>
            </a:r>
            <a:r>
              <a:rPr lang="ru-RU" sz="2800" dirty="0">
                <a:latin typeface="Times New Roman"/>
                <a:ea typeface="Times New Roman"/>
              </a:rPr>
              <a:t>на нескольких сегментах рынка с предложением им разнообразных товаров и различных наборов средств формирования спроса и стимулирования </a:t>
            </a:r>
            <a:r>
              <a:rPr lang="ru-RU" sz="2800" dirty="0" smtClean="0">
                <a:latin typeface="Times New Roman"/>
                <a:ea typeface="Times New Roman"/>
              </a:rPr>
              <a:t>сбыта;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Концентрированный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маркетинг </a:t>
            </a:r>
            <a:r>
              <a:rPr lang="ru-RU" sz="2800" dirty="0">
                <a:latin typeface="Times New Roman"/>
                <a:ea typeface="Times New Roman"/>
              </a:rPr>
              <a:t>при концентрации усилий по сбыту на одном сегменте </a:t>
            </a:r>
            <a:r>
              <a:rPr lang="ru-RU" sz="2800" dirty="0" smtClean="0">
                <a:latin typeface="Times New Roman"/>
                <a:ea typeface="Times New Roman"/>
              </a:rPr>
              <a:t>рынка;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2885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маркетинга по степени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Распределительный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маркетинг </a:t>
            </a:r>
            <a:r>
              <a:rPr lang="ru-RU" sz="2800" dirty="0">
                <a:latin typeface="Times New Roman"/>
                <a:ea typeface="Times New Roman"/>
              </a:rPr>
              <a:t>по распределению производственных </a:t>
            </a:r>
            <a:r>
              <a:rPr lang="ru-RU" sz="2800" dirty="0" smtClean="0">
                <a:latin typeface="Times New Roman"/>
                <a:ea typeface="Times New Roman"/>
              </a:rPr>
              <a:t>товаров;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Функциональный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маркетинг </a:t>
            </a:r>
            <a:r>
              <a:rPr lang="ru-RU" sz="2800" dirty="0">
                <a:latin typeface="Times New Roman"/>
                <a:ea typeface="Times New Roman"/>
              </a:rPr>
              <a:t>по производству и распределению </a:t>
            </a:r>
            <a:r>
              <a:rPr lang="ru-RU" sz="2800" dirty="0" smtClean="0">
                <a:latin typeface="Times New Roman"/>
                <a:ea typeface="Times New Roman"/>
              </a:rPr>
              <a:t>товаров;</a:t>
            </a:r>
          </a:p>
          <a:p>
            <a:r>
              <a:rPr lang="ru-RU" sz="2800" dirty="0">
                <a:latin typeface="Times New Roman"/>
                <a:ea typeface="Times New Roman"/>
              </a:rPr>
              <a:t>Управленческий </a:t>
            </a:r>
            <a:r>
              <a:rPr lang="ru-RU" sz="2800" dirty="0" smtClean="0">
                <a:latin typeface="Times New Roman"/>
                <a:ea typeface="Times New Roman"/>
              </a:rPr>
              <a:t>маркетинг-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маркетинг </a:t>
            </a:r>
            <a:r>
              <a:rPr lang="ru-RU" sz="2800" dirty="0">
                <a:latin typeface="Times New Roman"/>
                <a:ea typeface="Times New Roman"/>
              </a:rPr>
              <a:t>по созданию, производству и распределению </a:t>
            </a:r>
            <a:r>
              <a:rPr lang="ru-RU" sz="2800" dirty="0" smtClean="0">
                <a:latin typeface="Times New Roman"/>
                <a:ea typeface="Times New Roman"/>
              </a:rPr>
              <a:t>товаров;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53237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Окончание слайдов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85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маркетинга -5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Деятельность предприятия, ориентированная на удовлетворение потребностей рынка и получение прибыли в условиях конкуренции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Рыночная концепция управления организацией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150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маркетинга-6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Ряд технических методов, которые направлены на удовлетворение в наилучших психологических условиях для потребителей и в наилучших финансовых условиях дистрибьюторов естественно или искусственно вызванных потребностей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Создание комфортных условий для приобретения товара (услуги) в кратчайшее время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906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315</TotalTime>
  <Words>2708</Words>
  <Application>Microsoft Office PowerPoint</Application>
  <PresentationFormat>Экран (4:3)</PresentationFormat>
  <Paragraphs>318</Paragraphs>
  <Slides>73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73</vt:i4>
      </vt:variant>
    </vt:vector>
  </HeadingPairs>
  <TitlesOfParts>
    <vt:vector size="74" baseType="lpstr">
      <vt:lpstr>Поток</vt:lpstr>
      <vt:lpstr>Маркетинг</vt:lpstr>
      <vt:lpstr>Автор-составитель</vt:lpstr>
      <vt:lpstr>Основные категории маркетинга</vt:lpstr>
      <vt:lpstr>Определение маркетинга-1</vt:lpstr>
      <vt:lpstr>Определение маркетинга -2</vt:lpstr>
      <vt:lpstr>Определение маркетинга -3</vt:lpstr>
      <vt:lpstr>Определение маркетинга -4</vt:lpstr>
      <vt:lpstr>Определение маркетинга -5</vt:lpstr>
      <vt:lpstr>Определение маркетинга-6</vt:lpstr>
      <vt:lpstr>Определение маркетинга- 7</vt:lpstr>
      <vt:lpstr>Определение маркетинга -8</vt:lpstr>
      <vt:lpstr>Определение маркетинга-9</vt:lpstr>
      <vt:lpstr>Определение маркетинга -10</vt:lpstr>
      <vt:lpstr>Определение маркетинга -11</vt:lpstr>
      <vt:lpstr>Определение маркетинга -12</vt:lpstr>
      <vt:lpstr>Определение маркетинга -13</vt:lpstr>
      <vt:lpstr>. Маркетинг как философия и методология современного бизнеса</vt:lpstr>
      <vt:lpstr>Внутренние факторы маркетинга</vt:lpstr>
      <vt:lpstr>Комплекс маркетинга</vt:lpstr>
      <vt:lpstr>Макросреда организации</vt:lpstr>
      <vt:lpstr>Микросреда организации</vt:lpstr>
      <vt:lpstr>Внутренняя среда организации</vt:lpstr>
      <vt:lpstr>Процесс управления маркетингом</vt:lpstr>
      <vt:lpstr>Разработка стратегий маркетинга</vt:lpstr>
      <vt:lpstr>Позиционирование товаров </vt:lpstr>
      <vt:lpstr>Комплекс маркетинга</vt:lpstr>
      <vt:lpstr>Эффективность комплекса маркетинга</vt:lpstr>
      <vt:lpstr>Оценка реакции покупателей на стратегии маркетинга</vt:lpstr>
      <vt:lpstr>Задачи маркетинга в зависимости от состояния спроса</vt:lpstr>
      <vt:lpstr>Цели маркетинга: рыночные</vt:lpstr>
      <vt:lpstr>Цели маркетинга: собственно маркетинговые</vt:lpstr>
      <vt:lpstr>Цели маркетинга: обеспечивающие</vt:lpstr>
      <vt:lpstr>Цели маркетинга: контролирующие</vt:lpstr>
      <vt:lpstr>Цели маркетинга: структурно-управленческие</vt:lpstr>
      <vt:lpstr>Основные функции маркетинга</vt:lpstr>
      <vt:lpstr>Аналитическая (функция анализа и синтеза)</vt:lpstr>
      <vt:lpstr>Продуктово-производственная (созидательная)</vt:lpstr>
      <vt:lpstr>Сбытовая (функция реализации)</vt:lpstr>
      <vt:lpstr>Формирующая (функция убеждения и стимулирования)</vt:lpstr>
      <vt:lpstr>Функция планирования, управления и контроля</vt:lpstr>
      <vt:lpstr>Концепции управления маркетингом</vt:lpstr>
      <vt:lpstr>Условия формирования концепции совершенствования производства</vt:lpstr>
      <vt:lpstr>Содержание концепции совершенствования производства</vt:lpstr>
      <vt:lpstr>Особенности концепции</vt:lpstr>
      <vt:lpstr>Цель производителя</vt:lpstr>
      <vt:lpstr>Условия применения и недостатки</vt:lpstr>
      <vt:lpstr>Концепция совершенствования сбыта (до начала 50-х гг.)</vt:lpstr>
      <vt:lpstr>Особенности концепции</vt:lpstr>
      <vt:lpstr>Цели производителя и способы достижения</vt:lpstr>
      <vt:lpstr>Современные условия применения</vt:lpstr>
      <vt:lpstr>Недостатки концепции</vt:lpstr>
      <vt:lpstr>Концепция совершенствования товара (до начала 70-х гг.)</vt:lpstr>
      <vt:lpstr>Особенности концепции</vt:lpstr>
      <vt:lpstr>Цели производителя и способы достижения </vt:lpstr>
      <vt:lpstr>Условия применения и недостатки</vt:lpstr>
      <vt:lpstr>Потребительская концепция (до конца 70-х гг.)</vt:lpstr>
      <vt:lpstr>Особенности концепции</vt:lpstr>
      <vt:lpstr>Цели производителя и способы достижения</vt:lpstr>
      <vt:lpstr>Современное использование и недостатки</vt:lpstr>
      <vt:lpstr>Концепция социально-этического маркетинга (80-е гг.)</vt:lpstr>
      <vt:lpstr>Содержание концепции</vt:lpstr>
      <vt:lpstr>Цели производителя и способы достижения</vt:lpstr>
      <vt:lpstr>Современные условия применения и недостатки</vt:lpstr>
      <vt:lpstr>Виды маркетинга по периоду действия</vt:lpstr>
      <vt:lpstr>Виды маркетинга по области действия</vt:lpstr>
      <vt:lpstr>Виды маркетинга по сфере действия</vt:lpstr>
      <vt:lpstr>Виды маркетинга по типам деятельности</vt:lpstr>
      <vt:lpstr>Виды маркетинга по способам воздействия</vt:lpstr>
      <vt:lpstr>Виды маркетинга по степени развития рынка</vt:lpstr>
      <vt:lpstr>Виды маркетинга по состоянию спроса</vt:lpstr>
      <vt:lpstr>Виды маркетинга по степени охвата рынка</vt:lpstr>
      <vt:lpstr>Виды маркетинга по степени развития</vt:lpstr>
      <vt:lpstr>Окончание слайдов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и концепции развития мАркетинга</dc:title>
  <dc:creator>Михаил</dc:creator>
  <cp:lastModifiedBy>Лариса</cp:lastModifiedBy>
  <cp:revision>139</cp:revision>
  <dcterms:created xsi:type="dcterms:W3CDTF">2015-04-16T13:14:48Z</dcterms:created>
  <dcterms:modified xsi:type="dcterms:W3CDTF">2019-11-27T17:18:55Z</dcterms:modified>
</cp:coreProperties>
</file>