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Автор-составитель: Кириллова Л.К, к.э.н., доцент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Наглядное пособие по дисциплине «Логистика международной торговли»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431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логистики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000" dirty="0">
                <a:latin typeface="Times New Roman"/>
                <a:ea typeface="Calibri"/>
              </a:rPr>
              <a:t>Общие задачи включают, во-первых, интегрированное управление движением материальных и сопутствующих им информационных и финансовых потоков, во-вторых, обеспечение конкурентных преимуществ организации за счет оптимизации выполнения логистических функций. 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Решение указанных задач требует согласования с рыночной стратегией организации и постановки ряда частных задач логистики, таких как: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-разработка технологии оптимального перемещения ресурсов и товаров;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-контроль и регулирование движения материального потока;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-взаимоувязанное планирование производства, транспортировки и складирования;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-выявление центров возникновения потерь материальных, трудовых, финансовых ресурсов;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-поддержание оптимального уровня запасов.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791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пот оков логистического управления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Реализация логистической концепции осуществляется через управление различными видами потоков: материальных, </a:t>
            </a:r>
            <a:endParaRPr lang="ru-RU" dirty="0" smtClean="0">
              <a:latin typeface="Times New Roman"/>
              <a:ea typeface="Calibri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</a:rPr>
              <a:t>информационных,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>
                <a:latin typeface="Times New Roman"/>
                <a:ea typeface="Calibri"/>
              </a:rPr>
              <a:t>финансовых, </a:t>
            </a:r>
            <a:endParaRPr lang="ru-RU" dirty="0" smtClean="0">
              <a:latin typeface="Times New Roman"/>
              <a:ea typeface="Calibri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</a:rPr>
              <a:t>сервисных</a:t>
            </a:r>
            <a:r>
              <a:rPr lang="ru-RU" dirty="0">
                <a:latin typeface="Times New Roman"/>
                <a:ea typeface="Calibri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101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Материальные потоки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Материальные потоки образуются в результате транспортировки, складирования сырья, полуфабрикатов и готовой продукции как внутри предприятия, так и между предприятиями.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66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потоки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Информационные потоки переносят информацию при внешних воздействиях на соответствующую среду от источников до потребителей и могут быть как сопровождающими материальные потоки, так и самостоятельными, направленными на стратегическое планирование логистики.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362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Финансовый пот </a:t>
            </a:r>
            <a:r>
              <a:rPr lang="ru-RU" dirty="0" err="1" smtClean="0"/>
              <a:t>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Финансовый поток реализует движение денежных ресурсов с целью обеспечения функционирования логистической системы.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751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Сервисные потоки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Сервисные потоки обеспечивают удовлетворение дополнительных потребностей клиентов в ходе выполнения логистических операций. Усиление ориентации на клиентов повысило значимость сервисной логистики и  привело к появлению понятия «управление сервисными потоками». 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624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цепи поставок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Каждое отдельно взятое предприятие для осуществления своей деятельности вступает в деловые отношения с поставщиками, обеспечивающими производство материальными ресурсами, и покупателями, заинтересованными в готовой продукции. В этой связи уместно говорить о цепи поставок, которая состоит «из ряда видов деятельности и организаций, через которые материалы проходят во время своего перемещения от поставщиков начального уровня до конечных потребителей».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604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Специфика цепей поставок 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В цепи поставок менеджер-логист рассматривает движение товара как вверх по цепи от своей фирмы, так и вниз по цепи. Своей целью менеджер-логист ставит обеспечение равномерного и непрерывного движения материалов, продуктов от источника процесса до потребителя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65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цепи поставок 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Важной особенностью цепи поставок является возможность изменения конфигурации процессов распределения для обеспечения более равномерного движения вдоль всей цепи.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981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цепи поставок-3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В цепи поставок важным моментом выступает необходимость доставлять качественный продукт по качественному каналу. Для этого каждый участник цепи должен оценить сферу своей особой компетенции и передать другим участникам цепи те функции, которые они могут выполнить более квалифицированно.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97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Содержательная основа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Первое направление логистики ориентируется на поиск методов рациональной организации движения материальных потоков, основанных на интегрированном управлении транспортировкой, складированием, управлением запасами, финансовым обеспечением и информационным обслуживанием.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цепи поставок-4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Отличительной особенностью цепи поставок является ориентация на непрерывный процесс пополнения запасов. Это означает сокращение времени выполнения заказов, в результате чего покупатель получает дополнительные удобства.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156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цепи поставок-5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Целью управления цепью поставок является обеспечение оптимальных накоплений товаров на пути их движения.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Отсюда следует характерная особенность цепи поставок связанная с тем, что для запаса товаров становится легким переход от  проталкивающей к вытягивающей системе.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816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цепи поставок-6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Характерной чертой цепи поставок является также новый подход к организации информационных связей, осуществляемых в реальном масштабе времени. Для этого необходимо тесное взаимодействие партнеров, при котором информация с торговых точек непосредственно передается поставщикам и превращается в заказы на пополнение запасов товаров.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275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цепей поставок-7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На новый уровень выходят и отношения с покупателем, которых объединяют в отдельных фирмах советы потребителей. Именно встреча с представителями покупателей позволяет выработать улучшения в товарах и услугах, узнать о положении дел конкурентов.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66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цепей поставок-8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важной характеристикой цепи поставок является наличие долговременных соглашений между его участниками, в отличие от традиционного канала, где работа осуществляется на основе ежедневных транзакций купли-продажи.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441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управления цепями поставок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К ним относятся сложившиеся традиции в деловой сфере, юридические ограничения антимонопольного законодательства, разобщенные системы управления, нежелание партнеров делиться частной информацией. Кроме того, обычно, фирма входит во многие цепи поставок и сама вырабатывает, какой частью цепи она хочет владеть и в какой степени контролировать другие звенья цепи (на договорной основе).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186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интеграции цепей поставок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1.интеграция </a:t>
            </a:r>
            <a:r>
              <a:rPr lang="ru-RU" dirty="0">
                <a:latin typeface="Times New Roman"/>
                <a:ea typeface="Times New Roman"/>
              </a:rPr>
              <a:t>производителей с поставщиками </a:t>
            </a:r>
            <a:r>
              <a:rPr lang="ru-RU" dirty="0" smtClean="0">
                <a:latin typeface="Times New Roman"/>
                <a:ea typeface="Times New Roman"/>
              </a:rPr>
              <a:t>сырья; 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2.интеграция </a:t>
            </a:r>
            <a:r>
              <a:rPr lang="ru-RU" dirty="0">
                <a:latin typeface="Times New Roman"/>
                <a:ea typeface="Times New Roman"/>
              </a:rPr>
              <a:t>с помощью розничных торговцев, которые контролируют </a:t>
            </a:r>
            <a:r>
              <a:rPr lang="ru-RU" dirty="0" smtClean="0">
                <a:latin typeface="Times New Roman"/>
                <a:ea typeface="Times New Roman"/>
              </a:rPr>
              <a:t>оптовиков; 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3.франчайзинг</a:t>
            </a:r>
            <a:r>
              <a:rPr lang="ru-RU" dirty="0">
                <a:latin typeface="Times New Roman"/>
                <a:ea typeface="Times New Roman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606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Границы интеграции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Часть 1.материальный менеджмент, </a:t>
            </a:r>
            <a:r>
              <a:rPr lang="ru-RU" dirty="0">
                <a:latin typeface="Times New Roman"/>
                <a:ea typeface="Times New Roman"/>
              </a:rPr>
              <a:t>отвечающего за потоки поступающего сырья и перемещение материалов от одной операции к другой,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Часть 2. физическое распределение, отвечающее </a:t>
            </a:r>
            <a:r>
              <a:rPr lang="ru-RU" dirty="0">
                <a:latin typeface="Times New Roman"/>
                <a:ea typeface="Times New Roman"/>
              </a:rPr>
              <a:t>за выходящий поток готовый продукции.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6284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Ожидаемые ограничения от интеграции логистики-1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Наиболее серьёзным препятствием интеграции логистики выступает отсутствие квалифицированного специалиста, обладающего знаниями, полномочиями и мышлением, способного интегрировать логистические процессы на этапе закупок, производства, сбыта для достижения качественного обслуживания потребителей с приемлемыми затратами. </a:t>
            </a:r>
            <a:endParaRPr lang="ru-RU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6668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Ожидаемые ограничения от интеграции логистики-2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  <a:latin typeface="Times New Roman"/>
                <a:ea typeface="Times New Roman"/>
              </a:rPr>
              <a:t>Вторым фактором, ограничивающим интеграцию, становится доступность интегрированной информации и общих систем контроля. Для принятия управленческих решений  в логистической цепи необходима система сбора, хранения, анализа, распределения информации по каждой выполненной операции и сделке, что возможно внутри организации, но проблематично при взаимодействии с внешними организациями. Эта проблема часто обусловлена естественным стремлением организаций сохранить свои коммерческие тайны и экономическую безопасность.</a:t>
            </a:r>
            <a:endParaRPr lang="ru-RU" sz="2000" dirty="0">
              <a:solidFill>
                <a:srgbClr val="564B3C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24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Критерий эффективности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</a:rPr>
              <a:t>Критерием эффективности логистической деятельности выступает доставка товаров заданного количества и качества по согласованной цене в указанное место и время с минимальными общими затратами.</a:t>
            </a:r>
            <a:endParaRPr lang="ru-RU" sz="27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4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Управление логистикой и партнерство в поставках: сравнение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Управление </a:t>
            </a:r>
            <a:r>
              <a:rPr lang="ru-RU" dirty="0">
                <a:latin typeface="Times New Roman"/>
                <a:ea typeface="Times New Roman"/>
              </a:rPr>
              <a:t>товарными </a:t>
            </a:r>
            <a:r>
              <a:rPr lang="ru-RU" dirty="0" smtClean="0">
                <a:latin typeface="Times New Roman"/>
                <a:ea typeface="Times New Roman"/>
              </a:rPr>
              <a:t>запасами;</a:t>
            </a:r>
          </a:p>
          <a:p>
            <a:r>
              <a:rPr lang="ru-RU" dirty="0">
                <a:latin typeface="Times New Roman"/>
                <a:ea typeface="Times New Roman"/>
              </a:rPr>
              <a:t>Общие </a:t>
            </a:r>
            <a:r>
              <a:rPr lang="ru-RU" dirty="0" smtClean="0">
                <a:latin typeface="Times New Roman"/>
                <a:ea typeface="Times New Roman"/>
              </a:rPr>
              <a:t>затраты;</a:t>
            </a:r>
          </a:p>
          <a:p>
            <a:r>
              <a:rPr lang="ru-RU" dirty="0">
                <a:latin typeface="Times New Roman"/>
                <a:ea typeface="Times New Roman"/>
              </a:rPr>
              <a:t>Временной </a:t>
            </a:r>
            <a:r>
              <a:rPr lang="ru-RU" dirty="0" smtClean="0">
                <a:latin typeface="Times New Roman"/>
                <a:ea typeface="Times New Roman"/>
              </a:rPr>
              <a:t>горизонт;</a:t>
            </a:r>
          </a:p>
          <a:p>
            <a:r>
              <a:rPr lang="ru-RU" dirty="0">
                <a:latin typeface="Times New Roman"/>
                <a:ea typeface="Times New Roman"/>
              </a:rPr>
              <a:t>Объём передаваемой и контролируемой </a:t>
            </a:r>
            <a:r>
              <a:rPr lang="ru-RU" dirty="0" smtClean="0">
                <a:latin typeface="Times New Roman"/>
                <a:ea typeface="Times New Roman"/>
              </a:rPr>
              <a:t>информации;</a:t>
            </a:r>
          </a:p>
          <a:p>
            <a:r>
              <a:rPr lang="ru-RU" dirty="0">
                <a:latin typeface="Times New Roman"/>
                <a:ea typeface="Times New Roman"/>
              </a:rPr>
              <a:t>Количество контактов между различными уровнями </a:t>
            </a:r>
            <a:r>
              <a:rPr lang="ru-RU" dirty="0" smtClean="0">
                <a:latin typeface="Times New Roman"/>
                <a:ea typeface="Times New Roman"/>
              </a:rPr>
              <a:t>канала;</a:t>
            </a:r>
          </a:p>
          <a:p>
            <a:r>
              <a:rPr lang="ru-RU" dirty="0">
                <a:latin typeface="Times New Roman"/>
                <a:ea typeface="Times New Roman"/>
              </a:rPr>
              <a:t>Совместное </a:t>
            </a:r>
            <a:r>
              <a:rPr lang="ru-RU" dirty="0" smtClean="0">
                <a:latin typeface="Times New Roman"/>
                <a:ea typeface="Times New Roman"/>
              </a:rPr>
              <a:t>планирование;</a:t>
            </a:r>
          </a:p>
          <a:p>
            <a:r>
              <a:rPr lang="ru-RU" dirty="0">
                <a:latin typeface="Times New Roman"/>
                <a:ea typeface="Times New Roman"/>
              </a:rPr>
              <a:t>Совместимость корпоративных </a:t>
            </a:r>
            <a:r>
              <a:rPr lang="ru-RU" dirty="0" smtClean="0">
                <a:latin typeface="Times New Roman"/>
                <a:ea typeface="Times New Roman"/>
              </a:rPr>
              <a:t>философий;</a:t>
            </a:r>
          </a:p>
          <a:p>
            <a:r>
              <a:rPr lang="ru-RU" dirty="0">
                <a:latin typeface="Times New Roman"/>
                <a:ea typeface="Times New Roman"/>
              </a:rPr>
              <a:t>Широта клиентской базы </a:t>
            </a:r>
            <a:r>
              <a:rPr lang="ru-RU" dirty="0" smtClean="0">
                <a:latin typeface="Times New Roman"/>
                <a:ea typeface="Times New Roman"/>
              </a:rPr>
              <a:t>поставщика;</a:t>
            </a:r>
          </a:p>
          <a:p>
            <a:r>
              <a:rPr lang="ru-RU" dirty="0">
                <a:latin typeface="Times New Roman"/>
                <a:ea typeface="Times New Roman"/>
              </a:rPr>
              <a:t>Руководство </a:t>
            </a:r>
            <a:r>
              <a:rPr lang="ru-RU" dirty="0" smtClean="0">
                <a:latin typeface="Times New Roman"/>
                <a:ea typeface="Times New Roman"/>
              </a:rPr>
              <a:t>каналом;</a:t>
            </a:r>
          </a:p>
          <a:p>
            <a:pPr lvl="0">
              <a:buClr>
                <a:srgbClr val="93A299"/>
              </a:buClr>
            </a:pPr>
            <a:r>
              <a:rPr lang="ru-RU" dirty="0">
                <a:latin typeface="Times New Roman"/>
                <a:ea typeface="Times New Roman"/>
              </a:rPr>
              <a:t>Степень риска и размер </a:t>
            </a:r>
            <a:r>
              <a:rPr lang="ru-RU" dirty="0" smtClean="0">
                <a:latin typeface="Times New Roman"/>
                <a:ea typeface="Times New Roman"/>
              </a:rPr>
              <a:t>вознаграждения</a:t>
            </a:r>
            <a:r>
              <a:rPr lang="ru-RU" dirty="0" smtClean="0">
                <a:solidFill>
                  <a:srgbClr val="564B3C"/>
                </a:solidFill>
                <a:latin typeface="Times New Roman"/>
                <a:ea typeface="Times New Roman"/>
              </a:rPr>
              <a:t>;</a:t>
            </a:r>
            <a:endParaRPr lang="ru-RU" dirty="0" smtClean="0">
              <a:solidFill>
                <a:srgbClr val="564B3C"/>
              </a:solidFill>
            </a:endParaRPr>
          </a:p>
          <a:p>
            <a:pPr lvl="0">
              <a:buClr>
                <a:srgbClr val="93A299"/>
              </a:buClr>
            </a:pPr>
            <a:r>
              <a:rPr lang="ru-RU" dirty="0" smtClean="0">
                <a:latin typeface="Times New Roman"/>
                <a:ea typeface="Times New Roman"/>
              </a:rPr>
              <a:t>Скорость </a:t>
            </a:r>
            <a:r>
              <a:rPr lang="ru-RU" dirty="0">
                <a:latin typeface="Times New Roman"/>
                <a:ea typeface="Times New Roman"/>
              </a:rPr>
              <a:t>проведения операций, движения информационных и товарных </a:t>
            </a:r>
            <a:r>
              <a:rPr lang="ru-RU" dirty="0" smtClean="0">
                <a:latin typeface="Times New Roman"/>
                <a:ea typeface="Times New Roman"/>
              </a:rPr>
              <a:t>потоков;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568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/>
                <a:ea typeface="Times New Roman"/>
              </a:rPr>
              <a:t>Управление товарными запасами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Традиционная логистика: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Независимые </a:t>
            </a:r>
            <a:r>
              <a:rPr lang="ru-RU" dirty="0">
                <a:latin typeface="Times New Roman"/>
                <a:ea typeface="Times New Roman"/>
              </a:rPr>
              <a:t>действия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Партнерство в поставках: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Совместное </a:t>
            </a:r>
            <a:r>
              <a:rPr lang="ru-RU" dirty="0">
                <a:latin typeface="Times New Roman"/>
                <a:ea typeface="Times New Roman"/>
              </a:rPr>
              <a:t>снижение уровня товарных запасов участниками канала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1749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/>
                <a:ea typeface="Times New Roman"/>
              </a:rPr>
              <a:t>Общие затраты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Традиционная логистика</a:t>
            </a:r>
            <a:r>
              <a:rPr lang="ru-RU" dirty="0" smtClean="0">
                <a:solidFill>
                  <a:srgbClr val="564B3C"/>
                </a:solidFill>
                <a:latin typeface="Times New Roman"/>
                <a:ea typeface="Times New Roman"/>
              </a:rPr>
              <a:t>:</a:t>
            </a:r>
          </a:p>
          <a:p>
            <a:pPr lvl="0">
              <a:buClr>
                <a:srgbClr val="93A299"/>
              </a:buClr>
            </a:pPr>
            <a:r>
              <a:rPr lang="ru-RU" dirty="0">
                <a:latin typeface="Times New Roman"/>
                <a:ea typeface="Times New Roman"/>
              </a:rPr>
              <a:t>Минимизация затрат фирмы</a:t>
            </a:r>
            <a:endParaRPr lang="ru-RU" dirty="0">
              <a:solidFill>
                <a:srgbClr val="564B3C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Партнерство в поставках:</a:t>
            </a:r>
          </a:p>
          <a:p>
            <a:r>
              <a:rPr lang="ru-RU" dirty="0">
                <a:latin typeface="Times New Roman"/>
                <a:ea typeface="Times New Roman"/>
              </a:rPr>
              <a:t>Рентабельность предприятий, входящих в состав канала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0797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/>
                <a:ea typeface="Times New Roman"/>
              </a:rPr>
              <a:t>Временной горизонт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Традиционная логистика: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Краткосрочный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Партнерство в поставках</a:t>
            </a:r>
            <a:r>
              <a:rPr lang="ru-RU" dirty="0" smtClean="0">
                <a:solidFill>
                  <a:srgbClr val="564B3C"/>
                </a:solidFill>
                <a:latin typeface="Times New Roman"/>
                <a:ea typeface="Times New Roman"/>
              </a:rPr>
              <a:t>:</a:t>
            </a:r>
          </a:p>
          <a:p>
            <a:pPr lvl="0">
              <a:buClr>
                <a:srgbClr val="93A299"/>
              </a:buClr>
            </a:pPr>
            <a:r>
              <a:rPr lang="ru-RU" dirty="0">
                <a:latin typeface="Times New Roman"/>
                <a:ea typeface="Times New Roman"/>
              </a:rPr>
              <a:t>Долгосрочный</a:t>
            </a:r>
            <a:endParaRPr lang="ru-RU" dirty="0">
              <a:solidFill>
                <a:srgbClr val="564B3C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8596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/>
                <a:ea typeface="Times New Roman"/>
              </a:rPr>
              <a:t>Объём передаваемой и контролируемой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Традиционная логистика</a:t>
            </a:r>
            <a:r>
              <a:rPr lang="ru-RU" dirty="0" smtClean="0">
                <a:solidFill>
                  <a:srgbClr val="564B3C"/>
                </a:solidFill>
                <a:latin typeface="Times New Roman"/>
                <a:ea typeface="Times New Roman"/>
              </a:rPr>
              <a:t>:</a:t>
            </a:r>
          </a:p>
          <a:p>
            <a:pPr lvl="0">
              <a:buClr>
                <a:srgbClr val="93A299"/>
              </a:buClr>
            </a:pPr>
            <a:r>
              <a:rPr lang="ru-RU" dirty="0">
                <a:latin typeface="Times New Roman"/>
                <a:ea typeface="Times New Roman"/>
              </a:rPr>
              <a:t>Ограничен требованиями текущей операции</a:t>
            </a:r>
            <a:endParaRPr lang="ru-RU" dirty="0">
              <a:solidFill>
                <a:srgbClr val="564B3C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Партнерство в поставках:</a:t>
            </a:r>
          </a:p>
          <a:p>
            <a:r>
              <a:rPr lang="ru-RU" dirty="0">
                <a:latin typeface="Times New Roman"/>
                <a:ea typeface="Times New Roman"/>
              </a:rPr>
              <a:t>Соответствует требованиям процессов планирования и контроля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8279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/>
                <a:ea typeface="Times New Roman"/>
              </a:rPr>
              <a:t>Количество контактов между различными уровнями канала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Традиционная логистика:</a:t>
            </a:r>
          </a:p>
          <a:p>
            <a:r>
              <a:rPr lang="ru-RU" dirty="0">
                <a:latin typeface="Times New Roman"/>
                <a:ea typeface="Times New Roman"/>
              </a:rPr>
              <a:t>Единичные контакты при заключении сделок между участниками канала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Партнерство в поставках:</a:t>
            </a:r>
          </a:p>
          <a:p>
            <a:r>
              <a:rPr lang="ru-RU" dirty="0">
                <a:latin typeface="Times New Roman"/>
                <a:ea typeface="Times New Roman"/>
              </a:rPr>
              <a:t>Множественные контакты между различными уровнями фирм и уровнями канала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4823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/>
                <a:ea typeface="Times New Roman"/>
              </a:rPr>
              <a:t>Совместное планирование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Традиционная логистика:</a:t>
            </a:r>
          </a:p>
          <a:p>
            <a:r>
              <a:rPr lang="ru-RU" dirty="0">
                <a:latin typeface="Times New Roman"/>
                <a:ea typeface="Times New Roman"/>
              </a:rPr>
              <a:t>На базе сделок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Партнерство в поставках:</a:t>
            </a:r>
          </a:p>
          <a:p>
            <a:r>
              <a:rPr lang="ru-RU" dirty="0">
                <a:latin typeface="Times New Roman"/>
                <a:ea typeface="Times New Roman"/>
              </a:rPr>
              <a:t>Текущее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1347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/>
                <a:ea typeface="Times New Roman"/>
              </a:rPr>
              <a:t>Совместимость корпоративных философий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Традиционная логистика:</a:t>
            </a:r>
          </a:p>
          <a:p>
            <a:r>
              <a:rPr lang="ru-RU" dirty="0">
                <a:latin typeface="Times New Roman"/>
                <a:ea typeface="Times New Roman"/>
              </a:rPr>
              <a:t>Не имеет значения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Партнерство в поставках:</a:t>
            </a:r>
          </a:p>
          <a:p>
            <a:r>
              <a:rPr lang="ru-RU" dirty="0">
                <a:latin typeface="Times New Roman"/>
                <a:ea typeface="Times New Roman"/>
              </a:rPr>
              <a:t>Совместимы, по крайней мере для основных партнеров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2864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/>
                <a:ea typeface="Times New Roman"/>
              </a:rPr>
              <a:t>Широта клиентской базы поставщика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Традиционная логистика</a:t>
            </a:r>
            <a:r>
              <a:rPr lang="ru-RU" dirty="0" smtClean="0">
                <a:solidFill>
                  <a:srgbClr val="564B3C"/>
                </a:solidFill>
                <a:latin typeface="Times New Roman"/>
                <a:ea typeface="Times New Roman"/>
              </a:rPr>
              <a:t>:</a:t>
            </a:r>
          </a:p>
          <a:p>
            <a:pPr lvl="0">
              <a:buClr>
                <a:srgbClr val="93A299"/>
              </a:buClr>
            </a:pPr>
            <a:r>
              <a:rPr lang="ru-RU" dirty="0">
                <a:latin typeface="Times New Roman"/>
                <a:ea typeface="Times New Roman"/>
              </a:rPr>
              <a:t>Достаточно велика, чтобы  повысить уровень конкуренции и степень риска</a:t>
            </a:r>
            <a:endParaRPr lang="ru-RU" dirty="0">
              <a:solidFill>
                <a:srgbClr val="564B3C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Партнерство в </a:t>
            </a:r>
            <a:r>
              <a:rPr lang="ru-RU" dirty="0" smtClean="0">
                <a:solidFill>
                  <a:srgbClr val="564B3C"/>
                </a:solidFill>
                <a:latin typeface="Times New Roman"/>
                <a:ea typeface="Times New Roman"/>
              </a:rPr>
              <a:t>поставках:</a:t>
            </a:r>
          </a:p>
          <a:p>
            <a:pPr lvl="0">
              <a:buClr>
                <a:srgbClr val="93A299"/>
              </a:buClr>
            </a:pPr>
            <a:r>
              <a:rPr lang="ru-RU" dirty="0">
                <a:latin typeface="Times New Roman"/>
                <a:ea typeface="Times New Roman"/>
              </a:rPr>
              <a:t>Незначительна, чтобы повысить степень координации</a:t>
            </a:r>
            <a:endParaRPr lang="ru-RU" dirty="0">
              <a:solidFill>
                <a:srgbClr val="564B3C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0721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/>
                <a:ea typeface="Times New Roman"/>
              </a:rPr>
              <a:t>Руководство каналом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Традиционная логистика:</a:t>
            </a:r>
          </a:p>
          <a:p>
            <a:r>
              <a:rPr lang="ru-RU" dirty="0">
                <a:latin typeface="Times New Roman"/>
                <a:ea typeface="Times New Roman"/>
              </a:rPr>
              <a:t>Не требуется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Партнерство в поставках:</a:t>
            </a:r>
          </a:p>
          <a:p>
            <a:r>
              <a:rPr lang="ru-RU" dirty="0">
                <a:latin typeface="Times New Roman"/>
                <a:ea typeface="Times New Roman"/>
              </a:rPr>
              <a:t>Необходимо для  управления координацией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45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Второе </a:t>
            </a:r>
            <a:r>
              <a:rPr lang="ru-RU" smtClean="0"/>
              <a:t>направление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</a:rPr>
              <a:t>методология управления потоковыми процессами сложных экономических систем, а критерий эффективности  - сквозная оптимизация производственно-коммерческих, торгово-закупочных и связанных с ними экономических процессов.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/>
                <a:ea typeface="Times New Roman"/>
              </a:rPr>
              <a:t>Степень риска и размер вознаграждения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Традиционная логистика:</a:t>
            </a:r>
          </a:p>
          <a:p>
            <a:r>
              <a:rPr lang="ru-RU" dirty="0">
                <a:latin typeface="Times New Roman"/>
                <a:ea typeface="Times New Roman"/>
              </a:rPr>
              <a:t>Для каждого – своя (свой)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Партнерство в поставках:</a:t>
            </a:r>
          </a:p>
          <a:p>
            <a:r>
              <a:rPr lang="ru-RU" dirty="0">
                <a:latin typeface="Times New Roman"/>
                <a:ea typeface="Times New Roman"/>
              </a:rPr>
              <a:t>Риск и вознаграждение распределяются между участниками канала на долгосрочной основе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0042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/>
                <a:ea typeface="Times New Roman"/>
              </a:rPr>
              <a:t>Скорость проведения операций, движения информационных и товарных потоков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Традиционная логистика:</a:t>
            </a:r>
          </a:p>
          <a:p>
            <a:r>
              <a:rPr lang="ru-RU" dirty="0">
                <a:latin typeface="Times New Roman"/>
                <a:ea typeface="Times New Roman"/>
              </a:rPr>
              <a:t>«Складская» ориентация (хранение, поддержание минимального уровня товарных запасов)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</a:rPr>
              <a:t>Партнерство в поставках: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Ориентация на распределительный центр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5579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Логистические партнерства: характеристика 1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тесное взаимодействие организаций на различных уровнях;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1062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Логистические партнерства: характеристика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общая культура бизнеса, задачи, цели;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6584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Логистические партнерства: характеристика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открытость и взаимное доверие;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5430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Логистические </a:t>
            </a:r>
            <a:r>
              <a:rPr lang="ru-RU" dirty="0" err="1" smtClean="0"/>
              <a:t>партнерства:характеристика</a:t>
            </a:r>
            <a:r>
              <a:rPr lang="ru-RU" dirty="0" smtClean="0"/>
              <a:t>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долгосрочные обязательства;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4937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Логистические </a:t>
            </a:r>
            <a:r>
              <a:rPr lang="ru-RU" dirty="0" err="1" smtClean="0"/>
              <a:t>партнерства:характеристика</a:t>
            </a:r>
            <a:r>
              <a:rPr lang="ru-RU" dirty="0" smtClean="0"/>
              <a:t>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обмен информацией</a:t>
            </a:r>
            <a:r>
              <a:rPr lang="ru-RU" dirty="0" smtClean="0">
                <a:latin typeface="Times New Roman"/>
                <a:ea typeface="Times New Roman"/>
              </a:rPr>
              <a:t>,</a:t>
            </a:r>
          </a:p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опытом</a:t>
            </a:r>
            <a:r>
              <a:rPr lang="ru-RU" dirty="0" smtClean="0">
                <a:latin typeface="Times New Roman"/>
                <a:ea typeface="Times New Roman"/>
              </a:rPr>
              <a:t>,</a:t>
            </a:r>
          </a:p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подходами к планированию;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6372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Логистические партнерства: характеристика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Гибкость;</a:t>
            </a:r>
          </a:p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готовность </a:t>
            </a:r>
            <a:r>
              <a:rPr lang="ru-RU" dirty="0">
                <a:latin typeface="Times New Roman"/>
                <a:ea typeface="Times New Roman"/>
              </a:rPr>
              <a:t>совместно решать возникающие проблемы;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4313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Логистические партнерства: характеристика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постоянное совершенствование выполняемых операций;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1663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Логистические партнерства: характеристика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совместная разработка продуктов и процессов;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16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Объекты управления логистики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В первом направлении в центре внимания логистических менеджеров экономические потоки конкретного предприятия.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Во втором направлении логистический инструментарий в качестве объекта управления рассматривает все потоковые процессы хозяйствующего субъекта и взаимодействующих с ним организаций.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7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Логистические партнерства: характеристика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гарантия </a:t>
            </a:r>
            <a:r>
              <a:rPr lang="ru-RU" dirty="0" smtClean="0">
                <a:latin typeface="Times New Roman"/>
                <a:ea typeface="Times New Roman"/>
              </a:rPr>
              <a:t>надёжности;</a:t>
            </a:r>
          </a:p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 обеспечение  </a:t>
            </a:r>
            <a:r>
              <a:rPr lang="ru-RU" dirty="0">
                <a:latin typeface="Times New Roman"/>
                <a:ea typeface="Times New Roman"/>
              </a:rPr>
              <a:t>высокого качества товаров и услуг;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9275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Логистические партнерства: характеристика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соглашение по затратам и прибыли в целях справедливого и конкурентоспособного ценообразования;</a:t>
            </a:r>
            <a:endParaRPr lang="ru-RU" sz="2000" dirty="0">
              <a:latin typeface="Times New Roman"/>
              <a:ea typeface="Times New Roman"/>
            </a:endParaRPr>
          </a:p>
          <a:p>
            <a:pPr lvl="0" indent="-342900" algn="just">
              <a:lnSpc>
                <a:spcPct val="150000"/>
              </a:lnSpc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наращивание совместного бизнеса.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0601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Методологические принципы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системный подход</a:t>
            </a:r>
            <a:r>
              <a:rPr lang="ru-RU" dirty="0" smtClean="0">
                <a:latin typeface="Times New Roman"/>
                <a:ea typeface="Calibri"/>
              </a:rPr>
              <a:t>,</a:t>
            </a:r>
          </a:p>
          <a:p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>
                <a:latin typeface="Times New Roman"/>
                <a:ea typeface="Calibri"/>
              </a:rPr>
              <a:t>учет тотальных затрат</a:t>
            </a:r>
            <a:r>
              <a:rPr lang="ru-RU" dirty="0" smtClean="0">
                <a:latin typeface="Times New Roman"/>
                <a:ea typeface="Calibri"/>
              </a:rPr>
              <a:t>,</a:t>
            </a:r>
          </a:p>
          <a:p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>
                <a:latin typeface="Times New Roman"/>
                <a:ea typeface="Calibri"/>
              </a:rPr>
              <a:t>глобальная оптимизация</a:t>
            </a:r>
            <a:r>
              <a:rPr lang="ru-RU" dirty="0" smtClean="0">
                <a:latin typeface="Times New Roman"/>
                <a:ea typeface="Calibri"/>
              </a:rPr>
              <a:t>,</a:t>
            </a:r>
          </a:p>
          <a:p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>
                <a:latin typeface="Times New Roman"/>
                <a:ea typeface="Calibri"/>
              </a:rPr>
              <a:t>логистическая координация, </a:t>
            </a:r>
            <a:endParaRPr lang="ru-RU" dirty="0" smtClean="0">
              <a:latin typeface="Times New Roman"/>
              <a:ea typeface="Calibri"/>
            </a:endParaRPr>
          </a:p>
          <a:p>
            <a:r>
              <a:rPr lang="ru-RU" dirty="0" smtClean="0">
                <a:latin typeface="Times New Roman"/>
                <a:ea typeface="Calibri"/>
              </a:rPr>
              <a:t>моделирование </a:t>
            </a:r>
            <a:r>
              <a:rPr lang="ru-RU" dirty="0">
                <a:latin typeface="Times New Roman"/>
                <a:ea typeface="Calibri"/>
              </a:rPr>
              <a:t>и информационно-компьютерной поддержки, </a:t>
            </a:r>
            <a:endParaRPr lang="ru-RU" dirty="0" smtClean="0">
              <a:latin typeface="Times New Roman"/>
              <a:ea typeface="Calibri"/>
            </a:endParaRPr>
          </a:p>
          <a:p>
            <a:r>
              <a:rPr lang="ru-RU" dirty="0" smtClean="0">
                <a:latin typeface="Times New Roman"/>
                <a:ea typeface="Calibri"/>
              </a:rPr>
              <a:t>внедрение </a:t>
            </a:r>
            <a:r>
              <a:rPr lang="ru-RU" dirty="0">
                <a:latin typeface="Times New Roman"/>
                <a:ea typeface="Calibri"/>
              </a:rPr>
              <a:t>комплекса подсистем</a:t>
            </a:r>
            <a:r>
              <a:rPr lang="ru-RU" dirty="0" smtClean="0">
                <a:latin typeface="Times New Roman"/>
                <a:ea typeface="Calibri"/>
              </a:rPr>
              <a:t>,</a:t>
            </a:r>
          </a:p>
          <a:p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>
                <a:latin typeface="Times New Roman"/>
                <a:ea typeface="Calibri"/>
              </a:rPr>
              <a:t>всеобщее управление качеством, </a:t>
            </a:r>
            <a:endParaRPr lang="ru-RU" dirty="0" smtClean="0">
              <a:latin typeface="Times New Roman"/>
              <a:ea typeface="Calibri"/>
            </a:endParaRPr>
          </a:p>
          <a:p>
            <a:r>
              <a:rPr lang="ru-RU" dirty="0" err="1" smtClean="0">
                <a:latin typeface="Times New Roman"/>
                <a:ea typeface="Calibri"/>
              </a:rPr>
              <a:t>гуманизация</a:t>
            </a:r>
            <a:r>
              <a:rPr lang="ru-RU" dirty="0">
                <a:latin typeface="Times New Roman"/>
                <a:ea typeface="Calibri"/>
              </a:rPr>
              <a:t>, </a:t>
            </a:r>
            <a:r>
              <a:rPr lang="ru-RU" dirty="0" smtClean="0">
                <a:latin typeface="Times New Roman"/>
                <a:ea typeface="Calibri"/>
              </a:rPr>
              <a:t>устойчивость,</a:t>
            </a:r>
          </a:p>
          <a:p>
            <a:r>
              <a:rPr lang="ru-RU" dirty="0" smtClean="0">
                <a:latin typeface="Times New Roman"/>
                <a:ea typeface="Calibri"/>
              </a:rPr>
              <a:t>адаптивность</a:t>
            </a:r>
            <a:r>
              <a:rPr lang="ru-RU" dirty="0">
                <a:latin typeface="Times New Roman"/>
                <a:ea typeface="Calibri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6781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Системный подход означает исследование любого объекта хозяйственной системы во взаимосвязи с  другими элементами, воспринимаемые как части  более крупной системы, объединяющей участников  в единую цепь поставок.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9139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тотальных затрат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Принцип тотальных затрат означает дифференцированный  учет всех издержек управления материальными и связанными с ними финансовыми  и информационными потоками по всей протяженности логистической цепи.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020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Глобальная оптимизация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Принцип глобальной оптимизации означает постановку цели по достижению оптимума функционирования логистической цепи в целом, а не отдельных составляющих ее элементов.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2466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Логистическая координация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Принцип логистической координации и интеграции означает способ решения управленческих задач по достижению целевой функции в области логистики, предусматривающий согласование экономических интересов и интегрированное участие всех звеньев логистической системы.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0559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моделирования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Принцип моделирования и информационно-компьютерной поддержки означает необходимость использования информационных технологий при проектировании и моделировании логистических систем.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453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Подсистемы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Принцип внедрения комплекса подсистем логистики означает использование в процессе логистического менеджмента функциональных подсистем, как основных, так и обеспечивающих.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8550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Всеобщее управление качеством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Принцип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TQM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 всеобщего управления качеством означает обеспечение качественной реализации целей и задач в каждом звене и на каждом уровне логистической системы.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038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определение логистики - это наука об оптимизации управления материальными, информационными, финансовыми, сервисными и прочими потоками, обеспечивающая качественное обслуживание потребителей при минимальном уровне совокупных издержек.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51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</a:t>
            </a:r>
            <a:r>
              <a:rPr lang="ru-RU" dirty="0" err="1" smtClean="0"/>
              <a:t>гуманизации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Принцип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гуманизации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означает реализацию функций и технологических решений в логистических системах при учете экологических, эргономических, социальных и этических требований.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2062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Глобальные задачи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Глобальные задачи логистики включают: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-создание комплексных, интегрированных систем управления материальными и всеми сопутствующими им  потоковыми процессами;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-стратегическое планирование и контроль за эффективностью использования логистических мощностей;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обеспечение высокой гибкости и адаптивности логистической системы;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обеспечение соответствия логистической концепции стратегии рыночного поведения организации.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0088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Частные задачи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Частные задачи логистики более динамичны и конкретны и могут иметь следующие формулировки: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-сокращение затрат на складирование;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сокращение сроков перевозок;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повышение эффективности эксплуатации транспортных средств;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сокращение времени обслуживания потребителей и т.п.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6714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Логистическая операция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Логистической операцией считают любое действие, связанное с управлением материальными потоками и сопутствующими потоками финансов, информации, сервиса, которому можно дать стоимостную оценку с позиции затраченных средств. Выделение каждой отдельной операции направлено на создание нормативной базы и регламентов управления логистической деятельностью.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3435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Логистическская</a:t>
            </a:r>
            <a:r>
              <a:rPr lang="ru-RU" dirty="0" smtClean="0"/>
              <a:t> функция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Логистической функцией называют совокупность логистических операций, направленных на достижение функциональной цели экономически обособленного звена определенного субъекта хозяйственной деятельности.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6518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Логистический бизнес-процесс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Совокупность логистических операций и функций, интегрированных в пространстве и времени, направленные на реализацию логистической концепции, образует понятие логистического бизнес-процесса.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1288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логистических бизнес-процессов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Управление бизнес-процессом опирается на использование корпоративных интегрированных систем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ERP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-класса. Для практического применения вся совокупность логистических бизнес-процессов может быть представлена в виде трех процессов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управление взаимодействием с поставщиками (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SRM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Supplier Relationship Management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 внутрифирменное управление цепями поставок (</a:t>
            </a:r>
            <a:r>
              <a:rPr lang="en-US" dirty="0">
                <a:latin typeface="Times New Roman"/>
                <a:ea typeface="Calibri"/>
                <a:cs typeface="Times New Roman"/>
              </a:rPr>
              <a:t>ISCM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Internal Supply Chain Management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управление взаимоотношениями с потребителями (</a:t>
            </a:r>
            <a:r>
              <a:rPr lang="en-US" dirty="0">
                <a:latin typeface="Times New Roman"/>
                <a:ea typeface="Calibri"/>
                <a:cs typeface="Times New Roman"/>
              </a:rPr>
              <a:t>CRM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Customer Relationship Management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7580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эффективности бизнес-процессов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общие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затраты,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время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исполнения заказа,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качество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обслуживания потребителей, рассматриваемые при сквозном управлении материальными и сопутствующими потоками в цепи поставок.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8034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логистических систем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сложность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иерархичность,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эмерджентность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структурированность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7529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Сложность логистических систем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Сложность логистической системы имеет место, поскольку используется большое количество задействованных звеньев, разнообразие функций, сложный организационный механизм управления, значительное число воздействующих факторов.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59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логистики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Calibri"/>
              </a:rPr>
              <a:t>управление </a:t>
            </a:r>
            <a:r>
              <a:rPr lang="ru-RU" dirty="0">
                <a:latin typeface="Times New Roman"/>
                <a:ea typeface="Calibri"/>
              </a:rPr>
              <a:t>материальными и сопутствующими им потоками в виде комплекса мероприятий, направленных на укрепление рыночной позиции предприятия, обеспечение устойчивого развития в долгосрочном периоде.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95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Иерархичность логистических систем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Иерархичность выражается подчиненностью элементов сложного образования более низкого уровня элементам более высокого уровня.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69492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Эмерджентность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Times New Roman"/>
                <a:ea typeface="Calibri"/>
              </a:rPr>
              <a:t>Эмерджентность</a:t>
            </a:r>
            <a:r>
              <a:rPr lang="ru-RU" dirty="0">
                <a:latin typeface="Times New Roman"/>
                <a:ea typeface="Calibri"/>
              </a:rPr>
              <a:t>, означающая целостность и делимость, предполагает для логистической системы возможность достижения экономически значимых результатов в случае функционирования ее как единого целого.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71138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Парадигмы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четыре парадигмы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логистики: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аналитическая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технологическая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(информационная),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маркетинговая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Интегральная.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59563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Аналитическая парадигма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оптимизация движения материальных потоков в сфере производства и обращения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4483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Технологическая парадигма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использование информационно-компьютерных технологий для управления логистическим процессом.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85668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Маркетинговая парадигма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исследование роли логистической системы в развитии возможностей повышения   конкурентоспособности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3045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Интегральная парадигма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Совместное использование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предшествующих  парадигм с развитием маркетинговой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</a:rPr>
              <a:t> составляющей в новых условиях функционирования бизнеса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90447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Современная роль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5715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Современная экономическая наука трактует логистику в качестве интегрированного процесса управления материальными и информационными потоками, обеспечивающего приемлемое удовлетворение нужд потребителей с минимальными совокупными издержками. Этот процесс охватывает все этапы хозяйственной деятельности  от поставок сырьевых ресурсов до сбыта готовой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продукции. Рационализация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процесса управления запасами в цепи поставок определенного товара позволяет уменьшить общие затраты на товародвижение, оптимизировать уровень цены и в целом улучшить стратегические позиции фирм, участвующих в поставках продукции.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750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решения проблем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Наиболее важной отличительной характеристикой логистического подхода к решению проблем менеджмента, является отказ от минимизации отдельных стадий формирования издержек  в пользу минимизации совокупных затрат на процесс движения материальных потоков.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19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Ориентиры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- быстрое удовлетворение текущего спроса и готовность к адекватной реакции при его изменения;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- сокращение периода оборачиваемости оборотных средств предприятия;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- обеспечение высокого качества выпускаемой продукции;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- формирование надежной системы поставок продукции;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- создание эффективной системы сервисного обслуживания потребителей;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286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155</TotalTime>
  <Words>2281</Words>
  <Application>Microsoft Office PowerPoint</Application>
  <PresentationFormat>Экран (4:3)</PresentationFormat>
  <Paragraphs>250</Paragraphs>
  <Slides>77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77</vt:i4>
      </vt:variant>
    </vt:vector>
  </HeadingPairs>
  <TitlesOfParts>
    <vt:vector size="78" baseType="lpstr">
      <vt:lpstr>Аптека</vt:lpstr>
      <vt:lpstr>Наглядное пособие по дисциплине «Логистика международной торговли»</vt:lpstr>
      <vt:lpstr>Содержательная основа логистики</vt:lpstr>
      <vt:lpstr>Критерий эффективности</vt:lpstr>
      <vt:lpstr>Второе направление логистики</vt:lpstr>
      <vt:lpstr>Объекты управления логистики</vt:lpstr>
      <vt:lpstr>Содержание логистики</vt:lpstr>
      <vt:lpstr>Цель логистики</vt:lpstr>
      <vt:lpstr>Специфика решения проблем</vt:lpstr>
      <vt:lpstr>Ориентиры логистики</vt:lpstr>
      <vt:lpstr>Задачи логистики</vt:lpstr>
      <vt:lpstr>Виды пот оков логистического управления</vt:lpstr>
      <vt:lpstr>Материальные потоки</vt:lpstr>
      <vt:lpstr>Информационные потоки</vt:lpstr>
      <vt:lpstr>Финансовый пот ок</vt:lpstr>
      <vt:lpstr>Сервисные потоки</vt:lpstr>
      <vt:lpstr>Понятие цепи поставок</vt:lpstr>
      <vt:lpstr>Специфика цепей поставок -1</vt:lpstr>
      <vt:lpstr>Специфика цепи поставок -2</vt:lpstr>
      <vt:lpstr>Специфика цепи поставок-3</vt:lpstr>
      <vt:lpstr>Специфика цепи поставок-4</vt:lpstr>
      <vt:lpstr>Специфика цепи поставок-5</vt:lpstr>
      <vt:lpstr>Специфика цепи поставок-6</vt:lpstr>
      <vt:lpstr>Специфика цепей поставок-7</vt:lpstr>
      <vt:lpstr>Специфика цепей поставок-8</vt:lpstr>
      <vt:lpstr>Проблемы управления цепями поставок</vt:lpstr>
      <vt:lpstr>Формы интеграции цепей поставок</vt:lpstr>
      <vt:lpstr>Границы интеграции логистики</vt:lpstr>
      <vt:lpstr>Ожидаемые ограничения от интеграции логистики-1</vt:lpstr>
      <vt:lpstr>Ожидаемые ограничения от интеграции логистики-2</vt:lpstr>
      <vt:lpstr>Управление логистикой и партнерство в поставках: сравнение</vt:lpstr>
      <vt:lpstr>Управление товарными запасами</vt:lpstr>
      <vt:lpstr>Общие затраты</vt:lpstr>
      <vt:lpstr>Временной горизонт</vt:lpstr>
      <vt:lpstr>Объём передаваемой и контролируемой информации</vt:lpstr>
      <vt:lpstr>Количество контактов между различными уровнями канала</vt:lpstr>
      <vt:lpstr>Совместное планирование</vt:lpstr>
      <vt:lpstr>Совместимость корпоративных философий</vt:lpstr>
      <vt:lpstr>Широта клиентской базы поставщика</vt:lpstr>
      <vt:lpstr>Руководство каналом</vt:lpstr>
      <vt:lpstr>Степень риска и размер вознаграждения</vt:lpstr>
      <vt:lpstr>Скорость проведения операций, движения информационных и товарных потоков</vt:lpstr>
      <vt:lpstr>Логистические партнерства: характеристика 1</vt:lpstr>
      <vt:lpstr>Логистические партнерства: характеристика 2</vt:lpstr>
      <vt:lpstr>Логистические партнерства: характеристика 3</vt:lpstr>
      <vt:lpstr>Логистические партнерства:характеристика 4</vt:lpstr>
      <vt:lpstr>Логистические партнерства:характеристика 5</vt:lpstr>
      <vt:lpstr>Логистические партнерства: характеристика 6</vt:lpstr>
      <vt:lpstr>Логистические партнерства: характеристика 7</vt:lpstr>
      <vt:lpstr>Логистические партнерства: характеристика 8</vt:lpstr>
      <vt:lpstr>Логистические партнерства: характеристика 9</vt:lpstr>
      <vt:lpstr>Логистические партнерства: характеристика 10</vt:lpstr>
      <vt:lpstr>Методологические принципы логистики</vt:lpstr>
      <vt:lpstr>Системный подход</vt:lpstr>
      <vt:lpstr>Принцип тотальных затрат</vt:lpstr>
      <vt:lpstr>Глобальная оптимизация</vt:lpstr>
      <vt:lpstr>Логистическая координация</vt:lpstr>
      <vt:lpstr>Принцип моделирования</vt:lpstr>
      <vt:lpstr>Подсистемы логистики</vt:lpstr>
      <vt:lpstr>Всеобщее управление качеством</vt:lpstr>
      <vt:lpstr>Принцип гуманизации</vt:lpstr>
      <vt:lpstr>Глобальные задачи логистики</vt:lpstr>
      <vt:lpstr>Частные задачи логистики</vt:lpstr>
      <vt:lpstr>Логистическая операция</vt:lpstr>
      <vt:lpstr>Логистическская функция</vt:lpstr>
      <vt:lpstr>Логистический бизнес-процесс</vt:lpstr>
      <vt:lpstr>Структура логистических бизнес-процессов</vt:lpstr>
      <vt:lpstr>Показатели эффективности бизнес-процессов логистики</vt:lpstr>
      <vt:lpstr>Свойства логистических систем</vt:lpstr>
      <vt:lpstr>Сложность логистических систем</vt:lpstr>
      <vt:lpstr>Иерархичность логистических систем</vt:lpstr>
      <vt:lpstr>Эмерджентность</vt:lpstr>
      <vt:lpstr>Парадигмы логистики</vt:lpstr>
      <vt:lpstr>Аналитическая парадигма логистики</vt:lpstr>
      <vt:lpstr>Технологическая парадигма логистики</vt:lpstr>
      <vt:lpstr>Маркетинговая парадигма логистики</vt:lpstr>
      <vt:lpstr>Интегральная парадигма логистики</vt:lpstr>
      <vt:lpstr>Современная роль логистики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Наглядное пособие по дисциплине «Логистика международной торговли»</dc:title>
  <dc:creator>Лариса</dc:creator>
  <cp:lastModifiedBy>Лариса</cp:lastModifiedBy>
  <cp:revision>93</cp:revision>
  <dcterms:created xsi:type="dcterms:W3CDTF">2019-11-20T08:04:44Z</dcterms:created>
  <dcterms:modified xsi:type="dcterms:W3CDTF">2019-11-20T10:43:43Z</dcterms:modified>
</cp:coreProperties>
</file>