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8" r:id="rId1"/>
  </p:sldMasterIdLst>
  <p:notesMasterIdLst>
    <p:notesMasterId r:id="rId83"/>
  </p:notesMasterIdLst>
  <p:sldIdLst>
    <p:sldId id="364" r:id="rId2"/>
    <p:sldId id="332" r:id="rId3"/>
    <p:sldId id="386" r:id="rId4"/>
    <p:sldId id="355" r:id="rId5"/>
    <p:sldId id="357" r:id="rId6"/>
    <p:sldId id="359" r:id="rId7"/>
    <p:sldId id="360" r:id="rId8"/>
    <p:sldId id="361" r:id="rId9"/>
    <p:sldId id="388" r:id="rId10"/>
    <p:sldId id="363" r:id="rId11"/>
    <p:sldId id="365" r:id="rId12"/>
    <p:sldId id="366" r:id="rId13"/>
    <p:sldId id="367" r:id="rId14"/>
    <p:sldId id="368" r:id="rId15"/>
    <p:sldId id="369" r:id="rId16"/>
    <p:sldId id="371" r:id="rId17"/>
    <p:sldId id="389" r:id="rId18"/>
    <p:sldId id="343" r:id="rId19"/>
    <p:sldId id="344" r:id="rId20"/>
    <p:sldId id="345" r:id="rId21"/>
    <p:sldId id="346" r:id="rId22"/>
    <p:sldId id="390" r:id="rId23"/>
    <p:sldId id="348" r:id="rId24"/>
    <p:sldId id="349" r:id="rId25"/>
    <p:sldId id="350" r:id="rId26"/>
    <p:sldId id="351" r:id="rId27"/>
    <p:sldId id="352" r:id="rId28"/>
    <p:sldId id="353" r:id="rId29"/>
    <p:sldId id="354" r:id="rId30"/>
    <p:sldId id="391" r:id="rId31"/>
    <p:sldId id="272" r:id="rId32"/>
    <p:sldId id="273" r:id="rId33"/>
    <p:sldId id="274" r:id="rId34"/>
    <p:sldId id="281" r:id="rId35"/>
    <p:sldId id="282" r:id="rId36"/>
    <p:sldId id="283" r:id="rId37"/>
    <p:sldId id="287" r:id="rId38"/>
    <p:sldId id="288" r:id="rId39"/>
    <p:sldId id="289" r:id="rId40"/>
    <p:sldId id="290" r:id="rId41"/>
    <p:sldId id="293" r:id="rId42"/>
    <p:sldId id="392" r:id="rId43"/>
    <p:sldId id="264" r:id="rId44"/>
    <p:sldId id="266" r:id="rId45"/>
    <p:sldId id="267" r:id="rId46"/>
    <p:sldId id="260" r:id="rId47"/>
    <p:sldId id="261" r:id="rId48"/>
    <p:sldId id="258" r:id="rId49"/>
    <p:sldId id="257" r:id="rId50"/>
    <p:sldId id="305" r:id="rId51"/>
    <p:sldId id="306" r:id="rId52"/>
    <p:sldId id="308" r:id="rId53"/>
    <p:sldId id="309" r:id="rId54"/>
    <p:sldId id="310" r:id="rId55"/>
    <p:sldId id="311" r:id="rId56"/>
    <p:sldId id="313" r:id="rId57"/>
    <p:sldId id="314" r:id="rId58"/>
    <p:sldId id="315" r:id="rId59"/>
    <p:sldId id="317" r:id="rId60"/>
    <p:sldId id="320" r:id="rId61"/>
    <p:sldId id="321" r:id="rId62"/>
    <p:sldId id="322" r:id="rId63"/>
    <p:sldId id="324" r:id="rId64"/>
    <p:sldId id="325" r:id="rId65"/>
    <p:sldId id="326" r:id="rId66"/>
    <p:sldId id="328" r:id="rId67"/>
    <p:sldId id="330" r:id="rId68"/>
    <p:sldId id="33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84962" autoAdjust="0"/>
  </p:normalViewPr>
  <p:slideViewPr>
    <p:cSldViewPr>
      <p:cViewPr varScale="1">
        <p:scale>
          <a:sx n="100" d="100"/>
          <a:sy n="100" d="100"/>
        </p:scale>
        <p:origin x="744" y="77"/>
      </p:cViewPr>
      <p:guideLst>
        <p:guide orient="horz" pos="2160"/>
        <p:guide pos="2880"/>
      </p:guideLst>
    </p:cSldViewPr>
  </p:slideViewPr>
  <p:notesTextViewPr>
    <p:cViewPr>
      <p:scale>
        <a:sx n="100" d="100"/>
        <a:sy n="100" d="100"/>
      </p:scale>
      <p:origin x="0" y="0"/>
    </p:cViewPr>
  </p:notesTextViewPr>
  <p:sorterViewPr>
    <p:cViewPr>
      <p:scale>
        <a:sx n="74" d="100"/>
        <a:sy n="74" d="100"/>
      </p:scale>
      <p:origin x="0" y="-144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85B5D-7339-4283-93DC-70036F3C314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EC0FDE46-2680-4DEB-AB4F-F59DB37B0B61}">
      <dgm:prSet phldrT="[Текст]"/>
      <dgm:spPr/>
      <dgm:t>
        <a:bodyPr/>
        <a:lstStyle/>
        <a:p>
          <a:r>
            <a:rPr lang="ru-RU" dirty="0" smtClean="0"/>
            <a:t>Методы управления персоналом</a:t>
          </a:r>
          <a:endParaRPr lang="ru-RU" dirty="0"/>
        </a:p>
      </dgm:t>
    </dgm:pt>
    <dgm:pt modelId="{05E56CAE-11FB-4EB5-8DC6-A3B6C46AF6CC}" type="parTrans" cxnId="{2A79D595-920A-442D-BD73-0BEF0ACCD35E}">
      <dgm:prSet/>
      <dgm:spPr/>
      <dgm:t>
        <a:bodyPr/>
        <a:lstStyle/>
        <a:p>
          <a:endParaRPr lang="ru-RU"/>
        </a:p>
      </dgm:t>
    </dgm:pt>
    <dgm:pt modelId="{FD61934D-7F88-402B-B6D9-418000928052}" type="sibTrans" cxnId="{2A79D595-920A-442D-BD73-0BEF0ACCD35E}">
      <dgm:prSet/>
      <dgm:spPr/>
      <dgm:t>
        <a:bodyPr/>
        <a:lstStyle/>
        <a:p>
          <a:endParaRPr lang="ru-RU"/>
        </a:p>
      </dgm:t>
    </dgm:pt>
    <dgm:pt modelId="{BFC70D0A-2836-4F92-912D-73584F4E1808}">
      <dgm:prSet phldrT="[Текст]"/>
      <dgm:spPr/>
      <dgm:t>
        <a:bodyPr/>
        <a:lstStyle/>
        <a:p>
          <a:r>
            <a:rPr lang="ru-RU" dirty="0" smtClean="0"/>
            <a:t>административные</a:t>
          </a:r>
          <a:endParaRPr lang="ru-RU" dirty="0"/>
        </a:p>
      </dgm:t>
    </dgm:pt>
    <dgm:pt modelId="{49C83111-2669-47EE-A5ED-AFC21A5B4BF5}" type="parTrans" cxnId="{917FDBB9-4EEB-406B-BACF-4B5711C82CE4}">
      <dgm:prSet/>
      <dgm:spPr/>
      <dgm:t>
        <a:bodyPr/>
        <a:lstStyle/>
        <a:p>
          <a:endParaRPr lang="ru-RU"/>
        </a:p>
      </dgm:t>
    </dgm:pt>
    <dgm:pt modelId="{4556263E-237C-4824-9ED0-0E15F1CFCDF3}" type="sibTrans" cxnId="{917FDBB9-4EEB-406B-BACF-4B5711C82CE4}">
      <dgm:prSet/>
      <dgm:spPr/>
      <dgm:t>
        <a:bodyPr/>
        <a:lstStyle/>
        <a:p>
          <a:endParaRPr lang="ru-RU"/>
        </a:p>
      </dgm:t>
    </dgm:pt>
    <dgm:pt modelId="{F5A5F08E-1C76-44DE-A9E9-E914D2FA906A}">
      <dgm:prSet phldrT="[Текст]"/>
      <dgm:spPr/>
      <dgm:t>
        <a:bodyPr/>
        <a:lstStyle/>
        <a:p>
          <a:r>
            <a:rPr lang="ru-RU" dirty="0" smtClean="0"/>
            <a:t>экономические</a:t>
          </a:r>
          <a:endParaRPr lang="ru-RU" dirty="0"/>
        </a:p>
      </dgm:t>
    </dgm:pt>
    <dgm:pt modelId="{C32624F5-0640-46E8-AAFE-AA0476326A18}" type="parTrans" cxnId="{04358732-6091-414E-9A44-C5EB826B4702}">
      <dgm:prSet/>
      <dgm:spPr/>
      <dgm:t>
        <a:bodyPr/>
        <a:lstStyle/>
        <a:p>
          <a:endParaRPr lang="ru-RU"/>
        </a:p>
      </dgm:t>
    </dgm:pt>
    <dgm:pt modelId="{825A7F6B-CE98-471F-9762-EE34E4AD7969}" type="sibTrans" cxnId="{04358732-6091-414E-9A44-C5EB826B4702}">
      <dgm:prSet/>
      <dgm:spPr/>
      <dgm:t>
        <a:bodyPr/>
        <a:lstStyle/>
        <a:p>
          <a:endParaRPr lang="ru-RU"/>
        </a:p>
      </dgm:t>
    </dgm:pt>
    <dgm:pt modelId="{3B28146D-1282-4EB7-92E2-AD8CE35A61F6}">
      <dgm:prSet phldrT="[Текст]"/>
      <dgm:spPr/>
      <dgm:t>
        <a:bodyPr/>
        <a:lstStyle/>
        <a:p>
          <a:r>
            <a:rPr lang="ru-RU" dirty="0" smtClean="0"/>
            <a:t>социально-психологические</a:t>
          </a:r>
          <a:endParaRPr lang="ru-RU" dirty="0"/>
        </a:p>
      </dgm:t>
    </dgm:pt>
    <dgm:pt modelId="{7A050325-396C-4305-BC08-3A9D22D63BC0}" type="parTrans" cxnId="{FA2A4508-A9F6-4244-8D60-8DF0D6F5FB4B}">
      <dgm:prSet/>
      <dgm:spPr/>
      <dgm:t>
        <a:bodyPr/>
        <a:lstStyle/>
        <a:p>
          <a:endParaRPr lang="ru-RU"/>
        </a:p>
      </dgm:t>
    </dgm:pt>
    <dgm:pt modelId="{7DE8A89A-D8EE-4D2D-9AAF-8256A11CACED}" type="sibTrans" cxnId="{FA2A4508-A9F6-4244-8D60-8DF0D6F5FB4B}">
      <dgm:prSet/>
      <dgm:spPr/>
      <dgm:t>
        <a:bodyPr/>
        <a:lstStyle/>
        <a:p>
          <a:endParaRPr lang="ru-RU"/>
        </a:p>
      </dgm:t>
    </dgm:pt>
    <dgm:pt modelId="{14DD13D7-A669-4895-AE6B-0826128CAFD6}" type="pres">
      <dgm:prSet presAssocID="{16885B5D-7339-4283-93DC-70036F3C3145}" presName="Name0" presStyleCnt="0">
        <dgm:presLayoutVars>
          <dgm:chPref val="1"/>
          <dgm:dir/>
          <dgm:animOne val="branch"/>
          <dgm:animLvl val="lvl"/>
          <dgm:resizeHandles val="exact"/>
        </dgm:presLayoutVars>
      </dgm:prSet>
      <dgm:spPr/>
      <dgm:t>
        <a:bodyPr/>
        <a:lstStyle/>
        <a:p>
          <a:endParaRPr lang="ru-RU"/>
        </a:p>
      </dgm:t>
    </dgm:pt>
    <dgm:pt modelId="{C14806B8-EA38-47D4-8938-764EBCE8B978}" type="pres">
      <dgm:prSet presAssocID="{EC0FDE46-2680-4DEB-AB4F-F59DB37B0B61}" presName="root1" presStyleCnt="0"/>
      <dgm:spPr/>
    </dgm:pt>
    <dgm:pt modelId="{AE15B963-9FA7-43D9-86AD-B8C883877AD9}" type="pres">
      <dgm:prSet presAssocID="{EC0FDE46-2680-4DEB-AB4F-F59DB37B0B61}" presName="LevelOneTextNode" presStyleLbl="node0" presStyleIdx="0" presStyleCnt="1" custScaleX="102021" custLinFactNeighborX="-12503" custLinFactNeighborY="9685">
        <dgm:presLayoutVars>
          <dgm:chPref val="3"/>
        </dgm:presLayoutVars>
      </dgm:prSet>
      <dgm:spPr/>
      <dgm:t>
        <a:bodyPr/>
        <a:lstStyle/>
        <a:p>
          <a:endParaRPr lang="ru-RU"/>
        </a:p>
      </dgm:t>
    </dgm:pt>
    <dgm:pt modelId="{B459E814-9F04-4BA0-B3ED-313DCEE485E9}" type="pres">
      <dgm:prSet presAssocID="{EC0FDE46-2680-4DEB-AB4F-F59DB37B0B61}" presName="level2hierChild" presStyleCnt="0"/>
      <dgm:spPr/>
    </dgm:pt>
    <dgm:pt modelId="{23FF2A22-4CFD-4DDF-B4FF-529A30CDA70A}" type="pres">
      <dgm:prSet presAssocID="{49C83111-2669-47EE-A5ED-AFC21A5B4BF5}" presName="conn2-1" presStyleLbl="parChTrans1D2" presStyleIdx="0" presStyleCnt="3"/>
      <dgm:spPr/>
      <dgm:t>
        <a:bodyPr/>
        <a:lstStyle/>
        <a:p>
          <a:endParaRPr lang="ru-RU"/>
        </a:p>
      </dgm:t>
    </dgm:pt>
    <dgm:pt modelId="{CC3C30E2-4C23-435A-938C-40EB170486A8}" type="pres">
      <dgm:prSet presAssocID="{49C83111-2669-47EE-A5ED-AFC21A5B4BF5}" presName="connTx" presStyleLbl="parChTrans1D2" presStyleIdx="0" presStyleCnt="3"/>
      <dgm:spPr/>
      <dgm:t>
        <a:bodyPr/>
        <a:lstStyle/>
        <a:p>
          <a:endParaRPr lang="ru-RU"/>
        </a:p>
      </dgm:t>
    </dgm:pt>
    <dgm:pt modelId="{A47B8894-1793-4B78-B85D-A69FBC8D0055}" type="pres">
      <dgm:prSet presAssocID="{BFC70D0A-2836-4F92-912D-73584F4E1808}" presName="root2" presStyleCnt="0"/>
      <dgm:spPr/>
    </dgm:pt>
    <dgm:pt modelId="{B61FBD44-7F67-4CB6-B9B2-C90C7851E4D6}" type="pres">
      <dgm:prSet presAssocID="{BFC70D0A-2836-4F92-912D-73584F4E1808}" presName="LevelTwoTextNode" presStyleLbl="node2" presStyleIdx="0" presStyleCnt="3">
        <dgm:presLayoutVars>
          <dgm:chPref val="3"/>
        </dgm:presLayoutVars>
      </dgm:prSet>
      <dgm:spPr/>
      <dgm:t>
        <a:bodyPr/>
        <a:lstStyle/>
        <a:p>
          <a:endParaRPr lang="ru-RU"/>
        </a:p>
      </dgm:t>
    </dgm:pt>
    <dgm:pt modelId="{E7062F8C-3995-4AE9-823A-66E2E42538C1}" type="pres">
      <dgm:prSet presAssocID="{BFC70D0A-2836-4F92-912D-73584F4E1808}" presName="level3hierChild" presStyleCnt="0"/>
      <dgm:spPr/>
    </dgm:pt>
    <dgm:pt modelId="{6831F096-FF3D-4AC5-9AC3-747F4746FF10}" type="pres">
      <dgm:prSet presAssocID="{C32624F5-0640-46E8-AAFE-AA0476326A18}" presName="conn2-1" presStyleLbl="parChTrans1D2" presStyleIdx="1" presStyleCnt="3"/>
      <dgm:spPr/>
      <dgm:t>
        <a:bodyPr/>
        <a:lstStyle/>
        <a:p>
          <a:endParaRPr lang="ru-RU"/>
        </a:p>
      </dgm:t>
    </dgm:pt>
    <dgm:pt modelId="{0B6CFAF3-9BB1-4E4E-A923-ADAE62533765}" type="pres">
      <dgm:prSet presAssocID="{C32624F5-0640-46E8-AAFE-AA0476326A18}" presName="connTx" presStyleLbl="parChTrans1D2" presStyleIdx="1" presStyleCnt="3"/>
      <dgm:spPr/>
      <dgm:t>
        <a:bodyPr/>
        <a:lstStyle/>
        <a:p>
          <a:endParaRPr lang="ru-RU"/>
        </a:p>
      </dgm:t>
    </dgm:pt>
    <dgm:pt modelId="{74E4659B-D32E-4C1E-BDED-3806225BBF51}" type="pres">
      <dgm:prSet presAssocID="{F5A5F08E-1C76-44DE-A9E9-E914D2FA906A}" presName="root2" presStyleCnt="0"/>
      <dgm:spPr/>
    </dgm:pt>
    <dgm:pt modelId="{0F9D4A59-98DC-4331-A09B-F43C75E43E51}" type="pres">
      <dgm:prSet presAssocID="{F5A5F08E-1C76-44DE-A9E9-E914D2FA906A}" presName="LevelTwoTextNode" presStyleLbl="node2" presStyleIdx="1" presStyleCnt="3">
        <dgm:presLayoutVars>
          <dgm:chPref val="3"/>
        </dgm:presLayoutVars>
      </dgm:prSet>
      <dgm:spPr/>
      <dgm:t>
        <a:bodyPr/>
        <a:lstStyle/>
        <a:p>
          <a:endParaRPr lang="ru-RU"/>
        </a:p>
      </dgm:t>
    </dgm:pt>
    <dgm:pt modelId="{B0CCC4B2-88C8-4446-A154-DA8B70B0542B}" type="pres">
      <dgm:prSet presAssocID="{F5A5F08E-1C76-44DE-A9E9-E914D2FA906A}" presName="level3hierChild" presStyleCnt="0"/>
      <dgm:spPr/>
    </dgm:pt>
    <dgm:pt modelId="{2B155F8D-C734-4B21-BC1E-13235C62A58A}" type="pres">
      <dgm:prSet presAssocID="{7A050325-396C-4305-BC08-3A9D22D63BC0}" presName="conn2-1" presStyleLbl="parChTrans1D2" presStyleIdx="2" presStyleCnt="3"/>
      <dgm:spPr/>
      <dgm:t>
        <a:bodyPr/>
        <a:lstStyle/>
        <a:p>
          <a:endParaRPr lang="ru-RU"/>
        </a:p>
      </dgm:t>
    </dgm:pt>
    <dgm:pt modelId="{A593A0FD-39E4-4649-A897-AFFD85FAAB70}" type="pres">
      <dgm:prSet presAssocID="{7A050325-396C-4305-BC08-3A9D22D63BC0}" presName="connTx" presStyleLbl="parChTrans1D2" presStyleIdx="2" presStyleCnt="3"/>
      <dgm:spPr/>
      <dgm:t>
        <a:bodyPr/>
        <a:lstStyle/>
        <a:p>
          <a:endParaRPr lang="ru-RU"/>
        </a:p>
      </dgm:t>
    </dgm:pt>
    <dgm:pt modelId="{EDF0A970-F648-4499-87FF-5102CE34F78A}" type="pres">
      <dgm:prSet presAssocID="{3B28146D-1282-4EB7-92E2-AD8CE35A61F6}" presName="root2" presStyleCnt="0"/>
      <dgm:spPr/>
    </dgm:pt>
    <dgm:pt modelId="{33723DF0-428E-4FD9-AE06-45AE71C38305}" type="pres">
      <dgm:prSet presAssocID="{3B28146D-1282-4EB7-92E2-AD8CE35A61F6}" presName="LevelTwoTextNode" presStyleLbl="node2" presStyleIdx="2" presStyleCnt="3">
        <dgm:presLayoutVars>
          <dgm:chPref val="3"/>
        </dgm:presLayoutVars>
      </dgm:prSet>
      <dgm:spPr/>
      <dgm:t>
        <a:bodyPr/>
        <a:lstStyle/>
        <a:p>
          <a:endParaRPr lang="ru-RU"/>
        </a:p>
      </dgm:t>
    </dgm:pt>
    <dgm:pt modelId="{39FFF39D-0848-4B75-B68F-44C7CCE68540}" type="pres">
      <dgm:prSet presAssocID="{3B28146D-1282-4EB7-92E2-AD8CE35A61F6}" presName="level3hierChild" presStyleCnt="0"/>
      <dgm:spPr/>
    </dgm:pt>
  </dgm:ptLst>
  <dgm:cxnLst>
    <dgm:cxn modelId="{2A79D595-920A-442D-BD73-0BEF0ACCD35E}" srcId="{16885B5D-7339-4283-93DC-70036F3C3145}" destId="{EC0FDE46-2680-4DEB-AB4F-F59DB37B0B61}" srcOrd="0" destOrd="0" parTransId="{05E56CAE-11FB-4EB5-8DC6-A3B6C46AF6CC}" sibTransId="{FD61934D-7F88-402B-B6D9-418000928052}"/>
    <dgm:cxn modelId="{04358732-6091-414E-9A44-C5EB826B4702}" srcId="{EC0FDE46-2680-4DEB-AB4F-F59DB37B0B61}" destId="{F5A5F08E-1C76-44DE-A9E9-E914D2FA906A}" srcOrd="1" destOrd="0" parTransId="{C32624F5-0640-46E8-AAFE-AA0476326A18}" sibTransId="{825A7F6B-CE98-471F-9762-EE34E4AD7969}"/>
    <dgm:cxn modelId="{9B77646B-A0D2-4C6F-924D-329E91BEAB6C}" type="presOf" srcId="{49C83111-2669-47EE-A5ED-AFC21A5B4BF5}" destId="{23FF2A22-4CFD-4DDF-B4FF-529A30CDA70A}" srcOrd="0" destOrd="0" presId="urn:microsoft.com/office/officeart/2008/layout/HorizontalMultiLevelHierarchy"/>
    <dgm:cxn modelId="{03F514A4-BA4D-45FA-B56C-5EC9454A4C44}" type="presOf" srcId="{3B28146D-1282-4EB7-92E2-AD8CE35A61F6}" destId="{33723DF0-428E-4FD9-AE06-45AE71C38305}" srcOrd="0" destOrd="0" presId="urn:microsoft.com/office/officeart/2008/layout/HorizontalMultiLevelHierarchy"/>
    <dgm:cxn modelId="{4A28BEB1-90BC-4988-8F17-9DF78C6F87F9}" type="presOf" srcId="{F5A5F08E-1C76-44DE-A9E9-E914D2FA906A}" destId="{0F9D4A59-98DC-4331-A09B-F43C75E43E51}" srcOrd="0" destOrd="0" presId="urn:microsoft.com/office/officeart/2008/layout/HorizontalMultiLevelHierarchy"/>
    <dgm:cxn modelId="{04439EDC-2287-405F-B532-1D3F9F30E6CF}" type="presOf" srcId="{16885B5D-7339-4283-93DC-70036F3C3145}" destId="{14DD13D7-A669-4895-AE6B-0826128CAFD6}" srcOrd="0" destOrd="0" presId="urn:microsoft.com/office/officeart/2008/layout/HorizontalMultiLevelHierarchy"/>
    <dgm:cxn modelId="{C15262B1-EC05-40F1-B325-332F4FAB8FEC}" type="presOf" srcId="{BFC70D0A-2836-4F92-912D-73584F4E1808}" destId="{B61FBD44-7F67-4CB6-B9B2-C90C7851E4D6}" srcOrd="0" destOrd="0" presId="urn:microsoft.com/office/officeart/2008/layout/HorizontalMultiLevelHierarchy"/>
    <dgm:cxn modelId="{FA2A4508-A9F6-4244-8D60-8DF0D6F5FB4B}" srcId="{EC0FDE46-2680-4DEB-AB4F-F59DB37B0B61}" destId="{3B28146D-1282-4EB7-92E2-AD8CE35A61F6}" srcOrd="2" destOrd="0" parTransId="{7A050325-396C-4305-BC08-3A9D22D63BC0}" sibTransId="{7DE8A89A-D8EE-4D2D-9AAF-8256A11CACED}"/>
    <dgm:cxn modelId="{1D7701A9-9867-4708-B8CF-CC23BDC99D82}" type="presOf" srcId="{C32624F5-0640-46E8-AAFE-AA0476326A18}" destId="{0B6CFAF3-9BB1-4E4E-A923-ADAE62533765}" srcOrd="1" destOrd="0" presId="urn:microsoft.com/office/officeart/2008/layout/HorizontalMultiLevelHierarchy"/>
    <dgm:cxn modelId="{5177AA6F-E859-4B65-A92A-3B760422C2B9}" type="presOf" srcId="{7A050325-396C-4305-BC08-3A9D22D63BC0}" destId="{2B155F8D-C734-4B21-BC1E-13235C62A58A}" srcOrd="0" destOrd="0" presId="urn:microsoft.com/office/officeart/2008/layout/HorizontalMultiLevelHierarchy"/>
    <dgm:cxn modelId="{0487EF2B-C579-4ED2-961E-3A17C0C2D6B8}" type="presOf" srcId="{49C83111-2669-47EE-A5ED-AFC21A5B4BF5}" destId="{CC3C30E2-4C23-435A-938C-40EB170486A8}" srcOrd="1" destOrd="0" presId="urn:microsoft.com/office/officeart/2008/layout/HorizontalMultiLevelHierarchy"/>
    <dgm:cxn modelId="{3ED8B3EF-2016-41D7-BEAF-C944CB85954B}" type="presOf" srcId="{7A050325-396C-4305-BC08-3A9D22D63BC0}" destId="{A593A0FD-39E4-4649-A897-AFFD85FAAB70}" srcOrd="1" destOrd="0" presId="urn:microsoft.com/office/officeart/2008/layout/HorizontalMultiLevelHierarchy"/>
    <dgm:cxn modelId="{A2612951-3D99-4843-A374-AAE3DE06C151}" type="presOf" srcId="{EC0FDE46-2680-4DEB-AB4F-F59DB37B0B61}" destId="{AE15B963-9FA7-43D9-86AD-B8C883877AD9}" srcOrd="0" destOrd="0" presId="urn:microsoft.com/office/officeart/2008/layout/HorizontalMultiLevelHierarchy"/>
    <dgm:cxn modelId="{0A679E17-0C21-4C4B-9610-15F6DEAA65FA}" type="presOf" srcId="{C32624F5-0640-46E8-AAFE-AA0476326A18}" destId="{6831F096-FF3D-4AC5-9AC3-747F4746FF10}" srcOrd="0" destOrd="0" presId="urn:microsoft.com/office/officeart/2008/layout/HorizontalMultiLevelHierarchy"/>
    <dgm:cxn modelId="{917FDBB9-4EEB-406B-BACF-4B5711C82CE4}" srcId="{EC0FDE46-2680-4DEB-AB4F-F59DB37B0B61}" destId="{BFC70D0A-2836-4F92-912D-73584F4E1808}" srcOrd="0" destOrd="0" parTransId="{49C83111-2669-47EE-A5ED-AFC21A5B4BF5}" sibTransId="{4556263E-237C-4824-9ED0-0E15F1CFCDF3}"/>
    <dgm:cxn modelId="{AD632F17-9960-409F-AC5A-5631A610E24B}" type="presParOf" srcId="{14DD13D7-A669-4895-AE6B-0826128CAFD6}" destId="{C14806B8-EA38-47D4-8938-764EBCE8B978}" srcOrd="0" destOrd="0" presId="urn:microsoft.com/office/officeart/2008/layout/HorizontalMultiLevelHierarchy"/>
    <dgm:cxn modelId="{324519C7-D527-4BAC-B5D0-C46BA5B0F215}" type="presParOf" srcId="{C14806B8-EA38-47D4-8938-764EBCE8B978}" destId="{AE15B963-9FA7-43D9-86AD-B8C883877AD9}" srcOrd="0" destOrd="0" presId="urn:microsoft.com/office/officeart/2008/layout/HorizontalMultiLevelHierarchy"/>
    <dgm:cxn modelId="{AEEF41A3-C022-4138-B34A-F2BC9FF8640E}" type="presParOf" srcId="{C14806B8-EA38-47D4-8938-764EBCE8B978}" destId="{B459E814-9F04-4BA0-B3ED-313DCEE485E9}" srcOrd="1" destOrd="0" presId="urn:microsoft.com/office/officeart/2008/layout/HorizontalMultiLevelHierarchy"/>
    <dgm:cxn modelId="{10583CD0-DC73-4A02-8A35-DA13B7AFEB97}" type="presParOf" srcId="{B459E814-9F04-4BA0-B3ED-313DCEE485E9}" destId="{23FF2A22-4CFD-4DDF-B4FF-529A30CDA70A}" srcOrd="0" destOrd="0" presId="urn:microsoft.com/office/officeart/2008/layout/HorizontalMultiLevelHierarchy"/>
    <dgm:cxn modelId="{6F16D497-EE99-4AA2-9081-E746A8653651}" type="presParOf" srcId="{23FF2A22-4CFD-4DDF-B4FF-529A30CDA70A}" destId="{CC3C30E2-4C23-435A-938C-40EB170486A8}" srcOrd="0" destOrd="0" presId="urn:microsoft.com/office/officeart/2008/layout/HorizontalMultiLevelHierarchy"/>
    <dgm:cxn modelId="{E0B70AC1-4D71-404D-8D5D-A6583461CFCA}" type="presParOf" srcId="{B459E814-9F04-4BA0-B3ED-313DCEE485E9}" destId="{A47B8894-1793-4B78-B85D-A69FBC8D0055}" srcOrd="1" destOrd="0" presId="urn:microsoft.com/office/officeart/2008/layout/HorizontalMultiLevelHierarchy"/>
    <dgm:cxn modelId="{D35EF64B-C413-40EE-92FA-C500BCBF43CC}" type="presParOf" srcId="{A47B8894-1793-4B78-B85D-A69FBC8D0055}" destId="{B61FBD44-7F67-4CB6-B9B2-C90C7851E4D6}" srcOrd="0" destOrd="0" presId="urn:microsoft.com/office/officeart/2008/layout/HorizontalMultiLevelHierarchy"/>
    <dgm:cxn modelId="{FE77CAEF-7882-4F72-844D-770E9F4F9D74}" type="presParOf" srcId="{A47B8894-1793-4B78-B85D-A69FBC8D0055}" destId="{E7062F8C-3995-4AE9-823A-66E2E42538C1}" srcOrd="1" destOrd="0" presId="urn:microsoft.com/office/officeart/2008/layout/HorizontalMultiLevelHierarchy"/>
    <dgm:cxn modelId="{47662CAB-BFA6-4133-8CD9-1E5C6B4788D9}" type="presParOf" srcId="{B459E814-9F04-4BA0-B3ED-313DCEE485E9}" destId="{6831F096-FF3D-4AC5-9AC3-747F4746FF10}" srcOrd="2" destOrd="0" presId="urn:microsoft.com/office/officeart/2008/layout/HorizontalMultiLevelHierarchy"/>
    <dgm:cxn modelId="{51C4DD76-7D4C-4907-B380-6AF84F70701A}" type="presParOf" srcId="{6831F096-FF3D-4AC5-9AC3-747F4746FF10}" destId="{0B6CFAF3-9BB1-4E4E-A923-ADAE62533765}" srcOrd="0" destOrd="0" presId="urn:microsoft.com/office/officeart/2008/layout/HorizontalMultiLevelHierarchy"/>
    <dgm:cxn modelId="{9650B7D8-B3F4-4486-8A39-6977455C89F1}" type="presParOf" srcId="{B459E814-9F04-4BA0-B3ED-313DCEE485E9}" destId="{74E4659B-D32E-4C1E-BDED-3806225BBF51}" srcOrd="3" destOrd="0" presId="urn:microsoft.com/office/officeart/2008/layout/HorizontalMultiLevelHierarchy"/>
    <dgm:cxn modelId="{C16D2FC8-716E-4D4F-8870-56B25D22D23D}" type="presParOf" srcId="{74E4659B-D32E-4C1E-BDED-3806225BBF51}" destId="{0F9D4A59-98DC-4331-A09B-F43C75E43E51}" srcOrd="0" destOrd="0" presId="urn:microsoft.com/office/officeart/2008/layout/HorizontalMultiLevelHierarchy"/>
    <dgm:cxn modelId="{B98660B8-42A6-4F31-94B6-2C421489E207}" type="presParOf" srcId="{74E4659B-D32E-4C1E-BDED-3806225BBF51}" destId="{B0CCC4B2-88C8-4446-A154-DA8B70B0542B}" srcOrd="1" destOrd="0" presId="urn:microsoft.com/office/officeart/2008/layout/HorizontalMultiLevelHierarchy"/>
    <dgm:cxn modelId="{8CBF1B19-A448-4115-9C8C-37BA76794FD1}" type="presParOf" srcId="{B459E814-9F04-4BA0-B3ED-313DCEE485E9}" destId="{2B155F8D-C734-4B21-BC1E-13235C62A58A}" srcOrd="4" destOrd="0" presId="urn:microsoft.com/office/officeart/2008/layout/HorizontalMultiLevelHierarchy"/>
    <dgm:cxn modelId="{3969BF4A-322D-4A9A-AF73-8AA2EC0B8A83}" type="presParOf" srcId="{2B155F8D-C734-4B21-BC1E-13235C62A58A}" destId="{A593A0FD-39E4-4649-A897-AFFD85FAAB70}" srcOrd="0" destOrd="0" presId="urn:microsoft.com/office/officeart/2008/layout/HorizontalMultiLevelHierarchy"/>
    <dgm:cxn modelId="{96C762D6-FD01-4E8D-B7AB-136FE592F4BD}" type="presParOf" srcId="{B459E814-9F04-4BA0-B3ED-313DCEE485E9}" destId="{EDF0A970-F648-4499-87FF-5102CE34F78A}" srcOrd="5" destOrd="0" presId="urn:microsoft.com/office/officeart/2008/layout/HorizontalMultiLevelHierarchy"/>
    <dgm:cxn modelId="{0441DB83-1E90-480E-922A-ABF8E77894C7}" type="presParOf" srcId="{EDF0A970-F648-4499-87FF-5102CE34F78A}" destId="{33723DF0-428E-4FD9-AE06-45AE71C38305}" srcOrd="0" destOrd="0" presId="urn:microsoft.com/office/officeart/2008/layout/HorizontalMultiLevelHierarchy"/>
    <dgm:cxn modelId="{DD643466-E8D1-4ED0-91CE-E6765EE22802}" type="presParOf" srcId="{EDF0A970-F648-4499-87FF-5102CE34F78A}" destId="{39FFF39D-0848-4B75-B68F-44C7CCE6854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0B5794-0F0A-4B60-BBEF-07F0DD599991}"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31BD563A-CA70-40DB-9B96-BFC25964D497}">
      <dgm:prSet phldrT="[Текст]"/>
      <dgm:spPr/>
      <dgm:t>
        <a:bodyPr/>
        <a:lstStyle/>
        <a:p>
          <a:r>
            <a:rPr lang="ru-RU" dirty="0" smtClean="0"/>
            <a:t>Внутренние обзоры</a:t>
          </a:r>
          <a:endParaRPr lang="ru-RU" dirty="0"/>
        </a:p>
      </dgm:t>
    </dgm:pt>
    <dgm:pt modelId="{D27B6BCD-8F86-428C-8B44-B07B22FE2C48}" type="parTrans" cxnId="{3AE8734C-DB8F-43CA-AF7A-AE44B5E3C769}">
      <dgm:prSet/>
      <dgm:spPr/>
      <dgm:t>
        <a:bodyPr/>
        <a:lstStyle/>
        <a:p>
          <a:endParaRPr lang="ru-RU"/>
        </a:p>
      </dgm:t>
    </dgm:pt>
    <dgm:pt modelId="{6656F562-078F-4D4D-B1CF-A141ED5C049D}" type="sibTrans" cxnId="{3AE8734C-DB8F-43CA-AF7A-AE44B5E3C769}">
      <dgm:prSet/>
      <dgm:spPr/>
      <dgm:t>
        <a:bodyPr/>
        <a:lstStyle/>
        <a:p>
          <a:endParaRPr lang="ru-RU"/>
        </a:p>
      </dgm:t>
    </dgm:pt>
    <dgm:pt modelId="{B9D1093D-AEEA-4D00-936C-F0C6B3F58A6B}">
      <dgm:prSet phldrT="[Текст]"/>
      <dgm:spPr/>
      <dgm:t>
        <a:bodyPr/>
        <a:lstStyle/>
        <a:p>
          <a:r>
            <a:rPr lang="ru-RU" dirty="0" smtClean="0"/>
            <a:t>Экспертная оценка</a:t>
          </a:r>
          <a:endParaRPr lang="ru-RU" dirty="0"/>
        </a:p>
      </dgm:t>
    </dgm:pt>
    <dgm:pt modelId="{FECAF4F9-E40B-445E-B850-0AD2C04DC46B}" type="parTrans" cxnId="{B13A5FE9-5F9A-4410-964A-802600EEAB68}">
      <dgm:prSet/>
      <dgm:spPr/>
      <dgm:t>
        <a:bodyPr/>
        <a:lstStyle/>
        <a:p>
          <a:endParaRPr lang="ru-RU"/>
        </a:p>
      </dgm:t>
    </dgm:pt>
    <dgm:pt modelId="{6D404C40-86CD-4C97-AB36-3FA83057BF52}" type="sibTrans" cxnId="{B13A5FE9-5F9A-4410-964A-802600EEAB68}">
      <dgm:prSet/>
      <dgm:spPr/>
      <dgm:t>
        <a:bodyPr/>
        <a:lstStyle/>
        <a:p>
          <a:endParaRPr lang="ru-RU"/>
        </a:p>
      </dgm:t>
    </dgm:pt>
    <dgm:pt modelId="{BAF28465-4C36-440B-B9A3-FC439876E486}">
      <dgm:prSet phldrT="[Текст]"/>
      <dgm:spPr/>
      <dgm:t>
        <a:bodyPr/>
        <a:lstStyle/>
        <a:p>
          <a:r>
            <a:rPr lang="ru-RU" dirty="0" smtClean="0"/>
            <a:t>Метод </a:t>
          </a:r>
          <a:r>
            <a:rPr lang="en-US" dirty="0" smtClean="0"/>
            <a:t>HR</a:t>
          </a:r>
          <a:r>
            <a:rPr lang="ru-RU" dirty="0" smtClean="0"/>
            <a:t>-бенчмаркинга</a:t>
          </a:r>
          <a:endParaRPr lang="ru-RU" dirty="0"/>
        </a:p>
      </dgm:t>
    </dgm:pt>
    <dgm:pt modelId="{2B163F6D-EF40-408C-A0A0-5133B302699E}" type="parTrans" cxnId="{353C44E8-D395-477A-A28F-92DBD557DEC0}">
      <dgm:prSet/>
      <dgm:spPr/>
      <dgm:t>
        <a:bodyPr/>
        <a:lstStyle/>
        <a:p>
          <a:endParaRPr lang="ru-RU"/>
        </a:p>
      </dgm:t>
    </dgm:pt>
    <dgm:pt modelId="{4CA2782A-8D93-43BD-AC3D-A8E5D3C6D615}" type="sibTrans" cxnId="{353C44E8-D395-477A-A28F-92DBD557DEC0}">
      <dgm:prSet/>
      <dgm:spPr/>
      <dgm:t>
        <a:bodyPr/>
        <a:lstStyle/>
        <a:p>
          <a:endParaRPr lang="ru-RU"/>
        </a:p>
      </dgm:t>
    </dgm:pt>
    <dgm:pt modelId="{992BD921-545C-4C70-BF34-2461884B9AF8}">
      <dgm:prSet phldrT="[Текст]"/>
      <dgm:spPr/>
      <dgm:t>
        <a:bodyPr/>
        <a:lstStyle/>
        <a:p>
          <a:r>
            <a:rPr lang="ru-RU" dirty="0" smtClean="0"/>
            <a:t>Анализ человеческих ресурсов (</a:t>
          </a:r>
          <a:r>
            <a:rPr lang="en-US" dirty="0" smtClean="0"/>
            <a:t>HRA)</a:t>
          </a:r>
          <a:endParaRPr lang="ru-RU" dirty="0"/>
        </a:p>
      </dgm:t>
    </dgm:pt>
    <dgm:pt modelId="{7F8C4352-492C-4DEC-A4AB-2AD81656D50B}" type="parTrans" cxnId="{FD60D8AA-9061-4113-A1C1-B8AE70078C97}">
      <dgm:prSet/>
      <dgm:spPr/>
      <dgm:t>
        <a:bodyPr/>
        <a:lstStyle/>
        <a:p>
          <a:endParaRPr lang="ru-RU"/>
        </a:p>
      </dgm:t>
    </dgm:pt>
    <dgm:pt modelId="{13313585-6605-44AD-8A6C-4D610AE7704B}" type="sibTrans" cxnId="{FD60D8AA-9061-4113-A1C1-B8AE70078C97}">
      <dgm:prSet/>
      <dgm:spPr/>
      <dgm:t>
        <a:bodyPr/>
        <a:lstStyle/>
        <a:p>
          <a:endParaRPr lang="ru-RU"/>
        </a:p>
      </dgm:t>
    </dgm:pt>
    <dgm:pt modelId="{1B51F755-B754-40FE-9C84-C16909DDA7D0}">
      <dgm:prSet phldrT="[Текст]"/>
      <dgm:spPr/>
      <dgm:t>
        <a:bodyPr/>
        <a:lstStyle/>
        <a:p>
          <a:r>
            <a:rPr lang="ru-RU" dirty="0" smtClean="0"/>
            <a:t>Аудит персонала</a:t>
          </a:r>
          <a:endParaRPr lang="ru-RU" dirty="0"/>
        </a:p>
      </dgm:t>
    </dgm:pt>
    <dgm:pt modelId="{45FCAF62-CF67-4D7D-81B0-758661F3322A}" type="parTrans" cxnId="{8C6CC8AF-78D5-4EBB-809F-1E542B439C06}">
      <dgm:prSet/>
      <dgm:spPr/>
      <dgm:t>
        <a:bodyPr/>
        <a:lstStyle/>
        <a:p>
          <a:endParaRPr lang="ru-RU"/>
        </a:p>
      </dgm:t>
    </dgm:pt>
    <dgm:pt modelId="{37A22A2E-1BA5-405B-AB4F-3EAC4DD4F127}" type="sibTrans" cxnId="{8C6CC8AF-78D5-4EBB-809F-1E542B439C06}">
      <dgm:prSet/>
      <dgm:spPr/>
      <dgm:t>
        <a:bodyPr/>
        <a:lstStyle/>
        <a:p>
          <a:endParaRPr lang="ru-RU"/>
        </a:p>
      </dgm:t>
    </dgm:pt>
    <dgm:pt modelId="{6839337B-9AD3-4B33-AA56-E48AC8F08FAD}">
      <dgm:prSet/>
      <dgm:spPr/>
      <dgm:t>
        <a:bodyPr/>
        <a:lstStyle/>
        <a:p>
          <a:r>
            <a:rPr lang="ru-RU" dirty="0" smtClean="0"/>
            <a:t>Ключевые показатели эффективности (</a:t>
          </a:r>
          <a:r>
            <a:rPr lang="en-US" dirty="0" smtClean="0"/>
            <a:t>KPI)</a:t>
          </a:r>
          <a:r>
            <a:rPr lang="ru-RU" dirty="0" smtClean="0"/>
            <a:t> </a:t>
          </a:r>
          <a:endParaRPr lang="ru-RU" dirty="0"/>
        </a:p>
      </dgm:t>
    </dgm:pt>
    <dgm:pt modelId="{0EE5E788-6C7C-46E0-8BD6-9F2D6A1A561F}" type="parTrans" cxnId="{258C2B5B-06D2-4F44-BBC7-160E9530DFC6}">
      <dgm:prSet/>
      <dgm:spPr/>
      <dgm:t>
        <a:bodyPr/>
        <a:lstStyle/>
        <a:p>
          <a:endParaRPr lang="ru-RU"/>
        </a:p>
      </dgm:t>
    </dgm:pt>
    <dgm:pt modelId="{2A4A7060-BD45-4963-9FA3-FE8C8C3AC903}" type="sibTrans" cxnId="{258C2B5B-06D2-4F44-BBC7-160E9530DFC6}">
      <dgm:prSet/>
      <dgm:spPr/>
      <dgm:t>
        <a:bodyPr/>
        <a:lstStyle/>
        <a:p>
          <a:endParaRPr lang="ru-RU"/>
        </a:p>
      </dgm:t>
    </dgm:pt>
    <dgm:pt modelId="{38306877-53C8-4061-96DC-4C19BD38BF01}">
      <dgm:prSet/>
      <dgm:spPr/>
      <dgm:t>
        <a:bodyPr/>
        <a:lstStyle/>
        <a:p>
          <a:r>
            <a:rPr lang="ru-RU" dirty="0" smtClean="0"/>
            <a:t>Управление по целям (</a:t>
          </a:r>
          <a:r>
            <a:rPr lang="en-US" dirty="0" smtClean="0"/>
            <a:t>MBO</a:t>
          </a:r>
          <a:r>
            <a:rPr lang="ru-RU" dirty="0" smtClean="0"/>
            <a:t>)</a:t>
          </a:r>
          <a:endParaRPr lang="ru-RU" dirty="0"/>
        </a:p>
      </dgm:t>
    </dgm:pt>
    <dgm:pt modelId="{0C98ABBC-5529-4495-A098-EEAEACB54885}" type="parTrans" cxnId="{81EE5D05-4F7B-4CD7-9F49-93DC256500E0}">
      <dgm:prSet/>
      <dgm:spPr/>
      <dgm:t>
        <a:bodyPr/>
        <a:lstStyle/>
        <a:p>
          <a:endParaRPr lang="ru-RU"/>
        </a:p>
      </dgm:t>
    </dgm:pt>
    <dgm:pt modelId="{CDE7895E-6AC3-4701-B145-0BEEF8BAD034}" type="sibTrans" cxnId="{81EE5D05-4F7B-4CD7-9F49-93DC256500E0}">
      <dgm:prSet/>
      <dgm:spPr/>
      <dgm:t>
        <a:bodyPr/>
        <a:lstStyle/>
        <a:p>
          <a:endParaRPr lang="ru-RU"/>
        </a:p>
      </dgm:t>
    </dgm:pt>
    <dgm:pt modelId="{8C45EEA3-0CD0-48DF-BA09-CC8364CAEE9E}">
      <dgm:prSet/>
      <dgm:spPr/>
      <dgm:t>
        <a:bodyPr/>
        <a:lstStyle/>
        <a:p>
          <a:r>
            <a:rPr lang="ru-RU" dirty="0" smtClean="0"/>
            <a:t>Служба управления персоналом как центр прибыли </a:t>
          </a:r>
          <a:endParaRPr lang="ru-RU" dirty="0"/>
        </a:p>
      </dgm:t>
    </dgm:pt>
    <dgm:pt modelId="{47BAC18A-CA9B-4D45-9451-ADD3FD4E85C0}" type="parTrans" cxnId="{D89C994D-73E5-43A0-B064-D64C9491403F}">
      <dgm:prSet/>
      <dgm:spPr/>
      <dgm:t>
        <a:bodyPr/>
        <a:lstStyle/>
        <a:p>
          <a:endParaRPr lang="ru-RU"/>
        </a:p>
      </dgm:t>
    </dgm:pt>
    <dgm:pt modelId="{321D3902-DCD3-40B4-A503-F8C2BD018E48}" type="sibTrans" cxnId="{D89C994D-73E5-43A0-B064-D64C9491403F}">
      <dgm:prSet/>
      <dgm:spPr/>
      <dgm:t>
        <a:bodyPr/>
        <a:lstStyle/>
        <a:p>
          <a:endParaRPr lang="ru-RU"/>
        </a:p>
      </dgm:t>
    </dgm:pt>
    <dgm:pt modelId="{C56B16C5-3D6E-4B83-8030-08A0ABCACFA5}">
      <dgm:prSet/>
      <dgm:spPr/>
      <dgm:t>
        <a:bodyPr/>
        <a:lstStyle/>
        <a:p>
          <a:r>
            <a:rPr lang="ru-RU" dirty="0" smtClean="0"/>
            <a:t>Методика </a:t>
          </a:r>
          <a:r>
            <a:rPr lang="en-US" dirty="0" smtClean="0"/>
            <a:t>ROI</a:t>
          </a:r>
          <a:endParaRPr lang="ru-RU" dirty="0"/>
        </a:p>
      </dgm:t>
    </dgm:pt>
    <dgm:pt modelId="{C8D1585D-B289-4E4A-B73C-04BC14903996}" type="parTrans" cxnId="{738B4834-FDFB-4E2C-BA0E-89B338EE4ACE}">
      <dgm:prSet/>
      <dgm:spPr/>
      <dgm:t>
        <a:bodyPr/>
        <a:lstStyle/>
        <a:p>
          <a:endParaRPr lang="ru-RU"/>
        </a:p>
      </dgm:t>
    </dgm:pt>
    <dgm:pt modelId="{BA16F560-DE86-4358-A488-8AA407C29986}" type="sibTrans" cxnId="{738B4834-FDFB-4E2C-BA0E-89B338EE4ACE}">
      <dgm:prSet/>
      <dgm:spPr/>
      <dgm:t>
        <a:bodyPr/>
        <a:lstStyle/>
        <a:p>
          <a:endParaRPr lang="ru-RU"/>
        </a:p>
      </dgm:t>
    </dgm:pt>
    <dgm:pt modelId="{64C996A4-FF92-4FD2-AE6F-0AAA84F84354}" type="pres">
      <dgm:prSet presAssocID="{580B5794-0F0A-4B60-BBEF-07F0DD599991}" presName="diagram" presStyleCnt="0">
        <dgm:presLayoutVars>
          <dgm:dir/>
          <dgm:resizeHandles val="exact"/>
        </dgm:presLayoutVars>
      </dgm:prSet>
      <dgm:spPr/>
      <dgm:t>
        <a:bodyPr/>
        <a:lstStyle/>
        <a:p>
          <a:endParaRPr lang="ru-RU"/>
        </a:p>
      </dgm:t>
    </dgm:pt>
    <dgm:pt modelId="{3F80C34A-EB0D-4E89-A95D-AB9443BF541B}" type="pres">
      <dgm:prSet presAssocID="{31BD563A-CA70-40DB-9B96-BFC25964D497}" presName="node" presStyleLbl="node1" presStyleIdx="0" presStyleCnt="9">
        <dgm:presLayoutVars>
          <dgm:bulletEnabled val="1"/>
        </dgm:presLayoutVars>
      </dgm:prSet>
      <dgm:spPr/>
      <dgm:t>
        <a:bodyPr/>
        <a:lstStyle/>
        <a:p>
          <a:endParaRPr lang="ru-RU"/>
        </a:p>
      </dgm:t>
    </dgm:pt>
    <dgm:pt modelId="{D88BA3FB-067E-4BDD-B790-46D6F25366F4}" type="pres">
      <dgm:prSet presAssocID="{6656F562-078F-4D4D-B1CF-A141ED5C049D}" presName="sibTrans" presStyleCnt="0"/>
      <dgm:spPr/>
    </dgm:pt>
    <dgm:pt modelId="{86040D3C-7CB7-415A-94F4-30DBC022EC22}" type="pres">
      <dgm:prSet presAssocID="{B9D1093D-AEEA-4D00-936C-F0C6B3F58A6B}" presName="node" presStyleLbl="node1" presStyleIdx="1" presStyleCnt="9">
        <dgm:presLayoutVars>
          <dgm:bulletEnabled val="1"/>
        </dgm:presLayoutVars>
      </dgm:prSet>
      <dgm:spPr/>
      <dgm:t>
        <a:bodyPr/>
        <a:lstStyle/>
        <a:p>
          <a:endParaRPr lang="ru-RU"/>
        </a:p>
      </dgm:t>
    </dgm:pt>
    <dgm:pt modelId="{9B8C080B-4357-4BC5-B7A6-121160791725}" type="pres">
      <dgm:prSet presAssocID="{6D404C40-86CD-4C97-AB36-3FA83057BF52}" presName="sibTrans" presStyleCnt="0"/>
      <dgm:spPr/>
    </dgm:pt>
    <dgm:pt modelId="{E783349B-C335-4CD0-82CB-0CCC2CA31B91}" type="pres">
      <dgm:prSet presAssocID="{BAF28465-4C36-440B-B9A3-FC439876E486}" presName="node" presStyleLbl="node1" presStyleIdx="2" presStyleCnt="9">
        <dgm:presLayoutVars>
          <dgm:bulletEnabled val="1"/>
        </dgm:presLayoutVars>
      </dgm:prSet>
      <dgm:spPr/>
      <dgm:t>
        <a:bodyPr/>
        <a:lstStyle/>
        <a:p>
          <a:endParaRPr lang="ru-RU"/>
        </a:p>
      </dgm:t>
    </dgm:pt>
    <dgm:pt modelId="{46EBBBD8-46D2-46C2-AD8B-A4E393ED59E8}" type="pres">
      <dgm:prSet presAssocID="{4CA2782A-8D93-43BD-AC3D-A8E5D3C6D615}" presName="sibTrans" presStyleCnt="0"/>
      <dgm:spPr/>
    </dgm:pt>
    <dgm:pt modelId="{5BC4CC1F-4DF6-41BD-9F1C-0C4B4C67B3CB}" type="pres">
      <dgm:prSet presAssocID="{992BD921-545C-4C70-BF34-2461884B9AF8}" presName="node" presStyleLbl="node1" presStyleIdx="3" presStyleCnt="9">
        <dgm:presLayoutVars>
          <dgm:bulletEnabled val="1"/>
        </dgm:presLayoutVars>
      </dgm:prSet>
      <dgm:spPr/>
      <dgm:t>
        <a:bodyPr/>
        <a:lstStyle/>
        <a:p>
          <a:endParaRPr lang="ru-RU"/>
        </a:p>
      </dgm:t>
    </dgm:pt>
    <dgm:pt modelId="{1F56F08C-7CD9-4D35-B4CA-88DC41369002}" type="pres">
      <dgm:prSet presAssocID="{13313585-6605-44AD-8A6C-4D610AE7704B}" presName="sibTrans" presStyleCnt="0"/>
      <dgm:spPr/>
    </dgm:pt>
    <dgm:pt modelId="{85C77B4D-15E9-466D-9A43-2F2EAE8B5122}" type="pres">
      <dgm:prSet presAssocID="{1B51F755-B754-40FE-9C84-C16909DDA7D0}" presName="node" presStyleLbl="node1" presStyleIdx="4" presStyleCnt="9">
        <dgm:presLayoutVars>
          <dgm:bulletEnabled val="1"/>
        </dgm:presLayoutVars>
      </dgm:prSet>
      <dgm:spPr/>
      <dgm:t>
        <a:bodyPr/>
        <a:lstStyle/>
        <a:p>
          <a:endParaRPr lang="ru-RU"/>
        </a:p>
      </dgm:t>
    </dgm:pt>
    <dgm:pt modelId="{7F329A67-4672-4BEE-8EBA-E90A4B125827}" type="pres">
      <dgm:prSet presAssocID="{37A22A2E-1BA5-405B-AB4F-3EAC4DD4F127}" presName="sibTrans" presStyleCnt="0"/>
      <dgm:spPr/>
    </dgm:pt>
    <dgm:pt modelId="{F586931A-42C8-4D73-8200-BF6C4D371162}" type="pres">
      <dgm:prSet presAssocID="{6839337B-9AD3-4B33-AA56-E48AC8F08FAD}" presName="node" presStyleLbl="node1" presStyleIdx="5" presStyleCnt="9">
        <dgm:presLayoutVars>
          <dgm:bulletEnabled val="1"/>
        </dgm:presLayoutVars>
      </dgm:prSet>
      <dgm:spPr/>
      <dgm:t>
        <a:bodyPr/>
        <a:lstStyle/>
        <a:p>
          <a:endParaRPr lang="ru-RU"/>
        </a:p>
      </dgm:t>
    </dgm:pt>
    <dgm:pt modelId="{1B2AF74F-2E7B-47BD-A4D0-F9AC91121F84}" type="pres">
      <dgm:prSet presAssocID="{2A4A7060-BD45-4963-9FA3-FE8C8C3AC903}" presName="sibTrans" presStyleCnt="0"/>
      <dgm:spPr/>
    </dgm:pt>
    <dgm:pt modelId="{C35D7425-0366-4196-AB59-F9F40945717A}" type="pres">
      <dgm:prSet presAssocID="{38306877-53C8-4061-96DC-4C19BD38BF01}" presName="node" presStyleLbl="node1" presStyleIdx="6" presStyleCnt="9">
        <dgm:presLayoutVars>
          <dgm:bulletEnabled val="1"/>
        </dgm:presLayoutVars>
      </dgm:prSet>
      <dgm:spPr/>
      <dgm:t>
        <a:bodyPr/>
        <a:lstStyle/>
        <a:p>
          <a:endParaRPr lang="ru-RU"/>
        </a:p>
      </dgm:t>
    </dgm:pt>
    <dgm:pt modelId="{3BB8FFDA-0483-40AD-934B-84757F8588CF}" type="pres">
      <dgm:prSet presAssocID="{CDE7895E-6AC3-4701-B145-0BEEF8BAD034}" presName="sibTrans" presStyleCnt="0"/>
      <dgm:spPr/>
    </dgm:pt>
    <dgm:pt modelId="{05B5E5E5-A2AA-45CE-A1FB-9B8CA44BFBBB}" type="pres">
      <dgm:prSet presAssocID="{8C45EEA3-0CD0-48DF-BA09-CC8364CAEE9E}" presName="node" presStyleLbl="node1" presStyleIdx="7" presStyleCnt="9">
        <dgm:presLayoutVars>
          <dgm:bulletEnabled val="1"/>
        </dgm:presLayoutVars>
      </dgm:prSet>
      <dgm:spPr/>
      <dgm:t>
        <a:bodyPr/>
        <a:lstStyle/>
        <a:p>
          <a:endParaRPr lang="ru-RU"/>
        </a:p>
      </dgm:t>
    </dgm:pt>
    <dgm:pt modelId="{F24E86B8-2D2C-470A-949F-680B3E68C3BB}" type="pres">
      <dgm:prSet presAssocID="{321D3902-DCD3-40B4-A503-F8C2BD018E48}" presName="sibTrans" presStyleCnt="0"/>
      <dgm:spPr/>
    </dgm:pt>
    <dgm:pt modelId="{10A5AE92-3E64-4A3F-A945-DEE7A9ED79B2}" type="pres">
      <dgm:prSet presAssocID="{C56B16C5-3D6E-4B83-8030-08A0ABCACFA5}" presName="node" presStyleLbl="node1" presStyleIdx="8" presStyleCnt="9" custLinFactNeighborX="2457" custLinFactNeighborY="-3633">
        <dgm:presLayoutVars>
          <dgm:bulletEnabled val="1"/>
        </dgm:presLayoutVars>
      </dgm:prSet>
      <dgm:spPr/>
      <dgm:t>
        <a:bodyPr/>
        <a:lstStyle/>
        <a:p>
          <a:endParaRPr lang="ru-RU"/>
        </a:p>
      </dgm:t>
    </dgm:pt>
  </dgm:ptLst>
  <dgm:cxnLst>
    <dgm:cxn modelId="{D89C994D-73E5-43A0-B064-D64C9491403F}" srcId="{580B5794-0F0A-4B60-BBEF-07F0DD599991}" destId="{8C45EEA3-0CD0-48DF-BA09-CC8364CAEE9E}" srcOrd="7" destOrd="0" parTransId="{47BAC18A-CA9B-4D45-9451-ADD3FD4E85C0}" sibTransId="{321D3902-DCD3-40B4-A503-F8C2BD018E48}"/>
    <dgm:cxn modelId="{2BC8BFE4-66D6-4545-A498-73DBCDC6463F}" type="presOf" srcId="{BAF28465-4C36-440B-B9A3-FC439876E486}" destId="{E783349B-C335-4CD0-82CB-0CCC2CA31B91}" srcOrd="0" destOrd="0" presId="urn:microsoft.com/office/officeart/2005/8/layout/default#2"/>
    <dgm:cxn modelId="{8A5CB773-61C3-49AF-BFC3-146346EFCF5A}" type="presOf" srcId="{1B51F755-B754-40FE-9C84-C16909DDA7D0}" destId="{85C77B4D-15E9-466D-9A43-2F2EAE8B5122}" srcOrd="0" destOrd="0" presId="urn:microsoft.com/office/officeart/2005/8/layout/default#2"/>
    <dgm:cxn modelId="{D5A6BC2B-7705-47CA-95B1-1D5F24BD7C76}" type="presOf" srcId="{6839337B-9AD3-4B33-AA56-E48AC8F08FAD}" destId="{F586931A-42C8-4D73-8200-BF6C4D371162}" srcOrd="0" destOrd="0" presId="urn:microsoft.com/office/officeart/2005/8/layout/default#2"/>
    <dgm:cxn modelId="{803B65B3-D6B3-40AB-B739-FB29EC4C0BDD}" type="presOf" srcId="{8C45EEA3-0CD0-48DF-BA09-CC8364CAEE9E}" destId="{05B5E5E5-A2AA-45CE-A1FB-9B8CA44BFBBB}" srcOrd="0" destOrd="0" presId="urn:microsoft.com/office/officeart/2005/8/layout/default#2"/>
    <dgm:cxn modelId="{FDC1C036-0A03-42E5-9F41-DD4C566774F2}" type="presOf" srcId="{C56B16C5-3D6E-4B83-8030-08A0ABCACFA5}" destId="{10A5AE92-3E64-4A3F-A945-DEE7A9ED79B2}" srcOrd="0" destOrd="0" presId="urn:microsoft.com/office/officeart/2005/8/layout/default#2"/>
    <dgm:cxn modelId="{3AE8734C-DB8F-43CA-AF7A-AE44B5E3C769}" srcId="{580B5794-0F0A-4B60-BBEF-07F0DD599991}" destId="{31BD563A-CA70-40DB-9B96-BFC25964D497}" srcOrd="0" destOrd="0" parTransId="{D27B6BCD-8F86-428C-8B44-B07B22FE2C48}" sibTransId="{6656F562-078F-4D4D-B1CF-A141ED5C049D}"/>
    <dgm:cxn modelId="{258C2B5B-06D2-4F44-BBC7-160E9530DFC6}" srcId="{580B5794-0F0A-4B60-BBEF-07F0DD599991}" destId="{6839337B-9AD3-4B33-AA56-E48AC8F08FAD}" srcOrd="5" destOrd="0" parTransId="{0EE5E788-6C7C-46E0-8BD6-9F2D6A1A561F}" sibTransId="{2A4A7060-BD45-4963-9FA3-FE8C8C3AC903}"/>
    <dgm:cxn modelId="{738B4834-FDFB-4E2C-BA0E-89B338EE4ACE}" srcId="{580B5794-0F0A-4B60-BBEF-07F0DD599991}" destId="{C56B16C5-3D6E-4B83-8030-08A0ABCACFA5}" srcOrd="8" destOrd="0" parTransId="{C8D1585D-B289-4E4A-B73C-04BC14903996}" sibTransId="{BA16F560-DE86-4358-A488-8AA407C29986}"/>
    <dgm:cxn modelId="{B13A5FE9-5F9A-4410-964A-802600EEAB68}" srcId="{580B5794-0F0A-4B60-BBEF-07F0DD599991}" destId="{B9D1093D-AEEA-4D00-936C-F0C6B3F58A6B}" srcOrd="1" destOrd="0" parTransId="{FECAF4F9-E40B-445E-B850-0AD2C04DC46B}" sibTransId="{6D404C40-86CD-4C97-AB36-3FA83057BF52}"/>
    <dgm:cxn modelId="{7F6E7DA2-F6B5-4B71-B03B-CE9741588A18}" type="presOf" srcId="{580B5794-0F0A-4B60-BBEF-07F0DD599991}" destId="{64C996A4-FF92-4FD2-AE6F-0AAA84F84354}" srcOrd="0" destOrd="0" presId="urn:microsoft.com/office/officeart/2005/8/layout/default#2"/>
    <dgm:cxn modelId="{E150127E-EB7C-4DAD-98A2-6A65F09FEC51}" type="presOf" srcId="{992BD921-545C-4C70-BF34-2461884B9AF8}" destId="{5BC4CC1F-4DF6-41BD-9F1C-0C4B4C67B3CB}" srcOrd="0" destOrd="0" presId="urn:microsoft.com/office/officeart/2005/8/layout/default#2"/>
    <dgm:cxn modelId="{B4A4F309-4A9F-42A3-9482-654843AFF527}" type="presOf" srcId="{31BD563A-CA70-40DB-9B96-BFC25964D497}" destId="{3F80C34A-EB0D-4E89-A95D-AB9443BF541B}" srcOrd="0" destOrd="0" presId="urn:microsoft.com/office/officeart/2005/8/layout/default#2"/>
    <dgm:cxn modelId="{8C6CC8AF-78D5-4EBB-809F-1E542B439C06}" srcId="{580B5794-0F0A-4B60-BBEF-07F0DD599991}" destId="{1B51F755-B754-40FE-9C84-C16909DDA7D0}" srcOrd="4" destOrd="0" parTransId="{45FCAF62-CF67-4D7D-81B0-758661F3322A}" sibTransId="{37A22A2E-1BA5-405B-AB4F-3EAC4DD4F127}"/>
    <dgm:cxn modelId="{FD60D8AA-9061-4113-A1C1-B8AE70078C97}" srcId="{580B5794-0F0A-4B60-BBEF-07F0DD599991}" destId="{992BD921-545C-4C70-BF34-2461884B9AF8}" srcOrd="3" destOrd="0" parTransId="{7F8C4352-492C-4DEC-A4AB-2AD81656D50B}" sibTransId="{13313585-6605-44AD-8A6C-4D610AE7704B}"/>
    <dgm:cxn modelId="{266B5B0C-0C69-473B-9FA6-D7904317457F}" type="presOf" srcId="{B9D1093D-AEEA-4D00-936C-F0C6B3F58A6B}" destId="{86040D3C-7CB7-415A-94F4-30DBC022EC22}" srcOrd="0" destOrd="0" presId="urn:microsoft.com/office/officeart/2005/8/layout/default#2"/>
    <dgm:cxn modelId="{81EE5D05-4F7B-4CD7-9F49-93DC256500E0}" srcId="{580B5794-0F0A-4B60-BBEF-07F0DD599991}" destId="{38306877-53C8-4061-96DC-4C19BD38BF01}" srcOrd="6" destOrd="0" parTransId="{0C98ABBC-5529-4495-A098-EEAEACB54885}" sibTransId="{CDE7895E-6AC3-4701-B145-0BEEF8BAD034}"/>
    <dgm:cxn modelId="{4D19182E-B6F7-4415-B9B3-FC7B3F0E7955}" type="presOf" srcId="{38306877-53C8-4061-96DC-4C19BD38BF01}" destId="{C35D7425-0366-4196-AB59-F9F40945717A}" srcOrd="0" destOrd="0" presId="urn:microsoft.com/office/officeart/2005/8/layout/default#2"/>
    <dgm:cxn modelId="{353C44E8-D395-477A-A28F-92DBD557DEC0}" srcId="{580B5794-0F0A-4B60-BBEF-07F0DD599991}" destId="{BAF28465-4C36-440B-B9A3-FC439876E486}" srcOrd="2" destOrd="0" parTransId="{2B163F6D-EF40-408C-A0A0-5133B302699E}" sibTransId="{4CA2782A-8D93-43BD-AC3D-A8E5D3C6D615}"/>
    <dgm:cxn modelId="{5A3E7780-5D18-4CD3-8577-10E15AAA2AB4}" type="presParOf" srcId="{64C996A4-FF92-4FD2-AE6F-0AAA84F84354}" destId="{3F80C34A-EB0D-4E89-A95D-AB9443BF541B}" srcOrd="0" destOrd="0" presId="urn:microsoft.com/office/officeart/2005/8/layout/default#2"/>
    <dgm:cxn modelId="{2B6F47FE-3CC6-413E-AD9F-3A51915E02B8}" type="presParOf" srcId="{64C996A4-FF92-4FD2-AE6F-0AAA84F84354}" destId="{D88BA3FB-067E-4BDD-B790-46D6F25366F4}" srcOrd="1" destOrd="0" presId="urn:microsoft.com/office/officeart/2005/8/layout/default#2"/>
    <dgm:cxn modelId="{A7B7A3CF-0875-49E9-B8AE-7F4FCA618FE8}" type="presParOf" srcId="{64C996A4-FF92-4FD2-AE6F-0AAA84F84354}" destId="{86040D3C-7CB7-415A-94F4-30DBC022EC22}" srcOrd="2" destOrd="0" presId="urn:microsoft.com/office/officeart/2005/8/layout/default#2"/>
    <dgm:cxn modelId="{09368716-9E9D-4AAB-98BC-7121C0564EEB}" type="presParOf" srcId="{64C996A4-FF92-4FD2-AE6F-0AAA84F84354}" destId="{9B8C080B-4357-4BC5-B7A6-121160791725}" srcOrd="3" destOrd="0" presId="urn:microsoft.com/office/officeart/2005/8/layout/default#2"/>
    <dgm:cxn modelId="{C1ADEA06-9E51-4658-A53B-1E790046B657}" type="presParOf" srcId="{64C996A4-FF92-4FD2-AE6F-0AAA84F84354}" destId="{E783349B-C335-4CD0-82CB-0CCC2CA31B91}" srcOrd="4" destOrd="0" presId="urn:microsoft.com/office/officeart/2005/8/layout/default#2"/>
    <dgm:cxn modelId="{B9C25F05-91C6-4FA5-B436-DC1F54CF6746}" type="presParOf" srcId="{64C996A4-FF92-4FD2-AE6F-0AAA84F84354}" destId="{46EBBBD8-46D2-46C2-AD8B-A4E393ED59E8}" srcOrd="5" destOrd="0" presId="urn:microsoft.com/office/officeart/2005/8/layout/default#2"/>
    <dgm:cxn modelId="{77AE4696-C616-46DC-8C70-252C92019CE9}" type="presParOf" srcId="{64C996A4-FF92-4FD2-AE6F-0AAA84F84354}" destId="{5BC4CC1F-4DF6-41BD-9F1C-0C4B4C67B3CB}" srcOrd="6" destOrd="0" presId="urn:microsoft.com/office/officeart/2005/8/layout/default#2"/>
    <dgm:cxn modelId="{1BE12FE4-77E6-4930-9A0F-20AD77EE8503}" type="presParOf" srcId="{64C996A4-FF92-4FD2-AE6F-0AAA84F84354}" destId="{1F56F08C-7CD9-4D35-B4CA-88DC41369002}" srcOrd="7" destOrd="0" presId="urn:microsoft.com/office/officeart/2005/8/layout/default#2"/>
    <dgm:cxn modelId="{BFB79E81-94E3-442A-AE33-B04242D3B804}" type="presParOf" srcId="{64C996A4-FF92-4FD2-AE6F-0AAA84F84354}" destId="{85C77B4D-15E9-466D-9A43-2F2EAE8B5122}" srcOrd="8" destOrd="0" presId="urn:microsoft.com/office/officeart/2005/8/layout/default#2"/>
    <dgm:cxn modelId="{9D979D09-E444-4F67-A731-C833DB97939D}" type="presParOf" srcId="{64C996A4-FF92-4FD2-AE6F-0AAA84F84354}" destId="{7F329A67-4672-4BEE-8EBA-E90A4B125827}" srcOrd="9" destOrd="0" presId="urn:microsoft.com/office/officeart/2005/8/layout/default#2"/>
    <dgm:cxn modelId="{E407002F-E924-450E-9025-3A9FC9AE278B}" type="presParOf" srcId="{64C996A4-FF92-4FD2-AE6F-0AAA84F84354}" destId="{F586931A-42C8-4D73-8200-BF6C4D371162}" srcOrd="10" destOrd="0" presId="urn:microsoft.com/office/officeart/2005/8/layout/default#2"/>
    <dgm:cxn modelId="{C894208F-EB49-4D30-856D-398309C7148A}" type="presParOf" srcId="{64C996A4-FF92-4FD2-AE6F-0AAA84F84354}" destId="{1B2AF74F-2E7B-47BD-A4D0-F9AC91121F84}" srcOrd="11" destOrd="0" presId="urn:microsoft.com/office/officeart/2005/8/layout/default#2"/>
    <dgm:cxn modelId="{FB836E4F-3B19-45BD-A01E-66A0CAD5E77B}" type="presParOf" srcId="{64C996A4-FF92-4FD2-AE6F-0AAA84F84354}" destId="{C35D7425-0366-4196-AB59-F9F40945717A}" srcOrd="12" destOrd="0" presId="urn:microsoft.com/office/officeart/2005/8/layout/default#2"/>
    <dgm:cxn modelId="{99116C9F-C1B1-4FC7-91F8-A042438758A2}" type="presParOf" srcId="{64C996A4-FF92-4FD2-AE6F-0AAA84F84354}" destId="{3BB8FFDA-0483-40AD-934B-84757F8588CF}" srcOrd="13" destOrd="0" presId="urn:microsoft.com/office/officeart/2005/8/layout/default#2"/>
    <dgm:cxn modelId="{6E3D9BDA-E2A9-42E7-B87B-0AB554257301}" type="presParOf" srcId="{64C996A4-FF92-4FD2-AE6F-0AAA84F84354}" destId="{05B5E5E5-A2AA-45CE-A1FB-9B8CA44BFBBB}" srcOrd="14" destOrd="0" presId="urn:microsoft.com/office/officeart/2005/8/layout/default#2"/>
    <dgm:cxn modelId="{D0FF134A-6175-4AEC-A84E-36EDC494DC62}" type="presParOf" srcId="{64C996A4-FF92-4FD2-AE6F-0AAA84F84354}" destId="{F24E86B8-2D2C-470A-949F-680B3E68C3BB}" srcOrd="15" destOrd="0" presId="urn:microsoft.com/office/officeart/2005/8/layout/default#2"/>
    <dgm:cxn modelId="{5320F6D0-DFB8-4424-8296-25E7C011B968}" type="presParOf" srcId="{64C996A4-FF92-4FD2-AE6F-0AAA84F84354}" destId="{10A5AE92-3E64-4A3F-A945-DEE7A9ED79B2}" srcOrd="1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FAFF5-4939-4E73-9BB9-0CDE0F668547}" type="doc">
      <dgm:prSet loTypeId="urn:microsoft.com/office/officeart/2005/8/layout/cycle4#2" loCatId="matrix" qsTypeId="urn:microsoft.com/office/officeart/2005/8/quickstyle/simple1" qsCatId="simple" csTypeId="urn:microsoft.com/office/officeart/2005/8/colors/accent1_2" csCatId="accent1" phldr="1"/>
      <dgm:spPr/>
      <dgm:t>
        <a:bodyPr/>
        <a:lstStyle/>
        <a:p>
          <a:endParaRPr lang="ru-RU"/>
        </a:p>
      </dgm:t>
    </dgm:pt>
    <dgm:pt modelId="{4B46B9CE-8806-427B-A690-42129F27010D}">
      <dgm:prSet phldrT="[Текст]"/>
      <dgm:spPr/>
      <dgm:t>
        <a:bodyPr/>
        <a:lstStyle/>
        <a:p>
          <a:r>
            <a:rPr lang="ru-RU" dirty="0" smtClean="0"/>
            <a:t>УПРАВЛЕНИЕ ЧЕЛОВЕКОМ</a:t>
          </a:r>
          <a:endParaRPr lang="ru-RU" dirty="0"/>
        </a:p>
      </dgm:t>
    </dgm:pt>
    <dgm:pt modelId="{4B07FDCA-B559-41D0-8EA8-F11CC207A634}" type="parTrans" cxnId="{75C3BFCF-4017-40E4-93E7-596DBD13DC5B}">
      <dgm:prSet/>
      <dgm:spPr/>
      <dgm:t>
        <a:bodyPr/>
        <a:lstStyle/>
        <a:p>
          <a:endParaRPr lang="ru-RU"/>
        </a:p>
      </dgm:t>
    </dgm:pt>
    <dgm:pt modelId="{3ADB90EE-464C-4D0B-A5EF-7F20254BA640}" type="sibTrans" cxnId="{75C3BFCF-4017-40E4-93E7-596DBD13DC5B}">
      <dgm:prSet/>
      <dgm:spPr/>
      <dgm:t>
        <a:bodyPr/>
        <a:lstStyle/>
        <a:p>
          <a:endParaRPr lang="ru-RU"/>
        </a:p>
      </dgm:t>
    </dgm:pt>
    <dgm:pt modelId="{5ECF7604-9050-464A-9AF4-23ACEC04BA93}">
      <dgm:prSet phldrT="[Текст]" custT="1"/>
      <dgm:spPr/>
      <dgm:t>
        <a:bodyPr/>
        <a:lstStyle/>
        <a:p>
          <a:r>
            <a:rPr lang="ru-RU" sz="1200" dirty="0" smtClean="0"/>
            <a:t>Компетентность</a:t>
          </a:r>
          <a:endParaRPr lang="ru-RU" sz="1200" dirty="0"/>
        </a:p>
      </dgm:t>
    </dgm:pt>
    <dgm:pt modelId="{3746A6E8-314D-43F0-A4D4-BD6B4DF824A3}" type="parTrans" cxnId="{E05CC40E-6659-4DE1-A696-9C03EE87E1F4}">
      <dgm:prSet/>
      <dgm:spPr/>
      <dgm:t>
        <a:bodyPr/>
        <a:lstStyle/>
        <a:p>
          <a:endParaRPr lang="ru-RU"/>
        </a:p>
      </dgm:t>
    </dgm:pt>
    <dgm:pt modelId="{3BA7B809-0720-4B8E-8107-D15E55E85F39}" type="sibTrans" cxnId="{E05CC40E-6659-4DE1-A696-9C03EE87E1F4}">
      <dgm:prSet/>
      <dgm:spPr/>
      <dgm:t>
        <a:bodyPr/>
        <a:lstStyle/>
        <a:p>
          <a:endParaRPr lang="ru-RU"/>
        </a:p>
      </dgm:t>
    </dgm:pt>
    <dgm:pt modelId="{21CA4551-BA00-419F-A1CF-0BCEB4A556EF}">
      <dgm:prSet phldrT="[Текст]"/>
      <dgm:spPr/>
      <dgm:t>
        <a:bodyPr/>
        <a:lstStyle/>
        <a:p>
          <a:r>
            <a:rPr lang="ru-RU" dirty="0" smtClean="0"/>
            <a:t>УПРАВЛЕНИЕ РЕЗУЛЬТАТАМИ ТРУДА</a:t>
          </a:r>
          <a:endParaRPr lang="ru-RU" dirty="0"/>
        </a:p>
      </dgm:t>
    </dgm:pt>
    <dgm:pt modelId="{0083AF8C-2FC0-446A-B050-35C1DE0FB2E7}" type="parTrans" cxnId="{FCF2D429-CF75-447B-9548-FD0186803BD1}">
      <dgm:prSet/>
      <dgm:spPr/>
      <dgm:t>
        <a:bodyPr/>
        <a:lstStyle/>
        <a:p>
          <a:endParaRPr lang="ru-RU"/>
        </a:p>
      </dgm:t>
    </dgm:pt>
    <dgm:pt modelId="{83AC6F34-31BA-4037-BC7F-609584B7573F}" type="sibTrans" cxnId="{FCF2D429-CF75-447B-9548-FD0186803BD1}">
      <dgm:prSet/>
      <dgm:spPr/>
      <dgm:t>
        <a:bodyPr/>
        <a:lstStyle/>
        <a:p>
          <a:endParaRPr lang="ru-RU"/>
        </a:p>
      </dgm:t>
    </dgm:pt>
    <dgm:pt modelId="{3A7AD0CE-3368-4947-B253-30C1DE319BDE}">
      <dgm:prSet phldrT="[Текст]" custT="1"/>
      <dgm:spPr/>
      <dgm:t>
        <a:bodyPr/>
        <a:lstStyle/>
        <a:p>
          <a:r>
            <a:rPr lang="ru-RU" sz="1200" dirty="0" smtClean="0"/>
            <a:t>Стандарты выполнения работы</a:t>
          </a:r>
          <a:endParaRPr lang="ru-RU" sz="1200" dirty="0"/>
        </a:p>
      </dgm:t>
    </dgm:pt>
    <dgm:pt modelId="{54A4FD97-6B8C-4842-99D6-A7BE5E88ABE0}" type="parTrans" cxnId="{57D01286-3DE5-482B-B066-F02D22DE368A}">
      <dgm:prSet/>
      <dgm:spPr/>
      <dgm:t>
        <a:bodyPr/>
        <a:lstStyle/>
        <a:p>
          <a:endParaRPr lang="ru-RU"/>
        </a:p>
      </dgm:t>
    </dgm:pt>
    <dgm:pt modelId="{10FBB032-768F-4D52-B0D5-12A8AAF745F1}" type="sibTrans" cxnId="{57D01286-3DE5-482B-B066-F02D22DE368A}">
      <dgm:prSet/>
      <dgm:spPr/>
      <dgm:t>
        <a:bodyPr/>
        <a:lstStyle/>
        <a:p>
          <a:endParaRPr lang="ru-RU"/>
        </a:p>
      </dgm:t>
    </dgm:pt>
    <dgm:pt modelId="{A7930217-F0A1-44E0-832F-D512F8B82967}">
      <dgm:prSet phldrT="[Текст]"/>
      <dgm:spPr/>
      <dgm:t>
        <a:bodyPr/>
        <a:lstStyle/>
        <a:p>
          <a:r>
            <a:rPr lang="ru-RU" dirty="0" smtClean="0"/>
            <a:t>УПРАВЛЕНИЕ ЗАТРАТАМИ ТРУДА</a:t>
          </a:r>
          <a:endParaRPr lang="ru-RU" dirty="0"/>
        </a:p>
      </dgm:t>
    </dgm:pt>
    <dgm:pt modelId="{7C1156F7-2487-4B0D-BBDC-89DA6732807B}" type="parTrans" cxnId="{8FF73B50-4481-4FA0-86D3-213ABAD84CAB}">
      <dgm:prSet/>
      <dgm:spPr/>
      <dgm:t>
        <a:bodyPr/>
        <a:lstStyle/>
        <a:p>
          <a:endParaRPr lang="ru-RU"/>
        </a:p>
      </dgm:t>
    </dgm:pt>
    <dgm:pt modelId="{ECD90E69-9311-43A2-9C70-125B24AC29BB}" type="sibTrans" cxnId="{8FF73B50-4481-4FA0-86D3-213ABAD84CAB}">
      <dgm:prSet/>
      <dgm:spPr/>
      <dgm:t>
        <a:bodyPr/>
        <a:lstStyle/>
        <a:p>
          <a:endParaRPr lang="ru-RU"/>
        </a:p>
      </dgm:t>
    </dgm:pt>
    <dgm:pt modelId="{168729FE-0F14-4F10-A485-873C71A1DEC4}">
      <dgm:prSet phldrT="[Текст]" custT="1"/>
      <dgm:spPr/>
      <dgm:t>
        <a:bodyPr/>
        <a:lstStyle/>
        <a:p>
          <a:r>
            <a:rPr lang="ru-RU" sz="1200" dirty="0" smtClean="0"/>
            <a:t>Управление численностью и структурой персонала</a:t>
          </a:r>
          <a:endParaRPr lang="ru-RU" sz="1200" dirty="0"/>
        </a:p>
      </dgm:t>
    </dgm:pt>
    <dgm:pt modelId="{AD0CDEAA-9AF8-4520-A03F-0040447EF797}" type="parTrans" cxnId="{528D87ED-BCF9-452E-892C-C78BB19147EB}">
      <dgm:prSet/>
      <dgm:spPr/>
      <dgm:t>
        <a:bodyPr/>
        <a:lstStyle/>
        <a:p>
          <a:endParaRPr lang="ru-RU"/>
        </a:p>
      </dgm:t>
    </dgm:pt>
    <dgm:pt modelId="{156BB778-3351-4DF4-9ECA-A1E1EB3F9C48}" type="sibTrans" cxnId="{528D87ED-BCF9-452E-892C-C78BB19147EB}">
      <dgm:prSet/>
      <dgm:spPr/>
      <dgm:t>
        <a:bodyPr/>
        <a:lstStyle/>
        <a:p>
          <a:endParaRPr lang="ru-RU"/>
        </a:p>
      </dgm:t>
    </dgm:pt>
    <dgm:pt modelId="{EA8CF60D-E6E9-4BAB-A90D-640566E19055}">
      <dgm:prSet phldrT="[Текст]"/>
      <dgm:spPr/>
      <dgm:t>
        <a:bodyPr/>
        <a:lstStyle/>
        <a:p>
          <a:r>
            <a:rPr lang="ru-RU" dirty="0" smtClean="0"/>
            <a:t>УПРАВЛЕНИЕ ФАКТОРАМИ ТРУДА</a:t>
          </a:r>
          <a:endParaRPr lang="ru-RU" dirty="0"/>
        </a:p>
      </dgm:t>
    </dgm:pt>
    <dgm:pt modelId="{33CDB8D2-62E4-45C1-894A-307CF2D2CF18}" type="parTrans" cxnId="{A74F02DC-918A-4855-A868-F64AEEE2A7F4}">
      <dgm:prSet/>
      <dgm:spPr/>
      <dgm:t>
        <a:bodyPr/>
        <a:lstStyle/>
        <a:p>
          <a:endParaRPr lang="ru-RU"/>
        </a:p>
      </dgm:t>
    </dgm:pt>
    <dgm:pt modelId="{1113F72D-EED4-4ADE-8F71-D62B78363BD1}" type="sibTrans" cxnId="{A74F02DC-918A-4855-A868-F64AEEE2A7F4}">
      <dgm:prSet/>
      <dgm:spPr/>
      <dgm:t>
        <a:bodyPr/>
        <a:lstStyle/>
        <a:p>
          <a:endParaRPr lang="ru-RU"/>
        </a:p>
      </dgm:t>
    </dgm:pt>
    <dgm:pt modelId="{8EE3130A-C4EB-4D1F-846B-89D8031F087B}">
      <dgm:prSet phldrT="[Текст]" custT="1"/>
      <dgm:spPr/>
      <dgm:t>
        <a:bodyPr/>
        <a:lstStyle/>
        <a:p>
          <a:r>
            <a:rPr lang="ru-RU" sz="1200" dirty="0" smtClean="0"/>
            <a:t>Организация производства</a:t>
          </a:r>
          <a:endParaRPr lang="ru-RU" sz="1200" dirty="0"/>
        </a:p>
      </dgm:t>
    </dgm:pt>
    <dgm:pt modelId="{D673D551-54CD-48EA-B500-A455DF3BEF67}" type="parTrans" cxnId="{7C372BA3-B672-4C70-BB97-36FDE0CFC0D1}">
      <dgm:prSet/>
      <dgm:spPr/>
      <dgm:t>
        <a:bodyPr/>
        <a:lstStyle/>
        <a:p>
          <a:endParaRPr lang="ru-RU"/>
        </a:p>
      </dgm:t>
    </dgm:pt>
    <dgm:pt modelId="{4D76D4B2-803E-4B72-B584-BDD63DEA1961}" type="sibTrans" cxnId="{7C372BA3-B672-4C70-BB97-36FDE0CFC0D1}">
      <dgm:prSet/>
      <dgm:spPr/>
      <dgm:t>
        <a:bodyPr/>
        <a:lstStyle/>
        <a:p>
          <a:endParaRPr lang="ru-RU"/>
        </a:p>
      </dgm:t>
    </dgm:pt>
    <dgm:pt modelId="{C2E22487-3C89-49BE-970F-E1270686495E}">
      <dgm:prSet phldrT="[Текст]" custT="1"/>
      <dgm:spPr/>
      <dgm:t>
        <a:bodyPr/>
        <a:lstStyle/>
        <a:p>
          <a:r>
            <a:rPr lang="ru-RU" sz="1200" dirty="0" smtClean="0"/>
            <a:t>Квалификация</a:t>
          </a:r>
          <a:endParaRPr lang="ru-RU" sz="1200" dirty="0"/>
        </a:p>
      </dgm:t>
    </dgm:pt>
    <dgm:pt modelId="{99C4535A-6EEB-464E-84F3-3B47BE2E6726}" type="parTrans" cxnId="{609A5121-F67D-42E8-B7D9-B7BEBEA6FE3E}">
      <dgm:prSet/>
      <dgm:spPr/>
      <dgm:t>
        <a:bodyPr/>
        <a:lstStyle/>
        <a:p>
          <a:endParaRPr lang="ru-RU"/>
        </a:p>
      </dgm:t>
    </dgm:pt>
    <dgm:pt modelId="{6E3DADE2-A068-4B86-827D-D681F0699A0D}" type="sibTrans" cxnId="{609A5121-F67D-42E8-B7D9-B7BEBEA6FE3E}">
      <dgm:prSet/>
      <dgm:spPr/>
      <dgm:t>
        <a:bodyPr/>
        <a:lstStyle/>
        <a:p>
          <a:endParaRPr lang="ru-RU"/>
        </a:p>
      </dgm:t>
    </dgm:pt>
    <dgm:pt modelId="{D5D42661-8B1F-496C-BD4A-54817079A0FD}">
      <dgm:prSet phldrT="[Текст]" custT="1"/>
      <dgm:spPr/>
      <dgm:t>
        <a:bodyPr/>
        <a:lstStyle/>
        <a:p>
          <a:r>
            <a:rPr lang="ru-RU" sz="1200" dirty="0" smtClean="0"/>
            <a:t>Мотивация</a:t>
          </a:r>
          <a:endParaRPr lang="ru-RU" sz="1200" dirty="0"/>
        </a:p>
      </dgm:t>
    </dgm:pt>
    <dgm:pt modelId="{81ACE5AE-A7F5-44A3-8073-131661187036}" type="parTrans" cxnId="{2993EEC5-4115-49E9-BF2F-169B755EB11B}">
      <dgm:prSet/>
      <dgm:spPr/>
      <dgm:t>
        <a:bodyPr/>
        <a:lstStyle/>
        <a:p>
          <a:endParaRPr lang="ru-RU"/>
        </a:p>
      </dgm:t>
    </dgm:pt>
    <dgm:pt modelId="{59453272-8EFB-4BEC-A141-3B6005DB66C4}" type="sibTrans" cxnId="{2993EEC5-4115-49E9-BF2F-169B755EB11B}">
      <dgm:prSet/>
      <dgm:spPr/>
      <dgm:t>
        <a:bodyPr/>
        <a:lstStyle/>
        <a:p>
          <a:endParaRPr lang="ru-RU"/>
        </a:p>
      </dgm:t>
    </dgm:pt>
    <dgm:pt modelId="{48861CEB-1A3E-4AB6-827E-A32582C2F8D3}">
      <dgm:prSet phldrT="[Текст]" custT="1"/>
      <dgm:spPr/>
      <dgm:t>
        <a:bodyPr/>
        <a:lstStyle/>
        <a:p>
          <a:r>
            <a:rPr lang="ru-RU" sz="1200" dirty="0" smtClean="0"/>
            <a:t>Культура труда</a:t>
          </a:r>
          <a:endParaRPr lang="ru-RU" sz="1200" dirty="0"/>
        </a:p>
      </dgm:t>
    </dgm:pt>
    <dgm:pt modelId="{A6548BE5-A4FB-4FE2-ADA9-524DCC3F5D71}" type="parTrans" cxnId="{B923A7FC-4DF3-4E96-A8DA-E8F371B4ABE7}">
      <dgm:prSet/>
      <dgm:spPr/>
      <dgm:t>
        <a:bodyPr/>
        <a:lstStyle/>
        <a:p>
          <a:endParaRPr lang="ru-RU"/>
        </a:p>
      </dgm:t>
    </dgm:pt>
    <dgm:pt modelId="{79670B1A-0ACB-4DA6-80FA-3343B1897C26}" type="sibTrans" cxnId="{B923A7FC-4DF3-4E96-A8DA-E8F371B4ABE7}">
      <dgm:prSet/>
      <dgm:spPr/>
      <dgm:t>
        <a:bodyPr/>
        <a:lstStyle/>
        <a:p>
          <a:endParaRPr lang="ru-RU"/>
        </a:p>
      </dgm:t>
    </dgm:pt>
    <dgm:pt modelId="{DD594758-78E9-4BCD-A84A-EEC3EB383075}">
      <dgm:prSet phldrT="[Текст]"/>
      <dgm:spPr/>
      <dgm:t>
        <a:bodyPr/>
        <a:lstStyle/>
        <a:p>
          <a:endParaRPr lang="ru-RU" sz="900" dirty="0"/>
        </a:p>
      </dgm:t>
    </dgm:pt>
    <dgm:pt modelId="{90E1F9FF-443A-4E3B-9F47-3D7DB979661D}" type="parTrans" cxnId="{6DC81FF3-43D3-49F1-AE71-8507DECFA0BF}">
      <dgm:prSet/>
      <dgm:spPr/>
      <dgm:t>
        <a:bodyPr/>
        <a:lstStyle/>
        <a:p>
          <a:endParaRPr lang="ru-RU"/>
        </a:p>
      </dgm:t>
    </dgm:pt>
    <dgm:pt modelId="{9F337B47-AB36-486A-B694-7C3782ACFA55}" type="sibTrans" cxnId="{6DC81FF3-43D3-49F1-AE71-8507DECFA0BF}">
      <dgm:prSet/>
      <dgm:spPr/>
      <dgm:t>
        <a:bodyPr/>
        <a:lstStyle/>
        <a:p>
          <a:endParaRPr lang="ru-RU"/>
        </a:p>
      </dgm:t>
    </dgm:pt>
    <dgm:pt modelId="{268DA713-A67A-450A-9A92-CF00A19BBB81}">
      <dgm:prSet phldrT="[Текст]" custT="1"/>
      <dgm:spPr/>
      <dgm:t>
        <a:bodyPr/>
        <a:lstStyle/>
        <a:p>
          <a:r>
            <a:rPr lang="ru-RU" sz="1200" dirty="0" smtClean="0"/>
            <a:t>Нормирование труда</a:t>
          </a:r>
          <a:endParaRPr lang="ru-RU" sz="1200" dirty="0"/>
        </a:p>
      </dgm:t>
    </dgm:pt>
    <dgm:pt modelId="{27AD795D-6DA2-4908-B7E7-6ECC6628F424}" type="parTrans" cxnId="{0920694E-A5F4-4C4F-82AA-BBB28F1959E1}">
      <dgm:prSet/>
      <dgm:spPr/>
      <dgm:t>
        <a:bodyPr/>
        <a:lstStyle/>
        <a:p>
          <a:endParaRPr lang="ru-RU"/>
        </a:p>
      </dgm:t>
    </dgm:pt>
    <dgm:pt modelId="{F112E746-A4DC-4229-885F-0BF479DCF7A1}" type="sibTrans" cxnId="{0920694E-A5F4-4C4F-82AA-BBB28F1959E1}">
      <dgm:prSet/>
      <dgm:spPr/>
      <dgm:t>
        <a:bodyPr/>
        <a:lstStyle/>
        <a:p>
          <a:endParaRPr lang="ru-RU"/>
        </a:p>
      </dgm:t>
    </dgm:pt>
    <dgm:pt modelId="{21FEE794-CEB8-4063-BA6D-E44FA35D8C89}">
      <dgm:prSet phldrT="[Текст]" custT="1"/>
      <dgm:spPr/>
      <dgm:t>
        <a:bodyPr/>
        <a:lstStyle/>
        <a:p>
          <a:r>
            <a:rPr lang="ru-RU" sz="1200" dirty="0" smtClean="0"/>
            <a:t>Оценка результатов</a:t>
          </a:r>
          <a:endParaRPr lang="ru-RU" sz="1200" dirty="0"/>
        </a:p>
      </dgm:t>
    </dgm:pt>
    <dgm:pt modelId="{663AC26D-3593-4E1B-889E-68F0109CC1C7}" type="parTrans" cxnId="{2009D612-F077-4BEC-91F4-6BDA14B01D96}">
      <dgm:prSet/>
      <dgm:spPr/>
      <dgm:t>
        <a:bodyPr/>
        <a:lstStyle/>
        <a:p>
          <a:endParaRPr lang="ru-RU"/>
        </a:p>
      </dgm:t>
    </dgm:pt>
    <dgm:pt modelId="{A1758491-EB78-4F48-9EED-79FD67DA7552}" type="sibTrans" cxnId="{2009D612-F077-4BEC-91F4-6BDA14B01D96}">
      <dgm:prSet/>
      <dgm:spPr/>
      <dgm:t>
        <a:bodyPr/>
        <a:lstStyle/>
        <a:p>
          <a:endParaRPr lang="ru-RU"/>
        </a:p>
      </dgm:t>
    </dgm:pt>
    <dgm:pt modelId="{90828775-19CA-4A7A-BCC0-6A8B79EC8B26}">
      <dgm:prSet phldrT="[Текст]" custT="1"/>
      <dgm:spPr/>
      <dgm:t>
        <a:bodyPr/>
        <a:lstStyle/>
        <a:p>
          <a:r>
            <a:rPr lang="ru-RU" sz="1200" dirty="0" smtClean="0"/>
            <a:t>Вознаграждение</a:t>
          </a:r>
          <a:endParaRPr lang="ru-RU" sz="1200" dirty="0"/>
        </a:p>
      </dgm:t>
    </dgm:pt>
    <dgm:pt modelId="{CE728E38-74E4-46A5-A854-1DB38C27B992}" type="parTrans" cxnId="{29DDE29A-4AAA-4176-B63D-110B2A2885F3}">
      <dgm:prSet/>
      <dgm:spPr/>
      <dgm:t>
        <a:bodyPr/>
        <a:lstStyle/>
        <a:p>
          <a:endParaRPr lang="ru-RU"/>
        </a:p>
      </dgm:t>
    </dgm:pt>
    <dgm:pt modelId="{84EBBFD2-9A9F-4539-8B14-B3E7BEE528CF}" type="sibTrans" cxnId="{29DDE29A-4AAA-4176-B63D-110B2A2885F3}">
      <dgm:prSet/>
      <dgm:spPr/>
      <dgm:t>
        <a:bodyPr/>
        <a:lstStyle/>
        <a:p>
          <a:endParaRPr lang="ru-RU"/>
        </a:p>
      </dgm:t>
    </dgm:pt>
    <dgm:pt modelId="{52BD5298-4ABC-4807-9270-151A6256ED78}">
      <dgm:prSet phldrT="[Текст]" custT="1"/>
      <dgm:spPr/>
      <dgm:t>
        <a:bodyPr/>
        <a:lstStyle/>
        <a:p>
          <a:r>
            <a:rPr lang="ru-RU" sz="1200" dirty="0" smtClean="0"/>
            <a:t>Процессы труда</a:t>
          </a:r>
          <a:endParaRPr lang="ru-RU" sz="1200" dirty="0"/>
        </a:p>
      </dgm:t>
    </dgm:pt>
    <dgm:pt modelId="{52009874-4843-4022-A12F-6D297FC8E13D}" type="parTrans" cxnId="{C356E1D1-C118-415B-9171-D9D452A3D1EF}">
      <dgm:prSet/>
      <dgm:spPr/>
      <dgm:t>
        <a:bodyPr/>
        <a:lstStyle/>
        <a:p>
          <a:endParaRPr lang="ru-RU"/>
        </a:p>
      </dgm:t>
    </dgm:pt>
    <dgm:pt modelId="{6AC3A284-B916-445A-BE5C-59C72128FCE6}" type="sibTrans" cxnId="{C356E1D1-C118-415B-9171-D9D452A3D1EF}">
      <dgm:prSet/>
      <dgm:spPr/>
      <dgm:t>
        <a:bodyPr/>
        <a:lstStyle/>
        <a:p>
          <a:endParaRPr lang="ru-RU"/>
        </a:p>
      </dgm:t>
    </dgm:pt>
    <dgm:pt modelId="{21605634-620E-48ED-8779-0B72C4ED2380}">
      <dgm:prSet phldrT="[Текст]" custT="1"/>
      <dgm:spPr/>
      <dgm:t>
        <a:bodyPr/>
        <a:lstStyle/>
        <a:p>
          <a:r>
            <a:rPr lang="ru-RU" sz="1200" dirty="0" smtClean="0"/>
            <a:t>Условия труда</a:t>
          </a:r>
          <a:endParaRPr lang="ru-RU" sz="1200" dirty="0"/>
        </a:p>
      </dgm:t>
    </dgm:pt>
    <dgm:pt modelId="{4B6EC2DD-49F1-462A-AC6D-81209FF670BD}" type="parTrans" cxnId="{D9E4FC7C-7599-4F3F-A925-18D6E610DCFE}">
      <dgm:prSet/>
      <dgm:spPr/>
      <dgm:t>
        <a:bodyPr/>
        <a:lstStyle/>
        <a:p>
          <a:endParaRPr lang="ru-RU"/>
        </a:p>
      </dgm:t>
    </dgm:pt>
    <dgm:pt modelId="{F5D9850B-6E8B-4C93-8708-6B0B612957CF}" type="sibTrans" cxnId="{D9E4FC7C-7599-4F3F-A925-18D6E610DCFE}">
      <dgm:prSet/>
      <dgm:spPr/>
      <dgm:t>
        <a:bodyPr/>
        <a:lstStyle/>
        <a:p>
          <a:endParaRPr lang="ru-RU"/>
        </a:p>
      </dgm:t>
    </dgm:pt>
    <dgm:pt modelId="{5F0B0991-F0A3-4D84-9D9D-E5613C91AB62}">
      <dgm:prSet phldrT="[Текст]" custT="1"/>
      <dgm:spPr/>
      <dgm:t>
        <a:bodyPr/>
        <a:lstStyle/>
        <a:p>
          <a:r>
            <a:rPr lang="ru-RU" sz="1200" dirty="0" smtClean="0"/>
            <a:t>Корпоративная культура</a:t>
          </a:r>
          <a:endParaRPr lang="ru-RU" sz="1200" dirty="0"/>
        </a:p>
      </dgm:t>
    </dgm:pt>
    <dgm:pt modelId="{976ADCC2-BCE6-4D89-AA5E-8031F2ED4DCE}" type="parTrans" cxnId="{D06AF8F2-CE38-4319-922A-B581F9F9BE66}">
      <dgm:prSet/>
      <dgm:spPr/>
      <dgm:t>
        <a:bodyPr/>
        <a:lstStyle/>
        <a:p>
          <a:endParaRPr lang="ru-RU"/>
        </a:p>
      </dgm:t>
    </dgm:pt>
    <dgm:pt modelId="{3030252C-13AD-4F4C-B14D-404D15E89C65}" type="sibTrans" cxnId="{D06AF8F2-CE38-4319-922A-B581F9F9BE66}">
      <dgm:prSet/>
      <dgm:spPr/>
      <dgm:t>
        <a:bodyPr/>
        <a:lstStyle/>
        <a:p>
          <a:endParaRPr lang="ru-RU"/>
        </a:p>
      </dgm:t>
    </dgm:pt>
    <dgm:pt modelId="{8218B80F-F109-4DDA-8888-0A29C44DE175}">
      <dgm:prSet phldrT="[Текст]" custT="1"/>
      <dgm:spPr/>
      <dgm:t>
        <a:bodyPr/>
        <a:lstStyle/>
        <a:p>
          <a:r>
            <a:rPr lang="ru-RU" sz="1200" dirty="0" smtClean="0"/>
            <a:t>Качество управления</a:t>
          </a:r>
          <a:endParaRPr lang="ru-RU" sz="1200" dirty="0"/>
        </a:p>
      </dgm:t>
    </dgm:pt>
    <dgm:pt modelId="{F5A2E57F-65CA-4935-9BC0-EE22373B57B6}" type="parTrans" cxnId="{5738482D-35E5-4AB0-A9EF-35A8494B7A04}">
      <dgm:prSet/>
      <dgm:spPr/>
      <dgm:t>
        <a:bodyPr/>
        <a:lstStyle/>
        <a:p>
          <a:endParaRPr lang="ru-RU"/>
        </a:p>
      </dgm:t>
    </dgm:pt>
    <dgm:pt modelId="{70B5D587-2457-4EB7-B1C0-95C3F94B7DF3}" type="sibTrans" cxnId="{5738482D-35E5-4AB0-A9EF-35A8494B7A04}">
      <dgm:prSet/>
      <dgm:spPr/>
      <dgm:t>
        <a:bodyPr/>
        <a:lstStyle/>
        <a:p>
          <a:endParaRPr lang="ru-RU"/>
        </a:p>
      </dgm:t>
    </dgm:pt>
    <dgm:pt modelId="{58EA857D-52BC-4A95-8855-9AFD99D2DBF5}">
      <dgm:prSet phldrT="[Текст]"/>
      <dgm:spPr/>
      <dgm:t>
        <a:bodyPr/>
        <a:lstStyle/>
        <a:p>
          <a:endParaRPr lang="ru-RU" sz="800" dirty="0"/>
        </a:p>
      </dgm:t>
    </dgm:pt>
    <dgm:pt modelId="{515151B0-B7A0-46C2-8DAC-C32B4F3C0284}" type="parTrans" cxnId="{9C65EA67-7B5A-411E-BF40-AD8E657262B9}">
      <dgm:prSet/>
      <dgm:spPr/>
      <dgm:t>
        <a:bodyPr/>
        <a:lstStyle/>
        <a:p>
          <a:endParaRPr lang="ru-RU"/>
        </a:p>
      </dgm:t>
    </dgm:pt>
    <dgm:pt modelId="{DAD5B839-E826-45BC-9852-7F421B1429B6}" type="sibTrans" cxnId="{9C65EA67-7B5A-411E-BF40-AD8E657262B9}">
      <dgm:prSet/>
      <dgm:spPr/>
      <dgm:t>
        <a:bodyPr/>
        <a:lstStyle/>
        <a:p>
          <a:endParaRPr lang="ru-RU"/>
        </a:p>
      </dgm:t>
    </dgm:pt>
    <dgm:pt modelId="{0CDDB534-462F-4799-BE11-850BBA412D4F}">
      <dgm:prSet phldrT="[Текст]"/>
      <dgm:spPr/>
      <dgm:t>
        <a:bodyPr/>
        <a:lstStyle/>
        <a:p>
          <a:endParaRPr lang="ru-RU" sz="800" dirty="0"/>
        </a:p>
      </dgm:t>
    </dgm:pt>
    <dgm:pt modelId="{6BBC0E25-32C2-4389-95F0-42059B59E353}" type="parTrans" cxnId="{011C01BC-6495-4870-AF12-94C7ED244807}">
      <dgm:prSet/>
      <dgm:spPr/>
      <dgm:t>
        <a:bodyPr/>
        <a:lstStyle/>
        <a:p>
          <a:endParaRPr lang="ru-RU"/>
        </a:p>
      </dgm:t>
    </dgm:pt>
    <dgm:pt modelId="{A860A5C3-00D1-4521-A896-23C585C859CD}" type="sibTrans" cxnId="{011C01BC-6495-4870-AF12-94C7ED244807}">
      <dgm:prSet/>
      <dgm:spPr/>
      <dgm:t>
        <a:bodyPr/>
        <a:lstStyle/>
        <a:p>
          <a:endParaRPr lang="ru-RU"/>
        </a:p>
      </dgm:t>
    </dgm:pt>
    <dgm:pt modelId="{AE5C38E8-9C01-4381-B623-56E94B83F76B}">
      <dgm:prSet phldrT="[Текст]" custT="1"/>
      <dgm:spPr/>
      <dgm:t>
        <a:bodyPr/>
        <a:lstStyle/>
        <a:p>
          <a:r>
            <a:rPr lang="ru-RU" sz="1200" dirty="0" smtClean="0"/>
            <a:t>Управление рабочим временем</a:t>
          </a:r>
          <a:endParaRPr lang="ru-RU" sz="1200" dirty="0"/>
        </a:p>
      </dgm:t>
    </dgm:pt>
    <dgm:pt modelId="{81A9B1F2-65AE-477E-8BB0-E441118EFA48}" type="parTrans" cxnId="{1967696A-6660-44C5-A327-EAFD2F91BD67}">
      <dgm:prSet/>
      <dgm:spPr/>
      <dgm:t>
        <a:bodyPr/>
        <a:lstStyle/>
        <a:p>
          <a:endParaRPr lang="ru-RU"/>
        </a:p>
      </dgm:t>
    </dgm:pt>
    <dgm:pt modelId="{0845EA4A-BED6-40BF-A10F-BDDB2A14AB71}" type="sibTrans" cxnId="{1967696A-6660-44C5-A327-EAFD2F91BD67}">
      <dgm:prSet/>
      <dgm:spPr/>
      <dgm:t>
        <a:bodyPr/>
        <a:lstStyle/>
        <a:p>
          <a:endParaRPr lang="ru-RU"/>
        </a:p>
      </dgm:t>
    </dgm:pt>
    <dgm:pt modelId="{486D8775-3DBC-404D-B793-31470AF20981}">
      <dgm:prSet phldrT="[Текст]" custT="1"/>
      <dgm:spPr/>
      <dgm:t>
        <a:bodyPr/>
        <a:lstStyle/>
        <a:p>
          <a:r>
            <a:rPr lang="ru-RU" sz="1200" dirty="0" smtClean="0"/>
            <a:t>Управление оплатой труда</a:t>
          </a:r>
          <a:endParaRPr lang="ru-RU" sz="1200" dirty="0"/>
        </a:p>
      </dgm:t>
    </dgm:pt>
    <dgm:pt modelId="{3B478EEC-0610-41F1-A44F-B2261CEC80A5}" type="parTrans" cxnId="{6FF88FA3-B782-4C52-BC54-394D7684FF9E}">
      <dgm:prSet/>
      <dgm:spPr/>
      <dgm:t>
        <a:bodyPr/>
        <a:lstStyle/>
        <a:p>
          <a:endParaRPr lang="ru-RU"/>
        </a:p>
      </dgm:t>
    </dgm:pt>
    <dgm:pt modelId="{87E07FE9-8779-45B3-B1B5-5CF27FCB7BF3}" type="sibTrans" cxnId="{6FF88FA3-B782-4C52-BC54-394D7684FF9E}">
      <dgm:prSet/>
      <dgm:spPr/>
      <dgm:t>
        <a:bodyPr/>
        <a:lstStyle/>
        <a:p>
          <a:endParaRPr lang="ru-RU"/>
        </a:p>
      </dgm:t>
    </dgm:pt>
    <dgm:pt modelId="{95AC70A8-7B47-41B2-83F2-208D54F00BEF}" type="pres">
      <dgm:prSet presAssocID="{187FAFF5-4939-4E73-9BB9-0CDE0F668547}" presName="cycleMatrixDiagram" presStyleCnt="0">
        <dgm:presLayoutVars>
          <dgm:chMax val="1"/>
          <dgm:dir/>
          <dgm:animLvl val="lvl"/>
          <dgm:resizeHandles val="exact"/>
        </dgm:presLayoutVars>
      </dgm:prSet>
      <dgm:spPr/>
      <dgm:t>
        <a:bodyPr/>
        <a:lstStyle/>
        <a:p>
          <a:endParaRPr lang="ru-RU"/>
        </a:p>
      </dgm:t>
    </dgm:pt>
    <dgm:pt modelId="{F6795006-54DB-42CB-AEC4-A1D81D466376}" type="pres">
      <dgm:prSet presAssocID="{187FAFF5-4939-4E73-9BB9-0CDE0F668547}" presName="children" presStyleCnt="0"/>
      <dgm:spPr/>
    </dgm:pt>
    <dgm:pt modelId="{40D325FF-B6A2-4C51-B789-DC4F24B3066D}" type="pres">
      <dgm:prSet presAssocID="{187FAFF5-4939-4E73-9BB9-0CDE0F668547}" presName="child1group" presStyleCnt="0"/>
      <dgm:spPr/>
    </dgm:pt>
    <dgm:pt modelId="{6975B757-3E88-4BEB-9E91-18C16C5C70BB}" type="pres">
      <dgm:prSet presAssocID="{187FAFF5-4939-4E73-9BB9-0CDE0F668547}" presName="child1" presStyleLbl="bgAcc1" presStyleIdx="0" presStyleCnt="4" custScaleX="131755" custScaleY="124738" custLinFactNeighborX="-2551" custLinFactNeighborY="22847"/>
      <dgm:spPr/>
      <dgm:t>
        <a:bodyPr/>
        <a:lstStyle/>
        <a:p>
          <a:endParaRPr lang="ru-RU"/>
        </a:p>
      </dgm:t>
    </dgm:pt>
    <dgm:pt modelId="{2294B307-64BB-4EC2-BD89-3A93A74F9924}" type="pres">
      <dgm:prSet presAssocID="{187FAFF5-4939-4E73-9BB9-0CDE0F668547}" presName="child1Text" presStyleLbl="bgAcc1" presStyleIdx="0" presStyleCnt="4">
        <dgm:presLayoutVars>
          <dgm:bulletEnabled val="1"/>
        </dgm:presLayoutVars>
      </dgm:prSet>
      <dgm:spPr/>
      <dgm:t>
        <a:bodyPr/>
        <a:lstStyle/>
        <a:p>
          <a:endParaRPr lang="ru-RU"/>
        </a:p>
      </dgm:t>
    </dgm:pt>
    <dgm:pt modelId="{D2638877-12AB-4C36-BE6C-ED6E5BDAF6CF}" type="pres">
      <dgm:prSet presAssocID="{187FAFF5-4939-4E73-9BB9-0CDE0F668547}" presName="child2group" presStyleCnt="0"/>
      <dgm:spPr/>
    </dgm:pt>
    <dgm:pt modelId="{99F2F6CE-8898-45CE-BB23-F8D7EF79D096}" type="pres">
      <dgm:prSet presAssocID="{187FAFF5-4939-4E73-9BB9-0CDE0F668547}" presName="child2" presStyleLbl="bgAcc1" presStyleIdx="1" presStyleCnt="4" custScaleX="130050" custScaleY="128312" custLinFactNeighborX="3189" custLinFactNeighborY="22847"/>
      <dgm:spPr/>
      <dgm:t>
        <a:bodyPr/>
        <a:lstStyle/>
        <a:p>
          <a:endParaRPr lang="ru-RU"/>
        </a:p>
      </dgm:t>
    </dgm:pt>
    <dgm:pt modelId="{8C077E24-8865-4FA8-834F-1F12B51FC340}" type="pres">
      <dgm:prSet presAssocID="{187FAFF5-4939-4E73-9BB9-0CDE0F668547}" presName="child2Text" presStyleLbl="bgAcc1" presStyleIdx="1" presStyleCnt="4">
        <dgm:presLayoutVars>
          <dgm:bulletEnabled val="1"/>
        </dgm:presLayoutVars>
      </dgm:prSet>
      <dgm:spPr/>
      <dgm:t>
        <a:bodyPr/>
        <a:lstStyle/>
        <a:p>
          <a:endParaRPr lang="ru-RU"/>
        </a:p>
      </dgm:t>
    </dgm:pt>
    <dgm:pt modelId="{B6AFEAB7-9430-4FBD-AE55-F4CCD99B937E}" type="pres">
      <dgm:prSet presAssocID="{187FAFF5-4939-4E73-9BB9-0CDE0F668547}" presName="child3group" presStyleCnt="0"/>
      <dgm:spPr/>
    </dgm:pt>
    <dgm:pt modelId="{4985FC93-4B0B-44E4-A845-2E35FFFD72A2}" type="pres">
      <dgm:prSet presAssocID="{187FAFF5-4939-4E73-9BB9-0CDE0F668547}" presName="child3" presStyleLbl="bgAcc1" presStyleIdx="2" presStyleCnt="4" custScaleX="124905" custScaleY="156452" custLinFactNeighborX="19757" custLinFactNeighborY="-22756"/>
      <dgm:spPr/>
      <dgm:t>
        <a:bodyPr/>
        <a:lstStyle/>
        <a:p>
          <a:endParaRPr lang="ru-RU"/>
        </a:p>
      </dgm:t>
    </dgm:pt>
    <dgm:pt modelId="{2382DA40-ED40-4487-92FC-4E6EFC7951BD}" type="pres">
      <dgm:prSet presAssocID="{187FAFF5-4939-4E73-9BB9-0CDE0F668547}" presName="child3Text" presStyleLbl="bgAcc1" presStyleIdx="2" presStyleCnt="4">
        <dgm:presLayoutVars>
          <dgm:bulletEnabled val="1"/>
        </dgm:presLayoutVars>
      </dgm:prSet>
      <dgm:spPr/>
      <dgm:t>
        <a:bodyPr/>
        <a:lstStyle/>
        <a:p>
          <a:endParaRPr lang="ru-RU"/>
        </a:p>
      </dgm:t>
    </dgm:pt>
    <dgm:pt modelId="{90F250BB-75AD-48C1-82B1-7D038C2B2646}" type="pres">
      <dgm:prSet presAssocID="{187FAFF5-4939-4E73-9BB9-0CDE0F668547}" presName="child4group" presStyleCnt="0"/>
      <dgm:spPr/>
    </dgm:pt>
    <dgm:pt modelId="{83489D10-8B4B-48EF-AD6E-5FC052818CDC}" type="pres">
      <dgm:prSet presAssocID="{187FAFF5-4939-4E73-9BB9-0CDE0F668547}" presName="child4" presStyleLbl="bgAcc1" presStyleIdx="3" presStyleCnt="4" custScaleX="116939" custScaleY="154042" custLinFactNeighborX="-13226" custLinFactNeighborY="-28676"/>
      <dgm:spPr/>
      <dgm:t>
        <a:bodyPr/>
        <a:lstStyle/>
        <a:p>
          <a:endParaRPr lang="ru-RU"/>
        </a:p>
      </dgm:t>
    </dgm:pt>
    <dgm:pt modelId="{13DD47B9-535D-40A1-A476-D3531C8265E4}" type="pres">
      <dgm:prSet presAssocID="{187FAFF5-4939-4E73-9BB9-0CDE0F668547}" presName="child4Text" presStyleLbl="bgAcc1" presStyleIdx="3" presStyleCnt="4">
        <dgm:presLayoutVars>
          <dgm:bulletEnabled val="1"/>
        </dgm:presLayoutVars>
      </dgm:prSet>
      <dgm:spPr/>
      <dgm:t>
        <a:bodyPr/>
        <a:lstStyle/>
        <a:p>
          <a:endParaRPr lang="ru-RU"/>
        </a:p>
      </dgm:t>
    </dgm:pt>
    <dgm:pt modelId="{BE779742-9E5A-4DF2-A9F6-D9073BEA9132}" type="pres">
      <dgm:prSet presAssocID="{187FAFF5-4939-4E73-9BB9-0CDE0F668547}" presName="childPlaceholder" presStyleCnt="0"/>
      <dgm:spPr/>
    </dgm:pt>
    <dgm:pt modelId="{FAF180B3-03E4-42DC-B967-DE97DDED48EC}" type="pres">
      <dgm:prSet presAssocID="{187FAFF5-4939-4E73-9BB9-0CDE0F668547}" presName="circle" presStyleCnt="0"/>
      <dgm:spPr/>
    </dgm:pt>
    <dgm:pt modelId="{5E4712B9-EEEE-4D8B-B8A9-EDD8E125E673}" type="pres">
      <dgm:prSet presAssocID="{187FAFF5-4939-4E73-9BB9-0CDE0F668547}" presName="quadrant1" presStyleLbl="node1" presStyleIdx="0" presStyleCnt="4" custScaleX="89822" custScaleY="92678" custLinFactNeighborX="3942" custLinFactNeighborY="636">
        <dgm:presLayoutVars>
          <dgm:chMax val="1"/>
          <dgm:bulletEnabled val="1"/>
        </dgm:presLayoutVars>
      </dgm:prSet>
      <dgm:spPr/>
      <dgm:t>
        <a:bodyPr/>
        <a:lstStyle/>
        <a:p>
          <a:endParaRPr lang="ru-RU"/>
        </a:p>
      </dgm:t>
    </dgm:pt>
    <dgm:pt modelId="{132EBC75-0E48-4ABC-B0D7-D36E8A62DAF8}" type="pres">
      <dgm:prSet presAssocID="{187FAFF5-4939-4E73-9BB9-0CDE0F668547}" presName="quadrant2" presStyleLbl="node1" presStyleIdx="1" presStyleCnt="4" custScaleX="93056" custScaleY="89893" custLinFactNeighborX="1311" custLinFactNeighborY="-756">
        <dgm:presLayoutVars>
          <dgm:chMax val="1"/>
          <dgm:bulletEnabled val="1"/>
        </dgm:presLayoutVars>
      </dgm:prSet>
      <dgm:spPr/>
      <dgm:t>
        <a:bodyPr/>
        <a:lstStyle/>
        <a:p>
          <a:endParaRPr lang="ru-RU"/>
        </a:p>
      </dgm:t>
    </dgm:pt>
    <dgm:pt modelId="{78642BC1-4DC2-4239-AA91-1782FB1B30CA}" type="pres">
      <dgm:prSet presAssocID="{187FAFF5-4939-4E73-9BB9-0CDE0F668547}" presName="quadrant3" presStyleLbl="node1" presStyleIdx="2" presStyleCnt="4" custScaleX="88337" custScaleY="94998" custLinFactNeighborX="2812" custLinFactNeighborY="-6312">
        <dgm:presLayoutVars>
          <dgm:chMax val="1"/>
          <dgm:bulletEnabled val="1"/>
        </dgm:presLayoutVars>
      </dgm:prSet>
      <dgm:spPr/>
      <dgm:t>
        <a:bodyPr/>
        <a:lstStyle/>
        <a:p>
          <a:endParaRPr lang="ru-RU"/>
        </a:p>
      </dgm:t>
    </dgm:pt>
    <dgm:pt modelId="{76583CC9-E02B-413A-A8A2-CDB97F0DC312}" type="pres">
      <dgm:prSet presAssocID="{187FAFF5-4939-4E73-9BB9-0CDE0F668547}" presName="quadrant4" presStyleLbl="node1" presStyleIdx="3" presStyleCnt="4" custScaleX="96377" custScaleY="97204" custLinFactNeighborX="7996" custLinFactNeighborY="-6002">
        <dgm:presLayoutVars>
          <dgm:chMax val="1"/>
          <dgm:bulletEnabled val="1"/>
        </dgm:presLayoutVars>
      </dgm:prSet>
      <dgm:spPr/>
      <dgm:t>
        <a:bodyPr/>
        <a:lstStyle/>
        <a:p>
          <a:endParaRPr lang="ru-RU"/>
        </a:p>
      </dgm:t>
    </dgm:pt>
    <dgm:pt modelId="{8B284018-A5FC-4EB3-8C5A-C2585F6EF951}" type="pres">
      <dgm:prSet presAssocID="{187FAFF5-4939-4E73-9BB9-0CDE0F668547}" presName="quadrantPlaceholder" presStyleCnt="0"/>
      <dgm:spPr/>
    </dgm:pt>
    <dgm:pt modelId="{44B309FC-D601-4416-8A3B-3A55CEA7A5CD}" type="pres">
      <dgm:prSet presAssocID="{187FAFF5-4939-4E73-9BB9-0CDE0F668547}" presName="center1" presStyleLbl="fgShp" presStyleIdx="0" presStyleCnt="2"/>
      <dgm:spPr/>
    </dgm:pt>
    <dgm:pt modelId="{BD451373-499F-4BA9-A877-1F438BBF27D1}" type="pres">
      <dgm:prSet presAssocID="{187FAFF5-4939-4E73-9BB9-0CDE0F668547}" presName="center2" presStyleLbl="fgShp" presStyleIdx="1" presStyleCnt="2"/>
      <dgm:spPr/>
    </dgm:pt>
  </dgm:ptLst>
  <dgm:cxnLst>
    <dgm:cxn modelId="{9C65EA67-7B5A-411E-BF40-AD8E657262B9}" srcId="{A7930217-F0A1-44E0-832F-D512F8B82967}" destId="{58EA857D-52BC-4A95-8855-9AFD99D2DBF5}" srcOrd="4" destOrd="0" parTransId="{515151B0-B7A0-46C2-8DAC-C32B4F3C0284}" sibTransId="{DAD5B839-E826-45BC-9852-7F421B1429B6}"/>
    <dgm:cxn modelId="{EB536FA6-3808-46B7-8069-BD89D9310E71}" type="presOf" srcId="{52BD5298-4ABC-4807-9270-151A6256ED78}" destId="{83489D10-8B4B-48EF-AD6E-5FC052818CDC}" srcOrd="0" destOrd="1" presId="urn:microsoft.com/office/officeart/2005/8/layout/cycle4#2"/>
    <dgm:cxn modelId="{BA2426EB-32DA-4567-BD84-8E4B3079F074}" type="presOf" srcId="{486D8775-3DBC-404D-B793-31470AF20981}" destId="{4985FC93-4B0B-44E4-A845-2E35FFFD72A2}" srcOrd="0" destOrd="2" presId="urn:microsoft.com/office/officeart/2005/8/layout/cycle4#2"/>
    <dgm:cxn modelId="{552DE312-2EFB-4850-95B6-9C0FAB00DD30}" type="presOf" srcId="{48861CEB-1A3E-4AB6-827E-A32582C2F8D3}" destId="{2294B307-64BB-4EC2-BD89-3A93A74F9924}" srcOrd="1" destOrd="3" presId="urn:microsoft.com/office/officeart/2005/8/layout/cycle4#2"/>
    <dgm:cxn modelId="{D9E4FC7C-7599-4F3F-A925-18D6E610DCFE}" srcId="{EA8CF60D-E6E9-4BAB-A90D-640566E19055}" destId="{21605634-620E-48ED-8779-0B72C4ED2380}" srcOrd="2" destOrd="0" parTransId="{4B6EC2DD-49F1-462A-AC6D-81209FF670BD}" sibTransId="{F5D9850B-6E8B-4C93-8708-6B0B612957CF}"/>
    <dgm:cxn modelId="{3F12EA42-4056-489E-8A76-1A492539D866}" type="presOf" srcId="{EA8CF60D-E6E9-4BAB-A90D-640566E19055}" destId="{76583CC9-E02B-413A-A8A2-CDB97F0DC312}" srcOrd="0" destOrd="0" presId="urn:microsoft.com/office/officeart/2005/8/layout/cycle4#2"/>
    <dgm:cxn modelId="{7C372BA3-B672-4C70-BB97-36FDE0CFC0D1}" srcId="{EA8CF60D-E6E9-4BAB-A90D-640566E19055}" destId="{8EE3130A-C4EB-4D1F-846B-89D8031F087B}" srcOrd="0" destOrd="0" parTransId="{D673D551-54CD-48EA-B500-A455DF3BEF67}" sibTransId="{4D76D4B2-803E-4B72-B584-BDD63DEA1961}"/>
    <dgm:cxn modelId="{011C01BC-6495-4870-AF12-94C7ED244807}" srcId="{A7930217-F0A1-44E0-832F-D512F8B82967}" destId="{0CDDB534-462F-4799-BE11-850BBA412D4F}" srcOrd="3" destOrd="0" parTransId="{6BBC0E25-32C2-4389-95F0-42059B59E353}" sibTransId="{A860A5C3-00D1-4521-A896-23C585C859CD}"/>
    <dgm:cxn modelId="{59606448-8B14-4C1E-AF57-944B4D7E4104}" type="presOf" srcId="{D5D42661-8B1F-496C-BD4A-54817079A0FD}" destId="{6975B757-3E88-4BEB-9E91-18C16C5C70BB}" srcOrd="0" destOrd="2" presId="urn:microsoft.com/office/officeart/2005/8/layout/cycle4#2"/>
    <dgm:cxn modelId="{57D01286-3DE5-482B-B066-F02D22DE368A}" srcId="{21CA4551-BA00-419F-A1CF-0BCEB4A556EF}" destId="{3A7AD0CE-3368-4947-B253-30C1DE319BDE}" srcOrd="0" destOrd="0" parTransId="{54A4FD97-6B8C-4842-99D6-A7BE5E88ABE0}" sibTransId="{10FBB032-768F-4D52-B0D5-12A8AAF745F1}"/>
    <dgm:cxn modelId="{0920694E-A5F4-4C4F-82AA-BBB28F1959E1}" srcId="{21CA4551-BA00-419F-A1CF-0BCEB4A556EF}" destId="{268DA713-A67A-450A-9A92-CF00A19BBB81}" srcOrd="1" destOrd="0" parTransId="{27AD795D-6DA2-4908-B7E7-6ECC6628F424}" sibTransId="{F112E746-A4DC-4229-885F-0BF479DCF7A1}"/>
    <dgm:cxn modelId="{69855ADD-0C44-4F84-8BF7-15A83E3ACDEB}" type="presOf" srcId="{21605634-620E-48ED-8779-0B72C4ED2380}" destId="{83489D10-8B4B-48EF-AD6E-5FC052818CDC}" srcOrd="0" destOrd="2" presId="urn:microsoft.com/office/officeart/2005/8/layout/cycle4#2"/>
    <dgm:cxn modelId="{5D9131F2-2625-424A-9451-BF3EA81BBBF8}" type="presOf" srcId="{8EE3130A-C4EB-4D1F-846B-89D8031F087B}" destId="{83489D10-8B4B-48EF-AD6E-5FC052818CDC}" srcOrd="0" destOrd="0" presId="urn:microsoft.com/office/officeart/2005/8/layout/cycle4#2"/>
    <dgm:cxn modelId="{730193BB-D27C-4311-8202-2DCD6B005479}" type="presOf" srcId="{AE5C38E8-9C01-4381-B623-56E94B83F76B}" destId="{4985FC93-4B0B-44E4-A845-2E35FFFD72A2}" srcOrd="0" destOrd="1" presId="urn:microsoft.com/office/officeart/2005/8/layout/cycle4#2"/>
    <dgm:cxn modelId="{C356E1D1-C118-415B-9171-D9D452A3D1EF}" srcId="{EA8CF60D-E6E9-4BAB-A90D-640566E19055}" destId="{52BD5298-4ABC-4807-9270-151A6256ED78}" srcOrd="1" destOrd="0" parTransId="{52009874-4843-4022-A12F-6D297FC8E13D}" sibTransId="{6AC3A284-B916-445A-BE5C-59C72128FCE6}"/>
    <dgm:cxn modelId="{B67D46EE-BF86-4793-BB0C-A0084841E080}" type="presOf" srcId="{58EA857D-52BC-4A95-8855-9AFD99D2DBF5}" destId="{2382DA40-ED40-4487-92FC-4E6EFC7951BD}" srcOrd="1" destOrd="4" presId="urn:microsoft.com/office/officeart/2005/8/layout/cycle4#2"/>
    <dgm:cxn modelId="{782671E4-C593-4A02-ADC8-C6EC45F7D3B6}" type="presOf" srcId="{21CA4551-BA00-419F-A1CF-0BCEB4A556EF}" destId="{132EBC75-0E48-4ABC-B0D7-D36E8A62DAF8}" srcOrd="0" destOrd="0" presId="urn:microsoft.com/office/officeart/2005/8/layout/cycle4#2"/>
    <dgm:cxn modelId="{535E8F93-8BEB-4ADE-8611-38CDA4882703}" type="presOf" srcId="{168729FE-0F14-4F10-A485-873C71A1DEC4}" destId="{4985FC93-4B0B-44E4-A845-2E35FFFD72A2}" srcOrd="0" destOrd="0" presId="urn:microsoft.com/office/officeart/2005/8/layout/cycle4#2"/>
    <dgm:cxn modelId="{9B96B6F0-6112-45D8-B567-13295B6677D4}" type="presOf" srcId="{DD594758-78E9-4BCD-A84A-EEC3EB383075}" destId="{99F2F6CE-8898-45CE-BB23-F8D7EF79D096}" srcOrd="0" destOrd="4" presId="urn:microsoft.com/office/officeart/2005/8/layout/cycle4#2"/>
    <dgm:cxn modelId="{0DB2C14D-905E-44D6-A0B2-46D8C57EF6BC}" type="presOf" srcId="{A7930217-F0A1-44E0-832F-D512F8B82967}" destId="{78642BC1-4DC2-4239-AA91-1782FB1B30CA}" srcOrd="0" destOrd="0" presId="urn:microsoft.com/office/officeart/2005/8/layout/cycle4#2"/>
    <dgm:cxn modelId="{5F698A07-ECCA-4B6E-98D2-A6648CCEC7E1}" type="presOf" srcId="{0CDDB534-462F-4799-BE11-850BBA412D4F}" destId="{4985FC93-4B0B-44E4-A845-2E35FFFD72A2}" srcOrd="0" destOrd="3" presId="urn:microsoft.com/office/officeart/2005/8/layout/cycle4#2"/>
    <dgm:cxn modelId="{56140087-5E03-426F-AB7E-512316D8DD68}" type="presOf" srcId="{AE5C38E8-9C01-4381-B623-56E94B83F76B}" destId="{2382DA40-ED40-4487-92FC-4E6EFC7951BD}" srcOrd="1" destOrd="1" presId="urn:microsoft.com/office/officeart/2005/8/layout/cycle4#2"/>
    <dgm:cxn modelId="{E8600022-1181-461E-B35F-3F71BDC2EB77}" type="presOf" srcId="{C2E22487-3C89-49BE-970F-E1270686495E}" destId="{2294B307-64BB-4EC2-BD89-3A93A74F9924}" srcOrd="1" destOrd="1" presId="urn:microsoft.com/office/officeart/2005/8/layout/cycle4#2"/>
    <dgm:cxn modelId="{29DDE29A-4AAA-4176-B63D-110B2A2885F3}" srcId="{21CA4551-BA00-419F-A1CF-0BCEB4A556EF}" destId="{90828775-19CA-4A7A-BCC0-6A8B79EC8B26}" srcOrd="3" destOrd="0" parTransId="{CE728E38-74E4-46A5-A854-1DB38C27B992}" sibTransId="{84EBBFD2-9A9F-4539-8B14-B3E7BEE528CF}"/>
    <dgm:cxn modelId="{E7E8FFAA-3D45-43CB-9517-92E051920A8A}" type="presOf" srcId="{DD594758-78E9-4BCD-A84A-EEC3EB383075}" destId="{8C077E24-8865-4FA8-834F-1F12B51FC340}" srcOrd="1" destOrd="4" presId="urn:microsoft.com/office/officeart/2005/8/layout/cycle4#2"/>
    <dgm:cxn modelId="{609A5121-F67D-42E8-B7D9-B7BEBEA6FE3E}" srcId="{4B46B9CE-8806-427B-A690-42129F27010D}" destId="{C2E22487-3C89-49BE-970F-E1270686495E}" srcOrd="1" destOrd="0" parTransId="{99C4535A-6EEB-464E-84F3-3B47BE2E6726}" sibTransId="{6E3DADE2-A068-4B86-827D-D681F0699A0D}"/>
    <dgm:cxn modelId="{1601B26D-CC8D-406C-B281-AB6F4E422936}" type="presOf" srcId="{268DA713-A67A-450A-9A92-CF00A19BBB81}" destId="{99F2F6CE-8898-45CE-BB23-F8D7EF79D096}" srcOrd="0" destOrd="1" presId="urn:microsoft.com/office/officeart/2005/8/layout/cycle4#2"/>
    <dgm:cxn modelId="{CE99CA08-BB1F-4357-8C66-8400FF7F69E3}" type="presOf" srcId="{52BD5298-4ABC-4807-9270-151A6256ED78}" destId="{13DD47B9-535D-40A1-A476-D3531C8265E4}" srcOrd="1" destOrd="1" presId="urn:microsoft.com/office/officeart/2005/8/layout/cycle4#2"/>
    <dgm:cxn modelId="{528D87ED-BCF9-452E-892C-C78BB19147EB}" srcId="{A7930217-F0A1-44E0-832F-D512F8B82967}" destId="{168729FE-0F14-4F10-A485-873C71A1DEC4}" srcOrd="0" destOrd="0" parTransId="{AD0CDEAA-9AF8-4520-A03F-0040447EF797}" sibTransId="{156BB778-3351-4DF4-9ECA-A1E1EB3F9C48}"/>
    <dgm:cxn modelId="{FA03779F-8669-4D1E-A15B-976B19F1C604}" type="presOf" srcId="{486D8775-3DBC-404D-B793-31470AF20981}" destId="{2382DA40-ED40-4487-92FC-4E6EFC7951BD}" srcOrd="1" destOrd="2" presId="urn:microsoft.com/office/officeart/2005/8/layout/cycle4#2"/>
    <dgm:cxn modelId="{6DC81FF3-43D3-49F1-AE71-8507DECFA0BF}" srcId="{21CA4551-BA00-419F-A1CF-0BCEB4A556EF}" destId="{DD594758-78E9-4BCD-A84A-EEC3EB383075}" srcOrd="4" destOrd="0" parTransId="{90E1F9FF-443A-4E3B-9F47-3D7DB979661D}" sibTransId="{9F337B47-AB36-486A-B694-7C3782ACFA55}"/>
    <dgm:cxn modelId="{999B77A5-9F16-4FBA-ADB1-1118F45863EF}" type="presOf" srcId="{D5D42661-8B1F-496C-BD4A-54817079A0FD}" destId="{2294B307-64BB-4EC2-BD89-3A93A74F9924}" srcOrd="1" destOrd="2" presId="urn:microsoft.com/office/officeart/2005/8/layout/cycle4#2"/>
    <dgm:cxn modelId="{3ECD4309-0098-495D-BDA5-3452D2474000}" type="presOf" srcId="{5F0B0991-F0A3-4D84-9D9D-E5613C91AB62}" destId="{83489D10-8B4B-48EF-AD6E-5FC052818CDC}" srcOrd="0" destOrd="3" presId="urn:microsoft.com/office/officeart/2005/8/layout/cycle4#2"/>
    <dgm:cxn modelId="{C4811352-0645-45C6-8549-54C631ADE96E}" type="presOf" srcId="{187FAFF5-4939-4E73-9BB9-0CDE0F668547}" destId="{95AC70A8-7B47-41B2-83F2-208D54F00BEF}" srcOrd="0" destOrd="0" presId="urn:microsoft.com/office/officeart/2005/8/layout/cycle4#2"/>
    <dgm:cxn modelId="{1967696A-6660-44C5-A327-EAFD2F91BD67}" srcId="{A7930217-F0A1-44E0-832F-D512F8B82967}" destId="{AE5C38E8-9C01-4381-B623-56E94B83F76B}" srcOrd="1" destOrd="0" parTransId="{81A9B1F2-65AE-477E-8BB0-E441118EFA48}" sibTransId="{0845EA4A-BED6-40BF-A10F-BDDB2A14AB71}"/>
    <dgm:cxn modelId="{FE6FC558-0B23-4E38-BE21-16C3603E1184}" type="presOf" srcId="{3A7AD0CE-3368-4947-B253-30C1DE319BDE}" destId="{99F2F6CE-8898-45CE-BB23-F8D7EF79D096}" srcOrd="0" destOrd="0" presId="urn:microsoft.com/office/officeart/2005/8/layout/cycle4#2"/>
    <dgm:cxn modelId="{FBFE077B-7D89-41F8-8640-76CCB4F4746B}" type="presOf" srcId="{90828775-19CA-4A7A-BCC0-6A8B79EC8B26}" destId="{99F2F6CE-8898-45CE-BB23-F8D7EF79D096}" srcOrd="0" destOrd="3" presId="urn:microsoft.com/office/officeart/2005/8/layout/cycle4#2"/>
    <dgm:cxn modelId="{2993EEC5-4115-49E9-BF2F-169B755EB11B}" srcId="{4B46B9CE-8806-427B-A690-42129F27010D}" destId="{D5D42661-8B1F-496C-BD4A-54817079A0FD}" srcOrd="2" destOrd="0" parTransId="{81ACE5AE-A7F5-44A3-8073-131661187036}" sibTransId="{59453272-8EFB-4BEC-A141-3B6005DB66C4}"/>
    <dgm:cxn modelId="{43252966-DFF6-42C2-BB3D-9AA63C32C944}" type="presOf" srcId="{48861CEB-1A3E-4AB6-827E-A32582C2F8D3}" destId="{6975B757-3E88-4BEB-9E91-18C16C5C70BB}" srcOrd="0" destOrd="3" presId="urn:microsoft.com/office/officeart/2005/8/layout/cycle4#2"/>
    <dgm:cxn modelId="{49D107F1-A09B-4E6B-9EBC-FACB43A25EBC}" type="presOf" srcId="{90828775-19CA-4A7A-BCC0-6A8B79EC8B26}" destId="{8C077E24-8865-4FA8-834F-1F12B51FC340}" srcOrd="1" destOrd="3" presId="urn:microsoft.com/office/officeart/2005/8/layout/cycle4#2"/>
    <dgm:cxn modelId="{24662761-B4FF-4AB9-901C-69EC60A93C33}" type="presOf" srcId="{C2E22487-3C89-49BE-970F-E1270686495E}" destId="{6975B757-3E88-4BEB-9E91-18C16C5C70BB}" srcOrd="0" destOrd="1" presId="urn:microsoft.com/office/officeart/2005/8/layout/cycle4#2"/>
    <dgm:cxn modelId="{15FD4568-F946-4962-B2B2-08BB3B8F496D}" type="presOf" srcId="{3A7AD0CE-3368-4947-B253-30C1DE319BDE}" destId="{8C077E24-8865-4FA8-834F-1F12B51FC340}" srcOrd="1" destOrd="0" presId="urn:microsoft.com/office/officeart/2005/8/layout/cycle4#2"/>
    <dgm:cxn modelId="{D06AF8F2-CE38-4319-922A-B581F9F9BE66}" srcId="{EA8CF60D-E6E9-4BAB-A90D-640566E19055}" destId="{5F0B0991-F0A3-4D84-9D9D-E5613C91AB62}" srcOrd="3" destOrd="0" parTransId="{976ADCC2-BCE6-4D89-AA5E-8031F2ED4DCE}" sibTransId="{3030252C-13AD-4F4C-B14D-404D15E89C65}"/>
    <dgm:cxn modelId="{285AE1E7-7846-41B0-9186-A0339AA9A914}" type="presOf" srcId="{268DA713-A67A-450A-9A92-CF00A19BBB81}" destId="{8C077E24-8865-4FA8-834F-1F12B51FC340}" srcOrd="1" destOrd="1" presId="urn:microsoft.com/office/officeart/2005/8/layout/cycle4#2"/>
    <dgm:cxn modelId="{5738482D-35E5-4AB0-A9EF-35A8494B7A04}" srcId="{EA8CF60D-E6E9-4BAB-A90D-640566E19055}" destId="{8218B80F-F109-4DDA-8888-0A29C44DE175}" srcOrd="4" destOrd="0" parTransId="{F5A2E57F-65CA-4935-9BC0-EE22373B57B6}" sibTransId="{70B5D587-2457-4EB7-B1C0-95C3F94B7DF3}"/>
    <dgm:cxn modelId="{2009D612-F077-4BEC-91F4-6BDA14B01D96}" srcId="{21CA4551-BA00-419F-A1CF-0BCEB4A556EF}" destId="{21FEE794-CEB8-4063-BA6D-E44FA35D8C89}" srcOrd="2" destOrd="0" parTransId="{663AC26D-3593-4E1B-889E-68F0109CC1C7}" sibTransId="{A1758491-EB78-4F48-9EED-79FD67DA7552}"/>
    <dgm:cxn modelId="{9823A886-745F-4092-B6F9-BB3041972B50}" type="presOf" srcId="{168729FE-0F14-4F10-A485-873C71A1DEC4}" destId="{2382DA40-ED40-4487-92FC-4E6EFC7951BD}" srcOrd="1" destOrd="0" presId="urn:microsoft.com/office/officeart/2005/8/layout/cycle4#2"/>
    <dgm:cxn modelId="{43C91445-6127-4847-B339-55645EF1A8EF}" type="presOf" srcId="{21FEE794-CEB8-4063-BA6D-E44FA35D8C89}" destId="{99F2F6CE-8898-45CE-BB23-F8D7EF79D096}" srcOrd="0" destOrd="2" presId="urn:microsoft.com/office/officeart/2005/8/layout/cycle4#2"/>
    <dgm:cxn modelId="{01B5CA08-32E2-4FC2-902C-7FEB1A141DA7}" type="presOf" srcId="{5ECF7604-9050-464A-9AF4-23ACEC04BA93}" destId="{6975B757-3E88-4BEB-9E91-18C16C5C70BB}" srcOrd="0" destOrd="0" presId="urn:microsoft.com/office/officeart/2005/8/layout/cycle4#2"/>
    <dgm:cxn modelId="{8FF73B50-4481-4FA0-86D3-213ABAD84CAB}" srcId="{187FAFF5-4939-4E73-9BB9-0CDE0F668547}" destId="{A7930217-F0A1-44E0-832F-D512F8B82967}" srcOrd="2" destOrd="0" parTransId="{7C1156F7-2487-4B0D-BBDC-89DA6732807B}" sibTransId="{ECD90E69-9311-43A2-9C70-125B24AC29BB}"/>
    <dgm:cxn modelId="{736C5395-4DA2-42E0-A6FB-F4A1C32A310D}" type="presOf" srcId="{5ECF7604-9050-464A-9AF4-23ACEC04BA93}" destId="{2294B307-64BB-4EC2-BD89-3A93A74F9924}" srcOrd="1" destOrd="0" presId="urn:microsoft.com/office/officeart/2005/8/layout/cycle4#2"/>
    <dgm:cxn modelId="{AFEA3305-54A3-4D71-BBBC-F8E06918ABBC}" type="presOf" srcId="{4B46B9CE-8806-427B-A690-42129F27010D}" destId="{5E4712B9-EEEE-4D8B-B8A9-EDD8E125E673}" srcOrd="0" destOrd="0" presId="urn:microsoft.com/office/officeart/2005/8/layout/cycle4#2"/>
    <dgm:cxn modelId="{B8692AA9-2647-4ADB-B3F6-5CB454EABE48}" type="presOf" srcId="{58EA857D-52BC-4A95-8855-9AFD99D2DBF5}" destId="{4985FC93-4B0B-44E4-A845-2E35FFFD72A2}" srcOrd="0" destOrd="4" presId="urn:microsoft.com/office/officeart/2005/8/layout/cycle4#2"/>
    <dgm:cxn modelId="{C9D04BAB-234A-4975-9875-03C8DACBD8D0}" type="presOf" srcId="{21FEE794-CEB8-4063-BA6D-E44FA35D8C89}" destId="{8C077E24-8865-4FA8-834F-1F12B51FC340}" srcOrd="1" destOrd="2" presId="urn:microsoft.com/office/officeart/2005/8/layout/cycle4#2"/>
    <dgm:cxn modelId="{75C3BFCF-4017-40E4-93E7-596DBD13DC5B}" srcId="{187FAFF5-4939-4E73-9BB9-0CDE0F668547}" destId="{4B46B9CE-8806-427B-A690-42129F27010D}" srcOrd="0" destOrd="0" parTransId="{4B07FDCA-B559-41D0-8EA8-F11CC207A634}" sibTransId="{3ADB90EE-464C-4D0B-A5EF-7F20254BA640}"/>
    <dgm:cxn modelId="{6FF88FA3-B782-4C52-BC54-394D7684FF9E}" srcId="{A7930217-F0A1-44E0-832F-D512F8B82967}" destId="{486D8775-3DBC-404D-B793-31470AF20981}" srcOrd="2" destOrd="0" parTransId="{3B478EEC-0610-41F1-A44F-B2261CEC80A5}" sibTransId="{87E07FE9-8779-45B3-B1B5-5CF27FCB7BF3}"/>
    <dgm:cxn modelId="{FCF2D429-CF75-447B-9548-FD0186803BD1}" srcId="{187FAFF5-4939-4E73-9BB9-0CDE0F668547}" destId="{21CA4551-BA00-419F-A1CF-0BCEB4A556EF}" srcOrd="1" destOrd="0" parTransId="{0083AF8C-2FC0-446A-B050-35C1DE0FB2E7}" sibTransId="{83AC6F34-31BA-4037-BC7F-609584B7573F}"/>
    <dgm:cxn modelId="{7A1C7A14-7193-4F25-A12B-67C10B036241}" type="presOf" srcId="{8EE3130A-C4EB-4D1F-846B-89D8031F087B}" destId="{13DD47B9-535D-40A1-A476-D3531C8265E4}" srcOrd="1" destOrd="0" presId="urn:microsoft.com/office/officeart/2005/8/layout/cycle4#2"/>
    <dgm:cxn modelId="{8C95966E-48F6-43CB-88B0-A60E29CCCC43}" type="presOf" srcId="{21605634-620E-48ED-8779-0B72C4ED2380}" destId="{13DD47B9-535D-40A1-A476-D3531C8265E4}" srcOrd="1" destOrd="2" presId="urn:microsoft.com/office/officeart/2005/8/layout/cycle4#2"/>
    <dgm:cxn modelId="{E05CC40E-6659-4DE1-A696-9C03EE87E1F4}" srcId="{4B46B9CE-8806-427B-A690-42129F27010D}" destId="{5ECF7604-9050-464A-9AF4-23ACEC04BA93}" srcOrd="0" destOrd="0" parTransId="{3746A6E8-314D-43F0-A4D4-BD6B4DF824A3}" sibTransId="{3BA7B809-0720-4B8E-8107-D15E55E85F39}"/>
    <dgm:cxn modelId="{A74F02DC-918A-4855-A868-F64AEEE2A7F4}" srcId="{187FAFF5-4939-4E73-9BB9-0CDE0F668547}" destId="{EA8CF60D-E6E9-4BAB-A90D-640566E19055}" srcOrd="3" destOrd="0" parTransId="{33CDB8D2-62E4-45C1-894A-307CF2D2CF18}" sibTransId="{1113F72D-EED4-4ADE-8F71-D62B78363BD1}"/>
    <dgm:cxn modelId="{C23BFD7D-1F8E-4DA1-A4C5-F7EE09CE0DA2}" type="presOf" srcId="{8218B80F-F109-4DDA-8888-0A29C44DE175}" destId="{83489D10-8B4B-48EF-AD6E-5FC052818CDC}" srcOrd="0" destOrd="4" presId="urn:microsoft.com/office/officeart/2005/8/layout/cycle4#2"/>
    <dgm:cxn modelId="{24559379-D83E-4184-AF69-8F26E233C799}" type="presOf" srcId="{0CDDB534-462F-4799-BE11-850BBA412D4F}" destId="{2382DA40-ED40-4487-92FC-4E6EFC7951BD}" srcOrd="1" destOrd="3" presId="urn:microsoft.com/office/officeart/2005/8/layout/cycle4#2"/>
    <dgm:cxn modelId="{30924225-4AF8-4886-BEA7-1EB96E75199F}" type="presOf" srcId="{8218B80F-F109-4DDA-8888-0A29C44DE175}" destId="{13DD47B9-535D-40A1-A476-D3531C8265E4}" srcOrd="1" destOrd="4" presId="urn:microsoft.com/office/officeart/2005/8/layout/cycle4#2"/>
    <dgm:cxn modelId="{266BD550-0F48-4156-825D-9FCA9D6AEA08}" type="presOf" srcId="{5F0B0991-F0A3-4D84-9D9D-E5613C91AB62}" destId="{13DD47B9-535D-40A1-A476-D3531C8265E4}" srcOrd="1" destOrd="3" presId="urn:microsoft.com/office/officeart/2005/8/layout/cycle4#2"/>
    <dgm:cxn modelId="{B923A7FC-4DF3-4E96-A8DA-E8F371B4ABE7}" srcId="{4B46B9CE-8806-427B-A690-42129F27010D}" destId="{48861CEB-1A3E-4AB6-827E-A32582C2F8D3}" srcOrd="3" destOrd="0" parTransId="{A6548BE5-A4FB-4FE2-ADA9-524DCC3F5D71}" sibTransId="{79670B1A-0ACB-4DA6-80FA-3343B1897C26}"/>
    <dgm:cxn modelId="{53234E78-B9DD-430E-85EC-420A0E80E6E6}" type="presParOf" srcId="{95AC70A8-7B47-41B2-83F2-208D54F00BEF}" destId="{F6795006-54DB-42CB-AEC4-A1D81D466376}" srcOrd="0" destOrd="0" presId="urn:microsoft.com/office/officeart/2005/8/layout/cycle4#2"/>
    <dgm:cxn modelId="{B89D1854-0CFA-468C-988E-2401345D0FA3}" type="presParOf" srcId="{F6795006-54DB-42CB-AEC4-A1D81D466376}" destId="{40D325FF-B6A2-4C51-B789-DC4F24B3066D}" srcOrd="0" destOrd="0" presId="urn:microsoft.com/office/officeart/2005/8/layout/cycle4#2"/>
    <dgm:cxn modelId="{1A6CA66D-739C-40FE-AA7C-0FCAFDC1BEAA}" type="presParOf" srcId="{40D325FF-B6A2-4C51-B789-DC4F24B3066D}" destId="{6975B757-3E88-4BEB-9E91-18C16C5C70BB}" srcOrd="0" destOrd="0" presId="urn:microsoft.com/office/officeart/2005/8/layout/cycle4#2"/>
    <dgm:cxn modelId="{36C97567-B676-4063-AE55-101A93B81301}" type="presParOf" srcId="{40D325FF-B6A2-4C51-B789-DC4F24B3066D}" destId="{2294B307-64BB-4EC2-BD89-3A93A74F9924}" srcOrd="1" destOrd="0" presId="urn:microsoft.com/office/officeart/2005/8/layout/cycle4#2"/>
    <dgm:cxn modelId="{CEAFD821-BD76-4D74-A822-B627108296E0}" type="presParOf" srcId="{F6795006-54DB-42CB-AEC4-A1D81D466376}" destId="{D2638877-12AB-4C36-BE6C-ED6E5BDAF6CF}" srcOrd="1" destOrd="0" presId="urn:microsoft.com/office/officeart/2005/8/layout/cycle4#2"/>
    <dgm:cxn modelId="{1B48AE21-5E30-40E6-8B3D-AF8E88615C18}" type="presParOf" srcId="{D2638877-12AB-4C36-BE6C-ED6E5BDAF6CF}" destId="{99F2F6CE-8898-45CE-BB23-F8D7EF79D096}" srcOrd="0" destOrd="0" presId="urn:microsoft.com/office/officeart/2005/8/layout/cycle4#2"/>
    <dgm:cxn modelId="{D1C0B054-5C01-41F2-9369-2FDC2F68664C}" type="presParOf" srcId="{D2638877-12AB-4C36-BE6C-ED6E5BDAF6CF}" destId="{8C077E24-8865-4FA8-834F-1F12B51FC340}" srcOrd="1" destOrd="0" presId="urn:microsoft.com/office/officeart/2005/8/layout/cycle4#2"/>
    <dgm:cxn modelId="{7DF0F806-C0F3-4061-B620-2D39400BD6F4}" type="presParOf" srcId="{F6795006-54DB-42CB-AEC4-A1D81D466376}" destId="{B6AFEAB7-9430-4FBD-AE55-F4CCD99B937E}" srcOrd="2" destOrd="0" presId="urn:microsoft.com/office/officeart/2005/8/layout/cycle4#2"/>
    <dgm:cxn modelId="{661A2DD3-F793-49AF-A4FD-78DA4DF4E54A}" type="presParOf" srcId="{B6AFEAB7-9430-4FBD-AE55-F4CCD99B937E}" destId="{4985FC93-4B0B-44E4-A845-2E35FFFD72A2}" srcOrd="0" destOrd="0" presId="urn:microsoft.com/office/officeart/2005/8/layout/cycle4#2"/>
    <dgm:cxn modelId="{3E6BBB9C-2159-4640-BBE0-0D0CDE703DD1}" type="presParOf" srcId="{B6AFEAB7-9430-4FBD-AE55-F4CCD99B937E}" destId="{2382DA40-ED40-4487-92FC-4E6EFC7951BD}" srcOrd="1" destOrd="0" presId="urn:microsoft.com/office/officeart/2005/8/layout/cycle4#2"/>
    <dgm:cxn modelId="{76E49440-531A-49AD-9C56-9F9A8131A3A1}" type="presParOf" srcId="{F6795006-54DB-42CB-AEC4-A1D81D466376}" destId="{90F250BB-75AD-48C1-82B1-7D038C2B2646}" srcOrd="3" destOrd="0" presId="urn:microsoft.com/office/officeart/2005/8/layout/cycle4#2"/>
    <dgm:cxn modelId="{FAFB6B21-BA03-4709-A6CC-314256B6BCD4}" type="presParOf" srcId="{90F250BB-75AD-48C1-82B1-7D038C2B2646}" destId="{83489D10-8B4B-48EF-AD6E-5FC052818CDC}" srcOrd="0" destOrd="0" presId="urn:microsoft.com/office/officeart/2005/8/layout/cycle4#2"/>
    <dgm:cxn modelId="{27587064-A83A-4A19-81B9-87BF033017A3}" type="presParOf" srcId="{90F250BB-75AD-48C1-82B1-7D038C2B2646}" destId="{13DD47B9-535D-40A1-A476-D3531C8265E4}" srcOrd="1" destOrd="0" presId="urn:microsoft.com/office/officeart/2005/8/layout/cycle4#2"/>
    <dgm:cxn modelId="{D40B9569-E3C0-41B1-ACDF-C55A0DE74647}" type="presParOf" srcId="{F6795006-54DB-42CB-AEC4-A1D81D466376}" destId="{BE779742-9E5A-4DF2-A9F6-D9073BEA9132}" srcOrd="4" destOrd="0" presId="urn:microsoft.com/office/officeart/2005/8/layout/cycle4#2"/>
    <dgm:cxn modelId="{14DF6418-36E2-4DF6-8DB7-CCFBBF244A1A}" type="presParOf" srcId="{95AC70A8-7B47-41B2-83F2-208D54F00BEF}" destId="{FAF180B3-03E4-42DC-B967-DE97DDED48EC}" srcOrd="1" destOrd="0" presId="urn:microsoft.com/office/officeart/2005/8/layout/cycle4#2"/>
    <dgm:cxn modelId="{60719703-BFD2-45FA-9B1F-747F4F905C73}" type="presParOf" srcId="{FAF180B3-03E4-42DC-B967-DE97DDED48EC}" destId="{5E4712B9-EEEE-4D8B-B8A9-EDD8E125E673}" srcOrd="0" destOrd="0" presId="urn:microsoft.com/office/officeart/2005/8/layout/cycle4#2"/>
    <dgm:cxn modelId="{F3E621CE-2349-4E7F-B008-4C3A2CC10EB8}" type="presParOf" srcId="{FAF180B3-03E4-42DC-B967-DE97DDED48EC}" destId="{132EBC75-0E48-4ABC-B0D7-D36E8A62DAF8}" srcOrd="1" destOrd="0" presId="urn:microsoft.com/office/officeart/2005/8/layout/cycle4#2"/>
    <dgm:cxn modelId="{212FBD15-2658-4AD8-903F-A3DCFDCE86E9}" type="presParOf" srcId="{FAF180B3-03E4-42DC-B967-DE97DDED48EC}" destId="{78642BC1-4DC2-4239-AA91-1782FB1B30CA}" srcOrd="2" destOrd="0" presId="urn:microsoft.com/office/officeart/2005/8/layout/cycle4#2"/>
    <dgm:cxn modelId="{BF3CDDFA-F424-4018-B6B4-A54FDCB86D47}" type="presParOf" srcId="{FAF180B3-03E4-42DC-B967-DE97DDED48EC}" destId="{76583CC9-E02B-413A-A8A2-CDB97F0DC312}" srcOrd="3" destOrd="0" presId="urn:microsoft.com/office/officeart/2005/8/layout/cycle4#2"/>
    <dgm:cxn modelId="{A5C2B542-983E-4CC6-B2FD-B86DADD086EE}" type="presParOf" srcId="{FAF180B3-03E4-42DC-B967-DE97DDED48EC}" destId="{8B284018-A5FC-4EB3-8C5A-C2585F6EF951}" srcOrd="4" destOrd="0" presId="urn:microsoft.com/office/officeart/2005/8/layout/cycle4#2"/>
    <dgm:cxn modelId="{ED36F10D-230F-4003-B3C3-C2024CDEC22E}" type="presParOf" srcId="{95AC70A8-7B47-41B2-83F2-208D54F00BEF}" destId="{44B309FC-D601-4416-8A3B-3A55CEA7A5CD}" srcOrd="2" destOrd="0" presId="urn:microsoft.com/office/officeart/2005/8/layout/cycle4#2"/>
    <dgm:cxn modelId="{ED847BEC-3CAF-414D-844A-EBAADAAB631B}" type="presParOf" srcId="{95AC70A8-7B47-41B2-83F2-208D54F00BEF}" destId="{BD451373-499F-4BA9-A877-1F438BBF27D1}"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D1D63-1492-4912-8CFE-DF61CCC6E5C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BA8D7A40-24F7-4C1D-8DB7-D645873B025E}">
      <dgm:prSet phldrT="[Текст]"/>
      <dgm:spPr/>
      <dgm:t>
        <a:bodyPr/>
        <a:lstStyle/>
        <a:p>
          <a:r>
            <a:rPr lang="ru-RU" dirty="0" smtClean="0"/>
            <a:t>Производительность труда</a:t>
          </a:r>
          <a:endParaRPr lang="ru-RU" dirty="0"/>
        </a:p>
      </dgm:t>
    </dgm:pt>
    <dgm:pt modelId="{5F68C3FB-17F6-4897-999F-5D26631A3C33}" type="parTrans" cxnId="{B7E934A2-D4F2-4736-B920-7D3CF1684EF4}">
      <dgm:prSet/>
      <dgm:spPr/>
      <dgm:t>
        <a:bodyPr/>
        <a:lstStyle/>
        <a:p>
          <a:endParaRPr lang="ru-RU"/>
        </a:p>
      </dgm:t>
    </dgm:pt>
    <dgm:pt modelId="{ACDE903D-3355-44DC-9C99-17D01D2D0763}" type="sibTrans" cxnId="{B7E934A2-D4F2-4736-B920-7D3CF1684EF4}">
      <dgm:prSet/>
      <dgm:spPr/>
      <dgm:t>
        <a:bodyPr/>
        <a:lstStyle/>
        <a:p>
          <a:endParaRPr lang="ru-RU"/>
        </a:p>
      </dgm:t>
    </dgm:pt>
    <dgm:pt modelId="{7E2B4AAF-71A7-4613-B76D-DB5298533C54}">
      <dgm:prSet phldrT="[Текст]"/>
      <dgm:spPr/>
      <dgm:t>
        <a:bodyPr/>
        <a:lstStyle/>
        <a:p>
          <a:r>
            <a:rPr lang="ru-RU" dirty="0" smtClean="0"/>
            <a:t>Результаты труда: количество, качество, сроки, удовлетворенность потребителей</a:t>
          </a:r>
          <a:endParaRPr lang="ru-RU" dirty="0"/>
        </a:p>
      </dgm:t>
    </dgm:pt>
    <dgm:pt modelId="{8D2EFC08-8C28-45CC-8511-7F84E8919B38}" type="parTrans" cxnId="{2D76C184-EECA-43BF-BB93-133E7A44A3B5}">
      <dgm:prSet/>
      <dgm:spPr/>
      <dgm:t>
        <a:bodyPr/>
        <a:lstStyle/>
        <a:p>
          <a:endParaRPr lang="ru-RU"/>
        </a:p>
      </dgm:t>
    </dgm:pt>
    <dgm:pt modelId="{9C616C27-1FE5-410C-8020-976FFB8D4F3C}" type="sibTrans" cxnId="{2D76C184-EECA-43BF-BB93-133E7A44A3B5}">
      <dgm:prSet/>
      <dgm:spPr/>
      <dgm:t>
        <a:bodyPr/>
        <a:lstStyle/>
        <a:p>
          <a:endParaRPr lang="ru-RU"/>
        </a:p>
      </dgm:t>
    </dgm:pt>
    <dgm:pt modelId="{2DDB3845-1679-486D-8AF7-65542F840415}">
      <dgm:prSet phldrT="[Текст]"/>
      <dgm:spPr/>
      <dgm:t>
        <a:bodyPr/>
        <a:lstStyle/>
        <a:p>
          <a:r>
            <a:rPr lang="ru-RU" dirty="0" smtClean="0"/>
            <a:t>Персонал: численность , образование, знания, навыки, лояльность , текучесть</a:t>
          </a:r>
          <a:endParaRPr lang="ru-RU" dirty="0"/>
        </a:p>
      </dgm:t>
    </dgm:pt>
    <dgm:pt modelId="{7C468197-F6C3-4336-98FA-ECEFB5180AAC}" type="parTrans" cxnId="{050DD477-EFD0-4CC4-9522-52AF8D4C1992}">
      <dgm:prSet/>
      <dgm:spPr/>
      <dgm:t>
        <a:bodyPr/>
        <a:lstStyle/>
        <a:p>
          <a:endParaRPr lang="ru-RU"/>
        </a:p>
      </dgm:t>
    </dgm:pt>
    <dgm:pt modelId="{989BC547-4A92-4218-8A96-211EB4B5D480}" type="sibTrans" cxnId="{050DD477-EFD0-4CC4-9522-52AF8D4C1992}">
      <dgm:prSet/>
      <dgm:spPr/>
      <dgm:t>
        <a:bodyPr/>
        <a:lstStyle/>
        <a:p>
          <a:endParaRPr lang="ru-RU"/>
        </a:p>
      </dgm:t>
    </dgm:pt>
    <dgm:pt modelId="{DA83F3E0-7326-414D-AA4C-8E5DB61F4861}">
      <dgm:prSet phldrT="[Текст]"/>
      <dgm:spPr/>
      <dgm:t>
        <a:bodyPr/>
        <a:lstStyle/>
        <a:p>
          <a:r>
            <a:rPr lang="ru-RU" dirty="0" smtClean="0"/>
            <a:t>Рабочее время: нормы труда, интенсивность труда, распорядок работы</a:t>
          </a:r>
          <a:endParaRPr lang="ru-RU" dirty="0"/>
        </a:p>
      </dgm:t>
    </dgm:pt>
    <dgm:pt modelId="{B8637624-ACAE-4E7A-9621-4FE226075D89}" type="parTrans" cxnId="{412CD560-07ED-4A9F-8EAF-D24A8A42424B}">
      <dgm:prSet/>
      <dgm:spPr/>
      <dgm:t>
        <a:bodyPr/>
        <a:lstStyle/>
        <a:p>
          <a:endParaRPr lang="ru-RU"/>
        </a:p>
      </dgm:t>
    </dgm:pt>
    <dgm:pt modelId="{22961151-C62F-4DDB-AD27-FCE694FBA0EB}" type="sibTrans" cxnId="{412CD560-07ED-4A9F-8EAF-D24A8A42424B}">
      <dgm:prSet/>
      <dgm:spPr/>
      <dgm:t>
        <a:bodyPr/>
        <a:lstStyle/>
        <a:p>
          <a:endParaRPr lang="ru-RU"/>
        </a:p>
      </dgm:t>
    </dgm:pt>
    <dgm:pt modelId="{388CB95F-ADC7-47F4-95A0-1CB9C2ADFE43}">
      <dgm:prSet phldrT="[Текст]"/>
      <dgm:spPr/>
      <dgm:t>
        <a:bodyPr/>
        <a:lstStyle/>
        <a:p>
          <a:r>
            <a:rPr lang="ru-RU" dirty="0" smtClean="0"/>
            <a:t>Рабочее место: процесс, условия и характер труда (сложность, тяжесть, напряженность)</a:t>
          </a:r>
          <a:endParaRPr lang="ru-RU" dirty="0"/>
        </a:p>
      </dgm:t>
    </dgm:pt>
    <dgm:pt modelId="{1A681D17-5225-4FDD-8A6A-35B82966FFF0}" type="parTrans" cxnId="{BE8405CF-2399-4F4F-8A2C-A85B6C22FFC2}">
      <dgm:prSet/>
      <dgm:spPr/>
      <dgm:t>
        <a:bodyPr/>
        <a:lstStyle/>
        <a:p>
          <a:endParaRPr lang="ru-RU"/>
        </a:p>
      </dgm:t>
    </dgm:pt>
    <dgm:pt modelId="{CAA12DFC-7ADC-4241-A7A0-CB2FFE56996C}" type="sibTrans" cxnId="{BE8405CF-2399-4F4F-8A2C-A85B6C22FFC2}">
      <dgm:prSet/>
      <dgm:spPr/>
      <dgm:t>
        <a:bodyPr/>
        <a:lstStyle/>
        <a:p>
          <a:endParaRPr lang="ru-RU"/>
        </a:p>
      </dgm:t>
    </dgm:pt>
    <dgm:pt modelId="{FE5AEED8-6675-47D5-8948-8EBDB8F6CA52}" type="pres">
      <dgm:prSet presAssocID="{12DD1D63-1492-4912-8CFE-DF61CCC6E5CA}" presName="diagram" presStyleCnt="0">
        <dgm:presLayoutVars>
          <dgm:chMax val="1"/>
          <dgm:dir/>
          <dgm:animLvl val="ctr"/>
          <dgm:resizeHandles val="exact"/>
        </dgm:presLayoutVars>
      </dgm:prSet>
      <dgm:spPr/>
      <dgm:t>
        <a:bodyPr/>
        <a:lstStyle/>
        <a:p>
          <a:endParaRPr lang="ru-RU"/>
        </a:p>
      </dgm:t>
    </dgm:pt>
    <dgm:pt modelId="{656A5383-C73A-4136-B72E-17195F7802F6}" type="pres">
      <dgm:prSet presAssocID="{12DD1D63-1492-4912-8CFE-DF61CCC6E5CA}" presName="matrix" presStyleCnt="0"/>
      <dgm:spPr/>
    </dgm:pt>
    <dgm:pt modelId="{8B20A82A-CB09-4968-9AB8-A95696F31E91}" type="pres">
      <dgm:prSet presAssocID="{12DD1D63-1492-4912-8CFE-DF61CCC6E5CA}" presName="tile1" presStyleLbl="node1" presStyleIdx="0" presStyleCnt="4"/>
      <dgm:spPr/>
      <dgm:t>
        <a:bodyPr/>
        <a:lstStyle/>
        <a:p>
          <a:endParaRPr lang="ru-RU"/>
        </a:p>
      </dgm:t>
    </dgm:pt>
    <dgm:pt modelId="{A1B7E74E-53FB-4352-9DDB-EC9D0DC10676}" type="pres">
      <dgm:prSet presAssocID="{12DD1D63-1492-4912-8CFE-DF61CCC6E5CA}" presName="tile1text" presStyleLbl="node1" presStyleIdx="0" presStyleCnt="4">
        <dgm:presLayoutVars>
          <dgm:chMax val="0"/>
          <dgm:chPref val="0"/>
          <dgm:bulletEnabled val="1"/>
        </dgm:presLayoutVars>
      </dgm:prSet>
      <dgm:spPr/>
      <dgm:t>
        <a:bodyPr/>
        <a:lstStyle/>
        <a:p>
          <a:endParaRPr lang="ru-RU"/>
        </a:p>
      </dgm:t>
    </dgm:pt>
    <dgm:pt modelId="{521CDF3E-DBAE-47E2-991D-0EB3E1280049}" type="pres">
      <dgm:prSet presAssocID="{12DD1D63-1492-4912-8CFE-DF61CCC6E5CA}" presName="tile2" presStyleLbl="node1" presStyleIdx="1" presStyleCnt="4" custLinFactNeighborY="-894"/>
      <dgm:spPr/>
      <dgm:t>
        <a:bodyPr/>
        <a:lstStyle/>
        <a:p>
          <a:endParaRPr lang="ru-RU"/>
        </a:p>
      </dgm:t>
    </dgm:pt>
    <dgm:pt modelId="{50E68919-F4CC-463B-894C-8DAE01BE45CB}" type="pres">
      <dgm:prSet presAssocID="{12DD1D63-1492-4912-8CFE-DF61CCC6E5CA}" presName="tile2text" presStyleLbl="node1" presStyleIdx="1" presStyleCnt="4">
        <dgm:presLayoutVars>
          <dgm:chMax val="0"/>
          <dgm:chPref val="0"/>
          <dgm:bulletEnabled val="1"/>
        </dgm:presLayoutVars>
      </dgm:prSet>
      <dgm:spPr/>
      <dgm:t>
        <a:bodyPr/>
        <a:lstStyle/>
        <a:p>
          <a:endParaRPr lang="ru-RU"/>
        </a:p>
      </dgm:t>
    </dgm:pt>
    <dgm:pt modelId="{F554C38D-9FC3-4751-A96A-FF0EBC54410C}" type="pres">
      <dgm:prSet presAssocID="{12DD1D63-1492-4912-8CFE-DF61CCC6E5CA}" presName="tile3" presStyleLbl="node1" presStyleIdx="2" presStyleCnt="4"/>
      <dgm:spPr/>
      <dgm:t>
        <a:bodyPr/>
        <a:lstStyle/>
        <a:p>
          <a:endParaRPr lang="ru-RU"/>
        </a:p>
      </dgm:t>
    </dgm:pt>
    <dgm:pt modelId="{78A77867-26FF-4446-A2E7-060B5DD34150}" type="pres">
      <dgm:prSet presAssocID="{12DD1D63-1492-4912-8CFE-DF61CCC6E5CA}" presName="tile3text" presStyleLbl="node1" presStyleIdx="2" presStyleCnt="4">
        <dgm:presLayoutVars>
          <dgm:chMax val="0"/>
          <dgm:chPref val="0"/>
          <dgm:bulletEnabled val="1"/>
        </dgm:presLayoutVars>
      </dgm:prSet>
      <dgm:spPr/>
      <dgm:t>
        <a:bodyPr/>
        <a:lstStyle/>
        <a:p>
          <a:endParaRPr lang="ru-RU"/>
        </a:p>
      </dgm:t>
    </dgm:pt>
    <dgm:pt modelId="{F5FD4A14-6ED1-4B68-A3F2-74AEAAAC7AB2}" type="pres">
      <dgm:prSet presAssocID="{12DD1D63-1492-4912-8CFE-DF61CCC6E5CA}" presName="tile4" presStyleLbl="node1" presStyleIdx="3" presStyleCnt="4"/>
      <dgm:spPr/>
      <dgm:t>
        <a:bodyPr/>
        <a:lstStyle/>
        <a:p>
          <a:endParaRPr lang="ru-RU"/>
        </a:p>
      </dgm:t>
    </dgm:pt>
    <dgm:pt modelId="{26492191-5A32-4643-8CF5-F35F685E5425}" type="pres">
      <dgm:prSet presAssocID="{12DD1D63-1492-4912-8CFE-DF61CCC6E5CA}" presName="tile4text" presStyleLbl="node1" presStyleIdx="3" presStyleCnt="4">
        <dgm:presLayoutVars>
          <dgm:chMax val="0"/>
          <dgm:chPref val="0"/>
          <dgm:bulletEnabled val="1"/>
        </dgm:presLayoutVars>
      </dgm:prSet>
      <dgm:spPr/>
      <dgm:t>
        <a:bodyPr/>
        <a:lstStyle/>
        <a:p>
          <a:endParaRPr lang="ru-RU"/>
        </a:p>
      </dgm:t>
    </dgm:pt>
    <dgm:pt modelId="{AE96A5B7-5D3F-4BCF-89AB-897C0D727C32}" type="pres">
      <dgm:prSet presAssocID="{12DD1D63-1492-4912-8CFE-DF61CCC6E5CA}" presName="centerTile" presStyleLbl="fgShp" presStyleIdx="0" presStyleCnt="1" custScaleX="182136" custScaleY="66765">
        <dgm:presLayoutVars>
          <dgm:chMax val="0"/>
          <dgm:chPref val="0"/>
        </dgm:presLayoutVars>
      </dgm:prSet>
      <dgm:spPr/>
      <dgm:t>
        <a:bodyPr/>
        <a:lstStyle/>
        <a:p>
          <a:endParaRPr lang="ru-RU"/>
        </a:p>
      </dgm:t>
    </dgm:pt>
  </dgm:ptLst>
  <dgm:cxnLst>
    <dgm:cxn modelId="{6ED9079C-390A-4BAD-A01E-D41624DA48E4}" type="presOf" srcId="{DA83F3E0-7326-414D-AA4C-8E5DB61F4861}" destId="{78A77867-26FF-4446-A2E7-060B5DD34150}" srcOrd="1" destOrd="0" presId="urn:microsoft.com/office/officeart/2005/8/layout/matrix1"/>
    <dgm:cxn modelId="{8F3CD4FE-5C39-4AD1-9A24-ED4FD109F1BF}" type="presOf" srcId="{388CB95F-ADC7-47F4-95A0-1CB9C2ADFE43}" destId="{F5FD4A14-6ED1-4B68-A3F2-74AEAAAC7AB2}" srcOrd="0" destOrd="0" presId="urn:microsoft.com/office/officeart/2005/8/layout/matrix1"/>
    <dgm:cxn modelId="{CAC5538A-DC84-4EEE-958D-7091610FCC5D}" type="presOf" srcId="{DA83F3E0-7326-414D-AA4C-8E5DB61F4861}" destId="{F554C38D-9FC3-4751-A96A-FF0EBC54410C}" srcOrd="0" destOrd="0" presId="urn:microsoft.com/office/officeart/2005/8/layout/matrix1"/>
    <dgm:cxn modelId="{FD91F55A-0698-48D0-8ED9-EBA380D439C0}" type="presOf" srcId="{12DD1D63-1492-4912-8CFE-DF61CCC6E5CA}" destId="{FE5AEED8-6675-47D5-8948-8EBDB8F6CA52}" srcOrd="0" destOrd="0" presId="urn:microsoft.com/office/officeart/2005/8/layout/matrix1"/>
    <dgm:cxn modelId="{3E7B6B34-5B1D-414D-90A7-46E5C9FE82B8}" type="presOf" srcId="{388CB95F-ADC7-47F4-95A0-1CB9C2ADFE43}" destId="{26492191-5A32-4643-8CF5-F35F685E5425}" srcOrd="1" destOrd="0" presId="urn:microsoft.com/office/officeart/2005/8/layout/matrix1"/>
    <dgm:cxn modelId="{050DD477-EFD0-4CC4-9522-52AF8D4C1992}" srcId="{BA8D7A40-24F7-4C1D-8DB7-D645873B025E}" destId="{2DDB3845-1679-486D-8AF7-65542F840415}" srcOrd="1" destOrd="0" parTransId="{7C468197-F6C3-4336-98FA-ECEFB5180AAC}" sibTransId="{989BC547-4A92-4218-8A96-211EB4B5D480}"/>
    <dgm:cxn modelId="{ABF51DF4-77A8-46B4-A08C-F489FD6A4B0B}" type="presOf" srcId="{BA8D7A40-24F7-4C1D-8DB7-D645873B025E}" destId="{AE96A5B7-5D3F-4BCF-89AB-897C0D727C32}" srcOrd="0" destOrd="0" presId="urn:microsoft.com/office/officeart/2005/8/layout/matrix1"/>
    <dgm:cxn modelId="{412CD560-07ED-4A9F-8EAF-D24A8A42424B}" srcId="{BA8D7A40-24F7-4C1D-8DB7-D645873B025E}" destId="{DA83F3E0-7326-414D-AA4C-8E5DB61F4861}" srcOrd="2" destOrd="0" parTransId="{B8637624-ACAE-4E7A-9621-4FE226075D89}" sibTransId="{22961151-C62F-4DDB-AD27-FCE694FBA0EB}"/>
    <dgm:cxn modelId="{AD7D101C-D632-4C4C-B79C-2826D056B2C2}" type="presOf" srcId="{7E2B4AAF-71A7-4613-B76D-DB5298533C54}" destId="{A1B7E74E-53FB-4352-9DDB-EC9D0DC10676}" srcOrd="1" destOrd="0" presId="urn:microsoft.com/office/officeart/2005/8/layout/matrix1"/>
    <dgm:cxn modelId="{6C7D8025-CA4B-4AA0-95E6-7C9A5C402C28}" type="presOf" srcId="{2DDB3845-1679-486D-8AF7-65542F840415}" destId="{50E68919-F4CC-463B-894C-8DAE01BE45CB}" srcOrd="1" destOrd="0" presId="urn:microsoft.com/office/officeart/2005/8/layout/matrix1"/>
    <dgm:cxn modelId="{019741C6-75F4-4D60-894B-D54ADE7B7DE5}" type="presOf" srcId="{2DDB3845-1679-486D-8AF7-65542F840415}" destId="{521CDF3E-DBAE-47E2-991D-0EB3E1280049}" srcOrd="0" destOrd="0" presId="urn:microsoft.com/office/officeart/2005/8/layout/matrix1"/>
    <dgm:cxn modelId="{BE8405CF-2399-4F4F-8A2C-A85B6C22FFC2}" srcId="{BA8D7A40-24F7-4C1D-8DB7-D645873B025E}" destId="{388CB95F-ADC7-47F4-95A0-1CB9C2ADFE43}" srcOrd="3" destOrd="0" parTransId="{1A681D17-5225-4FDD-8A6A-35B82966FFF0}" sibTransId="{CAA12DFC-7ADC-4241-A7A0-CB2FFE56996C}"/>
    <dgm:cxn modelId="{ED395A47-CB00-4C27-BD13-2E5FE15AA2DA}" type="presOf" srcId="{7E2B4AAF-71A7-4613-B76D-DB5298533C54}" destId="{8B20A82A-CB09-4968-9AB8-A95696F31E91}" srcOrd="0" destOrd="0" presId="urn:microsoft.com/office/officeart/2005/8/layout/matrix1"/>
    <dgm:cxn modelId="{2D76C184-EECA-43BF-BB93-133E7A44A3B5}" srcId="{BA8D7A40-24F7-4C1D-8DB7-D645873B025E}" destId="{7E2B4AAF-71A7-4613-B76D-DB5298533C54}" srcOrd="0" destOrd="0" parTransId="{8D2EFC08-8C28-45CC-8511-7F84E8919B38}" sibTransId="{9C616C27-1FE5-410C-8020-976FFB8D4F3C}"/>
    <dgm:cxn modelId="{B7E934A2-D4F2-4736-B920-7D3CF1684EF4}" srcId="{12DD1D63-1492-4912-8CFE-DF61CCC6E5CA}" destId="{BA8D7A40-24F7-4C1D-8DB7-D645873B025E}" srcOrd="0" destOrd="0" parTransId="{5F68C3FB-17F6-4897-999F-5D26631A3C33}" sibTransId="{ACDE903D-3355-44DC-9C99-17D01D2D0763}"/>
    <dgm:cxn modelId="{96D48671-62EA-4F1C-BADA-4E65BC62A1E3}" type="presParOf" srcId="{FE5AEED8-6675-47D5-8948-8EBDB8F6CA52}" destId="{656A5383-C73A-4136-B72E-17195F7802F6}" srcOrd="0" destOrd="0" presId="urn:microsoft.com/office/officeart/2005/8/layout/matrix1"/>
    <dgm:cxn modelId="{BB61D644-6146-4F24-99CC-ADC1F3DF4D23}" type="presParOf" srcId="{656A5383-C73A-4136-B72E-17195F7802F6}" destId="{8B20A82A-CB09-4968-9AB8-A95696F31E91}" srcOrd="0" destOrd="0" presId="urn:microsoft.com/office/officeart/2005/8/layout/matrix1"/>
    <dgm:cxn modelId="{2A028DF3-AEF6-49F0-A334-1F9446A27773}" type="presParOf" srcId="{656A5383-C73A-4136-B72E-17195F7802F6}" destId="{A1B7E74E-53FB-4352-9DDB-EC9D0DC10676}" srcOrd="1" destOrd="0" presId="urn:microsoft.com/office/officeart/2005/8/layout/matrix1"/>
    <dgm:cxn modelId="{67D032C0-F3AF-40AB-8111-CFAC4022F3C6}" type="presParOf" srcId="{656A5383-C73A-4136-B72E-17195F7802F6}" destId="{521CDF3E-DBAE-47E2-991D-0EB3E1280049}" srcOrd="2" destOrd="0" presId="urn:microsoft.com/office/officeart/2005/8/layout/matrix1"/>
    <dgm:cxn modelId="{0B2D8E51-2BD5-46E4-91CD-5EF2CCC0DA02}" type="presParOf" srcId="{656A5383-C73A-4136-B72E-17195F7802F6}" destId="{50E68919-F4CC-463B-894C-8DAE01BE45CB}" srcOrd="3" destOrd="0" presId="urn:microsoft.com/office/officeart/2005/8/layout/matrix1"/>
    <dgm:cxn modelId="{37EF6571-3854-4E45-AC43-712936A0BCCC}" type="presParOf" srcId="{656A5383-C73A-4136-B72E-17195F7802F6}" destId="{F554C38D-9FC3-4751-A96A-FF0EBC54410C}" srcOrd="4" destOrd="0" presId="urn:microsoft.com/office/officeart/2005/8/layout/matrix1"/>
    <dgm:cxn modelId="{A44B569B-CB9F-406B-839F-083F3B773351}" type="presParOf" srcId="{656A5383-C73A-4136-B72E-17195F7802F6}" destId="{78A77867-26FF-4446-A2E7-060B5DD34150}" srcOrd="5" destOrd="0" presId="urn:microsoft.com/office/officeart/2005/8/layout/matrix1"/>
    <dgm:cxn modelId="{E2D749EE-1FD8-4A9C-944A-9215AD4874A0}" type="presParOf" srcId="{656A5383-C73A-4136-B72E-17195F7802F6}" destId="{F5FD4A14-6ED1-4B68-A3F2-74AEAAAC7AB2}" srcOrd="6" destOrd="0" presId="urn:microsoft.com/office/officeart/2005/8/layout/matrix1"/>
    <dgm:cxn modelId="{D5A804D4-59CA-4D3E-AAC1-4942AB67C0B7}" type="presParOf" srcId="{656A5383-C73A-4136-B72E-17195F7802F6}" destId="{26492191-5A32-4643-8CF5-F35F685E5425}" srcOrd="7" destOrd="0" presId="urn:microsoft.com/office/officeart/2005/8/layout/matrix1"/>
    <dgm:cxn modelId="{C95BC6F3-37F9-47B2-94D6-D62FB70EBEE5}" type="presParOf" srcId="{FE5AEED8-6675-47D5-8948-8EBDB8F6CA52}" destId="{AE96A5B7-5D3F-4BCF-89AB-897C0D727C3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D1D63-1492-4912-8CFE-DF61CCC6E5C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BA8D7A40-24F7-4C1D-8DB7-D645873B025E}">
      <dgm:prSet phldrT="[Текст]"/>
      <dgm:spPr/>
      <dgm:t>
        <a:bodyPr/>
        <a:lstStyle/>
        <a:p>
          <a:r>
            <a:rPr lang="ru-RU" dirty="0" smtClean="0"/>
            <a:t>Эффективность труда (работник)</a:t>
          </a:r>
          <a:endParaRPr lang="ru-RU" dirty="0"/>
        </a:p>
      </dgm:t>
    </dgm:pt>
    <dgm:pt modelId="{5F68C3FB-17F6-4897-999F-5D26631A3C33}" type="parTrans" cxnId="{B7E934A2-D4F2-4736-B920-7D3CF1684EF4}">
      <dgm:prSet/>
      <dgm:spPr/>
      <dgm:t>
        <a:bodyPr/>
        <a:lstStyle/>
        <a:p>
          <a:endParaRPr lang="ru-RU"/>
        </a:p>
      </dgm:t>
    </dgm:pt>
    <dgm:pt modelId="{ACDE903D-3355-44DC-9C99-17D01D2D0763}" type="sibTrans" cxnId="{B7E934A2-D4F2-4736-B920-7D3CF1684EF4}">
      <dgm:prSet/>
      <dgm:spPr/>
      <dgm:t>
        <a:bodyPr/>
        <a:lstStyle/>
        <a:p>
          <a:endParaRPr lang="ru-RU"/>
        </a:p>
      </dgm:t>
    </dgm:pt>
    <dgm:pt modelId="{7E2B4AAF-71A7-4613-B76D-DB5298533C54}">
      <dgm:prSet phldrT="[Текст]"/>
      <dgm:spPr/>
      <dgm:t>
        <a:bodyPr/>
        <a:lstStyle/>
        <a:p>
          <a:r>
            <a:rPr lang="ru-RU" dirty="0" smtClean="0"/>
            <a:t>Рабочее время: нормы труда, интенсивность труда, распорядок работы</a:t>
          </a:r>
          <a:endParaRPr lang="ru-RU" dirty="0"/>
        </a:p>
      </dgm:t>
    </dgm:pt>
    <dgm:pt modelId="{8D2EFC08-8C28-45CC-8511-7F84E8919B38}" type="parTrans" cxnId="{2D76C184-EECA-43BF-BB93-133E7A44A3B5}">
      <dgm:prSet/>
      <dgm:spPr/>
      <dgm:t>
        <a:bodyPr/>
        <a:lstStyle/>
        <a:p>
          <a:endParaRPr lang="ru-RU"/>
        </a:p>
      </dgm:t>
    </dgm:pt>
    <dgm:pt modelId="{9C616C27-1FE5-410C-8020-976FFB8D4F3C}" type="sibTrans" cxnId="{2D76C184-EECA-43BF-BB93-133E7A44A3B5}">
      <dgm:prSet/>
      <dgm:spPr/>
      <dgm:t>
        <a:bodyPr/>
        <a:lstStyle/>
        <a:p>
          <a:endParaRPr lang="ru-RU"/>
        </a:p>
      </dgm:t>
    </dgm:pt>
    <dgm:pt modelId="{2DDB3845-1679-486D-8AF7-65542F840415}">
      <dgm:prSet phldrT="[Текст]"/>
      <dgm:spPr/>
      <dgm:t>
        <a:bodyPr/>
        <a:lstStyle/>
        <a:p>
          <a:r>
            <a:rPr lang="ru-RU" dirty="0" smtClean="0"/>
            <a:t>Компетенции: знания, навыки, способности, ответственность, самостоятельность, гибкость, инновационный потенциал </a:t>
          </a:r>
          <a:endParaRPr lang="ru-RU" dirty="0"/>
        </a:p>
      </dgm:t>
    </dgm:pt>
    <dgm:pt modelId="{7C468197-F6C3-4336-98FA-ECEFB5180AAC}" type="parTrans" cxnId="{050DD477-EFD0-4CC4-9522-52AF8D4C1992}">
      <dgm:prSet/>
      <dgm:spPr/>
      <dgm:t>
        <a:bodyPr/>
        <a:lstStyle/>
        <a:p>
          <a:endParaRPr lang="ru-RU"/>
        </a:p>
      </dgm:t>
    </dgm:pt>
    <dgm:pt modelId="{989BC547-4A92-4218-8A96-211EB4B5D480}" type="sibTrans" cxnId="{050DD477-EFD0-4CC4-9522-52AF8D4C1992}">
      <dgm:prSet/>
      <dgm:spPr/>
      <dgm:t>
        <a:bodyPr/>
        <a:lstStyle/>
        <a:p>
          <a:endParaRPr lang="ru-RU"/>
        </a:p>
      </dgm:t>
    </dgm:pt>
    <dgm:pt modelId="{DA83F3E0-7326-414D-AA4C-8E5DB61F4861}">
      <dgm:prSet phldrT="[Текст]"/>
      <dgm:spPr/>
      <dgm:t>
        <a:bodyPr/>
        <a:lstStyle/>
        <a:p>
          <a:r>
            <a:rPr lang="ru-RU" dirty="0" smtClean="0"/>
            <a:t>Рабочее место: процесс, условия и характер труда (сложность, тяжесть, напряженность)</a:t>
          </a:r>
          <a:endParaRPr lang="ru-RU" dirty="0"/>
        </a:p>
      </dgm:t>
    </dgm:pt>
    <dgm:pt modelId="{B8637624-ACAE-4E7A-9621-4FE226075D89}" type="parTrans" cxnId="{412CD560-07ED-4A9F-8EAF-D24A8A42424B}">
      <dgm:prSet/>
      <dgm:spPr/>
      <dgm:t>
        <a:bodyPr/>
        <a:lstStyle/>
        <a:p>
          <a:endParaRPr lang="ru-RU"/>
        </a:p>
      </dgm:t>
    </dgm:pt>
    <dgm:pt modelId="{22961151-C62F-4DDB-AD27-FCE694FBA0EB}" type="sibTrans" cxnId="{412CD560-07ED-4A9F-8EAF-D24A8A42424B}">
      <dgm:prSet/>
      <dgm:spPr/>
      <dgm:t>
        <a:bodyPr/>
        <a:lstStyle/>
        <a:p>
          <a:endParaRPr lang="ru-RU"/>
        </a:p>
      </dgm:t>
    </dgm:pt>
    <dgm:pt modelId="{388CB95F-ADC7-47F4-95A0-1CB9C2ADFE43}">
      <dgm:prSet phldrT="[Текст]"/>
      <dgm:spPr/>
      <dgm:t>
        <a:bodyPr/>
        <a:lstStyle/>
        <a:p>
          <a:r>
            <a:rPr lang="ru-RU" dirty="0" smtClean="0"/>
            <a:t>Личностный потенциал: здоровье, образование, возраст, социальный статус, культура</a:t>
          </a:r>
          <a:endParaRPr lang="ru-RU" dirty="0"/>
        </a:p>
      </dgm:t>
    </dgm:pt>
    <dgm:pt modelId="{1A681D17-5225-4FDD-8A6A-35B82966FFF0}" type="parTrans" cxnId="{BE8405CF-2399-4F4F-8A2C-A85B6C22FFC2}">
      <dgm:prSet/>
      <dgm:spPr/>
      <dgm:t>
        <a:bodyPr/>
        <a:lstStyle/>
        <a:p>
          <a:endParaRPr lang="ru-RU"/>
        </a:p>
      </dgm:t>
    </dgm:pt>
    <dgm:pt modelId="{CAA12DFC-7ADC-4241-A7A0-CB2FFE56996C}" type="sibTrans" cxnId="{BE8405CF-2399-4F4F-8A2C-A85B6C22FFC2}">
      <dgm:prSet/>
      <dgm:spPr/>
      <dgm:t>
        <a:bodyPr/>
        <a:lstStyle/>
        <a:p>
          <a:endParaRPr lang="ru-RU"/>
        </a:p>
      </dgm:t>
    </dgm:pt>
    <dgm:pt modelId="{FE5AEED8-6675-47D5-8948-8EBDB8F6CA52}" type="pres">
      <dgm:prSet presAssocID="{12DD1D63-1492-4912-8CFE-DF61CCC6E5CA}" presName="diagram" presStyleCnt="0">
        <dgm:presLayoutVars>
          <dgm:chMax val="1"/>
          <dgm:dir/>
          <dgm:animLvl val="ctr"/>
          <dgm:resizeHandles val="exact"/>
        </dgm:presLayoutVars>
      </dgm:prSet>
      <dgm:spPr/>
      <dgm:t>
        <a:bodyPr/>
        <a:lstStyle/>
        <a:p>
          <a:endParaRPr lang="ru-RU"/>
        </a:p>
      </dgm:t>
    </dgm:pt>
    <dgm:pt modelId="{656A5383-C73A-4136-B72E-17195F7802F6}" type="pres">
      <dgm:prSet presAssocID="{12DD1D63-1492-4912-8CFE-DF61CCC6E5CA}" presName="matrix" presStyleCnt="0"/>
      <dgm:spPr/>
    </dgm:pt>
    <dgm:pt modelId="{8B20A82A-CB09-4968-9AB8-A95696F31E91}" type="pres">
      <dgm:prSet presAssocID="{12DD1D63-1492-4912-8CFE-DF61CCC6E5CA}" presName="tile1" presStyleLbl="node1" presStyleIdx="0" presStyleCnt="4"/>
      <dgm:spPr/>
      <dgm:t>
        <a:bodyPr/>
        <a:lstStyle/>
        <a:p>
          <a:endParaRPr lang="ru-RU"/>
        </a:p>
      </dgm:t>
    </dgm:pt>
    <dgm:pt modelId="{A1B7E74E-53FB-4352-9DDB-EC9D0DC10676}" type="pres">
      <dgm:prSet presAssocID="{12DD1D63-1492-4912-8CFE-DF61CCC6E5CA}" presName="tile1text" presStyleLbl="node1" presStyleIdx="0" presStyleCnt="4">
        <dgm:presLayoutVars>
          <dgm:chMax val="0"/>
          <dgm:chPref val="0"/>
          <dgm:bulletEnabled val="1"/>
        </dgm:presLayoutVars>
      </dgm:prSet>
      <dgm:spPr/>
      <dgm:t>
        <a:bodyPr/>
        <a:lstStyle/>
        <a:p>
          <a:endParaRPr lang="ru-RU"/>
        </a:p>
      </dgm:t>
    </dgm:pt>
    <dgm:pt modelId="{521CDF3E-DBAE-47E2-991D-0EB3E1280049}" type="pres">
      <dgm:prSet presAssocID="{12DD1D63-1492-4912-8CFE-DF61CCC6E5CA}" presName="tile2" presStyleLbl="node1" presStyleIdx="1" presStyleCnt="4" custLinFactNeighborY="-894"/>
      <dgm:spPr/>
      <dgm:t>
        <a:bodyPr/>
        <a:lstStyle/>
        <a:p>
          <a:endParaRPr lang="ru-RU"/>
        </a:p>
      </dgm:t>
    </dgm:pt>
    <dgm:pt modelId="{50E68919-F4CC-463B-894C-8DAE01BE45CB}" type="pres">
      <dgm:prSet presAssocID="{12DD1D63-1492-4912-8CFE-DF61CCC6E5CA}" presName="tile2text" presStyleLbl="node1" presStyleIdx="1" presStyleCnt="4">
        <dgm:presLayoutVars>
          <dgm:chMax val="0"/>
          <dgm:chPref val="0"/>
          <dgm:bulletEnabled val="1"/>
        </dgm:presLayoutVars>
      </dgm:prSet>
      <dgm:spPr/>
      <dgm:t>
        <a:bodyPr/>
        <a:lstStyle/>
        <a:p>
          <a:endParaRPr lang="ru-RU"/>
        </a:p>
      </dgm:t>
    </dgm:pt>
    <dgm:pt modelId="{F554C38D-9FC3-4751-A96A-FF0EBC54410C}" type="pres">
      <dgm:prSet presAssocID="{12DD1D63-1492-4912-8CFE-DF61CCC6E5CA}" presName="tile3" presStyleLbl="node1" presStyleIdx="2" presStyleCnt="4"/>
      <dgm:spPr/>
      <dgm:t>
        <a:bodyPr/>
        <a:lstStyle/>
        <a:p>
          <a:endParaRPr lang="ru-RU"/>
        </a:p>
      </dgm:t>
    </dgm:pt>
    <dgm:pt modelId="{78A77867-26FF-4446-A2E7-060B5DD34150}" type="pres">
      <dgm:prSet presAssocID="{12DD1D63-1492-4912-8CFE-DF61CCC6E5CA}" presName="tile3text" presStyleLbl="node1" presStyleIdx="2" presStyleCnt="4">
        <dgm:presLayoutVars>
          <dgm:chMax val="0"/>
          <dgm:chPref val="0"/>
          <dgm:bulletEnabled val="1"/>
        </dgm:presLayoutVars>
      </dgm:prSet>
      <dgm:spPr/>
      <dgm:t>
        <a:bodyPr/>
        <a:lstStyle/>
        <a:p>
          <a:endParaRPr lang="ru-RU"/>
        </a:p>
      </dgm:t>
    </dgm:pt>
    <dgm:pt modelId="{F5FD4A14-6ED1-4B68-A3F2-74AEAAAC7AB2}" type="pres">
      <dgm:prSet presAssocID="{12DD1D63-1492-4912-8CFE-DF61CCC6E5CA}" presName="tile4" presStyleLbl="node1" presStyleIdx="3" presStyleCnt="4"/>
      <dgm:spPr/>
      <dgm:t>
        <a:bodyPr/>
        <a:lstStyle/>
        <a:p>
          <a:endParaRPr lang="ru-RU"/>
        </a:p>
      </dgm:t>
    </dgm:pt>
    <dgm:pt modelId="{26492191-5A32-4643-8CF5-F35F685E5425}" type="pres">
      <dgm:prSet presAssocID="{12DD1D63-1492-4912-8CFE-DF61CCC6E5CA}" presName="tile4text" presStyleLbl="node1" presStyleIdx="3" presStyleCnt="4">
        <dgm:presLayoutVars>
          <dgm:chMax val="0"/>
          <dgm:chPref val="0"/>
          <dgm:bulletEnabled val="1"/>
        </dgm:presLayoutVars>
      </dgm:prSet>
      <dgm:spPr/>
      <dgm:t>
        <a:bodyPr/>
        <a:lstStyle/>
        <a:p>
          <a:endParaRPr lang="ru-RU"/>
        </a:p>
      </dgm:t>
    </dgm:pt>
    <dgm:pt modelId="{AE96A5B7-5D3F-4BCF-89AB-897C0D727C32}" type="pres">
      <dgm:prSet presAssocID="{12DD1D63-1492-4912-8CFE-DF61CCC6E5CA}" presName="centerTile" presStyleLbl="fgShp" presStyleIdx="0" presStyleCnt="1" custScaleX="203721" custScaleY="79887">
        <dgm:presLayoutVars>
          <dgm:chMax val="0"/>
          <dgm:chPref val="0"/>
        </dgm:presLayoutVars>
      </dgm:prSet>
      <dgm:spPr/>
      <dgm:t>
        <a:bodyPr/>
        <a:lstStyle/>
        <a:p>
          <a:endParaRPr lang="ru-RU"/>
        </a:p>
      </dgm:t>
    </dgm:pt>
  </dgm:ptLst>
  <dgm:cxnLst>
    <dgm:cxn modelId="{5740C7F2-F176-43CF-8C99-7C3227B23CA7}" type="presOf" srcId="{7E2B4AAF-71A7-4613-B76D-DB5298533C54}" destId="{8B20A82A-CB09-4968-9AB8-A95696F31E91}" srcOrd="0" destOrd="0" presId="urn:microsoft.com/office/officeart/2005/8/layout/matrix1"/>
    <dgm:cxn modelId="{050DD477-EFD0-4CC4-9522-52AF8D4C1992}" srcId="{BA8D7A40-24F7-4C1D-8DB7-D645873B025E}" destId="{2DDB3845-1679-486D-8AF7-65542F840415}" srcOrd="1" destOrd="0" parTransId="{7C468197-F6C3-4336-98FA-ECEFB5180AAC}" sibTransId="{989BC547-4A92-4218-8A96-211EB4B5D480}"/>
    <dgm:cxn modelId="{28465401-928B-42B0-ADEC-FEFF2F8A5CC1}" type="presOf" srcId="{7E2B4AAF-71A7-4613-B76D-DB5298533C54}" destId="{A1B7E74E-53FB-4352-9DDB-EC9D0DC10676}" srcOrd="1" destOrd="0" presId="urn:microsoft.com/office/officeart/2005/8/layout/matrix1"/>
    <dgm:cxn modelId="{B699DA2B-4F13-4331-9408-BA6AD87164CD}" type="presOf" srcId="{388CB95F-ADC7-47F4-95A0-1CB9C2ADFE43}" destId="{26492191-5A32-4643-8CF5-F35F685E5425}" srcOrd="1" destOrd="0" presId="urn:microsoft.com/office/officeart/2005/8/layout/matrix1"/>
    <dgm:cxn modelId="{412CD560-07ED-4A9F-8EAF-D24A8A42424B}" srcId="{BA8D7A40-24F7-4C1D-8DB7-D645873B025E}" destId="{DA83F3E0-7326-414D-AA4C-8E5DB61F4861}" srcOrd="2" destOrd="0" parTransId="{B8637624-ACAE-4E7A-9621-4FE226075D89}" sibTransId="{22961151-C62F-4DDB-AD27-FCE694FBA0EB}"/>
    <dgm:cxn modelId="{A8D839B7-9EC3-4A77-AADA-075618C326A3}" type="presOf" srcId="{388CB95F-ADC7-47F4-95A0-1CB9C2ADFE43}" destId="{F5FD4A14-6ED1-4B68-A3F2-74AEAAAC7AB2}" srcOrd="0" destOrd="0" presId="urn:microsoft.com/office/officeart/2005/8/layout/matrix1"/>
    <dgm:cxn modelId="{EBB7DB90-EA6A-462C-B67D-526CA25FCEEB}" type="presOf" srcId="{2DDB3845-1679-486D-8AF7-65542F840415}" destId="{521CDF3E-DBAE-47E2-991D-0EB3E1280049}" srcOrd="0" destOrd="0" presId="urn:microsoft.com/office/officeart/2005/8/layout/matrix1"/>
    <dgm:cxn modelId="{5F229527-63C4-449A-8B7A-5E5ADD15D642}" type="presOf" srcId="{DA83F3E0-7326-414D-AA4C-8E5DB61F4861}" destId="{78A77867-26FF-4446-A2E7-060B5DD34150}" srcOrd="1" destOrd="0" presId="urn:microsoft.com/office/officeart/2005/8/layout/matrix1"/>
    <dgm:cxn modelId="{BE8405CF-2399-4F4F-8A2C-A85B6C22FFC2}" srcId="{BA8D7A40-24F7-4C1D-8DB7-D645873B025E}" destId="{388CB95F-ADC7-47F4-95A0-1CB9C2ADFE43}" srcOrd="3" destOrd="0" parTransId="{1A681D17-5225-4FDD-8A6A-35B82966FFF0}" sibTransId="{CAA12DFC-7ADC-4241-A7A0-CB2FFE56996C}"/>
    <dgm:cxn modelId="{406DF1EF-C438-4D08-BB64-758CF608C3AB}" type="presOf" srcId="{BA8D7A40-24F7-4C1D-8DB7-D645873B025E}" destId="{AE96A5B7-5D3F-4BCF-89AB-897C0D727C32}" srcOrd="0" destOrd="0" presId="urn:microsoft.com/office/officeart/2005/8/layout/matrix1"/>
    <dgm:cxn modelId="{8D7276CD-5FF4-40F0-BCBE-E0D2D328839D}" type="presOf" srcId="{12DD1D63-1492-4912-8CFE-DF61CCC6E5CA}" destId="{FE5AEED8-6675-47D5-8948-8EBDB8F6CA52}" srcOrd="0" destOrd="0" presId="urn:microsoft.com/office/officeart/2005/8/layout/matrix1"/>
    <dgm:cxn modelId="{2D76C184-EECA-43BF-BB93-133E7A44A3B5}" srcId="{BA8D7A40-24F7-4C1D-8DB7-D645873B025E}" destId="{7E2B4AAF-71A7-4613-B76D-DB5298533C54}" srcOrd="0" destOrd="0" parTransId="{8D2EFC08-8C28-45CC-8511-7F84E8919B38}" sibTransId="{9C616C27-1FE5-410C-8020-976FFB8D4F3C}"/>
    <dgm:cxn modelId="{A40F98A8-9A61-4028-B55E-BC13266B489E}" type="presOf" srcId="{DA83F3E0-7326-414D-AA4C-8E5DB61F4861}" destId="{F554C38D-9FC3-4751-A96A-FF0EBC54410C}" srcOrd="0" destOrd="0" presId="urn:microsoft.com/office/officeart/2005/8/layout/matrix1"/>
    <dgm:cxn modelId="{B7E934A2-D4F2-4736-B920-7D3CF1684EF4}" srcId="{12DD1D63-1492-4912-8CFE-DF61CCC6E5CA}" destId="{BA8D7A40-24F7-4C1D-8DB7-D645873B025E}" srcOrd="0" destOrd="0" parTransId="{5F68C3FB-17F6-4897-999F-5D26631A3C33}" sibTransId="{ACDE903D-3355-44DC-9C99-17D01D2D0763}"/>
    <dgm:cxn modelId="{ABD0F880-0C19-4267-8167-B16C2D085543}" type="presOf" srcId="{2DDB3845-1679-486D-8AF7-65542F840415}" destId="{50E68919-F4CC-463B-894C-8DAE01BE45CB}" srcOrd="1" destOrd="0" presId="urn:microsoft.com/office/officeart/2005/8/layout/matrix1"/>
    <dgm:cxn modelId="{DA30A90C-D7FF-43D3-B324-AF0713DB7FA2}" type="presParOf" srcId="{FE5AEED8-6675-47D5-8948-8EBDB8F6CA52}" destId="{656A5383-C73A-4136-B72E-17195F7802F6}" srcOrd="0" destOrd="0" presId="urn:microsoft.com/office/officeart/2005/8/layout/matrix1"/>
    <dgm:cxn modelId="{A183CEF4-4F55-4C29-AB3F-D3FACEF3EEC8}" type="presParOf" srcId="{656A5383-C73A-4136-B72E-17195F7802F6}" destId="{8B20A82A-CB09-4968-9AB8-A95696F31E91}" srcOrd="0" destOrd="0" presId="urn:microsoft.com/office/officeart/2005/8/layout/matrix1"/>
    <dgm:cxn modelId="{DC897B28-F9F6-404C-ACBE-DD7CFB2BA1B3}" type="presParOf" srcId="{656A5383-C73A-4136-B72E-17195F7802F6}" destId="{A1B7E74E-53FB-4352-9DDB-EC9D0DC10676}" srcOrd="1" destOrd="0" presId="urn:microsoft.com/office/officeart/2005/8/layout/matrix1"/>
    <dgm:cxn modelId="{D8ABB9D1-A7FB-45AD-9694-59C725B12CB2}" type="presParOf" srcId="{656A5383-C73A-4136-B72E-17195F7802F6}" destId="{521CDF3E-DBAE-47E2-991D-0EB3E1280049}" srcOrd="2" destOrd="0" presId="urn:microsoft.com/office/officeart/2005/8/layout/matrix1"/>
    <dgm:cxn modelId="{4B343D4B-7A27-431A-8B7D-B9036B328D64}" type="presParOf" srcId="{656A5383-C73A-4136-B72E-17195F7802F6}" destId="{50E68919-F4CC-463B-894C-8DAE01BE45CB}" srcOrd="3" destOrd="0" presId="urn:microsoft.com/office/officeart/2005/8/layout/matrix1"/>
    <dgm:cxn modelId="{9B02B0A8-29EA-44F8-AB87-66D2BAC13446}" type="presParOf" srcId="{656A5383-C73A-4136-B72E-17195F7802F6}" destId="{F554C38D-9FC3-4751-A96A-FF0EBC54410C}" srcOrd="4" destOrd="0" presId="urn:microsoft.com/office/officeart/2005/8/layout/matrix1"/>
    <dgm:cxn modelId="{FD02482B-31EC-4AAC-9B27-5DC82A55EDFB}" type="presParOf" srcId="{656A5383-C73A-4136-B72E-17195F7802F6}" destId="{78A77867-26FF-4446-A2E7-060B5DD34150}" srcOrd="5" destOrd="0" presId="urn:microsoft.com/office/officeart/2005/8/layout/matrix1"/>
    <dgm:cxn modelId="{A60F786E-A735-47B1-972F-D0E5D9F23056}" type="presParOf" srcId="{656A5383-C73A-4136-B72E-17195F7802F6}" destId="{F5FD4A14-6ED1-4B68-A3F2-74AEAAAC7AB2}" srcOrd="6" destOrd="0" presId="urn:microsoft.com/office/officeart/2005/8/layout/matrix1"/>
    <dgm:cxn modelId="{CE40FE5B-555E-44A3-832D-7B8B7142A815}" type="presParOf" srcId="{656A5383-C73A-4136-B72E-17195F7802F6}" destId="{26492191-5A32-4643-8CF5-F35F685E5425}" srcOrd="7" destOrd="0" presId="urn:microsoft.com/office/officeart/2005/8/layout/matrix1"/>
    <dgm:cxn modelId="{84A072FB-9659-4D4D-9778-FB287192EC7B}" type="presParOf" srcId="{FE5AEED8-6675-47D5-8948-8EBDB8F6CA52}" destId="{AE96A5B7-5D3F-4BCF-89AB-897C0D727C3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27A7F9-2AE7-4D88-9763-8FED5B1BCDFC}" type="doc">
      <dgm:prSet loTypeId="urn:microsoft.com/office/officeart/2005/8/layout/pyramid1" loCatId="pyramid" qsTypeId="urn:microsoft.com/office/officeart/2005/8/quickstyle/simple1" qsCatId="simple" csTypeId="urn:microsoft.com/office/officeart/2005/8/colors/accent1_2" csCatId="accent1" phldr="1"/>
      <dgm:spPr/>
    </dgm:pt>
    <dgm:pt modelId="{3A74179D-BC66-4932-94FA-582C19A9840A}">
      <dgm:prSet phldrT="[Текст]" custT="1"/>
      <dgm:spPr/>
      <dgm:t>
        <a:bodyPr/>
        <a:lstStyle/>
        <a:p>
          <a:r>
            <a:rPr lang="ru-RU" sz="2400" dirty="0" smtClean="0"/>
            <a:t>Явные</a:t>
          </a:r>
        </a:p>
        <a:p>
          <a:r>
            <a:rPr lang="ru-RU" sz="2400" dirty="0" smtClean="0"/>
            <a:t> затраты</a:t>
          </a:r>
          <a:endParaRPr lang="ru-RU" sz="2400" dirty="0"/>
        </a:p>
      </dgm:t>
    </dgm:pt>
    <dgm:pt modelId="{C9BBCE05-AAAA-4D75-B1CE-D20E5FD4994D}" type="parTrans" cxnId="{6280B42F-0DE2-4F35-B444-A4DDC6347F80}">
      <dgm:prSet/>
      <dgm:spPr/>
      <dgm:t>
        <a:bodyPr/>
        <a:lstStyle/>
        <a:p>
          <a:endParaRPr lang="ru-RU"/>
        </a:p>
      </dgm:t>
    </dgm:pt>
    <dgm:pt modelId="{AC7C0691-DD20-4E24-B10D-4CF3BB27CC9F}" type="sibTrans" cxnId="{6280B42F-0DE2-4F35-B444-A4DDC6347F80}">
      <dgm:prSet/>
      <dgm:spPr/>
      <dgm:t>
        <a:bodyPr/>
        <a:lstStyle/>
        <a:p>
          <a:endParaRPr lang="ru-RU"/>
        </a:p>
      </dgm:t>
    </dgm:pt>
    <dgm:pt modelId="{AE80DC7C-C2A9-44B0-A074-D133F9A24766}">
      <dgm:prSet phldrT="[Текст]"/>
      <dgm:spPr/>
      <dgm:t>
        <a:bodyPr/>
        <a:lstStyle/>
        <a:p>
          <a:endParaRPr lang="ru-RU" dirty="0"/>
        </a:p>
      </dgm:t>
    </dgm:pt>
    <dgm:pt modelId="{3002D7D0-DE71-4E7B-8803-B1F16652ABF5}" type="parTrans" cxnId="{C03EE44D-A411-4390-A014-C306023C0BD7}">
      <dgm:prSet/>
      <dgm:spPr/>
      <dgm:t>
        <a:bodyPr/>
        <a:lstStyle/>
        <a:p>
          <a:endParaRPr lang="ru-RU"/>
        </a:p>
      </dgm:t>
    </dgm:pt>
    <dgm:pt modelId="{5D1753B5-2A21-4D10-97F8-14867F9B8A89}" type="sibTrans" cxnId="{C03EE44D-A411-4390-A014-C306023C0BD7}">
      <dgm:prSet/>
      <dgm:spPr/>
      <dgm:t>
        <a:bodyPr/>
        <a:lstStyle/>
        <a:p>
          <a:endParaRPr lang="ru-RU"/>
        </a:p>
      </dgm:t>
    </dgm:pt>
    <dgm:pt modelId="{F94E8582-BEE3-4F64-99BA-7AE739C1B0C1}">
      <dgm:prSet phldrT="[Текст]" custT="1"/>
      <dgm:spPr/>
      <dgm:t>
        <a:bodyPr/>
        <a:lstStyle/>
        <a:p>
          <a:r>
            <a:rPr lang="ru-RU" sz="3200" dirty="0" smtClean="0"/>
            <a:t>Потери или скрытые затраты</a:t>
          </a:r>
          <a:endParaRPr lang="ru-RU" sz="3200" dirty="0"/>
        </a:p>
      </dgm:t>
    </dgm:pt>
    <dgm:pt modelId="{10C0097D-4E32-4A36-A363-4A2E3900DAC1}" type="parTrans" cxnId="{2AD95873-5A2F-4E27-AB30-D308483F1C37}">
      <dgm:prSet/>
      <dgm:spPr/>
      <dgm:t>
        <a:bodyPr/>
        <a:lstStyle/>
        <a:p>
          <a:endParaRPr lang="ru-RU"/>
        </a:p>
      </dgm:t>
    </dgm:pt>
    <dgm:pt modelId="{11A21C0C-84DB-4CFA-8660-0035EF5B736D}" type="sibTrans" cxnId="{2AD95873-5A2F-4E27-AB30-D308483F1C37}">
      <dgm:prSet/>
      <dgm:spPr/>
      <dgm:t>
        <a:bodyPr/>
        <a:lstStyle/>
        <a:p>
          <a:endParaRPr lang="ru-RU"/>
        </a:p>
      </dgm:t>
    </dgm:pt>
    <dgm:pt modelId="{7F289E0B-158D-4966-B70A-75615566CB1E}" type="pres">
      <dgm:prSet presAssocID="{6B27A7F9-2AE7-4D88-9763-8FED5B1BCDFC}" presName="Name0" presStyleCnt="0">
        <dgm:presLayoutVars>
          <dgm:dir/>
          <dgm:animLvl val="lvl"/>
          <dgm:resizeHandles val="exact"/>
        </dgm:presLayoutVars>
      </dgm:prSet>
      <dgm:spPr/>
    </dgm:pt>
    <dgm:pt modelId="{0AF89E85-612B-4D0E-BB9F-4010C8C42F92}" type="pres">
      <dgm:prSet presAssocID="{3A74179D-BC66-4932-94FA-582C19A9840A}" presName="Name8" presStyleCnt="0"/>
      <dgm:spPr/>
    </dgm:pt>
    <dgm:pt modelId="{2936466A-1486-4B35-99C2-B7649501C295}" type="pres">
      <dgm:prSet presAssocID="{3A74179D-BC66-4932-94FA-582C19A9840A}" presName="level" presStyleLbl="node1" presStyleIdx="0" presStyleCnt="3" custScaleY="80328">
        <dgm:presLayoutVars>
          <dgm:chMax val="1"/>
          <dgm:bulletEnabled val="1"/>
        </dgm:presLayoutVars>
      </dgm:prSet>
      <dgm:spPr/>
      <dgm:t>
        <a:bodyPr/>
        <a:lstStyle/>
        <a:p>
          <a:endParaRPr lang="ru-RU"/>
        </a:p>
      </dgm:t>
    </dgm:pt>
    <dgm:pt modelId="{F96EA4DC-A7A6-460F-8694-67406616C87D}" type="pres">
      <dgm:prSet presAssocID="{3A74179D-BC66-4932-94FA-582C19A9840A}" presName="levelTx" presStyleLbl="revTx" presStyleIdx="0" presStyleCnt="0">
        <dgm:presLayoutVars>
          <dgm:chMax val="1"/>
          <dgm:bulletEnabled val="1"/>
        </dgm:presLayoutVars>
      </dgm:prSet>
      <dgm:spPr/>
      <dgm:t>
        <a:bodyPr/>
        <a:lstStyle/>
        <a:p>
          <a:endParaRPr lang="ru-RU"/>
        </a:p>
      </dgm:t>
    </dgm:pt>
    <dgm:pt modelId="{65B685D8-3177-4E8E-9B2A-133FA447F24D}" type="pres">
      <dgm:prSet presAssocID="{AE80DC7C-C2A9-44B0-A074-D133F9A24766}" presName="Name8" presStyleCnt="0"/>
      <dgm:spPr/>
    </dgm:pt>
    <dgm:pt modelId="{8D1C4EAC-AB4D-4E37-876B-2E47AB49B075}" type="pres">
      <dgm:prSet presAssocID="{AE80DC7C-C2A9-44B0-A074-D133F9A24766}" presName="level" presStyleLbl="node1" presStyleIdx="1" presStyleCnt="3" custFlipVert="1" custScaleY="2041">
        <dgm:presLayoutVars>
          <dgm:chMax val="1"/>
          <dgm:bulletEnabled val="1"/>
        </dgm:presLayoutVars>
      </dgm:prSet>
      <dgm:spPr/>
      <dgm:t>
        <a:bodyPr/>
        <a:lstStyle/>
        <a:p>
          <a:endParaRPr lang="ru-RU"/>
        </a:p>
      </dgm:t>
    </dgm:pt>
    <dgm:pt modelId="{06902EF8-AAEB-4444-B009-C3A67AF2EB87}" type="pres">
      <dgm:prSet presAssocID="{AE80DC7C-C2A9-44B0-A074-D133F9A24766}" presName="levelTx" presStyleLbl="revTx" presStyleIdx="0" presStyleCnt="0">
        <dgm:presLayoutVars>
          <dgm:chMax val="1"/>
          <dgm:bulletEnabled val="1"/>
        </dgm:presLayoutVars>
      </dgm:prSet>
      <dgm:spPr/>
      <dgm:t>
        <a:bodyPr/>
        <a:lstStyle/>
        <a:p>
          <a:endParaRPr lang="ru-RU"/>
        </a:p>
      </dgm:t>
    </dgm:pt>
    <dgm:pt modelId="{E8971914-1DAC-493C-99E5-E9CB7C2126F7}" type="pres">
      <dgm:prSet presAssocID="{F94E8582-BEE3-4F64-99BA-7AE739C1B0C1}" presName="Name8" presStyleCnt="0"/>
      <dgm:spPr/>
    </dgm:pt>
    <dgm:pt modelId="{026136F6-49DD-4A18-BBFA-F00397218069}" type="pres">
      <dgm:prSet presAssocID="{F94E8582-BEE3-4F64-99BA-7AE739C1B0C1}" presName="level" presStyleLbl="node1" presStyleIdx="2" presStyleCnt="3">
        <dgm:presLayoutVars>
          <dgm:chMax val="1"/>
          <dgm:bulletEnabled val="1"/>
        </dgm:presLayoutVars>
      </dgm:prSet>
      <dgm:spPr/>
      <dgm:t>
        <a:bodyPr/>
        <a:lstStyle/>
        <a:p>
          <a:endParaRPr lang="ru-RU"/>
        </a:p>
      </dgm:t>
    </dgm:pt>
    <dgm:pt modelId="{28C3908C-1FAD-4C7B-B314-0AC30E0BC245}" type="pres">
      <dgm:prSet presAssocID="{F94E8582-BEE3-4F64-99BA-7AE739C1B0C1}" presName="levelTx" presStyleLbl="revTx" presStyleIdx="0" presStyleCnt="0">
        <dgm:presLayoutVars>
          <dgm:chMax val="1"/>
          <dgm:bulletEnabled val="1"/>
        </dgm:presLayoutVars>
      </dgm:prSet>
      <dgm:spPr/>
      <dgm:t>
        <a:bodyPr/>
        <a:lstStyle/>
        <a:p>
          <a:endParaRPr lang="ru-RU"/>
        </a:p>
      </dgm:t>
    </dgm:pt>
  </dgm:ptLst>
  <dgm:cxnLst>
    <dgm:cxn modelId="{C2202144-ACB4-49AD-B037-1ED35411A06A}" type="presOf" srcId="{AE80DC7C-C2A9-44B0-A074-D133F9A24766}" destId="{06902EF8-AAEB-4444-B009-C3A67AF2EB87}" srcOrd="1" destOrd="0" presId="urn:microsoft.com/office/officeart/2005/8/layout/pyramid1"/>
    <dgm:cxn modelId="{05219F14-3795-49E5-A320-4C51E36C951C}" type="presOf" srcId="{6B27A7F9-2AE7-4D88-9763-8FED5B1BCDFC}" destId="{7F289E0B-158D-4966-B70A-75615566CB1E}" srcOrd="0" destOrd="0" presId="urn:microsoft.com/office/officeart/2005/8/layout/pyramid1"/>
    <dgm:cxn modelId="{C03EE44D-A411-4390-A014-C306023C0BD7}" srcId="{6B27A7F9-2AE7-4D88-9763-8FED5B1BCDFC}" destId="{AE80DC7C-C2A9-44B0-A074-D133F9A24766}" srcOrd="1" destOrd="0" parTransId="{3002D7D0-DE71-4E7B-8803-B1F16652ABF5}" sibTransId="{5D1753B5-2A21-4D10-97F8-14867F9B8A89}"/>
    <dgm:cxn modelId="{87F682A2-AFE2-4754-BDDE-FBA9C4CF5249}" type="presOf" srcId="{3A74179D-BC66-4932-94FA-582C19A9840A}" destId="{2936466A-1486-4B35-99C2-B7649501C295}" srcOrd="0" destOrd="0" presId="urn:microsoft.com/office/officeart/2005/8/layout/pyramid1"/>
    <dgm:cxn modelId="{6280B42F-0DE2-4F35-B444-A4DDC6347F80}" srcId="{6B27A7F9-2AE7-4D88-9763-8FED5B1BCDFC}" destId="{3A74179D-BC66-4932-94FA-582C19A9840A}" srcOrd="0" destOrd="0" parTransId="{C9BBCE05-AAAA-4D75-B1CE-D20E5FD4994D}" sibTransId="{AC7C0691-DD20-4E24-B10D-4CF3BB27CC9F}"/>
    <dgm:cxn modelId="{63BF095D-D736-4FDC-8B68-83764CD5BD4F}" type="presOf" srcId="{AE80DC7C-C2A9-44B0-A074-D133F9A24766}" destId="{8D1C4EAC-AB4D-4E37-876B-2E47AB49B075}" srcOrd="0" destOrd="0" presId="urn:microsoft.com/office/officeart/2005/8/layout/pyramid1"/>
    <dgm:cxn modelId="{721186BA-C8BB-4F5A-B70D-AB3350D9AE35}" type="presOf" srcId="{F94E8582-BEE3-4F64-99BA-7AE739C1B0C1}" destId="{28C3908C-1FAD-4C7B-B314-0AC30E0BC245}" srcOrd="1" destOrd="0" presId="urn:microsoft.com/office/officeart/2005/8/layout/pyramid1"/>
    <dgm:cxn modelId="{FE2B5ACD-C720-4BD2-9659-E51F325B6FFF}" type="presOf" srcId="{3A74179D-BC66-4932-94FA-582C19A9840A}" destId="{F96EA4DC-A7A6-460F-8694-67406616C87D}" srcOrd="1" destOrd="0" presId="urn:microsoft.com/office/officeart/2005/8/layout/pyramid1"/>
    <dgm:cxn modelId="{2AD95873-5A2F-4E27-AB30-D308483F1C37}" srcId="{6B27A7F9-2AE7-4D88-9763-8FED5B1BCDFC}" destId="{F94E8582-BEE3-4F64-99BA-7AE739C1B0C1}" srcOrd="2" destOrd="0" parTransId="{10C0097D-4E32-4A36-A363-4A2E3900DAC1}" sibTransId="{11A21C0C-84DB-4CFA-8660-0035EF5B736D}"/>
    <dgm:cxn modelId="{486DC523-9212-4530-8C87-4345D61A90C6}" type="presOf" srcId="{F94E8582-BEE3-4F64-99BA-7AE739C1B0C1}" destId="{026136F6-49DD-4A18-BBFA-F00397218069}" srcOrd="0" destOrd="0" presId="urn:microsoft.com/office/officeart/2005/8/layout/pyramid1"/>
    <dgm:cxn modelId="{3F44D6A6-17D5-4BF7-B6CF-329B3D8B26EC}" type="presParOf" srcId="{7F289E0B-158D-4966-B70A-75615566CB1E}" destId="{0AF89E85-612B-4D0E-BB9F-4010C8C42F92}" srcOrd="0" destOrd="0" presId="urn:microsoft.com/office/officeart/2005/8/layout/pyramid1"/>
    <dgm:cxn modelId="{05B35E15-7AF7-419C-B137-D63E06CA95B0}" type="presParOf" srcId="{0AF89E85-612B-4D0E-BB9F-4010C8C42F92}" destId="{2936466A-1486-4B35-99C2-B7649501C295}" srcOrd="0" destOrd="0" presId="urn:microsoft.com/office/officeart/2005/8/layout/pyramid1"/>
    <dgm:cxn modelId="{05E69300-489C-4ED7-A4E4-944EBB2692A3}" type="presParOf" srcId="{0AF89E85-612B-4D0E-BB9F-4010C8C42F92}" destId="{F96EA4DC-A7A6-460F-8694-67406616C87D}" srcOrd="1" destOrd="0" presId="urn:microsoft.com/office/officeart/2005/8/layout/pyramid1"/>
    <dgm:cxn modelId="{113F5036-B611-4876-A7CE-BEBF08FF4BDC}" type="presParOf" srcId="{7F289E0B-158D-4966-B70A-75615566CB1E}" destId="{65B685D8-3177-4E8E-9B2A-133FA447F24D}" srcOrd="1" destOrd="0" presId="urn:microsoft.com/office/officeart/2005/8/layout/pyramid1"/>
    <dgm:cxn modelId="{CE4AF8C6-40F1-4C6A-A3E1-26C3CEEB99A4}" type="presParOf" srcId="{65B685D8-3177-4E8E-9B2A-133FA447F24D}" destId="{8D1C4EAC-AB4D-4E37-876B-2E47AB49B075}" srcOrd="0" destOrd="0" presId="urn:microsoft.com/office/officeart/2005/8/layout/pyramid1"/>
    <dgm:cxn modelId="{CEA57D09-4D66-4641-A80E-F704329A123B}" type="presParOf" srcId="{65B685D8-3177-4E8E-9B2A-133FA447F24D}" destId="{06902EF8-AAEB-4444-B009-C3A67AF2EB87}" srcOrd="1" destOrd="0" presId="urn:microsoft.com/office/officeart/2005/8/layout/pyramid1"/>
    <dgm:cxn modelId="{0E8E029E-79EB-45AD-9A85-B59BABF57BEC}" type="presParOf" srcId="{7F289E0B-158D-4966-B70A-75615566CB1E}" destId="{E8971914-1DAC-493C-99E5-E9CB7C2126F7}" srcOrd="2" destOrd="0" presId="urn:microsoft.com/office/officeart/2005/8/layout/pyramid1"/>
    <dgm:cxn modelId="{0ABB0F81-500F-47C3-AA19-DC58D0B057FD}" type="presParOf" srcId="{E8971914-1DAC-493C-99E5-E9CB7C2126F7}" destId="{026136F6-49DD-4A18-BBFA-F00397218069}" srcOrd="0" destOrd="0" presId="urn:microsoft.com/office/officeart/2005/8/layout/pyramid1"/>
    <dgm:cxn modelId="{6D627511-CEE1-43A1-931A-057744BA3977}" type="presParOf" srcId="{E8971914-1DAC-493C-99E5-E9CB7C2126F7}" destId="{28C3908C-1FAD-4C7B-B314-0AC30E0BC2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A2E12-676F-4F7B-A990-2F34F97593F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ru-RU"/>
        </a:p>
      </dgm:t>
    </dgm:pt>
    <dgm:pt modelId="{6FA79E22-EC4A-40A6-B5D8-48A119D5B461}">
      <dgm:prSet phldrT="[Текст]"/>
      <dgm:spPr/>
      <dgm:t>
        <a:bodyPr/>
        <a:lstStyle/>
        <a:p>
          <a:r>
            <a:rPr lang="ru-RU" dirty="0" smtClean="0"/>
            <a:t>Анализ затрат на персонал </a:t>
          </a:r>
          <a:endParaRPr lang="ru-RU" dirty="0"/>
        </a:p>
      </dgm:t>
    </dgm:pt>
    <dgm:pt modelId="{173E340D-A689-4642-A836-7B20BCE1FDDE}" type="parTrans" cxnId="{9C069630-EDEB-4C9D-B5C9-0362C54DA89F}">
      <dgm:prSet/>
      <dgm:spPr/>
      <dgm:t>
        <a:bodyPr/>
        <a:lstStyle/>
        <a:p>
          <a:endParaRPr lang="ru-RU"/>
        </a:p>
      </dgm:t>
    </dgm:pt>
    <dgm:pt modelId="{90FC5D4B-894A-4BD8-939C-328CCEE53DB2}" type="sibTrans" cxnId="{9C069630-EDEB-4C9D-B5C9-0362C54DA89F}">
      <dgm:prSet/>
      <dgm:spPr/>
      <dgm:t>
        <a:bodyPr/>
        <a:lstStyle/>
        <a:p>
          <a:endParaRPr lang="ru-RU"/>
        </a:p>
      </dgm:t>
    </dgm:pt>
    <dgm:pt modelId="{94C26432-D5B2-4275-B38D-CEC0A7D6ABC4}">
      <dgm:prSet phldrT="[Текст]"/>
      <dgm:spPr/>
      <dgm:t>
        <a:bodyPr/>
        <a:lstStyle/>
        <a:p>
          <a:r>
            <a:rPr lang="ru-RU" dirty="0" smtClean="0"/>
            <a:t>Поиск областей, где затраты чрезмерны</a:t>
          </a:r>
          <a:endParaRPr lang="ru-RU" dirty="0"/>
        </a:p>
      </dgm:t>
    </dgm:pt>
    <dgm:pt modelId="{A6C1F419-5FEE-4EB1-B490-33167AEA5DB1}" type="parTrans" cxnId="{04E896A2-9EA3-4C4F-A56E-6389D031B2A9}">
      <dgm:prSet/>
      <dgm:spPr/>
      <dgm:t>
        <a:bodyPr/>
        <a:lstStyle/>
        <a:p>
          <a:endParaRPr lang="ru-RU"/>
        </a:p>
      </dgm:t>
    </dgm:pt>
    <dgm:pt modelId="{940B8F8B-2FEB-4494-988A-0A25ED328191}" type="sibTrans" cxnId="{04E896A2-9EA3-4C4F-A56E-6389D031B2A9}">
      <dgm:prSet/>
      <dgm:spPr/>
      <dgm:t>
        <a:bodyPr/>
        <a:lstStyle/>
        <a:p>
          <a:endParaRPr lang="ru-RU"/>
        </a:p>
      </dgm:t>
    </dgm:pt>
    <dgm:pt modelId="{ACC5CECA-40C7-454A-8668-7B4D834E97DA}">
      <dgm:prSet phldrT="[Текст]"/>
      <dgm:spPr/>
      <dgm:t>
        <a:bodyPr/>
        <a:lstStyle/>
        <a:p>
          <a:r>
            <a:rPr lang="ru-RU" dirty="0" smtClean="0"/>
            <a:t>Оценка факторов формирования затрат</a:t>
          </a:r>
          <a:endParaRPr lang="ru-RU" dirty="0"/>
        </a:p>
      </dgm:t>
    </dgm:pt>
    <dgm:pt modelId="{A4E29FA1-DA2E-4FBF-AA18-87CC9FBED9F6}" type="parTrans" cxnId="{A44EAB3E-2C94-4468-8DDE-CE565C3346D3}">
      <dgm:prSet/>
      <dgm:spPr/>
      <dgm:t>
        <a:bodyPr/>
        <a:lstStyle/>
        <a:p>
          <a:endParaRPr lang="ru-RU"/>
        </a:p>
      </dgm:t>
    </dgm:pt>
    <dgm:pt modelId="{735959CE-06B7-40FD-8A37-C4CAFD5ACF3D}" type="sibTrans" cxnId="{A44EAB3E-2C94-4468-8DDE-CE565C3346D3}">
      <dgm:prSet/>
      <dgm:spPr/>
      <dgm:t>
        <a:bodyPr/>
        <a:lstStyle/>
        <a:p>
          <a:endParaRPr lang="ru-RU"/>
        </a:p>
      </dgm:t>
    </dgm:pt>
    <dgm:pt modelId="{2C4610B3-6D92-4779-857C-8635EA6845C6}">
      <dgm:prSet phldrT="[Текст]"/>
      <dgm:spPr/>
      <dgm:t>
        <a:bodyPr/>
        <a:lstStyle/>
        <a:p>
          <a:r>
            <a:rPr lang="ru-RU" dirty="0" smtClean="0"/>
            <a:t>Выработка решений</a:t>
          </a:r>
          <a:endParaRPr lang="ru-RU" dirty="0"/>
        </a:p>
      </dgm:t>
    </dgm:pt>
    <dgm:pt modelId="{767E0011-11C3-4892-B266-69CA96F922DB}" type="parTrans" cxnId="{ABC33BD5-598F-41C3-B3A0-098350EC8289}">
      <dgm:prSet/>
      <dgm:spPr/>
      <dgm:t>
        <a:bodyPr/>
        <a:lstStyle/>
        <a:p>
          <a:endParaRPr lang="ru-RU"/>
        </a:p>
      </dgm:t>
    </dgm:pt>
    <dgm:pt modelId="{101CBBC6-32A2-4048-822D-D7DEEBD96E30}" type="sibTrans" cxnId="{ABC33BD5-598F-41C3-B3A0-098350EC8289}">
      <dgm:prSet/>
      <dgm:spPr/>
      <dgm:t>
        <a:bodyPr/>
        <a:lstStyle/>
        <a:p>
          <a:endParaRPr lang="ru-RU"/>
        </a:p>
      </dgm:t>
    </dgm:pt>
    <dgm:pt modelId="{514C408A-933C-40B1-9483-F10345003BA7}">
      <dgm:prSet phldrT="[Текст]"/>
      <dgm:spPr/>
      <dgm:t>
        <a:bodyPr/>
        <a:lstStyle/>
        <a:p>
          <a:r>
            <a:rPr lang="ru-RU" dirty="0" smtClean="0"/>
            <a:t>Оптимизация затрат на персонал</a:t>
          </a:r>
          <a:endParaRPr lang="ru-RU" dirty="0"/>
        </a:p>
      </dgm:t>
    </dgm:pt>
    <dgm:pt modelId="{5BC378E4-D2FC-444D-BE56-9E00EE7BB129}" type="parTrans" cxnId="{4E2BD622-5FC5-43B8-9DF6-97E0074EC8D1}">
      <dgm:prSet/>
      <dgm:spPr/>
      <dgm:t>
        <a:bodyPr/>
        <a:lstStyle/>
        <a:p>
          <a:endParaRPr lang="ru-RU"/>
        </a:p>
      </dgm:t>
    </dgm:pt>
    <dgm:pt modelId="{3CEE3BD3-B4AC-4C7D-84BE-C4B47309C756}" type="sibTrans" cxnId="{4E2BD622-5FC5-43B8-9DF6-97E0074EC8D1}">
      <dgm:prSet/>
      <dgm:spPr/>
      <dgm:t>
        <a:bodyPr/>
        <a:lstStyle/>
        <a:p>
          <a:endParaRPr lang="ru-RU"/>
        </a:p>
      </dgm:t>
    </dgm:pt>
    <dgm:pt modelId="{B03D69ED-B8F5-4F6E-B1A0-729D9CB31EC7}" type="pres">
      <dgm:prSet presAssocID="{D46A2E12-676F-4F7B-A990-2F34F97593FB}" presName="diagram" presStyleCnt="0">
        <dgm:presLayoutVars>
          <dgm:dir/>
          <dgm:resizeHandles val="exact"/>
        </dgm:presLayoutVars>
      </dgm:prSet>
      <dgm:spPr/>
      <dgm:t>
        <a:bodyPr/>
        <a:lstStyle/>
        <a:p>
          <a:endParaRPr lang="ru-RU"/>
        </a:p>
      </dgm:t>
    </dgm:pt>
    <dgm:pt modelId="{DCCE19A6-24FC-448A-9FA3-D474448E16C0}" type="pres">
      <dgm:prSet presAssocID="{6FA79E22-EC4A-40A6-B5D8-48A119D5B461}" presName="node" presStyleLbl="node1" presStyleIdx="0" presStyleCnt="5" custScaleY="27324" custLinFactNeighborX="-53466" custLinFactNeighborY="-6445">
        <dgm:presLayoutVars>
          <dgm:bulletEnabled val="1"/>
        </dgm:presLayoutVars>
      </dgm:prSet>
      <dgm:spPr/>
      <dgm:t>
        <a:bodyPr/>
        <a:lstStyle/>
        <a:p>
          <a:endParaRPr lang="ru-RU"/>
        </a:p>
      </dgm:t>
    </dgm:pt>
    <dgm:pt modelId="{0F052896-C191-465D-BE5F-B543DB9BEAF6}" type="pres">
      <dgm:prSet presAssocID="{90FC5D4B-894A-4BD8-939C-328CCEE53DB2}" presName="sibTrans" presStyleLbl="sibTrans2D1" presStyleIdx="0" presStyleCnt="4"/>
      <dgm:spPr/>
      <dgm:t>
        <a:bodyPr/>
        <a:lstStyle/>
        <a:p>
          <a:endParaRPr lang="ru-RU"/>
        </a:p>
      </dgm:t>
    </dgm:pt>
    <dgm:pt modelId="{FDDFDA49-9932-4F1C-8492-E869E1E11259}" type="pres">
      <dgm:prSet presAssocID="{90FC5D4B-894A-4BD8-939C-328CCEE53DB2}" presName="connectorText" presStyleLbl="sibTrans2D1" presStyleIdx="0" presStyleCnt="4"/>
      <dgm:spPr/>
      <dgm:t>
        <a:bodyPr/>
        <a:lstStyle/>
        <a:p>
          <a:endParaRPr lang="ru-RU"/>
        </a:p>
      </dgm:t>
    </dgm:pt>
    <dgm:pt modelId="{C69F71F1-322F-4DEC-A5D6-94EF9D4E19F4}" type="pres">
      <dgm:prSet presAssocID="{94C26432-D5B2-4275-B38D-CEC0A7D6ABC4}" presName="node" presStyleLbl="node1" presStyleIdx="1" presStyleCnt="5" custScaleY="41068" custLinFactX="-94150" custLinFactNeighborX="-100000" custLinFactNeighborY="57852">
        <dgm:presLayoutVars>
          <dgm:bulletEnabled val="1"/>
        </dgm:presLayoutVars>
      </dgm:prSet>
      <dgm:spPr/>
      <dgm:t>
        <a:bodyPr/>
        <a:lstStyle/>
        <a:p>
          <a:endParaRPr lang="ru-RU"/>
        </a:p>
      </dgm:t>
    </dgm:pt>
    <dgm:pt modelId="{0E64721F-6612-4AA2-8470-4086A3A9D388}" type="pres">
      <dgm:prSet presAssocID="{940B8F8B-2FEB-4494-988A-0A25ED328191}" presName="sibTrans" presStyleLbl="sibTrans2D1" presStyleIdx="1" presStyleCnt="4"/>
      <dgm:spPr/>
      <dgm:t>
        <a:bodyPr/>
        <a:lstStyle/>
        <a:p>
          <a:endParaRPr lang="ru-RU"/>
        </a:p>
      </dgm:t>
    </dgm:pt>
    <dgm:pt modelId="{457F2864-7011-4B21-9179-0E1FCBB23ADA}" type="pres">
      <dgm:prSet presAssocID="{940B8F8B-2FEB-4494-988A-0A25ED328191}" presName="connectorText" presStyleLbl="sibTrans2D1" presStyleIdx="1" presStyleCnt="4"/>
      <dgm:spPr/>
      <dgm:t>
        <a:bodyPr/>
        <a:lstStyle/>
        <a:p>
          <a:endParaRPr lang="ru-RU"/>
        </a:p>
      </dgm:t>
    </dgm:pt>
    <dgm:pt modelId="{5B097749-F4C0-47F9-B22D-B464ADDF6AC7}" type="pres">
      <dgm:prSet presAssocID="{ACC5CECA-40C7-454A-8668-7B4D834E97DA}" presName="node" presStyleLbl="node1" presStyleIdx="2" presStyleCnt="5" custScaleY="25655" custLinFactX="-63820" custLinFactNeighborX="-100000" custLinFactNeighborY="5334">
        <dgm:presLayoutVars>
          <dgm:bulletEnabled val="1"/>
        </dgm:presLayoutVars>
      </dgm:prSet>
      <dgm:spPr/>
      <dgm:t>
        <a:bodyPr/>
        <a:lstStyle/>
        <a:p>
          <a:endParaRPr lang="ru-RU"/>
        </a:p>
      </dgm:t>
    </dgm:pt>
    <dgm:pt modelId="{8B952017-A0F9-4F38-B77E-1B288E9B1013}" type="pres">
      <dgm:prSet presAssocID="{735959CE-06B7-40FD-8A37-C4CAFD5ACF3D}" presName="sibTrans" presStyleLbl="sibTrans2D1" presStyleIdx="2" presStyleCnt="4"/>
      <dgm:spPr/>
      <dgm:t>
        <a:bodyPr/>
        <a:lstStyle/>
        <a:p>
          <a:endParaRPr lang="ru-RU"/>
        </a:p>
      </dgm:t>
    </dgm:pt>
    <dgm:pt modelId="{B6BCAEFF-50BD-4C1C-9D19-1B24D5241509}" type="pres">
      <dgm:prSet presAssocID="{735959CE-06B7-40FD-8A37-C4CAFD5ACF3D}" presName="connectorText" presStyleLbl="sibTrans2D1" presStyleIdx="2" presStyleCnt="4"/>
      <dgm:spPr/>
      <dgm:t>
        <a:bodyPr/>
        <a:lstStyle/>
        <a:p>
          <a:endParaRPr lang="ru-RU"/>
        </a:p>
      </dgm:t>
    </dgm:pt>
    <dgm:pt modelId="{47D86700-E0D4-49EF-A317-880218C7E50A}" type="pres">
      <dgm:prSet presAssocID="{2C4610B3-6D92-4779-857C-8635EA6845C6}" presName="node" presStyleLbl="node1" presStyleIdx="3" presStyleCnt="5" custScaleY="19457" custLinFactNeighborX="-23820" custLinFactNeighborY="59326">
        <dgm:presLayoutVars>
          <dgm:bulletEnabled val="1"/>
        </dgm:presLayoutVars>
      </dgm:prSet>
      <dgm:spPr/>
      <dgm:t>
        <a:bodyPr/>
        <a:lstStyle/>
        <a:p>
          <a:endParaRPr lang="ru-RU"/>
        </a:p>
      </dgm:t>
    </dgm:pt>
    <dgm:pt modelId="{1BFD5F3F-C631-4DF2-9752-8DFBF2E93E7E}" type="pres">
      <dgm:prSet presAssocID="{101CBBC6-32A2-4048-822D-D7DEEBD96E30}" presName="sibTrans" presStyleLbl="sibTrans2D1" presStyleIdx="3" presStyleCnt="4"/>
      <dgm:spPr/>
      <dgm:t>
        <a:bodyPr/>
        <a:lstStyle/>
        <a:p>
          <a:endParaRPr lang="ru-RU"/>
        </a:p>
      </dgm:t>
    </dgm:pt>
    <dgm:pt modelId="{DBBDC391-684C-4809-80A3-6FB7B7B9A2E0}" type="pres">
      <dgm:prSet presAssocID="{101CBBC6-32A2-4048-822D-D7DEEBD96E30}" presName="connectorText" presStyleLbl="sibTrans2D1" presStyleIdx="3" presStyleCnt="4"/>
      <dgm:spPr/>
      <dgm:t>
        <a:bodyPr/>
        <a:lstStyle/>
        <a:p>
          <a:endParaRPr lang="ru-RU"/>
        </a:p>
      </dgm:t>
    </dgm:pt>
    <dgm:pt modelId="{A76892E9-6F9E-4635-8DFE-DF155B656289}" type="pres">
      <dgm:prSet presAssocID="{514C408A-933C-40B1-9483-F10345003BA7}" presName="node" presStyleLbl="node1" presStyleIdx="4" presStyleCnt="5" custScaleY="30407" custLinFactNeighborX="-23820" custLinFactNeighborY="-801">
        <dgm:presLayoutVars>
          <dgm:bulletEnabled val="1"/>
        </dgm:presLayoutVars>
      </dgm:prSet>
      <dgm:spPr/>
      <dgm:t>
        <a:bodyPr/>
        <a:lstStyle/>
        <a:p>
          <a:endParaRPr lang="ru-RU"/>
        </a:p>
      </dgm:t>
    </dgm:pt>
  </dgm:ptLst>
  <dgm:cxnLst>
    <dgm:cxn modelId="{DE08D91C-C263-441A-A922-93E8AF1EEA05}" type="presOf" srcId="{940B8F8B-2FEB-4494-988A-0A25ED328191}" destId="{0E64721F-6612-4AA2-8470-4086A3A9D388}" srcOrd="0" destOrd="0" presId="urn:microsoft.com/office/officeart/2005/8/layout/process5"/>
    <dgm:cxn modelId="{A44EAB3E-2C94-4468-8DDE-CE565C3346D3}" srcId="{D46A2E12-676F-4F7B-A990-2F34F97593FB}" destId="{ACC5CECA-40C7-454A-8668-7B4D834E97DA}" srcOrd="2" destOrd="0" parTransId="{A4E29FA1-DA2E-4FBF-AA18-87CC9FBED9F6}" sibTransId="{735959CE-06B7-40FD-8A37-C4CAFD5ACF3D}"/>
    <dgm:cxn modelId="{DBEBD786-DCE9-4979-9F91-EBE5870677A5}" type="presOf" srcId="{2C4610B3-6D92-4779-857C-8635EA6845C6}" destId="{47D86700-E0D4-49EF-A317-880218C7E50A}" srcOrd="0" destOrd="0" presId="urn:microsoft.com/office/officeart/2005/8/layout/process5"/>
    <dgm:cxn modelId="{186DE968-1144-4F27-9BF8-0A775C0C3CD0}" type="presOf" srcId="{514C408A-933C-40B1-9483-F10345003BA7}" destId="{A76892E9-6F9E-4635-8DFE-DF155B656289}" srcOrd="0" destOrd="0" presId="urn:microsoft.com/office/officeart/2005/8/layout/process5"/>
    <dgm:cxn modelId="{FBFCA259-7F6F-4F29-BC56-8CA3BF5A3F55}" type="presOf" srcId="{90FC5D4B-894A-4BD8-939C-328CCEE53DB2}" destId="{FDDFDA49-9932-4F1C-8492-E869E1E11259}" srcOrd="1" destOrd="0" presId="urn:microsoft.com/office/officeart/2005/8/layout/process5"/>
    <dgm:cxn modelId="{02FE2F35-78F9-4C95-970A-1FA760D94CF9}" type="presOf" srcId="{94C26432-D5B2-4275-B38D-CEC0A7D6ABC4}" destId="{C69F71F1-322F-4DEC-A5D6-94EF9D4E19F4}" srcOrd="0" destOrd="0" presId="urn:microsoft.com/office/officeart/2005/8/layout/process5"/>
    <dgm:cxn modelId="{FBEA4EFC-D271-4525-9129-A95796802608}" type="presOf" srcId="{940B8F8B-2FEB-4494-988A-0A25ED328191}" destId="{457F2864-7011-4B21-9179-0E1FCBB23ADA}" srcOrd="1" destOrd="0" presId="urn:microsoft.com/office/officeart/2005/8/layout/process5"/>
    <dgm:cxn modelId="{4E2BD622-5FC5-43B8-9DF6-97E0074EC8D1}" srcId="{D46A2E12-676F-4F7B-A990-2F34F97593FB}" destId="{514C408A-933C-40B1-9483-F10345003BA7}" srcOrd="4" destOrd="0" parTransId="{5BC378E4-D2FC-444D-BE56-9E00EE7BB129}" sibTransId="{3CEE3BD3-B4AC-4C7D-84BE-C4B47309C756}"/>
    <dgm:cxn modelId="{DC7206D8-7E12-41F9-96BA-BE45295C5E97}" type="presOf" srcId="{735959CE-06B7-40FD-8A37-C4CAFD5ACF3D}" destId="{8B952017-A0F9-4F38-B77E-1B288E9B1013}" srcOrd="0" destOrd="0" presId="urn:microsoft.com/office/officeart/2005/8/layout/process5"/>
    <dgm:cxn modelId="{5CA56B89-417C-40C2-8D28-1EBAA67B50FA}" type="presOf" srcId="{D46A2E12-676F-4F7B-A990-2F34F97593FB}" destId="{B03D69ED-B8F5-4F6E-B1A0-729D9CB31EC7}" srcOrd="0" destOrd="0" presId="urn:microsoft.com/office/officeart/2005/8/layout/process5"/>
    <dgm:cxn modelId="{AE4F5EFF-5F17-48AE-B29E-A9C9A8BE76B5}" type="presOf" srcId="{735959CE-06B7-40FD-8A37-C4CAFD5ACF3D}" destId="{B6BCAEFF-50BD-4C1C-9D19-1B24D5241509}" srcOrd="1" destOrd="0" presId="urn:microsoft.com/office/officeart/2005/8/layout/process5"/>
    <dgm:cxn modelId="{ABC33BD5-598F-41C3-B3A0-098350EC8289}" srcId="{D46A2E12-676F-4F7B-A990-2F34F97593FB}" destId="{2C4610B3-6D92-4779-857C-8635EA6845C6}" srcOrd="3" destOrd="0" parTransId="{767E0011-11C3-4892-B266-69CA96F922DB}" sibTransId="{101CBBC6-32A2-4048-822D-D7DEEBD96E30}"/>
    <dgm:cxn modelId="{EC0889B1-FD44-4192-B52E-E2A9944256C1}" type="presOf" srcId="{101CBBC6-32A2-4048-822D-D7DEEBD96E30}" destId="{DBBDC391-684C-4809-80A3-6FB7B7B9A2E0}" srcOrd="1" destOrd="0" presId="urn:microsoft.com/office/officeart/2005/8/layout/process5"/>
    <dgm:cxn modelId="{04E896A2-9EA3-4C4F-A56E-6389D031B2A9}" srcId="{D46A2E12-676F-4F7B-A990-2F34F97593FB}" destId="{94C26432-D5B2-4275-B38D-CEC0A7D6ABC4}" srcOrd="1" destOrd="0" parTransId="{A6C1F419-5FEE-4EB1-B490-33167AEA5DB1}" sibTransId="{940B8F8B-2FEB-4494-988A-0A25ED328191}"/>
    <dgm:cxn modelId="{9C069630-EDEB-4C9D-B5C9-0362C54DA89F}" srcId="{D46A2E12-676F-4F7B-A990-2F34F97593FB}" destId="{6FA79E22-EC4A-40A6-B5D8-48A119D5B461}" srcOrd="0" destOrd="0" parTransId="{173E340D-A689-4642-A836-7B20BCE1FDDE}" sibTransId="{90FC5D4B-894A-4BD8-939C-328CCEE53DB2}"/>
    <dgm:cxn modelId="{33369836-7054-4B00-A5C9-B2938D1DDCF6}" type="presOf" srcId="{6FA79E22-EC4A-40A6-B5D8-48A119D5B461}" destId="{DCCE19A6-24FC-448A-9FA3-D474448E16C0}" srcOrd="0" destOrd="0" presId="urn:microsoft.com/office/officeart/2005/8/layout/process5"/>
    <dgm:cxn modelId="{13B6F929-A573-4F6C-9E74-32A7074AA199}" type="presOf" srcId="{101CBBC6-32A2-4048-822D-D7DEEBD96E30}" destId="{1BFD5F3F-C631-4DF2-9752-8DFBF2E93E7E}" srcOrd="0" destOrd="0" presId="urn:microsoft.com/office/officeart/2005/8/layout/process5"/>
    <dgm:cxn modelId="{D5F6E96C-F0D2-4E4B-AE21-A928E4F6CFEF}" type="presOf" srcId="{ACC5CECA-40C7-454A-8668-7B4D834E97DA}" destId="{5B097749-F4C0-47F9-B22D-B464ADDF6AC7}" srcOrd="0" destOrd="0" presId="urn:microsoft.com/office/officeart/2005/8/layout/process5"/>
    <dgm:cxn modelId="{0F14A81E-A857-4BFC-AE4A-CED47B69FF8A}" type="presOf" srcId="{90FC5D4B-894A-4BD8-939C-328CCEE53DB2}" destId="{0F052896-C191-465D-BE5F-B543DB9BEAF6}" srcOrd="0" destOrd="0" presId="urn:microsoft.com/office/officeart/2005/8/layout/process5"/>
    <dgm:cxn modelId="{34CE3298-FCF0-407D-BF74-0DA06BD25812}" type="presParOf" srcId="{B03D69ED-B8F5-4F6E-B1A0-729D9CB31EC7}" destId="{DCCE19A6-24FC-448A-9FA3-D474448E16C0}" srcOrd="0" destOrd="0" presId="urn:microsoft.com/office/officeart/2005/8/layout/process5"/>
    <dgm:cxn modelId="{6EBDACF3-78D0-4DCD-BA91-FAADAC66C54A}" type="presParOf" srcId="{B03D69ED-B8F5-4F6E-B1A0-729D9CB31EC7}" destId="{0F052896-C191-465D-BE5F-B543DB9BEAF6}" srcOrd="1" destOrd="0" presId="urn:microsoft.com/office/officeart/2005/8/layout/process5"/>
    <dgm:cxn modelId="{FEFBEE71-A2D5-4FE1-9B99-6629E96C6403}" type="presParOf" srcId="{0F052896-C191-465D-BE5F-B543DB9BEAF6}" destId="{FDDFDA49-9932-4F1C-8492-E869E1E11259}" srcOrd="0" destOrd="0" presId="urn:microsoft.com/office/officeart/2005/8/layout/process5"/>
    <dgm:cxn modelId="{9FF8E937-9D08-4126-9E34-6280CDA5379F}" type="presParOf" srcId="{B03D69ED-B8F5-4F6E-B1A0-729D9CB31EC7}" destId="{C69F71F1-322F-4DEC-A5D6-94EF9D4E19F4}" srcOrd="2" destOrd="0" presId="urn:microsoft.com/office/officeart/2005/8/layout/process5"/>
    <dgm:cxn modelId="{0C23180D-D750-4CDD-A999-9ECFF6A1C877}" type="presParOf" srcId="{B03D69ED-B8F5-4F6E-B1A0-729D9CB31EC7}" destId="{0E64721F-6612-4AA2-8470-4086A3A9D388}" srcOrd="3" destOrd="0" presId="urn:microsoft.com/office/officeart/2005/8/layout/process5"/>
    <dgm:cxn modelId="{C54F9E47-E58B-41CD-98C1-CACB447EF4DC}" type="presParOf" srcId="{0E64721F-6612-4AA2-8470-4086A3A9D388}" destId="{457F2864-7011-4B21-9179-0E1FCBB23ADA}" srcOrd="0" destOrd="0" presId="urn:microsoft.com/office/officeart/2005/8/layout/process5"/>
    <dgm:cxn modelId="{65A67FEC-D6A2-4016-B8B5-89141407CD49}" type="presParOf" srcId="{B03D69ED-B8F5-4F6E-B1A0-729D9CB31EC7}" destId="{5B097749-F4C0-47F9-B22D-B464ADDF6AC7}" srcOrd="4" destOrd="0" presId="urn:microsoft.com/office/officeart/2005/8/layout/process5"/>
    <dgm:cxn modelId="{8D0BF84B-E981-43FA-B95D-8AA6BC4F858C}" type="presParOf" srcId="{B03D69ED-B8F5-4F6E-B1A0-729D9CB31EC7}" destId="{8B952017-A0F9-4F38-B77E-1B288E9B1013}" srcOrd="5" destOrd="0" presId="urn:microsoft.com/office/officeart/2005/8/layout/process5"/>
    <dgm:cxn modelId="{2C1C57BF-966C-4A30-8453-8C3759DB811C}" type="presParOf" srcId="{8B952017-A0F9-4F38-B77E-1B288E9B1013}" destId="{B6BCAEFF-50BD-4C1C-9D19-1B24D5241509}" srcOrd="0" destOrd="0" presId="urn:microsoft.com/office/officeart/2005/8/layout/process5"/>
    <dgm:cxn modelId="{B447192F-7A51-40A9-A44D-8BA8F5DD8BD9}" type="presParOf" srcId="{B03D69ED-B8F5-4F6E-B1A0-729D9CB31EC7}" destId="{47D86700-E0D4-49EF-A317-880218C7E50A}" srcOrd="6" destOrd="0" presId="urn:microsoft.com/office/officeart/2005/8/layout/process5"/>
    <dgm:cxn modelId="{135F7A9C-C770-41A0-836F-3369C545BD25}" type="presParOf" srcId="{B03D69ED-B8F5-4F6E-B1A0-729D9CB31EC7}" destId="{1BFD5F3F-C631-4DF2-9752-8DFBF2E93E7E}" srcOrd="7" destOrd="0" presId="urn:microsoft.com/office/officeart/2005/8/layout/process5"/>
    <dgm:cxn modelId="{5B3C4371-832D-4902-B914-0C97039B261F}" type="presParOf" srcId="{1BFD5F3F-C631-4DF2-9752-8DFBF2E93E7E}" destId="{DBBDC391-684C-4809-80A3-6FB7B7B9A2E0}" srcOrd="0" destOrd="0" presId="urn:microsoft.com/office/officeart/2005/8/layout/process5"/>
    <dgm:cxn modelId="{347FD61B-52AB-4254-9426-EF48A1930F2E}" type="presParOf" srcId="{B03D69ED-B8F5-4F6E-B1A0-729D9CB31EC7}" destId="{A76892E9-6F9E-4635-8DFE-DF155B656289}"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B2531-38B1-4E70-8CF9-E5EE52294712}" type="doc">
      <dgm:prSet loTypeId="urn:microsoft.com/office/officeart/2005/8/layout/process2" loCatId="process" qsTypeId="urn:microsoft.com/office/officeart/2005/8/quickstyle/simple1" qsCatId="simple" csTypeId="urn:microsoft.com/office/officeart/2005/8/colors/accent1_2" csCatId="accent1" phldr="1"/>
      <dgm:spPr/>
    </dgm:pt>
    <dgm:pt modelId="{199B36ED-AE8D-4353-BE58-C568E45F592B}">
      <dgm:prSet phldrT="[Текст]"/>
      <dgm:spPr/>
      <dgm:t>
        <a:bodyPr/>
        <a:lstStyle/>
        <a:p>
          <a:r>
            <a:rPr lang="ru-RU" dirty="0" smtClean="0"/>
            <a:t>Разработка бюджета</a:t>
          </a:r>
          <a:endParaRPr lang="ru-RU" dirty="0"/>
        </a:p>
      </dgm:t>
    </dgm:pt>
    <dgm:pt modelId="{8EF55826-36A7-4CF8-9B4F-E3135DA114BB}" type="parTrans" cxnId="{A134DBE7-9DD1-4618-9EBB-112EB32541DC}">
      <dgm:prSet/>
      <dgm:spPr/>
      <dgm:t>
        <a:bodyPr/>
        <a:lstStyle/>
        <a:p>
          <a:endParaRPr lang="ru-RU"/>
        </a:p>
      </dgm:t>
    </dgm:pt>
    <dgm:pt modelId="{03E5A2C8-21D0-4C39-ABAB-B09A5B060CC5}" type="sibTrans" cxnId="{A134DBE7-9DD1-4618-9EBB-112EB32541DC}">
      <dgm:prSet/>
      <dgm:spPr/>
      <dgm:t>
        <a:bodyPr/>
        <a:lstStyle/>
        <a:p>
          <a:endParaRPr lang="ru-RU"/>
        </a:p>
      </dgm:t>
    </dgm:pt>
    <dgm:pt modelId="{97A34A5F-9272-445E-8A41-D831E73607F1}">
      <dgm:prSet phldrT="[Текст]"/>
      <dgm:spPr/>
      <dgm:t>
        <a:bodyPr/>
        <a:lstStyle/>
        <a:p>
          <a:r>
            <a:rPr lang="ru-RU" dirty="0" smtClean="0"/>
            <a:t>Утверждение бюджета</a:t>
          </a:r>
          <a:endParaRPr lang="ru-RU" dirty="0"/>
        </a:p>
      </dgm:t>
    </dgm:pt>
    <dgm:pt modelId="{72726A27-2AF8-4A56-841D-76A0F004FA47}" type="parTrans" cxnId="{AC1D796D-6E86-4CEB-B6D9-8BD9A304DC5D}">
      <dgm:prSet/>
      <dgm:spPr/>
      <dgm:t>
        <a:bodyPr/>
        <a:lstStyle/>
        <a:p>
          <a:endParaRPr lang="ru-RU"/>
        </a:p>
      </dgm:t>
    </dgm:pt>
    <dgm:pt modelId="{9A94022A-CC0E-4065-A38B-DFE140C7511A}" type="sibTrans" cxnId="{AC1D796D-6E86-4CEB-B6D9-8BD9A304DC5D}">
      <dgm:prSet/>
      <dgm:spPr/>
      <dgm:t>
        <a:bodyPr/>
        <a:lstStyle/>
        <a:p>
          <a:endParaRPr lang="ru-RU"/>
        </a:p>
      </dgm:t>
    </dgm:pt>
    <dgm:pt modelId="{912AE74E-C2EC-46F0-9ED4-553630178357}">
      <dgm:prSet phldrT="[Текст]"/>
      <dgm:spPr/>
      <dgm:t>
        <a:bodyPr/>
        <a:lstStyle/>
        <a:p>
          <a:r>
            <a:rPr lang="ru-RU" dirty="0" smtClean="0"/>
            <a:t>Контроль исполнения бюджета</a:t>
          </a:r>
          <a:endParaRPr lang="ru-RU" dirty="0"/>
        </a:p>
      </dgm:t>
    </dgm:pt>
    <dgm:pt modelId="{7CF4D2A9-DD18-49FF-999D-BED7A37AAD25}" type="parTrans" cxnId="{079331B5-DE76-4349-BAF7-D9A6916A48C2}">
      <dgm:prSet/>
      <dgm:spPr/>
      <dgm:t>
        <a:bodyPr/>
        <a:lstStyle/>
        <a:p>
          <a:endParaRPr lang="ru-RU"/>
        </a:p>
      </dgm:t>
    </dgm:pt>
    <dgm:pt modelId="{B3161A0C-00FF-41C3-A8ED-86C78CB41175}" type="sibTrans" cxnId="{079331B5-DE76-4349-BAF7-D9A6916A48C2}">
      <dgm:prSet/>
      <dgm:spPr/>
      <dgm:t>
        <a:bodyPr/>
        <a:lstStyle/>
        <a:p>
          <a:endParaRPr lang="ru-RU"/>
        </a:p>
      </dgm:t>
    </dgm:pt>
    <dgm:pt modelId="{87C91383-BF5B-4600-AF19-6FFD6C9DACF9}" type="pres">
      <dgm:prSet presAssocID="{C4EB2531-38B1-4E70-8CF9-E5EE52294712}" presName="linearFlow" presStyleCnt="0">
        <dgm:presLayoutVars>
          <dgm:resizeHandles val="exact"/>
        </dgm:presLayoutVars>
      </dgm:prSet>
      <dgm:spPr/>
    </dgm:pt>
    <dgm:pt modelId="{98469D3C-D7B1-4232-9483-614DB26565AA}" type="pres">
      <dgm:prSet presAssocID="{199B36ED-AE8D-4353-BE58-C568E45F592B}" presName="node" presStyleLbl="node1" presStyleIdx="0" presStyleCnt="3">
        <dgm:presLayoutVars>
          <dgm:bulletEnabled val="1"/>
        </dgm:presLayoutVars>
      </dgm:prSet>
      <dgm:spPr/>
      <dgm:t>
        <a:bodyPr/>
        <a:lstStyle/>
        <a:p>
          <a:endParaRPr lang="ru-RU"/>
        </a:p>
      </dgm:t>
    </dgm:pt>
    <dgm:pt modelId="{501040BF-296A-4547-B0FA-6F8AFACA40DE}" type="pres">
      <dgm:prSet presAssocID="{03E5A2C8-21D0-4C39-ABAB-B09A5B060CC5}" presName="sibTrans" presStyleLbl="sibTrans2D1" presStyleIdx="0" presStyleCnt="2"/>
      <dgm:spPr/>
      <dgm:t>
        <a:bodyPr/>
        <a:lstStyle/>
        <a:p>
          <a:endParaRPr lang="ru-RU"/>
        </a:p>
      </dgm:t>
    </dgm:pt>
    <dgm:pt modelId="{A1B9CA18-3FB7-4A77-8F45-1334136F5FA3}" type="pres">
      <dgm:prSet presAssocID="{03E5A2C8-21D0-4C39-ABAB-B09A5B060CC5}" presName="connectorText" presStyleLbl="sibTrans2D1" presStyleIdx="0" presStyleCnt="2"/>
      <dgm:spPr/>
      <dgm:t>
        <a:bodyPr/>
        <a:lstStyle/>
        <a:p>
          <a:endParaRPr lang="ru-RU"/>
        </a:p>
      </dgm:t>
    </dgm:pt>
    <dgm:pt modelId="{36539C78-2A1F-4CC3-949B-3CCBD7835F77}" type="pres">
      <dgm:prSet presAssocID="{97A34A5F-9272-445E-8A41-D831E73607F1}" presName="node" presStyleLbl="node1" presStyleIdx="1" presStyleCnt="3">
        <dgm:presLayoutVars>
          <dgm:bulletEnabled val="1"/>
        </dgm:presLayoutVars>
      </dgm:prSet>
      <dgm:spPr/>
      <dgm:t>
        <a:bodyPr/>
        <a:lstStyle/>
        <a:p>
          <a:endParaRPr lang="ru-RU"/>
        </a:p>
      </dgm:t>
    </dgm:pt>
    <dgm:pt modelId="{DFB16CD6-B8F1-48D5-AA57-5567197FA835}" type="pres">
      <dgm:prSet presAssocID="{9A94022A-CC0E-4065-A38B-DFE140C7511A}" presName="sibTrans" presStyleLbl="sibTrans2D1" presStyleIdx="1" presStyleCnt="2"/>
      <dgm:spPr/>
      <dgm:t>
        <a:bodyPr/>
        <a:lstStyle/>
        <a:p>
          <a:endParaRPr lang="ru-RU"/>
        </a:p>
      </dgm:t>
    </dgm:pt>
    <dgm:pt modelId="{B725F4A8-753A-46A9-80F0-EAB9F1C55D6A}" type="pres">
      <dgm:prSet presAssocID="{9A94022A-CC0E-4065-A38B-DFE140C7511A}" presName="connectorText" presStyleLbl="sibTrans2D1" presStyleIdx="1" presStyleCnt="2"/>
      <dgm:spPr/>
      <dgm:t>
        <a:bodyPr/>
        <a:lstStyle/>
        <a:p>
          <a:endParaRPr lang="ru-RU"/>
        </a:p>
      </dgm:t>
    </dgm:pt>
    <dgm:pt modelId="{B535B41B-80BF-4406-82AB-CFBC7C4DCC95}" type="pres">
      <dgm:prSet presAssocID="{912AE74E-C2EC-46F0-9ED4-553630178357}" presName="node" presStyleLbl="node1" presStyleIdx="2" presStyleCnt="3">
        <dgm:presLayoutVars>
          <dgm:bulletEnabled val="1"/>
        </dgm:presLayoutVars>
      </dgm:prSet>
      <dgm:spPr/>
      <dgm:t>
        <a:bodyPr/>
        <a:lstStyle/>
        <a:p>
          <a:endParaRPr lang="ru-RU"/>
        </a:p>
      </dgm:t>
    </dgm:pt>
  </dgm:ptLst>
  <dgm:cxnLst>
    <dgm:cxn modelId="{A134DBE7-9DD1-4618-9EBB-112EB32541DC}" srcId="{C4EB2531-38B1-4E70-8CF9-E5EE52294712}" destId="{199B36ED-AE8D-4353-BE58-C568E45F592B}" srcOrd="0" destOrd="0" parTransId="{8EF55826-36A7-4CF8-9B4F-E3135DA114BB}" sibTransId="{03E5A2C8-21D0-4C39-ABAB-B09A5B060CC5}"/>
    <dgm:cxn modelId="{D6797049-00F7-40B7-8C68-8BF65973F45A}" type="presOf" srcId="{912AE74E-C2EC-46F0-9ED4-553630178357}" destId="{B535B41B-80BF-4406-82AB-CFBC7C4DCC95}" srcOrd="0" destOrd="0" presId="urn:microsoft.com/office/officeart/2005/8/layout/process2"/>
    <dgm:cxn modelId="{1BAC879F-D4BB-431B-9C98-90FDBDD9B5A0}" type="presOf" srcId="{03E5A2C8-21D0-4C39-ABAB-B09A5B060CC5}" destId="{A1B9CA18-3FB7-4A77-8F45-1334136F5FA3}" srcOrd="1" destOrd="0" presId="urn:microsoft.com/office/officeart/2005/8/layout/process2"/>
    <dgm:cxn modelId="{2CD6DAB0-2B6A-4596-A455-54AE45F03637}" type="presOf" srcId="{97A34A5F-9272-445E-8A41-D831E73607F1}" destId="{36539C78-2A1F-4CC3-949B-3CCBD7835F77}" srcOrd="0" destOrd="0" presId="urn:microsoft.com/office/officeart/2005/8/layout/process2"/>
    <dgm:cxn modelId="{81799F0D-7B1D-47CB-9721-34A9D4150DBF}" type="presOf" srcId="{03E5A2C8-21D0-4C39-ABAB-B09A5B060CC5}" destId="{501040BF-296A-4547-B0FA-6F8AFACA40DE}" srcOrd="0" destOrd="0" presId="urn:microsoft.com/office/officeart/2005/8/layout/process2"/>
    <dgm:cxn modelId="{079331B5-DE76-4349-BAF7-D9A6916A48C2}" srcId="{C4EB2531-38B1-4E70-8CF9-E5EE52294712}" destId="{912AE74E-C2EC-46F0-9ED4-553630178357}" srcOrd="2" destOrd="0" parTransId="{7CF4D2A9-DD18-49FF-999D-BED7A37AAD25}" sibTransId="{B3161A0C-00FF-41C3-A8ED-86C78CB41175}"/>
    <dgm:cxn modelId="{1C9F8709-5F5B-49CF-9775-8ECF798E9C8F}" type="presOf" srcId="{C4EB2531-38B1-4E70-8CF9-E5EE52294712}" destId="{87C91383-BF5B-4600-AF19-6FFD6C9DACF9}" srcOrd="0" destOrd="0" presId="urn:microsoft.com/office/officeart/2005/8/layout/process2"/>
    <dgm:cxn modelId="{AC1D796D-6E86-4CEB-B6D9-8BD9A304DC5D}" srcId="{C4EB2531-38B1-4E70-8CF9-E5EE52294712}" destId="{97A34A5F-9272-445E-8A41-D831E73607F1}" srcOrd="1" destOrd="0" parTransId="{72726A27-2AF8-4A56-841D-76A0F004FA47}" sibTransId="{9A94022A-CC0E-4065-A38B-DFE140C7511A}"/>
    <dgm:cxn modelId="{84492951-36A4-4D7C-9B62-3117D216E5C6}" type="presOf" srcId="{199B36ED-AE8D-4353-BE58-C568E45F592B}" destId="{98469D3C-D7B1-4232-9483-614DB26565AA}" srcOrd="0" destOrd="0" presId="urn:microsoft.com/office/officeart/2005/8/layout/process2"/>
    <dgm:cxn modelId="{EA4246BD-687D-49FE-ABB7-7414C29C448E}" type="presOf" srcId="{9A94022A-CC0E-4065-A38B-DFE140C7511A}" destId="{B725F4A8-753A-46A9-80F0-EAB9F1C55D6A}" srcOrd="1" destOrd="0" presId="urn:microsoft.com/office/officeart/2005/8/layout/process2"/>
    <dgm:cxn modelId="{AEB24234-31BD-484D-B8E8-EE076FB926DB}" type="presOf" srcId="{9A94022A-CC0E-4065-A38B-DFE140C7511A}" destId="{DFB16CD6-B8F1-48D5-AA57-5567197FA835}" srcOrd="0" destOrd="0" presId="urn:microsoft.com/office/officeart/2005/8/layout/process2"/>
    <dgm:cxn modelId="{99FACAC6-8CFA-446A-BB44-98E85587DAB6}" type="presParOf" srcId="{87C91383-BF5B-4600-AF19-6FFD6C9DACF9}" destId="{98469D3C-D7B1-4232-9483-614DB26565AA}" srcOrd="0" destOrd="0" presId="urn:microsoft.com/office/officeart/2005/8/layout/process2"/>
    <dgm:cxn modelId="{0EE34D2C-CEA6-4978-99F9-4AA829079B88}" type="presParOf" srcId="{87C91383-BF5B-4600-AF19-6FFD6C9DACF9}" destId="{501040BF-296A-4547-B0FA-6F8AFACA40DE}" srcOrd="1" destOrd="0" presId="urn:microsoft.com/office/officeart/2005/8/layout/process2"/>
    <dgm:cxn modelId="{0012277A-F3B4-4CBA-9D37-ED11CF334ADC}" type="presParOf" srcId="{501040BF-296A-4547-B0FA-6F8AFACA40DE}" destId="{A1B9CA18-3FB7-4A77-8F45-1334136F5FA3}" srcOrd="0" destOrd="0" presId="urn:microsoft.com/office/officeart/2005/8/layout/process2"/>
    <dgm:cxn modelId="{C53F4346-51B3-40D0-B3B7-550506B6BEB0}" type="presParOf" srcId="{87C91383-BF5B-4600-AF19-6FFD6C9DACF9}" destId="{36539C78-2A1F-4CC3-949B-3CCBD7835F77}" srcOrd="2" destOrd="0" presId="urn:microsoft.com/office/officeart/2005/8/layout/process2"/>
    <dgm:cxn modelId="{0055F1BE-1878-41EC-8046-89DF8E131021}" type="presParOf" srcId="{87C91383-BF5B-4600-AF19-6FFD6C9DACF9}" destId="{DFB16CD6-B8F1-48D5-AA57-5567197FA835}" srcOrd="3" destOrd="0" presId="urn:microsoft.com/office/officeart/2005/8/layout/process2"/>
    <dgm:cxn modelId="{4067C8DA-32E9-43E8-AEE9-B246E1534335}" type="presParOf" srcId="{DFB16CD6-B8F1-48D5-AA57-5567197FA835}" destId="{B725F4A8-753A-46A9-80F0-EAB9F1C55D6A}" srcOrd="0" destOrd="0" presId="urn:microsoft.com/office/officeart/2005/8/layout/process2"/>
    <dgm:cxn modelId="{51AAC720-F079-4C89-9A4C-8B931789FC47}" type="presParOf" srcId="{87C91383-BF5B-4600-AF19-6FFD6C9DACF9}" destId="{B535B41B-80BF-4406-82AB-CFBC7C4DCC9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C437C9-CD03-41BB-9586-6300D08B3B2C}" type="doc">
      <dgm:prSet loTypeId="urn:microsoft.com/office/officeart/2005/8/layout/equation1" loCatId="process" qsTypeId="urn:microsoft.com/office/officeart/2005/8/quickstyle/simple1" qsCatId="simple" csTypeId="urn:microsoft.com/office/officeart/2005/8/colors/accent1_2" csCatId="accent1" phldr="1"/>
      <dgm:spPr/>
    </dgm:pt>
    <dgm:pt modelId="{6AB0B2B0-6AF7-413A-BC64-E046D1E2EFE9}">
      <dgm:prSet phldrT="[Текст]"/>
      <dgm:spPr/>
      <dgm:t>
        <a:bodyPr/>
        <a:lstStyle/>
        <a:p>
          <a:r>
            <a:rPr lang="ru-RU" dirty="0" smtClean="0"/>
            <a:t>Численность и форма занятости персонала (основная, дополнительная)</a:t>
          </a:r>
          <a:endParaRPr lang="ru-RU" dirty="0"/>
        </a:p>
      </dgm:t>
    </dgm:pt>
    <dgm:pt modelId="{45806A63-F337-4B8A-A948-FB96DE7DD4B8}" type="parTrans" cxnId="{5012C275-2BBD-4907-B6DD-4CBC3C8A1043}">
      <dgm:prSet/>
      <dgm:spPr/>
      <dgm:t>
        <a:bodyPr/>
        <a:lstStyle/>
        <a:p>
          <a:endParaRPr lang="ru-RU"/>
        </a:p>
      </dgm:t>
    </dgm:pt>
    <dgm:pt modelId="{9158829E-0B61-469E-8561-A74343886684}" type="sibTrans" cxnId="{5012C275-2BBD-4907-B6DD-4CBC3C8A1043}">
      <dgm:prSet/>
      <dgm:spPr/>
      <dgm:t>
        <a:bodyPr/>
        <a:lstStyle/>
        <a:p>
          <a:endParaRPr lang="ru-RU"/>
        </a:p>
      </dgm:t>
    </dgm:pt>
    <dgm:pt modelId="{D31D600A-26FE-484F-A89E-899A67BC9C16}">
      <dgm:prSet phldrT="[Текст]" custT="1"/>
      <dgm:spPr/>
      <dgm:t>
        <a:bodyPr/>
        <a:lstStyle/>
        <a:p>
          <a:r>
            <a:rPr lang="ru-RU" sz="1200" dirty="0" smtClean="0"/>
            <a:t>Средняя оплата труда (базовая+переменная)</a:t>
          </a:r>
        </a:p>
        <a:p>
          <a:r>
            <a:rPr lang="ru-RU" sz="1200" dirty="0" smtClean="0"/>
            <a:t>+</a:t>
          </a:r>
        </a:p>
        <a:p>
          <a:r>
            <a:rPr lang="ru-RU" sz="1200" dirty="0" smtClean="0"/>
            <a:t>Средняя </a:t>
          </a:r>
          <a:r>
            <a:rPr lang="ru-RU" sz="1200" dirty="0" smtClean="0"/>
            <a:t>стоимость льгот</a:t>
          </a:r>
        </a:p>
        <a:p>
          <a:r>
            <a:rPr lang="ru-RU" sz="1200" dirty="0" smtClean="0"/>
            <a:t>+</a:t>
          </a:r>
        </a:p>
        <a:p>
          <a:r>
            <a:rPr lang="ru-RU" sz="1200" dirty="0" smtClean="0"/>
            <a:t>Средние затраты на обучение</a:t>
          </a:r>
          <a:endParaRPr lang="ru-RU" sz="1200" dirty="0"/>
        </a:p>
      </dgm:t>
    </dgm:pt>
    <dgm:pt modelId="{B4B0BEAE-1C79-4C8D-BE21-B55104ED1459}" type="parTrans" cxnId="{1C40361D-1287-4D77-A6B7-DADE917BE530}">
      <dgm:prSet/>
      <dgm:spPr/>
      <dgm:t>
        <a:bodyPr/>
        <a:lstStyle/>
        <a:p>
          <a:endParaRPr lang="ru-RU"/>
        </a:p>
      </dgm:t>
    </dgm:pt>
    <dgm:pt modelId="{B6857938-A550-4344-9910-04BFB0A9C25F}" type="sibTrans" cxnId="{1C40361D-1287-4D77-A6B7-DADE917BE530}">
      <dgm:prSet/>
      <dgm:spPr/>
      <dgm:t>
        <a:bodyPr/>
        <a:lstStyle/>
        <a:p>
          <a:endParaRPr lang="ru-RU"/>
        </a:p>
      </dgm:t>
    </dgm:pt>
    <dgm:pt modelId="{F2092C66-10FF-43DA-8DC0-D9FAE134922E}">
      <dgm:prSet phldrT="[Текст]"/>
      <dgm:spPr/>
      <dgm:t>
        <a:bodyPr/>
        <a:lstStyle/>
        <a:p>
          <a:r>
            <a:rPr lang="ru-RU" dirty="0" smtClean="0"/>
            <a:t>Стоимость рабочей силы</a:t>
          </a:r>
          <a:endParaRPr lang="ru-RU" dirty="0"/>
        </a:p>
      </dgm:t>
    </dgm:pt>
    <dgm:pt modelId="{28858794-37B1-48A6-8246-C30EE995C78D}" type="parTrans" cxnId="{FA36595A-0886-4DB1-A663-9C063F20D91A}">
      <dgm:prSet/>
      <dgm:spPr/>
      <dgm:t>
        <a:bodyPr/>
        <a:lstStyle/>
        <a:p>
          <a:endParaRPr lang="ru-RU"/>
        </a:p>
      </dgm:t>
    </dgm:pt>
    <dgm:pt modelId="{F39A63C4-24C8-45A5-B3E5-C933CE826D24}" type="sibTrans" cxnId="{FA36595A-0886-4DB1-A663-9C063F20D91A}">
      <dgm:prSet/>
      <dgm:spPr/>
      <dgm:t>
        <a:bodyPr/>
        <a:lstStyle/>
        <a:p>
          <a:endParaRPr lang="ru-RU"/>
        </a:p>
      </dgm:t>
    </dgm:pt>
    <dgm:pt modelId="{0D630A16-956B-4778-A288-410D81542F8F}" type="pres">
      <dgm:prSet presAssocID="{15C437C9-CD03-41BB-9586-6300D08B3B2C}" presName="linearFlow" presStyleCnt="0">
        <dgm:presLayoutVars>
          <dgm:dir/>
          <dgm:resizeHandles val="exact"/>
        </dgm:presLayoutVars>
      </dgm:prSet>
      <dgm:spPr/>
    </dgm:pt>
    <dgm:pt modelId="{4FD5F9A0-90DA-4A48-9B56-A5534046700A}" type="pres">
      <dgm:prSet presAssocID="{6AB0B2B0-6AF7-413A-BC64-E046D1E2EFE9}" presName="node" presStyleLbl="node1" presStyleIdx="0" presStyleCnt="3" custLinFactNeighborX="-3122" custLinFactNeighborY="378">
        <dgm:presLayoutVars>
          <dgm:bulletEnabled val="1"/>
        </dgm:presLayoutVars>
      </dgm:prSet>
      <dgm:spPr/>
      <dgm:t>
        <a:bodyPr/>
        <a:lstStyle/>
        <a:p>
          <a:endParaRPr lang="ru-RU"/>
        </a:p>
      </dgm:t>
    </dgm:pt>
    <dgm:pt modelId="{B6E39198-0CC0-494F-A522-A4615C8BA7F9}" type="pres">
      <dgm:prSet presAssocID="{9158829E-0B61-469E-8561-A74343886684}" presName="spacerL" presStyleCnt="0"/>
      <dgm:spPr/>
    </dgm:pt>
    <dgm:pt modelId="{D664737E-C473-408B-B727-1FF7AB5A6D73}" type="pres">
      <dgm:prSet presAssocID="{9158829E-0B61-469E-8561-A74343886684}" presName="sibTrans" presStyleLbl="sibTrans2D1" presStyleIdx="0" presStyleCnt="2" custScaleX="19794" custScaleY="3013"/>
      <dgm:spPr/>
      <dgm:t>
        <a:bodyPr/>
        <a:lstStyle/>
        <a:p>
          <a:endParaRPr lang="ru-RU"/>
        </a:p>
      </dgm:t>
    </dgm:pt>
    <dgm:pt modelId="{5D5843E6-44FF-487B-9DF0-FFD1DE782E0A}" type="pres">
      <dgm:prSet presAssocID="{9158829E-0B61-469E-8561-A74343886684}" presName="spacerR" presStyleCnt="0"/>
      <dgm:spPr/>
    </dgm:pt>
    <dgm:pt modelId="{96C83CE9-E6D7-4BB4-A7E9-EEC11A225182}" type="pres">
      <dgm:prSet presAssocID="{D31D600A-26FE-484F-A89E-899A67BC9C16}" presName="node" presStyleLbl="node1" presStyleIdx="1" presStyleCnt="3">
        <dgm:presLayoutVars>
          <dgm:bulletEnabled val="1"/>
        </dgm:presLayoutVars>
      </dgm:prSet>
      <dgm:spPr/>
      <dgm:t>
        <a:bodyPr/>
        <a:lstStyle/>
        <a:p>
          <a:endParaRPr lang="ru-RU"/>
        </a:p>
      </dgm:t>
    </dgm:pt>
    <dgm:pt modelId="{0E5C1D67-9CD7-4F63-8AD0-FDE0AF8B761B}" type="pres">
      <dgm:prSet presAssocID="{B6857938-A550-4344-9910-04BFB0A9C25F}" presName="spacerL" presStyleCnt="0"/>
      <dgm:spPr/>
    </dgm:pt>
    <dgm:pt modelId="{FABA7410-3D9A-4F01-ADBA-C5FA591CA5BC}" type="pres">
      <dgm:prSet presAssocID="{B6857938-A550-4344-9910-04BFB0A9C25F}" presName="sibTrans" presStyleLbl="sibTrans2D1" presStyleIdx="1" presStyleCnt="2" custScaleX="28909" custScaleY="2708"/>
      <dgm:spPr/>
      <dgm:t>
        <a:bodyPr/>
        <a:lstStyle/>
        <a:p>
          <a:endParaRPr lang="ru-RU"/>
        </a:p>
      </dgm:t>
    </dgm:pt>
    <dgm:pt modelId="{AD66130B-A534-42D4-B205-2F216B3E186E}" type="pres">
      <dgm:prSet presAssocID="{B6857938-A550-4344-9910-04BFB0A9C25F}" presName="spacerR" presStyleCnt="0"/>
      <dgm:spPr/>
    </dgm:pt>
    <dgm:pt modelId="{EC8A8AA2-A988-4004-8800-23F720D4B9BA}" type="pres">
      <dgm:prSet presAssocID="{F2092C66-10FF-43DA-8DC0-D9FAE134922E}" presName="node" presStyleLbl="node1" presStyleIdx="2" presStyleCnt="3">
        <dgm:presLayoutVars>
          <dgm:bulletEnabled val="1"/>
        </dgm:presLayoutVars>
      </dgm:prSet>
      <dgm:spPr/>
      <dgm:t>
        <a:bodyPr/>
        <a:lstStyle/>
        <a:p>
          <a:endParaRPr lang="ru-RU"/>
        </a:p>
      </dgm:t>
    </dgm:pt>
  </dgm:ptLst>
  <dgm:cxnLst>
    <dgm:cxn modelId="{69261537-16D7-4FC2-8EAD-408B017DD422}" type="presOf" srcId="{D31D600A-26FE-484F-A89E-899A67BC9C16}" destId="{96C83CE9-E6D7-4BB4-A7E9-EEC11A225182}" srcOrd="0" destOrd="0" presId="urn:microsoft.com/office/officeart/2005/8/layout/equation1"/>
    <dgm:cxn modelId="{4CC62C09-E57A-4967-9F06-23FBF19F62E8}" type="presOf" srcId="{F2092C66-10FF-43DA-8DC0-D9FAE134922E}" destId="{EC8A8AA2-A988-4004-8800-23F720D4B9BA}" srcOrd="0" destOrd="0" presId="urn:microsoft.com/office/officeart/2005/8/layout/equation1"/>
    <dgm:cxn modelId="{FA36595A-0886-4DB1-A663-9C063F20D91A}" srcId="{15C437C9-CD03-41BB-9586-6300D08B3B2C}" destId="{F2092C66-10FF-43DA-8DC0-D9FAE134922E}" srcOrd="2" destOrd="0" parTransId="{28858794-37B1-48A6-8246-C30EE995C78D}" sibTransId="{F39A63C4-24C8-45A5-B3E5-C933CE826D24}"/>
    <dgm:cxn modelId="{5012C275-2BBD-4907-B6DD-4CBC3C8A1043}" srcId="{15C437C9-CD03-41BB-9586-6300D08B3B2C}" destId="{6AB0B2B0-6AF7-413A-BC64-E046D1E2EFE9}" srcOrd="0" destOrd="0" parTransId="{45806A63-F337-4B8A-A948-FB96DE7DD4B8}" sibTransId="{9158829E-0B61-469E-8561-A74343886684}"/>
    <dgm:cxn modelId="{A5BB2440-CB9A-42BD-8C15-E146475E2E50}" type="presOf" srcId="{6AB0B2B0-6AF7-413A-BC64-E046D1E2EFE9}" destId="{4FD5F9A0-90DA-4A48-9B56-A5534046700A}" srcOrd="0" destOrd="0" presId="urn:microsoft.com/office/officeart/2005/8/layout/equation1"/>
    <dgm:cxn modelId="{20AF1C6B-D53D-49B8-8BBE-41C06FBD70F6}" type="presOf" srcId="{15C437C9-CD03-41BB-9586-6300D08B3B2C}" destId="{0D630A16-956B-4778-A288-410D81542F8F}" srcOrd="0" destOrd="0" presId="urn:microsoft.com/office/officeart/2005/8/layout/equation1"/>
    <dgm:cxn modelId="{84499238-5269-476D-8A9C-8852B875AC04}" type="presOf" srcId="{9158829E-0B61-469E-8561-A74343886684}" destId="{D664737E-C473-408B-B727-1FF7AB5A6D73}" srcOrd="0" destOrd="0" presId="urn:microsoft.com/office/officeart/2005/8/layout/equation1"/>
    <dgm:cxn modelId="{410566DE-1DC5-460E-994D-4EF38AC883EC}" type="presOf" srcId="{B6857938-A550-4344-9910-04BFB0A9C25F}" destId="{FABA7410-3D9A-4F01-ADBA-C5FA591CA5BC}" srcOrd="0" destOrd="0" presId="urn:microsoft.com/office/officeart/2005/8/layout/equation1"/>
    <dgm:cxn modelId="{1C40361D-1287-4D77-A6B7-DADE917BE530}" srcId="{15C437C9-CD03-41BB-9586-6300D08B3B2C}" destId="{D31D600A-26FE-484F-A89E-899A67BC9C16}" srcOrd="1" destOrd="0" parTransId="{B4B0BEAE-1C79-4C8D-BE21-B55104ED1459}" sibTransId="{B6857938-A550-4344-9910-04BFB0A9C25F}"/>
    <dgm:cxn modelId="{AE753C38-BD7D-4A32-942B-BE6C434EF6B0}" type="presParOf" srcId="{0D630A16-956B-4778-A288-410D81542F8F}" destId="{4FD5F9A0-90DA-4A48-9B56-A5534046700A}" srcOrd="0" destOrd="0" presId="urn:microsoft.com/office/officeart/2005/8/layout/equation1"/>
    <dgm:cxn modelId="{BDECF49A-6153-448C-9CDC-7F00985C4A20}" type="presParOf" srcId="{0D630A16-956B-4778-A288-410D81542F8F}" destId="{B6E39198-0CC0-494F-A522-A4615C8BA7F9}" srcOrd="1" destOrd="0" presId="urn:microsoft.com/office/officeart/2005/8/layout/equation1"/>
    <dgm:cxn modelId="{5C5247F6-F210-460C-B022-519400A35E94}" type="presParOf" srcId="{0D630A16-956B-4778-A288-410D81542F8F}" destId="{D664737E-C473-408B-B727-1FF7AB5A6D73}" srcOrd="2" destOrd="0" presId="urn:microsoft.com/office/officeart/2005/8/layout/equation1"/>
    <dgm:cxn modelId="{99F4C0E4-8F63-430C-BC22-484F8AB8B2A9}" type="presParOf" srcId="{0D630A16-956B-4778-A288-410D81542F8F}" destId="{5D5843E6-44FF-487B-9DF0-FFD1DE782E0A}" srcOrd="3" destOrd="0" presId="urn:microsoft.com/office/officeart/2005/8/layout/equation1"/>
    <dgm:cxn modelId="{2A2946B4-4DD5-4AF4-A4BB-A2A5885696D9}" type="presParOf" srcId="{0D630A16-956B-4778-A288-410D81542F8F}" destId="{96C83CE9-E6D7-4BB4-A7E9-EEC11A225182}" srcOrd="4" destOrd="0" presId="urn:microsoft.com/office/officeart/2005/8/layout/equation1"/>
    <dgm:cxn modelId="{FB876527-35A0-423E-ACC5-7CBF30183953}" type="presParOf" srcId="{0D630A16-956B-4778-A288-410D81542F8F}" destId="{0E5C1D67-9CD7-4F63-8AD0-FDE0AF8B761B}" srcOrd="5" destOrd="0" presId="urn:microsoft.com/office/officeart/2005/8/layout/equation1"/>
    <dgm:cxn modelId="{A3B65D21-A14D-4017-9B59-D39FDD5CDC4B}" type="presParOf" srcId="{0D630A16-956B-4778-A288-410D81542F8F}" destId="{FABA7410-3D9A-4F01-ADBA-C5FA591CA5BC}" srcOrd="6" destOrd="0" presId="urn:microsoft.com/office/officeart/2005/8/layout/equation1"/>
    <dgm:cxn modelId="{71328800-7B83-47AE-BB95-6320B47A9D56}" type="presParOf" srcId="{0D630A16-956B-4778-A288-410D81542F8F}" destId="{AD66130B-A534-42D4-B205-2F216B3E186E}" srcOrd="7" destOrd="0" presId="urn:microsoft.com/office/officeart/2005/8/layout/equation1"/>
    <dgm:cxn modelId="{F338586C-C6A4-4D02-91CB-968238359B36}" type="presParOf" srcId="{0D630A16-956B-4778-A288-410D81542F8F}" destId="{EC8A8AA2-A988-4004-8800-23F720D4B9BA}"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66F74F-E00F-44CF-86C9-94352045C30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81A331E2-B27C-438B-8F72-1CCA1666BC7A}">
      <dgm:prSet phldrT="[Текст]" custT="1"/>
      <dgm:spPr/>
      <dgm:t>
        <a:bodyPr/>
        <a:lstStyle/>
        <a:p>
          <a:r>
            <a:rPr lang="ru-RU" sz="2000" dirty="0" smtClean="0"/>
            <a:t>Показатели оценки деятельности подразделений управления персоналом</a:t>
          </a:r>
          <a:endParaRPr lang="ru-RU" sz="2000" dirty="0"/>
        </a:p>
      </dgm:t>
    </dgm:pt>
    <dgm:pt modelId="{0D10E54A-D8EB-4A32-B73D-EC2813E057E5}" type="parTrans" cxnId="{9F687266-4634-4691-9B2A-DCA0BBA5E304}">
      <dgm:prSet/>
      <dgm:spPr/>
      <dgm:t>
        <a:bodyPr/>
        <a:lstStyle/>
        <a:p>
          <a:endParaRPr lang="ru-RU"/>
        </a:p>
      </dgm:t>
    </dgm:pt>
    <dgm:pt modelId="{97E8936F-A16C-4811-A7E7-9C6763239203}" type="sibTrans" cxnId="{9F687266-4634-4691-9B2A-DCA0BBA5E304}">
      <dgm:prSet/>
      <dgm:spPr/>
      <dgm:t>
        <a:bodyPr/>
        <a:lstStyle/>
        <a:p>
          <a:endParaRPr lang="ru-RU"/>
        </a:p>
      </dgm:t>
    </dgm:pt>
    <dgm:pt modelId="{E9E6F7EC-17E2-40DF-AAB2-63D2ED0E7C74}">
      <dgm:prSet phldrT="[Текст]" custT="1"/>
      <dgm:spPr/>
      <dgm:t>
        <a:bodyPr/>
        <a:lstStyle/>
        <a:p>
          <a:r>
            <a:rPr lang="ru-RU" sz="2000" dirty="0" smtClean="0"/>
            <a:t>Показатели собственно экономической эффективности</a:t>
          </a:r>
          <a:endParaRPr lang="ru-RU" sz="2000" dirty="0"/>
        </a:p>
      </dgm:t>
    </dgm:pt>
    <dgm:pt modelId="{C24235E9-431C-4593-A0AF-17D77A75AD01}" type="parTrans" cxnId="{E9BBF244-D64D-494B-B114-B3209E0DE4D6}">
      <dgm:prSet/>
      <dgm:spPr/>
      <dgm:t>
        <a:bodyPr/>
        <a:lstStyle/>
        <a:p>
          <a:endParaRPr lang="ru-RU"/>
        </a:p>
      </dgm:t>
    </dgm:pt>
    <dgm:pt modelId="{96614029-74D2-4DEB-BDC6-970FA4698AC0}" type="sibTrans" cxnId="{E9BBF244-D64D-494B-B114-B3209E0DE4D6}">
      <dgm:prSet/>
      <dgm:spPr/>
      <dgm:t>
        <a:bodyPr/>
        <a:lstStyle/>
        <a:p>
          <a:endParaRPr lang="ru-RU"/>
        </a:p>
      </dgm:t>
    </dgm:pt>
    <dgm:pt modelId="{6F738BF7-B1C3-498B-B41B-C8BC3CF3C5C4}">
      <dgm:prSet phldrT="[Текст]" custT="1"/>
      <dgm:spPr/>
      <dgm:t>
        <a:bodyPr/>
        <a:lstStyle/>
        <a:p>
          <a:r>
            <a:rPr lang="ru-RU" sz="2000" dirty="0" smtClean="0"/>
            <a:t>Показатели степени соответствия</a:t>
          </a:r>
          <a:endParaRPr lang="ru-RU" sz="2000" dirty="0"/>
        </a:p>
      </dgm:t>
    </dgm:pt>
    <dgm:pt modelId="{5CBC6BFB-9ED4-4B52-8C21-CBAA6DE99D55}" type="parTrans" cxnId="{FBD5073B-9D13-4008-9D1F-D6B763B146E8}">
      <dgm:prSet/>
      <dgm:spPr/>
      <dgm:t>
        <a:bodyPr/>
        <a:lstStyle/>
        <a:p>
          <a:endParaRPr lang="ru-RU"/>
        </a:p>
      </dgm:t>
    </dgm:pt>
    <dgm:pt modelId="{083DBF4F-D69C-4D77-B724-414334AF2B6B}" type="sibTrans" cxnId="{FBD5073B-9D13-4008-9D1F-D6B763B146E8}">
      <dgm:prSet/>
      <dgm:spPr/>
      <dgm:t>
        <a:bodyPr/>
        <a:lstStyle/>
        <a:p>
          <a:endParaRPr lang="ru-RU"/>
        </a:p>
      </dgm:t>
    </dgm:pt>
    <dgm:pt modelId="{E2FC556B-50AC-439A-BFC9-ED325085D1A0}">
      <dgm:prSet phldrT="[Текст]" custT="1"/>
      <dgm:spPr/>
      <dgm:t>
        <a:bodyPr/>
        <a:lstStyle/>
        <a:p>
          <a:r>
            <a:rPr lang="ru-RU" sz="2000" dirty="0" smtClean="0"/>
            <a:t>Показатели степени удовлетворенности работников</a:t>
          </a:r>
          <a:endParaRPr lang="ru-RU" sz="2000" dirty="0"/>
        </a:p>
      </dgm:t>
    </dgm:pt>
    <dgm:pt modelId="{6AD9A9EF-E9E2-4C69-BFA3-9330C66252BE}" type="parTrans" cxnId="{AFB7B940-C0B4-4E85-80B1-40C5DCB1A441}">
      <dgm:prSet/>
      <dgm:spPr/>
      <dgm:t>
        <a:bodyPr/>
        <a:lstStyle/>
        <a:p>
          <a:endParaRPr lang="ru-RU"/>
        </a:p>
      </dgm:t>
    </dgm:pt>
    <dgm:pt modelId="{3C88EA89-2C80-46C5-B8FD-CC6BA318ABFA}" type="sibTrans" cxnId="{AFB7B940-C0B4-4E85-80B1-40C5DCB1A441}">
      <dgm:prSet/>
      <dgm:spPr/>
      <dgm:t>
        <a:bodyPr/>
        <a:lstStyle/>
        <a:p>
          <a:endParaRPr lang="ru-RU"/>
        </a:p>
      </dgm:t>
    </dgm:pt>
    <dgm:pt modelId="{A66E6EBA-90D0-4E79-9DB2-1061127B4B3A}">
      <dgm:prSet phldrT="[Текст]" custT="1"/>
      <dgm:spPr/>
      <dgm:t>
        <a:bodyPr/>
        <a:lstStyle/>
        <a:p>
          <a:r>
            <a:rPr lang="ru-RU" sz="2000" dirty="0" smtClean="0"/>
            <a:t>Косвенные показатели эффективности</a:t>
          </a:r>
          <a:endParaRPr lang="ru-RU" sz="2000" dirty="0"/>
        </a:p>
      </dgm:t>
    </dgm:pt>
    <dgm:pt modelId="{2B89FCA9-BA9C-414A-8100-CC6C8690D3AE}" type="parTrans" cxnId="{235CE79D-3604-487D-A000-7C22E3377D09}">
      <dgm:prSet/>
      <dgm:spPr/>
      <dgm:t>
        <a:bodyPr/>
        <a:lstStyle/>
        <a:p>
          <a:endParaRPr lang="ru-RU"/>
        </a:p>
      </dgm:t>
    </dgm:pt>
    <dgm:pt modelId="{09A30DEB-0EF1-4458-BDD2-624D17C7EBE2}" type="sibTrans" cxnId="{235CE79D-3604-487D-A000-7C22E3377D09}">
      <dgm:prSet/>
      <dgm:spPr/>
      <dgm:t>
        <a:bodyPr/>
        <a:lstStyle/>
        <a:p>
          <a:endParaRPr lang="ru-RU"/>
        </a:p>
      </dgm:t>
    </dgm:pt>
    <dgm:pt modelId="{EC330783-5B18-4A17-8546-90CCCE3E978E}" type="pres">
      <dgm:prSet presAssocID="{3466F74F-E00F-44CF-86C9-94352045C30F}" presName="diagram" presStyleCnt="0">
        <dgm:presLayoutVars>
          <dgm:chMax val="1"/>
          <dgm:dir/>
          <dgm:animLvl val="ctr"/>
          <dgm:resizeHandles val="exact"/>
        </dgm:presLayoutVars>
      </dgm:prSet>
      <dgm:spPr/>
      <dgm:t>
        <a:bodyPr/>
        <a:lstStyle/>
        <a:p>
          <a:endParaRPr lang="ru-RU"/>
        </a:p>
      </dgm:t>
    </dgm:pt>
    <dgm:pt modelId="{B573D736-EC8F-4D4B-A148-0236F8909725}" type="pres">
      <dgm:prSet presAssocID="{3466F74F-E00F-44CF-86C9-94352045C30F}" presName="matrix" presStyleCnt="0"/>
      <dgm:spPr/>
    </dgm:pt>
    <dgm:pt modelId="{FDCDB318-3904-4023-A6DB-3685131D691E}" type="pres">
      <dgm:prSet presAssocID="{3466F74F-E00F-44CF-86C9-94352045C30F}" presName="tile1" presStyleLbl="node1" presStyleIdx="0" presStyleCnt="4"/>
      <dgm:spPr/>
      <dgm:t>
        <a:bodyPr/>
        <a:lstStyle/>
        <a:p>
          <a:endParaRPr lang="ru-RU"/>
        </a:p>
      </dgm:t>
    </dgm:pt>
    <dgm:pt modelId="{DBED9A37-A1DB-45AE-B86D-05674DB06F70}" type="pres">
      <dgm:prSet presAssocID="{3466F74F-E00F-44CF-86C9-94352045C30F}" presName="tile1text" presStyleLbl="node1" presStyleIdx="0" presStyleCnt="4">
        <dgm:presLayoutVars>
          <dgm:chMax val="0"/>
          <dgm:chPref val="0"/>
          <dgm:bulletEnabled val="1"/>
        </dgm:presLayoutVars>
      </dgm:prSet>
      <dgm:spPr/>
      <dgm:t>
        <a:bodyPr/>
        <a:lstStyle/>
        <a:p>
          <a:endParaRPr lang="ru-RU"/>
        </a:p>
      </dgm:t>
    </dgm:pt>
    <dgm:pt modelId="{2D17342A-B44C-4A5C-A8F6-D0A7EBA0A44F}" type="pres">
      <dgm:prSet presAssocID="{3466F74F-E00F-44CF-86C9-94352045C30F}" presName="tile2" presStyleLbl="node1" presStyleIdx="1" presStyleCnt="4"/>
      <dgm:spPr/>
      <dgm:t>
        <a:bodyPr/>
        <a:lstStyle/>
        <a:p>
          <a:endParaRPr lang="ru-RU"/>
        </a:p>
      </dgm:t>
    </dgm:pt>
    <dgm:pt modelId="{91CF3427-7875-4F05-A7D2-54D5D3418546}" type="pres">
      <dgm:prSet presAssocID="{3466F74F-E00F-44CF-86C9-94352045C30F}" presName="tile2text" presStyleLbl="node1" presStyleIdx="1" presStyleCnt="4">
        <dgm:presLayoutVars>
          <dgm:chMax val="0"/>
          <dgm:chPref val="0"/>
          <dgm:bulletEnabled val="1"/>
        </dgm:presLayoutVars>
      </dgm:prSet>
      <dgm:spPr/>
      <dgm:t>
        <a:bodyPr/>
        <a:lstStyle/>
        <a:p>
          <a:endParaRPr lang="ru-RU"/>
        </a:p>
      </dgm:t>
    </dgm:pt>
    <dgm:pt modelId="{801B9D37-0324-4DA9-A454-320B178F1D16}" type="pres">
      <dgm:prSet presAssocID="{3466F74F-E00F-44CF-86C9-94352045C30F}" presName="tile3" presStyleLbl="node1" presStyleIdx="2" presStyleCnt="4"/>
      <dgm:spPr/>
      <dgm:t>
        <a:bodyPr/>
        <a:lstStyle/>
        <a:p>
          <a:endParaRPr lang="ru-RU"/>
        </a:p>
      </dgm:t>
    </dgm:pt>
    <dgm:pt modelId="{6B32C8F1-000F-4051-8E44-8F258542AC71}" type="pres">
      <dgm:prSet presAssocID="{3466F74F-E00F-44CF-86C9-94352045C30F}" presName="tile3text" presStyleLbl="node1" presStyleIdx="2" presStyleCnt="4">
        <dgm:presLayoutVars>
          <dgm:chMax val="0"/>
          <dgm:chPref val="0"/>
          <dgm:bulletEnabled val="1"/>
        </dgm:presLayoutVars>
      </dgm:prSet>
      <dgm:spPr/>
      <dgm:t>
        <a:bodyPr/>
        <a:lstStyle/>
        <a:p>
          <a:endParaRPr lang="ru-RU"/>
        </a:p>
      </dgm:t>
    </dgm:pt>
    <dgm:pt modelId="{2689A450-8E77-461C-B206-9E50A5720405}" type="pres">
      <dgm:prSet presAssocID="{3466F74F-E00F-44CF-86C9-94352045C30F}" presName="tile4" presStyleLbl="node1" presStyleIdx="3" presStyleCnt="4"/>
      <dgm:spPr/>
      <dgm:t>
        <a:bodyPr/>
        <a:lstStyle/>
        <a:p>
          <a:endParaRPr lang="ru-RU"/>
        </a:p>
      </dgm:t>
    </dgm:pt>
    <dgm:pt modelId="{F20E9410-724F-45B6-8C6B-3A5E9281096D}" type="pres">
      <dgm:prSet presAssocID="{3466F74F-E00F-44CF-86C9-94352045C30F}" presName="tile4text" presStyleLbl="node1" presStyleIdx="3" presStyleCnt="4">
        <dgm:presLayoutVars>
          <dgm:chMax val="0"/>
          <dgm:chPref val="0"/>
          <dgm:bulletEnabled val="1"/>
        </dgm:presLayoutVars>
      </dgm:prSet>
      <dgm:spPr/>
      <dgm:t>
        <a:bodyPr/>
        <a:lstStyle/>
        <a:p>
          <a:endParaRPr lang="ru-RU"/>
        </a:p>
      </dgm:t>
    </dgm:pt>
    <dgm:pt modelId="{73F7CBE0-BD35-47C2-9BCB-4AB19A611426}" type="pres">
      <dgm:prSet presAssocID="{3466F74F-E00F-44CF-86C9-94352045C30F}" presName="centerTile" presStyleLbl="fgShp" presStyleIdx="0" presStyleCnt="1" custScaleX="151901" custScaleY="146598">
        <dgm:presLayoutVars>
          <dgm:chMax val="0"/>
          <dgm:chPref val="0"/>
        </dgm:presLayoutVars>
      </dgm:prSet>
      <dgm:spPr/>
      <dgm:t>
        <a:bodyPr/>
        <a:lstStyle/>
        <a:p>
          <a:endParaRPr lang="ru-RU"/>
        </a:p>
      </dgm:t>
    </dgm:pt>
  </dgm:ptLst>
  <dgm:cxnLst>
    <dgm:cxn modelId="{9F687266-4634-4691-9B2A-DCA0BBA5E304}" srcId="{3466F74F-E00F-44CF-86C9-94352045C30F}" destId="{81A331E2-B27C-438B-8F72-1CCA1666BC7A}" srcOrd="0" destOrd="0" parTransId="{0D10E54A-D8EB-4A32-B73D-EC2813E057E5}" sibTransId="{97E8936F-A16C-4811-A7E7-9C6763239203}"/>
    <dgm:cxn modelId="{FBD5073B-9D13-4008-9D1F-D6B763B146E8}" srcId="{81A331E2-B27C-438B-8F72-1CCA1666BC7A}" destId="{6F738BF7-B1C3-498B-B41B-C8BC3CF3C5C4}" srcOrd="1" destOrd="0" parTransId="{5CBC6BFB-9ED4-4B52-8C21-CBAA6DE99D55}" sibTransId="{083DBF4F-D69C-4D77-B724-414334AF2B6B}"/>
    <dgm:cxn modelId="{8EA71229-B66A-4950-B151-8C41BC021C39}" type="presOf" srcId="{A66E6EBA-90D0-4E79-9DB2-1061127B4B3A}" destId="{2689A450-8E77-461C-B206-9E50A5720405}" srcOrd="0" destOrd="0" presId="urn:microsoft.com/office/officeart/2005/8/layout/matrix1"/>
    <dgm:cxn modelId="{F19FF8CF-9EF3-449D-B1AA-8FB400D7EB1B}" type="presOf" srcId="{81A331E2-B27C-438B-8F72-1CCA1666BC7A}" destId="{73F7CBE0-BD35-47C2-9BCB-4AB19A611426}" srcOrd="0" destOrd="0" presId="urn:microsoft.com/office/officeart/2005/8/layout/matrix1"/>
    <dgm:cxn modelId="{6159ECAC-92CB-41AA-9F74-D6C95FCDC223}" type="presOf" srcId="{E9E6F7EC-17E2-40DF-AAB2-63D2ED0E7C74}" destId="{FDCDB318-3904-4023-A6DB-3685131D691E}" srcOrd="0" destOrd="0" presId="urn:microsoft.com/office/officeart/2005/8/layout/matrix1"/>
    <dgm:cxn modelId="{40F980D7-8243-49E6-97EF-47B3812B8147}" type="presOf" srcId="{6F738BF7-B1C3-498B-B41B-C8BC3CF3C5C4}" destId="{91CF3427-7875-4F05-A7D2-54D5D3418546}" srcOrd="1" destOrd="0" presId="urn:microsoft.com/office/officeart/2005/8/layout/matrix1"/>
    <dgm:cxn modelId="{0DFAE4DA-00C7-416D-A05F-0CAA7D859ED9}" type="presOf" srcId="{E2FC556B-50AC-439A-BFC9-ED325085D1A0}" destId="{801B9D37-0324-4DA9-A454-320B178F1D16}" srcOrd="0" destOrd="0" presId="urn:microsoft.com/office/officeart/2005/8/layout/matrix1"/>
    <dgm:cxn modelId="{AFB7B940-C0B4-4E85-80B1-40C5DCB1A441}" srcId="{81A331E2-B27C-438B-8F72-1CCA1666BC7A}" destId="{E2FC556B-50AC-439A-BFC9-ED325085D1A0}" srcOrd="2" destOrd="0" parTransId="{6AD9A9EF-E9E2-4C69-BFA3-9330C66252BE}" sibTransId="{3C88EA89-2C80-46C5-B8FD-CC6BA318ABFA}"/>
    <dgm:cxn modelId="{E9BBF244-D64D-494B-B114-B3209E0DE4D6}" srcId="{81A331E2-B27C-438B-8F72-1CCA1666BC7A}" destId="{E9E6F7EC-17E2-40DF-AAB2-63D2ED0E7C74}" srcOrd="0" destOrd="0" parTransId="{C24235E9-431C-4593-A0AF-17D77A75AD01}" sibTransId="{96614029-74D2-4DEB-BDC6-970FA4698AC0}"/>
    <dgm:cxn modelId="{1658E8B1-26F9-43E9-97CA-FBA1E0386B56}" type="presOf" srcId="{E9E6F7EC-17E2-40DF-AAB2-63D2ED0E7C74}" destId="{DBED9A37-A1DB-45AE-B86D-05674DB06F70}" srcOrd="1" destOrd="0" presId="urn:microsoft.com/office/officeart/2005/8/layout/matrix1"/>
    <dgm:cxn modelId="{9BB4C31E-CD83-4755-AE50-6C453C16B5B3}" type="presOf" srcId="{3466F74F-E00F-44CF-86C9-94352045C30F}" destId="{EC330783-5B18-4A17-8546-90CCCE3E978E}" srcOrd="0" destOrd="0" presId="urn:microsoft.com/office/officeart/2005/8/layout/matrix1"/>
    <dgm:cxn modelId="{F1AB10BF-CD92-4131-8F1A-B04CFA779806}" type="presOf" srcId="{E2FC556B-50AC-439A-BFC9-ED325085D1A0}" destId="{6B32C8F1-000F-4051-8E44-8F258542AC71}" srcOrd="1" destOrd="0" presId="urn:microsoft.com/office/officeart/2005/8/layout/matrix1"/>
    <dgm:cxn modelId="{A0B788FE-368C-475F-B0E5-4D88BA5D5AD4}" type="presOf" srcId="{6F738BF7-B1C3-498B-B41B-C8BC3CF3C5C4}" destId="{2D17342A-B44C-4A5C-A8F6-D0A7EBA0A44F}" srcOrd="0" destOrd="0" presId="urn:microsoft.com/office/officeart/2005/8/layout/matrix1"/>
    <dgm:cxn modelId="{FE0FE5BC-BF14-4268-AC8B-95C1619DB1F4}" type="presOf" srcId="{A66E6EBA-90D0-4E79-9DB2-1061127B4B3A}" destId="{F20E9410-724F-45B6-8C6B-3A5E9281096D}" srcOrd="1" destOrd="0" presId="urn:microsoft.com/office/officeart/2005/8/layout/matrix1"/>
    <dgm:cxn modelId="{235CE79D-3604-487D-A000-7C22E3377D09}" srcId="{81A331E2-B27C-438B-8F72-1CCA1666BC7A}" destId="{A66E6EBA-90D0-4E79-9DB2-1061127B4B3A}" srcOrd="3" destOrd="0" parTransId="{2B89FCA9-BA9C-414A-8100-CC6C8690D3AE}" sibTransId="{09A30DEB-0EF1-4458-BDD2-624D17C7EBE2}"/>
    <dgm:cxn modelId="{E711F19A-8AEB-451A-B8BC-3281BF857991}" type="presParOf" srcId="{EC330783-5B18-4A17-8546-90CCCE3E978E}" destId="{B573D736-EC8F-4D4B-A148-0236F8909725}" srcOrd="0" destOrd="0" presId="urn:microsoft.com/office/officeart/2005/8/layout/matrix1"/>
    <dgm:cxn modelId="{6D7A1036-4966-4D92-A4E4-B0D773D6F856}" type="presParOf" srcId="{B573D736-EC8F-4D4B-A148-0236F8909725}" destId="{FDCDB318-3904-4023-A6DB-3685131D691E}" srcOrd="0" destOrd="0" presId="urn:microsoft.com/office/officeart/2005/8/layout/matrix1"/>
    <dgm:cxn modelId="{55837C54-BBD2-4F39-A384-F3D64CC7C7AD}" type="presParOf" srcId="{B573D736-EC8F-4D4B-A148-0236F8909725}" destId="{DBED9A37-A1DB-45AE-B86D-05674DB06F70}" srcOrd="1" destOrd="0" presId="urn:microsoft.com/office/officeart/2005/8/layout/matrix1"/>
    <dgm:cxn modelId="{1A9BD6DB-05D8-4A4A-A0D3-A1404F89B2BC}" type="presParOf" srcId="{B573D736-EC8F-4D4B-A148-0236F8909725}" destId="{2D17342A-B44C-4A5C-A8F6-D0A7EBA0A44F}" srcOrd="2" destOrd="0" presId="urn:microsoft.com/office/officeart/2005/8/layout/matrix1"/>
    <dgm:cxn modelId="{70BE4B6B-D93B-4922-ACC2-75FFBB123351}" type="presParOf" srcId="{B573D736-EC8F-4D4B-A148-0236F8909725}" destId="{91CF3427-7875-4F05-A7D2-54D5D3418546}" srcOrd="3" destOrd="0" presId="urn:microsoft.com/office/officeart/2005/8/layout/matrix1"/>
    <dgm:cxn modelId="{81BAF2A6-EA85-4E27-ADA7-2DC7DEE61DB3}" type="presParOf" srcId="{B573D736-EC8F-4D4B-A148-0236F8909725}" destId="{801B9D37-0324-4DA9-A454-320B178F1D16}" srcOrd="4" destOrd="0" presId="urn:microsoft.com/office/officeart/2005/8/layout/matrix1"/>
    <dgm:cxn modelId="{410EB1E8-C988-43FD-99BE-734E32356254}" type="presParOf" srcId="{B573D736-EC8F-4D4B-A148-0236F8909725}" destId="{6B32C8F1-000F-4051-8E44-8F258542AC71}" srcOrd="5" destOrd="0" presId="urn:microsoft.com/office/officeart/2005/8/layout/matrix1"/>
    <dgm:cxn modelId="{158CD116-0E60-4EF3-A238-9C4F26E2BD52}" type="presParOf" srcId="{B573D736-EC8F-4D4B-A148-0236F8909725}" destId="{2689A450-8E77-461C-B206-9E50A5720405}" srcOrd="6" destOrd="0" presId="urn:microsoft.com/office/officeart/2005/8/layout/matrix1"/>
    <dgm:cxn modelId="{7E7B6E10-5CDE-4DDA-8D6D-15E4E5B460D8}" type="presParOf" srcId="{B573D736-EC8F-4D4B-A148-0236F8909725}" destId="{F20E9410-724F-45B6-8C6B-3A5E9281096D}" srcOrd="7" destOrd="0" presId="urn:microsoft.com/office/officeart/2005/8/layout/matrix1"/>
    <dgm:cxn modelId="{F08F0E2B-A0B5-42FE-B059-D878DB83E65E}" type="presParOf" srcId="{EC330783-5B18-4A17-8546-90CCCE3E978E}" destId="{73F7CBE0-BD35-47C2-9BCB-4AB19A61142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0C34A-EB0D-4E89-A95D-AB9443BF541B}">
      <dsp:nvSpPr>
        <dsp:cNvPr id="0" name=""/>
        <dsp:cNvSpPr/>
      </dsp:nvSpPr>
      <dsp:spPr>
        <a:xfrm>
          <a:off x="581176" y="126"/>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Внутренние обзоры</a:t>
          </a:r>
          <a:endParaRPr lang="ru-RU" sz="1500" kern="1200" dirty="0"/>
        </a:p>
      </dsp:txBody>
      <dsp:txXfrm>
        <a:off x="581176" y="126"/>
        <a:ext cx="1789271" cy="1073562"/>
      </dsp:txXfrm>
    </dsp:sp>
    <dsp:sp modelId="{86040D3C-7CB7-415A-94F4-30DBC022EC22}">
      <dsp:nvSpPr>
        <dsp:cNvPr id="0" name=""/>
        <dsp:cNvSpPr/>
      </dsp:nvSpPr>
      <dsp:spPr>
        <a:xfrm>
          <a:off x="2549374" y="126"/>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Экспертная оценка</a:t>
          </a:r>
          <a:endParaRPr lang="ru-RU" sz="1500" kern="1200" dirty="0"/>
        </a:p>
      </dsp:txBody>
      <dsp:txXfrm>
        <a:off x="2549374" y="126"/>
        <a:ext cx="1789271" cy="1073562"/>
      </dsp:txXfrm>
    </dsp:sp>
    <dsp:sp modelId="{E783349B-C335-4CD0-82CB-0CCC2CA31B91}">
      <dsp:nvSpPr>
        <dsp:cNvPr id="0" name=""/>
        <dsp:cNvSpPr/>
      </dsp:nvSpPr>
      <dsp:spPr>
        <a:xfrm>
          <a:off x="4517573" y="126"/>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Метод </a:t>
          </a:r>
          <a:r>
            <a:rPr lang="en-US" sz="1500" kern="1200" dirty="0" smtClean="0"/>
            <a:t>HR</a:t>
          </a:r>
          <a:r>
            <a:rPr lang="ru-RU" sz="1500" kern="1200" dirty="0" smtClean="0"/>
            <a:t>-бенчмаркинга</a:t>
          </a:r>
          <a:endParaRPr lang="ru-RU" sz="1500" kern="1200" dirty="0"/>
        </a:p>
      </dsp:txBody>
      <dsp:txXfrm>
        <a:off x="4517573" y="126"/>
        <a:ext cx="1789271" cy="1073562"/>
      </dsp:txXfrm>
    </dsp:sp>
    <dsp:sp modelId="{5BC4CC1F-4DF6-41BD-9F1C-0C4B4C67B3CB}">
      <dsp:nvSpPr>
        <dsp:cNvPr id="0" name=""/>
        <dsp:cNvSpPr/>
      </dsp:nvSpPr>
      <dsp:spPr>
        <a:xfrm>
          <a:off x="581176" y="1252616"/>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Анализ человеческих ресурсов (</a:t>
          </a:r>
          <a:r>
            <a:rPr lang="en-US" sz="1500" kern="1200" dirty="0" smtClean="0"/>
            <a:t>HRA)</a:t>
          </a:r>
          <a:endParaRPr lang="ru-RU" sz="1500" kern="1200" dirty="0"/>
        </a:p>
      </dsp:txBody>
      <dsp:txXfrm>
        <a:off x="581176" y="1252616"/>
        <a:ext cx="1789271" cy="1073562"/>
      </dsp:txXfrm>
    </dsp:sp>
    <dsp:sp modelId="{85C77B4D-15E9-466D-9A43-2F2EAE8B5122}">
      <dsp:nvSpPr>
        <dsp:cNvPr id="0" name=""/>
        <dsp:cNvSpPr/>
      </dsp:nvSpPr>
      <dsp:spPr>
        <a:xfrm>
          <a:off x="2549374" y="1252616"/>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Аудит персонала</a:t>
          </a:r>
          <a:endParaRPr lang="ru-RU" sz="1500" kern="1200" dirty="0"/>
        </a:p>
      </dsp:txBody>
      <dsp:txXfrm>
        <a:off x="2549374" y="1252616"/>
        <a:ext cx="1789271" cy="1073562"/>
      </dsp:txXfrm>
    </dsp:sp>
    <dsp:sp modelId="{F586931A-42C8-4D73-8200-BF6C4D371162}">
      <dsp:nvSpPr>
        <dsp:cNvPr id="0" name=""/>
        <dsp:cNvSpPr/>
      </dsp:nvSpPr>
      <dsp:spPr>
        <a:xfrm>
          <a:off x="4517573" y="1252616"/>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Ключевые показатели эффективности (</a:t>
          </a:r>
          <a:r>
            <a:rPr lang="en-US" sz="1500" kern="1200" dirty="0" smtClean="0"/>
            <a:t>KPI)</a:t>
          </a:r>
          <a:r>
            <a:rPr lang="ru-RU" sz="1500" kern="1200" dirty="0" smtClean="0"/>
            <a:t> </a:t>
          </a:r>
          <a:endParaRPr lang="ru-RU" sz="1500" kern="1200" dirty="0"/>
        </a:p>
      </dsp:txBody>
      <dsp:txXfrm>
        <a:off x="4517573" y="1252616"/>
        <a:ext cx="1789271" cy="1073562"/>
      </dsp:txXfrm>
    </dsp:sp>
    <dsp:sp modelId="{C35D7425-0366-4196-AB59-F9F40945717A}">
      <dsp:nvSpPr>
        <dsp:cNvPr id="0" name=""/>
        <dsp:cNvSpPr/>
      </dsp:nvSpPr>
      <dsp:spPr>
        <a:xfrm>
          <a:off x="581176" y="2505105"/>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Управление по целям (</a:t>
          </a:r>
          <a:r>
            <a:rPr lang="en-US" sz="1500" kern="1200" dirty="0" smtClean="0"/>
            <a:t>MBO</a:t>
          </a:r>
          <a:r>
            <a:rPr lang="ru-RU" sz="1500" kern="1200" dirty="0" smtClean="0"/>
            <a:t>)</a:t>
          </a:r>
          <a:endParaRPr lang="ru-RU" sz="1500" kern="1200" dirty="0"/>
        </a:p>
      </dsp:txBody>
      <dsp:txXfrm>
        <a:off x="581176" y="2505105"/>
        <a:ext cx="1789271" cy="1073562"/>
      </dsp:txXfrm>
    </dsp:sp>
    <dsp:sp modelId="{05B5E5E5-A2AA-45CE-A1FB-9B8CA44BFBBB}">
      <dsp:nvSpPr>
        <dsp:cNvPr id="0" name=""/>
        <dsp:cNvSpPr/>
      </dsp:nvSpPr>
      <dsp:spPr>
        <a:xfrm>
          <a:off x="2549374" y="2505105"/>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Служба управления персоналом как центр прибыли </a:t>
          </a:r>
          <a:endParaRPr lang="ru-RU" sz="1500" kern="1200" dirty="0"/>
        </a:p>
      </dsp:txBody>
      <dsp:txXfrm>
        <a:off x="2549374" y="2505105"/>
        <a:ext cx="1789271" cy="1073562"/>
      </dsp:txXfrm>
    </dsp:sp>
    <dsp:sp modelId="{10A5AE92-3E64-4A3F-A945-DEE7A9ED79B2}">
      <dsp:nvSpPr>
        <dsp:cNvPr id="0" name=""/>
        <dsp:cNvSpPr/>
      </dsp:nvSpPr>
      <dsp:spPr>
        <a:xfrm>
          <a:off x="4561535" y="2466103"/>
          <a:ext cx="1789271" cy="1073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Методика </a:t>
          </a:r>
          <a:r>
            <a:rPr lang="en-US" sz="1500" kern="1200" dirty="0" smtClean="0"/>
            <a:t>ROI</a:t>
          </a:r>
          <a:endParaRPr lang="ru-RU" sz="1500" kern="1200" dirty="0"/>
        </a:p>
      </dsp:txBody>
      <dsp:txXfrm>
        <a:off x="4561535" y="2466103"/>
        <a:ext cx="1789271" cy="1073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69D3C-D7B1-4232-9483-614DB26565AA}">
      <dsp:nvSpPr>
        <dsp:cNvPr id="0" name=""/>
        <dsp:cNvSpPr/>
      </dsp:nvSpPr>
      <dsp:spPr>
        <a:xfrm>
          <a:off x="2597533" y="0"/>
          <a:ext cx="2691633" cy="81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Разработка бюджета</a:t>
          </a:r>
          <a:endParaRPr lang="ru-RU" sz="1800" kern="1200" dirty="0"/>
        </a:p>
      </dsp:txBody>
      <dsp:txXfrm>
        <a:off x="2621429" y="23896"/>
        <a:ext cx="2643841" cy="768083"/>
      </dsp:txXfrm>
    </dsp:sp>
    <dsp:sp modelId="{501040BF-296A-4547-B0FA-6F8AFACA40DE}">
      <dsp:nvSpPr>
        <dsp:cNvPr id="0" name=""/>
        <dsp:cNvSpPr/>
      </dsp:nvSpPr>
      <dsp:spPr>
        <a:xfrm rot="5400000">
          <a:off x="3790373" y="836272"/>
          <a:ext cx="305953" cy="36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3833207" y="866867"/>
        <a:ext cx="220286" cy="214167"/>
      </dsp:txXfrm>
    </dsp:sp>
    <dsp:sp modelId="{36539C78-2A1F-4CC3-949B-3CCBD7835F77}">
      <dsp:nvSpPr>
        <dsp:cNvPr id="0" name=""/>
        <dsp:cNvSpPr/>
      </dsp:nvSpPr>
      <dsp:spPr>
        <a:xfrm>
          <a:off x="2597533" y="1223814"/>
          <a:ext cx="2691633" cy="81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Утверждение бюджета</a:t>
          </a:r>
          <a:endParaRPr lang="ru-RU" sz="1800" kern="1200" dirty="0"/>
        </a:p>
      </dsp:txBody>
      <dsp:txXfrm>
        <a:off x="2621429" y="1247710"/>
        <a:ext cx="2643841" cy="768083"/>
      </dsp:txXfrm>
    </dsp:sp>
    <dsp:sp modelId="{DFB16CD6-B8F1-48D5-AA57-5567197FA835}">
      <dsp:nvSpPr>
        <dsp:cNvPr id="0" name=""/>
        <dsp:cNvSpPr/>
      </dsp:nvSpPr>
      <dsp:spPr>
        <a:xfrm rot="5400000">
          <a:off x="3790373" y="2060086"/>
          <a:ext cx="305953" cy="36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3833207" y="2090681"/>
        <a:ext cx="220286" cy="214167"/>
      </dsp:txXfrm>
    </dsp:sp>
    <dsp:sp modelId="{B535B41B-80BF-4406-82AB-CFBC7C4DCC95}">
      <dsp:nvSpPr>
        <dsp:cNvPr id="0" name=""/>
        <dsp:cNvSpPr/>
      </dsp:nvSpPr>
      <dsp:spPr>
        <a:xfrm>
          <a:off x="2597533" y="2447628"/>
          <a:ext cx="2691633" cy="8158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Контроль исполнения бюджета</a:t>
          </a:r>
          <a:endParaRPr lang="ru-RU" sz="1800" kern="1200" dirty="0"/>
        </a:p>
      </dsp:txBody>
      <dsp:txXfrm>
        <a:off x="2621429" y="2471524"/>
        <a:ext cx="2643841" cy="768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F9A0-90DA-4A48-9B56-A5534046700A}">
      <dsp:nvSpPr>
        <dsp:cNvPr id="0" name=""/>
        <dsp:cNvSpPr/>
      </dsp:nvSpPr>
      <dsp:spPr>
        <a:xfrm>
          <a:off x="0" y="414875"/>
          <a:ext cx="2211301" cy="2211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Численность и форма занятости персонала (основная, дополнительная)</a:t>
          </a:r>
          <a:endParaRPr lang="ru-RU" sz="1400" kern="1200" dirty="0"/>
        </a:p>
      </dsp:txBody>
      <dsp:txXfrm>
        <a:off x="323838" y="738713"/>
        <a:ext cx="1563625" cy="1563625"/>
      </dsp:txXfrm>
    </dsp:sp>
    <dsp:sp modelId="{D664737E-C473-408B-B727-1FF7AB5A6D73}">
      <dsp:nvSpPr>
        <dsp:cNvPr id="0" name=""/>
        <dsp:cNvSpPr/>
      </dsp:nvSpPr>
      <dsp:spPr>
        <a:xfrm>
          <a:off x="2396073" y="1492846"/>
          <a:ext cx="253868" cy="386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2429723" y="1507623"/>
        <a:ext cx="186568" cy="9089"/>
      </dsp:txXfrm>
    </dsp:sp>
    <dsp:sp modelId="{96C83CE9-E6D7-4BB4-A7E9-EEC11A225182}">
      <dsp:nvSpPr>
        <dsp:cNvPr id="0" name=""/>
        <dsp:cNvSpPr/>
      </dsp:nvSpPr>
      <dsp:spPr>
        <a:xfrm>
          <a:off x="2829499" y="406517"/>
          <a:ext cx="2211301" cy="2211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Средняя оплата труда (базовая+переменная)</a:t>
          </a:r>
        </a:p>
        <a:p>
          <a:pPr lvl="0" algn="ctr" defTabSz="533400">
            <a:lnSpc>
              <a:spcPct val="90000"/>
            </a:lnSpc>
            <a:spcBef>
              <a:spcPct val="0"/>
            </a:spcBef>
            <a:spcAft>
              <a:spcPct val="35000"/>
            </a:spcAft>
          </a:pPr>
          <a:r>
            <a:rPr lang="ru-RU" sz="1200" kern="1200" dirty="0" smtClean="0"/>
            <a:t>+</a:t>
          </a:r>
        </a:p>
        <a:p>
          <a:pPr lvl="0" algn="ctr" defTabSz="533400">
            <a:lnSpc>
              <a:spcPct val="90000"/>
            </a:lnSpc>
            <a:spcBef>
              <a:spcPct val="0"/>
            </a:spcBef>
            <a:spcAft>
              <a:spcPct val="35000"/>
            </a:spcAft>
          </a:pPr>
          <a:r>
            <a:rPr lang="ru-RU" sz="1200" kern="1200" dirty="0" smtClean="0"/>
            <a:t>Средняя </a:t>
          </a:r>
          <a:r>
            <a:rPr lang="ru-RU" sz="1200" kern="1200" dirty="0" smtClean="0"/>
            <a:t>стоимость льгот</a:t>
          </a:r>
        </a:p>
        <a:p>
          <a:pPr lvl="0" algn="ctr" defTabSz="533400">
            <a:lnSpc>
              <a:spcPct val="90000"/>
            </a:lnSpc>
            <a:spcBef>
              <a:spcPct val="0"/>
            </a:spcBef>
            <a:spcAft>
              <a:spcPct val="35000"/>
            </a:spcAft>
          </a:pPr>
          <a:r>
            <a:rPr lang="ru-RU" sz="1200" kern="1200" dirty="0" smtClean="0"/>
            <a:t>+</a:t>
          </a:r>
        </a:p>
        <a:p>
          <a:pPr lvl="0" algn="ctr" defTabSz="533400">
            <a:lnSpc>
              <a:spcPct val="90000"/>
            </a:lnSpc>
            <a:spcBef>
              <a:spcPct val="0"/>
            </a:spcBef>
            <a:spcAft>
              <a:spcPct val="35000"/>
            </a:spcAft>
          </a:pPr>
          <a:r>
            <a:rPr lang="ru-RU" sz="1200" kern="1200" dirty="0" smtClean="0"/>
            <a:t>Средние затраты на обучение</a:t>
          </a:r>
          <a:endParaRPr lang="ru-RU" sz="1200" kern="1200" dirty="0"/>
        </a:p>
      </dsp:txBody>
      <dsp:txXfrm>
        <a:off x="3153337" y="730355"/>
        <a:ext cx="1563625" cy="1563625"/>
      </dsp:txXfrm>
    </dsp:sp>
    <dsp:sp modelId="{FABA7410-3D9A-4F01-ADBA-C5FA591CA5BC}">
      <dsp:nvSpPr>
        <dsp:cNvPr id="0" name=""/>
        <dsp:cNvSpPr/>
      </dsp:nvSpPr>
      <dsp:spPr>
        <a:xfrm>
          <a:off x="5220359" y="1494802"/>
          <a:ext cx="370773" cy="3473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a:off x="5269505" y="1501957"/>
        <a:ext cx="272481" cy="20421"/>
      </dsp:txXfrm>
    </dsp:sp>
    <dsp:sp modelId="{EC8A8AA2-A988-4004-8800-23F720D4B9BA}">
      <dsp:nvSpPr>
        <dsp:cNvPr id="0" name=""/>
        <dsp:cNvSpPr/>
      </dsp:nvSpPr>
      <dsp:spPr>
        <a:xfrm>
          <a:off x="5770690" y="406517"/>
          <a:ext cx="2211301" cy="22113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Стоимость рабочей силы</a:t>
          </a:r>
          <a:endParaRPr lang="ru-RU" sz="1400" kern="1200" dirty="0"/>
        </a:p>
      </dsp:txBody>
      <dsp:txXfrm>
        <a:off x="6094528" y="730355"/>
        <a:ext cx="1563625" cy="15636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DB318-3904-4023-A6DB-3685131D691E}">
      <dsp:nvSpPr>
        <dsp:cNvPr id="0" name=""/>
        <dsp:cNvSpPr/>
      </dsp:nvSpPr>
      <dsp:spPr>
        <a:xfrm rot="16200000">
          <a:off x="1089577" y="-1089577"/>
          <a:ext cx="1764196" cy="394335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Показатели собственно экономической эффективности</a:t>
          </a:r>
          <a:endParaRPr lang="ru-RU" sz="2000" kern="1200" dirty="0"/>
        </a:p>
      </dsp:txBody>
      <dsp:txXfrm rot="5400000">
        <a:off x="0" y="0"/>
        <a:ext cx="3943350" cy="1323147"/>
      </dsp:txXfrm>
    </dsp:sp>
    <dsp:sp modelId="{2D17342A-B44C-4A5C-A8F6-D0A7EBA0A44F}">
      <dsp:nvSpPr>
        <dsp:cNvPr id="0" name=""/>
        <dsp:cNvSpPr/>
      </dsp:nvSpPr>
      <dsp:spPr>
        <a:xfrm>
          <a:off x="3943350" y="0"/>
          <a:ext cx="3943350" cy="176419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Показатели степени соответствия</a:t>
          </a:r>
          <a:endParaRPr lang="ru-RU" sz="2000" kern="1200" dirty="0"/>
        </a:p>
      </dsp:txBody>
      <dsp:txXfrm>
        <a:off x="3943350" y="0"/>
        <a:ext cx="3943350" cy="1323147"/>
      </dsp:txXfrm>
    </dsp:sp>
    <dsp:sp modelId="{801B9D37-0324-4DA9-A454-320B178F1D16}">
      <dsp:nvSpPr>
        <dsp:cNvPr id="0" name=""/>
        <dsp:cNvSpPr/>
      </dsp:nvSpPr>
      <dsp:spPr>
        <a:xfrm rot="10800000">
          <a:off x="0" y="1764196"/>
          <a:ext cx="3943350" cy="176419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Показатели степени удовлетворенности работников</a:t>
          </a:r>
          <a:endParaRPr lang="ru-RU" sz="2000" kern="1200" dirty="0"/>
        </a:p>
      </dsp:txBody>
      <dsp:txXfrm rot="10800000">
        <a:off x="0" y="2205244"/>
        <a:ext cx="3943350" cy="1323147"/>
      </dsp:txXfrm>
    </dsp:sp>
    <dsp:sp modelId="{2689A450-8E77-461C-B206-9E50A5720405}">
      <dsp:nvSpPr>
        <dsp:cNvPr id="0" name=""/>
        <dsp:cNvSpPr/>
      </dsp:nvSpPr>
      <dsp:spPr>
        <a:xfrm rot="5400000">
          <a:off x="5032926" y="674619"/>
          <a:ext cx="1764196" cy="394335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Косвенные показатели эффективности</a:t>
          </a:r>
          <a:endParaRPr lang="ru-RU" sz="2000" kern="1200" dirty="0"/>
        </a:p>
      </dsp:txBody>
      <dsp:txXfrm rot="-5400000">
        <a:off x="3943350" y="2205244"/>
        <a:ext cx="3943350" cy="1323147"/>
      </dsp:txXfrm>
    </dsp:sp>
    <dsp:sp modelId="{73F7CBE0-BD35-47C2-9BCB-4AB19A611426}">
      <dsp:nvSpPr>
        <dsp:cNvPr id="0" name=""/>
        <dsp:cNvSpPr/>
      </dsp:nvSpPr>
      <dsp:spPr>
        <a:xfrm>
          <a:off x="2146353" y="1117626"/>
          <a:ext cx="3593992" cy="129313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Показатели оценки деятельности подразделений управления персоналом</a:t>
          </a:r>
          <a:endParaRPr lang="ru-RU" sz="2000" kern="1200" dirty="0"/>
        </a:p>
      </dsp:txBody>
      <dsp:txXfrm>
        <a:off x="2209479" y="1180752"/>
        <a:ext cx="3467740" cy="116688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861FA-38AA-48CF-A83C-5371778AE8AB}" type="datetimeFigureOut">
              <a:rPr lang="ru-RU" smtClean="0"/>
              <a:pPr/>
              <a:t>22.11.2019</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7385A-6F9A-49BA-9023-D16029F3BA57}" type="slidenum">
              <a:rPr lang="ru-RU" smtClean="0"/>
              <a:pPr/>
              <a:t>‹#›</a:t>
            </a:fld>
            <a:endParaRPr lang="ru-RU" dirty="0"/>
          </a:p>
        </p:txBody>
      </p:sp>
    </p:spTree>
    <p:extLst>
      <p:ext uri="{BB962C8B-B14F-4D97-AF65-F5344CB8AC3E}">
        <p14:creationId xmlns:p14="http://schemas.microsoft.com/office/powerpoint/2010/main" val="242963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F7385A-6F9A-49BA-9023-D16029F3BA57}" type="slidenum">
              <a:rPr lang="ru-RU" smtClean="0"/>
              <a:pPr/>
              <a:t>2</a:t>
            </a:fld>
            <a:endParaRPr lang="ru-RU" dirty="0"/>
          </a:p>
        </p:txBody>
      </p:sp>
    </p:spTree>
    <p:extLst>
      <p:ext uri="{BB962C8B-B14F-4D97-AF65-F5344CB8AC3E}">
        <p14:creationId xmlns:p14="http://schemas.microsoft.com/office/powerpoint/2010/main" val="125045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F7385A-6F9A-49BA-9023-D16029F3BA57}" type="slidenum">
              <a:rPr lang="ru-RU" smtClean="0"/>
              <a:pPr/>
              <a:t>13</a:t>
            </a:fld>
            <a:endParaRPr lang="ru-RU" dirty="0"/>
          </a:p>
        </p:txBody>
      </p:sp>
    </p:spTree>
    <p:extLst>
      <p:ext uri="{BB962C8B-B14F-4D97-AF65-F5344CB8AC3E}">
        <p14:creationId xmlns:p14="http://schemas.microsoft.com/office/powerpoint/2010/main" val="849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F7385A-6F9A-49BA-9023-D16029F3BA57}" type="slidenum">
              <a:rPr lang="ru-RU" smtClean="0"/>
              <a:pPr/>
              <a:t>45</a:t>
            </a:fld>
            <a:endParaRPr lang="ru-RU" dirty="0"/>
          </a:p>
        </p:txBody>
      </p:sp>
    </p:spTree>
    <p:extLst>
      <p:ext uri="{BB962C8B-B14F-4D97-AF65-F5344CB8AC3E}">
        <p14:creationId xmlns:p14="http://schemas.microsoft.com/office/powerpoint/2010/main" val="3842835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8D343128-08F3-4ADB-BF27-984EB1D66A49}" type="datetimeFigureOut">
              <a:rPr lang="ru-RU" smtClean="0"/>
              <a:pPr/>
              <a:t>22.11.2019</a:t>
            </a:fld>
            <a:endParaRPr lang="ru-RU" dirty="0"/>
          </a:p>
        </p:txBody>
      </p:sp>
      <p:sp>
        <p:nvSpPr>
          <p:cNvPr id="5" name="Footer Placeholder 4"/>
          <p:cNvSpPr>
            <a:spLocks noGrp="1"/>
          </p:cNvSpPr>
          <p:nvPr>
            <p:ph type="ftr" sz="quarter" idx="11"/>
          </p:nvPr>
        </p:nvSpPr>
        <p:spPr>
          <a:xfrm>
            <a:off x="914400" y="4323846"/>
            <a:ext cx="4880610" cy="365125"/>
          </a:xfrm>
        </p:spPr>
        <p:txBody>
          <a:bodyPr/>
          <a:lstStyle/>
          <a:p>
            <a:endParaRPr lang="ru-RU" dirty="0"/>
          </a:p>
        </p:txBody>
      </p:sp>
      <p:sp>
        <p:nvSpPr>
          <p:cNvPr id="6" name="Slide Number Placeholder 5"/>
          <p:cNvSpPr>
            <a:spLocks noGrp="1"/>
          </p:cNvSpPr>
          <p:nvPr>
            <p:ph type="sldNum" sz="quarter" idx="12"/>
          </p:nvPr>
        </p:nvSpPr>
        <p:spPr>
          <a:xfrm>
            <a:off x="6057900" y="1430867"/>
            <a:ext cx="2171700" cy="365125"/>
          </a:xfrm>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183650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241538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a:xfrm>
            <a:off x="594360" y="381001"/>
            <a:ext cx="4830656" cy="365125"/>
          </a:xfrm>
        </p:spPr>
        <p:txBody>
          <a:bodyPr/>
          <a:lstStyle/>
          <a:p>
            <a:endParaRPr lang="ru-RU" dirty="0"/>
          </a:p>
        </p:txBody>
      </p:sp>
      <p:sp>
        <p:nvSpPr>
          <p:cNvPr id="7" name="Slide Number Placeholder 6"/>
          <p:cNvSpPr>
            <a:spLocks noGrp="1"/>
          </p:cNvSpPr>
          <p:nvPr>
            <p:ph type="sldNum" sz="quarter" idx="12"/>
          </p:nvPr>
        </p:nvSpPr>
        <p:spPr>
          <a:xfrm>
            <a:off x="7882466" y="381001"/>
            <a:ext cx="667174" cy="365125"/>
          </a:xfrm>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179221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a:xfrm>
            <a:off x="594360" y="379438"/>
            <a:ext cx="4830656" cy="365125"/>
          </a:xfrm>
        </p:spPr>
        <p:txBody>
          <a:bodyPr/>
          <a:lstStyle/>
          <a:p>
            <a:endParaRPr lang="ru-RU" dirty="0"/>
          </a:p>
        </p:txBody>
      </p:sp>
      <p:sp>
        <p:nvSpPr>
          <p:cNvPr id="7" name="Slide Number Placeholder 6"/>
          <p:cNvSpPr>
            <a:spLocks noGrp="1"/>
          </p:cNvSpPr>
          <p:nvPr>
            <p:ph type="sldNum" sz="quarter" idx="12"/>
          </p:nvPr>
        </p:nvSpPr>
        <p:spPr>
          <a:xfrm>
            <a:off x="7882466" y="381001"/>
            <a:ext cx="667174" cy="365125"/>
          </a:xfrm>
        </p:spPr>
        <p:txBody>
          <a:bodyPr/>
          <a:lstStyle/>
          <a:p>
            <a:fld id="{EBBA5AB2-92AB-488A-AB12-CF8D8BDE3FD1}" type="slidenum">
              <a:rPr lang="ru-RU" smtClean="0"/>
              <a:pPr/>
              <a:t>‹#›</a:t>
            </a:fld>
            <a:endParaRPr lang="ru-RU"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234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a:xfrm>
            <a:off x="594360" y="378884"/>
            <a:ext cx="4830656" cy="365125"/>
          </a:xfrm>
        </p:spPr>
        <p:txBody>
          <a:bodyPr/>
          <a:lstStyle/>
          <a:p>
            <a:endParaRPr lang="ru-RU" dirty="0"/>
          </a:p>
        </p:txBody>
      </p:sp>
      <p:sp>
        <p:nvSpPr>
          <p:cNvPr id="7" name="Slide Number Placeholder 6"/>
          <p:cNvSpPr>
            <a:spLocks noGrp="1"/>
          </p:cNvSpPr>
          <p:nvPr>
            <p:ph type="sldNum" sz="quarter" idx="12"/>
          </p:nvPr>
        </p:nvSpPr>
        <p:spPr>
          <a:xfrm>
            <a:off x="7882466" y="381001"/>
            <a:ext cx="667174" cy="365125"/>
          </a:xfrm>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332413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197821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3591241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149743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D343128-08F3-4ADB-BF27-984EB1D66A49}" type="datetimeFigureOut">
              <a:rPr lang="ru-RU" smtClean="0"/>
              <a:pPr/>
              <a:t>22.11.2019</a:t>
            </a:fld>
            <a:endParaRPr lang="ru-RU" dirty="0"/>
          </a:p>
        </p:txBody>
      </p:sp>
      <p:sp>
        <p:nvSpPr>
          <p:cNvPr id="5" name="Footer Placeholder 4"/>
          <p:cNvSpPr>
            <a:spLocks noGrp="1"/>
          </p:cNvSpPr>
          <p:nvPr>
            <p:ph type="ftr" sz="quarter" idx="11"/>
          </p:nvPr>
        </p:nvSpPr>
        <p:spPr>
          <a:xfrm>
            <a:off x="594360" y="381001"/>
            <a:ext cx="4830656" cy="365125"/>
          </a:xfrm>
        </p:spPr>
        <p:txBody>
          <a:bodyPr/>
          <a:lstStyle/>
          <a:p>
            <a:endParaRPr lang="ru-RU" dirty="0"/>
          </a:p>
        </p:txBody>
      </p:sp>
      <p:sp>
        <p:nvSpPr>
          <p:cNvPr id="6" name="Slide Number Placeholder 5"/>
          <p:cNvSpPr>
            <a:spLocks noGrp="1"/>
          </p:cNvSpPr>
          <p:nvPr>
            <p:ph type="sldNum" sz="quarter" idx="12"/>
          </p:nvPr>
        </p:nvSpPr>
        <p:spPr>
          <a:xfrm>
            <a:off x="7882466" y="381001"/>
            <a:ext cx="667174" cy="365125"/>
          </a:xfrm>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72335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27671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D343128-08F3-4ADB-BF27-984EB1D66A49}" type="datetimeFigureOut">
              <a:rPr lang="ru-RU" smtClean="0"/>
              <a:pPr/>
              <a:t>22.11.2019</a:t>
            </a:fld>
            <a:endParaRPr lang="ru-RU" dirty="0"/>
          </a:p>
        </p:txBody>
      </p:sp>
      <p:sp>
        <p:nvSpPr>
          <p:cNvPr id="5" name="Footer Placeholder 4"/>
          <p:cNvSpPr>
            <a:spLocks noGrp="1"/>
          </p:cNvSpPr>
          <p:nvPr>
            <p:ph type="ftr" sz="quarter" idx="11"/>
          </p:nvPr>
        </p:nvSpPr>
        <p:spPr>
          <a:xfrm>
            <a:off x="594360" y="381001"/>
            <a:ext cx="4830656" cy="365125"/>
          </a:xfrm>
        </p:spPr>
        <p:txBody>
          <a:bodyPr/>
          <a:lstStyle/>
          <a:p>
            <a:endParaRPr lang="ru-RU" dirty="0"/>
          </a:p>
        </p:txBody>
      </p:sp>
      <p:sp>
        <p:nvSpPr>
          <p:cNvPr id="6" name="Slide Number Placeholder 5"/>
          <p:cNvSpPr>
            <a:spLocks noGrp="1"/>
          </p:cNvSpPr>
          <p:nvPr>
            <p:ph type="sldNum" sz="quarter" idx="12"/>
          </p:nvPr>
        </p:nvSpPr>
        <p:spPr>
          <a:xfrm>
            <a:off x="7882466" y="381001"/>
            <a:ext cx="667173" cy="365125"/>
          </a:xfrm>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5487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3024882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94359" y="3132667"/>
            <a:ext cx="3910579" cy="31309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2098" y="3132667"/>
            <a:ext cx="3907541" cy="31309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30735871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429403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421326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7215539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343128-08F3-4ADB-BF27-984EB1D66A49}" type="datetimeFigureOut">
              <a:rPr lang="ru-RU" smtClean="0"/>
              <a:pPr/>
              <a:t>22.11.2019</a:t>
            </a:fld>
            <a:endParaRPr lang="ru-RU"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89939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343128-08F3-4ADB-BF27-984EB1D66A49}" type="datetimeFigureOut">
              <a:rPr lang="ru-RU" smtClean="0"/>
              <a:pPr/>
              <a:t>22.11.2019</a:t>
            </a:fld>
            <a:endParaRPr lang="ru-RU"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BA5AB2-92AB-488A-AB12-CF8D8BDE3FD1}" type="slidenum">
              <a:rPr lang="ru-RU" smtClean="0"/>
              <a:pPr/>
              <a:t>‹#›</a:t>
            </a:fld>
            <a:endParaRPr lang="ru-RU" dirty="0"/>
          </a:p>
        </p:txBody>
      </p:sp>
    </p:spTree>
    <p:extLst>
      <p:ext uri="{BB962C8B-B14F-4D97-AF65-F5344CB8AC3E}">
        <p14:creationId xmlns:p14="http://schemas.microsoft.com/office/powerpoint/2010/main" val="1641414881"/>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818658"/>
          </a:xfrm>
        </p:spPr>
        <p:txBody>
          <a:bodyPr>
            <a:noAutofit/>
          </a:bodyPr>
          <a:lstStyle/>
          <a:p>
            <a:pPr marL="341313" lvl="0" indent="-341313" algn="ctr" defTabSz="912813" fontAlgn="base">
              <a:spcAft>
                <a:spcPct val="0"/>
              </a:spcAft>
              <a:defRPr/>
            </a:pPr>
            <a:r>
              <a:rPr lang="ru-RU" altLang="ru-RU" sz="1800" kern="0" dirty="0" smtClean="0">
                <a:latin typeface="+mn-lt"/>
                <a:cs typeface="Times New Roman" panose="02020603050405020304" pitchFamily="18" charset="0"/>
              </a:rPr>
              <a:t/>
            </a:r>
            <a:br>
              <a:rPr lang="ru-RU" altLang="ru-RU" sz="1800" kern="0" dirty="0" smtClean="0">
                <a:latin typeface="+mn-lt"/>
                <a:cs typeface="Times New Roman" panose="02020603050405020304" pitchFamily="18" charset="0"/>
              </a:rPr>
            </a:br>
            <a:r>
              <a:rPr lang="ru-RU" altLang="ru-RU" sz="1800" kern="0" dirty="0" smtClean="0">
                <a:latin typeface="+mn-lt"/>
                <a:cs typeface="Times New Roman" panose="02020603050405020304" pitchFamily="18" charset="0"/>
              </a:rPr>
              <a:t>ФГБОУ </a:t>
            </a:r>
            <a:r>
              <a:rPr lang="ru-RU" altLang="ru-RU" sz="1800" kern="0" dirty="0">
                <a:latin typeface="+mn-lt"/>
                <a:cs typeface="Times New Roman" panose="02020603050405020304" pitchFamily="18" charset="0"/>
              </a:rPr>
              <a:t>ВО «САМАРСКИЙ ГОСУДАРСТВЕННЫЙ ЭКОНОМИЧЕСКИЙ УНИВЕРСИТЕТ»</a:t>
            </a:r>
            <a:br>
              <a:rPr lang="ru-RU" altLang="ru-RU" sz="1800" kern="0" dirty="0">
                <a:latin typeface="+mn-lt"/>
                <a:cs typeface="Times New Roman" panose="02020603050405020304" pitchFamily="18" charset="0"/>
              </a:rPr>
            </a:br>
            <a:r>
              <a:rPr lang="ru-RU" altLang="ru-RU" sz="1600" kern="0" dirty="0" smtClean="0">
                <a:latin typeface="+mn-lt"/>
                <a:cs typeface="Times New Roman" panose="02020603050405020304" pitchFamily="18" charset="0"/>
              </a:rPr>
              <a:t/>
            </a:r>
            <a:br>
              <a:rPr lang="ru-RU" altLang="ru-RU" sz="1600" kern="0" dirty="0" smtClean="0">
                <a:latin typeface="+mn-lt"/>
                <a:cs typeface="Times New Roman" panose="02020603050405020304" pitchFamily="18" charset="0"/>
              </a:rPr>
            </a:br>
            <a:r>
              <a:rPr lang="ru-RU" altLang="ru-RU" sz="1600" kern="0" dirty="0" smtClean="0">
                <a:latin typeface="+mn-lt"/>
                <a:cs typeface="Times New Roman" panose="02020603050405020304" pitchFamily="18" charset="0"/>
              </a:rPr>
              <a:t/>
            </a:r>
            <a:br>
              <a:rPr lang="ru-RU" altLang="ru-RU" sz="1600" kern="0" dirty="0" smtClean="0">
                <a:latin typeface="+mn-lt"/>
                <a:cs typeface="Times New Roman" panose="02020603050405020304" pitchFamily="18" charset="0"/>
              </a:rPr>
            </a:br>
            <a:r>
              <a:rPr lang="ru-RU" altLang="ru-RU" sz="1600" kern="0" dirty="0" smtClean="0">
                <a:latin typeface="+mn-lt"/>
                <a:cs typeface="Times New Roman" panose="02020603050405020304" pitchFamily="18" charset="0"/>
              </a:rPr>
              <a:t>электронные плакаты по курсу</a:t>
            </a:r>
            <a:r>
              <a:rPr lang="ru-RU" altLang="ru-RU" sz="1600" kern="0" dirty="0">
                <a:solidFill>
                  <a:srgbClr val="000066"/>
                </a:solidFill>
                <a:latin typeface="+mn-lt"/>
                <a:cs typeface="Times New Roman" panose="02020603050405020304" pitchFamily="18" charset="0"/>
              </a:rPr>
              <a:t/>
            </a:r>
            <a:br>
              <a:rPr lang="ru-RU" altLang="ru-RU" sz="1600" kern="0" dirty="0">
                <a:solidFill>
                  <a:srgbClr val="000066"/>
                </a:solidFill>
                <a:latin typeface="+mn-lt"/>
                <a:cs typeface="Times New Roman" panose="02020603050405020304" pitchFamily="18" charset="0"/>
              </a:rPr>
            </a:br>
            <a:r>
              <a:rPr lang="ru-RU" altLang="ru-RU" sz="1600" kern="0" dirty="0">
                <a:solidFill>
                  <a:srgbClr val="000066"/>
                </a:solidFill>
                <a:latin typeface="+mn-lt"/>
                <a:cs typeface="Times New Roman" panose="02020603050405020304" pitchFamily="18" charset="0"/>
              </a:rPr>
              <a:t/>
            </a:r>
            <a:br>
              <a:rPr lang="ru-RU" altLang="ru-RU" sz="1600" kern="0" dirty="0">
                <a:solidFill>
                  <a:srgbClr val="000066"/>
                </a:solidFill>
                <a:latin typeface="+mn-lt"/>
                <a:cs typeface="Times New Roman" panose="02020603050405020304" pitchFamily="18" charset="0"/>
              </a:rPr>
            </a:br>
            <a:r>
              <a:rPr lang="ru-RU" altLang="ru-RU" sz="2000" b="1" kern="0" dirty="0">
                <a:latin typeface="Times New Roman" panose="02020603050405020304" pitchFamily="18" charset="0"/>
                <a:cs typeface="Times New Roman" panose="02020603050405020304" pitchFamily="18" charset="0"/>
              </a:rPr>
              <a:t/>
            </a:r>
            <a:br>
              <a:rPr lang="ru-RU" altLang="ru-RU" sz="2000" b="1" kern="0" dirty="0">
                <a:latin typeface="Times New Roman" panose="02020603050405020304" pitchFamily="18" charset="0"/>
                <a:cs typeface="Times New Roman" panose="02020603050405020304" pitchFamily="18" charset="0"/>
              </a:rPr>
            </a:br>
            <a:r>
              <a:rPr lang="ru-RU" altLang="ru-RU" sz="2400" b="1" kern="0" dirty="0" smtClean="0">
                <a:cs typeface="Times New Roman" panose="02020603050405020304" pitchFamily="18" charset="0"/>
              </a:rPr>
              <a:t>«Экономика управления персоналом»</a:t>
            </a:r>
            <a:r>
              <a:rPr lang="ru-RU" altLang="ru-RU" sz="2400" b="1" kern="0" dirty="0">
                <a:cs typeface="Times New Roman" panose="02020603050405020304" pitchFamily="18" charset="0"/>
              </a:rPr>
              <a:t/>
            </a:r>
            <a:br>
              <a:rPr lang="ru-RU" altLang="ru-RU" sz="2400" b="1" kern="0" dirty="0">
                <a:cs typeface="Times New Roman" panose="02020603050405020304" pitchFamily="18" charset="0"/>
              </a:rPr>
            </a:br>
            <a:r>
              <a:rPr lang="ru-RU" sz="2000" kern="0" dirty="0">
                <a:solidFill>
                  <a:prstClr val="black"/>
                </a:solidFill>
                <a:cs typeface="Times New Roman" panose="02020603050405020304" pitchFamily="18" charset="0"/>
              </a:rPr>
              <a:t/>
            </a:r>
            <a:br>
              <a:rPr lang="ru-RU" sz="2000" kern="0" dirty="0">
                <a:solidFill>
                  <a:prstClr val="black"/>
                </a:solidFill>
                <a:cs typeface="Times New Roman" panose="02020603050405020304" pitchFamily="18" charset="0"/>
              </a:rPr>
            </a:br>
            <a:r>
              <a:rPr lang="ru-RU" sz="1600" kern="0" dirty="0">
                <a:solidFill>
                  <a:prstClr val="black"/>
                </a:solidFill>
                <a:latin typeface="+mn-lt"/>
                <a:cs typeface="Times New Roman" panose="02020603050405020304" pitchFamily="18" charset="0"/>
              </a:rPr>
              <a:t>Учебно-наглядное пособие</a:t>
            </a:r>
            <a:br>
              <a:rPr lang="ru-RU" sz="1600" kern="0" dirty="0">
                <a:solidFill>
                  <a:prstClr val="black"/>
                </a:solidFill>
                <a:latin typeface="+mn-lt"/>
                <a:cs typeface="Times New Roman" panose="02020603050405020304" pitchFamily="18" charset="0"/>
              </a:rPr>
            </a:br>
            <a:r>
              <a:rPr lang="ru-RU" sz="1600" kern="0" dirty="0">
                <a:solidFill>
                  <a:prstClr val="black"/>
                </a:solidFill>
                <a:latin typeface="+mn-lt"/>
                <a:cs typeface="Times New Roman" panose="02020603050405020304" pitchFamily="18" charset="0"/>
              </a:rPr>
              <a:t>для студентов </a:t>
            </a:r>
            <a:r>
              <a:rPr lang="ru-RU" sz="1600" kern="0" dirty="0">
                <a:latin typeface="+mn-lt"/>
                <a:cs typeface="Times New Roman" panose="02020603050405020304" pitchFamily="18" charset="0"/>
              </a:rPr>
              <a:t>направления </a:t>
            </a:r>
            <a:r>
              <a:rPr lang="ru-RU" sz="1600" kern="0" dirty="0" smtClean="0">
                <a:latin typeface="+mn-lt"/>
                <a:cs typeface="Times New Roman" panose="02020603050405020304" pitchFamily="18" charset="0"/>
              </a:rPr>
              <a:t>38.03.03  «Управление персоналом» </a:t>
            </a:r>
            <a:r>
              <a:rPr lang="ru-RU" sz="1600" kern="0" dirty="0">
                <a:latin typeface="+mn-lt"/>
                <a:cs typeface="Times New Roman" panose="02020603050405020304" pitchFamily="18" charset="0"/>
              </a:rPr>
              <a:t/>
            </a:r>
            <a:br>
              <a:rPr lang="ru-RU" sz="1600" kern="0" dirty="0">
                <a:latin typeface="+mn-lt"/>
                <a:cs typeface="Times New Roman" panose="02020603050405020304" pitchFamily="18" charset="0"/>
              </a:rPr>
            </a:br>
            <a:r>
              <a:rPr lang="ru-RU" sz="1600" kern="0" dirty="0">
                <a:latin typeface="+mn-lt"/>
                <a:cs typeface="Times New Roman" panose="02020603050405020304" pitchFamily="18" charset="0"/>
              </a:rPr>
              <a:t>программы </a:t>
            </a:r>
            <a:r>
              <a:rPr lang="ru-RU" sz="1600" kern="0" dirty="0" smtClean="0">
                <a:latin typeface="+mn-lt"/>
                <a:cs typeface="Times New Roman" panose="02020603050405020304" pitchFamily="18" charset="0"/>
              </a:rPr>
              <a:t>«Управление персоналом организации</a:t>
            </a:r>
            <a:r>
              <a:rPr lang="ru-RU" sz="1600" dirty="0" smtClean="0">
                <a:solidFill>
                  <a:srgbClr val="000000"/>
                </a:solidFill>
                <a:latin typeface="+mn-lt"/>
                <a:ea typeface="Times New Roman" panose="02020603050405020304" pitchFamily="18" charset="0"/>
              </a:rPr>
              <a:t>»</a:t>
            </a:r>
            <a:r>
              <a:rPr lang="ru-RU" sz="1600" dirty="0">
                <a:solidFill>
                  <a:srgbClr val="000000"/>
                </a:solidFill>
                <a:latin typeface="+mn-lt"/>
                <a:ea typeface="Times New Roman" panose="02020603050405020304" pitchFamily="18" charset="0"/>
              </a:rPr>
              <a:t/>
            </a:r>
            <a:br>
              <a:rPr lang="ru-RU" sz="1600" dirty="0">
                <a:solidFill>
                  <a:srgbClr val="000000"/>
                </a:solidFill>
                <a:latin typeface="+mn-lt"/>
                <a:ea typeface="Times New Roman" panose="02020603050405020304" pitchFamily="18" charset="0"/>
              </a:rPr>
            </a:br>
            <a:r>
              <a:rPr lang="ru-RU" sz="1600" kern="0" dirty="0">
                <a:solidFill>
                  <a:prstClr val="black"/>
                </a:solidFill>
                <a:latin typeface="+mn-lt"/>
                <a:cs typeface="Times New Roman" panose="02020603050405020304" pitchFamily="18" charset="0"/>
              </a:rPr>
              <a:t/>
            </a:r>
            <a:br>
              <a:rPr lang="ru-RU" sz="1600" kern="0" dirty="0">
                <a:solidFill>
                  <a:prstClr val="black"/>
                </a:solidFill>
                <a:latin typeface="+mn-lt"/>
                <a:cs typeface="Times New Roman" panose="02020603050405020304" pitchFamily="18" charset="0"/>
              </a:rPr>
            </a:br>
            <a:r>
              <a:rPr lang="ru-RU" sz="1600" kern="0" dirty="0" smtClean="0">
                <a:solidFill>
                  <a:prstClr val="black"/>
                </a:solidFill>
                <a:latin typeface="+mn-lt"/>
                <a:cs typeface="Times New Roman" panose="02020603050405020304" pitchFamily="18" charset="0"/>
              </a:rPr>
              <a:t/>
            </a:r>
            <a:br>
              <a:rPr lang="ru-RU" sz="1600" kern="0" dirty="0" smtClean="0">
                <a:solidFill>
                  <a:prstClr val="black"/>
                </a:solidFill>
                <a:latin typeface="+mn-lt"/>
                <a:cs typeface="Times New Roman" panose="02020603050405020304" pitchFamily="18" charset="0"/>
              </a:rPr>
            </a:br>
            <a:r>
              <a:rPr lang="ru-RU" sz="2000" kern="0" dirty="0">
                <a:solidFill>
                  <a:prstClr val="black"/>
                </a:solidFill>
                <a:latin typeface="Times New Roman" panose="02020603050405020304" pitchFamily="18" charset="0"/>
                <a:cs typeface="Times New Roman" panose="02020603050405020304" pitchFamily="18" charset="0"/>
              </a:rPr>
              <a:t/>
            </a:r>
            <a:br>
              <a:rPr lang="ru-RU" sz="2000" kern="0" dirty="0">
                <a:solidFill>
                  <a:prstClr val="black"/>
                </a:solidFill>
                <a:latin typeface="Times New Roman" panose="02020603050405020304" pitchFamily="18" charset="0"/>
                <a:cs typeface="Times New Roman" panose="02020603050405020304" pitchFamily="18" charset="0"/>
              </a:rPr>
            </a:br>
            <a:r>
              <a:rPr lang="ru-RU" sz="2000" kern="0" dirty="0" smtClean="0">
                <a:solidFill>
                  <a:prstClr val="black"/>
                </a:solidFill>
                <a:latin typeface="+mn-lt"/>
                <a:cs typeface="Times New Roman" panose="02020603050405020304" pitchFamily="18" charset="0"/>
              </a:rPr>
              <a:t>Автор: к.э.н., доцент Динукова О.А.</a:t>
            </a:r>
            <a:r>
              <a:rPr lang="ru-RU" sz="2000" kern="0" dirty="0">
                <a:solidFill>
                  <a:prstClr val="black"/>
                </a:solidFill>
                <a:latin typeface="+mn-lt"/>
                <a:cs typeface="Times New Roman" panose="02020603050405020304" pitchFamily="18" charset="0"/>
              </a:rPr>
              <a:t/>
            </a:r>
            <a:br>
              <a:rPr lang="ru-RU" sz="2000" kern="0" dirty="0">
                <a:solidFill>
                  <a:prstClr val="black"/>
                </a:solidFill>
                <a:latin typeface="+mn-lt"/>
                <a:cs typeface="Times New Roman" panose="02020603050405020304" pitchFamily="18" charset="0"/>
              </a:rPr>
            </a:br>
            <a:endParaRPr lang="ru-RU" sz="2000" dirty="0">
              <a:latin typeface="+mn-lt"/>
            </a:endParaRPr>
          </a:p>
        </p:txBody>
      </p:sp>
    </p:spTree>
    <p:extLst>
      <p:ext uri="{BB962C8B-B14F-4D97-AF65-F5344CB8AC3E}">
        <p14:creationId xmlns:p14="http://schemas.microsoft.com/office/powerpoint/2010/main" val="1406130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76520"/>
            <a:ext cx="7886700" cy="796296"/>
          </a:xfrm>
        </p:spPr>
        <p:txBody>
          <a:bodyPr>
            <a:normAutofit fontScale="90000"/>
          </a:bodyPr>
          <a:lstStyle/>
          <a:p>
            <a:r>
              <a:rPr lang="ru-RU" sz="2100" dirty="0"/>
              <a:t/>
            </a:r>
            <a:br>
              <a:rPr lang="ru-RU" sz="2100" dirty="0"/>
            </a:br>
            <a:r>
              <a:rPr lang="ru-RU" sz="2100" dirty="0"/>
              <a:t>Методы оценки трудового потенциала отдельных работников:</a:t>
            </a:r>
            <a:br>
              <a:rPr lang="ru-RU" sz="2100" dirty="0"/>
            </a:br>
            <a:endParaRPr lang="ru-RU" sz="2100" dirty="0"/>
          </a:p>
        </p:txBody>
      </p:sp>
      <p:sp>
        <p:nvSpPr>
          <p:cNvPr id="3" name="Объект 2"/>
          <p:cNvSpPr>
            <a:spLocks noGrp="1"/>
          </p:cNvSpPr>
          <p:nvPr>
            <p:ph idx="1"/>
          </p:nvPr>
        </p:nvSpPr>
        <p:spPr>
          <a:xfrm>
            <a:off x="628650" y="1877005"/>
            <a:ext cx="7886700" cy="3784243"/>
          </a:xfrm>
        </p:spPr>
        <p:txBody>
          <a:bodyPr>
            <a:normAutofit fontScale="92500" lnSpcReduction="10000"/>
          </a:bodyPr>
          <a:lstStyle/>
          <a:p>
            <a:pPr marL="0" indent="0">
              <a:buNone/>
            </a:pPr>
            <a:r>
              <a:rPr lang="ru-RU" dirty="0"/>
              <a:t>1. Метод </a:t>
            </a:r>
            <a:r>
              <a:rPr lang="ru-RU" dirty="0" smtClean="0"/>
              <a:t>анкетирования</a:t>
            </a:r>
          </a:p>
          <a:p>
            <a:pPr marL="0" indent="0">
              <a:buNone/>
            </a:pPr>
            <a:r>
              <a:rPr lang="ru-RU" dirty="0" smtClean="0"/>
              <a:t>2</a:t>
            </a:r>
            <a:r>
              <a:rPr lang="ru-RU" dirty="0"/>
              <a:t>. Описательный </a:t>
            </a:r>
            <a:r>
              <a:rPr lang="ru-RU" dirty="0" smtClean="0"/>
              <a:t>метод </a:t>
            </a:r>
          </a:p>
          <a:p>
            <a:pPr marL="0" indent="0">
              <a:buNone/>
            </a:pPr>
            <a:r>
              <a:rPr lang="ru-RU" dirty="0" smtClean="0"/>
              <a:t>3</a:t>
            </a:r>
            <a:r>
              <a:rPr lang="ru-RU" dirty="0"/>
              <a:t>. Метод </a:t>
            </a:r>
            <a:r>
              <a:rPr lang="ru-RU" dirty="0" smtClean="0"/>
              <a:t>классификации</a:t>
            </a:r>
          </a:p>
          <a:p>
            <a:pPr marL="0" indent="0">
              <a:buNone/>
            </a:pPr>
            <a:r>
              <a:rPr lang="ru-RU" dirty="0" smtClean="0"/>
              <a:t>4</a:t>
            </a:r>
            <a:r>
              <a:rPr lang="ru-RU" dirty="0"/>
              <a:t>. Метод сравнения </a:t>
            </a:r>
            <a:r>
              <a:rPr lang="ru-RU" dirty="0" smtClean="0"/>
              <a:t>парами</a:t>
            </a:r>
          </a:p>
          <a:p>
            <a:pPr marL="0" indent="0">
              <a:buNone/>
            </a:pPr>
            <a:r>
              <a:rPr lang="ru-RU" dirty="0" smtClean="0"/>
              <a:t>5</a:t>
            </a:r>
            <a:r>
              <a:rPr lang="ru-RU" dirty="0"/>
              <a:t>. Рейтинговый </a:t>
            </a:r>
            <a:r>
              <a:rPr lang="ru-RU" dirty="0" smtClean="0"/>
              <a:t>метод</a:t>
            </a:r>
          </a:p>
          <a:p>
            <a:pPr marL="0" indent="0">
              <a:buNone/>
            </a:pPr>
            <a:r>
              <a:rPr lang="ru-RU" dirty="0" smtClean="0"/>
              <a:t>6</a:t>
            </a:r>
            <a:r>
              <a:rPr lang="ru-RU" dirty="0"/>
              <a:t>. Метод определенного </a:t>
            </a:r>
            <a:r>
              <a:rPr lang="ru-RU" dirty="0" smtClean="0"/>
              <a:t>распределения</a:t>
            </a:r>
          </a:p>
          <a:p>
            <a:pPr marL="0" indent="0">
              <a:buNone/>
            </a:pPr>
            <a:r>
              <a:rPr lang="ru-RU" dirty="0" smtClean="0"/>
              <a:t>7</a:t>
            </a:r>
            <a:r>
              <a:rPr lang="ru-RU" dirty="0"/>
              <a:t>. Метод оценки за решающей </a:t>
            </a:r>
            <a:r>
              <a:rPr lang="ru-RU" dirty="0" smtClean="0"/>
              <a:t>ситуацией</a:t>
            </a:r>
          </a:p>
          <a:p>
            <a:pPr marL="0" indent="0">
              <a:buNone/>
            </a:pPr>
            <a:r>
              <a:rPr lang="ru-RU" dirty="0" smtClean="0"/>
              <a:t>8</a:t>
            </a:r>
            <a:r>
              <a:rPr lang="ru-RU" dirty="0"/>
              <a:t>. Метод шкалы наблюдения за </a:t>
            </a:r>
            <a:r>
              <a:rPr lang="ru-RU" dirty="0" smtClean="0"/>
              <a:t>поведением</a:t>
            </a:r>
          </a:p>
          <a:p>
            <a:pPr marL="0" indent="0">
              <a:buNone/>
            </a:pPr>
            <a:r>
              <a:rPr lang="ru-RU" dirty="0" smtClean="0"/>
              <a:t>9</a:t>
            </a:r>
            <a:r>
              <a:rPr lang="ru-RU" dirty="0"/>
              <a:t>. Метод </a:t>
            </a:r>
            <a:r>
              <a:rPr lang="ru-RU" dirty="0" smtClean="0"/>
              <a:t>интервью</a:t>
            </a:r>
          </a:p>
          <a:p>
            <a:pPr marL="0" indent="0">
              <a:buNone/>
            </a:pPr>
            <a:r>
              <a:rPr lang="ru-RU" dirty="0" smtClean="0"/>
              <a:t>10</a:t>
            </a:r>
            <a:r>
              <a:rPr lang="ru-RU" dirty="0"/>
              <a:t>. Метод „360 градусов</a:t>
            </a:r>
            <a:r>
              <a:rPr lang="ru-RU" dirty="0" smtClean="0"/>
              <a:t>”</a:t>
            </a:r>
            <a:endParaRPr lang="ru-RU" dirty="0"/>
          </a:p>
        </p:txBody>
      </p:sp>
    </p:spTree>
    <p:extLst>
      <p:ext uri="{BB962C8B-B14F-4D97-AF65-F5344CB8AC3E}">
        <p14:creationId xmlns:p14="http://schemas.microsoft.com/office/powerpoint/2010/main" val="326242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412776"/>
            <a:ext cx="7546032" cy="2664296"/>
          </a:xfrm>
        </p:spPr>
        <p:txBody>
          <a:bodyPr>
            <a:normAutofit/>
          </a:bodyPr>
          <a:lstStyle/>
          <a:p>
            <a:r>
              <a:rPr lang="ru-RU" sz="4000" dirty="0" smtClean="0"/>
              <a:t>Экономические методы управления персоналом</a:t>
            </a:r>
            <a:endParaRPr lang="ru-RU" sz="4000" dirty="0"/>
          </a:p>
        </p:txBody>
      </p:sp>
    </p:spTree>
    <p:extLst>
      <p:ext uri="{BB962C8B-B14F-4D97-AF65-F5344CB8AC3E}">
        <p14:creationId xmlns:p14="http://schemas.microsoft.com/office/powerpoint/2010/main" val="95366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31094"/>
            <a:ext cx="7886700" cy="1577826"/>
          </a:xfrm>
        </p:spPr>
        <p:txBody>
          <a:bodyPr>
            <a:normAutofit fontScale="90000"/>
          </a:bodyPr>
          <a:lstStyle/>
          <a:p>
            <a:r>
              <a:rPr lang="ru-RU" sz="2400" dirty="0"/>
              <a:t>Методы управления персоналом – способы воздействия на коллективы и отдельных работников в целях осуществления координации их деятельности в процесс функционирования организации.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84037489"/>
              </p:ext>
            </p:extLst>
          </p:nvPr>
        </p:nvGraphicFramePr>
        <p:xfrm>
          <a:off x="628650" y="2924944"/>
          <a:ext cx="78867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802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94360" y="1844824"/>
            <a:ext cx="7955280" cy="4418816"/>
          </a:xfrm>
        </p:spPr>
        <p:txBody>
          <a:bodyPr>
            <a:normAutofit lnSpcReduction="10000"/>
          </a:bodyPr>
          <a:lstStyle/>
          <a:p>
            <a:pPr marL="0" indent="0">
              <a:buNone/>
            </a:pPr>
            <a:r>
              <a:rPr lang="ru-RU" sz="2400" dirty="0"/>
              <a:t>Экономические методы — это элементы экономического механизма, с помощью которого обеспечивается прогрессивное развитие организации. </a:t>
            </a:r>
            <a:br>
              <a:rPr lang="ru-RU" sz="2400" dirty="0"/>
            </a:br>
            <a:r>
              <a:rPr lang="ru-RU" sz="2400" dirty="0"/>
              <a:t/>
            </a:r>
            <a:br>
              <a:rPr lang="ru-RU" sz="2400" dirty="0"/>
            </a:br>
            <a:r>
              <a:rPr lang="ru-RU" sz="2400" dirty="0"/>
              <a:t>Экономические методы направлены на экономическую заинтересованность работников, повышение эффективности работы, активизацию деятельности, путём экономического стимулирования, создание благоприятных экономических условий для функционирования и успешного развития организации.</a:t>
            </a:r>
            <a:br>
              <a:rPr lang="ru-RU" sz="2400" dirty="0"/>
            </a:br>
            <a:endParaRPr lang="ru-RU" dirty="0"/>
          </a:p>
        </p:txBody>
      </p:sp>
    </p:spTree>
    <p:extLst>
      <p:ext uri="{BB962C8B-B14F-4D97-AF65-F5344CB8AC3E}">
        <p14:creationId xmlns:p14="http://schemas.microsoft.com/office/powerpoint/2010/main" val="325839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000" dirty="0"/>
              <a:t>Экономические методы управления персоналом:</a:t>
            </a:r>
            <a:endParaRPr lang="ru-RU" sz="2100" dirty="0"/>
          </a:p>
        </p:txBody>
      </p:sp>
      <p:sp>
        <p:nvSpPr>
          <p:cNvPr id="2" name="Объект 1"/>
          <p:cNvSpPr>
            <a:spLocks noGrp="1"/>
          </p:cNvSpPr>
          <p:nvPr>
            <p:ph idx="1"/>
          </p:nvPr>
        </p:nvSpPr>
        <p:spPr/>
        <p:txBody>
          <a:bodyPr>
            <a:normAutofit fontScale="77500" lnSpcReduction="20000"/>
          </a:bodyPr>
          <a:lstStyle/>
          <a:p>
            <a:pPr marL="0" indent="0">
              <a:buNone/>
            </a:pPr>
            <a:r>
              <a:rPr lang="ru-RU" sz="2400" dirty="0"/>
              <a:t/>
            </a:r>
            <a:br>
              <a:rPr lang="ru-RU" sz="2400" dirty="0"/>
            </a:br>
            <a:r>
              <a:rPr lang="ru-RU" sz="2400" dirty="0"/>
              <a:t/>
            </a:r>
            <a:br>
              <a:rPr lang="ru-RU" sz="2400" dirty="0"/>
            </a:br>
            <a:r>
              <a:rPr lang="ru-RU" sz="2400" dirty="0"/>
              <a:t>- технико-экономический анализ</a:t>
            </a:r>
            <a:br>
              <a:rPr lang="ru-RU" sz="2400" dirty="0"/>
            </a:br>
            <a:r>
              <a:rPr lang="ru-RU" sz="2400" dirty="0"/>
              <a:t>- технико-экономические обоснование</a:t>
            </a:r>
            <a:br>
              <a:rPr lang="ru-RU" sz="2400" dirty="0"/>
            </a:br>
            <a:r>
              <a:rPr lang="ru-RU" sz="2400" dirty="0"/>
              <a:t>- технико-экономическое планирование</a:t>
            </a:r>
            <a:br>
              <a:rPr lang="ru-RU" sz="2400" dirty="0"/>
            </a:br>
            <a:r>
              <a:rPr lang="ru-RU" sz="2400" dirty="0"/>
              <a:t>- экономическое стимулирование</a:t>
            </a:r>
            <a:br>
              <a:rPr lang="ru-RU" sz="2400" dirty="0"/>
            </a:br>
            <a:r>
              <a:rPr lang="ru-RU" sz="2400" dirty="0"/>
              <a:t>- мотивация трудовой деятельности</a:t>
            </a:r>
            <a:br>
              <a:rPr lang="ru-RU" sz="2400" dirty="0"/>
            </a:br>
            <a:r>
              <a:rPr lang="ru-RU" sz="2400" dirty="0"/>
              <a:t>- оплата труда</a:t>
            </a:r>
            <a:br>
              <a:rPr lang="ru-RU" sz="2400" dirty="0"/>
            </a:br>
            <a:r>
              <a:rPr lang="ru-RU" sz="2400" dirty="0"/>
              <a:t>-капиталовложения</a:t>
            </a:r>
            <a:br>
              <a:rPr lang="ru-RU" sz="2400" dirty="0"/>
            </a:br>
            <a:r>
              <a:rPr lang="ru-RU" sz="2400" dirty="0"/>
              <a:t>- кредитование</a:t>
            </a:r>
            <a:br>
              <a:rPr lang="ru-RU" sz="2400" dirty="0"/>
            </a:br>
            <a:r>
              <a:rPr lang="ru-RU" sz="2400" dirty="0"/>
              <a:t>- ценообразование</a:t>
            </a:r>
            <a:br>
              <a:rPr lang="ru-RU" sz="2400" dirty="0"/>
            </a:br>
            <a:r>
              <a:rPr lang="ru-RU" sz="2400" dirty="0"/>
              <a:t>- участие в прибылях и капитале</a:t>
            </a:r>
            <a:br>
              <a:rPr lang="ru-RU" sz="2400" dirty="0"/>
            </a:br>
            <a:r>
              <a:rPr lang="ru-RU" sz="2400" dirty="0"/>
              <a:t>- налогообложение</a:t>
            </a:r>
            <a:br>
              <a:rPr lang="ru-RU" sz="2400" dirty="0"/>
            </a:br>
            <a:r>
              <a:rPr lang="ru-RU" sz="2400" dirty="0"/>
              <a:t> - установление экономических норм и нормативов</a:t>
            </a:r>
            <a:br>
              <a:rPr lang="ru-RU" sz="2400" dirty="0"/>
            </a:br>
            <a:r>
              <a:rPr lang="ru-RU" sz="2400" dirty="0"/>
              <a:t>- страхование</a:t>
            </a:r>
            <a:br>
              <a:rPr lang="ru-RU" sz="2400" dirty="0"/>
            </a:br>
            <a:r>
              <a:rPr lang="ru-RU" sz="2400" dirty="0"/>
              <a:t>- установление материальных санкций и поощрений</a:t>
            </a:r>
            <a:br>
              <a:rPr lang="ru-RU" sz="2400" dirty="0"/>
            </a:br>
            <a:r>
              <a:rPr lang="ru-RU" sz="2400" dirty="0"/>
              <a:t/>
            </a:r>
            <a:br>
              <a:rPr lang="ru-RU" sz="2400" dirty="0"/>
            </a:br>
            <a:r>
              <a:rPr lang="ru-RU" sz="2400" dirty="0"/>
              <a:t/>
            </a:r>
            <a:br>
              <a:rPr lang="ru-RU" sz="2400" dirty="0"/>
            </a:br>
            <a:endParaRPr lang="ru-RU" dirty="0"/>
          </a:p>
        </p:txBody>
      </p:sp>
    </p:spTree>
    <p:extLst>
      <p:ext uri="{BB962C8B-B14F-4D97-AF65-F5344CB8AC3E}">
        <p14:creationId xmlns:p14="http://schemas.microsoft.com/office/powerpoint/2010/main" val="354995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628800"/>
            <a:ext cx="7955280" cy="4069080"/>
          </a:xfrm>
        </p:spPr>
        <p:txBody>
          <a:bodyPr>
            <a:normAutofit fontScale="85000" lnSpcReduction="20000"/>
          </a:bodyPr>
          <a:lstStyle/>
          <a:p>
            <a:pPr indent="0">
              <a:lnSpc>
                <a:spcPct val="107000"/>
              </a:lnSpc>
              <a:buNone/>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Важнейшим экономическим методом управления персоналом является технико-экономическое планирование, которое объединяет и синтезирует в себе все экономические методы управления.</a:t>
            </a:r>
          </a:p>
          <a:p>
            <a:pPr indent="0">
              <a:lnSpc>
                <a:spcPct val="107000"/>
              </a:lnSpc>
              <a:buNone/>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buNone/>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Планирование - это вид управленческой деятельности, связанной с составлением планов организации и ее составных частей. </a:t>
            </a:r>
          </a:p>
          <a:p>
            <a:pPr indent="0">
              <a:lnSpc>
                <a:spcPct val="107000"/>
              </a:lnSpc>
              <a:buNone/>
            </a:pP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nSpc>
                <a:spcPct val="107000"/>
              </a:lnSpc>
              <a:buNone/>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Включает в себя: установление целей и задач; разработку стратегий, программ и планов для достижения целей; определение необходимых ресурсов и их распределение по целям и задачам; доведение планов до всех, кто их должен выполнять, и кто несет ответственность за их реализацию.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61385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4360" y="1268760"/>
            <a:ext cx="7955280" cy="5328592"/>
          </a:xfrm>
        </p:spPr>
        <p:txBody>
          <a:bodyPr>
            <a:normAutofit fontScale="70000" lnSpcReduction="20000"/>
          </a:bodyPr>
          <a:lstStyle/>
          <a:p>
            <a:pPr marL="0" indent="0">
              <a:buNone/>
            </a:pPr>
            <a:r>
              <a:rPr lang="ru-RU" sz="2400" dirty="0"/>
              <a:t>Экономическое стимулирование представляет собой метод управления, опирающийся на экономические интересы работников. Его основу составляет формирование доходов предприятий и организаций, а также каждого работника в зависимости от личного вклада в деятельность предприятия. </a:t>
            </a:r>
          </a:p>
          <a:p>
            <a:pPr marL="0" indent="0">
              <a:buNone/>
            </a:pPr>
            <a:r>
              <a:rPr lang="ru-RU" sz="2400" dirty="0" smtClean="0"/>
              <a:t>Система </a:t>
            </a:r>
            <a:r>
              <a:rPr lang="ru-RU" sz="2400" dirty="0"/>
              <a:t>экономического стимулирования есть совокупность разрабатываемых и осуществляемых мероприятий, направленных на усиление заинтересованности персонала и каждого работника в получении возможно высокой прибыли. </a:t>
            </a:r>
          </a:p>
          <a:p>
            <a:pPr marL="0" indent="0">
              <a:buNone/>
            </a:pPr>
            <a:r>
              <a:rPr lang="ru-RU" sz="2400" dirty="0" smtClean="0"/>
              <a:t>Экономическое </a:t>
            </a:r>
            <a:r>
              <a:rPr lang="ru-RU" sz="2400" dirty="0"/>
              <a:t>стимулирование базируется на следующих основных принципах:</a:t>
            </a:r>
          </a:p>
          <a:p>
            <a:pPr marL="0" indent="0">
              <a:buNone/>
            </a:pPr>
            <a:r>
              <a:rPr lang="ru-RU" sz="2400" dirty="0"/>
              <a:t>- взаимосвязь и согласованность целей экономического стимулирования с целями развития организации;</a:t>
            </a:r>
          </a:p>
          <a:p>
            <a:pPr marL="0" indent="0">
              <a:buNone/>
            </a:pPr>
            <a:r>
              <a:rPr lang="ru-RU" sz="2400" dirty="0"/>
              <a:t>- дифференциация экономического стимулирования, направленная на реализацию необходимых изменений в структуре производства;</a:t>
            </a:r>
          </a:p>
          <a:p>
            <a:pPr marL="0" indent="0">
              <a:buNone/>
            </a:pPr>
            <a:r>
              <a:rPr lang="ru-RU" sz="2400" dirty="0"/>
              <a:t>- сочетание экономического стимулирования с другими методами мотивации;</a:t>
            </a:r>
          </a:p>
          <a:p>
            <a:pPr marL="0" indent="0">
              <a:buNone/>
            </a:pPr>
            <a:r>
              <a:rPr lang="ru-RU" sz="2400" dirty="0"/>
              <a:t>- сочетание экономического стимулирования с экономическими санкциями, предусматривающими материальную ответственность организаций и отдельных работников.</a:t>
            </a:r>
          </a:p>
          <a:p>
            <a:pPr marL="0" indent="0">
              <a:buNone/>
            </a:pPr>
            <a:r>
              <a:rPr lang="ru-RU" sz="2400" dirty="0" smtClean="0"/>
              <a:t>Экономическое </a:t>
            </a:r>
            <a:r>
              <a:rPr lang="ru-RU" sz="2400" dirty="0"/>
              <a:t>стимулирование проявляется в установлении уровня материального вознаграждения (заработная плата, премии), компенсаций и льгот.</a:t>
            </a:r>
          </a:p>
          <a:p>
            <a:pPr indent="0">
              <a:lnSpc>
                <a:spcPct val="107000"/>
              </a:lnSpc>
              <a:buNone/>
            </a:pPr>
            <a:endParaRPr lang="ru-RU"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014402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23528" y="1844824"/>
            <a:ext cx="8820472" cy="2520280"/>
          </a:xfrm>
        </p:spPr>
        <p:txBody>
          <a:bodyPr>
            <a:noAutofit/>
          </a:bodyPr>
          <a:lstStyle/>
          <a:p>
            <a:r>
              <a:rPr lang="ru-RU" sz="4000" dirty="0"/>
              <a:t>Управление </a:t>
            </a:r>
            <a:r>
              <a:rPr lang="ru-RU" sz="4000" dirty="0" smtClean="0"/>
              <a:t>эффективностью </a:t>
            </a:r>
            <a:r>
              <a:rPr lang="ru-RU" sz="4000" dirty="0"/>
              <a:t>деятельности персонала на основе </a:t>
            </a:r>
            <a:r>
              <a:rPr lang="ru-RU" sz="4000" dirty="0" smtClean="0"/>
              <a:t>функционально-стоимостного анализа</a:t>
            </a:r>
            <a:endParaRPr lang="ru-RU" sz="4000" dirty="0"/>
          </a:p>
        </p:txBody>
      </p:sp>
    </p:spTree>
    <p:extLst>
      <p:ext uri="{BB962C8B-B14F-4D97-AF65-F5344CB8AC3E}">
        <p14:creationId xmlns:p14="http://schemas.microsoft.com/office/powerpoint/2010/main" val="4009735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idx="1"/>
          </p:nvPr>
        </p:nvSpPr>
        <p:spPr>
          <a:xfrm>
            <a:off x="53593" y="3804147"/>
            <a:ext cx="8912989" cy="1982921"/>
          </a:xfrm>
        </p:spPr>
        <p:txBody>
          <a:bodyPr rtlCol="0">
            <a:normAutofit fontScale="92500" lnSpcReduction="10000"/>
          </a:bodyPr>
          <a:lstStyle/>
          <a:p>
            <a:pPr algn="just">
              <a:buNone/>
            </a:pPr>
            <a:r>
              <a:rPr lang="ru-RU" sz="1500" dirty="0"/>
              <a:t>	</a:t>
            </a:r>
            <a:r>
              <a:rPr lang="ru-RU" sz="1500" b="1" dirty="0"/>
              <a:t>Функционально-стоимостной анализ </a:t>
            </a:r>
            <a:r>
              <a:rPr lang="ru-RU" sz="1500" dirty="0"/>
              <a:t>представляет собой технологию, позволяющую оценить реальную стоимость продукта или услуги безотносительно к организационной структуре предприятия. </a:t>
            </a:r>
          </a:p>
          <a:p>
            <a:pPr algn="just">
              <a:buNone/>
            </a:pPr>
            <a:r>
              <a:rPr lang="ru-RU" sz="1500" dirty="0"/>
              <a:t>	</a:t>
            </a:r>
            <a:r>
              <a:rPr lang="ru-RU" sz="1500" b="1" dirty="0"/>
              <a:t>Целью</a:t>
            </a:r>
            <a:r>
              <a:rPr lang="ru-RU" sz="1500" dirty="0"/>
              <a:t> функционально-стоимостного анализа является обеспечение правильного распределения средств, выделяемых на производство продукции или оказание услуг по прямым и косвенным издержкам. Это позволяет более реалистично оценивать расходы компании. </a:t>
            </a:r>
          </a:p>
          <a:p>
            <a:pPr algn="just">
              <a:buNone/>
            </a:pPr>
            <a:r>
              <a:rPr lang="ru-RU" sz="1500" dirty="0"/>
              <a:t>	Функционально-стоимостной анализ используется как методология непрерывного совершенствования продукции, услуг, производственных технологий. </a:t>
            </a:r>
          </a:p>
        </p:txBody>
      </p:sp>
      <p:pic>
        <p:nvPicPr>
          <p:cNvPr id="10242" name="Picture 2" descr="ÐÐ°ÑÑÐ¸Ð½ÐºÐ¸ Ð¿Ð¾ Ð·Ð°Ð¿ÑÐ¾ÑÑ ÑÑÐ½ÐºÑÐ¸Ð¾Ð½Ð°Ð»ÑÐ½Ð¾ ÑÑÐ¾Ð¸Ð¼Ð¾ÑÑÐ½Ð¾Ð¹ Ð°Ð½Ð°Ð»Ð¸Ð·"/>
          <p:cNvPicPr>
            <a:picLocks noChangeAspect="1" noChangeArrowheads="1" noCrop="1"/>
          </p:cNvPicPr>
          <p:nvPr/>
        </p:nvPicPr>
        <p:blipFill>
          <a:blip r:embed="rId2" cstate="print"/>
          <a:srcRect/>
          <a:stretch>
            <a:fillRect/>
          </a:stretch>
        </p:blipFill>
        <p:spPr bwMode="auto">
          <a:xfrm>
            <a:off x="2696265" y="963747"/>
            <a:ext cx="3644286" cy="2733215"/>
          </a:xfrm>
          <a:prstGeom prst="rect">
            <a:avLst/>
          </a:prstGeom>
          <a:noFill/>
        </p:spPr>
      </p:pic>
    </p:spTree>
    <p:extLst>
      <p:ext uri="{BB962C8B-B14F-4D97-AF65-F5344CB8AC3E}">
        <p14:creationId xmlns:p14="http://schemas.microsoft.com/office/powerpoint/2010/main" val="40966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l="12628" t="25390" r="9956" b="18720"/>
          <a:stretch>
            <a:fillRect/>
          </a:stretch>
        </p:blipFill>
        <p:spPr bwMode="auto">
          <a:xfrm>
            <a:off x="669261" y="2196374"/>
            <a:ext cx="7649410" cy="3608889"/>
          </a:xfrm>
          <a:prstGeom prst="rect">
            <a:avLst/>
          </a:prstGeom>
          <a:noFill/>
          <a:ln w="9525">
            <a:noFill/>
            <a:miter lim="800000"/>
            <a:headEnd/>
            <a:tailEnd/>
          </a:ln>
        </p:spPr>
      </p:pic>
      <p:sp>
        <p:nvSpPr>
          <p:cNvPr id="9" name="TextBox 8"/>
          <p:cNvSpPr txBox="1"/>
          <p:nvPr/>
        </p:nvSpPr>
        <p:spPr>
          <a:xfrm>
            <a:off x="606158" y="1178117"/>
            <a:ext cx="8628385" cy="461793"/>
          </a:xfrm>
          <a:prstGeom prst="rect">
            <a:avLst/>
          </a:prstGeom>
          <a:noFill/>
        </p:spPr>
        <p:txBody>
          <a:bodyPr wrap="square" rtlCol="0">
            <a:spAutoFit/>
          </a:bodyPr>
          <a:lstStyle/>
          <a:p>
            <a:r>
              <a:rPr lang="ru-RU" sz="2401" dirty="0"/>
              <a:t>Этапы проведения функционально-стоимостного анализа :</a:t>
            </a:r>
          </a:p>
        </p:txBody>
      </p:sp>
    </p:spTree>
    <p:extLst>
      <p:ext uri="{BB962C8B-B14F-4D97-AF65-F5344CB8AC3E}">
        <p14:creationId xmlns:p14="http://schemas.microsoft.com/office/powerpoint/2010/main" val="197133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1700" y="764704"/>
            <a:ext cx="6377940" cy="648403"/>
          </a:xfrm>
        </p:spPr>
        <p:txBody>
          <a:bodyPr>
            <a:normAutofit/>
          </a:bodyPr>
          <a:lstStyle/>
          <a:p>
            <a:r>
              <a:rPr lang="ru-RU" sz="2400" dirty="0" smtClean="0"/>
              <a:t>СОДЕРЖАНИЕ</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62128786"/>
              </p:ext>
            </p:extLst>
          </p:nvPr>
        </p:nvGraphicFramePr>
        <p:xfrm>
          <a:off x="457200" y="1916832"/>
          <a:ext cx="8092440" cy="3926629"/>
        </p:xfrm>
        <a:graphic>
          <a:graphicData uri="http://schemas.openxmlformats.org/drawingml/2006/table">
            <a:tbl>
              <a:tblPr firstRow="1" firstCol="1" bandRow="1">
                <a:tableStyleId>{5C22544A-7EE6-4342-B048-85BDC9FD1C3A}</a:tableStyleId>
              </a:tblPr>
              <a:tblGrid>
                <a:gridCol w="8092440"/>
              </a:tblGrid>
              <a:tr h="360040">
                <a:tc>
                  <a:txBody>
                    <a:bodyPr/>
                    <a:lstStyle/>
                    <a:p>
                      <a:pPr algn="just">
                        <a:lnSpc>
                          <a:spcPct val="107000"/>
                        </a:lnSpc>
                        <a:spcAft>
                          <a:spcPts val="0"/>
                        </a:spcAft>
                      </a:pPr>
                      <a:r>
                        <a:rPr lang="ru-RU" sz="1600" b="0" dirty="0" smtClean="0">
                          <a:effectLst/>
                        </a:rPr>
                        <a:t>1. </a:t>
                      </a:r>
                      <a:r>
                        <a:rPr lang="en-US" sz="1600" b="0" dirty="0" smtClean="0">
                          <a:effectLst/>
                        </a:rPr>
                        <a:t>Экономическая </a:t>
                      </a:r>
                      <a:r>
                        <a:rPr lang="en-US" sz="1600" b="0" dirty="0">
                          <a:effectLst/>
                        </a:rPr>
                        <a:t>оценка трудового </a:t>
                      </a:r>
                      <a:r>
                        <a:rPr lang="en-US" sz="1600" b="0" dirty="0" smtClean="0">
                          <a:effectLst/>
                        </a:rPr>
                        <a:t>потенциала</a:t>
                      </a:r>
                      <a:r>
                        <a:rPr lang="ru-RU" sz="1600" b="0" dirty="0" smtClean="0">
                          <a:effectLst/>
                        </a:rPr>
                        <a:t> </a:t>
                      </a:r>
                      <a:endParaRPr lang="ru-RU" sz="1600" b="0" dirty="0">
                        <a:effectLst/>
                        <a:latin typeface="Calibri" panose="020F0502020204030204" pitchFamily="34" charset="0"/>
                        <a:cs typeface="Times New Roman" panose="02020603050405020304" pitchFamily="18" charset="0"/>
                      </a:endParaRPr>
                    </a:p>
                  </a:txBody>
                  <a:tcPr marL="21590" marR="21590" marT="0" marB="0"/>
                </a:tc>
              </a:tr>
              <a:tr h="360202">
                <a:tc>
                  <a:txBody>
                    <a:bodyPr/>
                    <a:lstStyle/>
                    <a:p>
                      <a:pPr algn="just">
                        <a:lnSpc>
                          <a:spcPct val="107000"/>
                        </a:lnSpc>
                        <a:spcAft>
                          <a:spcPts val="0"/>
                        </a:spcAft>
                      </a:pPr>
                      <a:r>
                        <a:rPr lang="ru-RU" sz="1600" b="0" dirty="0" smtClean="0">
                          <a:effectLst/>
                        </a:rPr>
                        <a:t>2. Экономические </a:t>
                      </a:r>
                      <a:r>
                        <a:rPr lang="ru-RU" sz="1600" b="0" dirty="0">
                          <a:effectLst/>
                        </a:rPr>
                        <a:t>методы управления </a:t>
                      </a:r>
                      <a:r>
                        <a:rPr lang="ru-RU" sz="1600" b="0" dirty="0" smtClean="0">
                          <a:effectLst/>
                        </a:rPr>
                        <a:t>персоналом </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1590" marR="21590" marT="0" marB="0"/>
                </a:tc>
              </a:tr>
              <a:tr h="619661">
                <a:tc>
                  <a:txBody>
                    <a:bodyPr/>
                    <a:lstStyle/>
                    <a:p>
                      <a:pPr>
                        <a:lnSpc>
                          <a:spcPct val="115000"/>
                        </a:lnSpc>
                        <a:spcAft>
                          <a:spcPts val="0"/>
                        </a:spcAft>
                      </a:pPr>
                      <a:r>
                        <a:rPr lang="ru-RU" sz="1600" b="0" dirty="0" smtClean="0">
                          <a:effectLst/>
                        </a:rPr>
                        <a:t>3. Управление </a:t>
                      </a:r>
                      <a:r>
                        <a:rPr lang="ru-RU" sz="1600" b="0" dirty="0">
                          <a:effectLst/>
                        </a:rPr>
                        <a:t>эффективностью деятельности персонала на основе функционально-стоимостного анализа (</a:t>
                      </a:r>
                      <a:r>
                        <a:rPr lang="ru-RU" sz="1600" b="0" dirty="0" smtClean="0">
                          <a:effectLst/>
                        </a:rPr>
                        <a:t>ФСА)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90" marR="21590" marT="0" marB="0"/>
                </a:tc>
              </a:tr>
              <a:tr h="485025">
                <a:tc>
                  <a:txBody>
                    <a:bodyPr/>
                    <a:lstStyle/>
                    <a:p>
                      <a:pPr>
                        <a:lnSpc>
                          <a:spcPct val="107000"/>
                        </a:lnSpc>
                        <a:spcAft>
                          <a:spcPts val="0"/>
                        </a:spcAft>
                      </a:pPr>
                      <a:r>
                        <a:rPr lang="ru-RU" sz="1600" b="0" dirty="0" smtClean="0">
                          <a:effectLst/>
                        </a:rPr>
                        <a:t>4.</a:t>
                      </a:r>
                      <a:r>
                        <a:rPr lang="ru-RU" sz="1600" b="0" baseline="0" dirty="0" smtClean="0">
                          <a:effectLst/>
                        </a:rPr>
                        <a:t> Управление </a:t>
                      </a:r>
                      <a:r>
                        <a:rPr lang="ru-RU" sz="1600" b="0" dirty="0" smtClean="0">
                          <a:effectLst/>
                        </a:rPr>
                        <a:t>производительностью труда  персонала организации</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21590" marR="21590" marT="0" marB="0"/>
                </a:tc>
              </a:tr>
              <a:tr h="504056">
                <a:tc>
                  <a:txBody>
                    <a:bodyPr/>
                    <a:lstStyle/>
                    <a:p>
                      <a:pPr algn="just">
                        <a:lnSpc>
                          <a:spcPct val="107000"/>
                        </a:lnSpc>
                        <a:spcAft>
                          <a:spcPts val="0"/>
                        </a:spcAft>
                      </a:pPr>
                      <a:r>
                        <a:rPr lang="ru-RU" sz="1600" b="0" dirty="0" smtClean="0">
                          <a:effectLst/>
                        </a:rPr>
                        <a:t>5. Управление расходами </a:t>
                      </a:r>
                      <a:r>
                        <a:rPr lang="ru-RU" sz="1600" b="0" dirty="0">
                          <a:effectLst/>
                        </a:rPr>
                        <a:t>на </a:t>
                      </a:r>
                      <a:r>
                        <a:rPr lang="ru-RU" sz="1600" b="0" dirty="0" smtClean="0">
                          <a:effectLst/>
                        </a:rPr>
                        <a:t>персонал организации</a:t>
                      </a:r>
                      <a:endParaRPr lang="ru-RU" sz="1600" b="0" dirty="0">
                        <a:effectLst/>
                        <a:latin typeface="Calibri" panose="020F0502020204030204" pitchFamily="34" charset="0"/>
                        <a:cs typeface="Times New Roman" panose="02020603050405020304" pitchFamily="18" charset="0"/>
                      </a:endParaRPr>
                    </a:p>
                  </a:txBody>
                  <a:tcPr marL="21590" marR="21590" marT="0" marB="0"/>
                </a:tc>
              </a:tr>
              <a:tr h="388289">
                <a:tc>
                  <a:txBody>
                    <a:bodyPr/>
                    <a:lstStyle/>
                    <a:p>
                      <a:pPr algn="just">
                        <a:lnSpc>
                          <a:spcPct val="107000"/>
                        </a:lnSpc>
                        <a:spcAft>
                          <a:spcPts val="0"/>
                        </a:spcAft>
                      </a:pPr>
                      <a:r>
                        <a:rPr lang="ru-RU" sz="1600" b="0" dirty="0" smtClean="0">
                          <a:effectLst/>
                        </a:rPr>
                        <a:t>6. </a:t>
                      </a:r>
                      <a:r>
                        <a:rPr lang="en-US" sz="1600" b="0" dirty="0" smtClean="0">
                          <a:effectLst/>
                        </a:rPr>
                        <a:t>Бюджетирование </a:t>
                      </a:r>
                      <a:r>
                        <a:rPr lang="ru-RU" sz="1600" b="0" dirty="0" smtClean="0">
                          <a:effectLst/>
                        </a:rPr>
                        <a:t>затрат в управлении </a:t>
                      </a:r>
                      <a:r>
                        <a:rPr lang="en-US" sz="1600" b="0" dirty="0" smtClean="0">
                          <a:effectLst/>
                        </a:rPr>
                        <a:t>персонал</a:t>
                      </a:r>
                      <a:r>
                        <a:rPr lang="ru-RU" sz="1600" b="0" dirty="0" smtClean="0">
                          <a:effectLst/>
                        </a:rPr>
                        <a:t>ом</a:t>
                      </a:r>
                      <a:endParaRPr lang="ru-RU" sz="1600" b="0" dirty="0">
                        <a:effectLst/>
                        <a:latin typeface="Calibri" panose="020F0502020204030204" pitchFamily="34" charset="0"/>
                        <a:cs typeface="Times New Roman" panose="02020603050405020304" pitchFamily="18" charset="0"/>
                      </a:endParaRPr>
                    </a:p>
                  </a:txBody>
                  <a:tcPr marL="21590" marR="21590" marT="0" marB="0"/>
                </a:tc>
              </a:tr>
              <a:tr h="374668">
                <a:tc>
                  <a:txBody>
                    <a:bodyPr/>
                    <a:lstStyle/>
                    <a:p>
                      <a:pPr>
                        <a:lnSpc>
                          <a:spcPct val="115000"/>
                        </a:lnSpc>
                        <a:spcAft>
                          <a:spcPts val="0"/>
                        </a:spcAft>
                      </a:pPr>
                      <a:r>
                        <a:rPr lang="ru-RU" sz="1600" b="0" dirty="0" smtClean="0">
                          <a:effectLst/>
                        </a:rPr>
                        <a:t>7. Оценка </a:t>
                      </a:r>
                      <a:r>
                        <a:rPr lang="ru-RU" sz="1600" b="0" dirty="0">
                          <a:effectLst/>
                        </a:rPr>
                        <a:t>деятельности служб управления персоналом и кадровых рисков</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90" marR="21590" marT="0" marB="0" anchor="ctr"/>
                </a:tc>
              </a:tr>
              <a:tr h="834688">
                <a:tc>
                  <a:txBody>
                    <a:bodyPr/>
                    <a:lstStyle/>
                    <a:p>
                      <a:pPr>
                        <a:lnSpc>
                          <a:spcPct val="115000"/>
                        </a:lnSpc>
                        <a:spcAft>
                          <a:spcPts val="0"/>
                        </a:spcAft>
                      </a:pPr>
                      <a:r>
                        <a:rPr lang="ru-RU" sz="1600" b="0" dirty="0" smtClean="0">
                          <a:effectLst/>
                        </a:rPr>
                        <a:t>8. Оценка </a:t>
                      </a:r>
                      <a:r>
                        <a:rPr lang="ru-RU" sz="1600" b="0" dirty="0">
                          <a:effectLst/>
                        </a:rPr>
                        <a:t>экономической и социальной эффективности управления персоналом</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90" marR="21590" marT="0" marB="0" anchor="ctr"/>
                </a:tc>
              </a:tr>
            </a:tbl>
          </a:graphicData>
        </a:graphic>
      </p:graphicFrame>
    </p:spTree>
    <p:extLst>
      <p:ext uri="{BB962C8B-B14F-4D97-AF65-F5344CB8AC3E}">
        <p14:creationId xmlns:p14="http://schemas.microsoft.com/office/powerpoint/2010/main" val="395044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963747"/>
            <a:ext cx="9143999" cy="618108"/>
          </a:xfrm>
        </p:spPr>
        <p:txBody>
          <a:bodyPr rtlCol="0">
            <a:normAutofit fontScale="90000"/>
          </a:bodyPr>
          <a:lstStyle/>
          <a:p>
            <a:pPr algn="ctr"/>
            <a:r>
              <a:rPr lang="en-US" dirty="0" smtClean="0"/>
              <a:t>I </a:t>
            </a:r>
            <a:r>
              <a:rPr lang="ru-RU" dirty="0" smtClean="0"/>
              <a:t>этап - подготовительный</a:t>
            </a:r>
            <a:endParaRPr lang="ru-RU" dirty="0"/>
          </a:p>
        </p:txBody>
      </p:sp>
      <p:sp>
        <p:nvSpPr>
          <p:cNvPr id="3" name="Объект 2"/>
          <p:cNvSpPr>
            <a:spLocks noGrp="1"/>
          </p:cNvSpPr>
          <p:nvPr>
            <p:ph sz="half" idx="1"/>
          </p:nvPr>
        </p:nvSpPr>
        <p:spPr>
          <a:xfrm>
            <a:off x="1" y="1821226"/>
            <a:ext cx="9020173" cy="3858657"/>
          </a:xfrm>
        </p:spPr>
        <p:txBody>
          <a:bodyPr rtlCol="0">
            <a:noAutofit/>
          </a:bodyPr>
          <a:lstStyle/>
          <a:p>
            <a:pPr algn="just"/>
            <a:r>
              <a:rPr lang="ru-RU" sz="1350" dirty="0"/>
              <a:t>Включает выбор объекта исследования, постановку задачи, определение цели анализа, формирование группы по его проведению. </a:t>
            </a:r>
          </a:p>
          <a:p>
            <a:pPr algn="just"/>
            <a:r>
              <a:rPr lang="ru-RU" sz="1350" dirty="0"/>
              <a:t>Объектом исследования могут быть проектируемое или модернизируемое изделие, технологический или производственный процесс. </a:t>
            </a:r>
          </a:p>
          <a:p>
            <a:pPr algn="just"/>
            <a:r>
              <a:rPr lang="ru-RU" sz="1350" dirty="0"/>
              <a:t>Основными задачами, определяющими необходимость проведения ФСА на стадиях подготовки производства, являются: снижение себестоимости и цены проектируемого изделия; сокращение сроков и затрат на конструкторскую и технологическую подготовку производства; повышение серийности при изготовлении новой продукции; ограничение номенклатуры конструктивных элементов и применяемых материалов; повышение качества конструкции изделия (надежность, долговечность, ремонтопригодность); снижение трудоемкости изготовления изделия; внедрение безотходной и малоотходной технологии; совершенствование организации производства и т. д. </a:t>
            </a:r>
          </a:p>
          <a:p>
            <a:pPr algn="just"/>
            <a:r>
              <a:rPr lang="ru-RU" sz="1350" dirty="0"/>
              <a:t>На этом этапе формируется группа, которая будет участвовать в проведении анализа. В ее состав входят технологи, конструкторы, экономисты, плановики, нормировщики, работники сбыта и снабжения и другие специалисты, имеющие соответствующие знания по исследуемому вопросу. Состав группы не должен превышать пяти-семи человек.</a:t>
            </a:r>
          </a:p>
        </p:txBody>
      </p:sp>
    </p:spTree>
    <p:extLst>
      <p:ext uri="{BB962C8B-B14F-4D97-AF65-F5344CB8AC3E}">
        <p14:creationId xmlns:p14="http://schemas.microsoft.com/office/powerpoint/2010/main" val="24008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 y="910154"/>
            <a:ext cx="9144000" cy="678822"/>
          </a:xfrm>
        </p:spPr>
        <p:txBody>
          <a:bodyPr rtlCol="0">
            <a:normAutofit/>
          </a:bodyPr>
          <a:lstStyle/>
          <a:p>
            <a:pPr algn="ctr"/>
            <a:r>
              <a:rPr lang="en-US" dirty="0" smtClean="0"/>
              <a:t>II </a:t>
            </a:r>
            <a:r>
              <a:rPr lang="ru-RU" dirty="0" smtClean="0"/>
              <a:t>этап - информационный</a:t>
            </a:r>
            <a:endParaRPr lang="ru-RU" dirty="0"/>
          </a:p>
        </p:txBody>
      </p:sp>
      <p:sp>
        <p:nvSpPr>
          <p:cNvPr id="4" name="Содержимое 3"/>
          <p:cNvSpPr>
            <a:spLocks noGrp="1"/>
          </p:cNvSpPr>
          <p:nvPr>
            <p:ph idx="1"/>
          </p:nvPr>
        </p:nvSpPr>
        <p:spPr>
          <a:xfrm>
            <a:off x="0" y="2142781"/>
            <a:ext cx="9020174" cy="3229826"/>
          </a:xfrm>
        </p:spPr>
        <p:txBody>
          <a:bodyPr>
            <a:normAutofit/>
          </a:bodyPr>
          <a:lstStyle/>
          <a:p>
            <a:pPr algn="just"/>
            <a:r>
              <a:rPr lang="ru-RU" sz="1500" dirty="0"/>
              <a:t>Задачей информационного этапа считается сбор и обобщение информации об исследуемом объекте. Информационный этап также проводится пошагово: подготовка и сбор информации об исследуемом объекте; становление модели объекта анализа; изучение технологии, условий изготовления, условий применения; определение затрат и их структуры на всех стадиях жизненного цикла. </a:t>
            </a:r>
          </a:p>
          <a:p>
            <a:pPr algn="just"/>
            <a:r>
              <a:rPr lang="ru-RU" sz="1500" dirty="0"/>
              <a:t>Данный этап является ключевым в функционально-стоимостном анализе, поскольку от количества и качества информации зависит итог всего анализа. Информация для анализа поступает от двух источников: первичных и вторичных. К первичным источникам относится опрос потребителей, запросы в соответствующие подразделения предприятия, первичная документация. К вторичным источникам можно отнести нормативные акты, стандарты продукции, инструкции, анализ потенциальных поставщиков.</a:t>
            </a:r>
          </a:p>
          <a:p>
            <a:pPr algn="just"/>
            <a:r>
              <a:rPr lang="ru-RU" sz="1500" dirty="0"/>
              <a:t>Переход к третьем этапу можно осуществлять только после сбора всей интересующей информации об объекте анализа.</a:t>
            </a:r>
          </a:p>
        </p:txBody>
      </p:sp>
    </p:spTree>
    <p:extLst>
      <p:ext uri="{BB962C8B-B14F-4D97-AF65-F5344CB8AC3E}">
        <p14:creationId xmlns:p14="http://schemas.microsoft.com/office/powerpoint/2010/main" val="245941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III </a:t>
            </a:r>
            <a:r>
              <a:rPr lang="ru-RU" dirty="0"/>
              <a:t>этап - аналитический</a:t>
            </a:r>
            <a:br>
              <a:rPr lang="ru-RU" dirty="0"/>
            </a:br>
            <a:endParaRPr lang="ru-RU" dirty="0"/>
          </a:p>
        </p:txBody>
      </p:sp>
      <p:sp>
        <p:nvSpPr>
          <p:cNvPr id="3" name="Объект 2"/>
          <p:cNvSpPr>
            <a:spLocks noGrp="1"/>
          </p:cNvSpPr>
          <p:nvPr>
            <p:ph idx="1"/>
          </p:nvPr>
        </p:nvSpPr>
        <p:spPr/>
        <p:txBody>
          <a:bodyPr>
            <a:normAutofit fontScale="70000" lnSpcReduction="20000"/>
          </a:bodyPr>
          <a:lstStyle/>
          <a:p>
            <a:pPr algn="just">
              <a:buClr>
                <a:schemeClr val="accent1"/>
              </a:buClr>
            </a:pPr>
            <a:r>
              <a:rPr lang="ru-RU" sz="2400" dirty="0"/>
              <a:t>Аналитический этап ставит перед собой задачу анализировать функции и затраты на их осуществление объекта функционально-стоимостного анализа и его элементов. </a:t>
            </a:r>
          </a:p>
          <a:p>
            <a:pPr algn="just">
              <a:buClr>
                <a:schemeClr val="accent1"/>
              </a:buClr>
            </a:pPr>
            <a:endParaRPr lang="ru-RU" sz="2400" dirty="0"/>
          </a:p>
          <a:p>
            <a:pPr algn="just">
              <a:buClr>
                <a:schemeClr val="accent1"/>
              </a:buClr>
            </a:pPr>
            <a:r>
              <a:rPr lang="ru-RU" sz="2400" dirty="0"/>
              <a:t> Стадии выполнения аналитического этапа можно представить в следующей последовательности: определение функций объекта анализа и элементов; систематизация функций; создание функциональной модели; определение значимости функций; построение затрат на функции; создание функционально-стоимостной диаграммы; определение задач совершенствования объекта. </a:t>
            </a:r>
          </a:p>
          <a:p>
            <a:pPr algn="just">
              <a:buClr>
                <a:schemeClr val="accent1"/>
              </a:buClr>
            </a:pPr>
            <a:endParaRPr lang="ru-RU" sz="2400" dirty="0"/>
          </a:p>
          <a:p>
            <a:pPr algn="just">
              <a:buClr>
                <a:schemeClr val="accent1"/>
              </a:buClr>
            </a:pPr>
            <a:r>
              <a:rPr lang="ru-RU" sz="2400" dirty="0"/>
              <a:t> В результате построение функционально-стоимостной диаграммы, происходит совмещение диаграммы значимости функции и структуры затрат на их осуществление. Таким образом, определяется область наибольшей концентрации затрат. После этого определяются задачи по модернизации объекта с целью сокращения затрат на его производство.</a:t>
            </a:r>
          </a:p>
          <a:p>
            <a:pPr marL="0" indent="0">
              <a:buNone/>
            </a:pPr>
            <a:endParaRPr lang="ru-RU" dirty="0"/>
          </a:p>
        </p:txBody>
      </p:sp>
    </p:spTree>
    <p:extLst>
      <p:ext uri="{BB962C8B-B14F-4D97-AF65-F5344CB8AC3E}">
        <p14:creationId xmlns:p14="http://schemas.microsoft.com/office/powerpoint/2010/main" val="386633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988748"/>
            <a:ext cx="9143999" cy="618108"/>
          </a:xfrm>
        </p:spPr>
        <p:txBody>
          <a:bodyPr rtlCol="0">
            <a:normAutofit fontScale="90000"/>
          </a:bodyPr>
          <a:lstStyle/>
          <a:p>
            <a:pPr algn="ctr"/>
            <a:r>
              <a:rPr lang="en-US" dirty="0" smtClean="0"/>
              <a:t>IV </a:t>
            </a:r>
            <a:r>
              <a:rPr lang="ru-RU" dirty="0" smtClean="0"/>
              <a:t>этап - творческий</a:t>
            </a:r>
            <a:endParaRPr lang="ru-RU" b="1" dirty="0"/>
          </a:p>
        </p:txBody>
      </p:sp>
      <p:sp>
        <p:nvSpPr>
          <p:cNvPr id="4" name="Объект 3"/>
          <p:cNvSpPr>
            <a:spLocks noGrp="1"/>
          </p:cNvSpPr>
          <p:nvPr>
            <p:ph sz="half" idx="2"/>
          </p:nvPr>
        </p:nvSpPr>
        <p:spPr>
          <a:xfrm>
            <a:off x="30481" y="2780928"/>
            <a:ext cx="9020174" cy="3122641"/>
          </a:xfrm>
        </p:spPr>
        <p:txBody>
          <a:bodyPr rtlCol="0">
            <a:normAutofit/>
          </a:bodyPr>
          <a:lstStyle/>
          <a:p>
            <a:pPr algn="just"/>
            <a:r>
              <a:rPr lang="ru-RU" sz="1350" dirty="0"/>
              <a:t>Цель этого этапа - поиск идей, на основе которых можно было бы сформулировать варианты решения поставленной задачи, и выбор наиболее приемлемых вариантов. При этом в первую очередь следует уделить внимание тем элементам изделий, которые требуют наибольших трудовых, материальных и денежных затрат. Члены исследовательской группы выдвигают новые идеи и формулируют возможные варианты исполнения требуемых функций. Результативность творческого этапа зависит от формы организации процедуры выдвижения идей, выбора методов технического творчества.</a:t>
            </a:r>
          </a:p>
          <a:p>
            <a:pPr algn="just"/>
            <a:r>
              <a:rPr lang="ru-RU" sz="1350" dirty="0"/>
              <a:t>Для поиска новых идей и технических решений в ходе ФСА могут быть использованы следующие методы: мозгового штурма (мозговой атаки), метод «635», конференция идей, морфологический анализ, метод контрольных вопросов, метод синектики, ТРИЗ и др.</a:t>
            </a:r>
          </a:p>
          <a:p>
            <a:pPr algn="just"/>
            <a:endParaRPr lang="ru-RU" sz="1350" dirty="0"/>
          </a:p>
          <a:p>
            <a:pPr algn="just" rtl="0"/>
            <a:endParaRPr lang="ru-RU" sz="1350" dirty="0"/>
          </a:p>
        </p:txBody>
      </p:sp>
    </p:spTree>
    <p:extLst>
      <p:ext uri="{BB962C8B-B14F-4D97-AF65-F5344CB8AC3E}">
        <p14:creationId xmlns:p14="http://schemas.microsoft.com/office/powerpoint/2010/main" val="110599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910155"/>
            <a:ext cx="9144000" cy="564516"/>
          </a:xfrm>
        </p:spPr>
        <p:txBody>
          <a:bodyPr rtlCol="0">
            <a:normAutofit fontScale="90000"/>
          </a:bodyPr>
          <a:lstStyle/>
          <a:p>
            <a:pPr algn="ctr"/>
            <a:r>
              <a:rPr lang="ru-RU" dirty="0" smtClean="0"/>
              <a:t>Метод «635»</a:t>
            </a:r>
            <a:endParaRPr lang="ru-RU" dirty="0"/>
          </a:p>
        </p:txBody>
      </p:sp>
      <p:sp>
        <p:nvSpPr>
          <p:cNvPr id="3" name="Прямоугольник 2"/>
          <p:cNvSpPr/>
          <p:nvPr/>
        </p:nvSpPr>
        <p:spPr>
          <a:xfrm>
            <a:off x="70234" y="2303558"/>
            <a:ext cx="4394581" cy="3416320"/>
          </a:xfrm>
          <a:prstGeom prst="rect">
            <a:avLst/>
          </a:prstGeom>
        </p:spPr>
        <p:txBody>
          <a:bodyPr wrap="square">
            <a:spAutoFit/>
          </a:bodyPr>
          <a:lstStyle/>
          <a:p>
            <a:pPr algn="just"/>
            <a:r>
              <a:rPr lang="ru-RU" sz="1200" dirty="0"/>
              <a:t>Метод «635» является одним из вариантов метода мозговой атаки и отличается от него тем, что обмен информацией в пределах группы является односторонним и осуществляется в письменном виде. Цифра 635 означает, что к решению проблемы привлекается 6 специалистов, каждым из них высказывается 3 идеи, которые затем последовательно 5 раз анализируются и дополняются оставшимися участниками проблемной группы.</a:t>
            </a:r>
          </a:p>
          <a:p>
            <a:pPr algn="just"/>
            <a:r>
              <a:rPr lang="ru-RU" sz="1200" dirty="0"/>
              <a:t> </a:t>
            </a:r>
          </a:p>
          <a:p>
            <a:pPr algn="just"/>
            <a:r>
              <a:rPr lang="ru-RU" sz="1200" dirty="0"/>
              <a:t>Схема реализации метода «635:</a:t>
            </a:r>
          </a:p>
          <a:p>
            <a:pPr algn="just"/>
            <a:r>
              <a:rPr lang="ru-RU" sz="1200" dirty="0"/>
              <a:t>На первом этапе участниками проблемной группы в специальные бланки заносятся основные идеи, позволяющие решить поставленную задачу. </a:t>
            </a:r>
          </a:p>
          <a:p>
            <a:pPr algn="just"/>
            <a:r>
              <a:rPr lang="ru-RU" sz="1200" dirty="0"/>
              <a:t>На втором этапе каждый из специалистов дополняет их еще тремя решениями, направленными на развитие предложенных рекомендаций. После того как бланки заполняют все шесть участников, в них будет содержаться 108 идей.</a:t>
            </a:r>
          </a:p>
          <a:p>
            <a:pPr algn="just"/>
            <a:r>
              <a:rPr lang="ru-RU" sz="1200" dirty="0"/>
              <a:t> </a:t>
            </a:r>
          </a:p>
        </p:txBody>
      </p:sp>
      <p:pic>
        <p:nvPicPr>
          <p:cNvPr id="4098" name="Picture 2" descr="ÐÐ°ÑÑÐ¸Ð½ÐºÐ¸ Ð¿Ð¾ Ð·Ð°Ð¿ÑÐ¾ÑÑ Ð¼ÐµÑÐ¾Ð´ 635"/>
          <p:cNvPicPr>
            <a:picLocks noChangeAspect="1" noChangeArrowheads="1"/>
          </p:cNvPicPr>
          <p:nvPr/>
        </p:nvPicPr>
        <p:blipFill>
          <a:blip r:embed="rId2" cstate="print"/>
          <a:srcRect/>
          <a:stretch>
            <a:fillRect/>
          </a:stretch>
        </p:blipFill>
        <p:spPr bwMode="auto">
          <a:xfrm>
            <a:off x="5004048" y="2303558"/>
            <a:ext cx="3923853" cy="3416320"/>
          </a:xfrm>
          <a:prstGeom prst="rect">
            <a:avLst/>
          </a:prstGeom>
          <a:noFill/>
        </p:spPr>
      </p:pic>
    </p:spTree>
    <p:extLst>
      <p:ext uri="{BB962C8B-B14F-4D97-AF65-F5344CB8AC3E}">
        <p14:creationId xmlns:p14="http://schemas.microsoft.com/office/powerpoint/2010/main" val="75901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963747"/>
            <a:ext cx="9144000" cy="507960"/>
          </a:xfrm>
          <a:prstGeom prst="rect">
            <a:avLst/>
          </a:prstGeom>
        </p:spPr>
        <p:txBody>
          <a:bodyPr wrap="square">
            <a:spAutoFit/>
          </a:bodyPr>
          <a:lstStyle/>
          <a:p>
            <a:pPr algn="ctr"/>
            <a:r>
              <a:rPr lang="ru-RU" sz="2701" dirty="0"/>
              <a:t>Конференция идей</a:t>
            </a:r>
          </a:p>
        </p:txBody>
      </p:sp>
      <p:sp>
        <p:nvSpPr>
          <p:cNvPr id="3" name="Прямоугольник 2"/>
          <p:cNvSpPr/>
          <p:nvPr/>
        </p:nvSpPr>
        <p:spPr>
          <a:xfrm>
            <a:off x="107185" y="4983182"/>
            <a:ext cx="8912989" cy="507831"/>
          </a:xfrm>
          <a:prstGeom prst="rect">
            <a:avLst/>
          </a:prstGeom>
        </p:spPr>
        <p:txBody>
          <a:bodyPr wrap="square">
            <a:spAutoFit/>
          </a:bodyPr>
          <a:lstStyle/>
          <a:p>
            <a:pPr algn="just"/>
            <a:r>
              <a:rPr lang="ru-RU" sz="1350" dirty="0"/>
              <a:t>- это совещание, проводимое в целях выявления максимального количества идей и решений. В отличие от метода мозгового штурма при конференции идей разрешается критика, высказываемая в доброжелательной форме.</a:t>
            </a:r>
          </a:p>
        </p:txBody>
      </p:sp>
      <p:pic>
        <p:nvPicPr>
          <p:cNvPr id="3074" name="Picture 2" descr="ÐÐ°ÑÑÐ¸Ð½ÐºÐ¸ Ð¿Ð¾ Ð·Ð°Ð¿ÑÐ¾ÑÑ ÐºÐ¾Ð½Ð¤ÐÐ ÐÐ½ÑÐ¸Ñ Ð¸Ð´ÐµÐ¹"/>
          <p:cNvPicPr>
            <a:picLocks noChangeAspect="1" noChangeArrowheads="1"/>
          </p:cNvPicPr>
          <p:nvPr/>
        </p:nvPicPr>
        <p:blipFill>
          <a:blip r:embed="rId2" cstate="print"/>
          <a:srcRect/>
          <a:stretch>
            <a:fillRect/>
          </a:stretch>
        </p:blipFill>
        <p:spPr bwMode="auto">
          <a:xfrm>
            <a:off x="4932040" y="2100561"/>
            <a:ext cx="3456384" cy="2552575"/>
          </a:xfrm>
          <a:prstGeom prst="rect">
            <a:avLst/>
          </a:prstGeom>
          <a:noFill/>
        </p:spPr>
      </p:pic>
      <p:pic>
        <p:nvPicPr>
          <p:cNvPr id="3076" name="Picture 4" descr="ÐÐ°ÑÑÐ¸Ð½ÐºÐ¸ Ð¿Ð¾ Ð·Ð°Ð¿ÑÐ¾ÑÑ ÐºÐ¾Ð½Ð¤ÐÐ ÐÐ½ÑÐ¸Ñ Ð¸Ð´ÐµÐ¹"/>
          <p:cNvPicPr>
            <a:picLocks noChangeAspect="1" noChangeArrowheads="1"/>
          </p:cNvPicPr>
          <p:nvPr/>
        </p:nvPicPr>
        <p:blipFill>
          <a:blip r:embed="rId3" cstate="print"/>
          <a:srcRect/>
          <a:stretch>
            <a:fillRect/>
          </a:stretch>
        </p:blipFill>
        <p:spPr bwMode="auto">
          <a:xfrm>
            <a:off x="539551" y="2100561"/>
            <a:ext cx="3888433" cy="2552575"/>
          </a:xfrm>
          <a:prstGeom prst="rect">
            <a:avLst/>
          </a:prstGeom>
          <a:noFill/>
        </p:spPr>
      </p:pic>
    </p:spTree>
    <p:extLst>
      <p:ext uri="{BB962C8B-B14F-4D97-AF65-F5344CB8AC3E}">
        <p14:creationId xmlns:p14="http://schemas.microsoft.com/office/powerpoint/2010/main" val="371516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419" y="4768812"/>
            <a:ext cx="8842755" cy="1446996"/>
          </a:xfrm>
        </p:spPr>
        <p:txBody>
          <a:bodyPr rtlCol="0">
            <a:normAutofit/>
          </a:bodyPr>
          <a:lstStyle/>
          <a:p>
            <a:pPr algn="just"/>
            <a:r>
              <a:rPr lang="ru-RU" sz="1200" b="1" dirty="0"/>
              <a:t>В морфологическом анализе </a:t>
            </a:r>
            <a:r>
              <a:rPr lang="ru-RU" sz="1200" dirty="0"/>
              <a:t>выделяют оси - основные функции (параметры) изделия. По каждой оси записывают элементы - возможные варианты их реализации. Комбинируя сочетания элементов, по записям всех осей получают большое число всевозможных альтернативных вариантов решений.</a:t>
            </a:r>
          </a:p>
          <a:p>
            <a:pPr algn="just"/>
            <a:r>
              <a:rPr lang="ru-RU" sz="1200" b="1" dirty="0"/>
              <a:t>Синектика</a:t>
            </a:r>
            <a:r>
              <a:rPr lang="ru-RU" sz="1200" dirty="0"/>
              <a:t> - комплексный метод стимулирования творческой деятельности, основанный на применении метода мозгового штурма в сочетании с приемами аналогии и ассоциаций.</a:t>
            </a:r>
          </a:p>
          <a:p>
            <a:pPr algn="just" rtl="0"/>
            <a:endParaRPr lang="ru-RU" sz="1200" dirty="0"/>
          </a:p>
        </p:txBody>
      </p:sp>
      <p:pic>
        <p:nvPicPr>
          <p:cNvPr id="2050" name="Picture 2" descr="ÐÐ°ÑÑÐ¸Ð½ÐºÐ¸ Ð¿Ð¾ Ð·Ð°Ð¿ÑÐ¾ÑÑ Ð¼ÐµÑÐ¾Ð´ Ð¼Ð¾ÑÑÐ¾Ð»Ð¾Ð³Ð¸ÑÐµÑÐºÐ¾Ð³Ð¾ Ð°Ð½Ð°Ð»Ð¸Ð·Ð°"/>
          <p:cNvPicPr>
            <a:picLocks noChangeAspect="1" noChangeArrowheads="1"/>
          </p:cNvPicPr>
          <p:nvPr/>
        </p:nvPicPr>
        <p:blipFill>
          <a:blip r:embed="rId2" cstate="print"/>
          <a:srcRect/>
          <a:stretch>
            <a:fillRect/>
          </a:stretch>
        </p:blipFill>
        <p:spPr bwMode="auto">
          <a:xfrm>
            <a:off x="123826" y="1554874"/>
            <a:ext cx="4520182" cy="3106752"/>
          </a:xfrm>
          <a:prstGeom prst="rect">
            <a:avLst/>
          </a:prstGeom>
          <a:noFill/>
        </p:spPr>
      </p:pic>
      <p:pic>
        <p:nvPicPr>
          <p:cNvPr id="2052" name="Picture 4" descr="https://ds04.infourok.ru/uploads/ex/0fc9/00099930-77f1f1b5/img7.jpg"/>
          <p:cNvPicPr>
            <a:picLocks noChangeAspect="1" noChangeArrowheads="1"/>
          </p:cNvPicPr>
          <p:nvPr/>
        </p:nvPicPr>
        <p:blipFill>
          <a:blip r:embed="rId3" cstate="print"/>
          <a:srcRect/>
          <a:stretch>
            <a:fillRect/>
          </a:stretch>
        </p:blipFill>
        <p:spPr bwMode="auto">
          <a:xfrm>
            <a:off x="4644008" y="1554874"/>
            <a:ext cx="4248472" cy="3106752"/>
          </a:xfrm>
          <a:prstGeom prst="rect">
            <a:avLst/>
          </a:prstGeom>
          <a:noFill/>
        </p:spPr>
      </p:pic>
    </p:spTree>
    <p:extLst>
      <p:ext uri="{BB962C8B-B14F-4D97-AF65-F5344CB8AC3E}">
        <p14:creationId xmlns:p14="http://schemas.microsoft.com/office/powerpoint/2010/main" val="262148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 y="692695"/>
            <a:ext cx="9144000" cy="1128531"/>
          </a:xfrm>
        </p:spPr>
        <p:txBody>
          <a:bodyPr rtlCol="0">
            <a:normAutofit/>
          </a:bodyPr>
          <a:lstStyle/>
          <a:p>
            <a:pPr algn="ctr"/>
            <a:r>
              <a:rPr lang="ru-RU" dirty="0" smtClean="0"/>
              <a:t>ТРИЗ (теория решения изобретательских задач)</a:t>
            </a:r>
            <a:endParaRPr lang="ru-RU" dirty="0"/>
          </a:p>
        </p:txBody>
      </p:sp>
      <p:sp>
        <p:nvSpPr>
          <p:cNvPr id="4" name="Текст 3"/>
          <p:cNvSpPr>
            <a:spLocks noGrp="1"/>
          </p:cNvSpPr>
          <p:nvPr>
            <p:ph type="body" sz="half" idx="2"/>
          </p:nvPr>
        </p:nvSpPr>
        <p:spPr>
          <a:xfrm>
            <a:off x="755577" y="2420888"/>
            <a:ext cx="4227644" cy="3096344"/>
          </a:xfrm>
        </p:spPr>
        <p:txBody>
          <a:bodyPr rtlCol="0">
            <a:normAutofit fontScale="92500" lnSpcReduction="10000"/>
          </a:bodyPr>
          <a:lstStyle/>
          <a:p>
            <a:pPr algn="just"/>
            <a:r>
              <a:rPr lang="ru-RU" dirty="0" smtClean="0"/>
              <a:t>Это современный научно обоснованный метод технического творчества. Он учитывает опыт изобретателей, использует информацию патентного фонда справочников физических и химических эффектов и явлений. Учет законов и прогнозов развития технических систем, организация мышления путем предопределения его программы и управления психологическими факторами, выявление в процессе поиска идеальных конечных результатов способствуют экстремальности достигаемых с помощью ТРИЗ результатов.</a:t>
            </a:r>
            <a:endParaRPr lang="ru-RU" dirty="0"/>
          </a:p>
        </p:txBody>
      </p:sp>
      <p:pic>
        <p:nvPicPr>
          <p:cNvPr id="1026" name="Picture 2" descr="ÐÐ¾ÑÐ¾Ð¶ÐµÐµ Ð¸Ð·Ð¾Ð±ÑÐ°Ð¶ÐµÐ½Ð¸Ðµ"/>
          <p:cNvPicPr>
            <a:picLocks noChangeAspect="1" noChangeArrowheads="1"/>
          </p:cNvPicPr>
          <p:nvPr/>
        </p:nvPicPr>
        <p:blipFill>
          <a:blip r:embed="rId2" cstate="print"/>
          <a:srcRect/>
          <a:stretch>
            <a:fillRect/>
          </a:stretch>
        </p:blipFill>
        <p:spPr bwMode="auto">
          <a:xfrm>
            <a:off x="4983222" y="2420888"/>
            <a:ext cx="3765242" cy="3096344"/>
          </a:xfrm>
          <a:prstGeom prst="rect">
            <a:avLst/>
          </a:prstGeom>
          <a:noFill/>
        </p:spPr>
      </p:pic>
    </p:spTree>
    <p:extLst>
      <p:ext uri="{BB962C8B-B14F-4D97-AF65-F5344CB8AC3E}">
        <p14:creationId xmlns:p14="http://schemas.microsoft.com/office/powerpoint/2010/main" val="31278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 y="910155"/>
            <a:ext cx="9144000" cy="643103"/>
          </a:xfrm>
        </p:spPr>
        <p:txBody>
          <a:bodyPr/>
          <a:lstStyle/>
          <a:p>
            <a:pPr algn="ctr"/>
            <a:r>
              <a:rPr lang="en-US" dirty="0" smtClean="0"/>
              <a:t>V </a:t>
            </a:r>
            <a:r>
              <a:rPr lang="ru-RU" dirty="0" smtClean="0"/>
              <a:t>этап - исследовательский</a:t>
            </a:r>
            <a:endParaRPr lang="ru-RU" dirty="0"/>
          </a:p>
        </p:txBody>
      </p:sp>
      <p:sp>
        <p:nvSpPr>
          <p:cNvPr id="4" name="Текст 3"/>
          <p:cNvSpPr>
            <a:spLocks noGrp="1"/>
          </p:cNvSpPr>
          <p:nvPr>
            <p:ph type="body" sz="half" idx="2"/>
          </p:nvPr>
        </p:nvSpPr>
        <p:spPr>
          <a:xfrm>
            <a:off x="123826" y="1874819"/>
            <a:ext cx="8842755" cy="3644287"/>
          </a:xfrm>
        </p:spPr>
        <p:txBody>
          <a:bodyPr>
            <a:normAutofit lnSpcReduction="10000"/>
          </a:bodyPr>
          <a:lstStyle/>
          <a:p>
            <a:pPr algn="just"/>
            <a:r>
              <a:rPr lang="ru-RU" dirty="0" smtClean="0"/>
              <a:t>На исследовательском этапе выполняются шаги:</a:t>
            </a:r>
          </a:p>
          <a:p>
            <a:pPr algn="just">
              <a:buFont typeface="Arial" pitchFamily="34" charset="0"/>
              <a:buChar char="•"/>
            </a:pPr>
            <a:r>
              <a:rPr lang="ru-RU" dirty="0" smtClean="0"/>
              <a:t> составление наброска проекта; </a:t>
            </a:r>
          </a:p>
          <a:p>
            <a:pPr algn="just">
              <a:buFont typeface="Arial" pitchFamily="34" charset="0"/>
              <a:buChar char="•"/>
            </a:pPr>
            <a:r>
              <a:rPr lang="ru-RU" dirty="0" smtClean="0"/>
              <a:t> анализ выбранных решений; </a:t>
            </a:r>
          </a:p>
          <a:p>
            <a:pPr algn="just">
              <a:buFont typeface="Arial" pitchFamily="34" charset="0"/>
              <a:buChar char="•"/>
            </a:pPr>
            <a:r>
              <a:rPr lang="ru-RU" dirty="0" smtClean="0"/>
              <a:t> отбор наиболее подходящего решения; </a:t>
            </a:r>
          </a:p>
          <a:p>
            <a:pPr algn="just">
              <a:buFont typeface="Arial" pitchFamily="34" charset="0"/>
              <a:buChar char="•"/>
            </a:pPr>
            <a:r>
              <a:rPr lang="ru-RU" dirty="0" smtClean="0"/>
              <a:t> создание макетов для проведения испытаний; </a:t>
            </a:r>
          </a:p>
          <a:p>
            <a:pPr algn="just">
              <a:buFont typeface="Arial" pitchFamily="34" charset="0"/>
              <a:buChar char="•"/>
            </a:pPr>
            <a:r>
              <a:rPr lang="ru-RU" dirty="0" smtClean="0"/>
              <a:t> проведение испытаний; </a:t>
            </a:r>
          </a:p>
          <a:p>
            <a:pPr algn="just">
              <a:buFont typeface="Arial" pitchFamily="34" charset="0"/>
              <a:buChar char="•"/>
            </a:pPr>
            <a:r>
              <a:rPr lang="ru-RU" dirty="0" smtClean="0"/>
              <a:t> подтверждение правильности выбранного решения; </a:t>
            </a:r>
          </a:p>
          <a:p>
            <a:pPr algn="just">
              <a:buFont typeface="Arial" pitchFamily="34" charset="0"/>
              <a:buChar char="•"/>
            </a:pPr>
            <a:r>
              <a:rPr lang="ru-RU" dirty="0" smtClean="0"/>
              <a:t> технико-экономическое обоснование решения</a:t>
            </a:r>
          </a:p>
          <a:p>
            <a:pPr algn="just"/>
            <a:r>
              <a:rPr lang="ru-RU" dirty="0" smtClean="0"/>
              <a:t>Приступая к пятому этапу необходимо объединить концепции и идеи выдвинутые на предыдущем этапе и выбрать наиболее эффективный вариант решения задачи, направленных на создание конкурентного преимущества для дальнейшей доработки и представления в качестве рекомендаций функционально-стоимостного анализа. </a:t>
            </a:r>
          </a:p>
        </p:txBody>
      </p:sp>
    </p:spTree>
    <p:extLst>
      <p:ext uri="{BB962C8B-B14F-4D97-AF65-F5344CB8AC3E}">
        <p14:creationId xmlns:p14="http://schemas.microsoft.com/office/powerpoint/2010/main" val="5316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 y="963746"/>
            <a:ext cx="9144000" cy="1169109"/>
          </a:xfrm>
        </p:spPr>
        <p:txBody>
          <a:bodyPr>
            <a:normAutofit/>
          </a:bodyPr>
          <a:lstStyle/>
          <a:p>
            <a:pPr algn="ctr"/>
            <a:r>
              <a:rPr lang="ru-RU" dirty="0" smtClean="0"/>
              <a:t>VI, </a:t>
            </a:r>
            <a:r>
              <a:rPr lang="en-US" dirty="0" smtClean="0"/>
              <a:t>VII</a:t>
            </a:r>
            <a:r>
              <a:rPr lang="ru-RU" dirty="0" smtClean="0"/>
              <a:t> этапы - внедрение и контроль результатов </a:t>
            </a:r>
            <a:endParaRPr lang="ru-RU" dirty="0"/>
          </a:p>
        </p:txBody>
      </p:sp>
      <p:sp>
        <p:nvSpPr>
          <p:cNvPr id="4" name="Текст 3"/>
          <p:cNvSpPr>
            <a:spLocks noGrp="1"/>
          </p:cNvSpPr>
          <p:nvPr>
            <p:ph type="body" sz="half" idx="2"/>
          </p:nvPr>
        </p:nvSpPr>
        <p:spPr>
          <a:xfrm>
            <a:off x="123827" y="2342872"/>
            <a:ext cx="8896348" cy="2526287"/>
          </a:xfrm>
        </p:spPr>
        <p:txBody>
          <a:bodyPr>
            <a:normAutofit/>
          </a:bodyPr>
          <a:lstStyle/>
          <a:p>
            <a:pPr algn="just"/>
            <a:r>
              <a:rPr lang="ru-RU" dirty="0" smtClean="0"/>
              <a:t>Целью завершающего этапа функционально-стоимостного анализа является гарантия реализации одобренных рекомендаций по совершенствованию объекта. Внедренческий этап делится на стадии проведения: включение выдвинутых предложений в планы; утверждение планов; контроль за выполнением планов; анализ эффективности реализации планов; побуждение работников на внедрение методов функционально-стоимостного анализа.</a:t>
            </a:r>
          </a:p>
          <a:p>
            <a:pPr algn="just"/>
            <a:r>
              <a:rPr lang="ru-RU" dirty="0" smtClean="0"/>
              <a:t>Функционально-стоимостной анализ считается завершенным если после проведения контроля первого выпуска негативных факторов не выявлено.</a:t>
            </a:r>
          </a:p>
        </p:txBody>
      </p:sp>
    </p:spTree>
    <p:extLst>
      <p:ext uri="{BB962C8B-B14F-4D97-AF65-F5344CB8AC3E}">
        <p14:creationId xmlns:p14="http://schemas.microsoft.com/office/powerpoint/2010/main" val="32411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55576" y="1988840"/>
            <a:ext cx="7315200" cy="1825096"/>
          </a:xfrm>
        </p:spPr>
        <p:txBody>
          <a:bodyPr>
            <a:normAutofit/>
          </a:bodyPr>
          <a:lstStyle/>
          <a:p>
            <a:r>
              <a:rPr lang="ru-RU" sz="4000" dirty="0" smtClean="0"/>
              <a:t>Экономическая оценка трудового потенциала</a:t>
            </a:r>
            <a:endParaRPr lang="ru-RU" sz="4000" dirty="0"/>
          </a:p>
        </p:txBody>
      </p:sp>
    </p:spTree>
    <p:extLst>
      <p:ext uri="{BB962C8B-B14F-4D97-AF65-F5344CB8AC3E}">
        <p14:creationId xmlns:p14="http://schemas.microsoft.com/office/powerpoint/2010/main" val="857724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539552" y="1803404"/>
            <a:ext cx="8208912" cy="2777724"/>
          </a:xfrm>
        </p:spPr>
        <p:txBody>
          <a:bodyPr>
            <a:noAutofit/>
          </a:bodyPr>
          <a:lstStyle/>
          <a:p>
            <a:r>
              <a:rPr lang="ru-RU" sz="4000" dirty="0"/>
              <a:t>Управление производительностью труда персонала организации</a:t>
            </a:r>
          </a:p>
        </p:txBody>
      </p:sp>
    </p:spTree>
    <p:extLst>
      <p:ext uri="{BB962C8B-B14F-4D97-AF65-F5344CB8AC3E}">
        <p14:creationId xmlns:p14="http://schemas.microsoft.com/office/powerpoint/2010/main" val="1854849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1131094"/>
            <a:ext cx="7886700" cy="671729"/>
          </a:xfrm>
        </p:spPr>
        <p:txBody>
          <a:bodyPr>
            <a:noAutofit/>
          </a:bodyPr>
          <a:lstStyle/>
          <a:p>
            <a:r>
              <a:rPr lang="ru-RU" sz="2400" dirty="0"/>
              <a:t>На практике организации реализуют различные подходы к управлению ПТ</a:t>
            </a:r>
          </a:p>
        </p:txBody>
      </p:sp>
      <p:graphicFrame>
        <p:nvGraphicFramePr>
          <p:cNvPr id="5" name="Объект 4"/>
          <p:cNvGraphicFramePr>
            <a:graphicFrameLocks noGrp="1"/>
          </p:cNvGraphicFramePr>
          <p:nvPr>
            <p:ph idx="1"/>
          </p:nvPr>
        </p:nvGraphicFramePr>
        <p:xfrm>
          <a:off x="628651" y="1912785"/>
          <a:ext cx="7702329" cy="3665314"/>
        </p:xfrm>
        <a:graphic>
          <a:graphicData uri="http://schemas.openxmlformats.org/drawingml/2006/table">
            <a:tbl>
              <a:tblPr firstRow="1" bandRow="1">
                <a:tableStyleId>{5C22544A-7EE6-4342-B048-85BDC9FD1C3A}</a:tableStyleId>
              </a:tblPr>
              <a:tblGrid>
                <a:gridCol w="2567443"/>
                <a:gridCol w="2567443"/>
                <a:gridCol w="2567443"/>
              </a:tblGrid>
              <a:tr h="462662">
                <a:tc>
                  <a:txBody>
                    <a:bodyPr/>
                    <a:lstStyle/>
                    <a:p>
                      <a:r>
                        <a:rPr lang="ru-RU" sz="1100" dirty="0" smtClean="0"/>
                        <a:t>Ключевые факторы</a:t>
                      </a:r>
                      <a:endParaRPr lang="ru-RU" sz="1100" dirty="0"/>
                    </a:p>
                  </a:txBody>
                  <a:tcPr marL="68580" marR="68580" marT="34290" marB="34290"/>
                </a:tc>
                <a:tc>
                  <a:txBody>
                    <a:bodyPr/>
                    <a:lstStyle/>
                    <a:p>
                      <a:r>
                        <a:rPr lang="ru-RU" sz="1100" dirty="0" smtClean="0"/>
                        <a:t>Традиционные организации</a:t>
                      </a:r>
                      <a:endParaRPr lang="ru-RU" sz="1100" dirty="0"/>
                    </a:p>
                  </a:txBody>
                  <a:tcPr marL="68580" marR="68580" marT="34290" marB="34290"/>
                </a:tc>
                <a:tc>
                  <a:txBody>
                    <a:bodyPr/>
                    <a:lstStyle/>
                    <a:p>
                      <a:r>
                        <a:rPr lang="ru-RU" sz="1100" dirty="0" smtClean="0"/>
                        <a:t>Организации с высокой производительностью</a:t>
                      </a:r>
                      <a:endParaRPr lang="ru-RU" sz="1100" dirty="0"/>
                    </a:p>
                  </a:txBody>
                  <a:tcPr marL="68580" marR="68580" marT="34290" marB="34290"/>
                </a:tc>
              </a:tr>
              <a:tr h="272154">
                <a:tc>
                  <a:txBody>
                    <a:bodyPr/>
                    <a:lstStyle/>
                    <a:p>
                      <a:r>
                        <a:rPr lang="ru-RU" sz="1100" dirty="0" smtClean="0"/>
                        <a:t>Ответственность за результат</a:t>
                      </a:r>
                      <a:endParaRPr lang="ru-RU" sz="1100" dirty="0"/>
                    </a:p>
                  </a:txBody>
                  <a:tcPr marL="68580" marR="68580" marT="34290" marB="34290"/>
                </a:tc>
                <a:tc>
                  <a:txBody>
                    <a:bodyPr/>
                    <a:lstStyle/>
                    <a:p>
                      <a:r>
                        <a:rPr lang="ru-RU" sz="1100" dirty="0" smtClean="0"/>
                        <a:t>Руководитель</a:t>
                      </a:r>
                      <a:endParaRPr lang="ru-RU" sz="1100" dirty="0"/>
                    </a:p>
                  </a:txBody>
                  <a:tcPr marL="68580" marR="68580" marT="34290" marB="34290"/>
                </a:tc>
                <a:tc>
                  <a:txBody>
                    <a:bodyPr/>
                    <a:lstStyle/>
                    <a:p>
                      <a:r>
                        <a:rPr lang="ru-RU" sz="1100" dirty="0" smtClean="0"/>
                        <a:t>Весь персонал</a:t>
                      </a:r>
                      <a:endParaRPr lang="ru-RU" sz="1100" dirty="0"/>
                    </a:p>
                  </a:txBody>
                  <a:tcPr marL="68580" marR="68580" marT="34290" marB="34290"/>
                </a:tc>
              </a:tr>
              <a:tr h="388620">
                <a:tc>
                  <a:txBody>
                    <a:bodyPr/>
                    <a:lstStyle/>
                    <a:p>
                      <a:r>
                        <a:rPr lang="ru-RU" sz="1100" dirty="0" smtClean="0"/>
                        <a:t>Улучшение деятельности</a:t>
                      </a:r>
                      <a:endParaRPr lang="ru-RU" sz="1100" dirty="0"/>
                    </a:p>
                  </a:txBody>
                  <a:tcPr marL="68580" marR="68580" marT="34290" marB="34290"/>
                </a:tc>
                <a:tc>
                  <a:txBody>
                    <a:bodyPr/>
                    <a:lstStyle/>
                    <a:p>
                      <a:r>
                        <a:rPr lang="ru-RU" sz="1100" dirty="0" smtClean="0"/>
                        <a:t>Руководитель с периодическим</a:t>
                      </a:r>
                      <a:r>
                        <a:rPr lang="ru-RU" sz="1100" baseline="0" dirty="0" smtClean="0"/>
                        <a:t> отчетом</a:t>
                      </a:r>
                      <a:endParaRPr lang="ru-RU"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Весь персонал в непрерывном процессе</a:t>
                      </a:r>
                    </a:p>
                    <a:p>
                      <a:endParaRPr lang="ru-RU" sz="1100" dirty="0"/>
                    </a:p>
                  </a:txBody>
                  <a:tcPr marL="68580" marR="68580" marT="34290" marB="34290"/>
                </a:tc>
              </a:tr>
              <a:tr h="272154">
                <a:tc>
                  <a:txBody>
                    <a:bodyPr/>
                    <a:lstStyle/>
                    <a:p>
                      <a:r>
                        <a:rPr lang="ru-RU" sz="1100" dirty="0" smtClean="0"/>
                        <a:t>Руководство</a:t>
                      </a:r>
                      <a:endParaRPr lang="ru-RU" sz="1100" dirty="0"/>
                    </a:p>
                  </a:txBody>
                  <a:tcPr marL="68580" marR="68580" marT="34290" marB="34290"/>
                </a:tc>
                <a:tc>
                  <a:txBody>
                    <a:bodyPr/>
                    <a:lstStyle/>
                    <a:p>
                      <a:r>
                        <a:rPr lang="ru-RU" sz="1100" dirty="0" smtClean="0"/>
                        <a:t>Авторитарно-иерархическое</a:t>
                      </a:r>
                      <a:endParaRPr lang="ru-RU" sz="1100" dirty="0"/>
                    </a:p>
                  </a:txBody>
                  <a:tcPr marL="68580" marR="68580" marT="34290" marB="34290"/>
                </a:tc>
                <a:tc>
                  <a:txBody>
                    <a:bodyPr/>
                    <a:lstStyle/>
                    <a:p>
                      <a:r>
                        <a:rPr lang="ru-RU" sz="1100" dirty="0" smtClean="0"/>
                        <a:t>Коллегиально-уровневое</a:t>
                      </a:r>
                      <a:endParaRPr lang="ru-RU" sz="1100" dirty="0"/>
                    </a:p>
                  </a:txBody>
                  <a:tcPr marL="68580" marR="68580" marT="34290" marB="34290"/>
                </a:tc>
              </a:tr>
              <a:tr h="315930">
                <a:tc>
                  <a:txBody>
                    <a:bodyPr/>
                    <a:lstStyle/>
                    <a:p>
                      <a:r>
                        <a:rPr lang="ru-RU" sz="1100" dirty="0" smtClean="0"/>
                        <a:t>Система управления персоналом</a:t>
                      </a:r>
                      <a:endParaRPr lang="ru-RU" sz="1100" dirty="0"/>
                    </a:p>
                  </a:txBody>
                  <a:tcPr marL="68580" marR="68580" marT="34290" marB="34290"/>
                </a:tc>
                <a:tc>
                  <a:txBody>
                    <a:bodyPr/>
                    <a:lstStyle/>
                    <a:p>
                      <a:r>
                        <a:rPr lang="ru-RU" sz="1100" dirty="0" smtClean="0"/>
                        <a:t>Контроль со стороны руководителя</a:t>
                      </a:r>
                      <a:endParaRPr lang="ru-RU" sz="1100" dirty="0"/>
                    </a:p>
                  </a:txBody>
                  <a:tcPr marL="68580" marR="68580" marT="34290" marB="34290"/>
                </a:tc>
                <a:tc>
                  <a:txBody>
                    <a:bodyPr/>
                    <a:lstStyle/>
                    <a:p>
                      <a:r>
                        <a:rPr lang="ru-RU" sz="1100" dirty="0" smtClean="0"/>
                        <a:t>Собственные</a:t>
                      </a:r>
                      <a:r>
                        <a:rPr lang="ru-RU" sz="1100" baseline="0" dirty="0" smtClean="0"/>
                        <a:t> обязательства персонала</a:t>
                      </a:r>
                      <a:endParaRPr lang="ru-RU" sz="1100" dirty="0"/>
                    </a:p>
                  </a:txBody>
                  <a:tcPr marL="68580" marR="68580" marT="34290" marB="34290"/>
                </a:tc>
              </a:tr>
              <a:tr h="272154">
                <a:tc>
                  <a:txBody>
                    <a:bodyPr/>
                    <a:lstStyle/>
                    <a:p>
                      <a:r>
                        <a:rPr lang="ru-RU" sz="1100" dirty="0" smtClean="0"/>
                        <a:t>Качество продукции</a:t>
                      </a:r>
                      <a:endParaRPr lang="ru-RU" sz="1100" dirty="0"/>
                    </a:p>
                  </a:txBody>
                  <a:tcPr marL="68580" marR="68580" marT="34290" marB="34290"/>
                </a:tc>
                <a:tc>
                  <a:txBody>
                    <a:bodyPr/>
                    <a:lstStyle/>
                    <a:p>
                      <a:r>
                        <a:rPr lang="ru-RU" sz="1100" dirty="0" smtClean="0"/>
                        <a:t>Контроль продукции</a:t>
                      </a:r>
                      <a:endParaRPr lang="ru-RU" sz="1100" dirty="0"/>
                    </a:p>
                  </a:txBody>
                  <a:tcPr marL="68580" marR="68580" marT="34290" marB="34290"/>
                </a:tc>
                <a:tc>
                  <a:txBody>
                    <a:bodyPr/>
                    <a:lstStyle/>
                    <a:p>
                      <a:r>
                        <a:rPr lang="ru-RU" sz="1100" dirty="0" smtClean="0"/>
                        <a:t>Контроль процесса</a:t>
                      </a:r>
                      <a:endParaRPr lang="ru-RU" sz="1100" dirty="0"/>
                    </a:p>
                  </a:txBody>
                  <a:tcPr marL="68580" marR="68580" marT="34290" marB="34290"/>
                </a:tc>
              </a:tr>
              <a:tr h="288413">
                <a:tc>
                  <a:txBody>
                    <a:bodyPr/>
                    <a:lstStyle/>
                    <a:p>
                      <a:r>
                        <a:rPr lang="ru-RU" sz="1100" dirty="0" smtClean="0"/>
                        <a:t>Обучение персонала</a:t>
                      </a:r>
                      <a:endParaRPr lang="ru-RU" sz="1100" dirty="0"/>
                    </a:p>
                  </a:txBody>
                  <a:tcPr marL="68580" marR="68580" marT="34290" marB="34290"/>
                </a:tc>
                <a:tc>
                  <a:txBody>
                    <a:bodyPr/>
                    <a:lstStyle/>
                    <a:p>
                      <a:r>
                        <a:rPr lang="ru-RU" sz="1100" dirty="0" smtClean="0"/>
                        <a:t>Ограниченные возможности</a:t>
                      </a:r>
                      <a:endParaRPr lang="ru-RU" sz="1100" dirty="0"/>
                    </a:p>
                  </a:txBody>
                  <a:tcPr marL="68580" marR="68580" marT="34290" marB="34290"/>
                </a:tc>
                <a:tc>
                  <a:txBody>
                    <a:bodyPr/>
                    <a:lstStyle/>
                    <a:p>
                      <a:r>
                        <a:rPr lang="ru-RU" sz="1100" dirty="0" smtClean="0"/>
                        <a:t>Непрерывное повышение квалификации</a:t>
                      </a:r>
                      <a:endParaRPr lang="ru-RU" sz="1100" dirty="0"/>
                    </a:p>
                  </a:txBody>
                  <a:tcPr marL="68580" marR="68580" marT="34290" marB="34290"/>
                </a:tc>
              </a:tr>
              <a:tr h="272154">
                <a:tc>
                  <a:txBody>
                    <a:bodyPr/>
                    <a:lstStyle/>
                    <a:p>
                      <a:r>
                        <a:rPr lang="ru-RU" sz="1100" dirty="0" smtClean="0"/>
                        <a:t>Отношения</a:t>
                      </a:r>
                      <a:endParaRPr lang="ru-RU" sz="1100" dirty="0"/>
                    </a:p>
                  </a:txBody>
                  <a:tcPr marL="68580" marR="68580" marT="34290" marB="34290"/>
                </a:tc>
                <a:tc>
                  <a:txBody>
                    <a:bodyPr/>
                    <a:lstStyle/>
                    <a:p>
                      <a:r>
                        <a:rPr lang="ru-RU" sz="1100" dirty="0" smtClean="0"/>
                        <a:t>Противоречия</a:t>
                      </a:r>
                      <a:r>
                        <a:rPr lang="ru-RU" sz="1100" baseline="0" dirty="0" smtClean="0"/>
                        <a:t> и конфликты</a:t>
                      </a:r>
                      <a:endParaRPr lang="ru-RU" sz="1100" dirty="0"/>
                    </a:p>
                  </a:txBody>
                  <a:tcPr marL="68580" marR="68580" marT="34290" marB="34290"/>
                </a:tc>
                <a:tc>
                  <a:txBody>
                    <a:bodyPr/>
                    <a:lstStyle/>
                    <a:p>
                      <a:r>
                        <a:rPr lang="ru-RU" sz="1100" dirty="0" smtClean="0"/>
                        <a:t>Сотрудничество</a:t>
                      </a:r>
                      <a:endParaRPr lang="ru-RU" sz="1100" dirty="0"/>
                    </a:p>
                  </a:txBody>
                  <a:tcPr marL="68580" marR="68580" marT="34290" marB="34290"/>
                </a:tc>
              </a:tr>
              <a:tr h="272154">
                <a:tc>
                  <a:txBody>
                    <a:bodyPr/>
                    <a:lstStyle/>
                    <a:p>
                      <a:r>
                        <a:rPr lang="ru-RU" sz="1100" dirty="0" smtClean="0"/>
                        <a:t>Система вознаграждения</a:t>
                      </a:r>
                      <a:endParaRPr lang="ru-RU" sz="1100" dirty="0"/>
                    </a:p>
                  </a:txBody>
                  <a:tcPr marL="68580" marR="68580" marT="34290" marB="34290"/>
                </a:tc>
                <a:tc>
                  <a:txBody>
                    <a:bodyPr/>
                    <a:lstStyle/>
                    <a:p>
                      <a:r>
                        <a:rPr lang="ru-RU" sz="1100" dirty="0" smtClean="0"/>
                        <a:t>Почасовая оплата</a:t>
                      </a:r>
                      <a:endParaRPr lang="ru-RU" sz="1100" dirty="0"/>
                    </a:p>
                  </a:txBody>
                  <a:tcPr marL="68580" marR="68580" marT="34290" marB="34290"/>
                </a:tc>
                <a:tc>
                  <a:txBody>
                    <a:bodyPr/>
                    <a:lstStyle/>
                    <a:p>
                      <a:r>
                        <a:rPr lang="ru-RU" sz="1100" dirty="0" smtClean="0"/>
                        <a:t>Оплата по результатам работы</a:t>
                      </a:r>
                      <a:endParaRPr lang="ru-RU" sz="1100" dirty="0"/>
                    </a:p>
                  </a:txBody>
                  <a:tcPr marL="68580" marR="68580" marT="34290" marB="34290"/>
                </a:tc>
              </a:tr>
              <a:tr h="462662">
                <a:tc>
                  <a:txBody>
                    <a:bodyPr/>
                    <a:lstStyle/>
                    <a:p>
                      <a:r>
                        <a:rPr lang="ru-RU" sz="1100" dirty="0" smtClean="0"/>
                        <a:t>Структура должности</a:t>
                      </a:r>
                      <a:endParaRPr lang="ru-RU" sz="1100" dirty="0"/>
                    </a:p>
                  </a:txBody>
                  <a:tcPr marL="68580" marR="68580" marT="34290" marB="34290"/>
                </a:tc>
                <a:tc>
                  <a:txBody>
                    <a:bodyPr/>
                    <a:lstStyle/>
                    <a:p>
                      <a:r>
                        <a:rPr lang="ru-RU" sz="1100" dirty="0" smtClean="0"/>
                        <a:t>Выполнение предписанной функции</a:t>
                      </a:r>
                      <a:endParaRPr lang="ru-RU" sz="1100" dirty="0"/>
                    </a:p>
                  </a:txBody>
                  <a:tcPr marL="68580" marR="68580" marT="34290" marB="34290"/>
                </a:tc>
                <a:tc>
                  <a:txBody>
                    <a:bodyPr/>
                    <a:lstStyle/>
                    <a:p>
                      <a:r>
                        <a:rPr lang="ru-RU" sz="1100" dirty="0" smtClean="0"/>
                        <a:t>Выполнение функций, связанных с результатом</a:t>
                      </a:r>
                      <a:endParaRPr lang="ru-RU" sz="1100" dirty="0"/>
                    </a:p>
                  </a:txBody>
                  <a:tcPr marL="68580" marR="68580" marT="34290" marB="34290"/>
                </a:tc>
              </a:tr>
            </a:tbl>
          </a:graphicData>
        </a:graphic>
      </p:graphicFrame>
    </p:spTree>
    <p:extLst>
      <p:ext uri="{BB962C8B-B14F-4D97-AF65-F5344CB8AC3E}">
        <p14:creationId xmlns:p14="http://schemas.microsoft.com/office/powerpoint/2010/main" val="1462632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Факторы затрат</a:t>
            </a:r>
            <a:endParaRPr lang="ru-RU" sz="2800" dirty="0"/>
          </a:p>
        </p:txBody>
      </p:sp>
      <p:graphicFrame>
        <p:nvGraphicFramePr>
          <p:cNvPr id="4" name="Объект 3"/>
          <p:cNvGraphicFramePr>
            <a:graphicFrameLocks noGrp="1"/>
          </p:cNvGraphicFramePr>
          <p:nvPr>
            <p:ph idx="1"/>
          </p:nvPr>
        </p:nvGraphicFramePr>
        <p:xfrm>
          <a:off x="628650" y="2226469"/>
          <a:ext cx="7886700" cy="3185160"/>
        </p:xfrm>
        <a:graphic>
          <a:graphicData uri="http://schemas.openxmlformats.org/drawingml/2006/table">
            <a:tbl>
              <a:tblPr firstRow="1" bandRow="1">
                <a:tableStyleId>{5C22544A-7EE6-4342-B048-85BDC9FD1C3A}</a:tableStyleId>
              </a:tblPr>
              <a:tblGrid>
                <a:gridCol w="3414588"/>
                <a:gridCol w="2254195"/>
                <a:gridCol w="2217917"/>
              </a:tblGrid>
              <a:tr h="480060">
                <a:tc>
                  <a:txBody>
                    <a:bodyPr/>
                    <a:lstStyle/>
                    <a:p>
                      <a:r>
                        <a:rPr lang="ru-RU" sz="1400" dirty="0" smtClean="0"/>
                        <a:t>Факторы</a:t>
                      </a:r>
                      <a:r>
                        <a:rPr lang="ru-RU" sz="1400" baseline="0" dirty="0" smtClean="0"/>
                        <a:t> затрат</a:t>
                      </a:r>
                      <a:endParaRPr lang="ru-RU" sz="1400" dirty="0"/>
                    </a:p>
                  </a:txBody>
                  <a:tcPr marL="68580" marR="68580" marT="34290" marB="34290"/>
                </a:tc>
                <a:tc>
                  <a:txBody>
                    <a:bodyPr/>
                    <a:lstStyle/>
                    <a:p>
                      <a:r>
                        <a:rPr lang="ru-RU" sz="1400" dirty="0" smtClean="0"/>
                        <a:t>Традиционные</a:t>
                      </a:r>
                      <a:r>
                        <a:rPr lang="ru-RU" sz="1400" baseline="0" dirty="0" smtClean="0"/>
                        <a:t> организации</a:t>
                      </a:r>
                      <a:endParaRPr lang="ru-RU" sz="1400" dirty="0"/>
                    </a:p>
                  </a:txBody>
                  <a:tcPr marL="68580" marR="68580" marT="34290" marB="34290"/>
                </a:tc>
                <a:tc>
                  <a:txBody>
                    <a:bodyPr/>
                    <a:lstStyle/>
                    <a:p>
                      <a:r>
                        <a:rPr lang="ru-RU" sz="1400" dirty="0" smtClean="0"/>
                        <a:t>Организации с высокой производительностью</a:t>
                      </a:r>
                      <a:endParaRPr lang="ru-RU" sz="1400" dirty="0"/>
                    </a:p>
                  </a:txBody>
                  <a:tcPr marL="68580" marR="68580" marT="34290" marB="34290"/>
                </a:tc>
              </a:tr>
              <a:tr h="685800">
                <a:tc>
                  <a:txBody>
                    <a:bodyPr/>
                    <a:lstStyle/>
                    <a:p>
                      <a:r>
                        <a:rPr lang="ru-RU" sz="1400" dirty="0" smtClean="0"/>
                        <a:t>Издержки контроля (стандарты, рабочее время руководителей, оплата их труда и т.д.)</a:t>
                      </a:r>
                      <a:endParaRPr lang="ru-RU" sz="1400" dirty="0"/>
                    </a:p>
                  </a:txBody>
                  <a:tcPr marL="68580" marR="68580" marT="34290" marB="34290"/>
                </a:tc>
                <a:tc>
                  <a:txBody>
                    <a:bodyPr/>
                    <a:lstStyle/>
                    <a:p>
                      <a:r>
                        <a:rPr lang="ru-RU" sz="1400" dirty="0" smtClean="0"/>
                        <a:t>Высокие</a:t>
                      </a:r>
                      <a:endParaRPr lang="ru-RU" sz="1400" dirty="0"/>
                    </a:p>
                  </a:txBody>
                  <a:tcPr marL="68580" marR="68580" marT="34290" marB="34290"/>
                </a:tc>
                <a:tc>
                  <a:txBody>
                    <a:bodyPr/>
                    <a:lstStyle/>
                    <a:p>
                      <a:r>
                        <a:rPr lang="ru-RU" sz="1400" dirty="0" smtClean="0"/>
                        <a:t>Низкие</a:t>
                      </a:r>
                      <a:endParaRPr lang="ru-RU" sz="1400" dirty="0"/>
                    </a:p>
                  </a:txBody>
                  <a:tcPr marL="68580" marR="68580" marT="34290" marB="34290"/>
                </a:tc>
              </a:tr>
              <a:tr h="480060">
                <a:tc>
                  <a:txBody>
                    <a:bodyPr/>
                    <a:lstStyle/>
                    <a:p>
                      <a:r>
                        <a:rPr lang="ru-RU" sz="1400" dirty="0" smtClean="0"/>
                        <a:t>Оплата труда персонала, включая стимулирующие выплаты</a:t>
                      </a:r>
                      <a:endParaRPr lang="ru-RU" sz="1400" dirty="0"/>
                    </a:p>
                  </a:txBody>
                  <a:tcPr marL="68580" marR="68580" marT="34290" marB="34290"/>
                </a:tc>
                <a:tc>
                  <a:txBody>
                    <a:bodyPr/>
                    <a:lstStyle/>
                    <a:p>
                      <a:r>
                        <a:rPr lang="ru-RU" sz="1400" dirty="0" smtClean="0"/>
                        <a:t>На уровне рынка труда или ниже</a:t>
                      </a:r>
                      <a:endParaRPr lang="ru-RU" sz="1400" dirty="0"/>
                    </a:p>
                  </a:txBody>
                  <a:tcPr marL="68580" marR="68580" marT="34290" marB="34290"/>
                </a:tc>
                <a:tc>
                  <a:txBody>
                    <a:bodyPr/>
                    <a:lstStyle/>
                    <a:p>
                      <a:r>
                        <a:rPr lang="ru-RU" sz="1400" dirty="0" smtClean="0"/>
                        <a:t>Выше уровня рынка труда</a:t>
                      </a:r>
                      <a:endParaRPr lang="ru-RU" sz="1400" dirty="0"/>
                    </a:p>
                  </a:txBody>
                  <a:tcPr marL="68580" marR="68580" marT="34290" marB="34290"/>
                </a:tc>
              </a:tr>
              <a:tr h="480060">
                <a:tc>
                  <a:txBody>
                    <a:bodyPr/>
                    <a:lstStyle/>
                    <a:p>
                      <a:r>
                        <a:rPr lang="ru-RU" sz="1400" dirty="0" smtClean="0"/>
                        <a:t>Стоимость обучения в структуре затрат на персонал</a:t>
                      </a:r>
                      <a:endParaRPr lang="ru-RU" sz="1400" dirty="0"/>
                    </a:p>
                  </a:txBody>
                  <a:tcPr marL="68580" marR="68580" marT="34290" marB="34290"/>
                </a:tc>
                <a:tc>
                  <a:txBody>
                    <a:bodyPr/>
                    <a:lstStyle/>
                    <a:p>
                      <a:r>
                        <a:rPr lang="ru-RU" sz="1400" dirty="0" smtClean="0"/>
                        <a:t>Незначительная</a:t>
                      </a:r>
                      <a:endParaRPr lang="ru-RU" sz="1400" dirty="0"/>
                    </a:p>
                  </a:txBody>
                  <a:tcPr marL="68580" marR="68580" marT="34290" marB="34290"/>
                </a:tc>
                <a:tc>
                  <a:txBody>
                    <a:bodyPr/>
                    <a:lstStyle/>
                    <a:p>
                      <a:r>
                        <a:rPr lang="ru-RU" sz="1400" dirty="0" smtClean="0"/>
                        <a:t>Существенная</a:t>
                      </a:r>
                      <a:endParaRPr lang="ru-RU" sz="1400" dirty="0"/>
                    </a:p>
                  </a:txBody>
                  <a:tcPr marL="68580" marR="68580" marT="34290" marB="34290"/>
                </a:tc>
              </a:tr>
              <a:tr h="480060">
                <a:tc>
                  <a:txBody>
                    <a:bodyPr/>
                    <a:lstStyle/>
                    <a:p>
                      <a:r>
                        <a:rPr lang="ru-RU" sz="1400" dirty="0" smtClean="0"/>
                        <a:t>Стоимость корпоративных социальных программ</a:t>
                      </a:r>
                      <a:endParaRPr lang="ru-RU" sz="1400" dirty="0"/>
                    </a:p>
                  </a:txBody>
                  <a:tcPr marL="68580" marR="68580" marT="34290" marB="34290"/>
                </a:tc>
                <a:tc>
                  <a:txBody>
                    <a:bodyPr/>
                    <a:lstStyle/>
                    <a:p>
                      <a:r>
                        <a:rPr lang="ru-RU" sz="1400" dirty="0" smtClean="0"/>
                        <a:t>Низкая</a:t>
                      </a:r>
                      <a:endParaRPr lang="ru-RU" sz="1400" dirty="0"/>
                    </a:p>
                  </a:txBody>
                  <a:tcPr marL="68580" marR="68580" marT="34290" marB="34290"/>
                </a:tc>
                <a:tc>
                  <a:txBody>
                    <a:bodyPr/>
                    <a:lstStyle/>
                    <a:p>
                      <a:r>
                        <a:rPr lang="ru-RU" sz="1400" dirty="0" smtClean="0"/>
                        <a:t>Высокая</a:t>
                      </a:r>
                      <a:endParaRPr lang="ru-RU" sz="1400" dirty="0"/>
                    </a:p>
                  </a:txBody>
                  <a:tcPr marL="68580" marR="68580" marT="34290" marB="34290"/>
                </a:tc>
              </a:tr>
              <a:tr h="278130">
                <a:tc>
                  <a:txBody>
                    <a:bodyPr/>
                    <a:lstStyle/>
                    <a:p>
                      <a:r>
                        <a:rPr lang="ru-RU" sz="1400" dirty="0" smtClean="0"/>
                        <a:t>Потери от текучести</a:t>
                      </a:r>
                      <a:endParaRPr lang="ru-RU" sz="1400" dirty="0"/>
                    </a:p>
                  </a:txBody>
                  <a:tcPr marL="68580" marR="68580" marT="34290" marB="34290"/>
                </a:tc>
                <a:tc>
                  <a:txBody>
                    <a:bodyPr/>
                    <a:lstStyle/>
                    <a:p>
                      <a:r>
                        <a:rPr lang="ru-RU" sz="1400" dirty="0" smtClean="0"/>
                        <a:t>Высокие</a:t>
                      </a:r>
                      <a:endParaRPr lang="ru-RU" sz="1400" dirty="0"/>
                    </a:p>
                  </a:txBody>
                  <a:tcPr marL="68580" marR="68580" marT="34290" marB="34290"/>
                </a:tc>
                <a:tc>
                  <a:txBody>
                    <a:bodyPr/>
                    <a:lstStyle/>
                    <a:p>
                      <a:r>
                        <a:rPr lang="ru-RU" sz="1400" dirty="0" smtClean="0"/>
                        <a:t>Низкие</a:t>
                      </a:r>
                      <a:endParaRPr lang="ru-RU" sz="1400" dirty="0"/>
                    </a:p>
                  </a:txBody>
                  <a:tcPr marL="68580" marR="68580" marT="34290" marB="34290"/>
                </a:tc>
              </a:tr>
            </a:tbl>
          </a:graphicData>
        </a:graphic>
      </p:graphicFrame>
    </p:spTree>
    <p:extLst>
      <p:ext uri="{BB962C8B-B14F-4D97-AF65-F5344CB8AC3E}">
        <p14:creationId xmlns:p14="http://schemas.microsoft.com/office/powerpoint/2010/main" val="439755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1700" y="980729"/>
            <a:ext cx="6648772" cy="648072"/>
          </a:xfrm>
        </p:spPr>
        <p:txBody>
          <a:bodyPr>
            <a:normAutofit fontScale="90000"/>
          </a:bodyPr>
          <a:lstStyle/>
          <a:p>
            <a:r>
              <a:rPr lang="ru-RU" sz="2800" dirty="0" smtClean="0"/>
              <a:t>Подходы к управлению Производительностью труда</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3059038"/>
              </p:ext>
            </p:extLst>
          </p:nvPr>
        </p:nvGraphicFramePr>
        <p:xfrm>
          <a:off x="628650" y="1900858"/>
          <a:ext cx="8054174" cy="4696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694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31094"/>
            <a:ext cx="7886700" cy="2082682"/>
          </a:xfrm>
        </p:spPr>
        <p:txBody>
          <a:bodyPr>
            <a:noAutofit/>
          </a:bodyPr>
          <a:lstStyle/>
          <a:p>
            <a:r>
              <a:rPr lang="ru-RU" sz="2400" dirty="0"/>
              <a:t>Факторы повышения производительности труда – движущие силы (причины), под воздействием которых изменяются затраты труда на производство единицы продукции (работ, услуг) или увеличивается количество продукции на одного работника в единицу времени.</a:t>
            </a:r>
          </a:p>
        </p:txBody>
      </p:sp>
      <p:sp>
        <p:nvSpPr>
          <p:cNvPr id="3" name="Содержимое 2"/>
          <p:cNvSpPr>
            <a:spLocks noGrp="1"/>
          </p:cNvSpPr>
          <p:nvPr>
            <p:ph idx="1"/>
          </p:nvPr>
        </p:nvSpPr>
        <p:spPr>
          <a:xfrm>
            <a:off x="482735" y="3359690"/>
            <a:ext cx="8447256" cy="1947965"/>
          </a:xfrm>
        </p:spPr>
        <p:txBody>
          <a:bodyPr>
            <a:normAutofit/>
          </a:bodyPr>
          <a:lstStyle/>
          <a:p>
            <a:pPr marL="0" indent="0">
              <a:buNone/>
            </a:pPr>
            <a:r>
              <a:rPr lang="ru-RU" dirty="0" smtClean="0"/>
              <a:t>Рост производительности труда достигается за счет:</a:t>
            </a:r>
          </a:p>
          <a:p>
            <a:pPr marL="385763" indent="-385763">
              <a:buAutoNum type="arabicParenR"/>
            </a:pPr>
            <a:r>
              <a:rPr lang="ru-RU" dirty="0" smtClean="0"/>
              <a:t>привлечения дополнительных ресурсов - </a:t>
            </a:r>
            <a:r>
              <a:rPr lang="ru-RU" i="1" dirty="0" smtClean="0"/>
              <a:t>экстенсивный подход </a:t>
            </a:r>
          </a:p>
          <a:p>
            <a:pPr marL="385763" indent="-385763">
              <a:buAutoNum type="arabicParenR"/>
            </a:pPr>
            <a:r>
              <a:rPr lang="ru-RU" dirty="0" smtClean="0"/>
              <a:t>активизации резервов - </a:t>
            </a:r>
            <a:r>
              <a:rPr lang="ru-RU" i="1" dirty="0" smtClean="0"/>
              <a:t>интенсивный </a:t>
            </a:r>
            <a:r>
              <a:rPr lang="ru-RU" i="1" dirty="0"/>
              <a:t>подход</a:t>
            </a:r>
          </a:p>
        </p:txBody>
      </p:sp>
    </p:spTree>
    <p:extLst>
      <p:ext uri="{BB962C8B-B14F-4D97-AF65-F5344CB8AC3E}">
        <p14:creationId xmlns:p14="http://schemas.microsoft.com/office/powerpoint/2010/main" val="1843688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31094"/>
            <a:ext cx="7886700" cy="1469840"/>
          </a:xfrm>
        </p:spPr>
        <p:txBody>
          <a:bodyPr>
            <a:noAutofit/>
          </a:bodyPr>
          <a:lstStyle/>
          <a:p>
            <a:r>
              <a:rPr lang="ru-RU" sz="2400" dirty="0"/>
              <a:t>Резервы роста производительности труда – это неиспользованные возможности и ресурсы  предприятия в области повышения эффективности труда.</a:t>
            </a:r>
          </a:p>
        </p:txBody>
      </p:sp>
      <p:sp>
        <p:nvSpPr>
          <p:cNvPr id="3" name="Содержимое 2"/>
          <p:cNvSpPr>
            <a:spLocks noGrp="1"/>
          </p:cNvSpPr>
          <p:nvPr>
            <p:ph idx="1"/>
          </p:nvPr>
        </p:nvSpPr>
        <p:spPr>
          <a:xfrm>
            <a:off x="628650" y="2776030"/>
            <a:ext cx="7886700" cy="2713942"/>
          </a:xfrm>
        </p:spPr>
        <p:txBody>
          <a:bodyPr>
            <a:normAutofit/>
          </a:bodyPr>
          <a:lstStyle/>
          <a:p>
            <a:pPr marL="0" indent="0">
              <a:buNone/>
            </a:pPr>
            <a:r>
              <a:rPr lang="ru-RU" dirty="0" smtClean="0"/>
              <a:t>Внутриорганизационный факторы и резервы повышения эффективности труда делятся на три группы:</a:t>
            </a:r>
          </a:p>
          <a:p>
            <a:pPr marL="385763" indent="-385763">
              <a:buAutoNum type="arabicParenR"/>
            </a:pPr>
            <a:r>
              <a:rPr lang="ru-RU" dirty="0" smtClean="0"/>
              <a:t>Экономические</a:t>
            </a:r>
          </a:p>
          <a:p>
            <a:pPr marL="385763" indent="-385763">
              <a:buAutoNum type="arabicParenR"/>
            </a:pPr>
            <a:r>
              <a:rPr lang="ru-RU" dirty="0" smtClean="0"/>
              <a:t>Организационные</a:t>
            </a:r>
          </a:p>
          <a:p>
            <a:pPr marL="385763" indent="-385763">
              <a:buAutoNum type="arabicParenR"/>
            </a:pPr>
            <a:r>
              <a:rPr lang="ru-RU" dirty="0" smtClean="0"/>
              <a:t>Социальные</a:t>
            </a:r>
          </a:p>
          <a:p>
            <a:pPr marL="0" indent="0">
              <a:buNone/>
            </a:pPr>
            <a:endParaRPr lang="ru-RU" dirty="0"/>
          </a:p>
        </p:txBody>
      </p:sp>
    </p:spTree>
    <p:extLst>
      <p:ext uri="{BB962C8B-B14F-4D97-AF65-F5344CB8AC3E}">
        <p14:creationId xmlns:p14="http://schemas.microsoft.com/office/powerpoint/2010/main" val="1023855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Повышение ПТ требует оценки не только внутренних, но и внешних факторов:</a:t>
            </a:r>
          </a:p>
        </p:txBody>
      </p:sp>
      <p:sp>
        <p:nvSpPr>
          <p:cNvPr id="3" name="Содержимое 2"/>
          <p:cNvSpPr>
            <a:spLocks noGrp="1"/>
          </p:cNvSpPr>
          <p:nvPr>
            <p:ph idx="1"/>
          </p:nvPr>
        </p:nvSpPr>
        <p:spPr/>
        <p:txBody>
          <a:bodyPr/>
          <a:lstStyle/>
          <a:p>
            <a:r>
              <a:rPr lang="ru-RU" dirty="0" smtClean="0"/>
              <a:t>Характер спроса на продукцию (работы, услуги) предприятия</a:t>
            </a:r>
          </a:p>
          <a:p>
            <a:r>
              <a:rPr lang="ru-RU" dirty="0" smtClean="0"/>
              <a:t>Цены на материалы, комплектующие, энергоносители</a:t>
            </a:r>
          </a:p>
          <a:p>
            <a:r>
              <a:rPr lang="ru-RU" dirty="0" smtClean="0"/>
              <a:t>Предложение рабочей силы на рынке труда</a:t>
            </a:r>
          </a:p>
          <a:p>
            <a:r>
              <a:rPr lang="ru-RU" dirty="0" smtClean="0"/>
              <a:t>Государственные программы поддержки занятости</a:t>
            </a:r>
          </a:p>
          <a:p>
            <a:endParaRPr lang="ru-RU" dirty="0"/>
          </a:p>
        </p:txBody>
      </p:sp>
    </p:spTree>
    <p:extLst>
      <p:ext uri="{BB962C8B-B14F-4D97-AF65-F5344CB8AC3E}">
        <p14:creationId xmlns:p14="http://schemas.microsoft.com/office/powerpoint/2010/main" val="4071984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a:t>Объекты управления производительностью труда при ориентации на ее рост</a:t>
            </a:r>
          </a:p>
        </p:txBody>
      </p:sp>
      <p:graphicFrame>
        <p:nvGraphicFramePr>
          <p:cNvPr id="6" name="Объект 5"/>
          <p:cNvGraphicFramePr>
            <a:graphicFrameLocks noGrp="1"/>
          </p:cNvGraphicFramePr>
          <p:nvPr>
            <p:ph idx="1"/>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725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Работник как объект управления производительностью труда при ориентации на рост эффективности труда</a:t>
            </a:r>
          </a:p>
        </p:txBody>
      </p:sp>
      <p:graphicFrame>
        <p:nvGraphicFramePr>
          <p:cNvPr id="6" name="Объект 5"/>
          <p:cNvGraphicFramePr>
            <a:graphicFrameLocks noGrp="1"/>
          </p:cNvGraphicFramePr>
          <p:nvPr>
            <p:ph idx="1"/>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031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9"/>
            <a:ext cx="8496944" cy="1152127"/>
          </a:xfrm>
        </p:spPr>
        <p:txBody>
          <a:bodyPr>
            <a:normAutofit fontScale="90000"/>
          </a:bodyPr>
          <a:lstStyle/>
          <a:p>
            <a:r>
              <a:rPr lang="ru-RU" sz="2100" dirty="0" smtClean="0"/>
              <a:t>Процесс </a:t>
            </a:r>
            <a:r>
              <a:rPr lang="ru-RU" sz="2100" dirty="0"/>
              <a:t>управления производительностью труда</a:t>
            </a:r>
            <a:br>
              <a:rPr lang="ru-RU" sz="2100" dirty="0"/>
            </a:br>
            <a:r>
              <a:rPr lang="ru-RU" sz="2100" dirty="0"/>
              <a:t> – последовательность действий по непрерывному улучшению результатов деятельности сотрудников, подразделений и предприятия в целом</a:t>
            </a:r>
          </a:p>
        </p:txBody>
      </p:sp>
      <p:grpSp>
        <p:nvGrpSpPr>
          <p:cNvPr id="6" name="Группа 5"/>
          <p:cNvGrpSpPr/>
          <p:nvPr/>
        </p:nvGrpSpPr>
        <p:grpSpPr>
          <a:xfrm>
            <a:off x="1883452" y="2681324"/>
            <a:ext cx="5219020" cy="3103840"/>
            <a:chOff x="2689701" y="2266877"/>
            <a:chExt cx="5995972" cy="4268339"/>
          </a:xfrm>
        </p:grpSpPr>
        <p:sp>
          <p:nvSpPr>
            <p:cNvPr id="7" name="Полилиния 6"/>
            <p:cNvSpPr/>
            <p:nvPr/>
          </p:nvSpPr>
          <p:spPr>
            <a:xfrm>
              <a:off x="3048779" y="2266877"/>
              <a:ext cx="5317943" cy="1308618"/>
            </a:xfrm>
            <a:custGeom>
              <a:avLst/>
              <a:gdLst>
                <a:gd name="connsiteX0" fmla="*/ 0 w 5317943"/>
                <a:gd name="connsiteY0" fmla="*/ 130862 h 1308618"/>
                <a:gd name="connsiteX1" fmla="*/ 130862 w 5317943"/>
                <a:gd name="connsiteY1" fmla="*/ 0 h 1308618"/>
                <a:gd name="connsiteX2" fmla="*/ 5187081 w 5317943"/>
                <a:gd name="connsiteY2" fmla="*/ 0 h 1308618"/>
                <a:gd name="connsiteX3" fmla="*/ 5317943 w 5317943"/>
                <a:gd name="connsiteY3" fmla="*/ 130862 h 1308618"/>
                <a:gd name="connsiteX4" fmla="*/ 5317943 w 5317943"/>
                <a:gd name="connsiteY4" fmla="*/ 1177756 h 1308618"/>
                <a:gd name="connsiteX5" fmla="*/ 5187081 w 5317943"/>
                <a:gd name="connsiteY5" fmla="*/ 1308618 h 1308618"/>
                <a:gd name="connsiteX6" fmla="*/ 130862 w 5317943"/>
                <a:gd name="connsiteY6" fmla="*/ 1308618 h 1308618"/>
                <a:gd name="connsiteX7" fmla="*/ 0 w 5317943"/>
                <a:gd name="connsiteY7" fmla="*/ 1177756 h 1308618"/>
                <a:gd name="connsiteX8" fmla="*/ 0 w 5317943"/>
                <a:gd name="connsiteY8" fmla="*/ 130862 h 130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7943" h="1308618">
                  <a:moveTo>
                    <a:pt x="0" y="130862"/>
                  </a:moveTo>
                  <a:cubicBezTo>
                    <a:pt x="0" y="58589"/>
                    <a:pt x="58589" y="0"/>
                    <a:pt x="130862" y="0"/>
                  </a:cubicBezTo>
                  <a:lnTo>
                    <a:pt x="5187081" y="0"/>
                  </a:lnTo>
                  <a:cubicBezTo>
                    <a:pt x="5259354" y="0"/>
                    <a:pt x="5317943" y="58589"/>
                    <a:pt x="5317943" y="130862"/>
                  </a:cubicBezTo>
                  <a:lnTo>
                    <a:pt x="5317943" y="1177756"/>
                  </a:lnTo>
                  <a:cubicBezTo>
                    <a:pt x="5317943" y="1250029"/>
                    <a:pt x="5259354" y="1308618"/>
                    <a:pt x="5187081" y="1308618"/>
                  </a:cubicBezTo>
                  <a:lnTo>
                    <a:pt x="130862" y="1308618"/>
                  </a:lnTo>
                  <a:cubicBezTo>
                    <a:pt x="58589" y="1308618"/>
                    <a:pt x="0" y="1250029"/>
                    <a:pt x="0" y="1177756"/>
                  </a:cubicBezTo>
                  <a:lnTo>
                    <a:pt x="0" y="1308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609" tIns="71609" rIns="71609" bIns="71609" numCol="1" spcCol="1270" anchor="ctr" anchorCtr="0">
              <a:noAutofit/>
            </a:bodyPr>
            <a:lstStyle/>
            <a:p>
              <a:pPr algn="ctr" defTabSz="500063">
                <a:lnSpc>
                  <a:spcPct val="90000"/>
                </a:lnSpc>
                <a:spcBef>
                  <a:spcPct val="0"/>
                </a:spcBef>
                <a:spcAft>
                  <a:spcPct val="35000"/>
                </a:spcAft>
              </a:pPr>
              <a:r>
                <a:rPr lang="ru-RU" sz="1125" dirty="0"/>
                <a:t>Анализ управления производительностью труда: анализ результатов труда, выявление проблем эффективности труда, исследование факторов и резервов повышения ПТ</a:t>
              </a:r>
            </a:p>
          </p:txBody>
        </p:sp>
        <p:sp>
          <p:nvSpPr>
            <p:cNvPr id="8" name="Полилиния 7"/>
            <p:cNvSpPr/>
            <p:nvPr/>
          </p:nvSpPr>
          <p:spPr>
            <a:xfrm rot="3600000">
              <a:off x="6883722" y="4241225"/>
              <a:ext cx="1163049" cy="372434"/>
            </a:xfrm>
            <a:custGeom>
              <a:avLst/>
              <a:gdLst>
                <a:gd name="connsiteX0" fmla="*/ 0 w 1163049"/>
                <a:gd name="connsiteY0" fmla="*/ 186217 h 372434"/>
                <a:gd name="connsiteX1" fmla="*/ 186217 w 1163049"/>
                <a:gd name="connsiteY1" fmla="*/ 0 h 372434"/>
                <a:gd name="connsiteX2" fmla="*/ 186217 w 1163049"/>
                <a:gd name="connsiteY2" fmla="*/ 74487 h 372434"/>
                <a:gd name="connsiteX3" fmla="*/ 976832 w 1163049"/>
                <a:gd name="connsiteY3" fmla="*/ 74487 h 372434"/>
                <a:gd name="connsiteX4" fmla="*/ 976832 w 1163049"/>
                <a:gd name="connsiteY4" fmla="*/ 0 h 372434"/>
                <a:gd name="connsiteX5" fmla="*/ 1163049 w 1163049"/>
                <a:gd name="connsiteY5" fmla="*/ 186217 h 372434"/>
                <a:gd name="connsiteX6" fmla="*/ 976832 w 1163049"/>
                <a:gd name="connsiteY6" fmla="*/ 372434 h 372434"/>
                <a:gd name="connsiteX7" fmla="*/ 976832 w 1163049"/>
                <a:gd name="connsiteY7" fmla="*/ 297947 h 372434"/>
                <a:gd name="connsiteX8" fmla="*/ 186217 w 1163049"/>
                <a:gd name="connsiteY8" fmla="*/ 297947 h 372434"/>
                <a:gd name="connsiteX9" fmla="*/ 186217 w 1163049"/>
                <a:gd name="connsiteY9" fmla="*/ 372434 h 372434"/>
                <a:gd name="connsiteX10" fmla="*/ 0 w 1163049"/>
                <a:gd name="connsiteY10" fmla="*/ 186217 h 37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3049" h="372434">
                  <a:moveTo>
                    <a:pt x="0" y="186217"/>
                  </a:moveTo>
                  <a:lnTo>
                    <a:pt x="186217" y="0"/>
                  </a:lnTo>
                  <a:lnTo>
                    <a:pt x="186217" y="74487"/>
                  </a:lnTo>
                  <a:lnTo>
                    <a:pt x="976832" y="74487"/>
                  </a:lnTo>
                  <a:lnTo>
                    <a:pt x="976832" y="0"/>
                  </a:lnTo>
                  <a:lnTo>
                    <a:pt x="1163049" y="186217"/>
                  </a:lnTo>
                  <a:lnTo>
                    <a:pt x="976832" y="372434"/>
                  </a:lnTo>
                  <a:lnTo>
                    <a:pt x="976832" y="297947"/>
                  </a:lnTo>
                  <a:lnTo>
                    <a:pt x="186217" y="297947"/>
                  </a:lnTo>
                  <a:lnTo>
                    <a:pt x="186217" y="372434"/>
                  </a:lnTo>
                  <a:lnTo>
                    <a:pt x="0" y="18621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797" tIns="55865" rIns="83798" bIns="55865" numCol="1" spcCol="1270" anchor="ctr" anchorCtr="0">
              <a:noAutofit/>
            </a:bodyPr>
            <a:lstStyle/>
            <a:p>
              <a:pPr algn="ctr" defTabSz="400050">
                <a:lnSpc>
                  <a:spcPct val="90000"/>
                </a:lnSpc>
                <a:spcBef>
                  <a:spcPct val="0"/>
                </a:spcBef>
                <a:spcAft>
                  <a:spcPct val="35000"/>
                </a:spcAft>
              </a:pPr>
              <a:endParaRPr lang="ru-RU" sz="900" dirty="0"/>
            </a:p>
          </p:txBody>
        </p:sp>
        <p:sp>
          <p:nvSpPr>
            <p:cNvPr id="9" name="Полилиния 8"/>
            <p:cNvSpPr/>
            <p:nvPr/>
          </p:nvSpPr>
          <p:spPr>
            <a:xfrm>
              <a:off x="6244821" y="5395300"/>
              <a:ext cx="2440852" cy="1139916"/>
            </a:xfrm>
            <a:custGeom>
              <a:avLst/>
              <a:gdLst>
                <a:gd name="connsiteX0" fmla="*/ 0 w 2440852"/>
                <a:gd name="connsiteY0" fmla="*/ 113992 h 1139916"/>
                <a:gd name="connsiteX1" fmla="*/ 113992 w 2440852"/>
                <a:gd name="connsiteY1" fmla="*/ 0 h 1139916"/>
                <a:gd name="connsiteX2" fmla="*/ 2326860 w 2440852"/>
                <a:gd name="connsiteY2" fmla="*/ 0 h 1139916"/>
                <a:gd name="connsiteX3" fmla="*/ 2440852 w 2440852"/>
                <a:gd name="connsiteY3" fmla="*/ 113992 h 1139916"/>
                <a:gd name="connsiteX4" fmla="*/ 2440852 w 2440852"/>
                <a:gd name="connsiteY4" fmla="*/ 1025924 h 1139916"/>
                <a:gd name="connsiteX5" fmla="*/ 2326860 w 2440852"/>
                <a:gd name="connsiteY5" fmla="*/ 1139916 h 1139916"/>
                <a:gd name="connsiteX6" fmla="*/ 113992 w 2440852"/>
                <a:gd name="connsiteY6" fmla="*/ 1139916 h 1139916"/>
                <a:gd name="connsiteX7" fmla="*/ 0 w 2440852"/>
                <a:gd name="connsiteY7" fmla="*/ 1025924 h 1139916"/>
                <a:gd name="connsiteX8" fmla="*/ 0 w 2440852"/>
                <a:gd name="connsiteY8" fmla="*/ 113992 h 113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0852" h="1139916">
                  <a:moveTo>
                    <a:pt x="0" y="113992"/>
                  </a:moveTo>
                  <a:cubicBezTo>
                    <a:pt x="0" y="51036"/>
                    <a:pt x="51036" y="0"/>
                    <a:pt x="113992" y="0"/>
                  </a:cubicBezTo>
                  <a:lnTo>
                    <a:pt x="2326860" y="0"/>
                  </a:lnTo>
                  <a:cubicBezTo>
                    <a:pt x="2389816" y="0"/>
                    <a:pt x="2440852" y="51036"/>
                    <a:pt x="2440852" y="113992"/>
                  </a:cubicBezTo>
                  <a:lnTo>
                    <a:pt x="2440852" y="1025924"/>
                  </a:lnTo>
                  <a:cubicBezTo>
                    <a:pt x="2440852" y="1088880"/>
                    <a:pt x="2389816" y="1139916"/>
                    <a:pt x="2326860" y="1139916"/>
                  </a:cubicBezTo>
                  <a:lnTo>
                    <a:pt x="113992" y="1139916"/>
                  </a:lnTo>
                  <a:cubicBezTo>
                    <a:pt x="51036" y="1139916"/>
                    <a:pt x="0" y="1088880"/>
                    <a:pt x="0" y="1025924"/>
                  </a:cubicBezTo>
                  <a:lnTo>
                    <a:pt x="0" y="1139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903" tIns="67903" rIns="67903" bIns="67903" numCol="1" spcCol="1270" anchor="ctr" anchorCtr="0">
              <a:noAutofit/>
            </a:bodyPr>
            <a:lstStyle/>
            <a:p>
              <a:pPr algn="ctr" defTabSz="500063">
                <a:lnSpc>
                  <a:spcPct val="90000"/>
                </a:lnSpc>
                <a:spcBef>
                  <a:spcPct val="0"/>
                </a:spcBef>
                <a:spcAft>
                  <a:spcPct val="35000"/>
                </a:spcAft>
              </a:pPr>
              <a:r>
                <a:rPr lang="ru-RU" sz="1125" dirty="0"/>
                <a:t>Разработка, планирование и реализация мер по повышению эффективности труда</a:t>
              </a:r>
            </a:p>
          </p:txBody>
        </p:sp>
        <p:sp>
          <p:nvSpPr>
            <p:cNvPr id="10" name="Полилиния 9"/>
            <p:cNvSpPr/>
            <p:nvPr/>
          </p:nvSpPr>
          <p:spPr>
            <a:xfrm>
              <a:off x="5202931" y="5632817"/>
              <a:ext cx="1116858" cy="372435"/>
            </a:xfrm>
            <a:custGeom>
              <a:avLst/>
              <a:gdLst>
                <a:gd name="connsiteX0" fmla="*/ 0 w 1116858"/>
                <a:gd name="connsiteY0" fmla="*/ 186217 h 372434"/>
                <a:gd name="connsiteX1" fmla="*/ 186217 w 1116858"/>
                <a:gd name="connsiteY1" fmla="*/ 0 h 372434"/>
                <a:gd name="connsiteX2" fmla="*/ 186217 w 1116858"/>
                <a:gd name="connsiteY2" fmla="*/ 74487 h 372434"/>
                <a:gd name="connsiteX3" fmla="*/ 930641 w 1116858"/>
                <a:gd name="connsiteY3" fmla="*/ 74487 h 372434"/>
                <a:gd name="connsiteX4" fmla="*/ 930641 w 1116858"/>
                <a:gd name="connsiteY4" fmla="*/ 0 h 372434"/>
                <a:gd name="connsiteX5" fmla="*/ 1116858 w 1116858"/>
                <a:gd name="connsiteY5" fmla="*/ 186217 h 372434"/>
                <a:gd name="connsiteX6" fmla="*/ 930641 w 1116858"/>
                <a:gd name="connsiteY6" fmla="*/ 372434 h 372434"/>
                <a:gd name="connsiteX7" fmla="*/ 930641 w 1116858"/>
                <a:gd name="connsiteY7" fmla="*/ 297947 h 372434"/>
                <a:gd name="connsiteX8" fmla="*/ 186217 w 1116858"/>
                <a:gd name="connsiteY8" fmla="*/ 297947 h 372434"/>
                <a:gd name="connsiteX9" fmla="*/ 186217 w 1116858"/>
                <a:gd name="connsiteY9" fmla="*/ 372434 h 372434"/>
                <a:gd name="connsiteX10" fmla="*/ 0 w 1116858"/>
                <a:gd name="connsiteY10" fmla="*/ 186217 h 37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6858" h="372434">
                  <a:moveTo>
                    <a:pt x="1116858" y="186217"/>
                  </a:moveTo>
                  <a:lnTo>
                    <a:pt x="930641" y="372433"/>
                  </a:lnTo>
                  <a:lnTo>
                    <a:pt x="930641" y="297946"/>
                  </a:lnTo>
                  <a:lnTo>
                    <a:pt x="186217" y="297946"/>
                  </a:lnTo>
                  <a:lnTo>
                    <a:pt x="186217" y="372433"/>
                  </a:lnTo>
                  <a:lnTo>
                    <a:pt x="0" y="186217"/>
                  </a:lnTo>
                  <a:lnTo>
                    <a:pt x="186217" y="1"/>
                  </a:lnTo>
                  <a:lnTo>
                    <a:pt x="186217" y="74488"/>
                  </a:lnTo>
                  <a:lnTo>
                    <a:pt x="930641" y="74488"/>
                  </a:lnTo>
                  <a:lnTo>
                    <a:pt x="930641" y="1"/>
                  </a:lnTo>
                  <a:lnTo>
                    <a:pt x="1116858" y="18621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798" tIns="55866" rIns="83798" bIns="55865" numCol="1" spcCol="1270" anchor="ctr" anchorCtr="0">
              <a:noAutofit/>
            </a:bodyPr>
            <a:lstStyle/>
            <a:p>
              <a:pPr algn="ctr" defTabSz="400050">
                <a:lnSpc>
                  <a:spcPct val="90000"/>
                </a:lnSpc>
                <a:spcBef>
                  <a:spcPct val="0"/>
                </a:spcBef>
                <a:spcAft>
                  <a:spcPct val="35000"/>
                </a:spcAft>
              </a:pPr>
              <a:endParaRPr lang="ru-RU" sz="900" dirty="0"/>
            </a:p>
          </p:txBody>
        </p:sp>
        <p:sp>
          <p:nvSpPr>
            <p:cNvPr id="11" name="Полилиния 10"/>
            <p:cNvSpPr/>
            <p:nvPr/>
          </p:nvSpPr>
          <p:spPr>
            <a:xfrm>
              <a:off x="2689701" y="5409335"/>
              <a:ext cx="2521107" cy="1111845"/>
            </a:xfrm>
            <a:custGeom>
              <a:avLst/>
              <a:gdLst>
                <a:gd name="connsiteX0" fmla="*/ 0 w 2521107"/>
                <a:gd name="connsiteY0" fmla="*/ 111185 h 1111845"/>
                <a:gd name="connsiteX1" fmla="*/ 111185 w 2521107"/>
                <a:gd name="connsiteY1" fmla="*/ 0 h 1111845"/>
                <a:gd name="connsiteX2" fmla="*/ 2409923 w 2521107"/>
                <a:gd name="connsiteY2" fmla="*/ 0 h 1111845"/>
                <a:gd name="connsiteX3" fmla="*/ 2521108 w 2521107"/>
                <a:gd name="connsiteY3" fmla="*/ 111185 h 1111845"/>
                <a:gd name="connsiteX4" fmla="*/ 2521107 w 2521107"/>
                <a:gd name="connsiteY4" fmla="*/ 1000661 h 1111845"/>
                <a:gd name="connsiteX5" fmla="*/ 2409922 w 2521107"/>
                <a:gd name="connsiteY5" fmla="*/ 1111846 h 1111845"/>
                <a:gd name="connsiteX6" fmla="*/ 111185 w 2521107"/>
                <a:gd name="connsiteY6" fmla="*/ 1111845 h 1111845"/>
                <a:gd name="connsiteX7" fmla="*/ 0 w 2521107"/>
                <a:gd name="connsiteY7" fmla="*/ 1000660 h 1111845"/>
                <a:gd name="connsiteX8" fmla="*/ 0 w 2521107"/>
                <a:gd name="connsiteY8" fmla="*/ 111185 h 111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07" h="1111845">
                  <a:moveTo>
                    <a:pt x="0" y="111185"/>
                  </a:moveTo>
                  <a:cubicBezTo>
                    <a:pt x="0" y="49779"/>
                    <a:pt x="49779" y="0"/>
                    <a:pt x="111185" y="0"/>
                  </a:cubicBezTo>
                  <a:lnTo>
                    <a:pt x="2409923" y="0"/>
                  </a:lnTo>
                  <a:cubicBezTo>
                    <a:pt x="2471329" y="0"/>
                    <a:pt x="2521108" y="49779"/>
                    <a:pt x="2521108" y="111185"/>
                  </a:cubicBezTo>
                  <a:cubicBezTo>
                    <a:pt x="2521108" y="407677"/>
                    <a:pt x="2521107" y="704169"/>
                    <a:pt x="2521107" y="1000661"/>
                  </a:cubicBezTo>
                  <a:cubicBezTo>
                    <a:pt x="2521107" y="1062067"/>
                    <a:pt x="2471328" y="1111846"/>
                    <a:pt x="2409922" y="1111846"/>
                  </a:cubicBezTo>
                  <a:lnTo>
                    <a:pt x="111185" y="1111845"/>
                  </a:lnTo>
                  <a:cubicBezTo>
                    <a:pt x="49779" y="1111845"/>
                    <a:pt x="0" y="1062066"/>
                    <a:pt x="0" y="1000660"/>
                  </a:cubicBezTo>
                  <a:lnTo>
                    <a:pt x="0" y="11118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86" tIns="67286" rIns="67286" bIns="67286" numCol="1" spcCol="1270" anchor="ctr" anchorCtr="0">
              <a:noAutofit/>
            </a:bodyPr>
            <a:lstStyle/>
            <a:p>
              <a:pPr algn="ctr" defTabSz="500063">
                <a:lnSpc>
                  <a:spcPct val="90000"/>
                </a:lnSpc>
                <a:spcBef>
                  <a:spcPct val="0"/>
                </a:spcBef>
                <a:spcAft>
                  <a:spcPct val="35000"/>
                </a:spcAft>
              </a:pPr>
              <a:r>
                <a:rPr lang="ru-RU" sz="1125" dirty="0"/>
                <a:t>Анализ и оценка экономических и неэкономических результатов управления ПТ</a:t>
              </a:r>
            </a:p>
          </p:txBody>
        </p:sp>
        <p:sp>
          <p:nvSpPr>
            <p:cNvPr id="12" name="Полилиния 11"/>
            <p:cNvSpPr/>
            <p:nvPr/>
          </p:nvSpPr>
          <p:spPr>
            <a:xfrm rot="18000000">
              <a:off x="3352885" y="4294342"/>
              <a:ext cx="1194739" cy="408795"/>
            </a:xfrm>
            <a:custGeom>
              <a:avLst/>
              <a:gdLst>
                <a:gd name="connsiteX0" fmla="*/ 0 w 1194739"/>
                <a:gd name="connsiteY0" fmla="*/ 204398 h 408795"/>
                <a:gd name="connsiteX1" fmla="*/ 204398 w 1194739"/>
                <a:gd name="connsiteY1" fmla="*/ 0 h 408795"/>
                <a:gd name="connsiteX2" fmla="*/ 204398 w 1194739"/>
                <a:gd name="connsiteY2" fmla="*/ 81759 h 408795"/>
                <a:gd name="connsiteX3" fmla="*/ 990342 w 1194739"/>
                <a:gd name="connsiteY3" fmla="*/ 81759 h 408795"/>
                <a:gd name="connsiteX4" fmla="*/ 990342 w 1194739"/>
                <a:gd name="connsiteY4" fmla="*/ 0 h 408795"/>
                <a:gd name="connsiteX5" fmla="*/ 1194739 w 1194739"/>
                <a:gd name="connsiteY5" fmla="*/ 204398 h 408795"/>
                <a:gd name="connsiteX6" fmla="*/ 990342 w 1194739"/>
                <a:gd name="connsiteY6" fmla="*/ 408795 h 408795"/>
                <a:gd name="connsiteX7" fmla="*/ 990342 w 1194739"/>
                <a:gd name="connsiteY7" fmla="*/ 327036 h 408795"/>
                <a:gd name="connsiteX8" fmla="*/ 204398 w 1194739"/>
                <a:gd name="connsiteY8" fmla="*/ 327036 h 408795"/>
                <a:gd name="connsiteX9" fmla="*/ 204398 w 1194739"/>
                <a:gd name="connsiteY9" fmla="*/ 408795 h 408795"/>
                <a:gd name="connsiteX10" fmla="*/ 0 w 1194739"/>
                <a:gd name="connsiteY10" fmla="*/ 204398 h 40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739" h="408795">
                  <a:moveTo>
                    <a:pt x="0" y="204398"/>
                  </a:moveTo>
                  <a:lnTo>
                    <a:pt x="204398" y="0"/>
                  </a:lnTo>
                  <a:lnTo>
                    <a:pt x="204398" y="81759"/>
                  </a:lnTo>
                  <a:lnTo>
                    <a:pt x="990342" y="81759"/>
                  </a:lnTo>
                  <a:lnTo>
                    <a:pt x="990342" y="0"/>
                  </a:lnTo>
                  <a:lnTo>
                    <a:pt x="1194739" y="204398"/>
                  </a:lnTo>
                  <a:lnTo>
                    <a:pt x="990342" y="408795"/>
                  </a:lnTo>
                  <a:lnTo>
                    <a:pt x="990342" y="327036"/>
                  </a:lnTo>
                  <a:lnTo>
                    <a:pt x="204398" y="327036"/>
                  </a:lnTo>
                  <a:lnTo>
                    <a:pt x="204398" y="408795"/>
                  </a:lnTo>
                  <a:lnTo>
                    <a:pt x="0" y="20439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1979" tIns="61319" rIns="91979" bIns="61319" numCol="1" spcCol="1270" anchor="ctr" anchorCtr="0">
              <a:noAutofit/>
            </a:bodyPr>
            <a:lstStyle/>
            <a:p>
              <a:pPr algn="ctr" defTabSz="400050">
                <a:lnSpc>
                  <a:spcPct val="90000"/>
                </a:lnSpc>
                <a:spcBef>
                  <a:spcPct val="0"/>
                </a:spcBef>
                <a:spcAft>
                  <a:spcPct val="35000"/>
                </a:spcAft>
              </a:pPr>
              <a:endParaRPr lang="ru-RU" sz="900" dirty="0"/>
            </a:p>
          </p:txBody>
        </p:sp>
      </p:grpSp>
      <p:sp>
        <p:nvSpPr>
          <p:cNvPr id="14" name="TextBox 13"/>
          <p:cNvSpPr txBox="1"/>
          <p:nvPr/>
        </p:nvSpPr>
        <p:spPr>
          <a:xfrm>
            <a:off x="3405813" y="3875454"/>
            <a:ext cx="2174299" cy="715581"/>
          </a:xfrm>
          <a:prstGeom prst="rect">
            <a:avLst/>
          </a:prstGeom>
          <a:noFill/>
        </p:spPr>
        <p:txBody>
          <a:bodyPr wrap="square" rtlCol="0">
            <a:spAutoFit/>
          </a:bodyPr>
          <a:lstStyle/>
          <a:p>
            <a:pPr algn="ctr"/>
            <a:r>
              <a:rPr lang="ru-RU" sz="1350" dirty="0"/>
              <a:t>Управление </a:t>
            </a:r>
          </a:p>
          <a:p>
            <a:pPr algn="ctr"/>
            <a:r>
              <a:rPr lang="ru-RU" sz="1350" dirty="0"/>
              <a:t>производительностью</a:t>
            </a:r>
          </a:p>
          <a:p>
            <a:pPr algn="ctr"/>
            <a:r>
              <a:rPr lang="ru-RU" sz="1350" dirty="0"/>
              <a:t> труда</a:t>
            </a:r>
          </a:p>
        </p:txBody>
      </p:sp>
    </p:spTree>
    <p:extLst>
      <p:ext uri="{BB962C8B-B14F-4D97-AF65-F5344CB8AC3E}">
        <p14:creationId xmlns:p14="http://schemas.microsoft.com/office/powerpoint/2010/main" val="1144895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Трудовой потенциал общества, его характеристики</a:t>
            </a:r>
            <a:r>
              <a:rPr lang="ru-RU" b="1" dirty="0"/>
              <a:t/>
            </a:r>
            <a:br>
              <a:rPr lang="ru-RU" b="1" dirty="0"/>
            </a:br>
            <a:endParaRPr lang="ru-RU" dirty="0"/>
          </a:p>
        </p:txBody>
      </p:sp>
      <p:sp>
        <p:nvSpPr>
          <p:cNvPr id="3" name="Объект 2"/>
          <p:cNvSpPr>
            <a:spLocks noGrp="1"/>
          </p:cNvSpPr>
          <p:nvPr>
            <p:ph idx="1"/>
          </p:nvPr>
        </p:nvSpPr>
        <p:spPr>
          <a:xfrm>
            <a:off x="628650" y="1787552"/>
            <a:ext cx="7886700" cy="3702420"/>
          </a:xfrm>
        </p:spPr>
        <p:txBody>
          <a:bodyPr>
            <a:normAutofit fontScale="77500" lnSpcReduction="20000"/>
          </a:bodyPr>
          <a:lstStyle/>
          <a:p>
            <a:pPr marL="0" indent="0">
              <a:buNone/>
            </a:pPr>
            <a:r>
              <a:rPr lang="ru-RU" dirty="0" smtClean="0"/>
              <a:t>Трудовой </a:t>
            </a:r>
            <a:r>
              <a:rPr lang="ru-RU" dirty="0"/>
              <a:t>потенциал общества — совокупная общественная способность к труду, потенциальная трудовая дееспособность общества</a:t>
            </a:r>
            <a:r>
              <a:rPr lang="ru-RU" dirty="0" smtClean="0"/>
              <a:t>.</a:t>
            </a:r>
          </a:p>
          <a:p>
            <a:pPr marL="0" indent="0">
              <a:buNone/>
            </a:pPr>
            <a:r>
              <a:rPr lang="ru-RU" dirty="0"/>
              <a:t/>
            </a:r>
            <a:br>
              <a:rPr lang="ru-RU" dirty="0"/>
            </a:br>
            <a:r>
              <a:rPr lang="ru-RU" dirty="0"/>
              <a:t>Трудовой потенциал общества имеет количественные и качественные характеристики</a:t>
            </a:r>
            <a:r>
              <a:rPr lang="ru-RU" dirty="0" smtClean="0"/>
              <a:t>.</a:t>
            </a:r>
          </a:p>
          <a:p>
            <a:pPr marL="0" indent="0">
              <a:buNone/>
            </a:pPr>
            <a:r>
              <a:rPr lang="ru-RU" dirty="0"/>
              <a:t/>
            </a:r>
            <a:br>
              <a:rPr lang="ru-RU" dirty="0"/>
            </a:br>
            <a:r>
              <a:rPr lang="ru-RU" dirty="0"/>
              <a:t>Количественные характеристики: численность трудоспособного населения — трудовые ресурсы; количество рабочего времени,</a:t>
            </a:r>
            <a:br>
              <a:rPr lang="ru-RU" dirty="0"/>
            </a:br>
            <a:r>
              <a:rPr lang="ru-RU" dirty="0"/>
              <a:t>отрабатываемое трудоспособным населением</a:t>
            </a:r>
            <a:r>
              <a:rPr lang="ru-RU" dirty="0" smtClean="0"/>
              <a:t>.</a:t>
            </a:r>
          </a:p>
          <a:p>
            <a:pPr marL="0" indent="0">
              <a:buNone/>
            </a:pPr>
            <a:r>
              <a:rPr lang="ru-RU" dirty="0"/>
              <a:t/>
            </a:r>
            <a:br>
              <a:rPr lang="ru-RU" dirty="0"/>
            </a:br>
            <a:r>
              <a:rPr lang="ru-RU" dirty="0"/>
              <a:t>Качественные характеристики: состояние здоровья, развитие и физическая дееспособность трудоспособных членов общества,</a:t>
            </a:r>
            <a:br>
              <a:rPr lang="ru-RU" dirty="0"/>
            </a:br>
            <a:r>
              <a:rPr lang="ru-RU" dirty="0"/>
              <a:t>профессионально-квалифицированный уровень трудоспособного населения, социально-личностные характеристики.</a:t>
            </a:r>
            <a:r>
              <a:rPr lang="ru-RU" dirty="0" smtClean="0"/>
              <a:t> </a:t>
            </a:r>
            <a:br>
              <a:rPr lang="ru-RU" dirty="0" smtClean="0"/>
            </a:br>
            <a:endParaRPr lang="ru-RU" dirty="0"/>
          </a:p>
        </p:txBody>
      </p:sp>
    </p:spTree>
    <p:extLst>
      <p:ext uri="{BB962C8B-B14F-4D97-AF65-F5344CB8AC3E}">
        <p14:creationId xmlns:p14="http://schemas.microsoft.com/office/powerpoint/2010/main" val="2342899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08720"/>
            <a:ext cx="7886700" cy="864097"/>
          </a:xfrm>
        </p:spPr>
        <p:txBody>
          <a:bodyPr>
            <a:normAutofit fontScale="90000"/>
          </a:bodyPr>
          <a:lstStyle/>
          <a:p>
            <a:r>
              <a:rPr lang="ru-RU" sz="2325" dirty="0"/>
              <a:t/>
            </a:r>
            <a:br>
              <a:rPr lang="ru-RU" sz="2325" dirty="0"/>
            </a:br>
            <a:r>
              <a:rPr lang="ru-RU" sz="2325" dirty="0"/>
              <a:t/>
            </a:r>
            <a:br>
              <a:rPr lang="ru-RU" sz="2325" dirty="0"/>
            </a:br>
            <a:r>
              <a:rPr lang="ru-RU" sz="2325" dirty="0"/>
              <a:t>Анализ управления производительностью труда</a:t>
            </a:r>
            <a:br>
              <a:rPr lang="ru-RU" sz="2325" dirty="0"/>
            </a:br>
            <a:r>
              <a:rPr lang="ru-RU" sz="2325" dirty="0"/>
              <a:t/>
            </a:r>
            <a:br>
              <a:rPr lang="ru-RU" sz="2325" dirty="0"/>
            </a:br>
            <a:r>
              <a:rPr lang="ru-RU" sz="2700" dirty="0"/>
              <a:t/>
            </a:r>
            <a:br>
              <a:rPr lang="ru-RU" sz="2700" dirty="0"/>
            </a:br>
            <a:endParaRPr lang="ru-RU" sz="2700" dirty="0"/>
          </a:p>
        </p:txBody>
      </p:sp>
      <p:sp>
        <p:nvSpPr>
          <p:cNvPr id="3" name="Объект 2"/>
          <p:cNvSpPr>
            <a:spLocks noGrp="1"/>
          </p:cNvSpPr>
          <p:nvPr>
            <p:ph idx="1"/>
          </p:nvPr>
        </p:nvSpPr>
        <p:spPr>
          <a:xfrm>
            <a:off x="628650" y="1988841"/>
            <a:ext cx="7886700" cy="4608511"/>
          </a:xfrm>
        </p:spPr>
        <p:txBody>
          <a:bodyPr>
            <a:noAutofit/>
          </a:bodyPr>
          <a:lstStyle/>
          <a:p>
            <a:pPr marL="0" indent="0">
              <a:buNone/>
            </a:pPr>
            <a:r>
              <a:rPr lang="ru-RU" sz="1600" dirty="0"/>
              <a:t>Цель анализа: обнаружение узких мест в системе управления, препятствующих достижению запланированных результатов и выявление резервов повышения эффективности </a:t>
            </a:r>
            <a:r>
              <a:rPr lang="ru-RU" sz="1600" dirty="0" smtClean="0"/>
              <a:t>труда</a:t>
            </a:r>
          </a:p>
          <a:p>
            <a:pPr marL="0" indent="0">
              <a:buNone/>
            </a:pPr>
            <a:r>
              <a:rPr lang="ru-RU" sz="1600" dirty="0"/>
              <a:t/>
            </a:r>
            <a:br>
              <a:rPr lang="ru-RU" sz="1600" dirty="0"/>
            </a:br>
            <a:r>
              <a:rPr lang="ru-RU" sz="1600" dirty="0" smtClean="0"/>
              <a:t>Задачи анализа управления ПТ: </a:t>
            </a:r>
          </a:p>
          <a:p>
            <a:r>
              <a:rPr lang="ru-RU" sz="1600" dirty="0" smtClean="0"/>
              <a:t>Анализ эффективности труда</a:t>
            </a:r>
          </a:p>
          <a:p>
            <a:r>
              <a:rPr lang="ru-RU" sz="1600" dirty="0" smtClean="0"/>
              <a:t>Сравнение факторов эффективности труда</a:t>
            </a:r>
          </a:p>
          <a:p>
            <a:pPr marL="0" indent="0">
              <a:buNone/>
            </a:pPr>
            <a:endParaRPr lang="ru-RU" sz="1600" dirty="0" smtClean="0"/>
          </a:p>
          <a:p>
            <a:pPr marL="0" indent="0">
              <a:buNone/>
            </a:pPr>
            <a:r>
              <a:rPr lang="ru-RU" sz="1600" dirty="0" smtClean="0"/>
              <a:t>Методы анализа управления ПТ:</a:t>
            </a:r>
          </a:p>
          <a:p>
            <a:r>
              <a:rPr lang="ru-RU" sz="1600" dirty="0" smtClean="0"/>
              <a:t>Анализ проблем организации</a:t>
            </a:r>
          </a:p>
          <a:p>
            <a:r>
              <a:rPr lang="ru-RU" sz="1600" dirty="0" smtClean="0"/>
              <a:t>Анализ нормативно-методического обеспечения предприятия</a:t>
            </a:r>
          </a:p>
          <a:p>
            <a:r>
              <a:rPr lang="ru-RU" sz="1600" dirty="0" smtClean="0"/>
              <a:t>Анализ работ</a:t>
            </a:r>
          </a:p>
          <a:p>
            <a:r>
              <a:rPr lang="ru-RU" sz="1600" dirty="0" smtClean="0"/>
              <a:t>Анализ рабочего времени</a:t>
            </a:r>
          </a:p>
          <a:p>
            <a:r>
              <a:rPr lang="ru-RU" sz="1600" dirty="0" smtClean="0"/>
              <a:t>Социологические методы (анкетирование, интервью, наблюдение)</a:t>
            </a:r>
            <a:endParaRPr lang="ru-RU" sz="1600" dirty="0"/>
          </a:p>
        </p:txBody>
      </p:sp>
    </p:spTree>
    <p:extLst>
      <p:ext uri="{BB962C8B-B14F-4D97-AF65-F5344CB8AC3E}">
        <p14:creationId xmlns:p14="http://schemas.microsoft.com/office/powerpoint/2010/main" val="2366394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Практика </a:t>
            </a:r>
            <a:r>
              <a:rPr lang="ru-RU" sz="2400" dirty="0"/>
              <a:t>повышения производительности труда</a:t>
            </a:r>
          </a:p>
        </p:txBody>
      </p:sp>
      <p:sp>
        <p:nvSpPr>
          <p:cNvPr id="3" name="Объект 2"/>
          <p:cNvSpPr>
            <a:spLocks noGrp="1"/>
          </p:cNvSpPr>
          <p:nvPr>
            <p:ph idx="1"/>
          </p:nvPr>
        </p:nvSpPr>
        <p:spPr/>
        <p:txBody>
          <a:bodyPr/>
          <a:lstStyle/>
          <a:p>
            <a:r>
              <a:rPr lang="ru-RU" dirty="0" smtClean="0"/>
              <a:t>Управление численностью персонала</a:t>
            </a:r>
          </a:p>
          <a:p>
            <a:r>
              <a:rPr lang="ru-RU" dirty="0" smtClean="0"/>
              <a:t>Управление рабочим временем</a:t>
            </a:r>
          </a:p>
          <a:p>
            <a:r>
              <a:rPr lang="ru-RU" dirty="0" smtClean="0"/>
              <a:t>Управление присутствием на работе</a:t>
            </a:r>
          </a:p>
          <a:p>
            <a:r>
              <a:rPr lang="ru-RU" dirty="0" smtClean="0"/>
              <a:t>Выявление организационных резервов</a:t>
            </a:r>
            <a:endParaRPr lang="ru-RU" dirty="0"/>
          </a:p>
        </p:txBody>
      </p:sp>
    </p:spTree>
    <p:extLst>
      <p:ext uri="{BB962C8B-B14F-4D97-AF65-F5344CB8AC3E}">
        <p14:creationId xmlns:p14="http://schemas.microsoft.com/office/powerpoint/2010/main" val="462679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1520" y="2564904"/>
            <a:ext cx="8352928" cy="1800200"/>
          </a:xfrm>
        </p:spPr>
        <p:txBody>
          <a:bodyPr>
            <a:noAutofit/>
          </a:bodyPr>
          <a:lstStyle/>
          <a:p>
            <a:r>
              <a:rPr lang="ru-RU" sz="4000" dirty="0" smtClean="0"/>
              <a:t>Управление расходами на персонал организации</a:t>
            </a:r>
            <a:endParaRPr lang="ru-RU" sz="4000" dirty="0"/>
          </a:p>
        </p:txBody>
      </p:sp>
    </p:spTree>
    <p:extLst>
      <p:ext uri="{BB962C8B-B14F-4D97-AF65-F5344CB8AC3E}">
        <p14:creationId xmlns:p14="http://schemas.microsoft.com/office/powerpoint/2010/main" val="3229555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836712"/>
            <a:ext cx="7794064" cy="1368152"/>
          </a:xfrm>
        </p:spPr>
        <p:txBody>
          <a:bodyPr>
            <a:noAutofit/>
          </a:bodyPr>
          <a:lstStyle/>
          <a:p>
            <a:r>
              <a:rPr lang="ru-RU" sz="1800" dirty="0" smtClean="0"/>
              <a:t>Расходы на персонал в соответствии с Международной классификацией расходов на рабочую силу, рекомендованной Международной организацией труда делятся на 10 групп:</a:t>
            </a:r>
            <a:endParaRPr lang="ru-RU" sz="1800" dirty="0"/>
          </a:p>
        </p:txBody>
      </p:sp>
      <p:sp>
        <p:nvSpPr>
          <p:cNvPr id="3" name="Содержимое 2"/>
          <p:cNvSpPr>
            <a:spLocks noGrp="1"/>
          </p:cNvSpPr>
          <p:nvPr>
            <p:ph idx="1"/>
          </p:nvPr>
        </p:nvSpPr>
        <p:spPr>
          <a:xfrm>
            <a:off x="539552" y="2204864"/>
            <a:ext cx="7787208" cy="4248471"/>
          </a:xfrm>
        </p:spPr>
        <p:txBody>
          <a:bodyPr>
            <a:noAutofit/>
          </a:bodyPr>
          <a:lstStyle/>
          <a:p>
            <a:pPr marL="514350" indent="-514350">
              <a:buAutoNum type="arabicPeriod"/>
            </a:pPr>
            <a:r>
              <a:rPr lang="ru-RU" sz="1600" dirty="0" smtClean="0"/>
              <a:t>Оплата за отработанное время</a:t>
            </a:r>
          </a:p>
          <a:p>
            <a:pPr marL="514350" indent="-514350">
              <a:buAutoNum type="arabicPeriod"/>
            </a:pPr>
            <a:r>
              <a:rPr lang="ru-RU" sz="1600" dirty="0" smtClean="0"/>
              <a:t>Оплата за неотработанное время</a:t>
            </a:r>
          </a:p>
          <a:p>
            <a:pPr marL="514350" indent="-514350">
              <a:buAutoNum type="arabicPeriod"/>
            </a:pPr>
            <a:r>
              <a:rPr lang="ru-RU" sz="1600" dirty="0" smtClean="0"/>
              <a:t>Единовременные поощрительные выплаты</a:t>
            </a:r>
          </a:p>
          <a:p>
            <a:pPr marL="514350" indent="-514350">
              <a:buAutoNum type="arabicPeriod"/>
            </a:pPr>
            <a:r>
              <a:rPr lang="ru-RU" sz="1600" dirty="0" smtClean="0"/>
              <a:t>Оплата питания, жилья, топлива, включаемая в заработную плату</a:t>
            </a:r>
          </a:p>
          <a:p>
            <a:pPr marL="514350" indent="-514350">
              <a:buAutoNum type="arabicPeriod"/>
            </a:pPr>
            <a:r>
              <a:rPr lang="ru-RU" sz="1600" dirty="0" smtClean="0"/>
              <a:t>Расходы по обеспечению работников жильем</a:t>
            </a:r>
          </a:p>
          <a:p>
            <a:pPr marL="514350" indent="-514350">
              <a:buAutoNum type="arabicPeriod"/>
            </a:pPr>
            <a:r>
              <a:rPr lang="ru-RU" sz="1600" dirty="0" smtClean="0"/>
              <a:t>Расходы на социальную защиту работников</a:t>
            </a:r>
          </a:p>
          <a:p>
            <a:pPr marL="514350" indent="-514350">
              <a:buAutoNum type="arabicPeriod"/>
            </a:pPr>
            <a:r>
              <a:rPr lang="ru-RU" sz="1600" dirty="0" smtClean="0"/>
              <a:t>Расходы на профессиональное обучение</a:t>
            </a:r>
          </a:p>
          <a:p>
            <a:pPr marL="514350" indent="-514350">
              <a:buAutoNum type="arabicPeriod"/>
            </a:pPr>
            <a:r>
              <a:rPr lang="ru-RU" sz="1600" dirty="0" smtClean="0"/>
              <a:t>Расходы на культурно-бытовое обслуживание</a:t>
            </a:r>
          </a:p>
          <a:p>
            <a:pPr marL="514350" indent="-514350">
              <a:buAutoNum type="arabicPeriod"/>
            </a:pPr>
            <a:r>
              <a:rPr lang="ru-RU" sz="1600" dirty="0" smtClean="0"/>
              <a:t>Налоги и сборы, связанные с использованием рабочей силы</a:t>
            </a:r>
          </a:p>
          <a:p>
            <a:pPr marL="514350" indent="-514350">
              <a:buAutoNum type="arabicPeriod"/>
            </a:pPr>
            <a:r>
              <a:rPr lang="ru-RU" sz="1600" dirty="0" smtClean="0"/>
              <a:t>Расходы, не отнесенные к другим квалификационным группам</a:t>
            </a:r>
          </a:p>
          <a:p>
            <a:pPr marL="514350" indent="-514350">
              <a:buNone/>
            </a:pPr>
            <a:endParaRPr lang="ru-RU"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792088"/>
          </a:xfrm>
        </p:spPr>
        <p:txBody>
          <a:bodyPr>
            <a:normAutofit/>
          </a:bodyPr>
          <a:lstStyle/>
          <a:p>
            <a:r>
              <a:rPr lang="ru-RU" sz="2800" dirty="0" smtClean="0"/>
              <a:t>Классификация затрат на персонал</a:t>
            </a:r>
            <a:endParaRPr lang="ru-RU" sz="28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22851776"/>
              </p:ext>
            </p:extLst>
          </p:nvPr>
        </p:nvGraphicFramePr>
        <p:xfrm>
          <a:off x="492264" y="1628800"/>
          <a:ext cx="8229600" cy="5076059"/>
        </p:xfrm>
        <a:graphic>
          <a:graphicData uri="http://schemas.openxmlformats.org/drawingml/2006/table">
            <a:tbl>
              <a:tblPr firstRow="1" bandRow="1">
                <a:tableStyleId>{5C22544A-7EE6-4342-B048-85BDC9FD1C3A}</a:tableStyleId>
              </a:tblPr>
              <a:tblGrid>
                <a:gridCol w="3970784"/>
                <a:gridCol w="4258816"/>
              </a:tblGrid>
              <a:tr h="504059">
                <a:tc>
                  <a:txBody>
                    <a:bodyPr/>
                    <a:lstStyle/>
                    <a:p>
                      <a:r>
                        <a:rPr lang="ru-RU" sz="1800" dirty="0" smtClean="0"/>
                        <a:t>Классификационные признаки</a:t>
                      </a:r>
                      <a:endParaRPr lang="ru-RU" sz="1800" dirty="0"/>
                    </a:p>
                  </a:txBody>
                  <a:tcPr/>
                </a:tc>
                <a:tc>
                  <a:txBody>
                    <a:bodyPr/>
                    <a:lstStyle/>
                    <a:p>
                      <a:r>
                        <a:rPr lang="ru-RU" sz="1800" dirty="0" smtClean="0"/>
                        <a:t>Виды</a:t>
                      </a:r>
                      <a:r>
                        <a:rPr lang="ru-RU" sz="1800" baseline="0" dirty="0" smtClean="0"/>
                        <a:t> затрат на  персонал</a:t>
                      </a:r>
                      <a:endParaRPr lang="ru-RU" sz="1800" dirty="0"/>
                    </a:p>
                  </a:txBody>
                  <a:tcPr/>
                </a:tc>
              </a:tr>
              <a:tr h="513064">
                <a:tc>
                  <a:txBody>
                    <a:bodyPr/>
                    <a:lstStyle/>
                    <a:p>
                      <a:r>
                        <a:rPr lang="ru-RU" sz="1800" dirty="0" smtClean="0"/>
                        <a:t>По</a:t>
                      </a:r>
                      <a:r>
                        <a:rPr lang="ru-RU" sz="1800" baseline="0" dirty="0" smtClean="0"/>
                        <a:t> фазам процесса воспроизводства</a:t>
                      </a:r>
                      <a:endParaRPr lang="ru-RU" sz="1800" dirty="0"/>
                    </a:p>
                  </a:txBody>
                  <a:tcPr/>
                </a:tc>
                <a:tc>
                  <a:txBody>
                    <a:bodyPr/>
                    <a:lstStyle/>
                    <a:p>
                      <a:pPr>
                        <a:buFont typeface="Arial" pitchFamily="34" charset="0"/>
                        <a:buChar char="•"/>
                      </a:pPr>
                      <a:r>
                        <a:rPr lang="ru-RU" sz="1800" baseline="0" dirty="0" smtClean="0"/>
                        <a:t>На формирование персонала</a:t>
                      </a:r>
                    </a:p>
                    <a:p>
                      <a:pPr>
                        <a:buFont typeface="Arial" pitchFamily="34" charset="0"/>
                        <a:buChar char="•"/>
                      </a:pPr>
                      <a:r>
                        <a:rPr lang="ru-RU" sz="1800" baseline="0" dirty="0" smtClean="0"/>
                        <a:t>Использование персонала</a:t>
                      </a:r>
                    </a:p>
                    <a:p>
                      <a:pPr>
                        <a:buFont typeface="Arial" pitchFamily="34" charset="0"/>
                        <a:buChar char="•"/>
                      </a:pPr>
                      <a:r>
                        <a:rPr lang="ru-RU" sz="1800" baseline="0" dirty="0" smtClean="0"/>
                        <a:t>Развитие персонала</a:t>
                      </a:r>
                      <a:endParaRPr lang="ru-RU" sz="1800" dirty="0"/>
                    </a:p>
                  </a:txBody>
                  <a:tcPr/>
                </a:tc>
              </a:tr>
              <a:tr h="513064">
                <a:tc>
                  <a:txBody>
                    <a:bodyPr/>
                    <a:lstStyle/>
                    <a:p>
                      <a:r>
                        <a:rPr lang="ru-RU" sz="1800" dirty="0" smtClean="0"/>
                        <a:t>По источникам финансирования</a:t>
                      </a:r>
                      <a:endParaRPr lang="ru-RU" sz="1800" dirty="0"/>
                    </a:p>
                  </a:txBody>
                  <a:tcPr/>
                </a:tc>
                <a:tc>
                  <a:txBody>
                    <a:bodyPr/>
                    <a:lstStyle/>
                    <a:p>
                      <a:pPr>
                        <a:buFont typeface="Arial" pitchFamily="34" charset="0"/>
                        <a:buChar char="•"/>
                      </a:pPr>
                      <a:r>
                        <a:rPr lang="ru-RU" sz="1800" dirty="0" smtClean="0"/>
                        <a:t>Государство: госбюджет , внебюджетные фонды</a:t>
                      </a:r>
                    </a:p>
                    <a:p>
                      <a:pPr>
                        <a:buFont typeface="Arial" pitchFamily="34" charset="0"/>
                        <a:buChar char="•"/>
                      </a:pPr>
                      <a:r>
                        <a:rPr lang="ru-RU" sz="1800" dirty="0" smtClean="0"/>
                        <a:t>Предприятие: затраты,</a:t>
                      </a:r>
                      <a:r>
                        <a:rPr lang="ru-RU" sz="1800" baseline="0" dirty="0" smtClean="0"/>
                        <a:t> включаемые в себестоимость продукции, прибыль</a:t>
                      </a:r>
                      <a:endParaRPr lang="ru-RU" sz="1800" dirty="0"/>
                    </a:p>
                  </a:txBody>
                  <a:tcPr/>
                </a:tc>
              </a:tr>
              <a:tr h="513064">
                <a:tc>
                  <a:txBody>
                    <a:bodyPr/>
                    <a:lstStyle/>
                    <a:p>
                      <a:r>
                        <a:rPr lang="ru-RU" sz="1800" dirty="0" smtClean="0"/>
                        <a:t>По обязательности осуществления работодателем</a:t>
                      </a:r>
                      <a:endParaRPr lang="ru-RU" sz="1800" dirty="0"/>
                    </a:p>
                  </a:txBody>
                  <a:tcPr/>
                </a:tc>
                <a:tc>
                  <a:txBody>
                    <a:bodyPr/>
                    <a:lstStyle/>
                    <a:p>
                      <a:pPr>
                        <a:buFont typeface="Arial" pitchFamily="34" charset="0"/>
                        <a:buChar char="•"/>
                      </a:pPr>
                      <a:r>
                        <a:rPr lang="ru-RU" sz="1800" dirty="0" smtClean="0"/>
                        <a:t>Обязательные</a:t>
                      </a:r>
                    </a:p>
                    <a:p>
                      <a:pPr>
                        <a:buFont typeface="Arial" pitchFamily="34" charset="0"/>
                        <a:buChar char="•"/>
                      </a:pPr>
                      <a:r>
                        <a:rPr lang="ru-RU" sz="1800" dirty="0" smtClean="0"/>
                        <a:t>дополнительные</a:t>
                      </a:r>
                      <a:endParaRPr lang="ru-RU" sz="1800" dirty="0"/>
                    </a:p>
                  </a:txBody>
                  <a:tcPr/>
                </a:tc>
              </a:tr>
              <a:tr h="513064">
                <a:tc>
                  <a:txBody>
                    <a:bodyPr/>
                    <a:lstStyle/>
                    <a:p>
                      <a:r>
                        <a:rPr lang="ru-RU" sz="1800" dirty="0" smtClean="0"/>
                        <a:t>По отношению в процессам управления</a:t>
                      </a:r>
                      <a:r>
                        <a:rPr lang="ru-RU" sz="1800" baseline="0" dirty="0" smtClean="0"/>
                        <a:t> человеческим капиталом</a:t>
                      </a:r>
                      <a:endParaRPr lang="ru-RU" sz="1800" dirty="0"/>
                    </a:p>
                  </a:txBody>
                  <a:tcPr/>
                </a:tc>
                <a:tc>
                  <a:txBody>
                    <a:bodyPr/>
                    <a:lstStyle/>
                    <a:p>
                      <a:pPr>
                        <a:buFont typeface="Arial" pitchFamily="34" charset="0"/>
                        <a:buChar char="•"/>
                      </a:pPr>
                      <a:r>
                        <a:rPr lang="ru-RU" sz="1800" dirty="0" smtClean="0"/>
                        <a:t>Воспроизводственные</a:t>
                      </a:r>
                    </a:p>
                    <a:p>
                      <a:pPr>
                        <a:buFont typeface="Arial" pitchFamily="34" charset="0"/>
                        <a:buChar char="•"/>
                      </a:pPr>
                      <a:r>
                        <a:rPr lang="ru-RU" sz="1800" dirty="0" smtClean="0"/>
                        <a:t>Инвестиционные</a:t>
                      </a:r>
                    </a:p>
                    <a:p>
                      <a:pPr>
                        <a:buFont typeface="Arial" pitchFamily="34" charset="0"/>
                        <a:buNone/>
                      </a:pPr>
                      <a:endParaRPr lang="ru-RU" sz="1800" dirty="0"/>
                    </a:p>
                  </a:txBody>
                  <a:tcPr/>
                </a:tc>
              </a:tr>
              <a:tr h="513064">
                <a:tc>
                  <a:txBody>
                    <a:bodyPr/>
                    <a:lstStyle/>
                    <a:p>
                      <a:r>
                        <a:rPr lang="ru-RU" sz="1800" dirty="0" smtClean="0"/>
                        <a:t>По</a:t>
                      </a:r>
                      <a:r>
                        <a:rPr lang="ru-RU" sz="1800" baseline="0" dirty="0" smtClean="0"/>
                        <a:t> времени возмещения</a:t>
                      </a:r>
                      <a:endParaRPr lang="ru-RU" sz="1800" dirty="0"/>
                    </a:p>
                  </a:txBody>
                  <a:tcPr/>
                </a:tc>
                <a:tc>
                  <a:txBody>
                    <a:bodyPr/>
                    <a:lstStyle/>
                    <a:p>
                      <a:pPr>
                        <a:buFont typeface="Arial" pitchFamily="34" charset="0"/>
                        <a:buChar char="•"/>
                      </a:pPr>
                      <a:r>
                        <a:rPr lang="ru-RU" sz="1800" dirty="0" smtClean="0"/>
                        <a:t>Текущие</a:t>
                      </a:r>
                    </a:p>
                    <a:p>
                      <a:pPr>
                        <a:buFont typeface="Arial" pitchFamily="34" charset="0"/>
                        <a:buChar char="•"/>
                      </a:pPr>
                      <a:r>
                        <a:rPr lang="ru-RU" sz="1800" dirty="0" smtClean="0"/>
                        <a:t>Долговременные</a:t>
                      </a: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29600" cy="1080120"/>
          </a:xfrm>
        </p:spPr>
        <p:txBody>
          <a:bodyPr>
            <a:noAutofit/>
          </a:bodyPr>
          <a:lstStyle/>
          <a:p>
            <a:pPr algn="just"/>
            <a:r>
              <a:rPr lang="ru-RU" sz="2000" dirty="0"/>
              <a:t>З</a:t>
            </a:r>
            <a:r>
              <a:rPr lang="ru-RU" sz="2000" dirty="0" smtClean="0"/>
              <a:t>атраты </a:t>
            </a:r>
            <a:r>
              <a:rPr lang="ru-RU" sz="2000" dirty="0"/>
              <a:t>на персонал — это сумма расходов на персонал и потерь, возникающих вследствие проблем в системе управления персоналом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51075609"/>
              </p:ext>
            </p:extLst>
          </p:nvPr>
        </p:nvGraphicFramePr>
        <p:xfrm>
          <a:off x="457200" y="2132855"/>
          <a:ext cx="8003232" cy="396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279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373"/>
            <a:ext cx="7722056" cy="1293028"/>
          </a:xfrm>
        </p:spPr>
        <p:txBody>
          <a:bodyPr>
            <a:normAutofit/>
          </a:bodyPr>
          <a:lstStyle/>
          <a:p>
            <a:r>
              <a:rPr lang="ru-RU" sz="2000" dirty="0" smtClean="0"/>
              <a:t>Факторы формирования структуры и размера затрат на персонал</a:t>
            </a:r>
            <a:endParaRPr lang="ru-RU" sz="2000" dirty="0"/>
          </a:p>
        </p:txBody>
      </p:sp>
      <p:sp>
        <p:nvSpPr>
          <p:cNvPr id="3" name="Содержимое 2"/>
          <p:cNvSpPr>
            <a:spLocks noGrp="1"/>
          </p:cNvSpPr>
          <p:nvPr>
            <p:ph idx="1"/>
          </p:nvPr>
        </p:nvSpPr>
        <p:spPr>
          <a:xfrm>
            <a:off x="457200" y="2564904"/>
            <a:ext cx="8147248" cy="3561259"/>
          </a:xfrm>
        </p:spPr>
        <p:txBody>
          <a:bodyPr>
            <a:normAutofit/>
          </a:bodyPr>
          <a:lstStyle/>
          <a:p>
            <a:r>
              <a:rPr lang="ru-RU" sz="2000" dirty="0"/>
              <a:t>з</a:t>
            </a:r>
            <a:r>
              <a:rPr lang="ru-RU" sz="2000" dirty="0" smtClean="0"/>
              <a:t>аконодательство РФ</a:t>
            </a:r>
          </a:p>
          <a:p>
            <a:r>
              <a:rPr lang="ru-RU" sz="2000" dirty="0"/>
              <a:t>о</a:t>
            </a:r>
            <a:r>
              <a:rPr lang="ru-RU" sz="2000" dirty="0" smtClean="0"/>
              <a:t>траслевая специфика</a:t>
            </a:r>
          </a:p>
          <a:p>
            <a:r>
              <a:rPr lang="ru-RU" sz="2000" dirty="0"/>
              <a:t>р</a:t>
            </a:r>
            <a:r>
              <a:rPr lang="ru-RU" sz="2000" dirty="0" smtClean="0"/>
              <a:t>ынок труда </a:t>
            </a:r>
          </a:p>
          <a:p>
            <a:r>
              <a:rPr lang="ru-RU" sz="2000" dirty="0" smtClean="0"/>
              <a:t>организация </a:t>
            </a:r>
            <a:r>
              <a:rPr lang="ru-RU" sz="2000" dirty="0"/>
              <a:t>производства и использования рабочей </a:t>
            </a:r>
            <a:r>
              <a:rPr lang="ru-RU" sz="2000" dirty="0" smtClean="0"/>
              <a:t>силы</a:t>
            </a:r>
          </a:p>
          <a:p>
            <a:r>
              <a:rPr lang="ru-RU" sz="2000" dirty="0" smtClean="0"/>
              <a:t>стратегия предприятия</a:t>
            </a:r>
          </a:p>
          <a:p>
            <a:r>
              <a:rPr lang="ru-RU" sz="2000" dirty="0"/>
              <a:t>кадровые стратегия и политика </a:t>
            </a:r>
            <a:r>
              <a:rPr lang="ru-RU" sz="2000" dirty="0" smtClean="0"/>
              <a:t>организации</a:t>
            </a:r>
          </a:p>
          <a:p>
            <a:r>
              <a:rPr lang="ru-RU" sz="2000" dirty="0"/>
              <a:t>культура организации</a:t>
            </a:r>
            <a:endParaRPr lang="ru-RU" sz="2000" dirty="0" smtClean="0"/>
          </a:p>
          <a:p>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898202"/>
          </a:xfrm>
        </p:spPr>
        <p:txBody>
          <a:bodyPr>
            <a:normAutofit/>
          </a:bodyPr>
          <a:lstStyle/>
          <a:p>
            <a:r>
              <a:rPr lang="ru-RU" sz="2000" dirty="0" smtClean="0"/>
              <a:t>Оптимизационный подход к управлению затратами на персонал</a:t>
            </a:r>
            <a:endParaRPr lang="ru-RU" sz="2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838194967"/>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трелка вправо 5"/>
          <p:cNvSpPr/>
          <p:nvPr/>
        </p:nvSpPr>
        <p:spPr>
          <a:xfrm>
            <a:off x="4427984" y="2055058"/>
            <a:ext cx="1872208" cy="1085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Управление оплатой труда</a:t>
            </a:r>
            <a:endParaRPr lang="ru-RU" sz="1200" dirty="0"/>
          </a:p>
        </p:txBody>
      </p:sp>
      <p:sp>
        <p:nvSpPr>
          <p:cNvPr id="7" name="Стрелка вправо 6"/>
          <p:cNvSpPr/>
          <p:nvPr/>
        </p:nvSpPr>
        <p:spPr>
          <a:xfrm>
            <a:off x="4438400" y="3429000"/>
            <a:ext cx="186179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Управление затратами на обучение</a:t>
            </a:r>
            <a:endParaRPr lang="ru-RU" sz="1200" dirty="0"/>
          </a:p>
        </p:txBody>
      </p:sp>
      <p:sp>
        <p:nvSpPr>
          <p:cNvPr id="8" name="Стрелка вправо 7"/>
          <p:cNvSpPr/>
          <p:nvPr/>
        </p:nvSpPr>
        <p:spPr>
          <a:xfrm>
            <a:off x="4572000" y="4725144"/>
            <a:ext cx="180020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Управление социальными затратами</a:t>
            </a:r>
            <a:endParaRPr lang="ru-RU" sz="1200" dirty="0"/>
          </a:p>
        </p:txBody>
      </p:sp>
      <p:sp>
        <p:nvSpPr>
          <p:cNvPr id="10" name="TextBox 9"/>
          <p:cNvSpPr txBox="1"/>
          <p:nvPr/>
        </p:nvSpPr>
        <p:spPr>
          <a:xfrm>
            <a:off x="7313476" y="1805622"/>
            <a:ext cx="432048" cy="4585871"/>
          </a:xfrm>
          <a:prstGeom prst="rect">
            <a:avLst/>
          </a:prstGeom>
          <a:noFill/>
        </p:spPr>
        <p:txBody>
          <a:bodyPr wrap="square" rtlCol="0">
            <a:spAutoFit/>
          </a:bodyPr>
          <a:lstStyle/>
          <a:p>
            <a:pPr algn="ctr"/>
            <a:r>
              <a:rPr lang="ru-RU" sz="1200" dirty="0" smtClean="0"/>
              <a:t>Э</a:t>
            </a:r>
          </a:p>
          <a:p>
            <a:pPr algn="ctr"/>
            <a:r>
              <a:rPr lang="ru-RU" sz="1200" dirty="0" smtClean="0"/>
              <a:t>Ф</a:t>
            </a:r>
          </a:p>
          <a:p>
            <a:pPr algn="ctr"/>
            <a:r>
              <a:rPr lang="ru-RU" sz="1200" dirty="0" smtClean="0"/>
              <a:t>Ф</a:t>
            </a:r>
          </a:p>
          <a:p>
            <a:pPr algn="ctr"/>
            <a:r>
              <a:rPr lang="ru-RU" sz="1200" dirty="0" smtClean="0"/>
              <a:t>Е</a:t>
            </a:r>
          </a:p>
          <a:p>
            <a:pPr algn="ctr"/>
            <a:r>
              <a:rPr lang="ru-RU" sz="1200" dirty="0" smtClean="0"/>
              <a:t>К</a:t>
            </a:r>
          </a:p>
          <a:p>
            <a:pPr algn="ctr"/>
            <a:r>
              <a:rPr lang="ru-RU" sz="1200" dirty="0" smtClean="0"/>
              <a:t>Т</a:t>
            </a:r>
          </a:p>
          <a:p>
            <a:pPr algn="ctr"/>
            <a:r>
              <a:rPr lang="ru-RU" sz="1200" dirty="0" smtClean="0"/>
              <a:t>И</a:t>
            </a:r>
          </a:p>
          <a:p>
            <a:pPr algn="ctr"/>
            <a:r>
              <a:rPr lang="ru-RU" sz="1200" dirty="0" smtClean="0"/>
              <a:t>В</a:t>
            </a:r>
          </a:p>
          <a:p>
            <a:pPr algn="ctr"/>
            <a:r>
              <a:rPr lang="ru-RU" sz="1200" dirty="0" smtClean="0"/>
              <a:t>Н</a:t>
            </a:r>
          </a:p>
          <a:p>
            <a:pPr algn="ctr"/>
            <a:r>
              <a:rPr lang="ru-RU" sz="1200" dirty="0" smtClean="0"/>
              <a:t>О</a:t>
            </a:r>
          </a:p>
          <a:p>
            <a:pPr algn="ctr"/>
            <a:r>
              <a:rPr lang="ru-RU" sz="1200" dirty="0" smtClean="0"/>
              <a:t>С</a:t>
            </a:r>
          </a:p>
          <a:p>
            <a:pPr algn="ctr"/>
            <a:r>
              <a:rPr lang="ru-RU" sz="1200" dirty="0" smtClean="0"/>
              <a:t>Т</a:t>
            </a:r>
          </a:p>
          <a:p>
            <a:pPr algn="ctr"/>
            <a:r>
              <a:rPr lang="ru-RU" sz="1200" dirty="0" smtClean="0"/>
              <a:t>Ь</a:t>
            </a:r>
          </a:p>
          <a:p>
            <a:pPr algn="ctr"/>
            <a:endParaRPr lang="ru-RU" sz="1200" dirty="0"/>
          </a:p>
          <a:p>
            <a:pPr algn="ctr"/>
            <a:r>
              <a:rPr lang="ru-RU" sz="1200" dirty="0" smtClean="0"/>
              <a:t>П</a:t>
            </a:r>
          </a:p>
          <a:p>
            <a:pPr algn="ctr"/>
            <a:r>
              <a:rPr lang="ru-RU" sz="1200" dirty="0" smtClean="0"/>
              <a:t>Е</a:t>
            </a:r>
          </a:p>
          <a:p>
            <a:pPr algn="ctr"/>
            <a:r>
              <a:rPr lang="ru-RU" sz="1200" dirty="0" smtClean="0"/>
              <a:t>Р</a:t>
            </a:r>
          </a:p>
          <a:p>
            <a:pPr algn="ctr"/>
            <a:r>
              <a:rPr lang="ru-RU" sz="1200" dirty="0" smtClean="0"/>
              <a:t>С</a:t>
            </a:r>
          </a:p>
          <a:p>
            <a:pPr algn="ctr"/>
            <a:r>
              <a:rPr lang="ru-RU" sz="1200" dirty="0" smtClean="0"/>
              <a:t>О</a:t>
            </a:r>
          </a:p>
          <a:p>
            <a:pPr algn="ctr"/>
            <a:r>
              <a:rPr lang="ru-RU" sz="1200" dirty="0" smtClean="0"/>
              <a:t>Н</a:t>
            </a:r>
          </a:p>
          <a:p>
            <a:pPr algn="ctr"/>
            <a:r>
              <a:rPr lang="ru-RU" sz="1200" dirty="0" smtClean="0"/>
              <a:t>А</a:t>
            </a:r>
          </a:p>
          <a:p>
            <a:pPr algn="ctr"/>
            <a:r>
              <a:rPr lang="ru-RU" sz="1200" dirty="0" smtClean="0"/>
              <a:t>Л</a:t>
            </a:r>
          </a:p>
          <a:p>
            <a:pPr algn="ctr"/>
            <a:r>
              <a:rPr lang="ru-RU" sz="1200" dirty="0" smtClean="0"/>
              <a:t>А</a:t>
            </a:r>
          </a:p>
          <a:p>
            <a:endParaRPr lang="ru-RU"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341" y="1484784"/>
            <a:ext cx="8265459" cy="1080120"/>
          </a:xfrm>
        </p:spPr>
        <p:txBody>
          <a:bodyPr>
            <a:normAutofit fontScale="90000"/>
          </a:bodyPr>
          <a:lstStyle/>
          <a:p>
            <a:r>
              <a:rPr lang="ru-RU" sz="2200" dirty="0"/>
              <a:t>К основным направлениям управления затратами на персонал относятся</a:t>
            </a:r>
            <a:r>
              <a:rPr lang="ru-RU" sz="3600" dirty="0"/>
              <a:t>:</a:t>
            </a:r>
            <a:r>
              <a:rPr lang="ru-RU" dirty="0"/>
              <a:t/>
            </a:r>
            <a:br>
              <a:rPr lang="ru-RU" dirty="0"/>
            </a:br>
            <a:endParaRPr lang="ru-RU" dirty="0"/>
          </a:p>
        </p:txBody>
      </p:sp>
      <p:sp>
        <p:nvSpPr>
          <p:cNvPr id="3" name="Содержимое 2"/>
          <p:cNvSpPr>
            <a:spLocks noGrp="1"/>
          </p:cNvSpPr>
          <p:nvPr>
            <p:ph idx="1"/>
          </p:nvPr>
        </p:nvSpPr>
        <p:spPr>
          <a:xfrm>
            <a:off x="421341" y="2924944"/>
            <a:ext cx="8229600" cy="1656184"/>
          </a:xfrm>
        </p:spPr>
        <p:txBody>
          <a:bodyPr>
            <a:noAutofit/>
          </a:bodyPr>
          <a:lstStyle/>
          <a:p>
            <a:pPr marL="342900" indent="-342900">
              <a:buAutoNum type="arabicPeriod"/>
            </a:pPr>
            <a:r>
              <a:rPr lang="ru-RU" sz="1800" i="1" dirty="0" smtClean="0"/>
              <a:t>Управление </a:t>
            </a:r>
            <a:r>
              <a:rPr lang="ru-RU" sz="1800" i="1" dirty="0"/>
              <a:t>затратами на оплату </a:t>
            </a:r>
            <a:r>
              <a:rPr lang="ru-RU" sz="1800" i="1" dirty="0" smtClean="0"/>
              <a:t>труда</a:t>
            </a:r>
            <a:r>
              <a:rPr lang="ru-RU" sz="1800" dirty="0"/>
              <a:t>.</a:t>
            </a:r>
            <a:endParaRPr lang="ru-RU" sz="1800" dirty="0" smtClean="0"/>
          </a:p>
          <a:p>
            <a:pPr marL="342900" indent="-342900">
              <a:buAutoNum type="arabicPeriod"/>
            </a:pPr>
            <a:r>
              <a:rPr lang="ru-RU" sz="1800" i="1" dirty="0" smtClean="0"/>
              <a:t>Управление </a:t>
            </a:r>
            <a:r>
              <a:rPr lang="ru-RU" sz="1800" i="1" dirty="0"/>
              <a:t>затратами</a:t>
            </a:r>
            <a:r>
              <a:rPr lang="ru-RU" sz="1800" dirty="0"/>
              <a:t> на </a:t>
            </a:r>
            <a:r>
              <a:rPr lang="ru-RU" sz="1800" i="1" dirty="0"/>
              <a:t>обучение и развитие персонала.</a:t>
            </a:r>
            <a:endParaRPr lang="ru-RU" sz="1800" dirty="0"/>
          </a:p>
          <a:p>
            <a:pPr marL="0" indent="0">
              <a:buNone/>
            </a:pPr>
            <a:r>
              <a:rPr lang="ru-RU" sz="1800" dirty="0"/>
              <a:t>3. </a:t>
            </a:r>
            <a:r>
              <a:rPr lang="ru-RU" sz="1800" i="1" dirty="0"/>
              <a:t>Управление затратами по социальным обязательствам и </a:t>
            </a:r>
            <a:r>
              <a:rPr lang="ru-RU" sz="1800" i="1" dirty="0" smtClean="0"/>
              <a:t>гарантиям работодателя</a:t>
            </a:r>
            <a:r>
              <a:rPr lang="ru-RU" sz="1800" dirty="0" smtClean="0"/>
              <a:t>.</a:t>
            </a:r>
          </a:p>
          <a:p>
            <a:pPr marL="0" indent="0">
              <a:buNone/>
            </a:pPr>
            <a:endParaRPr lang="ru-RU"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24744"/>
            <a:ext cx="7650048" cy="648072"/>
          </a:xfrm>
        </p:spPr>
        <p:txBody>
          <a:bodyPr>
            <a:normAutofit/>
          </a:bodyPr>
          <a:lstStyle/>
          <a:p>
            <a:r>
              <a:rPr lang="ru-RU" sz="2000" dirty="0"/>
              <a:t>Методы расчета затрат на персонал и его стоимости</a:t>
            </a:r>
            <a:endParaRPr lang="ru-RU" sz="2000" b="1" dirty="0"/>
          </a:p>
        </p:txBody>
      </p:sp>
      <p:sp>
        <p:nvSpPr>
          <p:cNvPr id="3" name="Содержимое 2"/>
          <p:cNvSpPr>
            <a:spLocks noGrp="1"/>
          </p:cNvSpPr>
          <p:nvPr>
            <p:ph idx="1"/>
          </p:nvPr>
        </p:nvSpPr>
        <p:spPr>
          <a:xfrm>
            <a:off x="683568" y="2636912"/>
            <a:ext cx="7955280" cy="2232248"/>
          </a:xfrm>
        </p:spPr>
        <p:txBody>
          <a:bodyPr/>
          <a:lstStyle/>
          <a:p>
            <a:r>
              <a:rPr lang="ru-RU" i="1" dirty="0" smtClean="0"/>
              <a:t>Метод </a:t>
            </a:r>
            <a:r>
              <a:rPr lang="ru-RU" i="1" dirty="0"/>
              <a:t>расчета прямых затрат на персонал, определение их доли в общих доходах и расходах компании.</a:t>
            </a:r>
            <a:r>
              <a:rPr lang="ru-RU" dirty="0"/>
              <a:t> </a:t>
            </a:r>
            <a:endParaRPr lang="ru-RU" dirty="0" smtClean="0"/>
          </a:p>
          <a:p>
            <a:r>
              <a:rPr lang="ru-RU" i="1" dirty="0" smtClean="0"/>
              <a:t>Метод </a:t>
            </a:r>
            <a:r>
              <a:rPr lang="ru-RU" i="1" dirty="0"/>
              <a:t>конкурентной оценки стоимости персонала</a:t>
            </a:r>
            <a:r>
              <a:rPr lang="ru-RU" dirty="0"/>
              <a:t> </a:t>
            </a:r>
            <a:endParaRPr lang="ru-RU" dirty="0" smtClean="0"/>
          </a:p>
          <a:p>
            <a:r>
              <a:rPr lang="ru-RU" i="1" dirty="0"/>
              <a:t>Метод перспективной стоимости персонала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64704"/>
            <a:ext cx="7886700" cy="915267"/>
          </a:xfrm>
        </p:spPr>
        <p:txBody>
          <a:bodyPr>
            <a:normAutofit/>
          </a:bodyPr>
          <a:lstStyle/>
          <a:p>
            <a:r>
              <a:rPr lang="ru-RU" sz="1650" dirty="0"/>
              <a:t>Показатели, характеризующие ТП человека (работника), предприятия (организации), общества по его </a:t>
            </a:r>
            <a:r>
              <a:rPr lang="ru-RU" sz="1650" dirty="0" smtClean="0"/>
              <a:t>компонентам</a:t>
            </a:r>
            <a:r>
              <a:rPr lang="ru-RU" sz="2100" dirty="0"/>
              <a:t/>
            </a:r>
            <a:br>
              <a:rPr lang="ru-RU" sz="2100" dirty="0"/>
            </a:br>
            <a:endParaRPr lang="ru-RU" sz="21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71246621"/>
              </p:ext>
            </p:extLst>
          </p:nvPr>
        </p:nvGraphicFramePr>
        <p:xfrm>
          <a:off x="628650" y="1679971"/>
          <a:ext cx="7886700" cy="4701358"/>
        </p:xfrm>
        <a:graphic>
          <a:graphicData uri="http://schemas.openxmlformats.org/drawingml/2006/table">
            <a:tbl>
              <a:tblPr firstRow="1" bandRow="1">
                <a:tableStyleId>{5C22544A-7EE6-4342-B048-85BDC9FD1C3A}</a:tableStyleId>
              </a:tblPr>
              <a:tblGrid>
                <a:gridCol w="1971675"/>
                <a:gridCol w="1971675"/>
                <a:gridCol w="1971675"/>
                <a:gridCol w="1971675"/>
              </a:tblGrid>
              <a:tr h="410092">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Компоненты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Человек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Предприятие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Общество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562050">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здоровье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Трудоспособность, время отсутствия на работе из-за болезней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Потеря рабочего времени из-за болезни и травм, затраты на обеспечение здоровья персонала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Затраты на здравоохранение, смертность по возрастам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562050">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нравственность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окружающим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Взаимоотношения между сотрудниками, потери от конфликтов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инвалидам, детям и престарелым, преступность, социальная напряжённость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410092">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творческий потенциал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Творческие способности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562050">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активность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Стремление к реализации способностей, предприимчивость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изобретений, патентов, рационализаторских предложений на одного работающего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Доходы от авторских прав, количество патентов и международных премий. Темпы НТП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521277">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организованность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Аккуратность, дисциплинированность, бережливость, обязательность, порядочность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Потери от нарушения дисциплины, чистота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Законодательство, качество дорог, транспорта, соблюдение договоров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742378">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образование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Знания, количество лет учёбы в школе и ВУЗе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Доля специалистов с высшим и средним образованием в общей численности работающих, затраты на повышение квалификации персонала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Среднее колич-во лет обучения в школе и ВУЗе , доля затрат на образование в гос. бюджете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410092">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профессионализм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Умение, уровень квалификации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Качество продукции, потери от брака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Доходы от экспорта, потери от аварий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521277">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затраты рабочего времени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Время занятости в течении года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сотрудников, количество часов работы за год 1-го сотрудника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indent="0">
                        <a:lnSpc>
                          <a:spcPct val="107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Трудоспособность населения, количество занятых, уровень безработицы,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bl>
          </a:graphicData>
        </a:graphic>
      </p:graphicFrame>
    </p:spTree>
    <p:extLst>
      <p:ext uri="{BB962C8B-B14F-4D97-AF65-F5344CB8AC3E}">
        <p14:creationId xmlns:p14="http://schemas.microsoft.com/office/powerpoint/2010/main" val="38217383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373"/>
            <a:ext cx="7866072" cy="1293028"/>
          </a:xfrm>
        </p:spPr>
        <p:txBody>
          <a:bodyPr>
            <a:normAutofit/>
          </a:bodyPr>
          <a:lstStyle/>
          <a:p>
            <a:r>
              <a:rPr lang="ru-RU" sz="2800" dirty="0"/>
              <a:t>Метод расчета </a:t>
            </a:r>
            <a:r>
              <a:rPr lang="ru-RU" sz="2800" dirty="0" smtClean="0"/>
              <a:t>совокупных </a:t>
            </a:r>
            <a:r>
              <a:rPr lang="ru-RU" sz="2800" dirty="0"/>
              <a:t>затрат на </a:t>
            </a:r>
            <a:r>
              <a:rPr lang="ru-RU" sz="2800" dirty="0" smtClean="0"/>
              <a:t>персонал </a:t>
            </a:r>
            <a:endParaRPr lang="ru-RU" sz="2800" dirty="0"/>
          </a:p>
        </p:txBody>
      </p:sp>
      <p:sp>
        <p:nvSpPr>
          <p:cNvPr id="3" name="Объект 2"/>
          <p:cNvSpPr>
            <a:spLocks noGrp="1"/>
          </p:cNvSpPr>
          <p:nvPr>
            <p:ph idx="1"/>
          </p:nvPr>
        </p:nvSpPr>
        <p:spPr>
          <a:xfrm>
            <a:off x="557457" y="2556073"/>
            <a:ext cx="5085697" cy="2673127"/>
          </a:xfrm>
        </p:spPr>
        <p:txBody>
          <a:bodyPr>
            <a:normAutofit/>
          </a:bodyPr>
          <a:lstStyle/>
          <a:p>
            <a:r>
              <a:rPr lang="ru-RU" sz="1800" dirty="0"/>
              <a:t>Данный метод предполагает суммирование всех статей затрат на персонал, отраженных в бюджете. </a:t>
            </a:r>
          </a:p>
          <a:p>
            <a:r>
              <a:rPr lang="ru-RU" sz="1800" dirty="0"/>
              <a:t>Достоинство этого метода заключается в его простоте.</a:t>
            </a:r>
          </a:p>
          <a:p>
            <a:r>
              <a:rPr lang="ru-RU" sz="1800" dirty="0"/>
              <a:t>Однако, не всегда представляется возможным отразить все затраты, связанные с персоналом в бюджете. </a:t>
            </a:r>
          </a:p>
        </p:txBody>
      </p:sp>
      <p:pic>
        <p:nvPicPr>
          <p:cNvPr id="4" name="Рисунок 3"/>
          <p:cNvPicPr>
            <a:picLocks noChangeAspect="1"/>
          </p:cNvPicPr>
          <p:nvPr/>
        </p:nvPicPr>
        <p:blipFill>
          <a:blip r:embed="rId2" cstate="print"/>
          <a:stretch>
            <a:fillRect/>
          </a:stretch>
        </p:blipFill>
        <p:spPr>
          <a:xfrm>
            <a:off x="6228184" y="2556072"/>
            <a:ext cx="2764325" cy="2673127"/>
          </a:xfrm>
          <a:prstGeom prst="rect">
            <a:avLst/>
          </a:prstGeom>
        </p:spPr>
      </p:pic>
    </p:spTree>
    <p:extLst>
      <p:ext uri="{BB962C8B-B14F-4D97-AF65-F5344CB8AC3E}">
        <p14:creationId xmlns:p14="http://schemas.microsoft.com/office/powerpoint/2010/main" val="2974835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360" y="1124743"/>
            <a:ext cx="7955280" cy="932657"/>
          </a:xfrm>
        </p:spPr>
        <p:txBody>
          <a:bodyPr>
            <a:noAutofit/>
          </a:bodyPr>
          <a:lstStyle/>
          <a:p>
            <a:r>
              <a:rPr lang="ru-RU" sz="3200" dirty="0"/>
              <a:t>Метод конкурентной оценки стоимости </a:t>
            </a:r>
            <a:r>
              <a:rPr lang="ru-RU" sz="3200" dirty="0" smtClean="0"/>
              <a:t>персонала </a:t>
            </a:r>
            <a:endParaRPr lang="ru-RU" sz="3200" dirty="0"/>
          </a:p>
        </p:txBody>
      </p:sp>
      <p:sp>
        <p:nvSpPr>
          <p:cNvPr id="3" name="Объект 2"/>
          <p:cNvSpPr>
            <a:spLocks noGrp="1"/>
          </p:cNvSpPr>
          <p:nvPr>
            <p:ph idx="1"/>
          </p:nvPr>
        </p:nvSpPr>
        <p:spPr/>
        <p:txBody>
          <a:bodyPr>
            <a:normAutofit/>
          </a:bodyPr>
          <a:lstStyle/>
          <a:p>
            <a:r>
              <a:rPr lang="ru-RU" sz="1800" dirty="0"/>
              <a:t>Этот метод основан на сумме оценки затрат и потенциального ущерба, наносимого компании при возможном уходе из нее работника.</a:t>
            </a:r>
          </a:p>
          <a:p>
            <a:r>
              <a:rPr lang="ru-RU" sz="1800" dirty="0"/>
              <a:t>Данный метод включает в себя несколько этапов:</a:t>
            </a:r>
          </a:p>
          <a:p>
            <a:pPr>
              <a:buFont typeface="+mj-lt"/>
              <a:buAutoNum type="arabicParenR"/>
            </a:pPr>
            <a:r>
              <a:rPr lang="ru-RU" sz="1800" dirty="0"/>
              <a:t>оценка совокупных затрат на персонал, производимых ведущим конкурентом (с учетом сопоставимых мощностей производства);</a:t>
            </a:r>
          </a:p>
          <a:p>
            <a:pPr>
              <a:buFont typeface="+mj-lt"/>
              <a:buAutoNum type="arabicParenR"/>
            </a:pPr>
            <a:r>
              <a:rPr lang="ru-RU" sz="1800" dirty="0"/>
              <a:t>оценка индивидуальных премий каждому работнику компании (полученных на основе квалифицированных экспертных оценок), которые могла бы заплатить конкурирующая компания за его переход к ним;</a:t>
            </a:r>
          </a:p>
          <a:p>
            <a:pPr>
              <a:buFont typeface="+mj-lt"/>
              <a:buAutoNum type="arabicParenR"/>
            </a:pPr>
            <a:endParaRPr lang="ru-RU" dirty="0"/>
          </a:p>
        </p:txBody>
      </p:sp>
    </p:spTree>
    <p:extLst>
      <p:ext uri="{BB962C8B-B14F-4D97-AF65-F5344CB8AC3E}">
        <p14:creationId xmlns:p14="http://schemas.microsoft.com/office/powerpoint/2010/main" val="3889836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200" y="1124744"/>
            <a:ext cx="7722056" cy="705056"/>
          </a:xfrm>
        </p:spPr>
        <p:txBody>
          <a:bodyPr>
            <a:noAutofit/>
          </a:bodyPr>
          <a:lstStyle/>
          <a:p>
            <a:r>
              <a:rPr lang="ru-RU" sz="3200" dirty="0"/>
              <a:t>Метод перспективной стоимости </a:t>
            </a:r>
            <a:r>
              <a:rPr lang="ru-RU" sz="3200" dirty="0" smtClean="0"/>
              <a:t>персонала</a:t>
            </a:r>
            <a:endParaRPr lang="ru-RU" sz="3200" dirty="0"/>
          </a:p>
        </p:txBody>
      </p:sp>
      <p:sp>
        <p:nvSpPr>
          <p:cNvPr id="3" name="Объект 2"/>
          <p:cNvSpPr>
            <a:spLocks noGrp="1"/>
          </p:cNvSpPr>
          <p:nvPr>
            <p:ph idx="1"/>
          </p:nvPr>
        </p:nvSpPr>
        <p:spPr/>
        <p:txBody>
          <a:bodyPr>
            <a:normAutofit/>
          </a:bodyPr>
          <a:lstStyle/>
          <a:p>
            <a:r>
              <a:rPr lang="ru-RU" sz="1800" dirty="0"/>
              <a:t>Учитывает в дополнение к методу конкурентной стоимости оценку динамики стоимости персонала в перспективе на 3, 5,10 и 25 лет. </a:t>
            </a:r>
          </a:p>
          <a:p>
            <a:r>
              <a:rPr lang="ru-RU" sz="1800" dirty="0"/>
              <a:t>Эта оценка в первую очередь необходима для компаний, занимающихся разработкой крупных и долгосрочных проектов.</a:t>
            </a:r>
          </a:p>
        </p:txBody>
      </p:sp>
      <p:pic>
        <p:nvPicPr>
          <p:cNvPr id="4" name="Рисунок 3"/>
          <p:cNvPicPr>
            <a:picLocks noChangeAspect="1"/>
          </p:cNvPicPr>
          <p:nvPr/>
        </p:nvPicPr>
        <p:blipFill>
          <a:blip r:embed="rId2" cstate="print"/>
          <a:stretch>
            <a:fillRect/>
          </a:stretch>
        </p:blipFill>
        <p:spPr>
          <a:xfrm>
            <a:off x="2627784" y="4149080"/>
            <a:ext cx="3493599" cy="1966985"/>
          </a:xfrm>
          <a:prstGeom prst="rect">
            <a:avLst/>
          </a:prstGeom>
        </p:spPr>
      </p:pic>
    </p:spTree>
    <p:extLst>
      <p:ext uri="{BB962C8B-B14F-4D97-AF65-F5344CB8AC3E}">
        <p14:creationId xmlns:p14="http://schemas.microsoft.com/office/powerpoint/2010/main" val="1665252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764373"/>
            <a:ext cx="6857960" cy="1293028"/>
          </a:xfrm>
        </p:spPr>
        <p:txBody>
          <a:bodyPr>
            <a:normAutofit fontScale="90000"/>
          </a:bodyPr>
          <a:lstStyle/>
          <a:p>
            <a:r>
              <a:rPr lang="ru-RU" dirty="0"/>
              <a:t>Методы снижения расходов на </a:t>
            </a:r>
            <a:r>
              <a:rPr lang="ru-RU" dirty="0" smtClean="0"/>
              <a:t>персонал</a:t>
            </a:r>
            <a:endParaRPr lang="ru-RU" dirty="0"/>
          </a:p>
        </p:txBody>
      </p:sp>
      <p:sp>
        <p:nvSpPr>
          <p:cNvPr id="3" name="Объект 2"/>
          <p:cNvSpPr>
            <a:spLocks noGrp="1"/>
          </p:cNvSpPr>
          <p:nvPr>
            <p:ph idx="1"/>
          </p:nvPr>
        </p:nvSpPr>
        <p:spPr>
          <a:xfrm>
            <a:off x="802386" y="2452225"/>
            <a:ext cx="4184360" cy="2920991"/>
          </a:xfrm>
        </p:spPr>
        <p:txBody>
          <a:bodyPr>
            <a:normAutofit lnSpcReduction="10000"/>
          </a:bodyPr>
          <a:lstStyle/>
          <a:p>
            <a:pPr marL="0" indent="0">
              <a:buNone/>
            </a:pPr>
            <a:r>
              <a:rPr lang="ru-RU" sz="1800" u="sng" dirty="0"/>
              <a:t>Метод общего сокращения бюджета затрат.</a:t>
            </a:r>
          </a:p>
          <a:p>
            <a:r>
              <a:rPr lang="ru-RU" sz="1800" dirty="0"/>
              <a:t>Метод является наиболее простым, но и наиболее неточным средством управления затратами на персонал, так как все отделы оказываются в одинаковых условиях, несмотря на различные уровни достижения в деятельности, и уровнем экономии в расходах.</a:t>
            </a:r>
          </a:p>
          <a:p>
            <a:pPr marL="0" indent="0">
              <a:buNone/>
            </a:pPr>
            <a:endParaRPr lang="ru-RU" dirty="0"/>
          </a:p>
        </p:txBody>
      </p:sp>
      <p:pic>
        <p:nvPicPr>
          <p:cNvPr id="4" name="Рисунок 3"/>
          <p:cNvPicPr>
            <a:picLocks noChangeAspect="1"/>
          </p:cNvPicPr>
          <p:nvPr/>
        </p:nvPicPr>
        <p:blipFill>
          <a:blip r:embed="rId2" cstate="print"/>
          <a:stretch>
            <a:fillRect/>
          </a:stretch>
        </p:blipFill>
        <p:spPr>
          <a:xfrm>
            <a:off x="5515792" y="2448306"/>
            <a:ext cx="3281063" cy="2924910"/>
          </a:xfrm>
          <a:prstGeom prst="rect">
            <a:avLst/>
          </a:prstGeom>
        </p:spPr>
      </p:pic>
    </p:spTree>
    <p:extLst>
      <p:ext uri="{BB962C8B-B14F-4D97-AF65-F5344CB8AC3E}">
        <p14:creationId xmlns:p14="http://schemas.microsoft.com/office/powerpoint/2010/main" val="258144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2997" y="1723316"/>
            <a:ext cx="3510971" cy="3217851"/>
          </a:xfrm>
        </p:spPr>
        <p:txBody>
          <a:bodyPr>
            <a:normAutofit lnSpcReduction="10000"/>
          </a:bodyPr>
          <a:lstStyle/>
          <a:p>
            <a:pPr marL="0" indent="0">
              <a:buNone/>
            </a:pPr>
            <a:r>
              <a:rPr lang="ru-RU" sz="1800" u="sng" dirty="0"/>
              <a:t>Стоимостной анализ накладных </a:t>
            </a:r>
            <a:r>
              <a:rPr lang="ru-RU" sz="1800" u="sng" dirty="0" smtClean="0"/>
              <a:t>расходов</a:t>
            </a:r>
            <a:endParaRPr lang="ru-RU" sz="1800" u="sng" dirty="0"/>
          </a:p>
          <a:p>
            <a:r>
              <a:rPr lang="ru-RU" sz="1800" dirty="0"/>
              <a:t>Для каждого отдела оценивается соотношение между затратами на услуги, средней численностью работников и получаемой пользой.</a:t>
            </a:r>
            <a:endParaRPr lang="ru-RU" sz="1800" u="sng" dirty="0"/>
          </a:p>
          <a:p>
            <a:r>
              <a:rPr lang="ru-RU" sz="1800" dirty="0"/>
              <a:t>Стоимостной анализ состоит из фазы подготовки и фазы анализа.</a:t>
            </a:r>
          </a:p>
          <a:p>
            <a:endParaRPr lang="ru-RU" sz="1800" dirty="0"/>
          </a:p>
          <a:p>
            <a:endParaRPr lang="ru-RU" sz="1800" dirty="0"/>
          </a:p>
        </p:txBody>
      </p:sp>
      <p:pic>
        <p:nvPicPr>
          <p:cNvPr id="2050"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723315"/>
            <a:ext cx="3640623" cy="321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61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6240" y="1997638"/>
            <a:ext cx="4027606" cy="3170356"/>
          </a:xfrm>
        </p:spPr>
        <p:txBody>
          <a:bodyPr>
            <a:normAutofit fontScale="92500" lnSpcReduction="10000"/>
          </a:bodyPr>
          <a:lstStyle/>
          <a:p>
            <a:pPr marL="0" indent="0">
              <a:buNone/>
            </a:pPr>
            <a:r>
              <a:rPr lang="ru-RU" sz="1800" u="sng" dirty="0"/>
              <a:t>Метод нулевого базисного бюджета.</a:t>
            </a:r>
          </a:p>
          <a:p>
            <a:r>
              <a:rPr lang="ru-RU" sz="1800" dirty="0"/>
              <a:t>Оценка нулевого базисного бюджета нацелена на эффективное повышение стратегических, тактических и оперативных сторон организации.</a:t>
            </a:r>
          </a:p>
          <a:p>
            <a:r>
              <a:rPr lang="ru-RU" sz="1800" dirty="0"/>
              <a:t>Под вопрос ставятся все функции, продумываются все альтернативы, обеспечивающие определенный уровень достигаемых результатов. </a:t>
            </a:r>
          </a:p>
          <a:p>
            <a:endParaRPr lang="ru-RU" dirty="0"/>
          </a:p>
        </p:txBody>
      </p:sp>
      <p:pic>
        <p:nvPicPr>
          <p:cNvPr id="6" name="Рисунок 5"/>
          <p:cNvPicPr>
            <a:picLocks noChangeAspect="1"/>
          </p:cNvPicPr>
          <p:nvPr/>
        </p:nvPicPr>
        <p:blipFill>
          <a:blip r:embed="rId2" cstate="print"/>
          <a:stretch>
            <a:fillRect/>
          </a:stretch>
        </p:blipFill>
        <p:spPr>
          <a:xfrm>
            <a:off x="5220072" y="2132856"/>
            <a:ext cx="3566864" cy="3035138"/>
          </a:xfrm>
          <a:prstGeom prst="rect">
            <a:avLst/>
          </a:prstGeom>
        </p:spPr>
      </p:pic>
    </p:spTree>
    <p:extLst>
      <p:ext uri="{BB962C8B-B14F-4D97-AF65-F5344CB8AC3E}">
        <p14:creationId xmlns:p14="http://schemas.microsoft.com/office/powerpoint/2010/main" val="2081505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780928"/>
            <a:ext cx="7978080" cy="1656184"/>
          </a:xfrm>
        </p:spPr>
        <p:txBody>
          <a:bodyPr>
            <a:normAutofit/>
          </a:bodyPr>
          <a:lstStyle/>
          <a:p>
            <a:r>
              <a:rPr lang="ru-RU" sz="4000" dirty="0" smtClean="0"/>
              <a:t>бюджетирование затрат в управлении персоналом</a:t>
            </a:r>
            <a:endParaRPr lang="ru-RU" sz="4000" dirty="0"/>
          </a:p>
        </p:txBody>
      </p:sp>
    </p:spTree>
    <p:extLst>
      <p:ext uri="{BB962C8B-B14F-4D97-AF65-F5344CB8AC3E}">
        <p14:creationId xmlns:p14="http://schemas.microsoft.com/office/powerpoint/2010/main" val="817111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31094"/>
            <a:ext cx="8263830" cy="2081882"/>
          </a:xfrm>
        </p:spPr>
        <p:txBody>
          <a:bodyPr>
            <a:normAutofit fontScale="90000"/>
          </a:bodyPr>
          <a:lstStyle/>
          <a:p>
            <a:r>
              <a:rPr lang="ru-RU" sz="2700" u="sng" dirty="0"/>
              <a:t>Планирование затрат на персонал</a:t>
            </a:r>
            <a:r>
              <a:rPr lang="ru-RU" sz="2700" dirty="0"/>
              <a:t> — одна из главных задач управления персоналом, состоящая в том, чтобы увязать в единое целое планы деятельности и ресурсы, требуемые для ее осуществления.</a:t>
            </a:r>
            <a:r>
              <a:rPr lang="ru-RU" dirty="0"/>
              <a:t> </a:t>
            </a:r>
          </a:p>
        </p:txBody>
      </p:sp>
      <p:sp>
        <p:nvSpPr>
          <p:cNvPr id="3" name="Объект 2"/>
          <p:cNvSpPr>
            <a:spLocks noGrp="1"/>
          </p:cNvSpPr>
          <p:nvPr>
            <p:ph idx="1"/>
          </p:nvPr>
        </p:nvSpPr>
        <p:spPr>
          <a:xfrm>
            <a:off x="628650" y="3573016"/>
            <a:ext cx="7886700" cy="2116135"/>
          </a:xfrm>
        </p:spPr>
        <p:txBody>
          <a:bodyPr>
            <a:normAutofit/>
          </a:bodyPr>
          <a:lstStyle/>
          <a:p>
            <a:pPr marL="0" indent="0">
              <a:buNone/>
            </a:pPr>
            <a:r>
              <a:rPr lang="ru-RU" u="sng" dirty="0"/>
              <a:t>Бюджетирование расходов на персонал</a:t>
            </a:r>
            <a:r>
              <a:rPr lang="ru-RU" dirty="0"/>
              <a:t> (HR-бюджетирование) — это процесс планирования и управления расходами на персонал при помощи системы показателей, определяющих вклад человеческих ресурсов и службы управления персоналом в достижение целей организации </a:t>
            </a:r>
          </a:p>
        </p:txBody>
      </p:sp>
    </p:spTree>
    <p:extLst>
      <p:ext uri="{BB962C8B-B14F-4D97-AF65-F5344CB8AC3E}">
        <p14:creationId xmlns:p14="http://schemas.microsoft.com/office/powerpoint/2010/main" val="2240287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764373"/>
            <a:ext cx="7001976" cy="1293028"/>
          </a:xfrm>
        </p:spPr>
        <p:txBody>
          <a:bodyPr>
            <a:normAutofit/>
          </a:bodyPr>
          <a:lstStyle/>
          <a:p>
            <a:r>
              <a:rPr lang="ru-RU" sz="2400" dirty="0"/>
              <a:t>Процесс бюджетирования расходов на персонал</a:t>
            </a:r>
          </a:p>
        </p:txBody>
      </p:sp>
      <p:graphicFrame>
        <p:nvGraphicFramePr>
          <p:cNvPr id="4" name="Объект 3"/>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Выгнутая вправо стрелка 4"/>
          <p:cNvSpPr/>
          <p:nvPr/>
        </p:nvSpPr>
        <p:spPr>
          <a:xfrm flipV="1">
            <a:off x="5319423" y="2574432"/>
            <a:ext cx="1246367" cy="26003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schemeClr val="tx1"/>
              </a:solidFill>
            </a:endParaRPr>
          </a:p>
        </p:txBody>
      </p:sp>
    </p:spTree>
    <p:extLst>
      <p:ext uri="{BB962C8B-B14F-4D97-AF65-F5344CB8AC3E}">
        <p14:creationId xmlns:p14="http://schemas.microsoft.com/office/powerpoint/2010/main" val="4047179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100" dirty="0"/>
              <a:t>Задача 1. Оценка планов по управлению персоналом с точки зрения достижения целей предприятия, его общей бюджетной политики и расходов на персонал</a:t>
            </a:r>
            <a:br>
              <a:rPr lang="ru-RU" sz="2100" dirty="0"/>
            </a:br>
            <a:endParaRPr lang="ru-RU" sz="2100" dirty="0"/>
          </a:p>
        </p:txBody>
      </p:sp>
      <p:sp>
        <p:nvSpPr>
          <p:cNvPr id="3" name="Объект 2"/>
          <p:cNvSpPr>
            <a:spLocks noGrp="1"/>
          </p:cNvSpPr>
          <p:nvPr>
            <p:ph idx="1"/>
          </p:nvPr>
        </p:nvSpPr>
        <p:spPr/>
        <p:txBody>
          <a:bodyPr>
            <a:normAutofit fontScale="77500" lnSpcReduction="20000"/>
          </a:bodyPr>
          <a:lstStyle/>
          <a:p>
            <a:r>
              <a:rPr lang="ru-RU" dirty="0" smtClean="0"/>
              <a:t>Требуется проработка </a:t>
            </a:r>
            <a:r>
              <a:rPr lang="ru-RU" dirty="0"/>
              <a:t>различных вариантов достижения целей с точки зрения расходов на персонал. Чтобы правильно определить структуру расходов и соотнести их с необходимыми и потенциальными затратами, полезно применять два инструмента: </a:t>
            </a:r>
            <a:endParaRPr lang="ru-RU" dirty="0" smtClean="0"/>
          </a:p>
          <a:p>
            <a:pPr marL="385763" indent="-385763">
              <a:buAutoNum type="arabicPeriod"/>
            </a:pPr>
            <a:r>
              <a:rPr lang="ru-RU" dirty="0" smtClean="0"/>
              <a:t>матрицу </a:t>
            </a:r>
            <a:r>
              <a:rPr lang="en-US" dirty="0" smtClean="0"/>
              <a:t>SWOT</a:t>
            </a:r>
            <a:r>
              <a:rPr lang="ru-RU" dirty="0" smtClean="0"/>
              <a:t>-анализа </a:t>
            </a:r>
            <a:r>
              <a:rPr lang="ru-RU" dirty="0"/>
              <a:t>для оценки факторов увеличения расходов при реализации запланированных </a:t>
            </a:r>
            <a:r>
              <a:rPr lang="ru-RU" dirty="0" smtClean="0"/>
              <a:t>мероприятий</a:t>
            </a:r>
            <a:endParaRPr lang="en-US" dirty="0" smtClean="0"/>
          </a:p>
          <a:p>
            <a:pPr marL="385763" indent="-385763">
              <a:buAutoNum type="arabicPeriod"/>
            </a:pPr>
            <a:r>
              <a:rPr lang="ru-RU" dirty="0" smtClean="0"/>
              <a:t>матрицу </a:t>
            </a:r>
            <a:r>
              <a:rPr lang="ru-RU" dirty="0"/>
              <a:t>приоритетов по четырем критериям оценки этих действий: значимость — расходы — окупаемость — риски.</a:t>
            </a:r>
          </a:p>
          <a:p>
            <a:r>
              <a:rPr lang="en-US" dirty="0" smtClean="0"/>
              <a:t>SWOT</a:t>
            </a:r>
            <a:r>
              <a:rPr lang="ru-RU" dirty="0" smtClean="0"/>
              <a:t>-анализ </a:t>
            </a:r>
            <a:r>
              <a:rPr lang="ru-RU" dirty="0"/>
              <a:t>позволяет изучить в деталях факторы внешней и внутренней среды организации, которые можно использовать как преимущества, или предупредить неблагоприятные последствия при планировании расходов на </a:t>
            </a:r>
            <a:r>
              <a:rPr lang="ru-RU" dirty="0" smtClean="0"/>
              <a:t>персонал. </a:t>
            </a:r>
          </a:p>
          <a:p>
            <a:r>
              <a:rPr lang="ru-RU" dirty="0"/>
              <a:t>Матрица выбора приоритетов в заданных условиях внешней и внутренней среды предприятия дает возможность выбирать кадровые мероприятия и оптимальную структуру расходов на </a:t>
            </a:r>
            <a:r>
              <a:rPr lang="ru-RU" dirty="0" smtClean="0"/>
              <a:t>персонал. </a:t>
            </a:r>
            <a:endParaRPr lang="ru-RU" dirty="0"/>
          </a:p>
        </p:txBody>
      </p:sp>
    </p:spTree>
    <p:extLst>
      <p:ext uri="{BB962C8B-B14F-4D97-AF65-F5344CB8AC3E}">
        <p14:creationId xmlns:p14="http://schemas.microsoft.com/office/powerpoint/2010/main" val="226538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980728"/>
            <a:ext cx="7886700" cy="1080120"/>
          </a:xfrm>
        </p:spPr>
        <p:txBody>
          <a:bodyPr>
            <a:normAutofit fontScale="90000"/>
          </a:bodyPr>
          <a:lstStyle/>
          <a:p>
            <a:r>
              <a:rPr lang="ru-RU" sz="2100" dirty="0"/>
              <a:t>С теоретических позиций в структуре трудового потенциала организации принято выделять четыре основных составляющих: кадровый, профессиональный, квалификационный и организационный потенциал</a:t>
            </a:r>
            <a:r>
              <a:rPr lang="ru-RU" sz="2100" dirty="0" smtClean="0"/>
              <a:t>.</a:t>
            </a:r>
            <a:endParaRPr lang="ru-RU" sz="2100" dirty="0"/>
          </a:p>
        </p:txBody>
      </p:sp>
      <p:sp>
        <p:nvSpPr>
          <p:cNvPr id="3" name="Объект 2"/>
          <p:cNvSpPr>
            <a:spLocks noGrp="1"/>
          </p:cNvSpPr>
          <p:nvPr>
            <p:ph idx="1"/>
          </p:nvPr>
        </p:nvSpPr>
        <p:spPr>
          <a:xfrm>
            <a:off x="628650" y="2527024"/>
            <a:ext cx="7975798" cy="4142336"/>
          </a:xfrm>
        </p:spPr>
        <p:txBody>
          <a:bodyPr>
            <a:normAutofit fontScale="77500" lnSpcReduction="20000"/>
          </a:bodyPr>
          <a:lstStyle/>
          <a:p>
            <a:r>
              <a:rPr lang="ru-RU" i="1" dirty="0"/>
              <a:t>Кадровый </a:t>
            </a:r>
            <a:r>
              <a:rPr lang="ru-RU" dirty="0"/>
              <a:t>потенциал включает в себя имеющиеся у работников профессиональные знания, умения и навыки, уровень развития которых обусловливает профессиональную компетентность кадров, а также познавательные способности, наличие которых служит основой непрерывного развития трудового потенциала как отдельных работников, так и всей организации.</a:t>
            </a:r>
          </a:p>
          <a:p>
            <a:r>
              <a:rPr lang="ru-RU" i="1" dirty="0"/>
              <a:t>Профессиональный </a:t>
            </a:r>
            <a:r>
              <a:rPr lang="ru-RU" dirty="0"/>
              <a:t>потенциал представляет собой сложившуюся на предприятии структуру профессий, специальностей и должностей, соотношением между которыми определяются на предприятии количественные и качественные показатели численности отдельных категорий персонала, а также перечень необходимых рабочих мест и профессиональные требования к наемным работникам. </a:t>
            </a:r>
            <a:endParaRPr lang="ru-RU" dirty="0" smtClean="0"/>
          </a:p>
          <a:p>
            <a:r>
              <a:rPr lang="ru-RU" i="1" dirty="0" smtClean="0"/>
              <a:t>Квалификационный </a:t>
            </a:r>
            <a:r>
              <a:rPr lang="ru-RU" dirty="0"/>
              <a:t>потенциал характеризуется уровнем квалификации персонала организации, а также качественными изменениями в трудовом потенциале. </a:t>
            </a:r>
            <a:endParaRPr lang="ru-RU" dirty="0" smtClean="0"/>
          </a:p>
          <a:p>
            <a:r>
              <a:rPr lang="ru-RU" i="1" dirty="0" smtClean="0"/>
              <a:t>Организационный </a:t>
            </a:r>
            <a:r>
              <a:rPr lang="ru-RU" dirty="0"/>
              <a:t>потенциал определяется эффективностью функционирования трудового коллектива как соответствующего подразделения или организации в целом. </a:t>
            </a:r>
          </a:p>
        </p:txBody>
      </p:sp>
    </p:spTree>
    <p:extLst>
      <p:ext uri="{BB962C8B-B14F-4D97-AF65-F5344CB8AC3E}">
        <p14:creationId xmlns:p14="http://schemas.microsoft.com/office/powerpoint/2010/main" val="767376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764373"/>
            <a:ext cx="6209888" cy="1293028"/>
          </a:xfrm>
        </p:spPr>
        <p:txBody>
          <a:bodyPr>
            <a:normAutofit fontScale="90000"/>
          </a:bodyPr>
          <a:lstStyle/>
          <a:p>
            <a:r>
              <a:rPr lang="ru-RU" sz="2400" dirty="0"/>
              <a:t>Задача 2. Оценка трудоемкости работ по реализации плана в области управления персоналом</a:t>
            </a:r>
            <a:br>
              <a:rPr lang="ru-RU" sz="2400" dirty="0"/>
            </a:br>
            <a:endParaRPr lang="ru-RU" sz="2400" dirty="0"/>
          </a:p>
        </p:txBody>
      </p:sp>
      <p:sp>
        <p:nvSpPr>
          <p:cNvPr id="3" name="Объект 2"/>
          <p:cNvSpPr>
            <a:spLocks noGrp="1"/>
          </p:cNvSpPr>
          <p:nvPr>
            <p:ph idx="1"/>
          </p:nvPr>
        </p:nvSpPr>
        <p:spPr>
          <a:xfrm>
            <a:off x="594360" y="2194560"/>
            <a:ext cx="7955280" cy="3466688"/>
          </a:xfrm>
        </p:spPr>
        <p:txBody>
          <a:bodyPr>
            <a:normAutofit/>
          </a:bodyPr>
          <a:lstStyle/>
          <a:p>
            <a:pPr marL="0" indent="0">
              <a:buNone/>
            </a:pPr>
            <a:r>
              <a:rPr lang="ru-RU" sz="1600" dirty="0"/>
              <a:t>О</a:t>
            </a:r>
            <a:r>
              <a:rPr lang="ru-RU" sz="1600" dirty="0" smtClean="0"/>
              <a:t>пределение </a:t>
            </a:r>
            <a:r>
              <a:rPr lang="ru-RU" sz="1600" dirty="0"/>
              <a:t>уровня расходов на управление персоналом относительно предыдущего периода. Базовый уровень операционных расходов по управлению персоналом может определяться путем вычитания из общего бюджета кадрового подразделения расходов на реализацию «нетипичных», т.е. нерегулярных мероприятий (например, проведение культурных мероприятий</a:t>
            </a:r>
            <a:r>
              <a:rPr lang="ru-RU" sz="1600" dirty="0" smtClean="0"/>
              <a:t>).</a:t>
            </a:r>
          </a:p>
          <a:p>
            <a:pPr marL="0" indent="0">
              <a:buNone/>
            </a:pPr>
            <a:r>
              <a:rPr lang="ru-RU" sz="1600" dirty="0" smtClean="0"/>
              <a:t>Как правило, наиболее </a:t>
            </a:r>
            <a:r>
              <a:rPr lang="ru-RU" sz="1600" dirty="0"/>
              <a:t>трудозатратные задачи управления оплатой труда, обучения и развития работников, приоритетные для любой организации, таковыми не являются из-за высокой трудоемкости подбора персонала и администрирования процессов управления персоналом, занимающих более 40% бюджета рабочего времени службы персонала, не оставляя никакой возможности для реализации стратегических целей управления </a:t>
            </a:r>
            <a:r>
              <a:rPr lang="ru-RU" sz="1600" dirty="0" smtClean="0"/>
              <a:t>персоналом. </a:t>
            </a:r>
            <a:endParaRPr lang="ru-RU" sz="1600" dirty="0"/>
          </a:p>
        </p:txBody>
      </p:sp>
    </p:spTree>
    <p:extLst>
      <p:ext uri="{BB962C8B-B14F-4D97-AF65-F5344CB8AC3E}">
        <p14:creationId xmlns:p14="http://schemas.microsoft.com/office/powerpoint/2010/main" val="1824672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Бюджет рабочего времени службы персонала (пример)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32495695"/>
              </p:ext>
            </p:extLst>
          </p:nvPr>
        </p:nvGraphicFramePr>
        <p:xfrm>
          <a:off x="628650" y="2226469"/>
          <a:ext cx="7886700" cy="2682240"/>
        </p:xfrm>
        <a:graphic>
          <a:graphicData uri="http://schemas.openxmlformats.org/drawingml/2006/table">
            <a:tbl>
              <a:tblPr firstRow="1" bandRow="1">
                <a:tableStyleId>{5C22544A-7EE6-4342-B048-85BDC9FD1C3A}</a:tableStyleId>
              </a:tblPr>
              <a:tblGrid>
                <a:gridCol w="2628900"/>
                <a:gridCol w="2628900"/>
                <a:gridCol w="2628900"/>
              </a:tblGrid>
              <a:tr h="278130">
                <a:tc>
                  <a:txBody>
                    <a:bodyPr/>
                    <a:lstStyle/>
                    <a:p>
                      <a:endParaRPr lang="ru-RU" sz="1400" dirty="0"/>
                    </a:p>
                  </a:txBody>
                  <a:tcPr marL="68580" marR="68580" marT="34290" marB="34290"/>
                </a:tc>
                <a:tc>
                  <a:txBody>
                    <a:bodyPr/>
                    <a:lstStyle/>
                    <a:p>
                      <a:r>
                        <a:rPr lang="ru-RU" sz="1400" dirty="0" smtClean="0"/>
                        <a:t>Затраты времени, %</a:t>
                      </a:r>
                      <a:endParaRPr lang="ru-RU" sz="1400" dirty="0"/>
                    </a:p>
                  </a:txBody>
                  <a:tcPr marL="68580" marR="68580" marT="34290" marB="34290"/>
                </a:tc>
                <a:tc>
                  <a:txBody>
                    <a:bodyPr/>
                    <a:lstStyle/>
                    <a:p>
                      <a:r>
                        <a:rPr lang="ru-RU" sz="1400" dirty="0" smtClean="0"/>
                        <a:t>Важность для организации, %</a:t>
                      </a:r>
                      <a:endParaRPr lang="ru-RU" sz="1400" dirty="0"/>
                    </a:p>
                  </a:txBody>
                  <a:tcPr marL="68580" marR="68580" marT="34290" marB="34290"/>
                </a:tc>
              </a:tr>
              <a:tr h="278130">
                <a:tc>
                  <a:txBody>
                    <a:bodyPr/>
                    <a:lstStyle/>
                    <a:p>
                      <a:r>
                        <a:rPr lang="ru-RU" sz="1400" dirty="0" smtClean="0"/>
                        <a:t>Рекрутинг</a:t>
                      </a:r>
                      <a:endParaRPr lang="ru-RU" sz="1400" dirty="0"/>
                    </a:p>
                  </a:txBody>
                  <a:tcPr marL="68580" marR="68580" marT="34290" marB="34290"/>
                </a:tc>
                <a:tc>
                  <a:txBody>
                    <a:bodyPr/>
                    <a:lstStyle/>
                    <a:p>
                      <a:r>
                        <a:rPr lang="ru-RU" sz="1400" dirty="0" smtClean="0"/>
                        <a:t>27,3</a:t>
                      </a:r>
                      <a:endParaRPr lang="ru-RU" sz="1400" dirty="0"/>
                    </a:p>
                  </a:txBody>
                  <a:tcPr marL="68580" marR="68580" marT="34290" marB="34290"/>
                </a:tc>
                <a:tc>
                  <a:txBody>
                    <a:bodyPr/>
                    <a:lstStyle/>
                    <a:p>
                      <a:r>
                        <a:rPr lang="ru-RU" sz="1400" dirty="0" smtClean="0"/>
                        <a:t>16,8</a:t>
                      </a:r>
                      <a:endParaRPr lang="ru-RU" sz="1400" dirty="0"/>
                    </a:p>
                  </a:txBody>
                  <a:tcPr marL="68580" marR="68580" marT="34290" marB="34290"/>
                </a:tc>
              </a:tr>
              <a:tr h="278130">
                <a:tc>
                  <a:txBody>
                    <a:bodyPr/>
                    <a:lstStyle/>
                    <a:p>
                      <a:r>
                        <a:rPr lang="ru-RU" sz="1400" dirty="0" smtClean="0"/>
                        <a:t>Администрирование</a:t>
                      </a:r>
                      <a:endParaRPr lang="ru-RU" sz="1400" dirty="0"/>
                    </a:p>
                  </a:txBody>
                  <a:tcPr marL="68580" marR="68580" marT="34290" marB="34290"/>
                </a:tc>
                <a:tc>
                  <a:txBody>
                    <a:bodyPr/>
                    <a:lstStyle/>
                    <a:p>
                      <a:r>
                        <a:rPr lang="ru-RU" sz="1400" dirty="0" smtClean="0"/>
                        <a:t>16,3</a:t>
                      </a:r>
                      <a:endParaRPr lang="ru-RU" sz="1400" dirty="0"/>
                    </a:p>
                  </a:txBody>
                  <a:tcPr marL="68580" marR="68580" marT="34290" marB="34290"/>
                </a:tc>
                <a:tc>
                  <a:txBody>
                    <a:bodyPr/>
                    <a:lstStyle/>
                    <a:p>
                      <a:r>
                        <a:rPr lang="ru-RU" sz="1400" dirty="0" smtClean="0"/>
                        <a:t>1,9</a:t>
                      </a:r>
                      <a:endParaRPr lang="ru-RU" sz="1400" dirty="0"/>
                    </a:p>
                  </a:txBody>
                  <a:tcPr marL="68580" marR="68580" marT="34290" marB="34290"/>
                </a:tc>
              </a:tr>
              <a:tr h="278130">
                <a:tc>
                  <a:txBody>
                    <a:bodyPr/>
                    <a:lstStyle/>
                    <a:p>
                      <a:r>
                        <a:rPr lang="ru-RU" sz="1400" dirty="0" smtClean="0"/>
                        <a:t>Абсентеизм</a:t>
                      </a:r>
                      <a:endParaRPr lang="ru-RU" sz="1400" dirty="0"/>
                    </a:p>
                  </a:txBody>
                  <a:tcPr marL="68580" marR="68580" marT="34290" marB="34290"/>
                </a:tc>
                <a:tc>
                  <a:txBody>
                    <a:bodyPr/>
                    <a:lstStyle/>
                    <a:p>
                      <a:r>
                        <a:rPr lang="ru-RU" sz="1400" dirty="0" smtClean="0"/>
                        <a:t>12,7</a:t>
                      </a:r>
                      <a:endParaRPr lang="ru-RU" sz="1400" dirty="0"/>
                    </a:p>
                  </a:txBody>
                  <a:tcPr marL="68580" marR="68580" marT="34290" marB="34290"/>
                </a:tc>
                <a:tc>
                  <a:txBody>
                    <a:bodyPr/>
                    <a:lstStyle/>
                    <a:p>
                      <a:r>
                        <a:rPr lang="ru-RU" sz="1400" dirty="0" smtClean="0"/>
                        <a:t>7,7</a:t>
                      </a:r>
                      <a:endParaRPr lang="ru-RU" sz="1400" dirty="0"/>
                    </a:p>
                  </a:txBody>
                  <a:tcPr marL="68580" marR="68580" marT="34290" marB="34290"/>
                </a:tc>
              </a:tr>
              <a:tr h="278130">
                <a:tc>
                  <a:txBody>
                    <a:bodyPr/>
                    <a:lstStyle/>
                    <a:p>
                      <a:r>
                        <a:rPr lang="ru-RU" sz="1400" dirty="0" smtClean="0"/>
                        <a:t>Оплата труда и льготы</a:t>
                      </a:r>
                      <a:endParaRPr lang="ru-RU" sz="1400" dirty="0"/>
                    </a:p>
                  </a:txBody>
                  <a:tcPr marL="68580" marR="68580" marT="34290" marB="34290"/>
                </a:tc>
                <a:tc>
                  <a:txBody>
                    <a:bodyPr/>
                    <a:lstStyle/>
                    <a:p>
                      <a:r>
                        <a:rPr lang="ru-RU" sz="1400" dirty="0" smtClean="0"/>
                        <a:t>12,7</a:t>
                      </a:r>
                      <a:endParaRPr lang="ru-RU" sz="1400" dirty="0"/>
                    </a:p>
                  </a:txBody>
                  <a:tcPr marL="68580" marR="68580" marT="34290" marB="34290"/>
                </a:tc>
                <a:tc>
                  <a:txBody>
                    <a:bodyPr/>
                    <a:lstStyle/>
                    <a:p>
                      <a:r>
                        <a:rPr lang="ru-RU" sz="1400" dirty="0" smtClean="0"/>
                        <a:t>19,4</a:t>
                      </a:r>
                      <a:endParaRPr lang="ru-RU" sz="1400" dirty="0"/>
                    </a:p>
                  </a:txBody>
                  <a:tcPr marL="68580" marR="68580" marT="34290" marB="34290"/>
                </a:tc>
              </a:tr>
              <a:tr h="278130">
                <a:tc>
                  <a:txBody>
                    <a:bodyPr/>
                    <a:lstStyle/>
                    <a:p>
                      <a:r>
                        <a:rPr lang="ru-RU" sz="1400" dirty="0" smtClean="0"/>
                        <a:t>Трудовые отношения</a:t>
                      </a:r>
                      <a:endParaRPr lang="ru-RU" sz="1400" dirty="0"/>
                    </a:p>
                  </a:txBody>
                  <a:tcPr marL="68580" marR="68580" marT="34290" marB="34290"/>
                </a:tc>
                <a:tc>
                  <a:txBody>
                    <a:bodyPr/>
                    <a:lstStyle/>
                    <a:p>
                      <a:r>
                        <a:rPr lang="ru-RU" sz="1400" dirty="0" smtClean="0"/>
                        <a:t>9,1</a:t>
                      </a:r>
                      <a:endParaRPr lang="ru-RU" sz="1400" dirty="0"/>
                    </a:p>
                  </a:txBody>
                  <a:tcPr marL="68580" marR="68580" marT="34290" marB="34290"/>
                </a:tc>
                <a:tc>
                  <a:txBody>
                    <a:bodyPr/>
                    <a:lstStyle/>
                    <a:p>
                      <a:r>
                        <a:rPr lang="ru-RU" sz="1400" dirty="0" smtClean="0"/>
                        <a:t>10,3</a:t>
                      </a:r>
                      <a:endParaRPr lang="ru-RU" sz="1400" dirty="0"/>
                    </a:p>
                  </a:txBody>
                  <a:tcPr marL="68580" marR="68580" marT="34290" marB="34290"/>
                </a:tc>
              </a:tr>
              <a:tr h="278130">
                <a:tc>
                  <a:txBody>
                    <a:bodyPr/>
                    <a:lstStyle/>
                    <a:p>
                      <a:r>
                        <a:rPr lang="ru-RU" sz="1400" dirty="0" smtClean="0"/>
                        <a:t>Обучение и развитие</a:t>
                      </a:r>
                      <a:endParaRPr lang="ru-RU" sz="1400" dirty="0"/>
                    </a:p>
                  </a:txBody>
                  <a:tcPr marL="68580" marR="68580" marT="34290" marB="34290"/>
                </a:tc>
                <a:tc>
                  <a:txBody>
                    <a:bodyPr/>
                    <a:lstStyle/>
                    <a:p>
                      <a:r>
                        <a:rPr lang="ru-RU" sz="1400" dirty="0" smtClean="0"/>
                        <a:t>4,2</a:t>
                      </a:r>
                      <a:endParaRPr lang="ru-RU" sz="1400" dirty="0"/>
                    </a:p>
                  </a:txBody>
                  <a:tcPr marL="68580" marR="68580" marT="34290" marB="34290"/>
                </a:tc>
                <a:tc>
                  <a:txBody>
                    <a:bodyPr/>
                    <a:lstStyle/>
                    <a:p>
                      <a:r>
                        <a:rPr lang="ru-RU" sz="1400" dirty="0" smtClean="0"/>
                        <a:t>10,3</a:t>
                      </a:r>
                      <a:endParaRPr lang="ru-RU" sz="1400" dirty="0"/>
                    </a:p>
                  </a:txBody>
                  <a:tcPr marL="68580" marR="68580" marT="34290" marB="34290"/>
                </a:tc>
              </a:tr>
              <a:tr h="278130">
                <a:tc>
                  <a:txBody>
                    <a:bodyPr/>
                    <a:lstStyle/>
                    <a:p>
                      <a:r>
                        <a:rPr lang="ru-RU" sz="1400" dirty="0" smtClean="0"/>
                        <a:t>Стратегическая деятельность</a:t>
                      </a:r>
                      <a:endParaRPr lang="ru-RU" sz="1400" dirty="0"/>
                    </a:p>
                  </a:txBody>
                  <a:tcPr marL="68580" marR="68580" marT="34290" marB="34290"/>
                </a:tc>
                <a:tc>
                  <a:txBody>
                    <a:bodyPr/>
                    <a:lstStyle/>
                    <a:p>
                      <a:r>
                        <a:rPr lang="ru-RU" sz="1400" dirty="0" smtClean="0"/>
                        <a:t>0</a:t>
                      </a:r>
                      <a:endParaRPr lang="ru-RU" sz="1400" dirty="0"/>
                    </a:p>
                  </a:txBody>
                  <a:tcPr marL="68580" marR="68580" marT="34290" marB="34290"/>
                </a:tc>
                <a:tc>
                  <a:txBody>
                    <a:bodyPr/>
                    <a:lstStyle/>
                    <a:p>
                      <a:r>
                        <a:rPr lang="ru-RU" sz="1400" dirty="0" smtClean="0"/>
                        <a:t>10,3</a:t>
                      </a:r>
                      <a:endParaRPr lang="ru-RU" sz="1400" dirty="0"/>
                    </a:p>
                  </a:txBody>
                  <a:tcPr marL="68580" marR="68580" marT="34290" marB="34290"/>
                </a:tc>
              </a:tr>
            </a:tbl>
          </a:graphicData>
        </a:graphic>
      </p:graphicFrame>
    </p:spTree>
    <p:extLst>
      <p:ext uri="{BB962C8B-B14F-4D97-AF65-F5344CB8AC3E}">
        <p14:creationId xmlns:p14="http://schemas.microsoft.com/office/powerpoint/2010/main" val="14217371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836712"/>
            <a:ext cx="8712968" cy="936104"/>
          </a:xfrm>
        </p:spPr>
        <p:txBody>
          <a:bodyPr>
            <a:noAutofit/>
          </a:bodyPr>
          <a:lstStyle/>
          <a:p>
            <a:r>
              <a:rPr lang="ru-RU" sz="1600" dirty="0" smtClean="0"/>
              <a:t/>
            </a:r>
            <a:br>
              <a:rPr lang="ru-RU" sz="1600" dirty="0" smtClean="0"/>
            </a:br>
            <a:r>
              <a:rPr lang="ru-RU" sz="1600" dirty="0" smtClean="0"/>
              <a:t>Задача </a:t>
            </a:r>
            <a:r>
              <a:rPr lang="ru-RU" sz="1600" dirty="0"/>
              <a:t>3. Калькуляция расходов на персонал и определение стоимости деятельности по каждому запланированному направлению</a:t>
            </a:r>
            <a:br>
              <a:rPr lang="ru-RU" sz="1600" dirty="0"/>
            </a:br>
            <a:endParaRPr lang="ru-RU" sz="1600" dirty="0"/>
          </a:p>
        </p:txBody>
      </p:sp>
      <p:sp>
        <p:nvSpPr>
          <p:cNvPr id="3" name="Объект 2"/>
          <p:cNvSpPr>
            <a:spLocks noGrp="1"/>
          </p:cNvSpPr>
          <p:nvPr>
            <p:ph idx="1"/>
          </p:nvPr>
        </p:nvSpPr>
        <p:spPr>
          <a:xfrm>
            <a:off x="323528" y="1916832"/>
            <a:ext cx="8352928" cy="4752527"/>
          </a:xfrm>
        </p:spPr>
        <p:txBody>
          <a:bodyPr>
            <a:normAutofit fontScale="77500" lnSpcReduction="20000"/>
          </a:bodyPr>
          <a:lstStyle/>
          <a:p>
            <a:pPr marL="0" indent="0">
              <a:buNone/>
            </a:pPr>
            <a:r>
              <a:rPr lang="ru-RU" sz="1950" dirty="0"/>
              <a:t>Выполнение задачи основывается на структурировании ресурсов, необходимых для достижения поставленных целей, и их последующем анализе. Ниже приведена матрица, которую удобно использовать для этих целей </a:t>
            </a:r>
          </a:p>
          <a:p>
            <a:pPr marL="0" indent="0" algn="ctr">
              <a:buNone/>
            </a:pPr>
            <a:r>
              <a:rPr lang="ru-RU" sz="1950" dirty="0"/>
              <a:t>Матрица ресурсов, необходимых для проведения обучения</a:t>
            </a:r>
          </a:p>
          <a:p>
            <a:pPr marL="0" indent="0">
              <a:buNone/>
            </a:pPr>
            <a:endParaRPr lang="ru-RU" sz="1950" dirty="0"/>
          </a:p>
          <a:p>
            <a:pPr marL="0" indent="0">
              <a:buNone/>
            </a:pPr>
            <a:endParaRPr lang="ru-RU" sz="1950" dirty="0"/>
          </a:p>
          <a:p>
            <a:pPr marL="0" indent="0">
              <a:buNone/>
            </a:pPr>
            <a:endParaRPr lang="ru-RU" sz="1950" dirty="0"/>
          </a:p>
          <a:p>
            <a:pPr marL="0" indent="0">
              <a:buNone/>
            </a:pPr>
            <a:endParaRPr lang="ru-RU" sz="1950" dirty="0"/>
          </a:p>
          <a:p>
            <a:pPr marL="0" indent="0">
              <a:buNone/>
            </a:pPr>
            <a:endParaRPr lang="ru-RU" sz="1950" dirty="0"/>
          </a:p>
          <a:p>
            <a:pPr marL="0" indent="0">
              <a:buNone/>
            </a:pPr>
            <a:endParaRPr lang="ru-RU" sz="1950" dirty="0"/>
          </a:p>
          <a:p>
            <a:pPr marL="0" indent="0">
              <a:buNone/>
            </a:pPr>
            <a:endParaRPr lang="ru-RU" sz="1950" dirty="0" smtClean="0"/>
          </a:p>
          <a:p>
            <a:pPr marL="0" indent="0">
              <a:buNone/>
            </a:pPr>
            <a:r>
              <a:rPr lang="ru-RU" sz="1950" dirty="0" smtClean="0"/>
              <a:t>Для </a:t>
            </a:r>
            <a:r>
              <a:rPr lang="ru-RU" sz="1950" dirty="0"/>
              <a:t>определения стоимости деятельности по каждому направлению используется </a:t>
            </a:r>
            <a:r>
              <a:rPr lang="ru-RU" sz="1950" i="1" dirty="0"/>
              <a:t>калькуляция расходов</a:t>
            </a:r>
            <a:r>
              <a:rPr lang="ru-RU" sz="1950" dirty="0"/>
              <a:t> на запланированные мероприятия по статьям расходов и их сопоставление с данными отчетов за предшествующие периоды. </a:t>
            </a:r>
          </a:p>
          <a:p>
            <a:pPr marL="0" indent="0">
              <a:buNone/>
            </a:pPr>
            <a:r>
              <a:rPr lang="ru-RU" sz="1950" dirty="0"/>
              <a:t>Отчетная информация за предыдущий год используется как основа для принятия решений для увеличения или сокращения бюджета. </a:t>
            </a:r>
          </a:p>
          <a:p>
            <a:r>
              <a:rPr lang="ru-RU" sz="1500" dirty="0"/>
              <a:t>Таким образом, на каждом этапе бюджетирования необходимо проводить анализ поступившей информации и ставить под сомнение все видимые отклонения в сторону увеличения расходов на персонал.</a:t>
            </a:r>
          </a:p>
        </p:txBody>
      </p:sp>
      <p:graphicFrame>
        <p:nvGraphicFramePr>
          <p:cNvPr id="4" name="Таблица 3"/>
          <p:cNvGraphicFramePr>
            <a:graphicFrameLocks noGrp="1"/>
          </p:cNvGraphicFramePr>
          <p:nvPr>
            <p:extLst>
              <p:ext uri="{D42A27DB-BD31-4B8C-83A1-F6EECF244321}">
                <p14:modId xmlns:p14="http://schemas.microsoft.com/office/powerpoint/2010/main" val="1279307909"/>
              </p:ext>
            </p:extLst>
          </p:nvPr>
        </p:nvGraphicFramePr>
        <p:xfrm>
          <a:off x="1835696" y="2780928"/>
          <a:ext cx="5640288" cy="1844040"/>
        </p:xfrm>
        <a:graphic>
          <a:graphicData uri="http://schemas.openxmlformats.org/drawingml/2006/table">
            <a:tbl>
              <a:tblPr firstRow="1" bandRow="1">
                <a:tableStyleId>{5C22544A-7EE6-4342-B048-85BDC9FD1C3A}</a:tableStyleId>
              </a:tblPr>
              <a:tblGrid>
                <a:gridCol w="1880096"/>
                <a:gridCol w="1880096"/>
                <a:gridCol w="1880096"/>
              </a:tblGrid>
              <a:tr h="985205">
                <a:tc>
                  <a:txBody>
                    <a:bodyPr/>
                    <a:lstStyle/>
                    <a:p>
                      <a:r>
                        <a:rPr lang="ru-RU" sz="1400" dirty="0" smtClean="0"/>
                        <a:t>Оплата труда:</a:t>
                      </a:r>
                    </a:p>
                    <a:p>
                      <a:r>
                        <a:rPr lang="ru-RU" sz="1400" dirty="0" smtClean="0"/>
                        <a:t>Оплата привлеченных преподавателей</a:t>
                      </a:r>
                    </a:p>
                    <a:p>
                      <a:r>
                        <a:rPr lang="ru-RU" sz="1400" dirty="0" smtClean="0"/>
                        <a:t>Оплата труда обучаемых</a:t>
                      </a:r>
                      <a:endParaRPr lang="ru-RU" sz="1400" dirty="0"/>
                    </a:p>
                  </a:txBody>
                  <a:tcPr marL="68580" marR="68580" marT="34290" marB="34290"/>
                </a:tc>
                <a:tc>
                  <a:txBody>
                    <a:bodyPr/>
                    <a:lstStyle/>
                    <a:p>
                      <a:r>
                        <a:rPr lang="ru-RU" sz="1400" dirty="0" smtClean="0"/>
                        <a:t>Подготовка</a:t>
                      </a:r>
                      <a:r>
                        <a:rPr lang="ru-RU" sz="1400" baseline="0" dirty="0" smtClean="0"/>
                        <a:t> наставников</a:t>
                      </a:r>
                      <a:endParaRPr lang="ru-RU" sz="1400" dirty="0"/>
                    </a:p>
                  </a:txBody>
                  <a:tcPr marL="68580" marR="68580" marT="34290" marB="34290"/>
                </a:tc>
                <a:tc>
                  <a:txBody>
                    <a:bodyPr/>
                    <a:lstStyle/>
                    <a:p>
                      <a:r>
                        <a:rPr lang="ru-RU" sz="1400" dirty="0" smtClean="0"/>
                        <a:t>Накладные расходы:</a:t>
                      </a:r>
                    </a:p>
                    <a:p>
                      <a:r>
                        <a:rPr lang="ru-RU" sz="1400" dirty="0" smtClean="0"/>
                        <a:t>Раздаточные материалы</a:t>
                      </a:r>
                    </a:p>
                    <a:p>
                      <a:r>
                        <a:rPr lang="ru-RU" sz="1400" dirty="0" smtClean="0"/>
                        <a:t>Бумага, маркеры</a:t>
                      </a:r>
                    </a:p>
                    <a:p>
                      <a:r>
                        <a:rPr lang="ru-RU" sz="1400" dirty="0" smtClean="0"/>
                        <a:t>Кофе</a:t>
                      </a:r>
                      <a:endParaRPr lang="ru-RU" sz="1400" dirty="0"/>
                    </a:p>
                  </a:txBody>
                  <a:tcPr marL="68580" marR="68580" marT="34290" marB="34290"/>
                </a:tc>
              </a:tr>
              <a:tr h="361799">
                <a:tc>
                  <a:txBody>
                    <a:bodyPr/>
                    <a:lstStyle/>
                    <a:p>
                      <a:r>
                        <a:rPr lang="ru-RU" sz="1400" dirty="0" smtClean="0"/>
                        <a:t>Время:</a:t>
                      </a:r>
                    </a:p>
                    <a:p>
                      <a:r>
                        <a:rPr lang="ru-RU" sz="1400" dirty="0" smtClean="0"/>
                        <a:t>График обучения</a:t>
                      </a:r>
                      <a:endParaRPr lang="ru-RU" sz="1400" dirty="0"/>
                    </a:p>
                  </a:txBody>
                  <a:tcPr marL="68580" marR="68580" marT="34290" marB="34290"/>
                </a:tc>
                <a:tc>
                  <a:txBody>
                    <a:bodyPr/>
                    <a:lstStyle/>
                    <a:p>
                      <a:r>
                        <a:rPr lang="ru-RU" sz="1400" dirty="0" smtClean="0"/>
                        <a:t>Период обучения:</a:t>
                      </a:r>
                    </a:p>
                    <a:p>
                      <a:r>
                        <a:rPr lang="ru-RU" sz="1400" dirty="0" smtClean="0"/>
                        <a:t>С 15 по 30.05.18</a:t>
                      </a:r>
                      <a:endParaRPr lang="ru-RU" sz="1400" dirty="0"/>
                    </a:p>
                  </a:txBody>
                  <a:tcPr marL="68580" marR="68580" marT="34290" marB="34290"/>
                </a:tc>
                <a:tc>
                  <a:txBody>
                    <a:bodyPr/>
                    <a:lstStyle/>
                    <a:p>
                      <a:r>
                        <a:rPr lang="ru-RU" sz="1400" dirty="0" smtClean="0"/>
                        <a:t>Место:</a:t>
                      </a:r>
                    </a:p>
                    <a:p>
                      <a:r>
                        <a:rPr lang="ru-RU" sz="1400" dirty="0" smtClean="0"/>
                        <a:t>Помещение</a:t>
                      </a:r>
                      <a:endParaRPr lang="ru-RU" sz="1400" dirty="0"/>
                    </a:p>
                  </a:txBody>
                  <a:tcPr marL="68580" marR="68580" marT="34290" marB="34290"/>
                </a:tc>
              </a:tr>
            </a:tbl>
          </a:graphicData>
        </a:graphic>
      </p:graphicFrame>
    </p:spTree>
    <p:extLst>
      <p:ext uri="{BB962C8B-B14F-4D97-AF65-F5344CB8AC3E}">
        <p14:creationId xmlns:p14="http://schemas.microsoft.com/office/powerpoint/2010/main" val="26990183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124743"/>
            <a:ext cx="6785952" cy="932657"/>
          </a:xfrm>
        </p:spPr>
        <p:txBody>
          <a:bodyPr>
            <a:normAutofit fontScale="90000"/>
          </a:bodyPr>
          <a:lstStyle/>
          <a:p>
            <a:r>
              <a:rPr lang="ru-RU" sz="2100" dirty="0"/>
              <a:t>Задача 4. Разработка бюджета расходов на персонал</a:t>
            </a:r>
            <a:br>
              <a:rPr lang="ru-RU" sz="2100" dirty="0"/>
            </a:br>
            <a:endParaRPr lang="ru-RU" sz="2100" dirty="0"/>
          </a:p>
        </p:txBody>
      </p:sp>
      <p:sp>
        <p:nvSpPr>
          <p:cNvPr id="3" name="Объект 2"/>
          <p:cNvSpPr>
            <a:spLocks noGrp="1"/>
          </p:cNvSpPr>
          <p:nvPr>
            <p:ph idx="1"/>
          </p:nvPr>
        </p:nvSpPr>
        <p:spPr>
          <a:xfrm>
            <a:off x="594360" y="2636911"/>
            <a:ext cx="7955280" cy="2550741"/>
          </a:xfrm>
        </p:spPr>
        <p:txBody>
          <a:bodyPr/>
          <a:lstStyle/>
          <a:p>
            <a:pPr marL="0" indent="0">
              <a:buNone/>
            </a:pPr>
            <a:r>
              <a:rPr lang="ru-RU" sz="1800" dirty="0" smtClean="0"/>
              <a:t>Перенесение </a:t>
            </a:r>
            <a:r>
              <a:rPr lang="ru-RU" sz="1800" dirty="0"/>
              <a:t>деталей планирования в общую форму бюджета, который формируется по целевым расходам и местам возникновения, что очень важно, так как таким образом можно сгруппировать информацию о расходах на персонал, отражающую количественное распределение расходов по назначению и по различным структурным единицам.</a:t>
            </a:r>
          </a:p>
          <a:p>
            <a:endParaRPr lang="ru-RU" dirty="0"/>
          </a:p>
        </p:txBody>
      </p:sp>
    </p:spTree>
    <p:extLst>
      <p:ext uri="{BB962C8B-B14F-4D97-AF65-F5344CB8AC3E}">
        <p14:creationId xmlns:p14="http://schemas.microsoft.com/office/powerpoint/2010/main" val="3660247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2" y="761358"/>
            <a:ext cx="7886700" cy="723425"/>
          </a:xfrm>
        </p:spPr>
        <p:txBody>
          <a:bodyPr>
            <a:normAutofit/>
          </a:bodyPr>
          <a:lstStyle/>
          <a:p>
            <a:r>
              <a:rPr lang="ru-RU" sz="2100" dirty="0"/>
              <a:t>Калькуляция затрат на персонал на 1 кв. 2018 г. (пример)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77287095"/>
              </p:ext>
            </p:extLst>
          </p:nvPr>
        </p:nvGraphicFramePr>
        <p:xfrm>
          <a:off x="628653" y="1556790"/>
          <a:ext cx="7615755" cy="4867893"/>
        </p:xfrm>
        <a:graphic>
          <a:graphicData uri="http://schemas.openxmlformats.org/drawingml/2006/table">
            <a:tbl>
              <a:tblPr firstRow="1" bandRow="1">
                <a:tableStyleId>{5C22544A-7EE6-4342-B048-85BDC9FD1C3A}</a:tableStyleId>
              </a:tblPr>
              <a:tblGrid>
                <a:gridCol w="441870"/>
                <a:gridCol w="3368119"/>
                <a:gridCol w="613058"/>
                <a:gridCol w="534880"/>
                <a:gridCol w="1131478"/>
                <a:gridCol w="939468"/>
                <a:gridCol w="586882"/>
              </a:tblGrid>
              <a:tr h="400124">
                <a:tc>
                  <a:txBody>
                    <a:bodyPr/>
                    <a:lstStyle/>
                    <a:p>
                      <a:r>
                        <a:rPr lang="ru-RU" sz="1000" dirty="0" smtClean="0"/>
                        <a:t>№ п/п</a:t>
                      </a:r>
                      <a:endParaRPr lang="ru-RU" sz="1000" dirty="0"/>
                    </a:p>
                  </a:txBody>
                  <a:tcPr marL="68580" marR="68580" marT="34290" marB="34290"/>
                </a:tc>
                <a:tc>
                  <a:txBody>
                    <a:bodyPr/>
                    <a:lstStyle/>
                    <a:p>
                      <a:r>
                        <a:rPr lang="ru-RU" sz="1000" dirty="0" smtClean="0"/>
                        <a:t>Направления затрат</a:t>
                      </a:r>
                      <a:endParaRPr lang="ru-RU" sz="1000" dirty="0"/>
                    </a:p>
                  </a:txBody>
                  <a:tcPr marL="68580" marR="68580" marT="34290" marB="34290"/>
                </a:tc>
                <a:tc>
                  <a:txBody>
                    <a:bodyPr/>
                    <a:lstStyle/>
                    <a:p>
                      <a:r>
                        <a:rPr lang="ru-RU" sz="1000" dirty="0" smtClean="0"/>
                        <a:t>Цех 1</a:t>
                      </a:r>
                      <a:endParaRPr lang="ru-RU" sz="1000" dirty="0"/>
                    </a:p>
                  </a:txBody>
                  <a:tcPr marL="68580" marR="68580" marT="34290" marB="34290"/>
                </a:tc>
                <a:tc>
                  <a:txBody>
                    <a:bodyPr/>
                    <a:lstStyle/>
                    <a:p>
                      <a:r>
                        <a:rPr lang="ru-RU" sz="1000" dirty="0" smtClean="0"/>
                        <a:t>Цех 2</a:t>
                      </a:r>
                      <a:endParaRPr lang="ru-RU" sz="1000" dirty="0"/>
                    </a:p>
                  </a:txBody>
                  <a:tcPr marL="68580" marR="68580" marT="34290" marB="34290"/>
                </a:tc>
                <a:tc>
                  <a:txBody>
                    <a:bodyPr/>
                    <a:lstStyle/>
                    <a:p>
                      <a:r>
                        <a:rPr lang="ru-RU" sz="1000" dirty="0" smtClean="0"/>
                        <a:t>Финансовый отдел</a:t>
                      </a:r>
                      <a:endParaRPr lang="ru-RU" sz="1000" dirty="0"/>
                    </a:p>
                  </a:txBody>
                  <a:tcPr marL="68580" marR="68580" marT="34290" marB="34290"/>
                </a:tc>
                <a:tc>
                  <a:txBody>
                    <a:bodyPr/>
                    <a:lstStyle/>
                    <a:p>
                      <a:r>
                        <a:rPr lang="ru-RU" sz="1000" dirty="0" smtClean="0"/>
                        <a:t>Отдел</a:t>
                      </a:r>
                      <a:r>
                        <a:rPr lang="ru-RU" sz="1000" baseline="0" dirty="0" smtClean="0"/>
                        <a:t> продаж</a:t>
                      </a:r>
                      <a:endParaRPr lang="ru-RU" sz="1000" dirty="0"/>
                    </a:p>
                  </a:txBody>
                  <a:tcPr marL="68580" marR="68580" marT="34290" marB="34290"/>
                </a:tc>
                <a:tc>
                  <a:txBody>
                    <a:bodyPr/>
                    <a:lstStyle/>
                    <a:p>
                      <a:r>
                        <a:rPr lang="ru-RU" sz="1000" dirty="0" smtClean="0"/>
                        <a:t>Итого</a:t>
                      </a:r>
                      <a:endParaRPr lang="ru-RU" sz="1000" dirty="0"/>
                    </a:p>
                  </a:txBody>
                  <a:tcPr marL="68580" marR="68580" marT="34290" marB="34290"/>
                </a:tc>
              </a:tr>
              <a:tr h="236808">
                <a:tc>
                  <a:txBody>
                    <a:bodyPr/>
                    <a:lstStyle/>
                    <a:p>
                      <a:endParaRPr lang="ru-RU" sz="1000" dirty="0"/>
                    </a:p>
                  </a:txBody>
                  <a:tcPr marL="68580" marR="68580" marT="34290" marB="34290"/>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Численность персонала, человек</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r>
                        <a:rPr lang="ru-RU" sz="1000" dirty="0" smtClean="0"/>
                        <a:t>15</a:t>
                      </a:r>
                      <a:endParaRPr lang="ru-RU" sz="1000" dirty="0"/>
                    </a:p>
                  </a:txBody>
                  <a:tcPr marL="68580" marR="68580" marT="34290" marB="34290"/>
                </a:tc>
                <a:tc>
                  <a:txBody>
                    <a:bodyPr/>
                    <a:lstStyle/>
                    <a:p>
                      <a:r>
                        <a:rPr lang="ru-RU" sz="1000" dirty="0" smtClean="0"/>
                        <a:t>20</a:t>
                      </a:r>
                      <a:endParaRPr lang="ru-RU" sz="1000" dirty="0"/>
                    </a:p>
                  </a:txBody>
                  <a:tcPr marL="68580" marR="68580" marT="34290" marB="34290"/>
                </a:tc>
                <a:tc>
                  <a:txBody>
                    <a:bodyPr/>
                    <a:lstStyle/>
                    <a:p>
                      <a:r>
                        <a:rPr lang="ru-RU" sz="1000" dirty="0" smtClean="0"/>
                        <a:t>4</a:t>
                      </a:r>
                      <a:endParaRPr lang="ru-RU" sz="1000" dirty="0"/>
                    </a:p>
                  </a:txBody>
                  <a:tcPr marL="68580" marR="68580" marT="34290" marB="34290"/>
                </a:tc>
                <a:tc>
                  <a:txBody>
                    <a:bodyPr/>
                    <a:lstStyle/>
                    <a:p>
                      <a:r>
                        <a:rPr lang="ru-RU" sz="1000" dirty="0" smtClean="0"/>
                        <a:t>4</a:t>
                      </a:r>
                      <a:endParaRPr lang="ru-RU" sz="1000" dirty="0"/>
                    </a:p>
                  </a:txBody>
                  <a:tcPr marL="68580" marR="68580" marT="34290" marB="34290"/>
                </a:tc>
                <a:tc>
                  <a:txBody>
                    <a:bodyPr/>
                    <a:lstStyle/>
                    <a:p>
                      <a:r>
                        <a:rPr lang="ru-RU" sz="1000" dirty="0" smtClean="0"/>
                        <a:t>43</a:t>
                      </a:r>
                      <a:endParaRPr lang="ru-RU" sz="1000" dirty="0"/>
                    </a:p>
                  </a:txBody>
                  <a:tcPr marL="68580" marR="68580" marT="34290" marB="34290"/>
                </a:tc>
              </a:tr>
              <a:tr h="197755">
                <a:tc rowSpan="4">
                  <a:txBody>
                    <a:bodyPr/>
                    <a:lstStyle/>
                    <a:p>
                      <a:r>
                        <a:rPr lang="ru-RU" sz="1000" dirty="0" smtClean="0"/>
                        <a:t>1</a:t>
                      </a:r>
                      <a:endParaRPr lang="ru-RU" sz="1000" dirty="0"/>
                    </a:p>
                  </a:txBody>
                  <a:tcPr marL="68580" marR="68580" marT="34290" marB="34290"/>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Фонд оплаты труда, руб.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468 720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1 514 700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312 000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630 000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2 92 5420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Заработная плата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756 000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990 000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240 000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420 000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2 406 000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Доплаты и компенсации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90 720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128 700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219 420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Премиальные выплаты</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302 400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396 000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72 000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210 000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980 400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rowSpan="5">
                  <a:txBody>
                    <a:bodyPr/>
                    <a:lstStyle/>
                    <a:p>
                      <a:r>
                        <a:rPr lang="ru-RU" sz="1000" dirty="0" smtClean="0"/>
                        <a:t>2</a:t>
                      </a:r>
                      <a:endParaRPr lang="ru-RU" sz="1000" dirty="0"/>
                    </a:p>
                  </a:txBody>
                  <a:tcPr marL="68580" marR="68580" marT="34290" marB="34290"/>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Социальная политика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88 500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22 800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25 200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256 500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питание</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49 500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66 000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13 200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13 200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141 900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Оплата проезда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22 500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64 500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Профилактические мероприятия (вакцинация)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4500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12 900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Оплата абонементов в бассейн</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18 000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2400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4800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37 200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rowSpan="4">
                  <a:txBody>
                    <a:bodyPr/>
                    <a:lstStyle/>
                    <a:p>
                      <a:r>
                        <a:rPr lang="ru-RU" sz="1000" dirty="0" smtClean="0"/>
                        <a:t>3</a:t>
                      </a:r>
                      <a:endParaRPr lang="ru-RU" sz="1000" dirty="0"/>
                    </a:p>
                  </a:txBody>
                  <a:tcPr marL="68580" marR="68580" marT="34290" marB="34290"/>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Подбор и адаптация персонала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Объявления в СМИ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Услуги рекрутинговой компании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Доплата за наставничество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rowSpan="3">
                  <a:txBody>
                    <a:bodyPr/>
                    <a:lstStyle/>
                    <a:p>
                      <a:r>
                        <a:rPr lang="ru-RU" sz="1000" dirty="0" smtClean="0"/>
                        <a:t>4</a:t>
                      </a:r>
                      <a:endParaRPr lang="ru-RU" sz="1000" dirty="0"/>
                    </a:p>
                  </a:txBody>
                  <a:tcPr marL="68580" marR="68580" marT="34290" marB="34290"/>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Обучение персонала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8000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13 000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43 000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Внешние тренинги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8000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13 000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21 000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Внутреннее обучение</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22 000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236808">
                <a:tc>
                  <a:txBody>
                    <a:bodyPr/>
                    <a:lstStyle/>
                    <a:p>
                      <a:endParaRPr lang="ru-RU" sz="1000" dirty="0"/>
                    </a:p>
                  </a:txBody>
                  <a:tcPr marL="68580" marR="68580" marT="34290" marB="34290"/>
                </a:tc>
                <a:tc>
                  <a:txBody>
                    <a:bodyPr/>
                    <a:lstStyle/>
                    <a:p>
                      <a:pPr>
                        <a:lnSpc>
                          <a:spcPct val="107000"/>
                        </a:lnSpc>
                        <a:spcAft>
                          <a:spcPts val="0"/>
                        </a:spcAft>
                      </a:pP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Итого: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572 220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1 651 700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342 800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688 200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3 264 920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rowSpan="3">
                  <a:txBody>
                    <a:bodyPr/>
                    <a:lstStyle/>
                    <a:p>
                      <a:r>
                        <a:rPr lang="ru-RU" sz="1000" dirty="0" smtClean="0"/>
                        <a:t>5</a:t>
                      </a:r>
                      <a:endParaRPr lang="ru-RU" sz="1000" dirty="0"/>
                    </a:p>
                  </a:txBody>
                  <a:tcPr marL="68580" marR="68580" marT="34290" marB="34290"/>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Общие расходы</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Празднование дня рождения компании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400 000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197755">
                <a:tc vMerge="1">
                  <a:txBody>
                    <a:bodyPr/>
                    <a:lstStyle/>
                    <a:p>
                      <a:endParaRPr lang="ru-RU" sz="1100" dirty="0"/>
                    </a:p>
                  </a:txBody>
                  <a:tcP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Проведение соревнований по горнолыжному спорту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120 000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r h="236808">
                <a:tc>
                  <a:txBody>
                    <a:bodyPr/>
                    <a:lstStyle/>
                    <a:p>
                      <a:endParaRPr lang="ru-RU" sz="1000" dirty="0"/>
                    </a:p>
                  </a:txBody>
                  <a:tcPr marL="68580" marR="68580" marT="34290" marB="34290"/>
                </a:tc>
                <a:tc>
                  <a:txBody>
                    <a:bodyPr/>
                    <a:lstStyle/>
                    <a:p>
                      <a:pPr>
                        <a:lnSpc>
                          <a:spcPct val="107000"/>
                        </a:lnSpc>
                        <a:spcAft>
                          <a:spcPts val="0"/>
                        </a:spcAft>
                      </a:pPr>
                      <a:r>
                        <a:rPr lang="ru-RU" sz="1000" i="1" dirty="0">
                          <a:effectLst/>
                          <a:latin typeface="Times New Roman" panose="02020603050405020304" pitchFamily="18" charset="0"/>
                          <a:ea typeface="Times New Roman" panose="02020603050405020304" pitchFamily="18" charset="0"/>
                          <a:cs typeface="Times New Roman" panose="02020603050405020304" pitchFamily="18" charset="0"/>
                        </a:rPr>
                        <a:t>Итого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pPr>
                      <a:endParaRPr lang="ru-RU" sz="1000" dirty="0">
                        <a:effectLst/>
                        <a:latin typeface="Calibri" panose="020F0502020204030204" pitchFamily="34" charset="0"/>
                        <a:cs typeface="Times New Roman" panose="02020603050405020304" pitchFamily="18" charset="0"/>
                      </a:endParaRPr>
                    </a:p>
                  </a:txBody>
                  <a:tcPr marL="7144" marR="7144" marT="7144" marB="7144" anchor="ctr"/>
                </a:tc>
                <a:tc>
                  <a:txBody>
                    <a:bodyPr/>
                    <a:lstStyle/>
                    <a:p>
                      <a:pPr>
                        <a:lnSpc>
                          <a:spcPct val="107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3 784 920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tr>
            </a:tbl>
          </a:graphicData>
        </a:graphic>
      </p:graphicFrame>
    </p:spTree>
    <p:extLst>
      <p:ext uri="{BB962C8B-B14F-4D97-AF65-F5344CB8AC3E}">
        <p14:creationId xmlns:p14="http://schemas.microsoft.com/office/powerpoint/2010/main" val="32726082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124744"/>
            <a:ext cx="6713944" cy="1069815"/>
          </a:xfrm>
        </p:spPr>
        <p:txBody>
          <a:bodyPr/>
          <a:lstStyle/>
          <a:p>
            <a:r>
              <a:rPr lang="ru-RU" sz="2100" dirty="0"/>
              <a:t>Задача 5. Защита и утверждение бюджета</a:t>
            </a:r>
            <a:r>
              <a:rPr lang="ru-RU" dirty="0" smtClean="0"/>
              <a:t/>
            </a:r>
            <a:br>
              <a:rPr lang="ru-RU" dirty="0" smtClean="0"/>
            </a:br>
            <a:endParaRPr lang="ru-RU" dirty="0"/>
          </a:p>
        </p:txBody>
      </p:sp>
      <p:sp>
        <p:nvSpPr>
          <p:cNvPr id="3" name="Объект 2"/>
          <p:cNvSpPr>
            <a:spLocks noGrp="1"/>
          </p:cNvSpPr>
          <p:nvPr>
            <p:ph idx="1"/>
          </p:nvPr>
        </p:nvSpPr>
        <p:spPr/>
        <p:txBody>
          <a:bodyPr>
            <a:normAutofit/>
          </a:bodyPr>
          <a:lstStyle/>
          <a:p>
            <a:pPr marL="0" indent="0">
              <a:buNone/>
            </a:pPr>
            <a:r>
              <a:rPr lang="ru-RU" sz="1600" dirty="0" smtClean="0"/>
              <a:t>Согласование бюджета </a:t>
            </a:r>
            <a:r>
              <a:rPr lang="ru-RU" sz="1600" dirty="0"/>
              <a:t>с финансовой службой, после чего он утверждается первым лицом компании. Далее подразделение может осуществлять расходы без дополнительных согласований в рамках утвержденного бюджета.</a:t>
            </a:r>
          </a:p>
          <a:p>
            <a:pPr marL="0" indent="0">
              <a:buNone/>
            </a:pPr>
            <a:r>
              <a:rPr lang="ru-RU" sz="1600" dirty="0"/>
              <a:t>Важнейшей проблемой утверждения бюджета является обоснование планируемых расходов. Зачастую совершенно недостаточно представить информацию о планируемых действиях и требуемых для их осуществления ресурсов, поэтому кадровая служба должна убедительно показать необходимость тех или иных мер с точки зрения их влияния на деятельность организации </a:t>
            </a:r>
          </a:p>
        </p:txBody>
      </p:sp>
    </p:spTree>
    <p:extLst>
      <p:ext uri="{BB962C8B-B14F-4D97-AF65-F5344CB8AC3E}">
        <p14:creationId xmlns:p14="http://schemas.microsoft.com/office/powerpoint/2010/main" val="15808241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100" dirty="0"/>
              <a:t>Задача 6. Контроль исполнения бюджета</a:t>
            </a:r>
          </a:p>
        </p:txBody>
      </p:sp>
      <p:sp>
        <p:nvSpPr>
          <p:cNvPr id="3" name="Объект 2"/>
          <p:cNvSpPr>
            <a:spLocks noGrp="1"/>
          </p:cNvSpPr>
          <p:nvPr>
            <p:ph idx="1"/>
          </p:nvPr>
        </p:nvSpPr>
        <p:spPr/>
        <p:txBody>
          <a:bodyPr>
            <a:normAutofit/>
          </a:bodyPr>
          <a:lstStyle/>
          <a:p>
            <a:pPr marL="0" indent="0">
              <a:buNone/>
            </a:pPr>
            <a:r>
              <a:rPr lang="ru-RU" sz="2000" dirty="0" smtClean="0"/>
              <a:t>Заключается в </a:t>
            </a:r>
            <a:r>
              <a:rPr lang="ru-RU" sz="2000" dirty="0"/>
              <a:t>строгом учете расходов и контроле над соблюдением графика поступления и расходования средств. При выполнении плана может быть достигнута некоторая экономия, что свидетельствует о росте внутренней эффективности кадрового подразделения, однако его неисполнение говорит о том, что одно или несколько запланированных мероприятий не были выполнены.</a:t>
            </a:r>
          </a:p>
          <a:p>
            <a:endParaRPr lang="ru-RU" sz="2000" dirty="0"/>
          </a:p>
        </p:txBody>
      </p:sp>
    </p:spTree>
    <p:extLst>
      <p:ext uri="{BB962C8B-B14F-4D97-AF65-F5344CB8AC3E}">
        <p14:creationId xmlns:p14="http://schemas.microsoft.com/office/powerpoint/2010/main" val="15164813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64704"/>
            <a:ext cx="7886700" cy="2304256"/>
          </a:xfrm>
        </p:spPr>
        <p:txBody>
          <a:bodyPr>
            <a:normAutofit fontScale="90000"/>
          </a:bodyPr>
          <a:lstStyle/>
          <a:p>
            <a:r>
              <a:rPr lang="ru-RU" sz="1800" b="1" dirty="0"/>
              <a:t>Модель контроля стоимости рабочей силы.</a:t>
            </a:r>
            <a:br>
              <a:rPr lang="ru-RU" sz="1800" b="1" dirty="0"/>
            </a:br>
            <a:r>
              <a:rPr lang="ru-RU" sz="1800" dirty="0"/>
              <a:t>В модели используются следующие факторы контроля стоимости рабочей силы:</a:t>
            </a:r>
            <a:br>
              <a:rPr lang="ru-RU" sz="1800" dirty="0"/>
            </a:br>
            <a:r>
              <a:rPr lang="ru-RU" sz="1800" dirty="0"/>
              <a:t>- количество работников и отработанное ими рабочее время (дней/часов) в эквиваленте полной занятости за контрольный период, например месяц; </a:t>
            </a:r>
            <a:br>
              <a:rPr lang="ru-RU" sz="1800" dirty="0"/>
            </a:br>
            <a:r>
              <a:rPr lang="ru-RU" sz="1800" dirty="0"/>
              <a:t>- средние расходы на оплату труда персонала; </a:t>
            </a:r>
            <a:br>
              <a:rPr lang="ru-RU" sz="1800" dirty="0"/>
            </a:br>
            <a:r>
              <a:rPr lang="ru-RU" sz="1800" dirty="0"/>
              <a:t>- средние расходы на предоставление льгот;</a:t>
            </a:r>
            <a:br>
              <a:rPr lang="ru-RU" sz="1800" dirty="0"/>
            </a:br>
            <a:r>
              <a:rPr lang="ru-RU" sz="1800" dirty="0"/>
              <a:t>- средние расходы на обучение.</a:t>
            </a:r>
            <a:r>
              <a:rPr lang="ru-RU" sz="2100" dirty="0"/>
              <a:t/>
            </a:r>
            <a:br>
              <a:rPr lang="ru-RU" sz="2100" dirty="0"/>
            </a:br>
            <a:endParaRPr lang="ru-RU" sz="21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882225042"/>
              </p:ext>
            </p:extLst>
          </p:nvPr>
        </p:nvGraphicFramePr>
        <p:xfrm>
          <a:off x="628649" y="3212976"/>
          <a:ext cx="798720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Умножение 6"/>
          <p:cNvSpPr/>
          <p:nvPr/>
        </p:nvSpPr>
        <p:spPr>
          <a:xfrm>
            <a:off x="2764385" y="4375635"/>
            <a:ext cx="685800" cy="685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p>
        </p:txBody>
      </p:sp>
      <p:sp>
        <p:nvSpPr>
          <p:cNvPr id="8" name="Равно 7"/>
          <p:cNvSpPr/>
          <p:nvPr/>
        </p:nvSpPr>
        <p:spPr>
          <a:xfrm>
            <a:off x="5639662" y="4340162"/>
            <a:ext cx="717332" cy="75674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dirty="0">
              <a:solidFill>
                <a:schemeClr val="tx1"/>
              </a:solidFill>
            </a:endParaRPr>
          </a:p>
        </p:txBody>
      </p:sp>
    </p:spTree>
    <p:extLst>
      <p:ext uri="{BB962C8B-B14F-4D97-AF65-F5344CB8AC3E}">
        <p14:creationId xmlns:p14="http://schemas.microsoft.com/office/powerpoint/2010/main" val="2025768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8"/>
            <a:ext cx="8347841" cy="2376264"/>
          </a:xfrm>
        </p:spPr>
        <p:txBody>
          <a:bodyPr>
            <a:noAutofit/>
          </a:bodyPr>
          <a:lstStyle/>
          <a:p>
            <a:r>
              <a:rPr lang="ru-RU" sz="2100" dirty="0"/>
              <a:t>Оптимизация затрат на персонал — важная задача каждой организации, решаемая разными способами в зависимости от принятой кадровой стратегии и политики, качества и количества используемой рабочей силы, финансовых возможностей и приоритетов, текущей экономической ситуации. </a:t>
            </a:r>
          </a:p>
        </p:txBody>
      </p:sp>
      <p:sp>
        <p:nvSpPr>
          <p:cNvPr id="3" name="Объект 2"/>
          <p:cNvSpPr>
            <a:spLocks noGrp="1"/>
          </p:cNvSpPr>
          <p:nvPr>
            <p:ph idx="1"/>
          </p:nvPr>
        </p:nvSpPr>
        <p:spPr>
          <a:xfrm>
            <a:off x="628650" y="3501008"/>
            <a:ext cx="7886700" cy="3096344"/>
          </a:xfrm>
        </p:spPr>
        <p:txBody>
          <a:bodyPr>
            <a:normAutofit fontScale="77500" lnSpcReduction="20000"/>
          </a:bodyPr>
          <a:lstStyle/>
          <a:p>
            <a:pPr marL="0" indent="0">
              <a:buNone/>
            </a:pPr>
            <a:r>
              <a:rPr lang="ru-RU" dirty="0"/>
              <a:t>В целом выделяют два подхода к оптимизации затрат на персонал — это общее или частичное сокращение выделяемых средств и перераспределение затрат по направлениям, наиболее значимым для достижения долгосрочных и краткосрочных целей организации. </a:t>
            </a:r>
            <a:endParaRPr lang="ru-RU" dirty="0" smtClean="0"/>
          </a:p>
          <a:p>
            <a:pPr marL="0" indent="0">
              <a:buNone/>
            </a:pPr>
            <a:r>
              <a:rPr lang="ru-RU" dirty="0" smtClean="0"/>
              <a:t>К </a:t>
            </a:r>
            <a:r>
              <a:rPr lang="ru-RU" dirty="0"/>
              <a:t>таким подходам следует отнести: </a:t>
            </a:r>
            <a:endParaRPr lang="ru-RU" dirty="0" smtClean="0"/>
          </a:p>
          <a:p>
            <a:r>
              <a:rPr lang="ru-RU" dirty="0" smtClean="0"/>
              <a:t>сокращение </a:t>
            </a:r>
            <a:r>
              <a:rPr lang="ru-RU" dirty="0"/>
              <a:t>персонала, </a:t>
            </a:r>
            <a:endParaRPr lang="ru-RU" dirty="0" smtClean="0"/>
          </a:p>
          <a:p>
            <a:r>
              <a:rPr lang="ru-RU" dirty="0" smtClean="0"/>
              <a:t>борьба </a:t>
            </a:r>
            <a:r>
              <a:rPr lang="ru-RU" dirty="0"/>
              <a:t>с текучестью персонала, </a:t>
            </a:r>
            <a:endParaRPr lang="ru-RU" dirty="0" smtClean="0"/>
          </a:p>
          <a:p>
            <a:r>
              <a:rPr lang="ru-RU" dirty="0" smtClean="0"/>
              <a:t>привлечение </a:t>
            </a:r>
            <a:r>
              <a:rPr lang="ru-RU" dirty="0"/>
              <a:t>и удержание «талантов», </a:t>
            </a:r>
            <a:endParaRPr lang="ru-RU" dirty="0" smtClean="0"/>
          </a:p>
          <a:p>
            <a:r>
              <a:rPr lang="ru-RU" dirty="0" smtClean="0"/>
              <a:t>борьба </a:t>
            </a:r>
            <a:r>
              <a:rPr lang="ru-RU" dirty="0"/>
              <a:t>с потерями рабочего времени</a:t>
            </a:r>
            <a:r>
              <a:rPr lang="ru-RU" dirty="0" smtClean="0"/>
              <a:t>,</a:t>
            </a:r>
          </a:p>
          <a:p>
            <a:r>
              <a:rPr lang="ru-RU" dirty="0" smtClean="0"/>
              <a:t> </a:t>
            </a:r>
            <a:r>
              <a:rPr lang="ru-RU" dirty="0"/>
              <a:t>оперативное регулирование численности и качества персонала, </a:t>
            </a:r>
            <a:endParaRPr lang="ru-RU" dirty="0" smtClean="0"/>
          </a:p>
          <a:p>
            <a:r>
              <a:rPr lang="ru-RU" dirty="0" smtClean="0"/>
              <a:t>формирование </a:t>
            </a:r>
            <a:r>
              <a:rPr lang="ru-RU" dirty="0"/>
              <a:t>структур персонала по типу «ядро—периферия».</a:t>
            </a:r>
          </a:p>
          <a:p>
            <a:endParaRPr lang="ru-RU" dirty="0"/>
          </a:p>
        </p:txBody>
      </p:sp>
    </p:spTree>
    <p:extLst>
      <p:ext uri="{BB962C8B-B14F-4D97-AF65-F5344CB8AC3E}">
        <p14:creationId xmlns:p14="http://schemas.microsoft.com/office/powerpoint/2010/main" val="6434893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803404"/>
            <a:ext cx="7315200" cy="2345675"/>
          </a:xfrm>
        </p:spPr>
        <p:txBody>
          <a:bodyPr>
            <a:normAutofit/>
          </a:bodyPr>
          <a:lstStyle/>
          <a:p>
            <a:r>
              <a:rPr lang="ru-RU" sz="3300" dirty="0"/>
              <a:t>Оценка деятельности служб управления персоналом и кадровых рисков</a:t>
            </a:r>
          </a:p>
        </p:txBody>
      </p:sp>
    </p:spTree>
    <p:extLst>
      <p:ext uri="{BB962C8B-B14F-4D97-AF65-F5344CB8AC3E}">
        <p14:creationId xmlns:p14="http://schemas.microsoft.com/office/powerpoint/2010/main" val="49014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980727"/>
            <a:ext cx="7886700" cy="504057"/>
          </a:xfrm>
        </p:spPr>
        <p:txBody>
          <a:bodyPr>
            <a:normAutofit fontScale="90000"/>
          </a:bodyPr>
          <a:lstStyle/>
          <a:p>
            <a:r>
              <a:rPr lang="ru-RU" sz="2325" b="1" dirty="0"/>
              <a:t/>
            </a:r>
            <a:br>
              <a:rPr lang="ru-RU" sz="2325" b="1" dirty="0"/>
            </a:br>
            <a:r>
              <a:rPr lang="ru-RU" sz="2325" dirty="0"/>
              <a:t>Взаимосвязь понятий «трудовой потенциал», «кадровый потенциал», «человеческий потенциал»</a:t>
            </a:r>
            <a:r>
              <a:rPr lang="ru-RU" dirty="0"/>
              <a:t/>
            </a:r>
            <a:br>
              <a:rPr lang="ru-RU" dirty="0"/>
            </a:br>
            <a:endParaRPr lang="ru-RU" dirty="0"/>
          </a:p>
        </p:txBody>
      </p:sp>
      <p:sp>
        <p:nvSpPr>
          <p:cNvPr id="3" name="Объект 2"/>
          <p:cNvSpPr>
            <a:spLocks noGrp="1"/>
          </p:cNvSpPr>
          <p:nvPr>
            <p:ph idx="1"/>
          </p:nvPr>
        </p:nvSpPr>
        <p:spPr>
          <a:xfrm>
            <a:off x="628650" y="1484784"/>
            <a:ext cx="7886700" cy="5256584"/>
          </a:xfrm>
        </p:spPr>
        <p:txBody>
          <a:bodyPr>
            <a:noAutofit/>
          </a:bodyPr>
          <a:lstStyle/>
          <a:p>
            <a:pPr marL="0" indent="0">
              <a:buNone/>
            </a:pPr>
            <a:r>
              <a:rPr lang="ru-RU" sz="1500" dirty="0"/>
              <a:t>Трудовой потенциал — возможное количество и качество труда, которым располагает предприятие или производственный коллектив при данном уровне развития науки и техники. Трудовой потенциал на том или ином предприятии выступает как воплощенная в конкретных личностях рабочая сила, взятая в совокупности своих качественных характеристик как реализованных, так и нереализованных в определенных условиях производства. Трудовой потенциал выступает в качестве интегральной характеристики количества, качества и меры реализации совокупной способности к труду и тем самым определяет возможности как отдельных работников, так и их больших и малых групп.</a:t>
            </a:r>
          </a:p>
          <a:p>
            <a:pPr marL="0" indent="0">
              <a:buNone/>
            </a:pPr>
            <a:r>
              <a:rPr lang="ru-RU" sz="1500" dirty="0"/>
              <a:t> Кадровый </a:t>
            </a:r>
            <a:r>
              <a:rPr lang="ru-RU" sz="1500" i="1" dirty="0"/>
              <a:t>потенциал </a:t>
            </a:r>
            <a:r>
              <a:rPr lang="ru-RU" sz="1500" dirty="0"/>
              <a:t>- включает в себя имеющиеся у работников профессиональные знания, умения и навыки, уровень развития которых обусловливает профессиональную компетентность кадров, а также познавательные способности, наличие которых служит основой непрерывного развития трудового потенциала как отдельных работников, так и всей организации.</a:t>
            </a:r>
          </a:p>
          <a:p>
            <a:pPr marL="0" indent="0">
              <a:buNone/>
            </a:pPr>
            <a:r>
              <a:rPr lang="ru-RU" sz="1500" i="1" dirty="0"/>
              <a:t> Человеческий капитал -</a:t>
            </a:r>
            <a:r>
              <a:rPr lang="ru-RU" sz="1500" dirty="0"/>
              <a:t> приведенная дисконтированная величина дополнительной производительности людей с опытом и квалификацией, превышающая производительность неквалифицированного труда. Человеческий капитал может быть приобретен путем специальной подготовки или вследствие обучения на производстве. Подобно капиталу в форме материальных активов, он подвержен старению в результате изменения технологии или спроса. </a:t>
            </a:r>
          </a:p>
        </p:txBody>
      </p:sp>
    </p:spTree>
    <p:extLst>
      <p:ext uri="{BB962C8B-B14F-4D97-AF65-F5344CB8AC3E}">
        <p14:creationId xmlns:p14="http://schemas.microsoft.com/office/powerpoint/2010/main" val="243996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92696"/>
            <a:ext cx="7886700" cy="1856397"/>
          </a:xfrm>
        </p:spPr>
        <p:txBody>
          <a:bodyPr>
            <a:normAutofit/>
          </a:bodyPr>
          <a:lstStyle/>
          <a:p>
            <a:r>
              <a:rPr lang="ru-RU" sz="1600" dirty="0"/>
              <a:t>Оценка деятельности подразделений управления персоналом  – это  систематический, четко организованный процесс, направленный на соизмерение затрат и результатов, связанных с деятельностью кадровых служб, а также на соотнесение этих результатов с итогам деятельности организации в прошлом, с итогами деятельности других организаций.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30697804"/>
              </p:ext>
            </p:extLst>
          </p:nvPr>
        </p:nvGraphicFramePr>
        <p:xfrm>
          <a:off x="628650" y="3068960"/>
          <a:ext cx="788670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948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100" dirty="0"/>
              <a:t>Методы оценки эффективности деятельности службы управления персоналом</a:t>
            </a:r>
          </a:p>
        </p:txBody>
      </p:sp>
      <p:graphicFrame>
        <p:nvGraphicFramePr>
          <p:cNvPr id="5" name="Объект 4"/>
          <p:cNvGraphicFramePr>
            <a:graphicFrameLocks noGrp="1"/>
          </p:cNvGraphicFramePr>
          <p:nvPr>
            <p:ph idx="1"/>
            <p:extLst>
              <p:ext uri="{D42A27DB-BD31-4B8C-83A1-F6EECF244321}">
                <p14:modId xmlns:p14="http://schemas.microsoft.com/office/powerpoint/2010/main" val="966216086"/>
              </p:ext>
            </p:extLst>
          </p:nvPr>
        </p:nvGraphicFramePr>
        <p:xfrm>
          <a:off x="924338" y="2226468"/>
          <a:ext cx="6888021" cy="3578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612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2" y="958630"/>
            <a:ext cx="7886700" cy="1822298"/>
          </a:xfrm>
        </p:spPr>
        <p:txBody>
          <a:bodyPr>
            <a:normAutofit fontScale="90000"/>
          </a:bodyPr>
          <a:lstStyle/>
          <a:p>
            <a:r>
              <a:rPr lang="ru-RU" sz="1800" dirty="0"/>
              <a:t>Под кадровым риском понимается угроза потерь, возникающих вследствие неэффективного функционирования системы управления персоналом организации, ошибок, допущенных руководством  и кадровой службой организации при разработке кадровой стратегии или в процессе принятия оперативных решений в области управления персоналом</a:t>
            </a:r>
            <a:r>
              <a:rPr lang="ru-RU" sz="2100" dirty="0"/>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67627232"/>
              </p:ext>
            </p:extLst>
          </p:nvPr>
        </p:nvGraphicFramePr>
        <p:xfrm>
          <a:off x="682322" y="3212976"/>
          <a:ext cx="7571134" cy="3419301"/>
        </p:xfrm>
        <a:graphic>
          <a:graphicData uri="http://schemas.openxmlformats.org/drawingml/2006/table">
            <a:tbl>
              <a:tblPr firstRow="1" bandRow="1">
                <a:tableStyleId>{5C22544A-7EE6-4342-B048-85BDC9FD1C3A}</a:tableStyleId>
              </a:tblPr>
              <a:tblGrid>
                <a:gridCol w="3785567"/>
                <a:gridCol w="3785567"/>
              </a:tblGrid>
              <a:tr h="302721">
                <a:tc>
                  <a:txBody>
                    <a:bodyPr/>
                    <a:lstStyle/>
                    <a:p>
                      <a:r>
                        <a:rPr lang="ru-RU" sz="1400" dirty="0" smtClean="0"/>
                        <a:t>Классификационные признаки</a:t>
                      </a:r>
                      <a:endParaRPr lang="ru-RU" sz="1400" dirty="0"/>
                    </a:p>
                  </a:txBody>
                  <a:tcPr marL="68580" marR="68580" marT="34290" marB="34290"/>
                </a:tc>
                <a:tc>
                  <a:txBody>
                    <a:bodyPr/>
                    <a:lstStyle/>
                    <a:p>
                      <a:r>
                        <a:rPr lang="ru-RU" sz="1400" dirty="0" smtClean="0"/>
                        <a:t>Виды</a:t>
                      </a:r>
                      <a:r>
                        <a:rPr lang="ru-RU" sz="1400" baseline="0" dirty="0" smtClean="0"/>
                        <a:t> кадровых рисков</a:t>
                      </a:r>
                      <a:endParaRPr lang="ru-RU" sz="1400" dirty="0"/>
                    </a:p>
                  </a:txBody>
                  <a:tcPr marL="68580" marR="68580" marT="34290" marB="34290"/>
                </a:tc>
              </a:tr>
              <a:tr h="480060">
                <a:tc>
                  <a:txBody>
                    <a:bodyPr/>
                    <a:lstStyle/>
                    <a:p>
                      <a:r>
                        <a:rPr lang="ru-RU" sz="1400" dirty="0" smtClean="0"/>
                        <a:t>По характеру проявления</a:t>
                      </a:r>
                      <a:endParaRPr lang="ru-RU" sz="1400" dirty="0"/>
                    </a:p>
                  </a:txBody>
                  <a:tcPr marL="68580" marR="68580" marT="34290" marB="34290"/>
                </a:tc>
                <a:tc>
                  <a:txBody>
                    <a:bodyPr/>
                    <a:lstStyle/>
                    <a:p>
                      <a:pPr marL="285750" indent="-285750">
                        <a:buFont typeface="Arial" panose="020B0604020202020204" pitchFamily="34" charset="0"/>
                        <a:buChar char="•"/>
                      </a:pPr>
                      <a:r>
                        <a:rPr lang="ru-RU" sz="1400" dirty="0" smtClean="0"/>
                        <a:t>Количественные</a:t>
                      </a:r>
                    </a:p>
                    <a:p>
                      <a:pPr marL="285750" indent="-285750">
                        <a:buFont typeface="Arial" panose="020B0604020202020204" pitchFamily="34" charset="0"/>
                        <a:buChar char="•"/>
                      </a:pPr>
                      <a:r>
                        <a:rPr lang="ru-RU" sz="1400" dirty="0" smtClean="0"/>
                        <a:t>Качественные</a:t>
                      </a:r>
                    </a:p>
                  </a:txBody>
                  <a:tcPr marL="68580" marR="68580" marT="34290" marB="34290"/>
                </a:tc>
              </a:tr>
              <a:tr h="480060">
                <a:tc>
                  <a:txBody>
                    <a:bodyPr/>
                    <a:lstStyle/>
                    <a:p>
                      <a:r>
                        <a:rPr lang="ru-RU" sz="1400" dirty="0" smtClean="0"/>
                        <a:t>По причинам</a:t>
                      </a:r>
                      <a:r>
                        <a:rPr lang="ru-RU" sz="1400" baseline="0" dirty="0" smtClean="0"/>
                        <a:t> возникновения</a:t>
                      </a:r>
                      <a:endParaRPr lang="ru-RU" sz="1400" dirty="0"/>
                    </a:p>
                  </a:txBody>
                  <a:tcPr marL="68580" marR="68580" marT="34290" marB="34290"/>
                </a:tc>
                <a:tc>
                  <a:txBody>
                    <a:bodyPr/>
                    <a:lstStyle/>
                    <a:p>
                      <a:pPr marL="285750" indent="-285750">
                        <a:buFont typeface="Arial" panose="020B0604020202020204" pitchFamily="34" charset="0"/>
                        <a:buChar char="•"/>
                      </a:pPr>
                      <a:r>
                        <a:rPr lang="ru-RU" sz="1400" dirty="0" smtClean="0"/>
                        <a:t>Индивидуальные</a:t>
                      </a:r>
                    </a:p>
                    <a:p>
                      <a:pPr marL="285750" indent="-285750">
                        <a:buFont typeface="Arial" panose="020B0604020202020204" pitchFamily="34" charset="0"/>
                        <a:buChar char="•"/>
                      </a:pPr>
                      <a:r>
                        <a:rPr lang="ru-RU" sz="1400" dirty="0" smtClean="0"/>
                        <a:t>Организационные</a:t>
                      </a:r>
                    </a:p>
                  </a:txBody>
                  <a:tcPr marL="68580" marR="68580" marT="34290" marB="34290"/>
                </a:tc>
              </a:tr>
              <a:tr h="480060">
                <a:tc>
                  <a:txBody>
                    <a:bodyPr/>
                    <a:lstStyle/>
                    <a:p>
                      <a:r>
                        <a:rPr lang="ru-RU" sz="1400" dirty="0" smtClean="0"/>
                        <a:t>По форме возможного</a:t>
                      </a:r>
                      <a:r>
                        <a:rPr lang="ru-RU" sz="1400" baseline="0" dirty="0" smtClean="0"/>
                        <a:t> ущерба</a:t>
                      </a:r>
                      <a:endParaRPr lang="ru-RU" sz="1400" dirty="0"/>
                    </a:p>
                  </a:txBody>
                  <a:tcPr marL="68580" marR="68580" marT="34290" marB="34290"/>
                </a:tc>
                <a:tc>
                  <a:txBody>
                    <a:bodyPr/>
                    <a:lstStyle/>
                    <a:p>
                      <a:pPr marL="285750" indent="-285750">
                        <a:buFont typeface="Arial" panose="020B0604020202020204" pitchFamily="34" charset="0"/>
                        <a:buChar char="•"/>
                      </a:pPr>
                      <a:r>
                        <a:rPr lang="ru-RU" sz="1400" dirty="0" smtClean="0"/>
                        <a:t>Имущественные</a:t>
                      </a:r>
                    </a:p>
                    <a:p>
                      <a:pPr marL="285750" indent="-285750">
                        <a:buFont typeface="Arial" panose="020B0604020202020204" pitchFamily="34" charset="0"/>
                        <a:buChar char="•"/>
                      </a:pPr>
                      <a:r>
                        <a:rPr lang="ru-RU" sz="1400" dirty="0" smtClean="0"/>
                        <a:t>Неимущественные (нематериальные)</a:t>
                      </a:r>
                      <a:endParaRPr lang="ru-RU" sz="1400" dirty="0"/>
                    </a:p>
                  </a:txBody>
                  <a:tcPr marL="68580" marR="68580" marT="34290" marB="34290"/>
                </a:tc>
              </a:tr>
              <a:tr h="685800">
                <a:tc>
                  <a:txBody>
                    <a:bodyPr/>
                    <a:lstStyle/>
                    <a:p>
                      <a:r>
                        <a:rPr lang="ru-RU" sz="1400" dirty="0" smtClean="0"/>
                        <a:t>По степени регулярности проявления</a:t>
                      </a:r>
                      <a:endParaRPr lang="ru-RU" sz="1400" dirty="0"/>
                    </a:p>
                  </a:txBody>
                  <a:tcPr marL="68580" marR="68580" marT="34290" marB="34290"/>
                </a:tc>
                <a:tc>
                  <a:txBody>
                    <a:bodyPr/>
                    <a:lstStyle/>
                    <a:p>
                      <a:pPr marL="285750" indent="-285750">
                        <a:buFont typeface="Arial" panose="020B0604020202020204" pitchFamily="34" charset="0"/>
                        <a:buChar char="•"/>
                      </a:pPr>
                      <a:r>
                        <a:rPr lang="ru-RU" sz="1400" dirty="0" smtClean="0"/>
                        <a:t>Разовые (случайные)</a:t>
                      </a:r>
                    </a:p>
                    <a:p>
                      <a:pPr marL="285750" indent="-285750">
                        <a:buFont typeface="Arial" panose="020B0604020202020204" pitchFamily="34" charset="0"/>
                        <a:buChar char="•"/>
                      </a:pPr>
                      <a:r>
                        <a:rPr lang="ru-RU" sz="1400" dirty="0" smtClean="0"/>
                        <a:t>Регулярные</a:t>
                      </a:r>
                    </a:p>
                    <a:p>
                      <a:pPr marL="285750" indent="-285750">
                        <a:buFont typeface="Arial" panose="020B0604020202020204" pitchFamily="34" charset="0"/>
                        <a:buChar char="•"/>
                      </a:pPr>
                      <a:r>
                        <a:rPr lang="ru-RU" sz="1400" dirty="0" smtClean="0"/>
                        <a:t>Постоянные </a:t>
                      </a:r>
                      <a:endParaRPr lang="ru-RU" sz="1400" dirty="0"/>
                    </a:p>
                  </a:txBody>
                  <a:tcPr marL="68580" marR="68580" marT="34290" marB="34290"/>
                </a:tc>
              </a:tr>
              <a:tr h="708089">
                <a:tc>
                  <a:txBody>
                    <a:bodyPr/>
                    <a:lstStyle/>
                    <a:p>
                      <a:r>
                        <a:rPr lang="ru-RU" sz="1400" dirty="0" smtClean="0"/>
                        <a:t>По степени чувствительности к рискам различных групп заинтересованных лиц</a:t>
                      </a:r>
                      <a:endParaRPr lang="ru-RU" sz="1400" dirty="0"/>
                    </a:p>
                  </a:txBody>
                  <a:tcPr marL="68580" marR="68580" marT="34290" marB="34290"/>
                </a:tc>
                <a:tc>
                  <a:txBody>
                    <a:bodyPr/>
                    <a:lstStyle/>
                    <a:p>
                      <a:pPr marL="285750" indent="-285750">
                        <a:buFont typeface="Arial" panose="020B0604020202020204" pitchFamily="34" charset="0"/>
                        <a:buChar char="•"/>
                      </a:pPr>
                      <a:r>
                        <a:rPr lang="ru-RU" sz="1400" dirty="0" smtClean="0"/>
                        <a:t>Допустимые</a:t>
                      </a:r>
                    </a:p>
                    <a:p>
                      <a:pPr marL="285750" indent="-285750">
                        <a:buFont typeface="Arial" panose="020B0604020202020204" pitchFamily="34" charset="0"/>
                        <a:buChar char="•"/>
                      </a:pPr>
                      <a:r>
                        <a:rPr lang="ru-RU" sz="1400" dirty="0" smtClean="0"/>
                        <a:t>Приемлемые</a:t>
                      </a:r>
                    </a:p>
                    <a:p>
                      <a:pPr marL="285750" indent="-285750">
                        <a:buFont typeface="Arial" panose="020B0604020202020204" pitchFamily="34" charset="0"/>
                        <a:buChar char="•"/>
                      </a:pPr>
                      <a:r>
                        <a:rPr lang="ru-RU" sz="1400" dirty="0" smtClean="0"/>
                        <a:t>Недопустимые</a:t>
                      </a:r>
                      <a:endParaRPr lang="ru-RU" sz="1400" dirty="0"/>
                    </a:p>
                  </a:txBody>
                  <a:tcPr marL="68580" marR="68580" marT="34290" marB="34290"/>
                </a:tc>
              </a:tr>
            </a:tbl>
          </a:graphicData>
        </a:graphic>
      </p:graphicFrame>
    </p:spTree>
    <p:extLst>
      <p:ext uri="{BB962C8B-B14F-4D97-AF65-F5344CB8AC3E}">
        <p14:creationId xmlns:p14="http://schemas.microsoft.com/office/powerpoint/2010/main" val="9752035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85242"/>
            <a:ext cx="7886700" cy="2910177"/>
          </a:xfrm>
        </p:spPr>
        <p:txBody>
          <a:bodyPr>
            <a:normAutofit fontScale="90000"/>
          </a:bodyPr>
          <a:lstStyle/>
          <a:p>
            <a:r>
              <a:rPr lang="ru-RU" sz="2100" dirty="0"/>
              <a:t/>
            </a:r>
            <a:br>
              <a:rPr lang="ru-RU" sz="2100" dirty="0"/>
            </a:br>
            <a:r>
              <a:rPr lang="ru-RU" sz="2100" dirty="0"/>
              <a:t/>
            </a:r>
            <a:br>
              <a:rPr lang="ru-RU" sz="2100" dirty="0"/>
            </a:br>
            <a:r>
              <a:rPr lang="ru-RU" sz="2100" dirty="0"/>
              <a:t>Основные факторы, влияющие на возникновение кадровых рисков в организации: внутренние и внешние.</a:t>
            </a:r>
            <a:br>
              <a:rPr lang="ru-RU" sz="2100" dirty="0"/>
            </a:br>
            <a:r>
              <a:rPr lang="ru-RU" sz="2100" dirty="0"/>
              <a:t/>
            </a:r>
            <a:br>
              <a:rPr lang="ru-RU" sz="2100" dirty="0"/>
            </a:br>
            <a:r>
              <a:rPr lang="ru-RU" sz="2100" dirty="0"/>
              <a:t>Внутренние факторы – управляемые, т.е. зависящие от менеджмента предприятия и (опосредованно) от внешних факторов.</a:t>
            </a:r>
            <a:br>
              <a:rPr lang="ru-RU" sz="2100" dirty="0"/>
            </a:br>
            <a:r>
              <a:rPr lang="ru-RU" sz="2100" dirty="0"/>
              <a:t/>
            </a:r>
            <a:br>
              <a:rPr lang="ru-RU" sz="2100" dirty="0"/>
            </a:br>
            <a:r>
              <a:rPr lang="ru-RU" sz="2100" dirty="0"/>
              <a:t>Внешние факторы – неуправляемые, т.е.  не зависящие от организационного менеджмента, но определяющие кадровую политику предприятия и степень риска.</a:t>
            </a:r>
            <a:br>
              <a:rPr lang="ru-RU" sz="2100" dirty="0"/>
            </a:br>
            <a:r>
              <a:rPr lang="ru-RU" sz="2100" dirty="0"/>
              <a:t/>
            </a:r>
            <a:br>
              <a:rPr lang="ru-RU" sz="2100" dirty="0"/>
            </a:br>
            <a:endParaRPr lang="ru-RU" sz="2100" dirty="0"/>
          </a:p>
        </p:txBody>
      </p:sp>
      <p:sp>
        <p:nvSpPr>
          <p:cNvPr id="3" name="Объект 2"/>
          <p:cNvSpPr>
            <a:spLocks noGrp="1"/>
          </p:cNvSpPr>
          <p:nvPr>
            <p:ph idx="1"/>
          </p:nvPr>
        </p:nvSpPr>
        <p:spPr>
          <a:xfrm>
            <a:off x="628650" y="4250469"/>
            <a:ext cx="7886700" cy="1239503"/>
          </a:xfrm>
        </p:spPr>
        <p:txBody>
          <a:bodyPr>
            <a:normAutofit/>
          </a:bodyPr>
          <a:lstStyle/>
          <a:p>
            <a:pPr marL="0" indent="0">
              <a:buNone/>
            </a:pPr>
            <a:r>
              <a:rPr lang="ru-RU" dirty="0" smtClean="0"/>
              <a:t>Рисковые случаи делятся на случайные (неумышленные) и неслучайные (целенаправленные).</a:t>
            </a:r>
            <a:endParaRPr lang="ru-RU" dirty="0"/>
          </a:p>
        </p:txBody>
      </p:sp>
    </p:spTree>
    <p:extLst>
      <p:ext uri="{BB962C8B-B14F-4D97-AF65-F5344CB8AC3E}">
        <p14:creationId xmlns:p14="http://schemas.microsoft.com/office/powerpoint/2010/main" val="29558950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12301"/>
            <a:ext cx="7886700" cy="811033"/>
          </a:xfrm>
        </p:spPr>
        <p:txBody>
          <a:bodyPr>
            <a:noAutofit/>
          </a:bodyPr>
          <a:lstStyle/>
          <a:p>
            <a:r>
              <a:rPr lang="ru-RU" sz="2100" dirty="0"/>
              <a:t>Вариант адаптации общих методов воздействия на риски применительно к кадровым рискам</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1349663209"/>
              </p:ext>
            </p:extLst>
          </p:nvPr>
        </p:nvGraphicFramePr>
        <p:xfrm>
          <a:off x="628650" y="2226469"/>
          <a:ext cx="7886700" cy="3817620"/>
        </p:xfrm>
        <a:graphic>
          <a:graphicData uri="http://schemas.openxmlformats.org/drawingml/2006/table">
            <a:tbl>
              <a:tblPr firstRow="1" bandRow="1">
                <a:tableStyleId>{5C22544A-7EE6-4342-B048-85BDC9FD1C3A}</a:tableStyleId>
              </a:tblPr>
              <a:tblGrid>
                <a:gridCol w="3378808"/>
                <a:gridCol w="4507892"/>
              </a:tblGrid>
              <a:tr h="278130">
                <a:tc>
                  <a:txBody>
                    <a:bodyPr/>
                    <a:lstStyle/>
                    <a:p>
                      <a:r>
                        <a:rPr lang="ru-RU" sz="1400" dirty="0" smtClean="0"/>
                        <a:t>Общие методы воздействия на риски</a:t>
                      </a:r>
                      <a:endParaRPr lang="ru-RU" sz="1400" dirty="0"/>
                    </a:p>
                  </a:txBody>
                  <a:tcPr marL="68580" marR="68580" marT="34290" marB="34290"/>
                </a:tc>
                <a:tc>
                  <a:txBody>
                    <a:bodyPr/>
                    <a:lstStyle/>
                    <a:p>
                      <a:r>
                        <a:rPr lang="ru-RU" sz="1400" dirty="0" smtClean="0"/>
                        <a:t>Методы</a:t>
                      </a:r>
                      <a:r>
                        <a:rPr lang="ru-RU" sz="1400" baseline="0" dirty="0" smtClean="0"/>
                        <a:t> воздействия на кадровые риски</a:t>
                      </a:r>
                      <a:endParaRPr lang="ru-RU" sz="1400" dirty="0"/>
                    </a:p>
                  </a:txBody>
                  <a:tcPr marL="68580" marR="68580" marT="34290" marB="34290"/>
                </a:tc>
              </a:tr>
              <a:tr h="278130">
                <a:tc>
                  <a:txBody>
                    <a:bodyPr/>
                    <a:lstStyle/>
                    <a:p>
                      <a:r>
                        <a:rPr lang="ru-RU" sz="1400" dirty="0" smtClean="0"/>
                        <a:t>Уклонение от рисков,</a:t>
                      </a:r>
                      <a:r>
                        <a:rPr lang="ru-RU" sz="1400" baseline="0" dirty="0" smtClean="0"/>
                        <a:t> избежание рисков</a:t>
                      </a:r>
                      <a:endParaRPr lang="ru-RU" sz="1400" dirty="0"/>
                    </a:p>
                  </a:txBody>
                  <a:tcPr marL="68580" marR="68580" marT="34290" marB="34290"/>
                </a:tc>
                <a:tc>
                  <a:txBody>
                    <a:bodyPr/>
                    <a:lstStyle/>
                    <a:p>
                      <a:r>
                        <a:rPr lang="ru-RU" sz="1400" dirty="0" smtClean="0"/>
                        <a:t>Проведение тестирования</a:t>
                      </a:r>
                      <a:r>
                        <a:rPr lang="ru-RU" sz="1400" baseline="0" dirty="0" smtClean="0"/>
                        <a:t> и аттестации</a:t>
                      </a:r>
                      <a:endParaRPr lang="ru-RU" sz="1400" dirty="0"/>
                    </a:p>
                  </a:txBody>
                  <a:tcPr marL="68580" marR="68580" marT="34290" marB="34290"/>
                </a:tc>
              </a:tr>
              <a:tr h="278130">
                <a:tc>
                  <a:txBody>
                    <a:bodyPr/>
                    <a:lstStyle/>
                    <a:p>
                      <a:r>
                        <a:rPr lang="ru-RU" sz="1400" dirty="0" smtClean="0"/>
                        <a:t>Передача рисков</a:t>
                      </a:r>
                      <a:endParaRPr lang="ru-RU" sz="1400" dirty="0"/>
                    </a:p>
                  </a:txBody>
                  <a:tcPr marL="68580" marR="68580" marT="34290" marB="34290"/>
                </a:tc>
                <a:tc>
                  <a:txBody>
                    <a:bodyPr/>
                    <a:lstStyle/>
                    <a:p>
                      <a:r>
                        <a:rPr lang="ru-RU" sz="1400" dirty="0" smtClean="0"/>
                        <a:t>Широкое</a:t>
                      </a:r>
                      <a:r>
                        <a:rPr lang="ru-RU" sz="1400" baseline="0" dirty="0" smtClean="0"/>
                        <a:t> использование контрактной системы</a:t>
                      </a:r>
                      <a:endParaRPr lang="ru-RU" sz="1400" dirty="0"/>
                    </a:p>
                  </a:txBody>
                  <a:tcPr marL="68580" marR="68580" marT="34290" marB="34290"/>
                </a:tc>
              </a:tr>
              <a:tr h="278130">
                <a:tc>
                  <a:txBody>
                    <a:bodyPr/>
                    <a:lstStyle/>
                    <a:p>
                      <a:r>
                        <a:rPr lang="ru-RU" sz="1400" dirty="0" smtClean="0"/>
                        <a:t>Распределение (разделение) рисков</a:t>
                      </a:r>
                      <a:endParaRPr lang="ru-RU" sz="1400" dirty="0"/>
                    </a:p>
                  </a:txBody>
                  <a:tcPr marL="68580" marR="68580" marT="34290" marB="34290"/>
                </a:tc>
                <a:tc>
                  <a:txBody>
                    <a:bodyPr/>
                    <a:lstStyle/>
                    <a:p>
                      <a:r>
                        <a:rPr lang="ru-RU" sz="1400" dirty="0" smtClean="0"/>
                        <a:t>Делегирование обязанностей, разработка регламентов</a:t>
                      </a:r>
                      <a:endParaRPr lang="ru-RU" sz="1400" dirty="0"/>
                    </a:p>
                  </a:txBody>
                  <a:tcPr marL="68580" marR="68580" marT="34290" marB="34290"/>
                </a:tc>
              </a:tr>
              <a:tr h="278130">
                <a:tc>
                  <a:txBody>
                    <a:bodyPr/>
                    <a:lstStyle/>
                    <a:p>
                      <a:r>
                        <a:rPr lang="ru-RU" sz="1400" dirty="0" smtClean="0"/>
                        <a:t>Создание (резервирование) фондов</a:t>
                      </a:r>
                      <a:endParaRPr lang="ru-RU" sz="1400" dirty="0"/>
                    </a:p>
                  </a:txBody>
                  <a:tcPr marL="68580" marR="68580" marT="34290" marB="34290"/>
                </a:tc>
                <a:tc>
                  <a:txBody>
                    <a:bodyPr/>
                    <a:lstStyle/>
                    <a:p>
                      <a:r>
                        <a:rPr lang="ru-RU" sz="1400" dirty="0" smtClean="0"/>
                        <a:t>Создание кадровых резервов</a:t>
                      </a:r>
                      <a:endParaRPr lang="ru-RU" sz="1400" dirty="0"/>
                    </a:p>
                  </a:txBody>
                  <a:tcPr marL="68580" marR="68580" marT="34290" marB="34290"/>
                </a:tc>
              </a:tr>
              <a:tr h="278130">
                <a:tc>
                  <a:txBody>
                    <a:bodyPr/>
                    <a:lstStyle/>
                    <a:p>
                      <a:r>
                        <a:rPr lang="ru-RU" sz="1400" dirty="0" smtClean="0"/>
                        <a:t>Объединение рисков</a:t>
                      </a:r>
                      <a:endParaRPr lang="ru-RU" sz="1400" dirty="0"/>
                    </a:p>
                  </a:txBody>
                  <a:tcPr marL="68580" marR="68580" marT="34290" marB="34290"/>
                </a:tc>
                <a:tc>
                  <a:txBody>
                    <a:bodyPr/>
                    <a:lstStyle/>
                    <a:p>
                      <a:r>
                        <a:rPr lang="ru-RU" sz="1400" dirty="0" smtClean="0"/>
                        <a:t>Создание коллективов, реализация кадровой политики</a:t>
                      </a:r>
                      <a:endParaRPr lang="ru-RU" sz="1400" dirty="0"/>
                    </a:p>
                  </a:txBody>
                  <a:tcPr marL="68580" marR="68580" marT="34290" marB="34290"/>
                </a:tc>
              </a:tr>
              <a:tr h="278130">
                <a:tc>
                  <a:txBody>
                    <a:bodyPr/>
                    <a:lstStyle/>
                    <a:p>
                      <a:r>
                        <a:rPr lang="ru-RU" sz="1400" dirty="0" smtClean="0"/>
                        <a:t>Локализация рисков</a:t>
                      </a:r>
                      <a:endParaRPr lang="ru-RU" sz="1400" dirty="0"/>
                    </a:p>
                  </a:txBody>
                  <a:tcPr marL="68580" marR="68580" marT="34290" marB="34290"/>
                </a:tc>
                <a:tc>
                  <a:txBody>
                    <a:bodyPr/>
                    <a:lstStyle/>
                    <a:p>
                      <a:r>
                        <a:rPr lang="ru-RU" sz="1400" dirty="0" smtClean="0"/>
                        <a:t>Адаптация работников, преодоление барьеров</a:t>
                      </a:r>
                      <a:endParaRPr lang="ru-RU" sz="1400" dirty="0"/>
                    </a:p>
                  </a:txBody>
                  <a:tcPr marL="68580" marR="68580" marT="34290" marB="34290"/>
                </a:tc>
              </a:tr>
              <a:tr h="278130">
                <a:tc>
                  <a:txBody>
                    <a:bodyPr/>
                    <a:lstStyle/>
                    <a:p>
                      <a:r>
                        <a:rPr lang="ru-RU" sz="1400" dirty="0" smtClean="0"/>
                        <a:t>Диверсификация рисков</a:t>
                      </a:r>
                      <a:endParaRPr lang="ru-RU" sz="1400" dirty="0"/>
                    </a:p>
                  </a:txBody>
                  <a:tcPr marL="68580" marR="68580" marT="34290" marB="34290"/>
                </a:tc>
                <a:tc>
                  <a:txBody>
                    <a:bodyPr/>
                    <a:lstStyle/>
                    <a:p>
                      <a:r>
                        <a:rPr lang="ru-RU" sz="1400" dirty="0" smtClean="0"/>
                        <a:t>Переквалификация, освоение</a:t>
                      </a:r>
                      <a:r>
                        <a:rPr lang="ru-RU" sz="1400" baseline="0" dirty="0" smtClean="0"/>
                        <a:t> новых специальностей</a:t>
                      </a:r>
                      <a:endParaRPr lang="ru-RU" sz="1400" dirty="0"/>
                    </a:p>
                  </a:txBody>
                  <a:tcPr marL="68580" marR="68580" marT="34290" marB="34290"/>
                </a:tc>
              </a:tr>
              <a:tr h="278130">
                <a:tc>
                  <a:txBody>
                    <a:bodyPr/>
                    <a:lstStyle/>
                    <a:p>
                      <a:r>
                        <a:rPr lang="ru-RU" sz="1400" dirty="0" smtClean="0"/>
                        <a:t>Лимитирование</a:t>
                      </a:r>
                      <a:r>
                        <a:rPr lang="ru-RU" sz="1400" baseline="0" dirty="0" smtClean="0"/>
                        <a:t> рисков</a:t>
                      </a:r>
                      <a:endParaRPr lang="ru-RU" sz="1400" dirty="0"/>
                    </a:p>
                  </a:txBody>
                  <a:tcPr marL="68580" marR="68580" marT="34290" marB="34290"/>
                </a:tc>
                <a:tc>
                  <a:txBody>
                    <a:bodyPr/>
                    <a:lstStyle/>
                    <a:p>
                      <a:r>
                        <a:rPr lang="ru-RU" sz="1400" dirty="0" smtClean="0"/>
                        <a:t>Ротация, разработка должностных</a:t>
                      </a:r>
                      <a:r>
                        <a:rPr lang="ru-RU" sz="1400" baseline="0" dirty="0" smtClean="0"/>
                        <a:t> инструкций</a:t>
                      </a:r>
                      <a:endParaRPr lang="ru-RU" sz="1400" dirty="0"/>
                    </a:p>
                  </a:txBody>
                  <a:tcPr marL="68580" marR="68580" marT="34290" marB="34290"/>
                </a:tc>
              </a:tr>
            </a:tbl>
          </a:graphicData>
        </a:graphic>
      </p:graphicFrame>
    </p:spTree>
    <p:extLst>
      <p:ext uri="{BB962C8B-B14F-4D97-AF65-F5344CB8AC3E}">
        <p14:creationId xmlns:p14="http://schemas.microsoft.com/office/powerpoint/2010/main" val="18379071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803404"/>
            <a:ext cx="7315200" cy="2345675"/>
          </a:xfrm>
        </p:spPr>
        <p:txBody>
          <a:bodyPr>
            <a:normAutofit/>
          </a:bodyPr>
          <a:lstStyle/>
          <a:p>
            <a:r>
              <a:rPr lang="ru-RU" sz="3300" dirty="0"/>
              <a:t>Оценка экономической и социальной эффективности управления персоналом организации</a:t>
            </a:r>
          </a:p>
        </p:txBody>
      </p:sp>
    </p:spTree>
    <p:extLst>
      <p:ext uri="{BB962C8B-B14F-4D97-AF65-F5344CB8AC3E}">
        <p14:creationId xmlns:p14="http://schemas.microsoft.com/office/powerpoint/2010/main" val="34975266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31094"/>
            <a:ext cx="7886700" cy="1706031"/>
          </a:xfrm>
        </p:spPr>
        <p:txBody>
          <a:bodyPr>
            <a:normAutofit/>
          </a:bodyPr>
          <a:lstStyle/>
          <a:p>
            <a:r>
              <a:rPr lang="ru-RU" sz="2100" dirty="0"/>
              <a:t>Виды эффективности проектов совершенствования системы и технологии управления персоналом</a:t>
            </a:r>
          </a:p>
        </p:txBody>
      </p:sp>
      <p:sp>
        <p:nvSpPr>
          <p:cNvPr id="5" name="Объект 4"/>
          <p:cNvSpPr>
            <a:spLocks noGrp="1"/>
          </p:cNvSpPr>
          <p:nvPr>
            <p:ph idx="1"/>
          </p:nvPr>
        </p:nvSpPr>
        <p:spPr>
          <a:xfrm>
            <a:off x="628650" y="2592622"/>
            <a:ext cx="7886700" cy="2897350"/>
          </a:xfrm>
        </p:spPr>
        <p:txBody>
          <a:bodyPr>
            <a:normAutofit fontScale="92500" lnSpcReduction="10000"/>
          </a:bodyPr>
          <a:lstStyle/>
          <a:p>
            <a:pPr marL="0" indent="0">
              <a:buNone/>
            </a:pPr>
            <a:r>
              <a:rPr lang="ru-RU" sz="1950" dirty="0"/>
              <a:t>Разработка и внедрение организационных проектов совершенствования системы и технологии управления персоналом требуют определенных инвестиций, поэтому при расчете экономической эффективности данных проектов следует пользоваться Методическими рекомендациями по оценке эффективности инвестиционных проектов. Данный документ предусматривает три вида эффективности проектов:</a:t>
            </a:r>
          </a:p>
          <a:p>
            <a:pPr marL="0" indent="0">
              <a:buNone/>
            </a:pPr>
            <a:r>
              <a:rPr lang="ru-RU" sz="1950" dirty="0"/>
              <a:t>1. коммерческую (финансовую) эффективность; </a:t>
            </a:r>
          </a:p>
          <a:p>
            <a:pPr marL="0" indent="0">
              <a:buNone/>
            </a:pPr>
            <a:r>
              <a:rPr lang="ru-RU" sz="1950" dirty="0"/>
              <a:t>2. бюджетную эффективность; </a:t>
            </a:r>
          </a:p>
          <a:p>
            <a:pPr marL="0" indent="0">
              <a:buNone/>
            </a:pPr>
            <a:r>
              <a:rPr lang="ru-RU" sz="1950" dirty="0"/>
              <a:t>3. народнохозяйственную экономическую эффективность. </a:t>
            </a:r>
          </a:p>
          <a:p>
            <a:pPr marL="0" indent="0">
              <a:buNone/>
            </a:pPr>
            <a:endParaRPr lang="ru-RU" dirty="0"/>
          </a:p>
        </p:txBody>
      </p:sp>
    </p:spTree>
    <p:extLst>
      <p:ext uri="{BB962C8B-B14F-4D97-AF65-F5344CB8AC3E}">
        <p14:creationId xmlns:p14="http://schemas.microsoft.com/office/powerpoint/2010/main" val="901406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100" dirty="0"/>
              <a:t>При расчетах показателей экономической эффективности на уровне региона (отрасли) в состав результатов проекта включаются:</a:t>
            </a:r>
          </a:p>
        </p:txBody>
      </p:sp>
      <p:sp>
        <p:nvSpPr>
          <p:cNvPr id="6" name="Объект 5"/>
          <p:cNvSpPr>
            <a:spLocks noGrp="1"/>
          </p:cNvSpPr>
          <p:nvPr>
            <p:ph idx="1"/>
          </p:nvPr>
        </p:nvSpPr>
        <p:spPr>
          <a:xfrm>
            <a:off x="628650" y="2055910"/>
            <a:ext cx="7886700" cy="3434063"/>
          </a:xfrm>
        </p:spPr>
        <p:txBody>
          <a:bodyPr>
            <a:normAutofit fontScale="77500" lnSpcReduction="20000"/>
          </a:bodyPr>
          <a:lstStyle/>
          <a:p>
            <a:r>
              <a:rPr lang="ru-RU" dirty="0" smtClean="0"/>
              <a:t>региональные (отраслевые) производственные результаты;</a:t>
            </a:r>
          </a:p>
          <a:p>
            <a:r>
              <a:rPr lang="ru-RU" dirty="0" smtClean="0"/>
              <a:t>выручка от реализации продукции, произведенной участниками проекта, организациями региона (отрасли), за вычетом потребляемой этими же или другими участниками проекта продукции организации региона (отрасли);</a:t>
            </a:r>
          </a:p>
          <a:p>
            <a:r>
              <a:rPr lang="ru-RU" dirty="0" smtClean="0"/>
              <a:t>социальные и экологические результаты, полученные в регионе (в организациях отрасли);</a:t>
            </a:r>
          </a:p>
          <a:p>
            <a:r>
              <a:rPr lang="ru-RU" dirty="0" smtClean="0"/>
              <a:t>косвенные финансовые результаты, получаемые предприятиями и населением региона (организациями отрасли).</a:t>
            </a:r>
          </a:p>
          <a:p>
            <a:pPr marL="0" indent="0">
              <a:buNone/>
            </a:pPr>
            <a:r>
              <a:rPr lang="ru-RU" dirty="0" smtClean="0"/>
              <a:t>В состав затрат при этом включаются только затраты организаций — участников проекта, относящихся к соответствующему региону (отрасли), также без повторного счета одинаковых затрат и без учета затрат одних участников в составе результатов других участников.</a:t>
            </a:r>
            <a:endParaRPr lang="ru-RU" dirty="0"/>
          </a:p>
        </p:txBody>
      </p:sp>
    </p:spTree>
    <p:extLst>
      <p:ext uri="{BB962C8B-B14F-4D97-AF65-F5344CB8AC3E}">
        <p14:creationId xmlns:p14="http://schemas.microsoft.com/office/powerpoint/2010/main" val="6582852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100" dirty="0"/>
              <a:t>При расчетах показателей экономической эффективности на уровне организации в состав результатов проекта включаются:</a:t>
            </a:r>
          </a:p>
        </p:txBody>
      </p:sp>
      <p:sp>
        <p:nvSpPr>
          <p:cNvPr id="6" name="Объект 5"/>
          <p:cNvSpPr>
            <a:spLocks noGrp="1"/>
          </p:cNvSpPr>
          <p:nvPr>
            <p:ph idx="1"/>
          </p:nvPr>
        </p:nvSpPr>
        <p:spPr>
          <a:xfrm>
            <a:off x="628650" y="2055910"/>
            <a:ext cx="7886700" cy="3434063"/>
          </a:xfrm>
        </p:spPr>
        <p:txBody>
          <a:bodyPr>
            <a:normAutofit fontScale="92500"/>
          </a:bodyPr>
          <a:lstStyle/>
          <a:p>
            <a:r>
              <a:rPr lang="ru-RU" dirty="0" smtClean="0"/>
              <a:t>производственные результаты;</a:t>
            </a:r>
          </a:p>
          <a:p>
            <a:r>
              <a:rPr lang="ru-RU" dirty="0" smtClean="0"/>
              <a:t>выручка от реализации произведенной продукции за вычетом израсходованной на собственные нужды;</a:t>
            </a:r>
          </a:p>
          <a:p>
            <a:r>
              <a:rPr lang="ru-RU" dirty="0" smtClean="0"/>
              <a:t>социальные результаты в части, относящейся к работникам организации и членам их семей.</a:t>
            </a:r>
          </a:p>
          <a:p>
            <a:pPr marL="0" indent="0">
              <a:buNone/>
            </a:pPr>
            <a:r>
              <a:rPr lang="ru-RU" dirty="0" smtClean="0"/>
              <a:t>В состав затрат при этом включаются только единовременные и текущие затраты организации без повторного счета (в частности, не допускается одновременный учет единовременных затрат на создание основных средств и текущих затрат на их амортизацию).</a:t>
            </a:r>
            <a:endParaRPr lang="ru-RU" dirty="0"/>
          </a:p>
        </p:txBody>
      </p:sp>
    </p:spTree>
    <p:extLst>
      <p:ext uri="{BB962C8B-B14F-4D97-AF65-F5344CB8AC3E}">
        <p14:creationId xmlns:p14="http://schemas.microsoft.com/office/powerpoint/2010/main" val="28808576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0212" y="692696"/>
            <a:ext cx="7886700" cy="1404958"/>
          </a:xfrm>
        </p:spPr>
        <p:txBody>
          <a:bodyPr>
            <a:normAutofit/>
          </a:bodyPr>
          <a:lstStyle/>
          <a:p>
            <a:r>
              <a:rPr lang="ru-RU" sz="1400" dirty="0"/>
              <a:t>При оценке экономической эффективности проекта совершенствования системы и технологии управления персоналом (принятии решения об экономической целесообразности осуществления проекта, выборе лучшего варианта) могут быть использованы следующие </a:t>
            </a:r>
            <a:r>
              <a:rPr lang="ru-RU" sz="1400" b="1" dirty="0"/>
              <a:t>обобщающие показатели</a:t>
            </a:r>
            <a:r>
              <a:rPr lang="ru-RU" sz="1400"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85760614"/>
              </p:ext>
            </p:extLst>
          </p:nvPr>
        </p:nvGraphicFramePr>
        <p:xfrm>
          <a:off x="628650" y="2204997"/>
          <a:ext cx="7618841" cy="4396740"/>
        </p:xfrm>
        <a:graphic>
          <a:graphicData uri="http://schemas.openxmlformats.org/drawingml/2006/table">
            <a:tbl>
              <a:tblPr firstRow="1" bandRow="1">
                <a:tableStyleId>{5C22544A-7EE6-4342-B048-85BDC9FD1C3A}</a:tableStyleId>
              </a:tblPr>
              <a:tblGrid>
                <a:gridCol w="7618841"/>
              </a:tblGrid>
              <a:tr h="685800">
                <a:tc>
                  <a:txBody>
                    <a:bodyPr/>
                    <a:lstStyle/>
                    <a:p>
                      <a:r>
                        <a:rPr lang="ru-RU" sz="1400" b="1" dirty="0" smtClean="0"/>
                        <a:t>Чистый дисконтированный доход </a:t>
                      </a:r>
                      <a:r>
                        <a:rPr lang="ru-RU" sz="1400" dirty="0" smtClean="0"/>
                        <a:t>(NPV)</a:t>
                      </a:r>
                      <a:r>
                        <a:rPr lang="ru-RU" sz="1400" b="1" baseline="0" dirty="0" smtClean="0"/>
                        <a:t> - </a:t>
                      </a:r>
                      <a:r>
                        <a:rPr lang="ru-RU" sz="1400" dirty="0" smtClean="0"/>
                        <a:t>определяется как сумма текущих эффектов за весь расчетный период, приведенная к начальному шагу (начальному году расчетного периода), или это превышение интегральных результатов над интегральными затратами.</a:t>
                      </a:r>
                      <a:endParaRPr lang="ru-RU" sz="1400" dirty="0"/>
                    </a:p>
                  </a:txBody>
                  <a:tcPr marL="68580" marR="68580" marT="34290" marB="34290"/>
                </a:tc>
              </a:tr>
              <a:tr h="480060">
                <a:tc>
                  <a:txBody>
                    <a:bodyPr/>
                    <a:lstStyle/>
                    <a:p>
                      <a:r>
                        <a:rPr lang="ru-RU" sz="1400" b="1" dirty="0" smtClean="0"/>
                        <a:t>Индекс доходности -</a:t>
                      </a:r>
                      <a:r>
                        <a:rPr lang="ru-RU" sz="1400" dirty="0" smtClean="0"/>
                        <a:t> данный показатель отражает эффективность сравниваемых инвестиционных проектов, которые различаются величиной затрат и потока ми доходов.</a:t>
                      </a:r>
                      <a:endParaRPr lang="ru-RU" sz="1400" dirty="0"/>
                    </a:p>
                  </a:txBody>
                  <a:tcPr marL="68580" marR="68580" marT="34290" marB="34290"/>
                </a:tc>
              </a:tr>
              <a:tr h="685800">
                <a:tc>
                  <a:txBody>
                    <a:bodyPr/>
                    <a:lstStyle/>
                    <a:p>
                      <a:r>
                        <a:rPr lang="ru-RU" sz="1400" b="1" dirty="0" smtClean="0"/>
                        <a:t>Внутренняя норма доходности (рентабельности) </a:t>
                      </a:r>
                      <a:r>
                        <a:rPr lang="ru-RU" sz="1400" b="0" dirty="0" smtClean="0"/>
                        <a:t>(</a:t>
                      </a:r>
                      <a:r>
                        <a:rPr lang="ru-RU" sz="1400" dirty="0" smtClean="0"/>
                        <a:t>IRR) - наиболее популярный недисконтный метод оценки эффективности инвестиций, основанный на вычислении внутренней нормы доходности инвестиционного проекта.</a:t>
                      </a:r>
                      <a:endParaRPr lang="ru-RU" sz="1400" dirty="0"/>
                    </a:p>
                  </a:txBody>
                  <a:tcPr marL="68580" marR="68580" marT="34290" marB="34290"/>
                </a:tc>
              </a:tr>
              <a:tr h="1097732">
                <a:tc>
                  <a:txBody>
                    <a:bodyPr/>
                    <a:lstStyle/>
                    <a:p>
                      <a:r>
                        <a:rPr lang="ru-RU" sz="1400" b="1" dirty="0" smtClean="0"/>
                        <a:t>Срок окупаемости </a:t>
                      </a:r>
                      <a:r>
                        <a:rPr lang="ru-RU" sz="1400" dirty="0" smtClean="0"/>
                        <a:t>(РР) называется продолжительность периода от начального момента до момента окупаемости. Начальным моментом обычно является начало первого шага или начало операционной деятельности. Моментом окупаемости называется тот наиболее ранний момент времени в расчетном периоде, после которого кумулятивные текущие чистые денежные поступления NV (k) становятся и в дальнейшем остаются неотрицательными.</a:t>
                      </a:r>
                      <a:endParaRPr lang="ru-RU" sz="1400" dirty="0"/>
                    </a:p>
                  </a:txBody>
                  <a:tcPr marL="68580" marR="68580" marT="34290" marB="34290"/>
                </a:tc>
              </a:tr>
              <a:tr h="685800">
                <a:tc>
                  <a:txBody>
                    <a:bodyPr/>
                    <a:lstStyle/>
                    <a:p>
                      <a:r>
                        <a:rPr lang="ru-RU" sz="1400" b="1" dirty="0" smtClean="0"/>
                        <a:t>Рентабельность инвестиций </a:t>
                      </a:r>
                      <a:r>
                        <a:rPr lang="ru-RU" sz="1400" dirty="0" smtClean="0"/>
                        <a:t>(ROI) - финансовый показатель, характеризующий доходность инвестиционных вложений. ROI представляет собой обобщенную формулу анализа прибыльности произвольных инвестиций в активы. </a:t>
                      </a:r>
                      <a:endParaRPr lang="ru-RU" sz="1400" dirty="0"/>
                    </a:p>
                  </a:txBody>
                  <a:tcPr marL="68580" marR="68580" marT="34290" marB="34290"/>
                </a:tc>
              </a:tr>
            </a:tbl>
          </a:graphicData>
        </a:graphic>
      </p:graphicFrame>
    </p:spTree>
    <p:extLst>
      <p:ext uri="{BB962C8B-B14F-4D97-AF65-F5344CB8AC3E}">
        <p14:creationId xmlns:p14="http://schemas.microsoft.com/office/powerpoint/2010/main" val="311564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20688"/>
            <a:ext cx="8263830" cy="1080120"/>
          </a:xfrm>
        </p:spPr>
        <p:txBody>
          <a:bodyPr>
            <a:normAutofit fontScale="90000"/>
          </a:bodyPr>
          <a:lstStyle/>
          <a:p>
            <a:r>
              <a:rPr lang="ru-RU" sz="2325" dirty="0"/>
              <a:t/>
            </a:r>
            <a:br>
              <a:rPr lang="ru-RU" sz="2325" dirty="0"/>
            </a:br>
            <a:r>
              <a:rPr lang="ru-RU" sz="2325" dirty="0" smtClean="0"/>
              <a:t/>
            </a:r>
            <a:br>
              <a:rPr lang="ru-RU" sz="2325" dirty="0" smtClean="0"/>
            </a:br>
            <a:r>
              <a:rPr lang="ru-RU" sz="2325" dirty="0" smtClean="0"/>
              <a:t>Методы </a:t>
            </a:r>
            <a:r>
              <a:rPr lang="ru-RU" sz="2325" dirty="0"/>
              <a:t>экономической оценки трудового потенциала организации</a:t>
            </a:r>
            <a:r>
              <a:rPr lang="ru-RU" b="1" dirty="0"/>
              <a:t/>
            </a:r>
            <a:br>
              <a:rPr lang="ru-RU" b="1" dirty="0"/>
            </a:br>
            <a:endParaRPr lang="ru-RU" dirty="0"/>
          </a:p>
        </p:txBody>
      </p:sp>
      <p:sp>
        <p:nvSpPr>
          <p:cNvPr id="3" name="Объект 2"/>
          <p:cNvSpPr>
            <a:spLocks noGrp="1"/>
          </p:cNvSpPr>
          <p:nvPr>
            <p:ph idx="1"/>
          </p:nvPr>
        </p:nvSpPr>
        <p:spPr>
          <a:xfrm>
            <a:off x="539552" y="1916832"/>
            <a:ext cx="8191822" cy="4608512"/>
          </a:xfrm>
        </p:spPr>
        <p:txBody>
          <a:bodyPr>
            <a:noAutofit/>
          </a:bodyPr>
          <a:lstStyle/>
          <a:p>
            <a:pPr marL="0" indent="0">
              <a:buNone/>
            </a:pPr>
            <a:r>
              <a:rPr lang="ru-RU" sz="1600" dirty="0" smtClean="0"/>
              <a:t>Необходимо </a:t>
            </a:r>
            <a:r>
              <a:rPr lang="ru-RU" sz="1600" dirty="0"/>
              <a:t>отметить, что единая универсальная методика, пригодная для решения всего комплекса задач на сегодняшний день отсутствует, как в российской, так и в зарубежной статистической практике. </a:t>
            </a:r>
            <a:endParaRPr lang="ru-RU" sz="1600" dirty="0" smtClean="0"/>
          </a:p>
          <a:p>
            <a:pPr marL="0" indent="0">
              <a:buNone/>
            </a:pPr>
            <a:r>
              <a:rPr lang="ru-RU" sz="1600" dirty="0"/>
              <a:t>  Для характеристики совокупного трудового потенциала с количественной стороны используются такие показатели, как:</a:t>
            </a:r>
          </a:p>
          <a:p>
            <a:pPr marL="0" indent="0">
              <a:lnSpc>
                <a:spcPct val="100000"/>
              </a:lnSpc>
              <a:spcBef>
                <a:spcPts val="0"/>
              </a:spcBef>
              <a:buNone/>
            </a:pPr>
            <a:r>
              <a:rPr lang="ru-RU" sz="1600" dirty="0"/>
              <a:t>-численность промышленно-производственного персонала и персонала непромышленных подразделений;</a:t>
            </a:r>
          </a:p>
          <a:p>
            <a:pPr marL="0" indent="0">
              <a:lnSpc>
                <a:spcPct val="100000"/>
              </a:lnSpc>
              <a:spcBef>
                <a:spcPts val="0"/>
              </a:spcBef>
              <a:buNone/>
            </a:pPr>
            <a:r>
              <a:rPr lang="ru-RU" sz="1600" dirty="0"/>
              <a:t>-количество рабочего времени, возможного для отработки при нормальном уровне интенсивности труда (границы возможного участия работника в труде</a:t>
            </a:r>
            <a:r>
              <a:rPr lang="ru-RU" sz="1600" dirty="0" smtClean="0"/>
              <a:t>).</a:t>
            </a:r>
          </a:p>
          <a:p>
            <a:pPr marL="0" indent="0">
              <a:lnSpc>
                <a:spcPct val="100000"/>
              </a:lnSpc>
              <a:spcBef>
                <a:spcPts val="0"/>
              </a:spcBef>
              <a:buNone/>
            </a:pPr>
            <a:endParaRPr lang="ru-RU" sz="1600" dirty="0"/>
          </a:p>
          <a:p>
            <a:pPr marL="0" indent="0">
              <a:lnSpc>
                <a:spcPct val="100000"/>
              </a:lnSpc>
              <a:spcBef>
                <a:spcPts val="0"/>
              </a:spcBef>
              <a:buNone/>
            </a:pPr>
            <a:r>
              <a:rPr lang="ru-RU" sz="1600" dirty="0"/>
              <a:t> Качественная характеристика трудового потенциала направлена на оценку:</a:t>
            </a:r>
          </a:p>
          <a:p>
            <a:pPr marL="0" indent="0">
              <a:lnSpc>
                <a:spcPct val="100000"/>
              </a:lnSpc>
              <a:spcBef>
                <a:spcPts val="0"/>
              </a:spcBef>
              <a:buNone/>
            </a:pPr>
            <a:r>
              <a:rPr lang="ru-RU" sz="1600" dirty="0"/>
              <a:t>-физического и психологического потенциала работников предприятия;</a:t>
            </a:r>
          </a:p>
          <a:p>
            <a:pPr marL="0" indent="0">
              <a:lnSpc>
                <a:spcPct val="100000"/>
              </a:lnSpc>
              <a:spcBef>
                <a:spcPts val="0"/>
              </a:spcBef>
              <a:buNone/>
            </a:pPr>
            <a:r>
              <a:rPr lang="ru-RU" sz="1600" dirty="0"/>
              <a:t>-объёма общих и специальных знаний, трудовых навыков и умений, обусловливающих способность к труду определенного качества;</a:t>
            </a:r>
          </a:p>
          <a:p>
            <a:pPr marL="0" indent="0">
              <a:lnSpc>
                <a:spcPct val="100000"/>
              </a:lnSpc>
              <a:spcBef>
                <a:spcPts val="0"/>
              </a:spcBef>
              <a:buNone/>
            </a:pPr>
            <a:r>
              <a:rPr lang="ru-RU" sz="1600" dirty="0"/>
              <a:t>-качество членов коллектива, как субъектов хозяйственной деятельности.</a:t>
            </a:r>
          </a:p>
          <a:p>
            <a:pPr marL="0" indent="0">
              <a:lnSpc>
                <a:spcPct val="100000"/>
              </a:lnSpc>
              <a:spcBef>
                <a:spcPts val="0"/>
              </a:spcBef>
              <a:buNone/>
            </a:pPr>
            <a:r>
              <a:rPr lang="ru-RU" sz="1600" dirty="0"/>
              <a:t> </a:t>
            </a:r>
            <a:endParaRPr lang="ru-RU" sz="1600" dirty="0" smtClean="0"/>
          </a:p>
          <a:p>
            <a:pPr marL="0" indent="0">
              <a:lnSpc>
                <a:spcPct val="100000"/>
              </a:lnSpc>
              <a:spcBef>
                <a:spcPts val="0"/>
              </a:spcBef>
              <a:buNone/>
            </a:pPr>
            <a:endParaRPr lang="ru-RU" sz="1600" dirty="0"/>
          </a:p>
        </p:txBody>
      </p:sp>
    </p:spTree>
    <p:extLst>
      <p:ext uri="{BB962C8B-B14F-4D97-AF65-F5344CB8AC3E}">
        <p14:creationId xmlns:p14="http://schemas.microsoft.com/office/powerpoint/2010/main" val="18173015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9"/>
            <a:ext cx="8280920" cy="1080120"/>
          </a:xfrm>
        </p:spPr>
        <p:txBody>
          <a:bodyPr>
            <a:normAutofit fontScale="90000"/>
          </a:bodyPr>
          <a:lstStyle/>
          <a:p>
            <a:r>
              <a:rPr lang="ru-RU" sz="2100" dirty="0" smtClean="0"/>
              <a:t/>
            </a:r>
            <a:br>
              <a:rPr lang="ru-RU" sz="2100" dirty="0" smtClean="0"/>
            </a:br>
            <a:r>
              <a:rPr lang="ru-RU" sz="1800" dirty="0" smtClean="0"/>
              <a:t>Социальная </a:t>
            </a:r>
            <a:r>
              <a:rPr lang="ru-RU" sz="1800" dirty="0"/>
              <a:t>эффективность проявляется в возможности достижения </a:t>
            </a:r>
            <a:r>
              <a:rPr lang="ru-RU" sz="1800" dirty="0" smtClean="0"/>
              <a:t>позитивных И избЕжания </a:t>
            </a:r>
            <a:r>
              <a:rPr lang="ru-RU" sz="1800" dirty="0"/>
              <a:t>отрицательных с социальной точки зрения изменений в организации.</a:t>
            </a:r>
            <a:r>
              <a:rPr lang="ru-RU" sz="2100" dirty="0"/>
              <a:t/>
            </a:r>
            <a:br>
              <a:rPr lang="ru-RU" sz="2100" dirty="0"/>
            </a:br>
            <a:endParaRPr lang="ru-RU" sz="2100" dirty="0"/>
          </a:p>
        </p:txBody>
      </p:sp>
      <p:sp>
        <p:nvSpPr>
          <p:cNvPr id="3" name="Объект 2"/>
          <p:cNvSpPr>
            <a:spLocks noGrp="1"/>
          </p:cNvSpPr>
          <p:nvPr>
            <p:ph idx="1"/>
          </p:nvPr>
        </p:nvSpPr>
        <p:spPr>
          <a:xfrm>
            <a:off x="628650" y="1700809"/>
            <a:ext cx="7886700" cy="4968551"/>
          </a:xfrm>
        </p:spPr>
        <p:txBody>
          <a:bodyPr>
            <a:normAutofit fontScale="77500" lnSpcReduction="20000"/>
          </a:bodyPr>
          <a:lstStyle/>
          <a:p>
            <a:pPr marL="0" indent="0">
              <a:buNone/>
            </a:pPr>
            <a:r>
              <a:rPr lang="ru-RU" dirty="0" smtClean="0"/>
              <a:t>К числу позитивных изменений можно отнести следующее:</a:t>
            </a:r>
          </a:p>
          <a:p>
            <a:r>
              <a:rPr lang="ru-RU" dirty="0" smtClean="0"/>
              <a:t>обеспечение персоналу надлежащего уровня и качества жизни (благоприятные условия труда, достойная заработная плата, необходимые социальные услуги и пр.);</a:t>
            </a:r>
          </a:p>
          <a:p>
            <a:r>
              <a:rPr lang="ru-RU" dirty="0" smtClean="0"/>
              <a:t>создание условий для реализации и развития индивидуальных способностей работников;</a:t>
            </a:r>
          </a:p>
          <a:p>
            <a:r>
              <a:rPr lang="ru-RU" dirty="0" smtClean="0"/>
              <a:t>достижение степени свободы и самостоятельности (возможность принимать решения, определять методику выполнения заданий, устанавливать график и интенсивность работы и пр.);</a:t>
            </a:r>
          </a:p>
          <a:p>
            <a:r>
              <a:rPr lang="ru-RU" dirty="0" smtClean="0"/>
              <a:t>создание благоприятного социально-психологического климата (возможности для коммуникации, информированность, относительная бесконфликтность отношений с руководством и коллегами и пр.).</a:t>
            </a:r>
          </a:p>
          <a:p>
            <a:pPr marL="0" indent="0">
              <a:buNone/>
            </a:pPr>
            <a:r>
              <a:rPr lang="ru-RU" dirty="0" smtClean="0"/>
              <a:t>К числу предотвращенных отрицательных изменений можно отнести:</a:t>
            </a:r>
          </a:p>
          <a:p>
            <a:r>
              <a:rPr lang="ru-RU" dirty="0" smtClean="0"/>
              <a:t>ущерб, наносимый здоровью персонала неблагоприятными условиями труда (профессиональные заболевания, несчастные случаи на работе и пр.);</a:t>
            </a:r>
          </a:p>
          <a:p>
            <a:r>
              <a:rPr lang="ru-RU" dirty="0" smtClean="0"/>
              <a:t>ущерб, наносимый личности (интеллектуальные и физические перегрузки и недогрузки, стрессовые ситуации и пр.).</a:t>
            </a:r>
            <a:endParaRPr lang="ru-RU" dirty="0"/>
          </a:p>
        </p:txBody>
      </p:sp>
    </p:spTree>
    <p:extLst>
      <p:ext uri="{BB962C8B-B14F-4D97-AF65-F5344CB8AC3E}">
        <p14:creationId xmlns:p14="http://schemas.microsoft.com/office/powerpoint/2010/main" val="9785018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12301"/>
            <a:ext cx="7886700" cy="811033"/>
          </a:xfrm>
        </p:spPr>
        <p:txBody>
          <a:bodyPr>
            <a:noAutofit/>
          </a:bodyPr>
          <a:lstStyle/>
          <a:p>
            <a:r>
              <a:rPr lang="ru-RU" sz="2000" dirty="0"/>
              <a:t>Взаимосвязь экономической и социальной эффективности совершенствования системы и технологии управления персоналом </a:t>
            </a:r>
          </a:p>
        </p:txBody>
      </p:sp>
      <p:sp>
        <p:nvSpPr>
          <p:cNvPr id="12" name="Объект 11"/>
          <p:cNvSpPr>
            <a:spLocks noGrp="1"/>
          </p:cNvSpPr>
          <p:nvPr>
            <p:ph idx="1"/>
          </p:nvPr>
        </p:nvSpPr>
        <p:spPr/>
        <p:txBody>
          <a:bodyPr>
            <a:normAutofit/>
          </a:bodyPr>
          <a:lstStyle/>
          <a:p>
            <a:pPr marL="0" indent="0">
              <a:buNone/>
            </a:pPr>
            <a:r>
              <a:rPr lang="ru-RU" sz="2000" dirty="0"/>
              <a:t>С одной стороны, социальную эффективность в виде стимулов для персонала можно обеспечить только тогда, когда существование организации является устойчивым и она получает прибыль, позволяющую предоставить эти стимулы. </a:t>
            </a:r>
            <a:endParaRPr lang="ru-RU" sz="2000" dirty="0" smtClean="0"/>
          </a:p>
          <a:p>
            <a:pPr marL="0" indent="0">
              <a:buNone/>
            </a:pPr>
            <a:r>
              <a:rPr lang="ru-RU" sz="2000" dirty="0" smtClean="0"/>
              <a:t>С </a:t>
            </a:r>
            <a:r>
              <a:rPr lang="ru-RU" sz="2000" dirty="0"/>
              <a:t>другой — экономической эффективности можно добиться только в том случае, если работники предоставят в распоряжение организации свою рабочую силу, что возможно при наличии у организации определенных социальных благ, а значит, и соответствующего уровня социальной эффективности.</a:t>
            </a:r>
          </a:p>
          <a:p>
            <a:pPr marL="0" indent="0">
              <a:buNone/>
            </a:pPr>
            <a:endParaRPr lang="ru-RU" dirty="0"/>
          </a:p>
        </p:txBody>
      </p:sp>
    </p:spTree>
    <p:extLst>
      <p:ext uri="{BB962C8B-B14F-4D97-AF65-F5344CB8AC3E}">
        <p14:creationId xmlns:p14="http://schemas.microsoft.com/office/powerpoint/2010/main" val="794543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4360" y="1628800"/>
            <a:ext cx="7955280" cy="4634840"/>
          </a:xfrm>
        </p:spPr>
        <p:txBody>
          <a:bodyPr>
            <a:normAutofit fontScale="70000" lnSpcReduction="20000"/>
          </a:bodyPr>
          <a:lstStyle/>
          <a:p>
            <a:pPr marL="0" indent="0">
              <a:buNone/>
            </a:pPr>
            <a:r>
              <a:rPr lang="ru-RU" sz="2400" dirty="0"/>
              <a:t>В российской практике существует и стоимостной метод оценки трудового потенциала. </a:t>
            </a:r>
            <a:br>
              <a:rPr lang="ru-RU" sz="2400" dirty="0"/>
            </a:br>
            <a:r>
              <a:rPr lang="ru-RU" sz="2400" dirty="0"/>
              <a:t/>
            </a:r>
            <a:br>
              <a:rPr lang="ru-RU" sz="2400" dirty="0"/>
            </a:br>
            <a:r>
              <a:rPr lang="ru-RU" sz="2400" dirty="0"/>
              <a:t>Например, Авдеенко В.Н. и Котлов В.А. предлагают в стоимость трудового потенциала, кроме стоимостного выражения затрат труда, включать также расходы, связанные, с обучением персонала, переподготовкой и повышением квалификации. С учётом этого стоимость трудового потенциала предприятия они предлагают определять по формуле:</a:t>
            </a:r>
            <a:br>
              <a:rPr lang="ru-RU" sz="2400" dirty="0"/>
            </a:br>
            <a:r>
              <a:rPr lang="ru-RU" sz="2400" dirty="0"/>
              <a:t/>
            </a:r>
            <a:br>
              <a:rPr lang="ru-RU" sz="2400" dirty="0"/>
            </a:br>
            <a:r>
              <a:rPr lang="ru-RU" sz="2400" dirty="0"/>
              <a:t>С</a:t>
            </a:r>
            <a:r>
              <a:rPr lang="ru-RU" sz="2400" baseline="-25000" dirty="0"/>
              <a:t>ТР</a:t>
            </a:r>
            <a:r>
              <a:rPr lang="ru-RU" sz="2400" dirty="0"/>
              <a:t> = Ф</a:t>
            </a:r>
            <a:r>
              <a:rPr lang="ru-RU" sz="2400" baseline="-25000" dirty="0"/>
              <a:t>ЗП</a:t>
            </a:r>
            <a:r>
              <a:rPr lang="ru-RU" sz="2400" dirty="0"/>
              <a:t> + Ф</a:t>
            </a:r>
            <a:r>
              <a:rPr lang="ru-RU" sz="2400" baseline="-25000" dirty="0"/>
              <a:t>МП</a:t>
            </a:r>
            <a:r>
              <a:rPr lang="ru-RU" sz="2400" dirty="0"/>
              <a:t> + З</a:t>
            </a:r>
            <a:r>
              <a:rPr lang="ru-RU" sz="2400" baseline="-25000" dirty="0"/>
              <a:t>О</a:t>
            </a:r>
            <a:r>
              <a:rPr lang="ru-RU" sz="2400" dirty="0"/>
              <a:t> + З</a:t>
            </a:r>
            <a:r>
              <a:rPr lang="ru-RU" sz="2400" baseline="-25000" dirty="0"/>
              <a:t>ПП</a:t>
            </a:r>
            <a:r>
              <a:rPr lang="ru-RU" sz="2400" dirty="0"/>
              <a:t> + З</a:t>
            </a:r>
            <a:r>
              <a:rPr lang="ru-RU" sz="2400" baseline="-25000" dirty="0"/>
              <a:t>ПК</a:t>
            </a:r>
            <a:r>
              <a:rPr lang="ru-RU" sz="2400" dirty="0"/>
              <a:t>, </a:t>
            </a:r>
            <a:br>
              <a:rPr lang="ru-RU" sz="2400" dirty="0"/>
            </a:br>
            <a:r>
              <a:rPr lang="ru-RU" sz="2400" dirty="0"/>
              <a:t/>
            </a:r>
            <a:br>
              <a:rPr lang="ru-RU" sz="2400" dirty="0"/>
            </a:br>
            <a:r>
              <a:rPr lang="ru-RU" sz="2400" dirty="0"/>
              <a:t>где Ф</a:t>
            </a:r>
            <a:r>
              <a:rPr lang="ru-RU" sz="2400" baseline="-25000" dirty="0"/>
              <a:t>ЗП</a:t>
            </a:r>
            <a:r>
              <a:rPr lang="ru-RU" sz="2400" dirty="0"/>
              <a:t> - фонд заработной платы промышленно-производственного персонала предприятия; </a:t>
            </a:r>
            <a:br>
              <a:rPr lang="ru-RU" sz="2400" dirty="0"/>
            </a:br>
            <a:r>
              <a:rPr lang="ru-RU" sz="2400" dirty="0"/>
              <a:t>Ф</a:t>
            </a:r>
            <a:r>
              <a:rPr lang="ru-RU" sz="2400" baseline="-25000" dirty="0"/>
              <a:t>МП</a:t>
            </a:r>
            <a:r>
              <a:rPr lang="ru-RU" sz="2400" dirty="0"/>
              <a:t> - фонд материального поощрения; З</a:t>
            </a:r>
            <a:r>
              <a:rPr lang="ru-RU" sz="2400" baseline="-25000" dirty="0"/>
              <a:t>О</a:t>
            </a:r>
            <a:r>
              <a:rPr lang="ru-RU" sz="2400" dirty="0"/>
              <a:t>- затраты по обучению кадров; </a:t>
            </a:r>
            <a:br>
              <a:rPr lang="ru-RU" sz="2400" dirty="0"/>
            </a:br>
            <a:r>
              <a:rPr lang="ru-RU" sz="2400" dirty="0"/>
              <a:t>З</a:t>
            </a:r>
            <a:r>
              <a:rPr lang="ru-RU" sz="2400" baseline="-25000" dirty="0"/>
              <a:t>ПП</a:t>
            </a:r>
            <a:r>
              <a:rPr lang="ru-RU" sz="2400" dirty="0"/>
              <a:t> и З</a:t>
            </a:r>
            <a:r>
              <a:rPr lang="ru-RU" sz="2400" baseline="-25000" dirty="0"/>
              <a:t>ПК</a:t>
            </a:r>
            <a:r>
              <a:rPr lang="ru-RU" sz="2400" dirty="0"/>
              <a:t> - расходы, связанные с их переподготовкой и повышением квалификации.</a:t>
            </a:r>
            <a:br>
              <a:rPr lang="ru-RU" sz="2400" dirty="0"/>
            </a:br>
            <a:r>
              <a:rPr lang="ru-RU" sz="2400" dirty="0"/>
              <a:t/>
            </a:r>
            <a:br>
              <a:rPr lang="ru-RU" sz="2400" dirty="0"/>
            </a:br>
            <a:r>
              <a:rPr lang="ru-RU" sz="2400" dirty="0"/>
              <a:t>Приведённый стоимостной подход оценки трудового потенциала соответствует Международной стандартной классификации расходов на рабочую силу.</a:t>
            </a:r>
            <a:br>
              <a:rPr lang="ru-RU" sz="2400" dirty="0"/>
            </a:br>
            <a:r>
              <a:rPr lang="ru-RU" sz="2400" i="1" dirty="0"/>
              <a:t> </a:t>
            </a:r>
            <a:r>
              <a:rPr lang="ru-RU" sz="2400" dirty="0"/>
              <a:t/>
            </a:r>
            <a:br>
              <a:rPr lang="ru-RU" sz="2400" dirty="0"/>
            </a:br>
            <a:r>
              <a:rPr lang="ru-RU" sz="2400" i="1" dirty="0"/>
              <a:t> </a:t>
            </a:r>
            <a:r>
              <a:rPr lang="ru-RU" sz="2400" dirty="0"/>
              <a:t/>
            </a:r>
            <a:br>
              <a:rPr lang="ru-RU" sz="2400" dirty="0"/>
            </a:br>
            <a:endParaRPr lang="ru-RU" dirty="0"/>
          </a:p>
        </p:txBody>
      </p:sp>
    </p:spTree>
    <p:extLst>
      <p:ext uri="{BB962C8B-B14F-4D97-AF65-F5344CB8AC3E}">
        <p14:creationId xmlns:p14="http://schemas.microsoft.com/office/powerpoint/2010/main" val="129077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1957</TotalTime>
  <Words>5069</Words>
  <Application>Microsoft Office PowerPoint</Application>
  <PresentationFormat>Экран (4:3)</PresentationFormat>
  <Paragraphs>697</Paragraphs>
  <Slides>81</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81</vt:i4>
      </vt:variant>
    </vt:vector>
  </HeadingPairs>
  <TitlesOfParts>
    <vt:vector size="86" baseType="lpstr">
      <vt:lpstr>Arial</vt:lpstr>
      <vt:lpstr>Calibri</vt:lpstr>
      <vt:lpstr>Century Gothic</vt:lpstr>
      <vt:lpstr>Times New Roman</vt:lpstr>
      <vt:lpstr>След самолета</vt:lpstr>
      <vt:lpstr> ФГБОУ ВО «САМАРСКИЙ ГОСУДАРСТВЕННЫЙ ЭКОНОМИЧЕСКИЙ УНИВЕРСИТЕТ»   электронные плакаты по курсу   «Экономика управления персоналом»  Учебно-наглядное пособие для студентов направления 38.03.03  «Управление персоналом»  программы «Управление персоналом организации»    Автор: к.э.н., доцент Динукова О.А. </vt:lpstr>
      <vt:lpstr>СОДЕРЖАНИЕ</vt:lpstr>
      <vt:lpstr>Экономическая оценка трудового потенциала</vt:lpstr>
      <vt:lpstr>Трудовой потенциал общества, его характеристики </vt:lpstr>
      <vt:lpstr>Показатели, характеризующие ТП человека (работника), предприятия (организации), общества по его компонентам </vt:lpstr>
      <vt:lpstr>С теоретических позиций в структуре трудового потенциала организации принято выделять четыре основных составляющих: кадровый, профессиональный, квалификационный и организационный потенциал.</vt:lpstr>
      <vt:lpstr> Взаимосвязь понятий «трудовой потенциал», «кадровый потенциал», «человеческий потенциал» </vt:lpstr>
      <vt:lpstr>  Методы экономической оценки трудового потенциала организации </vt:lpstr>
      <vt:lpstr>Презентация PowerPoint</vt:lpstr>
      <vt:lpstr> Методы оценки трудового потенциала отдельных работников: </vt:lpstr>
      <vt:lpstr>Экономические методы управления персоналом</vt:lpstr>
      <vt:lpstr>Методы управления персоналом – способы воздействия на коллективы и отдельных работников в целях осуществления координации их деятельности в процесс функционирования организации.</vt:lpstr>
      <vt:lpstr>Презентация PowerPoint</vt:lpstr>
      <vt:lpstr>Экономические методы управления персоналом:</vt:lpstr>
      <vt:lpstr>Презентация PowerPoint</vt:lpstr>
      <vt:lpstr>Презентация PowerPoint</vt:lpstr>
      <vt:lpstr>Управление эффективностью деятельности персонала на основе функционально-стоимостного анализа</vt:lpstr>
      <vt:lpstr>Презентация PowerPoint</vt:lpstr>
      <vt:lpstr>Презентация PowerPoint</vt:lpstr>
      <vt:lpstr>I этап - подготовительный</vt:lpstr>
      <vt:lpstr>II этап - информационный</vt:lpstr>
      <vt:lpstr>III этап - аналитический </vt:lpstr>
      <vt:lpstr>IV этап - творческий</vt:lpstr>
      <vt:lpstr>Метод «635»</vt:lpstr>
      <vt:lpstr>Презентация PowerPoint</vt:lpstr>
      <vt:lpstr>Презентация PowerPoint</vt:lpstr>
      <vt:lpstr>ТРИЗ (теория решения изобретательских задач)</vt:lpstr>
      <vt:lpstr>V этап - исследовательский</vt:lpstr>
      <vt:lpstr>VI, VII этапы - внедрение и контроль результатов </vt:lpstr>
      <vt:lpstr>Управление производительностью труда персонала организации</vt:lpstr>
      <vt:lpstr>На практике организации реализуют различные подходы к управлению ПТ</vt:lpstr>
      <vt:lpstr>Факторы затрат</vt:lpstr>
      <vt:lpstr>Подходы к управлению Производительностью труда</vt:lpstr>
      <vt:lpstr>Факторы повышения производительности труда – движущие силы (причины), под воздействием которых изменяются затраты труда на производство единицы продукции (работ, услуг) или увеличивается количество продукции на одного работника в единицу времени.</vt:lpstr>
      <vt:lpstr>Резервы роста производительности труда – это неиспользованные возможности и ресурсы  предприятия в области повышения эффективности труда.</vt:lpstr>
      <vt:lpstr>Повышение ПТ требует оценки не только внутренних, но и внешних факторов:</vt:lpstr>
      <vt:lpstr>Объекты управления производительностью труда при ориентации на ее рост</vt:lpstr>
      <vt:lpstr>Работник как объект управления производительностью труда при ориентации на рост эффективности труда</vt:lpstr>
      <vt:lpstr>Процесс управления производительностью труда  – последовательность действий по непрерывному улучшению результатов деятельности сотрудников, подразделений и предприятия в целом</vt:lpstr>
      <vt:lpstr>  Анализ управления производительностью труда   </vt:lpstr>
      <vt:lpstr>Практика повышения производительности труда</vt:lpstr>
      <vt:lpstr>Управление расходами на персонал организации</vt:lpstr>
      <vt:lpstr>Расходы на персонал в соответствии с Международной классификацией расходов на рабочую силу, рекомендованной Международной организацией труда делятся на 10 групп:</vt:lpstr>
      <vt:lpstr>Классификация затрат на персонал</vt:lpstr>
      <vt:lpstr>Затраты на персонал — это сумма расходов на персонал и потерь, возникающих вследствие проблем в системе управления персоналом </vt:lpstr>
      <vt:lpstr>Факторы формирования структуры и размера затрат на персонал</vt:lpstr>
      <vt:lpstr>Оптимизационный подход к управлению затратами на персонал</vt:lpstr>
      <vt:lpstr>К основным направлениям управления затратами на персонал относятся: </vt:lpstr>
      <vt:lpstr>Методы расчета затрат на персонал и его стоимости</vt:lpstr>
      <vt:lpstr>Метод расчета совокупных затрат на персонал </vt:lpstr>
      <vt:lpstr>Метод конкурентной оценки стоимости персонала </vt:lpstr>
      <vt:lpstr>Метод перспективной стоимости персонала</vt:lpstr>
      <vt:lpstr>Методы снижения расходов на персонал</vt:lpstr>
      <vt:lpstr>Презентация PowerPoint</vt:lpstr>
      <vt:lpstr>Презентация PowerPoint</vt:lpstr>
      <vt:lpstr>бюджетирование затрат в управлении персоналом</vt:lpstr>
      <vt:lpstr>Планирование затрат на персонал — одна из главных задач управления персоналом, состоящая в том, чтобы увязать в единое целое планы деятельности и ресурсы, требуемые для ее осуществления. </vt:lpstr>
      <vt:lpstr>Процесс бюджетирования расходов на персонал</vt:lpstr>
      <vt:lpstr>Задача 1. Оценка планов по управлению персоналом с точки зрения достижения целей предприятия, его общей бюджетной политики и расходов на персонал </vt:lpstr>
      <vt:lpstr>Задача 2. Оценка трудоемкости работ по реализации плана в области управления персоналом </vt:lpstr>
      <vt:lpstr>Бюджет рабочего времени службы персонала (пример)</vt:lpstr>
      <vt:lpstr> Задача 3. Калькуляция расходов на персонал и определение стоимости деятельности по каждому запланированному направлению </vt:lpstr>
      <vt:lpstr>Задача 4. Разработка бюджета расходов на персонал </vt:lpstr>
      <vt:lpstr>Калькуляция затрат на персонал на 1 кв. 2018 г. (пример)</vt:lpstr>
      <vt:lpstr>Задача 5. Защита и утверждение бюджета </vt:lpstr>
      <vt:lpstr>Задача 6. Контроль исполнения бюджета</vt:lpstr>
      <vt:lpstr>Модель контроля стоимости рабочей силы. В модели используются следующие факторы контроля стоимости рабочей силы: - количество работников и отработанное ими рабочее время (дней/часов) в эквиваленте полной занятости за контрольный период, например месяц;  - средние расходы на оплату труда персонала;  - средние расходы на предоставление льгот; - средние расходы на обучение. </vt:lpstr>
      <vt:lpstr>Оптимизация затрат на персонал — важная задача каждой организации, решаемая разными способами в зависимости от принятой кадровой стратегии и политики, качества и количества используемой рабочей силы, финансовых возможностей и приоритетов, текущей экономической ситуации. </vt:lpstr>
      <vt:lpstr>Оценка деятельности служб управления персоналом и кадровых рисков</vt:lpstr>
      <vt:lpstr>Оценка деятельности подразделений управления персоналом  – это  систематический, четко организованный процесс, направленный на соизмерение затрат и результатов, связанных с деятельностью кадровых служб, а также на соотнесение этих результатов с итогам деятельности организации в прошлом, с итогами деятельности других организаций.</vt:lpstr>
      <vt:lpstr>Методы оценки эффективности деятельности службы управления персоналом</vt:lpstr>
      <vt:lpstr>Под кадровым риском понимается угроза потерь, возникающих вследствие неэффективного функционирования системы управления персоналом организации, ошибок, допущенных руководством  и кадровой службой организации при разработке кадровой стратегии или в процессе принятия оперативных решений в области управления персоналом.</vt:lpstr>
      <vt:lpstr>  Основные факторы, влияющие на возникновение кадровых рисков в организации: внутренние и внешние.  Внутренние факторы – управляемые, т.е. зависящие от менеджмента предприятия и (опосредованно) от внешних факторов.  Внешние факторы – неуправляемые, т.е.  не зависящие от организационного менеджмента, но определяющие кадровую политику предприятия и степень риска.  </vt:lpstr>
      <vt:lpstr>Вариант адаптации общих методов воздействия на риски применительно к кадровым рискам</vt:lpstr>
      <vt:lpstr>Оценка экономической и социальной эффективности управления персоналом организации</vt:lpstr>
      <vt:lpstr>Виды эффективности проектов совершенствования системы и технологии управления персоналом</vt:lpstr>
      <vt:lpstr>При расчетах показателей экономической эффективности на уровне региона (отрасли) в состав результатов проекта включаются:</vt:lpstr>
      <vt:lpstr>При расчетах показателей экономической эффективности на уровне организации в состав результатов проекта включаются:</vt:lpstr>
      <vt:lpstr>При оценке экономической эффективности проекта совершенствования системы и технологии управления персоналом (принятии решения об экономической целесообразности осуществления проекта, выборе лучшего варианта) могут быть использованы следующие обобщающие показатели :</vt:lpstr>
      <vt:lpstr> Социальная эффективность проявляется в возможности достижения позитивных И избЕжания отрицательных с социальной точки зрения изменений в организации. </vt:lpstr>
      <vt:lpstr>Взаимосвязь экономической и социальной эффективности совершенствования системы и технологии управления персоналом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Олеся</cp:lastModifiedBy>
  <cp:revision>52</cp:revision>
  <dcterms:created xsi:type="dcterms:W3CDTF">2019-10-21T14:38:56Z</dcterms:created>
  <dcterms:modified xsi:type="dcterms:W3CDTF">2019-11-22T05:07:37Z</dcterms:modified>
</cp:coreProperties>
</file>