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71" r:id="rId37"/>
    <p:sldId id="270" r:id="rId38"/>
    <p:sldId id="273" r:id="rId39"/>
    <p:sldId id="274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38" r:id="rId67"/>
    <p:sldId id="339" r:id="rId68"/>
    <p:sldId id="322" r:id="rId69"/>
    <p:sldId id="341" r:id="rId70"/>
    <p:sldId id="323" r:id="rId71"/>
    <p:sldId id="342" r:id="rId72"/>
    <p:sldId id="324" r:id="rId73"/>
    <p:sldId id="343" r:id="rId74"/>
    <p:sldId id="344" r:id="rId75"/>
    <p:sldId id="325" r:id="rId76"/>
    <p:sldId id="345" r:id="rId77"/>
    <p:sldId id="326" r:id="rId78"/>
    <p:sldId id="328" r:id="rId79"/>
    <p:sldId id="327" r:id="rId80"/>
    <p:sldId id="329" r:id="rId81"/>
    <p:sldId id="330" r:id="rId8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81" autoAdjust="0"/>
    <p:restoredTop sz="93837" autoAdjust="0"/>
  </p:normalViewPr>
  <p:slideViewPr>
    <p:cSldViewPr snapToGrid="0">
      <p:cViewPr>
        <p:scale>
          <a:sx n="60" d="100"/>
          <a:sy n="60" d="100"/>
        </p:scale>
        <p:origin x="15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7D9AD2-762A-4A3A-A5D7-AE0E3C7E142C}" type="datetimeFigureOut">
              <a:rPr lang="ru-RU" smtClean="0"/>
              <a:t>25.07.2019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9600EC-61DF-42AA-A7F7-ED3A13DE7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557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600EC-61DF-42AA-A7F7-ED3A13DE71B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625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600EC-61DF-42AA-A7F7-ED3A13DE71B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742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E13917-B48E-4C20-9ADB-388F1E104F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65B9B87-A04C-4112-B81F-600BB1E16E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371771-9315-422D-9C99-C2331F440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4BE5C-AC4F-45B8-84CE-02749FCAA064}" type="datetimeFigureOut">
              <a:rPr lang="ru-RU" smtClean="0"/>
              <a:t>25.07.2019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ABB212-985B-4E0F-9FF4-B8E608A7A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E55B27-26D0-476B-98A3-A11CE9FD9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2C4D3-AD66-4FBC-A8FB-93A9C62DE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546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BAE09F-39C0-426B-89B9-9EEDAA6AA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F74A3EE-5A5E-4CAE-808B-471836676D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8C1446-9E56-454E-A811-8B1282A7B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4BE5C-AC4F-45B8-84CE-02749FCAA064}" type="datetimeFigureOut">
              <a:rPr lang="ru-RU" smtClean="0"/>
              <a:t>25.07.2019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285520-C2B0-4C87-8B1F-E87F98659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C3F200-5EB7-428E-A8D2-9FE0E738D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2C4D3-AD66-4FBC-A8FB-93A9C62DE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962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BF01AB4-0822-48DE-866F-16A0ECA070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0D409DB-34B3-42FC-9616-80E6EF73ED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009E51-6125-45D1-B488-6DFADED27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4BE5C-AC4F-45B8-84CE-02749FCAA064}" type="datetimeFigureOut">
              <a:rPr lang="ru-RU" smtClean="0"/>
              <a:t>25.07.2019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CF81E8-2BCA-49D0-B165-A93ED8E50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351AE7-E119-4678-BD1C-47FDE6191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2C4D3-AD66-4FBC-A8FB-93A9C62DE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312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31AED8-46D4-45F8-B610-361CAE308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91DFC3-2BBC-411C-ACDF-B8C2555988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AEB32B-70FC-4033-9104-982505F25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4BE5C-AC4F-45B8-84CE-02749FCAA064}" type="datetimeFigureOut">
              <a:rPr lang="ru-RU" smtClean="0"/>
              <a:t>25.07.2019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CDA9EC-FE98-4BF5-A736-E4EF1B969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8A3E39-F4E8-4E17-8E36-38B0F65AF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2C4D3-AD66-4FBC-A8FB-93A9C62DE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883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65E10B-CB71-4CB8-8A9D-F4F2A9EF3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E44DF67-1FFA-43DA-A79B-F121A5447E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0E23DB-1AB9-4698-8DA4-CF749BCF5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4BE5C-AC4F-45B8-84CE-02749FCAA064}" type="datetimeFigureOut">
              <a:rPr lang="ru-RU" smtClean="0"/>
              <a:t>25.07.2019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64B1C9-433A-485C-B315-EB03903EC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F77603-1DB7-4A87-9F11-DA770D4F7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2C4D3-AD66-4FBC-A8FB-93A9C62DE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498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401901-219E-4B03-85AA-D116B9C88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08A99E-6676-41D7-9039-BBFE36FC6D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479CEE7-B372-440E-9654-45FCCA5F58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1DB6B8A-AD20-40BD-9E09-3DA634B9F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4BE5C-AC4F-45B8-84CE-02749FCAA064}" type="datetimeFigureOut">
              <a:rPr lang="ru-RU" smtClean="0"/>
              <a:t>25.07.2019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7E6C6C-BEA1-487B-A943-437794444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C2B0626-522A-4111-86AA-EED950504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2C4D3-AD66-4FBC-A8FB-93A9C62DE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798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35AD17-35BD-4F5E-AEF9-B4F355D7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E3A0711-DCE7-4C70-BE10-C80BDE3FE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1324A28-D1E1-4BBF-BD13-F2CC27E2EF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C428ADF-74FE-4838-B31A-60991485A3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E44A9A8-76FF-4EA6-BB89-2FE5720F48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CF6F142-F769-4D50-9387-1817396C9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4BE5C-AC4F-45B8-84CE-02749FCAA064}" type="datetimeFigureOut">
              <a:rPr lang="ru-RU" smtClean="0"/>
              <a:t>25.07.2019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D38A82C-9362-422E-AB8F-C5A527CF4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BBEC8C7-6591-4456-A738-868DB4343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2C4D3-AD66-4FBC-A8FB-93A9C62DE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188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357126-ED18-4A1D-B420-BC9A89B41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EEDC1BE-3ED9-4D45-8393-F09F5A98B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4BE5C-AC4F-45B8-84CE-02749FCAA064}" type="datetimeFigureOut">
              <a:rPr lang="ru-RU" smtClean="0"/>
              <a:t>25.07.2019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25E4893-1ADB-42D4-AF55-DA69AB0E6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2E12914-67AA-4AD5-9B83-FD0277CF5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2C4D3-AD66-4FBC-A8FB-93A9C62DE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273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9A9066-183E-4595-B6AE-5CC2C2F4E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4BE5C-AC4F-45B8-84CE-02749FCAA064}" type="datetimeFigureOut">
              <a:rPr lang="ru-RU" smtClean="0"/>
              <a:t>25.07.2019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B507086-A583-4FF9-99F9-6FD8AFCF7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DEF74E7-A92C-4E87-9EBF-86B1BB74C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2C4D3-AD66-4FBC-A8FB-93A9C62DE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077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84FE27-CBBF-4B79-896E-3E64A14D7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BEED38-98D6-4799-8332-0E0CF9CDF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8D09140-B39A-476E-8967-E2AE6BA974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78B844-9E8B-49CB-93BA-BDFF8F723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4BE5C-AC4F-45B8-84CE-02749FCAA064}" type="datetimeFigureOut">
              <a:rPr lang="ru-RU" smtClean="0"/>
              <a:t>25.07.2019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E4F5894-48F3-4ACA-9400-164F6A5EF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C6BD615-43B8-4633-8305-1685533BB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2C4D3-AD66-4FBC-A8FB-93A9C62DE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196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0C4B2B-3F04-460B-AB21-0FD54C3E7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9B13032-B31E-445B-8E6A-905918625D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8D8B2E9-2683-482B-AFF4-EEEFEDE9C4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15A6FC-9480-4D7E-A9A3-B9289CF0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4BE5C-AC4F-45B8-84CE-02749FCAA064}" type="datetimeFigureOut">
              <a:rPr lang="ru-RU" smtClean="0"/>
              <a:t>25.07.2019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6FBEBF-3195-4920-A80B-B5F652408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A5C277-6522-46A6-B9E5-C1A553B80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2C4D3-AD66-4FBC-A8FB-93A9C62DE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084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8AC3CD-E3BC-4FF9-A125-57BD1EB1C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9646D3-9590-434D-A8DC-A02173E697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726B4D-00E5-40CE-B031-9FB26050C4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4BE5C-AC4F-45B8-84CE-02749FCAA064}" type="datetimeFigureOut">
              <a:rPr lang="ru-RU" smtClean="0"/>
              <a:t>25.07.2019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AF1E86-6921-47B0-9386-29AC1086F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DD0CB0-A29A-4077-B516-AC77FF7C43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2C4D3-AD66-4FBC-A8FB-93A9C62DE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619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ts-tender.ru/" TargetMode="External"/><Relationship Id="rId3" Type="http://schemas.openxmlformats.org/officeDocument/2006/relationships/hyperlink" Target="http://roseltorg.ru/" TargetMode="External"/><Relationship Id="rId7" Type="http://schemas.openxmlformats.org/officeDocument/2006/relationships/hyperlink" Target="http://www.sberbank-ast.ru/" TargetMode="External"/><Relationship Id="rId2" Type="http://schemas.openxmlformats.org/officeDocument/2006/relationships/hyperlink" Target="http://etp.zakazrf.ru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tektorg.ru/" TargetMode="External"/><Relationship Id="rId5" Type="http://schemas.openxmlformats.org/officeDocument/2006/relationships/hyperlink" Target="http://www.etp-ets.ru/" TargetMode="External"/><Relationship Id="rId4" Type="http://schemas.openxmlformats.org/officeDocument/2006/relationships/hyperlink" Target="https://lot-online.ru/" TargetMode="External"/><Relationship Id="rId9" Type="http://schemas.openxmlformats.org/officeDocument/2006/relationships/hyperlink" Target="https://etpgpb.ru/" TargetMode="Externa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0E4486E-D88D-47BE-92BC-AE4AD23F39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1481"/>
            <a:ext cx="12192000" cy="100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науки Российской Федерации</a:t>
            </a:r>
            <a:endParaRPr lang="ru-RU" altLang="ru-RU" sz="1400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</a:t>
            </a:r>
            <a:r>
              <a:rPr lang="ru-RU" alt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учреждениевысшего</a:t>
            </a: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образования</a:t>
            </a:r>
            <a:endParaRPr lang="ru-RU" altLang="ru-RU" sz="1400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«Самарский государственный экономический университет»</a:t>
            </a:r>
            <a:endParaRPr lang="ru-RU" altLang="ru-RU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7701D97-1F04-4784-8071-96A4CABBBE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3475" y="1325564"/>
            <a:ext cx="4502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</a:t>
            </a:r>
            <a:r>
              <a:rPr lang="ru-RU" altLang="ru-RU" sz="16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коммерции,</a:t>
            </a:r>
            <a:r>
              <a:rPr lang="ru-RU" altLang="ru-RU" sz="16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маркетинга</a:t>
            </a:r>
            <a:r>
              <a:rPr lang="ru-RU" altLang="ru-RU" sz="16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altLang="ru-RU" sz="16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сервиса</a:t>
            </a:r>
            <a:r>
              <a:rPr lang="ru-RU" altLang="ru-RU" sz="16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altLang="ru-RU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E96B513-C1E6-4AD2-AC3C-BF51B0436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1695451"/>
            <a:ext cx="4076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коммерции, сервиса и туризма</a:t>
            </a:r>
            <a:endParaRPr lang="ru-RU" altLang="ru-RU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9">
            <a:extLst>
              <a:ext uri="{FF2B5EF4-FFF2-40B4-BE49-F238E27FC236}">
                <a16:creationId xmlns:a16="http://schemas.microsoft.com/office/drawing/2014/main" id="{AEA90FDF-FEF8-4A02-9E3E-EF41B70CF2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6092825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Самара 2019</a:t>
            </a:r>
            <a:endParaRPr lang="ru-RU" altLang="ru-RU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5F50A75-CA76-4319-8852-4CD8887B92C1}"/>
              </a:ext>
            </a:extLst>
          </p:cNvPr>
          <p:cNvSpPr/>
          <p:nvPr/>
        </p:nvSpPr>
        <p:spPr>
          <a:xfrm>
            <a:off x="1283970" y="2414497"/>
            <a:ext cx="9281160" cy="2865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НАГЛЯДНОЕ ПОСОБИЕ ДЛЯ ИЗУЧЕНИЯ ДИСЦИПЛИНЫ</a:t>
            </a:r>
            <a:endParaRPr lang="ru-RU" sz="16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«Управление государственными и муниципальными закупками»</a:t>
            </a:r>
            <a:endParaRPr lang="ru-RU" sz="16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Направления подготовки</a:t>
            </a:r>
          </a:p>
          <a:p>
            <a:pPr algn="ctr">
              <a:lnSpc>
                <a:spcPct val="115000"/>
              </a:lnSpc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38.04.06 ТОРГОВОЕ ДЕЛО </a:t>
            </a:r>
          </a:p>
          <a:p>
            <a:pPr algn="ctr">
              <a:lnSpc>
                <a:spcPct val="115000"/>
              </a:lnSpc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Магистерская программа "Эффективные продажи и управление закупками»</a:t>
            </a:r>
          </a:p>
          <a:p>
            <a:pPr>
              <a:lnSpc>
                <a:spcPct val="115000"/>
              </a:lnSpc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Автор:</a:t>
            </a:r>
            <a:endParaRPr lang="ru-RU" sz="1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к.и.н., доцент                                                                                                                 Устина Н.А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dirty="0">
                <a:solidFill>
                  <a:srgbClr val="002060"/>
                </a:solidFill>
              </a:rPr>
              <a:t> 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112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3569794-E95B-4EB5-8E41-E8BEA82AC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6525"/>
            <a:ext cx="11978640" cy="594995"/>
          </a:xfrm>
        </p:spPr>
        <p:txBody>
          <a:bodyPr>
            <a:normAutofit fontScale="90000"/>
          </a:bodyPr>
          <a:lstStyle/>
          <a:p>
            <a:pPr algn="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1. Общие положения о закупках. Порядок организации и участия в закупочной деятельности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30B7C89-D5C5-426E-A0B6-A97AE7F45D97}"/>
              </a:ext>
            </a:extLst>
          </p:cNvPr>
          <p:cNvSpPr/>
          <p:nvPr/>
        </p:nvSpPr>
        <p:spPr>
          <a:xfrm>
            <a:off x="402916" y="1319280"/>
            <a:ext cx="2436537" cy="64633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закупок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9A0ADA0-BE20-404A-BD21-B6BAB4D92667}"/>
              </a:ext>
            </a:extLst>
          </p:cNvPr>
          <p:cNvSpPr/>
          <p:nvPr/>
        </p:nvSpPr>
        <p:spPr>
          <a:xfrm>
            <a:off x="3552783" y="1319280"/>
            <a:ext cx="2170783" cy="64633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закупок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FFB4D8E-A5E9-4C9F-8FB3-DB574C13E48B}"/>
              </a:ext>
            </a:extLst>
          </p:cNvPr>
          <p:cNvSpPr/>
          <p:nvPr/>
        </p:nvSpPr>
        <p:spPr>
          <a:xfrm>
            <a:off x="402916" y="2565403"/>
            <a:ext cx="2436537" cy="64633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- график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закупок</a:t>
            </a:r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A4E9F566-1C1E-4240-8422-42C6C1CDA9B0}"/>
              </a:ext>
            </a:extLst>
          </p:cNvPr>
          <p:cNvSpPr/>
          <p:nvPr/>
        </p:nvSpPr>
        <p:spPr>
          <a:xfrm>
            <a:off x="2971528" y="1406145"/>
            <a:ext cx="449179" cy="484632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id="{2DFEC0A4-573B-4FA5-A801-4B62851885EA}"/>
              </a:ext>
            </a:extLst>
          </p:cNvPr>
          <p:cNvSpPr/>
          <p:nvPr/>
        </p:nvSpPr>
        <p:spPr>
          <a:xfrm rot="5400000">
            <a:off x="1396594" y="2023190"/>
            <a:ext cx="449179" cy="484632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EFDE709-2E80-4DBB-A71A-DA97AA1CF430}"/>
              </a:ext>
            </a:extLst>
          </p:cNvPr>
          <p:cNvSpPr/>
          <p:nvPr/>
        </p:nvSpPr>
        <p:spPr>
          <a:xfrm>
            <a:off x="6468435" y="1307565"/>
            <a:ext cx="5489350" cy="64633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Совокупность необходимых сведений для планирования закупок в среднесрочной перспективе</a:t>
            </a:r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8E1B6EAE-06F7-43B2-A395-04EFE413C020}"/>
              </a:ext>
            </a:extLst>
          </p:cNvPr>
          <p:cNvSpPr/>
          <p:nvPr/>
        </p:nvSpPr>
        <p:spPr>
          <a:xfrm flipV="1">
            <a:off x="5871411" y="1307565"/>
            <a:ext cx="449179" cy="594995"/>
          </a:xfrm>
          <a:prstGeom prst="right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: вправо 11">
            <a:extLst>
              <a:ext uri="{FF2B5EF4-FFF2-40B4-BE49-F238E27FC236}">
                <a16:creationId xmlns:a16="http://schemas.microsoft.com/office/drawing/2014/main" id="{F2B2339F-4618-4114-9ECF-393A7FE498BC}"/>
              </a:ext>
            </a:extLst>
          </p:cNvPr>
          <p:cNvSpPr/>
          <p:nvPr/>
        </p:nvSpPr>
        <p:spPr>
          <a:xfrm>
            <a:off x="2959224" y="2565402"/>
            <a:ext cx="449179" cy="484632"/>
          </a:xfrm>
          <a:prstGeom prst="right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75DC568-E9BE-41E3-ABA5-C9CA1BFD2D97}"/>
              </a:ext>
            </a:extLst>
          </p:cNvPr>
          <p:cNvSpPr/>
          <p:nvPr/>
        </p:nvSpPr>
        <p:spPr>
          <a:xfrm>
            <a:off x="3552783" y="2478605"/>
            <a:ext cx="8405002" cy="92333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Формируется заказчиком в соответствии с планом закупок и является основанием для закупки ТРУ в течении очередного финансового года. План-график определяет конкретный перечень информации в отношении каждой закупки.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4A0320F-7FE4-4179-921A-875F1EB16B61}"/>
              </a:ext>
            </a:extLst>
          </p:cNvPr>
          <p:cNvSpPr/>
          <p:nvPr/>
        </p:nvSpPr>
        <p:spPr>
          <a:xfrm>
            <a:off x="3142778" y="3649048"/>
            <a:ext cx="5693084" cy="36933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плана- графика закупок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A45EEA9-F475-42C9-9766-6BE1C2AEA63E}"/>
              </a:ext>
            </a:extLst>
          </p:cNvPr>
          <p:cNvSpPr/>
          <p:nvPr/>
        </p:nvSpPr>
        <p:spPr>
          <a:xfrm>
            <a:off x="423771" y="4574692"/>
            <a:ext cx="11554869" cy="1754326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увеличение или уменьшение Н(М)Ц контракта, цены контракта, заключаемого с единственным П(ПИ);</a:t>
            </a:r>
          </a:p>
          <a:p>
            <a:pPr algn="just"/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изменение до начала закупки срока исполнения контракта, порядка оплаты или размера аванса;</a:t>
            </a:r>
          </a:p>
          <a:p>
            <a:pPr algn="just"/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изменение даты начала закупки и (или) способа определения П(ПИ), отмена заказчиком закупки, предусмотренной планом-графиком;</a:t>
            </a:r>
          </a:p>
          <a:p>
            <a:pPr algn="just"/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реализация решения, принятого заказчиком по итогам проведенного в соответствии со ст. 20 настоящего ФЗ обязательного общественного обсуждения закупок и не требующего внесения изменений в план закупок</a:t>
            </a:r>
          </a:p>
        </p:txBody>
      </p:sp>
    </p:spTree>
    <p:extLst>
      <p:ext uri="{BB962C8B-B14F-4D97-AF65-F5344CB8AC3E}">
        <p14:creationId xmlns:p14="http://schemas.microsoft.com/office/powerpoint/2010/main" val="2869330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>
            <a:extLst>
              <a:ext uri="{FF2B5EF4-FFF2-40B4-BE49-F238E27FC236}">
                <a16:creationId xmlns:a16="http://schemas.microsoft.com/office/drawing/2014/main" id="{A3C5B0CE-C3B3-475C-8C6C-1364FFFD3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6525"/>
            <a:ext cx="11978640" cy="594995"/>
          </a:xfrm>
        </p:spPr>
        <p:txBody>
          <a:bodyPr>
            <a:normAutofit fontScale="90000"/>
          </a:bodyPr>
          <a:lstStyle/>
          <a:p>
            <a:pPr algn="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1. Общие положения о закупках. Порядок организации и участия в закупочной деятельности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856666D-A498-47F4-92D2-4A140287FCDE}"/>
              </a:ext>
            </a:extLst>
          </p:cNvPr>
          <p:cNvSpPr/>
          <p:nvPr/>
        </p:nvSpPr>
        <p:spPr>
          <a:xfrm>
            <a:off x="285810" y="1544807"/>
            <a:ext cx="3668829" cy="5016758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идентификационный код закупки;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осуществления закупки;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объекта и (или) наименования объектов закупки и описание таких объекта и (или) объектов закупки;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финансового обеспечения для осуществления закупки;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(периодичность) осуществления планируемых закупок;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обоснование закупки;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закупках инновационных и высокотехнологичных ТРУ;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обязательном общественном обсуждении закупки ТРУ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84757EF-692A-4672-8EFF-6A8D6FBD2108}"/>
              </a:ext>
            </a:extLst>
          </p:cNvPr>
          <p:cNvSpPr/>
          <p:nvPr/>
        </p:nvSpPr>
        <p:spPr>
          <a:xfrm>
            <a:off x="285810" y="1015053"/>
            <a:ext cx="3668829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закупок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4026A8D-710F-49DF-8F76-38EED4453FB1}"/>
              </a:ext>
            </a:extLst>
          </p:cNvPr>
          <p:cNvSpPr/>
          <p:nvPr/>
        </p:nvSpPr>
        <p:spPr>
          <a:xfrm>
            <a:off x="4168000" y="1015053"/>
            <a:ext cx="7606906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– график закупок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D768408-4AC1-4648-BB4C-50372C2CD7B7}"/>
              </a:ext>
            </a:extLst>
          </p:cNvPr>
          <p:cNvSpPr/>
          <p:nvPr/>
        </p:nvSpPr>
        <p:spPr>
          <a:xfrm>
            <a:off x="4167999" y="1544807"/>
            <a:ext cx="7810641" cy="5016758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ИКЗ;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и описание объекта закупки с указанием характеристик этого объекта,</a:t>
            </a:r>
          </a:p>
          <a:p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количество поставляемого товара, объем выполняемой работы, оказываемой услуги,</a:t>
            </a:r>
          </a:p>
          <a:p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планируемые сроки,</a:t>
            </a:r>
          </a:p>
          <a:p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периодичность поставки товара, выполнения работы или оказания услуги,</a:t>
            </a:r>
          </a:p>
          <a:p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Н(М)Ц контракта (далее – Н(М)Ц контракта), цена контракта, заключаемого с единственным поставщиком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Обоснование закупки,</a:t>
            </a:r>
          </a:p>
          <a:p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размер аванса (если предусмотрена выплата аванса),</a:t>
            </a:r>
          </a:p>
          <a:p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этапы оплаты (если исполнение контракта и его оплата предусмотрены поэтапно);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требования к участнику закупки (при наличии таких требований) и обоснование таких требований;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определения поставщика и обоснование выбора этого способа;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начала закупки;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размере предоставляемых обеспечения соответствующей заявки УЗ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применении критерия стоимости жизненного цикла товара или созданного в результате выполнения работы объекта (в случае применения указанного критерия) при определении поставщика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банковском сопровождении контракта</a:t>
            </a:r>
          </a:p>
        </p:txBody>
      </p:sp>
    </p:spTree>
    <p:extLst>
      <p:ext uri="{BB962C8B-B14F-4D97-AF65-F5344CB8AC3E}">
        <p14:creationId xmlns:p14="http://schemas.microsoft.com/office/powerpoint/2010/main" val="2161349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>
            <a:extLst>
              <a:ext uri="{FF2B5EF4-FFF2-40B4-BE49-F238E27FC236}">
                <a16:creationId xmlns:a16="http://schemas.microsoft.com/office/drawing/2014/main" id="{9E10CAC8-A174-44B0-ACCF-00332548C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6525"/>
            <a:ext cx="11978640" cy="594995"/>
          </a:xfrm>
        </p:spPr>
        <p:txBody>
          <a:bodyPr>
            <a:normAutofit fontScale="90000"/>
          </a:bodyPr>
          <a:lstStyle/>
          <a:p>
            <a:pPr algn="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1. Общие положения о закупках. Порядок организации и участия в закупочной деятельности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92F3C18-8369-45D5-B220-45CAE876CD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201" r="-1094" b="7201"/>
          <a:stretch/>
        </p:blipFill>
        <p:spPr>
          <a:xfrm>
            <a:off x="5108222" y="2990850"/>
            <a:ext cx="6762936" cy="321945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0ECF470-DB39-449F-B8D9-E36636FF1A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" t="6528" r="-1447" b="6646"/>
          <a:stretch/>
        </p:blipFill>
        <p:spPr>
          <a:xfrm>
            <a:off x="320842" y="930442"/>
            <a:ext cx="6762936" cy="3254279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A6EF4CB-A7F8-4935-93BE-99678DE50D30}"/>
              </a:ext>
            </a:extLst>
          </p:cNvPr>
          <p:cNvSpPr/>
          <p:nvPr/>
        </p:nvSpPr>
        <p:spPr>
          <a:xfrm>
            <a:off x="7334250" y="1091251"/>
            <a:ext cx="4536908" cy="64633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– </a:t>
            </a:r>
            <a:r>
              <a:rPr lang="ru-RU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закупок</a:t>
            </a:r>
          </a:p>
          <a:p>
            <a:pPr algn="ctr"/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119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>
            <a:extLst>
              <a:ext uri="{FF2B5EF4-FFF2-40B4-BE49-F238E27FC236}">
                <a16:creationId xmlns:a16="http://schemas.microsoft.com/office/drawing/2014/main" id="{3C7663DA-605D-456B-8C56-50A2C189C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6525"/>
            <a:ext cx="11978640" cy="594995"/>
          </a:xfrm>
        </p:spPr>
        <p:txBody>
          <a:bodyPr>
            <a:normAutofit fontScale="90000"/>
          </a:bodyPr>
          <a:lstStyle/>
          <a:p>
            <a:pPr algn="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1. Общие положения о закупках. Порядок организации и участия в закупочной деятельности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5590E1F-2F3C-4E58-87E9-8E658C8BECD7}"/>
              </a:ext>
            </a:extLst>
          </p:cNvPr>
          <p:cNvSpPr/>
          <p:nvPr/>
        </p:nvSpPr>
        <p:spPr>
          <a:xfrm>
            <a:off x="243840" y="861001"/>
            <a:ext cx="3017520" cy="707886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Обоснование закупки</a:t>
            </a:r>
          </a:p>
          <a:p>
            <a:pPr algn="ctr"/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2AA7867-B290-45D9-ACE5-39AFC8ABCA5A}"/>
              </a:ext>
            </a:extLst>
          </p:cNvPr>
          <p:cNvSpPr/>
          <p:nvPr/>
        </p:nvSpPr>
        <p:spPr>
          <a:xfrm>
            <a:off x="4016985" y="861001"/>
            <a:ext cx="2475585" cy="64633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закупок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EFD2C58-9071-4437-994F-F754E3D1A81D}"/>
              </a:ext>
            </a:extLst>
          </p:cNvPr>
          <p:cNvSpPr/>
          <p:nvPr/>
        </p:nvSpPr>
        <p:spPr>
          <a:xfrm>
            <a:off x="243840" y="2140305"/>
            <a:ext cx="3017520" cy="64633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- график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закупок</a:t>
            </a:r>
          </a:p>
        </p:txBody>
      </p:sp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C12281AE-1432-4A01-9C00-BF436EE93901}"/>
              </a:ext>
            </a:extLst>
          </p:cNvPr>
          <p:cNvSpPr/>
          <p:nvPr/>
        </p:nvSpPr>
        <p:spPr>
          <a:xfrm>
            <a:off x="3398849" y="972628"/>
            <a:ext cx="449179" cy="484632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C820A0C6-60EA-4C1D-AE6A-170ABCA10197}"/>
              </a:ext>
            </a:extLst>
          </p:cNvPr>
          <p:cNvSpPr/>
          <p:nvPr/>
        </p:nvSpPr>
        <p:spPr>
          <a:xfrm rot="5400000">
            <a:off x="1795863" y="1624621"/>
            <a:ext cx="449179" cy="484632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8521432-40C2-427B-9CD8-6591B80C153D}"/>
              </a:ext>
            </a:extLst>
          </p:cNvPr>
          <p:cNvSpPr/>
          <p:nvPr/>
        </p:nvSpPr>
        <p:spPr>
          <a:xfrm>
            <a:off x="7125617" y="835167"/>
            <a:ext cx="4853023" cy="31393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 (или) объекты закупки исходя из необходимости реализации конкретной цели осуществления закупки,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закупаемым заказчиком ТРУ (в том числе предельная цена ТРУ) и (или) нормативные затраты на обеспечение функций государственных органов, органов управления государственными внебюджетными фондами, муниципальных органов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id="{D50C4F30-1A57-4874-9372-9F0CBEAC9F63}"/>
              </a:ext>
            </a:extLst>
          </p:cNvPr>
          <p:cNvSpPr/>
          <p:nvPr/>
        </p:nvSpPr>
        <p:spPr>
          <a:xfrm>
            <a:off x="6553860" y="932089"/>
            <a:ext cx="449179" cy="484632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BA277B2-003C-4A5B-BCE7-B00421A5ECE4}"/>
              </a:ext>
            </a:extLst>
          </p:cNvPr>
          <p:cNvSpPr/>
          <p:nvPr/>
        </p:nvSpPr>
        <p:spPr>
          <a:xfrm>
            <a:off x="243840" y="3358054"/>
            <a:ext cx="3092066" cy="258532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Начальная максимальная цена контракта, цена контракта Заключаемого с единственным поставщиком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определения поставщика, в том числе дополнительные требования к УЗ</a:t>
            </a:r>
          </a:p>
        </p:txBody>
      </p:sp>
      <p:sp>
        <p:nvSpPr>
          <p:cNvPr id="12" name="Стрелка: вправо 11">
            <a:extLst>
              <a:ext uri="{FF2B5EF4-FFF2-40B4-BE49-F238E27FC236}">
                <a16:creationId xmlns:a16="http://schemas.microsoft.com/office/drawing/2014/main" id="{9111891C-4093-4640-8D1C-95552F68FE6F}"/>
              </a:ext>
            </a:extLst>
          </p:cNvPr>
          <p:cNvSpPr/>
          <p:nvPr/>
        </p:nvSpPr>
        <p:spPr>
          <a:xfrm rot="5400000">
            <a:off x="1795863" y="2817688"/>
            <a:ext cx="449179" cy="484632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23D4EA1-7532-480F-B919-C58B49744775}"/>
              </a:ext>
            </a:extLst>
          </p:cNvPr>
          <p:cNvSpPr/>
          <p:nvPr/>
        </p:nvSpPr>
        <p:spPr>
          <a:xfrm>
            <a:off x="4016985" y="1591633"/>
            <a:ext cx="2475585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мониторинга закупок, аудита в сфере закупок и контроля в сфере закупок конкретная закупка может быть признана необоснованной</a:t>
            </a:r>
          </a:p>
        </p:txBody>
      </p:sp>
      <p:sp>
        <p:nvSpPr>
          <p:cNvPr id="14" name="Стрелка: вправо 13">
            <a:extLst>
              <a:ext uri="{FF2B5EF4-FFF2-40B4-BE49-F238E27FC236}">
                <a16:creationId xmlns:a16="http://schemas.microsoft.com/office/drawing/2014/main" id="{07751856-B550-4F5F-9EC7-70B05A1E7FAB}"/>
              </a:ext>
            </a:extLst>
          </p:cNvPr>
          <p:cNvSpPr/>
          <p:nvPr/>
        </p:nvSpPr>
        <p:spPr>
          <a:xfrm>
            <a:off x="3428666" y="3426874"/>
            <a:ext cx="449179" cy="484632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: вправо 14">
            <a:extLst>
              <a:ext uri="{FF2B5EF4-FFF2-40B4-BE49-F238E27FC236}">
                <a16:creationId xmlns:a16="http://schemas.microsoft.com/office/drawing/2014/main" id="{5C158FC8-A73F-4EDA-BAD2-F0BA073C102D}"/>
              </a:ext>
            </a:extLst>
          </p:cNvPr>
          <p:cNvSpPr/>
          <p:nvPr/>
        </p:nvSpPr>
        <p:spPr>
          <a:xfrm rot="10800000">
            <a:off x="6553860" y="3489402"/>
            <a:ext cx="449179" cy="484632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292C766D-1DE2-4C08-B703-4E1139224217}"/>
              </a:ext>
            </a:extLst>
          </p:cNvPr>
          <p:cNvSpPr/>
          <p:nvPr/>
        </p:nvSpPr>
        <p:spPr>
          <a:xfrm>
            <a:off x="3985514" y="4020428"/>
            <a:ext cx="2475586" cy="707886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Нормирование закупки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A18DC44-E53A-4D9D-B779-61AAD6967413}"/>
              </a:ext>
            </a:extLst>
          </p:cNvPr>
          <p:cNvSpPr/>
          <p:nvPr/>
        </p:nvSpPr>
        <p:spPr>
          <a:xfrm>
            <a:off x="7125617" y="4179313"/>
            <a:ext cx="4853023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требований к закупаемым заказчиком ТРУ (в том числе предельной цены ТРУ) и (или) нормативных затрат на обеспечение функций гос. органов, органов управления гос. внебюджетными фондами, муниципальных органов</a:t>
            </a:r>
          </a:p>
        </p:txBody>
      </p:sp>
      <p:sp>
        <p:nvSpPr>
          <p:cNvPr id="18" name="Стрелка: вправо 17">
            <a:extLst>
              <a:ext uri="{FF2B5EF4-FFF2-40B4-BE49-F238E27FC236}">
                <a16:creationId xmlns:a16="http://schemas.microsoft.com/office/drawing/2014/main" id="{A499BBEA-E268-4BBB-A299-7EC01EAE9A06}"/>
              </a:ext>
            </a:extLst>
          </p:cNvPr>
          <p:cNvSpPr/>
          <p:nvPr/>
        </p:nvSpPr>
        <p:spPr>
          <a:xfrm>
            <a:off x="6568769" y="4174603"/>
            <a:ext cx="449179" cy="484632"/>
          </a:xfrm>
          <a:prstGeom prst="right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73088072-66C9-4E7D-89DB-E124E666E51A}"/>
              </a:ext>
            </a:extLst>
          </p:cNvPr>
          <p:cNvSpPr/>
          <p:nvPr/>
        </p:nvSpPr>
        <p:spPr>
          <a:xfrm>
            <a:off x="121920" y="6100583"/>
            <a:ext cx="11910060" cy="58477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количеству, качеству, потребительским свойствам ТРУ, позволяющие обеспечить ГМУ нужды, но не приводящие к закупкам, которые имеют избыточные потребительские свойства</a:t>
            </a:r>
          </a:p>
        </p:txBody>
      </p:sp>
      <p:sp>
        <p:nvSpPr>
          <p:cNvPr id="20" name="Стрелка: вправо 19">
            <a:extLst>
              <a:ext uri="{FF2B5EF4-FFF2-40B4-BE49-F238E27FC236}">
                <a16:creationId xmlns:a16="http://schemas.microsoft.com/office/drawing/2014/main" id="{235F5AEE-B9DD-495D-9C2F-C8A43B7CE52D}"/>
              </a:ext>
            </a:extLst>
          </p:cNvPr>
          <p:cNvSpPr/>
          <p:nvPr/>
        </p:nvSpPr>
        <p:spPr>
          <a:xfrm rot="5400000">
            <a:off x="4968899" y="5024694"/>
            <a:ext cx="449179" cy="484632"/>
          </a:xfrm>
          <a:prstGeom prst="right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910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>
            <a:extLst>
              <a:ext uri="{FF2B5EF4-FFF2-40B4-BE49-F238E27FC236}">
                <a16:creationId xmlns:a16="http://schemas.microsoft.com/office/drawing/2014/main" id="{6F1D9D4D-D585-45C9-AB5F-AAD197FDB5DE}"/>
              </a:ext>
            </a:extLst>
          </p:cNvPr>
          <p:cNvSpPr txBox="1">
            <a:spLocks/>
          </p:cNvSpPr>
          <p:nvPr/>
        </p:nvSpPr>
        <p:spPr>
          <a:xfrm>
            <a:off x="0" y="136525"/>
            <a:ext cx="11978640" cy="594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1. Общие положения о закупках. Порядок организации и участия в закупочной деятельности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BFF9D47-A27A-483B-8E3F-2A47ACF3EBC4}"/>
              </a:ext>
            </a:extLst>
          </p:cNvPr>
          <p:cNvSpPr/>
          <p:nvPr/>
        </p:nvSpPr>
        <p:spPr>
          <a:xfrm>
            <a:off x="313196" y="996144"/>
            <a:ext cx="3131044" cy="64633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Начальная (максимальная) цена контракта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6C6A12D-DCC0-4029-89E7-705F189B4A77}"/>
              </a:ext>
            </a:extLst>
          </p:cNvPr>
          <p:cNvSpPr/>
          <p:nvPr/>
        </p:nvSpPr>
        <p:spPr>
          <a:xfrm>
            <a:off x="7955280" y="1011385"/>
            <a:ext cx="4023360" cy="64633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Цена контракта, заключаемого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единственным поставщиком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199EA58-52ED-4850-BF84-73363CB7741E}"/>
              </a:ext>
            </a:extLst>
          </p:cNvPr>
          <p:cNvSpPr/>
          <p:nvPr/>
        </p:nvSpPr>
        <p:spPr>
          <a:xfrm>
            <a:off x="4134238" y="996144"/>
            <a:ext cx="3131044" cy="64633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определения цены</a:t>
            </a:r>
          </a:p>
        </p:txBody>
      </p:sp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548CD1C1-4E63-4AD6-9153-54CAC269908B}"/>
              </a:ext>
            </a:extLst>
          </p:cNvPr>
          <p:cNvSpPr/>
          <p:nvPr/>
        </p:nvSpPr>
        <p:spPr>
          <a:xfrm>
            <a:off x="3564649" y="1076993"/>
            <a:ext cx="449179" cy="484632"/>
          </a:xfrm>
          <a:prstGeom prst="right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0B5CA2F5-AD45-4D1C-B116-5B474966DE79}"/>
              </a:ext>
            </a:extLst>
          </p:cNvPr>
          <p:cNvSpPr/>
          <p:nvPr/>
        </p:nvSpPr>
        <p:spPr>
          <a:xfrm rot="10800000">
            <a:off x="7385691" y="1076993"/>
            <a:ext cx="449179" cy="484632"/>
          </a:xfrm>
          <a:prstGeom prst="right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4F3F6EC-0063-4671-8BA4-670766EA2738}"/>
              </a:ext>
            </a:extLst>
          </p:cNvPr>
          <p:cNvSpPr/>
          <p:nvPr/>
        </p:nvSpPr>
        <p:spPr>
          <a:xfrm>
            <a:off x="3564649" y="2428425"/>
            <a:ext cx="4270221" cy="34163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метод сопоставимых рыночных цен (анализа рынка);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нормативный метод;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тарифный метод;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проектно-сметный метод;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затратный метод.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сопоставимых рыночных цен (анализа рынка) является приоритетным для определения и обоснования начальной максимальной цены контракта, цены контракта, заключаемого с единственным поставщиком</a:t>
            </a:r>
          </a:p>
        </p:txBody>
      </p:sp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id="{74396458-139A-4CC5-A717-16122110F7C7}"/>
              </a:ext>
            </a:extLst>
          </p:cNvPr>
          <p:cNvSpPr/>
          <p:nvPr/>
        </p:nvSpPr>
        <p:spPr>
          <a:xfrm rot="5400000">
            <a:off x="5475169" y="1738851"/>
            <a:ext cx="449179" cy="484632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3B05982-7494-4C5D-AB39-3BEA90F264CC}"/>
              </a:ext>
            </a:extLst>
          </p:cNvPr>
          <p:cNvSpPr/>
          <p:nvPr/>
        </p:nvSpPr>
        <p:spPr>
          <a:xfrm>
            <a:off x="313196" y="2428425"/>
            <a:ext cx="2795764" cy="23083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Предельное значение цены, которое указывается в извещении о проведении закупки, документации о закупке, приглашении принять участие в закрытой закупке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: вправо 11">
            <a:extLst>
              <a:ext uri="{FF2B5EF4-FFF2-40B4-BE49-F238E27FC236}">
                <a16:creationId xmlns:a16="http://schemas.microsoft.com/office/drawing/2014/main" id="{97A220FC-F4EE-4E04-A374-52645299FBF6}"/>
              </a:ext>
            </a:extLst>
          </p:cNvPr>
          <p:cNvSpPr/>
          <p:nvPr/>
        </p:nvSpPr>
        <p:spPr>
          <a:xfrm rot="5400000">
            <a:off x="1486488" y="1793134"/>
            <a:ext cx="449179" cy="484632"/>
          </a:xfrm>
          <a:prstGeom prst="right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865095A-8637-4818-88FB-06B154948528}"/>
              </a:ext>
            </a:extLst>
          </p:cNvPr>
          <p:cNvSpPr/>
          <p:nvPr/>
        </p:nvSpPr>
        <p:spPr>
          <a:xfrm>
            <a:off x="288805" y="4927567"/>
            <a:ext cx="2795764" cy="1477328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Устанавливается при определении поставщика (подрядчика, исполнителя) конкурентным способом.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CBCF422-F402-4D0F-8189-D2B09078EB2B}"/>
              </a:ext>
            </a:extLst>
          </p:cNvPr>
          <p:cNvSpPr/>
          <p:nvPr/>
        </p:nvSpPr>
        <p:spPr>
          <a:xfrm>
            <a:off x="8229600" y="2367878"/>
            <a:ext cx="3649204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Фиксированное значение цены, определенное и обоснованное заказчиком.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трелка: вправо 14">
            <a:extLst>
              <a:ext uri="{FF2B5EF4-FFF2-40B4-BE49-F238E27FC236}">
                <a16:creationId xmlns:a16="http://schemas.microsoft.com/office/drawing/2014/main" id="{C0B770C9-3602-4934-89F7-DAE8DCDD2129}"/>
              </a:ext>
            </a:extLst>
          </p:cNvPr>
          <p:cNvSpPr/>
          <p:nvPr/>
        </p:nvSpPr>
        <p:spPr>
          <a:xfrm rot="5400000">
            <a:off x="9829613" y="1793135"/>
            <a:ext cx="449179" cy="484632"/>
          </a:xfrm>
          <a:prstGeom prst="right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методы определения НМЦК">
            <a:extLst>
              <a:ext uri="{FF2B5EF4-FFF2-40B4-BE49-F238E27FC236}">
                <a16:creationId xmlns:a16="http://schemas.microsoft.com/office/drawing/2014/main" id="{D0C00A03-1412-40BF-B430-799C75085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3566793"/>
            <a:ext cx="3649204" cy="117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F7E7ABB-6B7B-445F-B2DC-22A73A98E999}"/>
              </a:ext>
            </a:extLst>
          </p:cNvPr>
          <p:cNvSpPr/>
          <p:nvPr/>
        </p:nvSpPr>
        <p:spPr>
          <a:xfrm>
            <a:off x="8229600" y="4989532"/>
            <a:ext cx="3649204" cy="1200329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Устанавливается при осуществлении закупки у единственного поставщика (подрядчика, исполнителя)</a:t>
            </a:r>
          </a:p>
        </p:txBody>
      </p:sp>
    </p:spTree>
    <p:extLst>
      <p:ext uri="{BB962C8B-B14F-4D97-AF65-F5344CB8AC3E}">
        <p14:creationId xmlns:p14="http://schemas.microsoft.com/office/powerpoint/2010/main" val="3684404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4C2B179-351B-4927-A0D8-A0AD344B1883}"/>
              </a:ext>
            </a:extLst>
          </p:cNvPr>
          <p:cNvSpPr/>
          <p:nvPr/>
        </p:nvSpPr>
        <p:spPr>
          <a:xfrm>
            <a:off x="6441281" y="828675"/>
            <a:ext cx="5376862" cy="6429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закупок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D1AA50D-1094-450A-AA4A-E461FEC69CA2}"/>
              </a:ext>
            </a:extLst>
          </p:cNvPr>
          <p:cNvSpPr/>
          <p:nvPr/>
        </p:nvSpPr>
        <p:spPr>
          <a:xfrm>
            <a:off x="200022" y="828675"/>
            <a:ext cx="5729289" cy="642937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Единые требования к участникам закупок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1794357-CF72-441E-B18A-22DCA0F3A860}"/>
              </a:ext>
            </a:extLst>
          </p:cNvPr>
          <p:cNvSpPr/>
          <p:nvPr/>
        </p:nvSpPr>
        <p:spPr>
          <a:xfrm>
            <a:off x="6441281" y="2074374"/>
            <a:ext cx="5376862" cy="642937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требования к участникам закупок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A80C298-7689-4498-B110-3FB86DE7F337}"/>
              </a:ext>
            </a:extLst>
          </p:cNvPr>
          <p:cNvSpPr/>
          <p:nvPr/>
        </p:nvSpPr>
        <p:spPr>
          <a:xfrm>
            <a:off x="257174" y="1638299"/>
            <a:ext cx="5672137" cy="51149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требованиям, установленным законодательством РФ (наличие лицензии, свидетельство о допуске  СРО, др. разрешительной документации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Непроведение процедуры ликвидации относительно участника-юридического лица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решения арбитражного суда о признании участника банкротом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Неприостановление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деятельности участника закупки на момент подачи заявки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к участника недоимки по налогам, сборам и иным платежам за прошедший календарный год, размер которых превышает  25% стоимости активов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у участника закупки (руководителя юридического лица) судимости в сфере экономических  преступлений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Обладание участником исключительных прав на интеллектуальную собственность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между участником закупки и заказчиком конфликта интересов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закупки не является офшорной компании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707D11E-07F6-4E0E-9299-1BE1AABDB748}"/>
              </a:ext>
            </a:extLst>
          </p:cNvPr>
          <p:cNvSpPr/>
          <p:nvPr/>
        </p:nvSpPr>
        <p:spPr>
          <a:xfrm>
            <a:off x="6441281" y="2866006"/>
            <a:ext cx="5376862" cy="866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Устанавливаются для участников отдельных видов закупок, при проведении закрытых конкурсов, конкурсов с ограниченным числом участников, двухэтапных  конкурсов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D30DD27-D699-4182-8627-D1F9982EE44D}"/>
              </a:ext>
            </a:extLst>
          </p:cNvPr>
          <p:cNvSpPr/>
          <p:nvPr/>
        </p:nvSpPr>
        <p:spPr>
          <a:xfrm>
            <a:off x="6441281" y="3924338"/>
            <a:ext cx="5376862" cy="17526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финансовых ресурсов для исполнения контракта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оборудования и материалов для исполнения контрактов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опыта работы и деловой репутации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необходимого количества работников требуемой квалификации</a:t>
            </a:r>
          </a:p>
        </p:txBody>
      </p:sp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id="{51884D6A-A6B7-47A4-90E4-B61031CF5B04}"/>
              </a:ext>
            </a:extLst>
          </p:cNvPr>
          <p:cNvSpPr/>
          <p:nvPr/>
        </p:nvSpPr>
        <p:spPr>
          <a:xfrm rot="10800000">
            <a:off x="6006702" y="907827"/>
            <a:ext cx="357187" cy="484632"/>
          </a:xfrm>
          <a:prstGeom prst="right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: вправо 11">
            <a:extLst>
              <a:ext uri="{FF2B5EF4-FFF2-40B4-BE49-F238E27FC236}">
                <a16:creationId xmlns:a16="http://schemas.microsoft.com/office/drawing/2014/main" id="{5A420B79-BA7D-4411-B555-4FA42FFE26D0}"/>
              </a:ext>
            </a:extLst>
          </p:cNvPr>
          <p:cNvSpPr/>
          <p:nvPr/>
        </p:nvSpPr>
        <p:spPr>
          <a:xfrm rot="5400000">
            <a:off x="8951118" y="1530677"/>
            <a:ext cx="357187" cy="484632"/>
          </a:xfrm>
          <a:prstGeom prst="right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3">
            <a:extLst>
              <a:ext uri="{FF2B5EF4-FFF2-40B4-BE49-F238E27FC236}">
                <a16:creationId xmlns:a16="http://schemas.microsoft.com/office/drawing/2014/main" id="{6C93E7CA-DFBB-4B22-B71A-4C4A138DE5A3}"/>
              </a:ext>
            </a:extLst>
          </p:cNvPr>
          <p:cNvSpPr txBox="1">
            <a:spLocks/>
          </p:cNvSpPr>
          <p:nvPr/>
        </p:nvSpPr>
        <p:spPr>
          <a:xfrm>
            <a:off x="0" y="136525"/>
            <a:ext cx="11978640" cy="594995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1. Общие положения о закупках. Порядок организации и участия в закупочной деятельности 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795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11E72D5-932D-41F8-9471-09FCA9C41BD9}"/>
              </a:ext>
            </a:extLst>
          </p:cNvPr>
          <p:cNvSpPr/>
          <p:nvPr/>
        </p:nvSpPr>
        <p:spPr>
          <a:xfrm>
            <a:off x="6353176" y="957263"/>
            <a:ext cx="5534024" cy="6429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закупок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4C3C3D8-DE9B-4E61-A846-3376DF28A196}"/>
              </a:ext>
            </a:extLst>
          </p:cNvPr>
          <p:cNvSpPr/>
          <p:nvPr/>
        </p:nvSpPr>
        <p:spPr>
          <a:xfrm>
            <a:off x="209550" y="957263"/>
            <a:ext cx="5734050" cy="642937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требования к участникам закупок, связанным с квалификацией сотрудников</a:t>
            </a:r>
          </a:p>
        </p:txBody>
      </p:sp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295264EC-2645-409B-83A4-08911B0EB693}"/>
              </a:ext>
            </a:extLst>
          </p:cNvPr>
          <p:cNvSpPr/>
          <p:nvPr/>
        </p:nvSpPr>
        <p:spPr>
          <a:xfrm rot="5400000">
            <a:off x="2655665" y="1815084"/>
            <a:ext cx="357187" cy="484632"/>
          </a:xfrm>
          <a:prstGeom prst="right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38D95B35-107D-4590-877E-C46871251AE6}"/>
              </a:ext>
            </a:extLst>
          </p:cNvPr>
          <p:cNvSpPr/>
          <p:nvPr/>
        </p:nvSpPr>
        <p:spPr>
          <a:xfrm rot="5400000">
            <a:off x="558403" y="1822228"/>
            <a:ext cx="357187" cy="484632"/>
          </a:xfrm>
          <a:prstGeom prst="right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70F54F5D-2B21-44B4-9C7D-F18BCC53DC40}"/>
              </a:ext>
            </a:extLst>
          </p:cNvPr>
          <p:cNvSpPr/>
          <p:nvPr/>
        </p:nvSpPr>
        <p:spPr>
          <a:xfrm rot="5400000">
            <a:off x="5020866" y="1822228"/>
            <a:ext cx="357187" cy="484632"/>
          </a:xfrm>
          <a:prstGeom prst="right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3777FB9-91AE-435C-BB6E-8E411CDFF048}"/>
              </a:ext>
            </a:extLst>
          </p:cNvPr>
          <p:cNvSpPr/>
          <p:nvPr/>
        </p:nvSpPr>
        <p:spPr>
          <a:xfrm>
            <a:off x="257175" y="2350291"/>
            <a:ext cx="11677650" cy="32361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работ по проектированию, сооружению и выводу из эксплуатации объектов использования атомной энергии 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работ по обращению с ядерными материалами, отходами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работ по проектированию, строительству, капитальному ремонту технически сложных объектов капитального строительства (зданий, дорог)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услуг общественного питания, поставки продуктов питания для образовательных, медицинских  учреждений, учреждений детского досуга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работ по определению кадастровой стоимости при проведении государственных кадастровых работ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 обязательного публичного технологического и ценового аудита крупных  инвестиционных  проектов с государственным участием</a:t>
            </a:r>
          </a:p>
        </p:txBody>
      </p:sp>
      <p:sp>
        <p:nvSpPr>
          <p:cNvPr id="8" name="Заголовок 3">
            <a:extLst>
              <a:ext uri="{FF2B5EF4-FFF2-40B4-BE49-F238E27FC236}">
                <a16:creationId xmlns:a16="http://schemas.microsoft.com/office/drawing/2014/main" id="{1194A0F3-DEB6-4CAA-8842-B7BADEBDC38D}"/>
              </a:ext>
            </a:extLst>
          </p:cNvPr>
          <p:cNvSpPr txBox="1">
            <a:spLocks/>
          </p:cNvSpPr>
          <p:nvPr/>
        </p:nvSpPr>
        <p:spPr>
          <a:xfrm>
            <a:off x="0" y="136525"/>
            <a:ext cx="11978640" cy="594995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1. Общие положения о закупках. Порядок организации и участия в закупочной деятельности 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876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64FD67C-764E-4EC0-840F-41679E8A6E75}"/>
              </a:ext>
            </a:extLst>
          </p:cNvPr>
          <p:cNvSpPr/>
          <p:nvPr/>
        </p:nvSpPr>
        <p:spPr>
          <a:xfrm>
            <a:off x="6486526" y="1152526"/>
            <a:ext cx="5534024" cy="6429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участникам закупок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C7AB616-8C24-43C0-90C0-03A6ED1FFEAB}"/>
              </a:ext>
            </a:extLst>
          </p:cNvPr>
          <p:cNvSpPr/>
          <p:nvPr/>
        </p:nvSpPr>
        <p:spPr>
          <a:xfrm>
            <a:off x="6486526" y="2060123"/>
            <a:ext cx="5534024" cy="642937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организаций-инвалидов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1E5BA71-DDE7-4333-9CD2-98E2C2DA5B7F}"/>
              </a:ext>
            </a:extLst>
          </p:cNvPr>
          <p:cNvSpPr/>
          <p:nvPr/>
        </p:nvSpPr>
        <p:spPr>
          <a:xfrm>
            <a:off x="161924" y="1152526"/>
            <a:ext cx="6086473" cy="419118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организациям-инвалидам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B0B8F9E-DAEC-46A4-BBE6-F815FF499964}"/>
              </a:ext>
            </a:extLst>
          </p:cNvPr>
          <p:cNvSpPr/>
          <p:nvPr/>
        </p:nvSpPr>
        <p:spPr>
          <a:xfrm>
            <a:off x="6486526" y="2903076"/>
            <a:ext cx="5534024" cy="2031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Общероссийская организация инвалидов и ее филиалы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Общероссийская общественная организация инвалидов «Всероссийское общество глухих» (ВОГ)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Общероссийская общественная организация инвалидов «Всероссийское ордена Трудового Красного Знамени общество слепых».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E6667DF-8BC3-4A85-A06E-871529CFB6B2}"/>
              </a:ext>
            </a:extLst>
          </p:cNvPr>
          <p:cNvSpPr/>
          <p:nvPr/>
        </p:nvSpPr>
        <p:spPr>
          <a:xfrm>
            <a:off x="6486526" y="5134417"/>
            <a:ext cx="5534024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Электротехническая и светотехническая продукция, компоненты для автомобилей, текстильные изделия, канцелярские принадлежности, мебельная фурнитура, метизы и др.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59A5B14-8174-4971-AEA3-FFCFF946DAA9}"/>
              </a:ext>
            </a:extLst>
          </p:cNvPr>
          <p:cNvSpPr/>
          <p:nvPr/>
        </p:nvSpPr>
        <p:spPr>
          <a:xfrm>
            <a:off x="161924" y="1706594"/>
            <a:ext cx="6086474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РФ. Преимущества предоставляются организациям инвалидов в отношении предлагаемой ими цены контракта в размере до 15% в установленном Правительством РФ порядке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1ABF881-C044-4F90-8556-04553F46167F}"/>
              </a:ext>
            </a:extLst>
          </p:cNvPr>
          <p:cNvSpPr/>
          <p:nvPr/>
        </p:nvSpPr>
        <p:spPr>
          <a:xfrm>
            <a:off x="161924" y="2773737"/>
            <a:ext cx="6086474" cy="419117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участникам закупки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E477039-3876-43D6-9CA7-1A115FD33006}"/>
              </a:ext>
            </a:extLst>
          </p:cNvPr>
          <p:cNvSpPr/>
          <p:nvPr/>
        </p:nvSpPr>
        <p:spPr>
          <a:xfrm>
            <a:off x="171450" y="3534017"/>
            <a:ext cx="6086475" cy="28007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участниками закупки должны быть - общероссийские общественные организации инвалидов (в том числе созданные как союзы общественных организаций инвалидов);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члены организации - инвалиды и их законные представители, численность которых составляет не менее чем 80%;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уставной (складочный) капитал состоит полностью из вкладов общероссийских общественных организаций инвалидов;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среднесписочная численность инвалидов по отношению к другим работникам составляет не менее чем 50%;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доля оплаты труда инвалидов в фонде оплаты труда - не менее чем 25%;</a:t>
            </a:r>
          </a:p>
        </p:txBody>
      </p:sp>
      <p:sp>
        <p:nvSpPr>
          <p:cNvPr id="10" name="Заголовок 3">
            <a:extLst>
              <a:ext uri="{FF2B5EF4-FFF2-40B4-BE49-F238E27FC236}">
                <a16:creationId xmlns:a16="http://schemas.microsoft.com/office/drawing/2014/main" id="{BD8A5618-426B-4901-A0AE-B6800AB18AEE}"/>
              </a:ext>
            </a:extLst>
          </p:cNvPr>
          <p:cNvSpPr txBox="1">
            <a:spLocks/>
          </p:cNvSpPr>
          <p:nvPr/>
        </p:nvSpPr>
        <p:spPr>
          <a:xfrm>
            <a:off x="0" y="136525"/>
            <a:ext cx="11978640" cy="594995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1. Общие положения о закупках. Порядок организации и участия в закупочной деятельности 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028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FEA991D-CC71-476D-900D-5DBC9BF16A44}"/>
              </a:ext>
            </a:extLst>
          </p:cNvPr>
          <p:cNvSpPr/>
          <p:nvPr/>
        </p:nvSpPr>
        <p:spPr>
          <a:xfrm>
            <a:off x="6457951" y="1756681"/>
            <a:ext cx="5534024" cy="6429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участникам закупок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A86B404-2344-4402-A5B7-B06787325C43}"/>
              </a:ext>
            </a:extLst>
          </p:cNvPr>
          <p:cNvSpPr/>
          <p:nvPr/>
        </p:nvSpPr>
        <p:spPr>
          <a:xfrm>
            <a:off x="6457951" y="2664278"/>
            <a:ext cx="5534024" cy="642937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организаций уголовно-исполнительной системы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868C558-B85F-4042-B526-8D6D5D25F290}"/>
              </a:ext>
            </a:extLst>
          </p:cNvPr>
          <p:cNvSpPr/>
          <p:nvPr/>
        </p:nvSpPr>
        <p:spPr>
          <a:xfrm>
            <a:off x="6457951" y="3429000"/>
            <a:ext cx="5534024" cy="2031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учреждения, исполняющие наказания;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территориальные органы уголовно-исполнительной системы;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федеральный ОИВ, осуществляющий правоприменительные функции, функции по контролю и надзору в сфере исполнения уголовных наказаний в отношении осужденных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46C9C3A-0FF2-4764-8ABA-2E430321E78F}"/>
              </a:ext>
            </a:extLst>
          </p:cNvPr>
          <p:cNvSpPr/>
          <p:nvPr/>
        </p:nvSpPr>
        <p:spPr>
          <a:xfrm>
            <a:off x="361951" y="1753287"/>
            <a:ext cx="5534024" cy="64633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преимуществ учреждениям и предприятиям уголовно-исполнительной системы.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DC3D8DA-48C2-4722-B138-46E4DEB8F348}"/>
              </a:ext>
            </a:extLst>
          </p:cNvPr>
          <p:cNvSpPr/>
          <p:nvPr/>
        </p:nvSpPr>
        <p:spPr>
          <a:xfrm>
            <a:off x="361951" y="2875002"/>
            <a:ext cx="5534024" cy="258532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Предоставление преимущества учреждениям и предприятиям уголовно-исполнительной системы является обязанностью заказчика.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Данное преимущество предоставляются только в конкурентных закупках.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Размер преимущества до 15% в установленном Правительством РФ порядке, (планируемый срок установления порядка - март 2014 г.), согласно перечню товаров утвержденным Правительством РФ</a:t>
            </a:r>
          </a:p>
        </p:txBody>
      </p:sp>
      <p:sp>
        <p:nvSpPr>
          <p:cNvPr id="7" name="Заголовок 3">
            <a:extLst>
              <a:ext uri="{FF2B5EF4-FFF2-40B4-BE49-F238E27FC236}">
                <a16:creationId xmlns:a16="http://schemas.microsoft.com/office/drawing/2014/main" id="{6FA20804-07B0-42DF-A28B-35CBB63176EF}"/>
              </a:ext>
            </a:extLst>
          </p:cNvPr>
          <p:cNvSpPr txBox="1">
            <a:spLocks/>
          </p:cNvSpPr>
          <p:nvPr/>
        </p:nvSpPr>
        <p:spPr>
          <a:xfrm>
            <a:off x="0" y="136525"/>
            <a:ext cx="11978640" cy="594995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1. Общие положения о закупках. Порядок организации и участия в закупочной деятельности 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0176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55D9A40-8B1D-440C-BD34-2E9B7752CB77}"/>
              </a:ext>
            </a:extLst>
          </p:cNvPr>
          <p:cNvSpPr/>
          <p:nvPr/>
        </p:nvSpPr>
        <p:spPr>
          <a:xfrm>
            <a:off x="6457950" y="1043625"/>
            <a:ext cx="5534024" cy="6429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участникам закупок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4AD29B5-58FE-4D20-81FB-8A1626B0262E}"/>
              </a:ext>
            </a:extLst>
          </p:cNvPr>
          <p:cNvSpPr/>
          <p:nvPr/>
        </p:nvSpPr>
        <p:spPr>
          <a:xfrm>
            <a:off x="361949" y="1043625"/>
            <a:ext cx="5534024" cy="64633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преимуществ субъектам малого и среднего предпринимательства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5F43C16-C39F-4141-ACB9-C0A1C56AE642}"/>
              </a:ext>
            </a:extLst>
          </p:cNvPr>
          <p:cNvSpPr/>
          <p:nvPr/>
        </p:nvSpPr>
        <p:spPr>
          <a:xfrm>
            <a:off x="361949" y="1849695"/>
            <a:ext cx="11630025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Субъекты малого и среднего предпринимательства - внесенные в единый государственный реестр юридических лиц потребительские кооперативы и коммерческие организации (за исключением государственных и муниципальных унитарных предприятий), а также физические лица, внесенные в единый государственный реестр индивидуальных предпринимателей и осуществляющие предпринимательскую деятельность без образования юридического лица (далее - индивидуальные предприниматели), крестьянские (фермерские) хозяйства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1018F3C-7135-439E-B5CB-9DF22325920B}"/>
              </a:ext>
            </a:extLst>
          </p:cNvPr>
          <p:cNvSpPr/>
          <p:nvPr/>
        </p:nvSpPr>
        <p:spPr>
          <a:xfrm>
            <a:off x="476249" y="3656038"/>
            <a:ext cx="5419724" cy="64633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преимуществ социально-ориентированным НКО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644229B-AC8B-452D-9C66-AFB6DE853D5D}"/>
              </a:ext>
            </a:extLst>
          </p:cNvPr>
          <p:cNvSpPr/>
          <p:nvPr/>
        </p:nvSpPr>
        <p:spPr>
          <a:xfrm>
            <a:off x="361949" y="5290872"/>
            <a:ext cx="11630025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 ориентированными некоммерческими организациями являются некоммерческие организации, которые созданы в формах предусмотренных Федеральным законом от 12 января 1996 года № 7-ФЗ и осуществляющие деятельность, направленную на решение социальных проблем, развитие гражданского общества в РФ.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организации занимаются социальной поддержкой граждан, здравоохранением, благотворительностью, охраной окружающей среды, защитой животных и т.д. Вся деятельность организации должна быть указана в учредительных документах.</a:t>
            </a:r>
          </a:p>
        </p:txBody>
      </p:sp>
      <p:pic>
        <p:nvPicPr>
          <p:cNvPr id="1026" name="Picture 2" descr="https://forum-goszakaz.ru/assets/images/XjAXNszDXq8.jpg">
            <a:extLst>
              <a:ext uri="{FF2B5EF4-FFF2-40B4-BE49-F238E27FC236}">
                <a16:creationId xmlns:a16="http://schemas.microsoft.com/office/drawing/2014/main" id="{802472AC-D53E-4736-B577-2812E085D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3355807"/>
            <a:ext cx="3133724" cy="176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rpvl.ru/sites/default/files/img_8469.jpg">
            <a:extLst>
              <a:ext uri="{FF2B5EF4-FFF2-40B4-BE49-F238E27FC236}">
                <a16:creationId xmlns:a16="http://schemas.microsoft.com/office/drawing/2014/main" id="{BBD4CDE9-EF96-46B1-84E2-8812291A79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" r="23308"/>
          <a:stretch/>
        </p:blipFill>
        <p:spPr bwMode="auto">
          <a:xfrm>
            <a:off x="10344150" y="3332873"/>
            <a:ext cx="1647824" cy="180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75B99CFE-E65E-4576-B345-0F533B3A8B98}"/>
              </a:ext>
            </a:extLst>
          </p:cNvPr>
          <p:cNvSpPr txBox="1">
            <a:spLocks/>
          </p:cNvSpPr>
          <p:nvPr/>
        </p:nvSpPr>
        <p:spPr>
          <a:xfrm>
            <a:off x="0" y="136525"/>
            <a:ext cx="11978640" cy="594995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1. Общие положения о закупках. Порядок организации и участия в закупочной деятельности 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322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F35EC24-26F9-4EB3-9546-F13D2AEB2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6525"/>
            <a:ext cx="11978640" cy="594995"/>
          </a:xfrm>
        </p:spPr>
        <p:txBody>
          <a:bodyPr>
            <a:normAutofit fontScale="90000"/>
          </a:bodyPr>
          <a:lstStyle/>
          <a:p>
            <a:pPr algn="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1. Общие положения о закупках. Порядок организации и участия в закупочной деятельности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506061C-DA5A-40E5-AC6E-C1E11499D4B3}"/>
              </a:ext>
            </a:extLst>
          </p:cNvPr>
          <p:cNvSpPr/>
          <p:nvPr/>
        </p:nvSpPr>
        <p:spPr>
          <a:xfrm>
            <a:off x="5750559" y="4040461"/>
            <a:ext cx="6228081" cy="2308324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оперативных и репрезентативных данных о заключенных и реализуемых государственных и муниципальных контрактах;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мониторинга бюджетных расходов;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соответствия целей и итогов выполнения контрактов;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 процессами  ценообразования;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Своевременное выявление рисков, в том числе коррупционных, при заключении и реализации контрактов.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1E86F47-9451-43B7-8910-6DE890C94333}"/>
              </a:ext>
            </a:extLst>
          </p:cNvPr>
          <p:cNvSpPr/>
          <p:nvPr/>
        </p:nvSpPr>
        <p:spPr>
          <a:xfrm>
            <a:off x="275812" y="1010822"/>
            <a:ext cx="2146164" cy="5847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Контрактная 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3B8A2CC-51AA-4F65-A2DB-134CA80D1E5F}"/>
              </a:ext>
            </a:extLst>
          </p:cNvPr>
          <p:cNvSpPr/>
          <p:nvPr/>
        </p:nvSpPr>
        <p:spPr>
          <a:xfrm>
            <a:off x="2679032" y="1010019"/>
            <a:ext cx="9015663" cy="1077218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Совокупность процедур и правил, регулирующих отношения, связанные с планированием обеспечения государственных нужд, определением поставщиков (подрядчиков, исполнителей) для заключения с ними контрактов на поставку товаров (работ, услуг) и исполнением этих контрактов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2485DC8-A064-4EB6-AF3A-1CCDD94F9EEA}"/>
              </a:ext>
            </a:extLst>
          </p:cNvPr>
          <p:cNvSpPr/>
          <p:nvPr/>
        </p:nvSpPr>
        <p:spPr>
          <a:xfrm>
            <a:off x="275812" y="2106011"/>
            <a:ext cx="2146164" cy="5847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контрактной 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5C29438-B1BC-47BC-894D-190DABF7898C}"/>
              </a:ext>
            </a:extLst>
          </p:cNvPr>
          <p:cNvSpPr/>
          <p:nvPr/>
        </p:nvSpPr>
        <p:spPr>
          <a:xfrm>
            <a:off x="2679032" y="2232765"/>
            <a:ext cx="9031705" cy="584775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государственных и муниципальных нужд в рамках бюджетных ограничений</a:t>
            </a:r>
          </a:p>
          <a:p>
            <a:pPr algn="ctr"/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090A809-BE95-4A06-AFC9-BEF41036D62A}"/>
              </a:ext>
            </a:extLst>
          </p:cNvPr>
          <p:cNvSpPr/>
          <p:nvPr/>
        </p:nvSpPr>
        <p:spPr>
          <a:xfrm>
            <a:off x="573098" y="3111171"/>
            <a:ext cx="4211867" cy="58477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Организационно-функциональная структура  контрактной системы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EBD1536-E297-4980-A969-AAE6DE1E06DD}"/>
              </a:ext>
            </a:extLst>
          </p:cNvPr>
          <p:cNvSpPr/>
          <p:nvPr/>
        </p:nvSpPr>
        <p:spPr>
          <a:xfrm>
            <a:off x="6182897" y="3111170"/>
            <a:ext cx="4886303" cy="58477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Единая интегрированная информационная среда контрактной системы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BD07A10-1137-4D0C-AFE1-A4C1AEDA5A5E}"/>
              </a:ext>
            </a:extLst>
          </p:cNvPr>
          <p:cNvSpPr/>
          <p:nvPr/>
        </p:nvSpPr>
        <p:spPr>
          <a:xfrm>
            <a:off x="170714" y="4040461"/>
            <a:ext cx="5453380" cy="2308324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открытости и прозрачности в сфере закупок;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профессионализма заказчиков;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Стимулирование инноваций;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ответственности за результативность обеспечения государственных и муниципальных нужд;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 эффективности закупок;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равных условий для обеспечения конкуренции между участниками закупок.</a:t>
            </a:r>
          </a:p>
        </p:txBody>
      </p:sp>
    </p:spTree>
    <p:extLst>
      <p:ext uri="{BB962C8B-B14F-4D97-AF65-F5344CB8AC3E}">
        <p14:creationId xmlns:p14="http://schemas.microsoft.com/office/powerpoint/2010/main" val="16438123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63EB88A-B6D8-4FA8-90FC-62C6FA535058}"/>
              </a:ext>
            </a:extLst>
          </p:cNvPr>
          <p:cNvSpPr/>
          <p:nvPr/>
        </p:nvSpPr>
        <p:spPr>
          <a:xfrm>
            <a:off x="385761" y="731520"/>
            <a:ext cx="3328988" cy="119946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участникам закупок СМСП, СОНКО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7E9934F-DC2E-43F3-AF04-8A50FF39B608}"/>
              </a:ext>
            </a:extLst>
          </p:cNvPr>
          <p:cNvSpPr/>
          <p:nvPr/>
        </p:nvSpPr>
        <p:spPr>
          <a:xfrm>
            <a:off x="3977641" y="735480"/>
            <a:ext cx="7828598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15 % совокупного годового объема закупок, предусмотренного планом-графиком от объема всех закупок, которые вносятся в  план-график (включая закупки у естественных  монополий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9CB53A4-1932-40F5-AFED-1D0516DFEC55}"/>
              </a:ext>
            </a:extLst>
          </p:cNvPr>
          <p:cNvSpPr/>
          <p:nvPr/>
        </p:nvSpPr>
        <p:spPr>
          <a:xfrm>
            <a:off x="3992167" y="1768021"/>
            <a:ext cx="7828598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Начальная максимальная цена контракта– не более 20 млн. руб.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7285B77-8EB0-430D-B0EF-E5A0D79BB425}"/>
              </a:ext>
            </a:extLst>
          </p:cNvPr>
          <p:cNvSpPr/>
          <p:nvPr/>
        </p:nvSpPr>
        <p:spPr>
          <a:xfrm>
            <a:off x="3977641" y="2228635"/>
            <a:ext cx="785765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товаров, работ и услуг не устанавливается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A9C9BEE-C6D2-4974-9F50-EBEFF6075FB7}"/>
              </a:ext>
            </a:extLst>
          </p:cNvPr>
          <p:cNvSpPr/>
          <p:nvPr/>
        </p:nvSpPr>
        <p:spPr>
          <a:xfrm>
            <a:off x="3977641" y="2748629"/>
            <a:ext cx="7828597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заявки менее 2% от стоимости лота</a:t>
            </a:r>
          </a:p>
        </p:txBody>
      </p:sp>
      <p:pic>
        <p:nvPicPr>
          <p:cNvPr id="2050" name="Picture 2" descr="Закупка с поставщиком">
            <a:extLst>
              <a:ext uri="{FF2B5EF4-FFF2-40B4-BE49-F238E27FC236}">
                <a16:creationId xmlns:a16="http://schemas.microsoft.com/office/drawing/2014/main" id="{01394A35-0546-480C-AD6D-8A0BC2C6B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361" y="3427913"/>
            <a:ext cx="7467589" cy="320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A8B42623-D14C-413D-961C-804F862C57B9}"/>
              </a:ext>
            </a:extLst>
          </p:cNvPr>
          <p:cNvSpPr txBox="1">
            <a:spLocks/>
          </p:cNvSpPr>
          <p:nvPr/>
        </p:nvSpPr>
        <p:spPr>
          <a:xfrm>
            <a:off x="0" y="136525"/>
            <a:ext cx="11978640" cy="594995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1. Общие положения о закупках. Порядок организации и участия в закупочной деятельности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1F48C29-8B78-469D-B695-C81F1108B7C1}"/>
              </a:ext>
            </a:extLst>
          </p:cNvPr>
          <p:cNvSpPr/>
          <p:nvPr/>
        </p:nvSpPr>
        <p:spPr>
          <a:xfrm>
            <a:off x="385762" y="2232638"/>
            <a:ext cx="3328987" cy="42473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 вправе установить в извещении требование к П(ПИ), который сам не является субъектом малого предпринимательства или социально ориентированной некоммерческой организацией, о том, что он должен привлекать к исполнению контракта субподрядчика, соисполнителя из числа субъектов малого предпринимательства, социально ориентированных некоммерческих организаций.</a:t>
            </a:r>
          </a:p>
        </p:txBody>
      </p:sp>
    </p:spTree>
    <p:extLst>
      <p:ext uri="{BB962C8B-B14F-4D97-AF65-F5344CB8AC3E}">
        <p14:creationId xmlns:p14="http://schemas.microsoft.com/office/powerpoint/2010/main" val="40603699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C1D1679-81F6-449D-8223-632BA9834D9A}"/>
              </a:ext>
            </a:extLst>
          </p:cNvPr>
          <p:cNvSpPr/>
          <p:nvPr/>
        </p:nvSpPr>
        <p:spPr>
          <a:xfrm>
            <a:off x="2631850" y="872847"/>
            <a:ext cx="6096000" cy="646331"/>
          </a:xfrm>
          <a:prstGeom prst="rect">
            <a:avLst/>
          </a:prstGeom>
          <a:solidFill>
            <a:srgbClr val="002060"/>
          </a:solidFill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заявок, окончательных предложений участников закупки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F3D2DA5-3500-45E3-B282-C15A5C1F9393}"/>
              </a:ext>
            </a:extLst>
          </p:cNvPr>
          <p:cNvSpPr/>
          <p:nvPr/>
        </p:nvSpPr>
        <p:spPr>
          <a:xfrm>
            <a:off x="490800" y="1970105"/>
            <a:ext cx="11086684" cy="36933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Критерии оценки, вносимые в документацию о закупках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B3DFC84-3259-4981-8038-2280DB4C68E2}"/>
              </a:ext>
            </a:extLst>
          </p:cNvPr>
          <p:cNvSpPr/>
          <p:nvPr/>
        </p:nvSpPr>
        <p:spPr>
          <a:xfrm>
            <a:off x="490799" y="2594960"/>
            <a:ext cx="6096000" cy="32932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цена контракта;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расходы на эксплуатацию и ремонт товаров, использование результатов работ;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качественные, функциональные и экологические характеристики объекта закупки;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квалификация участников закупки, в том числе наличие у них финансовых ресурсов, на праве собственности или ином законном основании оборудования и других материальных ресурсов, опыта работы, связанного с предметом контракта, и деловой репутации, специалистов и иных работников определенного уровня квалификации.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Стоимость жизненного цикла товара или созданного в результате выполнения работы объекта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8425494-D5A5-4E2B-9916-7EED08FE4F67}"/>
              </a:ext>
            </a:extLst>
          </p:cNvPr>
          <p:cNvSpPr/>
          <p:nvPr/>
        </p:nvSpPr>
        <p:spPr>
          <a:xfrm>
            <a:off x="490798" y="6018389"/>
            <a:ext cx="107563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проведении запроса предложений заказчик вправе не применять вышеуказанные критерии, вправе устанавливать по своему усмотрению критерии оценки заявок, окончательных предложений, их величины значимости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DAD7F84-0357-4CE2-9524-C50E3628A71D}"/>
              </a:ext>
            </a:extLst>
          </p:cNvPr>
          <p:cNvSpPr/>
          <p:nvPr/>
        </p:nvSpPr>
        <p:spPr>
          <a:xfrm>
            <a:off x="6848474" y="2594960"/>
            <a:ext cx="4729009" cy="34163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Критерий стоимости жизненного цикла товара или созданного в результате выполнения работы объекта включает в себя расходы: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закупку товара или выполнение работы,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последующие обслуживание, эксплуатацию в течение срока службы,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ремонт, утилизацию поставленного товара или созданного в результате выполнения работы объекта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3">
            <a:extLst>
              <a:ext uri="{FF2B5EF4-FFF2-40B4-BE49-F238E27FC236}">
                <a16:creationId xmlns:a16="http://schemas.microsoft.com/office/drawing/2014/main" id="{79036821-5EB3-45A2-A1DC-3F0233BACF1D}"/>
              </a:ext>
            </a:extLst>
          </p:cNvPr>
          <p:cNvSpPr txBox="1">
            <a:spLocks/>
          </p:cNvSpPr>
          <p:nvPr/>
        </p:nvSpPr>
        <p:spPr>
          <a:xfrm>
            <a:off x="0" y="136525"/>
            <a:ext cx="11978640" cy="594995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1. Общие положения о закупках. Порядок организации и участия в закупочной деятельности 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8986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>
            <a:extLst>
              <a:ext uri="{FF2B5EF4-FFF2-40B4-BE49-F238E27FC236}">
                <a16:creationId xmlns:a16="http://schemas.microsoft.com/office/drawing/2014/main" id="{A41D1364-7C25-4B96-B793-073BD3FBAB54}"/>
              </a:ext>
            </a:extLst>
          </p:cNvPr>
          <p:cNvSpPr txBox="1">
            <a:spLocks/>
          </p:cNvSpPr>
          <p:nvPr/>
        </p:nvSpPr>
        <p:spPr>
          <a:xfrm>
            <a:off x="0" y="136525"/>
            <a:ext cx="11978640" cy="594995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1. Общие положения о закупках. Порядок организации и участия в закупочной деятельности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9FF0EDB-119A-4147-826B-7A5D725A0748}"/>
              </a:ext>
            </a:extLst>
          </p:cNvPr>
          <p:cNvSpPr/>
          <p:nvPr/>
        </p:nvSpPr>
        <p:spPr>
          <a:xfrm>
            <a:off x="106680" y="706606"/>
            <a:ext cx="6477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объекта закупки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872A5EC-7B23-4F50-A0BB-C2F0F5166A25}"/>
              </a:ext>
            </a:extLst>
          </p:cNvPr>
          <p:cNvSpPr/>
          <p:nvPr/>
        </p:nvSpPr>
        <p:spPr>
          <a:xfrm>
            <a:off x="106680" y="1189702"/>
            <a:ext cx="6477000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функциональные,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 и качественные характеристики,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эксплуатационные характеристики объекта закупки (при необходимости)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02304C5-FBB3-4696-B609-0BDA30BC27E0}"/>
              </a:ext>
            </a:extLst>
          </p:cNvPr>
          <p:cNvSpPr/>
          <p:nvPr/>
        </p:nvSpPr>
        <p:spPr>
          <a:xfrm>
            <a:off x="6781800" y="889310"/>
            <a:ext cx="5196840" cy="36933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описание объекта закупки не должны включаться требования или указания в отношении товарных знаков, знаков обслуживания, фирменных наименований, патентов, полезных моделей, промышленных образцов, наименование места происхождения товара или наименование производителя, а также требования к товарам, информации, работам, услугам при условии, что такие требования влекут за собой ограничение количества участников закупки, за исключением случаев, если не имеется другого способа, обеспечивающего более точное и четкое описание характеристик объекта закупки.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7CF7389-2244-4D43-B1ED-0FB9F8BE0252}"/>
              </a:ext>
            </a:extLst>
          </p:cNvPr>
          <p:cNvSpPr/>
          <p:nvPr/>
        </p:nvSpPr>
        <p:spPr>
          <a:xfrm>
            <a:off x="106680" y="2436586"/>
            <a:ext cx="64770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Показатели, позволяющие определить соответствие закупаемых товара, работы, услуги установленным требованиям.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EE240F3-BDB6-454E-8BF2-205CBD56CA29}"/>
              </a:ext>
            </a:extLst>
          </p:cNvPr>
          <p:cNvSpPr/>
          <p:nvPr/>
        </p:nvSpPr>
        <p:spPr>
          <a:xfrm>
            <a:off x="106680" y="3129472"/>
            <a:ext cx="6477000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Спецификации, планы, чертежи, фотографии, результаты работы, тестирования, требования, в том числе в отношении проведения испытаний, методов испытаний, упаковки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92D63C8-799C-4686-934D-985193AA1063}"/>
              </a:ext>
            </a:extLst>
          </p:cNvPr>
          <p:cNvSpPr/>
          <p:nvPr/>
        </p:nvSpPr>
        <p:spPr>
          <a:xfrm>
            <a:off x="106680" y="4153239"/>
            <a:ext cx="64770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Изображение поставляемого товара, позволяющее его идентифицировать и подготовить заявку, предложение,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3EFBBBB-FCDC-4029-9C50-90C25DEF9192}"/>
              </a:ext>
            </a:extLst>
          </p:cNvPr>
          <p:cNvSpPr/>
          <p:nvPr/>
        </p:nvSpPr>
        <p:spPr>
          <a:xfrm>
            <a:off x="106680" y="4900007"/>
            <a:ext cx="6477000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месте, датах начала и окончания, порядке и графике осмотра УЗ образца или макета товара, на поставку которого заключается контракт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EF1A071-4869-4EEA-8F78-BAE288CCB67B}"/>
              </a:ext>
            </a:extLst>
          </p:cNvPr>
          <p:cNvSpPr/>
          <p:nvPr/>
        </p:nvSpPr>
        <p:spPr>
          <a:xfrm>
            <a:off x="106680" y="5923773"/>
            <a:ext cx="64770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Поставляемый товар должен быть новым товаром, в случае, если иное не предусмотрено описанием объекта закупки.</a:t>
            </a:r>
          </a:p>
        </p:txBody>
      </p:sp>
      <p:pic>
        <p:nvPicPr>
          <p:cNvPr id="12" name="Рисунок 11" descr="Изображение выглядит как клавиатура, компьютер, внутренний, сидит&#10;&#10;Автоматически созданное описание">
            <a:extLst>
              <a:ext uri="{FF2B5EF4-FFF2-40B4-BE49-F238E27FC236}">
                <a16:creationId xmlns:a16="http://schemas.microsoft.com/office/drawing/2014/main" id="{6C0CC90A-498D-4918-987B-930FF922BC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10"/>
          <a:stretch/>
        </p:blipFill>
        <p:spPr>
          <a:xfrm>
            <a:off x="6781800" y="4722910"/>
            <a:ext cx="5196840" cy="1811643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2471752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>
            <a:extLst>
              <a:ext uri="{FF2B5EF4-FFF2-40B4-BE49-F238E27FC236}">
                <a16:creationId xmlns:a16="http://schemas.microsoft.com/office/drawing/2014/main" id="{BA6F6308-2396-49BE-88F8-501C8F10EF24}"/>
              </a:ext>
            </a:extLst>
          </p:cNvPr>
          <p:cNvSpPr txBox="1">
            <a:spLocks/>
          </p:cNvSpPr>
          <p:nvPr/>
        </p:nvSpPr>
        <p:spPr>
          <a:xfrm>
            <a:off x="-228600" y="303009"/>
            <a:ext cx="11978640" cy="594995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1. Общие положения о закупках. Порядок организации и участия в закупочной деятельности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C65553D-6676-437E-9352-E2E2669B2648}"/>
              </a:ext>
            </a:extLst>
          </p:cNvPr>
          <p:cNvSpPr/>
          <p:nvPr/>
        </p:nvSpPr>
        <p:spPr>
          <a:xfrm>
            <a:off x="441960" y="1047601"/>
            <a:ext cx="3879533" cy="64633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Антидемпинговые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меры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8B1CC31-5B3C-4000-BBFC-BA1F6CB178FB}"/>
              </a:ext>
            </a:extLst>
          </p:cNvPr>
          <p:cNvSpPr/>
          <p:nvPr/>
        </p:nvSpPr>
        <p:spPr>
          <a:xfrm>
            <a:off x="441961" y="2188086"/>
            <a:ext cx="3953876" cy="64633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Н(М)Ц контракта составляет более чем 15 млн. рублей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5BF031E-79F5-4CE2-94B0-6A2ECD52C814}"/>
              </a:ext>
            </a:extLst>
          </p:cNvPr>
          <p:cNvSpPr/>
          <p:nvPr/>
        </p:nvSpPr>
        <p:spPr>
          <a:xfrm>
            <a:off x="4800600" y="1047600"/>
            <a:ext cx="6949440" cy="64633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Предложена цена контракта, которая на 25% и более ниже Н(М)Ц контракта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8879636-C303-4352-9F27-C564282D9E25}"/>
              </a:ext>
            </a:extLst>
          </p:cNvPr>
          <p:cNvSpPr/>
          <p:nvPr/>
        </p:nvSpPr>
        <p:spPr>
          <a:xfrm>
            <a:off x="4800599" y="1843527"/>
            <a:ext cx="6949440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 заключается только после предоставления таким участником Обеспечения исполнения контракта в размере, превышающем в 1,5 раза размер ОИК, указанный в документации о проведении конкурса или аукциона, но не менее чем в размере аванса</a:t>
            </a:r>
          </a:p>
        </p:txBody>
      </p:sp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B8FBCFCD-0CB5-4D85-A9DF-8E2B97C26A68}"/>
              </a:ext>
            </a:extLst>
          </p:cNvPr>
          <p:cNvSpPr/>
          <p:nvPr/>
        </p:nvSpPr>
        <p:spPr>
          <a:xfrm rot="5400000">
            <a:off x="2155648" y="1709356"/>
            <a:ext cx="302137" cy="484632"/>
          </a:xfrm>
          <a:prstGeom prst="right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E1923277-31B6-431B-8D79-2E63590E8C07}"/>
              </a:ext>
            </a:extLst>
          </p:cNvPr>
          <p:cNvSpPr/>
          <p:nvPr/>
        </p:nvSpPr>
        <p:spPr>
          <a:xfrm>
            <a:off x="4395836" y="1128449"/>
            <a:ext cx="357187" cy="484632"/>
          </a:xfrm>
          <a:prstGeom prst="right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5E220CB-5954-4938-B324-BF6CE72B4C3F}"/>
              </a:ext>
            </a:extLst>
          </p:cNvPr>
          <p:cNvSpPr/>
          <p:nvPr/>
        </p:nvSpPr>
        <p:spPr>
          <a:xfrm>
            <a:off x="441961" y="3437913"/>
            <a:ext cx="3953876" cy="64633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Н(М)Ц контракта составляет менее 15 млн. рублей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8210A0E-3605-41C7-B44A-A113D528503C}"/>
              </a:ext>
            </a:extLst>
          </p:cNvPr>
          <p:cNvSpPr/>
          <p:nvPr/>
        </p:nvSpPr>
        <p:spPr>
          <a:xfrm>
            <a:off x="4800599" y="3429000"/>
            <a:ext cx="6949439" cy="64633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Предложена цена контракта, которая на 25% и более ниже Н(М)Ц контракта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A5C586F-0BD1-4CBA-AAD3-7D1A7FDD05DA}"/>
              </a:ext>
            </a:extLst>
          </p:cNvPr>
          <p:cNvSpPr/>
          <p:nvPr/>
        </p:nvSpPr>
        <p:spPr>
          <a:xfrm>
            <a:off x="441960" y="4183476"/>
            <a:ext cx="1130807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 заключается только при предоставлении участником закупки информации, подтверждающей добросовестность такого участника на дату подачи заявки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C90723C-9A25-4CCC-A24C-A7F2633E0226}"/>
              </a:ext>
            </a:extLst>
          </p:cNvPr>
          <p:cNvSpPr/>
          <p:nvPr/>
        </p:nvSpPr>
        <p:spPr>
          <a:xfrm>
            <a:off x="441960" y="5036667"/>
            <a:ext cx="11308078" cy="15696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в течение 1 года до даты подачи заявки на участие в конкурсе или аукционе трех и более контрактов (при этом все контракты должны быть исполнены без применения к такому участнику неустоек (штрафов, пеней)),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в течение 2 лет до даты подачи заявки на участие в конкурсе или аукционе четырех и более контрактов (при этом не менее чем 75% контрактов должны быть исполнены без применения к такому участнику неустоек (штрафов, пеней)),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в течение 3 лет до даты подачи заявки на участие в конкурсе или аукционе трех и более контрактов (при этом все контракты должны быть исполнены без применения к такому участнику неустоек (штрафов, пеней)).</a:t>
            </a:r>
          </a:p>
        </p:txBody>
      </p:sp>
    </p:spTree>
    <p:extLst>
      <p:ext uri="{BB962C8B-B14F-4D97-AF65-F5344CB8AC3E}">
        <p14:creationId xmlns:p14="http://schemas.microsoft.com/office/powerpoint/2010/main" val="31168113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>
            <a:extLst>
              <a:ext uri="{FF2B5EF4-FFF2-40B4-BE49-F238E27FC236}">
                <a16:creationId xmlns:a16="http://schemas.microsoft.com/office/drawing/2014/main" id="{36C79D49-A637-4AED-9DED-342A851F28A8}"/>
              </a:ext>
            </a:extLst>
          </p:cNvPr>
          <p:cNvSpPr txBox="1">
            <a:spLocks/>
          </p:cNvSpPr>
          <p:nvPr/>
        </p:nvSpPr>
        <p:spPr>
          <a:xfrm>
            <a:off x="186871" y="356966"/>
            <a:ext cx="11353800" cy="594995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1. Общие положения о закупках. Порядок организации и участия в закупочной деятельности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794EED3-3879-45A9-9C82-144A247A5786}"/>
              </a:ext>
            </a:extLst>
          </p:cNvPr>
          <p:cNvSpPr/>
          <p:nvPr/>
        </p:nvSpPr>
        <p:spPr>
          <a:xfrm>
            <a:off x="441960" y="1047601"/>
            <a:ext cx="3879533" cy="64633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Антидемпинговые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меры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4C59A98-7490-4836-8B9C-633E1B73077F}"/>
              </a:ext>
            </a:extLst>
          </p:cNvPr>
          <p:cNvSpPr/>
          <p:nvPr/>
        </p:nvSpPr>
        <p:spPr>
          <a:xfrm>
            <a:off x="4846320" y="1047601"/>
            <a:ext cx="7069908" cy="64633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предоставления информации, подтверждающей добросовестность  участника закупки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0F9EDD6-3C99-4070-AF24-14D044C33F9C}"/>
              </a:ext>
            </a:extLst>
          </p:cNvPr>
          <p:cNvSpPr/>
          <p:nvPr/>
        </p:nvSpPr>
        <p:spPr>
          <a:xfrm>
            <a:off x="441961" y="1980803"/>
            <a:ext cx="3953876" cy="36933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проведении конкурса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3B133BD-0CAA-4414-B035-B94CF43E656E}"/>
              </a:ext>
            </a:extLst>
          </p:cNvPr>
          <p:cNvSpPr/>
          <p:nvPr/>
        </p:nvSpPr>
        <p:spPr>
          <a:xfrm>
            <a:off x="441961" y="2473349"/>
            <a:ext cx="3953876" cy="36933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проведении аукциона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ECEC797-CD4D-4591-B05B-DC04072486AC}"/>
              </a:ext>
            </a:extLst>
          </p:cNvPr>
          <p:cNvSpPr/>
          <p:nvPr/>
        </p:nvSpPr>
        <p:spPr>
          <a:xfrm>
            <a:off x="4846319" y="1957253"/>
            <a:ext cx="7069909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добросовестности предоставляется УЗ в составе заявки на участие в конкурсе. Комиссия по осуществлению закупок отклоняет такую заявку в случае признания этой информации недостоверной.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F847EC4-71BB-4918-909B-1274ADB1614D}"/>
              </a:ext>
            </a:extLst>
          </p:cNvPr>
          <p:cNvSpPr/>
          <p:nvPr/>
        </p:nvSpPr>
        <p:spPr>
          <a:xfrm>
            <a:off x="441959" y="3051571"/>
            <a:ext cx="11474269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добросовестности предоставляется УЗ при направлении заказчику подписанного проекта контракта. При невыполнении таким участником, признанным победителем аукциона, данного требования или признании комиссией по осуществлению закупок информации о добросовестности недостоверной контракт с таким участником не заключается и он признается уклонившимся от заключения контракта</a:t>
            </a:r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id="{88C7993A-9161-4F8A-9843-B6D31E6C37EA}"/>
              </a:ext>
            </a:extLst>
          </p:cNvPr>
          <p:cNvSpPr/>
          <p:nvPr/>
        </p:nvSpPr>
        <p:spPr>
          <a:xfrm rot="5400000">
            <a:off x="459962" y="2600365"/>
            <a:ext cx="357187" cy="484632"/>
          </a:xfrm>
          <a:prstGeom prst="right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id="{A4BED97F-9A1E-4AAF-8883-66CA73940776}"/>
              </a:ext>
            </a:extLst>
          </p:cNvPr>
          <p:cNvSpPr/>
          <p:nvPr/>
        </p:nvSpPr>
        <p:spPr>
          <a:xfrm>
            <a:off x="4489132" y="2103369"/>
            <a:ext cx="357187" cy="484632"/>
          </a:xfrm>
          <a:prstGeom prst="right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59F89F8-6612-473B-AC03-BBFAB68D5B66}"/>
              </a:ext>
            </a:extLst>
          </p:cNvPr>
          <p:cNvSpPr/>
          <p:nvPr/>
        </p:nvSpPr>
        <p:spPr>
          <a:xfrm>
            <a:off x="396240" y="4218913"/>
            <a:ext cx="2013131" cy="181588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Конкурсы в целях заключения контрактов на выполнение НИОКР, оказание консультационных услуг</a:t>
            </a:r>
          </a:p>
        </p:txBody>
      </p:sp>
      <p:sp>
        <p:nvSpPr>
          <p:cNvPr id="12" name="Стрелка: вправо 11">
            <a:extLst>
              <a:ext uri="{FF2B5EF4-FFF2-40B4-BE49-F238E27FC236}">
                <a16:creationId xmlns:a16="http://schemas.microsoft.com/office/drawing/2014/main" id="{375A4417-E412-4ABA-A27F-4E721CCA2613}"/>
              </a:ext>
            </a:extLst>
          </p:cNvPr>
          <p:cNvSpPr/>
          <p:nvPr/>
        </p:nvSpPr>
        <p:spPr>
          <a:xfrm>
            <a:off x="2361405" y="4221108"/>
            <a:ext cx="357187" cy="484632"/>
          </a:xfrm>
          <a:prstGeom prst="right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974A97C-92CB-411C-B884-3305A5A33C36}"/>
              </a:ext>
            </a:extLst>
          </p:cNvPr>
          <p:cNvSpPr/>
          <p:nvPr/>
        </p:nvSpPr>
        <p:spPr>
          <a:xfrm>
            <a:off x="2718592" y="4215765"/>
            <a:ext cx="2702969" cy="20621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в конкурсной документации различных величин значимости критериев оценки заявок для случаев подачи участником конкурса заявки, содержащей предложение о цене контракта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44AC1ED-7E9A-4AC3-91A4-B17974091E47}"/>
              </a:ext>
            </a:extLst>
          </p:cNvPr>
          <p:cNvSpPr/>
          <p:nvPr/>
        </p:nvSpPr>
        <p:spPr>
          <a:xfrm>
            <a:off x="8766629" y="4215765"/>
            <a:ext cx="3149599" cy="20621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Гарантийное письмо от производителя с указанием цены и количества поставляемого товара, документы, подтверждающие наличие товара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УЗвозможность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УЗ осуществить поставку товара по предлагаемой цене.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6C33E89-FF93-4222-9B44-CCF47A645BB5}"/>
              </a:ext>
            </a:extLst>
          </p:cNvPr>
          <p:cNvSpPr/>
          <p:nvPr/>
        </p:nvSpPr>
        <p:spPr>
          <a:xfrm>
            <a:off x="5605418" y="4215765"/>
            <a:ext cx="2928982" cy="2062103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или аукцион, является поставка товара, необходимого для нормального жизнеобеспечения (продовольствие, средства для оказания скорой, в том числе скорой специализированной, медицинской помощи в</a:t>
            </a:r>
          </a:p>
        </p:txBody>
      </p:sp>
      <p:sp>
        <p:nvSpPr>
          <p:cNvPr id="17" name="Стрелка: вправо 16">
            <a:extLst>
              <a:ext uri="{FF2B5EF4-FFF2-40B4-BE49-F238E27FC236}">
                <a16:creationId xmlns:a16="http://schemas.microsoft.com/office/drawing/2014/main" id="{47022BA3-3040-4C75-8CF3-61C87AB64E49}"/>
              </a:ext>
            </a:extLst>
          </p:cNvPr>
          <p:cNvSpPr/>
          <p:nvPr/>
        </p:nvSpPr>
        <p:spPr>
          <a:xfrm>
            <a:off x="8409442" y="4221108"/>
            <a:ext cx="357187" cy="484632"/>
          </a:xfrm>
          <a:prstGeom prst="right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0605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>
            <a:extLst>
              <a:ext uri="{FF2B5EF4-FFF2-40B4-BE49-F238E27FC236}">
                <a16:creationId xmlns:a16="http://schemas.microsoft.com/office/drawing/2014/main" id="{FB6C18CC-8E76-4E6B-A555-A70D2712F977}"/>
              </a:ext>
            </a:extLst>
          </p:cNvPr>
          <p:cNvSpPr txBox="1">
            <a:spLocks/>
          </p:cNvSpPr>
          <p:nvPr/>
        </p:nvSpPr>
        <p:spPr>
          <a:xfrm>
            <a:off x="186871" y="356966"/>
            <a:ext cx="11353800" cy="594995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1. Общие положения о закупках. Порядок организации и участия в закупочной деятельности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D946645-C5C7-499A-878A-1F2366228042}"/>
              </a:ext>
            </a:extLst>
          </p:cNvPr>
          <p:cNvSpPr/>
          <p:nvPr/>
        </p:nvSpPr>
        <p:spPr>
          <a:xfrm>
            <a:off x="350520" y="1063038"/>
            <a:ext cx="3513433" cy="64633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заключения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A7773A1-54DC-404A-AE43-FE9329D1E9E3}"/>
              </a:ext>
            </a:extLst>
          </p:cNvPr>
          <p:cNvSpPr/>
          <p:nvPr/>
        </p:nvSpPr>
        <p:spPr>
          <a:xfrm>
            <a:off x="4625974" y="1016685"/>
            <a:ext cx="7215506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Извещение об осуществлении закупки или приглашением принять участие в определении П(ПИ)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45BF593-A3AF-494F-9B67-0186070DCEB6}"/>
              </a:ext>
            </a:extLst>
          </p:cNvPr>
          <p:cNvSpPr/>
          <p:nvPr/>
        </p:nvSpPr>
        <p:spPr>
          <a:xfrm>
            <a:off x="390938" y="1916419"/>
            <a:ext cx="163190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Документация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закупке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284A32A-1797-4E2D-872D-A01F50E96AD4}"/>
              </a:ext>
            </a:extLst>
          </p:cNvPr>
          <p:cNvSpPr/>
          <p:nvPr/>
        </p:nvSpPr>
        <p:spPr>
          <a:xfrm>
            <a:off x="2230292" y="1916419"/>
            <a:ext cx="1622749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Заявка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BCFE83C-F4D1-47FC-9C9D-4066509C8D9B}"/>
              </a:ext>
            </a:extLst>
          </p:cNvPr>
          <p:cNvSpPr/>
          <p:nvPr/>
        </p:nvSpPr>
        <p:spPr>
          <a:xfrm>
            <a:off x="4625973" y="1889580"/>
            <a:ext cx="7215507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Окончательное предложение участника закупки, с которым заключается контракт.</a:t>
            </a:r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id="{375A4417-E412-4ABA-A27F-4E721CCA2613}"/>
              </a:ext>
            </a:extLst>
          </p:cNvPr>
          <p:cNvSpPr/>
          <p:nvPr/>
        </p:nvSpPr>
        <p:spPr>
          <a:xfrm>
            <a:off x="4066370" y="990218"/>
            <a:ext cx="357187" cy="484632"/>
          </a:xfrm>
          <a:prstGeom prst="right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id="{375A4417-E412-4ABA-A27F-4E721CCA2613}"/>
              </a:ext>
            </a:extLst>
          </p:cNvPr>
          <p:cNvSpPr/>
          <p:nvPr/>
        </p:nvSpPr>
        <p:spPr>
          <a:xfrm rot="2451011">
            <a:off x="3911646" y="1675939"/>
            <a:ext cx="357187" cy="484632"/>
          </a:xfrm>
          <a:prstGeom prst="right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375A4417-E412-4ABA-A27F-4E721CCA2613}"/>
              </a:ext>
            </a:extLst>
          </p:cNvPr>
          <p:cNvSpPr/>
          <p:nvPr/>
        </p:nvSpPr>
        <p:spPr>
          <a:xfrm rot="5400000">
            <a:off x="363570" y="1681190"/>
            <a:ext cx="357187" cy="484632"/>
          </a:xfrm>
          <a:prstGeom prst="right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2" name="Стрелка: вправо 11">
            <a:extLst>
              <a:ext uri="{FF2B5EF4-FFF2-40B4-BE49-F238E27FC236}">
                <a16:creationId xmlns:a16="http://schemas.microsoft.com/office/drawing/2014/main" id="{375A4417-E412-4ABA-A27F-4E721CCA2613}"/>
              </a:ext>
            </a:extLst>
          </p:cNvPr>
          <p:cNvSpPr/>
          <p:nvPr/>
        </p:nvSpPr>
        <p:spPr>
          <a:xfrm rot="5400000">
            <a:off x="2170958" y="1675939"/>
            <a:ext cx="357187" cy="484632"/>
          </a:xfrm>
          <a:prstGeom prst="right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7D8A2F9-D926-4F31-B8C7-21CBBBD65D09}"/>
              </a:ext>
            </a:extLst>
          </p:cNvPr>
          <p:cNvSpPr/>
          <p:nvPr/>
        </p:nvSpPr>
        <p:spPr>
          <a:xfrm>
            <a:off x="335897" y="2692008"/>
            <a:ext cx="11490960" cy="36933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контракта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4ADAB91-21C8-49EE-AE84-F8DC52587E40}"/>
              </a:ext>
            </a:extLst>
          </p:cNvPr>
          <p:cNvSpPr/>
          <p:nvPr/>
        </p:nvSpPr>
        <p:spPr>
          <a:xfrm>
            <a:off x="350520" y="3166184"/>
            <a:ext cx="61722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цены контракта, которая является твердой и определяется на весь срок исполнения контракта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F983E41-708B-4518-837C-8723EB1D41DF}"/>
              </a:ext>
            </a:extLst>
          </p:cNvPr>
          <p:cNvSpPr/>
          <p:nvPr/>
        </p:nvSpPr>
        <p:spPr>
          <a:xfrm>
            <a:off x="350520" y="3863604"/>
            <a:ext cx="6172200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 заказчика и П(ПИ) за неисполнение или ненадлежащее исполнение обязательств, предусмотренных контрактом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94A3F1B8-653C-48F8-ABF0-AC6B5EACC29B}"/>
              </a:ext>
            </a:extLst>
          </p:cNvPr>
          <p:cNvSpPr/>
          <p:nvPr/>
        </p:nvSpPr>
        <p:spPr>
          <a:xfrm>
            <a:off x="350520" y="4852086"/>
            <a:ext cx="61722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условий оплаты пени, штрафов в случае нарушения обязательств, предусмотренных  контрактом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2B9D9D3-78FB-4811-A971-C1EF0264674D}"/>
              </a:ext>
            </a:extLst>
          </p:cNvPr>
          <p:cNvSpPr/>
          <p:nvPr/>
        </p:nvSpPr>
        <p:spPr>
          <a:xfrm>
            <a:off x="6625676" y="3152658"/>
            <a:ext cx="5215804" cy="23083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Условие о порядке и сроках оплаты ТРУ, о порядке и сроках осуществления заказчиком приемки поставленного товара, выполненной работы (ее результатов) или оказанной услуги в части соответствия их количества, комплектности, объема требованиям, установленным контрактом, а также о порядке и сроках оформления результатов такой приемки.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6D6EEA2B-4DD9-4DFA-9D8C-8230D7CC6862}"/>
              </a:ext>
            </a:extLst>
          </p:cNvPr>
          <p:cNvSpPr/>
          <p:nvPr/>
        </p:nvSpPr>
        <p:spPr>
          <a:xfrm>
            <a:off x="6625677" y="5552300"/>
            <a:ext cx="52158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Условие о возможности одностороннего отказа от исполнения контракта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709864AC-9EFE-4B09-9F23-2C14D1B06E28}"/>
              </a:ext>
            </a:extLst>
          </p:cNvPr>
          <p:cNvSpPr/>
          <p:nvPr/>
        </p:nvSpPr>
        <p:spPr>
          <a:xfrm>
            <a:off x="335897" y="5598466"/>
            <a:ext cx="6172201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осуществления банковского сопровождения контрактов, требования к банкам и порядку их отбора, условия договоров, заключаемых с банком, а также требования к содержанию формируемых банками отчетов.</a:t>
            </a:r>
          </a:p>
        </p:txBody>
      </p:sp>
    </p:spTree>
    <p:extLst>
      <p:ext uri="{BB962C8B-B14F-4D97-AF65-F5344CB8AC3E}">
        <p14:creationId xmlns:p14="http://schemas.microsoft.com/office/powerpoint/2010/main" val="18765495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>
            <a:extLst>
              <a:ext uri="{FF2B5EF4-FFF2-40B4-BE49-F238E27FC236}">
                <a16:creationId xmlns:a16="http://schemas.microsoft.com/office/drawing/2014/main" id="{E854A5B5-78BA-4F61-B2FB-D07C68E69E59}"/>
              </a:ext>
            </a:extLst>
          </p:cNvPr>
          <p:cNvSpPr txBox="1">
            <a:spLocks/>
          </p:cNvSpPr>
          <p:nvPr/>
        </p:nvSpPr>
        <p:spPr>
          <a:xfrm>
            <a:off x="613591" y="128366"/>
            <a:ext cx="11353800" cy="594995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1. Общие положения о закупках. Порядок организации и участия в закупочной деятельности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B0DFDD7-88D2-4B2D-837D-06832F7DA42B}"/>
              </a:ext>
            </a:extLst>
          </p:cNvPr>
          <p:cNvSpPr/>
          <p:nvPr/>
        </p:nvSpPr>
        <p:spPr>
          <a:xfrm>
            <a:off x="364533" y="1063036"/>
            <a:ext cx="2256747" cy="64633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Контрактная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5A043CC-F7A3-44F5-9C35-2A39F8A16A29}"/>
              </a:ext>
            </a:extLst>
          </p:cNvPr>
          <p:cNvSpPr/>
          <p:nvPr/>
        </p:nvSpPr>
        <p:spPr>
          <a:xfrm>
            <a:off x="2855660" y="1063036"/>
            <a:ext cx="2371660" cy="64633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Структурное подразделение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F71208B-6B02-41DE-99AD-F89FBC4468EC}"/>
              </a:ext>
            </a:extLst>
          </p:cNvPr>
          <p:cNvSpPr/>
          <p:nvPr/>
        </p:nvSpPr>
        <p:spPr>
          <a:xfrm>
            <a:off x="364535" y="1986367"/>
            <a:ext cx="2256746" cy="64633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Контрактный управляющий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E836FBC-14DD-43D8-91EA-AD4B0F5770B8}"/>
              </a:ext>
            </a:extLst>
          </p:cNvPr>
          <p:cNvSpPr/>
          <p:nvPr/>
        </p:nvSpPr>
        <p:spPr>
          <a:xfrm>
            <a:off x="5484308" y="1063035"/>
            <a:ext cx="638801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совокупный годовой объем закупок которых в соответствии с планом-графиком превышает 100 млн. рублей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D2E4C48-2903-4D33-BD29-3DF58BB10F52}"/>
              </a:ext>
            </a:extLst>
          </p:cNvPr>
          <p:cNvSpPr/>
          <p:nvPr/>
        </p:nvSpPr>
        <p:spPr>
          <a:xfrm>
            <a:off x="2855660" y="1986367"/>
            <a:ext cx="8971805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Совокупный годовой объем закупок заказчика в соответствии с планом-графиком не превышает 100 млн. рублей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94ACAA1-6B46-4A1F-9AB1-EAC070C611B3}"/>
              </a:ext>
            </a:extLst>
          </p:cNvPr>
          <p:cNvSpPr/>
          <p:nvPr/>
        </p:nvSpPr>
        <p:spPr>
          <a:xfrm>
            <a:off x="2855660" y="2775663"/>
            <a:ext cx="9016662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Высшее образование или дополнительное профессиональное образование в сфере закупок.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53CE04E-C63B-4AEF-8505-7ABF841987BB}"/>
              </a:ext>
            </a:extLst>
          </p:cNvPr>
          <p:cNvSpPr/>
          <p:nvPr/>
        </p:nvSpPr>
        <p:spPr>
          <a:xfrm>
            <a:off x="319678" y="2782669"/>
            <a:ext cx="2301602" cy="64633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Требование к персоналу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70C3742-B93E-4890-AC93-322E101906E6}"/>
              </a:ext>
            </a:extLst>
          </p:cNvPr>
          <p:cNvSpPr/>
          <p:nvPr/>
        </p:nvSpPr>
        <p:spPr>
          <a:xfrm>
            <a:off x="319678" y="3628021"/>
            <a:ext cx="11552644" cy="30469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разрабатывают план закупок, осуществляют подготовку изменений для внесения в план закупок, размещают в ЕИС план закупок и внесенные в него изменения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разрабатывают план-график, осуществляют подготовку изменений для внесения в план-график, размещают в ЕИС план-график и внесенные в него изменения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осуществляют подготовку и размещение в ЕИС извещений об осуществлении закупок, документации о закупках и проектов контрактов, подготовку и направление приглашений принять участие в определении П(ПИ) закрытыми способами;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обеспечивают осуществление закупок, в том числе заключение контрактов;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участвуют в рассмотрении дел об обжаловании результатов определения П(ПИ) и осуществляют подготовку материалов для выполнения претензионной работы;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организуют в случае необходимости на стадии планирования закупок консультации с П(ПИ) и участвуют в таких консультациях в целях определения состояния конкурентной среды на соответствующих рынках ТРУ, определения наилучших технологий и других решений для обеспечения государственных и муниципальных нужд;</a:t>
            </a:r>
          </a:p>
        </p:txBody>
      </p:sp>
    </p:spTree>
    <p:extLst>
      <p:ext uri="{BB962C8B-B14F-4D97-AF65-F5344CB8AC3E}">
        <p14:creationId xmlns:p14="http://schemas.microsoft.com/office/powerpoint/2010/main" val="15239878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>
            <a:extLst>
              <a:ext uri="{FF2B5EF4-FFF2-40B4-BE49-F238E27FC236}">
                <a16:creationId xmlns:a16="http://schemas.microsoft.com/office/drawing/2014/main" id="{42F6BFCF-9595-481A-AF57-E8EAA8EA7CEE}"/>
              </a:ext>
            </a:extLst>
          </p:cNvPr>
          <p:cNvSpPr txBox="1">
            <a:spLocks/>
          </p:cNvSpPr>
          <p:nvPr/>
        </p:nvSpPr>
        <p:spPr>
          <a:xfrm>
            <a:off x="613591" y="128366"/>
            <a:ext cx="11353800" cy="722972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1. Общие положения о закупках. Порядок организации и участия в закупочной деятельности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BFAD0D7-A6E8-4AD0-85CC-AFB5F99F7576}"/>
              </a:ext>
            </a:extLst>
          </p:cNvPr>
          <p:cNvSpPr/>
          <p:nvPr/>
        </p:nvSpPr>
        <p:spPr>
          <a:xfrm>
            <a:off x="173421" y="1126085"/>
            <a:ext cx="3168869" cy="64633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 по осуществлению закупок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65A060E-5525-4A42-BB81-4823489DC387}"/>
              </a:ext>
            </a:extLst>
          </p:cNvPr>
          <p:cNvSpPr/>
          <p:nvPr/>
        </p:nvSpPr>
        <p:spPr>
          <a:xfrm>
            <a:off x="4076485" y="1126084"/>
            <a:ext cx="7702365" cy="64633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поставщика, производителя исполнителя (за исключением закупок у единственного поставщика</a:t>
            </a:r>
          </a:p>
        </p:txBody>
      </p:sp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C86384D3-7F8F-43A3-94E6-5A249D60C2EA}"/>
              </a:ext>
            </a:extLst>
          </p:cNvPr>
          <p:cNvSpPr/>
          <p:nvPr/>
        </p:nvSpPr>
        <p:spPr>
          <a:xfrm>
            <a:off x="3530794" y="1206933"/>
            <a:ext cx="357187" cy="484632"/>
          </a:xfrm>
          <a:prstGeom prst="right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F6A534F-6DBA-4451-A546-C9C9D9322A41}"/>
              </a:ext>
            </a:extLst>
          </p:cNvPr>
          <p:cNvSpPr/>
          <p:nvPr/>
        </p:nvSpPr>
        <p:spPr>
          <a:xfrm>
            <a:off x="173421" y="2222153"/>
            <a:ext cx="5738648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Конкурсные, аукционные, котировочные комиссии, комиссии по рассмотрению заявок на участие в запросе предложений и окончательных предложений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5E695AF-1E3F-45C2-97DF-9C6A397ABFD9}"/>
              </a:ext>
            </a:extLst>
          </p:cNvPr>
          <p:cNvSpPr/>
          <p:nvPr/>
        </p:nvSpPr>
        <p:spPr>
          <a:xfrm>
            <a:off x="173421" y="3559906"/>
            <a:ext cx="5738648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Единые комиссии, осуществляющие функции по осуществлению закупок путем проведения конкурсов, аукционов, запросов котировок, запросов предложений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4D047B8-117A-4657-B688-6506FE9CFF92}"/>
              </a:ext>
            </a:extLst>
          </p:cNvPr>
          <p:cNvSpPr/>
          <p:nvPr/>
        </p:nvSpPr>
        <p:spPr>
          <a:xfrm>
            <a:off x="6096000" y="2222153"/>
            <a:ext cx="2207172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членов конкурсной, аукционной или единой комиссии должно быть не менее чем 5 человек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BA324D3-D43A-47E8-9370-13F24D8A4636}"/>
              </a:ext>
            </a:extLst>
          </p:cNvPr>
          <p:cNvSpPr/>
          <p:nvPr/>
        </p:nvSpPr>
        <p:spPr>
          <a:xfrm>
            <a:off x="8487103" y="2222152"/>
            <a:ext cx="3291747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членов котировочной комиссии, комиссии по рассмотрению заявок на участие в запросе предложений и окончательных предложений должно быть не менее чем 3 человека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D5731CB-2748-4D86-BE33-78BE67C7FB68}"/>
              </a:ext>
            </a:extLst>
          </p:cNvPr>
          <p:cNvSpPr/>
          <p:nvPr/>
        </p:nvSpPr>
        <p:spPr>
          <a:xfrm>
            <a:off x="3530794" y="4932974"/>
            <a:ext cx="8248056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Преимущественно лица, прошедшие профессиональную переподготовку или повышение квалификации в сфере закупок, а также лица, обладающие специальными знаниями, относящимися к объекту закупки.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0B4029C-3329-424E-B28D-971BC256100B}"/>
              </a:ext>
            </a:extLst>
          </p:cNvPr>
          <p:cNvSpPr/>
          <p:nvPr/>
        </p:nvSpPr>
        <p:spPr>
          <a:xfrm>
            <a:off x="173421" y="4959516"/>
            <a:ext cx="3168869" cy="64633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комиссии </a:t>
            </a:r>
          </a:p>
        </p:txBody>
      </p:sp>
    </p:spTree>
    <p:extLst>
      <p:ext uri="{BB962C8B-B14F-4D97-AF65-F5344CB8AC3E}">
        <p14:creationId xmlns:p14="http://schemas.microsoft.com/office/powerpoint/2010/main" val="21131578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>
            <a:extLst>
              <a:ext uri="{FF2B5EF4-FFF2-40B4-BE49-F238E27FC236}">
                <a16:creationId xmlns:a16="http://schemas.microsoft.com/office/drawing/2014/main" id="{93A4F8DE-4A3F-4389-AF5C-58227ED68933}"/>
              </a:ext>
            </a:extLst>
          </p:cNvPr>
          <p:cNvSpPr txBox="1">
            <a:spLocks/>
          </p:cNvSpPr>
          <p:nvPr/>
        </p:nvSpPr>
        <p:spPr>
          <a:xfrm>
            <a:off x="613591" y="128366"/>
            <a:ext cx="11353800" cy="594995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1. Общие положения о закупках. Порядок организации и участия в закупочной деятельности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1BF7131-6203-422D-8D25-C13C7CCD636F}"/>
              </a:ext>
            </a:extLst>
          </p:cNvPr>
          <p:cNvSpPr/>
          <p:nvPr/>
        </p:nvSpPr>
        <p:spPr>
          <a:xfrm>
            <a:off x="303796" y="1101230"/>
            <a:ext cx="2970541" cy="64633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 по осуществлению закупок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2E8C15A-3F91-4C86-B357-E389B5213AAB}"/>
              </a:ext>
            </a:extLst>
          </p:cNvPr>
          <p:cNvSpPr/>
          <p:nvPr/>
        </p:nvSpPr>
        <p:spPr>
          <a:xfrm>
            <a:off x="3516887" y="1126084"/>
            <a:ext cx="8450504" cy="64633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Лица, вхождение которых  в состав комиссии создает конфликт интересов</a:t>
            </a:r>
          </a:p>
          <a:p>
            <a:pPr algn="ctr"/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46F3565-E758-4C81-9FCD-815687397765}"/>
              </a:ext>
            </a:extLst>
          </p:cNvPr>
          <p:cNvSpPr/>
          <p:nvPr/>
        </p:nvSpPr>
        <p:spPr>
          <a:xfrm>
            <a:off x="303796" y="1941392"/>
            <a:ext cx="2996812" cy="36933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физические лица, которые были привлечены в качестве экспертов к проведению экспертной оценки конкурсной документации, заявок на участие в конкурсе, осуществляемой в ходе проведения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предквалификационного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отбора, оценки соответствия участников конкурса дополнительным требованиям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0FB72E1-3318-4D22-B610-893E4BE7A79F}"/>
              </a:ext>
            </a:extLst>
          </p:cNvPr>
          <p:cNvSpPr/>
          <p:nvPr/>
        </p:nvSpPr>
        <p:spPr>
          <a:xfrm>
            <a:off x="8970579" y="1941392"/>
            <a:ext cx="2996812" cy="39703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физические лица, состоящие в браке с руководителем УЗ, либо являющиеся близкими родственниками усыновителями руководителя или усыновленными руководителем УЗ, а также непосредственно осуществляющие контроль в сфере закупок должностные лица контрольного органа в сфере закупок.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153AC5D-258F-4F53-A72E-9668970E36D2}"/>
              </a:ext>
            </a:extLst>
          </p:cNvPr>
          <p:cNvSpPr/>
          <p:nvPr/>
        </p:nvSpPr>
        <p:spPr>
          <a:xfrm>
            <a:off x="3516887" y="1941392"/>
            <a:ext cx="2579113" cy="31393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физические лица, на которых способны оказать влияние УЗ (в том числе физические лица, являющиеся участниками (акционерами) этих организаций, членами их органов управления, кредиторами указанных УЗ),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8000305-8195-4068-86C1-1C43483CF629}"/>
              </a:ext>
            </a:extLst>
          </p:cNvPr>
          <p:cNvSpPr/>
          <p:nvPr/>
        </p:nvSpPr>
        <p:spPr>
          <a:xfrm>
            <a:off x="6290491" y="1961374"/>
            <a:ext cx="2579113" cy="31393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физические лица, лично заинтересованные в результатах определения П(ПИ), в том числе физические лица, подавшие заявки на участие в таком определении или состоящие в штате организаций, подавших данные заявки,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C6C6508-FE9E-4A58-9993-42C8E9F637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593" y="5269672"/>
            <a:ext cx="5401011" cy="154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3762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87A9CB0-72F5-46E2-8873-7782CBEDDE43}"/>
              </a:ext>
            </a:extLst>
          </p:cNvPr>
          <p:cNvSpPr/>
          <p:nvPr/>
        </p:nvSpPr>
        <p:spPr>
          <a:xfrm>
            <a:off x="2112579" y="110386"/>
            <a:ext cx="97273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1. Общие положения о закупках. Порядок организации и участия в закупочной деятельности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AE44F16-7445-46C5-A027-B6F5AA706041}"/>
              </a:ext>
            </a:extLst>
          </p:cNvPr>
          <p:cNvSpPr/>
          <p:nvPr/>
        </p:nvSpPr>
        <p:spPr>
          <a:xfrm>
            <a:off x="302448" y="941383"/>
            <a:ext cx="2598408" cy="64633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Эксперты, экспертные организации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B9FB8B1-5DA7-472D-9272-774C845137D1}"/>
              </a:ext>
            </a:extLst>
          </p:cNvPr>
          <p:cNvSpPr/>
          <p:nvPr/>
        </p:nvSpPr>
        <p:spPr>
          <a:xfrm>
            <a:off x="3389399" y="941383"/>
            <a:ext cx="8450504" cy="64633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Лица, привлечение которых в качестве экспертов создает конфликт интересов</a:t>
            </a:r>
          </a:p>
          <a:p>
            <a:pPr algn="ctr"/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87D9690-CD58-421B-9380-E8EB163B8BA8}"/>
              </a:ext>
            </a:extLst>
          </p:cNvPr>
          <p:cNvSpPr/>
          <p:nvPr/>
        </p:nvSpPr>
        <p:spPr>
          <a:xfrm>
            <a:off x="302445" y="2089978"/>
            <a:ext cx="5089361" cy="452431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являющиеся либо являвшиеся в течение менее чем 2 лет, предшествующих дате проведения экспертизы, должностными лицами или работниками заказчика, осуществляющего проведение экспертизы, либо П(ПИ);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имеющие имущественные интересы в заключении контракта, в отношении которого проводится экспертиза;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являющиеся близкими родственниками усыновителями или усыновленными с руководителем заказчика, членами комиссии по осуществлению закупок, руководителем контрактной службы, контрактным управляющим, должностными лицами или работниками П(ПИ) либо состоящие с ними в браке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D80AC55-D61B-49DC-8EE7-C3D87350B2D8}"/>
              </a:ext>
            </a:extLst>
          </p:cNvPr>
          <p:cNvSpPr/>
          <p:nvPr/>
        </p:nvSpPr>
        <p:spPr>
          <a:xfrm>
            <a:off x="302447" y="1720646"/>
            <a:ext cx="5089359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Физические лица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3009980-FFFB-466C-A327-DC5C800E9CC9}"/>
              </a:ext>
            </a:extLst>
          </p:cNvPr>
          <p:cNvSpPr/>
          <p:nvPr/>
        </p:nvSpPr>
        <p:spPr>
          <a:xfrm>
            <a:off x="5494418" y="1720646"/>
            <a:ext cx="3347544" cy="36933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Юридические лица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0384F40-67A2-4C5C-B535-82A592639FA3}"/>
              </a:ext>
            </a:extLst>
          </p:cNvPr>
          <p:cNvSpPr/>
          <p:nvPr/>
        </p:nvSpPr>
        <p:spPr>
          <a:xfrm>
            <a:off x="8962972" y="1720646"/>
            <a:ext cx="2926582" cy="64633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Физические  и юридические лица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9D6636B-B902-4EC7-B489-6757DD5B5DE5}"/>
              </a:ext>
            </a:extLst>
          </p:cNvPr>
          <p:cNvSpPr/>
          <p:nvPr/>
        </p:nvSpPr>
        <p:spPr>
          <a:xfrm>
            <a:off x="5494418" y="2089977"/>
            <a:ext cx="3356743" cy="25853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которых заказчик или П(ПИ) имеет право распоряжаться более чем 20% общего количества голосов, приходящихся на голосующие акции, либо более чем 20% вкладов, долей, составляющих уставный или складочный капитал юридического лица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096AEA2-5ACE-4693-AFE6-A9E3199E290B}"/>
              </a:ext>
            </a:extLst>
          </p:cNvPr>
          <p:cNvSpPr/>
          <p:nvPr/>
        </p:nvSpPr>
        <p:spPr>
          <a:xfrm>
            <a:off x="8962972" y="2366977"/>
            <a:ext cx="2926582" cy="23083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заказчик или П(ПИ) прямо и (или) косвенно (через третье лицо) может оказывать влияние на результат проводимой такими лицом или лицами экспертизы.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6C5D80F-9750-40F9-956E-43DED03A72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417" y="4739214"/>
            <a:ext cx="6345485" cy="190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050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>
            <a:extLst>
              <a:ext uri="{FF2B5EF4-FFF2-40B4-BE49-F238E27FC236}">
                <a16:creationId xmlns:a16="http://schemas.microsoft.com/office/drawing/2014/main" id="{CB1CD0FE-FCC2-4893-8485-FB48E6FF3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6525"/>
            <a:ext cx="11978640" cy="594995"/>
          </a:xfrm>
        </p:spPr>
        <p:txBody>
          <a:bodyPr>
            <a:normAutofit fontScale="90000"/>
          </a:bodyPr>
          <a:lstStyle/>
          <a:p>
            <a:pPr algn="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1. Общие положения о закупках. Порядок организации и участия в закупочной деятельности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EC070BE-308D-4D58-9AE0-72B9A448CE7F}"/>
              </a:ext>
            </a:extLst>
          </p:cNvPr>
          <p:cNvSpPr/>
          <p:nvPr/>
        </p:nvSpPr>
        <p:spPr>
          <a:xfrm>
            <a:off x="3370235" y="952487"/>
            <a:ext cx="5238169" cy="64633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Нормативная правовая база размещения государственных и муниципальных закупок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2716A31-4A74-4782-8A95-B77A53F89823}"/>
              </a:ext>
            </a:extLst>
          </p:cNvPr>
          <p:cNvSpPr/>
          <p:nvPr/>
        </p:nvSpPr>
        <p:spPr>
          <a:xfrm>
            <a:off x="240631" y="1819785"/>
            <a:ext cx="5486401" cy="830997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5 апреля 2013 г. № 44-ФЗ «О контрактной системе в сфере закупок ТРУ для обеспечения государственных и муниципальных нужд»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B5737FC-7DD3-48B9-8953-CF8D5761DBC3}"/>
              </a:ext>
            </a:extLst>
          </p:cNvPr>
          <p:cNvSpPr/>
          <p:nvPr/>
        </p:nvSpPr>
        <p:spPr>
          <a:xfrm>
            <a:off x="6320588" y="1819784"/>
            <a:ext cx="5293895" cy="830997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18 июля 2011 года N 223-ФЗ «О закупках товаров, работ, услуг отдельными видами юридических  лиц»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4BDF3BA-81BB-4106-8D68-C91C0C6CABAE}"/>
              </a:ext>
            </a:extLst>
          </p:cNvPr>
          <p:cNvSpPr/>
          <p:nvPr/>
        </p:nvSpPr>
        <p:spPr>
          <a:xfrm>
            <a:off x="409074" y="3182045"/>
            <a:ext cx="11373851" cy="353943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Обеспечение государственных и муниципальных нужд в целях повышения эффективности, результативности осуществления закупок товаров, работ, услуг</a:t>
            </a:r>
          </a:p>
          <a:p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Обеспечение гласности и прозрачности осуществления таких закупок</a:t>
            </a:r>
          </a:p>
          <a:p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Предотвращение коррупции и других злоупотреблений в сфере таких закупок, в части, касающейся:</a:t>
            </a:r>
          </a:p>
          <a:p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-планирования закупок товаров, работ, услуг;</a:t>
            </a:r>
          </a:p>
          <a:p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определения поставщиков (подрядчиков, исполнителей);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заключения гражданско-правового договора, предметом которого являются поставка товара, выполнение работы, оказание услуги (в том числе приобретение недвижимого имущества или аренда имущества), от имени РФ, субъекта РФ или муниципального образования, а также бюджетным учреждением либо иным юридическим лицом 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особенностей исполнения контрактов;</a:t>
            </a:r>
          </a:p>
          <a:p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мониторинга закупок ТРУ;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аудита в сфере закупок ТРУ;</a:t>
            </a:r>
          </a:p>
          <a:p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контроля за соблюдением законодательства РФ и иных нормативных правовых актов о контрактной системе в сфере закупок ТРУ для обеспечения государственных и муниципальных нужд</a:t>
            </a:r>
          </a:p>
        </p:txBody>
      </p:sp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id="{7B379C06-61BD-4345-9CC2-111504895D3D}"/>
              </a:ext>
            </a:extLst>
          </p:cNvPr>
          <p:cNvSpPr/>
          <p:nvPr/>
        </p:nvSpPr>
        <p:spPr>
          <a:xfrm>
            <a:off x="2438399" y="2733846"/>
            <a:ext cx="753979" cy="365135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вниз 8">
            <a:extLst>
              <a:ext uri="{FF2B5EF4-FFF2-40B4-BE49-F238E27FC236}">
                <a16:creationId xmlns:a16="http://schemas.microsoft.com/office/drawing/2014/main" id="{88222315-CEF0-4381-9E5A-88F920EF2BCA}"/>
              </a:ext>
            </a:extLst>
          </p:cNvPr>
          <p:cNvSpPr/>
          <p:nvPr/>
        </p:nvSpPr>
        <p:spPr>
          <a:xfrm>
            <a:off x="8622634" y="2733846"/>
            <a:ext cx="753979" cy="365135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1346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374DC99-8B08-46AE-8C55-BA3EBCB1071B}"/>
              </a:ext>
            </a:extLst>
          </p:cNvPr>
          <p:cNvSpPr/>
          <p:nvPr/>
        </p:nvSpPr>
        <p:spPr>
          <a:xfrm>
            <a:off x="2112579" y="110386"/>
            <a:ext cx="97273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1. Общие положения о закупках. Порядок организации и участия в закупочной деятельности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97A78D3-A0B8-41F8-BEC7-5807D4B2ADB6}"/>
              </a:ext>
            </a:extLst>
          </p:cNvPr>
          <p:cNvSpPr/>
          <p:nvPr/>
        </p:nvSpPr>
        <p:spPr>
          <a:xfrm>
            <a:off x="349393" y="1198602"/>
            <a:ext cx="2759567" cy="92333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Извещение об осуществлении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закупки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E313663-C5F5-4E89-AAC5-513FFF9DC5A7}"/>
              </a:ext>
            </a:extLst>
          </p:cNvPr>
          <p:cNvSpPr/>
          <p:nvPr/>
        </p:nvSpPr>
        <p:spPr>
          <a:xfrm>
            <a:off x="3407118" y="1198601"/>
            <a:ext cx="4283242" cy="92333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в Единой информационной системе в сфере закупок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E326628-0F2E-484C-B22C-99F434152F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90" t="10400" r="59079" b="74682"/>
          <a:stretch/>
        </p:blipFill>
        <p:spPr>
          <a:xfrm>
            <a:off x="7988518" y="1198601"/>
            <a:ext cx="3851385" cy="92333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80EEDB6-E082-48A7-BC32-A3F14AB3A3D7}"/>
              </a:ext>
            </a:extLst>
          </p:cNvPr>
          <p:cNvSpPr/>
          <p:nvPr/>
        </p:nvSpPr>
        <p:spPr>
          <a:xfrm>
            <a:off x="349393" y="2301084"/>
            <a:ext cx="11598767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Наименование, место нахождения, почтовый адрес, адрес электронной почты, номер контактного телефона, ответственное должностное лицо заказчика, специализированной организации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C0E6B64-C5BF-4093-B215-9419767D1272}"/>
              </a:ext>
            </a:extLst>
          </p:cNvPr>
          <p:cNvSpPr/>
          <p:nvPr/>
        </p:nvSpPr>
        <p:spPr>
          <a:xfrm>
            <a:off x="349393" y="3033423"/>
            <a:ext cx="11598767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Краткое изложение условий контракта, • наименование и описание объекта закупки,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о количестве и месте доставки товара, являющегося предметом контракта, месте выполнения работы или оказания услуги, являющихся предметом контракта,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поставки товара или завершения работы либо график оказания услуг,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Начальная, максимальная цена контракта, источник финансирования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901BBDB-7BD5-456E-9984-89F46C18D4EE}"/>
              </a:ext>
            </a:extLst>
          </p:cNvPr>
          <p:cNvSpPr/>
          <p:nvPr/>
        </p:nvSpPr>
        <p:spPr>
          <a:xfrm>
            <a:off x="349393" y="4609527"/>
            <a:ext cx="11598767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Идентификационный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закупки,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ограничение участия в определении П(ПИ), установленное в соответствии с Законом, используемый способ определения П(ПИ);, срок, место и порядок подачи заявок участников закупки;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A5E06BF-7F98-4384-9C8A-C3139DD3AB6C}"/>
              </a:ext>
            </a:extLst>
          </p:cNvPr>
          <p:cNvSpPr/>
          <p:nvPr/>
        </p:nvSpPr>
        <p:spPr>
          <a:xfrm>
            <a:off x="349393" y="6101283"/>
            <a:ext cx="11598767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обеспечения исполнения контрактов, порядок предоставления такого обеспечения, требования к такому обеспечению, а также информация о банковском сопровождении контракта.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094B816-B2F5-4E30-8EE6-FDED3DED6AC4}"/>
              </a:ext>
            </a:extLst>
          </p:cNvPr>
          <p:cNvSpPr/>
          <p:nvPr/>
        </p:nvSpPr>
        <p:spPr>
          <a:xfrm>
            <a:off x="349393" y="5354634"/>
            <a:ext cx="11598767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Размер и порядок внесения денежных средств в качестве обеспечения заявок на участие в закупке, а также условия банковской гарантии</a:t>
            </a:r>
          </a:p>
        </p:txBody>
      </p:sp>
    </p:spTree>
    <p:extLst>
      <p:ext uri="{BB962C8B-B14F-4D97-AF65-F5344CB8AC3E}">
        <p14:creationId xmlns:p14="http://schemas.microsoft.com/office/powerpoint/2010/main" val="11323625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AD7D87E-6864-4A63-ABFB-2F5AED1280B4}"/>
              </a:ext>
            </a:extLst>
          </p:cNvPr>
          <p:cNvSpPr/>
          <p:nvPr/>
        </p:nvSpPr>
        <p:spPr>
          <a:xfrm>
            <a:off x="2112579" y="110386"/>
            <a:ext cx="97273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1. Общие положения о закупках. Порядок организации и участия в закупочной деятельности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6E7732D-9951-4DE0-A624-4F53C925AD16}"/>
              </a:ext>
            </a:extLst>
          </p:cNvPr>
          <p:cNvSpPr/>
          <p:nvPr/>
        </p:nvSpPr>
        <p:spPr>
          <a:xfrm>
            <a:off x="68468" y="1432559"/>
            <a:ext cx="3947160" cy="64633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заявок при проведении конкурсов и аукционов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58172B4-8BE2-4B0E-9C8C-AE345F591F23}"/>
              </a:ext>
            </a:extLst>
          </p:cNvPr>
          <p:cNvSpPr/>
          <p:nvPr/>
        </p:nvSpPr>
        <p:spPr>
          <a:xfrm>
            <a:off x="4194960" y="1432557"/>
            <a:ext cx="2746879" cy="64633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конкурсе или закрытом аукционе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7170956-AC5F-4C5E-92F4-31299BEC4C04}"/>
              </a:ext>
            </a:extLst>
          </p:cNvPr>
          <p:cNvSpPr/>
          <p:nvPr/>
        </p:nvSpPr>
        <p:spPr>
          <a:xfrm>
            <a:off x="7121172" y="1432557"/>
            <a:ext cx="4753303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 денежных средств или банковской гарантии по выбору участника закупки.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20CFEF1-C93F-4B0C-8985-04266CB17E6E}"/>
              </a:ext>
            </a:extLst>
          </p:cNvPr>
          <p:cNvSpPr/>
          <p:nvPr/>
        </p:nvSpPr>
        <p:spPr>
          <a:xfrm>
            <a:off x="75562" y="2467132"/>
            <a:ext cx="2746879" cy="64633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электронных аукционах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16160CB-CAC1-49C4-8529-D4FE6567DD40}"/>
              </a:ext>
            </a:extLst>
          </p:cNvPr>
          <p:cNvSpPr/>
          <p:nvPr/>
        </p:nvSpPr>
        <p:spPr>
          <a:xfrm>
            <a:off x="2998226" y="2467132"/>
            <a:ext cx="3947161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 денежных средств участником закупки.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BF36F5A-92BE-4B4C-A847-55F7C8F0BF46}"/>
              </a:ext>
            </a:extLst>
          </p:cNvPr>
          <p:cNvSpPr/>
          <p:nvPr/>
        </p:nvSpPr>
        <p:spPr>
          <a:xfrm>
            <a:off x="7214979" y="2467132"/>
            <a:ext cx="4760397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действия БГ, предоставленной в качестве обеспечения заявки, должен составлять не менее чем 2 месяца с даты окончания срока подачи заявок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381D5D0-7C64-4024-AA24-FBA5374C759F}"/>
              </a:ext>
            </a:extLst>
          </p:cNvPr>
          <p:cNvSpPr/>
          <p:nvPr/>
        </p:nvSpPr>
        <p:spPr>
          <a:xfrm>
            <a:off x="119623" y="3941233"/>
            <a:ext cx="1187653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обеспечения заявки должен составлять от 0,5% до 5% Н(М)Ц контракта или, если при проведении аукционов Н(М)Ц контракта не превышает 3 млн. рублей, 1% Н(М)Ц контракта.</a:t>
            </a:r>
          </a:p>
        </p:txBody>
      </p:sp>
      <p:sp>
        <p:nvSpPr>
          <p:cNvPr id="15" name="Стрелка: вправо 14">
            <a:extLst>
              <a:ext uri="{FF2B5EF4-FFF2-40B4-BE49-F238E27FC236}">
                <a16:creationId xmlns:a16="http://schemas.microsoft.com/office/drawing/2014/main" id="{0DDA6C37-9D27-4639-A840-C76711A521CE}"/>
              </a:ext>
            </a:extLst>
          </p:cNvPr>
          <p:cNvSpPr/>
          <p:nvPr/>
        </p:nvSpPr>
        <p:spPr>
          <a:xfrm>
            <a:off x="6929130" y="2830979"/>
            <a:ext cx="357187" cy="484632"/>
          </a:xfrm>
          <a:prstGeom prst="right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6" name="Стрелка: вправо 15">
            <a:extLst>
              <a:ext uri="{FF2B5EF4-FFF2-40B4-BE49-F238E27FC236}">
                <a16:creationId xmlns:a16="http://schemas.microsoft.com/office/drawing/2014/main" id="{FB4ACB0B-E307-46B1-9479-50C7D481DDFD}"/>
              </a:ext>
            </a:extLst>
          </p:cNvPr>
          <p:cNvSpPr/>
          <p:nvPr/>
        </p:nvSpPr>
        <p:spPr>
          <a:xfrm>
            <a:off x="6942577" y="1708728"/>
            <a:ext cx="357187" cy="484632"/>
          </a:xfrm>
          <a:prstGeom prst="right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7" name="Стрелка: вправо 16">
            <a:extLst>
              <a:ext uri="{FF2B5EF4-FFF2-40B4-BE49-F238E27FC236}">
                <a16:creationId xmlns:a16="http://schemas.microsoft.com/office/drawing/2014/main" id="{87847192-5F2A-421A-BC8C-0D4ADAFD58D0}"/>
              </a:ext>
            </a:extLst>
          </p:cNvPr>
          <p:cNvSpPr/>
          <p:nvPr/>
        </p:nvSpPr>
        <p:spPr>
          <a:xfrm rot="5400000">
            <a:off x="183346" y="2046223"/>
            <a:ext cx="357187" cy="484632"/>
          </a:xfrm>
          <a:prstGeom prst="right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8" name="Стрелка: вправо 17">
            <a:extLst>
              <a:ext uri="{FF2B5EF4-FFF2-40B4-BE49-F238E27FC236}">
                <a16:creationId xmlns:a16="http://schemas.microsoft.com/office/drawing/2014/main" id="{7D77E571-2AAD-4E6C-9DC6-59EE8E9E9F0A}"/>
              </a:ext>
            </a:extLst>
          </p:cNvPr>
          <p:cNvSpPr/>
          <p:nvPr/>
        </p:nvSpPr>
        <p:spPr>
          <a:xfrm>
            <a:off x="2913439" y="2830979"/>
            <a:ext cx="357187" cy="484632"/>
          </a:xfrm>
          <a:prstGeom prst="right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9" name="Стрелка: вправо 18">
            <a:extLst>
              <a:ext uri="{FF2B5EF4-FFF2-40B4-BE49-F238E27FC236}">
                <a16:creationId xmlns:a16="http://schemas.microsoft.com/office/drawing/2014/main" id="{6306C9C1-1323-419A-9AF0-48A8D292016C}"/>
              </a:ext>
            </a:extLst>
          </p:cNvPr>
          <p:cNvSpPr/>
          <p:nvPr/>
        </p:nvSpPr>
        <p:spPr>
          <a:xfrm>
            <a:off x="4059689" y="1755722"/>
            <a:ext cx="357187" cy="484632"/>
          </a:xfrm>
          <a:prstGeom prst="right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A9FE0B8A-D668-4C67-93E5-1E3A3C333AF0}"/>
              </a:ext>
            </a:extLst>
          </p:cNvPr>
          <p:cNvSpPr/>
          <p:nvPr/>
        </p:nvSpPr>
        <p:spPr>
          <a:xfrm>
            <a:off x="182732" y="5177954"/>
            <a:ext cx="7001549" cy="1477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ЭА возможно при наличии на лицевом счете УЗ денежных средств, в отношении которых не осуществлено блокирование операций по лицевому счету, в размере не менее чем размер обеспечения заявки на участие в таком аукционе, предусмотренный документацией о таком аукционе.</a:t>
            </a:r>
          </a:p>
        </p:txBody>
      </p:sp>
      <p:pic>
        <p:nvPicPr>
          <p:cNvPr id="1026" name="Picture 2" descr="https://pbs.twimg.com/media/DeCzhmVVMAEVwdx.jpg">
            <a:extLst>
              <a:ext uri="{FF2B5EF4-FFF2-40B4-BE49-F238E27FC236}">
                <a16:creationId xmlns:a16="http://schemas.microsoft.com/office/drawing/2014/main" id="{691BE675-C22D-4988-8905-02A0EB628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916" y="4796589"/>
            <a:ext cx="4286559" cy="190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1377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E248539-6765-4441-916F-B6EC765A904D}"/>
              </a:ext>
            </a:extLst>
          </p:cNvPr>
          <p:cNvSpPr/>
          <p:nvPr/>
        </p:nvSpPr>
        <p:spPr>
          <a:xfrm>
            <a:off x="2112579" y="110386"/>
            <a:ext cx="97273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1. Общие положения о закупках. Порядок организации и участия в закупочной деятельности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A9B3FAA-E871-4075-AE76-5ABB4B321553}"/>
              </a:ext>
            </a:extLst>
          </p:cNvPr>
          <p:cNvSpPr/>
          <p:nvPr/>
        </p:nvSpPr>
        <p:spPr>
          <a:xfrm>
            <a:off x="189450" y="1017478"/>
            <a:ext cx="118131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Возврат обеспечения заявок при проведении конкурсов и аукционов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4625BE7-9510-4D75-A8D5-EC2337BCAD90}"/>
              </a:ext>
            </a:extLst>
          </p:cNvPr>
          <p:cNvSpPr/>
          <p:nvPr/>
        </p:nvSpPr>
        <p:spPr>
          <a:xfrm>
            <a:off x="189450" y="1471505"/>
            <a:ext cx="11813101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Денежные средства, внесенные в качестве обеспечения заявки на участие в определении П(ПИ), возвращаются на счет УЗ при проведении конкурса и закрытого аукциона в течение не более чем 5 рабочих дней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EBFCB79-AEA2-4D6A-B41C-4AF9060BDA6D}"/>
              </a:ext>
            </a:extLst>
          </p:cNvPr>
          <p:cNvSpPr/>
          <p:nvPr/>
        </p:nvSpPr>
        <p:spPr>
          <a:xfrm>
            <a:off x="189450" y="2251771"/>
            <a:ext cx="11813101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проведении ЭА прекращается блокирование таких денежных средств в течение не более чем 1 рабочего дня с даты наступления одного из следующих случаев: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7D5F39C-9BC8-4CA2-A9CF-8E340F233899}"/>
              </a:ext>
            </a:extLst>
          </p:cNvPr>
          <p:cNvSpPr/>
          <p:nvPr/>
        </p:nvSpPr>
        <p:spPr>
          <a:xfrm>
            <a:off x="189450" y="2985839"/>
            <a:ext cx="3087151" cy="17543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Подписание протокола рассмотрения и оценки заявок на участие в конкурсе, протокола подведения итогов ЭА, протокола закрытого аукциона.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FE28071-2420-4D4D-BDC5-4DFDEF70E18C}"/>
              </a:ext>
            </a:extLst>
          </p:cNvPr>
          <p:cNvSpPr/>
          <p:nvPr/>
        </p:nvSpPr>
        <p:spPr>
          <a:xfrm>
            <a:off x="3413759" y="2985839"/>
            <a:ext cx="8588790" cy="17543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отмена определения П(ПИ); отклонение заявки УЗ;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отзыв заявки УЗ до окончания срока подачи заявок;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заявки на участие в определении П(ПИ) после окончания срока подачи заявок;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отстранение УЗ от участия в определении П(ПИ) или отказ от заключения контракта с победителем определения П(ПИ)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E5D7D5C-CF43-4426-B008-04E90DDA50D9}"/>
              </a:ext>
            </a:extLst>
          </p:cNvPr>
          <p:cNvSpPr/>
          <p:nvPr/>
        </p:nvSpPr>
        <p:spPr>
          <a:xfrm>
            <a:off x="189449" y="4827902"/>
            <a:ext cx="11813100" cy="36933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Возврат обеспечения заявок при проведении конкурсов и аукционов не осуществляется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77394C1-B0F7-48D2-B6C3-65A924F72327}"/>
              </a:ext>
            </a:extLst>
          </p:cNvPr>
          <p:cNvSpPr/>
          <p:nvPr/>
        </p:nvSpPr>
        <p:spPr>
          <a:xfrm>
            <a:off x="189449" y="5386495"/>
            <a:ext cx="1181310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уклонение или отказ УЗ заключить контракт;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непредоставление или предоставление с нарушением условий до заключения контракта заказчику ОИК;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изменение или отзыв УЗ заявки на участие в определении П(ПИ) после истечения срока окончания подачи таких заявок</a:t>
            </a:r>
          </a:p>
        </p:txBody>
      </p:sp>
    </p:spTree>
    <p:extLst>
      <p:ext uri="{BB962C8B-B14F-4D97-AF65-F5344CB8AC3E}">
        <p14:creationId xmlns:p14="http://schemas.microsoft.com/office/powerpoint/2010/main" val="8015906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146D5D6-F0F6-48B3-B5DF-E2E425FE9B80}"/>
              </a:ext>
            </a:extLst>
          </p:cNvPr>
          <p:cNvSpPr/>
          <p:nvPr/>
        </p:nvSpPr>
        <p:spPr>
          <a:xfrm>
            <a:off x="2112579" y="110386"/>
            <a:ext cx="97273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1. Общие положения о закупках. Порядок организации и участия в закупочной деятельности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76BA4EB-2EE4-49DA-8893-521B9D51BF79}"/>
              </a:ext>
            </a:extLst>
          </p:cNvPr>
          <p:cNvSpPr/>
          <p:nvPr/>
        </p:nvSpPr>
        <p:spPr>
          <a:xfrm>
            <a:off x="1895606" y="1160983"/>
            <a:ext cx="8002371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заявок при электронных аукционов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48A46CB-014D-4377-9A25-82F0918B2968}"/>
              </a:ext>
            </a:extLst>
          </p:cNvPr>
          <p:cNvSpPr/>
          <p:nvPr/>
        </p:nvSpPr>
        <p:spPr>
          <a:xfrm>
            <a:off x="1895607" y="1781644"/>
            <a:ext cx="4232475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у участника закупки на лицевом счету средств, достаточных для обеспечения заявки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4CCEE73-7C75-411E-A0C8-FA52126EBFFC}"/>
              </a:ext>
            </a:extLst>
          </p:cNvPr>
          <p:cNvSpPr/>
          <p:nvPr/>
        </p:nvSpPr>
        <p:spPr>
          <a:xfrm>
            <a:off x="6400047" y="1781644"/>
            <a:ext cx="349793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заявки на участие в электронном аукционе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E51F63D-197C-4CBB-8124-2F6DFF71B73A}"/>
              </a:ext>
            </a:extLst>
          </p:cNvPr>
          <p:cNvSpPr/>
          <p:nvPr/>
        </p:nvSpPr>
        <p:spPr>
          <a:xfrm>
            <a:off x="1895607" y="2942049"/>
            <a:ext cx="4232475" cy="20313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Поручение УЗ оператору ЭП блокировать операции по лицевому счету этого участника, открытому для проведения операций по обеспечению участия в таком аукционе, в отношении денежных средств в размере обеспечения указанной заявки</a:t>
            </a:r>
          </a:p>
        </p:txBody>
      </p:sp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26959C6F-A35A-497D-8297-17676C43C09F}"/>
              </a:ext>
            </a:extLst>
          </p:cNvPr>
          <p:cNvSpPr/>
          <p:nvPr/>
        </p:nvSpPr>
        <p:spPr>
          <a:xfrm rot="5400000">
            <a:off x="1959329" y="2462658"/>
            <a:ext cx="357187" cy="484632"/>
          </a:xfrm>
          <a:prstGeom prst="right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0E69379C-9F94-41F1-A15C-4651E8E5ED52}"/>
              </a:ext>
            </a:extLst>
          </p:cNvPr>
          <p:cNvSpPr/>
          <p:nvPr/>
        </p:nvSpPr>
        <p:spPr>
          <a:xfrm>
            <a:off x="6221453" y="2041748"/>
            <a:ext cx="357187" cy="484632"/>
          </a:xfrm>
          <a:prstGeom prst="right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06F95EB-5B84-4E7E-A73C-FED6DD7B8996}"/>
              </a:ext>
            </a:extLst>
          </p:cNvPr>
          <p:cNvSpPr/>
          <p:nvPr/>
        </p:nvSpPr>
        <p:spPr>
          <a:xfrm>
            <a:off x="6400046" y="2883568"/>
            <a:ext cx="3612356" cy="2031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Блокирование оператором ЭП операций по лицевому счету участника, подавшего указанную заявку, в отношении денежных средств в размере обеспечения указанной заявки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id="{37CD7551-4BEB-43BA-A45A-0B0E6D3661E1}"/>
              </a:ext>
            </a:extLst>
          </p:cNvPr>
          <p:cNvSpPr/>
          <p:nvPr/>
        </p:nvSpPr>
        <p:spPr>
          <a:xfrm rot="5400000">
            <a:off x="9327316" y="2320588"/>
            <a:ext cx="374676" cy="484632"/>
          </a:xfrm>
          <a:prstGeom prst="right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5FA1FBB-2530-4B29-AEA1-CFAC9BADA055}"/>
              </a:ext>
            </a:extLst>
          </p:cNvPr>
          <p:cNvSpPr/>
          <p:nvPr/>
        </p:nvSpPr>
        <p:spPr>
          <a:xfrm>
            <a:off x="1895606" y="5134048"/>
            <a:ext cx="8116796" cy="1200329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просрочки исполнения заказчиком или оператором ЭП обязательств по своевременному возврату денежных средств или прекращению их блокирования УЗ, в том числе признанный П(ПИ), вправе потребовать уплаты пеней.</a:t>
            </a:r>
          </a:p>
        </p:txBody>
      </p:sp>
    </p:spTree>
    <p:extLst>
      <p:ext uri="{BB962C8B-B14F-4D97-AF65-F5344CB8AC3E}">
        <p14:creationId xmlns:p14="http://schemas.microsoft.com/office/powerpoint/2010/main" val="9156921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FB25CA0-B39B-4298-AFE2-3D74DF37D138}"/>
              </a:ext>
            </a:extLst>
          </p:cNvPr>
          <p:cNvSpPr/>
          <p:nvPr/>
        </p:nvSpPr>
        <p:spPr>
          <a:xfrm>
            <a:off x="2112579" y="110386"/>
            <a:ext cx="97273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1. Общие положения о закупках. Порядок организации и участия в закупочной деятельности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C7ED5ED-42C7-40DA-B5A0-4C735B8740DB}"/>
              </a:ext>
            </a:extLst>
          </p:cNvPr>
          <p:cNvSpPr/>
          <p:nvPr/>
        </p:nvSpPr>
        <p:spPr>
          <a:xfrm>
            <a:off x="272717" y="1142819"/>
            <a:ext cx="3384884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банковской гарантии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B603167-C764-4F64-B37C-0CBA23CAAC87}"/>
              </a:ext>
            </a:extLst>
          </p:cNvPr>
          <p:cNvSpPr/>
          <p:nvPr/>
        </p:nvSpPr>
        <p:spPr>
          <a:xfrm>
            <a:off x="4023156" y="1142820"/>
            <a:ext cx="7816746" cy="369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Банковская гарантия должна быть  безотзывной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E48DB6E-C63E-45D0-B785-6ED56E965B9B}"/>
              </a:ext>
            </a:extLst>
          </p:cNvPr>
          <p:cNvSpPr/>
          <p:nvPr/>
        </p:nvSpPr>
        <p:spPr>
          <a:xfrm>
            <a:off x="272717" y="1759036"/>
            <a:ext cx="3384884" cy="64633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Банковская гарантия должна содержать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79878C7-73C4-4490-8CE8-C31DFDED7D71}"/>
              </a:ext>
            </a:extLst>
          </p:cNvPr>
          <p:cNvSpPr/>
          <p:nvPr/>
        </p:nvSpPr>
        <p:spPr>
          <a:xfrm>
            <a:off x="4031780" y="1611904"/>
            <a:ext cx="7816747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Сумму банковской гарантии, подлежащую уплате гарантом заказчику или сумму БГ, подлежащую уплате гарантом заказчику в случае ненадлежащего исполнения обязательств принципалом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388E39C-25F2-4679-8C6C-07F73807ED8C}"/>
              </a:ext>
            </a:extLst>
          </p:cNvPr>
          <p:cNvSpPr/>
          <p:nvPr/>
        </p:nvSpPr>
        <p:spPr>
          <a:xfrm>
            <a:off x="4023156" y="2590076"/>
            <a:ext cx="7816746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Обязательства принципала, надлежащее исполнение которых обеспечивается банковской гарантией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1AF8A0B-8C7F-4174-AD64-CAAB0FA5C5A2}"/>
              </a:ext>
            </a:extLst>
          </p:cNvPr>
          <p:cNvSpPr/>
          <p:nvPr/>
        </p:nvSpPr>
        <p:spPr>
          <a:xfrm>
            <a:off x="4023156" y="3343739"/>
            <a:ext cx="7816746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Обязанность гаранта уплатить заказчику неустойку в размере 0,1% денежной суммы, подлежащей уплате, за каждый календарный день просрочки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1011B61-5E45-4FB5-882F-31E5FD596E2D}"/>
              </a:ext>
            </a:extLst>
          </p:cNvPr>
          <p:cNvSpPr/>
          <p:nvPr/>
        </p:nvSpPr>
        <p:spPr>
          <a:xfrm>
            <a:off x="272717" y="4097402"/>
            <a:ext cx="1157581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Условие, согласно которому исполнением обязательств гаранта по БГ является фактическое поступление денежных сумм на счет, на котором учитываются операции со средствами, поступающими заказчику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E49124A-4BC0-4AF6-AF7D-A23B4DE9D6B9}"/>
              </a:ext>
            </a:extLst>
          </p:cNvPr>
          <p:cNvSpPr/>
          <p:nvPr/>
        </p:nvSpPr>
        <p:spPr>
          <a:xfrm>
            <a:off x="244341" y="4865754"/>
            <a:ext cx="11595561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Отлагательное условие, предусматривающее заключение договора предоставления БГ по обязательствам принципала, возникшим из контракта при его заключении, в случае предоставления БГ в качестве ОИК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C2FFA83-CBF4-4833-8C3F-B78D244DB294}"/>
              </a:ext>
            </a:extLst>
          </p:cNvPr>
          <p:cNvSpPr/>
          <p:nvPr/>
        </p:nvSpPr>
        <p:spPr>
          <a:xfrm>
            <a:off x="272717" y="5697891"/>
            <a:ext cx="11567185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Установленный Правительством РФ перечень документов, предоставляемых заказчиком банку одновременно с требованием об осуществлении уплаты денежной суммы по банковской гарантии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5C8AE98-343A-4397-BC35-AE52B56E1778}"/>
              </a:ext>
            </a:extLst>
          </p:cNvPr>
          <p:cNvSpPr/>
          <p:nvPr/>
        </p:nvSpPr>
        <p:spPr>
          <a:xfrm>
            <a:off x="272717" y="2697408"/>
            <a:ext cx="338488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действия банковской гарантии</a:t>
            </a:r>
          </a:p>
        </p:txBody>
      </p:sp>
    </p:spTree>
    <p:extLst>
      <p:ext uri="{BB962C8B-B14F-4D97-AF65-F5344CB8AC3E}">
        <p14:creationId xmlns:p14="http://schemas.microsoft.com/office/powerpoint/2010/main" val="28181770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21621EA-B2F7-4CDE-A641-5CD50510C782}"/>
              </a:ext>
            </a:extLst>
          </p:cNvPr>
          <p:cNvSpPr/>
          <p:nvPr/>
        </p:nvSpPr>
        <p:spPr>
          <a:xfrm>
            <a:off x="2112579" y="110386"/>
            <a:ext cx="97273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1. Общие положения о закупках. Порядок организации и участия в закупочной деятельности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DB21423-E008-4E7F-885A-A81661EFB8BE}"/>
              </a:ext>
            </a:extLst>
          </p:cNvPr>
          <p:cNvSpPr/>
          <p:nvPr/>
        </p:nvSpPr>
        <p:spPr>
          <a:xfrm>
            <a:off x="529390" y="1269025"/>
            <a:ext cx="2839451" cy="92333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Реестр банковских гарантий</a:t>
            </a:r>
          </a:p>
          <a:p>
            <a:pPr algn="ctr"/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DFC03B0-6193-4EBF-B3CC-CF799F1708E7}"/>
              </a:ext>
            </a:extLst>
          </p:cNvPr>
          <p:cNvSpPr/>
          <p:nvPr/>
        </p:nvSpPr>
        <p:spPr>
          <a:xfrm>
            <a:off x="3705725" y="1237858"/>
            <a:ext cx="8293769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Банковская гарантия, предоставляемая участником закупки в качестве обеспечения заявки на участие в конкурсе или закрытом аукционе либо в качестве обеспечения исполнения контракта, должна быть включена в реестр БГ, размещенный в единой информационной системе в сфере закупок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D50064E-842F-492E-910D-53565E9F6C34}"/>
              </a:ext>
            </a:extLst>
          </p:cNvPr>
          <p:cNvSpPr/>
          <p:nvPr/>
        </p:nvSpPr>
        <p:spPr>
          <a:xfrm>
            <a:off x="529390" y="3265279"/>
            <a:ext cx="11470104" cy="28623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наименование, место нахождения банка, являющегося гарантом, ИНН или в соответствии с законодательством иностранного государства аналог ИНН;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наименование, место нахождения П(ПИ), являющегося принципалом, ИНН или в соответствии с законодательством иностранного государства аналог ИНН;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денежная сумма, указанная в БГ и подлежащая уплате гарантом в случае неисполнения УЗ требований Закона;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срок действия БГ;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копия заключенного договора БГ;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иные информация и документы, перечень которых установлен Правительством РФ.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Банк, выдавший БГ, не позднее 1 рабочего дня, следующего за датой ее выдачи, или дня внесения изменений в условия БГ включает вышеуказанные информацию и документы в реестр БГ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CD093FC-38C1-47B4-881A-1CFC776B013B}"/>
              </a:ext>
            </a:extLst>
          </p:cNvPr>
          <p:cNvSpPr/>
          <p:nvPr/>
        </p:nvSpPr>
        <p:spPr>
          <a:xfrm>
            <a:off x="529390" y="2734662"/>
            <a:ext cx="11470104" cy="36933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реестр БГ включаются следующие информация и документы</a:t>
            </a:r>
          </a:p>
        </p:txBody>
      </p:sp>
    </p:spTree>
    <p:extLst>
      <p:ext uri="{BB962C8B-B14F-4D97-AF65-F5344CB8AC3E}">
        <p14:creationId xmlns:p14="http://schemas.microsoft.com/office/powerpoint/2010/main" val="25321871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38B15122-9735-44EB-8708-66AEE15EBD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716962"/>
              </p:ext>
            </p:extLst>
          </p:nvPr>
        </p:nvGraphicFramePr>
        <p:xfrm>
          <a:off x="254876" y="236263"/>
          <a:ext cx="11450553" cy="731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50553">
                  <a:extLst>
                    <a:ext uri="{9D8B030D-6E8A-4147-A177-3AD203B41FA5}">
                      <a16:colId xmlns:a16="http://schemas.microsoft.com/office/drawing/2014/main" val="376341324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2. Конкурентные способы закупок: конкурсы, аукционы, запрос котировок, запрос предложений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4026604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76C2E7F-5350-4FD4-9B0B-7CD956F261FE}"/>
              </a:ext>
            </a:extLst>
          </p:cNvPr>
          <p:cNvSpPr/>
          <p:nvPr/>
        </p:nvSpPr>
        <p:spPr>
          <a:xfrm>
            <a:off x="4134238" y="996144"/>
            <a:ext cx="3131044" cy="36933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 закупок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8E725D4-F746-4BBB-9FE1-A8896391EB44}"/>
              </a:ext>
            </a:extLst>
          </p:cNvPr>
          <p:cNvSpPr/>
          <p:nvPr/>
        </p:nvSpPr>
        <p:spPr>
          <a:xfrm>
            <a:off x="1182345" y="1947864"/>
            <a:ext cx="2475585" cy="64633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Конкурентные способы закупок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3CFDA13-3A04-404B-B5FE-3FBA185546E0}"/>
              </a:ext>
            </a:extLst>
          </p:cNvPr>
          <p:cNvSpPr/>
          <p:nvPr/>
        </p:nvSpPr>
        <p:spPr>
          <a:xfrm>
            <a:off x="7415505" y="1899288"/>
            <a:ext cx="3319830" cy="64633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Закупки у единственного поставщика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C2AE5444-879F-495E-BA1B-B9C88D5AA6AC}"/>
              </a:ext>
            </a:extLst>
          </p:cNvPr>
          <p:cNvCxnSpPr>
            <a:cxnSpLocks/>
          </p:cNvCxnSpPr>
          <p:nvPr/>
        </p:nvCxnSpPr>
        <p:spPr>
          <a:xfrm>
            <a:off x="2420137" y="1645920"/>
            <a:ext cx="6655283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EB4CC036-639D-4143-97F0-80A552A76E3C}"/>
              </a:ext>
            </a:extLst>
          </p:cNvPr>
          <p:cNvCxnSpPr>
            <a:stCxn id="4" idx="2"/>
          </p:cNvCxnSpPr>
          <p:nvPr/>
        </p:nvCxnSpPr>
        <p:spPr>
          <a:xfrm>
            <a:off x="5699760" y="1365476"/>
            <a:ext cx="0" cy="28044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35C627D1-DEB5-4BC7-9BF4-74491A7BFEF9}"/>
              </a:ext>
            </a:extLst>
          </p:cNvPr>
          <p:cNvCxnSpPr>
            <a:endCxn id="5" idx="0"/>
          </p:cNvCxnSpPr>
          <p:nvPr/>
        </p:nvCxnSpPr>
        <p:spPr>
          <a:xfrm>
            <a:off x="2420137" y="1645920"/>
            <a:ext cx="1" cy="30194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F944782C-84D9-486A-BFA0-298621389459}"/>
              </a:ext>
            </a:extLst>
          </p:cNvPr>
          <p:cNvCxnSpPr>
            <a:endCxn id="6" idx="0"/>
          </p:cNvCxnSpPr>
          <p:nvPr/>
        </p:nvCxnSpPr>
        <p:spPr>
          <a:xfrm>
            <a:off x="9075420" y="1645920"/>
            <a:ext cx="0" cy="25336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E5DE4C15-7278-4FD9-BFDA-93A776F2AA7C}"/>
              </a:ext>
            </a:extLst>
          </p:cNvPr>
          <p:cNvSpPr/>
          <p:nvPr/>
        </p:nvSpPr>
        <p:spPr>
          <a:xfrm>
            <a:off x="1182344" y="3105834"/>
            <a:ext cx="2475585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Аукцион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53664ED-9F01-4235-AA10-D25BBAF4115C}"/>
              </a:ext>
            </a:extLst>
          </p:cNvPr>
          <p:cNvSpPr/>
          <p:nvPr/>
        </p:nvSpPr>
        <p:spPr>
          <a:xfrm>
            <a:off x="4368712" y="3089527"/>
            <a:ext cx="339012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ADE3D237-ABCA-4C61-8E2E-2147C0FCBEAB}"/>
              </a:ext>
            </a:extLst>
          </p:cNvPr>
          <p:cNvSpPr/>
          <p:nvPr/>
        </p:nvSpPr>
        <p:spPr>
          <a:xfrm>
            <a:off x="9260786" y="3807700"/>
            <a:ext cx="2475585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Запрос котировок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D60A3582-58B9-4983-870B-B946A093E1CF}"/>
              </a:ext>
            </a:extLst>
          </p:cNvPr>
          <p:cNvSpPr/>
          <p:nvPr/>
        </p:nvSpPr>
        <p:spPr>
          <a:xfrm>
            <a:off x="9260786" y="3105834"/>
            <a:ext cx="2475585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Запрос предложений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95A52A31-E952-4C6A-BC54-A42999D94C2F}"/>
              </a:ext>
            </a:extLst>
          </p:cNvPr>
          <p:cNvCxnSpPr>
            <a:cxnSpLocks/>
          </p:cNvCxnSpPr>
          <p:nvPr/>
        </p:nvCxnSpPr>
        <p:spPr>
          <a:xfrm>
            <a:off x="2420136" y="2896138"/>
            <a:ext cx="6358104" cy="3059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D3CD3A08-B067-4C6A-B10E-37559F49F5CC}"/>
              </a:ext>
            </a:extLst>
          </p:cNvPr>
          <p:cNvCxnSpPr>
            <a:cxnSpLocks/>
            <a:stCxn id="5" idx="2"/>
            <a:endCxn id="18" idx="0"/>
          </p:cNvCxnSpPr>
          <p:nvPr/>
        </p:nvCxnSpPr>
        <p:spPr>
          <a:xfrm flipH="1">
            <a:off x="2420137" y="2594195"/>
            <a:ext cx="1" cy="511639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38B96C71-CEE6-41F6-9379-1D88A7371CE9}"/>
              </a:ext>
            </a:extLst>
          </p:cNvPr>
          <p:cNvCxnSpPr>
            <a:cxnSpLocks/>
            <a:endCxn id="19" idx="0"/>
          </p:cNvCxnSpPr>
          <p:nvPr/>
        </p:nvCxnSpPr>
        <p:spPr>
          <a:xfrm flipH="1">
            <a:off x="6063774" y="2926291"/>
            <a:ext cx="3774" cy="16323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192E1900-8834-4334-83F2-223D2F6E4A41}"/>
              </a:ext>
            </a:extLst>
          </p:cNvPr>
          <p:cNvSpPr/>
          <p:nvPr/>
        </p:nvSpPr>
        <p:spPr>
          <a:xfrm>
            <a:off x="1456663" y="3752165"/>
            <a:ext cx="2475585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Аукцион в электронной форме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75366740-B00B-4CB3-9CBC-6559ADF83911}"/>
              </a:ext>
            </a:extLst>
          </p:cNvPr>
          <p:cNvSpPr/>
          <p:nvPr/>
        </p:nvSpPr>
        <p:spPr>
          <a:xfrm>
            <a:off x="1456663" y="4720320"/>
            <a:ext cx="247558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Закрытый аукцион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3E3B9C58-5435-44C3-9930-77127525F5E6}"/>
              </a:ext>
            </a:extLst>
          </p:cNvPr>
          <p:cNvSpPr/>
          <p:nvPr/>
        </p:nvSpPr>
        <p:spPr>
          <a:xfrm>
            <a:off x="4813436" y="3611170"/>
            <a:ext cx="338257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Открытый конкурс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CA238B65-4860-460A-B492-71A35F4E4C1F}"/>
              </a:ext>
            </a:extLst>
          </p:cNvPr>
          <p:cNvSpPr/>
          <p:nvPr/>
        </p:nvSpPr>
        <p:spPr>
          <a:xfrm>
            <a:off x="4825185" y="4084410"/>
            <a:ext cx="338257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Закрытый конкурс 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6F9E20F1-CEF3-4D5A-99D9-33204DA5C85E}"/>
              </a:ext>
            </a:extLst>
          </p:cNvPr>
          <p:cNvSpPr/>
          <p:nvPr/>
        </p:nvSpPr>
        <p:spPr>
          <a:xfrm>
            <a:off x="4813435" y="4560530"/>
            <a:ext cx="3382576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с ограниченным участием (открытый, закрытый)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79828E01-A00A-43A5-80AE-26AAC83B3E9D}"/>
              </a:ext>
            </a:extLst>
          </p:cNvPr>
          <p:cNvSpPr/>
          <p:nvPr/>
        </p:nvSpPr>
        <p:spPr>
          <a:xfrm>
            <a:off x="4825185" y="5611423"/>
            <a:ext cx="3390126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Двухэтапный конкурс (открытый, закрытый)</a:t>
            </a:r>
          </a:p>
        </p:txBody>
      </p: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6C719401-57EC-428C-A280-1851BC559469}"/>
              </a:ext>
            </a:extLst>
          </p:cNvPr>
          <p:cNvCxnSpPr>
            <a:cxnSpLocks/>
          </p:cNvCxnSpPr>
          <p:nvPr/>
        </p:nvCxnSpPr>
        <p:spPr>
          <a:xfrm flipH="1">
            <a:off x="8778240" y="2947061"/>
            <a:ext cx="2" cy="1045305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id="{E6DE5B12-BFF2-4FD3-A0A9-E8EE67D50F7E}"/>
              </a:ext>
            </a:extLst>
          </p:cNvPr>
          <p:cNvCxnSpPr>
            <a:cxnSpLocks/>
          </p:cNvCxnSpPr>
          <p:nvPr/>
        </p:nvCxnSpPr>
        <p:spPr>
          <a:xfrm>
            <a:off x="8785860" y="3290500"/>
            <a:ext cx="48254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id="{D92F13C6-3D7F-4F02-98E6-5AD69F24A9B2}"/>
              </a:ext>
            </a:extLst>
          </p:cNvPr>
          <p:cNvCxnSpPr>
            <a:cxnSpLocks/>
            <a:endCxn id="20" idx="1"/>
          </p:cNvCxnSpPr>
          <p:nvPr/>
        </p:nvCxnSpPr>
        <p:spPr>
          <a:xfrm>
            <a:off x="8778240" y="3992366"/>
            <a:ext cx="48254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Соединитель: уступ 63">
            <a:extLst>
              <a:ext uri="{FF2B5EF4-FFF2-40B4-BE49-F238E27FC236}">
                <a16:creationId xmlns:a16="http://schemas.microsoft.com/office/drawing/2014/main" id="{2A0E906B-93A9-4CEB-9668-73542421E4B8}"/>
              </a:ext>
            </a:extLst>
          </p:cNvPr>
          <p:cNvCxnSpPr>
            <a:stCxn id="19" idx="1"/>
            <a:endCxn id="43" idx="1"/>
          </p:cNvCxnSpPr>
          <p:nvPr/>
        </p:nvCxnSpPr>
        <p:spPr>
          <a:xfrm rot="10800000" flipH="1" flipV="1">
            <a:off x="4368711" y="3274193"/>
            <a:ext cx="456473" cy="2660396"/>
          </a:xfrm>
          <a:prstGeom prst="bentConnector3">
            <a:avLst>
              <a:gd name="adj1" fmla="val -50080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>
            <a:extLst>
              <a:ext uri="{FF2B5EF4-FFF2-40B4-BE49-F238E27FC236}">
                <a16:creationId xmlns:a16="http://schemas.microsoft.com/office/drawing/2014/main" id="{4505D7E8-5C77-4021-9267-A5207B84D9D9}"/>
              </a:ext>
            </a:extLst>
          </p:cNvPr>
          <p:cNvCxnSpPr>
            <a:endCxn id="40" idx="1"/>
          </p:cNvCxnSpPr>
          <p:nvPr/>
        </p:nvCxnSpPr>
        <p:spPr>
          <a:xfrm>
            <a:off x="4134238" y="3795836"/>
            <a:ext cx="67919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>
            <a:extLst>
              <a:ext uri="{FF2B5EF4-FFF2-40B4-BE49-F238E27FC236}">
                <a16:creationId xmlns:a16="http://schemas.microsoft.com/office/drawing/2014/main" id="{F98367C5-6A35-4E4E-BD7A-880AADF86F9E}"/>
              </a:ext>
            </a:extLst>
          </p:cNvPr>
          <p:cNvCxnSpPr/>
          <p:nvPr/>
        </p:nvCxnSpPr>
        <p:spPr>
          <a:xfrm>
            <a:off x="4134238" y="4269076"/>
            <a:ext cx="67919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>
            <a:extLst>
              <a:ext uri="{FF2B5EF4-FFF2-40B4-BE49-F238E27FC236}">
                <a16:creationId xmlns:a16="http://schemas.microsoft.com/office/drawing/2014/main" id="{4FE21049-3ADB-4CA0-9B68-79434D9DD858}"/>
              </a:ext>
            </a:extLst>
          </p:cNvPr>
          <p:cNvCxnSpPr/>
          <p:nvPr/>
        </p:nvCxnSpPr>
        <p:spPr>
          <a:xfrm>
            <a:off x="4134238" y="5089652"/>
            <a:ext cx="67919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Соединитель: уступ 69">
            <a:extLst>
              <a:ext uri="{FF2B5EF4-FFF2-40B4-BE49-F238E27FC236}">
                <a16:creationId xmlns:a16="http://schemas.microsoft.com/office/drawing/2014/main" id="{F7D148A4-654B-4E09-ACD0-10A2F19EE449}"/>
              </a:ext>
            </a:extLst>
          </p:cNvPr>
          <p:cNvCxnSpPr>
            <a:stCxn id="18" idx="1"/>
            <a:endCxn id="39" idx="1"/>
          </p:cNvCxnSpPr>
          <p:nvPr/>
        </p:nvCxnSpPr>
        <p:spPr>
          <a:xfrm rot="10800000" flipH="1" flipV="1">
            <a:off x="1182343" y="3290500"/>
            <a:ext cx="274319" cy="1614486"/>
          </a:xfrm>
          <a:prstGeom prst="bentConnector3">
            <a:avLst>
              <a:gd name="adj1" fmla="val -83334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>
            <a:extLst>
              <a:ext uri="{FF2B5EF4-FFF2-40B4-BE49-F238E27FC236}">
                <a16:creationId xmlns:a16="http://schemas.microsoft.com/office/drawing/2014/main" id="{583A0FA3-8DFF-4698-83BE-8909F266B0C6}"/>
              </a:ext>
            </a:extLst>
          </p:cNvPr>
          <p:cNvCxnSpPr>
            <a:cxnSpLocks/>
          </p:cNvCxnSpPr>
          <p:nvPr/>
        </p:nvCxnSpPr>
        <p:spPr>
          <a:xfrm>
            <a:off x="960120" y="4098819"/>
            <a:ext cx="49654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36120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5FDF882-241D-442C-B385-0F11F35D396A}"/>
              </a:ext>
            </a:extLst>
          </p:cNvPr>
          <p:cNvSpPr/>
          <p:nvPr/>
        </p:nvSpPr>
        <p:spPr>
          <a:xfrm>
            <a:off x="662772" y="1906109"/>
            <a:ext cx="3873061" cy="92333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Конкурентные способы определения поставщиков (подрядчиков, исполнителей)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1FE2E0D7-835F-4F22-9E83-23D057F239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266709"/>
              </p:ext>
            </p:extLst>
          </p:nvPr>
        </p:nvGraphicFramePr>
        <p:xfrm>
          <a:off x="254876" y="236263"/>
          <a:ext cx="11450553" cy="731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50553">
                  <a:extLst>
                    <a:ext uri="{9D8B030D-6E8A-4147-A177-3AD203B41FA5}">
                      <a16:colId xmlns:a16="http://schemas.microsoft.com/office/drawing/2014/main" val="376341324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2. Конкурентные способы закупок: конкурсы, аукционы, запрос котировок, запрос предложений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4026604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946EBC8-29D2-4FC1-87C5-FB2F5EF48FCD}"/>
              </a:ext>
            </a:extLst>
          </p:cNvPr>
          <p:cNvSpPr/>
          <p:nvPr/>
        </p:nvSpPr>
        <p:spPr>
          <a:xfrm>
            <a:off x="5141341" y="6299798"/>
            <a:ext cx="657243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Запрос предложений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2D6A115-DB4C-404A-A5F8-9961498DAD72}"/>
              </a:ext>
            </a:extLst>
          </p:cNvPr>
          <p:cNvSpPr/>
          <p:nvPr/>
        </p:nvSpPr>
        <p:spPr>
          <a:xfrm>
            <a:off x="5149687" y="1103615"/>
            <a:ext cx="656409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Открытый конкурс (победителем признается участник закупки, предложивший лучшие условия исполнения контракта)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3A7357D-AD58-4A23-A42F-A3569227332F}"/>
              </a:ext>
            </a:extLst>
          </p:cNvPr>
          <p:cNvSpPr/>
          <p:nvPr/>
        </p:nvSpPr>
        <p:spPr>
          <a:xfrm>
            <a:off x="5149684" y="1829169"/>
            <a:ext cx="656409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с ограниченным участием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5031C03-ACC0-4C3E-9DCA-08FA7D4D2418}"/>
              </a:ext>
            </a:extLst>
          </p:cNvPr>
          <p:cNvSpPr/>
          <p:nvPr/>
        </p:nvSpPr>
        <p:spPr>
          <a:xfrm>
            <a:off x="5149684" y="2264430"/>
            <a:ext cx="656409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Двухэтапный конкурс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BA57913-3D7A-488A-942F-CB0C42D30A2E}"/>
              </a:ext>
            </a:extLst>
          </p:cNvPr>
          <p:cNvSpPr/>
          <p:nvPr/>
        </p:nvSpPr>
        <p:spPr>
          <a:xfrm>
            <a:off x="5149684" y="2698688"/>
            <a:ext cx="656409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Закрытый конкурс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C4EBE06-6954-42F7-8380-AE02879FE523}"/>
              </a:ext>
            </a:extLst>
          </p:cNvPr>
          <p:cNvSpPr/>
          <p:nvPr/>
        </p:nvSpPr>
        <p:spPr>
          <a:xfrm>
            <a:off x="5149684" y="3145241"/>
            <a:ext cx="6564089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Закрытый конкурс с ограниченным участием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144E558-3929-45B1-BBDA-7644C19E7F5F}"/>
              </a:ext>
            </a:extLst>
          </p:cNvPr>
          <p:cNvSpPr/>
          <p:nvPr/>
        </p:nvSpPr>
        <p:spPr>
          <a:xfrm>
            <a:off x="5149684" y="3617617"/>
            <a:ext cx="6564089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Закрытый двухэтапный конкурс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7CEC117-F878-41A5-B3CE-3A4B668F68F0}"/>
              </a:ext>
            </a:extLst>
          </p:cNvPr>
          <p:cNvSpPr/>
          <p:nvPr/>
        </p:nvSpPr>
        <p:spPr>
          <a:xfrm>
            <a:off x="5141342" y="4101677"/>
            <a:ext cx="656408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Аукционы (победителем признается УЗ, предложивший наименьшую цену контракта)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0BE3C48-F4F8-4181-84C6-15D10CC5B11A}"/>
              </a:ext>
            </a:extLst>
          </p:cNvPr>
          <p:cNvSpPr/>
          <p:nvPr/>
        </p:nvSpPr>
        <p:spPr>
          <a:xfrm>
            <a:off x="5149684" y="4862736"/>
            <a:ext cx="655574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Аукцион в электронной форме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8EE53C7-58B2-4EE4-83FE-B1F9E73FF560}"/>
              </a:ext>
            </a:extLst>
          </p:cNvPr>
          <p:cNvSpPr/>
          <p:nvPr/>
        </p:nvSpPr>
        <p:spPr>
          <a:xfrm>
            <a:off x="5132999" y="5346796"/>
            <a:ext cx="657243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Закрытый аукцион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E08A8BD-EF10-4B61-B23E-023247EB9DAA}"/>
              </a:ext>
            </a:extLst>
          </p:cNvPr>
          <p:cNvSpPr/>
          <p:nvPr/>
        </p:nvSpPr>
        <p:spPr>
          <a:xfrm>
            <a:off x="5132999" y="5823297"/>
            <a:ext cx="658077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Запрос котировок</a:t>
            </a:r>
          </a:p>
        </p:txBody>
      </p:sp>
      <p:pic>
        <p:nvPicPr>
          <p:cNvPr id="2050" name="Picture 2" descr="https://businessman.ru/static/img/a/69824/374418/62193.jpg">
            <a:extLst>
              <a:ext uri="{FF2B5EF4-FFF2-40B4-BE49-F238E27FC236}">
                <a16:creationId xmlns:a16="http://schemas.microsoft.com/office/drawing/2014/main" id="{E93B7FE0-F69A-47F1-AD8F-00FBA1377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72" y="3429000"/>
            <a:ext cx="3895322" cy="2164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F4435BD3-534C-47DF-822D-7579B7AEB720}"/>
              </a:ext>
            </a:extLst>
          </p:cNvPr>
          <p:cNvCxnSpPr/>
          <p:nvPr/>
        </p:nvCxnSpPr>
        <p:spPr>
          <a:xfrm>
            <a:off x="4824248" y="1426780"/>
            <a:ext cx="0" cy="505768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BB93FB07-4810-43B6-A91D-EBDCAE22C024}"/>
              </a:ext>
            </a:extLst>
          </p:cNvPr>
          <p:cNvCxnSpPr>
            <a:stCxn id="3" idx="3"/>
          </p:cNvCxnSpPr>
          <p:nvPr/>
        </p:nvCxnSpPr>
        <p:spPr>
          <a:xfrm>
            <a:off x="4535833" y="2367774"/>
            <a:ext cx="2884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1C7CBD20-7A2E-4802-A7DC-E82B07C80F27}"/>
              </a:ext>
            </a:extLst>
          </p:cNvPr>
          <p:cNvCxnSpPr/>
          <p:nvPr/>
        </p:nvCxnSpPr>
        <p:spPr>
          <a:xfrm>
            <a:off x="4824248" y="1426780"/>
            <a:ext cx="2884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F8E529F0-F5CD-4F38-8F92-4EE481258D76}"/>
              </a:ext>
            </a:extLst>
          </p:cNvPr>
          <p:cNvCxnSpPr/>
          <p:nvPr/>
        </p:nvCxnSpPr>
        <p:spPr>
          <a:xfrm>
            <a:off x="4861269" y="2007375"/>
            <a:ext cx="2884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E4659D04-CC8F-462F-927E-85AD450A46A4}"/>
              </a:ext>
            </a:extLst>
          </p:cNvPr>
          <p:cNvCxnSpPr/>
          <p:nvPr/>
        </p:nvCxnSpPr>
        <p:spPr>
          <a:xfrm>
            <a:off x="4861269" y="2367774"/>
            <a:ext cx="2884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7C6051C0-B6AC-4888-91B5-B4A9FC59F197}"/>
              </a:ext>
            </a:extLst>
          </p:cNvPr>
          <p:cNvCxnSpPr/>
          <p:nvPr/>
        </p:nvCxnSpPr>
        <p:spPr>
          <a:xfrm>
            <a:off x="4861269" y="2829439"/>
            <a:ext cx="2884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DCE0D943-EE98-4A84-98FE-A748AE11726C}"/>
              </a:ext>
            </a:extLst>
          </p:cNvPr>
          <p:cNvCxnSpPr/>
          <p:nvPr/>
        </p:nvCxnSpPr>
        <p:spPr>
          <a:xfrm>
            <a:off x="4861269" y="3329907"/>
            <a:ext cx="2884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D7338601-F8A4-4532-9110-7A432566E2C0}"/>
              </a:ext>
            </a:extLst>
          </p:cNvPr>
          <p:cNvCxnSpPr/>
          <p:nvPr/>
        </p:nvCxnSpPr>
        <p:spPr>
          <a:xfrm>
            <a:off x="4844584" y="3831505"/>
            <a:ext cx="2884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40BAF95B-001E-4CA0-B60D-091E08CAEFE3}"/>
              </a:ext>
            </a:extLst>
          </p:cNvPr>
          <p:cNvCxnSpPr/>
          <p:nvPr/>
        </p:nvCxnSpPr>
        <p:spPr>
          <a:xfrm>
            <a:off x="4844584" y="4424842"/>
            <a:ext cx="2884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BAC9B320-9D7B-4D50-A3ED-2E15FD45FA05}"/>
              </a:ext>
            </a:extLst>
          </p:cNvPr>
          <p:cNvCxnSpPr/>
          <p:nvPr/>
        </p:nvCxnSpPr>
        <p:spPr>
          <a:xfrm>
            <a:off x="4861269" y="5047402"/>
            <a:ext cx="2884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1D82B9BD-9B2F-498D-9F72-2BD84DA69F99}"/>
              </a:ext>
            </a:extLst>
          </p:cNvPr>
          <p:cNvCxnSpPr/>
          <p:nvPr/>
        </p:nvCxnSpPr>
        <p:spPr>
          <a:xfrm>
            <a:off x="4861269" y="5531462"/>
            <a:ext cx="2884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B0CC8113-2E7B-43E1-BAFC-EFF45F9DB54D}"/>
              </a:ext>
            </a:extLst>
          </p:cNvPr>
          <p:cNvCxnSpPr/>
          <p:nvPr/>
        </p:nvCxnSpPr>
        <p:spPr>
          <a:xfrm>
            <a:off x="4861269" y="6007963"/>
            <a:ext cx="2884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AA8375EB-000E-4F1D-9677-80537D029247}"/>
              </a:ext>
            </a:extLst>
          </p:cNvPr>
          <p:cNvCxnSpPr/>
          <p:nvPr/>
        </p:nvCxnSpPr>
        <p:spPr>
          <a:xfrm>
            <a:off x="4821245" y="6497921"/>
            <a:ext cx="2884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2056DAB6-984A-43A2-BBDA-01ABC8C89147}"/>
              </a:ext>
            </a:extLst>
          </p:cNvPr>
          <p:cNvCxnSpPr/>
          <p:nvPr/>
        </p:nvCxnSpPr>
        <p:spPr>
          <a:xfrm>
            <a:off x="4134238" y="3795836"/>
            <a:ext cx="67919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60661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CB55E73-9408-4ABB-AD18-22CD64DF614F}"/>
              </a:ext>
            </a:extLst>
          </p:cNvPr>
          <p:cNvSpPr/>
          <p:nvPr/>
        </p:nvSpPr>
        <p:spPr>
          <a:xfrm>
            <a:off x="1310640" y="255955"/>
            <a:ext cx="10713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2. Конкурентные способы закупок: конкурсы, аукционы, запрос котировок, запрос предложений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C633282-43EB-48C8-AEAA-49F02CA79841}"/>
              </a:ext>
            </a:extLst>
          </p:cNvPr>
          <p:cNvSpPr/>
          <p:nvPr/>
        </p:nvSpPr>
        <p:spPr>
          <a:xfrm>
            <a:off x="792480" y="1242312"/>
            <a:ext cx="7604760" cy="36933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Открытый конкурс</a:t>
            </a:r>
          </a:p>
        </p:txBody>
      </p:sp>
      <p:pic>
        <p:nvPicPr>
          <p:cNvPr id="1026" name="Picture 2" descr="Открытый конкурс">
            <a:extLst>
              <a:ext uri="{FF2B5EF4-FFF2-40B4-BE49-F238E27FC236}">
                <a16:creationId xmlns:a16="http://schemas.microsoft.com/office/drawing/2014/main" id="{F6197E36-8EB4-4C6D-B9F9-2812C0F63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6322" y="1242312"/>
            <a:ext cx="2949829" cy="165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D15E59E-E82C-48F1-8CC4-2EF3B900150F}"/>
              </a:ext>
            </a:extLst>
          </p:cNvPr>
          <p:cNvSpPr/>
          <p:nvPr/>
        </p:nvSpPr>
        <p:spPr>
          <a:xfrm>
            <a:off x="792480" y="1767004"/>
            <a:ext cx="760476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Конкурс, при котором информация о закупке сообщается заказчиком неограниченному кругу лиц путем размещения в ЕИС извещения о проведении такого конкурса, конкурсной документации и к участникам закупки предъявляются единые требования.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F681C68-3D65-4414-81C9-307BEB4D6AAB}"/>
              </a:ext>
            </a:extLst>
          </p:cNvPr>
          <p:cNvSpPr/>
          <p:nvPr/>
        </p:nvSpPr>
        <p:spPr>
          <a:xfrm>
            <a:off x="792480" y="3059668"/>
            <a:ext cx="1092708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Извещение об открытом конкурсе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6394891-4EFE-462F-B396-852BE57FE065}"/>
              </a:ext>
            </a:extLst>
          </p:cNvPr>
          <p:cNvSpPr/>
          <p:nvPr/>
        </p:nvSpPr>
        <p:spPr>
          <a:xfrm>
            <a:off x="830580" y="3584360"/>
            <a:ext cx="10888980" cy="28931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информация из извещения об осуществлении закупки;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предъявляемые к участникам открытого конкурса требования и исчерпывающий перечень документов, которые должны быть представлены участниками открытого конкурса;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способы получения КД, срок, место и порядок предоставления КД;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плату (при ее установлении), взимаемую заказчиком за предоставление КД, способ осуществления и валюту платежа;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язык или языки, на которых предоставляется КД;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место, дату и время вскрытия конвертов с заявками на участие в открытом конкурсе и (или) открытия доступа к электронным заявкам, дату рассмотрения и оценки таких заявок;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7) преимущества (преференции), предоставляемые заказчиком;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8) условия, запреты, ограничения допуска товаров, происходящих из иностранного государства или группы иностранных государств, работ, услуг, соответственно выполняемых, оказываемых иностранными лицами, в случае, если данные условия, запреты, ограничения установлены заказчиком в КД;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9) реквизиты счета для внесения денежных средств в качестве обеспечения заявок участников такого конкурса</a:t>
            </a:r>
          </a:p>
        </p:txBody>
      </p:sp>
    </p:spTree>
    <p:extLst>
      <p:ext uri="{BB962C8B-B14F-4D97-AF65-F5344CB8AC3E}">
        <p14:creationId xmlns:p14="http://schemas.microsoft.com/office/powerpoint/2010/main" val="25433508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3BE91AF-D38D-4170-88C5-AA8DA5675325}"/>
              </a:ext>
            </a:extLst>
          </p:cNvPr>
          <p:cNvSpPr/>
          <p:nvPr/>
        </p:nvSpPr>
        <p:spPr>
          <a:xfrm>
            <a:off x="1310640" y="255955"/>
            <a:ext cx="10713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2. Конкурентные способы закупок: конкурсы, аукционы, запрос котировок, запрос предложений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FFBF91F-93F9-4B56-A451-288C434F6C55}"/>
              </a:ext>
            </a:extLst>
          </p:cNvPr>
          <p:cNvSpPr/>
          <p:nvPr/>
        </p:nvSpPr>
        <p:spPr>
          <a:xfrm>
            <a:off x="350520" y="1124415"/>
            <a:ext cx="11506200" cy="36933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Открытый конкурс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B584604-7353-4B24-BDCA-B96919DDD9A9}"/>
              </a:ext>
            </a:extLst>
          </p:cNvPr>
          <p:cNvSpPr/>
          <p:nvPr/>
        </p:nvSpPr>
        <p:spPr>
          <a:xfrm>
            <a:off x="342900" y="1609379"/>
            <a:ext cx="115062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Конкурсная документация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7CEB30B-B314-42B8-8A92-2A2AAC8F7361}"/>
              </a:ext>
            </a:extLst>
          </p:cNvPr>
          <p:cNvSpPr/>
          <p:nvPr/>
        </p:nvSpPr>
        <p:spPr>
          <a:xfrm>
            <a:off x="342900" y="2094343"/>
            <a:ext cx="11506200" cy="46166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Наименование и описание объекта закупки и условий контракта, в том числе обоснование Н(М)Ц контракта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информацию о валюте, используемой для формирования цены контракта и расчетов с П(ПИ);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порядок применения официального курса иностранной валюты к рублю РФ, установленного ЦБ РФ и используемого при оплате контракта;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требования к содержанию, форме, составу заявки на участие в открытом конкурсе и инструкцию по ее заполнению, при этом не допускается установление требований, влекущих за собой ограничение количества участников открытого конкурса или ограничение доступа к участию в открытом конкурсе;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информацию о возможности заказчика изменить условия контракта в соответствии с положениями Закона;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информацию о возможности заказчика заключить контракты с несколькими участниками открытого конкурса на выполнение составляющих один лот двух и более научно-исследовательских работ в отношении одного предмета и с одними и теми же условиями контракта, указанными в КД, с указанием количества указанных контрактов;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7) порядок и срок отзыва заявок на участие в открытом конкурсе, порядок возврата заявок на участие в открытом конкурсе (в том числе поступивших после окончания срока подачи этих заявок), порядок внесения изменений в эти заявки;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8) порядок предоставления участникам открытого конкурса разъяснений положений КД, даты начала и окончания срока такого предоставления;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9) критерии оценки заявок на участие в открытом конкурсе, величины значимости этих критериев, порядок рассмотрения и оценки заявок на участие в открытом конкурсе в соответствии с Законом;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10) размер обеспечения заявки на участие в открытом конкурсе, а также условия банковской гарантии (в том числе срок ее действия);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11) размер и условия ОИК;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12) информацию о контрактной службе, контрактном управляющем, ответственных за заключение контракта, срок, в течение которого победитель открытого конкурса или иной его участник, с которым заключается контракт в соответствии с Законом, должен подписать контракт, условия признания победителя открытого конкурса или данного участника уклонившимися от заключения контракта;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13) информацию о возможности одностороннего отказа от исполнения контракта.</a:t>
            </a:r>
          </a:p>
        </p:txBody>
      </p:sp>
    </p:spTree>
    <p:extLst>
      <p:ext uri="{BB962C8B-B14F-4D97-AF65-F5344CB8AC3E}">
        <p14:creationId xmlns:p14="http://schemas.microsoft.com/office/powerpoint/2010/main" val="2607466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>
            <a:extLst>
              <a:ext uri="{FF2B5EF4-FFF2-40B4-BE49-F238E27FC236}">
                <a16:creationId xmlns:a16="http://schemas.microsoft.com/office/drawing/2014/main" id="{A76FBCAE-98E9-48A7-80D2-7478FAC53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6525"/>
            <a:ext cx="11978640" cy="594995"/>
          </a:xfrm>
        </p:spPr>
        <p:txBody>
          <a:bodyPr>
            <a:normAutofit fontScale="90000"/>
          </a:bodyPr>
          <a:lstStyle/>
          <a:p>
            <a:pPr algn="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1. Общие положения о закупках. Порядок организации и участия в закупочной деятельности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87D70C4-D274-4966-A187-7256551C3D74}"/>
              </a:ext>
            </a:extLst>
          </p:cNvPr>
          <p:cNvSpPr/>
          <p:nvPr/>
        </p:nvSpPr>
        <p:spPr>
          <a:xfrm>
            <a:off x="128337" y="829246"/>
            <a:ext cx="5486401" cy="830997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5 апреля 2013 г. № 44-ФЗ «О контрактной системе в сфере закупок ТРУ для обеспечения государственных и муниципальных нужд»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7B570DB-F50A-4661-BFD4-21C3E67B1B5A}"/>
              </a:ext>
            </a:extLst>
          </p:cNvPr>
          <p:cNvSpPr/>
          <p:nvPr/>
        </p:nvSpPr>
        <p:spPr>
          <a:xfrm>
            <a:off x="6096000" y="829245"/>
            <a:ext cx="5486401" cy="830997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18 июля 2011 года N 223-ФЗ «О закупках товаров, работ, услуг отдельными видами юридических  лиц»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346DA0A-AEBD-4F44-A357-6996262A8F86}"/>
              </a:ext>
            </a:extLst>
          </p:cNvPr>
          <p:cNvSpPr/>
          <p:nvPr/>
        </p:nvSpPr>
        <p:spPr>
          <a:xfrm>
            <a:off x="3985038" y="1830498"/>
            <a:ext cx="4221925" cy="400110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algn="ctr" fontAlgn="t"/>
            <a:r>
              <a:rPr lang="ru-RU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Кто может выступать заказчиком?</a:t>
            </a:r>
            <a:endParaRPr lang="ru-RU" sz="20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6F4A632-0B80-4359-AD50-2B3CBB1D587D}"/>
              </a:ext>
            </a:extLst>
          </p:cNvPr>
          <p:cNvSpPr/>
          <p:nvPr/>
        </p:nvSpPr>
        <p:spPr>
          <a:xfrm>
            <a:off x="128337" y="2400863"/>
            <a:ext cx="5486401" cy="2062103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285750" indent="-285750" algn="just" fontAlgn="t"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и муниципальные органы власти, казенные учреждения;</a:t>
            </a:r>
          </a:p>
          <a:p>
            <a:pPr marL="285750" indent="-285750" algn="just" fontAlgn="t"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орган, управляющий внебюджетным фондом государства</a:t>
            </a:r>
          </a:p>
          <a:p>
            <a:pPr marL="285750" indent="-285750" algn="just" fontAlgn="t"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Роскосмос, Росатом, Роснано (госкорпорации)</a:t>
            </a:r>
          </a:p>
          <a:p>
            <a:pPr marL="285750" indent="-285750" algn="just" fontAlgn="t"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организации и унитарные предприятия, если расходуют на продукцию средства из бюджетов</a:t>
            </a:r>
          </a:p>
          <a:p>
            <a:pPr marL="285750" indent="-285750" algn="just" fontAlgn="t">
              <a:buFont typeface="Wingdings" panose="05000000000000000000" pitchFamily="2" charset="2"/>
              <a:buChar char="v"/>
            </a:pPr>
            <a:endParaRPr lang="ru-RU" sz="1600" b="1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F44CFF0-9F0F-43FF-903A-61F3880E87CB}"/>
              </a:ext>
            </a:extLst>
          </p:cNvPr>
          <p:cNvSpPr/>
          <p:nvPr/>
        </p:nvSpPr>
        <p:spPr>
          <a:xfrm>
            <a:off x="5882640" y="2400863"/>
            <a:ext cx="6096000" cy="2062103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pPr marL="285750" indent="-285750" algn="just" fontAlgn="t"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предприятия, в уставном капитале которых доля государства составляет более 50 %; </a:t>
            </a:r>
          </a:p>
          <a:p>
            <a:pPr marL="285750" indent="-285750" algn="just" fontAlgn="t"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юридические лица, имеющие инвестиционные проекты более чем на 500 млн руб. с поддержкой государства;</a:t>
            </a:r>
          </a:p>
          <a:p>
            <a:pPr marL="285750" indent="-285750" algn="just" fontAlgn="t"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естественные монополии</a:t>
            </a:r>
          </a:p>
          <a:p>
            <a:pPr marL="285750" indent="-285750" algn="just" fontAlgn="t"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унитарные предприятия, бюджетные организации, закупающие продукцию за счет своих собственных средств, в качестве субподряда либо за счет грантов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E52F559-8633-41B6-B1A6-0604A36E60AB}"/>
              </a:ext>
            </a:extLst>
          </p:cNvPr>
          <p:cNvSpPr/>
          <p:nvPr/>
        </p:nvSpPr>
        <p:spPr>
          <a:xfrm>
            <a:off x="4114063" y="4627393"/>
            <a:ext cx="3750515" cy="400110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algn="ctr" fontAlgn="t"/>
            <a:r>
              <a:rPr lang="ru-RU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Кто может быть участником?</a:t>
            </a:r>
            <a:r>
              <a:rPr lang="ru-RU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000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9F351692-0647-41B6-8A73-34969AB184EE}"/>
              </a:ext>
            </a:extLst>
          </p:cNvPr>
          <p:cNvSpPr/>
          <p:nvPr/>
        </p:nvSpPr>
        <p:spPr>
          <a:xfrm>
            <a:off x="128337" y="5059612"/>
            <a:ext cx="5486401" cy="1323439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юридические лица (не имеющие статус офшорных компаний); физлица и индивидуальные предприниматели. Заказчик тендера может в документации к некоторым закупкам установить право заключить контракт одновременно с несколькими участниками торгов.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C4339A7-9910-4AE2-A119-9A03255C9FDF}"/>
              </a:ext>
  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коллективные участники; юрлица и физические лица, а также индивидуальные предприниматели</a:t>
            </a:r>
          </a:p>
        </p:txBody>
      </p:sp>
    </p:spTree>
    <p:extLst>
      <p:ext uri="{BB962C8B-B14F-4D97-AF65-F5344CB8AC3E}">
        <p14:creationId xmlns:p14="http://schemas.microsoft.com/office/powerpoint/2010/main" val="12291832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33741D3-746D-459A-8FE7-69FD869FA109}"/>
              </a:ext>
            </a:extLst>
          </p:cNvPr>
          <p:cNvSpPr/>
          <p:nvPr/>
        </p:nvSpPr>
        <p:spPr>
          <a:xfrm>
            <a:off x="1310640" y="255955"/>
            <a:ext cx="10713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2. Конкурентные способы закупок: конкурсы, аукционы, запрос котировок, запрос предложений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E9E5CBC-F8E2-4944-A664-7C6E5431F4F5}"/>
              </a:ext>
            </a:extLst>
          </p:cNvPr>
          <p:cNvSpPr/>
          <p:nvPr/>
        </p:nvSpPr>
        <p:spPr>
          <a:xfrm>
            <a:off x="350520" y="1124415"/>
            <a:ext cx="4895248" cy="36933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 проведения открытого конкурса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DC549DD-002D-442F-B3B5-DA7FFFD29EE0}"/>
              </a:ext>
            </a:extLst>
          </p:cNvPr>
          <p:cNvSpPr/>
          <p:nvPr/>
        </p:nvSpPr>
        <p:spPr>
          <a:xfrm>
            <a:off x="350520" y="1736376"/>
            <a:ext cx="3693117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 и утверждение Заказчиком  конкурсной документации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13E3564-22FA-4F33-860B-C44B22E03881}"/>
              </a:ext>
            </a:extLst>
          </p:cNvPr>
          <p:cNvSpPr/>
          <p:nvPr/>
        </p:nvSpPr>
        <p:spPr>
          <a:xfrm>
            <a:off x="4445767" y="2721116"/>
            <a:ext cx="7382025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чем за 20 дней до даты вскрытия конвертов с заявками на участие в открытом конкурсе или открытия доступа к электронным заявкам на участие в открытом конкурсе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58D7E02-3830-41BD-97E9-1E349403F1B7}"/>
              </a:ext>
            </a:extLst>
          </p:cNvPr>
          <p:cNvSpPr/>
          <p:nvPr/>
        </p:nvSpPr>
        <p:spPr>
          <a:xfrm>
            <a:off x="7654240" y="1681921"/>
            <a:ext cx="4187240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заказчиком извещения о проведении открытого в Единой информационной  системе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4361096-776C-4E9D-8ECC-576C7E4F825D}"/>
              </a:ext>
            </a:extLst>
          </p:cNvPr>
          <p:cNvSpPr/>
          <p:nvPr/>
        </p:nvSpPr>
        <p:spPr>
          <a:xfrm>
            <a:off x="4222229" y="1704035"/>
            <a:ext cx="3208473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конкурсной документации  в Единой информационной системе</a:t>
            </a:r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833FE7F4-A30A-47F3-A3AA-A6607415CB0D}"/>
              </a:ext>
            </a:extLst>
          </p:cNvPr>
          <p:cNvSpPr/>
          <p:nvPr/>
        </p:nvSpPr>
        <p:spPr>
          <a:xfrm>
            <a:off x="3865042" y="1697605"/>
            <a:ext cx="357187" cy="484632"/>
          </a:xfrm>
          <a:prstGeom prst="right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id="{90A7F9E5-8F1C-4056-A5BA-08D5A746814E}"/>
              </a:ext>
            </a:extLst>
          </p:cNvPr>
          <p:cNvSpPr/>
          <p:nvPr/>
        </p:nvSpPr>
        <p:spPr>
          <a:xfrm>
            <a:off x="7252107" y="2189609"/>
            <a:ext cx="357187" cy="484632"/>
          </a:xfrm>
          <a:prstGeom prst="right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462FD56-B90B-4A47-917F-30C82856ACA5}"/>
              </a:ext>
            </a:extLst>
          </p:cNvPr>
          <p:cNvSpPr/>
          <p:nvPr/>
        </p:nvSpPr>
        <p:spPr>
          <a:xfrm>
            <a:off x="350520" y="3298214"/>
            <a:ext cx="3693117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 заказчиком изменений в извещение о проведении открытого конкурса</a:t>
            </a:r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8913CAD4-7D1A-4C0D-91B8-315451F82794}"/>
              </a:ext>
            </a:extLst>
          </p:cNvPr>
          <p:cNvSpPr/>
          <p:nvPr/>
        </p:nvSpPr>
        <p:spPr>
          <a:xfrm>
            <a:off x="11649198" y="2236484"/>
            <a:ext cx="357187" cy="484632"/>
          </a:xfrm>
          <a:prstGeom prst="right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Стрелка: вправо 11">
            <a:extLst>
              <a:ext uri="{FF2B5EF4-FFF2-40B4-BE49-F238E27FC236}">
                <a16:creationId xmlns:a16="http://schemas.microsoft.com/office/drawing/2014/main" id="{B6621111-68F7-4E49-B25F-47219EDCABE1}"/>
              </a:ext>
            </a:extLst>
          </p:cNvPr>
          <p:cNvSpPr/>
          <p:nvPr/>
        </p:nvSpPr>
        <p:spPr>
          <a:xfrm>
            <a:off x="236205" y="3186684"/>
            <a:ext cx="357187" cy="484632"/>
          </a:xfrm>
          <a:prstGeom prst="right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40E7067-3E12-4A41-A9AA-27DE043A5320}"/>
              </a:ext>
            </a:extLst>
          </p:cNvPr>
          <p:cNvSpPr/>
          <p:nvPr/>
        </p:nvSpPr>
        <p:spPr>
          <a:xfrm>
            <a:off x="304407" y="4347786"/>
            <a:ext cx="369311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чем за 5 дней до даты окончания срока подачи заявок на участие в открытом конкурсе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BB78029-CA92-4197-9C44-534F75930A0C}"/>
              </a:ext>
            </a:extLst>
          </p:cNvPr>
          <p:cNvSpPr/>
          <p:nvPr/>
        </p:nvSpPr>
        <p:spPr>
          <a:xfrm>
            <a:off x="4239296" y="3270153"/>
            <a:ext cx="3208473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Продление заказчиком сроков подачи заявок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трелка: вправо 14">
            <a:extLst>
              <a:ext uri="{FF2B5EF4-FFF2-40B4-BE49-F238E27FC236}">
                <a16:creationId xmlns:a16="http://schemas.microsoft.com/office/drawing/2014/main" id="{3CE65434-5D9B-4750-A3DE-264780148E02}"/>
              </a:ext>
            </a:extLst>
          </p:cNvPr>
          <p:cNvSpPr/>
          <p:nvPr/>
        </p:nvSpPr>
        <p:spPr>
          <a:xfrm>
            <a:off x="3800765" y="3828966"/>
            <a:ext cx="357187" cy="484632"/>
          </a:xfrm>
          <a:prstGeom prst="right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23F711BF-0523-4D7B-B1C1-B862ABF49464}"/>
              </a:ext>
            </a:extLst>
          </p:cNvPr>
          <p:cNvSpPr/>
          <p:nvPr/>
        </p:nvSpPr>
        <p:spPr>
          <a:xfrm>
            <a:off x="4157952" y="4286907"/>
            <a:ext cx="32898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подачи заявок на участие в открытом конкурсе должен быть продлен таким образом, чтобы с даты размещения таких изменений до даты окончания срока подачи заявок на участие в открытом конкурсе этот срок составлял не менее чем 10 рабочих дней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096F776-FC2D-42C1-8583-60E4F915368C}"/>
              </a:ext>
            </a:extLst>
          </p:cNvPr>
          <p:cNvSpPr/>
          <p:nvPr/>
        </p:nvSpPr>
        <p:spPr>
          <a:xfrm>
            <a:off x="7654240" y="3291211"/>
            <a:ext cx="4187240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Отправка в письменном виде участником закупки запросов на разъяснение условий конкурса</a:t>
            </a:r>
          </a:p>
        </p:txBody>
      </p:sp>
      <p:sp>
        <p:nvSpPr>
          <p:cNvPr id="18" name="Стрелка: вправо 17">
            <a:extLst>
              <a:ext uri="{FF2B5EF4-FFF2-40B4-BE49-F238E27FC236}">
                <a16:creationId xmlns:a16="http://schemas.microsoft.com/office/drawing/2014/main" id="{799A95C3-CC3A-42B3-A425-CA60DE193F13}"/>
              </a:ext>
            </a:extLst>
          </p:cNvPr>
          <p:cNvSpPr/>
          <p:nvPr/>
        </p:nvSpPr>
        <p:spPr>
          <a:xfrm>
            <a:off x="7286241" y="3806210"/>
            <a:ext cx="357187" cy="484632"/>
          </a:xfrm>
          <a:prstGeom prst="right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C3C0F37-CA87-4BE0-A206-6E4851634B73}"/>
              </a:ext>
            </a:extLst>
          </p:cNvPr>
          <p:cNvSpPr/>
          <p:nvPr/>
        </p:nvSpPr>
        <p:spPr>
          <a:xfrm>
            <a:off x="7608197" y="4308405"/>
            <a:ext cx="42332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чем за 5 дней до даты окончания срока подачи заявок на участие в открытом конкурсе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2313C477-8BBE-447C-90E4-0794DD12B09F}"/>
              </a:ext>
            </a:extLst>
          </p:cNvPr>
          <p:cNvSpPr/>
          <p:nvPr/>
        </p:nvSpPr>
        <p:spPr>
          <a:xfrm>
            <a:off x="310472" y="5271920"/>
            <a:ext cx="3693117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Отправка заказчиком в письменном виде разъяснений по условиям конкурса</a:t>
            </a:r>
          </a:p>
        </p:txBody>
      </p:sp>
      <p:sp>
        <p:nvSpPr>
          <p:cNvPr id="21" name="Стрелка: вправо 20">
            <a:extLst>
              <a:ext uri="{FF2B5EF4-FFF2-40B4-BE49-F238E27FC236}">
                <a16:creationId xmlns:a16="http://schemas.microsoft.com/office/drawing/2014/main" id="{390F61D6-709F-419E-B0F3-6B31B100761A}"/>
              </a:ext>
            </a:extLst>
          </p:cNvPr>
          <p:cNvSpPr/>
          <p:nvPr/>
        </p:nvSpPr>
        <p:spPr>
          <a:xfrm>
            <a:off x="171926" y="5140691"/>
            <a:ext cx="357187" cy="484632"/>
          </a:xfrm>
          <a:prstGeom prst="right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2" name="Стрелка: вправо 21">
            <a:extLst>
              <a:ext uri="{FF2B5EF4-FFF2-40B4-BE49-F238E27FC236}">
                <a16:creationId xmlns:a16="http://schemas.microsoft.com/office/drawing/2014/main" id="{339B697B-309F-4658-B504-A8CF8641EB62}"/>
              </a:ext>
            </a:extLst>
          </p:cNvPr>
          <p:cNvSpPr/>
          <p:nvPr/>
        </p:nvSpPr>
        <p:spPr>
          <a:xfrm>
            <a:off x="11636508" y="3828966"/>
            <a:ext cx="357187" cy="484632"/>
          </a:xfrm>
          <a:prstGeom prst="right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83D961DF-7DAB-4156-BC3D-F3883AC76459}"/>
              </a:ext>
            </a:extLst>
          </p:cNvPr>
          <p:cNvSpPr/>
          <p:nvPr/>
        </p:nvSpPr>
        <p:spPr>
          <a:xfrm>
            <a:off x="350519" y="6198471"/>
            <a:ext cx="36117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2 рабочих дней с даты поступления указанного запроса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4E01289D-4052-45AD-B4EF-EFF1EBB1C9AB}"/>
              </a:ext>
            </a:extLst>
          </p:cNvPr>
          <p:cNvSpPr/>
          <p:nvPr/>
        </p:nvSpPr>
        <p:spPr>
          <a:xfrm>
            <a:off x="4239296" y="5536751"/>
            <a:ext cx="3273616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в ЕИС разъяснений по запросам без  указания автора запроса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6DF00206-6DCE-46DB-92E0-18B2654CEFCD}"/>
              </a:ext>
            </a:extLst>
          </p:cNvPr>
          <p:cNvSpPr/>
          <p:nvPr/>
        </p:nvSpPr>
        <p:spPr>
          <a:xfrm>
            <a:off x="4239296" y="6460082"/>
            <a:ext cx="32736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1 рабочего дня</a:t>
            </a:r>
          </a:p>
        </p:txBody>
      </p:sp>
      <p:sp>
        <p:nvSpPr>
          <p:cNvPr id="26" name="Стрелка: вправо 25">
            <a:extLst>
              <a:ext uri="{FF2B5EF4-FFF2-40B4-BE49-F238E27FC236}">
                <a16:creationId xmlns:a16="http://schemas.microsoft.com/office/drawing/2014/main" id="{A4B17ACD-454C-4879-8BA9-BF7BAF1A7A2B}"/>
              </a:ext>
            </a:extLst>
          </p:cNvPr>
          <p:cNvSpPr/>
          <p:nvPr/>
        </p:nvSpPr>
        <p:spPr>
          <a:xfrm>
            <a:off x="3838987" y="5919664"/>
            <a:ext cx="357187" cy="484632"/>
          </a:xfrm>
          <a:prstGeom prst="right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C43E7D1A-B6F2-421F-9E6A-C9337CDB2728}"/>
              </a:ext>
            </a:extLst>
          </p:cNvPr>
          <p:cNvSpPr/>
          <p:nvPr/>
        </p:nvSpPr>
        <p:spPr>
          <a:xfrm>
            <a:off x="7683476" y="5271709"/>
            <a:ext cx="4037015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участником закупки заявки на участие в конкурсе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Стрелка: вправо 27">
            <a:extLst>
              <a:ext uri="{FF2B5EF4-FFF2-40B4-BE49-F238E27FC236}">
                <a16:creationId xmlns:a16="http://schemas.microsoft.com/office/drawing/2014/main" id="{435C9C80-C954-4968-9F88-14136B761E7E}"/>
              </a:ext>
            </a:extLst>
          </p:cNvPr>
          <p:cNvSpPr/>
          <p:nvPr/>
        </p:nvSpPr>
        <p:spPr>
          <a:xfrm>
            <a:off x="7464834" y="5710618"/>
            <a:ext cx="357187" cy="484632"/>
          </a:xfrm>
          <a:prstGeom prst="right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B3F3E3E0-511C-4810-AC0B-5865A5882AEC}"/>
              </a:ext>
            </a:extLst>
          </p:cNvPr>
          <p:cNvSpPr/>
          <p:nvPr/>
        </p:nvSpPr>
        <p:spPr>
          <a:xfrm>
            <a:off x="7611352" y="6198295"/>
            <a:ext cx="41091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истечения срока, которые указаны в извещении о проведении открытого конкурса.</a:t>
            </a:r>
          </a:p>
        </p:txBody>
      </p:sp>
    </p:spTree>
    <p:extLst>
      <p:ext uri="{BB962C8B-B14F-4D97-AF65-F5344CB8AC3E}">
        <p14:creationId xmlns:p14="http://schemas.microsoft.com/office/powerpoint/2010/main" val="31136625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3FBFC02-0E42-4F0C-9850-6C0FF5EDF673}"/>
              </a:ext>
            </a:extLst>
          </p:cNvPr>
          <p:cNvSpPr/>
          <p:nvPr/>
        </p:nvSpPr>
        <p:spPr>
          <a:xfrm>
            <a:off x="1310640" y="255955"/>
            <a:ext cx="10713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2. Конкурентные способы закупок: конкурсы, аукционы, запрос котировок, запрос предложений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CEE1B19-67E2-4B39-A926-A35AF653FED9}"/>
              </a:ext>
            </a:extLst>
          </p:cNvPr>
          <p:cNvSpPr/>
          <p:nvPr/>
        </p:nvSpPr>
        <p:spPr>
          <a:xfrm>
            <a:off x="350520" y="1124415"/>
            <a:ext cx="4895248" cy="36933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заявки на открытый конкурс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ABAC56E-1483-4D98-B659-080688F7623F}"/>
              </a:ext>
            </a:extLst>
          </p:cNvPr>
          <p:cNvSpPr/>
          <p:nvPr/>
        </p:nvSpPr>
        <p:spPr>
          <a:xfrm>
            <a:off x="5630778" y="1124414"/>
            <a:ext cx="5903496" cy="64633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подачи заявки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участником закупки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6E9DDEE-997E-4767-9DB1-8DACE590F3C5}"/>
              </a:ext>
            </a:extLst>
          </p:cNvPr>
          <p:cNvSpPr/>
          <p:nvPr/>
        </p:nvSpPr>
        <p:spPr>
          <a:xfrm>
            <a:off x="5657881" y="2562120"/>
            <a:ext cx="5876393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форме электронного документа (если такая форма подачи заявки допускается КД), т.е. заказчик имеет право запретить данную форму заявки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7DCCB75-747E-4FAC-854C-CD83A985BA44}"/>
              </a:ext>
            </a:extLst>
          </p:cNvPr>
          <p:cNvSpPr/>
          <p:nvPr/>
        </p:nvSpPr>
        <p:spPr>
          <a:xfrm>
            <a:off x="5657881" y="1843267"/>
            <a:ext cx="5876393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запечатанном конверте, не позволяющем просматривать содержание заявки до вскрытия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81DFC90-E33E-4CB5-B387-51EF6BCF478B}"/>
              </a:ext>
            </a:extLst>
          </p:cNvPr>
          <p:cNvSpPr/>
          <p:nvPr/>
        </p:nvSpPr>
        <p:spPr>
          <a:xfrm>
            <a:off x="337687" y="6067781"/>
            <a:ext cx="1121784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подтверждающие квалификацию участника закупки, при этом отсутствие указанных документов не является основанием для признания заявки не соответствующей требованиям Закона.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209B466-D022-433B-B1DE-BC222951DD1E}"/>
              </a:ext>
            </a:extLst>
          </p:cNvPr>
          <p:cNvSpPr/>
          <p:nvPr/>
        </p:nvSpPr>
        <p:spPr>
          <a:xfrm>
            <a:off x="350519" y="1607096"/>
            <a:ext cx="4895248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и документы об участнике открытого конкурса, подавшем заявку на участие в открытом конкурсе;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0884143-7807-40ED-B7C8-4E89052DC8DE}"/>
              </a:ext>
            </a:extLst>
          </p:cNvPr>
          <p:cNvSpPr/>
          <p:nvPr/>
        </p:nvSpPr>
        <p:spPr>
          <a:xfrm>
            <a:off x="350519" y="2551442"/>
            <a:ext cx="4895248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Предложение участника открытого конкурса в отношении объекта закупки, а в случае закупки товара также предлагаемая цена единицы товара, информация о стране происхождения товара и производителе товара;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166FF74-1B65-4054-B420-FF709C47A35B}"/>
              </a:ext>
            </a:extLst>
          </p:cNvPr>
          <p:cNvSpPr/>
          <p:nvPr/>
        </p:nvSpPr>
        <p:spPr>
          <a:xfrm>
            <a:off x="371775" y="3988040"/>
            <a:ext cx="11183754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случаях, предусмотренных КД, копии документов, подтверждающих соответствие ТРУ требованиям, установленным в соответствии с законодательством РФ (при их наличии). При этом не допускается требовать представление таких документов, если в соответствии с законодательством РФ такие документы передаются вместе с товаром;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BFB0DB8-53E7-4408-8E69-A72F05142DE2}"/>
              </a:ext>
            </a:extLst>
          </p:cNvPr>
          <p:cNvSpPr/>
          <p:nvPr/>
        </p:nvSpPr>
        <p:spPr>
          <a:xfrm>
            <a:off x="371776" y="4930269"/>
            <a:ext cx="11183753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случае, снижения участником закупки цены контракта на 25% и более, документы, подтверждающие добросовестность участника открытого конкурса;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434A188-E023-447F-AFF8-B23FC55F472C}"/>
              </a:ext>
            </a:extLst>
          </p:cNvPr>
          <p:cNvSpPr/>
          <p:nvPr/>
        </p:nvSpPr>
        <p:spPr>
          <a:xfrm>
            <a:off x="316431" y="5619620"/>
            <a:ext cx="11239098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подтверждающие внесение обеспечения заявки на участие в открытом конкурсе </a:t>
            </a:r>
          </a:p>
        </p:txBody>
      </p:sp>
    </p:spTree>
    <p:extLst>
      <p:ext uri="{BB962C8B-B14F-4D97-AF65-F5344CB8AC3E}">
        <p14:creationId xmlns:p14="http://schemas.microsoft.com/office/powerpoint/2010/main" val="16112561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48BBDAF-AE55-4CB9-B70F-039D7F56D0EC}"/>
              </a:ext>
            </a:extLst>
          </p:cNvPr>
          <p:cNvSpPr/>
          <p:nvPr/>
        </p:nvSpPr>
        <p:spPr>
          <a:xfrm>
            <a:off x="1310640" y="255955"/>
            <a:ext cx="10713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2. Конкурентные способы закупок: конкурсы, аукционы, запрос котировок, запрос предложений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DBD8C8D-7BBA-4FBB-84CC-DFB7283C4396}"/>
              </a:ext>
            </a:extLst>
          </p:cNvPr>
          <p:cNvSpPr/>
          <p:nvPr/>
        </p:nvSpPr>
        <p:spPr>
          <a:xfrm>
            <a:off x="449179" y="1247373"/>
            <a:ext cx="11575181" cy="64633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Вскрытие конвертов с заявками на участие в открытом конкурсе и открытие доступа к электронным заявкам на участие в открытом конкурсе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B01521E-F166-4D3B-9520-974E11F9040C}"/>
              </a:ext>
            </a:extLst>
          </p:cNvPr>
          <p:cNvSpPr/>
          <p:nvPr/>
        </p:nvSpPr>
        <p:spPr>
          <a:xfrm>
            <a:off x="449179" y="2054125"/>
            <a:ext cx="3273616" cy="64633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принципы  процедуры вскрытия конвертов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93CB950-110E-4A6B-9B58-BCA30D7F8D9E}"/>
              </a:ext>
            </a:extLst>
          </p:cNvPr>
          <p:cNvSpPr/>
          <p:nvPr/>
        </p:nvSpPr>
        <p:spPr>
          <a:xfrm>
            <a:off x="4010526" y="2054125"/>
            <a:ext cx="8013833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 проводится публично во время, в месте, в порядке и в соответствии с процедурами, которые указаны в конкурсной документации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008F79F-FD71-4A08-B146-7C1B62241D1D}"/>
              </a:ext>
            </a:extLst>
          </p:cNvPr>
          <p:cNvSpPr/>
          <p:nvPr/>
        </p:nvSpPr>
        <p:spPr>
          <a:xfrm>
            <a:off x="449179" y="2860877"/>
            <a:ext cx="11575180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 обязан предоставить возможность всем участникам открытого конкурса, подавшим заявки на участие присутствовать при вскрытии конвертов с заявками на участие в открытом конкурсе и (или) открытии доступа к электронным заявкам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1FA906F-FD4B-45F1-9A88-BD48B1FAE4E7}"/>
              </a:ext>
            </a:extLst>
          </p:cNvPr>
          <p:cNvSpPr/>
          <p:nvPr/>
        </p:nvSpPr>
        <p:spPr>
          <a:xfrm>
            <a:off x="449179" y="3902468"/>
            <a:ext cx="11575179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случае, если по окончании срока подачи заявок на участие в открытом конкурсе подана только одна заявка или не подано ни одной заявки, в этот протокол вносится информация о признании открытого конкурса несостоявшимся.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51C64FF-6821-4F5D-A734-59E94AFBFB36}"/>
              </a:ext>
            </a:extLst>
          </p:cNvPr>
          <p:cNvSpPr/>
          <p:nvPr/>
        </p:nvSpPr>
        <p:spPr>
          <a:xfrm>
            <a:off x="449179" y="4667060"/>
            <a:ext cx="11575178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вскрытия конвертов с заявками ведется конкурсной комиссией, подписывается всеми присутствующими членами конкурсной комиссии непосредственно после вскрытия таких конвертов и открытия доступа электронным заявкам и не позднее рабочего дня, следующего за датой подписания этого протокола, размещается в ЕИС.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4FC3235-EA34-4A6E-821E-2D7D149ABFA0}"/>
              </a:ext>
            </a:extLst>
          </p:cNvPr>
          <p:cNvSpPr/>
          <p:nvPr/>
        </p:nvSpPr>
        <p:spPr>
          <a:xfrm>
            <a:off x="449178" y="5750852"/>
            <a:ext cx="11575177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 обязан обеспечить осуществление аудиозаписи вскрытия конвертов с заявками на участие и (или) открытия доступа к электронным заявкам.</a:t>
            </a:r>
          </a:p>
        </p:txBody>
      </p:sp>
    </p:spTree>
    <p:extLst>
      <p:ext uri="{BB962C8B-B14F-4D97-AF65-F5344CB8AC3E}">
        <p14:creationId xmlns:p14="http://schemas.microsoft.com/office/powerpoint/2010/main" val="22415076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BBD0E02-4AD7-4C0A-A2FE-B044404C2B77}"/>
              </a:ext>
            </a:extLst>
          </p:cNvPr>
          <p:cNvSpPr/>
          <p:nvPr/>
        </p:nvSpPr>
        <p:spPr>
          <a:xfrm>
            <a:off x="1310640" y="255955"/>
            <a:ext cx="10713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2. Конкурентные способы закупок: конкурсы, аукционы, запрос котировок, запрос предложений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9466F4E-C2DC-4787-AE1B-B6C410A22224}"/>
              </a:ext>
            </a:extLst>
          </p:cNvPr>
          <p:cNvSpPr/>
          <p:nvPr/>
        </p:nvSpPr>
        <p:spPr>
          <a:xfrm>
            <a:off x="401052" y="1086952"/>
            <a:ext cx="11623308" cy="36933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положения  процедуры рассмотрения заявок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794C7CC-FF65-4710-958E-F62215747B59}"/>
              </a:ext>
            </a:extLst>
          </p:cNvPr>
          <p:cNvSpPr/>
          <p:nvPr/>
        </p:nvSpPr>
        <p:spPr>
          <a:xfrm>
            <a:off x="401052" y="1570975"/>
            <a:ext cx="2727159" cy="18158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рассмотрения и оценки заявок на участие в конкурсе не может превышать 20 дней с даты вскрытия конвертов с такими заявками и (или) открытия доступа электронным заявкам.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EC8B802-5B9A-4E85-B1A3-19D17CADDF1C}"/>
              </a:ext>
            </a:extLst>
          </p:cNvPr>
          <p:cNvSpPr/>
          <p:nvPr/>
        </p:nvSpPr>
        <p:spPr>
          <a:xfrm>
            <a:off x="3222659" y="1570975"/>
            <a:ext cx="2727159" cy="23083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 вправе продлить срок рассмотрения и оценки заявок на участие в конкурсе на поставку товара, выполнение работы либо оказание услуги в сфере науки, культуры или искусства, но не более чем на 10 рабочих дней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B09E564-32F4-4E73-8262-9B19BF57E631}"/>
              </a:ext>
            </a:extLst>
          </p:cNvPr>
          <p:cNvSpPr/>
          <p:nvPr/>
        </p:nvSpPr>
        <p:spPr>
          <a:xfrm>
            <a:off x="8976360" y="1579262"/>
            <a:ext cx="3048000" cy="280076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Заявка на участие в конкурсе признается надлежащей, если она соответствует требованиям Закона, извещению об осуществлении закупки или приглашению принять участие в закрытом конкурсе и КД, а УЗ, подавший такую заявку, соответствует требованиям, которые предъявляются к УЗ и указаны в КД.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12F8B6A-DAFB-4025-A40C-701899618EB4}"/>
              </a:ext>
            </a:extLst>
          </p:cNvPr>
          <p:cNvSpPr/>
          <p:nvPr/>
        </p:nvSpPr>
        <p:spPr>
          <a:xfrm>
            <a:off x="6044266" y="1579262"/>
            <a:ext cx="2887579" cy="25545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Конкурсная комиссия отклоняет заявку на участие в конкурсе, если участник конкурса, подавший ее, не соответствует требованиям к участнику конкурса, указанным в КД, или такая заявка признана не соответствующей требованиям, указанным в КД.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D576A22-276D-4EB5-82BB-D39DA8DFD95F}"/>
              </a:ext>
            </a:extLst>
          </p:cNvPr>
          <p:cNvSpPr/>
          <p:nvPr/>
        </p:nvSpPr>
        <p:spPr>
          <a:xfrm>
            <a:off x="174659" y="4440305"/>
            <a:ext cx="11849701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рассмотрения заявок на участие в конкурсе фиксируются в протоколе рассмотрения и оценки заявок на участие в конкурсе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0408991-5021-4214-B690-13C38E223E2D}"/>
              </a:ext>
            </a:extLst>
          </p:cNvPr>
          <p:cNvSpPr/>
          <p:nvPr/>
        </p:nvSpPr>
        <p:spPr>
          <a:xfrm>
            <a:off x="174659" y="5140550"/>
            <a:ext cx="11849701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Конкурсная комиссия осуществляет оценку заявок на участие в конкурсе, которые не были отклонены, для выявления победителя конкурса на основе критериев, указанных в КД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C5140C9-9B42-4647-8202-CEECA2D8AF53}"/>
              </a:ext>
            </a:extLst>
          </p:cNvPr>
          <p:cNvSpPr/>
          <p:nvPr/>
        </p:nvSpPr>
        <p:spPr>
          <a:xfrm>
            <a:off x="174659" y="5847157"/>
            <a:ext cx="11842681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/>
              <a:t>В случае, если по результатам рассмотрения заявок на участие в конкурсе конкурсная комиссия отклонила все такие заявки или только одна такая заявка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соответствует</a:t>
            </a:r>
            <a:r>
              <a:rPr lang="ru-RU" dirty="0"/>
              <a:t> требованиям, указанным в КД, конкурс признается несостоявшимся.</a:t>
            </a:r>
          </a:p>
        </p:txBody>
      </p:sp>
    </p:spTree>
    <p:extLst>
      <p:ext uri="{BB962C8B-B14F-4D97-AF65-F5344CB8AC3E}">
        <p14:creationId xmlns:p14="http://schemas.microsoft.com/office/powerpoint/2010/main" val="7207233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62EA29F-E098-4532-8D1F-7D2D1E53A271}"/>
              </a:ext>
            </a:extLst>
          </p:cNvPr>
          <p:cNvSpPr/>
          <p:nvPr/>
        </p:nvSpPr>
        <p:spPr>
          <a:xfrm>
            <a:off x="1310640" y="255955"/>
            <a:ext cx="10713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2. Конкурентные способы закупок: конкурсы, аукционы, запрос котировок, запрос предложений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CC724EE-9BF0-443E-BFB3-4278ADA07A2F}"/>
              </a:ext>
            </a:extLst>
          </p:cNvPr>
          <p:cNvSpPr/>
          <p:nvPr/>
        </p:nvSpPr>
        <p:spPr>
          <a:xfrm>
            <a:off x="383556" y="1536131"/>
            <a:ext cx="11623308" cy="64633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 рассмотрения заявок конкурсной комиссией</a:t>
            </a:r>
          </a:p>
          <a:p>
            <a:pPr algn="ctr"/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03184F1-49F1-49B6-909B-70902238B4B5}"/>
              </a:ext>
            </a:extLst>
          </p:cNvPr>
          <p:cNvSpPr/>
          <p:nvPr/>
        </p:nvSpPr>
        <p:spPr>
          <a:xfrm>
            <a:off x="383556" y="2585474"/>
            <a:ext cx="3273616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соответствия заявок требованиям конкурсной документации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FA3B797-F3A5-4A52-9EC2-AA41567E2B02}"/>
              </a:ext>
            </a:extLst>
          </p:cNvPr>
          <p:cNvSpPr/>
          <p:nvPr/>
        </p:nvSpPr>
        <p:spPr>
          <a:xfrm>
            <a:off x="3904798" y="2585474"/>
            <a:ext cx="3273616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Отклонение заявок не соответствующих требованиям конкурсной документации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AD8F16B-9CFD-4FC7-9FAE-1BDEBBBAFD9D}"/>
              </a:ext>
            </a:extLst>
          </p:cNvPr>
          <p:cNvSpPr/>
          <p:nvPr/>
        </p:nvSpPr>
        <p:spPr>
          <a:xfrm>
            <a:off x="3904798" y="3588694"/>
            <a:ext cx="32736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фиксируется в протоколе рассмотрения и оценки заявок на участие в конкурсе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1898901-F2E8-484B-BC5C-F1C5D45CC5C0}"/>
              </a:ext>
            </a:extLst>
          </p:cNvPr>
          <p:cNvSpPr/>
          <p:nvPr/>
        </p:nvSpPr>
        <p:spPr>
          <a:xfrm>
            <a:off x="7426040" y="2532610"/>
            <a:ext cx="4580824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заявок на участие в конкурсе, которые не были отклонены, для выявления победителя конкурса на основе критериев, указанных в Конкурсной документации</a:t>
            </a:r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4BB14513-0D47-47B2-936E-7B337208569F}"/>
              </a:ext>
            </a:extLst>
          </p:cNvPr>
          <p:cNvSpPr/>
          <p:nvPr/>
        </p:nvSpPr>
        <p:spPr>
          <a:xfrm>
            <a:off x="3459379" y="2586587"/>
            <a:ext cx="357187" cy="484632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id="{A5B98262-91D8-4F0D-A886-EC076FE87033}"/>
              </a:ext>
            </a:extLst>
          </p:cNvPr>
          <p:cNvSpPr/>
          <p:nvPr/>
        </p:nvSpPr>
        <p:spPr>
          <a:xfrm>
            <a:off x="6999820" y="3185639"/>
            <a:ext cx="357187" cy="484632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BF3309D-33FF-49B7-BB36-4575928DCC44}"/>
              </a:ext>
            </a:extLst>
          </p:cNvPr>
          <p:cNvSpPr/>
          <p:nvPr/>
        </p:nvSpPr>
        <p:spPr>
          <a:xfrm>
            <a:off x="383556" y="4327358"/>
            <a:ext cx="6794858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Присвоение каждой заявке на участие в конкурсе порядковый номер в порядке уменьшения степени выгодности содержащихся в них условий исполнения контракта</a:t>
            </a:r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6D561925-8FF5-4037-AEA8-4E7B8ABCB253}"/>
              </a:ext>
            </a:extLst>
          </p:cNvPr>
          <p:cNvSpPr/>
          <p:nvPr/>
        </p:nvSpPr>
        <p:spPr>
          <a:xfrm>
            <a:off x="11773452" y="3266488"/>
            <a:ext cx="357187" cy="484632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Стрелка: вправо 11">
            <a:extLst>
              <a:ext uri="{FF2B5EF4-FFF2-40B4-BE49-F238E27FC236}">
                <a16:creationId xmlns:a16="http://schemas.microsoft.com/office/drawing/2014/main" id="{5CDDFFEA-6EBB-4D8E-9FDF-EBFA0158A956}"/>
              </a:ext>
            </a:extLst>
          </p:cNvPr>
          <p:cNvSpPr/>
          <p:nvPr/>
        </p:nvSpPr>
        <p:spPr>
          <a:xfrm>
            <a:off x="204962" y="4280311"/>
            <a:ext cx="357187" cy="484632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4FF1EEF-D284-4B51-9CEF-A07B6C14A586}"/>
              </a:ext>
            </a:extLst>
          </p:cNvPr>
          <p:cNvSpPr/>
          <p:nvPr/>
        </p:nvSpPr>
        <p:spPr>
          <a:xfrm>
            <a:off x="7458124" y="4290780"/>
            <a:ext cx="449392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победителя конкурса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9351391-6BF5-4FCD-B92A-43218BF089CE}"/>
              </a:ext>
            </a:extLst>
          </p:cNvPr>
          <p:cNvSpPr/>
          <p:nvPr/>
        </p:nvSpPr>
        <p:spPr>
          <a:xfrm>
            <a:off x="7458124" y="4937111"/>
            <a:ext cx="45487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фиксируется в протоколе рассмотрения и оценки заявок на участие в конкурсе </a:t>
            </a:r>
          </a:p>
        </p:txBody>
      </p:sp>
      <p:sp>
        <p:nvSpPr>
          <p:cNvPr id="15" name="Стрелка: вправо 14">
            <a:extLst>
              <a:ext uri="{FF2B5EF4-FFF2-40B4-BE49-F238E27FC236}">
                <a16:creationId xmlns:a16="http://schemas.microsoft.com/office/drawing/2014/main" id="{238CC629-AAE6-4849-926B-2F320781AACE}"/>
              </a:ext>
            </a:extLst>
          </p:cNvPr>
          <p:cNvSpPr/>
          <p:nvPr/>
        </p:nvSpPr>
        <p:spPr>
          <a:xfrm>
            <a:off x="7027229" y="4789023"/>
            <a:ext cx="357187" cy="484632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1598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7961C7F-69F6-4A70-8237-211FE481899A}"/>
              </a:ext>
            </a:extLst>
          </p:cNvPr>
          <p:cNvSpPr/>
          <p:nvPr/>
        </p:nvSpPr>
        <p:spPr>
          <a:xfrm>
            <a:off x="1310640" y="255955"/>
            <a:ext cx="10713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2. Конкурентные способы закупок: конкурсы, аукционы, запрос котировок, запрос предложений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CD9E285-0E8B-4DF9-AA18-0A929173CC3A}"/>
              </a:ext>
            </a:extLst>
          </p:cNvPr>
          <p:cNvSpPr/>
          <p:nvPr/>
        </p:nvSpPr>
        <p:spPr>
          <a:xfrm>
            <a:off x="401052" y="1086952"/>
            <a:ext cx="11623308" cy="36933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рассмотрения и оценки заявок конкурсной комиссией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4D3420B-F5E3-4469-9624-5248012151BE}"/>
              </a:ext>
            </a:extLst>
          </p:cNvPr>
          <p:cNvSpPr/>
          <p:nvPr/>
        </p:nvSpPr>
        <p:spPr>
          <a:xfrm>
            <a:off x="401052" y="1692668"/>
            <a:ext cx="7459580" cy="50783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место, дата, время проведения рассмотрения и оценки таких заявок;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участниках конкурса, заявки на участие в конкурсе которых были рассмотрены;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участниках конкурса, заявки на участие в конкурсе которых были отклонены, с указанием причин их отклонения, в том числе положений Закона и положений КД, которым не соответствуют такие заявки, предложений, содержащихся в заявках на участие в конкурсе и не соответствующих требованиям КД;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каждого члена комиссии об отклонении заявок на участие в конкурсе;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оценки заявок на участие в конкурсе;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присвоенные заявкам на участие в конкурсе значения по каждому из предусмотренных критериев оценки заявок на участие в конкурсе;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принятое на основании результатов оценки заявок на участие в конкурсе решение о присвоении таким заявкам порядковых номеров;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наименования (для юридических лиц), ФИО (при наличии) (для физических лиц), почтовые адреса участников конкурса, заявкам на участие в конкурсе которых присвоены первый и второй номера.</a:t>
            </a:r>
          </a:p>
        </p:txBody>
      </p:sp>
      <p:pic>
        <p:nvPicPr>
          <p:cNvPr id="2050" name="Picture 2" descr="https://www.profiz.ru/upl/pictures/KR_2019/News_2/59999.jpg">
            <a:extLst>
              <a:ext uri="{FF2B5EF4-FFF2-40B4-BE49-F238E27FC236}">
                <a16:creationId xmlns:a16="http://schemas.microsoft.com/office/drawing/2014/main" id="{D0E0B002-2BAB-4F9E-B914-5B4C1A45D7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59" r="11718" b="2633"/>
          <a:stretch/>
        </p:blipFill>
        <p:spPr bwMode="auto">
          <a:xfrm>
            <a:off x="8037095" y="1746699"/>
            <a:ext cx="3987265" cy="497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2911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85BBD53-3DA7-43D9-B8CD-4444B9EB1DBC}"/>
              </a:ext>
            </a:extLst>
          </p:cNvPr>
          <p:cNvSpPr/>
          <p:nvPr/>
        </p:nvSpPr>
        <p:spPr>
          <a:xfrm>
            <a:off x="1310640" y="255955"/>
            <a:ext cx="10713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2. Конкурентные способы закупок: конкурсы, аукционы, запрос котировок, запрос предложений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2C2A3B1-4F78-4325-90B6-85D6074B77F3}"/>
              </a:ext>
            </a:extLst>
          </p:cNvPr>
          <p:cNvSpPr/>
          <p:nvPr/>
        </p:nvSpPr>
        <p:spPr>
          <a:xfrm>
            <a:off x="401052" y="1086952"/>
            <a:ext cx="11582401" cy="36933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контракта по результатам конкурса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3A3A950-6FB2-419F-9543-12C9917EFDB1}"/>
              </a:ext>
            </a:extLst>
          </p:cNvPr>
          <p:cNvSpPr/>
          <p:nvPr/>
        </p:nvSpPr>
        <p:spPr>
          <a:xfrm>
            <a:off x="401053" y="1687116"/>
            <a:ext cx="3208422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заключении контракта цена не может превышать Н(М)Ц контракта, указанную в извещении о проведении конкурса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68E2E8B-03E0-4B99-9BA5-3130E96F0F7B}"/>
              </a:ext>
            </a:extLst>
          </p:cNvPr>
          <p:cNvSpPr/>
          <p:nvPr/>
        </p:nvSpPr>
        <p:spPr>
          <a:xfrm>
            <a:off x="3997493" y="1687116"/>
            <a:ext cx="4297279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 заключается не ранее чем через 10 дней и не позднее чем через 20 дней с даты размещения в ЕИС протокола рассмотрения и оценки заявок на участие в конкурсе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E0ED6AA-02B2-43C7-8433-5CEF1E4055BC}"/>
              </a:ext>
            </a:extLst>
          </p:cNvPr>
          <p:cNvSpPr/>
          <p:nvPr/>
        </p:nvSpPr>
        <p:spPr>
          <a:xfrm>
            <a:off x="8775030" y="1687116"/>
            <a:ext cx="3208423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 заключается только после предоставления участником конкурса обеспечения исполнения контракта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AC9CBC6-FE69-42B0-A747-E1554BC08F7A}"/>
              </a:ext>
            </a:extLst>
          </p:cNvPr>
          <p:cNvSpPr/>
          <p:nvPr/>
        </p:nvSpPr>
        <p:spPr>
          <a:xfrm>
            <a:off x="354932" y="3338510"/>
            <a:ext cx="115824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10 дней с даты размещения в ЕИС протокола рассмотрения и оценки заявок на участие в конкурсе победитель конкурса обязан подписать контракт и представить все экземпляры контракта заказчику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D89B9AB-E567-4110-9AC8-100FA15C62CD}"/>
              </a:ext>
            </a:extLst>
          </p:cNvPr>
          <p:cNvSpPr/>
          <p:nvPr/>
        </p:nvSpPr>
        <p:spPr>
          <a:xfrm>
            <a:off x="354932" y="4116197"/>
            <a:ext cx="11582399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Победитель конкурса одновременно с контрактом обязан представить заказчику документы, подтверждающие предоставление ОИК в размере, который предусмотрен КД или в полуторакратном размере (при применении к участнику антидемпинговых мер)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3E232E9-5FEA-4C56-BD22-BFCB84B521F9}"/>
              </a:ext>
            </a:extLst>
          </p:cNvPr>
          <p:cNvSpPr/>
          <p:nvPr/>
        </p:nvSpPr>
        <p:spPr>
          <a:xfrm>
            <a:off x="354932" y="5170884"/>
            <a:ext cx="11582398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случае, если победителем конкурса не исполнены требования настоящей части, такой победитель признается уклонившимся от заключения контракта</a:t>
            </a:r>
          </a:p>
        </p:txBody>
      </p:sp>
    </p:spTree>
    <p:extLst>
      <p:ext uri="{BB962C8B-B14F-4D97-AF65-F5344CB8AC3E}">
        <p14:creationId xmlns:p14="http://schemas.microsoft.com/office/powerpoint/2010/main" val="7557421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7A693FA-D33A-4A5A-800B-2C58AA178801}"/>
              </a:ext>
            </a:extLst>
          </p:cNvPr>
          <p:cNvSpPr/>
          <p:nvPr/>
        </p:nvSpPr>
        <p:spPr>
          <a:xfrm>
            <a:off x="1310640" y="255955"/>
            <a:ext cx="10713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2. Конкурентные способы закупок: конкурсы, аукционы, запрос котировок, запрос предложений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33DC32E-3283-41C7-AA49-586CB83941CB}"/>
              </a:ext>
            </a:extLst>
          </p:cNvPr>
          <p:cNvSpPr/>
          <p:nvPr/>
        </p:nvSpPr>
        <p:spPr>
          <a:xfrm>
            <a:off x="352925" y="1194493"/>
            <a:ext cx="11671434" cy="36933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контракта по результатам конкурса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6A9A837-F416-42BA-A131-6B77EDA77213}"/>
              </a:ext>
            </a:extLst>
          </p:cNvPr>
          <p:cNvSpPr/>
          <p:nvPr/>
        </p:nvSpPr>
        <p:spPr>
          <a:xfrm>
            <a:off x="352924" y="1708228"/>
            <a:ext cx="11671435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заказчика при уклонении победителя конкурса от подписания контракта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B07D23D-17DC-491A-8FB9-B5A744D4DAE2}"/>
              </a:ext>
            </a:extLst>
          </p:cNvPr>
          <p:cNvSpPr/>
          <p:nvPr/>
        </p:nvSpPr>
        <p:spPr>
          <a:xfrm>
            <a:off x="352924" y="2292646"/>
            <a:ext cx="6641434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Обращение в суд с иском о возмещении убытков, причиненных уклонением от заключения контракта в части, не покрытой суммой обеспечения заявки на участие в конкурсе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1A5989A-CBE9-4A43-935D-07957BF5B701}"/>
              </a:ext>
            </a:extLst>
          </p:cNvPr>
          <p:cNvSpPr/>
          <p:nvPr/>
        </p:nvSpPr>
        <p:spPr>
          <a:xfrm>
            <a:off x="352924" y="4629202"/>
            <a:ext cx="664143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 контракта с участником конкурса, заявке на участие в конкурсе которого присвоен второй номер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3406545-4AD8-47D1-9873-D4FE10B184F1}"/>
              </a:ext>
            </a:extLst>
          </p:cNvPr>
          <p:cNvSpPr/>
          <p:nvPr/>
        </p:nvSpPr>
        <p:spPr>
          <a:xfrm>
            <a:off x="352924" y="3329955"/>
            <a:ext cx="6641434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проекта контракта в срок, не превышающий 10 дней с даты признания победителя конкурса уклонившимся от заключения контракта участнику, которому присвоен второй номер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1D9AD11-B3BF-47A7-BA29-04FE77771617}"/>
              </a:ext>
            </a:extLst>
          </p:cNvPr>
          <p:cNvSpPr/>
          <p:nvPr/>
        </p:nvSpPr>
        <p:spPr>
          <a:xfrm>
            <a:off x="7154779" y="2292646"/>
            <a:ext cx="4869581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конкурса, заявке на участие в конкурсе которого присвоен второй номер, вправе подписать контракт и передать его заказчику или отказаться от заключения контракта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06DC96C-03EE-494A-ACC6-565E8CA87311}"/>
              </a:ext>
            </a:extLst>
          </p:cNvPr>
          <p:cNvSpPr/>
          <p:nvPr/>
        </p:nvSpPr>
        <p:spPr>
          <a:xfrm>
            <a:off x="409071" y="5517703"/>
            <a:ext cx="6585287" cy="646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участником второй заявки обеспечение исполнения контракта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D7B93ED-0649-422C-9A19-6A076A953177}"/>
              </a:ext>
            </a:extLst>
          </p:cNvPr>
          <p:cNvSpPr/>
          <p:nvPr/>
        </p:nvSpPr>
        <p:spPr>
          <a:xfrm>
            <a:off x="7154779" y="3821506"/>
            <a:ext cx="4869580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Непредоставление участником конкурса, заявке на участие в конкурсе которого присвоен второй номер, заказчику в срок, установленный настоящей статьей, подписанных этим участником экземпляров контракта и ОИК не считается уклонением этого участника от заключения контракта. В данном случае конкурс признается несостоявшимся</a:t>
            </a:r>
          </a:p>
        </p:txBody>
      </p:sp>
    </p:spTree>
    <p:extLst>
      <p:ext uri="{BB962C8B-B14F-4D97-AF65-F5344CB8AC3E}">
        <p14:creationId xmlns:p14="http://schemas.microsoft.com/office/powerpoint/2010/main" val="31242300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2B79557-573A-46DA-9193-39E342C27AF9}"/>
              </a:ext>
            </a:extLst>
          </p:cNvPr>
          <p:cNvSpPr/>
          <p:nvPr/>
        </p:nvSpPr>
        <p:spPr>
          <a:xfrm>
            <a:off x="1367035" y="0"/>
            <a:ext cx="10713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2. Конкурентные способы закупок: конкурсы, аукционы, запрос котировок, запрос предложений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FF90B20-4A6F-4BA4-8DDD-436559A154EF}"/>
              </a:ext>
            </a:extLst>
          </p:cNvPr>
          <p:cNvSpPr/>
          <p:nvPr/>
        </p:nvSpPr>
        <p:spPr>
          <a:xfrm>
            <a:off x="256673" y="1028198"/>
            <a:ext cx="5406190" cy="64633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Последствия признания конкурса несостоявшимся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459B13B-86DE-43E1-B6A7-5240E3946D64}"/>
              </a:ext>
            </a:extLst>
          </p:cNvPr>
          <p:cNvSpPr/>
          <p:nvPr/>
        </p:nvSpPr>
        <p:spPr>
          <a:xfrm>
            <a:off x="5967662" y="1056648"/>
            <a:ext cx="6056698" cy="92333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контракта с единственным П(ПИ) (по согласованию с органом, уполномоченным на осуществление контроля в сфере закупок)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17C041E-20CE-490D-99F1-50D05E505CF5}"/>
              </a:ext>
            </a:extLst>
          </p:cNvPr>
          <p:cNvSpPr/>
          <p:nvPr/>
        </p:nvSpPr>
        <p:spPr>
          <a:xfrm>
            <a:off x="5967662" y="1979978"/>
            <a:ext cx="6056698" cy="35394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в связи с тем, что по окончании срока подачи заявок на участие в конкурсе подана только одна заявка, при этом такая заявка признана соответствующей требованиям Закона и КД;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в связи с тем, что по результатам рассмотрения заявок на участие в конкурсе только одна заявка признана соответствующей требованиям Закона и КД;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в связи с тем, что участник конкурса, заявке на участие в конкурсе которого присвоен второй номер, отказался от заключения контракта;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в связи с тем, что по результатам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предквалификационного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отбора только один участник закупки признан соответствующим установленным единым требованиям, дополнительным требованиям и заявка такого участника признана соответствующей требованиям Закона, КД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C99FEEB-3189-45F1-BAEE-97CF3F7DDFA0}"/>
              </a:ext>
            </a:extLst>
          </p:cNvPr>
          <p:cNvSpPr/>
          <p:nvPr/>
        </p:nvSpPr>
        <p:spPr>
          <a:xfrm>
            <a:off x="218726" y="1880318"/>
            <a:ext cx="5444137" cy="1077218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 изменения в план-график (при необходимости также в план закупок) и осуществляет проведение повторного конкурса или новую закупку в случаях, если конкурс признан не состоявшимся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074228C-FB05-4183-8EE0-0A81F0B31A87}"/>
              </a:ext>
            </a:extLst>
          </p:cNvPr>
          <p:cNvSpPr/>
          <p:nvPr/>
        </p:nvSpPr>
        <p:spPr>
          <a:xfrm>
            <a:off x="218727" y="2957536"/>
            <a:ext cx="5444136" cy="25545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в связи с тем, что по окончании срока подачи заявок на участие в конкурсе не подано ни одной такой заявки;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в связи с тем, что по результатам рассмотрения заявок на участие в конкурсе конкурсная комиссия отклонила все такие заявки;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в связи с тем, что по результатам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предквалификационного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отбора ни один участник закупки не признан соответствующим установленным единым требованиям и дополнительным требованиям.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44904E1-73CB-4849-9760-8A07668527D5}"/>
              </a:ext>
            </a:extLst>
          </p:cNvPr>
          <p:cNvSpPr/>
          <p:nvPr/>
        </p:nvSpPr>
        <p:spPr>
          <a:xfrm>
            <a:off x="163381" y="5650758"/>
            <a:ext cx="11860979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повторный конкурс признан не состоявшимся по основаниям а) – в) заказчик вносит изменения в план-график (при необходимости также в план закупок) и осуществляет данную закупку путем проведения запроса предложений (при этом объект закупки не может быть изменен</a:t>
            </a:r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id="{AB6B4953-AB7F-42D2-8E5F-6051D5CEE9A0}"/>
              </a:ext>
            </a:extLst>
          </p:cNvPr>
          <p:cNvSpPr/>
          <p:nvPr/>
        </p:nvSpPr>
        <p:spPr>
          <a:xfrm>
            <a:off x="5484269" y="1016920"/>
            <a:ext cx="357187" cy="484632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id="{47035511-69E7-4235-8709-96E1AB50ACD8}"/>
              </a:ext>
            </a:extLst>
          </p:cNvPr>
          <p:cNvSpPr/>
          <p:nvPr/>
        </p:nvSpPr>
        <p:spPr>
          <a:xfrm rot="5400000">
            <a:off x="320395" y="1432212"/>
            <a:ext cx="357187" cy="484632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7BED0469-5CE0-4826-B208-94D435A1ACBF}"/>
              </a:ext>
            </a:extLst>
          </p:cNvPr>
          <p:cNvSpPr/>
          <p:nvPr/>
        </p:nvSpPr>
        <p:spPr>
          <a:xfrm rot="5400000">
            <a:off x="227103" y="5281587"/>
            <a:ext cx="357187" cy="484632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1265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93F2FF2-B808-4A10-B3FD-0DF676F0DEFC}"/>
              </a:ext>
            </a:extLst>
          </p:cNvPr>
          <p:cNvSpPr/>
          <p:nvPr/>
        </p:nvSpPr>
        <p:spPr>
          <a:xfrm>
            <a:off x="1310640" y="255955"/>
            <a:ext cx="10713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2. Конкурентные способы закупок: конкурсы, аукционы, запрос котировок, запрос предложений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17A8D5B-6BB2-45AF-AB16-A47EA354B5AE}"/>
              </a:ext>
            </a:extLst>
          </p:cNvPr>
          <p:cNvSpPr/>
          <p:nvPr/>
        </p:nvSpPr>
        <p:spPr>
          <a:xfrm>
            <a:off x="377289" y="1206622"/>
            <a:ext cx="2301742" cy="92333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с ограниченным участием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4AF7416-7714-432C-A869-6CD98012068B}"/>
              </a:ext>
            </a:extLst>
          </p:cNvPr>
          <p:cNvSpPr/>
          <p:nvPr/>
        </p:nvSpPr>
        <p:spPr>
          <a:xfrm>
            <a:off x="3288632" y="1206622"/>
            <a:ext cx="8735728" cy="1477328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Конкурс, при котором информация о закупке сообщается заказчиком неограниченному кругу лиц путем размещения в ЕИС извещения о проведении такого конкурса и КД, к УЗ предъявляются единые требования и дополнительные требования. Победитель такого конкурса определяется из числа участников закупки, прошедших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предквалификационный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отбор.</a:t>
            </a:r>
          </a:p>
        </p:txBody>
      </p:sp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90230579-3970-42F2-88C7-B71CD1607E12}"/>
              </a:ext>
            </a:extLst>
          </p:cNvPr>
          <p:cNvSpPr/>
          <p:nvPr/>
        </p:nvSpPr>
        <p:spPr>
          <a:xfrm>
            <a:off x="2805238" y="1206622"/>
            <a:ext cx="357187" cy="484632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1A5AE02-47E6-4AD5-BC89-9F0615DA20A4}"/>
              </a:ext>
            </a:extLst>
          </p:cNvPr>
          <p:cNvSpPr/>
          <p:nvPr/>
        </p:nvSpPr>
        <p:spPr>
          <a:xfrm>
            <a:off x="377288" y="5443618"/>
            <a:ext cx="11647071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работ, оказания услуг, связанных с необходимостью допуска подрядчиков, исполнителей к учетным базам данных музеев, архивов, библиотек, к хранилищам (депозитариям) музея, к системам обеспечения безопасности музейных предметов и музейных коллекций, архивных документов, библиотечного фонда.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0731D65-B856-4904-971C-48122F513DAC}"/>
              </a:ext>
            </a:extLst>
          </p:cNvPr>
          <p:cNvSpPr/>
          <p:nvPr/>
        </p:nvSpPr>
        <p:spPr>
          <a:xfrm>
            <a:off x="377288" y="2803620"/>
            <a:ext cx="11622207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поставки товаров, выполнение работ, оказание услуг по причине их технической и/или технологической сложности, инновационного, высокотехнологичного или специализированного характера способны осуществить только П(ПИ), имеющие необходимый уровень квалификации;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AFABF1E-8473-48A0-8AAE-B4F0670760EA}"/>
              </a:ext>
            </a:extLst>
          </p:cNvPr>
          <p:cNvSpPr/>
          <p:nvPr/>
        </p:nvSpPr>
        <p:spPr>
          <a:xfrm>
            <a:off x="352425" y="3928996"/>
            <a:ext cx="1164707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работ по сохранению объектов культурного наследия (памятников истории и культуры) народов РФ,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CBE3E9B-43C1-455C-BFCE-74B40EB5FCBC}"/>
              </a:ext>
            </a:extLst>
          </p:cNvPr>
          <p:cNvSpPr/>
          <p:nvPr/>
        </p:nvSpPr>
        <p:spPr>
          <a:xfrm>
            <a:off x="377288" y="4506619"/>
            <a:ext cx="11622207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реставрация музейных предметов и музейных коллекций, включенных в состав Музейного фонда РФ, документов Архивного фонда РФ, особо ценных и редких документов, входящих в состав библиотечных фондов,</a:t>
            </a:r>
          </a:p>
        </p:txBody>
      </p:sp>
    </p:spTree>
    <p:extLst>
      <p:ext uri="{BB962C8B-B14F-4D97-AF65-F5344CB8AC3E}">
        <p14:creationId xmlns:p14="http://schemas.microsoft.com/office/powerpoint/2010/main" val="4282653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>
            <a:extLst>
              <a:ext uri="{FF2B5EF4-FFF2-40B4-BE49-F238E27FC236}">
                <a16:creationId xmlns:a16="http://schemas.microsoft.com/office/drawing/2014/main" id="{A76FBCAE-98E9-48A7-80D2-7478FAC53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6525"/>
            <a:ext cx="11978640" cy="594995"/>
          </a:xfrm>
        </p:spPr>
        <p:txBody>
          <a:bodyPr>
            <a:normAutofit fontScale="90000"/>
          </a:bodyPr>
          <a:lstStyle/>
          <a:p>
            <a:pPr algn="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1. Общие положения о закупках. Порядок организации и участия в закупочной деятельности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87D70C4-D274-4966-A187-7256551C3D74}"/>
              </a:ext>
            </a:extLst>
          </p:cNvPr>
          <p:cNvSpPr/>
          <p:nvPr/>
        </p:nvSpPr>
        <p:spPr>
          <a:xfrm>
            <a:off x="128337" y="1137877"/>
            <a:ext cx="5486401" cy="830997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5 апреля 2013 г. № 44-ФЗ «О контрактной системе в сфере закупок ТРУ для обеспечения государственных и муниципальных нужд»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7B570DB-F50A-4661-BFD4-21C3E67B1B5A}"/>
              </a:ext>
            </a:extLst>
          </p:cNvPr>
          <p:cNvSpPr/>
          <p:nvPr/>
        </p:nvSpPr>
        <p:spPr>
          <a:xfrm>
            <a:off x="6096000" y="1145309"/>
            <a:ext cx="5486401" cy="830997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18 июля 2011 года N 223-ФЗ «О закупках товаров, работ, услуг отдельными видами юридических  лиц»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F33FA5C-AD67-4D81-9A86-C1D925E2A7A3}"/>
              </a:ext>
            </a:extLst>
          </p:cNvPr>
          <p:cNvSpPr/>
          <p:nvPr/>
        </p:nvSpPr>
        <p:spPr>
          <a:xfrm>
            <a:off x="3584230" y="2175176"/>
            <a:ext cx="5023556" cy="400110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algn="ctr" fontAlgn="t"/>
            <a:r>
              <a:rPr lang="ru-RU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Кто из участников имеет  преимущество?</a:t>
            </a:r>
            <a:endParaRPr lang="ru-RU" sz="20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26297D0-ABC5-4CD3-BD80-B05E0F4E9542}"/>
              </a:ext>
            </a:extLst>
          </p:cNvPr>
          <p:cNvSpPr/>
          <p:nvPr/>
        </p:nvSpPr>
        <p:spPr>
          <a:xfrm>
            <a:off x="240632" y="2774156"/>
            <a:ext cx="6047873" cy="1200329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285750" indent="-285750" algn="just" fontAlgn="t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 исполнения наказаний;</a:t>
            </a:r>
          </a:p>
          <a:p>
            <a:pPr marL="285750" indent="-285750" algn="just" fontAlgn="t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инвалидов;</a:t>
            </a:r>
          </a:p>
          <a:p>
            <a:pPr marL="285750" indent="-285750" algn="just" fontAlgn="t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Субъекты малого и среднего предпринимательства</a:t>
            </a:r>
          </a:p>
          <a:p>
            <a:pPr marL="285750" indent="-285750" algn="just" fontAlgn="t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ориентированные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НКО</a:t>
            </a:r>
            <a:endParaRPr lang="ru-RU" b="1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C5B782E-6A6D-44F0-BD4B-EDA7922CF60E}"/>
              </a:ext>
            </a:extLst>
          </p:cNvPr>
          <p:cNvSpPr/>
          <p:nvPr/>
        </p:nvSpPr>
        <p:spPr>
          <a:xfrm>
            <a:off x="6464969" y="2805387"/>
            <a:ext cx="5010752" cy="646331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285750" indent="-285750" algn="just" fontAlgn="t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Субъекты малого и среднего предпринимательства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34ED411-860C-41DC-929F-8D217A7487D7}"/>
              </a:ext>
            </a:extLst>
          </p:cNvPr>
          <p:cNvSpPr/>
          <p:nvPr/>
        </p:nvSpPr>
        <p:spPr>
          <a:xfrm>
            <a:off x="4095404" y="4204586"/>
            <a:ext cx="3787832" cy="400110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algn="ctr" fontAlgn="t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виды тендеров бывают</a:t>
            </a:r>
            <a:r>
              <a:rPr lang="ru-RU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0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8272597-A209-4D2D-B75D-F80F879034D6}"/>
              </a:ext>
            </a:extLst>
          </p:cNvPr>
          <p:cNvSpPr/>
          <p:nvPr/>
        </p:nvSpPr>
        <p:spPr>
          <a:xfrm>
            <a:off x="128337" y="4659372"/>
            <a:ext cx="6047873" cy="2062103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285750" indent="-285750" fontAlgn="t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аукцион;</a:t>
            </a:r>
          </a:p>
          <a:p>
            <a:pPr marL="285750" indent="-285750" fontAlgn="t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конкурсы (открытый, с ограниченным участием, двухэтапный и все эти виды в электронной форме);</a:t>
            </a:r>
          </a:p>
          <a:p>
            <a:pPr marL="285750" indent="-285750" fontAlgn="t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закрытые процедуры (конкурсы всех видов и аукционы как в электронной форме, так и в режиме офлайн);</a:t>
            </a:r>
          </a:p>
          <a:p>
            <a:pPr marL="285750" indent="-285750" fontAlgn="t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запрос котировок (офлайн и в электронной форме);</a:t>
            </a:r>
          </a:p>
          <a:p>
            <a:pPr marL="285750" indent="-285750" fontAlgn="t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закупка у единственного поставщика;</a:t>
            </a:r>
          </a:p>
          <a:p>
            <a:pPr marL="285750" indent="-285750" fontAlgn="t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запрос предложений.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F45B6D8-5461-4911-B9AD-2CD336928281}"/>
              </a:ext>
            </a:extLst>
          </p:cNvPr>
          <p:cNvSpPr/>
          <p:nvPr/>
        </p:nvSpPr>
        <p:spPr>
          <a:xfrm>
            <a:off x="6492239" y="4782482"/>
            <a:ext cx="5486401" cy="1815882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285750" indent="-285750" fontAlgn="t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закрытая конкурентная закупка;</a:t>
            </a:r>
          </a:p>
          <a:p>
            <a:pPr marL="285750" indent="-285750" fontAlgn="t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конкурентная закупка, организованная в электронной форме среди субъектов малого предпринимательства;</a:t>
            </a:r>
          </a:p>
          <a:p>
            <a:pPr marL="285750" indent="-285750" fontAlgn="t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конкурентная закупка, организованная в форме аукциона, конкурса, запроса котировок и предложений;</a:t>
            </a:r>
          </a:p>
          <a:p>
            <a:pPr marL="285750" indent="-285750" fontAlgn="t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закупка продукции у единственного поставщика;</a:t>
            </a:r>
          </a:p>
          <a:p>
            <a:pPr marL="285750" indent="-285750" fontAlgn="t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способы, которые указаны в Положении.</a:t>
            </a:r>
          </a:p>
        </p:txBody>
      </p:sp>
    </p:spTree>
    <p:extLst>
      <p:ext uri="{BB962C8B-B14F-4D97-AF65-F5344CB8AC3E}">
        <p14:creationId xmlns:p14="http://schemas.microsoft.com/office/powerpoint/2010/main" val="126538500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72F7F21-6DAA-4210-B37E-2F738D5EDBCD}"/>
              </a:ext>
            </a:extLst>
          </p:cNvPr>
          <p:cNvSpPr/>
          <p:nvPr/>
        </p:nvSpPr>
        <p:spPr>
          <a:xfrm>
            <a:off x="1326682" y="0"/>
            <a:ext cx="10713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2. Конкурентные способы закупок: конкурсы, аукционы, запрос котировок, запрос предложений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EE60ED0-14ED-4557-B3B3-DE6DA2BEF53F}"/>
              </a:ext>
            </a:extLst>
          </p:cNvPr>
          <p:cNvSpPr/>
          <p:nvPr/>
        </p:nvSpPr>
        <p:spPr>
          <a:xfrm>
            <a:off x="489584" y="1222952"/>
            <a:ext cx="2879258" cy="92333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конкурса с ограниченным участием</a:t>
            </a:r>
          </a:p>
          <a:p>
            <a:pPr algn="ctr"/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23C374B-DDA6-4639-9E47-AD3B45648359}"/>
              </a:ext>
            </a:extLst>
          </p:cNvPr>
          <p:cNvSpPr/>
          <p:nvPr/>
        </p:nvSpPr>
        <p:spPr>
          <a:xfrm>
            <a:off x="4115602" y="1205443"/>
            <a:ext cx="6889282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требования к участникам применяются для осуществления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предквалификационного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отбора и не могут использоваться в качестве критерия оценки заявок на участие в конкурсе с ограниченным участием.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061B23C-7BAD-4919-A206-CD18E8860697}"/>
              </a:ext>
            </a:extLst>
          </p:cNvPr>
          <p:cNvSpPr/>
          <p:nvPr/>
        </p:nvSpPr>
        <p:spPr>
          <a:xfrm>
            <a:off x="377289" y="2781397"/>
            <a:ext cx="2991553" cy="286232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Извещение о проведении конкурса с ограниченным участием и КД наряду с информацией, предусмотренной в извещении для открытого конкурса, должны содержать указание на дополнительные требования к УЗ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DF6C4C9-ED2F-4AB8-98B1-111CD4439A12}"/>
              </a:ext>
            </a:extLst>
          </p:cNvPr>
          <p:cNvSpPr/>
          <p:nvPr/>
        </p:nvSpPr>
        <p:spPr>
          <a:xfrm>
            <a:off x="4115602" y="2780218"/>
            <a:ext cx="3176966" cy="258532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Заявка на участие в конкурсе с ограниченным участием наряду с информацией, предусмотренной в заявке на участие в открытом конкурсе, должна содержать документы, подтверждающие соответствие УЗ дополнительным требованиям</a:t>
            </a:r>
          </a:p>
        </p:txBody>
      </p:sp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6E9CF8E3-BD25-4067-8A7E-74AE98C7105E}"/>
              </a:ext>
            </a:extLst>
          </p:cNvPr>
          <p:cNvSpPr/>
          <p:nvPr/>
        </p:nvSpPr>
        <p:spPr>
          <a:xfrm>
            <a:off x="3563628" y="1320975"/>
            <a:ext cx="357187" cy="484632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4F2403BB-3F50-4DEA-B523-696C552D87BA}"/>
              </a:ext>
            </a:extLst>
          </p:cNvPr>
          <p:cNvSpPr/>
          <p:nvPr/>
        </p:nvSpPr>
        <p:spPr>
          <a:xfrm rot="1961542">
            <a:off x="3563628" y="2237510"/>
            <a:ext cx="357187" cy="484632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id="{FA0ED2C7-E978-4A09-8AB7-0A6CE7653A03}"/>
              </a:ext>
            </a:extLst>
          </p:cNvPr>
          <p:cNvSpPr/>
          <p:nvPr/>
        </p:nvSpPr>
        <p:spPr>
          <a:xfrm rot="5400000">
            <a:off x="1694471" y="2221524"/>
            <a:ext cx="357187" cy="484632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1266" name="Picture 2" descr="http://itd0.mycdn.me/image?id=837760940824&amp;t=20&amp;plc=WEB&amp;tkn=*xghM7STtlrxRU9yp-AKuHdutHG4">
            <a:extLst>
              <a:ext uri="{FF2B5EF4-FFF2-40B4-BE49-F238E27FC236}">
                <a16:creationId xmlns:a16="http://schemas.microsoft.com/office/drawing/2014/main" id="{6F3EE665-1EA8-41B0-B2B1-AF95EBF045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8386"/>
          <a:stretch/>
        </p:blipFill>
        <p:spPr bwMode="auto">
          <a:xfrm>
            <a:off x="7827916" y="2642434"/>
            <a:ext cx="3176966" cy="388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3846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8A3E2B0-C479-442D-81C7-C50299C9873C}"/>
              </a:ext>
            </a:extLst>
          </p:cNvPr>
          <p:cNvSpPr/>
          <p:nvPr/>
        </p:nvSpPr>
        <p:spPr>
          <a:xfrm>
            <a:off x="1326682" y="0"/>
            <a:ext cx="10713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2. Конкурентные способы закупок: конкурсы, аукционы, запрос котировок, запрос предложений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42F5A1E-FA49-4D91-8668-43362FB7B111}"/>
              </a:ext>
            </a:extLst>
          </p:cNvPr>
          <p:cNvSpPr/>
          <p:nvPr/>
        </p:nvSpPr>
        <p:spPr>
          <a:xfrm>
            <a:off x="489584" y="1222952"/>
            <a:ext cx="11212832" cy="64633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конкурса с ограниченным участием</a:t>
            </a:r>
          </a:p>
          <a:p>
            <a:pPr algn="ctr"/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577598C-F10A-4DC5-952C-CD16FC258629}"/>
              </a:ext>
            </a:extLst>
          </p:cNvPr>
          <p:cNvSpPr/>
          <p:nvPr/>
        </p:nvSpPr>
        <p:spPr>
          <a:xfrm>
            <a:off x="489584" y="2094456"/>
            <a:ext cx="4282942" cy="92333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извещения о конкурсе с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предквалификационными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требованиями к участникам закупки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1F0A946-83C9-45D0-8A2E-1C2691E1ACB2}"/>
              </a:ext>
            </a:extLst>
          </p:cNvPr>
          <p:cNvSpPr/>
          <p:nvPr/>
        </p:nvSpPr>
        <p:spPr>
          <a:xfrm>
            <a:off x="5368064" y="2094456"/>
            <a:ext cx="6096000" cy="923330"/>
          </a:xfrm>
          <a:prstGeom prst="rect">
            <a:avLst/>
          </a:prstGeom>
          <a:solidFill>
            <a:srgbClr val="002060"/>
          </a:solidFill>
        </p:spPr>
        <p:txBody>
          <a:bodyPr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предквалификационного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отбора для выявления участников закупки, которые соответствуют дополнительным требованиям, установленным заказчиком.</a:t>
            </a:r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1FC89520-459A-4C33-9198-442F546D6C12}"/>
              </a:ext>
            </a:extLst>
          </p:cNvPr>
          <p:cNvSpPr/>
          <p:nvPr/>
        </p:nvSpPr>
        <p:spPr>
          <a:xfrm>
            <a:off x="4883529" y="2066114"/>
            <a:ext cx="357187" cy="484632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0473480-F1FD-4C2A-8B92-CE4E0142E6F4}"/>
              </a:ext>
            </a:extLst>
          </p:cNvPr>
          <p:cNvSpPr/>
          <p:nvPr/>
        </p:nvSpPr>
        <p:spPr>
          <a:xfrm>
            <a:off x="573879" y="3242959"/>
            <a:ext cx="5313574" cy="1200329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протокола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предквалификационного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отбора с обоснованием принятых заказчиком решений, в том числе перечень УЗ, соответствующих установленным требованиям</a:t>
            </a:r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A728A571-238D-4FFE-BDCB-EA33BE24AA54}"/>
              </a:ext>
            </a:extLst>
          </p:cNvPr>
          <p:cNvSpPr/>
          <p:nvPr/>
        </p:nvSpPr>
        <p:spPr>
          <a:xfrm>
            <a:off x="395286" y="3175100"/>
            <a:ext cx="357187" cy="484632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id="{407FE735-136D-4A6C-B357-6B0A92150A4A}"/>
              </a:ext>
            </a:extLst>
          </p:cNvPr>
          <p:cNvSpPr/>
          <p:nvPr/>
        </p:nvSpPr>
        <p:spPr>
          <a:xfrm>
            <a:off x="11523822" y="2556121"/>
            <a:ext cx="357187" cy="484632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26FD10C-2E78-48BF-9D02-4BF5DEAEDA35}"/>
              </a:ext>
            </a:extLst>
          </p:cNvPr>
          <p:cNvSpPr/>
          <p:nvPr/>
        </p:nvSpPr>
        <p:spPr>
          <a:xfrm>
            <a:off x="6529136" y="3229378"/>
            <a:ext cx="4807579" cy="1200329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протокола в Единой информационной системе  в течение 3 рабочих дней с даты подведения результатов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предквалификационного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отбора</a:t>
            </a:r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F5135CE2-4209-4DFF-B137-C16FE17E5CA4}"/>
              </a:ext>
            </a:extLst>
          </p:cNvPr>
          <p:cNvSpPr/>
          <p:nvPr/>
        </p:nvSpPr>
        <p:spPr>
          <a:xfrm>
            <a:off x="6029701" y="3958656"/>
            <a:ext cx="357187" cy="484632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Стрелка: вправо 11">
            <a:extLst>
              <a:ext uri="{FF2B5EF4-FFF2-40B4-BE49-F238E27FC236}">
                <a16:creationId xmlns:a16="http://schemas.microsoft.com/office/drawing/2014/main" id="{51E3F9AA-794A-4AB0-B906-58EC1811F163}"/>
              </a:ext>
            </a:extLst>
          </p:cNvPr>
          <p:cNvSpPr/>
          <p:nvPr/>
        </p:nvSpPr>
        <p:spPr>
          <a:xfrm>
            <a:off x="11488472" y="3943442"/>
            <a:ext cx="357187" cy="484632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062F984-6F9A-467F-9674-55BD12FEB7D2}"/>
              </a:ext>
            </a:extLst>
          </p:cNvPr>
          <p:cNvSpPr/>
          <p:nvPr/>
        </p:nvSpPr>
        <p:spPr>
          <a:xfrm>
            <a:off x="573879" y="4668461"/>
            <a:ext cx="5253984" cy="1477328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заявок на участие в конкурсе с ограниченным участием составление  протокола рассмотрения и оценки заявок на участие в таком конкурсе, подлежащем размещению заказчиком в ЕИС 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413252D-D345-479E-957C-3524033506B1}"/>
              </a:ext>
            </a:extLst>
          </p:cNvPr>
          <p:cNvSpPr/>
          <p:nvPr/>
        </p:nvSpPr>
        <p:spPr>
          <a:xfrm>
            <a:off x="573879" y="6211669"/>
            <a:ext cx="52539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10 дней с даты подведения результатов </a:t>
            </a:r>
            <a:r>
              <a:rPr lang="ru-RU" sz="1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предквалификационного</a:t>
            </a:r>
            <a:r>
              <a:rPr lang="ru-RU" sz="1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отбора.</a:t>
            </a:r>
          </a:p>
        </p:txBody>
      </p:sp>
      <p:sp>
        <p:nvSpPr>
          <p:cNvPr id="15" name="Стрелка: вправо 14">
            <a:extLst>
              <a:ext uri="{FF2B5EF4-FFF2-40B4-BE49-F238E27FC236}">
                <a16:creationId xmlns:a16="http://schemas.microsoft.com/office/drawing/2014/main" id="{DD6663D3-A1D9-4522-A01B-0F736C5CEBEF}"/>
              </a:ext>
            </a:extLst>
          </p:cNvPr>
          <p:cNvSpPr/>
          <p:nvPr/>
        </p:nvSpPr>
        <p:spPr>
          <a:xfrm>
            <a:off x="395285" y="4650869"/>
            <a:ext cx="357187" cy="484632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9784998A-E49D-430D-A277-08C62B8F4717}"/>
              </a:ext>
            </a:extLst>
          </p:cNvPr>
          <p:cNvSpPr/>
          <p:nvPr/>
        </p:nvSpPr>
        <p:spPr>
          <a:xfrm>
            <a:off x="6006457" y="4619385"/>
            <a:ext cx="5790258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случае, если по результатам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предквалификационного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отбора ни один УЗ не признан соответствующим установленным единым требованиям и дополнительным требованиям или только один УЗ признан соответствующим установленным единым и дополнительным требованиям, конкурс с ограниченным участием признается несостоявшимся.</a:t>
            </a:r>
          </a:p>
        </p:txBody>
      </p:sp>
    </p:spTree>
    <p:extLst>
      <p:ext uri="{BB962C8B-B14F-4D97-AF65-F5344CB8AC3E}">
        <p14:creationId xmlns:p14="http://schemas.microsoft.com/office/powerpoint/2010/main" val="185388291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90C91CC-77B4-49F9-A3E8-4E73CB61F0BF}"/>
              </a:ext>
            </a:extLst>
          </p:cNvPr>
          <p:cNvSpPr/>
          <p:nvPr/>
        </p:nvSpPr>
        <p:spPr>
          <a:xfrm>
            <a:off x="1342724" y="240631"/>
            <a:ext cx="10713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2. Конкурентные способы закупок: конкурсы, аукционы, запрос котировок, запрос предложений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80B3C5D-7DB6-44E3-8C30-86BA2EB3DF80}"/>
              </a:ext>
            </a:extLst>
          </p:cNvPr>
          <p:cNvSpPr/>
          <p:nvPr/>
        </p:nvSpPr>
        <p:spPr>
          <a:xfrm>
            <a:off x="377290" y="1079739"/>
            <a:ext cx="2301742" cy="64633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Двухэтапный конкурс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AA30A5C-2899-44AE-84BC-D84E56F77554}"/>
              </a:ext>
            </a:extLst>
          </p:cNvPr>
          <p:cNvSpPr/>
          <p:nvPr/>
        </p:nvSpPr>
        <p:spPr>
          <a:xfrm>
            <a:off x="3047999" y="1071628"/>
            <a:ext cx="8766711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Конкурс, при котором информация о закупке сообщается заказчиком неограниченному кругу лиц путем размещения в ЕИС извещения о проведении такого конкурса и КД, к УЗ предъявляются единые требования либо единые требования и дополнительные требования и победителем такого конкурса признается участник двухэтапного конкурса, принявший участие в проведении обоих этапов такого конкурса (в том числе прошедший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предквалификационный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отбор на первом этапе в случае установления дополнительных требований к участникам такого конкурса) и предложивший лучшие условия исполнения контракта по результатам второго этапа такого конкурса</a:t>
            </a:r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BBCC8725-CBE0-420B-A748-62586ABF9010}"/>
              </a:ext>
            </a:extLst>
          </p:cNvPr>
          <p:cNvSpPr/>
          <p:nvPr/>
        </p:nvSpPr>
        <p:spPr>
          <a:xfrm>
            <a:off x="2627671" y="1071628"/>
            <a:ext cx="357187" cy="484632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0D1A3F0-7B3C-404B-B926-2FF32CC99902}"/>
              </a:ext>
            </a:extLst>
          </p:cNvPr>
          <p:cNvSpPr/>
          <p:nvPr/>
        </p:nvSpPr>
        <p:spPr>
          <a:xfrm>
            <a:off x="437297" y="3841131"/>
            <a:ext cx="11317405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научных исследований, проектных работ (в том числе архитектурно-строительного проектирования), экспериментов, изысканий, на поставку инновационной и высокотехнологичной продукции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энергосервисного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контракта, а также в целях создания произведения литературы или искусства, исполнения (как результата интеллектуальной деятельности);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018198E-2679-4D4E-9D4C-B872AD2B1988}"/>
              </a:ext>
            </a:extLst>
          </p:cNvPr>
          <p:cNvSpPr/>
          <p:nvPr/>
        </p:nvSpPr>
        <p:spPr>
          <a:xfrm>
            <a:off x="377290" y="2187249"/>
            <a:ext cx="2301742" cy="92333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проводится в следующих ситуациях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id="{4D8FA885-3091-4072-B4A0-4E691C459915}"/>
              </a:ext>
            </a:extLst>
          </p:cNvPr>
          <p:cNvSpPr/>
          <p:nvPr/>
        </p:nvSpPr>
        <p:spPr>
          <a:xfrm rot="5400000">
            <a:off x="469182" y="2927206"/>
            <a:ext cx="420861" cy="484632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0F6869F-8B0D-4D1F-A76C-9A331B54F138}"/>
              </a:ext>
            </a:extLst>
          </p:cNvPr>
          <p:cNvSpPr/>
          <p:nvPr/>
        </p:nvSpPr>
        <p:spPr>
          <a:xfrm>
            <a:off x="377290" y="5233751"/>
            <a:ext cx="11377412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уточнения характеристик объекта закупки необходимо провести его обсуждение с участниками закупки</a:t>
            </a:r>
          </a:p>
        </p:txBody>
      </p:sp>
    </p:spTree>
    <p:extLst>
      <p:ext uri="{BB962C8B-B14F-4D97-AF65-F5344CB8AC3E}">
        <p14:creationId xmlns:p14="http://schemas.microsoft.com/office/powerpoint/2010/main" val="99255279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34F6021-267C-4CF5-9E33-DC08880B8B56}"/>
              </a:ext>
            </a:extLst>
          </p:cNvPr>
          <p:cNvSpPr/>
          <p:nvPr/>
        </p:nvSpPr>
        <p:spPr>
          <a:xfrm>
            <a:off x="1342724" y="240631"/>
            <a:ext cx="104399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2. Конкурентные способы закупок: конкурсы, аукционы, запрос котировок, запрос предложений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0D949D0-08E8-4805-AD81-85224E8D6506}"/>
              </a:ext>
            </a:extLst>
          </p:cNvPr>
          <p:cNvSpPr/>
          <p:nvPr/>
        </p:nvSpPr>
        <p:spPr>
          <a:xfrm>
            <a:off x="409373" y="1705381"/>
            <a:ext cx="5429951" cy="64633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первого этапа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двухэтапного конкурса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CD0DDA1-8D7B-45AB-992E-F26B62970646}"/>
              </a:ext>
            </a:extLst>
          </p:cNvPr>
          <p:cNvSpPr/>
          <p:nvPr/>
        </p:nvSpPr>
        <p:spPr>
          <a:xfrm>
            <a:off x="6352674" y="1714931"/>
            <a:ext cx="5429952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Участники двухэтапного конкурса обязаны представить первоначальные заявки на участие в конкурсе, содержащие предложения в отношении объекта закупки без указания предложений о цене контракта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BE5EF48-71F2-4F19-9EE9-574986B75712}"/>
              </a:ext>
            </a:extLst>
          </p:cNvPr>
          <p:cNvSpPr/>
          <p:nvPr/>
        </p:nvSpPr>
        <p:spPr>
          <a:xfrm>
            <a:off x="409374" y="2579872"/>
            <a:ext cx="542995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обеспечения заявки на участие в таком конкурсе на первом этапе не требуется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F21CF5B-CB8A-415A-A065-1E94E150FD7C}"/>
              </a:ext>
            </a:extLst>
          </p:cNvPr>
          <p:cNvSpPr/>
          <p:nvPr/>
        </p:nvSpPr>
        <p:spPr>
          <a:xfrm>
            <a:off x="409374" y="3373897"/>
            <a:ext cx="11373252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Конкурсная комиссия проводит с участниками, подавшими первоначальные заявки на участие в таком конкурсе, обсуждения любых содержащихся в этих заявках предложений участников такого конкурса в отношении объекта закупки.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5855B4B-C1F3-4512-B595-2FC49BA55C61}"/>
              </a:ext>
            </a:extLst>
          </p:cNvPr>
          <p:cNvSpPr/>
          <p:nvPr/>
        </p:nvSpPr>
        <p:spPr>
          <a:xfrm>
            <a:off x="409374" y="4434084"/>
            <a:ext cx="11373252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проведения первого этапа двухэтапного конкурса не может превышать 20 дней с даты вскрытия конвертов с первоначальными заявками на участие в таком конкурсе и открытия доступа к электронным первоначальным заявкам на участие в таком конкурсе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D2874E4-4C79-4BFE-A524-8F34715F5EEA}"/>
              </a:ext>
            </a:extLst>
          </p:cNvPr>
          <p:cNvSpPr/>
          <p:nvPr/>
        </p:nvSpPr>
        <p:spPr>
          <a:xfrm>
            <a:off x="409373" y="5528472"/>
            <a:ext cx="11373252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состоявшегося на первом этапе двухэтапного конкурса обсуждения фиксируются конкурсной комиссией в протоколе его первого этапа</a:t>
            </a:r>
          </a:p>
        </p:txBody>
      </p:sp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id="{66CD0849-2193-4D67-A03B-9F6C6AC04F98}"/>
              </a:ext>
            </a:extLst>
          </p:cNvPr>
          <p:cNvSpPr/>
          <p:nvPr/>
        </p:nvSpPr>
        <p:spPr>
          <a:xfrm>
            <a:off x="5917405" y="1818241"/>
            <a:ext cx="357187" cy="484632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956C3875-22AB-42B0-9C2F-48963A6E0C3E}"/>
              </a:ext>
            </a:extLst>
          </p:cNvPr>
          <p:cNvSpPr/>
          <p:nvPr/>
        </p:nvSpPr>
        <p:spPr>
          <a:xfrm rot="5400000">
            <a:off x="370804" y="2142923"/>
            <a:ext cx="357187" cy="484632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Стрелка: вправо 11">
            <a:extLst>
              <a:ext uri="{FF2B5EF4-FFF2-40B4-BE49-F238E27FC236}">
                <a16:creationId xmlns:a16="http://schemas.microsoft.com/office/drawing/2014/main" id="{2B02E6BF-13F0-4240-A1B0-88F519D0F2D3}"/>
              </a:ext>
            </a:extLst>
          </p:cNvPr>
          <p:cNvSpPr/>
          <p:nvPr/>
        </p:nvSpPr>
        <p:spPr>
          <a:xfrm rot="5400000">
            <a:off x="355206" y="3102391"/>
            <a:ext cx="357187" cy="484632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id="{2F3F43DE-F7E0-448C-9FCA-1904E516AC0E}"/>
              </a:ext>
            </a:extLst>
          </p:cNvPr>
          <p:cNvSpPr/>
          <p:nvPr/>
        </p:nvSpPr>
        <p:spPr>
          <a:xfrm rot="5400000">
            <a:off x="355206" y="4173683"/>
            <a:ext cx="357187" cy="484632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Стрелка: вправо 13">
            <a:extLst>
              <a:ext uri="{FF2B5EF4-FFF2-40B4-BE49-F238E27FC236}">
                <a16:creationId xmlns:a16="http://schemas.microsoft.com/office/drawing/2014/main" id="{1C0398FC-6A22-475A-8A60-B00E52D12408}"/>
              </a:ext>
            </a:extLst>
          </p:cNvPr>
          <p:cNvSpPr/>
          <p:nvPr/>
        </p:nvSpPr>
        <p:spPr>
          <a:xfrm rot="5400000">
            <a:off x="355206" y="5251955"/>
            <a:ext cx="357187" cy="484632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07634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A78287F-95CA-4605-B368-D27ED2025F10}"/>
              </a:ext>
            </a:extLst>
          </p:cNvPr>
          <p:cNvSpPr/>
          <p:nvPr/>
        </p:nvSpPr>
        <p:spPr>
          <a:xfrm>
            <a:off x="290213" y="1172612"/>
            <a:ext cx="5429951" cy="64633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первого этапа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двухэтапного конкурса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7AE8D2D-2918-442D-98EB-82B7A03D7621}"/>
              </a:ext>
            </a:extLst>
          </p:cNvPr>
          <p:cNvSpPr/>
          <p:nvPr/>
        </p:nvSpPr>
        <p:spPr>
          <a:xfrm>
            <a:off x="1342724" y="240631"/>
            <a:ext cx="104399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2. Конкурентные способы закупок: конкурсы, аукционы, запрос котировок, запрос предложений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01FEE36-A77A-40ED-B393-172FEA6661A1}"/>
              </a:ext>
            </a:extLst>
          </p:cNvPr>
          <p:cNvSpPr/>
          <p:nvPr/>
        </p:nvSpPr>
        <p:spPr>
          <a:xfrm>
            <a:off x="290213" y="2395017"/>
            <a:ext cx="537264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Уточнение заказчиком по результатам первого этапа двухэтапного конкурса условия закупки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80A27CA-E3DF-4AB9-A705-14F7B7CB1616}"/>
              </a:ext>
            </a:extLst>
          </p:cNvPr>
          <p:cNvSpPr/>
          <p:nvPr/>
        </p:nvSpPr>
        <p:spPr>
          <a:xfrm>
            <a:off x="6328910" y="1155040"/>
            <a:ext cx="5429950" cy="20313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любое требование к указанным в КД функциональным, техническим, качественным или эксплуатационным характеристикам объекта закупки. При этом заказчик вправе дополнить указанные характеристики новыми характеристиками, которые соответствуют требованиям Закона;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E63F9A7-4003-42D3-B467-87D15E370690}"/>
              </a:ext>
            </a:extLst>
          </p:cNvPr>
          <p:cNvSpPr/>
          <p:nvPr/>
        </p:nvSpPr>
        <p:spPr>
          <a:xfrm>
            <a:off x="6357561" y="3583253"/>
            <a:ext cx="5372648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случае, если по результатам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предквалификационного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отбора, проведенного на первом этапе двухэтапного конкурса, ни один УЗ не признан соответствующим установленным единым требованиям и дополнительным требованиям или только один УЗ признан соответствующим таким требованиям, двухэтапный конкурс признается несостоявшимся.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F13A8AE-E973-449D-A511-E44468BDD7BA}"/>
              </a:ext>
            </a:extLst>
          </p:cNvPr>
          <p:cNvSpPr/>
          <p:nvPr/>
        </p:nvSpPr>
        <p:spPr>
          <a:xfrm>
            <a:off x="290214" y="3583253"/>
            <a:ext cx="5464244" cy="23083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любой указанный в КД критерий оценки заявок на участие в таком конкурсе. При этом заказчик вправе дополнить указанные критерии новыми критериями, отвечающими требованиям Закона, только в той мере, в какой данное дополнение требуется в результате изменения функциональных, технических, качественных или эксплуатационных характеристик объекта закупки.</a:t>
            </a:r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E6471C19-D2A3-4C04-830F-3C80EFAAE7F0}"/>
              </a:ext>
            </a:extLst>
          </p:cNvPr>
          <p:cNvSpPr/>
          <p:nvPr/>
        </p:nvSpPr>
        <p:spPr>
          <a:xfrm>
            <a:off x="5863091" y="2395017"/>
            <a:ext cx="357187" cy="484632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id="{3795EE56-9471-49CD-AFDB-A734D6A33039}"/>
              </a:ext>
            </a:extLst>
          </p:cNvPr>
          <p:cNvSpPr/>
          <p:nvPr/>
        </p:nvSpPr>
        <p:spPr>
          <a:xfrm rot="5400000">
            <a:off x="452873" y="3049500"/>
            <a:ext cx="357187" cy="484632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34916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31E526B-A7C5-4921-8CF3-7B090221561D}"/>
              </a:ext>
            </a:extLst>
          </p:cNvPr>
          <p:cNvSpPr/>
          <p:nvPr/>
        </p:nvSpPr>
        <p:spPr>
          <a:xfrm>
            <a:off x="1342724" y="240631"/>
            <a:ext cx="104399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2. Конкурентные способы закупок: конкурсы, аукционы, запрос котировок, запрос предложений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4F7C041-BDF4-45E8-A89D-1263AA2B74DE}"/>
              </a:ext>
            </a:extLst>
          </p:cNvPr>
          <p:cNvSpPr/>
          <p:nvPr/>
        </p:nvSpPr>
        <p:spPr>
          <a:xfrm>
            <a:off x="417095" y="1165401"/>
            <a:ext cx="11365529" cy="36933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второго этапа двухэтапного конкурса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5FB83E5-3C69-4703-8EE1-63C3E278C8B4}"/>
              </a:ext>
            </a:extLst>
          </p:cNvPr>
          <p:cNvSpPr/>
          <p:nvPr/>
        </p:nvSpPr>
        <p:spPr>
          <a:xfrm>
            <a:off x="466674" y="1829942"/>
            <a:ext cx="11315950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Конкурсная комиссия предлагает всем участникам двухэтапного конкурса, принявшим участие в проведении его первого этапа, представить окончательные заявки на участие в двухэтапном конкурсе с указанием цены контракта с учетом уточненных после первого этапа такого конкурса условий закупки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74043A5-E50E-43AA-903A-92923766887B}"/>
              </a:ext>
            </a:extLst>
          </p:cNvPr>
          <p:cNvSpPr/>
          <p:nvPr/>
        </p:nvSpPr>
        <p:spPr>
          <a:xfrm>
            <a:off x="417095" y="3048481"/>
            <a:ext cx="4475747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Заказчиком устанавливается требование об обеспечении указанных заявок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554C10B-BC2D-45D7-BDF1-054A7F0C84E5}"/>
              </a:ext>
            </a:extLst>
          </p:cNvPr>
          <p:cNvSpPr/>
          <p:nvPr/>
        </p:nvSpPr>
        <p:spPr>
          <a:xfrm>
            <a:off x="5245769" y="3048481"/>
            <a:ext cx="6536855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двухэтапного конкурса, принявший участие в проведении его первого этапа, вправе отказаться от участия во втором этапе двухэтапного конкурса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FB7841D-4143-4786-8E8B-18D5486AD6B4}"/>
              </a:ext>
            </a:extLst>
          </p:cNvPr>
          <p:cNvSpPr/>
          <p:nvPr/>
        </p:nvSpPr>
        <p:spPr>
          <a:xfrm>
            <a:off x="417095" y="3920454"/>
            <a:ext cx="4475747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Окончательные заявки на участие в двухэтапном конкурсе подаются участниками первого этапа двухэтапного конкурса, рассматриваются и оцениваются конкурсной комиссией</a:t>
            </a:r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id="{B49090A1-FE8F-45A3-9969-940518B95E3E}"/>
              </a:ext>
            </a:extLst>
          </p:cNvPr>
          <p:cNvSpPr/>
          <p:nvPr/>
        </p:nvSpPr>
        <p:spPr>
          <a:xfrm rot="5400000">
            <a:off x="530396" y="2655052"/>
            <a:ext cx="357187" cy="484632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id="{0B529ED1-6179-4917-9FBF-9C925D7DE63C}"/>
              </a:ext>
            </a:extLst>
          </p:cNvPr>
          <p:cNvSpPr/>
          <p:nvPr/>
        </p:nvSpPr>
        <p:spPr>
          <a:xfrm rot="5400000">
            <a:off x="480817" y="3631090"/>
            <a:ext cx="357187" cy="484632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87AACB8E-9D62-4ADC-999B-641D539056CC}"/>
              </a:ext>
            </a:extLst>
          </p:cNvPr>
          <p:cNvSpPr/>
          <p:nvPr/>
        </p:nvSpPr>
        <p:spPr>
          <a:xfrm>
            <a:off x="4890712" y="3207766"/>
            <a:ext cx="357187" cy="484632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E75FE50-E61C-4C5D-BD15-141E25D38DAE}"/>
              </a:ext>
            </a:extLst>
          </p:cNvPr>
          <p:cNvSpPr/>
          <p:nvPr/>
        </p:nvSpPr>
        <p:spPr>
          <a:xfrm>
            <a:off x="5245769" y="4267020"/>
            <a:ext cx="6529136" cy="17543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случае, если по окончании срока подачи окончательных заявок на участие в двухэтапном конкурсе подана только одна такая заявка или не подано ни одной такой заявки, либо только одна такая заявка признана соответствующей Закону и КД, либо конкурсная комиссия отклонила все такие заявки, двухэтапный конкурс признается несостоявшимся</a:t>
            </a:r>
          </a:p>
        </p:txBody>
      </p:sp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id="{81771753-6C50-4948-A648-F88EA69E0463}"/>
              </a:ext>
            </a:extLst>
          </p:cNvPr>
          <p:cNvSpPr/>
          <p:nvPr/>
        </p:nvSpPr>
        <p:spPr>
          <a:xfrm>
            <a:off x="4888582" y="4317860"/>
            <a:ext cx="357187" cy="484632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92353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375ABFD-3048-4C61-B0C5-692464761D2D}"/>
              </a:ext>
            </a:extLst>
          </p:cNvPr>
          <p:cNvSpPr/>
          <p:nvPr/>
        </p:nvSpPr>
        <p:spPr>
          <a:xfrm>
            <a:off x="1342724" y="240631"/>
            <a:ext cx="104399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2. Конкурентные способы закупок: конкурсы, аукционы, запрос котировок, запрос предложений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6C51B29-37E6-4138-A6BE-613CDB1554E4}"/>
              </a:ext>
            </a:extLst>
          </p:cNvPr>
          <p:cNvSpPr/>
          <p:nvPr/>
        </p:nvSpPr>
        <p:spPr>
          <a:xfrm>
            <a:off x="341698" y="1255229"/>
            <a:ext cx="3059229" cy="64633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Аукционы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закупку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27C2E9D-3687-47D8-ACA4-834B55A03F6D}"/>
              </a:ext>
            </a:extLst>
          </p:cNvPr>
          <p:cNvSpPr/>
          <p:nvPr/>
        </p:nvSpPr>
        <p:spPr>
          <a:xfrm>
            <a:off x="4138862" y="1213768"/>
            <a:ext cx="7507705" cy="92333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Аукционы, при которой участникам предоставляется возможность добровольно и открыто снижать первоначальную цену путем подачи своих ценовых предложений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3AB2BBD-1C06-4A95-8563-849B5B259D60}"/>
              </a:ext>
            </a:extLst>
          </p:cNvPr>
          <p:cNvSpPr/>
          <p:nvPr/>
        </p:nvSpPr>
        <p:spPr>
          <a:xfrm>
            <a:off x="4138863" y="2335840"/>
            <a:ext cx="7507703" cy="1200329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участники могут подавать предложения многократно;</a:t>
            </a:r>
          </a:p>
          <a:p>
            <a:pPr algn="just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участники видят предложения друг друга;</a:t>
            </a:r>
          </a:p>
          <a:p>
            <a:pPr algn="just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основой выбора победителя является цена – как правило, побеждает участник, предложивший наименьшую цену.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8794475-F192-408C-B75C-78308F239CC4}"/>
              </a:ext>
            </a:extLst>
          </p:cNvPr>
          <p:cNvSpPr/>
          <p:nvPr/>
        </p:nvSpPr>
        <p:spPr>
          <a:xfrm>
            <a:off x="407277" y="2412519"/>
            <a:ext cx="2993650" cy="64633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аукционов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EA3CDD8-6786-4574-A96D-0525A937786B}"/>
              </a:ext>
            </a:extLst>
          </p:cNvPr>
          <p:cNvSpPr/>
          <p:nvPr/>
        </p:nvSpPr>
        <p:spPr>
          <a:xfrm>
            <a:off x="407277" y="3799151"/>
            <a:ext cx="2993650" cy="64633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аукционов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C30495B-44ED-455A-9B01-F0542459CDDC}"/>
              </a:ext>
            </a:extLst>
          </p:cNvPr>
          <p:cNvSpPr/>
          <p:nvPr/>
        </p:nvSpPr>
        <p:spPr>
          <a:xfrm>
            <a:off x="407277" y="4956440"/>
            <a:ext cx="2993650" cy="64633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Аукцион в электронной форме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FA04EC9-F631-4312-ACB7-02A1BFAA8983}"/>
              </a:ext>
            </a:extLst>
          </p:cNvPr>
          <p:cNvSpPr/>
          <p:nvPr/>
        </p:nvSpPr>
        <p:spPr>
          <a:xfrm>
            <a:off x="4138862" y="3799151"/>
            <a:ext cx="2993650" cy="64633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Закрытый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аукцион</a:t>
            </a:r>
          </a:p>
        </p:txBody>
      </p:sp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id="{B3638B23-94E4-41EF-B4E7-C20500B3AA65}"/>
              </a:ext>
            </a:extLst>
          </p:cNvPr>
          <p:cNvSpPr/>
          <p:nvPr/>
        </p:nvSpPr>
        <p:spPr>
          <a:xfrm>
            <a:off x="3591301" y="1396875"/>
            <a:ext cx="357187" cy="484632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769D45A9-34FC-4C5E-A43E-960AED557D1F}"/>
              </a:ext>
            </a:extLst>
          </p:cNvPr>
          <p:cNvSpPr/>
          <p:nvPr/>
        </p:nvSpPr>
        <p:spPr>
          <a:xfrm>
            <a:off x="3591300" y="2451372"/>
            <a:ext cx="357187" cy="484632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Стрелка: вправо 11">
            <a:extLst>
              <a:ext uri="{FF2B5EF4-FFF2-40B4-BE49-F238E27FC236}">
                <a16:creationId xmlns:a16="http://schemas.microsoft.com/office/drawing/2014/main" id="{0B095F26-74BC-403C-8548-EBDE319DC686}"/>
              </a:ext>
            </a:extLst>
          </p:cNvPr>
          <p:cNvSpPr/>
          <p:nvPr/>
        </p:nvSpPr>
        <p:spPr>
          <a:xfrm>
            <a:off x="3591299" y="3880000"/>
            <a:ext cx="357187" cy="484632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id="{60F84E6D-753E-486E-B2F5-7E1A24BDA725}"/>
              </a:ext>
            </a:extLst>
          </p:cNvPr>
          <p:cNvSpPr/>
          <p:nvPr/>
        </p:nvSpPr>
        <p:spPr>
          <a:xfrm rot="5400000">
            <a:off x="623512" y="4441708"/>
            <a:ext cx="357187" cy="484632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6386" name="Picture 2" descr="http://pgt68.ru/wp-content/uploads/2019/06/33.jpg">
            <a:extLst>
              <a:ext uri="{FF2B5EF4-FFF2-40B4-BE49-F238E27FC236}">
                <a16:creationId xmlns:a16="http://schemas.microsoft.com/office/drawing/2014/main" id="{5956BB3A-2336-4F1A-B775-C3CF2CBEF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888" y="3799151"/>
            <a:ext cx="4309323" cy="262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98A45F6-4213-445F-83C9-2A40E00E7290}"/>
              </a:ext>
            </a:extLst>
          </p:cNvPr>
          <p:cNvSpPr/>
          <p:nvPr/>
        </p:nvSpPr>
        <p:spPr>
          <a:xfrm>
            <a:off x="4138862" y="4613180"/>
            <a:ext cx="299365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Правительства РФ от 31.10.2013 г. № 2019-р «Об установлении перечня ТРУ, в случае осуществления закупки которых заказчик обязан проводить электронный аукцион».</a:t>
            </a:r>
          </a:p>
        </p:txBody>
      </p:sp>
    </p:spTree>
    <p:extLst>
      <p:ext uri="{BB962C8B-B14F-4D97-AF65-F5344CB8AC3E}">
        <p14:creationId xmlns:p14="http://schemas.microsoft.com/office/powerpoint/2010/main" val="234007951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15D0D86-2708-4FAE-A2CC-5D5985EAD552}"/>
              </a:ext>
            </a:extLst>
          </p:cNvPr>
          <p:cNvSpPr/>
          <p:nvPr/>
        </p:nvSpPr>
        <p:spPr>
          <a:xfrm>
            <a:off x="152400" y="44958"/>
            <a:ext cx="11795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2. Конкурентные способы закупок: конкурсы, аукционы, запрос котировок, запрос предложений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EFF2A0B-2334-4DAE-97C7-501A0C9C4645}"/>
              </a:ext>
            </a:extLst>
          </p:cNvPr>
          <p:cNvSpPr/>
          <p:nvPr/>
        </p:nvSpPr>
        <p:spPr>
          <a:xfrm>
            <a:off x="213360" y="908969"/>
            <a:ext cx="11734800" cy="36933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Аукцион в электронной форме</a:t>
            </a:r>
          </a:p>
        </p:txBody>
      </p:sp>
      <p:pic>
        <p:nvPicPr>
          <p:cNvPr id="3074" name="Picture 2" descr="Электронный аукцион">
            <a:extLst>
              <a:ext uri="{FF2B5EF4-FFF2-40B4-BE49-F238E27FC236}">
                <a16:creationId xmlns:a16="http://schemas.microsoft.com/office/drawing/2014/main" id="{E9E3D8D8-54B0-423B-ACEB-C26FFCD39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987" y="1573718"/>
            <a:ext cx="4997918" cy="3331945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96B2035-1A5F-43FF-AC50-BF3A230D432F}"/>
              </a:ext>
            </a:extLst>
          </p:cNvPr>
          <p:cNvSpPr/>
          <p:nvPr/>
        </p:nvSpPr>
        <p:spPr>
          <a:xfrm>
            <a:off x="213360" y="3772952"/>
            <a:ext cx="62484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F0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объектов, для закупки которых заказчики обязательно должны провести торги в виде аукциона в электронной форме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FE4C2B6-3594-45FD-8B22-188D6C1C117D}"/>
              </a:ext>
            </a:extLst>
          </p:cNvPr>
          <p:cNvSpPr/>
          <p:nvPr/>
        </p:nvSpPr>
        <p:spPr>
          <a:xfrm>
            <a:off x="213360" y="1462276"/>
            <a:ext cx="6248400" cy="2031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Аукцион, при котором информация о закупке сообщается заказчиком неограниченному кругу лиц путем размещения в единой информационной системе извещения о проведении такого аукциона и документации о нем, к участникам закупки предъявляются единые требования и дополнительные требования, проведение такого аукциона обеспечивается на электронной площадке ее оператором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2FCFD6F-02A9-41CF-8966-3FDA14894AC7}"/>
              </a:ext>
            </a:extLst>
          </p:cNvPr>
          <p:cNvSpPr/>
          <p:nvPr/>
        </p:nvSpPr>
        <p:spPr>
          <a:xfrm>
            <a:off x="213360" y="4975634"/>
            <a:ext cx="6248400" cy="1477328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 - одежда, продукты, бумага и бумажные изделия, медикаменты;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- водный транспорт, водоотведение, ремонт машин;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- возведение зданий, уборка, мытье окон, услуги туристических предприятий и прочее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45FD162-574E-4E89-92E2-49FBC81D2540}"/>
              </a:ext>
            </a:extLst>
          </p:cNvPr>
          <p:cNvSpPr/>
          <p:nvPr/>
        </p:nvSpPr>
        <p:spPr>
          <a:xfrm>
            <a:off x="6776987" y="4975634"/>
            <a:ext cx="49979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Извещение об электронных торгах размещается, если для требуемого товара или услуги не обязательно наличие дополнительных критериев: опыта, квалификации, и заявки от участников можно рассматривать только по критерию "стоимость контракта»</a:t>
            </a:r>
          </a:p>
        </p:txBody>
      </p:sp>
    </p:spTree>
    <p:extLst>
      <p:ext uri="{BB962C8B-B14F-4D97-AF65-F5344CB8AC3E}">
        <p14:creationId xmlns:p14="http://schemas.microsoft.com/office/powerpoint/2010/main" val="171009733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B647600-3483-4AAE-A5A9-75347D758C6E}"/>
              </a:ext>
            </a:extLst>
          </p:cNvPr>
          <p:cNvSpPr/>
          <p:nvPr/>
        </p:nvSpPr>
        <p:spPr>
          <a:xfrm>
            <a:off x="291165" y="1128003"/>
            <a:ext cx="6141718" cy="646331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Площадки для  электронных аукционов</a:t>
            </a:r>
          </a:p>
          <a:p>
            <a:pPr algn="ctr"/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DA267E6-FDAC-4F74-9488-FE0C60F7E55B}"/>
              </a:ext>
            </a:extLst>
          </p:cNvPr>
          <p:cNvSpPr/>
          <p:nvPr/>
        </p:nvSpPr>
        <p:spPr>
          <a:xfrm>
            <a:off x="291164" y="1985847"/>
            <a:ext cx="6141719" cy="45243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Акционерное общество "агентство по государственному заказу республики Татарстан</a:t>
            </a:r>
            <a: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» </a:t>
            </a:r>
            <a:r>
              <a:rPr lang="ru-RU" dirty="0">
                <a:solidFill>
                  <a:srgbClr val="0065DD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http://etp.zakazrf.ru</a:t>
            </a:r>
            <a:endParaRPr lang="ru-RU" dirty="0">
              <a:solidFill>
                <a:srgbClr val="0065D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Акционерное общество «Единая электронная торговая площадка»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ttp://roseltorg.Ru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Акционерное общество «Российский аукционный дом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“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ttps://lot-online.Ru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Акционерное общество "электронные торговые системы"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ttp://www.Etp-ets.Ru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АО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Тэк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-торг"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ttp://www.Tektorg.Ru/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Закрытое акционерное общество «сбербанк - автоматизированная система торгов»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ttp://www.Sberbank-ast.Ru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 с ограниченной ответственностью «РТС-Тендер"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ttp://www.Rts-tender.Ru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OO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“Электронная торговая площадка ГПБ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»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ttps://etpgpb.Ru/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164038A-255D-478D-B026-4F3D01E54BD0}"/>
              </a:ext>
            </a:extLst>
          </p:cNvPr>
          <p:cNvSpPr/>
          <p:nvPr/>
        </p:nvSpPr>
        <p:spPr>
          <a:xfrm>
            <a:off x="1342724" y="240631"/>
            <a:ext cx="104399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2. Конкурентные способы закупок: конкурсы, аукционы, запрос котировок, запрос предложений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B6C40E7-B339-477C-8100-38806AFDF21A}"/>
              </a:ext>
            </a:extLst>
          </p:cNvPr>
          <p:cNvSpPr/>
          <p:nvPr/>
        </p:nvSpPr>
        <p:spPr>
          <a:xfrm>
            <a:off x="7010400" y="1324655"/>
            <a:ext cx="4890435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 в сети «Интернет», на котором проводятся электронный аукцион</a:t>
            </a:r>
          </a:p>
        </p:txBody>
      </p:sp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8E3A59E3-C85A-473A-8C12-8B857E536C00}"/>
              </a:ext>
            </a:extLst>
          </p:cNvPr>
          <p:cNvSpPr/>
          <p:nvPr/>
        </p:nvSpPr>
        <p:spPr>
          <a:xfrm>
            <a:off x="6562674" y="1344071"/>
            <a:ext cx="357187" cy="484632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BDC99BE-C2B6-4589-949F-8F9A82942038}"/>
              </a:ext>
            </a:extLst>
          </p:cNvPr>
          <p:cNvSpPr/>
          <p:nvPr/>
        </p:nvSpPr>
        <p:spPr>
          <a:xfrm>
            <a:off x="6935989" y="3123371"/>
            <a:ext cx="4964846" cy="258532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Юридическое лицо независимо от его организационно-правовой формы, формы собственности, места нахождения и места происхождения капитала, государственная регистрация которого осуществлена на территории РФ, которое владеет ЭП, необходимыми для ее функционирования программно-аппаратными средствами и обеспечивает проведение таких аукционов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D6F0177-96E1-4440-87E1-336E271F3A8E}"/>
              </a:ext>
            </a:extLst>
          </p:cNvPr>
          <p:cNvSpPr/>
          <p:nvPr/>
        </p:nvSpPr>
        <p:spPr>
          <a:xfrm>
            <a:off x="6935989" y="2224013"/>
            <a:ext cx="4964846" cy="64633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электронной площадки </a:t>
            </a:r>
          </a:p>
        </p:txBody>
      </p:sp>
    </p:spTree>
    <p:extLst>
      <p:ext uri="{BB962C8B-B14F-4D97-AF65-F5344CB8AC3E}">
        <p14:creationId xmlns:p14="http://schemas.microsoft.com/office/powerpoint/2010/main" val="14113012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4FFFF0D-6BB1-4890-8E2C-538B535ADE70}"/>
              </a:ext>
            </a:extLst>
          </p:cNvPr>
          <p:cNvSpPr/>
          <p:nvPr/>
        </p:nvSpPr>
        <p:spPr>
          <a:xfrm>
            <a:off x="1342724" y="240631"/>
            <a:ext cx="104399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2. Конкурентные способы закупок: конкурсы, аукционы, запрос котировок, запрос предложений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A43F110-6BE0-463B-8A2C-B0D998341882}"/>
              </a:ext>
            </a:extLst>
          </p:cNvPr>
          <p:cNvSpPr/>
          <p:nvPr/>
        </p:nvSpPr>
        <p:spPr>
          <a:xfrm>
            <a:off x="638496" y="1335324"/>
            <a:ext cx="11144128" cy="36933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Документооборот при проведении электронного аукциона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9FFA774-4125-4416-94B1-7F793806D2B0}"/>
              </a:ext>
            </a:extLst>
          </p:cNvPr>
          <p:cNvSpPr/>
          <p:nvPr/>
        </p:nvSpPr>
        <p:spPr>
          <a:xfrm>
            <a:off x="638496" y="2105345"/>
            <a:ext cx="4013715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Обмен информацией, связанной с получением аккредитации на ЭП и проведением ЭА, между участником такого аукциона, заказчиком, оператором ЭП осуществляется на ЭП в форме электронных документов.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B369E55-B11F-4A39-9B3D-019463A073B9}"/>
              </a:ext>
            </a:extLst>
          </p:cNvPr>
          <p:cNvSpPr/>
          <p:nvPr/>
        </p:nvSpPr>
        <p:spPr>
          <a:xfrm>
            <a:off x="638496" y="3999183"/>
            <a:ext cx="4013715" cy="25853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и информация, направляемые в форме электронных документов участником ЭА, заказчиком, оператором ЭП, должны быть подписаны усиленной электронной подписью лица, имеющего право действовать от имени соответственно участника такого аукциона, заказчика.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08D900E-E8CB-4002-8621-B90AA8531645}"/>
              </a:ext>
            </a:extLst>
          </p:cNvPr>
          <p:cNvSpPr/>
          <p:nvPr/>
        </p:nvSpPr>
        <p:spPr>
          <a:xfrm>
            <a:off x="5094572" y="2113255"/>
            <a:ext cx="6688052" cy="1477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Вся информация, связанная с проведением электронного аукциона, размещаемая заказчиком в единой информационной системе в сфере закупок. Должна отражаться оператором электронной площадки  на электронной площадке для проведения торгов в течение 1 часа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D3B1521-43E6-4773-99EE-2562262EACA7}"/>
              </a:ext>
            </a:extLst>
          </p:cNvPr>
          <p:cNvSpPr/>
          <p:nvPr/>
        </p:nvSpPr>
        <p:spPr>
          <a:xfrm>
            <a:off x="5094572" y="4137682"/>
            <a:ext cx="6688051" cy="23083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 направляет уведомление об указанных извещении, изменениях, разъяснениях всем участникам такого аукциона, подавшим заявки на участие в нем, уведомление об указанных разъяснениях также лицу, направившему запрос о даче разъяснений положений документации о проведении такого аукциона, по адресам электронной почты, указанным этими участниками при аккредитации на ЭП или этим лицом при направлении запроса</a:t>
            </a:r>
          </a:p>
        </p:txBody>
      </p:sp>
    </p:spTree>
    <p:extLst>
      <p:ext uri="{BB962C8B-B14F-4D97-AF65-F5344CB8AC3E}">
        <p14:creationId xmlns:p14="http://schemas.microsoft.com/office/powerpoint/2010/main" val="215865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C8D349A-9C46-44C1-9383-E05FF765E2AC}"/>
              </a:ext>
            </a:extLst>
          </p:cNvPr>
          <p:cNvSpPr/>
          <p:nvPr/>
        </p:nvSpPr>
        <p:spPr>
          <a:xfrm>
            <a:off x="304799" y="2519776"/>
            <a:ext cx="5309939" cy="2308324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«РТС-тендер»;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«Электронные торговые системы»;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«Российский аукционный дом»;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ЕЭТП;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ГУП «Агентство по госзаказу РТ»;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«Сбербанк-АСТ»;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«Электронная торговая площадка Газпрома»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«ТЭК-Торг».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C5D318D-9788-47BD-A128-F4407B7C1C53}"/>
              </a:ext>
            </a:extLst>
          </p:cNvPr>
          <p:cNvSpPr/>
          <p:nvPr/>
        </p:nvSpPr>
        <p:spPr>
          <a:xfrm>
            <a:off x="6400799" y="2557527"/>
            <a:ext cx="5577842" cy="1200329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Заказчики обязаны размещать свои тендеры среди субъектов МСП на тех же площадках, что и по № 44.Остальные закупки разрешено публиковать на любых электронных площадках</a:t>
            </a:r>
          </a:p>
        </p:txBody>
      </p:sp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1F36208C-7571-4B4C-9597-60380605E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6525"/>
            <a:ext cx="11978640" cy="594995"/>
          </a:xfrm>
        </p:spPr>
        <p:txBody>
          <a:bodyPr>
            <a:normAutofit fontScale="90000"/>
          </a:bodyPr>
          <a:lstStyle/>
          <a:p>
            <a:pPr algn="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1. Общие положения о закупках. Порядок организации и участия в закупочной деятельности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8F024A3-EAE5-48F1-9FA6-85CA10ADE389}"/>
              </a:ext>
            </a:extLst>
          </p:cNvPr>
          <p:cNvSpPr/>
          <p:nvPr/>
        </p:nvSpPr>
        <p:spPr>
          <a:xfrm>
            <a:off x="128337" y="976486"/>
            <a:ext cx="5486401" cy="830997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5 апреля 2013 г. № 44-ФЗ «О контрактной системе в сфере закупок ТРУ для обеспечения государственных и муниципальных нужд»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939F116-2FD7-4937-A195-BCBA28948AA2}"/>
              </a:ext>
            </a:extLst>
          </p:cNvPr>
          <p:cNvSpPr/>
          <p:nvPr/>
        </p:nvSpPr>
        <p:spPr>
          <a:xfrm>
            <a:off x="6400799" y="980791"/>
            <a:ext cx="5486401" cy="830997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18 июля 2011 года N 223-ФЗ «О закупках товаров, работ, услуг отдельными видами юридических  лиц»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B292F8D-FD95-47F3-8B49-74CC1AC656EF}"/>
              </a:ext>
            </a:extLst>
          </p:cNvPr>
          <p:cNvSpPr/>
          <p:nvPr/>
        </p:nvSpPr>
        <p:spPr>
          <a:xfrm>
            <a:off x="3352800" y="2002674"/>
            <a:ext cx="5459764" cy="400110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ru-RU" sz="2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Торговые площадки для электронных торгов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777CB44-E1C3-44AE-9C21-4CE34D8A1189}"/>
              </a:ext>
            </a:extLst>
          </p:cNvPr>
          <p:cNvSpPr/>
          <p:nvPr/>
        </p:nvSpPr>
        <p:spPr>
          <a:xfrm>
            <a:off x="3712382" y="4982843"/>
            <a:ext cx="4236288" cy="369332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ru-RU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Кем определяются сроки для участия?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F550378-AC83-4BDB-AF8C-C7CC4696AE8A}"/>
              </a:ext>
            </a:extLst>
          </p:cNvPr>
          <p:cNvSpPr/>
          <p:nvPr/>
        </p:nvSpPr>
        <p:spPr>
          <a:xfrm>
            <a:off x="645024" y="5696848"/>
            <a:ext cx="4969714" cy="369332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Сроки задаются в законе.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AB7AD38-1CAB-4B84-854B-2801C52EE25D}"/>
              </a:ext>
            </a:extLst>
          </p:cNvPr>
          <p:cNvSpPr/>
          <p:nvPr/>
        </p:nvSpPr>
        <p:spPr>
          <a:xfrm>
            <a:off x="6400796" y="5521146"/>
            <a:ext cx="5577842" cy="1200329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Задаются конкретные сроки только для конкурентных закупок. Если сделка заключается с единственным поставщиком, то срок указывает сам заказчик в Положении о закупках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16418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BC54732-285D-4466-9781-F60A349042DB}"/>
              </a:ext>
            </a:extLst>
          </p:cNvPr>
          <p:cNvSpPr/>
          <p:nvPr/>
        </p:nvSpPr>
        <p:spPr>
          <a:xfrm>
            <a:off x="1342724" y="240631"/>
            <a:ext cx="104399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2. Конкурентные способы закупок: конкурсы, аукционы, запрос котировок, запрос предложений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0F54108-E9AB-4A92-8F21-3A9B122B1269}"/>
              </a:ext>
            </a:extLst>
          </p:cNvPr>
          <p:cNvSpPr/>
          <p:nvPr/>
        </p:nvSpPr>
        <p:spPr>
          <a:xfrm>
            <a:off x="256673" y="1212866"/>
            <a:ext cx="4475747" cy="64633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Аккредитация участников электронного аукциона на электронной площадке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348D33D-E4F1-4F03-A3E2-832969173BE2}"/>
              </a:ext>
            </a:extLst>
          </p:cNvPr>
          <p:cNvSpPr/>
          <p:nvPr/>
        </p:nvSpPr>
        <p:spPr>
          <a:xfrm>
            <a:off x="5261811" y="1212866"/>
            <a:ext cx="6673516" cy="64633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участником закупки оператору электронной площадки документов для аккредитации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B2D4023-0A07-4096-9F75-58EF606F5F5D}"/>
              </a:ext>
            </a:extLst>
          </p:cNvPr>
          <p:cNvSpPr/>
          <p:nvPr/>
        </p:nvSpPr>
        <p:spPr>
          <a:xfrm>
            <a:off x="250782" y="2000435"/>
            <a:ext cx="11678654" cy="39703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заявление этого участника о его аккредитации на ЭП;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копия выписки из ЕГРЮЛ (для юридического лица), копия выписки из ЕГРИП (для ИП), полученные не ранее чем за 6 месяцев до даты обращения с заявлением, копия документа, удостоверяющего личность этого участника (для иного физического лица),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копии учредительных документов этого участника (для юридического лица), копия документа, удостоверяющего его личность (для физического лица);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копии документов, подтверждающих полномочия лица на получение аккредитации от имени этого участника - юридического лица (решение о назначении или об избрании лица на должность руководителя)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копии документов, подтверждающих полномочия руководителя.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ИНН этого участника или в соответствии с законодательством соответствующего иностранного государства аналог ИНН этого участника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7) адрес электронной почты этого участника для направления оператором ЭП уведомлений и иной информации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8) решение об одобрении или о совершении по результатам таких аукционов сделок от имени этого УЗ - юридического лица с указанием информации о максимальной сумме одной сделки</a:t>
            </a:r>
          </a:p>
        </p:txBody>
      </p:sp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32681179-7766-4643-91D4-BACB37636E66}"/>
              </a:ext>
            </a:extLst>
          </p:cNvPr>
          <p:cNvSpPr/>
          <p:nvPr/>
        </p:nvSpPr>
        <p:spPr>
          <a:xfrm>
            <a:off x="4818522" y="1212866"/>
            <a:ext cx="357187" cy="484632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39C4943-5ECC-4306-9AB9-874D6A725778}"/>
              </a:ext>
            </a:extLst>
          </p:cNvPr>
          <p:cNvSpPr/>
          <p:nvPr/>
        </p:nvSpPr>
        <p:spPr>
          <a:xfrm>
            <a:off x="250782" y="6071886"/>
            <a:ext cx="1167865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Аккредитация участника ЭА на ЭП осуществляется сроком на 3 года с даты направления оператором ЭП этому участнику уведомления о принятии решения о его аккредитации на ЭП.</a:t>
            </a:r>
          </a:p>
        </p:txBody>
      </p:sp>
    </p:spTree>
    <p:extLst>
      <p:ext uri="{BB962C8B-B14F-4D97-AF65-F5344CB8AC3E}">
        <p14:creationId xmlns:p14="http://schemas.microsoft.com/office/powerpoint/2010/main" val="114544939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7B946B8-3ECE-4296-9922-54674CDCBD4C}"/>
              </a:ext>
            </a:extLst>
          </p:cNvPr>
          <p:cNvSpPr/>
          <p:nvPr/>
        </p:nvSpPr>
        <p:spPr>
          <a:xfrm>
            <a:off x="1342725" y="240631"/>
            <a:ext cx="99732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2. Конкурентные способы закупок: конкурсы, аукционы, запрос котировок, запрос предложений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CB70169-0D97-4BFE-8188-E48190BE20C4}"/>
              </a:ext>
            </a:extLst>
          </p:cNvPr>
          <p:cNvSpPr/>
          <p:nvPr/>
        </p:nvSpPr>
        <p:spPr>
          <a:xfrm>
            <a:off x="409375" y="1264133"/>
            <a:ext cx="4178667" cy="92333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Реестр участников электронного аукциона, получивших аккредитацию на электронной площадке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4AC60A1-B301-4B30-8EE8-196BD621255A}"/>
              </a:ext>
            </a:extLst>
          </p:cNvPr>
          <p:cNvSpPr/>
          <p:nvPr/>
        </p:nvSpPr>
        <p:spPr>
          <a:xfrm>
            <a:off x="5358063" y="1264133"/>
            <a:ext cx="5957889" cy="92333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5 дней с момента поступления документов для аккредитации оператор ЭП обязан обеспечить размещение указанных документов и информации на ЭП.</a:t>
            </a:r>
          </a:p>
        </p:txBody>
      </p:sp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E1265E50-46CE-4D34-92BC-C92E79726570}"/>
              </a:ext>
            </a:extLst>
          </p:cNvPr>
          <p:cNvSpPr/>
          <p:nvPr/>
        </p:nvSpPr>
        <p:spPr>
          <a:xfrm>
            <a:off x="4794459" y="1291568"/>
            <a:ext cx="357187" cy="484632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A20F3593-1913-4F66-B8F1-3D588384ED36}"/>
              </a:ext>
            </a:extLst>
          </p:cNvPr>
          <p:cNvSpPr/>
          <p:nvPr/>
        </p:nvSpPr>
        <p:spPr>
          <a:xfrm rot="5400000">
            <a:off x="473096" y="2229992"/>
            <a:ext cx="357187" cy="484632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BA3387F-E3A7-4E5A-8A95-082C10423286}"/>
              </a:ext>
            </a:extLst>
          </p:cNvPr>
          <p:cNvSpPr/>
          <p:nvPr/>
        </p:nvSpPr>
        <p:spPr>
          <a:xfrm>
            <a:off x="409374" y="2758935"/>
            <a:ext cx="10906578" cy="64633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Реестр формируется оператором электронной площадки, который принимает документы на аккредитацию, вносит изменения в данные об  участниках закупок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1633B48-1500-421D-B07F-321F899718A4}"/>
              </a:ext>
            </a:extLst>
          </p:cNvPr>
          <p:cNvSpPr/>
          <p:nvPr/>
        </p:nvSpPr>
        <p:spPr>
          <a:xfrm>
            <a:off x="445271" y="3787835"/>
            <a:ext cx="3639049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электронного аукциона, получивший аккредитацию на электронной площадке  и предоставивший обеспечение заявки на участие в таком аукционе, вправе участвовать во всех таких аукционах, проводимых на этой ЭП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B0D5B12-673D-4048-A25D-F78AD58CD66A}"/>
              </a:ext>
            </a:extLst>
          </p:cNvPr>
          <p:cNvSpPr/>
          <p:nvPr/>
        </p:nvSpPr>
        <p:spPr>
          <a:xfrm>
            <a:off x="4255802" y="3787835"/>
            <a:ext cx="3017707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 ЭП вносит в реестр участников ЭА, получивших аккредитацию на ЭП, вышеуказанные документы и информацию в день принятия решения об аккредитации участника такого аукциона на ЭП.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A4DC741-C0F1-495B-901C-F2F375F1E073}"/>
              </a:ext>
            </a:extLst>
          </p:cNvPr>
          <p:cNvSpPr/>
          <p:nvPr/>
        </p:nvSpPr>
        <p:spPr>
          <a:xfrm>
            <a:off x="7444992" y="3762365"/>
            <a:ext cx="3870960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 ЭП исключает участника ЭА из реестра участников ЭА, получивших аккредитацию на ЭП, в течение 1 рабочего дня с даты истечения срока аккредитации этого участника или принятия решения об исключении этого участника из данного реестра.</a:t>
            </a:r>
          </a:p>
        </p:txBody>
      </p:sp>
    </p:spTree>
    <p:extLst>
      <p:ext uri="{BB962C8B-B14F-4D97-AF65-F5344CB8AC3E}">
        <p14:creationId xmlns:p14="http://schemas.microsoft.com/office/powerpoint/2010/main" val="404484454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B94CFB3-F7D4-4F39-9908-788C7460B3C5}"/>
              </a:ext>
            </a:extLst>
          </p:cNvPr>
          <p:cNvSpPr/>
          <p:nvPr/>
        </p:nvSpPr>
        <p:spPr>
          <a:xfrm>
            <a:off x="1342725" y="240631"/>
            <a:ext cx="99732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2. Конкурентные способы закупок: конкурсы, аукционы, запрос котировок, запрос предложений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03AF6A-85C7-4F95-80AD-D7F7ECB0CA2B}"/>
              </a:ext>
            </a:extLst>
          </p:cNvPr>
          <p:cNvSpPr/>
          <p:nvPr/>
        </p:nvSpPr>
        <p:spPr>
          <a:xfrm>
            <a:off x="406413" y="1508760"/>
            <a:ext cx="2931874" cy="64633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Извещение о проведении электронного аукциона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76F1786-6182-46D1-879F-AD53C9B61658}"/>
              </a:ext>
            </a:extLst>
          </p:cNvPr>
          <p:cNvSpPr/>
          <p:nvPr/>
        </p:nvSpPr>
        <p:spPr>
          <a:xfrm>
            <a:off x="6073050" y="1569721"/>
            <a:ext cx="4416425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заказчиком извещение о проведении электронного аукциона в ЕИС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2E753C6-7F46-4AD7-955F-D472BFED402A}"/>
              </a:ext>
            </a:extLst>
          </p:cNvPr>
          <p:cNvSpPr/>
          <p:nvPr/>
        </p:nvSpPr>
        <p:spPr>
          <a:xfrm>
            <a:off x="4416283" y="2595297"/>
            <a:ext cx="334644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Н(М)Ц контракта (цена лота) не превышает 3 млн. рублей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FE787A9-539C-4A47-8BBB-04AD23A2CC26}"/>
              </a:ext>
            </a:extLst>
          </p:cNvPr>
          <p:cNvSpPr/>
          <p:nvPr/>
        </p:nvSpPr>
        <p:spPr>
          <a:xfrm>
            <a:off x="8568627" y="2595296"/>
            <a:ext cx="326983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Н(М)Ц контракта (цена лота) превышает 3 млн. рублей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0769CD67-4BAB-436C-91E4-C4B368DC8A41}"/>
              </a:ext>
            </a:extLst>
          </p:cNvPr>
          <p:cNvCxnSpPr/>
          <p:nvPr/>
        </p:nvCxnSpPr>
        <p:spPr>
          <a:xfrm>
            <a:off x="6191795" y="2407922"/>
            <a:ext cx="392399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E2433037-56BE-4C7C-932E-FE71BB24754C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8281263" y="2216052"/>
            <a:ext cx="0" cy="19187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51FF8588-93C7-4A7B-A14D-D7C95C7D5A47}"/>
              </a:ext>
            </a:extLst>
          </p:cNvPr>
          <p:cNvCxnSpPr>
            <a:cxnSpLocks/>
          </p:cNvCxnSpPr>
          <p:nvPr/>
        </p:nvCxnSpPr>
        <p:spPr>
          <a:xfrm>
            <a:off x="6191795" y="2407922"/>
            <a:ext cx="0" cy="19187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EE86CE0C-74C8-4DB6-B086-573FE572466D}"/>
              </a:ext>
            </a:extLst>
          </p:cNvPr>
          <p:cNvCxnSpPr>
            <a:cxnSpLocks/>
          </p:cNvCxnSpPr>
          <p:nvPr/>
        </p:nvCxnSpPr>
        <p:spPr>
          <a:xfrm>
            <a:off x="10115791" y="2403427"/>
            <a:ext cx="0" cy="19187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6A7C4A7-D3B3-4C6B-916B-3DAE25743734}"/>
              </a:ext>
            </a:extLst>
          </p:cNvPr>
          <p:cNvSpPr/>
          <p:nvPr/>
        </p:nvSpPr>
        <p:spPr>
          <a:xfrm>
            <a:off x="4416283" y="3408963"/>
            <a:ext cx="3346448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 размещает в ЕИС извещение о проведении ЭА не менее чем за 7 дней до даты окончания срока подачи заявок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25989DD-72CE-46C9-A46A-9CC1644B4499}"/>
              </a:ext>
            </a:extLst>
          </p:cNvPr>
          <p:cNvSpPr/>
          <p:nvPr/>
        </p:nvSpPr>
        <p:spPr>
          <a:xfrm>
            <a:off x="8553539" y="3429000"/>
            <a:ext cx="3300010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 размещает в ЕИС извещение о проведении ЭА не менее чем за 15 дней до окончания срока подачи заявок.</a:t>
            </a: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F6F02042-3A3E-48C4-8604-92AF503EFFFE}"/>
              </a:ext>
            </a:extLst>
          </p:cNvPr>
          <p:cNvCxnSpPr>
            <a:cxnSpLocks/>
            <a:stCxn id="6" idx="2"/>
            <a:endCxn id="15" idx="0"/>
          </p:cNvCxnSpPr>
          <p:nvPr/>
        </p:nvCxnSpPr>
        <p:spPr>
          <a:xfrm>
            <a:off x="6089507" y="3241628"/>
            <a:ext cx="0" cy="16733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8724ABA7-B14F-4CC9-91FE-97781ABF7AFA}"/>
              </a:ext>
            </a:extLst>
          </p:cNvPr>
          <p:cNvCxnSpPr>
            <a:cxnSpLocks/>
            <a:stCxn id="7" idx="2"/>
            <a:endCxn id="16" idx="0"/>
          </p:cNvCxnSpPr>
          <p:nvPr/>
        </p:nvCxnSpPr>
        <p:spPr>
          <a:xfrm>
            <a:off x="10203544" y="3241627"/>
            <a:ext cx="0" cy="18737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4D0D49E7-7B7A-4832-9CE0-83D277046A9D}"/>
              </a:ext>
            </a:extLst>
          </p:cNvPr>
          <p:cNvSpPr/>
          <p:nvPr/>
        </p:nvSpPr>
        <p:spPr>
          <a:xfrm>
            <a:off x="338451" y="2258795"/>
            <a:ext cx="3812041" cy="2800767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адрес ЭП в сети «Интернет»;</a:t>
            </a:r>
          </a:p>
          <a:p>
            <a:pPr algn="just"/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дата окончания срока рассмотрения заявок на участие в таком аукционе;</a:t>
            </a:r>
          </a:p>
          <a:p>
            <a:pPr algn="just"/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дата проведения такого аукциона. В случае, если дата проведения такого аукциона приходится на нерабочий день, день проведения такого аукциона переносится на следующий за ним рабочий день;</a:t>
            </a:r>
          </a:p>
          <a:p>
            <a:pPr algn="just"/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размер обеспечения заявок на участие в таком аукционе;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4C3D176D-52C2-48F7-A77F-15601563B714}"/>
              </a:ext>
            </a:extLst>
          </p:cNvPr>
          <p:cNvSpPr/>
          <p:nvPr/>
        </p:nvSpPr>
        <p:spPr>
          <a:xfrm>
            <a:off x="338451" y="5246935"/>
            <a:ext cx="11548175" cy="1323439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преимущества, предоставляемые заказчиком;</a:t>
            </a:r>
          </a:p>
          <a:p>
            <a:pPr algn="just"/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предъявляемые участникам такого аукциона единые и дополнительные требования и исчерпывающий перечень документов, которые должны быть представлены участниками такого аукциона;</a:t>
            </a:r>
          </a:p>
          <a:p>
            <a:pPr algn="just"/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7) условия, запреты и ограничения допуска товаров, происходящих из иностранного государства или группы иностранных государств, работ, услуг, соответственно выполняемых, оказываемых иностранными лицами.</a:t>
            </a:r>
          </a:p>
        </p:txBody>
      </p:sp>
    </p:spTree>
    <p:extLst>
      <p:ext uri="{BB962C8B-B14F-4D97-AF65-F5344CB8AC3E}">
        <p14:creationId xmlns:p14="http://schemas.microsoft.com/office/powerpoint/2010/main" val="238986999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B94CFB3-F7D4-4F39-9908-788C7460B3C5}"/>
              </a:ext>
            </a:extLst>
          </p:cNvPr>
          <p:cNvSpPr/>
          <p:nvPr/>
        </p:nvSpPr>
        <p:spPr>
          <a:xfrm>
            <a:off x="1342725" y="240631"/>
            <a:ext cx="99732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2. Конкурентные способы закупок: конкурсы, аукционы, запрос котировок, запрос предложений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03AF6A-85C7-4F95-80AD-D7F7ECB0CA2B}"/>
              </a:ext>
            </a:extLst>
          </p:cNvPr>
          <p:cNvSpPr/>
          <p:nvPr/>
        </p:nvSpPr>
        <p:spPr>
          <a:xfrm>
            <a:off x="493484" y="1071628"/>
            <a:ext cx="5297713" cy="64633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документации об электронном аукционе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E501E0D-D1DB-4C36-8508-09A9C9FD29C4}"/>
              </a:ext>
            </a:extLst>
          </p:cNvPr>
          <p:cNvSpPr/>
          <p:nvPr/>
        </p:nvSpPr>
        <p:spPr>
          <a:xfrm>
            <a:off x="6640438" y="1071628"/>
            <a:ext cx="5297713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Извещение об электронном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аукционе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FF26D02-93A3-4C4A-922C-420846E5B894}"/>
              </a:ext>
            </a:extLst>
          </p:cNvPr>
          <p:cNvSpPr/>
          <p:nvPr/>
        </p:nvSpPr>
        <p:spPr>
          <a:xfrm>
            <a:off x="384780" y="1841242"/>
            <a:ext cx="11553371" cy="50167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наименование и описание объекта закупки и условия контракта, в том числе обоснование Н(М)Ц контракта;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требования к содержанию, составу заявки на участие в таком аукционе и инструкция по ее заполнению. При этом не допускается установление требований, влекущих за собой ограничение количества участников такого аукциона или ограничение доступа к участию в таком аукционе;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дата и время окончания срока подачи заявок на участие в таком аукционе;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дата окончания срока рассмотрения заявок;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дата проведения такого аукциона;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информация о валюте, используемой для формирования цены контракта и расчетов с П(П)И;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7) порядок применения официального курса иностранной валюты к рублю РФ, установленного ЦБ РФ и используемого при оплате контракта;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8) размер ОИК, срок и порядок предоставления указанного обеспечения, требования к ОИК;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9) возможность заказчика изменить условия контракта в соответствии с положениями Закона;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10) информация о контрактной службе, контрактном управляющем, ответственных за заключение контракта, срок, в течение которого победитель такого аукциона или иной участник, с которым заключается контракт при уклонении победителя такого аукциона от заключения контракта, должен подписать контракт, условия признания победителя такого аукциона или иного участника такого аукциона уклонившимися от заключения контракта;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11) порядок, даты начала и окончания срока предоставления участникам такого аукциона разъяснений положений ДЭА;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12) информация о возможности одностороннего отказа от исполнения контракта.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ДЭА наряду вышеуказанной информацией содержит единые и дополнительные требования к участникам такого аукциона. ДЭА не может содержать требования к оформлению и форме заявки на участие в таком аукционе.</a:t>
            </a:r>
          </a:p>
        </p:txBody>
      </p:sp>
    </p:spTree>
    <p:extLst>
      <p:ext uri="{BB962C8B-B14F-4D97-AF65-F5344CB8AC3E}">
        <p14:creationId xmlns:p14="http://schemas.microsoft.com/office/powerpoint/2010/main" val="73727842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B94CFB3-F7D4-4F39-9908-788C7460B3C5}"/>
              </a:ext>
            </a:extLst>
          </p:cNvPr>
          <p:cNvSpPr/>
          <p:nvPr/>
        </p:nvSpPr>
        <p:spPr>
          <a:xfrm>
            <a:off x="1342725" y="240631"/>
            <a:ext cx="99732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2. Конкурентные способы закупок: конкурсы, аукционы, запрос котировок, запрос предложений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03AF6A-85C7-4F95-80AD-D7F7ECB0CA2B}"/>
              </a:ext>
            </a:extLst>
          </p:cNvPr>
          <p:cNvSpPr/>
          <p:nvPr/>
        </p:nvSpPr>
        <p:spPr>
          <a:xfrm>
            <a:off x="571047" y="1232988"/>
            <a:ext cx="11359696" cy="64633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предоставления документации об электронном аукционе,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разъяснений ее положений и внесение в нее изменений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406CA06-66B1-4A98-9948-502474923A24}"/>
              </a:ext>
            </a:extLst>
          </p:cNvPr>
          <p:cNvSpPr/>
          <p:nvPr/>
        </p:nvSpPr>
        <p:spPr>
          <a:xfrm>
            <a:off x="571047" y="2146665"/>
            <a:ext cx="6294210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Любой участник ЭА, получивший аккредитацию на ЭП, вправе направить на адрес ЭП, на которой планируется проведение такого аукциона, запрос о даче разъяснений положений ДЭА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EE87277-4E9A-4018-80AF-65156EB5F118}"/>
              </a:ext>
            </a:extLst>
          </p:cNvPr>
          <p:cNvSpPr/>
          <p:nvPr/>
        </p:nvSpPr>
        <p:spPr>
          <a:xfrm>
            <a:off x="7010401" y="2146665"/>
            <a:ext cx="4920342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такого аукциона вправе направить не более чем три запроса о даче разъяснений положений данной ДЭА в отношении одного такого аукциона.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62E2472-4DF6-4689-892F-9DBB2C3CC3B5}"/>
              </a:ext>
            </a:extLst>
          </p:cNvPr>
          <p:cNvSpPr/>
          <p:nvPr/>
        </p:nvSpPr>
        <p:spPr>
          <a:xfrm>
            <a:off x="505732" y="3429000"/>
            <a:ext cx="6359525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1 часа с момента поступления указанного запроса он направляется оператором ЭП заказчику.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73916B4-DFCF-459C-AD04-1300FC6B8356}"/>
              </a:ext>
            </a:extLst>
          </p:cNvPr>
          <p:cNvSpPr/>
          <p:nvPr/>
        </p:nvSpPr>
        <p:spPr>
          <a:xfrm>
            <a:off x="505732" y="4280784"/>
            <a:ext cx="6359525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2 дней с даты поступления от оператора ЭП указанного запроса заказчик размещает в ЕИС разъяснения положений ДЭА с указанием предмета запроса, но без указания участника, от которого поступил указанный запрос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0C27386-7289-42D1-8F2E-30AAA27C1BC2}"/>
              </a:ext>
            </a:extLst>
          </p:cNvPr>
          <p:cNvSpPr/>
          <p:nvPr/>
        </p:nvSpPr>
        <p:spPr>
          <a:xfrm>
            <a:off x="7010399" y="4280448"/>
            <a:ext cx="4920343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Указанный запрос поступил заказчику не позднее чем за 3 дня до даты окончания срока подачи заявок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5B1F3BE-E132-4DA3-BADA-78BC7277FAFD}"/>
              </a:ext>
            </a:extLst>
          </p:cNvPr>
          <p:cNvSpPr/>
          <p:nvPr/>
        </p:nvSpPr>
        <p:spPr>
          <a:xfrm>
            <a:off x="505732" y="5625012"/>
            <a:ext cx="6359525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 по собственной инициативе или в соответствии с поступившим запросом о даче разъяснений положений ДЭА вправе принять решение о внесении изменений в ДЭА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3D760C1-D474-4CB0-8F69-9863C15BF2E0}"/>
              </a:ext>
            </a:extLst>
          </p:cNvPr>
          <p:cNvSpPr/>
          <p:nvPr/>
        </p:nvSpPr>
        <p:spPr>
          <a:xfrm>
            <a:off x="7010399" y="5398175"/>
            <a:ext cx="4920343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чем за 2 дня до даты окончания срока подачи заявок. Изменение объекта закупки и увеличение размера обеспечения данных заявок не допускаются</a:t>
            </a:r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7DAAA46D-F222-4FC5-B452-3CEFD59769BC}"/>
              </a:ext>
            </a:extLst>
          </p:cNvPr>
          <p:cNvSpPr/>
          <p:nvPr/>
        </p:nvSpPr>
        <p:spPr>
          <a:xfrm rot="5400000">
            <a:off x="664358" y="2919674"/>
            <a:ext cx="357187" cy="484632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Стрелка: вправо 11">
            <a:extLst>
              <a:ext uri="{FF2B5EF4-FFF2-40B4-BE49-F238E27FC236}">
                <a16:creationId xmlns:a16="http://schemas.microsoft.com/office/drawing/2014/main" id="{C17B61AF-4F52-4404-B9DB-3603D8221D15}"/>
              </a:ext>
            </a:extLst>
          </p:cNvPr>
          <p:cNvSpPr/>
          <p:nvPr/>
        </p:nvSpPr>
        <p:spPr>
          <a:xfrm rot="5400000">
            <a:off x="634768" y="3898586"/>
            <a:ext cx="357187" cy="484632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id="{51C4180C-D207-4945-B205-BC671BB53BE9}"/>
              </a:ext>
            </a:extLst>
          </p:cNvPr>
          <p:cNvSpPr/>
          <p:nvPr/>
        </p:nvSpPr>
        <p:spPr>
          <a:xfrm rot="5400000">
            <a:off x="664357" y="5294280"/>
            <a:ext cx="357187" cy="484632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Стрелка: вправо 13">
            <a:extLst>
              <a:ext uri="{FF2B5EF4-FFF2-40B4-BE49-F238E27FC236}">
                <a16:creationId xmlns:a16="http://schemas.microsoft.com/office/drawing/2014/main" id="{BC3AE3A0-CC62-4654-9A83-A78EC9E67A99}"/>
              </a:ext>
            </a:extLst>
          </p:cNvPr>
          <p:cNvSpPr/>
          <p:nvPr/>
        </p:nvSpPr>
        <p:spPr>
          <a:xfrm rot="10800000">
            <a:off x="6831805" y="2837567"/>
            <a:ext cx="357187" cy="484632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Стрелка: вправо 14">
            <a:extLst>
              <a:ext uri="{FF2B5EF4-FFF2-40B4-BE49-F238E27FC236}">
                <a16:creationId xmlns:a16="http://schemas.microsoft.com/office/drawing/2014/main" id="{17C40387-1E9A-49C3-A457-457C5847377F}"/>
              </a:ext>
            </a:extLst>
          </p:cNvPr>
          <p:cNvSpPr/>
          <p:nvPr/>
        </p:nvSpPr>
        <p:spPr>
          <a:xfrm rot="10800000">
            <a:off x="6831804" y="4744906"/>
            <a:ext cx="357187" cy="484632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Стрелка: вправо 15">
            <a:extLst>
              <a:ext uri="{FF2B5EF4-FFF2-40B4-BE49-F238E27FC236}">
                <a16:creationId xmlns:a16="http://schemas.microsoft.com/office/drawing/2014/main" id="{18F4A0CD-FE51-48DF-85CC-12E79D7E9530}"/>
              </a:ext>
            </a:extLst>
          </p:cNvPr>
          <p:cNvSpPr/>
          <p:nvPr/>
        </p:nvSpPr>
        <p:spPr>
          <a:xfrm rot="10800000">
            <a:off x="6818618" y="6363821"/>
            <a:ext cx="357187" cy="484632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57702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B94CFB3-F7D4-4F39-9908-788C7460B3C5}"/>
              </a:ext>
            </a:extLst>
          </p:cNvPr>
          <p:cNvSpPr/>
          <p:nvPr/>
        </p:nvSpPr>
        <p:spPr>
          <a:xfrm>
            <a:off x="1342725" y="240631"/>
            <a:ext cx="105278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2. Конкурентные способы закупок: конкурсы, аукционы, запрос котировок, запрос предложений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03AF6A-85C7-4F95-80AD-D7F7ECB0CA2B}"/>
              </a:ext>
            </a:extLst>
          </p:cNvPr>
          <p:cNvSpPr/>
          <p:nvPr/>
        </p:nvSpPr>
        <p:spPr>
          <a:xfrm>
            <a:off x="177232" y="1071628"/>
            <a:ext cx="4963871" cy="64633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подачи заявок на участие в электронном аукционе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126EE52-B9FB-4D59-8EDC-FDBB366692DF}"/>
              </a:ext>
            </a:extLst>
          </p:cNvPr>
          <p:cNvSpPr/>
          <p:nvPr/>
        </p:nvSpPr>
        <p:spPr>
          <a:xfrm>
            <a:off x="6129838" y="1130341"/>
            <a:ext cx="4112078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часть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заявки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773DA1B-B963-40EF-9A04-8D7E2369F4AF}"/>
              </a:ext>
            </a:extLst>
          </p:cNvPr>
          <p:cNvSpPr/>
          <p:nvPr/>
        </p:nvSpPr>
        <p:spPr>
          <a:xfrm>
            <a:off x="177232" y="2132629"/>
            <a:ext cx="4963879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заключении контракта на поставку товара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C26C18D-5B81-4932-B0A7-917142FD7F11}"/>
              </a:ext>
            </a:extLst>
          </p:cNvPr>
          <p:cNvSpPr/>
          <p:nvPr/>
        </p:nvSpPr>
        <p:spPr>
          <a:xfrm>
            <a:off x="5402376" y="2158164"/>
            <a:ext cx="6468169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заключении контракта на выполнение работы, для выполнения или оказания которых используется товар: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E26CDEF4-3DEF-46F9-8C83-992F0910E14B}"/>
              </a:ext>
            </a:extLst>
          </p:cNvPr>
          <p:cNvCxnSpPr>
            <a:cxnSpLocks/>
          </p:cNvCxnSpPr>
          <p:nvPr/>
        </p:nvCxnSpPr>
        <p:spPr>
          <a:xfrm>
            <a:off x="2383398" y="1966295"/>
            <a:ext cx="7764477" cy="449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08886FDB-D57F-49DB-BCAA-CDEBF3C7ABD5}"/>
              </a:ext>
            </a:extLst>
          </p:cNvPr>
          <p:cNvCxnSpPr>
            <a:cxnSpLocks/>
          </p:cNvCxnSpPr>
          <p:nvPr/>
        </p:nvCxnSpPr>
        <p:spPr>
          <a:xfrm>
            <a:off x="8313347" y="1778920"/>
            <a:ext cx="0" cy="19187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D9EA58E7-7DE7-4D55-8261-41CC84E2DBF5}"/>
              </a:ext>
            </a:extLst>
          </p:cNvPr>
          <p:cNvCxnSpPr>
            <a:cxnSpLocks/>
          </p:cNvCxnSpPr>
          <p:nvPr/>
        </p:nvCxnSpPr>
        <p:spPr>
          <a:xfrm>
            <a:off x="2383397" y="1966295"/>
            <a:ext cx="1" cy="16633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1A011E86-B894-4548-BF9F-CBB4C5F6D6AF}"/>
              </a:ext>
            </a:extLst>
          </p:cNvPr>
          <p:cNvCxnSpPr>
            <a:cxnSpLocks/>
          </p:cNvCxnSpPr>
          <p:nvPr/>
        </p:nvCxnSpPr>
        <p:spPr>
          <a:xfrm>
            <a:off x="10147875" y="1966295"/>
            <a:ext cx="0" cy="19187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FBDF00E-909F-4F9B-A6DF-E297E25A7166}"/>
              </a:ext>
            </a:extLst>
          </p:cNvPr>
          <p:cNvSpPr/>
          <p:nvPr/>
        </p:nvSpPr>
        <p:spPr>
          <a:xfrm>
            <a:off x="177232" y="2887151"/>
            <a:ext cx="4963865" cy="1477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Согласие участника такого аукциона на поставку товара в случае, если этот участник предлагает для поставки товар, в отношении которого в ДЭА содержится указание на товарный знак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2CA21CB-2564-4690-99D9-92C15FBC6ACD}"/>
              </a:ext>
            </a:extLst>
          </p:cNvPr>
          <p:cNvSpPr/>
          <p:nvPr/>
        </p:nvSpPr>
        <p:spPr>
          <a:xfrm>
            <a:off x="5402376" y="2979484"/>
            <a:ext cx="6468169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Согласие на использование товара, в отношении которого в ДЭА содержится указание на товарный знак 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D635BAB5-A959-4151-918D-924BE108466C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2659172" y="2778960"/>
            <a:ext cx="0" cy="17498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627EE8BE-C335-4C39-AB23-75A70A68291D}"/>
              </a:ext>
            </a:extLst>
          </p:cNvPr>
          <p:cNvCxnSpPr>
            <a:cxnSpLocks/>
            <a:stCxn id="7" idx="2"/>
            <a:endCxn id="13" idx="0"/>
          </p:cNvCxnSpPr>
          <p:nvPr/>
        </p:nvCxnSpPr>
        <p:spPr>
          <a:xfrm>
            <a:off x="8636461" y="2804495"/>
            <a:ext cx="0" cy="17498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1803B5FD-114D-4971-88E1-F66B305BCA6D}"/>
              </a:ext>
            </a:extLst>
          </p:cNvPr>
          <p:cNvSpPr/>
          <p:nvPr/>
        </p:nvSpPr>
        <p:spPr>
          <a:xfrm>
            <a:off x="177232" y="4450443"/>
            <a:ext cx="4963865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Конкретные показатели, соответствующие значениям, установленным ДЭА, и указание на товарный знак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D67D4B7F-5A71-4B3C-B5FA-157E7D000500}"/>
              </a:ext>
            </a:extLst>
          </p:cNvPr>
          <p:cNvSpPr/>
          <p:nvPr/>
        </p:nvSpPr>
        <p:spPr>
          <a:xfrm>
            <a:off x="169636" y="5495079"/>
            <a:ext cx="4963865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Согласие участника аукциона на выполнение работы или оказание услуги на условиях, предусмотренных ДЭА, при проведении такого аукциона на выполнение работы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16D7F3E5-0BB8-4218-B2CF-08176908F45F}"/>
              </a:ext>
            </a:extLst>
          </p:cNvPr>
          <p:cNvSpPr/>
          <p:nvPr/>
        </p:nvSpPr>
        <p:spPr>
          <a:xfrm>
            <a:off x="5402375" y="3832524"/>
            <a:ext cx="6468169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Конкретные показатели используемого товара, соответствующие значениям, установленным ДЭА, и указание на товарный знак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0F70A9B7-135E-42C3-A195-122049D9535D}"/>
              </a:ext>
            </a:extLst>
          </p:cNvPr>
          <p:cNvSpPr/>
          <p:nvPr/>
        </p:nvSpPr>
        <p:spPr>
          <a:xfrm>
            <a:off x="5402374" y="4917600"/>
            <a:ext cx="6468169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Эскиз, рисунок, чертеж, фотографию, иное изображение товара, на поставку которого заключается контракт</a:t>
            </a:r>
          </a:p>
        </p:txBody>
      </p:sp>
    </p:spTree>
    <p:extLst>
      <p:ext uri="{BB962C8B-B14F-4D97-AF65-F5344CB8AC3E}">
        <p14:creationId xmlns:p14="http://schemas.microsoft.com/office/powerpoint/2010/main" val="120277604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B94CFB3-F7D4-4F39-9908-788C7460B3C5}"/>
              </a:ext>
            </a:extLst>
          </p:cNvPr>
          <p:cNvSpPr/>
          <p:nvPr/>
        </p:nvSpPr>
        <p:spPr>
          <a:xfrm>
            <a:off x="1342725" y="240631"/>
            <a:ext cx="99732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2. Конкурентные способы закупок: конкурсы, аукционы, запрос котировок, запрос предложений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5F6E113-865C-499D-9F76-F969F7744172}"/>
              </a:ext>
            </a:extLst>
          </p:cNvPr>
          <p:cNvSpPr/>
          <p:nvPr/>
        </p:nvSpPr>
        <p:spPr>
          <a:xfrm>
            <a:off x="289526" y="1071628"/>
            <a:ext cx="4963871" cy="64633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подачи заявок на участие в электронном аукционе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A56A9DF-684C-4256-A8D7-C1FC2A18770C}"/>
              </a:ext>
            </a:extLst>
          </p:cNvPr>
          <p:cNvSpPr/>
          <p:nvPr/>
        </p:nvSpPr>
        <p:spPr>
          <a:xfrm>
            <a:off x="6095999" y="1071627"/>
            <a:ext cx="5219953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часть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заявки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288190C-4917-4125-9F52-1B82EEAC3962}"/>
              </a:ext>
            </a:extLst>
          </p:cNvPr>
          <p:cNvSpPr/>
          <p:nvPr/>
        </p:nvSpPr>
        <p:spPr>
          <a:xfrm>
            <a:off x="289526" y="1902625"/>
            <a:ext cx="11026426" cy="45243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наименование, фирменное наименование (при наличии), место нахождения, почтовый адрес (для юридического лица), ФИО, паспортные данные, место жительства (для физического лица), номер контактного телефона, ИНН участника или в соответствии с законодательством соответствующего иностранного государства аналог ИНН участника (для иностранного лица), ИНН учредителей, членов коллегиального исполнительного органа, лица, исполняющего функции единоличного исполнительного органа участника такого аукциона;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документы, подтверждающие соответствие участника такого аукциона единым и дополнительным требованиям (при наличии таких требований), или копии этих документов;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копии документов, подтверждающих соответствие ТРУ требованиям, установленным в соответствии с законодательством РФ, в случае, если в соответствии с законодательством РФ установлены требования к ТРУ и представление указанных документов предусмотрено ДЭА;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решение об одобрении или о совершении крупной сделки либо копия данного решения в случае, если требование о необходимости наличия данного решения для совершения крупной сделки установлено федеральными законами и иными нормативными правовыми актами РФ и (или) учредительными документами юридического лица и для участника такого аукциона заключаемый контракт или предоставление обеспечения заявки на участие в таком аукционе, ОИК является крупной сделкой;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документы, подтверждающие право участника такого аукциона на получение преимущества или копии этих документов;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документы, подтверждающие соответствие участника такого аукциона и (или) предлагаемых им ТРУ условиям, запретам и ограничениям, установленным заказчиком с учетом применения национального режима, или копии этих документов.</a:t>
            </a:r>
          </a:p>
        </p:txBody>
      </p:sp>
    </p:spTree>
    <p:extLst>
      <p:ext uri="{BB962C8B-B14F-4D97-AF65-F5344CB8AC3E}">
        <p14:creationId xmlns:p14="http://schemas.microsoft.com/office/powerpoint/2010/main" val="384835336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B94CFB3-F7D4-4F39-9908-788C7460B3C5}"/>
              </a:ext>
            </a:extLst>
          </p:cNvPr>
          <p:cNvSpPr/>
          <p:nvPr/>
        </p:nvSpPr>
        <p:spPr>
          <a:xfrm>
            <a:off x="1342724" y="240631"/>
            <a:ext cx="107082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2. Конкурентные способы закупок: конкурсы, аукционы, запрос котировок, запрос предложений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676287A-0BAA-4EB5-BB3D-356C0DC387BC}"/>
              </a:ext>
            </a:extLst>
          </p:cNvPr>
          <p:cNvSpPr/>
          <p:nvPr/>
        </p:nvSpPr>
        <p:spPr>
          <a:xfrm>
            <a:off x="141074" y="1071628"/>
            <a:ext cx="6039067" cy="64633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подачи заявок на участие в электронном аукционе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1A3D282-8A5C-434E-9F91-1EF159746FAE}"/>
              </a:ext>
            </a:extLst>
          </p:cNvPr>
          <p:cNvSpPr/>
          <p:nvPr/>
        </p:nvSpPr>
        <p:spPr>
          <a:xfrm>
            <a:off x="194041" y="5971038"/>
            <a:ext cx="5986101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ЭА вправе подать только одну заявку на участие в аукционе в отношении каждого объекта закупки.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B69E9EF-59A7-4365-AB3A-DD5675D46CF8}"/>
              </a:ext>
            </a:extLst>
          </p:cNvPr>
          <p:cNvSpPr/>
          <p:nvPr/>
        </p:nvSpPr>
        <p:spPr>
          <a:xfrm>
            <a:off x="179952" y="1870299"/>
            <a:ext cx="5986101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ЭА вправе подать заявку на участие в аукционе в любое время с момента размещения извещения о его проведении до предусмотренных ДЭА даты и времени окончания срока подачи заявок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E336B61-E63D-416D-A6DF-D6B6E77123D4}"/>
              </a:ext>
            </a:extLst>
          </p:cNvPr>
          <p:cNvSpPr/>
          <p:nvPr/>
        </p:nvSpPr>
        <p:spPr>
          <a:xfrm>
            <a:off x="194040" y="3222968"/>
            <a:ext cx="5986101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Заявка на участие в ЭА направляется участником оператору ЭП в форме двух электронных документов, содержащих первую и вторую части заявки. Указанные электронные документы подаются одновременно.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7039BB7-94EB-4FCF-BF6E-05A23BFFBAB7}"/>
              </a:ext>
            </a:extLst>
          </p:cNvPr>
          <p:cNvSpPr/>
          <p:nvPr/>
        </p:nvSpPr>
        <p:spPr>
          <a:xfrm>
            <a:off x="194041" y="4597003"/>
            <a:ext cx="5972012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1 часа с момента получения заявки оператор ЭП обязан присвоить ей порядковый номер и подтвердить ее получение участнику в форме электронного документа с указанием присвоенного порядкового номера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C6FD2B7-62EC-4D50-9410-F04AF1BF2FAF}"/>
              </a:ext>
            </a:extLst>
          </p:cNvPr>
          <p:cNvSpPr/>
          <p:nvPr/>
        </p:nvSpPr>
        <p:spPr>
          <a:xfrm>
            <a:off x="6329339" y="1824951"/>
            <a:ext cx="5668620" cy="452431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подача заявки, неподписанной усиленной электронной подписью лица, имеющего право действовать от имени участника;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подача одним участником такого аукциона двух и более заявок при условии, что поданные ранее заявки этим участником не отозваны. В указанном случае этому участнику возвращаются все заявки на участие в таком аукционе;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получение заявки после даты или времени окончания срока подачи заявок;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получение заявки от участника, аккредитация которого заканчивается менее чем за три месяца до даты подачи заявки;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отсутствие на лицевом счете участника денежных средств в размере обеспечения данной заявки, в отношении которых не осуществлено блокирование.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93AC26E-89E7-455C-9A5B-073C406BCC61}"/>
              </a:ext>
            </a:extLst>
          </p:cNvPr>
          <p:cNvSpPr/>
          <p:nvPr/>
        </p:nvSpPr>
        <p:spPr>
          <a:xfrm>
            <a:off x="6283975" y="1081008"/>
            <a:ext cx="5766951" cy="64633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течение 1 часа с момента получения заявки оператор ЭП возвращает эту заявку подавшему ее участнику ЭА</a:t>
            </a:r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8C827494-6B4E-4B1B-ABA4-369064F69641}"/>
              </a:ext>
            </a:extLst>
          </p:cNvPr>
          <p:cNvSpPr/>
          <p:nvPr/>
        </p:nvSpPr>
        <p:spPr>
          <a:xfrm rot="5400000">
            <a:off x="11630016" y="1494403"/>
            <a:ext cx="357187" cy="484632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Стрелка: вправо 11">
            <a:extLst>
              <a:ext uri="{FF2B5EF4-FFF2-40B4-BE49-F238E27FC236}">
                <a16:creationId xmlns:a16="http://schemas.microsoft.com/office/drawing/2014/main" id="{7D1BF5B9-A8B8-4A7A-BDC8-8C6412C5DDAC}"/>
              </a:ext>
            </a:extLst>
          </p:cNvPr>
          <p:cNvSpPr/>
          <p:nvPr/>
        </p:nvSpPr>
        <p:spPr>
          <a:xfrm rot="5400000">
            <a:off x="5848978" y="1524991"/>
            <a:ext cx="357187" cy="484632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id="{DFBDF6E0-F40D-43C3-97CA-E0B61C6A2B9F}"/>
              </a:ext>
            </a:extLst>
          </p:cNvPr>
          <p:cNvSpPr/>
          <p:nvPr/>
        </p:nvSpPr>
        <p:spPr>
          <a:xfrm rot="5400000">
            <a:off x="5818683" y="2841881"/>
            <a:ext cx="357187" cy="484632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Стрелка: вправо 13">
            <a:extLst>
              <a:ext uri="{FF2B5EF4-FFF2-40B4-BE49-F238E27FC236}">
                <a16:creationId xmlns:a16="http://schemas.microsoft.com/office/drawing/2014/main" id="{A3F2A832-EDFB-41AA-A3A1-4A155DEB4CB8}"/>
              </a:ext>
            </a:extLst>
          </p:cNvPr>
          <p:cNvSpPr/>
          <p:nvPr/>
        </p:nvSpPr>
        <p:spPr>
          <a:xfrm rot="5400000">
            <a:off x="5878704" y="4193270"/>
            <a:ext cx="357187" cy="484632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Стрелка: вправо 14">
            <a:extLst>
              <a:ext uri="{FF2B5EF4-FFF2-40B4-BE49-F238E27FC236}">
                <a16:creationId xmlns:a16="http://schemas.microsoft.com/office/drawing/2014/main" id="{4BBDF5E5-66B5-4835-BABE-563C689FEC81}"/>
              </a:ext>
            </a:extLst>
          </p:cNvPr>
          <p:cNvSpPr/>
          <p:nvPr/>
        </p:nvSpPr>
        <p:spPr>
          <a:xfrm rot="5400000">
            <a:off x="5804595" y="5581814"/>
            <a:ext cx="357187" cy="484632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7711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B94CFB3-F7D4-4F39-9908-788C7460B3C5}"/>
              </a:ext>
            </a:extLst>
          </p:cNvPr>
          <p:cNvSpPr/>
          <p:nvPr/>
        </p:nvSpPr>
        <p:spPr>
          <a:xfrm>
            <a:off x="1342725" y="240631"/>
            <a:ext cx="104642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2. Конкурентные способы закупок: конкурсы, аукционы, запрос котировок, запрос предложений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03AF6A-85C7-4F95-80AD-D7F7ECB0CA2B}"/>
              </a:ext>
            </a:extLst>
          </p:cNvPr>
          <p:cNvSpPr/>
          <p:nvPr/>
        </p:nvSpPr>
        <p:spPr>
          <a:xfrm>
            <a:off x="692151" y="1218141"/>
            <a:ext cx="11114838" cy="36933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рассмотрения первых частей заявок на участие в электронном аукционе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BEB4889-54B5-424A-A9BF-0B9F9144883D}"/>
              </a:ext>
            </a:extLst>
          </p:cNvPr>
          <p:cNvSpPr/>
          <p:nvPr/>
        </p:nvSpPr>
        <p:spPr>
          <a:xfrm>
            <a:off x="692151" y="1733986"/>
            <a:ext cx="5612396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Аукционная комиссия проверяет первые части заявок на соответствие требованиям, установленным ДЭА в отношении закупаемых ТРУ.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91FB204-5B43-4A1A-AAE2-1BD8F5608CFC}"/>
              </a:ext>
            </a:extLst>
          </p:cNvPr>
          <p:cNvSpPr/>
          <p:nvPr/>
        </p:nvSpPr>
        <p:spPr>
          <a:xfrm>
            <a:off x="6930189" y="1733986"/>
            <a:ext cx="4876800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рассмотрения первых частей заявок не может превышать 7 дней с даты окончания срока подачи указанных заявок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9B8C939-5310-49CE-B72B-EB965EC03683}"/>
              </a:ext>
            </a:extLst>
          </p:cNvPr>
          <p:cNvSpPr/>
          <p:nvPr/>
        </p:nvSpPr>
        <p:spPr>
          <a:xfrm>
            <a:off x="692151" y="2985037"/>
            <a:ext cx="5612396" cy="1477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рассмотрения первых частей заявок аукционная комиссия принимает решение о допуске УЗ, подавшего заявку, к участию в нем и признании этого УЗ участником аукциона или об отказе в допуске к участию в аукционе.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04B458A-81B1-42C4-A156-B3003F08088F}"/>
              </a:ext>
            </a:extLst>
          </p:cNvPr>
          <p:cNvSpPr/>
          <p:nvPr/>
        </p:nvSpPr>
        <p:spPr>
          <a:xfrm>
            <a:off x="6930189" y="2908023"/>
            <a:ext cx="4876800" cy="25853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ЭА не допускается к участию в нем в случае: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непредоставления информации, которая предусмотрена Законом к содержанию первой части заявки или предоставления недостоверной информации;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несоответствия информации, которая предусмотрена Законом к содержанию первой части заявки, требованиям ДЭА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802C2EB-D533-46B0-B447-5DBC72FF2951}"/>
              </a:ext>
            </a:extLst>
          </p:cNvPr>
          <p:cNvSpPr/>
          <p:nvPr/>
        </p:nvSpPr>
        <p:spPr>
          <a:xfrm>
            <a:off x="692151" y="4762696"/>
            <a:ext cx="5612396" cy="17543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рассмотрения первых частей заявок на участие в ЭА аукционная комиссия оформляет протокол рассмотрения заявок, подписываемый всеми присутствующими на заседании аукционной комиссии ее членами не позднее даты окончания срока рассмотрения данных заявок.</a:t>
            </a:r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id="{19235CCA-29BB-46CC-AC16-34E9C4EBD36D}"/>
              </a:ext>
            </a:extLst>
          </p:cNvPr>
          <p:cNvSpPr/>
          <p:nvPr/>
        </p:nvSpPr>
        <p:spPr>
          <a:xfrm rot="5400000">
            <a:off x="5924400" y="2400267"/>
            <a:ext cx="357187" cy="484632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id="{55EADC1F-7142-478F-A735-496466A60EF5}"/>
              </a:ext>
            </a:extLst>
          </p:cNvPr>
          <p:cNvSpPr/>
          <p:nvPr/>
        </p:nvSpPr>
        <p:spPr>
          <a:xfrm rot="5400000">
            <a:off x="5883638" y="4220049"/>
            <a:ext cx="357187" cy="484632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60C1C668-C3F4-4949-A739-8F671D16713B}"/>
              </a:ext>
            </a:extLst>
          </p:cNvPr>
          <p:cNvSpPr/>
          <p:nvPr/>
        </p:nvSpPr>
        <p:spPr>
          <a:xfrm rot="10800000">
            <a:off x="6396263" y="1894343"/>
            <a:ext cx="357187" cy="484632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Стрелка: вправо 11">
            <a:extLst>
              <a:ext uri="{FF2B5EF4-FFF2-40B4-BE49-F238E27FC236}">
                <a16:creationId xmlns:a16="http://schemas.microsoft.com/office/drawing/2014/main" id="{B40A9C3A-B7E6-48CD-93E7-D384FCF9EA04}"/>
              </a:ext>
            </a:extLst>
          </p:cNvPr>
          <p:cNvSpPr/>
          <p:nvPr/>
        </p:nvSpPr>
        <p:spPr>
          <a:xfrm rot="10800000">
            <a:off x="6412039" y="3440379"/>
            <a:ext cx="357187" cy="484632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43620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B94CFB3-F7D4-4F39-9908-788C7460B3C5}"/>
              </a:ext>
            </a:extLst>
          </p:cNvPr>
          <p:cNvSpPr/>
          <p:nvPr/>
        </p:nvSpPr>
        <p:spPr>
          <a:xfrm>
            <a:off x="1342725" y="240631"/>
            <a:ext cx="99732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2. Конкурентные способы закупок: конкурсы, аукционы, запрос котировок, запрос предложений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03AF6A-85C7-4F95-80AD-D7F7ECB0CA2B}"/>
              </a:ext>
            </a:extLst>
          </p:cNvPr>
          <p:cNvSpPr/>
          <p:nvPr/>
        </p:nvSpPr>
        <p:spPr>
          <a:xfrm>
            <a:off x="313406" y="1071628"/>
            <a:ext cx="4185848" cy="64633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проведения электронного аукциона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F5F2EFF-F183-4074-8593-4279842BFCC8}"/>
              </a:ext>
            </a:extLst>
          </p:cNvPr>
          <p:cNvSpPr/>
          <p:nvPr/>
        </p:nvSpPr>
        <p:spPr>
          <a:xfrm>
            <a:off x="313406" y="1846225"/>
            <a:ext cx="11565187" cy="20313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о порядковых номерах заявок на участие в таком аукционе;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о допуске УЗ, подавшего заявку, которой присвоен соответствующий порядковый номер, к участию в аукционе и признании этого УЗ участником такого аукциона или об отказе в допуске к участию в аукционе с обоснованием этого решения, в том числе с указанием положений ДЭА, которым не соответствует заявка на участие в нем, положений заявки на участие в таком аукционе, которые не соответствуют требованиям, установленным ДЭА;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о решении каждого члена аукционной комиссии в отношении каждого участника такого аукциона о допуске к участию в нем и о признании его участником или об отказе в допуске к участию в таком аукционе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9BAC5FB-479E-41F1-A6AE-F94E3C496C48}"/>
              </a:ext>
            </a:extLst>
          </p:cNvPr>
          <p:cNvSpPr/>
          <p:nvPr/>
        </p:nvSpPr>
        <p:spPr>
          <a:xfrm>
            <a:off x="4651261" y="1071628"/>
            <a:ext cx="7227333" cy="64633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рассмотрения первой части заявок</a:t>
            </a:r>
          </a:p>
          <a:p>
            <a:pPr algn="ctr"/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05F1C65-9D4D-4008-B5F9-972F2E44791F}"/>
              </a:ext>
            </a:extLst>
          </p:cNvPr>
          <p:cNvSpPr/>
          <p:nvPr/>
        </p:nvSpPr>
        <p:spPr>
          <a:xfrm>
            <a:off x="313407" y="4003633"/>
            <a:ext cx="2237288" cy="25853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не позднее даты окончания срока рассмотрения заявок на участие в ЭА направляется заказчиком оператору ЭП и размещается в ЕИС.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89D915C-BBF5-4063-917A-9842AD79A492}"/>
              </a:ext>
            </a:extLst>
          </p:cNvPr>
          <p:cNvSpPr/>
          <p:nvPr/>
        </p:nvSpPr>
        <p:spPr>
          <a:xfrm>
            <a:off x="2743199" y="3941631"/>
            <a:ext cx="4515269" cy="25853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случае, если по результатам рассмотрения первых частей заявок аукционная комиссия приняла решение об отказе в допуске к участию в таком аукционе всех участников закупки, подавших заявки, или о признании только одного УЗ, подавшего заявку, его участником, такой аукцион признается несостоявшимся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EB936D1-88B2-468D-8541-F12FE82F5AB9}"/>
              </a:ext>
            </a:extLst>
          </p:cNvPr>
          <p:cNvSpPr/>
          <p:nvPr/>
        </p:nvSpPr>
        <p:spPr>
          <a:xfrm>
            <a:off x="7450972" y="4003633"/>
            <a:ext cx="4515269" cy="25853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1 часа с момента поступления оператору ЭП вышеуказанного протокола оператор ЭП обязан направить каждому участнику ЭА, подавшему заявку на участие в нем, или участнику такого аукциона, подавшему единственную заявку на участие в нем, уведомление о решении, принятом в отношении поданных ими заявок</a:t>
            </a:r>
          </a:p>
        </p:txBody>
      </p:sp>
    </p:spTree>
    <p:extLst>
      <p:ext uri="{BB962C8B-B14F-4D97-AF65-F5344CB8AC3E}">
        <p14:creationId xmlns:p14="http://schemas.microsoft.com/office/powerpoint/2010/main" val="4131178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C8D349A-9C46-44C1-9383-E05FF765E2AC}"/>
              </a:ext>
            </a:extLst>
          </p:cNvPr>
          <p:cNvSpPr/>
          <p:nvPr/>
        </p:nvSpPr>
        <p:spPr>
          <a:xfrm>
            <a:off x="304799" y="2519776"/>
            <a:ext cx="5309939" cy="1754326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Обеспечивать заявку необходимо для конкурсов и аукционов при заявленной НМЦК более 1 млн рублей.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исполнения контракта обеспечение всегда обязательно 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b="0" i="0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C5D318D-9788-47BD-A128-F4407B7C1C53}"/>
              </a:ext>
            </a:extLst>
          </p:cNvPr>
          <p:cNvSpPr/>
          <p:nvPr/>
        </p:nvSpPr>
        <p:spPr>
          <a:xfrm>
            <a:off x="6400799" y="2557527"/>
            <a:ext cx="5577842" cy="2031325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конкурентных закупок обеспечивать заявку не нужно, если НМЦК — менее пяти млн рублей. В противном случае заказчик может выдвигать такое требование (это его право), но не более чем на 5 % от НМЦК.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обеспечения договоров правила устанавливает заказчик в Положении.</a:t>
            </a:r>
          </a:p>
        </p:txBody>
      </p:sp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1F36208C-7571-4B4C-9597-60380605E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6525"/>
            <a:ext cx="11978640" cy="594995"/>
          </a:xfrm>
        </p:spPr>
        <p:txBody>
          <a:bodyPr>
            <a:normAutofit fontScale="90000"/>
          </a:bodyPr>
          <a:lstStyle/>
          <a:p>
            <a:pPr algn="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1. Общие положения о закупках. Порядок организации и участия в закупочной деятельности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8F024A3-EAE5-48F1-9FA6-85CA10ADE389}"/>
              </a:ext>
            </a:extLst>
          </p:cNvPr>
          <p:cNvSpPr/>
          <p:nvPr/>
        </p:nvSpPr>
        <p:spPr>
          <a:xfrm>
            <a:off x="128337" y="976486"/>
            <a:ext cx="5486401" cy="830997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5 апреля 2013 г. № 44-ФЗ «О контрактной системе в сфере закупок ТРУ для обеспечения государственных и муниципальных нужд»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939F116-2FD7-4937-A195-BCBA28948AA2}"/>
              </a:ext>
            </a:extLst>
          </p:cNvPr>
          <p:cNvSpPr/>
          <p:nvPr/>
        </p:nvSpPr>
        <p:spPr>
          <a:xfrm>
            <a:off x="6400799" y="980791"/>
            <a:ext cx="5486401" cy="830997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18 июля 2011 года N 223-ФЗ «О закупках товаров, работ, услуг отдельными видами юридических  лиц»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B292F8D-FD95-47F3-8B49-74CC1AC656EF}"/>
              </a:ext>
            </a:extLst>
          </p:cNvPr>
          <p:cNvSpPr/>
          <p:nvPr/>
        </p:nvSpPr>
        <p:spPr>
          <a:xfrm>
            <a:off x="3352800" y="2002674"/>
            <a:ext cx="4652492" cy="369332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обеспечиваются заявки и контракты?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777CB44-E1C3-44AE-9C21-4CE34D8A1189}"/>
              </a:ext>
            </a:extLst>
          </p:cNvPr>
          <p:cNvSpPr/>
          <p:nvPr/>
        </p:nvSpPr>
        <p:spPr>
          <a:xfrm>
            <a:off x="3712382" y="4982843"/>
            <a:ext cx="4236288" cy="369332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ru-RU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Кем определяются сроки для участия?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F550378-AC83-4BDB-AF8C-C7CC4696AE8A}"/>
              </a:ext>
            </a:extLst>
          </p:cNvPr>
          <p:cNvSpPr/>
          <p:nvPr/>
        </p:nvSpPr>
        <p:spPr>
          <a:xfrm>
            <a:off x="645024" y="5696848"/>
            <a:ext cx="4969714" cy="369332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Сроки задаются в законе.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AB7AD38-1CAB-4B84-854B-2801C52EE25D}"/>
              </a:ext>
            </a:extLst>
          </p:cNvPr>
          <p:cNvSpPr/>
          <p:nvPr/>
        </p:nvSpPr>
        <p:spPr>
          <a:xfrm>
            <a:off x="6400796" y="5521146"/>
            <a:ext cx="5577842" cy="1200329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Задаются конкретные сроки только для конкурентных закупок. Если сделка заключается с единственным поставщиком, то срок указывает сам заказчик в Положении о закупках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47484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B94CFB3-F7D4-4F39-9908-788C7460B3C5}"/>
              </a:ext>
            </a:extLst>
          </p:cNvPr>
          <p:cNvSpPr/>
          <p:nvPr/>
        </p:nvSpPr>
        <p:spPr>
          <a:xfrm>
            <a:off x="1342725" y="240631"/>
            <a:ext cx="99732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2. Конкурентные способы закупок: конкурсы, аукционы, запрос котировок, запрос предложений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03AF6A-85C7-4F95-80AD-D7F7ECB0CA2B}"/>
              </a:ext>
            </a:extLst>
          </p:cNvPr>
          <p:cNvSpPr/>
          <p:nvPr/>
        </p:nvSpPr>
        <p:spPr>
          <a:xfrm>
            <a:off x="215224" y="1168526"/>
            <a:ext cx="11761551" cy="64633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проведения электронного аукциона</a:t>
            </a:r>
          </a:p>
          <a:p>
            <a:pPr algn="ctr"/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50ABEDF-11EE-4A72-9411-EFFB967E4797}"/>
              </a:ext>
            </a:extLst>
          </p:cNvPr>
          <p:cNvSpPr/>
          <p:nvPr/>
        </p:nvSpPr>
        <p:spPr>
          <a:xfrm>
            <a:off x="215224" y="1927101"/>
            <a:ext cx="6231364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ЭА проводится на ЭП в день, указанный в извещении о его проведении. Время начала проведения такого аукциона устанавливается оператором ЭП в соответствии со временем часовой зоны, в которой расположен заказчик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A1B72E8-31A5-4398-A630-A8A5CCC50D7F}"/>
              </a:ext>
            </a:extLst>
          </p:cNvPr>
          <p:cNvSpPr/>
          <p:nvPr/>
        </p:nvSpPr>
        <p:spPr>
          <a:xfrm>
            <a:off x="6669081" y="1934453"/>
            <a:ext cx="530769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ЭА проводится путем снижения Н(М)Ц контракта, указанной в извещении о проведении аукциона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F02431C-23A8-4B21-9706-97D4470749B5}"/>
              </a:ext>
            </a:extLst>
          </p:cNvPr>
          <p:cNvSpPr/>
          <p:nvPr/>
        </p:nvSpPr>
        <p:spPr>
          <a:xfrm>
            <a:off x="6669081" y="2682243"/>
            <a:ext cx="5307695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Величина снижения Н(М)Ц контракта (далее – «шаг аукциона») составляет от 0,5% до 5% Н(М)Ц контракта.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32C3D49-2790-4DB8-854E-AFBCE503C577}"/>
              </a:ext>
            </a:extLst>
          </p:cNvPr>
          <p:cNvSpPr/>
          <p:nvPr/>
        </p:nvSpPr>
        <p:spPr>
          <a:xfrm>
            <a:off x="201521" y="3274046"/>
            <a:ext cx="6231364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подают предложения о цене контракта, предусматривающие снижение текущего минимального предложения о цене контракта на величину в пределах «шага аукциона».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8EFE180-10F3-4DA7-ABAF-920903FC0FB8}"/>
              </a:ext>
            </a:extLst>
          </p:cNvPr>
          <p:cNvSpPr/>
          <p:nvPr/>
        </p:nvSpPr>
        <p:spPr>
          <a:xfrm>
            <a:off x="6653041" y="3745606"/>
            <a:ext cx="5337438" cy="1477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приема предложений участников аукциона о цене контракта, составляющее 10 минут от начала проведения аукциона до истечения срока подачи предложений о цене контракта, а также 10 минут после поступления последнего предложения о цене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E42DF3B-4527-47A5-9EED-F852C4BBFF09}"/>
              </a:ext>
            </a:extLst>
          </p:cNvPr>
          <p:cNvSpPr/>
          <p:nvPr/>
        </p:nvSpPr>
        <p:spPr>
          <a:xfrm>
            <a:off x="185480" y="4545400"/>
            <a:ext cx="6247403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 течение 10 мин. ни одного предложения о более низкой цене контракта не поступило, такой аукцион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567F32D-03E2-4F00-B41D-61EEF66E28A1}"/>
              </a:ext>
            </a:extLst>
          </p:cNvPr>
          <p:cNvSpPr/>
          <p:nvPr/>
        </p:nvSpPr>
        <p:spPr>
          <a:xfrm>
            <a:off x="201520" y="5329848"/>
            <a:ext cx="6304142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10 минут с момента завершения ЭА любой его участник вправе подать предложение о цене контракта, которое не ниже чем последнее предложение о минимальной цене контракта независимо от «шага аукциона»</a:t>
            </a:r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897C3F53-C45A-4ECE-B89D-CB2B42D8E98C}"/>
              </a:ext>
            </a:extLst>
          </p:cNvPr>
          <p:cNvSpPr/>
          <p:nvPr/>
        </p:nvSpPr>
        <p:spPr>
          <a:xfrm rot="5400000">
            <a:off x="249204" y="2854175"/>
            <a:ext cx="357187" cy="484632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Стрелка: вправо 11">
            <a:extLst>
              <a:ext uri="{FF2B5EF4-FFF2-40B4-BE49-F238E27FC236}">
                <a16:creationId xmlns:a16="http://schemas.microsoft.com/office/drawing/2014/main" id="{3D42B97D-7F8B-41FB-AA34-44E989AC2457}"/>
              </a:ext>
            </a:extLst>
          </p:cNvPr>
          <p:cNvSpPr/>
          <p:nvPr/>
        </p:nvSpPr>
        <p:spPr>
          <a:xfrm rot="5400000">
            <a:off x="249204" y="4187287"/>
            <a:ext cx="357187" cy="484632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id="{5C02E011-4847-410F-8727-086E2154098A}"/>
              </a:ext>
            </a:extLst>
          </p:cNvPr>
          <p:cNvSpPr/>
          <p:nvPr/>
        </p:nvSpPr>
        <p:spPr>
          <a:xfrm rot="5400000">
            <a:off x="265243" y="4952980"/>
            <a:ext cx="357187" cy="484632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Стрелка: вправо 13">
            <a:extLst>
              <a:ext uri="{FF2B5EF4-FFF2-40B4-BE49-F238E27FC236}">
                <a16:creationId xmlns:a16="http://schemas.microsoft.com/office/drawing/2014/main" id="{75E74ECB-98C6-4586-B998-AEABFC050B61}"/>
              </a:ext>
            </a:extLst>
          </p:cNvPr>
          <p:cNvSpPr/>
          <p:nvPr/>
        </p:nvSpPr>
        <p:spPr>
          <a:xfrm rot="10800000">
            <a:off x="6432883" y="2238096"/>
            <a:ext cx="357187" cy="484632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Стрелка: вправо 14">
            <a:extLst>
              <a:ext uri="{FF2B5EF4-FFF2-40B4-BE49-F238E27FC236}">
                <a16:creationId xmlns:a16="http://schemas.microsoft.com/office/drawing/2014/main" id="{5209D730-0ECC-49B9-8493-4958A4ABC83A}"/>
              </a:ext>
            </a:extLst>
          </p:cNvPr>
          <p:cNvSpPr/>
          <p:nvPr/>
        </p:nvSpPr>
        <p:spPr>
          <a:xfrm rot="10800000">
            <a:off x="6432883" y="3260974"/>
            <a:ext cx="357187" cy="484632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Стрелка: вправо 15">
            <a:extLst>
              <a:ext uri="{FF2B5EF4-FFF2-40B4-BE49-F238E27FC236}">
                <a16:creationId xmlns:a16="http://schemas.microsoft.com/office/drawing/2014/main" id="{573C8363-2056-447F-B09A-23E91CA11772}"/>
              </a:ext>
            </a:extLst>
          </p:cNvPr>
          <p:cNvSpPr/>
          <p:nvPr/>
        </p:nvSpPr>
        <p:spPr>
          <a:xfrm rot="10800000">
            <a:off x="6490488" y="4574220"/>
            <a:ext cx="357187" cy="484632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3CA81C1-6165-48DB-817A-622D099F8321}"/>
              </a:ext>
            </a:extLst>
          </p:cNvPr>
          <p:cNvSpPr/>
          <p:nvPr/>
        </p:nvSpPr>
        <p:spPr>
          <a:xfrm>
            <a:off x="6653041" y="5301797"/>
            <a:ext cx="5323734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случае, если участником ЭА предложена цена контракта, равная цене, предложенной другим участником такого аукциона, лучшим признается предложение о цене, поступившее раньше.</a:t>
            </a:r>
          </a:p>
        </p:txBody>
      </p:sp>
      <p:sp>
        <p:nvSpPr>
          <p:cNvPr id="18" name="Стрелка: вправо 17">
            <a:extLst>
              <a:ext uri="{FF2B5EF4-FFF2-40B4-BE49-F238E27FC236}">
                <a16:creationId xmlns:a16="http://schemas.microsoft.com/office/drawing/2014/main" id="{461555E7-43BB-4F31-99CE-339E90517C86}"/>
              </a:ext>
            </a:extLst>
          </p:cNvPr>
          <p:cNvSpPr/>
          <p:nvPr/>
        </p:nvSpPr>
        <p:spPr>
          <a:xfrm rot="10800000">
            <a:off x="6446588" y="6155611"/>
            <a:ext cx="357187" cy="484632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88832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B94CFB3-F7D4-4F39-9908-788C7460B3C5}"/>
              </a:ext>
            </a:extLst>
          </p:cNvPr>
          <p:cNvSpPr/>
          <p:nvPr/>
        </p:nvSpPr>
        <p:spPr>
          <a:xfrm>
            <a:off x="1342725" y="240631"/>
            <a:ext cx="99732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2. Конкурентные способы закупок: конкурсы, аукционы, запрос котировок, запрос предложений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03AF6A-85C7-4F95-80AD-D7F7ECB0CA2B}"/>
              </a:ext>
            </a:extLst>
          </p:cNvPr>
          <p:cNvSpPr/>
          <p:nvPr/>
        </p:nvSpPr>
        <p:spPr>
          <a:xfrm>
            <a:off x="208544" y="1392471"/>
            <a:ext cx="4700338" cy="64633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проведения электронного аукциона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247FEDD-99CC-4F08-AA4A-2270465EB7C6}"/>
              </a:ext>
            </a:extLst>
          </p:cNvPr>
          <p:cNvSpPr/>
          <p:nvPr/>
        </p:nvSpPr>
        <p:spPr>
          <a:xfrm>
            <a:off x="5101388" y="1392470"/>
            <a:ext cx="6753726" cy="64633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проведения ЭА размещается на ЭП ее оператором в течение 30 минут после окончания аукциона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EB8116E-F65D-4E6A-A611-680233F47F80}"/>
              </a:ext>
            </a:extLst>
          </p:cNvPr>
          <p:cNvSpPr/>
          <p:nvPr/>
        </p:nvSpPr>
        <p:spPr>
          <a:xfrm>
            <a:off x="5101387" y="2038801"/>
            <a:ext cx="6753725" cy="20313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 ЭП, дата, время начала и окончания аукциона,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Н(М)Ц контракта,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минимальные предложения о цене контракта, сделанные участниками аукциона и ранжированные по мере убывания с указанием порядковых номеров, присвоенных заявкам, которые поданы его участниками с указанием времени поступления данных предложений.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1303733-F4E5-45AD-819E-F0AE0AF16FB0}"/>
              </a:ext>
            </a:extLst>
          </p:cNvPr>
          <p:cNvSpPr/>
          <p:nvPr/>
        </p:nvSpPr>
        <p:spPr>
          <a:xfrm>
            <a:off x="208544" y="2047588"/>
            <a:ext cx="4700336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1 часа после размещения на ЭП протокола проведения ЭА оператор ЭП обязан направить заказчику указанный протокол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5E19DD3-A5EB-4DBF-8E23-CC44A5814BD1}"/>
              </a:ext>
            </a:extLst>
          </p:cNvPr>
          <p:cNvSpPr/>
          <p:nvPr/>
        </p:nvSpPr>
        <p:spPr>
          <a:xfrm>
            <a:off x="208544" y="3273107"/>
            <a:ext cx="4700336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Одновременно с протоколом направляются вторые части заявок, предложения о цене контракта которых при ранжировании получили первые 10 порядковых номеров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77307E4-07B6-404D-B80F-6878C3A239E7}"/>
              </a:ext>
            </a:extLst>
          </p:cNvPr>
          <p:cNvSpPr/>
          <p:nvPr/>
        </p:nvSpPr>
        <p:spPr>
          <a:xfrm>
            <a:off x="208544" y="4507256"/>
            <a:ext cx="4700336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Одновременно оператор ЭП направляет также соответствующие уведомления участникам ЭА.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4E9E645-25F6-457D-BA82-50E834103679}"/>
              </a:ext>
            </a:extLst>
          </p:cNvPr>
          <p:cNvSpPr/>
          <p:nvPr/>
        </p:nvSpPr>
        <p:spPr>
          <a:xfrm>
            <a:off x="5101387" y="4254792"/>
            <a:ext cx="6753725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 течение 10 минут после начала проведения ЭА ни один из его участников не подал предложение о цене контракта, такой аукцион признается несостоявшимся.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3BD80AC-37CE-465D-AEB7-38D43744148C}"/>
              </a:ext>
            </a:extLst>
          </p:cNvPr>
          <p:cNvSpPr/>
          <p:nvPr/>
        </p:nvSpPr>
        <p:spPr>
          <a:xfrm>
            <a:off x="272716" y="5615070"/>
            <a:ext cx="116465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Любой участник ЭА после размещения на ЭП и в ЕИС протокола о проведении ЭА вправе направить оператору ЭП запрос о даче разъяснений результатов такого аукциона. Оператор ЭП в течение 2 рабочих дней с даты поступления данного запроса обязан предоставить этому участнику соответствующие разъяснения.</a:t>
            </a:r>
          </a:p>
        </p:txBody>
      </p:sp>
    </p:spTree>
    <p:extLst>
      <p:ext uri="{BB962C8B-B14F-4D97-AF65-F5344CB8AC3E}">
        <p14:creationId xmlns:p14="http://schemas.microsoft.com/office/powerpoint/2010/main" val="94713356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B94CFB3-F7D4-4F39-9908-788C7460B3C5}"/>
              </a:ext>
            </a:extLst>
          </p:cNvPr>
          <p:cNvSpPr/>
          <p:nvPr/>
        </p:nvSpPr>
        <p:spPr>
          <a:xfrm>
            <a:off x="1342725" y="240631"/>
            <a:ext cx="99732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2. Конкурентные способы закупок: конкурсы, аукционы, запрос котировок, запрос предложений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5F0BA52-2F55-4BB5-8FAA-5F5473A36ECC}"/>
              </a:ext>
            </a:extLst>
          </p:cNvPr>
          <p:cNvSpPr/>
          <p:nvPr/>
        </p:nvSpPr>
        <p:spPr>
          <a:xfrm>
            <a:off x="662613" y="1633102"/>
            <a:ext cx="10866774" cy="36933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проведения электронного аукциона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C94A234-FD0A-4073-A62E-E2CF6CDBE179}"/>
              </a:ext>
            </a:extLst>
          </p:cNvPr>
          <p:cNvSpPr/>
          <p:nvPr/>
        </p:nvSpPr>
        <p:spPr>
          <a:xfrm>
            <a:off x="662612" y="2244947"/>
            <a:ext cx="547971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проведении ЭА цена контракта снижена до 0,5% Н(М)Ц контракта или ниже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853C26E-EF7F-4E7B-86E6-E452101684A4}"/>
              </a:ext>
            </a:extLst>
          </p:cNvPr>
          <p:cNvSpPr/>
          <p:nvPr/>
        </p:nvSpPr>
        <p:spPr>
          <a:xfrm>
            <a:off x="7666981" y="2255486"/>
            <a:ext cx="3862406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Аукцион проводится на право заключить контракт.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7928915-41A8-481C-B9C2-2AE106ABA721}"/>
              </a:ext>
            </a:extLst>
          </p:cNvPr>
          <p:cNvSpPr/>
          <p:nvPr/>
        </p:nvSpPr>
        <p:spPr>
          <a:xfrm>
            <a:off x="662612" y="3144330"/>
            <a:ext cx="10866775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Аукцион проводится путем повышения цены контракта с учетом следующих особенностей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E2F5B7F-64A9-4A91-BD72-DB8AB3FC43E7}"/>
              </a:ext>
            </a:extLst>
          </p:cNvPr>
          <p:cNvSpPr/>
          <p:nvPr/>
        </p:nvSpPr>
        <p:spPr>
          <a:xfrm>
            <a:off x="662612" y="3949805"/>
            <a:ext cx="10866775" cy="1477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такой аукцион проводится до достижения цены контракта не более чем 100 млн. рублей;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участник такого аукциона не вправе подавать предложения о цене контракта выше максимальной суммы сделки для этого участника, указанной в решении об одобрении или о совершении по результатам аукциона сделок от имени УЗ, которое содержится в реестре участников аукциона, получивших аккредитацию на ЭП;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размер ОИК рассчитывается исходя из Н(М)Ц контракта, указанной в извещении о проведении аукциона.</a:t>
            </a:r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id="{562A41E9-8C68-4ABD-815D-D4DD7DD1C717}"/>
              </a:ext>
            </a:extLst>
          </p:cNvPr>
          <p:cNvSpPr/>
          <p:nvPr/>
        </p:nvSpPr>
        <p:spPr>
          <a:xfrm>
            <a:off x="6726058" y="2323277"/>
            <a:ext cx="357187" cy="484632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48232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B94CFB3-F7D4-4F39-9908-788C7460B3C5}"/>
              </a:ext>
            </a:extLst>
          </p:cNvPr>
          <p:cNvSpPr/>
          <p:nvPr/>
        </p:nvSpPr>
        <p:spPr>
          <a:xfrm>
            <a:off x="1342725" y="240631"/>
            <a:ext cx="99732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2. Конкурентные способы закупок: конкурсы, аукционы, запрос котировок, запрос предложений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03AF6A-85C7-4F95-80AD-D7F7ECB0CA2B}"/>
              </a:ext>
            </a:extLst>
          </p:cNvPr>
          <p:cNvSpPr/>
          <p:nvPr/>
        </p:nvSpPr>
        <p:spPr>
          <a:xfrm>
            <a:off x="692150" y="1508760"/>
            <a:ext cx="11146923" cy="36933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рассмотрения вторых частей заявок на участие в электронном аукционе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3FD364F-25A9-4087-8875-EAF2C1CD095B}"/>
              </a:ext>
            </a:extLst>
          </p:cNvPr>
          <p:cNvSpPr/>
          <p:nvPr/>
        </p:nvSpPr>
        <p:spPr>
          <a:xfrm>
            <a:off x="692150" y="2199281"/>
            <a:ext cx="609600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Аукционная комиссия рассматривает вторые части заявок на участие в ЭА и документы, направленные заказчику оператором ЭП, в части соответствия их требованиям, установленным ДЭА.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7FC249E-264D-4694-8697-17FBEC7B6CA3}"/>
              </a:ext>
            </a:extLst>
          </p:cNvPr>
          <p:cNvSpPr/>
          <p:nvPr/>
        </p:nvSpPr>
        <p:spPr>
          <a:xfrm>
            <a:off x="660067" y="3684988"/>
            <a:ext cx="609600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Аукционной комиссией на основании результатов рассмотрения вторых частей заявок на участие в ЭА принимается решение о соответствии или о несоответствии заявки требованиям, установленным ДЭА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50FBC80-71F2-4134-9F7F-8F2CDB02DC11}"/>
              </a:ext>
            </a:extLst>
          </p:cNvPr>
          <p:cNvSpPr/>
          <p:nvPr/>
        </p:nvSpPr>
        <p:spPr>
          <a:xfrm>
            <a:off x="660067" y="5223740"/>
            <a:ext cx="609600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принятия указанного решения аукционная комиссия рассматривает информацию о подавшем данную заявку участнике аукциона, содержащуюся в реестре участников аукциона, получивших аккредитацию на ЭП.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9E78228-A4C6-4360-A75E-05CE78D3FAA7}"/>
              </a:ext>
            </a:extLst>
          </p:cNvPr>
          <p:cNvSpPr/>
          <p:nvPr/>
        </p:nvSpPr>
        <p:spPr>
          <a:xfrm>
            <a:off x="6994358" y="2036249"/>
            <a:ext cx="4844716" cy="92333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Заявка на участие в ЭА признается не соответствующей требованиям, установленным ДЭА, в случае: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4AD1441-CA77-4389-BFDD-17496DE28B02}"/>
              </a:ext>
            </a:extLst>
          </p:cNvPr>
          <p:cNvSpPr/>
          <p:nvPr/>
        </p:nvSpPr>
        <p:spPr>
          <a:xfrm>
            <a:off x="6994358" y="3117736"/>
            <a:ext cx="4844715" cy="34163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непредставления документов и информации, которые предусмотрены реестром аккредитованных участников, требованиями Закона к содержанию заявки на участии, несоответствия указанных документов и информации требованиям, установленным ДЭА, наличия в указанных документах недостоверной информации об участнике аукциона на дату и время окончания срока подачи заявок;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несоответствия участника такого аукциона единым и дополнительным требованиям</a:t>
            </a:r>
          </a:p>
        </p:txBody>
      </p:sp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id="{C17A3331-5EDA-4DBF-B2CC-815E9C13276E}"/>
              </a:ext>
            </a:extLst>
          </p:cNvPr>
          <p:cNvSpPr/>
          <p:nvPr/>
        </p:nvSpPr>
        <p:spPr>
          <a:xfrm rot="5400000">
            <a:off x="6431409" y="3186684"/>
            <a:ext cx="357187" cy="484632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E21C16B5-D3FE-4E91-8091-C4F020A5241D}"/>
              </a:ext>
            </a:extLst>
          </p:cNvPr>
          <p:cNvSpPr/>
          <p:nvPr/>
        </p:nvSpPr>
        <p:spPr>
          <a:xfrm rot="5400000">
            <a:off x="6395402" y="4704622"/>
            <a:ext cx="357187" cy="484632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92161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B94CFB3-F7D4-4F39-9908-788C7460B3C5}"/>
              </a:ext>
            </a:extLst>
          </p:cNvPr>
          <p:cNvSpPr/>
          <p:nvPr/>
        </p:nvSpPr>
        <p:spPr>
          <a:xfrm>
            <a:off x="1342725" y="240631"/>
            <a:ext cx="103267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2. Конкурентные способы закупок: конкурсы, аукционы, запрос котировок, запрос предложений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9BC9E76-8CC0-4418-8158-0F66F16408F7}"/>
              </a:ext>
            </a:extLst>
          </p:cNvPr>
          <p:cNvSpPr/>
          <p:nvPr/>
        </p:nvSpPr>
        <p:spPr>
          <a:xfrm>
            <a:off x="128336" y="1157000"/>
            <a:ext cx="11653567" cy="367936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рассмотрения вторых частей заявок на участие в электронном аукционе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DFC8340-9130-4B08-BBDA-5330A4BF7AC7}"/>
              </a:ext>
            </a:extLst>
          </p:cNvPr>
          <p:cNvSpPr/>
          <p:nvPr/>
        </p:nvSpPr>
        <p:spPr>
          <a:xfrm>
            <a:off x="128337" y="1653596"/>
            <a:ext cx="11653567" cy="64633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рассмотрения заявок на участие в электронном аукционе фиксируются в протоколе подведения итогов аукциона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2E83110-C8D9-488C-AEDD-BB73B426FB8A}"/>
              </a:ext>
            </a:extLst>
          </p:cNvPr>
          <p:cNvSpPr/>
          <p:nvPr/>
        </p:nvSpPr>
        <p:spPr>
          <a:xfrm>
            <a:off x="128337" y="2428587"/>
            <a:ext cx="7844589" cy="42780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порядковых номерах 5 заявок (в случае принятия решения о соответствии 5 заявок требованиям, установленным ДЭА, или в случае принятия аукционной комиссией на основании рассмотрения вторых частей заявок, поданных всеми участниками аукциона, принявшими участие в нем, решения о соответствии более чем 1 заявки, но менее чем 5 данных заявок установленным требованиям), которые ранжированы и в отношении которых принято решение о соответствии требованиям, установленным ДЭА, или, если на основании рассмотрения вторых частей заявок, поданных всеми его участниками, принявшими участие в нем, принято решение о соответствии установленным требованиям более чем 1 заявки, но менее чем 5 данных заявок, информацию об их порядковых номерах,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о соответствии или о несоответствии заявок требованиям, установленным ДЭА, с обоснованием этого решения и с указанием положений Закона, которым не соответствует участник такого аукциона, положений ДЭА, которым не соответствует заявка, положений заявки, которые не соответствуют требованиям, установленным ДЭА,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решении каждого члена аукционной комиссии в отношении каждой заявки.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820E7F7-E79C-4057-9E86-0AD35B4C63D9}"/>
              </a:ext>
            </a:extLst>
          </p:cNvPr>
          <p:cNvSpPr/>
          <p:nvPr/>
        </p:nvSpPr>
        <p:spPr>
          <a:xfrm>
            <a:off x="8149390" y="2428587"/>
            <a:ext cx="36325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ЭА, который предложил наиболее низкую цену контракта и заявка которого соответствует требованиям, установленным ДЭА, признается победителем такого аукциона.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F991887-7C25-4310-89B2-28B5E7B06AE2}"/>
              </a:ext>
            </a:extLst>
          </p:cNvPr>
          <p:cNvSpPr/>
          <p:nvPr/>
        </p:nvSpPr>
        <p:spPr>
          <a:xfrm>
            <a:off x="8149390" y="4567634"/>
            <a:ext cx="363251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«смешанного» аукциона (сначала на понижение, а затем на повышение) победителем ЭА признается его участник, который предложил наиболее высокую цену за право заключения контракта и заявка которого соответствует требованиям, установленным ДЭА.</a:t>
            </a:r>
          </a:p>
        </p:txBody>
      </p:sp>
    </p:spTree>
    <p:extLst>
      <p:ext uri="{BB962C8B-B14F-4D97-AF65-F5344CB8AC3E}">
        <p14:creationId xmlns:p14="http://schemas.microsoft.com/office/powerpoint/2010/main" val="238539098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B94CFB3-F7D4-4F39-9908-788C7460B3C5}"/>
              </a:ext>
            </a:extLst>
          </p:cNvPr>
          <p:cNvSpPr/>
          <p:nvPr/>
        </p:nvSpPr>
        <p:spPr>
          <a:xfrm>
            <a:off x="1342725" y="240631"/>
            <a:ext cx="99732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2. Конкурентные способы закупок: конкурсы, аукционы, запрос котировок, запрос предложений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03AF6A-85C7-4F95-80AD-D7F7ECB0CA2B}"/>
              </a:ext>
            </a:extLst>
          </p:cNvPr>
          <p:cNvSpPr/>
          <p:nvPr/>
        </p:nvSpPr>
        <p:spPr>
          <a:xfrm>
            <a:off x="396241" y="1236043"/>
            <a:ext cx="5548228" cy="64633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контракта по результатам электронного аукциона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275337B-0D74-440C-9313-896D0CEAA87C}"/>
              </a:ext>
            </a:extLst>
          </p:cNvPr>
          <p:cNvSpPr/>
          <p:nvPr/>
        </p:nvSpPr>
        <p:spPr>
          <a:xfrm>
            <a:off x="6448926" y="1236044"/>
            <a:ext cx="5293895" cy="64633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ЭА контракт заключается с победителем аукциона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DF880F5-C921-4261-B08B-4EA75FC02BD5}"/>
              </a:ext>
            </a:extLst>
          </p:cNvPr>
          <p:cNvSpPr/>
          <p:nvPr/>
        </p:nvSpPr>
        <p:spPr>
          <a:xfrm>
            <a:off x="449179" y="2046789"/>
            <a:ext cx="11293642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5 дней с даты размещения в ЕИС протокола подведения итогов аукциона, заказчик размещает в ЕИС без своей подписи проект контракта, который составляется путем включения цены контракта, предложенной участником ЭА, с которым заключается контракт, информации о товаре (товарном знаке и (или) конкретных показателях товара), указанной в заявке участника, в проект контракта, прилагаемый к ДЭА.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776019C-2D30-497C-A506-D5757E15106B}"/>
              </a:ext>
            </a:extLst>
          </p:cNvPr>
          <p:cNvSpPr/>
          <p:nvPr/>
        </p:nvSpPr>
        <p:spPr>
          <a:xfrm>
            <a:off x="449178" y="3382044"/>
            <a:ext cx="11293641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5 дней с даты размещения заказчиком в ЕИС проекта контракта победитель ЭА размещает в ЕИС подписанный проект контракта, а также подписанный документ, подтверждающий предоставление ОИК. В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88A2340-422D-4AD4-82B3-E9C4D0BA7D10}"/>
              </a:ext>
            </a:extLst>
          </p:cNvPr>
          <p:cNvSpPr/>
          <p:nvPr/>
        </p:nvSpPr>
        <p:spPr>
          <a:xfrm>
            <a:off x="449178" y="4153100"/>
            <a:ext cx="1129364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случае, если при проведении аукциона цена контракта снижена на 25% и более от Н(М)Ц контракта, победитель аукциона предоставляет ОИК в полуторакратном размере (если Н(М)Ц контракта составляет более чем 15 млн. рублей), ОИК в полуторакратном размере или информацию о своей добросовестности (если Н(М)Ц контракта составляет 15 млн. рублей и менее), а также обоснование цены контракта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2CC51BC-EFD4-4792-A757-93185C205749}"/>
              </a:ext>
            </a:extLst>
          </p:cNvPr>
          <p:cNvSpPr/>
          <p:nvPr/>
        </p:nvSpPr>
        <p:spPr>
          <a:xfrm>
            <a:off x="449178" y="5534522"/>
            <a:ext cx="11293640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3 рабочих дней с даты размещения заказчиком в ЕИС доработанного проекта контракта или первоначального проекта контракта с отказом учесть замечания победителя, победитель ЭА размещает в ЕИС подписанный проект контракта, а также подписанный документ, подтверждающий предоставление ОИК или протокол разногласий.</a:t>
            </a:r>
          </a:p>
        </p:txBody>
      </p:sp>
    </p:spTree>
    <p:extLst>
      <p:ext uri="{BB962C8B-B14F-4D97-AF65-F5344CB8AC3E}">
        <p14:creationId xmlns:p14="http://schemas.microsoft.com/office/powerpoint/2010/main" val="4928989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B94CFB3-F7D4-4F39-9908-788C7460B3C5}"/>
              </a:ext>
            </a:extLst>
          </p:cNvPr>
          <p:cNvSpPr/>
          <p:nvPr/>
        </p:nvSpPr>
        <p:spPr>
          <a:xfrm>
            <a:off x="1342725" y="240631"/>
            <a:ext cx="99732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2. Конкурентные способы закупок: конкурсы, аукционы, запрос котировок, запрос предложений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88CFBBA-A025-4531-91A7-CA4CF7E47250}"/>
              </a:ext>
            </a:extLst>
          </p:cNvPr>
          <p:cNvSpPr/>
          <p:nvPr/>
        </p:nvSpPr>
        <p:spPr>
          <a:xfrm>
            <a:off x="203735" y="1252086"/>
            <a:ext cx="11714744" cy="36933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контракта по результатам электронного аукциона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F115B0C-B8B2-41F6-9E04-479FFA7F685F}"/>
              </a:ext>
            </a:extLst>
          </p:cNvPr>
          <p:cNvSpPr/>
          <p:nvPr/>
        </p:nvSpPr>
        <p:spPr>
          <a:xfrm>
            <a:off x="203735" y="1785833"/>
            <a:ext cx="6598117" cy="1200329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3 рабочих дней с даты размещения в ЕИС подписанного победителем ЭА проекта контракта, и предоставления таким победителем ОИК заказчик обязан разместить подписанный контракт в ЕИС.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4960D61-C0E5-4E7A-8AC8-2DC9FAE213BC}"/>
              </a:ext>
            </a:extLst>
          </p:cNvPr>
          <p:cNvSpPr/>
          <p:nvPr/>
        </p:nvSpPr>
        <p:spPr>
          <a:xfrm>
            <a:off x="7186862" y="1785833"/>
            <a:ext cx="4731617" cy="92333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момента размещения в ЕИС подписанного заказчиком контракта он считается заключенным.</a:t>
            </a:r>
          </a:p>
        </p:txBody>
      </p:sp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EBFBE21C-EB69-4D09-88D6-B5A9B1F3A095}"/>
              </a:ext>
            </a:extLst>
          </p:cNvPr>
          <p:cNvSpPr/>
          <p:nvPr/>
        </p:nvSpPr>
        <p:spPr>
          <a:xfrm>
            <a:off x="6623258" y="2501530"/>
            <a:ext cx="357187" cy="484632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61ED123-F843-496C-8235-DB542C0996FB}"/>
              </a:ext>
            </a:extLst>
          </p:cNvPr>
          <p:cNvSpPr/>
          <p:nvPr/>
        </p:nvSpPr>
        <p:spPr>
          <a:xfrm>
            <a:off x="4050379" y="3101694"/>
            <a:ext cx="3389946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Денежные средства, внесенные в качестве обеспечения заявки, возвращаются победителю аукциона.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5DADA61-E7C2-4C65-ACB4-CD2468155BDD}"/>
              </a:ext>
            </a:extLst>
          </p:cNvPr>
          <p:cNvSpPr/>
          <p:nvPr/>
        </p:nvSpPr>
        <p:spPr>
          <a:xfrm>
            <a:off x="203735" y="3101695"/>
            <a:ext cx="3784882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 может быть заключен не ранее чем через 10 дней с даты размещения в ЕИС протокола подведения итогов ЭА.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4464ABD-5563-4685-A17B-981BD9162257}"/>
              </a:ext>
            </a:extLst>
          </p:cNvPr>
          <p:cNvSpPr/>
          <p:nvPr/>
        </p:nvSpPr>
        <p:spPr>
          <a:xfrm>
            <a:off x="7502088" y="3101694"/>
            <a:ext cx="4416391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 заключается на условиях, указанных в извещении о проведении ЭА и ДЭА, по цене, предложенной его победителем.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DE2F345-37AE-46F7-814C-9054FD178C2C}"/>
              </a:ext>
            </a:extLst>
          </p:cNvPr>
          <p:cNvSpPr/>
          <p:nvPr/>
        </p:nvSpPr>
        <p:spPr>
          <a:xfrm>
            <a:off x="4283241" y="4549676"/>
            <a:ext cx="7635237" cy="20313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 соответствующие сроки он не направил заказчику подписанный проект контракта,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направил протокол разногласий по истечении 13 дней с даты размещения в ЕИС протокола подведения итогов аукциона,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не исполнил антидемпинговые требования (в случае снижения при проведении аукциона цены контракта на 25% и более от Н(М)Ц контракта)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3915E0D-4643-4DD2-8A0B-437D1C92FCE3}"/>
              </a:ext>
            </a:extLst>
          </p:cNvPr>
          <p:cNvSpPr/>
          <p:nvPr/>
        </p:nvSpPr>
        <p:spPr>
          <a:xfrm>
            <a:off x="203735" y="4549676"/>
            <a:ext cx="3784882" cy="92333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Победитель ЭА признается уклонившимся от заключения контракта в случае:</a:t>
            </a:r>
          </a:p>
        </p:txBody>
      </p:sp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id="{487EE45C-5C58-4B0B-B4A7-3C3907345DF5}"/>
              </a:ext>
            </a:extLst>
          </p:cNvPr>
          <p:cNvSpPr/>
          <p:nvPr/>
        </p:nvSpPr>
        <p:spPr>
          <a:xfrm>
            <a:off x="3810023" y="5605914"/>
            <a:ext cx="357187" cy="484632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83524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B94CFB3-F7D4-4F39-9908-788C7460B3C5}"/>
              </a:ext>
            </a:extLst>
          </p:cNvPr>
          <p:cNvSpPr/>
          <p:nvPr/>
        </p:nvSpPr>
        <p:spPr>
          <a:xfrm>
            <a:off x="1342725" y="240631"/>
            <a:ext cx="99732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2. Конкурентные способы закупок: конкурсы, аукционы, запрос котировок, запрос предложений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03AF6A-85C7-4F95-80AD-D7F7ECB0CA2B}"/>
              </a:ext>
            </a:extLst>
          </p:cNvPr>
          <p:cNvSpPr/>
          <p:nvPr/>
        </p:nvSpPr>
        <p:spPr>
          <a:xfrm>
            <a:off x="715043" y="1472681"/>
            <a:ext cx="10826081" cy="36933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Последствия признания электронного аукциона несостоявшимся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A5AC954-548B-43CA-8347-C121804385F0}"/>
              </a:ext>
            </a:extLst>
          </p:cNvPr>
          <p:cNvSpPr/>
          <p:nvPr/>
        </p:nvSpPr>
        <p:spPr>
          <a:xfrm>
            <a:off x="715043" y="2072845"/>
            <a:ext cx="3840915" cy="1200329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аукцион признан не состоявшимся в связи с тем, что по окончании срока подачи заявок подана только одна заявка: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3806A8E-FB93-431B-B8D1-1BE2357CD1CA}"/>
              </a:ext>
            </a:extLst>
          </p:cNvPr>
          <p:cNvSpPr/>
          <p:nvPr/>
        </p:nvSpPr>
        <p:spPr>
          <a:xfrm>
            <a:off x="4854488" y="2054052"/>
            <a:ext cx="6686636" cy="36933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оператор ЭП не позднее рабочего дня, следующего за датой окончания срока подачи заявок, направляет заказчику обе части этой заявки, а также соответствующие документы подавшего ее участника аукциона, предусмотренные Законом и содержащиеся на дату и время окончания срока подачи заявок в реестре участников аукциона, получивших аккредитацию на ЭП;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оператор ЭП в течение вышеуказанного срока обязан направить уведомление участнику аукциона, подавшему единственную заявку на участие в аукционе;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аукционная комиссия в течение 3 рабочих дней с даты получения единственной заявки и соответствующих документов рассматривает эту заявку и эти документы на предмет соответствия требованиям Закона и ДЭА и направляет оператору</a:t>
            </a:r>
          </a:p>
        </p:txBody>
      </p:sp>
      <p:pic>
        <p:nvPicPr>
          <p:cNvPr id="1026" name="Picture 2" descr="https://xn----7sbnbsifsaielcfze6pb1c.xn--p1ai/upload/medialibrary/dfa/dfad2f90ba864c6300a39b1b26709da6.jpg">
            <a:extLst>
              <a:ext uri="{FF2B5EF4-FFF2-40B4-BE49-F238E27FC236}">
                <a16:creationId xmlns:a16="http://schemas.microsoft.com/office/drawing/2014/main" id="{25F2F8B0-17F5-42F6-B399-3F2337AA5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43" y="3467093"/>
            <a:ext cx="3775243" cy="283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54295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B94CFB3-F7D4-4F39-9908-788C7460B3C5}"/>
              </a:ext>
            </a:extLst>
          </p:cNvPr>
          <p:cNvSpPr/>
          <p:nvPr/>
        </p:nvSpPr>
        <p:spPr>
          <a:xfrm>
            <a:off x="1342725" y="240631"/>
            <a:ext cx="104482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2. Конкурентные способы закупок: конкурсы, аукционы, запрос котировок, запрос предложений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99D7B13-F0A6-4557-B62C-67F57B15E6EC}"/>
              </a:ext>
            </a:extLst>
          </p:cNvPr>
          <p:cNvSpPr/>
          <p:nvPr/>
        </p:nvSpPr>
        <p:spPr>
          <a:xfrm>
            <a:off x="682959" y="1456638"/>
            <a:ext cx="11107988" cy="36933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Последствия признания электронного аукциона несостоявшимся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8A95BFD-4440-403E-AB62-C3AAF9F2C799}"/>
              </a:ext>
            </a:extLst>
          </p:cNvPr>
          <p:cNvSpPr/>
          <p:nvPr/>
        </p:nvSpPr>
        <p:spPr>
          <a:xfrm>
            <a:off x="682959" y="2018475"/>
            <a:ext cx="3937167" cy="1754326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аукцион признан не состоявшимся в связи с тем, что аукционной комиссией принято решение о признании только одного УЗ, подавшего заявку на участие в аукционе, его участником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37F1563-68AC-4587-A81C-3D0E7AE5433A}"/>
              </a:ext>
            </a:extLst>
          </p:cNvPr>
          <p:cNvSpPr/>
          <p:nvPr/>
        </p:nvSpPr>
        <p:spPr>
          <a:xfrm>
            <a:off x="4860758" y="2018475"/>
            <a:ext cx="6930189" cy="39703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оператор ЭП в течение 1 часа после размещения на ЭП протокол рассмотрения заявок на участие в аукционе обязан направить заказчику вторую часть заявки, поданной данным участником, а также соответствующие документы данного участник и содержащиеся на дату и время окончания срока подачи заявок в реестре участников аукциона, получивших аккредитацию на ЭП;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оператор ЭП в течение вышеуказанного срока обязан направить уведомление единственному участнику аукциона;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аукционная комиссия в течение 3 рабочих дней с даты получения заказчиком второй части этой заявки единственного участника аукциона и соответствующих документов рассматривает данную заявку и указанные документы на предмет соответствия требованиям Закона и ДЭА и направляет оператору ЭП протокол рассмотрения заявки единственного участника аукциона</a:t>
            </a:r>
          </a:p>
        </p:txBody>
      </p:sp>
      <p:pic>
        <p:nvPicPr>
          <p:cNvPr id="2050" name="Picture 2" descr="https://media.istockphoto.com/photos/business-accounting-concept-businesswoman-and-laptop-with-calculator-picture-id694835744">
            <a:extLst>
              <a:ext uri="{FF2B5EF4-FFF2-40B4-BE49-F238E27FC236}">
                <a16:creationId xmlns:a16="http://schemas.microsoft.com/office/drawing/2014/main" id="{CABDEA6D-88A5-4F9B-9E96-2666C90D2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59" y="3924701"/>
            <a:ext cx="3937167" cy="253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33857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B94CFB3-F7D4-4F39-9908-788C7460B3C5}"/>
              </a:ext>
            </a:extLst>
          </p:cNvPr>
          <p:cNvSpPr/>
          <p:nvPr/>
        </p:nvSpPr>
        <p:spPr>
          <a:xfrm>
            <a:off x="1342725" y="240631"/>
            <a:ext cx="99732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2. Конкурентные способы закупок: конкурсы, аукционы, запрос котировок, запрос предложений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C11FC70-D39B-4CA8-8FB0-1222BD84CCDD}"/>
              </a:ext>
            </a:extLst>
          </p:cNvPr>
          <p:cNvSpPr/>
          <p:nvPr/>
        </p:nvSpPr>
        <p:spPr>
          <a:xfrm>
            <a:off x="682959" y="1183923"/>
            <a:ext cx="10826081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Последствия признания электронного аукциона несостоявшимся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44FF112-D069-462A-9475-BBB924D5D7B5}"/>
              </a:ext>
            </a:extLst>
          </p:cNvPr>
          <p:cNvSpPr/>
          <p:nvPr/>
        </p:nvSpPr>
        <p:spPr>
          <a:xfrm>
            <a:off x="682959" y="1665550"/>
            <a:ext cx="4001336" cy="1477328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ЭА признан не состоявшимся в связи с тем, что в течение 10 минут после начала проведения аукциона ни один из его участников не подал предложение о цене контракта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7E1D8F9-FE71-4305-AFD1-48D3FD8A5222}"/>
              </a:ext>
            </a:extLst>
          </p:cNvPr>
          <p:cNvSpPr/>
          <p:nvPr/>
        </p:nvSpPr>
        <p:spPr>
          <a:xfrm>
            <a:off x="4892843" y="1665550"/>
            <a:ext cx="6616198" cy="452431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оператор ЭП в течение 1 часа после размещения на ЭП протокола о признании аукциона несостоявшимся обязан направить заказчику указанный протокол и вторые части заявок, поданных его участниками, а также соответствующие документы участников аукциона и содержащиеся на дату и время окончания срока подачи заявок в реестре участников аукциона, получивших аккредитацию на ЭП;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оператор ЭП в течение вышеуказанного срока обязан направить уведомления участникам аукциона;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аукционная комиссия в течение 3 рабочих дней с даты получения заказчиком вторых частей заявок участников аукциона и соответствующих документов рассматривает вторые части этих заявок и указанные документы на предмет соответствия требованиям Закона и ДЭА и направляет оператору ЭП протокол подведения итогов аукциона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matrix34.ru/images/cms/data/auktsion-v-elektronnoj-forme_chto-eto-takoe_itog.jpg">
            <a:extLst>
              <a:ext uri="{FF2B5EF4-FFF2-40B4-BE49-F238E27FC236}">
                <a16:creationId xmlns:a16="http://schemas.microsoft.com/office/drawing/2014/main" id="{5AD00C9F-0640-4CA4-876B-9203D2CC2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59" y="3255174"/>
            <a:ext cx="4001336" cy="293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660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C8D349A-9C46-44C1-9383-E05FF765E2AC}"/>
              </a:ext>
            </a:extLst>
          </p:cNvPr>
          <p:cNvSpPr/>
          <p:nvPr/>
        </p:nvSpPr>
        <p:spPr>
          <a:xfrm>
            <a:off x="304799" y="2519776"/>
            <a:ext cx="5309939" cy="1200329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участник тендера должен подтвердить свою добросовестность или предоставить увеличенное обеспечение контракта, если снизил начальную цену больше чем на 25 %.</a:t>
            </a:r>
            <a:endParaRPr lang="ru-RU" b="0" i="0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C5D318D-9788-47BD-A128-F4407B7C1C53}"/>
              </a:ext>
            </a:extLst>
          </p:cNvPr>
          <p:cNvSpPr/>
          <p:nvPr/>
        </p:nvSpPr>
        <p:spPr>
          <a:xfrm>
            <a:off x="6400799" y="2557527"/>
            <a:ext cx="5577842" cy="646331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 имеет право установить требования для борьбы с демпингом в Положении.</a:t>
            </a:r>
          </a:p>
        </p:txBody>
      </p:sp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1F36208C-7571-4B4C-9597-60380605E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6525"/>
            <a:ext cx="11978640" cy="594995"/>
          </a:xfrm>
        </p:spPr>
        <p:txBody>
          <a:bodyPr>
            <a:normAutofit fontScale="90000"/>
          </a:bodyPr>
          <a:lstStyle/>
          <a:p>
            <a:pPr algn="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1. Общие положения о закупках. Порядок организации и участия в закупочной деятельности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8F024A3-EAE5-48F1-9FA6-85CA10ADE389}"/>
              </a:ext>
            </a:extLst>
          </p:cNvPr>
          <p:cNvSpPr/>
          <p:nvPr/>
        </p:nvSpPr>
        <p:spPr>
          <a:xfrm>
            <a:off x="128337" y="976486"/>
            <a:ext cx="5486401" cy="830997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5 апреля 2013 г. № 44-ФЗ «О контрактной системе в сфере закупок ТРУ для обеспечения государственных и муниципальных нужд»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939F116-2FD7-4937-A195-BCBA28948AA2}"/>
              </a:ext>
            </a:extLst>
          </p:cNvPr>
          <p:cNvSpPr/>
          <p:nvPr/>
        </p:nvSpPr>
        <p:spPr>
          <a:xfrm>
            <a:off x="6400799" y="980791"/>
            <a:ext cx="5486401" cy="830997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18 июля 2011 года N 223-ФЗ «О закупках товаров, работ, услуг отдельными видами юридических  лиц»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B292F8D-FD95-47F3-8B49-74CC1AC656EF}"/>
              </a:ext>
            </a:extLst>
          </p:cNvPr>
          <p:cNvSpPr/>
          <p:nvPr/>
        </p:nvSpPr>
        <p:spPr>
          <a:xfrm>
            <a:off x="4594018" y="1995686"/>
            <a:ext cx="3003964" cy="369332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борются с демпингом?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777CB44-E1C3-44AE-9C21-4CE34D8A1189}"/>
              </a:ext>
            </a:extLst>
          </p:cNvPr>
          <p:cNvSpPr/>
          <p:nvPr/>
        </p:nvSpPr>
        <p:spPr>
          <a:xfrm>
            <a:off x="4436010" y="3940105"/>
            <a:ext cx="3196773" cy="369332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Обоснование начальных цен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F550378-AC83-4BDB-AF8C-C7CC4696AE8A}"/>
              </a:ext>
            </a:extLst>
          </p:cNvPr>
          <p:cNvSpPr/>
          <p:nvPr/>
        </p:nvSpPr>
        <p:spPr>
          <a:xfrm>
            <a:off x="304799" y="4537919"/>
            <a:ext cx="5309939" cy="369332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для каждой процедуры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AB7AD38-1CAB-4B84-854B-2801C52EE25D}"/>
              </a:ext>
            </a:extLst>
          </p:cNvPr>
          <p:cNvSpPr/>
          <p:nvPr/>
        </p:nvSpPr>
        <p:spPr>
          <a:xfrm>
            <a:off x="6309358" y="4429700"/>
            <a:ext cx="5577842" cy="1477328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Требуется ли обоснование НМЦК и какими именно способами, прописывает заказчик в Положении. Если Положение не будет вовремя опубликовано в ЕИС, то обосновывать начальные цены заказчику придется уже по 44-ФЗ (ст. 22).</a:t>
            </a:r>
          </a:p>
        </p:txBody>
      </p:sp>
    </p:spTree>
    <p:extLst>
      <p:ext uri="{BB962C8B-B14F-4D97-AF65-F5344CB8AC3E}">
        <p14:creationId xmlns:p14="http://schemas.microsoft.com/office/powerpoint/2010/main" val="169065095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B94CFB3-F7D4-4F39-9908-788C7460B3C5}"/>
              </a:ext>
            </a:extLst>
          </p:cNvPr>
          <p:cNvSpPr/>
          <p:nvPr/>
        </p:nvSpPr>
        <p:spPr>
          <a:xfrm>
            <a:off x="1342724" y="240631"/>
            <a:ext cx="107124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2. Конкурентные способы закупок: конкурсы, аукционы, запрос котировок, запрос предложений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03AF6A-85C7-4F95-80AD-D7F7ECB0CA2B}"/>
              </a:ext>
            </a:extLst>
          </p:cNvPr>
          <p:cNvSpPr/>
          <p:nvPr/>
        </p:nvSpPr>
        <p:spPr>
          <a:xfrm>
            <a:off x="141841" y="1822928"/>
            <a:ext cx="7900272" cy="36933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запроса котировок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3852036-CED3-4BB0-9343-B8CE80992B7D}"/>
              </a:ext>
            </a:extLst>
          </p:cNvPr>
          <p:cNvSpPr/>
          <p:nvPr/>
        </p:nvSpPr>
        <p:spPr>
          <a:xfrm>
            <a:off x="141840" y="2391814"/>
            <a:ext cx="7900273" cy="1477328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определения П(ПИ), при котором информация о закупаемых для обеспечения государственных или муниципальных нужд ТРУ сообщается неограниченному кругу лиц путем размещения в ЕИС извещения о проведении запроса котировок и победителем запроса котировок признается УЗ, предложивший наиболее низкую цену контракта.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C78D978-AABE-43AA-945E-E65485401C84}"/>
              </a:ext>
            </a:extLst>
          </p:cNvPr>
          <p:cNvSpPr/>
          <p:nvPr/>
        </p:nvSpPr>
        <p:spPr>
          <a:xfrm>
            <a:off x="136822" y="4637579"/>
            <a:ext cx="7900272" cy="1477328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Н(М)Ц контракта не превышает 500 тысяч рублей;</a:t>
            </a:r>
          </a:p>
          <a:p>
            <a:pPr algn="just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совокупный годовой объем закупок, осуществляемых путем проведения запроса котировок, не должен превышать 10% объема средств, предусмотренных на все закупки заказчика в соответствии с планом-графиком, но не должен составлять более чем 100 млн. руб. в год.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2846954-00B0-46C2-8590-82DE0DDE2893}"/>
              </a:ext>
            </a:extLst>
          </p:cNvPr>
          <p:cNvSpPr/>
          <p:nvPr/>
        </p:nvSpPr>
        <p:spPr>
          <a:xfrm>
            <a:off x="224590" y="4068695"/>
            <a:ext cx="7817523" cy="36933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применения запроса котировок</a:t>
            </a:r>
          </a:p>
        </p:txBody>
      </p:sp>
      <p:pic>
        <p:nvPicPr>
          <p:cNvPr id="4100" name="Picture 4" descr="http://donut-media.ru/wp-content/uploads/2018/09/%D0%AD%D0%BA%D1%81%D0%BF%D0%B5%D1%80%D1%82.jpg">
            <a:extLst>
              <a:ext uri="{FF2B5EF4-FFF2-40B4-BE49-F238E27FC236}">
                <a16:creationId xmlns:a16="http://schemas.microsoft.com/office/drawing/2014/main" id="{E6ED5B46-8547-4F23-9842-8A2B2260F0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97" r="9425"/>
          <a:stretch/>
        </p:blipFill>
        <p:spPr bwMode="auto">
          <a:xfrm>
            <a:off x="8290495" y="1369319"/>
            <a:ext cx="3764683" cy="52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09231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B94CFB3-F7D4-4F39-9908-788C7460B3C5}"/>
              </a:ext>
            </a:extLst>
          </p:cNvPr>
          <p:cNvSpPr/>
          <p:nvPr/>
        </p:nvSpPr>
        <p:spPr>
          <a:xfrm>
            <a:off x="1342725" y="240631"/>
            <a:ext cx="105605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2. Конкурентные способы закупок: конкурсы, аукционы, запрос котировок, запрос предложений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03AF6A-85C7-4F95-80AD-D7F7ECB0CA2B}"/>
              </a:ext>
            </a:extLst>
          </p:cNvPr>
          <p:cNvSpPr/>
          <p:nvPr/>
        </p:nvSpPr>
        <p:spPr>
          <a:xfrm>
            <a:off x="477034" y="1220002"/>
            <a:ext cx="11410165" cy="36933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запроса котировок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6BF198D-4199-4FBE-BB0C-1DEF9CB5D23C}"/>
              </a:ext>
            </a:extLst>
          </p:cNvPr>
          <p:cNvSpPr/>
          <p:nvPr/>
        </p:nvSpPr>
        <p:spPr>
          <a:xfrm>
            <a:off x="477034" y="1824229"/>
            <a:ext cx="2730867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 решения о проведении запроса котировок.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BA4AE30-C355-4FCD-8502-ED52498457ED}"/>
              </a:ext>
            </a:extLst>
          </p:cNvPr>
          <p:cNvSpPr/>
          <p:nvPr/>
        </p:nvSpPr>
        <p:spPr>
          <a:xfrm>
            <a:off x="3850395" y="1837394"/>
            <a:ext cx="4663441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котировочной комиссии по рассмотрению заявок на участие в запросе котировок.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CEB3B1C-06B6-4F5A-AD2E-1BE3B77E7786}"/>
              </a:ext>
            </a:extLst>
          </p:cNvPr>
          <p:cNvSpPr/>
          <p:nvPr/>
        </p:nvSpPr>
        <p:spPr>
          <a:xfrm>
            <a:off x="9321809" y="1824229"/>
            <a:ext cx="2565390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извещения о проведении запроса котировок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D35FDBE-15B8-4FDE-8191-FF361488D40E}"/>
              </a:ext>
            </a:extLst>
          </p:cNvPr>
          <p:cNvSpPr/>
          <p:nvPr/>
        </p:nvSpPr>
        <p:spPr>
          <a:xfrm>
            <a:off x="477034" y="3383462"/>
            <a:ext cx="4283242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в ЕИС извещения о проведении запроса котировок и проекта контракта.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F3F8287-7616-49A4-9F58-C73719E44000}"/>
              </a:ext>
            </a:extLst>
          </p:cNvPr>
          <p:cNvSpPr/>
          <p:nvPr/>
        </p:nvSpPr>
        <p:spPr>
          <a:xfrm>
            <a:off x="5626582" y="3366180"/>
            <a:ext cx="2707393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запросов о предоставлении котировок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C27E1C4-D976-4852-B947-65E618A21AAE}"/>
              </a:ext>
            </a:extLst>
          </p:cNvPr>
          <p:cNvSpPr/>
          <p:nvPr/>
        </p:nvSpPr>
        <p:spPr>
          <a:xfrm>
            <a:off x="9321810" y="3335362"/>
            <a:ext cx="2565390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 и регистрация котировочных заявок.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0EB0B98-170B-45C4-A664-5914F1C8C279}"/>
              </a:ext>
            </a:extLst>
          </p:cNvPr>
          <p:cNvSpPr/>
          <p:nvPr/>
        </p:nvSpPr>
        <p:spPr>
          <a:xfrm>
            <a:off x="490461" y="4942696"/>
            <a:ext cx="2361002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и оценка котировочных заявок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C94CD82-6DCF-4AEE-82AE-ADCC3EC37CE5}"/>
              </a:ext>
            </a:extLst>
          </p:cNvPr>
          <p:cNvSpPr/>
          <p:nvPr/>
        </p:nvSpPr>
        <p:spPr>
          <a:xfrm>
            <a:off x="3850395" y="4956516"/>
            <a:ext cx="3760708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протокола рассмотрения и оценки заявок на участие в запросе котировок в ЕИС.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791D320-AB9D-4887-BCC9-A5AFBF4CB8DC}"/>
              </a:ext>
            </a:extLst>
          </p:cNvPr>
          <p:cNvSpPr/>
          <p:nvPr/>
        </p:nvSpPr>
        <p:spPr>
          <a:xfrm>
            <a:off x="8333974" y="4956516"/>
            <a:ext cx="3569267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 победителю запроса котировок одного экземпляра протокола и проекта контракта.</a:t>
            </a:r>
          </a:p>
        </p:txBody>
      </p:sp>
      <p:sp>
        <p:nvSpPr>
          <p:cNvPr id="16" name="Стрелка: вправо 15">
            <a:extLst>
              <a:ext uri="{FF2B5EF4-FFF2-40B4-BE49-F238E27FC236}">
                <a16:creationId xmlns:a16="http://schemas.microsoft.com/office/drawing/2014/main" id="{D940D0F1-7984-46DE-877C-0A8042516A8C}"/>
              </a:ext>
            </a:extLst>
          </p:cNvPr>
          <p:cNvSpPr/>
          <p:nvPr/>
        </p:nvSpPr>
        <p:spPr>
          <a:xfrm>
            <a:off x="3350554" y="1977716"/>
            <a:ext cx="357187" cy="484632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Стрелка: вправо 16">
            <a:extLst>
              <a:ext uri="{FF2B5EF4-FFF2-40B4-BE49-F238E27FC236}">
                <a16:creationId xmlns:a16="http://schemas.microsoft.com/office/drawing/2014/main" id="{11F40D56-53DC-471B-AD41-A6DD942D7948}"/>
              </a:ext>
            </a:extLst>
          </p:cNvPr>
          <p:cNvSpPr/>
          <p:nvPr/>
        </p:nvSpPr>
        <p:spPr>
          <a:xfrm>
            <a:off x="8739229" y="1901484"/>
            <a:ext cx="357187" cy="484632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Стрелка: вправо 17">
            <a:extLst>
              <a:ext uri="{FF2B5EF4-FFF2-40B4-BE49-F238E27FC236}">
                <a16:creationId xmlns:a16="http://schemas.microsoft.com/office/drawing/2014/main" id="{0DBE7C94-4F5E-4797-96A6-75C88DD23E1F}"/>
              </a:ext>
            </a:extLst>
          </p:cNvPr>
          <p:cNvSpPr/>
          <p:nvPr/>
        </p:nvSpPr>
        <p:spPr>
          <a:xfrm>
            <a:off x="4976759" y="3602811"/>
            <a:ext cx="357187" cy="484632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Стрелка: вправо 18">
            <a:extLst>
              <a:ext uri="{FF2B5EF4-FFF2-40B4-BE49-F238E27FC236}">
                <a16:creationId xmlns:a16="http://schemas.microsoft.com/office/drawing/2014/main" id="{263A19CE-F0E6-45A4-9D97-699D830A9310}"/>
              </a:ext>
            </a:extLst>
          </p:cNvPr>
          <p:cNvSpPr/>
          <p:nvPr/>
        </p:nvSpPr>
        <p:spPr>
          <a:xfrm>
            <a:off x="8708784" y="3542810"/>
            <a:ext cx="357187" cy="484632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Стрелка: вправо 19">
            <a:extLst>
              <a:ext uri="{FF2B5EF4-FFF2-40B4-BE49-F238E27FC236}">
                <a16:creationId xmlns:a16="http://schemas.microsoft.com/office/drawing/2014/main" id="{B138890F-F76F-4471-B32F-602DE77DB557}"/>
              </a:ext>
            </a:extLst>
          </p:cNvPr>
          <p:cNvSpPr/>
          <p:nvPr/>
        </p:nvSpPr>
        <p:spPr>
          <a:xfrm>
            <a:off x="3127524" y="5153366"/>
            <a:ext cx="357187" cy="484632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Стрелка: вправо 20">
            <a:extLst>
              <a:ext uri="{FF2B5EF4-FFF2-40B4-BE49-F238E27FC236}">
                <a16:creationId xmlns:a16="http://schemas.microsoft.com/office/drawing/2014/main" id="{284571C9-247E-4000-93FB-21D8238A75B1}"/>
              </a:ext>
            </a:extLst>
          </p:cNvPr>
          <p:cNvSpPr/>
          <p:nvPr/>
        </p:nvSpPr>
        <p:spPr>
          <a:xfrm>
            <a:off x="7798193" y="5153366"/>
            <a:ext cx="357187" cy="484632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33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>
            <a:extLst>
              <a:ext uri="{FF2B5EF4-FFF2-40B4-BE49-F238E27FC236}">
                <a16:creationId xmlns:a16="http://schemas.microsoft.com/office/drawing/2014/main" id="{C0D45F19-6766-4C59-900E-339EA69D6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6525"/>
            <a:ext cx="11978640" cy="594995"/>
          </a:xfrm>
        </p:spPr>
        <p:txBody>
          <a:bodyPr>
            <a:normAutofit fontScale="90000"/>
          </a:bodyPr>
          <a:lstStyle/>
          <a:p>
            <a:pPr algn="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1. Общие положения о закупках. Порядок организации и участия в закупочной деятельности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28F9349-B6D1-48D6-AC42-3BB7855AC698}"/>
              </a:ext>
            </a:extLst>
          </p:cNvPr>
          <p:cNvSpPr/>
          <p:nvPr/>
        </p:nvSpPr>
        <p:spPr>
          <a:xfrm>
            <a:off x="320841" y="855510"/>
            <a:ext cx="4074695" cy="1200329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Информационное обеспечение контрактной системы в сфере закупок </a:t>
            </a:r>
          </a:p>
          <a:p>
            <a:pPr algn="ctr"/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70FA41D-2B78-4E6E-A53B-113D0830F22F}"/>
              </a:ext>
            </a:extLst>
          </p:cNvPr>
          <p:cNvSpPr/>
          <p:nvPr/>
        </p:nvSpPr>
        <p:spPr>
          <a:xfrm>
            <a:off x="288758" y="2197160"/>
            <a:ext cx="11534274" cy="4524315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планы закупок, планы-графики;</a:t>
            </a:r>
          </a:p>
          <a:p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информацию о реализации планов закупок и планов-графиков;</a:t>
            </a:r>
          </a:p>
          <a:p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информацию об условиях, о запретах и об ограничениях допуска ТРУ, происходящих из иностранного государства или группы иностранных государств, перечень иностранных государств, с которыми РФ заключены международные договоры о взаимном применении национального режима при осуществлении закупок, а также условия применения такого национального режима;</a:t>
            </a:r>
          </a:p>
          <a:p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информацию о закупках, предусмотренную Законом, об исполнении контрактов;</a:t>
            </a:r>
          </a:p>
          <a:p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реестр контрактов, заключенных заказчиками;</a:t>
            </a:r>
          </a:p>
          <a:p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реестр недобросовестных поставщиков (подрядчиков, исполнителей);</a:t>
            </a:r>
          </a:p>
          <a:p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7) библиотеку типовых контрактов, типовых условий контрактов;</a:t>
            </a:r>
          </a:p>
          <a:p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8) реестр банковских гарантий;</a:t>
            </a:r>
          </a:p>
          <a:p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9) реестр жалоб, плановых и внеплановых проверок, их результатов и выданных предписаний;</a:t>
            </a:r>
          </a:p>
          <a:p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10) перечень международных финансовых организаций, в которых участвует РФ или с которыми РФ заключила международные договоры;</a:t>
            </a:r>
          </a:p>
          <a:p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11) результаты мониторинга закупок, аудита в сфере закупок, а также контроля в сфере закупок;</a:t>
            </a:r>
          </a:p>
          <a:p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12) отчеты заказчиков, предусмотренные Законом;</a:t>
            </a:r>
          </a:p>
          <a:p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13) каталоги ТРУ для обеспечения государственных и муниципальных нужд;</a:t>
            </a:r>
          </a:p>
          <a:p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14) информацию о складывающихся на товарных рынках ценах ТРУ, закупаемых для обеспечения государственных и муниципальных нужд, а также о размещаемых заказчиками в соответствии с ч. 5 ст. 22 Закона запросах цен ТРУ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0F1FDAE-0551-4994-8E6E-A0A549F479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90" t="7881" r="59079" b="74682"/>
          <a:stretch/>
        </p:blipFill>
        <p:spPr>
          <a:xfrm>
            <a:off x="7539790" y="872840"/>
            <a:ext cx="4283242" cy="120033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EEA8BEA-F98C-460D-BC52-C439E73C24B3}"/>
              </a:ext>
            </a:extLst>
          </p:cNvPr>
          <p:cNvSpPr/>
          <p:nvPr/>
        </p:nvSpPr>
        <p:spPr>
          <a:xfrm>
            <a:off x="4652211" y="985322"/>
            <a:ext cx="26309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http://zakupki.gov.ru/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0200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2019</TotalTime>
  <Words>14577</Words>
  <Application>Microsoft Office PowerPoint</Application>
  <PresentationFormat>Широкоэкранный</PresentationFormat>
  <Paragraphs>901</Paragraphs>
  <Slides>81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81</vt:i4>
      </vt:variant>
    </vt:vector>
  </HeadingPairs>
  <TitlesOfParts>
    <vt:vector size="88" baseType="lpstr">
      <vt:lpstr>Arial</vt:lpstr>
      <vt:lpstr>Calibri</vt:lpstr>
      <vt:lpstr>Calibri Light</vt:lpstr>
      <vt:lpstr>Times New Roman</vt:lpstr>
      <vt:lpstr>Trebuchet MS</vt:lpstr>
      <vt:lpstr>Wingdings</vt:lpstr>
      <vt:lpstr>Тема Office</vt:lpstr>
      <vt:lpstr>Презентация PowerPoint</vt:lpstr>
      <vt:lpstr>Тема 1. Общие положения о закупках. Порядок организации и участия в закупочной деятельности </vt:lpstr>
      <vt:lpstr>Тема 1. Общие положения о закупках. Порядок организации и участия в закупочной деятельности </vt:lpstr>
      <vt:lpstr>Тема 1. Общие положения о закупках. Порядок организации и участия в закупочной деятельности </vt:lpstr>
      <vt:lpstr>Тема 1. Общие положения о закупках. Порядок организации и участия в закупочной деятельности </vt:lpstr>
      <vt:lpstr>Тема 1. Общие положения о закупках. Порядок организации и участия в закупочной деятельности </vt:lpstr>
      <vt:lpstr>Тема 1. Общие положения о закупках. Порядок организации и участия в закупочной деятельности </vt:lpstr>
      <vt:lpstr>Тема 1. Общие положения о закупках. Порядок организации и участия в закупочной деятельности </vt:lpstr>
      <vt:lpstr>Тема 1. Общие положения о закупках. Порядок организации и участия в закупочной деятельности </vt:lpstr>
      <vt:lpstr>Тема 1. Общие положения о закупках. Порядок организации и участия в закупочной деятельности </vt:lpstr>
      <vt:lpstr>Тема 1. Общие положения о закупках. Порядок организации и участия в закупочной деятельности </vt:lpstr>
      <vt:lpstr>Тема 1. Общие положения о закупках. Порядок организации и участия в закупочной деятельности </vt:lpstr>
      <vt:lpstr>Тема 1. Общие положения о закупках. Порядок организации и участия в закупочной деятельности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Нина Устина</dc:creator>
  <cp:lastModifiedBy>Нина Устина</cp:lastModifiedBy>
  <cp:revision>121</cp:revision>
  <dcterms:created xsi:type="dcterms:W3CDTF">2019-07-19T05:50:50Z</dcterms:created>
  <dcterms:modified xsi:type="dcterms:W3CDTF">2019-07-25T05:41:44Z</dcterms:modified>
</cp:coreProperties>
</file>