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3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82" r:id="rId12"/>
    <p:sldId id="283" r:id="rId13"/>
    <p:sldId id="285" r:id="rId14"/>
    <p:sldId id="286" r:id="rId15"/>
    <p:sldId id="287" r:id="rId16"/>
    <p:sldId id="271" r:id="rId17"/>
    <p:sldId id="272" r:id="rId18"/>
    <p:sldId id="317" r:id="rId19"/>
    <p:sldId id="318" r:id="rId20"/>
    <p:sldId id="319" r:id="rId21"/>
    <p:sldId id="289" r:id="rId22"/>
    <p:sldId id="277" r:id="rId23"/>
    <p:sldId id="279" r:id="rId24"/>
    <p:sldId id="280" r:id="rId25"/>
    <p:sldId id="281" r:id="rId26"/>
    <p:sldId id="290" r:id="rId27"/>
    <p:sldId id="291" r:id="rId28"/>
    <p:sldId id="292" r:id="rId29"/>
    <p:sldId id="295" r:id="rId30"/>
    <p:sldId id="293" r:id="rId31"/>
    <p:sldId id="294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AE462-66CC-41DB-9314-D51ABF22A222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08694-B64A-4A18-9F35-F1956790BB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16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7/18/2019 9:26 AM</a:t>
            </a:fld>
            <a:endParaRPr lang="en-US" sz="1200" b="0" i="0" dirty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(</a:t>
            </a: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Microsoft Corporation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), 2007.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Все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права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защищены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Microsoft, Windows, Windows Vista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названия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продуктов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являются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могут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являться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зарегистрированными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товарными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знаками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США и/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или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других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странах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algn="l" defTabSz="914400">
              <a:buNone/>
            </a:pP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приведена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этом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документе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только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в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демонстрационных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целях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и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отражает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зрения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представителей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момент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данной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Поскольку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Майкрософт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вынуждена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учитывать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меняющиеся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рыночные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условия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гарантирует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точность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указанной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после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составления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этой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презентации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, а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также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не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берет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на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себя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подобной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500" b="0" i="0" dirty="0" err="1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обязанности</a:t>
            </a: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.  </a:t>
            </a:r>
            <a:b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965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A1C4-EE68-404C-BF7B-41F3C307FF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2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A1C4-EE68-404C-BF7B-41F3C307FF1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67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0EB0E2-A83C-4664-867B-08634C0311DD}" type="slidenum">
              <a:rPr lang="ru-RU" altLang="ru-RU" smtClean="0"/>
              <a:pPr/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563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5A1C4-EE68-404C-BF7B-41F3C307FF19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6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0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39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73199726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2681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7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1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43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4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2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3D6F-6C05-448A-844B-2A7E374160D4}" type="datetimeFigureOut">
              <a:rPr lang="ru-RU" smtClean="0"/>
              <a:t>18.07.2019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BA2F2-07DC-421B-9299-40C5B30BA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13" Type="http://schemas.openxmlformats.org/officeDocument/2006/relationships/image" Target="../media/image710.png"/><Relationship Id="rId18" Type="http://schemas.openxmlformats.org/officeDocument/2006/relationships/image" Target="../media/image820.png"/><Relationship Id="rId26" Type="http://schemas.openxmlformats.org/officeDocument/2006/relationships/image" Target="../media/image860.png"/><Relationship Id="rId21" Type="http://schemas.openxmlformats.org/officeDocument/2006/relationships/oleObject" Target="../embeddings/oleObject1.bin"/><Relationship Id="rId7" Type="http://schemas.openxmlformats.org/officeDocument/2006/relationships/image" Target="../media/image690.png"/><Relationship Id="rId12" Type="http://schemas.openxmlformats.org/officeDocument/2006/relationships/image" Target="../media/image700.png"/><Relationship Id="rId17" Type="http://schemas.openxmlformats.org/officeDocument/2006/relationships/image" Target="../media/image811.png"/><Relationship Id="rId25" Type="http://schemas.openxmlformats.org/officeDocument/2006/relationships/image" Target="../media/image79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20.png"/><Relationship Id="rId20" Type="http://schemas.openxmlformats.org/officeDocument/2006/relationships/image" Target="../media/image10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0.png"/><Relationship Id="rId11" Type="http://schemas.openxmlformats.org/officeDocument/2006/relationships/image" Target="../media/image431.png"/><Relationship Id="rId24" Type="http://schemas.openxmlformats.org/officeDocument/2006/relationships/image" Target="../media/image780.png"/><Relationship Id="rId5" Type="http://schemas.openxmlformats.org/officeDocument/2006/relationships/image" Target="../media/image38.png"/><Relationship Id="rId15" Type="http://schemas.openxmlformats.org/officeDocument/2006/relationships/image" Target="../media/image470.png"/><Relationship Id="rId23" Type="http://schemas.openxmlformats.org/officeDocument/2006/relationships/image" Target="../media/image15.png"/><Relationship Id="rId10" Type="http://schemas.openxmlformats.org/officeDocument/2006/relationships/image" Target="../media/image421.png"/><Relationship Id="rId19" Type="http://schemas.openxmlformats.org/officeDocument/2006/relationships/image" Target="../media/image90.png"/><Relationship Id="rId4" Type="http://schemas.openxmlformats.org/officeDocument/2006/relationships/image" Target="../media/image610.png"/><Relationship Id="rId9" Type="http://schemas.openxmlformats.org/officeDocument/2006/relationships/image" Target="../media/image890.png"/><Relationship Id="rId14" Type="http://schemas.openxmlformats.org/officeDocument/2006/relationships/image" Target="../media/image460.png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5.png"/><Relationship Id="rId7" Type="http://schemas.openxmlformats.org/officeDocument/2006/relationships/image" Target="../media/image8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1.png"/><Relationship Id="rId13" Type="http://schemas.openxmlformats.org/officeDocument/2006/relationships/image" Target="../media/image770.png"/><Relationship Id="rId18" Type="http://schemas.openxmlformats.org/officeDocument/2006/relationships/image" Target="../media/image29.emf"/><Relationship Id="rId3" Type="http://schemas.openxmlformats.org/officeDocument/2006/relationships/image" Target="../media/image670.png"/><Relationship Id="rId21" Type="http://schemas.openxmlformats.org/officeDocument/2006/relationships/image" Target="../media/image32.emf"/><Relationship Id="rId7" Type="http://schemas.openxmlformats.org/officeDocument/2006/relationships/image" Target="../media/image712.png"/><Relationship Id="rId12" Type="http://schemas.openxmlformats.org/officeDocument/2006/relationships/image" Target="../media/image761.png"/><Relationship Id="rId17" Type="http://schemas.openxmlformats.org/officeDocument/2006/relationships/image" Target="../media/image810.png"/><Relationship Id="rId2" Type="http://schemas.openxmlformats.org/officeDocument/2006/relationships/image" Target="../media/image67.png"/><Relationship Id="rId16" Type="http://schemas.openxmlformats.org/officeDocument/2006/relationships/image" Target="../media/image800.png"/><Relationship Id="rId20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1.png"/><Relationship Id="rId11" Type="http://schemas.openxmlformats.org/officeDocument/2006/relationships/image" Target="../media/image750.png"/><Relationship Id="rId5" Type="http://schemas.openxmlformats.org/officeDocument/2006/relationships/image" Target="../media/image691.png"/><Relationship Id="rId15" Type="http://schemas.openxmlformats.org/officeDocument/2006/relationships/image" Target="../media/image791.png"/><Relationship Id="rId10" Type="http://schemas.openxmlformats.org/officeDocument/2006/relationships/image" Target="../media/image740.png"/><Relationship Id="rId19" Type="http://schemas.openxmlformats.org/officeDocument/2006/relationships/image" Target="../media/image30.emf"/><Relationship Id="rId4" Type="http://schemas.openxmlformats.org/officeDocument/2006/relationships/image" Target="../media/image68.png"/><Relationship Id="rId9" Type="http://schemas.openxmlformats.org/officeDocument/2006/relationships/image" Target="../media/image730.png"/><Relationship Id="rId14" Type="http://schemas.openxmlformats.org/officeDocument/2006/relationships/image" Target="../media/image781.png"/><Relationship Id="rId22" Type="http://schemas.openxmlformats.org/officeDocument/2006/relationships/image" Target="../media/image8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30.png"/><Relationship Id="rId18" Type="http://schemas.openxmlformats.org/officeDocument/2006/relationships/image" Target="../media/image91.png"/><Relationship Id="rId3" Type="http://schemas.openxmlformats.org/officeDocument/2006/relationships/image" Target="../media/image660.png"/><Relationship Id="rId12" Type="http://schemas.openxmlformats.org/officeDocument/2006/relationships/image" Target="../media/image700.png"/><Relationship Id="rId17" Type="http://schemas.openxmlformats.org/officeDocument/2006/relationships/image" Target="../media/image87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431.png"/><Relationship Id="rId10" Type="http://schemas.openxmlformats.org/officeDocument/2006/relationships/image" Target="../media/image421.png"/><Relationship Id="rId19" Type="http://schemas.openxmlformats.org/officeDocument/2006/relationships/image" Target="../media/image92.png"/><Relationship Id="rId14" Type="http://schemas.openxmlformats.org/officeDocument/2006/relationships/image" Target="../media/image8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5%D1%82%D1%80%D0%B8%D1%87%D0%B5%D1%81%D0%BA%D0%BE%D0%B5_%D0%BF%D1%80%D0%BE%D1%81%D1%82%D1%80%D0%B0%D0%BD%D1%81%D1%82%D0%B2%D0%B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8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3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6.png"/><Relationship Id="rId5" Type="http://schemas.openxmlformats.org/officeDocument/2006/relationships/image" Target="../media/image56.png"/><Relationship Id="rId10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49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20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206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4.wmf"/><Relationship Id="rId9" Type="http://schemas.openxmlformats.org/officeDocument/2006/relationships/image" Target="../media/image87.png"/><Relationship Id="rId14" Type="http://schemas.openxmlformats.org/officeDocument/2006/relationships/image" Target="../media/image20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1%8B%D0%B1%D0%B0" TargetMode="External"/><Relationship Id="rId3" Type="http://schemas.openxmlformats.org/officeDocument/2006/relationships/hyperlink" Target="http://ru.wikipedia.org/wiki/%D0%A6%D0%B5%D0%BD%D0%B0" TargetMode="External"/><Relationship Id="rId7" Type="http://schemas.openxmlformats.org/officeDocument/2006/relationships/hyperlink" Target="http://ru.wikipedia.org/wiki/%D0%9C%D1%8F%D1%81%D0%BE" TargetMode="External"/><Relationship Id="rId2" Type="http://schemas.openxmlformats.org/officeDocument/2006/relationships/hyperlink" Target="http://ru.wikipedia.org/wiki/%D0%AD%D1%84%D1%84%D0%B5%D0%BA%D1%82_%D0%B7%D0%B0%D0%BC%D0%B5%D1%89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8%D0%B2%D0%B0%D1%8F_%D1%81%D0%BF%D1%80%D0%BE%D1%81%D0%B0" TargetMode="External"/><Relationship Id="rId11" Type="http://schemas.openxmlformats.org/officeDocument/2006/relationships/hyperlink" Target="http://ru.wikipedia.org/wiki/%D0%9D%D0%B5%D0%BF%D0%BE%D0%BB%D0%BD%D0%BE%D1%86%D0%B5%D0%BD%D0%BD%D1%8B%D0%B5_%D0%B1%D0%BB%D0%B0%D0%B3%D0%B0" TargetMode="External"/><Relationship Id="rId5" Type="http://schemas.openxmlformats.org/officeDocument/2006/relationships/hyperlink" Target="http://ru.wikipedia.org/wiki/%D0%9D%D0%B0%D0%BA%D0%BB%D0%BE%D0%BD" TargetMode="External"/><Relationship Id="rId10" Type="http://schemas.openxmlformats.org/officeDocument/2006/relationships/hyperlink" Target="http://ru.wikipedia.org/wiki/%D0%9A%D0%B0%D1%80%D1%82%D0%BE%D1%84%D0%B5%D0%BB%D1%8C" TargetMode="External"/><Relationship Id="rId4" Type="http://schemas.openxmlformats.org/officeDocument/2006/relationships/hyperlink" Target="http://ru.wikipedia.org/w/index.php?title=%D0%AD%D1%84%D1%84%D0%B5%D0%BA%D1%82_%D0%B4%D0%BE%D1%85%D0%BE%D0%B4%D0%B0&amp;action=edit&amp;redlink=1" TargetMode="External"/><Relationship Id="rId9" Type="http://schemas.openxmlformats.org/officeDocument/2006/relationships/hyperlink" Target="http://ru.wikipedia.org/wiki/%D0%93%D1%80%D0%B8%D0%B1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620.png"/><Relationship Id="rId7" Type="http://schemas.openxmlformats.org/officeDocument/2006/relationships/image" Target="../media/image9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1.png"/><Relationship Id="rId3" Type="http://schemas.microsoft.com/office/2007/relationships/hdphoto" Target="../media/hdphoto3.wdp"/><Relationship Id="rId7" Type="http://schemas.openxmlformats.org/officeDocument/2006/relationships/hyperlink" Target="http://marketopedia.ru/34-segmentirovanie-rynka.html" TargetMode="Externa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microsoft.com/office/2007/relationships/hdphoto" Target="../media/hdphoto4.wdp"/><Relationship Id="rId4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1424064"/>
            <a:ext cx="3638550" cy="2047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89744" y="266783"/>
            <a:ext cx="11212512" cy="659121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br>
              <a:rPr lang="ru-RU" sz="3600" b="1" u="sng" dirty="0">
                <a:solidFill>
                  <a:srgbClr val="FF0000"/>
                </a:solidFill>
              </a:rPr>
            </a:br>
            <a:r>
              <a:rPr lang="ru-RU" sz="3600" b="1" u="sng" dirty="0">
                <a:solidFill>
                  <a:srgbClr val="FF0000"/>
                </a:solidFill>
              </a:rPr>
              <a:t>    </a:t>
            </a:r>
            <a:br>
              <a:rPr lang="ru-RU" sz="3600" b="1" u="sng" dirty="0">
                <a:solidFill>
                  <a:srgbClr val="FF0000"/>
                </a:solidFill>
              </a:rPr>
            </a:br>
            <a:r>
              <a:rPr lang="ru-RU" sz="3600" b="1" u="sng" dirty="0">
                <a:solidFill>
                  <a:srgbClr val="FF0000"/>
                </a:solidFill>
              </a:rPr>
              <a:t>Эконометрика</a:t>
            </a:r>
            <a:br>
              <a:rPr lang="ru-RU" sz="3600" b="1" u="sng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(продвинутый курс)</a:t>
            </a:r>
            <a:endParaRPr lang="ru-RU" sz="360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85800" y="266783"/>
            <a:ext cx="10798629" cy="144621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Семёнычев Валерий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Константинович,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д.т.н.,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д.э.н., профессор</a:t>
            </a:r>
            <a:endParaRPr lang="ru-RU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Коробецкая Анастасия Александровна,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Кожухова Варвара Николаевна,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к.э.н.</a:t>
            </a:r>
            <a:endParaRPr lang="ru-RU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13731" y="4920332"/>
            <a:ext cx="214276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ч – практика</a:t>
            </a:r>
            <a:endParaRPr lang="ru-RU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ч – лекции</a:t>
            </a:r>
            <a:endParaRPr lang="ru-RU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Экзамен</a:t>
            </a:r>
            <a:endParaRPr lang="ru-RU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14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75913" y="139959"/>
            <a:ext cx="11367150" cy="64592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Точность моделирования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характеризуется абсолютными или относительными критериями. Наиболее известен - относительный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детерминации с диапазоном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изменения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0, 1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Приемлем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принятия положительных решений  ЛПР диапазон его значений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более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Адекватность модели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данных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с точки зрения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моделирования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Адекватность, как более общее понятие, включает в себя точность. Не всякая точная модель адекватна. Если модель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неточная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будет адекватной.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Адекватность  может определяться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взвешенной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суммой)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моделирования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погрешности прогнозирования (удовлетворительной погрешность считают 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20%, а высокой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10%).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Актуальны для экономической практики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статические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динамические модели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(включающие в себя и физическое время):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дифференциальных уравнений (рассматриваемых в курсе математической экономики) или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аналитические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феноменологические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траектории во времени (полученные путем предложения и обработки статистических данных (выборок) объекта)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реализации возможности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прогнозирования.</a:t>
            </a:r>
            <a:r>
              <a:rPr lang="ru-RU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более актуален мониторинг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(контроль)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эволюции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(изменения)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динамики с возможностью использования относительно малых выборок (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-50 наблюдений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 для идентификации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 которых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классическая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статистика, практически, не может быть применена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87410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5"/>
              <p:cNvSpPr>
                <a:spLocks noChangeArrowheads="1"/>
              </p:cNvSpPr>
              <p:nvPr/>
            </p:nvSpPr>
            <p:spPr bwMode="auto">
              <a:xfrm>
                <a:off x="591126" y="118795"/>
                <a:ext cx="10614150" cy="484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2400" b="1" u="sng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Точечные оценки точности оценок (параметров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sz="2400" b="1" i="1" u="sng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400" b="1" u="sng" dirty="0">
                            <a:solidFill>
                              <a:srgbClr val="FF0000"/>
                            </a:solidFill>
                          </a:rPr>
                          <m:t>∗</m:t>
                        </m:r>
                      </m:sup>
                    </m:sSubSup>
                    <m:r>
                      <a:rPr lang="ru-RU" sz="24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ru-RU" altLang="ru-RU" sz="2400" b="1" u="sng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моделей )</a:t>
                </a:r>
              </a:p>
            </p:txBody>
          </p:sp>
        </mc:Choice>
        <mc:Fallback xmlns="">
          <p:sp>
            <p:nvSpPr>
              <p:cNvPr id="6451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1126" y="118795"/>
                <a:ext cx="10614150" cy="484684"/>
              </a:xfrm>
              <a:prstGeom prst="rect">
                <a:avLst/>
              </a:prstGeom>
              <a:blipFill rotWithShape="0">
                <a:blip r:embed="rId2"/>
                <a:stretch>
                  <a:fillRect t="-5000" b="-27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3121" y="1803080"/>
                <a:ext cx="2245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,…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𝒙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;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121" y="1803080"/>
                <a:ext cx="224510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4962" y="865437"/>
                <a:ext cx="2528834" cy="385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𝟐𝟏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b="1" dirty="0"/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;</a:t>
                </a:r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62" y="865437"/>
                <a:ext cx="2528834" cy="385811"/>
              </a:xfrm>
              <a:prstGeom prst="rect">
                <a:avLst/>
              </a:prstGeom>
              <a:blipFill rotWithShape="0">
                <a:blip r:embed="rId4"/>
                <a:stretch>
                  <a:fillRect t="-4762" r="-964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74962" y="1202023"/>
                <a:ext cx="2528834" cy="385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𝟐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b="1" dirty="0"/>
                          <m:t>∗</m:t>
                        </m:r>
                      </m:sup>
                    </m:sSubSup>
                  </m:oMath>
                </a14:m>
                <a:r>
                  <a:rPr lang="en-US" b="1" dirty="0"/>
                  <a:t>;</a:t>
                </a:r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962" y="1202023"/>
                <a:ext cx="2528834" cy="385811"/>
              </a:xfrm>
              <a:prstGeom prst="rect">
                <a:avLst/>
              </a:prstGeom>
              <a:blipFill rotWithShape="0">
                <a:blip r:embed="rId5"/>
                <a:stretch>
                  <a:fillRect t="-3175" r="-964" b="-25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125263" y="143374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…………………………..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68550" y="1757438"/>
                <a:ext cx="2535246" cy="390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d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𝒙𝒌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b="1" dirty="0"/>
                          <m:t>∗</m:t>
                        </m:r>
                      </m:sup>
                    </m:sSubSup>
                  </m:oMath>
                </a14:m>
                <a:r>
                  <a:rPr lang="ru-RU" b="1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550" y="1757438"/>
                <a:ext cx="2535246" cy="390043"/>
              </a:xfrm>
              <a:prstGeom prst="rect">
                <a:avLst/>
              </a:prstGeom>
              <a:blipFill rotWithShape="0">
                <a:blip r:embed="rId6"/>
                <a:stretch>
                  <a:fillRect t="-1563" r="-962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618334" y="834499"/>
            <a:ext cx="3076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Выборки  объемом   </a:t>
            </a:r>
            <a:r>
              <a:rPr lang="en-US" sz="2000" i="1" dirty="0">
                <a:solidFill>
                  <a:srgbClr val="FF0000"/>
                </a:solidFill>
              </a:rPr>
              <a:t>n</a:t>
            </a:r>
            <a:r>
              <a:rPr lang="en-US" sz="2000" dirty="0"/>
              <a:t> </a:t>
            </a:r>
            <a:r>
              <a:rPr lang="ru-RU" sz="2000" dirty="0"/>
              <a:t> наблюдений дают </a:t>
            </a:r>
            <a:r>
              <a:rPr lang="ru-RU" sz="2000" i="1" dirty="0"/>
              <a:t> </a:t>
            </a:r>
            <a:r>
              <a:rPr lang="en-US" sz="2000" i="1" dirty="0">
                <a:solidFill>
                  <a:srgbClr val="FF0000"/>
                </a:solidFill>
              </a:rPr>
              <a:t>k</a:t>
            </a:r>
            <a:r>
              <a:rPr lang="en-US" sz="2000" i="1" dirty="0"/>
              <a:t>  </a:t>
            </a:r>
            <a:r>
              <a:rPr lang="ru-RU" sz="2000" i="1" dirty="0">
                <a:solidFill>
                  <a:srgbClr val="FF0000"/>
                </a:solidFill>
              </a:rPr>
              <a:t>случайных</a:t>
            </a:r>
            <a:r>
              <a:rPr lang="ru-RU" sz="2000" dirty="0"/>
              <a:t>  </a:t>
            </a:r>
            <a:r>
              <a:rPr lang="ru-RU" sz="2000" u="sng" dirty="0"/>
              <a:t>оценок того </a:t>
            </a:r>
          </a:p>
          <a:p>
            <a:r>
              <a:rPr lang="ru-RU" sz="2000" u="sng" dirty="0"/>
              <a:t>же параметра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91126" y="2216754"/>
                <a:ext cx="10539936" cy="3295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200" b="1" dirty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ru-RU" sz="2200" b="1" i="1" smtClean="0">
                            <a:latin typeface="Cambria Math" panose="02040503050406030204" pitchFamily="18" charset="0"/>
                            <a:ea typeface="Cambria Math"/>
                          </a:rPr>
                          <m:t>Параметры модели   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𝒙𝒊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200" b="1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  <m:r>
                      <a:rPr lang="ru-RU" sz="2200" b="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с. в.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и поэтому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характеризуются законами распределения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плотностью или интегральной функцией распределения, числовыми характеристиками (матожиданием, дисперсией, коэффициентом детерминации, 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квантилем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т.д.).</a:t>
                </a:r>
              </a:p>
              <a:p>
                <a:pPr marL="342900" indent="-342900" algn="just">
                  <a:buAutoNum type="arabicPeriod"/>
                </a:pPr>
                <a:r>
                  <a:rPr lang="ru-RU" sz="2200" u="sng" dirty="0"/>
                  <a:t>Оценка называется </a:t>
                </a:r>
                <a:r>
                  <a:rPr lang="ru-RU" sz="2200" u="sng" dirty="0">
                    <a:solidFill>
                      <a:srgbClr val="FF0000"/>
                    </a:solidFill>
                  </a:rPr>
                  <a:t>состоятельной</a:t>
                </a:r>
                <a:r>
                  <a:rPr lang="ru-RU" sz="2000" dirty="0"/>
                  <a:t>, если она сходится по вероятности к оцениваемой характеристике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1" i="1">
                                        <a:latin typeface="Cambria Math"/>
                                        <a:ea typeface="Cambria Math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b="1" i="1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m:rPr>
                                        <m:nor/>
                                      </m:rPr>
                                      <a:rPr lang="en-US" sz="2000" b="1" dirty="0"/>
                                      <m:t>∗</m:t>
                                    </m:r>
                                  </m:sup>
                                </m:sSubSup>
                                <m:r>
                                  <m:rPr>
                                    <m:nor/>
                                  </m:rPr>
                                  <a:rPr lang="en-US" sz="2000" b="1" dirty="0"/>
                                  <m:t>−</m:t>
                                </m:r>
                                <m:r>
                                  <a:rPr lang="el-GR" sz="2000" b="1" i="1" dirty="0"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</m:d>
                            <m:r>
                              <a:rPr lang="en-US" sz="2000" b="1" i="1" dirty="0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2000" b="1" i="1" dirty="0">
                                <a:latin typeface="Cambria Math"/>
                                <a:ea typeface="Cambria Math"/>
                              </a:rPr>
                              <m:t>𝜺</m:t>
                            </m:r>
                          </m:e>
                        </m:d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,  ∀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en-US" sz="2000" b="1" dirty="0"/>
              </a:p>
              <a:p>
                <a:pPr marL="342900" indent="-342900">
                  <a:buFontTx/>
                  <a:buAutoNum type="arabicPeriod"/>
                </a:pPr>
                <a:r>
                  <a:rPr lang="ru-RU" sz="2200" u="sng" dirty="0"/>
                  <a:t>Оценка называется </a:t>
                </a:r>
                <a:r>
                  <a:rPr lang="ru-RU" sz="2200" u="sng" dirty="0">
                    <a:solidFill>
                      <a:srgbClr val="FF0000"/>
                    </a:solidFill>
                  </a:rPr>
                  <a:t>несмещенной</a:t>
                </a:r>
                <a:r>
                  <a:rPr lang="ru-RU" sz="2200" dirty="0"/>
                  <a:t> параметра</a:t>
                </a:r>
                <a:r>
                  <a:rPr lang="ru-RU" dirty="0"/>
                  <a:t>, </a:t>
                </a:r>
                <a:r>
                  <a:rPr lang="ru-RU" sz="2000" dirty="0"/>
                  <a:t>      </a:t>
                </a:r>
                <a:r>
                  <a:rPr lang="ru-RU" sz="2000" b="1" dirty="0"/>
                  <a:t>если </a:t>
                </a:r>
                <a:r>
                  <a:rPr lang="en-US" sz="2000" b="1" dirty="0"/>
                  <a:t>M[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1" dirty="0"/>
                          <m:t>∗</m:t>
                        </m:r>
                      </m:sup>
                    </m:sSubSup>
                  </m:oMath>
                </a14:m>
                <a:r>
                  <a:rPr lang="en-US" sz="2000" b="1" dirty="0"/>
                  <a:t>]=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000" b="1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  <a:ea typeface="Cambria Math"/>
                      </a:rPr>
                      <m:t>      </m:t>
                    </m:r>
                    <m:sSubSup>
                      <m:sSubSup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𝑴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b="1" dirty="0"/>
                  <a:t>]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2000" b="1" i="1" dirty="0">
                        <a:latin typeface="Cambria Math"/>
                        <a:ea typeface="Cambria Math"/>
                      </a:rPr>
                      <m:t>=∆−</m:t>
                    </m:r>
                    <m:r>
                      <a:rPr lang="en-US" sz="2000" i="1" dirty="0">
                        <a:latin typeface="Cambria Math"/>
                        <a:ea typeface="Cambria Math"/>
                      </a:rPr>
                      <m:t>смещение, систематическая погрешность</m:t>
                    </m:r>
                  </m:oMath>
                </a14:m>
                <a:endParaRPr lang="ru-RU" sz="2000" dirty="0">
                  <a:ea typeface="Cambria Math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</a:rPr>
                  <a:t>      </a:t>
                </a:r>
                <a:r>
                  <a:rPr lang="ru-RU" sz="2000" u="sng" dirty="0">
                    <a:solidFill>
                      <a:srgbClr val="FF0000"/>
                    </a:solidFill>
                  </a:rPr>
                  <a:t>Асимптотическая несмещенная оценка</a:t>
                </a:r>
                <a:r>
                  <a:rPr lang="ru-RU" sz="2000" u="sng" dirty="0"/>
                  <a:t>: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   </m:t>
                    </m:r>
                    <m:func>
                      <m:func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sz="2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000" b="1" i="1">
                            <a:latin typeface="Cambria Math"/>
                          </a:rPr>
                          <m:t>𝑴</m:t>
                        </m:r>
                        <m:r>
                          <a:rPr lang="en-US" sz="2000" b="1" i="1">
                            <a:latin typeface="Cambria Math"/>
                          </a:rPr>
                          <m:t>[|</m:t>
                        </m:r>
                        <m:sSubSup>
                          <m:sSub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m:rPr>
                                <m:nor/>
                              </m:rPr>
                              <a:rPr lang="en-US" sz="2000" b="1" dirty="0"/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sz="2000" b="1" dirty="0"/>
                          <m:t>−</m:t>
                        </m:r>
                        <m:r>
                          <a:rPr lang="el-GR" sz="2000" b="1" i="1" dirty="0">
                            <a:latin typeface="Cambria Math"/>
                            <a:ea typeface="Cambria Math"/>
                          </a:rPr>
                          <m:t>𝜽</m:t>
                        </m:r>
                        <m:r>
                          <m:rPr>
                            <m:nor/>
                          </m:rPr>
                          <a:rPr lang="en-US" sz="2000" b="1" dirty="0"/>
                          <m:t>]=</m:t>
                        </m:r>
                        <m:r>
                          <a:rPr lang="en-US" sz="2000" b="1" i="1" dirty="0">
                            <a:latin typeface="Cambria Math"/>
                          </a:rPr>
                          <m:t>𝟎</m:t>
                        </m:r>
                        <m:r>
                          <a:rPr lang="en-US" sz="2000" b="1" i="1" dirty="0">
                            <a:latin typeface="Cambria Math"/>
                          </a:rPr>
                          <m:t>.</m:t>
                        </m:r>
                      </m:e>
                    </m:fun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6" y="2216754"/>
                <a:ext cx="10539936" cy="3295967"/>
              </a:xfrm>
              <a:prstGeom prst="rect">
                <a:avLst/>
              </a:prstGeom>
              <a:blipFill rotWithShape="0">
                <a:blip r:embed="rId7"/>
                <a:stretch>
                  <a:fillRect l="-810" t="-741" r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65" y="4111859"/>
            <a:ext cx="3286482" cy="22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79" y="5508118"/>
            <a:ext cx="7264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          	</a:t>
            </a:r>
            <a:r>
              <a:rPr lang="ru-RU" sz="2200" dirty="0"/>
              <a:t>Можно говорить </a:t>
            </a:r>
            <a:r>
              <a:rPr lang="ru-RU" sz="2200" b="1" dirty="0">
                <a:solidFill>
                  <a:srgbClr val="FF0000"/>
                </a:solidFill>
              </a:rPr>
              <a:t>о законе распределении оценки матожидания</a:t>
            </a:r>
            <a:r>
              <a:rPr lang="ru-RU" sz="2200" b="1" dirty="0"/>
              <a:t>, </a:t>
            </a:r>
            <a:r>
              <a:rPr lang="ru-RU" sz="2200" dirty="0"/>
              <a:t>о матожидании оценки матожидания, о дисперсии оценки матожидания и т.д.</a:t>
            </a:r>
            <a:endParaRPr lang="en-US" sz="2200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9579" y="834499"/>
            <a:ext cx="5645420" cy="1384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-генеральная совокупность 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дает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точную</a:t>
            </a: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(детерминированную)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оценку параметра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13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9573" y="3806440"/>
            <a:ext cx="3106696" cy="20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05946" y="218354"/>
                <a:ext cx="10360323" cy="1538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RU" sz="24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Когда оправдано применять МНК</a:t>
                </a:r>
                <a:r>
                  <a:rPr lang="ru-RU" sz="24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ru-RU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МНК дает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оптимальные (эффективные, состоятельные, несмещенные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оценки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(т.е.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𝟎</m:t>
                        </m:r>
                        <m:r>
                          <a:rPr lang="ru-RU" sz="2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лишь при соблюдении  условий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(Гаусса-Маркова)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46" y="218354"/>
                <a:ext cx="10360323" cy="1538883"/>
              </a:xfrm>
              <a:prstGeom prst="rect">
                <a:avLst/>
              </a:prstGeom>
              <a:blipFill rotWithShape="0">
                <a:blip r:embed="rId4"/>
                <a:stretch>
                  <a:fillRect l="-765" t="-2778" r="-706" b="-7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830" y="1879359"/>
                <a:ext cx="107800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𝐌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𝒆</m:t>
                          </m:r>
                        </m:e>
                      </m:d>
                      <m:r>
                        <a:rPr lang="en-US" sz="2000" b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𝟎</m:t>
                      </m:r>
                      <m:r>
                        <a:rPr lang="en-US" sz="2000" b="1">
                          <a:latin typeface="Cambria Math"/>
                        </a:rPr>
                        <m:t> </m:t>
                      </m:r>
                      <m:r>
                        <a:rPr lang="en-US" sz="200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невязка </m:t>
                      </m:r>
                      <m:r>
                        <m:rPr>
                          <m:nor/>
                        </m:rPr>
                        <a:rPr lang="ru-RU" sz="20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(шум, стохастическая переменная) </m:t>
                      </m:r>
                      <m:r>
                        <m:rPr>
                          <m:nor/>
                        </m:rPr>
                        <a:rPr lang="ru-RU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является </m:t>
                      </m:r>
                      <m:r>
                        <m:rPr>
                          <m:nor/>
                        </m:rPr>
                        <a:rPr lang="ru-RU" sz="200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центрированной с.в.</m:t>
                      </m:r>
                      <m:r>
                        <m:rPr>
                          <m:nor/>
                        </m:rPr>
                        <a:rPr lang="ru-RU" sz="2000" b="0" i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30" y="1879359"/>
                <a:ext cx="10780002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61830" y="2524584"/>
                <a:ext cx="26443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>
                          <a:latin typeface="Cambria Math"/>
                        </a:rPr>
                        <m:t>.</m:t>
                      </m:r>
                      <m:r>
                        <a:rPr lang="en-US" sz="2000" b="1" i="1">
                          <a:latin typeface="Cambria Math"/>
                        </a:rPr>
                        <m:t>𝐃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𝒆</m:t>
                          </m:r>
                        </m:e>
                      </m:d>
                      <m:r>
                        <a:rPr lang="en-US" sz="2000" b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𝐜𝐨𝐧𝐬𝐭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&lt;∞ 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30" y="2524584"/>
                <a:ext cx="2644378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683573" y="3006493"/>
            <a:ext cx="106050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Гетероскедастичность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(т.е. неравноточность оценок по оси аргумента) является одним из наиболее нежелательных проблем при идентификации и, силу этого, компенсируется специальными приемами.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9728" y="4142749"/>
                <a:ext cx="1757854" cy="415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𝟑</m:t>
                      </m:r>
                      <m:r>
                        <a:rPr lang="en-US" smtClean="0">
                          <a:latin typeface="Cambria Math"/>
                        </a:rPr>
                        <m:t>. </m:t>
                      </m:r>
                      <m:r>
                        <a:rPr lang="en-US" b="1" i="1" smtClean="0">
                          <a:latin typeface="Cambria Math"/>
                        </a:rPr>
                        <m:t>𝐌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  <m:r>
                        <a:rPr lang="en-US" b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8" y="4142749"/>
                <a:ext cx="1757854" cy="415370"/>
              </a:xfrm>
              <a:prstGeom prst="rect">
                <a:avLst/>
              </a:prstGeom>
              <a:blipFill rotWithShape="0"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2710" y="4511802"/>
                <a:ext cx="771551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</a:rPr>
                        <m:t>𝟒</m:t>
                      </m:r>
                      <m:r>
                        <a:rPr lang="en-US" sz="2200" i="1" smtClean="0">
                          <a:latin typeface="Cambria Math"/>
                        </a:rPr>
                        <m:t>. </m:t>
                      </m:r>
                      <m:r>
                        <a:rPr lang="en-US" sz="2200" b="1" i="1" smtClean="0">
                          <a:latin typeface="Cambria Math"/>
                        </a:rPr>
                        <m:t>𝒆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US" sz="2200" b="1" i="1"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𝟎</m:t>
                          </m:r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200" b="1" i="1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d>
                      <m:r>
                        <a:rPr lang="ru-RU" sz="2200" b="1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ru-RU" sz="2200" b="0" i="1" smtClean="0">
                          <a:latin typeface="Cambria Math" panose="02040503050406030204" pitchFamily="18" charset="0"/>
                          <a:ea typeface="Cambria Math"/>
                        </a:rPr>
                        <m:t>нормальный закон распределения невязок.</m:t>
                      </m:r>
                    </m:oMath>
                  </m:oMathPara>
                </a14:m>
                <a:endParaRPr lang="ru-RU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10" y="4511802"/>
                <a:ext cx="7715510" cy="430887"/>
              </a:xfrm>
              <a:prstGeom prst="rect">
                <a:avLst/>
              </a:prstGeom>
              <a:blipFill rotWithShape="0">
                <a:blip r:embed="rId8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44444" y="4913978"/>
                <a:ext cx="1708865" cy="98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𝒎𝒊𝒏</m:t>
                              </m:r>
                            </m:e>
                          </m:eqArr>
                          <m:r>
                            <a:rPr lang="en-US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444" y="4913978"/>
                <a:ext cx="1708865" cy="9809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4343" y="4904495"/>
                <a:ext cx="1617045" cy="880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𝑫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𝒎𝒊𝒏</m:t>
                              </m:r>
                            </m:e>
                          </m:eqArr>
                          <m:r>
                            <a:rPr lang="en-US" b="1" i="1">
                              <a:latin typeface="Cambria Math"/>
                            </a:rPr>
                            <m:t>;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3" y="4904495"/>
                <a:ext cx="1617045" cy="880177"/>
              </a:xfrm>
              <a:prstGeom prst="rect">
                <a:avLst/>
              </a:prstGeom>
              <a:blipFill rotWithShape="0"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445405" y="4150379"/>
            <a:ext cx="6262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некоррелированность невязок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1640" y="5859931"/>
            <a:ext cx="10409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Следует стремиться обеспечивать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несмещенность и эффективность </a:t>
            </a:r>
          </a:p>
          <a:p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оценок параметров 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регрессии  </a:t>
            </a:r>
            <a:r>
              <a:rPr lang="ru-RU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разных видов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, а не только парной регрессии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6208" y="2264045"/>
            <a:ext cx="7111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выполнении этого условия невязка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гомоскедастична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противном случае –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гетероскедастична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353309" y="5691704"/>
                <a:ext cx="372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309" y="5691704"/>
                <a:ext cx="372218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9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1142539" y="131317"/>
            <a:ext cx="99259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u="sng" dirty="0">
                <a:solidFill>
                  <a:srgbClr val="FF0000"/>
                </a:solidFill>
                <a:cs typeface="Arial" panose="020B0604020202020204" pitchFamily="34" charset="0"/>
              </a:rPr>
              <a:t>Большее применение (ценность, надежность)  имеют интервальные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u="sng" dirty="0">
                <a:solidFill>
                  <a:srgbClr val="FF0000"/>
                </a:solidFill>
                <a:cs typeface="Arial" panose="020B0604020202020204" pitchFamily="34" charset="0"/>
              </a:rPr>
              <a:t>оценки точности параметров моделей и траекторий моделей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47123" y="849293"/>
                <a:ext cx="10916817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/>
                  <a:t>     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Доверительный интервал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интервал значений, в котором с заданной доверительной вероятностью (обычно назначают 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β = 0,9; 0,95; 0,99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находится истинное значение оцениваемой статистической характеристики (параметра или траектории модели</a:t>
                </a:r>
                <a:r>
                  <a:rPr lang="ru-RU" sz="2000" dirty="0"/>
                  <a:t>:</a:t>
                </a:r>
                <a:endParaRPr lang="en-US" sz="2000" dirty="0"/>
              </a:p>
              <a:p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:</m:t>
                      </m:r>
                      <m:r>
                        <a:rPr lang="en-US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&lt;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𝜹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𝜷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23" y="849293"/>
                <a:ext cx="10916817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726" t="-1719" r="-726" b="-2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2955771"/>
            <a:ext cx="4049487" cy="129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758612" y="3067898"/>
                <a:ext cx="4954555" cy="162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Радиус доверительного интервала равен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 в теории и на практике)</a:t>
                </a:r>
                <a:r>
                  <a:rPr lang="ru-RU" sz="20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latin typeface="Cambria Math"/>
                          <a:ea typeface="Cambria Math"/>
                        </a:rPr>
                        <m:t>𝜹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𝒕</m:t>
                          </m:r>
                          <m:r>
                            <a:rPr lang="ru-RU" sz="2800" b="1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612" y="3067898"/>
                <a:ext cx="4954555" cy="1628203"/>
              </a:xfrm>
              <a:prstGeom prst="rect">
                <a:avLst/>
              </a:prstGeom>
              <a:blipFill rotWithShape="0">
                <a:blip r:embed="rId4"/>
                <a:stretch>
                  <a:fillRect l="-1601" t="-18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597159" y="4701392"/>
            <a:ext cx="9963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аргумент, соответствующий значению функции Лапласа, равной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β/2                      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08" y="4681550"/>
            <a:ext cx="1950254" cy="53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7159" y="5203782"/>
            <a:ext cx="10711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Доверительный интервал случаен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(зависит от конкретных выборок): случайно его положение на числовой оси и случайна его длина.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41697" y="5973223"/>
                <a:ext cx="69795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 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/>
                      </a:rPr>
                      <m:t> </m:t>
                    </m:r>
                    <m:r>
                      <a:rPr lang="en-US" sz="2400" b="1" i="1" u="sng">
                        <a:latin typeface="Cambria Math"/>
                      </a:rPr>
                      <m:t>𝒏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→∞→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𝜹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i="1" u="sng">
                        <a:latin typeface="Cambria Math"/>
                        <a:ea typeface="Cambria Math"/>
                      </a:rPr>
                      <m:t>,     а        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при </m:t>
                    </m:r>
                    <m:r>
                      <a:rPr lang="ru-RU" sz="2400" b="1" i="1" u="sng"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→</m:t>
                    </m:r>
                    <m:r>
                      <a:rPr lang="ru-RU" sz="2400" b="1" i="1" u="sng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𝜹</m:t>
                    </m:r>
                    <m:r>
                      <a:rPr lang="en-US" sz="2400" b="1" i="1" u="sng">
                        <a:latin typeface="Cambria Math"/>
                        <a:ea typeface="Cambria Math"/>
                      </a:rPr>
                      <m:t>→∞.</m:t>
                    </m:r>
                  </m:oMath>
                </a14:m>
                <a:endParaRPr lang="ru-RU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97" y="5973223"/>
                <a:ext cx="697953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310" t="-921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085394" y="3779777"/>
                <a:ext cx="851448" cy="951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m:rPr>
                              <m:nor/>
                            </m:rPr>
                            <a:rPr lang="ru-RU" sz="2800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ru-RU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ru-RU" sz="28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394" y="3779777"/>
                <a:ext cx="851448" cy="951094"/>
              </a:xfrm>
              <a:prstGeom prst="rect">
                <a:avLst/>
              </a:prstGeom>
              <a:blipFill rotWithShape="0">
                <a:blip r:embed="rId7"/>
                <a:stretch>
                  <a:fillRect r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700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6934" y="229507"/>
            <a:ext cx="8816313" cy="695113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Точечные оценки точности прогнозирования и предлагаемыми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моделями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902" y="856053"/>
            <a:ext cx="11407372" cy="5939202"/>
          </a:xfrm>
        </p:spPr>
        <p:txBody>
          <a:bodyPr/>
          <a:lstStyle/>
          <a:p>
            <a:endParaRPr lang="ru-RU" sz="105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Прямоугольник 58"/>
              <p:cNvSpPr/>
              <p:nvPr/>
            </p:nvSpPr>
            <p:spPr>
              <a:xfrm>
                <a:off x="6701721" y="4287374"/>
                <a:ext cx="5041553" cy="761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>
                          <a:latin typeface="Cambria Math" panose="02040503050406030204" pitchFamily="18" charset="0"/>
                        </a:rPr>
                        <m:t>погрешность</m:t>
                      </m:r>
                      <m:r>
                        <m:rPr>
                          <m:nor/>
                        </m:rPr>
                        <a:rPr lang="ru-RU" sz="2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ru-RU" sz="22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ru-RU" sz="22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−отличная,</m:t>
                      </m:r>
                      <m:r>
                        <a:rPr lang="ru-RU" sz="2200">
                          <a:latin typeface="Cambria Math"/>
                        </a:rPr>
                        <m:t>                 </m:t>
                      </m:r>
                      <m:r>
                        <a:rPr lang="ru-RU" sz="2200">
                          <a:latin typeface="Cambria Math" panose="02040503050406030204" pitchFamily="18" charset="0"/>
                        </a:rPr>
                        <m:t>≤20−хорошая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59" name="Прямоугольник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721" y="4287374"/>
                <a:ext cx="5041553" cy="761619"/>
              </a:xfrm>
              <a:prstGeom prst="rect">
                <a:avLst/>
              </a:prstGeom>
              <a:blipFill>
                <a:blip r:embed="rId4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973037" y="5753327"/>
                <a:ext cx="27715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удобен</m:t>
                      </m:r>
                      <m:r>
                        <m:rPr>
                          <m:nor/>
                        </m:rPr>
                        <a:rPr lang="ru-RU" sz="2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 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при</m:t>
                      </m:r>
                      <m:r>
                        <m:rPr>
                          <m:nor/>
                        </m:rPr>
                        <a:rPr lang="ru-RU" sz="2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 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малых</m:t>
                      </m:r>
                      <m:r>
                        <m:rPr>
                          <m:nor/>
                        </m:rPr>
                        <a:rPr lang="ru-RU" sz="2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</m:oMath>
                  </m:oMathPara>
                </a14:m>
                <a:endParaRPr lang="en-US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latin typeface="Cambria Math" panose="02040503050406030204" pitchFamily="18" charset="0"/>
                        </a:rPr>
                        <m:t>значениях</m:t>
                      </m:r>
                      <m:r>
                        <m:rPr>
                          <m:nor/>
                        </m:rPr>
                        <a:rPr lang="ru-RU" sz="22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 </m:t>
                      </m:r>
                      <m:r>
                        <a:rPr lang="ru-RU" sz="2200" i="1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ru-RU" sz="2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37" y="5753327"/>
                <a:ext cx="277159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996472" y="3935634"/>
                <a:ext cx="411202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smtClean="0">
                          <a:latin typeface="Cambria Math"/>
                        </a:rPr>
                        <m:t>не</m:t>
                      </m:r>
                      <m:r>
                        <m:rPr>
                          <m:nor/>
                        </m:rPr>
                        <a:rPr lang="ru-RU" sz="2200" i="1"/>
                        <m:t> </m:t>
                      </m:r>
                      <m:r>
                        <a:rPr lang="ru-RU" sz="2200">
                          <a:latin typeface="Cambria Math"/>
                        </a:rPr>
                        <m:t>чувствительна</m:t>
                      </m:r>
                      <m:r>
                        <m:rPr>
                          <m:nor/>
                        </m:rPr>
                        <a:rPr lang="ru-RU" sz="2200" i="1"/>
                        <m:t> </m:t>
                      </m:r>
                      <m:r>
                        <a:rPr lang="ru-RU" sz="2200">
                          <a:latin typeface="Cambria Math"/>
                        </a:rPr>
                        <m:t>к</m:t>
                      </m:r>
                      <m:r>
                        <m:rPr>
                          <m:nor/>
                        </m:rPr>
                        <a:rPr lang="ru-RU" sz="2200" i="1"/>
                        <m:t> </m:t>
                      </m:r>
                      <m:r>
                        <a:rPr lang="ru-RU" sz="2200">
                          <a:latin typeface="Cambria Math"/>
                        </a:rPr>
                        <m:t>выбросам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472" y="3935634"/>
                <a:ext cx="4112023" cy="430887"/>
              </a:xfrm>
              <a:prstGeom prst="rect">
                <a:avLst/>
              </a:prstGeom>
              <a:blipFill>
                <a:blip r:embed="rId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/>
          <p:cNvGrpSpPr/>
          <p:nvPr/>
        </p:nvGrpSpPr>
        <p:grpSpPr>
          <a:xfrm>
            <a:off x="2205400" y="2969977"/>
            <a:ext cx="3834915" cy="2233915"/>
            <a:chOff x="1856749" y="2990151"/>
            <a:chExt cx="3834915" cy="2233915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082567" y="4789590"/>
              <a:ext cx="3328332" cy="314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2326006" y="4805319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493169" y="4236244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Овал 18"/>
            <p:cNvSpPr/>
            <p:nvPr/>
          </p:nvSpPr>
          <p:spPr>
            <a:xfrm flipH="1">
              <a:off x="2736056" y="4307682"/>
              <a:ext cx="35720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57513" y="4071938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14688" y="3886201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Овал 21"/>
            <p:cNvSpPr/>
            <p:nvPr/>
          </p:nvSpPr>
          <p:spPr>
            <a:xfrm flipH="1" flipV="1">
              <a:off x="3479758" y="4012973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43313" y="3709036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014788" y="3746182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326005" y="3359495"/>
              <a:ext cx="2316005" cy="1133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4271963" y="3351849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554856" y="3301776"/>
              <a:ext cx="46268" cy="34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343150" y="4388196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4" name="Прямая со стрелкой 33"/>
            <p:cNvCxnSpPr>
              <a:stCxn id="32" idx="4"/>
            </p:cNvCxnSpPr>
            <p:nvPr/>
          </p:nvCxnSpPr>
          <p:spPr>
            <a:xfrm flipH="1">
              <a:off x="2360294" y="4422485"/>
              <a:ext cx="1" cy="417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3489495" y="4066223"/>
              <a:ext cx="170" cy="75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4132660" y="3574890"/>
              <a:ext cx="102890" cy="270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4093369" y="3626103"/>
                  <a:ext cx="1317530" cy="3994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3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35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ru-RU" sz="1350">
                            <a:latin typeface="Cambria Math" panose="02040503050406030204" pitchFamily="18" charset="0"/>
                          </a:rPr>
                          <m:t>=</m:t>
                        </m:r>
                        <m:limUpp>
                          <m:limUp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lim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∧</m:t>
                            </m:r>
                          </m:lim>
                        </m:limUpp>
                        <m:r>
                          <a:rPr lang="ru-RU" sz="1350">
                            <a:latin typeface="Cambria Math" panose="02040503050406030204" pitchFamily="18" charset="0"/>
                          </a:rPr>
                          <m:t>+</m:t>
                        </m:r>
                        <m:limUpp>
                          <m:limUp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lim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∧</m:t>
                            </m:r>
                          </m:lim>
                        </m:limUp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1350" i="1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3369" y="3626103"/>
                  <a:ext cx="1317530" cy="39946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Прямоугольник 45"/>
                <p:cNvSpPr/>
                <p:nvPr/>
              </p:nvSpPr>
              <p:spPr>
                <a:xfrm>
                  <a:off x="2281419" y="4919126"/>
                  <a:ext cx="1316386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>
                            <a:latin typeface="Cambria Math" panose="02040503050406030204" pitchFamily="18" charset="0"/>
                          </a:rPr>
                          <m:t>рабочая</m:t>
                        </m:r>
                        <m:r>
                          <m:rPr>
                            <m:nor/>
                          </m:rPr>
                          <a:rPr lang="ru-RU" sz="1350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ru-RU" sz="1350">
                            <a:latin typeface="Cambria Math" panose="02040503050406030204" pitchFamily="18" charset="0"/>
                          </a:rPr>
                          <m:t>часть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46" name="Прямоугольник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1419" y="4919126"/>
                  <a:ext cx="1316386" cy="300082"/>
                </a:xfrm>
                <a:prstGeom prst="rect">
                  <a:avLst/>
                </a:prstGeom>
                <a:blipFill>
                  <a:blip r:embed="rId8"/>
                  <a:stretch>
                    <a:fillRect b="-816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3484008" y="4854734"/>
                  <a:ext cx="220765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>
                            <a:latin typeface="Cambria Math" panose="02040503050406030204" pitchFamily="18" charset="0"/>
                          </a:rPr>
                          <m:t>горизонт</m:t>
                        </m:r>
                        <m:r>
                          <m:rPr>
                            <m:nor/>
                          </m:rPr>
                          <a:rPr lang="ru-RU" b="1" i="1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ru-RU" b="1">
                            <a:latin typeface="Cambria Math" panose="02040503050406030204" pitchFamily="18" charset="0"/>
                          </a:rPr>
                          <m:t>прогноза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4008" y="4854734"/>
                  <a:ext cx="2207656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1856749" y="2990151"/>
                  <a:ext cx="331566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 i="1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749" y="2990151"/>
                  <a:ext cx="331566" cy="300082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Прямая со стрелкой 49"/>
            <p:cNvCxnSpPr/>
            <p:nvPr/>
          </p:nvCxnSpPr>
          <p:spPr>
            <a:xfrm flipV="1">
              <a:off x="2082567" y="2990152"/>
              <a:ext cx="0" cy="1828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рямоугольник 50"/>
                <p:cNvSpPr/>
                <p:nvPr/>
              </p:nvSpPr>
              <p:spPr>
                <a:xfrm>
                  <a:off x="1863072" y="4769953"/>
                  <a:ext cx="319318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51" name="Прямоугольник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072" y="4769953"/>
                  <a:ext cx="319318" cy="300082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5085007" y="4763046"/>
                  <a:ext cx="431433" cy="3000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007" y="4763046"/>
                  <a:ext cx="431433" cy="30008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Прямоугольник 3"/>
                <p:cNvSpPr/>
                <p:nvPr/>
              </p:nvSpPr>
              <p:spPr>
                <a:xfrm>
                  <a:off x="2110782" y="4509697"/>
                  <a:ext cx="149098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 наблюдений</m:t>
                        </m:r>
                      </m:oMath>
                    </m:oMathPara>
                  </a14:m>
                  <a:endParaRPr lang="ru-RU" sz="1050" dirty="0"/>
                </a:p>
              </p:txBody>
            </p:sp>
          </mc:Choice>
          <mc:Fallback xmlns="">
            <p:sp>
              <p:nvSpPr>
                <p:cNvPr id="4" name="Прямоугольник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782" y="4509697"/>
                  <a:ext cx="1490986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39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угольник 5"/>
                <p:cNvSpPr/>
                <p:nvPr/>
              </p:nvSpPr>
              <p:spPr>
                <a:xfrm>
                  <a:off x="3493734" y="4476678"/>
                  <a:ext cx="144392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  наблюдений </m:t>
                        </m:r>
                      </m:oMath>
                    </m:oMathPara>
                  </a14:m>
                  <a:endParaRPr lang="ru-RU" sz="1100" dirty="0"/>
                </a:p>
              </p:txBody>
            </p:sp>
          </mc:Choice>
          <mc:Fallback xmlns="">
            <p:sp>
              <p:nvSpPr>
                <p:cNvPr id="6" name="Прямоугольник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3734" y="4476678"/>
                  <a:ext cx="1443921" cy="307777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Прямая со стрелкой 8"/>
            <p:cNvCxnSpPr/>
            <p:nvPr/>
          </p:nvCxnSpPr>
          <p:spPr>
            <a:xfrm>
              <a:off x="4577989" y="3386138"/>
              <a:ext cx="0" cy="1402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3231832" y="3326021"/>
                  <a:ext cx="331566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 i="1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1832" y="3326021"/>
                  <a:ext cx="331566" cy="300082"/>
                </a:xfrm>
                <a:prstGeom prst="rect">
                  <a:avLst/>
                </a:prstGeom>
                <a:blipFill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248978" y="3498460"/>
              <a:ext cx="103628" cy="347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442020" y="5185500"/>
                <a:ext cx="6917338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b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b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𝒐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b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ru-RU" b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limLoc m:val="undOvr"/>
                                      <m:grow m:val="on"/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ru-RU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𝒌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ru-RU" b="1" i="1">
                                                      <a:latin typeface="Cambria Math" panose="02040503050406030204" pitchFamily="18" charset="0"/>
                                                    </a:rPr>
                                                    <m:t>𝒐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ru-RU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e>
                                  </m:nary>
                                </m:e>
                              </m:d>
                            </m:den>
                          </m:f>
                        </m:e>
                      </m:rad>
                      <m:r>
                        <a:rPr lang="ru-RU" b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ru-RU" b="1">
                          <a:latin typeface="Cambria Math" panose="02040503050406030204" pitchFamily="18" charset="0"/>
                        </a:rPr>
                        <m:t>%.</m:t>
                      </m:r>
                    </m:oMath>
                  </m:oMathPara>
                </a14:m>
                <a:endParaRPr lang="ru-RU" sz="15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20" y="5185500"/>
                <a:ext cx="6917338" cy="116993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816080" y="2871071"/>
                <a:ext cx="4106060" cy="1384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𝑴𝑨𝑷𝑬</m:t>
                      </m:r>
                      <m:r>
                        <a:rPr lang="ru-RU" b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|</m:t>
                          </m:r>
                          <m:f>
                            <m:f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ru-RU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</m:den>
                          </m:f>
                          <m:r>
                            <a:rPr lang="ru-RU" b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  <m:r>
                        <a:rPr lang="ru-RU" b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2871071"/>
                <a:ext cx="4106060" cy="1384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782075" y="4033159"/>
                <a:ext cx="1599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000" i="1" u="sng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ru-RU" sz="2000" i="1" u="sng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sz="2000" u="sng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u="sng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000" u="sng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 u="sng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u="sng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u="sng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ru-RU" u="sng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5" y="4033159"/>
                <a:ext cx="1599990" cy="400110"/>
              </a:xfrm>
              <a:prstGeom prst="rect">
                <a:avLst/>
              </a:prstGeom>
              <a:blipFill>
                <a:blip r:embed="rId18"/>
                <a:stretch>
                  <a:fillRect t="-127692" r="-36502" b="-19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29194" y="5368760"/>
                <a:ext cx="38491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u="sng" dirty="0"/>
                  <a:t>2.</a:t>
                </a:r>
                <a:r>
                  <a:rPr lang="en-US" sz="2000" b="1" u="sng" dirty="0"/>
                  <a:t> </a:t>
                </a:r>
                <a14:m>
                  <m:oMath xmlns:m="http://schemas.openxmlformats.org/officeDocument/2006/math">
                    <m:r>
                      <a:rPr lang="ru-RU" sz="2000" b="1" u="sng">
                        <a:latin typeface="Cambria Math" panose="02040503050406030204" pitchFamily="18" charset="0"/>
                      </a:rPr>
                      <m:t>Второй</m:t>
                    </m:r>
                    <m:r>
                      <m:rPr>
                        <m:nor/>
                      </m:rPr>
                      <a:rPr lang="ru-RU" sz="2000" b="1" i="1" u="sng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sz="2000" b="1" u="sng">
                        <a:latin typeface="Cambria Math" panose="02040503050406030204" pitchFamily="18" charset="0"/>
                      </a:rPr>
                      <m:t>коэффициент</m:t>
                    </m:r>
                    <m:r>
                      <m:rPr>
                        <m:nor/>
                      </m:rPr>
                      <a:rPr lang="ru-RU" sz="2000" b="1" i="1" u="sng">
                        <a:latin typeface="Cambria Math" panose="02040503050406030204" pitchFamily="18" charset="0"/>
                      </a:rPr>
                      <m:t> </m:t>
                    </m:r>
                    <m:r>
                      <a:rPr lang="ru-RU" sz="2000" b="1" u="sng">
                        <a:latin typeface="Cambria Math" panose="02040503050406030204" pitchFamily="18" charset="0"/>
                      </a:rPr>
                      <m:t>Тейла</m:t>
                    </m:r>
                  </m:oMath>
                </a14:m>
                <a:endParaRPr lang="ru-RU" sz="2000" b="1" u="sng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94" y="5368760"/>
                <a:ext cx="3849145" cy="400110"/>
              </a:xfrm>
              <a:prstGeom prst="rect">
                <a:avLst/>
              </a:prstGeom>
              <a:blipFill>
                <a:blip r:embed="rId19"/>
                <a:stretch>
                  <a:fillRect l="-1585" t="-9231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686415" y="2553978"/>
                <a:ext cx="24449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      </a:t>
                </a:r>
                <a:r>
                  <a:rPr lang="ru-RU" b="1" u="sng" dirty="0"/>
                  <a:t>1. </a:t>
                </a:r>
                <a14:m>
                  <m:oMath xmlns:m="http://schemas.openxmlformats.org/officeDocument/2006/math">
                    <m:r>
                      <a:rPr lang="ru-RU" b="1" i="1" u="sng">
                        <a:latin typeface="Cambria Math" panose="02040503050406030204" pitchFamily="18" charset="0"/>
                      </a:rPr>
                      <m:t>𝐌𝐀𝐏𝐄</m:t>
                    </m:r>
                    <m:r>
                      <a:rPr lang="ru-RU" b="1" u="sng">
                        <a:latin typeface="Cambria Math" panose="02040503050406030204" pitchFamily="18" charset="0"/>
                      </a:rPr>
                      <m:t>−оценка</m:t>
                    </m:r>
                    <m:r>
                      <a:rPr lang="ru-RU" u="sng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u="sng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415" y="2553978"/>
                <a:ext cx="2444900" cy="369332"/>
              </a:xfrm>
              <a:prstGeom prst="rect">
                <a:avLst/>
              </a:prstGeom>
              <a:blipFill>
                <a:blip r:embed="rId20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46423" y="2644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/>
        </p:nvGraphicFramePr>
        <p:xfrm>
          <a:off x="850329" y="862523"/>
          <a:ext cx="2759075" cy="177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Equation" r:id="rId21" imgW="1777680" imgH="1409400" progId="Equation.DSMT4">
                  <p:embed/>
                </p:oleObj>
              </mc:Choice>
              <mc:Fallback>
                <p:oleObj name="Equation" r:id="rId21" imgW="177768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29" y="862523"/>
                        <a:ext cx="2759075" cy="1773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4032597" y="1003973"/>
            <a:ext cx="74059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Достаточно точными моделями считают те, для которых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коэффициент детерминации моделирования находится в диапазоне значений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0,7 до 1,0.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968341" y="2054689"/>
                <a:ext cx="56954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u="sng" smtClean="0">
                          <a:latin typeface="Cambria Math" panose="02040503050406030204" pitchFamily="18" charset="0"/>
                        </a:rPr>
                        <m:t>Для</m:t>
                      </m:r>
                      <m:r>
                        <m:rPr>
                          <m:nor/>
                        </m:rPr>
                        <a:rPr lang="ru-RU" sz="2200" i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ru-RU" sz="2200" b="0" i="1" u="sng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погрешности</m:t>
                      </m:r>
                      <m:r>
                        <m:rPr>
                          <m:nor/>
                        </m:rPr>
                        <a:rPr lang="ru-RU" sz="2200" i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ru-RU" sz="2200" b="1" u="sng">
                          <a:latin typeface="Cambria Math" panose="02040503050406030204" pitchFamily="18" charset="0"/>
                        </a:rPr>
                        <m:t>прогноза</m:t>
                      </m:r>
                      <m:r>
                        <m:rPr>
                          <m:nor/>
                        </m:rPr>
                        <a:rPr lang="ru-RU" sz="2200" i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ru-RU" sz="220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используют</m:t>
                      </m:r>
                      <m:r>
                        <m:rPr>
                          <m:nor/>
                        </m:rPr>
                        <a:rPr lang="ru-RU" sz="2200" i="1" u="sng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ru-RU" sz="220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несколько</m:t>
                      </m:r>
                      <m:r>
                        <m:rPr>
                          <m:nor/>
                        </m:rPr>
                        <a:rPr lang="ru-RU" sz="2200" i="1" u="sng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 </m:t>
                      </m:r>
                      <m:r>
                        <a:rPr lang="ru-RU" sz="2200" u="sng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оценок:</m:t>
                      </m:r>
                    </m:oMath>
                  </m:oMathPara>
                </a14:m>
                <a:endParaRPr lang="ru-RU" sz="2200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341" y="2054689"/>
                <a:ext cx="5695478" cy="430887"/>
              </a:xfrm>
              <a:prstGeom prst="rect">
                <a:avLst/>
              </a:prstGeom>
              <a:blipFill rotWithShape="0">
                <a:blip r:embed="rId23"/>
                <a:stretch>
                  <a:fillRect l="-535" r="-33405" b="-14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2396331" y="2960118"/>
                <a:ext cx="422360" cy="31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31" y="2960118"/>
                <a:ext cx="422360" cy="3175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276986" y="4481579"/>
                <a:ext cx="52944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/>
                  <a:t>t=k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endParaRPr lang="ru-RU" sz="1400" i="1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86" y="4481579"/>
                <a:ext cx="529440" cy="307777"/>
              </a:xfrm>
              <a:prstGeom prst="rect">
                <a:avLst/>
              </a:prstGeom>
              <a:blipFill>
                <a:blip r:embed="rId25"/>
                <a:stretch>
                  <a:fillRect l="-3488" t="-3922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821201" y="2376152"/>
                <a:ext cx="8877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01" y="2376152"/>
                <a:ext cx="88774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850329" y="861744"/>
          <a:ext cx="2759075" cy="1773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Equation" r:id="rId27" imgW="1777680" imgH="1409400" progId="Equation.DSMT4">
                  <p:embed/>
                </p:oleObj>
              </mc:Choice>
              <mc:Fallback>
                <p:oleObj name="Equation" r:id="rId27" imgW="1777680" imgH="140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29" y="861744"/>
                        <a:ext cx="2759075" cy="1773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65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9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Скорректированный коэффициент детерминации</a:t>
            </a:r>
            <a:b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усложнении моделей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idx="1"/>
              </p:nvPr>
            </p:nvSpPr>
            <p:spPr>
              <a:xfrm>
                <a:off x="379562" y="1518249"/>
                <a:ext cx="11317857" cy="5193102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В общем случае коэффициент детерминации лежит в пределах от нуля до единицы. Когда модель совершенно не объясняет реальные данные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ru-RU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может быть и отрицательным. Это может быть вызвано и вычислительными ошибками и неверным выбором модели.  </a:t>
                </a:r>
              </a:p>
              <a:p>
                <a:pPr algn="just"/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При практически любом  усложнении модели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6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ru-RU" sz="2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неизбежно возрастает, поэтому он не всегда может служить критерием выбора модели. </a:t>
                </a:r>
              </a:p>
              <a:p>
                <a:pPr marL="457200" lvl="1" indent="0" algn="just">
                  <a:buNone/>
                </a:pP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Поэтому часто используют </a:t>
                </a:r>
                <a:r>
                  <a:rPr lang="ru-RU" sz="2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скорректированный коэффициент детерминации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учитывающий количество параметров в модели  </a:t>
                </a:r>
                <a:r>
                  <a:rPr lang="en-US" sz="2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pPr algn="just"/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	При </a:t>
                </a:r>
                <a:r>
                  <a:rPr lang="en-US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ru-RU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(и более) разница становится существенной. Поэтому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ru-RU" sz="26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sSup>
                          <m:sSupPr>
                            <m:ctrlPr>
                              <a:rPr lang="ru-RU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ru-RU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lim>
                        <m:r>
                          <a:rPr lang="ru-RU" sz="2600">
                            <a:latin typeface="Cambria Math" panose="02040503050406030204" pitchFamily="18" charset="0"/>
                          </a:rPr>
                          <m:t>−</m:t>
                        </m:r>
                      </m:lim>
                    </m:limUpp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рекомендуется использовать не для оценки качества моделирования, а лишь для моделей с различным числом параметров. Есть и особенности оценки точности моделирования нелинейными моделями.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562" y="1518249"/>
                <a:ext cx="11317857" cy="5193102"/>
              </a:xfrm>
              <a:blipFill rotWithShape="0">
                <a:blip r:embed="rId2"/>
                <a:stretch>
                  <a:fillRect l="-700" t="-2817" r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904676" y="4420055"/>
                <a:ext cx="383483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ru-RU" b="1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b="1" i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76" y="4420055"/>
                <a:ext cx="3834831" cy="6127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34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04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Самой простой моделью регрессии (пространственной и временной) является парная линейная</a:t>
            </a:r>
          </a:p>
        </p:txBody>
      </p:sp>
      <p:pic>
        <p:nvPicPr>
          <p:cNvPr id="4" name="Picture 513"/>
          <p:cNvPicPr/>
          <p:nvPr/>
        </p:nvPicPr>
        <p:blipFill>
          <a:blip r:embed="rId2"/>
          <a:stretch>
            <a:fillRect/>
          </a:stretch>
        </p:blipFill>
        <p:spPr>
          <a:xfrm>
            <a:off x="789276" y="1576292"/>
            <a:ext cx="2720471" cy="1817274"/>
          </a:xfrm>
          <a:prstGeom prst="rect">
            <a:avLst/>
          </a:prstGeom>
        </p:spPr>
      </p:pic>
      <p:pic>
        <p:nvPicPr>
          <p:cNvPr id="5" name="Picture 2159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45275" y="1809204"/>
            <a:ext cx="2601620" cy="1651546"/>
          </a:xfrm>
          <a:prstGeom prst="rect">
            <a:avLst/>
          </a:prstGeom>
        </p:spPr>
      </p:pic>
      <p:pic>
        <p:nvPicPr>
          <p:cNvPr id="6" name="Picture 2173"/>
          <p:cNvPicPr/>
          <p:nvPr/>
        </p:nvPicPr>
        <p:blipFill>
          <a:blip r:embed="rId4"/>
          <a:stretch>
            <a:fillRect/>
          </a:stretch>
        </p:blipFill>
        <p:spPr>
          <a:xfrm>
            <a:off x="3928533" y="1761067"/>
            <a:ext cx="2362200" cy="1709294"/>
          </a:xfrm>
          <a:prstGeom prst="rect">
            <a:avLst/>
          </a:prstGeom>
        </p:spPr>
      </p:pic>
      <p:grpSp>
        <p:nvGrpSpPr>
          <p:cNvPr id="7" name="Group 91604"/>
          <p:cNvGrpSpPr/>
          <p:nvPr/>
        </p:nvGrpSpPr>
        <p:grpSpPr>
          <a:xfrm>
            <a:off x="7009425" y="4519346"/>
            <a:ext cx="3987831" cy="1559721"/>
            <a:chOff x="0" y="0"/>
            <a:chExt cx="5452884" cy="1996440"/>
          </a:xfrm>
        </p:grpSpPr>
        <p:pic>
          <p:nvPicPr>
            <p:cNvPr id="8" name="Picture 218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514600" cy="1996440"/>
            </a:xfrm>
            <a:prstGeom prst="rect">
              <a:avLst/>
            </a:prstGeom>
          </p:spPr>
        </p:pic>
        <p:pic>
          <p:nvPicPr>
            <p:cNvPr id="9" name="Picture 220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987052" y="0"/>
              <a:ext cx="2465832" cy="1996440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3833839" y="1114551"/>
            <a:ext cx="3484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Отрицательная функциональная</a:t>
            </a:r>
          </a:p>
          <a:p>
            <a:r>
              <a:rPr lang="ru-RU" b="1" u="sng" dirty="0"/>
              <a:t> зависимость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96159" y="1119882"/>
            <a:ext cx="3550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Положительная функциональная</a:t>
            </a:r>
          </a:p>
          <a:p>
            <a:r>
              <a:rPr lang="ru-RU" b="1" u="sng" dirty="0"/>
              <a:t> зависимость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86689" y="6128183"/>
            <a:ext cx="2617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полное отсутствие связи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90933" y="3796815"/>
            <a:ext cx="3069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отсутствует линейная связь, </a:t>
            </a:r>
            <a:endParaRPr lang="en-US" b="1" u="sng" dirty="0"/>
          </a:p>
          <a:p>
            <a:r>
              <a:rPr lang="ru-RU" b="1" u="sng" dirty="0"/>
              <a:t>но есть какая-то нелинейная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21267" y="3275340"/>
            <a:ext cx="3006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парная</a:t>
            </a:r>
            <a:r>
              <a:rPr lang="ru-RU" sz="2800" b="1" u="sng" dirty="0"/>
              <a:t> </a:t>
            </a:r>
            <a:r>
              <a:rPr lang="ru-RU" b="1" u="sng" dirty="0"/>
              <a:t>линейная регрессия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454" y="3833551"/>
            <a:ext cx="579654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состоит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получении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таких оценок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(случайных) 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коэффициентов    (параметров)   уравнения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регрессии       и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,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  обеспечить минимальное значение  квадратической функции потерь:                                  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Это – МНК (метод наименьших квадратов)</a:t>
            </a:r>
          </a:p>
          <a:p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Известны и другие методы параметрической идентификации моделей: обобщенный МНК, метод максимального правдоподобия, реализация байесовского подхода и др.  </a:t>
            </a: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992998" y="4406404"/>
                <a:ext cx="349775" cy="4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а</m:t>
                          </m:r>
                        </m:e>
                        <m:li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98" y="4406404"/>
                <a:ext cx="349775" cy="44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3747554" y="4378715"/>
                <a:ext cx="367665" cy="492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li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554" y="4378715"/>
                <a:ext cx="367665" cy="4921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937777" y="4816571"/>
                <a:ext cx="2377382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𝒎𝒊𝒏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(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)⇒</m:t>
                          </m:r>
                          <m:limUpp>
                            <m:limUp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lim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</m:lim>
                          </m:limUpp>
                        </m:e>
                      </m:nary>
                      <m:r>
                        <a:rPr lang="ru-RU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b="1" i="1">
                          <a:latin typeface="Cambria Math" panose="02040503050406030204" pitchFamily="18" charset="0"/>
                        </a:rPr>
                        <m:t> </m:t>
                      </m:r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ru-RU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777" y="4816571"/>
                <a:ext cx="2377382" cy="8485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853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835029" y="173689"/>
            <a:ext cx="105391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cs typeface="Arial" panose="020B0604020202020204" pitchFamily="34" charset="0"/>
              </a:rPr>
              <a:t>Оценки</a:t>
            </a:r>
            <a:r>
              <a:rPr lang="ru-RU" altLang="ru-RU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 параметров парной линейной регрессии решением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«нормальной» системы двух алгебраических линейных уравнений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959321" y="1624314"/>
                <a:ext cx="3955170" cy="38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    </m:t>
                    </m:r>
                    <m:r>
                      <a:rPr lang="en-US" b="1" i="1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1" i="1">
                        <a:latin typeface="Cambria Math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      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ru-RU" b="1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dirty="0"/>
                  <a:t>;</a:t>
                </a:r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21" y="1624314"/>
                <a:ext cx="3955170" cy="381643"/>
              </a:xfrm>
              <a:prstGeom prst="rect">
                <a:avLst/>
              </a:prstGeom>
              <a:blipFill>
                <a:blip r:embed="rId2"/>
                <a:stretch>
                  <a:fillRect l="-308" t="-112698" b="-17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0088" y="913790"/>
                <a:ext cx="4363170" cy="1716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𝑸</m:t>
                                  </m:r>
                                </m:num>
                                <m:den>
                                  <m:r>
                                    <a:rPr lang="ru-RU" b="1" i="1"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den>
                              </m:f>
                              <m:r>
                                <a:rPr lang="en-US" i="1">
                                  <a:latin typeface="Cambria Math"/>
                                </a:rPr>
                                <m:t>=−2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limUpp>
                                        <m:limUp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</m:e>
                                        <m:lim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</m:lim>
                                      </m:limUp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limUpp>
                                        <m:limUp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lim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</m:lim>
                                      </m:limUp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  <m:e>
                              <m:f>
                                <m:f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𝑸</m:t>
                                  </m:r>
                                </m:num>
                                <m:den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   </m:t>
                                  </m:r>
                                  <m:r>
                                    <a:rPr lang="ru-RU" b="1" i="1">
                                      <a:latin typeface="Cambria Math"/>
                                      <a:ea typeface="Cambria Math"/>
                                    </a:rPr>
                                    <m:t>𝝏</m:t>
                                  </m:r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limUpp>
                                        <m:limUp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  </m:t>
                                          </m:r>
                                        </m:e>
                                        <m:lim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</m:lim>
                                      </m:limUp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 </m:t>
                                      </m:r>
                                      <m:limUpp>
                                        <m:limUpp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UppPr>
                                        <m:e>
                                          <m: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lim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∧</m:t>
                                          </m:r>
                                        </m:lim>
                                      </m:limUpp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088" y="913790"/>
                <a:ext cx="4363170" cy="17163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76456" y="2611470"/>
                <a:ext cx="8534836" cy="1716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−   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limUpp>
                                    <m:limUpp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UppPr>
                                    <m:e>
                                      <m: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  <m:lim>
                                      <m:r>
                                        <a:rPr lang="ru-RU" b="1">
                                          <a:latin typeface="Cambria Math" panose="02040503050406030204" pitchFamily="18" charset="0"/>
                                        </a:rPr>
                                        <m:t>∧</m:t>
                                      </m:r>
                                    </m:lim>
                                  </m:limUpp>
                                  <m:nary>
                                    <m:naryPr>
                                      <m:chr m:val="∑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nary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1" i="1"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     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0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eqAr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ru-RU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ru-RU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f>
                                    <m:f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  <m:e>
                                  <m:f>
                                    <m:fPr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ru-RU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latin typeface="Cambria Math"/>
                                          <a:ea typeface="Cambria Math"/>
                                        </a:rPr>
                                        <m:t>𝒊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𝒚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        </m:t>
                                      </m:r>
                                      <m:f>
                                        <m:fPr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den>
                                      </m:f>
                                      <m:nary>
                                        <m:naryPr>
                                          <m:chr m:val="∑"/>
                                          <m:supHide m:val="on"/>
                                          <m:ctrlPr>
                                            <a:rPr lang="en-US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b="1" i="1"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  <m:sup/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1" i="1">
                                                  <a:latin typeface="Cambria Math"/>
                                                </a:rPr>
                                                <m:t>𝟐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=</m:t>
                                          </m:r>
                                          <m:r>
                                            <a:rPr lang="en-US" b="1" i="1">
                                              <a:latin typeface="Cambria Math"/>
                                            </a:rPr>
                                            <m:t>𝟎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56" y="2611470"/>
                <a:ext cx="8534836" cy="1716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10295" y="1589637"/>
                <a:ext cx="380232" cy="4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295" y="1589637"/>
                <a:ext cx="380232" cy="4446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91133" y="1580825"/>
                <a:ext cx="534121" cy="4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133" y="1580825"/>
                <a:ext cx="534121" cy="444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229710" y="3588123"/>
                <a:ext cx="380232" cy="4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710" y="3588123"/>
                <a:ext cx="380232" cy="444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064890" y="3604667"/>
                <a:ext cx="380232" cy="4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890" y="3604667"/>
                <a:ext cx="380232" cy="4446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171363" y="2818139"/>
                <a:ext cx="303657" cy="4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363" y="2818139"/>
                <a:ext cx="303657" cy="444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7566208" y="2818139"/>
                <a:ext cx="534121" cy="444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208" y="2818139"/>
                <a:ext cx="534121" cy="44460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8051673" y="2757813"/>
                <a:ext cx="377026" cy="49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673" y="2757813"/>
                <a:ext cx="377026" cy="4923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512680" y="1536150"/>
                <a:ext cx="377026" cy="49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680" y="1536150"/>
                <a:ext cx="377026" cy="4923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691298" y="1520621"/>
                <a:ext cx="377026" cy="49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298" y="1520621"/>
                <a:ext cx="377026" cy="4923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110340" y="3569929"/>
                <a:ext cx="377026" cy="49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∧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340" y="3569929"/>
                <a:ext cx="377026" cy="4923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371020" y="3500991"/>
                <a:ext cx="482824" cy="4923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 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ru-RU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lim>
                        <m:r>
                          <a:rPr lang="ru-RU" b="1">
                            <a:latin typeface="Cambria Math" panose="02040503050406030204" pitchFamily="18" charset="0"/>
                          </a:rPr>
                          <m:t>∧</m:t>
                        </m:r>
                      </m:lim>
                    </m:limUpp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1020" y="3500991"/>
                <a:ext cx="482824" cy="4923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32148" y="3377849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48" y="3377849"/>
                <a:ext cx="43794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6986589" y="4721088"/>
            <a:ext cx="47917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altLang="ru-RU" sz="2000" b="1" u="sng" dirty="0"/>
              <a:t>оценки матожидания, </a:t>
            </a:r>
          </a:p>
          <a:p>
            <a:endParaRPr lang="ru-RU" altLang="ru-RU" sz="2000" b="1" u="sng" dirty="0"/>
          </a:p>
          <a:p>
            <a:r>
              <a:rPr lang="ru-RU" altLang="ru-RU" b="1" u="sng" dirty="0"/>
              <a:t>центрированная с.в.: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2761" y="5301579"/>
            <a:ext cx="2962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u="sng" dirty="0"/>
              <a:t>оценки коэффициента корреляции: </a:t>
            </a:r>
            <a:endParaRPr lang="en-US" altLang="ru-RU" b="1" u="sng" dirty="0"/>
          </a:p>
          <a:p>
            <a:r>
              <a:rPr lang="ru-RU" b="1" u="sng" dirty="0"/>
              <a:t>и среднеквадратических отклонений: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18695" y="1169647"/>
            <a:ext cx="1937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u="sng" dirty="0"/>
              <a:t>ф</a:t>
            </a:r>
            <a:r>
              <a:rPr lang="ru-RU" altLang="ru-RU" b="1" u="sng" dirty="0"/>
              <a:t>ункция потерь:</a:t>
            </a:r>
            <a:r>
              <a:rPr lang="en-US" altLang="ru-RU" b="1" u="sng" dirty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18695" y="2044912"/>
            <a:ext cx="4088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u="sng" dirty="0"/>
              <a:t>необходимые условия экстремума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5558930" y="2092073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930" y="2092073"/>
                <a:ext cx="437940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612" name="Рисунок 686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42342" y="5890827"/>
            <a:ext cx="2075056" cy="567506"/>
          </a:xfrm>
          <a:prstGeom prst="rect">
            <a:avLst/>
          </a:prstGeom>
        </p:spPr>
      </p:pic>
      <p:pic>
        <p:nvPicPr>
          <p:cNvPr id="68613" name="Рисунок 6861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92427" y="5881459"/>
            <a:ext cx="2040842" cy="551505"/>
          </a:xfrm>
          <a:prstGeom prst="rect">
            <a:avLst/>
          </a:prstGeom>
        </p:spPr>
      </p:pic>
      <p:pic>
        <p:nvPicPr>
          <p:cNvPr id="68615" name="Рисунок 6861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40102" y="5213530"/>
            <a:ext cx="2564510" cy="773201"/>
          </a:xfrm>
          <a:prstGeom prst="rect">
            <a:avLst/>
          </a:prstGeom>
        </p:spPr>
      </p:pic>
      <p:pic>
        <p:nvPicPr>
          <p:cNvPr id="68618" name="Рисунок 686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8976" y="4605938"/>
            <a:ext cx="6360130" cy="6956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9284595" y="5284063"/>
                <a:ext cx="1478225" cy="421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li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∘</m:t>
                          </m:r>
                        </m:lim>
                      </m:limUpp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4595" y="5284063"/>
                <a:ext cx="1478225" cy="42191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368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рассмотренная парная регрессия (от одной переменной – фактора или времени) является слишком простой: не является адекватной цели моделирования (прогнозирования) или не обеспечивает достаточную точность?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9" y="1791120"/>
            <a:ext cx="11576648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 Можно попытаться предложить множественную (как правило, рассматривают пространственную) аддитивную регрессию:</a:t>
            </a:r>
          </a:p>
          <a:p>
            <a:pPr marL="0" indent="0">
              <a:buNone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01094" y="2644593"/>
                <a:ext cx="5140573" cy="3956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𝒀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ru-RU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094" y="2644593"/>
                <a:ext cx="5140573" cy="395621"/>
              </a:xfrm>
              <a:prstGeom prst="rect">
                <a:avLst/>
              </a:prstGeom>
              <a:blipFill rotWithShape="0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91100" y="2639682"/>
                <a:ext cx="505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100" y="2639682"/>
                <a:ext cx="50520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81488" y="3183778"/>
                <a:ext cx="10895160" cy="3542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- факторы (объясняющие переменные); </a:t>
                </a:r>
                <a:r>
                  <a:rPr lang="ru-RU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ru-RU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- показатель (объясняемая переменная);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ru-RU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/>
                          </a:rPr>
                          <m:t>1,</m:t>
                        </m:r>
                        <m:r>
                          <a:rPr lang="en-US" i="1" dirty="0">
                            <a:latin typeface="Cambria Math"/>
                          </a:rPr>
                          <m:t>𝑘</m:t>
                        </m:r>
                        <m:r>
                          <a:rPr lang="ru-RU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acc>
                  </m:oMath>
                </a14:m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- коэффициенты регрессии, </a:t>
                </a:r>
                <a:r>
                  <a:rPr lang="ru-RU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определяемые при помощи МНК (СЛАУ  k +1 - порядка).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Можно предложить применения нелинейной модели, (их сумм или произведений). Как правило, эти модели временные. </a:t>
                </a:r>
              </a:p>
              <a:p>
                <a:pPr algn="just"/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Выбор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вида предлагаемой модели определяется достигаемой при ее идентификации адекватностью, точностью и необходимостью, объемом выборки, осуществления решения задач прогнозирования, мониторинга эволюции.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8" y="3183778"/>
                <a:ext cx="10895160" cy="3542701"/>
              </a:xfrm>
              <a:prstGeom prst="rect">
                <a:avLst/>
              </a:prstGeom>
              <a:blipFill rotWithShape="0">
                <a:blip r:embed="rId4"/>
                <a:stretch>
                  <a:fillRect l="-895" t="-861" r="-839" b="-3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224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2586257" y="15588"/>
            <a:ext cx="6903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Множественная линейная регрессия,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cs typeface="Arial" panose="020B0604020202020204" pitchFamily="34" charset="0"/>
              </a:rPr>
              <a:t>как обобщение парной линейной регрессии</a:t>
            </a:r>
          </a:p>
        </p:txBody>
      </p:sp>
      <p:sp>
        <p:nvSpPr>
          <p:cNvPr id="70660" name="Прямоугольник 3"/>
          <p:cNvSpPr>
            <a:spLocks noChangeArrowheads="1"/>
          </p:cNvSpPr>
          <p:nvPr/>
        </p:nvSpPr>
        <p:spPr bwMode="auto">
          <a:xfrm>
            <a:off x="551667" y="3589723"/>
            <a:ext cx="10972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cs typeface="Arial" panose="020B0604020202020204" pitchFamily="34" charset="0"/>
              </a:rPr>
              <a:t>              </a:t>
            </a:r>
            <a:r>
              <a:rPr lang="ru-RU" altLang="ru-RU" sz="2400" b="1" dirty="0">
                <a:cs typeface="Arial" panose="020B0604020202020204" pitchFamily="34" charset="0"/>
              </a:rPr>
              <a:t>Существенные</a:t>
            </a:r>
            <a:r>
              <a:rPr lang="ru-RU" altLang="ru-RU" sz="2400" dirty="0">
                <a:cs typeface="Arial" panose="020B0604020202020204" pitchFamily="34" charset="0"/>
              </a:rPr>
              <a:t> н</a:t>
            </a:r>
            <a:r>
              <a:rPr lang="ru-RU" altLang="ru-RU" sz="2400" b="1" dirty="0">
                <a:cs typeface="Arial" panose="020B0604020202020204" pitchFamily="34" charset="0"/>
              </a:rPr>
              <a:t>едостатки:</a:t>
            </a:r>
            <a:r>
              <a:rPr lang="ru-RU" altLang="ru-RU" sz="2400" dirty="0"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«проклятие размерности» - все ли факторы можно учесть, необходимость  редукции (уменьшения) числа факторов при учете взаимной корреляцией, «мнимая» точность (почему принимается </a:t>
            </a:r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линейная связь </a:t>
            </a:r>
            <a:r>
              <a:rPr lang="ru-RU" altLang="ru-RU" sz="2400" dirty="0">
                <a:cs typeface="Arial" panose="020B0604020202020204" pitchFamily="34" charset="0"/>
              </a:rPr>
              <a:t>по параметрам, </a:t>
            </a:r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статический характер </a:t>
            </a:r>
            <a:r>
              <a:rPr lang="ru-RU" altLang="ru-RU" sz="2400" dirty="0">
                <a:cs typeface="Arial" panose="020B0604020202020204" pitchFamily="34" charset="0"/>
              </a:rPr>
              <a:t>принимаемого взаимодействия, минимизация функции</a:t>
            </a:r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 на разных  метриках</a:t>
            </a:r>
            <a:r>
              <a:rPr lang="ru-RU" altLang="ru-RU" sz="2400" dirty="0">
                <a:cs typeface="Arial" panose="020B0604020202020204" pitchFamily="34" charset="0"/>
              </a:rPr>
              <a:t> стохастических  переменных, получаемых после редукции, </a:t>
            </a:r>
            <a:r>
              <a:rPr lang="ru-RU" altLang="ru-RU" sz="2400" dirty="0">
                <a:solidFill>
                  <a:srgbClr val="FF0000"/>
                </a:solidFill>
                <a:cs typeface="Arial" panose="020B0604020202020204" pitchFamily="34" charset="0"/>
              </a:rPr>
              <a:t>одна стохастическая</a:t>
            </a:r>
            <a:r>
              <a:rPr lang="ru-RU" altLang="ru-RU" sz="2400" dirty="0">
                <a:cs typeface="Arial" panose="020B0604020202020204" pitchFamily="34" charset="0"/>
              </a:rPr>
              <a:t> компонента, остающаяся в модели (ее характер?)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690772" y="1845463"/>
                <a:ext cx="10972800" cy="1744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Коэффициенты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имеют при этом разную размерность и поэтому не сравнимы друг с другом.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Для сравнения степени влияния различных факторов используют стандартизированный коэффициент регрессии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ru-RU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 </m:t>
                            </m:r>
                            <m:r>
                              <a:rPr lang="ru-RU" sz="2000" b="1" i="1"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:</m:t>
                        </m:r>
                        <m:r>
                          <a:rPr lang="ru-RU" sz="20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000" b="1" i="1">
                            <a:latin typeface="Cambria Math"/>
                          </a:rPr>
                          <m:t> </m:t>
                        </m:r>
                        <m:r>
                          <a:rPr lang="ru-RU" sz="2000" b="1" i="1" smtClean="0"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𝒋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𝒋</m:t>
                        </m:r>
                      </m:sub>
                    </m:sSub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72" y="1845463"/>
                <a:ext cx="10972800" cy="1744260"/>
              </a:xfrm>
              <a:prstGeom prst="rect">
                <a:avLst/>
              </a:prstGeom>
              <a:blipFill rotWithShape="0">
                <a:blip r:embed="rId2"/>
                <a:stretch>
                  <a:fillRect l="-833" t="-2797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4319" y="1330478"/>
                <a:ext cx="5681351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𝒀</m:t>
                      </m:r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𝒋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𝒋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+…+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𝒌</m:t>
                          </m:r>
                        </m:sub>
                      </m:sSub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319" y="1330478"/>
                <a:ext cx="5681351" cy="429220"/>
              </a:xfrm>
              <a:prstGeom prst="rect">
                <a:avLst/>
              </a:prstGeom>
              <a:blipFill rotWithShape="0">
                <a:blip r:embed="rId3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526" y="1440611"/>
            <a:ext cx="391480" cy="3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1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5925" y="1277288"/>
            <a:ext cx="791527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n w="3175">
                  <a:noFill/>
                </a:ln>
                <a:effectLst>
                  <a:innerShdw blurRad="63500">
                    <a:prstClr val="black"/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То, что видим мы – видимость только одна.</a:t>
            </a:r>
            <a:endParaRPr lang="ru-RU" sz="3200" i="1" dirty="0">
              <a:ln w="3175">
                <a:noFill/>
              </a:ln>
              <a:effectLst>
                <a:innerShdw blurRad="63500">
                  <a:prstClr val="black"/>
                </a:inn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n w="3175">
                  <a:noFill/>
                </a:ln>
                <a:effectLst>
                  <a:innerShdw blurRad="63500">
                    <a:prstClr val="black"/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Далеко от поверхности моря до дна.</a:t>
            </a:r>
            <a:endParaRPr lang="ru-RU" sz="3200" i="1" dirty="0">
              <a:ln w="3175">
                <a:noFill/>
              </a:ln>
              <a:effectLst>
                <a:innerShdw blurRad="63500">
                  <a:prstClr val="black"/>
                </a:inn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n w="3175">
                  <a:noFill/>
                </a:ln>
                <a:effectLst>
                  <a:innerShdw blurRad="63500">
                    <a:prstClr val="black"/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Полагай несущественным явное в мире,</a:t>
            </a:r>
            <a:endParaRPr lang="ru-RU" sz="3200" i="1" dirty="0">
              <a:ln w="3175">
                <a:noFill/>
              </a:ln>
              <a:effectLst>
                <a:innerShdw blurRad="63500">
                  <a:prstClr val="black"/>
                </a:innerShdw>
              </a:effectLst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n w="3175">
                  <a:noFill/>
                </a:ln>
                <a:effectLst>
                  <a:innerShdw blurRad="63500">
                    <a:prstClr val="black"/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Ибо тайная сущность вещей – не видна.</a:t>
            </a:r>
            <a:endParaRPr lang="ru-RU" sz="3200" i="1" dirty="0">
              <a:ln w="3175">
                <a:noFill/>
              </a:ln>
              <a:effectLst>
                <a:innerShdw blurRad="63500">
                  <a:prstClr val="black"/>
                </a:innerShdw>
              </a:effectLst>
              <a:latin typeface="Monotype Corsiva" pitchFamily="66" charset="0"/>
              <a:cs typeface="Arial" pitchFamily="34" charset="0"/>
            </a:endParaRPr>
          </a:p>
          <a:p>
            <a:pPr lvl="0"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i="1" dirty="0">
                <a:ln w="3175">
                  <a:noFill/>
                </a:ln>
                <a:effectLst>
                  <a:innerShdw blurRad="63500">
                    <a:prstClr val="black"/>
                  </a:inn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Омар Хайям</a:t>
            </a:r>
            <a:endParaRPr lang="ru-RU" sz="3200" i="1" dirty="0">
              <a:ln w="3175">
                <a:noFill/>
              </a:ln>
              <a:effectLst>
                <a:innerShdw blurRad="63500">
                  <a:prstClr val="black"/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20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9682"/>
            <a:ext cx="10515600" cy="934499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sz="27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подхода  при  выборе используемой модели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281" y="1104181"/>
            <a:ext cx="11075438" cy="547777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i="1" dirty="0"/>
              <a:t>    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Параметрический (аналитический) подход: </a:t>
            </a:r>
            <a:r>
              <a:rPr lang="ru-RU" sz="8400" b="1" dirty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: возможность использования на относительно малых выборках и для слабо структурированных объектов системный подход (декомпозицию) для моделирования и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последующего прогнозирования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: сложность идентификации нелинейных моделей,  а также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мультипликативных структур компонент 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траекторий (в частности, мультипликативной структуры вхождения стохастической компоненты, которая может обусловить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гетероскедастичность 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оценок параметров моделей. при применении МНК.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Алгоритмический подход: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 не требует аналитических моделей, использует, например, укрупнение интервалов выборки,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сглаживание методом скользящей средней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, применения модели Хольта - Уинтерса и др.). </a:t>
            </a:r>
            <a:r>
              <a:rPr lang="ru-RU" sz="8400" b="1" dirty="0">
                <a:latin typeface="Arial" panose="020B0604020202020204" pitchFamily="34" charset="0"/>
                <a:cs typeface="Arial" panose="020B0604020202020204" pitchFamily="34" charset="0"/>
              </a:rPr>
              <a:t>Достоинства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: простота, универсальность. </a:t>
            </a:r>
            <a:r>
              <a:rPr lang="ru-RU" sz="8400" b="1" dirty="0">
                <a:latin typeface="Arial" panose="020B0604020202020204" pitchFamily="34" charset="0"/>
                <a:cs typeface="Arial" panose="020B0604020202020204" pitchFamily="34" charset="0"/>
              </a:rPr>
              <a:t>Недостатки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: требования больших объемов выборок траектории, малая точность, трудности декомпозиции), 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невозможность     прогнозирования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 (лишь при сложных процедурах адаптации с потерей при этом универсальности).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8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</a:t>
            </a:r>
            <a:r>
              <a:rPr lang="ru-RU" sz="8400" dirty="0">
                <a:latin typeface="Arial" panose="020B0604020202020204" pitchFamily="34" charset="0"/>
                <a:cs typeface="Arial" panose="020B0604020202020204" pitchFamily="34" charset="0"/>
              </a:rPr>
              <a:t> применяют алгоритмический подход для первичного сглаживания, а затем реализуют параметрический.</a:t>
            </a:r>
          </a:p>
          <a:p>
            <a:pPr marL="0" indent="449263" algn="just"/>
            <a:endParaRPr lang="ru-RU" sz="8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9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607" y="456708"/>
            <a:ext cx="10701272" cy="470577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Смысл коэффициента детерминации и  доверительного интервала модели 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том числе, например, для парной линейной регрессии)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67868" y="3809622"/>
            <a:ext cx="3659691" cy="2288157"/>
            <a:chOff x="1856749" y="2990151"/>
            <a:chExt cx="3659691" cy="2079884"/>
          </a:xfrm>
        </p:grpSpPr>
        <p:cxnSp>
          <p:nvCxnSpPr>
            <p:cNvPr id="5" name="Прямая со стрелкой 4"/>
            <p:cNvCxnSpPr/>
            <p:nvPr/>
          </p:nvCxnSpPr>
          <p:spPr>
            <a:xfrm flipV="1">
              <a:off x="2082567" y="4789590"/>
              <a:ext cx="3328332" cy="314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/>
            <p:cNvSpPr/>
            <p:nvPr/>
          </p:nvSpPr>
          <p:spPr>
            <a:xfrm>
              <a:off x="2326006" y="4805319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493169" y="4236244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9" name="Овал 18"/>
            <p:cNvSpPr/>
            <p:nvPr/>
          </p:nvSpPr>
          <p:spPr>
            <a:xfrm flipH="1">
              <a:off x="2736056" y="4307682"/>
              <a:ext cx="35720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57513" y="4071938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14688" y="3886201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Овал 21"/>
            <p:cNvSpPr/>
            <p:nvPr/>
          </p:nvSpPr>
          <p:spPr>
            <a:xfrm flipH="1" flipV="1">
              <a:off x="3479758" y="4012973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43313" y="3709036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014788" y="3746182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326005" y="3359495"/>
              <a:ext cx="2316005" cy="1133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4271963" y="3351849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554856" y="3301776"/>
              <a:ext cx="46268" cy="342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343150" y="4388196"/>
              <a:ext cx="34289" cy="3428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cxnSp>
          <p:nvCxnSpPr>
            <p:cNvPr id="34" name="Прямая со стрелкой 33"/>
            <p:cNvCxnSpPr>
              <a:stCxn id="32" idx="4"/>
            </p:cNvCxnSpPr>
            <p:nvPr/>
          </p:nvCxnSpPr>
          <p:spPr>
            <a:xfrm flipH="1">
              <a:off x="2360294" y="4422485"/>
              <a:ext cx="1" cy="4171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3489495" y="4066223"/>
              <a:ext cx="170" cy="7526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 flipH="1" flipV="1">
              <a:off x="4132660" y="3574890"/>
              <a:ext cx="102890" cy="2709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Прямоугольник 44"/>
                <p:cNvSpPr/>
                <p:nvPr/>
              </p:nvSpPr>
              <p:spPr>
                <a:xfrm>
                  <a:off x="4031932" y="3646094"/>
                  <a:ext cx="1317530" cy="3631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135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35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  <m:r>
                          <a:rPr lang="ru-RU" sz="1350">
                            <a:latin typeface="Cambria Math" panose="02040503050406030204" pitchFamily="18" charset="0"/>
                          </a:rPr>
                          <m:t>=</m:t>
                        </m:r>
                        <m:limUpp>
                          <m:limUp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lim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∧</m:t>
                            </m:r>
                          </m:lim>
                        </m:limUpp>
                        <m:r>
                          <a:rPr lang="ru-RU" sz="1350">
                            <a:latin typeface="Cambria Math" panose="02040503050406030204" pitchFamily="18" charset="0"/>
                          </a:rPr>
                          <m:t>+</m:t>
                        </m:r>
                        <m:limUpp>
                          <m:limUppPr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ru-RU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lim>
                            <m:r>
                              <a:rPr lang="ru-RU" sz="1400">
                                <a:latin typeface="Cambria Math" panose="02040503050406030204" pitchFamily="18" charset="0"/>
                              </a:rPr>
                              <m:t>∧</m:t>
                            </m:r>
                          </m:lim>
                        </m:limUp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3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45" name="Прямоугольник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2" y="3646094"/>
                  <a:ext cx="1317530" cy="3631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Прямоугольник 47"/>
                <p:cNvSpPr/>
                <p:nvPr/>
              </p:nvSpPr>
              <p:spPr>
                <a:xfrm>
                  <a:off x="1856749" y="2990151"/>
                  <a:ext cx="331566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 i="1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48" name="Прямоугольник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749" y="2990151"/>
                  <a:ext cx="331566" cy="300082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Прямая со стрелкой 49"/>
            <p:cNvCxnSpPr/>
            <p:nvPr/>
          </p:nvCxnSpPr>
          <p:spPr>
            <a:xfrm flipV="1">
              <a:off x="2082567" y="2990152"/>
              <a:ext cx="0" cy="1828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Прямоугольник 50"/>
                <p:cNvSpPr/>
                <p:nvPr/>
              </p:nvSpPr>
              <p:spPr>
                <a:xfrm>
                  <a:off x="1863072" y="4769953"/>
                  <a:ext cx="319318" cy="3000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51" name="Прямоугольник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072" y="4769953"/>
                  <a:ext cx="319318" cy="300082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Прямоугольник 51"/>
                <p:cNvSpPr/>
                <p:nvPr/>
              </p:nvSpPr>
              <p:spPr>
                <a:xfrm>
                  <a:off x="5085007" y="4763046"/>
                  <a:ext cx="431433" cy="30008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35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1350" dirty="0"/>
                </a:p>
              </p:txBody>
            </p:sp>
          </mc:Choice>
          <mc:Fallback xmlns="">
            <p:sp>
              <p:nvSpPr>
                <p:cNvPr id="52" name="Прямоугольник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5007" y="4763046"/>
                  <a:ext cx="431433" cy="30008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Прямая со стрелкой 8"/>
            <p:cNvCxnSpPr/>
            <p:nvPr/>
          </p:nvCxnSpPr>
          <p:spPr>
            <a:xfrm>
              <a:off x="4577989" y="3386138"/>
              <a:ext cx="0" cy="14029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3248978" y="3498460"/>
              <a:ext cx="103628" cy="3473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1846423" y="2644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3341510" y="4074444"/>
                <a:ext cx="422360" cy="317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sz="14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510" y="4074444"/>
                <a:ext cx="422360" cy="3175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402798" y="6025948"/>
                <a:ext cx="939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ru-RU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798" y="6025948"/>
                <a:ext cx="93904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олилиния: фигура 61"/>
          <p:cNvSpPr/>
          <p:nvPr/>
        </p:nvSpPr>
        <p:spPr>
          <a:xfrm>
            <a:off x="4133850" y="39624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Дуга 93"/>
          <p:cNvSpPr/>
          <p:nvPr/>
        </p:nvSpPr>
        <p:spPr>
          <a:xfrm rot="20221562">
            <a:off x="972662" y="5145740"/>
            <a:ext cx="2649582" cy="707424"/>
          </a:xfrm>
          <a:prstGeom prst="arc">
            <a:avLst>
              <a:gd name="adj1" fmla="val 11600416"/>
              <a:gd name="adj2" fmla="val 2111808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Дуга 94"/>
          <p:cNvSpPr/>
          <p:nvPr/>
        </p:nvSpPr>
        <p:spPr>
          <a:xfrm rot="19957218" flipV="1">
            <a:off x="446404" y="4151253"/>
            <a:ext cx="3050530" cy="523175"/>
          </a:xfrm>
          <a:prstGeom prst="arc">
            <a:avLst>
              <a:gd name="adj1" fmla="val 11398849"/>
              <a:gd name="adj2" fmla="val 214609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Соединитель: изогнутый 98"/>
          <p:cNvCxnSpPr/>
          <p:nvPr/>
        </p:nvCxnSpPr>
        <p:spPr>
          <a:xfrm rot="10800000" flipV="1">
            <a:off x="930510" y="4705091"/>
            <a:ext cx="1556805" cy="856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 flipV="1">
            <a:off x="2440899" y="4513482"/>
            <a:ext cx="21818" cy="10719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2359549" y="5836232"/>
                <a:ext cx="425116" cy="44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  <m:li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549" y="5836232"/>
                <a:ext cx="425116" cy="44210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535828" y="4532322"/>
                <a:ext cx="492766" cy="442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  <m:li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</m:t>
                          </m:r>
                        </m:lim>
                      </m:limUp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28" y="4532322"/>
                <a:ext cx="492766" cy="44210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угольник 113"/>
              <p:cNvSpPr/>
              <p:nvPr/>
            </p:nvSpPr>
            <p:spPr>
              <a:xfrm>
                <a:off x="2019962" y="3987297"/>
                <a:ext cx="4562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4" name="Прямоугольник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962" y="3987297"/>
                <a:ext cx="45621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2"/>
          <p:cNvSpPr>
            <a:spLocks noChangeArrowheads="1"/>
          </p:cNvSpPr>
          <p:nvPr/>
        </p:nvSpPr>
        <p:spPr bwMode="auto">
          <a:xfrm>
            <a:off x="567869" y="1031488"/>
            <a:ext cx="1127660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В знаменателе коэффициента детерминации для любой</a:t>
            </a:r>
            <a:r>
              <a:rPr kumimoji="0" lang="ru-RU" alt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модели (том числе, рассматриваемой парной линейной регрессии) находится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мера разброса </a:t>
            </a:r>
            <a:r>
              <a:rPr lang="ru-RU" alt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выборки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относительно среднего значения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,т.е. необъясняемая предлагаемой моделью, а в числителе - мера разброса (квадрат сумм невязок, функция потерь) относительно модели, т.е.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объясняемая именно регрессией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Прямоугольник 118"/>
              <p:cNvSpPr/>
              <p:nvPr/>
            </p:nvSpPr>
            <p:spPr>
              <a:xfrm>
                <a:off x="682154" y="1590422"/>
                <a:ext cx="496712" cy="420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  <m:lim>
                          <m:r>
                            <m:rPr>
                              <m:lit/>
                            </m:rPr>
                            <a:rPr lang="ru-RU" sz="2000" b="1" i="0">
                              <a:latin typeface="Cambria Math" panose="02040503050406030204" pitchFamily="18" charset="0"/>
                            </a:rPr>
                            <m:t>_</m:t>
                          </m:r>
                        </m:lim>
                      </m:limUp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9" name="Прямоугольник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54" y="1590422"/>
                <a:ext cx="496712" cy="42056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Прямоугольник 121"/>
          <p:cNvSpPr/>
          <p:nvPr/>
        </p:nvSpPr>
        <p:spPr>
          <a:xfrm>
            <a:off x="733651" y="2273075"/>
            <a:ext cx="11051222" cy="71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Итак, 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оэффициент детерминации характеризует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долю разброса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определяемой переменной, объясняемой моделью (регрессией) 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на    </a:t>
            </a:r>
            <a:r>
              <a:rPr lang="en-US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в отличие от необъясняемой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285616" y="3171450"/>
            <a:ext cx="7491564" cy="372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На рисунке слева представлена демонстрация нелинейного  (почему?) доверительного интервала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парной линейной регрессии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Любой прогноз, не содержащий расчета доверительного интервала,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сути не отличается от экспертной оценки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т.к. доверительный интервал может оказаться бесконечно большим, а вероятность значения траектории – близкой к нулю.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нелинейных моделей доверительный интервал определен только для логарифмированной экспоненциальной модели -  сведением ее к линейной парной регрессии.  Возможно применение метода «бутстреп» (позже покажем), определяющего доверительный интервал при помощи псевдовыборок.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9069" y="3332861"/>
            <a:ext cx="3736768" cy="31619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06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626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результатов моделирования объекта для прогнозирования его будущего состояния</a:t>
            </a:r>
            <a:b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11" y="3066511"/>
            <a:ext cx="11327378" cy="4366918"/>
          </a:xfrm>
        </p:spPr>
        <p:txBody>
          <a:bodyPr>
            <a:normAutofit fontScale="25000" lnSpcReduction="20000"/>
          </a:bodyPr>
          <a:lstStyle/>
          <a:p>
            <a:pPr marL="0" indent="269875" algn="just"/>
            <a:r>
              <a:rPr lang="ru-RU" dirty="0"/>
              <a:t>  </a:t>
            </a:r>
          </a:p>
          <a:p>
            <a:pPr marL="0" indent="269875" algn="just"/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     Модель обычно имеет целью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траектории объекта для последующего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действий по улучшению (м. б. коррекции) неблагоприятного состояния объекта, если оно фиксируется прогнозом.  Идентификация модели в общем случае включает в себя определение аналитического вида модели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спецификацию –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структурную идентификацию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) и параметров траектории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параметрическую идентификацию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269875" algn="just"/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     Затем, тем или иным образом рассчитают разницу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ошибку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функцию потерь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– например, применением МНК) между реальными и модельными значениями траектории.</a:t>
            </a: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Считая условия функционирования объекта моделирования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неизменными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, принимают ошибку на горизонте прогноза такой же и в дальнейшем (после окончания использованной  для моделирования выборки).</a:t>
            </a:r>
          </a:p>
          <a:p>
            <a:pPr marL="1371600" lvl="3" indent="0" algn="just">
              <a:buNone/>
            </a:pPr>
            <a:endParaRPr lang="ru-RU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 algn="just">
              <a:buNone/>
            </a:pPr>
            <a:endParaRPr lang="ru-RU" sz="9200" dirty="0"/>
          </a:p>
          <a:p>
            <a:pPr marL="1371600" lvl="3" indent="0" algn="just">
              <a:buNone/>
            </a:pPr>
            <a:r>
              <a:rPr lang="ru-RU" sz="9200" dirty="0"/>
              <a:t>          		</a:t>
            </a:r>
          </a:p>
          <a:p>
            <a:pPr marL="1371600" lvl="3" indent="0" algn="just">
              <a:buNone/>
            </a:pPr>
            <a:r>
              <a:rPr lang="ru-RU" sz="9200" dirty="0"/>
              <a:t>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6225" y="926608"/>
            <a:ext cx="6446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Покажем суть прогнозирования на примере временных траекторий. </a:t>
            </a:r>
            <a:r>
              <a:rPr lang="ru-RU" sz="2400" dirty="0">
                <a:solidFill>
                  <a:srgbClr val="FF0000"/>
                </a:solidFill>
              </a:rPr>
              <a:t>Моделирование </a:t>
            </a:r>
            <a:r>
              <a:rPr lang="ru-RU" sz="2400" dirty="0"/>
              <a:t>проводят на контрольной выборке.  Объем выборки контрольной выборки и горизонт прогноза примерно равны, обычно менее трети от рабочей выборки.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38" y="1061159"/>
            <a:ext cx="4212547" cy="19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1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097" y="0"/>
            <a:ext cx="1083984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			</a:t>
            </a:r>
            <a:endParaRPr lang="ru-RU" sz="2000" b="1" dirty="0"/>
          </a:p>
          <a:p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Эконометрика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Девиз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«существует только то, что можно    измерить»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/>
              <a:t>  </a:t>
            </a:r>
            <a:r>
              <a:rPr lang="en-US" sz="2000" dirty="0"/>
              <a:t>		</a:t>
            </a:r>
            <a:r>
              <a:rPr lang="ru-RU" sz="2000" dirty="0"/>
              <a:t>     </a:t>
            </a:r>
          </a:p>
          <a:p>
            <a:r>
              <a:rPr lang="ru-RU" sz="2000" dirty="0"/>
              <a:t>                                         </a:t>
            </a:r>
            <a:r>
              <a:rPr lang="ru-RU" sz="2000" u="sng" dirty="0"/>
              <a:t>Экономика</a:t>
            </a:r>
            <a:r>
              <a:rPr lang="ru-RU" sz="2000" dirty="0"/>
              <a:t>              </a:t>
            </a:r>
            <a:r>
              <a:rPr lang="ru-RU" sz="2000" u="sng" dirty="0"/>
              <a:t>Метрика</a:t>
            </a:r>
            <a:r>
              <a:rPr lang="ru-RU" sz="2000" dirty="0"/>
              <a:t>-функция, определяющая расстояния 					            в </a:t>
            </a:r>
            <a:r>
              <a:rPr lang="ru-RU" sz="2000" dirty="0">
                <a:hlinkClick r:id="rId2" tooltip="Метрическое пространство"/>
              </a:rPr>
              <a:t>метрическом пространстве</a:t>
            </a:r>
            <a:r>
              <a:rPr lang="ru-RU" sz="2000" u="sng" dirty="0"/>
              <a:t> (результат, мера измерения</a:t>
            </a:r>
            <a:r>
              <a:rPr lang="ru-RU" sz="2000" dirty="0"/>
              <a:t>)</a:t>
            </a:r>
          </a:p>
          <a:p>
            <a:endParaRPr lang="ru-RU" sz="2000" dirty="0"/>
          </a:p>
          <a:p>
            <a:r>
              <a:rPr lang="ru-RU" sz="2000" dirty="0"/>
              <a:t>Макроэкономика</a:t>
            </a:r>
          </a:p>
          <a:p>
            <a:r>
              <a:rPr lang="ru-RU" sz="2000" dirty="0"/>
              <a:t>Микроэкономика - </a:t>
            </a:r>
            <a:r>
              <a:rPr lang="ru-RU" sz="2000" b="1" u="sng" dirty="0"/>
              <a:t>основы образования экономиста</a:t>
            </a:r>
            <a:endParaRPr lang="ru-RU" sz="2000" dirty="0"/>
          </a:p>
          <a:p>
            <a:r>
              <a:rPr lang="ru-RU" sz="2000" dirty="0"/>
              <a:t>Эконометрика</a:t>
            </a:r>
          </a:p>
          <a:p>
            <a:r>
              <a:rPr lang="ru-RU" sz="2000" dirty="0"/>
              <a:t>                                       </a:t>
            </a:r>
            <a:r>
              <a:rPr lang="ru-RU" sz="2000" u="sng" dirty="0"/>
              <a:t>Экономическая теория</a:t>
            </a:r>
            <a:endParaRPr lang="ru-RU" sz="2000" dirty="0"/>
          </a:p>
          <a:p>
            <a:r>
              <a:rPr lang="ru-RU" sz="2400" u="sng" dirty="0"/>
              <a:t>Эконометрика:</a:t>
            </a:r>
            <a:r>
              <a:rPr lang="ru-RU" sz="2000" u="sng" dirty="0"/>
              <a:t> </a:t>
            </a:r>
            <a:r>
              <a:rPr lang="ru-RU" sz="2000" dirty="0"/>
              <a:t>    </a:t>
            </a:r>
            <a:r>
              <a:rPr lang="ru-RU" sz="2000" u="sng" dirty="0"/>
              <a:t>Математика</a:t>
            </a:r>
            <a:r>
              <a:rPr lang="ru-RU" sz="2000" dirty="0"/>
              <a:t>          	Математическая экономика</a:t>
            </a:r>
          </a:p>
          <a:p>
            <a:r>
              <a:rPr lang="ru-RU" sz="2000" dirty="0"/>
              <a:t>                                       </a:t>
            </a:r>
            <a:r>
              <a:rPr lang="ru-RU" sz="2000" u="sng" dirty="0"/>
              <a:t>Статистика</a:t>
            </a:r>
            <a:r>
              <a:rPr lang="ru-RU" sz="2000" dirty="0"/>
              <a:t>             	 Математическая, экономическая статистика </a:t>
            </a:r>
          </a:p>
          <a:p>
            <a:r>
              <a:rPr lang="ru-RU" sz="2000" dirty="0"/>
              <a:t>                                                                    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761117" y="956680"/>
            <a:ext cx="819509" cy="48295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80626" y="931227"/>
            <a:ext cx="841694" cy="5338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4095" y="4076055"/>
            <a:ext cx="109409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централизованной экономике эконометрика не изучалась. Набор статистических методов, используемых для наблюдения за ходом развития экономики, её анализа (моделирования и прогнозирования)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называется  </a:t>
            </a:r>
            <a:r>
              <a:rPr lang="ru-RU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эконометрикой.</a:t>
            </a: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Причинно-следственными связями занимается экономическая теория, а связями без выявления их причин - эконометрика. </a:t>
            </a:r>
          </a:p>
          <a:p>
            <a:pPr algn="just"/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Эконометрика, как и статистика, из  </a:t>
            </a:r>
            <a:r>
              <a:rPr lang="ru-RU" sz="2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данных</a:t>
            </a:r>
            <a:r>
              <a:rPr lang="ru-RU" sz="2300" b="1" u="sng" dirty="0">
                <a:latin typeface="Arial" panose="020B0604020202020204" pitchFamily="34" charset="0"/>
                <a:cs typeface="Arial" panose="020B0604020202020204" pitchFamily="34" charset="0"/>
              </a:rPr>
              <a:t>  формирует  </a:t>
            </a:r>
            <a:r>
              <a:rPr lang="ru-RU" sz="23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46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62309" y="854320"/>
                <a:ext cx="11300604" cy="316835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Предложена модель функции потребления: </a:t>
                </a:r>
              </a:p>
              <a:p>
                <a:pPr marL="0" indent="0" algn="ctr">
                  <a:buNone/>
                </a:pPr>
                <a:endParaRPr lang="ru-RU" sz="2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где 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потребление некоторого пищевого продукта на душу  населения в       некотором  году; </a:t>
                </a:r>
                <a:r>
                  <a:rPr lang="ru-RU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ru-RU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реальный доход на душу населения в том же году;</a:t>
                </a:r>
                <a:r>
                  <a:rPr lang="ru-RU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индекс цен на этот продукт, скорректированный  (дефлированный) на общий индекс стоимости жизни   т.е. относительный уровень цен;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200">
                        <a:latin typeface="Cambria Math"/>
                      </a:rPr>
                      <m:t>−</m:t>
                    </m:r>
                    <m:r>
                      <a:rPr lang="ru-RU" sz="2200">
                        <a:latin typeface="Cambria Math" panose="02040503050406030204" pitchFamily="18" charset="0"/>
                      </a:rPr>
                      <m:t>параметры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r>
                  <a:rPr lang="ru-RU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С,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Y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P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измеряемые</a:t>
                </a:r>
                <a:r>
                  <a:rPr lang="ru-RU" sz="2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показатели.</a:t>
                </a:r>
              </a:p>
              <a:p>
                <a:pPr marL="0" indent="0" algn="just">
                  <a:buNone/>
                </a:pP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Отметим, что приведенной модели пока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показана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стохастическая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компонента.</a:t>
                </a:r>
              </a:p>
              <a:p>
                <a:pPr marL="0" indent="0">
                  <a:buNone/>
                </a:pPr>
                <a:endParaRPr lang="ru-RU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2309" y="854320"/>
                <a:ext cx="11300604" cy="3168352"/>
              </a:xfrm>
              <a:blipFill rotWithShape="0">
                <a:blip r:embed="rId2"/>
                <a:stretch>
                  <a:fillRect l="-539" t="-2308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673326" y="-1873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иллюстрации содержания задач эконометрики</a:t>
            </a:r>
            <a:endParaRPr lang="ru-RU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6633" y="11921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51785" y="11921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921503" y="1329817"/>
                <a:ext cx="34965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ru-RU" sz="2000" b="1">
                          <a:latin typeface="Cambria Math" panose="02040503050406030204" pitchFamily="18" charset="0"/>
                        </a:rPr>
                        <m:t>С=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ru-RU" sz="2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𝒍𝒏𝒀</m:t>
                      </m:r>
                      <m:r>
                        <a:rPr lang="ru-RU" sz="2000" b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sz="2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𝒍𝒏𝑷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503" y="1329817"/>
                <a:ext cx="3496535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50506" y="3310282"/>
                <a:ext cx="703852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Задача «параметризации» модели</a:t>
                </a:r>
                <a:r>
                  <a:rPr lang="ru-RU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определение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ru-RU" sz="2400" b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506" y="3310282"/>
                <a:ext cx="7038528" cy="461665"/>
              </a:xfrm>
              <a:prstGeom prst="rect">
                <a:avLst/>
              </a:prstGeom>
              <a:blipFill>
                <a:blip r:embed="rId4"/>
                <a:stretch>
                  <a:fillRect l="-693" b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3079" y="4017400"/>
            <a:ext cx="1111944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Измерение показателей (насколько корректно они измерены, представляют ли они то, что должны представлять по нашему мнению)?</a:t>
            </a:r>
          </a:p>
          <a:p>
            <a:pPr marL="342900" indent="-342900" algn="just">
              <a:buAutoNum type="arabicPeriod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Погрешность измерения     показателей </a:t>
            </a:r>
            <a:r>
              <a:rPr lang="en-US" sz="23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300" i="1" dirty="0">
                <a:latin typeface="Arial" panose="020B0604020202020204" pitchFamily="34" charset="0"/>
                <a:cs typeface="Arial" panose="020B0604020202020204" pitchFamily="34" charset="0"/>
              </a:rPr>
              <a:t>, Р, С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. Она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аддитивн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а (суммируется с моделью) или 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мультипликативна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 (умножается на нее)?</a:t>
            </a:r>
          </a:p>
          <a:p>
            <a:pPr marL="342900" indent="-342900" algn="just">
              <a:buAutoNum type="arabicPeriod"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Какой метод использовать при решении задачи параметрической идентификации – известные численные методы и метод наименьших квадратов (</a:t>
            </a:r>
            <a:r>
              <a:rPr lang="ru-RU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МНК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) или какие-то другие.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44150" y="4724518"/>
                <a:ext cx="48398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150" y="4724518"/>
                <a:ext cx="483981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0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81" y="414067"/>
            <a:ext cx="10579859" cy="6136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«спецификации» модели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 ли переменных, которые следовало бы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включить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уравнение (например, цены на непродовольственные товары). Не следует ли исключить из уравнения некоторую переменную?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Верно ли то, что модель линейная (верны ли теоретические предпосылки модели)? 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ли модель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 Может быть необходимо учесть 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предложения, кроме уравнения спроса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ли изучать макроэкономическое уравнение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или необходимы такие индивидуальные (микроэкономические) данные для поставленной задачи, может быть нужно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выделить факторы, которые зависят непосредственно от принятия управленческих решений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данным объектом хозяйствования (предприятием, регионом), и влияние факторов, которые от менеджмента на данном хозяйствующем объекте не зависят? Модель является статической. Возможно, более подходящей была бы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динамическая модель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? Можно предположить, что прошлогодний доход может влиять на текущий уровень потребления.</a:t>
            </a:r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11283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505" y="-39657"/>
            <a:ext cx="10310327" cy="914400"/>
          </a:xfrm>
        </p:spPr>
        <p:txBody>
          <a:bodyPr>
            <a:normAutofit/>
          </a:bodyPr>
          <a:lstStyle/>
          <a:p>
            <a:pPr algn="ctr"/>
            <a:r>
              <a:rPr lang="ru-RU" sz="2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траекторий (и рядов)  моделей определяемого параметра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/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498727" y="479846"/>
                <a:ext cx="11103429" cy="71096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70100" algn="ctr"/>
                    <a:tab pos="4051300" algn="ctr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r>
                  <a:rPr kumimoji="0" lang="ru-RU" altLang="ru-RU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 </a:t>
                </a: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Структуры траекторий определяемых параметров объектов: </a:t>
                </a: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	-  в пространственных: тренд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и стохастическая компонента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lang="ru-RU" altLang="ru-RU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	-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во временных: </a:t>
                </a:r>
                <a:r>
                  <a:rPr lang="ru-RU" altLang="ru-RU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тренд        , колебательная         и стохастическая          компоненты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2000" dirty="0">
                    <a:ea typeface="Calibri" panose="020F0502020204030204" pitchFamily="34" charset="0"/>
                    <a:cs typeface="Arial" panose="020B0604020202020204" pitchFamily="34" charset="0"/>
                  </a:rPr>
                  <a:t>     </a:t>
                </a:r>
                <a:r>
                  <a:rPr kumimoji="0" lang="ru-RU" altLang="ru-RU" sz="2000" b="0" i="1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Детерминированная часть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траектории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временного ряда 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(именно ее надо идентифицировать),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состоящая из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тренда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и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колебательной компоненты </a:t>
                </a:r>
                <a:r>
                  <a:rPr kumimoji="0" lang="en-US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ru-RU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ru-RU" sz="20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ru-RU" sz="20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b="1" dirty="0"/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kumimoji="0" lang="en-US" altLang="ru-RU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учитывает  наиболее значительные по величине и более стабильные, долговременные факторы, формирует </a:t>
                </a: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регулярную динамику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kumimoji="0" lang="ru-RU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2000" baseline="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ru-RU" altLang="ru-RU" sz="2000" baseline="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r>
                  <a:rPr lang="ru-RU" altLang="ru-RU" sz="2000" i="1" dirty="0">
                    <a:ea typeface="Calibri" panose="020F0502020204030204" pitchFamily="34" charset="0"/>
                    <a:cs typeface="Arial" panose="020B0604020202020204" pitchFamily="34" charset="0"/>
                  </a:rPr>
                  <a:t>     Ко</a:t>
                </a:r>
                <a:r>
                  <a:rPr kumimoji="0" lang="ru-RU" altLang="ru-RU" sz="2000" b="0" i="1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лебательные компоненты,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как правило, меньше по величине, чем тренд, но обладают большей</a:t>
                </a:r>
                <a:r>
                  <a:rPr kumimoji="0" lang="ru-RU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динамикой</a:t>
                </a:r>
                <a:r>
                  <a:rPr kumimoji="0" lang="en-US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ru-RU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изменчивостью</a:t>
                </a:r>
                <a:r>
                  <a:rPr kumimoji="0" lang="en-US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kumimoji="0" lang="ru-RU" altLang="ru-RU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могут быть </a:t>
                </a: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циклическими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и </a:t>
                </a:r>
                <a:r>
                  <a:rPr kumimoji="0" lang="ru-RU" altLang="ru-RU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сезонными.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Сезонная  описывает - внутригодовые колебания</a:t>
                </a: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, а циклическая — многогодовые.</a:t>
                </a: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kumimoji="0" lang="ru-RU" altLang="ru-RU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2000" dirty="0">
                    <a:cs typeface="Arial" panose="020B0604020202020204" pitchFamily="34" charset="0"/>
                  </a:rPr>
                  <a:t>  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2000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Стохастическая компонента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altLang="ru-RU" sz="2000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 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отличается от тренда существенно меньшей величиной траектории и существенно большей динамикой. </a:t>
                </a: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lang="ru-RU" altLang="ru-RU" sz="2000" dirty="0">
                    <a:cs typeface="Arial" panose="020B0604020202020204" pitchFamily="34" charset="0"/>
                  </a:rPr>
                  <a:t>    Для трендов используют </a:t>
                </a:r>
                <a:r>
                  <a:rPr lang="ru-RU" altLang="ru-RU" sz="2000" b="1" dirty="0">
                    <a:cs typeface="Arial" panose="020B0604020202020204" pitchFamily="34" charset="0"/>
                  </a:rPr>
                  <a:t>десятки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 отдельных аналитических выражений и их взаимодействий,  которое может быть также описано аналитическим выражением, или, при </a:t>
                </a:r>
                <a:r>
                  <a:rPr lang="ru-RU" altLang="ru-RU" sz="2000" i="1" dirty="0">
                    <a:cs typeface="Arial" panose="020B0604020202020204" pitchFamily="34" charset="0"/>
                  </a:rPr>
                  <a:t>условии их дифференцирования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, </a:t>
                </a:r>
                <a:r>
                  <a:rPr lang="ru-RU" altLang="ru-RU" sz="2000" b="1" dirty="0">
                    <a:cs typeface="Arial" panose="020B0604020202020204" pitchFamily="34" charset="0"/>
                  </a:rPr>
                  <a:t>разложением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 </a:t>
                </a:r>
                <a:r>
                  <a:rPr lang="ru-RU" altLang="ru-RU" sz="2000" b="1" dirty="0">
                    <a:cs typeface="Arial" panose="020B0604020202020204" pitchFamily="34" charset="0"/>
                  </a:rPr>
                  <a:t>в ряд Тейлора, 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а</a:t>
                </a:r>
                <a:r>
                  <a:rPr lang="ru-RU" altLang="ru-RU" sz="2000" b="1" dirty="0">
                    <a:cs typeface="Arial" panose="020B0604020202020204" pitchFamily="34" charset="0"/>
                  </a:rPr>
                  <a:t> </a:t>
                </a:r>
                <a:r>
                  <a:rPr lang="ru-RU" altLang="ru-RU" sz="2000" i="1" dirty="0">
                    <a:cs typeface="Arial" panose="020B0604020202020204" pitchFamily="34" charset="0"/>
                  </a:rPr>
                  <a:t>периодические компоненты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 представимы одной гармоникой или  </a:t>
                </a:r>
                <a:r>
                  <a:rPr lang="ru-RU" altLang="ru-RU" sz="2000" b="1" dirty="0">
                    <a:cs typeface="Arial" panose="020B0604020202020204" pitchFamily="34" charset="0"/>
                  </a:rPr>
                  <a:t>разложением в ряд Фурье 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(представлены далее) .</a:t>
                </a: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lang="ru-RU" altLang="ru-RU" sz="2000" dirty="0">
                    <a:cs typeface="Arial" panose="020B0604020202020204" pitchFamily="34" charset="0"/>
                  </a:rPr>
                  <a:t>    </a:t>
                </a:r>
                <a:r>
                  <a:rPr lang="ru-RU" altLang="ru-RU" sz="2000" u="sng" dirty="0">
                    <a:cs typeface="Arial" panose="020B0604020202020204" pitchFamily="34" charset="0"/>
                  </a:rPr>
                  <a:t>Компонента</a:t>
                </a:r>
                <a:r>
                  <a:rPr lang="ru-RU" altLang="ru-RU" sz="2000" dirty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000" b="1" i="1"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ru-RU" altLang="ru-RU" sz="2000" dirty="0">
                    <a:cs typeface="Arial" panose="020B0604020202020204" pitchFamily="34" charset="0"/>
                  </a:rPr>
                  <a:t>   описывается законами распределения и числовыми характеристиками</a:t>
                </a:r>
                <a:r>
                  <a:rPr lang="ru-RU" altLang="ru-RU" sz="22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r>
                  <a:rPr lang="ru-RU" altLang="ru-RU" sz="2400" dirty="0">
                    <a:latin typeface="Cambria" panose="020405030504060302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endParaRPr kumimoji="0" lang="ru-RU" altLang="ru-RU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070100" algn="ctr"/>
                    <a:tab pos="4051300" algn="ctr"/>
                  </a:tabLst>
                </a:pPr>
                <a:endParaRPr kumimoji="0" lang="ru-RU" alt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98727" y="479846"/>
                <a:ext cx="11103429" cy="7109639"/>
              </a:xfrm>
              <a:prstGeom prst="rect">
                <a:avLst/>
              </a:prstGeom>
              <a:blipFill rotWithShape="0">
                <a:blip r:embed="rId3"/>
                <a:stretch>
                  <a:fillRect l="-604" r="-5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159093" y="1578589"/>
                <a:ext cx="7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93" y="1578589"/>
                <a:ext cx="786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700712" y="1578589"/>
                <a:ext cx="647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12" y="1578589"/>
                <a:ext cx="64770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43" t="-119672" r="-77358" b="-183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341049" y="1573864"/>
                <a:ext cx="7194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49" y="1573864"/>
                <a:ext cx="71948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9672" r="-66102" b="-183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499696" y="1880303"/>
                <a:ext cx="5231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96" y="1880303"/>
                <a:ext cx="52310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57441" y="2189519"/>
                <a:ext cx="7860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441" y="2189519"/>
                <a:ext cx="78600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483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191"/>
            <a:ext cx="10515600" cy="718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трендов (и возможность их декомпозиции)   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74766" y="850172"/>
            <a:ext cx="1103376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Наряду с десятками аналитических моделей трендов и их аппроксимациями рядами, в последнее время часто</a:t>
            </a:r>
            <a:r>
              <a:rPr kumimoji="0" lang="ru-RU" alt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рассматривают и более сложные выражения для моделирования реальной тенденции, образованные несколькими трендами,  называемые </a:t>
            </a:r>
            <a:r>
              <a:rPr kumimoji="0" lang="ru-RU" altLang="ru-RU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мультитрендами.</a:t>
            </a:r>
            <a:r>
              <a:rPr kumimoji="0" lang="ru-RU" alt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400" baseline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Например,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простым вариантом  формирования  мультитрендов является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ru-RU" altLang="ru-RU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алгебра взаимодействия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двух </a:t>
            </a:r>
            <a:r>
              <a:rPr lang="ru-RU" alt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(и более) трендов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аддитивное,  мультипликативное и пропорционально-мультипликативное,  определяемое следующими формулами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00142" y="4010903"/>
                <a:ext cx="2379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142" y="4010903"/>
                <a:ext cx="237994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569754" y="4004381"/>
                <a:ext cx="2272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·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754" y="4004381"/>
                <a:ext cx="227254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050327" y="4010903"/>
                <a:ext cx="2824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ru-RU" b="1" i="1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327" y="4010903"/>
                <a:ext cx="282481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723" y="4641007"/>
            <a:ext cx="4958923" cy="1502341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0248" y="4573075"/>
            <a:ext cx="4573552" cy="14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10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460" y="201167"/>
            <a:ext cx="10515600" cy="813817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Ряды, как приблизительные представления (аппроксимации) трендов</a:t>
            </a:r>
            <a:r>
              <a:rPr lang="en-US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мультитрендов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и колебательных компонент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947" y="1014984"/>
            <a:ext cx="11438627" cy="57049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Приближением сложных моделей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трендов (в том числе линейной функцией и параболой)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могут быть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ряды.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Например, если аналитическая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 тренда </a:t>
            </a:r>
            <a:r>
              <a:rPr lang="ru-RU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непрерывна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имеет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все производные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при  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, то его можно представить  в виде суммы нескольких первых членов достаточно простого степенного ряда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Тейлора:</a:t>
            </a:r>
          </a:p>
          <a:p>
            <a:pPr marL="0" indent="0" algn="ctr">
              <a:buNone/>
            </a:pPr>
            <a:r>
              <a:rPr lang="ru-RU" sz="2400" dirty="0"/>
              <a:t> </a:t>
            </a:r>
          </a:p>
          <a:p>
            <a:pPr marL="0" indent="0" algn="just">
              <a:buNone/>
            </a:pPr>
            <a:r>
              <a:rPr lang="ru-RU" sz="2000" dirty="0"/>
              <a:t> 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а = 0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имеем, как частный случай, ряд Маклорена. Известно и разложение в ряд Тейлора функции многих переменных.</a:t>
            </a:r>
          </a:p>
          <a:p>
            <a:pPr marL="0" indent="0" algn="just">
              <a:buNone/>
            </a:pPr>
            <a:r>
              <a:rPr lang="ru-RU" sz="2400" dirty="0"/>
              <a:t>      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Периодическую функцию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х)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   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или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 известным периодом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можно заменить приближенно суммой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определяемыми специальным образом  коэффициентами              и кратными частотами.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угловой частоты с периодом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. Ряд Фурье  имеет вид (формулы расчета его параметров через  функцию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f(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х)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известны):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84185" y="2203206"/>
                <a:ext cx="8146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185" y="2203206"/>
                <a:ext cx="814646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25814" y="2764721"/>
                <a:ext cx="7781026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ru-RU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+...+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ru-RU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num>
                        <m:den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d>
                            <m:d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+.</m:t>
                      </m:r>
                      <m:r>
                        <a:rPr lang="ru-RU" b="1" i="0" smtClean="0">
                          <a:latin typeface="Cambria Math" panose="02040503050406030204" pitchFamily="18" charset="0"/>
                        </a:rPr>
                        <m:t> .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14" y="2764721"/>
                <a:ext cx="7781026" cy="6551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70702" y="5905957"/>
                <a:ext cx="10977113" cy="6218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2000" b="1" i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𝐂𝐨𝐬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𝐂𝐨𝐬𝟐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+....+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𝐂𝐨𝐬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𝐒𝐢𝐧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𝐒𝐢𝐧𝟐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+...+</m:t>
                      </m:r>
                      <m:sSub>
                        <m:sSub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ru-RU" sz="2000" b="1" i="0">
                          <a:latin typeface="Cambria Math" panose="02040503050406030204" pitchFamily="18" charset="0"/>
                        </a:rPr>
                        <m:t>𝐒𝐢𝐧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2" y="5905957"/>
                <a:ext cx="10977113" cy="6218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16628" y="4740647"/>
                <a:ext cx="920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m:rPr>
                          <m:nor/>
                        </m:rPr>
                        <a:rPr lang="ru-RU" b="1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b="1" i="1">
                          <a:latin typeface="Cambria Math" panose="02040503050406030204" pitchFamily="18" charset="0"/>
                        </a:rPr>
                        <m:t> 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628" y="4740647"/>
                <a:ext cx="92031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64961" y="5013308"/>
                <a:ext cx="101983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𝝎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961" y="5013308"/>
                <a:ext cx="1019830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609474" y="4099484"/>
                <a:ext cx="72231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474" y="4099484"/>
                <a:ext cx="722314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125758" r="-81513" b="-189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350436" y="4099484"/>
                <a:ext cx="7078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ru-RU" sz="20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436" y="4099484"/>
                <a:ext cx="707886" cy="400110"/>
              </a:xfrm>
              <a:prstGeom prst="rect">
                <a:avLst/>
              </a:prstGeom>
              <a:blipFill rotWithShape="0">
                <a:blip r:embed="rId8"/>
                <a:stretch>
                  <a:fillRect t="-125758" r="-83621" b="-189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789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821764" y="1670792"/>
          <a:ext cx="7700430" cy="47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3" imgW="4953000" imgH="317500" progId="">
                  <p:embed/>
                </p:oleObj>
              </mc:Choice>
              <mc:Fallback>
                <p:oleObj name="Equation" r:id="rId3" imgW="4953000" imgH="317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764" y="1670792"/>
                        <a:ext cx="7700430" cy="4775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Полотно 441"/>
          <p:cNvGrpSpPr/>
          <p:nvPr/>
        </p:nvGrpSpPr>
        <p:grpSpPr>
          <a:xfrm>
            <a:off x="802353" y="1068108"/>
            <a:ext cx="2990709" cy="818183"/>
            <a:chOff x="0" y="0"/>
            <a:chExt cx="2757170" cy="1121410"/>
          </a:xfrm>
          <a:noFill/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2757170" cy="1121410"/>
            </a:xfrm>
            <a:prstGeom prst="rect">
              <a:avLst/>
            </a:prstGeom>
            <a:grpFill/>
          </p:spPr>
        </p:sp>
        <p:cxnSp>
          <p:nvCxnSpPr>
            <p:cNvPr id="8" name="Line 443"/>
            <p:cNvCxnSpPr>
              <a:cxnSpLocks noChangeShapeType="1"/>
            </p:cNvCxnSpPr>
            <p:nvPr/>
          </p:nvCxnSpPr>
          <p:spPr bwMode="auto">
            <a:xfrm>
              <a:off x="161925" y="550545"/>
              <a:ext cx="2583180" cy="635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/>
              <a:tailEnd type="arrow" w="lg" len="med"/>
            </a:ln>
          </p:spPr>
        </p:cxnSp>
        <p:sp>
          <p:nvSpPr>
            <p:cNvPr id="9" name="Rectangle 444"/>
            <p:cNvSpPr>
              <a:spLocks noChangeArrowheads="1"/>
            </p:cNvSpPr>
            <p:nvPr/>
          </p:nvSpPr>
          <p:spPr bwMode="auto">
            <a:xfrm>
              <a:off x="62865" y="550545"/>
              <a:ext cx="70936" cy="187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0" name="Line 445"/>
            <p:cNvCxnSpPr>
              <a:cxnSpLocks noChangeShapeType="1"/>
            </p:cNvCxnSpPr>
            <p:nvPr/>
          </p:nvCxnSpPr>
          <p:spPr bwMode="auto">
            <a:xfrm>
              <a:off x="161925" y="5080"/>
              <a:ext cx="635" cy="1112520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 type="arrow" w="lg" len="med"/>
              <a:tailEnd/>
            </a:ln>
          </p:spPr>
        </p:cxnSp>
        <p:sp>
          <p:nvSpPr>
            <p:cNvPr id="11" name="Freeform 446"/>
            <p:cNvSpPr>
              <a:spLocks/>
            </p:cNvSpPr>
            <p:nvPr/>
          </p:nvSpPr>
          <p:spPr bwMode="auto">
            <a:xfrm>
              <a:off x="161925" y="123825"/>
              <a:ext cx="2491740" cy="853440"/>
            </a:xfrm>
            <a:custGeom>
              <a:avLst/>
              <a:gdLst>
                <a:gd name="T0" fmla="*/ 53340 w 327"/>
                <a:gd name="T1" fmla="*/ 822960 h 112"/>
                <a:gd name="T2" fmla="*/ 91440 w 327"/>
                <a:gd name="T3" fmla="*/ 762000 h 112"/>
                <a:gd name="T4" fmla="*/ 121920 w 327"/>
                <a:gd name="T5" fmla="*/ 701040 h 112"/>
                <a:gd name="T6" fmla="*/ 160020 w 327"/>
                <a:gd name="T7" fmla="*/ 632460 h 112"/>
                <a:gd name="T8" fmla="*/ 213360 w 327"/>
                <a:gd name="T9" fmla="*/ 571500 h 112"/>
                <a:gd name="T10" fmla="*/ 259080 w 327"/>
                <a:gd name="T11" fmla="*/ 510540 h 112"/>
                <a:gd name="T12" fmla="*/ 304800 w 327"/>
                <a:gd name="T13" fmla="*/ 441960 h 112"/>
                <a:gd name="T14" fmla="*/ 350520 w 327"/>
                <a:gd name="T15" fmla="*/ 373380 h 112"/>
                <a:gd name="T16" fmla="*/ 396240 w 327"/>
                <a:gd name="T17" fmla="*/ 304800 h 112"/>
                <a:gd name="T18" fmla="*/ 441960 w 327"/>
                <a:gd name="T19" fmla="*/ 259080 h 112"/>
                <a:gd name="T20" fmla="*/ 487680 w 327"/>
                <a:gd name="T21" fmla="*/ 198120 h 112"/>
                <a:gd name="T22" fmla="*/ 533400 w 327"/>
                <a:gd name="T23" fmla="*/ 114300 h 112"/>
                <a:gd name="T24" fmla="*/ 579120 w 327"/>
                <a:gd name="T25" fmla="*/ 30480 h 112"/>
                <a:gd name="T26" fmla="*/ 640080 w 327"/>
                <a:gd name="T27" fmla="*/ 22860 h 112"/>
                <a:gd name="T28" fmla="*/ 670560 w 327"/>
                <a:gd name="T29" fmla="*/ 121920 h 112"/>
                <a:gd name="T30" fmla="*/ 701040 w 327"/>
                <a:gd name="T31" fmla="*/ 259080 h 112"/>
                <a:gd name="T32" fmla="*/ 731520 w 327"/>
                <a:gd name="T33" fmla="*/ 426720 h 112"/>
                <a:gd name="T34" fmla="*/ 762000 w 327"/>
                <a:gd name="T35" fmla="*/ 586740 h 112"/>
                <a:gd name="T36" fmla="*/ 792480 w 327"/>
                <a:gd name="T37" fmla="*/ 731520 h 112"/>
                <a:gd name="T38" fmla="*/ 822960 w 327"/>
                <a:gd name="T39" fmla="*/ 822960 h 112"/>
                <a:gd name="T40" fmla="*/ 876300 w 327"/>
                <a:gd name="T41" fmla="*/ 838200 h 112"/>
                <a:gd name="T42" fmla="*/ 922020 w 327"/>
                <a:gd name="T43" fmla="*/ 762000 h 112"/>
                <a:gd name="T44" fmla="*/ 960120 w 327"/>
                <a:gd name="T45" fmla="*/ 685800 h 112"/>
                <a:gd name="T46" fmla="*/ 1005840 w 327"/>
                <a:gd name="T47" fmla="*/ 609600 h 112"/>
                <a:gd name="T48" fmla="*/ 1051560 w 327"/>
                <a:gd name="T49" fmla="*/ 563880 h 112"/>
                <a:gd name="T50" fmla="*/ 1097280 w 327"/>
                <a:gd name="T51" fmla="*/ 502920 h 112"/>
                <a:gd name="T52" fmla="*/ 1143000 w 327"/>
                <a:gd name="T53" fmla="*/ 426720 h 112"/>
                <a:gd name="T54" fmla="*/ 1188720 w 327"/>
                <a:gd name="T55" fmla="*/ 365760 h 112"/>
                <a:gd name="T56" fmla="*/ 1242060 w 327"/>
                <a:gd name="T57" fmla="*/ 297180 h 112"/>
                <a:gd name="T58" fmla="*/ 1287780 w 327"/>
                <a:gd name="T59" fmla="*/ 243840 h 112"/>
                <a:gd name="T60" fmla="*/ 1333500 w 327"/>
                <a:gd name="T61" fmla="*/ 182880 h 112"/>
                <a:gd name="T62" fmla="*/ 1379220 w 327"/>
                <a:gd name="T63" fmla="*/ 91440 h 112"/>
                <a:gd name="T64" fmla="*/ 1409700 w 327"/>
                <a:gd name="T65" fmla="*/ 22860 h 112"/>
                <a:gd name="T66" fmla="*/ 1470660 w 327"/>
                <a:gd name="T67" fmla="*/ 30480 h 112"/>
                <a:gd name="T68" fmla="*/ 1508760 w 327"/>
                <a:gd name="T69" fmla="*/ 121920 h 112"/>
                <a:gd name="T70" fmla="*/ 1531620 w 327"/>
                <a:gd name="T71" fmla="*/ 266700 h 112"/>
                <a:gd name="T72" fmla="*/ 1562100 w 327"/>
                <a:gd name="T73" fmla="*/ 434340 h 112"/>
                <a:gd name="T74" fmla="*/ 1592580 w 327"/>
                <a:gd name="T75" fmla="*/ 601980 h 112"/>
                <a:gd name="T76" fmla="*/ 1623060 w 327"/>
                <a:gd name="T77" fmla="*/ 739140 h 112"/>
                <a:gd name="T78" fmla="*/ 1653540 w 327"/>
                <a:gd name="T79" fmla="*/ 830580 h 112"/>
                <a:gd name="T80" fmla="*/ 1714500 w 327"/>
                <a:gd name="T81" fmla="*/ 830580 h 112"/>
                <a:gd name="T82" fmla="*/ 1760220 w 327"/>
                <a:gd name="T83" fmla="*/ 746760 h 112"/>
                <a:gd name="T84" fmla="*/ 1798320 w 327"/>
                <a:gd name="T85" fmla="*/ 662940 h 112"/>
                <a:gd name="T86" fmla="*/ 1851660 w 327"/>
                <a:gd name="T87" fmla="*/ 594360 h 112"/>
                <a:gd name="T88" fmla="*/ 1897380 w 327"/>
                <a:gd name="T89" fmla="*/ 548640 h 112"/>
                <a:gd name="T90" fmla="*/ 1950720 w 327"/>
                <a:gd name="T91" fmla="*/ 472440 h 112"/>
                <a:gd name="T92" fmla="*/ 1996440 w 327"/>
                <a:gd name="T93" fmla="*/ 403860 h 112"/>
                <a:gd name="T94" fmla="*/ 2049780 w 327"/>
                <a:gd name="T95" fmla="*/ 320040 h 112"/>
                <a:gd name="T96" fmla="*/ 2095500 w 327"/>
                <a:gd name="T97" fmla="*/ 266700 h 112"/>
                <a:gd name="T98" fmla="*/ 2148840 w 327"/>
                <a:gd name="T99" fmla="*/ 213360 h 112"/>
                <a:gd name="T100" fmla="*/ 2194560 w 327"/>
                <a:gd name="T101" fmla="*/ 121920 h 112"/>
                <a:gd name="T102" fmla="*/ 2225040 w 327"/>
                <a:gd name="T103" fmla="*/ 53340 h 112"/>
                <a:gd name="T104" fmla="*/ 2286000 w 327"/>
                <a:gd name="T105" fmla="*/ 7620 h 112"/>
                <a:gd name="T106" fmla="*/ 2324100 w 327"/>
                <a:gd name="T107" fmla="*/ 76200 h 112"/>
                <a:gd name="T108" fmla="*/ 2354580 w 327"/>
                <a:gd name="T109" fmla="*/ 205740 h 112"/>
                <a:gd name="T110" fmla="*/ 2385060 w 327"/>
                <a:gd name="T111" fmla="*/ 358140 h 112"/>
                <a:gd name="T112" fmla="*/ 2415540 w 327"/>
                <a:gd name="T113" fmla="*/ 533400 h 112"/>
                <a:gd name="T114" fmla="*/ 2438400 w 327"/>
                <a:gd name="T115" fmla="*/ 685800 h 112"/>
                <a:gd name="T116" fmla="*/ 2468880 w 327"/>
                <a:gd name="T117" fmla="*/ 792480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7" h="112">
                  <a:moveTo>
                    <a:pt x="0" y="110"/>
                  </a:moveTo>
                  <a:lnTo>
                    <a:pt x="1" y="110"/>
                  </a:lnTo>
                  <a:lnTo>
                    <a:pt x="1" y="111"/>
                  </a:lnTo>
                  <a:lnTo>
                    <a:pt x="2" y="111"/>
                  </a:lnTo>
                  <a:lnTo>
                    <a:pt x="2" y="112"/>
                  </a:lnTo>
                  <a:lnTo>
                    <a:pt x="3" y="112"/>
                  </a:lnTo>
                  <a:lnTo>
                    <a:pt x="4" y="112"/>
                  </a:lnTo>
                  <a:lnTo>
                    <a:pt x="4" y="111"/>
                  </a:lnTo>
                  <a:lnTo>
                    <a:pt x="5" y="111"/>
                  </a:lnTo>
                  <a:lnTo>
                    <a:pt x="6" y="110"/>
                  </a:lnTo>
                  <a:lnTo>
                    <a:pt x="7" y="109"/>
                  </a:lnTo>
                  <a:lnTo>
                    <a:pt x="7" y="108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6"/>
                  </a:lnTo>
                  <a:lnTo>
                    <a:pt x="9" y="105"/>
                  </a:lnTo>
                  <a:lnTo>
                    <a:pt x="9" y="104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0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0"/>
                  </a:lnTo>
                  <a:lnTo>
                    <a:pt x="12" y="100"/>
                  </a:lnTo>
                  <a:lnTo>
                    <a:pt x="12" y="99"/>
                  </a:lnTo>
                  <a:lnTo>
                    <a:pt x="12" y="98"/>
                  </a:lnTo>
                  <a:lnTo>
                    <a:pt x="13" y="98"/>
                  </a:lnTo>
                  <a:lnTo>
                    <a:pt x="13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5" y="94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6" y="90"/>
                  </a:lnTo>
                  <a:lnTo>
                    <a:pt x="17" y="90"/>
                  </a:lnTo>
                  <a:lnTo>
                    <a:pt x="17" y="89"/>
                  </a:lnTo>
                  <a:lnTo>
                    <a:pt x="17" y="88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4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3" y="80"/>
                  </a:lnTo>
                  <a:lnTo>
                    <a:pt x="24" y="79"/>
                  </a:lnTo>
                  <a:lnTo>
                    <a:pt x="25" y="78"/>
                  </a:lnTo>
                  <a:lnTo>
                    <a:pt x="25" y="77"/>
                  </a:lnTo>
                  <a:lnTo>
                    <a:pt x="26" y="77"/>
                  </a:lnTo>
                  <a:lnTo>
                    <a:pt x="26" y="76"/>
                  </a:lnTo>
                  <a:lnTo>
                    <a:pt x="27" y="76"/>
                  </a:lnTo>
                  <a:lnTo>
                    <a:pt x="27" y="75"/>
                  </a:lnTo>
                  <a:lnTo>
                    <a:pt x="28" y="75"/>
                  </a:lnTo>
                  <a:lnTo>
                    <a:pt x="28" y="74"/>
                  </a:lnTo>
                  <a:lnTo>
                    <a:pt x="29" y="74"/>
                  </a:lnTo>
                  <a:lnTo>
                    <a:pt x="29" y="73"/>
                  </a:lnTo>
                  <a:lnTo>
                    <a:pt x="30" y="73"/>
                  </a:lnTo>
                  <a:lnTo>
                    <a:pt x="30" y="72"/>
                  </a:lnTo>
                  <a:lnTo>
                    <a:pt x="31" y="72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3" y="69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5"/>
                  </a:lnTo>
                  <a:lnTo>
                    <a:pt x="37" y="64"/>
                  </a:lnTo>
                  <a:lnTo>
                    <a:pt x="37" y="63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40" y="59"/>
                  </a:lnTo>
                  <a:lnTo>
                    <a:pt x="40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6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3" y="54"/>
                  </a:lnTo>
                  <a:lnTo>
                    <a:pt x="43" y="53"/>
                  </a:lnTo>
                  <a:lnTo>
                    <a:pt x="44" y="52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6" y="49"/>
                  </a:lnTo>
                  <a:lnTo>
                    <a:pt x="46" y="48"/>
                  </a:lnTo>
                  <a:lnTo>
                    <a:pt x="47" y="48"/>
                  </a:lnTo>
                  <a:lnTo>
                    <a:pt x="47" y="47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50" y="44"/>
                  </a:lnTo>
                  <a:lnTo>
                    <a:pt x="50" y="43"/>
                  </a:lnTo>
                  <a:lnTo>
                    <a:pt x="51" y="42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3" y="4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8"/>
                  </a:lnTo>
                  <a:lnTo>
                    <a:pt x="55" y="38"/>
                  </a:lnTo>
                  <a:lnTo>
                    <a:pt x="55" y="37"/>
                  </a:lnTo>
                  <a:lnTo>
                    <a:pt x="56" y="37"/>
                  </a:lnTo>
                  <a:lnTo>
                    <a:pt x="56" y="36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9" y="34"/>
                  </a:lnTo>
                  <a:lnTo>
                    <a:pt x="59" y="33"/>
                  </a:lnTo>
                  <a:lnTo>
                    <a:pt x="60" y="33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2" y="30"/>
                  </a:lnTo>
                  <a:lnTo>
                    <a:pt x="62" y="29"/>
                  </a:lnTo>
                  <a:lnTo>
                    <a:pt x="63" y="29"/>
                  </a:lnTo>
                  <a:lnTo>
                    <a:pt x="63" y="28"/>
                  </a:lnTo>
                  <a:lnTo>
                    <a:pt x="64" y="28"/>
                  </a:lnTo>
                  <a:lnTo>
                    <a:pt x="64" y="27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5"/>
                  </a:lnTo>
                  <a:lnTo>
                    <a:pt x="66" y="24"/>
                  </a:lnTo>
                  <a:lnTo>
                    <a:pt x="66" y="23"/>
                  </a:lnTo>
                  <a:lnTo>
                    <a:pt x="67" y="22"/>
                  </a:lnTo>
                  <a:lnTo>
                    <a:pt x="67" y="21"/>
                  </a:lnTo>
                  <a:lnTo>
                    <a:pt x="68" y="20"/>
                  </a:lnTo>
                  <a:lnTo>
                    <a:pt x="68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71" y="14"/>
                  </a:lnTo>
                  <a:lnTo>
                    <a:pt x="71" y="13"/>
                  </a:lnTo>
                  <a:lnTo>
                    <a:pt x="72" y="12"/>
                  </a:lnTo>
                  <a:lnTo>
                    <a:pt x="72" y="11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3" y="2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6" y="7"/>
                  </a:lnTo>
                  <a:lnTo>
                    <a:pt x="86" y="8"/>
                  </a:lnTo>
                  <a:lnTo>
                    <a:pt x="86" y="9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8" y="16"/>
                  </a:lnTo>
                  <a:lnTo>
                    <a:pt x="89" y="17"/>
                  </a:lnTo>
                  <a:lnTo>
                    <a:pt x="89" y="18"/>
                  </a:lnTo>
                  <a:lnTo>
                    <a:pt x="89" y="20"/>
                  </a:lnTo>
                  <a:lnTo>
                    <a:pt x="90" y="21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2" y="34"/>
                  </a:lnTo>
                  <a:lnTo>
                    <a:pt x="93" y="36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4" y="45"/>
                  </a:lnTo>
                  <a:lnTo>
                    <a:pt x="95" y="47"/>
                  </a:lnTo>
                  <a:lnTo>
                    <a:pt x="95" y="48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96" y="54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7" y="60"/>
                  </a:lnTo>
                  <a:lnTo>
                    <a:pt x="97" y="62"/>
                  </a:lnTo>
                  <a:lnTo>
                    <a:pt x="97" y="64"/>
                  </a:lnTo>
                  <a:lnTo>
                    <a:pt x="98" y="66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99" y="71"/>
                  </a:lnTo>
                  <a:lnTo>
                    <a:pt x="99" y="73"/>
                  </a:lnTo>
                  <a:lnTo>
                    <a:pt x="99" y="75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0" y="80"/>
                  </a:lnTo>
                  <a:lnTo>
                    <a:pt x="101" y="82"/>
                  </a:lnTo>
                  <a:lnTo>
                    <a:pt x="101" y="83"/>
                  </a:lnTo>
                  <a:lnTo>
                    <a:pt x="101" y="85"/>
                  </a:lnTo>
                  <a:lnTo>
                    <a:pt x="102" y="86"/>
                  </a:lnTo>
                  <a:lnTo>
                    <a:pt x="102" y="88"/>
                  </a:lnTo>
                  <a:lnTo>
                    <a:pt x="102" y="90"/>
                  </a:lnTo>
                  <a:lnTo>
                    <a:pt x="103" y="91"/>
                  </a:lnTo>
                  <a:lnTo>
                    <a:pt x="103" y="92"/>
                  </a:lnTo>
                  <a:lnTo>
                    <a:pt x="103" y="94"/>
                  </a:lnTo>
                  <a:lnTo>
                    <a:pt x="104" y="95"/>
                  </a:lnTo>
                  <a:lnTo>
                    <a:pt x="104" y="96"/>
                  </a:lnTo>
                  <a:lnTo>
                    <a:pt x="104" y="98"/>
                  </a:lnTo>
                  <a:lnTo>
                    <a:pt x="105" y="99"/>
                  </a:lnTo>
                  <a:lnTo>
                    <a:pt x="105" y="100"/>
                  </a:lnTo>
                  <a:lnTo>
                    <a:pt x="105" y="101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4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9" y="109"/>
                  </a:lnTo>
                  <a:lnTo>
                    <a:pt x="109" y="110"/>
                  </a:lnTo>
                  <a:lnTo>
                    <a:pt x="110" y="110"/>
                  </a:lnTo>
                  <a:lnTo>
                    <a:pt x="110" y="111"/>
                  </a:lnTo>
                  <a:lnTo>
                    <a:pt x="111" y="111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3" y="112"/>
                  </a:lnTo>
                  <a:lnTo>
                    <a:pt x="113" y="111"/>
                  </a:lnTo>
                  <a:lnTo>
                    <a:pt x="114" y="111"/>
                  </a:lnTo>
                  <a:lnTo>
                    <a:pt x="114" y="110"/>
                  </a:lnTo>
                  <a:lnTo>
                    <a:pt x="115" y="110"/>
                  </a:lnTo>
                  <a:lnTo>
                    <a:pt x="115" y="109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7"/>
                  </a:lnTo>
                  <a:lnTo>
                    <a:pt x="117" y="106"/>
                  </a:lnTo>
                  <a:lnTo>
                    <a:pt x="118" y="106"/>
                  </a:lnTo>
                  <a:lnTo>
                    <a:pt x="118" y="105"/>
                  </a:lnTo>
                  <a:lnTo>
                    <a:pt x="119" y="104"/>
                  </a:lnTo>
                  <a:lnTo>
                    <a:pt x="119" y="103"/>
                  </a:lnTo>
                  <a:lnTo>
                    <a:pt x="120" y="102"/>
                  </a:lnTo>
                  <a:lnTo>
                    <a:pt x="120" y="101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2" y="97"/>
                  </a:lnTo>
                  <a:lnTo>
                    <a:pt x="123" y="96"/>
                  </a:lnTo>
                  <a:lnTo>
                    <a:pt x="123" y="95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3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25" y="91"/>
                  </a:lnTo>
                  <a:lnTo>
                    <a:pt x="126" y="90"/>
                  </a:lnTo>
                  <a:lnTo>
                    <a:pt x="126" y="89"/>
                  </a:lnTo>
                  <a:lnTo>
                    <a:pt x="127" y="88"/>
                  </a:lnTo>
                  <a:lnTo>
                    <a:pt x="127" y="87"/>
                  </a:lnTo>
                  <a:lnTo>
                    <a:pt x="128" y="86"/>
                  </a:lnTo>
                  <a:lnTo>
                    <a:pt x="128" y="85"/>
                  </a:lnTo>
                  <a:lnTo>
                    <a:pt x="129" y="85"/>
                  </a:lnTo>
                  <a:lnTo>
                    <a:pt x="129" y="84"/>
                  </a:lnTo>
                  <a:lnTo>
                    <a:pt x="129" y="83"/>
                  </a:lnTo>
                  <a:lnTo>
                    <a:pt x="130" y="83"/>
                  </a:lnTo>
                  <a:lnTo>
                    <a:pt x="130" y="82"/>
                  </a:lnTo>
                  <a:lnTo>
                    <a:pt x="131" y="81"/>
                  </a:lnTo>
                  <a:lnTo>
                    <a:pt x="132" y="80"/>
                  </a:lnTo>
                  <a:lnTo>
                    <a:pt x="132" y="79"/>
                  </a:lnTo>
                  <a:lnTo>
                    <a:pt x="133" y="79"/>
                  </a:lnTo>
                  <a:lnTo>
                    <a:pt x="133" y="78"/>
                  </a:lnTo>
                  <a:lnTo>
                    <a:pt x="134" y="78"/>
                  </a:lnTo>
                  <a:lnTo>
                    <a:pt x="134" y="77"/>
                  </a:lnTo>
                  <a:lnTo>
                    <a:pt x="135" y="77"/>
                  </a:lnTo>
                  <a:lnTo>
                    <a:pt x="135" y="76"/>
                  </a:lnTo>
                  <a:lnTo>
                    <a:pt x="136" y="76"/>
                  </a:lnTo>
                  <a:lnTo>
                    <a:pt x="136" y="75"/>
                  </a:lnTo>
                  <a:lnTo>
                    <a:pt x="137" y="75"/>
                  </a:lnTo>
                  <a:lnTo>
                    <a:pt x="137" y="74"/>
                  </a:lnTo>
                  <a:lnTo>
                    <a:pt x="138" y="74"/>
                  </a:lnTo>
                  <a:lnTo>
                    <a:pt x="138" y="73"/>
                  </a:lnTo>
                  <a:lnTo>
                    <a:pt x="139" y="73"/>
                  </a:lnTo>
                  <a:lnTo>
                    <a:pt x="139" y="72"/>
                  </a:lnTo>
                  <a:lnTo>
                    <a:pt x="140" y="72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0"/>
                  </a:lnTo>
                  <a:lnTo>
                    <a:pt x="142" y="70"/>
                  </a:lnTo>
                  <a:lnTo>
                    <a:pt x="142" y="69"/>
                  </a:lnTo>
                  <a:lnTo>
                    <a:pt x="143" y="68"/>
                  </a:lnTo>
                  <a:lnTo>
                    <a:pt x="144" y="67"/>
                  </a:lnTo>
                  <a:lnTo>
                    <a:pt x="144" y="66"/>
                  </a:lnTo>
                  <a:lnTo>
                    <a:pt x="145" y="66"/>
                  </a:lnTo>
                  <a:lnTo>
                    <a:pt x="145" y="65"/>
                  </a:lnTo>
                  <a:lnTo>
                    <a:pt x="146" y="64"/>
                  </a:lnTo>
                  <a:lnTo>
                    <a:pt x="146" y="63"/>
                  </a:lnTo>
                  <a:lnTo>
                    <a:pt x="147" y="62"/>
                  </a:lnTo>
                  <a:lnTo>
                    <a:pt x="147" y="61"/>
                  </a:lnTo>
                  <a:lnTo>
                    <a:pt x="148" y="61"/>
                  </a:lnTo>
                  <a:lnTo>
                    <a:pt x="148" y="60"/>
                  </a:lnTo>
                  <a:lnTo>
                    <a:pt x="149" y="59"/>
                  </a:lnTo>
                  <a:lnTo>
                    <a:pt x="149" y="58"/>
                  </a:lnTo>
                  <a:lnTo>
                    <a:pt x="150" y="57"/>
                  </a:lnTo>
                  <a:lnTo>
                    <a:pt x="150" y="56"/>
                  </a:lnTo>
                  <a:lnTo>
                    <a:pt x="151" y="56"/>
                  </a:lnTo>
                  <a:lnTo>
                    <a:pt x="151" y="55"/>
                  </a:lnTo>
                  <a:lnTo>
                    <a:pt x="152" y="54"/>
                  </a:lnTo>
                  <a:lnTo>
                    <a:pt x="152" y="53"/>
                  </a:lnTo>
                  <a:lnTo>
                    <a:pt x="153" y="53"/>
                  </a:lnTo>
                  <a:lnTo>
                    <a:pt x="153" y="52"/>
                  </a:lnTo>
                  <a:lnTo>
                    <a:pt x="153" y="51"/>
                  </a:lnTo>
                  <a:lnTo>
                    <a:pt x="154" y="51"/>
                  </a:lnTo>
                  <a:lnTo>
                    <a:pt x="154" y="50"/>
                  </a:lnTo>
                  <a:lnTo>
                    <a:pt x="155" y="49"/>
                  </a:lnTo>
                  <a:lnTo>
                    <a:pt x="155" y="48"/>
                  </a:lnTo>
                  <a:lnTo>
                    <a:pt x="156" y="48"/>
                  </a:lnTo>
                  <a:lnTo>
                    <a:pt x="156" y="47"/>
                  </a:lnTo>
                  <a:lnTo>
                    <a:pt x="157" y="46"/>
                  </a:lnTo>
                  <a:lnTo>
                    <a:pt x="157" y="45"/>
                  </a:lnTo>
                  <a:lnTo>
                    <a:pt x="158" y="45"/>
                  </a:lnTo>
                  <a:lnTo>
                    <a:pt x="158" y="44"/>
                  </a:lnTo>
                  <a:lnTo>
                    <a:pt x="159" y="44"/>
                  </a:lnTo>
                  <a:lnTo>
                    <a:pt x="159" y="43"/>
                  </a:lnTo>
                  <a:lnTo>
                    <a:pt x="160" y="43"/>
                  </a:lnTo>
                  <a:lnTo>
                    <a:pt x="160" y="42"/>
                  </a:lnTo>
                  <a:lnTo>
                    <a:pt x="161" y="41"/>
                  </a:lnTo>
                  <a:lnTo>
                    <a:pt x="162" y="40"/>
                  </a:lnTo>
                  <a:lnTo>
                    <a:pt x="163" y="39"/>
                  </a:lnTo>
                  <a:lnTo>
                    <a:pt x="164" y="38"/>
                  </a:lnTo>
                  <a:lnTo>
                    <a:pt x="164" y="37"/>
                  </a:lnTo>
                  <a:lnTo>
                    <a:pt x="165" y="37"/>
                  </a:lnTo>
                  <a:lnTo>
                    <a:pt x="165" y="36"/>
                  </a:lnTo>
                  <a:lnTo>
                    <a:pt x="166" y="36"/>
                  </a:lnTo>
                  <a:lnTo>
                    <a:pt x="166" y="35"/>
                  </a:lnTo>
                  <a:lnTo>
                    <a:pt x="167" y="35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9" y="33"/>
                  </a:lnTo>
                  <a:lnTo>
                    <a:pt x="169" y="32"/>
                  </a:lnTo>
                  <a:lnTo>
                    <a:pt x="170" y="32"/>
                  </a:lnTo>
                  <a:lnTo>
                    <a:pt x="170" y="31"/>
                  </a:lnTo>
                  <a:lnTo>
                    <a:pt x="171" y="30"/>
                  </a:lnTo>
                  <a:lnTo>
                    <a:pt x="171" y="29"/>
                  </a:lnTo>
                  <a:lnTo>
                    <a:pt x="172" y="29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3" y="27"/>
                  </a:lnTo>
                  <a:lnTo>
                    <a:pt x="173" y="26"/>
                  </a:lnTo>
                  <a:lnTo>
                    <a:pt x="174" y="26"/>
                  </a:lnTo>
                  <a:lnTo>
                    <a:pt x="174" y="25"/>
                  </a:lnTo>
                  <a:lnTo>
                    <a:pt x="175" y="24"/>
                  </a:lnTo>
                  <a:lnTo>
                    <a:pt x="175" y="23"/>
                  </a:lnTo>
                  <a:lnTo>
                    <a:pt x="176" y="22"/>
                  </a:lnTo>
                  <a:lnTo>
                    <a:pt x="176" y="21"/>
                  </a:lnTo>
                  <a:lnTo>
                    <a:pt x="177" y="20"/>
                  </a:lnTo>
                  <a:lnTo>
                    <a:pt x="177" y="19"/>
                  </a:lnTo>
                  <a:lnTo>
                    <a:pt x="178" y="18"/>
                  </a:lnTo>
                  <a:lnTo>
                    <a:pt x="178" y="17"/>
                  </a:lnTo>
                  <a:lnTo>
                    <a:pt x="179" y="16"/>
                  </a:lnTo>
                  <a:lnTo>
                    <a:pt x="179" y="15"/>
                  </a:lnTo>
                  <a:lnTo>
                    <a:pt x="180" y="14"/>
                  </a:lnTo>
                  <a:lnTo>
                    <a:pt x="180" y="13"/>
                  </a:lnTo>
                  <a:lnTo>
                    <a:pt x="181" y="12"/>
                  </a:lnTo>
                  <a:lnTo>
                    <a:pt x="181" y="11"/>
                  </a:lnTo>
                  <a:lnTo>
                    <a:pt x="181" y="10"/>
                  </a:lnTo>
                  <a:lnTo>
                    <a:pt x="182" y="10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3" y="7"/>
                  </a:lnTo>
                  <a:lnTo>
                    <a:pt x="183" y="6"/>
                  </a:lnTo>
                  <a:lnTo>
                    <a:pt x="184" y="6"/>
                  </a:lnTo>
                  <a:lnTo>
                    <a:pt x="184" y="5"/>
                  </a:lnTo>
                  <a:lnTo>
                    <a:pt x="185" y="4"/>
                  </a:lnTo>
                  <a:lnTo>
                    <a:pt x="185" y="3"/>
                  </a:lnTo>
                  <a:lnTo>
                    <a:pt x="186" y="3"/>
                  </a:lnTo>
                  <a:lnTo>
                    <a:pt x="186" y="2"/>
                  </a:lnTo>
                  <a:lnTo>
                    <a:pt x="187" y="2"/>
                  </a:lnTo>
                  <a:lnTo>
                    <a:pt x="187" y="1"/>
                  </a:lnTo>
                  <a:lnTo>
                    <a:pt x="188" y="1"/>
                  </a:lnTo>
                  <a:lnTo>
                    <a:pt x="189" y="0"/>
                  </a:lnTo>
                  <a:lnTo>
                    <a:pt x="190" y="0"/>
                  </a:lnTo>
                  <a:lnTo>
                    <a:pt x="190" y="1"/>
                  </a:lnTo>
                  <a:lnTo>
                    <a:pt x="191" y="1"/>
                  </a:lnTo>
                  <a:lnTo>
                    <a:pt x="192" y="2"/>
                  </a:lnTo>
                  <a:lnTo>
                    <a:pt x="193" y="3"/>
                  </a:lnTo>
                  <a:lnTo>
                    <a:pt x="193" y="4"/>
                  </a:lnTo>
                  <a:lnTo>
                    <a:pt x="194" y="5"/>
                  </a:lnTo>
                  <a:lnTo>
                    <a:pt x="194" y="6"/>
                  </a:lnTo>
                  <a:lnTo>
                    <a:pt x="195" y="7"/>
                  </a:lnTo>
                  <a:lnTo>
                    <a:pt x="195" y="8"/>
                  </a:lnTo>
                  <a:lnTo>
                    <a:pt x="195" y="9"/>
                  </a:lnTo>
                  <a:lnTo>
                    <a:pt x="196" y="10"/>
                  </a:lnTo>
                  <a:lnTo>
                    <a:pt x="196" y="11"/>
                  </a:lnTo>
                  <a:lnTo>
                    <a:pt x="196" y="12"/>
                  </a:lnTo>
                  <a:lnTo>
                    <a:pt x="197" y="13"/>
                  </a:lnTo>
                  <a:lnTo>
                    <a:pt x="197" y="14"/>
                  </a:lnTo>
                  <a:lnTo>
                    <a:pt x="197" y="15"/>
                  </a:lnTo>
                  <a:lnTo>
                    <a:pt x="198" y="16"/>
                  </a:lnTo>
                  <a:lnTo>
                    <a:pt x="198" y="18"/>
                  </a:lnTo>
                  <a:lnTo>
                    <a:pt x="198" y="19"/>
                  </a:lnTo>
                  <a:lnTo>
                    <a:pt x="198" y="21"/>
                  </a:lnTo>
                  <a:lnTo>
                    <a:pt x="199" y="22"/>
                  </a:lnTo>
                  <a:lnTo>
                    <a:pt x="199" y="23"/>
                  </a:lnTo>
                  <a:lnTo>
                    <a:pt x="199" y="25"/>
                  </a:lnTo>
                  <a:lnTo>
                    <a:pt x="200" y="27"/>
                  </a:lnTo>
                  <a:lnTo>
                    <a:pt x="200" y="28"/>
                  </a:lnTo>
                  <a:lnTo>
                    <a:pt x="200" y="30"/>
                  </a:lnTo>
                  <a:lnTo>
                    <a:pt x="201" y="32"/>
                  </a:lnTo>
                  <a:lnTo>
                    <a:pt x="201" y="33"/>
                  </a:lnTo>
                  <a:lnTo>
                    <a:pt x="201" y="35"/>
                  </a:lnTo>
                  <a:lnTo>
                    <a:pt x="202" y="37"/>
                  </a:lnTo>
                  <a:lnTo>
                    <a:pt x="202" y="39"/>
                  </a:lnTo>
                  <a:lnTo>
                    <a:pt x="202" y="40"/>
                  </a:lnTo>
                  <a:lnTo>
                    <a:pt x="203" y="42"/>
                  </a:lnTo>
                  <a:lnTo>
                    <a:pt x="203" y="44"/>
                  </a:lnTo>
                  <a:lnTo>
                    <a:pt x="203" y="46"/>
                  </a:lnTo>
                  <a:lnTo>
                    <a:pt x="204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5" y="53"/>
                  </a:lnTo>
                  <a:lnTo>
                    <a:pt x="205" y="55"/>
                  </a:lnTo>
                  <a:lnTo>
                    <a:pt x="205" y="57"/>
                  </a:lnTo>
                  <a:lnTo>
                    <a:pt x="206" y="59"/>
                  </a:lnTo>
                  <a:lnTo>
                    <a:pt x="206" y="61"/>
                  </a:lnTo>
                  <a:lnTo>
                    <a:pt x="206" y="63"/>
                  </a:lnTo>
                  <a:lnTo>
                    <a:pt x="207" y="65"/>
                  </a:lnTo>
                  <a:lnTo>
                    <a:pt x="207" y="67"/>
                  </a:lnTo>
                  <a:lnTo>
                    <a:pt x="207" y="69"/>
                  </a:lnTo>
                  <a:lnTo>
                    <a:pt x="208" y="70"/>
                  </a:lnTo>
                  <a:lnTo>
                    <a:pt x="208" y="72"/>
                  </a:lnTo>
                  <a:lnTo>
                    <a:pt x="208" y="74"/>
                  </a:lnTo>
                  <a:lnTo>
                    <a:pt x="209" y="76"/>
                  </a:lnTo>
                  <a:lnTo>
                    <a:pt x="209" y="77"/>
                  </a:lnTo>
                  <a:lnTo>
                    <a:pt x="209" y="79"/>
                  </a:lnTo>
                  <a:lnTo>
                    <a:pt x="210" y="81"/>
                  </a:lnTo>
                  <a:lnTo>
                    <a:pt x="210" y="83"/>
                  </a:lnTo>
                  <a:lnTo>
                    <a:pt x="210" y="84"/>
                  </a:lnTo>
                  <a:lnTo>
                    <a:pt x="211" y="86"/>
                  </a:lnTo>
                  <a:lnTo>
                    <a:pt x="211" y="88"/>
                  </a:lnTo>
                  <a:lnTo>
                    <a:pt x="211" y="89"/>
                  </a:lnTo>
                  <a:lnTo>
                    <a:pt x="212" y="91"/>
                  </a:lnTo>
                  <a:lnTo>
                    <a:pt x="212" y="92"/>
                  </a:lnTo>
                  <a:lnTo>
                    <a:pt x="212" y="93"/>
                  </a:lnTo>
                  <a:lnTo>
                    <a:pt x="213" y="95"/>
                  </a:lnTo>
                  <a:lnTo>
                    <a:pt x="213" y="96"/>
                  </a:lnTo>
                  <a:lnTo>
                    <a:pt x="213" y="97"/>
                  </a:lnTo>
                  <a:lnTo>
                    <a:pt x="214" y="98"/>
                  </a:lnTo>
                  <a:lnTo>
                    <a:pt x="214" y="100"/>
                  </a:lnTo>
                  <a:lnTo>
                    <a:pt x="214" y="101"/>
                  </a:lnTo>
                  <a:lnTo>
                    <a:pt x="215" y="102"/>
                  </a:lnTo>
                  <a:lnTo>
                    <a:pt x="215" y="103"/>
                  </a:lnTo>
                  <a:lnTo>
                    <a:pt x="215" y="104"/>
                  </a:lnTo>
                  <a:lnTo>
                    <a:pt x="215" y="105"/>
                  </a:lnTo>
                  <a:lnTo>
                    <a:pt x="216" y="105"/>
                  </a:lnTo>
                  <a:lnTo>
                    <a:pt x="216" y="106"/>
                  </a:lnTo>
                  <a:lnTo>
                    <a:pt x="216" y="107"/>
                  </a:lnTo>
                  <a:lnTo>
                    <a:pt x="217" y="108"/>
                  </a:lnTo>
                  <a:lnTo>
                    <a:pt x="217" y="109"/>
                  </a:lnTo>
                  <a:lnTo>
                    <a:pt x="218" y="109"/>
                  </a:lnTo>
                  <a:lnTo>
                    <a:pt x="218" y="110"/>
                  </a:lnTo>
                  <a:lnTo>
                    <a:pt x="219" y="111"/>
                  </a:lnTo>
                  <a:lnTo>
                    <a:pt x="220" y="111"/>
                  </a:lnTo>
                  <a:lnTo>
                    <a:pt x="220" y="112"/>
                  </a:lnTo>
                  <a:lnTo>
                    <a:pt x="221" y="112"/>
                  </a:lnTo>
                  <a:lnTo>
                    <a:pt x="222" y="112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0"/>
                  </a:lnTo>
                  <a:lnTo>
                    <a:pt x="224" y="109"/>
                  </a:lnTo>
                  <a:lnTo>
                    <a:pt x="225" y="109"/>
                  </a:lnTo>
                  <a:lnTo>
                    <a:pt x="225" y="108"/>
                  </a:lnTo>
                  <a:lnTo>
                    <a:pt x="226" y="108"/>
                  </a:lnTo>
                  <a:lnTo>
                    <a:pt x="226" y="107"/>
                  </a:lnTo>
                  <a:lnTo>
                    <a:pt x="227" y="106"/>
                  </a:lnTo>
                  <a:lnTo>
                    <a:pt x="227" y="105"/>
                  </a:lnTo>
                  <a:lnTo>
                    <a:pt x="228" y="104"/>
                  </a:lnTo>
                  <a:lnTo>
                    <a:pt x="228" y="103"/>
                  </a:lnTo>
                  <a:lnTo>
                    <a:pt x="229" y="102"/>
                  </a:lnTo>
                  <a:lnTo>
                    <a:pt x="229" y="101"/>
                  </a:lnTo>
                  <a:lnTo>
                    <a:pt x="230" y="100"/>
                  </a:lnTo>
                  <a:lnTo>
                    <a:pt x="230" y="99"/>
                  </a:lnTo>
                  <a:lnTo>
                    <a:pt x="231" y="98"/>
                  </a:lnTo>
                  <a:lnTo>
                    <a:pt x="231" y="97"/>
                  </a:lnTo>
                  <a:lnTo>
                    <a:pt x="232" y="96"/>
                  </a:lnTo>
                  <a:lnTo>
                    <a:pt x="232" y="95"/>
                  </a:lnTo>
                  <a:lnTo>
                    <a:pt x="232" y="94"/>
                  </a:lnTo>
                  <a:lnTo>
                    <a:pt x="233" y="93"/>
                  </a:lnTo>
                  <a:lnTo>
                    <a:pt x="233" y="92"/>
                  </a:lnTo>
                  <a:lnTo>
                    <a:pt x="234" y="91"/>
                  </a:lnTo>
                  <a:lnTo>
                    <a:pt x="234" y="90"/>
                  </a:lnTo>
                  <a:lnTo>
                    <a:pt x="235" y="89"/>
                  </a:lnTo>
                  <a:lnTo>
                    <a:pt x="235" y="88"/>
                  </a:lnTo>
                  <a:lnTo>
                    <a:pt x="236" y="88"/>
                  </a:lnTo>
                  <a:lnTo>
                    <a:pt x="236" y="87"/>
                  </a:lnTo>
                  <a:lnTo>
                    <a:pt x="237" y="86"/>
                  </a:lnTo>
                  <a:lnTo>
                    <a:pt x="237" y="85"/>
                  </a:lnTo>
                  <a:lnTo>
                    <a:pt x="238" y="84"/>
                  </a:lnTo>
                  <a:lnTo>
                    <a:pt x="238" y="83"/>
                  </a:lnTo>
                  <a:lnTo>
                    <a:pt x="239" y="83"/>
                  </a:lnTo>
                  <a:lnTo>
                    <a:pt x="239" y="82"/>
                  </a:lnTo>
                  <a:lnTo>
                    <a:pt x="240" y="82"/>
                  </a:lnTo>
                  <a:lnTo>
                    <a:pt x="240" y="81"/>
                  </a:lnTo>
                  <a:lnTo>
                    <a:pt x="241" y="80"/>
                  </a:lnTo>
                  <a:lnTo>
                    <a:pt x="242" y="79"/>
                  </a:lnTo>
                  <a:lnTo>
                    <a:pt x="242" y="78"/>
                  </a:lnTo>
                  <a:lnTo>
                    <a:pt x="243" y="78"/>
                  </a:lnTo>
                  <a:lnTo>
                    <a:pt x="243" y="77"/>
                  </a:lnTo>
                  <a:lnTo>
                    <a:pt x="244" y="77"/>
                  </a:lnTo>
                  <a:lnTo>
                    <a:pt x="244" y="76"/>
                  </a:lnTo>
                  <a:lnTo>
                    <a:pt x="245" y="76"/>
                  </a:lnTo>
                  <a:lnTo>
                    <a:pt x="245" y="75"/>
                  </a:lnTo>
                  <a:lnTo>
                    <a:pt x="246" y="75"/>
                  </a:lnTo>
                  <a:lnTo>
                    <a:pt x="246" y="74"/>
                  </a:lnTo>
                  <a:lnTo>
                    <a:pt x="247" y="74"/>
                  </a:lnTo>
                  <a:lnTo>
                    <a:pt x="247" y="73"/>
                  </a:lnTo>
                  <a:lnTo>
                    <a:pt x="248" y="73"/>
                  </a:lnTo>
                  <a:lnTo>
                    <a:pt x="248" y="72"/>
                  </a:lnTo>
                  <a:lnTo>
                    <a:pt x="249" y="72"/>
                  </a:lnTo>
                  <a:lnTo>
                    <a:pt x="249" y="71"/>
                  </a:lnTo>
                  <a:lnTo>
                    <a:pt x="250" y="71"/>
                  </a:lnTo>
                  <a:lnTo>
                    <a:pt x="250" y="70"/>
                  </a:lnTo>
                  <a:lnTo>
                    <a:pt x="251" y="69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3" y="67"/>
                  </a:lnTo>
                  <a:lnTo>
                    <a:pt x="253" y="66"/>
                  </a:lnTo>
                  <a:lnTo>
                    <a:pt x="254" y="65"/>
                  </a:lnTo>
                  <a:lnTo>
                    <a:pt x="255" y="64"/>
                  </a:lnTo>
                  <a:lnTo>
                    <a:pt x="255" y="63"/>
                  </a:lnTo>
                  <a:lnTo>
                    <a:pt x="256" y="62"/>
                  </a:lnTo>
                  <a:lnTo>
                    <a:pt x="256" y="61"/>
                  </a:lnTo>
                  <a:lnTo>
                    <a:pt x="257" y="61"/>
                  </a:lnTo>
                  <a:lnTo>
                    <a:pt x="257" y="60"/>
                  </a:lnTo>
                  <a:lnTo>
                    <a:pt x="258" y="59"/>
                  </a:lnTo>
                  <a:lnTo>
                    <a:pt x="258" y="58"/>
                  </a:lnTo>
                  <a:lnTo>
                    <a:pt x="259" y="58"/>
                  </a:lnTo>
                  <a:lnTo>
                    <a:pt x="259" y="57"/>
                  </a:lnTo>
                  <a:lnTo>
                    <a:pt x="260" y="56"/>
                  </a:lnTo>
                  <a:lnTo>
                    <a:pt x="260" y="55"/>
                  </a:lnTo>
                  <a:lnTo>
                    <a:pt x="261" y="54"/>
                  </a:lnTo>
                  <a:lnTo>
                    <a:pt x="261" y="53"/>
                  </a:lnTo>
                  <a:lnTo>
                    <a:pt x="262" y="53"/>
                  </a:lnTo>
                  <a:lnTo>
                    <a:pt x="262" y="52"/>
                  </a:lnTo>
                  <a:lnTo>
                    <a:pt x="263" y="51"/>
                  </a:lnTo>
                  <a:lnTo>
                    <a:pt x="263" y="50"/>
                  </a:lnTo>
                  <a:lnTo>
                    <a:pt x="264" y="49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6" y="47"/>
                  </a:lnTo>
                  <a:lnTo>
                    <a:pt x="266" y="46"/>
                  </a:lnTo>
                  <a:lnTo>
                    <a:pt x="267" y="45"/>
                  </a:lnTo>
                  <a:lnTo>
                    <a:pt x="267" y="44"/>
                  </a:lnTo>
                  <a:lnTo>
                    <a:pt x="268" y="43"/>
                  </a:lnTo>
                  <a:lnTo>
                    <a:pt x="269" y="42"/>
                  </a:lnTo>
                  <a:lnTo>
                    <a:pt x="269" y="41"/>
                  </a:lnTo>
                  <a:lnTo>
                    <a:pt x="270" y="41"/>
                  </a:lnTo>
                  <a:lnTo>
                    <a:pt x="270" y="40"/>
                  </a:lnTo>
                  <a:lnTo>
                    <a:pt x="271" y="40"/>
                  </a:lnTo>
                  <a:lnTo>
                    <a:pt x="271" y="39"/>
                  </a:lnTo>
                  <a:lnTo>
                    <a:pt x="272" y="39"/>
                  </a:lnTo>
                  <a:lnTo>
                    <a:pt x="273" y="38"/>
                  </a:lnTo>
                  <a:lnTo>
                    <a:pt x="273" y="37"/>
                  </a:lnTo>
                  <a:lnTo>
                    <a:pt x="274" y="37"/>
                  </a:lnTo>
                  <a:lnTo>
                    <a:pt x="274" y="36"/>
                  </a:lnTo>
                  <a:lnTo>
                    <a:pt x="275" y="36"/>
                  </a:lnTo>
                  <a:lnTo>
                    <a:pt x="275" y="35"/>
                  </a:lnTo>
                  <a:lnTo>
                    <a:pt x="276" y="35"/>
                  </a:lnTo>
                  <a:lnTo>
                    <a:pt x="276" y="34"/>
                  </a:lnTo>
                  <a:lnTo>
                    <a:pt x="277" y="34"/>
                  </a:lnTo>
                  <a:lnTo>
                    <a:pt x="277" y="33"/>
                  </a:lnTo>
                  <a:lnTo>
                    <a:pt x="278" y="33"/>
                  </a:lnTo>
                  <a:lnTo>
                    <a:pt x="278" y="32"/>
                  </a:lnTo>
                  <a:lnTo>
                    <a:pt x="279" y="32"/>
                  </a:lnTo>
                  <a:lnTo>
                    <a:pt x="279" y="31"/>
                  </a:lnTo>
                  <a:lnTo>
                    <a:pt x="280" y="30"/>
                  </a:lnTo>
                  <a:lnTo>
                    <a:pt x="281" y="29"/>
                  </a:lnTo>
                  <a:lnTo>
                    <a:pt x="281" y="28"/>
                  </a:lnTo>
                  <a:lnTo>
                    <a:pt x="282" y="28"/>
                  </a:lnTo>
                  <a:lnTo>
                    <a:pt x="282" y="27"/>
                  </a:lnTo>
                  <a:lnTo>
                    <a:pt x="283" y="26"/>
                  </a:lnTo>
                  <a:lnTo>
                    <a:pt x="283" y="25"/>
                  </a:lnTo>
                  <a:lnTo>
                    <a:pt x="284" y="24"/>
                  </a:lnTo>
                  <a:lnTo>
                    <a:pt x="284" y="23"/>
                  </a:lnTo>
                  <a:lnTo>
                    <a:pt x="285" y="22"/>
                  </a:lnTo>
                  <a:lnTo>
                    <a:pt x="285" y="21"/>
                  </a:lnTo>
                  <a:lnTo>
                    <a:pt x="286" y="20"/>
                  </a:lnTo>
                  <a:lnTo>
                    <a:pt x="286" y="19"/>
                  </a:lnTo>
                  <a:lnTo>
                    <a:pt x="287" y="18"/>
                  </a:lnTo>
                  <a:lnTo>
                    <a:pt x="287" y="17"/>
                  </a:lnTo>
                  <a:lnTo>
                    <a:pt x="288" y="16"/>
                  </a:lnTo>
                  <a:lnTo>
                    <a:pt x="288" y="15"/>
                  </a:lnTo>
                  <a:lnTo>
                    <a:pt x="289" y="14"/>
                  </a:lnTo>
                  <a:lnTo>
                    <a:pt x="289" y="13"/>
                  </a:lnTo>
                  <a:lnTo>
                    <a:pt x="289" y="12"/>
                  </a:lnTo>
                  <a:lnTo>
                    <a:pt x="290" y="12"/>
                  </a:lnTo>
                  <a:lnTo>
                    <a:pt x="290" y="11"/>
                  </a:lnTo>
                  <a:lnTo>
                    <a:pt x="290" y="10"/>
                  </a:lnTo>
                  <a:lnTo>
                    <a:pt x="291" y="10"/>
                  </a:lnTo>
                  <a:lnTo>
                    <a:pt x="291" y="9"/>
                  </a:lnTo>
                  <a:lnTo>
                    <a:pt x="291" y="8"/>
                  </a:lnTo>
                  <a:lnTo>
                    <a:pt x="292" y="8"/>
                  </a:lnTo>
                  <a:lnTo>
                    <a:pt x="292" y="7"/>
                  </a:lnTo>
                  <a:lnTo>
                    <a:pt x="293" y="6"/>
                  </a:lnTo>
                  <a:lnTo>
                    <a:pt x="293" y="5"/>
                  </a:lnTo>
                  <a:lnTo>
                    <a:pt x="294" y="4"/>
                  </a:lnTo>
                  <a:lnTo>
                    <a:pt x="294" y="3"/>
                  </a:lnTo>
                  <a:lnTo>
                    <a:pt x="295" y="3"/>
                  </a:lnTo>
                  <a:lnTo>
                    <a:pt x="295" y="2"/>
                  </a:lnTo>
                  <a:lnTo>
                    <a:pt x="296" y="2"/>
                  </a:lnTo>
                  <a:lnTo>
                    <a:pt x="296" y="1"/>
                  </a:lnTo>
                  <a:lnTo>
                    <a:pt x="297" y="1"/>
                  </a:lnTo>
                  <a:lnTo>
                    <a:pt x="298" y="0"/>
                  </a:lnTo>
                  <a:lnTo>
                    <a:pt x="299" y="0"/>
                  </a:lnTo>
                  <a:lnTo>
                    <a:pt x="300" y="1"/>
                  </a:lnTo>
                  <a:lnTo>
                    <a:pt x="301" y="1"/>
                  </a:lnTo>
                  <a:lnTo>
                    <a:pt x="301" y="2"/>
                  </a:lnTo>
                  <a:lnTo>
                    <a:pt x="301" y="3"/>
                  </a:lnTo>
                  <a:lnTo>
                    <a:pt x="302" y="3"/>
                  </a:lnTo>
                  <a:lnTo>
                    <a:pt x="302" y="4"/>
                  </a:lnTo>
                  <a:lnTo>
                    <a:pt x="303" y="5"/>
                  </a:lnTo>
                  <a:lnTo>
                    <a:pt x="303" y="6"/>
                  </a:lnTo>
                  <a:lnTo>
                    <a:pt x="303" y="7"/>
                  </a:lnTo>
                  <a:lnTo>
                    <a:pt x="304" y="7"/>
                  </a:lnTo>
                  <a:lnTo>
                    <a:pt x="304" y="8"/>
                  </a:lnTo>
                  <a:lnTo>
                    <a:pt x="304" y="9"/>
                  </a:lnTo>
                  <a:lnTo>
                    <a:pt x="305" y="10"/>
                  </a:lnTo>
                  <a:lnTo>
                    <a:pt x="305" y="11"/>
                  </a:lnTo>
                  <a:lnTo>
                    <a:pt x="305" y="12"/>
                  </a:lnTo>
                  <a:lnTo>
                    <a:pt x="306" y="14"/>
                  </a:lnTo>
                  <a:lnTo>
                    <a:pt x="306" y="15"/>
                  </a:lnTo>
                  <a:lnTo>
                    <a:pt x="306" y="16"/>
                  </a:lnTo>
                  <a:lnTo>
                    <a:pt x="307" y="17"/>
                  </a:lnTo>
                  <a:lnTo>
                    <a:pt x="307" y="19"/>
                  </a:lnTo>
                  <a:lnTo>
                    <a:pt x="307" y="20"/>
                  </a:lnTo>
                  <a:lnTo>
                    <a:pt x="308" y="22"/>
                  </a:lnTo>
                  <a:lnTo>
                    <a:pt x="308" y="23"/>
                  </a:lnTo>
                  <a:lnTo>
                    <a:pt x="308" y="25"/>
                  </a:lnTo>
                  <a:lnTo>
                    <a:pt x="309" y="27"/>
                  </a:lnTo>
                  <a:lnTo>
                    <a:pt x="309" y="28"/>
                  </a:lnTo>
                  <a:lnTo>
                    <a:pt x="309" y="29"/>
                  </a:lnTo>
                  <a:lnTo>
                    <a:pt x="310" y="31"/>
                  </a:lnTo>
                  <a:lnTo>
                    <a:pt x="310" y="33"/>
                  </a:lnTo>
                  <a:lnTo>
                    <a:pt x="310" y="34"/>
                  </a:lnTo>
                  <a:lnTo>
                    <a:pt x="311" y="36"/>
                  </a:lnTo>
                  <a:lnTo>
                    <a:pt x="311" y="38"/>
                  </a:lnTo>
                  <a:lnTo>
                    <a:pt x="311" y="40"/>
                  </a:lnTo>
                  <a:lnTo>
                    <a:pt x="312" y="42"/>
                  </a:lnTo>
                  <a:lnTo>
                    <a:pt x="312" y="43"/>
                  </a:lnTo>
                  <a:lnTo>
                    <a:pt x="312" y="45"/>
                  </a:lnTo>
                  <a:lnTo>
                    <a:pt x="313" y="47"/>
                  </a:lnTo>
                  <a:lnTo>
                    <a:pt x="313" y="49"/>
                  </a:lnTo>
                  <a:lnTo>
                    <a:pt x="313" y="51"/>
                  </a:lnTo>
                  <a:lnTo>
                    <a:pt x="314" y="53"/>
                  </a:lnTo>
                  <a:lnTo>
                    <a:pt x="314" y="55"/>
                  </a:lnTo>
                  <a:lnTo>
                    <a:pt x="314" y="57"/>
                  </a:lnTo>
                  <a:lnTo>
                    <a:pt x="315" y="59"/>
                  </a:lnTo>
                  <a:lnTo>
                    <a:pt x="315" y="60"/>
                  </a:lnTo>
                  <a:lnTo>
                    <a:pt x="315" y="62"/>
                  </a:lnTo>
                  <a:lnTo>
                    <a:pt x="316" y="64"/>
                  </a:lnTo>
                  <a:lnTo>
                    <a:pt x="316" y="66"/>
                  </a:lnTo>
                  <a:lnTo>
                    <a:pt x="316" y="68"/>
                  </a:lnTo>
                  <a:lnTo>
                    <a:pt x="317" y="70"/>
                  </a:lnTo>
                  <a:lnTo>
                    <a:pt x="317" y="72"/>
                  </a:lnTo>
                  <a:lnTo>
                    <a:pt x="317" y="73"/>
                  </a:lnTo>
                  <a:lnTo>
                    <a:pt x="318" y="75"/>
                  </a:lnTo>
                  <a:lnTo>
                    <a:pt x="318" y="77"/>
                  </a:lnTo>
                  <a:lnTo>
                    <a:pt x="318" y="79"/>
                  </a:lnTo>
                  <a:lnTo>
                    <a:pt x="318" y="80"/>
                  </a:lnTo>
                  <a:lnTo>
                    <a:pt x="319" y="82"/>
                  </a:lnTo>
                  <a:lnTo>
                    <a:pt x="319" y="84"/>
                  </a:lnTo>
                  <a:lnTo>
                    <a:pt x="319" y="85"/>
                  </a:lnTo>
                  <a:lnTo>
                    <a:pt x="320" y="87"/>
                  </a:lnTo>
                  <a:lnTo>
                    <a:pt x="320" y="89"/>
                  </a:lnTo>
                  <a:lnTo>
                    <a:pt x="320" y="90"/>
                  </a:lnTo>
                  <a:lnTo>
                    <a:pt x="321" y="91"/>
                  </a:lnTo>
                  <a:lnTo>
                    <a:pt x="321" y="93"/>
                  </a:lnTo>
                  <a:lnTo>
                    <a:pt x="321" y="94"/>
                  </a:lnTo>
                  <a:lnTo>
                    <a:pt x="322" y="96"/>
                  </a:lnTo>
                  <a:lnTo>
                    <a:pt x="322" y="97"/>
                  </a:lnTo>
                  <a:lnTo>
                    <a:pt x="322" y="98"/>
                  </a:lnTo>
                  <a:lnTo>
                    <a:pt x="323" y="99"/>
                  </a:lnTo>
                  <a:lnTo>
                    <a:pt x="323" y="100"/>
                  </a:lnTo>
                  <a:lnTo>
                    <a:pt x="323" y="101"/>
                  </a:lnTo>
                  <a:lnTo>
                    <a:pt x="324" y="102"/>
                  </a:lnTo>
                  <a:lnTo>
                    <a:pt x="324" y="103"/>
                  </a:lnTo>
                  <a:lnTo>
                    <a:pt x="324" y="104"/>
                  </a:lnTo>
                  <a:lnTo>
                    <a:pt x="325" y="105"/>
                  </a:lnTo>
                  <a:lnTo>
                    <a:pt x="325" y="106"/>
                  </a:lnTo>
                  <a:lnTo>
                    <a:pt x="325" y="107"/>
                  </a:lnTo>
                  <a:lnTo>
                    <a:pt x="326" y="107"/>
                  </a:lnTo>
                  <a:lnTo>
                    <a:pt x="326" y="108"/>
                  </a:lnTo>
                  <a:lnTo>
                    <a:pt x="326" y="109"/>
                  </a:lnTo>
                  <a:lnTo>
                    <a:pt x="327" y="109"/>
                  </a:lnTo>
                  <a:lnTo>
                    <a:pt x="327" y="110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Rectangle 447"/>
            <p:cNvSpPr>
              <a:spLocks noChangeArrowheads="1"/>
            </p:cNvSpPr>
            <p:nvPr/>
          </p:nvSpPr>
          <p:spPr bwMode="auto">
            <a:xfrm>
              <a:off x="2679065" y="550545"/>
              <a:ext cx="39902" cy="187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448"/>
            <p:cNvSpPr>
              <a:spLocks noChangeArrowheads="1"/>
            </p:cNvSpPr>
            <p:nvPr/>
          </p:nvSpPr>
          <p:spPr bwMode="auto">
            <a:xfrm>
              <a:off x="0" y="5080"/>
              <a:ext cx="194945" cy="18747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200" i="1" baseline="-25000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4" name="AutoShape 449"/>
            <p:cNvCxnSpPr>
              <a:cxnSpLocks noChangeShapeType="1"/>
            </p:cNvCxnSpPr>
            <p:nvPr/>
          </p:nvCxnSpPr>
          <p:spPr bwMode="auto">
            <a:xfrm flipV="1">
              <a:off x="892175" y="66675"/>
              <a:ext cx="635" cy="989330"/>
            </a:xfrm>
            <a:prstGeom prst="straightConnector1">
              <a:avLst/>
            </a:prstGeom>
            <a:grpFill/>
            <a:ln w="127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5" name="AutoShape 450"/>
            <p:cNvCxnSpPr>
              <a:cxnSpLocks noChangeShapeType="1"/>
            </p:cNvCxnSpPr>
            <p:nvPr/>
          </p:nvCxnSpPr>
          <p:spPr bwMode="auto">
            <a:xfrm flipV="1">
              <a:off x="1721485" y="66675"/>
              <a:ext cx="635" cy="989330"/>
            </a:xfrm>
            <a:prstGeom prst="straightConnector1">
              <a:avLst/>
            </a:prstGeom>
            <a:grpFill/>
            <a:ln w="127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6" name="AutoShape 451"/>
            <p:cNvCxnSpPr>
              <a:cxnSpLocks noChangeShapeType="1"/>
            </p:cNvCxnSpPr>
            <p:nvPr/>
          </p:nvCxnSpPr>
          <p:spPr bwMode="auto">
            <a:xfrm flipV="1">
              <a:off x="2550160" y="66675"/>
              <a:ext cx="635" cy="989330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7" name="AutoShape 452"/>
            <p:cNvCxnSpPr>
              <a:cxnSpLocks noChangeShapeType="1"/>
            </p:cNvCxnSpPr>
            <p:nvPr/>
          </p:nvCxnSpPr>
          <p:spPr bwMode="auto">
            <a:xfrm flipH="1">
              <a:off x="895350" y="62230"/>
              <a:ext cx="826770" cy="991870"/>
            </a:xfrm>
            <a:prstGeom prst="straightConnector1">
              <a:avLst/>
            </a:prstGeom>
            <a:grpFill/>
            <a:ln w="127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8" name="AutoShape 453"/>
            <p:cNvCxnSpPr>
              <a:cxnSpLocks noChangeShapeType="1"/>
            </p:cNvCxnSpPr>
            <p:nvPr/>
          </p:nvCxnSpPr>
          <p:spPr bwMode="auto">
            <a:xfrm flipH="1">
              <a:off x="1721485" y="62230"/>
              <a:ext cx="826770" cy="991870"/>
            </a:xfrm>
            <a:prstGeom prst="straightConnector1">
              <a:avLst/>
            </a:prstGeom>
            <a:grpFill/>
            <a:ln w="12700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19" name="AutoShape 454"/>
            <p:cNvCxnSpPr>
              <a:cxnSpLocks noChangeShapeType="1"/>
            </p:cNvCxnSpPr>
            <p:nvPr/>
          </p:nvCxnSpPr>
          <p:spPr bwMode="auto">
            <a:xfrm flipH="1">
              <a:off x="171450" y="62230"/>
              <a:ext cx="718185" cy="847090"/>
            </a:xfrm>
            <a:prstGeom prst="straightConnector1">
              <a:avLst/>
            </a:prstGeom>
            <a:grpFill/>
            <a:ln w="12700">
              <a:solidFill>
                <a:srgbClr val="808080"/>
              </a:solidFill>
              <a:round/>
              <a:headEnd/>
              <a:tailEnd/>
            </a:ln>
          </p:spPr>
        </p:cxnSp>
      </p:grp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695507" y="2874598"/>
          <a:ext cx="7420802" cy="46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5" imgW="4914900" imgH="317500" progId="">
                  <p:embed/>
                </p:oleObj>
              </mc:Choice>
              <mc:Fallback>
                <p:oleObj name="Equation" r:id="rId5" imgW="4914900" imgH="317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507" y="2874598"/>
                        <a:ext cx="7420802" cy="462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Полотно 427"/>
          <p:cNvGrpSpPr/>
          <p:nvPr/>
        </p:nvGrpSpPr>
        <p:grpSpPr>
          <a:xfrm>
            <a:off x="882208" y="2194847"/>
            <a:ext cx="2999563" cy="1051050"/>
            <a:chOff x="0" y="0"/>
            <a:chExt cx="2874010" cy="1059180"/>
          </a:xfrm>
          <a:noFill/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2874010" cy="1059180"/>
            </a:xfrm>
            <a:prstGeom prst="rect">
              <a:avLst/>
            </a:prstGeom>
            <a:grpFill/>
          </p:spPr>
        </p:sp>
        <p:cxnSp>
          <p:nvCxnSpPr>
            <p:cNvPr id="23" name="Line 429"/>
            <p:cNvCxnSpPr>
              <a:cxnSpLocks noChangeShapeType="1"/>
            </p:cNvCxnSpPr>
            <p:nvPr/>
          </p:nvCxnSpPr>
          <p:spPr bwMode="auto">
            <a:xfrm>
              <a:off x="157401" y="488937"/>
              <a:ext cx="2667709" cy="600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/>
              <a:tailEnd type="arrow" w="lg" len="med"/>
            </a:ln>
          </p:spPr>
        </p:cxnSp>
        <p:sp>
          <p:nvSpPr>
            <p:cNvPr id="24" name="Rectangle 430"/>
            <p:cNvSpPr>
              <a:spLocks noChangeArrowheads="1"/>
            </p:cNvSpPr>
            <p:nvPr/>
          </p:nvSpPr>
          <p:spPr bwMode="auto">
            <a:xfrm>
              <a:off x="58400" y="488937"/>
              <a:ext cx="73723" cy="176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" name="Line 431"/>
            <p:cNvCxnSpPr>
              <a:cxnSpLocks noChangeShapeType="1"/>
            </p:cNvCxnSpPr>
            <p:nvPr/>
          </p:nvCxnSpPr>
          <p:spPr bwMode="auto">
            <a:xfrm flipH="1">
              <a:off x="153001" y="5000"/>
              <a:ext cx="600" cy="1050379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 type="arrow" w="lg" len="med"/>
              <a:tailEnd/>
            </a:ln>
          </p:spPr>
        </p:cxnSp>
        <p:sp>
          <p:nvSpPr>
            <p:cNvPr id="26" name="Rectangle 432"/>
            <p:cNvSpPr>
              <a:spLocks noChangeArrowheads="1"/>
            </p:cNvSpPr>
            <p:nvPr/>
          </p:nvSpPr>
          <p:spPr bwMode="auto">
            <a:xfrm>
              <a:off x="2795780" y="488937"/>
              <a:ext cx="41470" cy="176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Rectangle 433"/>
            <p:cNvSpPr>
              <a:spLocks noChangeArrowheads="1"/>
            </p:cNvSpPr>
            <p:nvPr/>
          </p:nvSpPr>
          <p:spPr bwMode="auto">
            <a:xfrm>
              <a:off x="0" y="5100"/>
              <a:ext cx="101370" cy="176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200" i="1" baseline="-25000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AutoShape 434"/>
            <p:cNvCxnSpPr>
              <a:cxnSpLocks noChangeShapeType="1"/>
            </p:cNvCxnSpPr>
            <p:nvPr/>
          </p:nvCxnSpPr>
          <p:spPr bwMode="auto">
            <a:xfrm>
              <a:off x="571502" y="5000"/>
              <a:ext cx="4159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29" name="AutoShape 435"/>
            <p:cNvCxnSpPr>
              <a:cxnSpLocks noChangeShapeType="1"/>
            </p:cNvCxnSpPr>
            <p:nvPr/>
          </p:nvCxnSpPr>
          <p:spPr bwMode="auto">
            <a:xfrm flipH="1">
              <a:off x="987403" y="5000"/>
              <a:ext cx="4159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30" name="AutoShape 436"/>
            <p:cNvCxnSpPr>
              <a:cxnSpLocks noChangeShapeType="1"/>
            </p:cNvCxnSpPr>
            <p:nvPr/>
          </p:nvCxnSpPr>
          <p:spPr bwMode="auto">
            <a:xfrm>
              <a:off x="1403305" y="5000"/>
              <a:ext cx="4159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31" name="AutoShape 437"/>
            <p:cNvCxnSpPr>
              <a:cxnSpLocks noChangeShapeType="1"/>
            </p:cNvCxnSpPr>
            <p:nvPr/>
          </p:nvCxnSpPr>
          <p:spPr bwMode="auto">
            <a:xfrm flipH="1">
              <a:off x="1819206" y="5000"/>
              <a:ext cx="4160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32" name="AutoShape 438"/>
            <p:cNvCxnSpPr>
              <a:cxnSpLocks noChangeShapeType="1"/>
            </p:cNvCxnSpPr>
            <p:nvPr/>
          </p:nvCxnSpPr>
          <p:spPr bwMode="auto">
            <a:xfrm>
              <a:off x="2239608" y="5000"/>
              <a:ext cx="4159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33" name="AutoShape 439"/>
            <p:cNvCxnSpPr>
              <a:cxnSpLocks noChangeShapeType="1"/>
            </p:cNvCxnSpPr>
            <p:nvPr/>
          </p:nvCxnSpPr>
          <p:spPr bwMode="auto">
            <a:xfrm flipH="1">
              <a:off x="148501" y="5000"/>
              <a:ext cx="416001" cy="970973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34" name="Freeform 440"/>
            <p:cNvSpPr>
              <a:spLocks/>
            </p:cNvSpPr>
            <p:nvPr/>
          </p:nvSpPr>
          <p:spPr bwMode="auto">
            <a:xfrm>
              <a:off x="148501" y="61505"/>
              <a:ext cx="2507009" cy="853564"/>
            </a:xfrm>
            <a:custGeom>
              <a:avLst/>
              <a:gdLst>
                <a:gd name="T0" fmla="*/ 46000 w 327"/>
                <a:gd name="T1" fmla="*/ 792480 h 112"/>
                <a:gd name="T2" fmla="*/ 76666 w 327"/>
                <a:gd name="T3" fmla="*/ 678180 h 112"/>
                <a:gd name="T4" fmla="*/ 107332 w 327"/>
                <a:gd name="T5" fmla="*/ 601980 h 112"/>
                <a:gd name="T6" fmla="*/ 168665 w 327"/>
                <a:gd name="T7" fmla="*/ 533400 h 112"/>
                <a:gd name="T8" fmla="*/ 206998 w 327"/>
                <a:gd name="T9" fmla="*/ 449580 h 112"/>
                <a:gd name="T10" fmla="*/ 245331 w 327"/>
                <a:gd name="T11" fmla="*/ 342900 h 112"/>
                <a:gd name="T12" fmla="*/ 306664 w 327"/>
                <a:gd name="T13" fmla="*/ 266700 h 112"/>
                <a:gd name="T14" fmla="*/ 344997 w 327"/>
                <a:gd name="T15" fmla="*/ 175260 h 112"/>
                <a:gd name="T16" fmla="*/ 375664 w 327"/>
                <a:gd name="T17" fmla="*/ 76200 h 112"/>
                <a:gd name="T18" fmla="*/ 421663 w 327"/>
                <a:gd name="T19" fmla="*/ 0 h 112"/>
                <a:gd name="T20" fmla="*/ 467663 w 327"/>
                <a:gd name="T21" fmla="*/ 91440 h 112"/>
                <a:gd name="T22" fmla="*/ 505996 w 327"/>
                <a:gd name="T23" fmla="*/ 198120 h 112"/>
                <a:gd name="T24" fmla="*/ 544329 w 327"/>
                <a:gd name="T25" fmla="*/ 274320 h 112"/>
                <a:gd name="T26" fmla="*/ 597995 w 327"/>
                <a:gd name="T27" fmla="*/ 342900 h 112"/>
                <a:gd name="T28" fmla="*/ 636328 w 327"/>
                <a:gd name="T29" fmla="*/ 434340 h 112"/>
                <a:gd name="T30" fmla="*/ 674661 w 327"/>
                <a:gd name="T31" fmla="*/ 525780 h 112"/>
                <a:gd name="T32" fmla="*/ 720661 w 327"/>
                <a:gd name="T33" fmla="*/ 586740 h 112"/>
                <a:gd name="T34" fmla="*/ 766661 w 327"/>
                <a:gd name="T35" fmla="*/ 685800 h 112"/>
                <a:gd name="T36" fmla="*/ 797327 w 327"/>
                <a:gd name="T37" fmla="*/ 792480 h 112"/>
                <a:gd name="T38" fmla="*/ 850993 w 327"/>
                <a:gd name="T39" fmla="*/ 853440 h 112"/>
                <a:gd name="T40" fmla="*/ 889326 w 327"/>
                <a:gd name="T41" fmla="*/ 762000 h 112"/>
                <a:gd name="T42" fmla="*/ 919993 w 327"/>
                <a:gd name="T43" fmla="*/ 662940 h 112"/>
                <a:gd name="T44" fmla="*/ 965992 w 327"/>
                <a:gd name="T45" fmla="*/ 579120 h 112"/>
                <a:gd name="T46" fmla="*/ 1019659 w 327"/>
                <a:gd name="T47" fmla="*/ 495300 h 112"/>
                <a:gd name="T48" fmla="*/ 1057992 w 327"/>
                <a:gd name="T49" fmla="*/ 403860 h 112"/>
                <a:gd name="T50" fmla="*/ 1103991 w 327"/>
                <a:gd name="T51" fmla="*/ 312420 h 112"/>
                <a:gd name="T52" fmla="*/ 1149991 w 327"/>
                <a:gd name="T53" fmla="*/ 243840 h 112"/>
                <a:gd name="T54" fmla="*/ 1188324 w 327"/>
                <a:gd name="T55" fmla="*/ 160020 h 112"/>
                <a:gd name="T56" fmla="*/ 1218990 w 327"/>
                <a:gd name="T57" fmla="*/ 53340 h 112"/>
                <a:gd name="T58" fmla="*/ 1272657 w 327"/>
                <a:gd name="T59" fmla="*/ 7620 h 112"/>
                <a:gd name="T60" fmla="*/ 1310990 w 327"/>
                <a:gd name="T61" fmla="*/ 99060 h 112"/>
                <a:gd name="T62" fmla="*/ 1341656 w 327"/>
                <a:gd name="T63" fmla="*/ 205740 h 112"/>
                <a:gd name="T64" fmla="*/ 1395322 w 327"/>
                <a:gd name="T65" fmla="*/ 281940 h 112"/>
                <a:gd name="T66" fmla="*/ 1441322 w 327"/>
                <a:gd name="T67" fmla="*/ 365760 h 112"/>
                <a:gd name="T68" fmla="*/ 1487321 w 327"/>
                <a:gd name="T69" fmla="*/ 472440 h 112"/>
                <a:gd name="T70" fmla="*/ 1525654 w 327"/>
                <a:gd name="T71" fmla="*/ 556260 h 112"/>
                <a:gd name="T72" fmla="*/ 1579321 w 327"/>
                <a:gd name="T73" fmla="*/ 624840 h 112"/>
                <a:gd name="T74" fmla="*/ 1609987 w 327"/>
                <a:gd name="T75" fmla="*/ 716280 h 112"/>
                <a:gd name="T76" fmla="*/ 1648320 w 327"/>
                <a:gd name="T77" fmla="*/ 815340 h 112"/>
                <a:gd name="T78" fmla="*/ 1694320 w 327"/>
                <a:gd name="T79" fmla="*/ 830580 h 112"/>
                <a:gd name="T80" fmla="*/ 1732653 w 327"/>
                <a:gd name="T81" fmla="*/ 731520 h 112"/>
                <a:gd name="T82" fmla="*/ 1770986 w 327"/>
                <a:gd name="T83" fmla="*/ 632460 h 112"/>
                <a:gd name="T84" fmla="*/ 1816986 w 327"/>
                <a:gd name="T85" fmla="*/ 556260 h 112"/>
                <a:gd name="T86" fmla="*/ 1870652 w 327"/>
                <a:gd name="T87" fmla="*/ 464820 h 112"/>
                <a:gd name="T88" fmla="*/ 1908985 w 327"/>
                <a:gd name="T89" fmla="*/ 365760 h 112"/>
                <a:gd name="T90" fmla="*/ 1954984 w 327"/>
                <a:gd name="T91" fmla="*/ 281940 h 112"/>
                <a:gd name="T92" fmla="*/ 2000984 w 327"/>
                <a:gd name="T93" fmla="*/ 220980 h 112"/>
                <a:gd name="T94" fmla="*/ 2039317 w 327"/>
                <a:gd name="T95" fmla="*/ 121920 h 112"/>
                <a:gd name="T96" fmla="*/ 2069983 w 327"/>
                <a:gd name="T97" fmla="*/ 15240 h 112"/>
                <a:gd name="T98" fmla="*/ 2123650 w 327"/>
                <a:gd name="T99" fmla="*/ 45720 h 112"/>
                <a:gd name="T100" fmla="*/ 2161983 w 327"/>
                <a:gd name="T101" fmla="*/ 144780 h 112"/>
                <a:gd name="T102" fmla="*/ 2192649 w 327"/>
                <a:gd name="T103" fmla="*/ 236220 h 112"/>
                <a:gd name="T104" fmla="*/ 2246315 w 327"/>
                <a:gd name="T105" fmla="*/ 304800 h 112"/>
                <a:gd name="T106" fmla="*/ 2292315 w 327"/>
                <a:gd name="T107" fmla="*/ 388620 h 112"/>
                <a:gd name="T108" fmla="*/ 2322981 w 327"/>
                <a:gd name="T109" fmla="*/ 487680 h 112"/>
                <a:gd name="T110" fmla="*/ 2376648 w 327"/>
                <a:gd name="T111" fmla="*/ 563880 h 112"/>
                <a:gd name="T112" fmla="*/ 2422647 w 327"/>
                <a:gd name="T113" fmla="*/ 640080 h 112"/>
                <a:gd name="T114" fmla="*/ 2460980 w 327"/>
                <a:gd name="T115" fmla="*/ 754380 h 112"/>
                <a:gd name="T116" fmla="*/ 2491647 w 327"/>
                <a:gd name="T117" fmla="*/ 845820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7" h="112">
                  <a:moveTo>
                    <a:pt x="0" y="112"/>
                  </a:moveTo>
                  <a:lnTo>
                    <a:pt x="1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09"/>
                  </a:lnTo>
                  <a:lnTo>
                    <a:pt x="4" y="108"/>
                  </a:lnTo>
                  <a:lnTo>
                    <a:pt x="4" y="107"/>
                  </a:lnTo>
                  <a:lnTo>
                    <a:pt x="5" y="107"/>
                  </a:lnTo>
                  <a:lnTo>
                    <a:pt x="5" y="106"/>
                  </a:lnTo>
                  <a:lnTo>
                    <a:pt x="5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8" y="97"/>
                  </a:lnTo>
                  <a:lnTo>
                    <a:pt x="8" y="96"/>
                  </a:lnTo>
                  <a:lnTo>
                    <a:pt x="9" y="95"/>
                  </a:lnTo>
                  <a:lnTo>
                    <a:pt x="9" y="93"/>
                  </a:lnTo>
                  <a:lnTo>
                    <a:pt x="9" y="91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10" y="88"/>
                  </a:lnTo>
                  <a:lnTo>
                    <a:pt x="11" y="88"/>
                  </a:lnTo>
                  <a:lnTo>
                    <a:pt x="11" y="87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4" y="67"/>
                  </a:lnTo>
                  <a:lnTo>
                    <a:pt x="24" y="66"/>
                  </a:lnTo>
                  <a:lnTo>
                    <a:pt x="24" y="65"/>
                  </a:lnTo>
                  <a:lnTo>
                    <a:pt x="25" y="64"/>
                  </a:lnTo>
                  <a:lnTo>
                    <a:pt x="25" y="63"/>
                  </a:lnTo>
                  <a:lnTo>
                    <a:pt x="26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29" y="52"/>
                  </a:lnTo>
                  <a:lnTo>
                    <a:pt x="30" y="51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3" y="43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1"/>
                  </a:lnTo>
                  <a:lnTo>
                    <a:pt x="35" y="40"/>
                  </a:lnTo>
                  <a:lnTo>
                    <a:pt x="36" y="39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0" y="34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4" y="25"/>
                  </a:lnTo>
                  <a:lnTo>
                    <a:pt x="45" y="24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6" y="21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7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9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4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3" y="17"/>
                  </a:lnTo>
                  <a:lnTo>
                    <a:pt x="63" y="18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3"/>
                  </a:lnTo>
                  <a:lnTo>
                    <a:pt x="65" y="24"/>
                  </a:lnTo>
                  <a:lnTo>
                    <a:pt x="65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7" y="28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8" y="30"/>
                  </a:lnTo>
                  <a:lnTo>
                    <a:pt x="68" y="31"/>
                  </a:lnTo>
                  <a:lnTo>
                    <a:pt x="68" y="32"/>
                  </a:lnTo>
                  <a:lnTo>
                    <a:pt x="69" y="32"/>
                  </a:lnTo>
                  <a:lnTo>
                    <a:pt x="69" y="33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5" y="40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7"/>
                  </a:lnTo>
                  <a:lnTo>
                    <a:pt x="79" y="48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5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3" y="59"/>
                  </a:lnTo>
                  <a:lnTo>
                    <a:pt x="84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5" y="62"/>
                  </a:lnTo>
                  <a:lnTo>
                    <a:pt x="85" y="63"/>
                  </a:lnTo>
                  <a:lnTo>
                    <a:pt x="85" y="64"/>
                  </a:lnTo>
                  <a:lnTo>
                    <a:pt x="86" y="65"/>
                  </a:lnTo>
                  <a:lnTo>
                    <a:pt x="86" y="66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8" y="69"/>
                  </a:lnTo>
                  <a:lnTo>
                    <a:pt x="88" y="70"/>
                  </a:lnTo>
                  <a:lnTo>
                    <a:pt x="89" y="70"/>
                  </a:lnTo>
                  <a:lnTo>
                    <a:pt x="89" y="71"/>
                  </a:lnTo>
                  <a:lnTo>
                    <a:pt x="90" y="72"/>
                  </a:lnTo>
                  <a:lnTo>
                    <a:pt x="90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2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2"/>
                  </a:lnTo>
                  <a:lnTo>
                    <a:pt x="97" y="83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9" y="86"/>
                  </a:lnTo>
                  <a:lnTo>
                    <a:pt x="99" y="87"/>
                  </a:lnTo>
                  <a:lnTo>
                    <a:pt x="99" y="88"/>
                  </a:lnTo>
                  <a:lnTo>
                    <a:pt x="100" y="89"/>
                  </a:lnTo>
                  <a:lnTo>
                    <a:pt x="100" y="90"/>
                  </a:lnTo>
                  <a:lnTo>
                    <a:pt x="100" y="91"/>
                  </a:lnTo>
                  <a:lnTo>
                    <a:pt x="101" y="92"/>
                  </a:lnTo>
                  <a:lnTo>
                    <a:pt x="101" y="93"/>
                  </a:lnTo>
                  <a:lnTo>
                    <a:pt x="101" y="94"/>
                  </a:lnTo>
                  <a:lnTo>
                    <a:pt x="102" y="95"/>
                  </a:lnTo>
                  <a:lnTo>
                    <a:pt x="102" y="96"/>
                  </a:lnTo>
                  <a:lnTo>
                    <a:pt x="102" y="97"/>
                  </a:lnTo>
                  <a:lnTo>
                    <a:pt x="103" y="98"/>
                  </a:lnTo>
                  <a:lnTo>
                    <a:pt x="103" y="99"/>
                  </a:lnTo>
                  <a:lnTo>
                    <a:pt x="103" y="101"/>
                  </a:lnTo>
                  <a:lnTo>
                    <a:pt x="104" y="102"/>
                  </a:lnTo>
                  <a:lnTo>
                    <a:pt x="104" y="103"/>
                  </a:lnTo>
                  <a:lnTo>
                    <a:pt x="104" y="104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5" y="106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10" y="112"/>
                  </a:lnTo>
                  <a:lnTo>
                    <a:pt x="111" y="112"/>
                  </a:lnTo>
                  <a:lnTo>
                    <a:pt x="111" y="111"/>
                  </a:lnTo>
                  <a:lnTo>
                    <a:pt x="112" y="111"/>
                  </a:lnTo>
                  <a:lnTo>
                    <a:pt x="112" y="110"/>
                  </a:lnTo>
                  <a:lnTo>
                    <a:pt x="112" y="109"/>
                  </a:lnTo>
                  <a:lnTo>
                    <a:pt x="113" y="108"/>
                  </a:lnTo>
                  <a:lnTo>
                    <a:pt x="113" y="107"/>
                  </a:lnTo>
                  <a:lnTo>
                    <a:pt x="114" y="106"/>
                  </a:lnTo>
                  <a:lnTo>
                    <a:pt x="114" y="105"/>
                  </a:lnTo>
                  <a:lnTo>
                    <a:pt x="114" y="104"/>
                  </a:lnTo>
                  <a:lnTo>
                    <a:pt x="115" y="103"/>
                  </a:lnTo>
                  <a:lnTo>
                    <a:pt x="115" y="102"/>
                  </a:lnTo>
                  <a:lnTo>
                    <a:pt x="115" y="101"/>
                  </a:lnTo>
                  <a:lnTo>
                    <a:pt x="116" y="100"/>
                  </a:lnTo>
                  <a:lnTo>
                    <a:pt x="116" y="99"/>
                  </a:lnTo>
                  <a:lnTo>
                    <a:pt x="116" y="98"/>
                  </a:lnTo>
                  <a:lnTo>
                    <a:pt x="117" y="97"/>
                  </a:lnTo>
                  <a:lnTo>
                    <a:pt x="117" y="96"/>
                  </a:lnTo>
                  <a:lnTo>
                    <a:pt x="117" y="95"/>
                  </a:lnTo>
                  <a:lnTo>
                    <a:pt x="118" y="94"/>
                  </a:lnTo>
                  <a:lnTo>
                    <a:pt x="118" y="93"/>
                  </a:lnTo>
                  <a:lnTo>
                    <a:pt x="118" y="92"/>
                  </a:lnTo>
                  <a:lnTo>
                    <a:pt x="119" y="91"/>
                  </a:lnTo>
                  <a:lnTo>
                    <a:pt x="119" y="90"/>
                  </a:lnTo>
                  <a:lnTo>
                    <a:pt x="119" y="89"/>
                  </a:lnTo>
                  <a:lnTo>
                    <a:pt x="120" y="88"/>
                  </a:lnTo>
                  <a:lnTo>
                    <a:pt x="120" y="87"/>
                  </a:lnTo>
                  <a:lnTo>
                    <a:pt x="120" y="86"/>
                  </a:lnTo>
                  <a:lnTo>
                    <a:pt x="121" y="85"/>
                  </a:lnTo>
                  <a:lnTo>
                    <a:pt x="121" y="84"/>
                  </a:lnTo>
                  <a:lnTo>
                    <a:pt x="122" y="83"/>
                  </a:lnTo>
                  <a:lnTo>
                    <a:pt x="122" y="82"/>
                  </a:lnTo>
                  <a:lnTo>
                    <a:pt x="122" y="81"/>
                  </a:lnTo>
                  <a:lnTo>
                    <a:pt x="123" y="81"/>
                  </a:lnTo>
                  <a:lnTo>
                    <a:pt x="123" y="80"/>
                  </a:lnTo>
                  <a:lnTo>
                    <a:pt x="124" y="79"/>
                  </a:lnTo>
                  <a:lnTo>
                    <a:pt x="124" y="78"/>
                  </a:lnTo>
                  <a:lnTo>
                    <a:pt x="125" y="78"/>
                  </a:lnTo>
                  <a:lnTo>
                    <a:pt x="125" y="77"/>
                  </a:lnTo>
                  <a:lnTo>
                    <a:pt x="126" y="76"/>
                  </a:lnTo>
                  <a:lnTo>
                    <a:pt x="127" y="75"/>
                  </a:lnTo>
                  <a:lnTo>
                    <a:pt x="128" y="74"/>
                  </a:lnTo>
                  <a:lnTo>
                    <a:pt x="128" y="73"/>
                  </a:lnTo>
                  <a:lnTo>
                    <a:pt x="129" y="73"/>
                  </a:lnTo>
                  <a:lnTo>
                    <a:pt x="129" y="72"/>
                  </a:lnTo>
                  <a:lnTo>
                    <a:pt x="130" y="71"/>
                  </a:lnTo>
                  <a:lnTo>
                    <a:pt x="130" y="70"/>
                  </a:lnTo>
                  <a:lnTo>
                    <a:pt x="131" y="70"/>
                  </a:lnTo>
                  <a:lnTo>
                    <a:pt x="131" y="69"/>
                  </a:lnTo>
                  <a:lnTo>
                    <a:pt x="132" y="68"/>
                  </a:lnTo>
                  <a:lnTo>
                    <a:pt x="132" y="67"/>
                  </a:lnTo>
                  <a:lnTo>
                    <a:pt x="133" y="66"/>
                  </a:lnTo>
                  <a:lnTo>
                    <a:pt x="133" y="65"/>
                  </a:lnTo>
                  <a:lnTo>
                    <a:pt x="134" y="64"/>
                  </a:lnTo>
                  <a:lnTo>
                    <a:pt x="134" y="63"/>
                  </a:lnTo>
                  <a:lnTo>
                    <a:pt x="134" y="62"/>
                  </a:lnTo>
                  <a:lnTo>
                    <a:pt x="135" y="61"/>
                  </a:lnTo>
                  <a:lnTo>
                    <a:pt x="135" y="60"/>
                  </a:lnTo>
                  <a:lnTo>
                    <a:pt x="136" y="59"/>
                  </a:lnTo>
                  <a:lnTo>
                    <a:pt x="136" y="58"/>
                  </a:lnTo>
                  <a:lnTo>
                    <a:pt x="136" y="57"/>
                  </a:lnTo>
                  <a:lnTo>
                    <a:pt x="137" y="56"/>
                  </a:lnTo>
                  <a:lnTo>
                    <a:pt x="137" y="55"/>
                  </a:lnTo>
                  <a:lnTo>
                    <a:pt x="137" y="54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2"/>
                  </a:lnTo>
                  <a:lnTo>
                    <a:pt x="139" y="51"/>
                  </a:lnTo>
                  <a:lnTo>
                    <a:pt x="139" y="50"/>
                  </a:lnTo>
                  <a:lnTo>
                    <a:pt x="139" y="49"/>
                  </a:lnTo>
                  <a:lnTo>
                    <a:pt x="140" y="48"/>
                  </a:lnTo>
                  <a:lnTo>
                    <a:pt x="140" y="47"/>
                  </a:lnTo>
                  <a:lnTo>
                    <a:pt x="141" y="46"/>
                  </a:lnTo>
                  <a:lnTo>
                    <a:pt x="141" y="45"/>
                  </a:lnTo>
                  <a:lnTo>
                    <a:pt x="142" y="44"/>
                  </a:lnTo>
                  <a:lnTo>
                    <a:pt x="142" y="43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4" y="41"/>
                  </a:lnTo>
                  <a:lnTo>
                    <a:pt x="144" y="40"/>
                  </a:lnTo>
                  <a:lnTo>
                    <a:pt x="145" y="40"/>
                  </a:lnTo>
                  <a:lnTo>
                    <a:pt x="145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7" y="37"/>
                  </a:lnTo>
                  <a:lnTo>
                    <a:pt x="147" y="36"/>
                  </a:lnTo>
                  <a:lnTo>
                    <a:pt x="148" y="36"/>
                  </a:lnTo>
                  <a:lnTo>
                    <a:pt x="148" y="35"/>
                  </a:lnTo>
                  <a:lnTo>
                    <a:pt x="149" y="35"/>
                  </a:lnTo>
                  <a:lnTo>
                    <a:pt x="149" y="34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1"/>
                  </a:lnTo>
                  <a:lnTo>
                    <a:pt x="151" y="30"/>
                  </a:lnTo>
                  <a:lnTo>
                    <a:pt x="152" y="30"/>
                  </a:lnTo>
                  <a:lnTo>
                    <a:pt x="152" y="29"/>
                  </a:lnTo>
                  <a:lnTo>
                    <a:pt x="152" y="28"/>
                  </a:lnTo>
                  <a:lnTo>
                    <a:pt x="153" y="27"/>
                  </a:lnTo>
                  <a:lnTo>
                    <a:pt x="153" y="26"/>
                  </a:lnTo>
                  <a:lnTo>
                    <a:pt x="153" y="25"/>
                  </a:lnTo>
                  <a:lnTo>
                    <a:pt x="154" y="25"/>
                  </a:lnTo>
                  <a:lnTo>
                    <a:pt x="154" y="24"/>
                  </a:lnTo>
                  <a:lnTo>
                    <a:pt x="154" y="22"/>
                  </a:lnTo>
                  <a:lnTo>
                    <a:pt x="155" y="22"/>
                  </a:lnTo>
                  <a:lnTo>
                    <a:pt x="155" y="21"/>
                  </a:lnTo>
                  <a:lnTo>
                    <a:pt x="155" y="20"/>
                  </a:lnTo>
                  <a:lnTo>
                    <a:pt x="156" y="19"/>
                  </a:lnTo>
                  <a:lnTo>
                    <a:pt x="156" y="18"/>
                  </a:lnTo>
                  <a:lnTo>
                    <a:pt x="156" y="16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7" y="13"/>
                  </a:lnTo>
                  <a:lnTo>
                    <a:pt x="158" y="12"/>
                  </a:lnTo>
                  <a:lnTo>
                    <a:pt x="158" y="11"/>
                  </a:lnTo>
                  <a:lnTo>
                    <a:pt x="158" y="10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59" y="7"/>
                  </a:lnTo>
                  <a:lnTo>
                    <a:pt x="160" y="6"/>
                  </a:lnTo>
                  <a:lnTo>
                    <a:pt x="160" y="5"/>
                  </a:lnTo>
                  <a:lnTo>
                    <a:pt x="161" y="4"/>
                  </a:lnTo>
                  <a:lnTo>
                    <a:pt x="161" y="3"/>
                  </a:lnTo>
                  <a:lnTo>
                    <a:pt x="161" y="2"/>
                  </a:lnTo>
                  <a:lnTo>
                    <a:pt x="162" y="2"/>
                  </a:lnTo>
                  <a:lnTo>
                    <a:pt x="162" y="1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6" y="2"/>
                  </a:lnTo>
                  <a:lnTo>
                    <a:pt x="167" y="2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9"/>
                  </a:lnTo>
                  <a:lnTo>
                    <a:pt x="170" y="10"/>
                  </a:lnTo>
                  <a:lnTo>
                    <a:pt x="170" y="11"/>
                  </a:lnTo>
                  <a:lnTo>
                    <a:pt x="170" y="12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1" y="15"/>
                  </a:lnTo>
                  <a:lnTo>
                    <a:pt x="172" y="16"/>
                  </a:lnTo>
                  <a:lnTo>
                    <a:pt x="172" y="17"/>
                  </a:lnTo>
                  <a:lnTo>
                    <a:pt x="172" y="19"/>
                  </a:lnTo>
                  <a:lnTo>
                    <a:pt x="173" y="19"/>
                  </a:lnTo>
                  <a:lnTo>
                    <a:pt x="173" y="21"/>
                  </a:lnTo>
                  <a:lnTo>
                    <a:pt x="173" y="22"/>
                  </a:lnTo>
                  <a:lnTo>
                    <a:pt x="174" y="23"/>
                  </a:lnTo>
                  <a:lnTo>
                    <a:pt x="174" y="24"/>
                  </a:lnTo>
                  <a:lnTo>
                    <a:pt x="175" y="25"/>
                  </a:lnTo>
                  <a:lnTo>
                    <a:pt x="175" y="26"/>
                  </a:lnTo>
                  <a:lnTo>
                    <a:pt x="175" y="27"/>
                  </a:lnTo>
                  <a:lnTo>
                    <a:pt x="176" y="28"/>
                  </a:lnTo>
                  <a:lnTo>
                    <a:pt x="176" y="29"/>
                  </a:lnTo>
                  <a:lnTo>
                    <a:pt x="177" y="30"/>
                  </a:lnTo>
                  <a:lnTo>
                    <a:pt x="177" y="31"/>
                  </a:lnTo>
                  <a:lnTo>
                    <a:pt x="178" y="32"/>
                  </a:lnTo>
                  <a:lnTo>
                    <a:pt x="178" y="33"/>
                  </a:lnTo>
                  <a:lnTo>
                    <a:pt x="179" y="34"/>
                  </a:lnTo>
                  <a:lnTo>
                    <a:pt x="179" y="35"/>
                  </a:lnTo>
                  <a:lnTo>
                    <a:pt x="180" y="35"/>
                  </a:lnTo>
                  <a:lnTo>
                    <a:pt x="180" y="36"/>
                  </a:lnTo>
                  <a:lnTo>
                    <a:pt x="181" y="36"/>
                  </a:lnTo>
                  <a:lnTo>
                    <a:pt x="181" y="37"/>
                  </a:lnTo>
                  <a:lnTo>
                    <a:pt x="182" y="37"/>
                  </a:lnTo>
                  <a:lnTo>
                    <a:pt x="182" y="38"/>
                  </a:lnTo>
                  <a:lnTo>
                    <a:pt x="183" y="39"/>
                  </a:lnTo>
                  <a:lnTo>
                    <a:pt x="183" y="40"/>
                  </a:lnTo>
                  <a:lnTo>
                    <a:pt x="184" y="40"/>
                  </a:lnTo>
                  <a:lnTo>
                    <a:pt x="184" y="41"/>
                  </a:lnTo>
                  <a:lnTo>
                    <a:pt x="185" y="41"/>
                  </a:lnTo>
                  <a:lnTo>
                    <a:pt x="185" y="42"/>
                  </a:lnTo>
                  <a:lnTo>
                    <a:pt x="186" y="43"/>
                  </a:lnTo>
                  <a:lnTo>
                    <a:pt x="186" y="44"/>
                  </a:lnTo>
                  <a:lnTo>
                    <a:pt x="187" y="45"/>
                  </a:lnTo>
                  <a:lnTo>
                    <a:pt x="187" y="46"/>
                  </a:lnTo>
                  <a:lnTo>
                    <a:pt x="188" y="47"/>
                  </a:lnTo>
                  <a:lnTo>
                    <a:pt x="188" y="48"/>
                  </a:lnTo>
                  <a:lnTo>
                    <a:pt x="189" y="49"/>
                  </a:lnTo>
                  <a:lnTo>
                    <a:pt x="189" y="50"/>
                  </a:lnTo>
                  <a:lnTo>
                    <a:pt x="189" y="51"/>
                  </a:lnTo>
                  <a:lnTo>
                    <a:pt x="190" y="52"/>
                  </a:lnTo>
                  <a:lnTo>
                    <a:pt x="190" y="53"/>
                  </a:lnTo>
                  <a:lnTo>
                    <a:pt x="191" y="55"/>
                  </a:lnTo>
                  <a:lnTo>
                    <a:pt x="191" y="56"/>
                  </a:lnTo>
                  <a:lnTo>
                    <a:pt x="192" y="57"/>
                  </a:lnTo>
                  <a:lnTo>
                    <a:pt x="192" y="58"/>
                  </a:lnTo>
                  <a:lnTo>
                    <a:pt x="192" y="59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2"/>
                  </a:lnTo>
                  <a:lnTo>
                    <a:pt x="194" y="63"/>
                  </a:lnTo>
                  <a:lnTo>
                    <a:pt x="194" y="64"/>
                  </a:lnTo>
                  <a:lnTo>
                    <a:pt x="195" y="65"/>
                  </a:lnTo>
                  <a:lnTo>
                    <a:pt x="195" y="66"/>
                  </a:lnTo>
                  <a:lnTo>
                    <a:pt x="196" y="67"/>
                  </a:lnTo>
                  <a:lnTo>
                    <a:pt x="196" y="68"/>
                  </a:lnTo>
                  <a:lnTo>
                    <a:pt x="197" y="69"/>
                  </a:lnTo>
                  <a:lnTo>
                    <a:pt x="197" y="70"/>
                  </a:lnTo>
                  <a:lnTo>
                    <a:pt x="198" y="70"/>
                  </a:lnTo>
                  <a:lnTo>
                    <a:pt x="198" y="71"/>
                  </a:lnTo>
                  <a:lnTo>
                    <a:pt x="198" y="72"/>
                  </a:lnTo>
                  <a:lnTo>
                    <a:pt x="199" y="72"/>
                  </a:lnTo>
                  <a:lnTo>
                    <a:pt x="199" y="73"/>
                  </a:lnTo>
                  <a:lnTo>
                    <a:pt x="200" y="73"/>
                  </a:lnTo>
                  <a:lnTo>
                    <a:pt x="200" y="74"/>
                  </a:lnTo>
                  <a:lnTo>
                    <a:pt x="201" y="74"/>
                  </a:lnTo>
                  <a:lnTo>
                    <a:pt x="201" y="75"/>
                  </a:lnTo>
                  <a:lnTo>
                    <a:pt x="202" y="76"/>
                  </a:lnTo>
                  <a:lnTo>
                    <a:pt x="203" y="77"/>
                  </a:lnTo>
                  <a:lnTo>
                    <a:pt x="203" y="78"/>
                  </a:lnTo>
                  <a:lnTo>
                    <a:pt x="204" y="78"/>
                  </a:lnTo>
                  <a:lnTo>
                    <a:pt x="204" y="79"/>
                  </a:lnTo>
                  <a:lnTo>
                    <a:pt x="205" y="80"/>
                  </a:lnTo>
                  <a:lnTo>
                    <a:pt x="205" y="81"/>
                  </a:lnTo>
                  <a:lnTo>
                    <a:pt x="206" y="81"/>
                  </a:lnTo>
                  <a:lnTo>
                    <a:pt x="206" y="82"/>
                  </a:lnTo>
                  <a:lnTo>
                    <a:pt x="206" y="83"/>
                  </a:lnTo>
                  <a:lnTo>
                    <a:pt x="207" y="83"/>
                  </a:lnTo>
                  <a:lnTo>
                    <a:pt x="207" y="84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08" y="87"/>
                  </a:lnTo>
                  <a:lnTo>
                    <a:pt x="208" y="88"/>
                  </a:lnTo>
                  <a:lnTo>
                    <a:pt x="209" y="89"/>
                  </a:lnTo>
                  <a:lnTo>
                    <a:pt x="209" y="90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0" y="93"/>
                  </a:lnTo>
                  <a:lnTo>
                    <a:pt x="210" y="94"/>
                  </a:lnTo>
                  <a:lnTo>
                    <a:pt x="211" y="95"/>
                  </a:lnTo>
                  <a:lnTo>
                    <a:pt x="211" y="96"/>
                  </a:lnTo>
                  <a:lnTo>
                    <a:pt x="211" y="97"/>
                  </a:lnTo>
                  <a:lnTo>
                    <a:pt x="212" y="98"/>
                  </a:lnTo>
                  <a:lnTo>
                    <a:pt x="212" y="99"/>
                  </a:lnTo>
                  <a:lnTo>
                    <a:pt x="212" y="100"/>
                  </a:lnTo>
                  <a:lnTo>
                    <a:pt x="213" y="101"/>
                  </a:lnTo>
                  <a:lnTo>
                    <a:pt x="213" y="102"/>
                  </a:lnTo>
                  <a:lnTo>
                    <a:pt x="213" y="103"/>
                  </a:lnTo>
                  <a:lnTo>
                    <a:pt x="214" y="104"/>
                  </a:lnTo>
                  <a:lnTo>
                    <a:pt x="214" y="105"/>
                  </a:lnTo>
                  <a:lnTo>
                    <a:pt x="214" y="106"/>
                  </a:lnTo>
                  <a:lnTo>
                    <a:pt x="215" y="107"/>
                  </a:lnTo>
                  <a:lnTo>
                    <a:pt x="215" y="108"/>
                  </a:lnTo>
                  <a:lnTo>
                    <a:pt x="215" y="109"/>
                  </a:lnTo>
                  <a:lnTo>
                    <a:pt x="216" y="110"/>
                  </a:lnTo>
                  <a:lnTo>
                    <a:pt x="216" y="111"/>
                  </a:lnTo>
                  <a:lnTo>
                    <a:pt x="217" y="111"/>
                  </a:lnTo>
                  <a:lnTo>
                    <a:pt x="217" y="112"/>
                  </a:lnTo>
                  <a:lnTo>
                    <a:pt x="218" y="112"/>
                  </a:lnTo>
                  <a:lnTo>
                    <a:pt x="219" y="112"/>
                  </a:lnTo>
                  <a:lnTo>
                    <a:pt x="220" y="112"/>
                  </a:lnTo>
                  <a:lnTo>
                    <a:pt x="220" y="111"/>
                  </a:lnTo>
                  <a:lnTo>
                    <a:pt x="221" y="111"/>
                  </a:lnTo>
                  <a:lnTo>
                    <a:pt x="221" y="110"/>
                  </a:lnTo>
                  <a:lnTo>
                    <a:pt x="221" y="109"/>
                  </a:lnTo>
                  <a:lnTo>
                    <a:pt x="222" y="109"/>
                  </a:lnTo>
                  <a:lnTo>
                    <a:pt x="222" y="108"/>
                  </a:lnTo>
                  <a:lnTo>
                    <a:pt x="222" y="107"/>
                  </a:lnTo>
                  <a:lnTo>
                    <a:pt x="223" y="106"/>
                  </a:lnTo>
                  <a:lnTo>
                    <a:pt x="223" y="105"/>
                  </a:lnTo>
                  <a:lnTo>
                    <a:pt x="224" y="104"/>
                  </a:lnTo>
                  <a:lnTo>
                    <a:pt x="224" y="103"/>
                  </a:lnTo>
                  <a:lnTo>
                    <a:pt x="224" y="102"/>
                  </a:lnTo>
                  <a:lnTo>
                    <a:pt x="225" y="101"/>
                  </a:lnTo>
                  <a:lnTo>
                    <a:pt x="225" y="100"/>
                  </a:lnTo>
                  <a:lnTo>
                    <a:pt x="225" y="98"/>
                  </a:lnTo>
                  <a:lnTo>
                    <a:pt x="226" y="97"/>
                  </a:lnTo>
                  <a:lnTo>
                    <a:pt x="226" y="96"/>
                  </a:lnTo>
                  <a:lnTo>
                    <a:pt x="226" y="95"/>
                  </a:lnTo>
                  <a:lnTo>
                    <a:pt x="227" y="94"/>
                  </a:lnTo>
                  <a:lnTo>
                    <a:pt x="227" y="93"/>
                  </a:lnTo>
                  <a:lnTo>
                    <a:pt x="227" y="92"/>
                  </a:lnTo>
                  <a:lnTo>
                    <a:pt x="228" y="91"/>
                  </a:lnTo>
                  <a:lnTo>
                    <a:pt x="228" y="90"/>
                  </a:lnTo>
                  <a:lnTo>
                    <a:pt x="228" y="89"/>
                  </a:lnTo>
                  <a:lnTo>
                    <a:pt x="229" y="88"/>
                  </a:lnTo>
                  <a:lnTo>
                    <a:pt x="229" y="87"/>
                  </a:lnTo>
                  <a:lnTo>
                    <a:pt x="229" y="86"/>
                  </a:lnTo>
                  <a:lnTo>
                    <a:pt x="230" y="85"/>
                  </a:lnTo>
                  <a:lnTo>
                    <a:pt x="230" y="84"/>
                  </a:lnTo>
                  <a:lnTo>
                    <a:pt x="231" y="83"/>
                  </a:lnTo>
                  <a:lnTo>
                    <a:pt x="231" y="82"/>
                  </a:lnTo>
                  <a:lnTo>
                    <a:pt x="232" y="81"/>
                  </a:lnTo>
                  <a:lnTo>
                    <a:pt x="232" y="80"/>
                  </a:lnTo>
                  <a:lnTo>
                    <a:pt x="232" y="79"/>
                  </a:lnTo>
                  <a:lnTo>
                    <a:pt x="233" y="79"/>
                  </a:lnTo>
                  <a:lnTo>
                    <a:pt x="233" y="78"/>
                  </a:lnTo>
                  <a:lnTo>
                    <a:pt x="234" y="77"/>
                  </a:lnTo>
                  <a:lnTo>
                    <a:pt x="235" y="76"/>
                  </a:lnTo>
                  <a:lnTo>
                    <a:pt x="235" y="75"/>
                  </a:lnTo>
                  <a:lnTo>
                    <a:pt x="236" y="75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3"/>
                  </a:lnTo>
                  <a:lnTo>
                    <a:pt x="238" y="73"/>
                  </a:lnTo>
                  <a:lnTo>
                    <a:pt x="238" y="72"/>
                  </a:lnTo>
                  <a:lnTo>
                    <a:pt x="239" y="71"/>
                  </a:lnTo>
                  <a:lnTo>
                    <a:pt x="240" y="70"/>
                  </a:lnTo>
                  <a:lnTo>
                    <a:pt x="240" y="69"/>
                  </a:lnTo>
                  <a:lnTo>
                    <a:pt x="241" y="68"/>
                  </a:lnTo>
                  <a:lnTo>
                    <a:pt x="241" y="67"/>
                  </a:lnTo>
                  <a:lnTo>
                    <a:pt x="242" y="66"/>
                  </a:lnTo>
                  <a:lnTo>
                    <a:pt x="242" y="65"/>
                  </a:lnTo>
                  <a:lnTo>
                    <a:pt x="243" y="64"/>
                  </a:lnTo>
                  <a:lnTo>
                    <a:pt x="243" y="63"/>
                  </a:lnTo>
                  <a:lnTo>
                    <a:pt x="244" y="62"/>
                  </a:lnTo>
                  <a:lnTo>
                    <a:pt x="244" y="61"/>
                  </a:lnTo>
                  <a:lnTo>
                    <a:pt x="244" y="60"/>
                  </a:lnTo>
                  <a:lnTo>
                    <a:pt x="245" y="59"/>
                  </a:lnTo>
                  <a:lnTo>
                    <a:pt x="245" y="58"/>
                  </a:lnTo>
                  <a:lnTo>
                    <a:pt x="245" y="57"/>
                  </a:lnTo>
                  <a:lnTo>
                    <a:pt x="246" y="56"/>
                  </a:lnTo>
                  <a:lnTo>
                    <a:pt x="246" y="55"/>
                  </a:lnTo>
                  <a:lnTo>
                    <a:pt x="247" y="54"/>
                  </a:lnTo>
                  <a:lnTo>
                    <a:pt x="247" y="53"/>
                  </a:lnTo>
                  <a:lnTo>
                    <a:pt x="247" y="52"/>
                  </a:lnTo>
                  <a:lnTo>
                    <a:pt x="248" y="51"/>
                  </a:lnTo>
                  <a:lnTo>
                    <a:pt x="248" y="50"/>
                  </a:lnTo>
                  <a:lnTo>
                    <a:pt x="249" y="49"/>
                  </a:lnTo>
                  <a:lnTo>
                    <a:pt x="249" y="48"/>
                  </a:lnTo>
                  <a:lnTo>
                    <a:pt x="249" y="47"/>
                  </a:lnTo>
                  <a:lnTo>
                    <a:pt x="250" y="46"/>
                  </a:lnTo>
                  <a:lnTo>
                    <a:pt x="250" y="45"/>
                  </a:lnTo>
                  <a:lnTo>
                    <a:pt x="250" y="44"/>
                  </a:lnTo>
                  <a:lnTo>
                    <a:pt x="251" y="44"/>
                  </a:lnTo>
                  <a:lnTo>
                    <a:pt x="251" y="43"/>
                  </a:lnTo>
                  <a:lnTo>
                    <a:pt x="252" y="42"/>
                  </a:lnTo>
                  <a:lnTo>
                    <a:pt x="252" y="41"/>
                  </a:lnTo>
                  <a:lnTo>
                    <a:pt x="253" y="41"/>
                  </a:lnTo>
                  <a:lnTo>
                    <a:pt x="253" y="40"/>
                  </a:lnTo>
                  <a:lnTo>
                    <a:pt x="254" y="39"/>
                  </a:lnTo>
                  <a:lnTo>
                    <a:pt x="255" y="38"/>
                  </a:lnTo>
                  <a:lnTo>
                    <a:pt x="255" y="37"/>
                  </a:lnTo>
                  <a:lnTo>
                    <a:pt x="256" y="37"/>
                  </a:lnTo>
                  <a:lnTo>
                    <a:pt x="256" y="36"/>
                  </a:lnTo>
                  <a:lnTo>
                    <a:pt x="257" y="36"/>
                  </a:lnTo>
                  <a:lnTo>
                    <a:pt x="257" y="35"/>
                  </a:lnTo>
                  <a:lnTo>
                    <a:pt x="258" y="35"/>
                  </a:lnTo>
                  <a:lnTo>
                    <a:pt x="258" y="34"/>
                  </a:lnTo>
                  <a:lnTo>
                    <a:pt x="259" y="33"/>
                  </a:lnTo>
                  <a:lnTo>
                    <a:pt x="259" y="32"/>
                  </a:lnTo>
                  <a:lnTo>
                    <a:pt x="260" y="32"/>
                  </a:lnTo>
                  <a:lnTo>
                    <a:pt x="260" y="31"/>
                  </a:lnTo>
                  <a:lnTo>
                    <a:pt x="260" y="30"/>
                  </a:lnTo>
                  <a:lnTo>
                    <a:pt x="261" y="30"/>
                  </a:lnTo>
                  <a:lnTo>
                    <a:pt x="261" y="29"/>
                  </a:lnTo>
                  <a:lnTo>
                    <a:pt x="261" y="28"/>
                  </a:lnTo>
                  <a:lnTo>
                    <a:pt x="262" y="27"/>
                  </a:lnTo>
                  <a:lnTo>
                    <a:pt x="262" y="26"/>
                  </a:lnTo>
                  <a:lnTo>
                    <a:pt x="263" y="25"/>
                  </a:lnTo>
                  <a:lnTo>
                    <a:pt x="263" y="24"/>
                  </a:lnTo>
                  <a:lnTo>
                    <a:pt x="263" y="23"/>
                  </a:lnTo>
                  <a:lnTo>
                    <a:pt x="263" y="22"/>
                  </a:lnTo>
                  <a:lnTo>
                    <a:pt x="264" y="21"/>
                  </a:lnTo>
                  <a:lnTo>
                    <a:pt x="264" y="20"/>
                  </a:lnTo>
                  <a:lnTo>
                    <a:pt x="265" y="19"/>
                  </a:lnTo>
                  <a:lnTo>
                    <a:pt x="265" y="18"/>
                  </a:lnTo>
                  <a:lnTo>
                    <a:pt x="265" y="17"/>
                  </a:lnTo>
                  <a:lnTo>
                    <a:pt x="266" y="16"/>
                  </a:lnTo>
                  <a:lnTo>
                    <a:pt x="266" y="15"/>
                  </a:lnTo>
                  <a:lnTo>
                    <a:pt x="266" y="14"/>
                  </a:lnTo>
                  <a:lnTo>
                    <a:pt x="267" y="13"/>
                  </a:lnTo>
                  <a:lnTo>
                    <a:pt x="267" y="11"/>
                  </a:lnTo>
                  <a:lnTo>
                    <a:pt x="267" y="10"/>
                  </a:lnTo>
                  <a:lnTo>
                    <a:pt x="267" y="9"/>
                  </a:lnTo>
                  <a:lnTo>
                    <a:pt x="268" y="8"/>
                  </a:lnTo>
                  <a:lnTo>
                    <a:pt x="268" y="7"/>
                  </a:lnTo>
                  <a:lnTo>
                    <a:pt x="269" y="6"/>
                  </a:lnTo>
                  <a:lnTo>
                    <a:pt x="269" y="5"/>
                  </a:lnTo>
                  <a:lnTo>
                    <a:pt x="269" y="4"/>
                  </a:lnTo>
                  <a:lnTo>
                    <a:pt x="270" y="3"/>
                  </a:lnTo>
                  <a:lnTo>
                    <a:pt x="270" y="2"/>
                  </a:lnTo>
                  <a:lnTo>
                    <a:pt x="271" y="2"/>
                  </a:lnTo>
                  <a:lnTo>
                    <a:pt x="271" y="1"/>
                  </a:lnTo>
                  <a:lnTo>
                    <a:pt x="272" y="0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1"/>
                  </a:lnTo>
                  <a:lnTo>
                    <a:pt x="275" y="2"/>
                  </a:lnTo>
                  <a:lnTo>
                    <a:pt x="276" y="2"/>
                  </a:lnTo>
                  <a:lnTo>
                    <a:pt x="276" y="3"/>
                  </a:lnTo>
                  <a:lnTo>
                    <a:pt x="276" y="4"/>
                  </a:lnTo>
                  <a:lnTo>
                    <a:pt x="277" y="4"/>
                  </a:lnTo>
                  <a:lnTo>
                    <a:pt x="277" y="5"/>
                  </a:lnTo>
                  <a:lnTo>
                    <a:pt x="277" y="6"/>
                  </a:lnTo>
                  <a:lnTo>
                    <a:pt x="278" y="7"/>
                  </a:lnTo>
                  <a:lnTo>
                    <a:pt x="278" y="8"/>
                  </a:lnTo>
                  <a:lnTo>
                    <a:pt x="278" y="9"/>
                  </a:lnTo>
                  <a:lnTo>
                    <a:pt x="279" y="10"/>
                  </a:lnTo>
                  <a:lnTo>
                    <a:pt x="279" y="11"/>
                  </a:lnTo>
                  <a:lnTo>
                    <a:pt x="279" y="12"/>
                  </a:lnTo>
                  <a:lnTo>
                    <a:pt x="280" y="13"/>
                  </a:lnTo>
                  <a:lnTo>
                    <a:pt x="280" y="14"/>
                  </a:lnTo>
                  <a:lnTo>
                    <a:pt x="280" y="15"/>
                  </a:lnTo>
                  <a:lnTo>
                    <a:pt x="281" y="16"/>
                  </a:lnTo>
                  <a:lnTo>
                    <a:pt x="281" y="17"/>
                  </a:lnTo>
                  <a:lnTo>
                    <a:pt x="281" y="18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1"/>
                  </a:lnTo>
                  <a:lnTo>
                    <a:pt x="283" y="22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4" y="25"/>
                  </a:lnTo>
                  <a:lnTo>
                    <a:pt x="284" y="26"/>
                  </a:lnTo>
                  <a:lnTo>
                    <a:pt x="284" y="27"/>
                  </a:lnTo>
                  <a:lnTo>
                    <a:pt x="284" y="28"/>
                  </a:lnTo>
                  <a:lnTo>
                    <a:pt x="285" y="28"/>
                  </a:lnTo>
                  <a:lnTo>
                    <a:pt x="285" y="29"/>
                  </a:lnTo>
                  <a:lnTo>
                    <a:pt x="285" y="30"/>
                  </a:lnTo>
                  <a:lnTo>
                    <a:pt x="286" y="31"/>
                  </a:lnTo>
                  <a:lnTo>
                    <a:pt x="286" y="32"/>
                  </a:lnTo>
                  <a:lnTo>
                    <a:pt x="287" y="32"/>
                  </a:lnTo>
                  <a:lnTo>
                    <a:pt x="287" y="33"/>
                  </a:lnTo>
                  <a:lnTo>
                    <a:pt x="288" y="34"/>
                  </a:lnTo>
                  <a:lnTo>
                    <a:pt x="288" y="35"/>
                  </a:lnTo>
                  <a:lnTo>
                    <a:pt x="289" y="35"/>
                  </a:lnTo>
                  <a:lnTo>
                    <a:pt x="289" y="36"/>
                  </a:lnTo>
                  <a:lnTo>
                    <a:pt x="290" y="36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1" y="38"/>
                  </a:lnTo>
                  <a:lnTo>
                    <a:pt x="292" y="39"/>
                  </a:lnTo>
                  <a:lnTo>
                    <a:pt x="293" y="40"/>
                  </a:lnTo>
                  <a:lnTo>
                    <a:pt x="293" y="41"/>
                  </a:lnTo>
                  <a:lnTo>
                    <a:pt x="294" y="41"/>
                  </a:lnTo>
                  <a:lnTo>
                    <a:pt x="294" y="42"/>
                  </a:lnTo>
                  <a:lnTo>
                    <a:pt x="295" y="43"/>
                  </a:lnTo>
                  <a:lnTo>
                    <a:pt x="295" y="44"/>
                  </a:lnTo>
                  <a:lnTo>
                    <a:pt x="296" y="45"/>
                  </a:lnTo>
                  <a:lnTo>
                    <a:pt x="296" y="46"/>
                  </a:lnTo>
                  <a:lnTo>
                    <a:pt x="297" y="47"/>
                  </a:lnTo>
                  <a:lnTo>
                    <a:pt x="297" y="48"/>
                  </a:lnTo>
                  <a:lnTo>
                    <a:pt x="298" y="49"/>
                  </a:lnTo>
                  <a:lnTo>
                    <a:pt x="298" y="50"/>
                  </a:lnTo>
                  <a:lnTo>
                    <a:pt x="298" y="51"/>
                  </a:lnTo>
                  <a:lnTo>
                    <a:pt x="299" y="51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4"/>
                  </a:lnTo>
                  <a:lnTo>
                    <a:pt x="300" y="55"/>
                  </a:lnTo>
                  <a:lnTo>
                    <a:pt x="300" y="56"/>
                  </a:lnTo>
                  <a:lnTo>
                    <a:pt x="301" y="57"/>
                  </a:lnTo>
                  <a:lnTo>
                    <a:pt x="301" y="58"/>
                  </a:lnTo>
                  <a:lnTo>
                    <a:pt x="301" y="59"/>
                  </a:lnTo>
                  <a:lnTo>
                    <a:pt x="302" y="60"/>
                  </a:lnTo>
                  <a:lnTo>
                    <a:pt x="302" y="61"/>
                  </a:lnTo>
                  <a:lnTo>
                    <a:pt x="302" y="62"/>
                  </a:lnTo>
                  <a:lnTo>
                    <a:pt x="303" y="63"/>
                  </a:lnTo>
                  <a:lnTo>
                    <a:pt x="303" y="64"/>
                  </a:lnTo>
                  <a:lnTo>
                    <a:pt x="304" y="65"/>
                  </a:lnTo>
                  <a:lnTo>
                    <a:pt x="304" y="66"/>
                  </a:lnTo>
                  <a:lnTo>
                    <a:pt x="305" y="67"/>
                  </a:lnTo>
                  <a:lnTo>
                    <a:pt x="305" y="68"/>
                  </a:lnTo>
                  <a:lnTo>
                    <a:pt x="306" y="69"/>
                  </a:lnTo>
                  <a:lnTo>
                    <a:pt x="306" y="70"/>
                  </a:lnTo>
                  <a:lnTo>
                    <a:pt x="307" y="71"/>
                  </a:lnTo>
                  <a:lnTo>
                    <a:pt x="307" y="72"/>
                  </a:lnTo>
                  <a:lnTo>
                    <a:pt x="308" y="72"/>
                  </a:lnTo>
                  <a:lnTo>
                    <a:pt x="308" y="73"/>
                  </a:lnTo>
                  <a:lnTo>
                    <a:pt x="309" y="73"/>
                  </a:lnTo>
                  <a:lnTo>
                    <a:pt x="309" y="74"/>
                  </a:lnTo>
                  <a:lnTo>
                    <a:pt x="310" y="74"/>
                  </a:lnTo>
                  <a:lnTo>
                    <a:pt x="310" y="75"/>
                  </a:lnTo>
                  <a:lnTo>
                    <a:pt x="311" y="75"/>
                  </a:lnTo>
                  <a:lnTo>
                    <a:pt x="311" y="76"/>
                  </a:lnTo>
                  <a:lnTo>
                    <a:pt x="312" y="77"/>
                  </a:lnTo>
                  <a:lnTo>
                    <a:pt x="313" y="78"/>
                  </a:lnTo>
                  <a:lnTo>
                    <a:pt x="313" y="79"/>
                  </a:lnTo>
                  <a:lnTo>
                    <a:pt x="314" y="79"/>
                  </a:lnTo>
                  <a:lnTo>
                    <a:pt x="314" y="80"/>
                  </a:lnTo>
                  <a:lnTo>
                    <a:pt x="314" y="81"/>
                  </a:lnTo>
                  <a:lnTo>
                    <a:pt x="315" y="81"/>
                  </a:lnTo>
                  <a:lnTo>
                    <a:pt x="315" y="82"/>
                  </a:lnTo>
                  <a:lnTo>
                    <a:pt x="316" y="83"/>
                  </a:lnTo>
                  <a:lnTo>
                    <a:pt x="316" y="84"/>
                  </a:lnTo>
                  <a:lnTo>
                    <a:pt x="316" y="85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8" y="88"/>
                  </a:lnTo>
                  <a:lnTo>
                    <a:pt x="318" y="90"/>
                  </a:lnTo>
                  <a:lnTo>
                    <a:pt x="318" y="91"/>
                  </a:lnTo>
                  <a:lnTo>
                    <a:pt x="319" y="92"/>
                  </a:lnTo>
                  <a:lnTo>
                    <a:pt x="319" y="93"/>
                  </a:lnTo>
                  <a:lnTo>
                    <a:pt x="319" y="94"/>
                  </a:lnTo>
                  <a:lnTo>
                    <a:pt x="320" y="96"/>
                  </a:lnTo>
                  <a:lnTo>
                    <a:pt x="320" y="97"/>
                  </a:lnTo>
                  <a:lnTo>
                    <a:pt x="320" y="98"/>
                  </a:lnTo>
                  <a:lnTo>
                    <a:pt x="321" y="99"/>
                  </a:lnTo>
                  <a:lnTo>
                    <a:pt x="321" y="100"/>
                  </a:lnTo>
                  <a:lnTo>
                    <a:pt x="321" y="101"/>
                  </a:lnTo>
                  <a:lnTo>
                    <a:pt x="322" y="102"/>
                  </a:lnTo>
                  <a:lnTo>
                    <a:pt x="322" y="103"/>
                  </a:lnTo>
                  <a:lnTo>
                    <a:pt x="322" y="104"/>
                  </a:lnTo>
                  <a:lnTo>
                    <a:pt x="323" y="105"/>
                  </a:lnTo>
                  <a:lnTo>
                    <a:pt x="323" y="106"/>
                  </a:lnTo>
                  <a:lnTo>
                    <a:pt x="323" y="107"/>
                  </a:lnTo>
                  <a:lnTo>
                    <a:pt x="324" y="107"/>
                  </a:lnTo>
                  <a:lnTo>
                    <a:pt x="324" y="108"/>
                  </a:lnTo>
                  <a:lnTo>
                    <a:pt x="324" y="109"/>
                  </a:lnTo>
                  <a:lnTo>
                    <a:pt x="325" y="110"/>
                  </a:lnTo>
                  <a:lnTo>
                    <a:pt x="325" y="111"/>
                  </a:lnTo>
                  <a:lnTo>
                    <a:pt x="326" y="111"/>
                  </a:lnTo>
                  <a:lnTo>
                    <a:pt x="326" y="112"/>
                  </a:lnTo>
                  <a:lnTo>
                    <a:pt x="327" y="112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3669394" y="4094685"/>
          <a:ext cx="7520154" cy="451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4" name="Equation" r:id="rId7" imgW="5067300" imgH="317500" progId="">
                  <p:embed/>
                </p:oleObj>
              </mc:Choice>
              <mc:Fallback>
                <p:oleObj name="Equation" r:id="rId7" imgW="5067300" imgH="317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394" y="4094685"/>
                        <a:ext cx="7520154" cy="451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Полотно 412"/>
          <p:cNvGrpSpPr/>
          <p:nvPr/>
        </p:nvGrpSpPr>
        <p:grpSpPr>
          <a:xfrm>
            <a:off x="802353" y="3508845"/>
            <a:ext cx="2936968" cy="921414"/>
            <a:chOff x="0" y="0"/>
            <a:chExt cx="2822575" cy="1096645"/>
          </a:xfrm>
          <a:noFill/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2822575" cy="1096645"/>
            </a:xfrm>
            <a:prstGeom prst="rect">
              <a:avLst/>
            </a:prstGeom>
            <a:grpFill/>
          </p:spPr>
        </p:sp>
        <p:cxnSp>
          <p:nvCxnSpPr>
            <p:cNvPr id="38" name="Line 414"/>
            <p:cNvCxnSpPr/>
            <p:nvPr/>
          </p:nvCxnSpPr>
          <p:spPr bwMode="auto">
            <a:xfrm>
              <a:off x="171411" y="511821"/>
              <a:ext cx="2646164" cy="600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/>
              <a:tailEnd type="arrow" w="lg" len="med"/>
            </a:ln>
          </p:spPr>
        </p:cxnSp>
        <p:sp>
          <p:nvSpPr>
            <p:cNvPr id="39" name="Rectangle 415"/>
            <p:cNvSpPr>
              <a:spLocks noChangeArrowheads="1"/>
            </p:cNvSpPr>
            <p:nvPr/>
          </p:nvSpPr>
          <p:spPr bwMode="auto">
            <a:xfrm>
              <a:off x="72404" y="511821"/>
              <a:ext cx="73947" cy="166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0" name="Line 416"/>
            <p:cNvCxnSpPr/>
            <p:nvPr/>
          </p:nvCxnSpPr>
          <p:spPr bwMode="auto">
            <a:xfrm>
              <a:off x="173311" y="5000"/>
              <a:ext cx="600" cy="1087845"/>
            </a:xfrm>
            <a:prstGeom prst="line">
              <a:avLst/>
            </a:prstGeom>
            <a:grpFill/>
            <a:ln w="7620">
              <a:solidFill>
                <a:srgbClr val="000000"/>
              </a:solidFill>
              <a:round/>
              <a:headEnd type="arrow" w="lg" len="med"/>
              <a:tailEnd/>
            </a:ln>
          </p:spPr>
        </p:cxnSp>
        <p:sp>
          <p:nvSpPr>
            <p:cNvPr id="41" name="Rectangle 417"/>
            <p:cNvSpPr>
              <a:spLocks noChangeArrowheads="1"/>
            </p:cNvSpPr>
            <p:nvPr/>
          </p:nvSpPr>
          <p:spPr bwMode="auto">
            <a:xfrm>
              <a:off x="2739370" y="542322"/>
              <a:ext cx="41596" cy="166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Rectangle 418"/>
            <p:cNvSpPr>
              <a:spLocks noChangeArrowheads="1"/>
            </p:cNvSpPr>
            <p:nvPr/>
          </p:nvSpPr>
          <p:spPr bwMode="auto">
            <a:xfrm>
              <a:off x="0" y="5100"/>
              <a:ext cx="101677" cy="1665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r>
                <a:rPr lang="en-US" sz="1200" i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  <a:r>
                <a:rPr lang="en-US" sz="1200" i="1" baseline="-25000">
                  <a:latin typeface="Times New Roman" panose="02020603050405020304" pitchFamily="18" charset="0"/>
                  <a:ea typeface="Times New Roman" panose="02020603050405020304" pitchFamily="18" charset="0"/>
                </a:rPr>
                <a:t>t</a:t>
              </a:r>
              <a:endParaRPr lang="ru-RU" sz="120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" name="Freeform 419"/>
            <p:cNvSpPr>
              <a:spLocks/>
            </p:cNvSpPr>
            <p:nvPr/>
          </p:nvSpPr>
          <p:spPr bwMode="auto">
            <a:xfrm>
              <a:off x="391724" y="50102"/>
              <a:ext cx="386124" cy="922038"/>
            </a:xfrm>
            <a:custGeom>
              <a:avLst/>
              <a:gdLst>
                <a:gd name="T0" fmla="*/ 0 w 608"/>
                <a:gd name="T1" fmla="*/ 922020 h 1452"/>
                <a:gd name="T2" fmla="*/ 196215 w 608"/>
                <a:gd name="T3" fmla="*/ 0 h 1452"/>
                <a:gd name="T4" fmla="*/ 386080 w 608"/>
                <a:gd name="T5" fmla="*/ 922020 h 1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8" h="1452">
                  <a:moveTo>
                    <a:pt x="0" y="1452"/>
                  </a:moveTo>
                  <a:cubicBezTo>
                    <a:pt x="104" y="726"/>
                    <a:pt x="208" y="0"/>
                    <a:pt x="309" y="0"/>
                  </a:cubicBezTo>
                  <a:cubicBezTo>
                    <a:pt x="410" y="0"/>
                    <a:pt x="569" y="1210"/>
                    <a:pt x="608" y="1452"/>
                  </a:cubicBezTo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Freeform 420"/>
            <p:cNvSpPr>
              <a:spLocks/>
            </p:cNvSpPr>
            <p:nvPr/>
          </p:nvSpPr>
          <p:spPr bwMode="auto">
            <a:xfrm>
              <a:off x="1205275" y="50102"/>
              <a:ext cx="386124" cy="922038"/>
            </a:xfrm>
            <a:custGeom>
              <a:avLst/>
              <a:gdLst>
                <a:gd name="T0" fmla="*/ 0 w 608"/>
                <a:gd name="T1" fmla="*/ 922020 h 1452"/>
                <a:gd name="T2" fmla="*/ 196215 w 608"/>
                <a:gd name="T3" fmla="*/ 0 h 1452"/>
                <a:gd name="T4" fmla="*/ 386080 w 608"/>
                <a:gd name="T5" fmla="*/ 922020 h 1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8" h="1452">
                  <a:moveTo>
                    <a:pt x="0" y="1452"/>
                  </a:moveTo>
                  <a:cubicBezTo>
                    <a:pt x="104" y="726"/>
                    <a:pt x="208" y="0"/>
                    <a:pt x="309" y="0"/>
                  </a:cubicBezTo>
                  <a:cubicBezTo>
                    <a:pt x="410" y="0"/>
                    <a:pt x="569" y="1210"/>
                    <a:pt x="608" y="1452"/>
                  </a:cubicBezTo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Freeform 421"/>
            <p:cNvSpPr>
              <a:spLocks/>
            </p:cNvSpPr>
            <p:nvPr/>
          </p:nvSpPr>
          <p:spPr bwMode="auto">
            <a:xfrm>
              <a:off x="2018725" y="50102"/>
              <a:ext cx="386124" cy="922038"/>
            </a:xfrm>
            <a:custGeom>
              <a:avLst/>
              <a:gdLst>
                <a:gd name="T0" fmla="*/ 0 w 608"/>
                <a:gd name="T1" fmla="*/ 922020 h 1452"/>
                <a:gd name="T2" fmla="*/ 196215 w 608"/>
                <a:gd name="T3" fmla="*/ 0 h 1452"/>
                <a:gd name="T4" fmla="*/ 386080 w 608"/>
                <a:gd name="T5" fmla="*/ 922020 h 1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8" h="1452">
                  <a:moveTo>
                    <a:pt x="0" y="1452"/>
                  </a:moveTo>
                  <a:cubicBezTo>
                    <a:pt x="104" y="726"/>
                    <a:pt x="208" y="0"/>
                    <a:pt x="309" y="0"/>
                  </a:cubicBezTo>
                  <a:cubicBezTo>
                    <a:pt x="410" y="0"/>
                    <a:pt x="569" y="1210"/>
                    <a:pt x="608" y="1452"/>
                  </a:cubicBezTo>
                </a:path>
              </a:pathLst>
            </a:cu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cxnSp>
          <p:nvCxnSpPr>
            <p:cNvPr id="46" name="AutoShape 422"/>
            <p:cNvCxnSpPr>
              <a:cxnSpLocks noChangeShapeType="1"/>
            </p:cNvCxnSpPr>
            <p:nvPr/>
          </p:nvCxnSpPr>
          <p:spPr bwMode="auto">
            <a:xfrm>
              <a:off x="777848" y="972140"/>
              <a:ext cx="427427" cy="700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47" name="AutoShape 423"/>
            <p:cNvCxnSpPr>
              <a:cxnSpLocks noChangeShapeType="1"/>
            </p:cNvCxnSpPr>
            <p:nvPr/>
          </p:nvCxnSpPr>
          <p:spPr bwMode="auto">
            <a:xfrm>
              <a:off x="1591399" y="972140"/>
              <a:ext cx="427326" cy="700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48" name="AutoShape 424"/>
            <p:cNvCxnSpPr>
              <a:cxnSpLocks noChangeShapeType="1"/>
            </p:cNvCxnSpPr>
            <p:nvPr/>
          </p:nvCxnSpPr>
          <p:spPr bwMode="auto">
            <a:xfrm>
              <a:off x="2404849" y="972140"/>
              <a:ext cx="243215" cy="700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cxnSp>
          <p:nvCxnSpPr>
            <p:cNvPr id="49" name="AutoShape 425"/>
            <p:cNvCxnSpPr>
              <a:cxnSpLocks noChangeShapeType="1"/>
            </p:cNvCxnSpPr>
            <p:nvPr/>
          </p:nvCxnSpPr>
          <p:spPr bwMode="auto">
            <a:xfrm>
              <a:off x="172011" y="971540"/>
              <a:ext cx="219714" cy="600"/>
            </a:xfrm>
            <a:prstGeom prst="straightConnector1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50" name="Freeform 426"/>
            <p:cNvSpPr>
              <a:spLocks/>
            </p:cNvSpPr>
            <p:nvPr/>
          </p:nvSpPr>
          <p:spPr bwMode="auto">
            <a:xfrm>
              <a:off x="160010" y="49502"/>
              <a:ext cx="2435351" cy="922038"/>
            </a:xfrm>
            <a:custGeom>
              <a:avLst/>
              <a:gdLst>
                <a:gd name="T0" fmla="*/ 67025 w 327"/>
                <a:gd name="T1" fmla="*/ 906780 h 121"/>
                <a:gd name="T2" fmla="*/ 134049 w 327"/>
                <a:gd name="T3" fmla="*/ 922020 h 121"/>
                <a:gd name="T4" fmla="*/ 193626 w 327"/>
                <a:gd name="T5" fmla="*/ 891540 h 121"/>
                <a:gd name="T6" fmla="*/ 223415 w 327"/>
                <a:gd name="T7" fmla="*/ 800100 h 121"/>
                <a:gd name="T8" fmla="*/ 253204 w 327"/>
                <a:gd name="T9" fmla="*/ 678180 h 121"/>
                <a:gd name="T10" fmla="*/ 282993 w 327"/>
                <a:gd name="T11" fmla="*/ 525780 h 121"/>
                <a:gd name="T12" fmla="*/ 305334 w 327"/>
                <a:gd name="T13" fmla="*/ 358140 h 121"/>
                <a:gd name="T14" fmla="*/ 335123 w 327"/>
                <a:gd name="T15" fmla="*/ 213360 h 121"/>
                <a:gd name="T16" fmla="*/ 357464 w 327"/>
                <a:gd name="T17" fmla="*/ 106680 h 121"/>
                <a:gd name="T18" fmla="*/ 394700 w 327"/>
                <a:gd name="T19" fmla="*/ 22860 h 121"/>
                <a:gd name="T20" fmla="*/ 446830 w 327"/>
                <a:gd name="T21" fmla="*/ 15240 h 121"/>
                <a:gd name="T22" fmla="*/ 484066 w 327"/>
                <a:gd name="T23" fmla="*/ 83820 h 121"/>
                <a:gd name="T24" fmla="*/ 506408 w 327"/>
                <a:gd name="T25" fmla="*/ 190500 h 121"/>
                <a:gd name="T26" fmla="*/ 536196 w 327"/>
                <a:gd name="T27" fmla="*/ 327660 h 121"/>
                <a:gd name="T28" fmla="*/ 565985 w 327"/>
                <a:gd name="T29" fmla="*/ 487680 h 121"/>
                <a:gd name="T30" fmla="*/ 588327 w 327"/>
                <a:gd name="T31" fmla="*/ 647700 h 121"/>
                <a:gd name="T32" fmla="*/ 618115 w 327"/>
                <a:gd name="T33" fmla="*/ 777240 h 121"/>
                <a:gd name="T34" fmla="*/ 647904 w 327"/>
                <a:gd name="T35" fmla="*/ 876300 h 121"/>
                <a:gd name="T36" fmla="*/ 714928 w 327"/>
                <a:gd name="T37" fmla="*/ 922020 h 121"/>
                <a:gd name="T38" fmla="*/ 781953 w 327"/>
                <a:gd name="T39" fmla="*/ 914400 h 121"/>
                <a:gd name="T40" fmla="*/ 863872 w 327"/>
                <a:gd name="T41" fmla="*/ 914400 h 121"/>
                <a:gd name="T42" fmla="*/ 930896 w 327"/>
                <a:gd name="T43" fmla="*/ 914400 h 121"/>
                <a:gd name="T44" fmla="*/ 1005368 w 327"/>
                <a:gd name="T45" fmla="*/ 899160 h 121"/>
                <a:gd name="T46" fmla="*/ 1035157 w 327"/>
                <a:gd name="T47" fmla="*/ 815340 h 121"/>
                <a:gd name="T48" fmla="*/ 1064945 w 327"/>
                <a:gd name="T49" fmla="*/ 693420 h 121"/>
                <a:gd name="T50" fmla="*/ 1087287 w 327"/>
                <a:gd name="T51" fmla="*/ 541020 h 121"/>
                <a:gd name="T52" fmla="*/ 1117076 w 327"/>
                <a:gd name="T53" fmla="*/ 381000 h 121"/>
                <a:gd name="T54" fmla="*/ 1139417 w 327"/>
                <a:gd name="T55" fmla="*/ 228600 h 121"/>
                <a:gd name="T56" fmla="*/ 1169206 w 327"/>
                <a:gd name="T57" fmla="*/ 114300 h 121"/>
                <a:gd name="T58" fmla="*/ 1198995 w 327"/>
                <a:gd name="T59" fmla="*/ 38100 h 121"/>
                <a:gd name="T60" fmla="*/ 1251125 w 327"/>
                <a:gd name="T61" fmla="*/ 7620 h 121"/>
                <a:gd name="T62" fmla="*/ 1288361 w 327"/>
                <a:gd name="T63" fmla="*/ 76200 h 121"/>
                <a:gd name="T64" fmla="*/ 1318149 w 327"/>
                <a:gd name="T65" fmla="*/ 175260 h 121"/>
                <a:gd name="T66" fmla="*/ 1347938 w 327"/>
                <a:gd name="T67" fmla="*/ 312420 h 121"/>
                <a:gd name="T68" fmla="*/ 1370280 w 327"/>
                <a:gd name="T69" fmla="*/ 464820 h 121"/>
                <a:gd name="T70" fmla="*/ 1400068 w 327"/>
                <a:gd name="T71" fmla="*/ 624840 h 121"/>
                <a:gd name="T72" fmla="*/ 1422410 w 327"/>
                <a:gd name="T73" fmla="*/ 769620 h 121"/>
                <a:gd name="T74" fmla="*/ 1452198 w 327"/>
                <a:gd name="T75" fmla="*/ 861060 h 121"/>
                <a:gd name="T76" fmla="*/ 1489434 w 327"/>
                <a:gd name="T77" fmla="*/ 922020 h 121"/>
                <a:gd name="T78" fmla="*/ 1571353 w 327"/>
                <a:gd name="T79" fmla="*/ 914400 h 121"/>
                <a:gd name="T80" fmla="*/ 1645825 w 327"/>
                <a:gd name="T81" fmla="*/ 914400 h 121"/>
                <a:gd name="T82" fmla="*/ 1712849 w 327"/>
                <a:gd name="T83" fmla="*/ 914400 h 121"/>
                <a:gd name="T84" fmla="*/ 1787321 w 327"/>
                <a:gd name="T85" fmla="*/ 922020 h 121"/>
                <a:gd name="T86" fmla="*/ 1839451 w 327"/>
                <a:gd name="T87" fmla="*/ 845820 h 121"/>
                <a:gd name="T88" fmla="*/ 1861793 w 327"/>
                <a:gd name="T89" fmla="*/ 739140 h 121"/>
                <a:gd name="T90" fmla="*/ 1891581 w 327"/>
                <a:gd name="T91" fmla="*/ 594360 h 121"/>
                <a:gd name="T92" fmla="*/ 1921370 w 327"/>
                <a:gd name="T93" fmla="*/ 426720 h 121"/>
                <a:gd name="T94" fmla="*/ 1943712 w 327"/>
                <a:gd name="T95" fmla="*/ 274320 h 121"/>
                <a:gd name="T96" fmla="*/ 1973500 w 327"/>
                <a:gd name="T97" fmla="*/ 144780 h 121"/>
                <a:gd name="T98" fmla="*/ 2003289 w 327"/>
                <a:gd name="T99" fmla="*/ 53340 h 121"/>
                <a:gd name="T100" fmla="*/ 2055419 w 327"/>
                <a:gd name="T101" fmla="*/ 0 h 121"/>
                <a:gd name="T102" fmla="*/ 2100102 w 327"/>
                <a:gd name="T103" fmla="*/ 68580 h 121"/>
                <a:gd name="T104" fmla="*/ 2122444 w 327"/>
                <a:gd name="T105" fmla="*/ 160020 h 121"/>
                <a:gd name="T106" fmla="*/ 2152232 w 327"/>
                <a:gd name="T107" fmla="*/ 289560 h 121"/>
                <a:gd name="T108" fmla="*/ 2182021 w 327"/>
                <a:gd name="T109" fmla="*/ 449580 h 121"/>
                <a:gd name="T110" fmla="*/ 2204363 w 327"/>
                <a:gd name="T111" fmla="*/ 609600 h 121"/>
                <a:gd name="T112" fmla="*/ 2234151 w 327"/>
                <a:gd name="T113" fmla="*/ 746760 h 121"/>
                <a:gd name="T114" fmla="*/ 2256493 w 327"/>
                <a:gd name="T115" fmla="*/ 853440 h 121"/>
                <a:gd name="T116" fmla="*/ 2293729 w 327"/>
                <a:gd name="T117" fmla="*/ 914400 h 121"/>
                <a:gd name="T118" fmla="*/ 2360753 w 327"/>
                <a:gd name="T119" fmla="*/ 914400 h 121"/>
                <a:gd name="T120" fmla="*/ 2427778 w 327"/>
                <a:gd name="T121" fmla="*/ 914400 h 1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27" h="121">
                  <a:moveTo>
                    <a:pt x="0" y="120"/>
                  </a:moveTo>
                  <a:lnTo>
                    <a:pt x="1" y="120"/>
                  </a:lnTo>
                  <a:lnTo>
                    <a:pt x="2" y="120"/>
                  </a:lnTo>
                  <a:lnTo>
                    <a:pt x="3" y="120"/>
                  </a:lnTo>
                  <a:lnTo>
                    <a:pt x="4" y="120"/>
                  </a:lnTo>
                  <a:lnTo>
                    <a:pt x="5" y="120"/>
                  </a:lnTo>
                  <a:lnTo>
                    <a:pt x="6" y="120"/>
                  </a:lnTo>
                  <a:lnTo>
                    <a:pt x="7" y="120"/>
                  </a:lnTo>
                  <a:lnTo>
                    <a:pt x="8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9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20"/>
                  </a:lnTo>
                  <a:lnTo>
                    <a:pt x="13" y="120"/>
                  </a:lnTo>
                  <a:lnTo>
                    <a:pt x="14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21"/>
                  </a:lnTo>
                  <a:lnTo>
                    <a:pt x="17" y="121"/>
                  </a:lnTo>
                  <a:lnTo>
                    <a:pt x="18" y="121"/>
                  </a:lnTo>
                  <a:lnTo>
                    <a:pt x="19" y="121"/>
                  </a:lnTo>
                  <a:lnTo>
                    <a:pt x="20" y="121"/>
                  </a:lnTo>
                  <a:lnTo>
                    <a:pt x="21" y="121"/>
                  </a:lnTo>
                  <a:lnTo>
                    <a:pt x="22" y="121"/>
                  </a:lnTo>
                  <a:lnTo>
                    <a:pt x="23" y="121"/>
                  </a:lnTo>
                  <a:lnTo>
                    <a:pt x="24" y="121"/>
                  </a:lnTo>
                  <a:lnTo>
                    <a:pt x="24" y="120"/>
                  </a:lnTo>
                  <a:lnTo>
                    <a:pt x="25" y="120"/>
                  </a:lnTo>
                  <a:lnTo>
                    <a:pt x="25" y="119"/>
                  </a:lnTo>
                  <a:lnTo>
                    <a:pt x="26" y="118"/>
                  </a:lnTo>
                  <a:lnTo>
                    <a:pt x="26" y="117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30" y="108"/>
                  </a:lnTo>
                  <a:lnTo>
                    <a:pt x="30" y="107"/>
                  </a:lnTo>
                  <a:lnTo>
                    <a:pt x="30" y="105"/>
                  </a:lnTo>
                  <a:lnTo>
                    <a:pt x="31" y="104"/>
                  </a:lnTo>
                  <a:lnTo>
                    <a:pt x="31" y="103"/>
                  </a:lnTo>
                  <a:lnTo>
                    <a:pt x="31" y="102"/>
                  </a:lnTo>
                  <a:lnTo>
                    <a:pt x="32" y="100"/>
                  </a:lnTo>
                  <a:lnTo>
                    <a:pt x="32" y="99"/>
                  </a:lnTo>
                  <a:lnTo>
                    <a:pt x="32" y="97"/>
                  </a:lnTo>
                  <a:lnTo>
                    <a:pt x="33" y="96"/>
                  </a:lnTo>
                  <a:lnTo>
                    <a:pt x="33" y="94"/>
                  </a:lnTo>
                  <a:lnTo>
                    <a:pt x="33" y="92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7" y="74"/>
                  </a:lnTo>
                  <a:lnTo>
                    <a:pt x="37" y="72"/>
                  </a:lnTo>
                  <a:lnTo>
                    <a:pt x="37" y="71"/>
                  </a:lnTo>
                  <a:lnTo>
                    <a:pt x="38" y="69"/>
                  </a:lnTo>
                  <a:lnTo>
                    <a:pt x="38" y="67"/>
                  </a:lnTo>
                  <a:lnTo>
                    <a:pt x="38" y="65"/>
                  </a:lnTo>
                  <a:lnTo>
                    <a:pt x="39" y="63"/>
                  </a:lnTo>
                  <a:lnTo>
                    <a:pt x="39" y="61"/>
                  </a:lnTo>
                  <a:lnTo>
                    <a:pt x="39" y="59"/>
                  </a:lnTo>
                  <a:lnTo>
                    <a:pt x="40" y="57"/>
                  </a:lnTo>
                  <a:lnTo>
                    <a:pt x="40" y="55"/>
                  </a:lnTo>
                  <a:lnTo>
                    <a:pt x="40" y="53"/>
                  </a:lnTo>
                  <a:lnTo>
                    <a:pt x="41" y="51"/>
                  </a:lnTo>
                  <a:lnTo>
                    <a:pt x="41" y="49"/>
                  </a:lnTo>
                  <a:lnTo>
                    <a:pt x="41" y="47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5"/>
                  </a:lnTo>
                  <a:lnTo>
                    <a:pt x="44" y="33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5" y="25"/>
                  </a:lnTo>
                  <a:lnTo>
                    <a:pt x="46" y="24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7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5"/>
                  </a:lnTo>
                  <a:lnTo>
                    <a:pt x="69" y="26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2" y="41"/>
                  </a:lnTo>
                  <a:lnTo>
                    <a:pt x="72" y="43"/>
                  </a:lnTo>
                  <a:lnTo>
                    <a:pt x="72" y="45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50"/>
                  </a:lnTo>
                  <a:lnTo>
                    <a:pt x="74" y="52"/>
                  </a:lnTo>
                  <a:lnTo>
                    <a:pt x="74" y="54"/>
                  </a:lnTo>
                  <a:lnTo>
                    <a:pt x="74" y="56"/>
                  </a:lnTo>
                  <a:lnTo>
                    <a:pt x="75" y="58"/>
                  </a:lnTo>
                  <a:lnTo>
                    <a:pt x="75" y="60"/>
                  </a:lnTo>
                  <a:lnTo>
                    <a:pt x="75" y="62"/>
                  </a:lnTo>
                  <a:lnTo>
                    <a:pt x="76" y="64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7" y="70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7" y="76"/>
                  </a:lnTo>
                  <a:lnTo>
                    <a:pt x="78" y="78"/>
                  </a:lnTo>
                  <a:lnTo>
                    <a:pt x="78" y="79"/>
                  </a:lnTo>
                  <a:lnTo>
                    <a:pt x="78" y="81"/>
                  </a:lnTo>
                  <a:lnTo>
                    <a:pt x="79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0" y="88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1" y="93"/>
                  </a:lnTo>
                  <a:lnTo>
                    <a:pt x="81" y="95"/>
                  </a:lnTo>
                  <a:lnTo>
                    <a:pt x="81" y="97"/>
                  </a:lnTo>
                  <a:lnTo>
                    <a:pt x="82" y="98"/>
                  </a:lnTo>
                  <a:lnTo>
                    <a:pt x="82" y="100"/>
                  </a:lnTo>
                  <a:lnTo>
                    <a:pt x="82" y="101"/>
                  </a:lnTo>
                  <a:lnTo>
                    <a:pt x="83" y="102"/>
                  </a:lnTo>
                  <a:lnTo>
                    <a:pt x="83" y="104"/>
                  </a:lnTo>
                  <a:lnTo>
                    <a:pt x="83" y="105"/>
                  </a:lnTo>
                  <a:lnTo>
                    <a:pt x="84" y="106"/>
                  </a:lnTo>
                  <a:lnTo>
                    <a:pt x="84" y="107"/>
                  </a:lnTo>
                  <a:lnTo>
                    <a:pt x="84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5" y="112"/>
                  </a:lnTo>
                  <a:lnTo>
                    <a:pt x="86" y="113"/>
                  </a:lnTo>
                  <a:lnTo>
                    <a:pt x="86" y="114"/>
                  </a:lnTo>
                  <a:lnTo>
                    <a:pt x="87" y="115"/>
                  </a:lnTo>
                  <a:lnTo>
                    <a:pt x="87" y="116"/>
                  </a:lnTo>
                  <a:lnTo>
                    <a:pt x="88" y="117"/>
                  </a:lnTo>
                  <a:lnTo>
                    <a:pt x="88" y="118"/>
                  </a:lnTo>
                  <a:lnTo>
                    <a:pt x="89" y="119"/>
                  </a:lnTo>
                  <a:lnTo>
                    <a:pt x="90" y="120"/>
                  </a:lnTo>
                  <a:lnTo>
                    <a:pt x="91" y="121"/>
                  </a:lnTo>
                  <a:lnTo>
                    <a:pt x="92" y="121"/>
                  </a:lnTo>
                  <a:lnTo>
                    <a:pt x="93" y="121"/>
                  </a:lnTo>
                  <a:lnTo>
                    <a:pt x="94" y="121"/>
                  </a:lnTo>
                  <a:lnTo>
                    <a:pt x="95" y="121"/>
                  </a:lnTo>
                  <a:lnTo>
                    <a:pt x="96" y="121"/>
                  </a:lnTo>
                  <a:lnTo>
                    <a:pt x="97" y="121"/>
                  </a:lnTo>
                  <a:lnTo>
                    <a:pt x="98" y="120"/>
                  </a:lnTo>
                  <a:lnTo>
                    <a:pt x="99" y="120"/>
                  </a:lnTo>
                  <a:lnTo>
                    <a:pt x="100" y="120"/>
                  </a:lnTo>
                  <a:lnTo>
                    <a:pt x="101" y="120"/>
                  </a:lnTo>
                  <a:lnTo>
                    <a:pt x="102" y="120"/>
                  </a:lnTo>
                  <a:lnTo>
                    <a:pt x="102" y="119"/>
                  </a:lnTo>
                  <a:lnTo>
                    <a:pt x="103" y="119"/>
                  </a:lnTo>
                  <a:lnTo>
                    <a:pt x="104" y="119"/>
                  </a:lnTo>
                  <a:lnTo>
                    <a:pt x="105" y="119"/>
                  </a:lnTo>
                  <a:lnTo>
                    <a:pt x="105" y="120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20"/>
                  </a:lnTo>
                  <a:lnTo>
                    <a:pt x="109" y="120"/>
                  </a:lnTo>
                  <a:lnTo>
                    <a:pt x="110" y="120"/>
                  </a:lnTo>
                  <a:lnTo>
                    <a:pt x="111" y="120"/>
                  </a:lnTo>
                  <a:lnTo>
                    <a:pt x="112" y="120"/>
                  </a:lnTo>
                  <a:lnTo>
                    <a:pt x="113" y="120"/>
                  </a:lnTo>
                  <a:lnTo>
                    <a:pt x="114" y="120"/>
                  </a:lnTo>
                  <a:lnTo>
                    <a:pt x="115" y="120"/>
                  </a:lnTo>
                  <a:lnTo>
                    <a:pt x="116" y="120"/>
                  </a:lnTo>
                  <a:lnTo>
                    <a:pt x="117" y="120"/>
                  </a:lnTo>
                  <a:lnTo>
                    <a:pt x="118" y="120"/>
                  </a:lnTo>
                  <a:lnTo>
                    <a:pt x="118" y="119"/>
                  </a:lnTo>
                  <a:lnTo>
                    <a:pt x="119" y="119"/>
                  </a:lnTo>
                  <a:lnTo>
                    <a:pt x="120" y="119"/>
                  </a:lnTo>
                  <a:lnTo>
                    <a:pt x="121" y="119"/>
                  </a:lnTo>
                  <a:lnTo>
                    <a:pt x="121" y="120"/>
                  </a:lnTo>
                  <a:lnTo>
                    <a:pt x="122" y="120"/>
                  </a:lnTo>
                  <a:lnTo>
                    <a:pt x="123" y="120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6" y="121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29" y="121"/>
                  </a:lnTo>
                  <a:lnTo>
                    <a:pt x="130" y="121"/>
                  </a:lnTo>
                  <a:lnTo>
                    <a:pt x="131" y="121"/>
                  </a:lnTo>
                  <a:lnTo>
                    <a:pt x="132" y="121"/>
                  </a:lnTo>
                  <a:lnTo>
                    <a:pt x="133" y="120"/>
                  </a:lnTo>
                  <a:lnTo>
                    <a:pt x="134" y="119"/>
                  </a:lnTo>
                  <a:lnTo>
                    <a:pt x="134" y="118"/>
                  </a:lnTo>
                  <a:lnTo>
                    <a:pt x="135" y="118"/>
                  </a:lnTo>
                  <a:lnTo>
                    <a:pt x="135" y="117"/>
                  </a:lnTo>
                  <a:lnTo>
                    <a:pt x="136" y="116"/>
                  </a:lnTo>
                  <a:lnTo>
                    <a:pt x="136" y="115"/>
                  </a:lnTo>
                  <a:lnTo>
                    <a:pt x="137" y="114"/>
                  </a:lnTo>
                  <a:lnTo>
                    <a:pt x="137" y="113"/>
                  </a:lnTo>
                  <a:lnTo>
                    <a:pt x="137" y="112"/>
                  </a:lnTo>
                  <a:lnTo>
                    <a:pt x="138" y="111"/>
                  </a:lnTo>
                  <a:lnTo>
                    <a:pt x="138" y="110"/>
                  </a:lnTo>
                  <a:lnTo>
                    <a:pt x="138" y="109"/>
                  </a:lnTo>
                  <a:lnTo>
                    <a:pt x="139" y="108"/>
                  </a:lnTo>
                  <a:lnTo>
                    <a:pt x="139" y="107"/>
                  </a:lnTo>
                  <a:lnTo>
                    <a:pt x="139" y="106"/>
                  </a:lnTo>
                  <a:lnTo>
                    <a:pt x="140" y="105"/>
                  </a:lnTo>
                  <a:lnTo>
                    <a:pt x="140" y="103"/>
                  </a:lnTo>
                  <a:lnTo>
                    <a:pt x="140" y="102"/>
                  </a:lnTo>
                  <a:lnTo>
                    <a:pt x="141" y="101"/>
                  </a:lnTo>
                  <a:lnTo>
                    <a:pt x="141" y="99"/>
                  </a:lnTo>
                  <a:lnTo>
                    <a:pt x="141" y="98"/>
                  </a:lnTo>
                  <a:lnTo>
                    <a:pt x="142" y="96"/>
                  </a:lnTo>
                  <a:lnTo>
                    <a:pt x="142" y="95"/>
                  </a:lnTo>
                  <a:lnTo>
                    <a:pt x="142" y="93"/>
                  </a:lnTo>
                  <a:lnTo>
                    <a:pt x="143" y="91"/>
                  </a:lnTo>
                  <a:lnTo>
                    <a:pt x="143" y="90"/>
                  </a:lnTo>
                  <a:lnTo>
                    <a:pt x="143" y="88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44" y="83"/>
                  </a:lnTo>
                  <a:lnTo>
                    <a:pt x="145" y="81"/>
                  </a:lnTo>
                  <a:lnTo>
                    <a:pt x="145" y="79"/>
                  </a:lnTo>
                  <a:lnTo>
                    <a:pt x="145" y="76"/>
                  </a:lnTo>
                  <a:lnTo>
                    <a:pt x="146" y="75"/>
                  </a:lnTo>
                  <a:lnTo>
                    <a:pt x="146" y="73"/>
                  </a:lnTo>
                  <a:lnTo>
                    <a:pt x="146" y="71"/>
                  </a:lnTo>
                  <a:lnTo>
                    <a:pt x="146" y="69"/>
                  </a:lnTo>
                  <a:lnTo>
                    <a:pt x="147" y="67"/>
                  </a:lnTo>
                  <a:lnTo>
                    <a:pt x="147" y="65"/>
                  </a:lnTo>
                  <a:lnTo>
                    <a:pt x="147" y="63"/>
                  </a:lnTo>
                  <a:lnTo>
                    <a:pt x="148" y="61"/>
                  </a:lnTo>
                  <a:lnTo>
                    <a:pt x="148" y="59"/>
                  </a:lnTo>
                  <a:lnTo>
                    <a:pt x="148" y="58"/>
                  </a:lnTo>
                  <a:lnTo>
                    <a:pt x="149" y="56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50" y="46"/>
                  </a:lnTo>
                  <a:lnTo>
                    <a:pt x="151" y="44"/>
                  </a:lnTo>
                  <a:lnTo>
                    <a:pt x="151" y="42"/>
                  </a:lnTo>
                  <a:lnTo>
                    <a:pt x="151" y="41"/>
                  </a:lnTo>
                  <a:lnTo>
                    <a:pt x="152" y="39"/>
                  </a:lnTo>
                  <a:lnTo>
                    <a:pt x="152" y="37"/>
                  </a:lnTo>
                  <a:lnTo>
                    <a:pt x="152" y="35"/>
                  </a:lnTo>
                  <a:lnTo>
                    <a:pt x="153" y="34"/>
                  </a:lnTo>
                  <a:lnTo>
                    <a:pt x="153" y="32"/>
                  </a:lnTo>
                  <a:lnTo>
                    <a:pt x="153" y="30"/>
                  </a:lnTo>
                  <a:lnTo>
                    <a:pt x="154" y="29"/>
                  </a:lnTo>
                  <a:lnTo>
                    <a:pt x="154" y="27"/>
                  </a:lnTo>
                  <a:lnTo>
                    <a:pt x="154" y="25"/>
                  </a:lnTo>
                  <a:lnTo>
                    <a:pt x="155" y="24"/>
                  </a:lnTo>
                  <a:lnTo>
                    <a:pt x="155" y="23"/>
                  </a:lnTo>
                  <a:lnTo>
                    <a:pt x="155" y="21"/>
                  </a:lnTo>
                  <a:lnTo>
                    <a:pt x="156" y="20"/>
                  </a:lnTo>
                  <a:lnTo>
                    <a:pt x="156" y="19"/>
                  </a:lnTo>
                  <a:lnTo>
                    <a:pt x="156" y="18"/>
                  </a:lnTo>
                  <a:lnTo>
                    <a:pt x="157" y="16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3"/>
                  </a:lnTo>
                  <a:lnTo>
                    <a:pt x="158" y="12"/>
                  </a:lnTo>
                  <a:lnTo>
                    <a:pt x="158" y="11"/>
                  </a:lnTo>
                  <a:lnTo>
                    <a:pt x="159" y="10"/>
                  </a:lnTo>
                  <a:lnTo>
                    <a:pt x="159" y="9"/>
                  </a:lnTo>
                  <a:lnTo>
                    <a:pt x="159" y="8"/>
                  </a:lnTo>
                  <a:lnTo>
                    <a:pt x="160" y="8"/>
                  </a:lnTo>
                  <a:lnTo>
                    <a:pt x="160" y="7"/>
                  </a:lnTo>
                  <a:lnTo>
                    <a:pt x="160" y="6"/>
                  </a:lnTo>
                  <a:lnTo>
                    <a:pt x="161" y="5"/>
                  </a:lnTo>
                  <a:lnTo>
                    <a:pt x="161" y="4"/>
                  </a:lnTo>
                  <a:lnTo>
                    <a:pt x="162" y="4"/>
                  </a:lnTo>
                  <a:lnTo>
                    <a:pt x="162" y="3"/>
                  </a:lnTo>
                  <a:lnTo>
                    <a:pt x="163" y="2"/>
                  </a:lnTo>
                  <a:lnTo>
                    <a:pt x="163" y="1"/>
                  </a:lnTo>
                  <a:lnTo>
                    <a:pt x="164" y="1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8" y="1"/>
                  </a:lnTo>
                  <a:lnTo>
                    <a:pt x="169" y="1"/>
                  </a:lnTo>
                  <a:lnTo>
                    <a:pt x="169" y="2"/>
                  </a:lnTo>
                  <a:lnTo>
                    <a:pt x="170" y="3"/>
                  </a:lnTo>
                  <a:lnTo>
                    <a:pt x="170" y="4"/>
                  </a:lnTo>
                  <a:lnTo>
                    <a:pt x="171" y="4"/>
                  </a:lnTo>
                  <a:lnTo>
                    <a:pt x="171" y="5"/>
                  </a:lnTo>
                  <a:lnTo>
                    <a:pt x="172" y="6"/>
                  </a:lnTo>
                  <a:lnTo>
                    <a:pt x="172" y="7"/>
                  </a:lnTo>
                  <a:lnTo>
                    <a:pt x="173" y="8"/>
                  </a:lnTo>
                  <a:lnTo>
                    <a:pt x="173" y="9"/>
                  </a:lnTo>
                  <a:lnTo>
                    <a:pt x="173" y="10"/>
                  </a:lnTo>
                  <a:lnTo>
                    <a:pt x="174" y="11"/>
                  </a:lnTo>
                  <a:lnTo>
                    <a:pt x="174" y="12"/>
                  </a:lnTo>
                  <a:lnTo>
                    <a:pt x="174" y="13"/>
                  </a:lnTo>
                  <a:lnTo>
                    <a:pt x="175" y="14"/>
                  </a:lnTo>
                  <a:lnTo>
                    <a:pt x="175" y="15"/>
                  </a:lnTo>
                  <a:lnTo>
                    <a:pt x="175" y="16"/>
                  </a:lnTo>
                  <a:lnTo>
                    <a:pt x="176" y="18"/>
                  </a:lnTo>
                  <a:lnTo>
                    <a:pt x="176" y="19"/>
                  </a:lnTo>
                  <a:lnTo>
                    <a:pt x="176" y="20"/>
                  </a:lnTo>
                  <a:lnTo>
                    <a:pt x="177" y="21"/>
                  </a:lnTo>
                  <a:lnTo>
                    <a:pt x="177" y="23"/>
                  </a:lnTo>
                  <a:lnTo>
                    <a:pt x="177" y="24"/>
                  </a:lnTo>
                  <a:lnTo>
                    <a:pt x="178" y="26"/>
                  </a:lnTo>
                  <a:lnTo>
                    <a:pt x="178" y="27"/>
                  </a:lnTo>
                  <a:lnTo>
                    <a:pt x="178" y="29"/>
                  </a:lnTo>
                  <a:lnTo>
                    <a:pt x="179" y="30"/>
                  </a:lnTo>
                  <a:lnTo>
                    <a:pt x="179" y="32"/>
                  </a:lnTo>
                  <a:lnTo>
                    <a:pt x="179" y="34"/>
                  </a:lnTo>
                  <a:lnTo>
                    <a:pt x="180" y="35"/>
                  </a:lnTo>
                  <a:lnTo>
                    <a:pt x="180" y="37"/>
                  </a:lnTo>
                  <a:lnTo>
                    <a:pt x="180" y="39"/>
                  </a:lnTo>
                  <a:lnTo>
                    <a:pt x="181" y="41"/>
                  </a:lnTo>
                  <a:lnTo>
                    <a:pt x="181" y="42"/>
                  </a:lnTo>
                  <a:lnTo>
                    <a:pt x="181" y="44"/>
                  </a:lnTo>
                  <a:lnTo>
                    <a:pt x="181" y="46"/>
                  </a:lnTo>
                  <a:lnTo>
                    <a:pt x="182" y="47"/>
                  </a:lnTo>
                  <a:lnTo>
                    <a:pt x="182" y="50"/>
                  </a:lnTo>
                  <a:lnTo>
                    <a:pt x="182" y="52"/>
                  </a:lnTo>
                  <a:lnTo>
                    <a:pt x="183" y="54"/>
                  </a:lnTo>
                  <a:lnTo>
                    <a:pt x="183" y="56"/>
                  </a:lnTo>
                  <a:lnTo>
                    <a:pt x="183" y="57"/>
                  </a:lnTo>
                  <a:lnTo>
                    <a:pt x="184" y="59"/>
                  </a:lnTo>
                  <a:lnTo>
                    <a:pt x="184" y="61"/>
                  </a:lnTo>
                  <a:lnTo>
                    <a:pt x="184" y="63"/>
                  </a:lnTo>
                  <a:lnTo>
                    <a:pt x="185" y="65"/>
                  </a:lnTo>
                  <a:lnTo>
                    <a:pt x="185" y="67"/>
                  </a:lnTo>
                  <a:lnTo>
                    <a:pt x="185" y="69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6" y="75"/>
                  </a:lnTo>
                  <a:lnTo>
                    <a:pt x="187" y="77"/>
                  </a:lnTo>
                  <a:lnTo>
                    <a:pt x="187" y="79"/>
                  </a:lnTo>
                  <a:lnTo>
                    <a:pt x="187" y="81"/>
                  </a:lnTo>
                  <a:lnTo>
                    <a:pt x="188" y="82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89" y="88"/>
                  </a:lnTo>
                  <a:lnTo>
                    <a:pt x="189" y="90"/>
                  </a:lnTo>
                  <a:lnTo>
                    <a:pt x="189" y="91"/>
                  </a:lnTo>
                  <a:lnTo>
                    <a:pt x="190" y="93"/>
                  </a:lnTo>
                  <a:lnTo>
                    <a:pt x="190" y="95"/>
                  </a:lnTo>
                  <a:lnTo>
                    <a:pt x="190" y="96"/>
                  </a:lnTo>
                  <a:lnTo>
                    <a:pt x="191" y="98"/>
                  </a:lnTo>
                  <a:lnTo>
                    <a:pt x="191" y="99"/>
                  </a:lnTo>
                  <a:lnTo>
                    <a:pt x="191" y="101"/>
                  </a:lnTo>
                  <a:lnTo>
                    <a:pt x="192" y="102"/>
                  </a:lnTo>
                  <a:lnTo>
                    <a:pt x="192" y="103"/>
                  </a:lnTo>
                  <a:lnTo>
                    <a:pt x="192" y="105"/>
                  </a:lnTo>
                  <a:lnTo>
                    <a:pt x="193" y="106"/>
                  </a:lnTo>
                  <a:lnTo>
                    <a:pt x="193" y="107"/>
                  </a:lnTo>
                  <a:lnTo>
                    <a:pt x="193" y="108"/>
                  </a:lnTo>
                  <a:lnTo>
                    <a:pt x="194" y="109"/>
                  </a:lnTo>
                  <a:lnTo>
                    <a:pt x="194" y="110"/>
                  </a:lnTo>
                  <a:lnTo>
                    <a:pt x="194" y="111"/>
                  </a:lnTo>
                  <a:lnTo>
                    <a:pt x="195" y="112"/>
                  </a:lnTo>
                  <a:lnTo>
                    <a:pt x="195" y="113"/>
                  </a:lnTo>
                  <a:lnTo>
                    <a:pt x="195" y="114"/>
                  </a:lnTo>
                  <a:lnTo>
                    <a:pt x="196" y="115"/>
                  </a:lnTo>
                  <a:lnTo>
                    <a:pt x="196" y="116"/>
                  </a:lnTo>
                  <a:lnTo>
                    <a:pt x="197" y="117"/>
                  </a:lnTo>
                  <a:lnTo>
                    <a:pt x="197" y="118"/>
                  </a:lnTo>
                  <a:lnTo>
                    <a:pt x="198" y="118"/>
                  </a:lnTo>
                  <a:lnTo>
                    <a:pt x="198" y="119"/>
                  </a:lnTo>
                  <a:lnTo>
                    <a:pt x="198" y="120"/>
                  </a:lnTo>
                  <a:lnTo>
                    <a:pt x="199" y="120"/>
                  </a:lnTo>
                  <a:lnTo>
                    <a:pt x="199" y="121"/>
                  </a:lnTo>
                  <a:lnTo>
                    <a:pt x="200" y="121"/>
                  </a:lnTo>
                  <a:lnTo>
                    <a:pt x="201" y="121"/>
                  </a:lnTo>
                  <a:lnTo>
                    <a:pt x="202" y="121"/>
                  </a:lnTo>
                  <a:lnTo>
                    <a:pt x="203" y="121"/>
                  </a:lnTo>
                  <a:lnTo>
                    <a:pt x="204" y="121"/>
                  </a:lnTo>
                  <a:lnTo>
                    <a:pt x="205" y="121"/>
                  </a:lnTo>
                  <a:lnTo>
                    <a:pt x="206" y="121"/>
                  </a:lnTo>
                  <a:lnTo>
                    <a:pt x="207" y="120"/>
                  </a:lnTo>
                  <a:lnTo>
                    <a:pt x="208" y="120"/>
                  </a:lnTo>
                  <a:lnTo>
                    <a:pt x="209" y="120"/>
                  </a:lnTo>
                  <a:lnTo>
                    <a:pt x="210" y="120"/>
                  </a:lnTo>
                  <a:lnTo>
                    <a:pt x="211" y="120"/>
                  </a:lnTo>
                  <a:lnTo>
                    <a:pt x="211" y="119"/>
                  </a:lnTo>
                  <a:lnTo>
                    <a:pt x="212" y="119"/>
                  </a:lnTo>
                  <a:lnTo>
                    <a:pt x="213" y="119"/>
                  </a:lnTo>
                  <a:lnTo>
                    <a:pt x="214" y="119"/>
                  </a:lnTo>
                  <a:lnTo>
                    <a:pt x="215" y="120"/>
                  </a:lnTo>
                  <a:lnTo>
                    <a:pt x="216" y="120"/>
                  </a:lnTo>
                  <a:lnTo>
                    <a:pt x="217" y="120"/>
                  </a:lnTo>
                  <a:lnTo>
                    <a:pt x="218" y="120"/>
                  </a:lnTo>
                  <a:lnTo>
                    <a:pt x="219" y="120"/>
                  </a:lnTo>
                  <a:lnTo>
                    <a:pt x="220" y="120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3" y="120"/>
                  </a:lnTo>
                  <a:lnTo>
                    <a:pt x="224" y="120"/>
                  </a:lnTo>
                  <a:lnTo>
                    <a:pt x="225" y="120"/>
                  </a:lnTo>
                  <a:lnTo>
                    <a:pt x="226" y="120"/>
                  </a:lnTo>
                  <a:lnTo>
                    <a:pt x="227" y="120"/>
                  </a:lnTo>
                  <a:lnTo>
                    <a:pt x="227" y="119"/>
                  </a:lnTo>
                  <a:lnTo>
                    <a:pt x="228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1" y="120"/>
                  </a:lnTo>
                  <a:lnTo>
                    <a:pt x="232" y="120"/>
                  </a:lnTo>
                  <a:lnTo>
                    <a:pt x="233" y="120"/>
                  </a:lnTo>
                  <a:lnTo>
                    <a:pt x="234" y="120"/>
                  </a:lnTo>
                  <a:lnTo>
                    <a:pt x="234" y="121"/>
                  </a:lnTo>
                  <a:lnTo>
                    <a:pt x="235" y="121"/>
                  </a:lnTo>
                  <a:lnTo>
                    <a:pt x="236" y="121"/>
                  </a:lnTo>
                  <a:lnTo>
                    <a:pt x="237" y="121"/>
                  </a:lnTo>
                  <a:lnTo>
                    <a:pt x="238" y="121"/>
                  </a:lnTo>
                  <a:lnTo>
                    <a:pt x="239" y="121"/>
                  </a:lnTo>
                  <a:lnTo>
                    <a:pt x="240" y="121"/>
                  </a:lnTo>
                  <a:lnTo>
                    <a:pt x="241" y="121"/>
                  </a:lnTo>
                  <a:lnTo>
                    <a:pt x="242" y="120"/>
                  </a:lnTo>
                  <a:lnTo>
                    <a:pt x="243" y="119"/>
                  </a:lnTo>
                  <a:lnTo>
                    <a:pt x="244" y="118"/>
                  </a:lnTo>
                  <a:lnTo>
                    <a:pt x="244" y="117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6" y="114"/>
                  </a:lnTo>
                  <a:lnTo>
                    <a:pt x="246" y="113"/>
                  </a:lnTo>
                  <a:lnTo>
                    <a:pt x="247" y="112"/>
                  </a:lnTo>
                  <a:lnTo>
                    <a:pt x="247" y="111"/>
                  </a:lnTo>
                  <a:lnTo>
                    <a:pt x="247" y="110"/>
                  </a:lnTo>
                  <a:lnTo>
                    <a:pt x="248" y="109"/>
                  </a:lnTo>
                  <a:lnTo>
                    <a:pt x="248" y="107"/>
                  </a:lnTo>
                  <a:lnTo>
                    <a:pt x="248" y="106"/>
                  </a:lnTo>
                  <a:lnTo>
                    <a:pt x="249" y="105"/>
                  </a:lnTo>
                  <a:lnTo>
                    <a:pt x="249" y="104"/>
                  </a:lnTo>
                  <a:lnTo>
                    <a:pt x="249" y="102"/>
                  </a:lnTo>
                  <a:lnTo>
                    <a:pt x="250" y="101"/>
                  </a:lnTo>
                  <a:lnTo>
                    <a:pt x="250" y="100"/>
                  </a:lnTo>
                  <a:lnTo>
                    <a:pt x="250" y="98"/>
                  </a:lnTo>
                  <a:lnTo>
                    <a:pt x="250" y="97"/>
                  </a:lnTo>
                  <a:lnTo>
                    <a:pt x="251" y="95"/>
                  </a:lnTo>
                  <a:lnTo>
                    <a:pt x="251" y="93"/>
                  </a:lnTo>
                  <a:lnTo>
                    <a:pt x="251" y="92"/>
                  </a:lnTo>
                  <a:lnTo>
                    <a:pt x="252" y="90"/>
                  </a:lnTo>
                  <a:lnTo>
                    <a:pt x="252" y="88"/>
                  </a:lnTo>
                  <a:lnTo>
                    <a:pt x="252" y="87"/>
                  </a:lnTo>
                  <a:lnTo>
                    <a:pt x="253" y="85"/>
                  </a:lnTo>
                  <a:lnTo>
                    <a:pt x="253" y="83"/>
                  </a:lnTo>
                  <a:lnTo>
                    <a:pt x="253" y="81"/>
                  </a:lnTo>
                  <a:lnTo>
                    <a:pt x="254" y="79"/>
                  </a:lnTo>
                  <a:lnTo>
                    <a:pt x="254" y="78"/>
                  </a:lnTo>
                  <a:lnTo>
                    <a:pt x="254" y="76"/>
                  </a:lnTo>
                  <a:lnTo>
                    <a:pt x="255" y="74"/>
                  </a:lnTo>
                  <a:lnTo>
                    <a:pt x="255" y="72"/>
                  </a:lnTo>
                  <a:lnTo>
                    <a:pt x="255" y="70"/>
                  </a:lnTo>
                  <a:lnTo>
                    <a:pt x="256" y="68"/>
                  </a:lnTo>
                  <a:lnTo>
                    <a:pt x="256" y="66"/>
                  </a:lnTo>
                  <a:lnTo>
                    <a:pt x="256" y="64"/>
                  </a:lnTo>
                  <a:lnTo>
                    <a:pt x="257" y="62"/>
                  </a:lnTo>
                  <a:lnTo>
                    <a:pt x="257" y="60"/>
                  </a:lnTo>
                  <a:lnTo>
                    <a:pt x="257" y="58"/>
                  </a:lnTo>
                  <a:lnTo>
                    <a:pt x="258" y="56"/>
                  </a:lnTo>
                  <a:lnTo>
                    <a:pt x="258" y="54"/>
                  </a:lnTo>
                  <a:lnTo>
                    <a:pt x="258" y="52"/>
                  </a:lnTo>
                  <a:lnTo>
                    <a:pt x="259" y="50"/>
                  </a:lnTo>
                  <a:lnTo>
                    <a:pt x="259" y="49"/>
                  </a:lnTo>
                  <a:lnTo>
                    <a:pt x="259" y="47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60" y="41"/>
                  </a:lnTo>
                  <a:lnTo>
                    <a:pt x="261" y="39"/>
                  </a:lnTo>
                  <a:lnTo>
                    <a:pt x="261" y="38"/>
                  </a:lnTo>
                  <a:lnTo>
                    <a:pt x="261" y="36"/>
                  </a:lnTo>
                  <a:lnTo>
                    <a:pt x="262" y="34"/>
                  </a:lnTo>
                  <a:lnTo>
                    <a:pt x="262" y="33"/>
                  </a:lnTo>
                  <a:lnTo>
                    <a:pt x="262" y="31"/>
                  </a:lnTo>
                  <a:lnTo>
                    <a:pt x="263" y="29"/>
                  </a:lnTo>
                  <a:lnTo>
                    <a:pt x="263" y="28"/>
                  </a:lnTo>
                  <a:lnTo>
                    <a:pt x="263" y="26"/>
                  </a:lnTo>
                  <a:lnTo>
                    <a:pt x="263" y="25"/>
                  </a:lnTo>
                  <a:lnTo>
                    <a:pt x="264" y="23"/>
                  </a:lnTo>
                  <a:lnTo>
                    <a:pt x="264" y="22"/>
                  </a:lnTo>
                  <a:lnTo>
                    <a:pt x="265" y="21"/>
                  </a:lnTo>
                  <a:lnTo>
                    <a:pt x="265" y="19"/>
                  </a:lnTo>
                  <a:lnTo>
                    <a:pt x="265" y="18"/>
                  </a:lnTo>
                  <a:lnTo>
                    <a:pt x="266" y="17"/>
                  </a:lnTo>
                  <a:lnTo>
                    <a:pt x="266" y="16"/>
                  </a:lnTo>
                  <a:lnTo>
                    <a:pt x="266" y="14"/>
                  </a:lnTo>
                  <a:lnTo>
                    <a:pt x="267" y="13"/>
                  </a:lnTo>
                  <a:lnTo>
                    <a:pt x="267" y="12"/>
                  </a:lnTo>
                  <a:lnTo>
                    <a:pt x="267" y="11"/>
                  </a:lnTo>
                  <a:lnTo>
                    <a:pt x="267" y="10"/>
                  </a:lnTo>
                  <a:lnTo>
                    <a:pt x="268" y="9"/>
                  </a:lnTo>
                  <a:lnTo>
                    <a:pt x="268" y="8"/>
                  </a:lnTo>
                  <a:lnTo>
                    <a:pt x="269" y="7"/>
                  </a:lnTo>
                  <a:lnTo>
                    <a:pt x="269" y="6"/>
                  </a:lnTo>
                  <a:lnTo>
                    <a:pt x="270" y="5"/>
                  </a:lnTo>
                  <a:lnTo>
                    <a:pt x="270" y="4"/>
                  </a:lnTo>
                  <a:lnTo>
                    <a:pt x="271" y="3"/>
                  </a:lnTo>
                  <a:lnTo>
                    <a:pt x="271" y="2"/>
                  </a:lnTo>
                  <a:lnTo>
                    <a:pt x="272" y="2"/>
                  </a:lnTo>
                  <a:lnTo>
                    <a:pt x="273" y="1"/>
                  </a:lnTo>
                  <a:lnTo>
                    <a:pt x="273" y="0"/>
                  </a:lnTo>
                  <a:lnTo>
                    <a:pt x="274" y="0"/>
                  </a:lnTo>
                  <a:lnTo>
                    <a:pt x="275" y="0"/>
                  </a:lnTo>
                  <a:lnTo>
                    <a:pt x="276" y="0"/>
                  </a:lnTo>
                  <a:lnTo>
                    <a:pt x="277" y="1"/>
                  </a:lnTo>
                  <a:lnTo>
                    <a:pt x="278" y="1"/>
                  </a:lnTo>
                  <a:lnTo>
                    <a:pt x="278" y="2"/>
                  </a:lnTo>
                  <a:lnTo>
                    <a:pt x="279" y="2"/>
                  </a:lnTo>
                  <a:lnTo>
                    <a:pt x="279" y="3"/>
                  </a:lnTo>
                  <a:lnTo>
                    <a:pt x="280" y="4"/>
                  </a:lnTo>
                  <a:lnTo>
                    <a:pt x="280" y="5"/>
                  </a:lnTo>
                  <a:lnTo>
                    <a:pt x="281" y="6"/>
                  </a:lnTo>
                  <a:lnTo>
                    <a:pt x="281" y="7"/>
                  </a:lnTo>
                  <a:lnTo>
                    <a:pt x="282" y="8"/>
                  </a:lnTo>
                  <a:lnTo>
                    <a:pt x="282" y="9"/>
                  </a:lnTo>
                  <a:lnTo>
                    <a:pt x="282" y="10"/>
                  </a:lnTo>
                  <a:lnTo>
                    <a:pt x="283" y="11"/>
                  </a:lnTo>
                  <a:lnTo>
                    <a:pt x="283" y="12"/>
                  </a:lnTo>
                  <a:lnTo>
                    <a:pt x="283" y="13"/>
                  </a:lnTo>
                  <a:lnTo>
                    <a:pt x="284" y="14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7"/>
                  </a:lnTo>
                  <a:lnTo>
                    <a:pt x="285" y="18"/>
                  </a:lnTo>
                  <a:lnTo>
                    <a:pt x="285" y="20"/>
                  </a:lnTo>
                  <a:lnTo>
                    <a:pt x="285" y="21"/>
                  </a:lnTo>
                  <a:lnTo>
                    <a:pt x="286" y="22"/>
                  </a:lnTo>
                  <a:lnTo>
                    <a:pt x="286" y="24"/>
                  </a:lnTo>
                  <a:lnTo>
                    <a:pt x="286" y="25"/>
                  </a:lnTo>
                  <a:lnTo>
                    <a:pt x="287" y="27"/>
                  </a:lnTo>
                  <a:lnTo>
                    <a:pt x="287" y="28"/>
                  </a:lnTo>
                  <a:lnTo>
                    <a:pt x="287" y="30"/>
                  </a:lnTo>
                  <a:lnTo>
                    <a:pt x="288" y="31"/>
                  </a:lnTo>
                  <a:lnTo>
                    <a:pt x="288" y="33"/>
                  </a:lnTo>
                  <a:lnTo>
                    <a:pt x="288" y="35"/>
                  </a:lnTo>
                  <a:lnTo>
                    <a:pt x="289" y="36"/>
                  </a:lnTo>
                  <a:lnTo>
                    <a:pt x="289" y="38"/>
                  </a:lnTo>
                  <a:lnTo>
                    <a:pt x="289" y="40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0" y="45"/>
                  </a:lnTo>
                  <a:lnTo>
                    <a:pt x="291" y="47"/>
                  </a:lnTo>
                  <a:lnTo>
                    <a:pt x="291" y="49"/>
                  </a:lnTo>
                  <a:lnTo>
                    <a:pt x="291" y="51"/>
                  </a:lnTo>
                  <a:lnTo>
                    <a:pt x="292" y="53"/>
                  </a:lnTo>
                  <a:lnTo>
                    <a:pt x="292" y="55"/>
                  </a:lnTo>
                  <a:lnTo>
                    <a:pt x="292" y="57"/>
                  </a:lnTo>
                  <a:lnTo>
                    <a:pt x="293" y="59"/>
                  </a:lnTo>
                  <a:lnTo>
                    <a:pt x="293" y="61"/>
                  </a:lnTo>
                  <a:lnTo>
                    <a:pt x="293" y="63"/>
                  </a:lnTo>
                  <a:lnTo>
                    <a:pt x="294" y="65"/>
                  </a:lnTo>
                  <a:lnTo>
                    <a:pt x="294" y="67"/>
                  </a:lnTo>
                  <a:lnTo>
                    <a:pt x="294" y="69"/>
                  </a:lnTo>
                  <a:lnTo>
                    <a:pt x="295" y="70"/>
                  </a:lnTo>
                  <a:lnTo>
                    <a:pt x="295" y="72"/>
                  </a:lnTo>
                  <a:lnTo>
                    <a:pt x="295" y="74"/>
                  </a:lnTo>
                  <a:lnTo>
                    <a:pt x="296" y="76"/>
                  </a:lnTo>
                  <a:lnTo>
                    <a:pt x="296" y="78"/>
                  </a:lnTo>
                  <a:lnTo>
                    <a:pt x="296" y="80"/>
                  </a:lnTo>
                  <a:lnTo>
                    <a:pt x="297" y="82"/>
                  </a:lnTo>
                  <a:lnTo>
                    <a:pt x="297" y="84"/>
                  </a:lnTo>
                  <a:lnTo>
                    <a:pt x="297" y="85"/>
                  </a:lnTo>
                  <a:lnTo>
                    <a:pt x="298" y="87"/>
                  </a:lnTo>
                  <a:lnTo>
                    <a:pt x="298" y="89"/>
                  </a:lnTo>
                  <a:lnTo>
                    <a:pt x="298" y="91"/>
                  </a:lnTo>
                  <a:lnTo>
                    <a:pt x="299" y="92"/>
                  </a:lnTo>
                  <a:lnTo>
                    <a:pt x="299" y="94"/>
                  </a:lnTo>
                  <a:lnTo>
                    <a:pt x="299" y="96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1" y="101"/>
                  </a:lnTo>
                  <a:lnTo>
                    <a:pt x="301" y="103"/>
                  </a:lnTo>
                  <a:lnTo>
                    <a:pt x="301" y="104"/>
                  </a:lnTo>
                  <a:lnTo>
                    <a:pt x="301" y="105"/>
                  </a:lnTo>
                  <a:lnTo>
                    <a:pt x="302" y="107"/>
                  </a:lnTo>
                  <a:lnTo>
                    <a:pt x="302" y="108"/>
                  </a:lnTo>
                  <a:lnTo>
                    <a:pt x="302" y="109"/>
                  </a:lnTo>
                  <a:lnTo>
                    <a:pt x="303" y="110"/>
                  </a:lnTo>
                  <a:lnTo>
                    <a:pt x="303" y="111"/>
                  </a:lnTo>
                  <a:lnTo>
                    <a:pt x="303" y="112"/>
                  </a:lnTo>
                  <a:lnTo>
                    <a:pt x="304" y="113"/>
                  </a:lnTo>
                  <a:lnTo>
                    <a:pt x="304" y="114"/>
                  </a:lnTo>
                  <a:lnTo>
                    <a:pt x="304" y="115"/>
                  </a:lnTo>
                  <a:lnTo>
                    <a:pt x="305" y="115"/>
                  </a:lnTo>
                  <a:lnTo>
                    <a:pt x="305" y="116"/>
                  </a:lnTo>
                  <a:lnTo>
                    <a:pt x="305" y="117"/>
                  </a:lnTo>
                  <a:lnTo>
                    <a:pt x="306" y="117"/>
                  </a:lnTo>
                  <a:lnTo>
                    <a:pt x="306" y="118"/>
                  </a:lnTo>
                  <a:lnTo>
                    <a:pt x="307" y="119"/>
                  </a:lnTo>
                  <a:lnTo>
                    <a:pt x="307" y="120"/>
                  </a:lnTo>
                  <a:lnTo>
                    <a:pt x="308" y="120"/>
                  </a:lnTo>
                  <a:lnTo>
                    <a:pt x="308" y="121"/>
                  </a:lnTo>
                  <a:lnTo>
                    <a:pt x="309" y="121"/>
                  </a:lnTo>
                  <a:lnTo>
                    <a:pt x="310" y="121"/>
                  </a:lnTo>
                  <a:lnTo>
                    <a:pt x="311" y="121"/>
                  </a:lnTo>
                  <a:lnTo>
                    <a:pt x="312" y="121"/>
                  </a:lnTo>
                  <a:lnTo>
                    <a:pt x="313" y="121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1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20" y="120"/>
                  </a:lnTo>
                  <a:lnTo>
                    <a:pt x="320" y="119"/>
                  </a:lnTo>
                  <a:lnTo>
                    <a:pt x="321" y="119"/>
                  </a:lnTo>
                  <a:lnTo>
                    <a:pt x="322" y="119"/>
                  </a:lnTo>
                  <a:lnTo>
                    <a:pt x="323" y="119"/>
                  </a:lnTo>
                  <a:lnTo>
                    <a:pt x="323" y="120"/>
                  </a:lnTo>
                  <a:lnTo>
                    <a:pt x="324" y="120"/>
                  </a:lnTo>
                  <a:lnTo>
                    <a:pt x="325" y="120"/>
                  </a:lnTo>
                  <a:lnTo>
                    <a:pt x="326" y="120"/>
                  </a:lnTo>
                  <a:lnTo>
                    <a:pt x="327" y="120"/>
                  </a:lnTo>
                </a:path>
              </a:pathLst>
            </a:custGeom>
            <a:grp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 dirty="0"/>
            </a:p>
          </p:txBody>
        </p:sp>
      </p:grpSp>
      <p:graphicFrame>
        <p:nvGraphicFramePr>
          <p:cNvPr id="51" name="Объект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282546"/>
              </p:ext>
            </p:extLst>
          </p:nvPr>
        </p:nvGraphicFramePr>
        <p:xfrm>
          <a:off x="2119248" y="5860274"/>
          <a:ext cx="7416824" cy="45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5" name="Equation" r:id="rId9" imgW="4432300" imgH="292100" progId="">
                  <p:embed/>
                </p:oleObj>
              </mc:Choice>
              <mc:Fallback>
                <p:oleObj name="Equation" r:id="rId9" imgW="4432300" imgH="292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248" y="5860274"/>
                        <a:ext cx="7416824" cy="4596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4689173" y="1050439"/>
            <a:ext cx="5096460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Колебания пилообразной формы</a:t>
            </a:r>
            <a:r>
              <a:rPr lang="ru-RU" altLang="ru-RU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altLang="ru-RU" sz="2200" dirty="0">
              <a:latin typeface="Arial" panose="020B0604020202020204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783705" y="1849140"/>
            <a:ext cx="481974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Колебания треугольной формы</a:t>
            </a:r>
            <a:r>
              <a:rPr lang="ru-RU" altLang="ru-RU" sz="1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1508449" y="2659275"/>
            <a:ext cx="327525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altLang="ru-RU" sz="600" dirty="0"/>
          </a:p>
          <a:p>
            <a:endParaRPr lang="ru-RU" altLang="ru-RU" dirty="0"/>
          </a:p>
        </p:txBody>
      </p:sp>
      <p:sp>
        <p:nvSpPr>
          <p:cNvPr id="65" name="Rectangle 67"/>
          <p:cNvSpPr>
            <a:spLocks noChangeArrowheads="1"/>
          </p:cNvSpPr>
          <p:nvPr/>
        </p:nvSpPr>
        <p:spPr bwMode="auto">
          <a:xfrm>
            <a:off x="3947544" y="3592669"/>
            <a:ext cx="608293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Колебания куполообразной формы  </a:t>
            </a:r>
            <a:endParaRPr lang="ru-RU" altLang="ru-RU" sz="2200" u="sng" dirty="0">
              <a:latin typeface="Arial" panose="020B0604020202020204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66" name="Rectangle 68"/>
          <p:cNvSpPr>
            <a:spLocks noChangeArrowheads="1"/>
          </p:cNvSpPr>
          <p:nvPr/>
        </p:nvSpPr>
        <p:spPr bwMode="auto">
          <a:xfrm>
            <a:off x="2089273" y="4296785"/>
            <a:ext cx="3292444" cy="60016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5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	</a:t>
            </a:r>
            <a:endParaRPr lang="ru-RU" altLang="ru-RU" sz="600" dirty="0"/>
          </a:p>
          <a:p>
            <a:r>
              <a:rPr lang="ru-RU" alt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0332" y="132856"/>
            <a:ext cx="10860656" cy="444338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Всего лишь три члена разложения в ряд Фурье уже передает многообразие моделей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колебательной компоненты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410839" y="4653945"/>
            <a:ext cx="9184832" cy="1004212"/>
            <a:chOff x="66936" y="5805264"/>
            <a:chExt cx="9184832" cy="100421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66936" y="5978479"/>
              <a:ext cx="91848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Возможно </a:t>
              </a:r>
              <a:r>
                <a:rPr lang="ru-RU" sz="2400" u="sng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использованме</a:t>
              </a:r>
              <a:r>
                <a:rPr lang="ru-RU" sz="2400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суммы гармоник с некратными частотами: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187624" y="5805264"/>
              <a:ext cx="648072" cy="7920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4276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55044" y="476672"/>
            <a:ext cx="768191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Рекомендуемая литература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74734" y="832703"/>
            <a:ext cx="10972800" cy="5616624"/>
          </a:xfrm>
        </p:spPr>
        <p:txBody>
          <a:bodyPr>
            <a:noAutofit/>
          </a:bodyPr>
          <a:lstStyle/>
          <a:p>
            <a:pPr indent="444500" algn="just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  Прикладная статистика. Основы эконометрики: Учебник для вузов: В  2 т.  Айвазян А.А., Мхитарян В.С.-- М.; ЮНИТИ-ДАНА. 2001.- 656 с.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Эконометрика / Под. Ред. И.И. Елисеевой. – М.: Финансы и статистика, 2005. – 575 с. (и более поздние издания Аникин П.В., </a:t>
            </a:r>
          </a:p>
          <a:p>
            <a:pPr marL="457200" indent="-457200" algn="just">
              <a:buAutoNum type="arabicPeriod" startAt="2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Королев В.А., Тороповцев Е.А Математические и инструментальные методы. Изд-во «Кнорус». 2014.  Можно скачать.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 Интеллектуальные информационные системы: учебное пособие / А.А. Смагин, С.В. Липатова, А.С. Мильченко. – Ульяновск: УлГУ, 2010. – 136 с. (можно скачать).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 Семенычев В.К., Семенычев Е.В. Параметрическая идентификация рядов динамики: структуры, модели, эволюция. - Самара. Изд-во «СамНЦ РАН», 2011. – 346 с.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Семенычев В.К., Коробецкая А.А., Кожухова В.Н. Предложения эконометрического инструментария моделирования и прогнозирования эволюционных процессов. - Самара. САГМУ. – 384 с.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Бородич С.А. Эконометрика. 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- Минск: Новое знание. 2001. - 408 с.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Бородич С.А. Эконометрика.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Практикум. - М.: Изд. Инфра - М. 2016.  - 336 с. 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391702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491706" y="44520"/>
            <a:ext cx="11309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Необхожимое</a:t>
            </a:r>
            <a:r>
              <a:rPr lang="ru-RU" altLang="ru-RU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условие формирования рядов экономической (пространственной и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</a:rPr>
              <a:t>временной) динамики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0" y="786239"/>
            <a:ext cx="11104730" cy="167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1" y="2561331"/>
            <a:ext cx="5272747" cy="247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1706" y="5105022"/>
            <a:ext cx="115211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Вместо дифференциальных уравнений  сейчас широко используют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разностные модели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разностные уравнения. 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Можно говорить о спектре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временной или пространственной траектории, который показывает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частоты гармоник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присутствующие в модели детерминированной компоненты, и об условии возможно точной передачи динамики траектории.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31" y="2380356"/>
            <a:ext cx="5696309" cy="21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569046" y="4567264"/>
                <a:ext cx="587109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ru-RU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ru-RU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ru-RU" i="1">
                          <a:latin typeface="Cambria Math" panose="02040503050406030204" pitchFamily="18" charset="0"/>
                        </a:rPr>
                        <m:t> </m:t>
                      </m:r>
                      <m:sSubSup>
                        <m:sSub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вторая разность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046" y="4567264"/>
                <a:ext cx="5871094" cy="6127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9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77" y="23942"/>
            <a:ext cx="11412747" cy="2817660"/>
          </a:xfrm>
        </p:spPr>
        <p:txBody>
          <a:bodyPr>
            <a:normAutofit fontScale="90000"/>
          </a:bodyPr>
          <a:lstStyle/>
          <a:p>
            <a:br>
              <a:rPr lang="ru-RU" sz="3200" b="1" dirty="0"/>
            </a:br>
            <a:r>
              <a:rPr lang="ru-RU" sz="3200" b="1" dirty="0"/>
              <a:t>             </a:t>
            </a:r>
            <a:r>
              <a:rPr lang="ru-RU" sz="3200" b="1" u="sng" dirty="0">
                <a:solidFill>
                  <a:srgbClr val="FF0000"/>
                </a:solidFill>
              </a:rPr>
              <a:t>Формирование эквидистантных временных рядов</a:t>
            </a:r>
            <a:r>
              <a:rPr lang="ru-RU" sz="3200" b="1" dirty="0">
                <a:solidFill>
                  <a:srgbClr val="FF0000"/>
                </a:solidFill>
              </a:rPr>
              <a:t>: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    </a:t>
            </a:r>
            <a:r>
              <a:rPr lang="ru-RU" sz="3200" i="1" dirty="0"/>
              <a:t>    </a:t>
            </a:r>
            <a:r>
              <a:rPr lang="ru-RU" sz="3600" dirty="0"/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максимальная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 спектра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траектории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интервал  дискретизации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Условие Найквиста (Котельникова)  выбора периода дискретизации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правильной передачи частоты и фазы самой высокочастотной гармоники в спектре с 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частотой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+mn-lt"/>
              </a:rPr>
            </a:br>
            <a:r>
              <a:rPr lang="ru-RU" sz="2000" dirty="0"/>
              <a:t>   </a:t>
            </a:r>
            <a:br>
              <a:rPr lang="ru-RU" sz="2000" dirty="0"/>
            </a:br>
            <a:r>
              <a:rPr lang="ru-RU" sz="2000" dirty="0"/>
              <a:t>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 сожалению нижний правый график типичен для публикаций экономистов, не знающих теоремы Котельникова</a:t>
            </a:r>
            <a:r>
              <a:rPr lang="ru-RU" sz="2000" dirty="0"/>
              <a:t>.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2" y="2953355"/>
            <a:ext cx="4176464" cy="122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533" y="2678680"/>
            <a:ext cx="4191000" cy="11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t="8333" b="8333"/>
          <a:stretch>
            <a:fillRect/>
          </a:stretch>
        </p:blipFill>
        <p:spPr bwMode="auto">
          <a:xfrm>
            <a:off x="689076" y="4126011"/>
            <a:ext cx="4152240" cy="112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t="8239" b="10548"/>
          <a:stretch>
            <a:fillRect/>
          </a:stretch>
        </p:blipFill>
        <p:spPr bwMode="auto">
          <a:xfrm>
            <a:off x="5636793" y="3774887"/>
            <a:ext cx="4191000" cy="129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t="10286" b="9714"/>
          <a:stretch>
            <a:fillRect/>
          </a:stretch>
        </p:blipFill>
        <p:spPr bwMode="auto">
          <a:xfrm>
            <a:off x="709292" y="5358650"/>
            <a:ext cx="4132024" cy="120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0533" y="4956080"/>
            <a:ext cx="4069628" cy="160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7961" y="852880"/>
                <a:ext cx="75078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1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ru-RU" sz="2100"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61" y="852880"/>
                <a:ext cx="750783" cy="415498"/>
              </a:xfrm>
              <a:prstGeom prst="rect">
                <a:avLst/>
              </a:prstGeom>
              <a:blipFill rotWithShape="0">
                <a:blip r:embed="rId8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2612793" y="11134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368150" y="852880"/>
                <a:ext cx="526213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100" i="1">
                          <a:latin typeface="Cambria Math" panose="02040503050406030204" pitchFamily="18" charset="0"/>
                        </a:rPr>
                        <m:t>𝛥</m:t>
                      </m:r>
                    </m:oMath>
                  </m:oMathPara>
                </a14:m>
                <a:endParaRPr lang="ru-RU" sz="21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8150" y="852880"/>
                <a:ext cx="526213" cy="4154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290783" y="1769127"/>
                <a:ext cx="1410001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5≺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ru-R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</m:den>
                      </m:f>
                      <m:r>
                        <a:rPr lang="ru-RU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≺10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83" y="1769127"/>
                <a:ext cx="1410001" cy="609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75477" y="1850488"/>
                <a:ext cx="20335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ru-RU" i="1">
                              <a:latin typeface="Cambria Math" panose="02040503050406030204" pitchFamily="18" charset="0"/>
                            </a:rPr>
                            <m:t> 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ru-RU" i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sub>
                          </m:sSub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7" y="1850488"/>
                <a:ext cx="20335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121667" r="-21856" b="-18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50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88" y="103517"/>
            <a:ext cx="10515600" cy="939485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Популярные в приложениях виды парных </a:t>
            </a:r>
            <a:r>
              <a:rPr lang="ru-RU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нелинейныых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пространственных или временных моделей</a:t>
            </a:r>
            <a:b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2153"/>
          <p:cNvGrpSpPr/>
          <p:nvPr/>
        </p:nvGrpSpPr>
        <p:grpSpPr>
          <a:xfrm>
            <a:off x="5324385" y="1328848"/>
            <a:ext cx="4815136" cy="2156224"/>
            <a:chOff x="0" y="0"/>
            <a:chExt cx="6027420" cy="2633874"/>
          </a:xfrm>
        </p:grpSpPr>
        <p:pic>
          <p:nvPicPr>
            <p:cNvPr id="5" name="Picture 35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945765" cy="2529840"/>
            </a:xfrm>
            <a:prstGeom prst="rect">
              <a:avLst/>
            </a:prstGeom>
          </p:spPr>
        </p:pic>
        <p:sp>
          <p:nvSpPr>
            <p:cNvPr id="6" name="Rectangle 353"/>
            <p:cNvSpPr/>
            <p:nvPr/>
          </p:nvSpPr>
          <p:spPr>
            <a:xfrm>
              <a:off x="2946527" y="2371349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451485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35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82925" y="1270"/>
              <a:ext cx="2944495" cy="2414270"/>
            </a:xfrm>
            <a:prstGeom prst="rect">
              <a:avLst/>
            </a:prstGeom>
          </p:spPr>
        </p:pic>
        <p:sp>
          <p:nvSpPr>
            <p:cNvPr id="8" name="Rectangle 359"/>
            <p:cNvSpPr/>
            <p:nvPr/>
          </p:nvSpPr>
          <p:spPr>
            <a:xfrm>
              <a:off x="4556125" y="2416383"/>
              <a:ext cx="68408" cy="150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451485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360"/>
            <p:cNvSpPr/>
            <p:nvPr/>
          </p:nvSpPr>
          <p:spPr>
            <a:xfrm>
              <a:off x="4606417" y="2416383"/>
              <a:ext cx="33951" cy="15033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451485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8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22154"/>
          <p:cNvGrpSpPr/>
          <p:nvPr/>
        </p:nvGrpSpPr>
        <p:grpSpPr>
          <a:xfrm>
            <a:off x="1569993" y="3754376"/>
            <a:ext cx="6289062" cy="2529681"/>
            <a:chOff x="0" y="0"/>
            <a:chExt cx="6027420" cy="2699914"/>
          </a:xfrm>
        </p:grpSpPr>
        <p:pic>
          <p:nvPicPr>
            <p:cNvPr id="11" name="Picture 3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2944495" cy="2595245"/>
            </a:xfrm>
            <a:prstGeom prst="rect">
              <a:avLst/>
            </a:prstGeom>
          </p:spPr>
        </p:pic>
        <p:sp>
          <p:nvSpPr>
            <p:cNvPr id="12" name="Rectangle 365"/>
            <p:cNvSpPr/>
            <p:nvPr/>
          </p:nvSpPr>
          <p:spPr>
            <a:xfrm>
              <a:off x="2945003" y="2437389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451485" indent="443230" algn="l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3" name="Picture 36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082925" y="0"/>
              <a:ext cx="2944495" cy="2599690"/>
            </a:xfrm>
            <a:prstGeom prst="rect">
              <a:avLst/>
            </a:prstGeom>
          </p:spPr>
        </p:pic>
      </p:grpSp>
      <p:pic>
        <p:nvPicPr>
          <p:cNvPr id="17" name="Picture 8519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38152" y="1328847"/>
            <a:ext cx="3510592" cy="18419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9142" y="3285933"/>
            <a:ext cx="283930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Квадратический полином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30863" y="3285933"/>
            <a:ext cx="3905062" cy="3108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Кубический полином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(применяют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моделей с двумя точками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экстремума)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моделях необходимо   определять </a:t>
            </a:r>
            <a:r>
              <a:rPr lang="ru-RU" sz="2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точность оценок параметров моделей </a:t>
            </a:r>
            <a:r>
              <a:rPr lang="ru-RU" sz="22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они-всегда </a:t>
            </a:r>
            <a:r>
              <a:rPr lang="ru-RU" sz="2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случайные величины!)</a:t>
            </a:r>
            <a:endParaRPr lang="ru-RU" sz="2200" b="1" u="sng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41642" y="6096281"/>
            <a:ext cx="29630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Гиперболический полином </a:t>
            </a:r>
            <a:endParaRPr lang="ru-RU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24385" y="6096281"/>
            <a:ext cx="221323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Степенная функция </a:t>
            </a:r>
            <a:endParaRPr lang="ru-RU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66607" y="3251817"/>
            <a:ext cx="3030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Парная линейная регрессия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8266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134" y="124497"/>
            <a:ext cx="10862858" cy="728384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 (обоснование) выбора модели трендов по значению  коэффициента детерминации</a:t>
            </a:r>
          </a:p>
        </p:txBody>
      </p:sp>
      <p:pic>
        <p:nvPicPr>
          <p:cNvPr id="4" name="Picture 385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673" y="3793881"/>
            <a:ext cx="4525818" cy="294020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3107" y="907609"/>
            <a:ext cx="11288994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обоснованного выбора модели необходимы проверки статистических</a:t>
            </a:r>
            <a:r>
              <a:rPr kumimoji="0" lang="ru-RU" alt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гипотез: </a:t>
            </a:r>
            <a:r>
              <a:rPr kumimoji="0" lang="ru-RU" altLang="ru-RU" sz="2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</a:t>
            </a:r>
            <a:r>
              <a:rPr kumimoji="0" lang="ru-RU" alt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оценке точности и значимости модели в целом, а также значимости  её коэффициентов регрессии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Чтобы модель адекватно и точно описывала экономическую зависимость, возможны дополнительные требования к объему, способу формирования выборки,  учету истории предыдущих исследований.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Практически всегда более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простые  модели </a:t>
            </a:r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имеют преимущество по вычислительной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устойчивости</a:t>
            </a:r>
            <a:r>
              <a:rPr kumimoji="0" lang="ru-RU" altLang="ru-RU" sz="2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идентификации.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052" y="4130339"/>
            <a:ext cx="5327506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модели по значению        моделей ряда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Квадратическая         0,9202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Линейная                     0,8464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Степенная                    0,9170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Логарифмическая      0,9319</a:t>
            </a:r>
            <a:endParaRPr lang="ru-RU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Гиперболическая       0,7742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645188" y="4130339"/>
                <a:ext cx="4991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188" y="4130339"/>
                <a:ext cx="499111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797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размерности переменных парной линейной регрессии существенно  различаются, можно рекомендовать для детерминированной компоненты следующие формы модели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71488" y="1690688"/>
            <a:ext cx="11176000" cy="5160698"/>
          </a:xfrm>
        </p:spPr>
        <p:txBody>
          <a:bodyPr/>
          <a:lstStyle/>
          <a:p>
            <a:r>
              <a:rPr lang="ru-RU" dirty="0"/>
              <a:t>   Целесообразно использовать при </a:t>
            </a:r>
            <a:r>
              <a:rPr lang="ru-RU" dirty="0">
                <a:solidFill>
                  <a:srgbClr val="FF0000"/>
                </a:solidFill>
              </a:rPr>
              <a:t>больших различиях </a:t>
            </a:r>
            <a:r>
              <a:rPr lang="ru-RU" dirty="0"/>
              <a:t>величин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определяющей и определяемой переменных функции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   В случае </a:t>
            </a:r>
            <a:r>
              <a:rPr lang="ru-RU" dirty="0">
                <a:solidFill>
                  <a:srgbClr val="FF0000"/>
                </a:solidFill>
              </a:rPr>
              <a:t>очень больших значений </a:t>
            </a:r>
            <a:r>
              <a:rPr lang="ru-RU" dirty="0"/>
              <a:t>определяющей переменной по сравнению с значениями определяемой переменной  рекомендуют полулогарифмические использовать функции: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47" y="2763379"/>
            <a:ext cx="1602076" cy="46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96" y="2781851"/>
            <a:ext cx="2314269" cy="482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426" y="5282827"/>
            <a:ext cx="1771535" cy="5121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799" y="5282827"/>
            <a:ext cx="2410866" cy="50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0739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614" y="65106"/>
            <a:ext cx="10515600" cy="98731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Классические («канонические») структуры пространственных и временных моделей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02883" y="1052424"/>
            <a:ext cx="11313063" cy="22108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Пространственные</a:t>
            </a:r>
            <a:r>
              <a:rPr lang="ru-RU" dirty="0"/>
              <a:t> траектории:                              </a:t>
            </a:r>
            <a:r>
              <a:rPr lang="ru-RU" sz="2400" dirty="0"/>
              <a:t>-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аддитивная </a:t>
            </a:r>
            <a:r>
              <a:rPr lang="ru-RU" sz="2400" dirty="0"/>
              <a:t>структура,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-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мультипликативная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структура</a:t>
            </a:r>
            <a:r>
              <a:rPr lang="ru-RU" dirty="0"/>
              <a:t>.   </a:t>
            </a:r>
          </a:p>
          <a:p>
            <a:r>
              <a:rPr lang="ru-RU" dirty="0">
                <a:solidFill>
                  <a:srgbClr val="FF0000"/>
                </a:solidFill>
              </a:rPr>
              <a:t>Временные</a:t>
            </a:r>
            <a:r>
              <a:rPr lang="ru-RU" dirty="0"/>
              <a:t> траектории: </a:t>
            </a:r>
            <a:r>
              <a:rPr lang="en-US" dirty="0"/>
              <a:t>                                                            </a:t>
            </a:r>
            <a:r>
              <a:rPr lang="ru-RU" dirty="0"/>
              <a:t> </a:t>
            </a:r>
            <a:r>
              <a:rPr lang="en-US" dirty="0"/>
              <a:t>-</a:t>
            </a:r>
            <a:r>
              <a:rPr lang="ru-RU" dirty="0"/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аддитивная и мультипликативная структуры, соответственно.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876" y="2140586"/>
            <a:ext cx="4746891" cy="403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675038" y="1621232"/>
                <a:ext cx="23636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𝒀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ru-RU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ru-RU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ru-RU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038" y="1621232"/>
                <a:ext cx="236363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514793" y="1152162"/>
                <a:ext cx="20953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ru-RU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ru-RU" b="1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ru-RU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ru-RU" b="1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793" y="1152162"/>
                <a:ext cx="2095317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302883" y="2818780"/>
            <a:ext cx="111079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Детерминированная компонента пространственных и временных траекторий измеряется в натуральных показателях, но при этом в мультипликативных - будет зависеть от стохастической компоненты, которая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изменяться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долях (в процентах) в диапазоне от 0 до 1.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Закон ее распределения «исключительно для удобства идентификации» принимается обычно логнормальным. Тогда в мультипликативных структурах после логарифмирования получим  для стохастической компоненты нормальное распределение (условие Гаусса-Маркова), а если модель детерминированной компоненты состоит из произведений, то задача идентификации сведется к линейной регрессии. 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	Видны трудности идентификации мультипликативных структур, используемых обычно для стоимостных показателей: по закону распределения, по метрике на логарифмах компонент моделей.</a:t>
            </a:r>
          </a:p>
        </p:txBody>
      </p:sp>
    </p:spTree>
    <p:extLst>
      <p:ext uri="{BB962C8B-B14F-4D97-AF65-F5344CB8AC3E}">
        <p14:creationId xmlns:p14="http://schemas.microsoft.com/office/powerpoint/2010/main" val="241901663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304800" y="385977"/>
            <a:ext cx="11295051" cy="2455162"/>
          </a:xfrm>
          <a:noFill/>
        </p:spPr>
        <p:txBody>
          <a:bodyPr>
            <a:normAutofit fontScale="90000"/>
          </a:bodyPr>
          <a:lstStyle/>
          <a:p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 моделей </a:t>
            </a:r>
            <a:r>
              <a:rPr lang="ru-RU" altLang="ru-RU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временныых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траекторий, учитывающие  взаимодействии  </a:t>
            </a: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тренда и  колебательных </a:t>
            </a:r>
            <a:r>
              <a:rPr lang="en-US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сезонной и циклической) компонент </a:t>
            </a:r>
            <a:b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altLang="ru-RU" sz="2400" b="1" dirty="0"/>
            </a:br>
            <a:br>
              <a:rPr lang="ru-RU" altLang="ru-RU" sz="2400" b="1" dirty="0"/>
            </a:br>
            <a:br>
              <a:rPr lang="ru-RU" altLang="ru-RU" sz="2400" b="1" dirty="0"/>
            </a:br>
            <a:br>
              <a:rPr lang="ru-RU" altLang="ru-RU" sz="2700" b="1" dirty="0"/>
            </a:br>
            <a:endParaRPr lang="ru-RU" altLang="ru-RU" sz="2000" b="1" dirty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4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4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44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6953626" y="5806221"/>
            <a:ext cx="227948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941" y="1947355"/>
            <a:ext cx="27478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Предложены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структуры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739" y="4633371"/>
            <a:ext cx="107445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 другие </a:t>
            </a:r>
            <a:r>
              <a:rPr kumimoji="0" lang="ru-RU" sz="20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параметрические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модели, нашедшие подтверждение в экономической практике. </a:t>
            </a: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Видим возможность существования в модели</a:t>
            </a:r>
            <a:r>
              <a: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одновременно 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и аддитивных и пропорциональных тренду колебательных компонент, а стохастическая компонента может быть в этих структурах рядов  и гомо и </a:t>
            </a:r>
            <a:r>
              <a: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гетероскедастической.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7" y="1588796"/>
            <a:ext cx="11271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			</a:t>
            </a:r>
            <a:endParaRPr lang="ru-RU" sz="2000" dirty="0"/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777" y="2028971"/>
            <a:ext cx="5623698" cy="5223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491" y="3318160"/>
            <a:ext cx="5687437" cy="5234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249" y="2680465"/>
            <a:ext cx="5552760" cy="508545"/>
          </a:xfrm>
          <a:prstGeom prst="rect">
            <a:avLst/>
          </a:prstGeom>
        </p:spPr>
      </p:pic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249" y="4006438"/>
            <a:ext cx="5547209" cy="4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59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642" y="203813"/>
            <a:ext cx="9790981" cy="214506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реализации системного подхода  </a:t>
            </a:r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слабо агрегированного объекта анализа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выполняется тренд-колебательная </a:t>
            </a:r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(неоднозначная) 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декомпозиция</a:t>
            </a:r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которая включает в себя условия:</a:t>
            </a:r>
            <a:b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24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ru-RU" alt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alt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423592" y="1603997"/>
                <a:ext cx="1722982" cy="40011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kumimoji="0" lang="ru-RU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)≪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kumimoji="0" lang="ru-RU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592" y="1603997"/>
                <a:ext cx="1722982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120588" r="-27113" b="-18235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032044" y="1603272"/>
                <a:ext cx="1904465" cy="40011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ctrlP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|≺|</m:t>
                      </m:r>
                      <m:d>
                        <m:dPr>
                          <m:begChr m:val=""/>
                          <m:ctrlP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044" y="1603272"/>
                <a:ext cx="1904465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20588" r="-24444" b="-18235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817014" y="1603272"/>
                <a:ext cx="1804853" cy="40011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ctrlP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𝜺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|≺|</m:t>
                      </m:r>
                      <m:d>
                        <m:dPr>
                          <m:begChr m:val=""/>
                          <m:ctrlP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kumimoji="0" lang="ru-RU" sz="20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0" lang="ru-RU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ysClr val="windowText" lastClr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kumimoji="0" lang="ru-RU" sz="20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kumimoji="0" 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014" y="1603272"/>
                <a:ext cx="1804853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20588" r="-28188" b="-182353"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59561" y="2505898"/>
            <a:ext cx="10410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altLang="ru-RU" sz="24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kumimoji="0" lang="ru-RU" altLang="ru-RU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ренд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2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вековая компонента);</a:t>
            </a:r>
            <a:br>
              <a:rPr kumimoji="0" lang="ru-RU" alt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колебательная компонента: апериодические циклы, периодическая сезонная компонента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календарная компонента;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 выбросы (аномальные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значения)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5.инфляционная компонента.</a:t>
            </a:r>
            <a:b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Неоднозначность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тренд-колебательной декомпозиции требует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сравнения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выполнения условия адекватности моделей, 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устранения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выбросов, по величинам точности моделирования и/или</a:t>
            </a:r>
            <a:r>
              <a:rPr kumimoji="0" lang="ru-RU" sz="24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прогнозирования,  учета предыдущих (исторических) результатов.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90819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компоненты пространственных и временных траекторий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059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lvl="0"/>
            <a:r>
              <a:rPr lang="ru-RU" b="1" dirty="0"/>
              <a:t>календарную компоненту</a:t>
            </a:r>
            <a:r>
              <a:rPr lang="ru-RU" dirty="0"/>
              <a:t>, связанную с различным количеством дней в месяцах и кварталах, праздничными днями и каникулами, строго привязанными к определенным датам и заранее известными (новый год, религиозные праздники и </a:t>
            </a:r>
            <a:r>
              <a:rPr lang="ru-RU" dirty="0" err="1"/>
              <a:t>т.д</a:t>
            </a:r>
            <a:r>
              <a:rPr lang="ru-RU" dirty="0"/>
              <a:t>);</a:t>
            </a:r>
          </a:p>
          <a:p>
            <a:pPr lvl="0"/>
            <a:r>
              <a:rPr lang="ru-RU" b="1" dirty="0"/>
              <a:t>выбросы — </a:t>
            </a:r>
            <a:r>
              <a:rPr lang="ru-RU" dirty="0"/>
              <a:t>аномальные движения временного ряда, связанные с редко происходящими событиями, которые резко и кратковременно отклоняют ряд от общего закона движения: крупные аварии, локальные вооруженные конфликты, природные катастрофы и т. п.;</a:t>
            </a:r>
          </a:p>
          <a:p>
            <a:pPr lvl="0"/>
            <a:r>
              <a:rPr lang="ru-RU" b="1" dirty="0"/>
              <a:t>инфляционную компоненту</a:t>
            </a:r>
            <a:r>
              <a:rPr lang="ru-RU" dirty="0"/>
              <a:t>, учитывающую изменение стоимости продукта во времени.</a:t>
            </a:r>
          </a:p>
          <a:p>
            <a:pPr lvl="0"/>
            <a:endParaRPr lang="ru-RU" dirty="0"/>
          </a:p>
          <a:p>
            <a:pPr marL="0" indent="0">
              <a:buNone/>
            </a:pPr>
            <a:r>
              <a:rPr lang="ru-RU" dirty="0"/>
              <a:t>   Известны статистические и экономико-математические инструменты </a:t>
            </a:r>
          </a:p>
          <a:p>
            <a:pPr marL="0" indent="0">
              <a:buNone/>
            </a:pPr>
            <a:r>
              <a:rPr lang="ru-RU" dirty="0"/>
              <a:t>для устранения этих компонент из динамики ряда. </a:t>
            </a:r>
          </a:p>
        </p:txBody>
      </p:sp>
    </p:spTree>
    <p:extLst>
      <p:ext uri="{BB962C8B-B14F-4D97-AF65-F5344CB8AC3E}">
        <p14:creationId xmlns:p14="http://schemas.microsoft.com/office/powerpoint/2010/main" val="3755265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38784" y="85990"/>
            <a:ext cx="10515600" cy="99636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некоторых нелинейных моделей можно выполнить линеаризацию модели по переменным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77969" y="1181819"/>
            <a:ext cx="10876415" cy="5046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Квадратичный полином:</a:t>
            </a:r>
          </a:p>
          <a:p>
            <a:pPr marL="0" indent="0">
              <a:buNone/>
            </a:pP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применяют для моделей с одной</a:t>
            </a:r>
          </a:p>
          <a:p>
            <a:pPr marL="0" indent="0">
              <a:buNone/>
            </a:pP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 точкой экстремума)  </a:t>
            </a:r>
          </a:p>
          <a:p>
            <a:pPr marL="0" indent="0">
              <a:buNone/>
            </a:pPr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Гиперболический полином:</a:t>
            </a:r>
            <a:endParaRPr lang="en-US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</a:p>
          <a:p>
            <a:pPr marL="0" indent="0" algn="just"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Модель известна, как </a:t>
            </a:r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кривая Филлипса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При отрицательном знаке у параметра </a:t>
            </a:r>
            <a:r>
              <a:rPr lang="en-U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она трансформируется в  </a:t>
            </a:r>
            <a:r>
              <a:rPr lang="ru-R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кривую Энгеля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 модель  взаимосвязи расходов на товары длительного  пользования  и общих сумм расходов (доходов): доля расходов на питание уменьшается, тогда доля расходов на непродовольственные товары будет расти.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326086" y="1013341"/>
                <a:ext cx="6610350" cy="227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ru-RU" sz="2000" b="1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линеаризация</m:t>
                            </m:r>
                            <m:r>
                              <m:rPr>
                                <m:nor/>
                              </m:rPr>
                              <a:rPr lang="ru-RU" sz="2000" b="1" i="1" smtClean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     </m:t>
                            </m:r>
                            <m:d>
                              <m:dPr>
                                <m:begChr m:val=""/>
                                <m:ctrlPr>
                                  <a:rPr lang="ru-RU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sSup>
                                      <m:sSupPr>
                                        <m:ctrlP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ru-RU" sz="20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𝒃𝒙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  <m:r>
                                      <a:rPr lang="ru-RU" sz="20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/>
                                  <m:e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p>
                                      <m:sSupPr>
                                        <m:ctrlP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p>
                                        <m:r>
                                          <a:rPr lang="ru-RU" sz="2000" b="1" i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𝒂𝒛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𝒃𝒙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𝜺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 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⇒</m:t>
                                    </m:r>
                                  </m:e>
                                  <m:e>
                                    <m:r>
                                      <m:rPr>
                                        <m:nor/>
                                      </m:rP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 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МНК⇒</m:t>
                                    </m:r>
                                    <m:limLow>
                                      <m:limLowPr>
                                        <m:ctrlP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a:rPr lang="ru-RU" sz="2000" b="1" i="0">
                                            <a:latin typeface="Cambria Math" panose="02040503050406030204" pitchFamily="18" charset="0"/>
                                          </a:rPr>
                                          <m:t>𝐦𝐢𝐧</m:t>
                                        </m:r>
                                      </m:e>
                                      <m:lim>
                                        <m: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  <m:r>
                                          <a:rPr lang="ru-RU" sz="2000" b="1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ru-RU" sz="2000" b="1" i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ru-RU" sz="2000" b="1" i="1"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lim>
                                    </m:limLow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  <m:r>
                                      <a:rPr lang="ru-RU" sz="2000" b="1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 </m:t>
                                    </m:r>
                                    <m:r>
                                      <a:rPr lang="ru-RU" sz="20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ru-RU" sz="20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eqArr>
                              </m:e>
                            </m:d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 </m:t>
                                </m:r>
                                <m:r>
                                  <a:rPr lang="ru-RU" sz="20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МНК,</m:t>
                                </m:r>
                                <m:r>
                                  <a:rPr lang="ru-RU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ru-RU" sz="20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нормальная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 </m:t>
                                </m:r>
                                <m:r>
                                  <a:rPr lang="ru-RU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СЛАУ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 </m:t>
                                </m:r>
                                <m:r>
                                  <a:rPr lang="ru-RU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третьего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solidFill>
                                      <a:srgbClr val="FF0000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 </m:t>
                                </m:r>
                                <m:r>
                                  <a:rPr lang="ru-RU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порядка</m:t>
                                </m:r>
                                <m:r>
                                  <a:rPr lang="ru-RU" sz="2000" b="0" i="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для ее решения −</m:t>
                                </m:r>
                                <m:r>
                                  <a:rPr lang="ru-RU" sz="2000" b="0" i="0" smtClean="0">
                                    <a:latin typeface="Cambria Math" panose="02040503050406030204" pitchFamily="18" charset="0"/>
                                  </a:rPr>
                                  <m:t>формулы Крамера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086" y="1013341"/>
                <a:ext cx="6610350" cy="22726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82565" y="3872238"/>
                <a:ext cx="7514558" cy="953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000" b="1" i="0" smtClean="0">
                          <a:latin typeface="Cambria Math" panose="02040503050406030204" pitchFamily="18" charset="0"/>
                        </a:rPr>
                        <m:t>  линеаризация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ru-RU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ru-RU" sz="2000" b="1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𝒃𝒛</m:t>
                      </m:r>
                      <m:r>
                        <a:rPr lang="ru-RU" sz="20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latin typeface="Cambria Math" panose="02040503050406030204" pitchFamily="18" charset="0"/>
                        </a:rPr>
                        <m:t>𝜺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r>
                  <a:rPr lang="ru-RU" b="0" dirty="0">
                    <a:solidFill>
                      <a:srgbClr val="FF0000"/>
                    </a:solidFill>
                  </a:rPr>
                  <a:t>                                                     нормальная СЛАУ первого порядка, МНК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565" y="3872238"/>
                <a:ext cx="7514558" cy="953915"/>
              </a:xfrm>
              <a:prstGeom prst="rect">
                <a:avLst/>
              </a:prstGeom>
              <a:blipFill>
                <a:blip r:embed="rId4"/>
                <a:stretch>
                  <a:fillRect b="-8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77473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2115" y="324094"/>
            <a:ext cx="10796338" cy="608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342900" algn="l"/>
              </a:tabLs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9. Кожухова В.Н., Коробецкая А.А., Семенычев В.К. Свободная программная среда 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Практикум. Самара. Изд-во «САГМУ». 2016. - 48 с.</a:t>
            </a:r>
          </a:p>
          <a:p>
            <a:pPr algn="just">
              <a:tabLst>
                <a:tab pos="342900" algn="l"/>
              </a:tabLst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 Статистический анализ структуры социально-экономических процессов и явлений (Сивелькин В.А., Кузнецова В.Е.) (можно скачать).</a:t>
            </a:r>
          </a:p>
          <a:p>
            <a:pPr algn="just">
              <a:tabLst>
                <a:tab pos="342900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Э. Колин Камерон, Правин К. Триведи. Микроэконометрика. Методы и их применение. Кн.1. 2015. Кн. 2. 2015. Изд. дом. «Дело» РАНХ и ГС. -1160 с.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342900" algn="l"/>
              </a:tabLs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Шитиков В.К. Розенберг Г.С. Рандомизация и бутстреп: статистический анализ в биологии и экологии с использованием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Тольятти. 2013. Возможно и получение дополнительной интернет-версия от 15.11.2913.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Мастицкий С.Э., Шитиков В.К. Статистический анализ и визуализация данных с помощью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ДМК Пресс. 2015. - 496 с.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Кабаков Р. 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действии. Анализ и визуализация данных на языке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ДМК Пресс.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2013.- 580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 Д. Рутковская, М. Пилиньский, Л. Рутковский. Нейронная сеть, генетические алгоритмы. Горячая линия -Телеком. 2013. – 324 с.</a:t>
            </a:r>
          </a:p>
          <a:p>
            <a:pPr lvl="0">
              <a:lnSpc>
                <a:spcPct val="106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 Ширяев В.И. Финансовые рынки. Нейронные сети, хаос и нелинейная динамика. Либрокон. 2015. – 340 с.</a:t>
            </a:r>
          </a:p>
          <a:p>
            <a:pPr indent="444500" algn="just">
              <a:buAutoNum type="arabicPeriod" startAt="12"/>
              <a:tabLst>
                <a:tab pos="342900" algn="l"/>
              </a:tabLst>
            </a:pP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4500" algn="just">
              <a:tabLst>
                <a:tab pos="342900" algn="l"/>
              </a:tabLst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9391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952" y="217121"/>
            <a:ext cx="9865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неслучайной (пространственной и временной) компоненты  </a:t>
            </a:r>
            <a:r>
              <a:rPr lang="en-US" sz="24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обратной функцией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67747" y="1007384"/>
                <a:ext cx="10552728" cy="1732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  При аддитивной стохастической компоненте можно предложить два преобразования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𝒀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𝑨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𝑩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𝑨𝒙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𝑩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47" y="1007384"/>
                <a:ext cx="10552728" cy="1732782"/>
              </a:xfrm>
              <a:prstGeom prst="rect">
                <a:avLst/>
              </a:prstGeom>
              <a:blipFill rotWithShape="0">
                <a:blip r:embed="rId2"/>
                <a:stretch>
                  <a:fillRect l="-867" t="-2456" r="-1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29264" y="1609440"/>
                <a:ext cx="3237722" cy="67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𝒛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𝒀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chemeClr val="accent1"/>
                          </a:solidFill>
                          <a:latin typeface="Cambria Math"/>
                          <a:ea typeface="Cambria Math"/>
                        </a:rPr>
                        <m:t>𝑩𝒛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ru-RU" sz="2000" b="1" i="1" smtClean="0">
                          <a:latin typeface="Cambria Math" panose="02040503050406030204" pitchFamily="18" charset="0"/>
                          <a:ea typeface="Cambria Math"/>
                        </a:rPr>
                        <m:t>  .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64" y="1609440"/>
                <a:ext cx="3237722" cy="67050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50738" y="2455938"/>
                <a:ext cx="10347649" cy="286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После данного </a:t>
                </a:r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линеаризирующего преобразования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модель является линейной по параметрам. Стохастическая компонента  при замене переменной </a:t>
                </a:r>
                <a:r>
                  <a:rPr lang="ru-RU" sz="24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гомоскедастична</a:t>
                </a:r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(можно применять </a:t>
                </a:r>
                <a:r>
                  <a:rPr lang="ru-RU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МНК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При пропорционально-мультипликативной стохастической компоненте - будем иметь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400" b="1" i="1">
                        <a:latin typeface="Cambria Math"/>
                      </a:rPr>
                      <m:t>𝒀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𝑨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latin typeface="Cambria Math"/>
                              </a:rPr>
                              <m:t>𝑩</m:t>
                            </m:r>
                          </m:num>
                          <m:den>
                            <m:r>
                              <a:rPr lang="en-US" sz="2400" b="1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𝑩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𝑩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38" y="2455938"/>
                <a:ext cx="10347649" cy="2861040"/>
              </a:xfrm>
              <a:prstGeom prst="rect">
                <a:avLst/>
              </a:prstGeom>
              <a:blipFill rotWithShape="0">
                <a:blip r:embed="rId4"/>
                <a:stretch>
                  <a:fillRect l="-943" t="-1493" r="-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3100" y="5203822"/>
                <a:ext cx="11075157" cy="1362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стохастическую компоненту  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𝑨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𝑩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</m:den>
                    </m:f>
                    <m:r>
                      <a:rPr lang="ru-RU" sz="2400" b="1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ru-RU" sz="2400" b="1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24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гетероскедастической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Следует использовать специальные методы ее компенсации (сглаживания).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0" y="5203822"/>
                <a:ext cx="11075157" cy="1362681"/>
              </a:xfrm>
              <a:prstGeom prst="rect">
                <a:avLst/>
              </a:prstGeom>
              <a:blipFill rotWithShape="0">
                <a:blip r:embed="rId5"/>
                <a:stretch>
                  <a:fillRect l="-881" r="-826" b="-9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914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953" y="3387486"/>
            <a:ext cx="10487220" cy="3031995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025790"/>
            <a:ext cx="10172700" cy="236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0550" y="176256"/>
            <a:ext cx="10925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Обобщим </a:t>
            </a:r>
            <a:r>
              <a:rPr lang="ru-RU" sz="22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ваврианты</a:t>
            </a:r>
            <a:r>
              <a:rPr lang="ru-RU" sz="2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моделирования детерминированной компоненты обратной функцией при различных знаках параметров</a:t>
            </a:r>
            <a:endParaRPr lang="ru-RU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4060" y="3472323"/>
            <a:ext cx="30821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Зависимость между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объемом выпуска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средними фиксированными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издержками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40932" y="3290285"/>
            <a:ext cx="35672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доходом 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спросом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блага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(например, на товары первой необходимости либо на товары относительной роскоши). При этом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модели Торнквиста             -         минимально необходимый уровень дохода.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08194" y="3472323"/>
            <a:ext cx="3512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Кривая Филлипса, определяет зависимость между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 безработицы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 и процентным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изменением заработной платы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  Точка пересечения с осью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естественный уровень безработицы (5-6%).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774312" y="4878221"/>
                <a:ext cx="634341" cy="450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312" y="4878221"/>
                <a:ext cx="634341" cy="450636"/>
              </a:xfrm>
              <a:prstGeom prst="rect">
                <a:avLst/>
              </a:prstGeom>
              <a:blipFill>
                <a:blip r:embed="rId3"/>
                <a:stretch>
                  <a:fillRect l="-41346" t="-121622" r="-96154" b="-1864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5808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2473" y="3077712"/>
            <a:ext cx="106462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пропорционально-мультипликативном вхождении стохастической компоненты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получим гетероскедастическую стохастическую компоненту (нужно применять методы ее компенсации, указанные выше).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" y="4862817"/>
            <a:ext cx="10366309" cy="175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2393" y="107825"/>
            <a:ext cx="10011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детерминированной компоненты </a:t>
            </a:r>
            <a:r>
              <a:rPr lang="ru-RU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обобщенной </a:t>
            </a:r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обратной функцией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0344" y="873637"/>
            <a:ext cx="10198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аддитивной структуре стохастической компоненты будем иметь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70128" y="3338082"/>
                <a:ext cx="5568922" cy="675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𝑩𝒙</m:t>
                          </m:r>
                        </m:den>
                      </m:f>
                      <m:d>
                        <m:d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𝜺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</a:rPr>
                            <m:t>𝑨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𝑩𝒙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𝜺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𝑨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𝑩𝒙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128" y="3338082"/>
                <a:ext cx="5568922" cy="6756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9311" y="1402145"/>
                <a:ext cx="5850128" cy="625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𝒀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𝑩𝒙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𝒛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𝒀</m:t>
                        </m:r>
                      </m:den>
                    </m:f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</a:rPr>
                      <m:t>𝑨</m:t>
                    </m:r>
                    <m:r>
                      <a:rPr lang="en-US" sz="2000" b="1" i="1">
                        <a:latin typeface="Cambria Math"/>
                      </a:rPr>
                      <m:t>+</m:t>
                    </m:r>
                    <m:r>
                      <a:rPr lang="en-US" sz="2000" b="1" i="1">
                        <a:latin typeface="Cambria Math"/>
                      </a:rPr>
                      <m:t>𝑩𝒙</m:t>
                    </m:r>
                    <m:r>
                      <a:rPr lang="en-US" sz="2000" b="1" i="1">
                        <a:latin typeface="Cambria Math"/>
                      </a:rPr>
                      <m:t>+(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𝑩𝒙</m:t>
                    </m:r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)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ru-RU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ru-RU" sz="2000" b="1" i="1" smtClean="0">
                        <a:latin typeface="Cambria Math" panose="02040503050406030204" pitchFamily="18" charset="0"/>
                        <a:ea typeface="Cambria Math"/>
                      </a:rPr>
                      <m:t>.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311" y="1402145"/>
                <a:ext cx="5850128" cy="625941"/>
              </a:xfrm>
              <a:prstGeom prst="rect">
                <a:avLst/>
              </a:prstGeom>
              <a:blipFill>
                <a:blip r:embed="rId4"/>
                <a:stretch>
                  <a:fillRect b="-1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617473" y="1988448"/>
                <a:ext cx="10814180" cy="1249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Обычно предлагают использовать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линеаризирующее преобразование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 и применять МНК к выражению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Z=A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x+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 </a:t>
                </a:r>
                <a:r>
                  <a:rPr lang="ru-RU" sz="2200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что неверно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т.к. означает по сути принятие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канонической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(а просто </a:t>
                </a:r>
                <a:r>
                  <a:rPr lang="ru-RU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«удобной»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 структуры </a:t>
                </a:r>
                <a14:m>
                  <m:oMath xmlns:m="http://schemas.openxmlformats.org/officeDocument/2006/math">
                    <m:r>
                      <a:rPr lang="ru-RU" sz="2200">
                        <a:latin typeface="Cambria Math"/>
                      </a:rPr>
                      <m:t> </m:t>
                    </m:r>
                    <m:r>
                      <a:rPr lang="en-US" sz="2200" b="1" i="1">
                        <a:latin typeface="Cambria Math"/>
                      </a:rPr>
                      <m:t>𝒀</m:t>
                    </m:r>
                    <m:r>
                      <a:rPr lang="en-US" sz="2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</a:rPr>
                          <m:t>𝑨</m:t>
                        </m:r>
                        <m:r>
                          <a:rPr lang="en-US" sz="2200" b="1" i="1"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latin typeface="Cambria Math"/>
                          </a:rPr>
                          <m:t>𝑩𝒙</m:t>
                        </m:r>
                        <m:r>
                          <a:rPr lang="en-US" sz="2200" b="1" i="1">
                            <a:latin typeface="Cambria Math"/>
                          </a:rPr>
                          <m:t>+</m:t>
                        </m:r>
                        <m:r>
                          <a:rPr lang="en-US" sz="2200" b="1" i="1">
                            <a:latin typeface="Cambria Math"/>
                            <a:ea typeface="Cambria Math"/>
                          </a:rPr>
                          <m:t>𝜺</m:t>
                        </m:r>
                      </m:den>
                    </m:f>
                    <m:r>
                      <a:rPr lang="ru-RU" sz="2200" b="1" i="1">
                        <a:latin typeface="Cambria Math" panose="02040503050406030204" pitchFamily="18" charset="0"/>
                        <a:ea typeface="Cambria Math"/>
                      </a:rPr>
                      <m:t>  .</m:t>
                    </m:r>
                  </m:oMath>
                </a14:m>
                <a:endParaRPr lang="ru-RU" sz="2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73" y="1988448"/>
                <a:ext cx="10814180" cy="1249381"/>
              </a:xfrm>
              <a:prstGeom prst="rect">
                <a:avLst/>
              </a:prstGeom>
              <a:blipFill>
                <a:blip r:embed="rId5"/>
                <a:stretch>
                  <a:fillRect l="-733" t="-2927" r="-733" b="-3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519113" y="466132"/>
            <a:ext cx="11010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Использование дробно-рациональных функций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4685" y="903739"/>
                <a:ext cx="2330895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𝒕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𝒕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85" y="903739"/>
                <a:ext cx="2330895" cy="611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4685" y="1420562"/>
                <a:ext cx="2545633" cy="659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b="1" dirty="0"/>
                            <m:t> </m:t>
                          </m:r>
                        </m:den>
                      </m:f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 ,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85" y="1420562"/>
                <a:ext cx="2545633" cy="65941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94685" y="2036065"/>
                <a:ext cx="1741759" cy="572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𝑫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𝑨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𝒕</m:t>
                        </m:r>
                        <m:r>
                          <m:rPr>
                            <m:nor/>
                          </m:rPr>
                          <a:rPr lang="ru-RU" sz="2000" b="1" dirty="0"/>
                          <m:t> </m:t>
                        </m:r>
                      </m:den>
                    </m:f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685" y="2036065"/>
                <a:ext cx="1741759" cy="572849"/>
              </a:xfrm>
              <a:prstGeom prst="rect">
                <a:avLst/>
              </a:prstGeom>
              <a:blipFill>
                <a:blip r:embed="rId4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895565" y="2012091"/>
            <a:ext cx="759449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случае «пространственной» динамики моделирует спрос на определенный вид товаров или услуг от уровня доходов потребителей: 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функция Торнквиста на товары относительной роскоши 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(на товары второй необходимости), например, на дорогие продукты питания;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7074" y="3697405"/>
                <a:ext cx="1816330" cy="701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74" y="3697405"/>
                <a:ext cx="1816330" cy="7018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67074" y="4430847"/>
                <a:ext cx="1346779" cy="657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74" y="4430847"/>
                <a:ext cx="1346779" cy="657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7074" y="5087886"/>
                <a:ext cx="1826013" cy="700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𝑫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𝒕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074" y="5087886"/>
                <a:ext cx="1826013" cy="700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895565" y="3773451"/>
            <a:ext cx="626469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- 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  функция Торнквиста на малоценные товары;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16917" y="4489808"/>
            <a:ext cx="79536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-   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функция Торнквиста на товары первой     необходимости</a:t>
            </a:r>
          </a:p>
          <a:p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(например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на основные продукты питания);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7640" y="5322709"/>
            <a:ext cx="109451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-   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функция Торнквиста на предметы роскоши.</a:t>
            </a:r>
          </a:p>
          <a:p>
            <a:endParaRPr lang="ru-RU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Все функции  Торнквиста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являются упрощенными моделями спроса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5659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278474" y="162022"/>
            <a:ext cx="11392678" cy="45085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/>
              <a:t>	</a:t>
            </a:r>
            <a:r>
              <a:rPr lang="ru-RU" altLang="ru-RU" sz="3600" b="1" u="sng" dirty="0">
                <a:solidFill>
                  <a:srgbClr val="FF0000"/>
                </a:solidFill>
              </a:rPr>
              <a:t>М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оделей </a:t>
            </a:r>
            <a:r>
              <a:rPr lang="ru-RU" altLang="ru-RU" sz="24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Торквиста</a:t>
            </a:r>
            <a:r>
              <a:rPr lang="ru-RU" alt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другие модели спроса</a:t>
            </a: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508582" y="2888221"/>
            <a:ext cx="11553825" cy="1015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Для некоторых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товаров длительного пользования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используют и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логарифмические</a:t>
            </a:r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en-US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- цена единицы товара</a:t>
            </a:r>
            <a:r>
              <a:rPr lang="en-US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или услуги, </a:t>
            </a:r>
            <a:r>
              <a:rPr lang="en-US" altLang="ru-RU" sz="2200" i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– среднедушевой доход:</a:t>
            </a:r>
            <a:endParaRPr lang="en-US" alt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4824413" y="3966638"/>
          <a:ext cx="479583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3" imgW="3162240" imgH="330120" progId="Equation.DSMT4">
                  <p:embed/>
                </p:oleObj>
              </mc:Choice>
              <mc:Fallback>
                <p:oleObj name="Equation" r:id="rId3" imgW="316224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3" y="3966638"/>
                        <a:ext cx="4795837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77831" name="Object 6"/>
          <p:cNvGraphicFramePr>
            <a:graphicFrameLocks noChangeAspect="1"/>
          </p:cNvGraphicFramePr>
          <p:nvPr/>
        </p:nvGraphicFramePr>
        <p:xfrm>
          <a:off x="1174494" y="3946873"/>
          <a:ext cx="32416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2171520" imgH="279360" progId="Equation.DSMT4">
                  <p:embed/>
                </p:oleObj>
              </mc:Choice>
              <mc:Fallback>
                <p:oleObj name="Equation" r:id="rId5" imgW="2171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494" y="3946873"/>
                        <a:ext cx="3241675" cy="522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2" name="Прямоугольник 8"/>
          <p:cNvSpPr>
            <a:spLocks noChangeArrowheads="1"/>
          </p:cNvSpPr>
          <p:nvPr/>
        </p:nvSpPr>
        <p:spPr bwMode="auto">
          <a:xfrm>
            <a:off x="603832" y="4574553"/>
            <a:ext cx="1040363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    </a:t>
            </a:r>
            <a:r>
              <a:rPr lang="ru-RU" altLang="ru-RU" sz="2200" dirty="0">
                <a:cs typeface="Arial" panose="020B0604020202020204" pitchFamily="34" charset="0"/>
              </a:rPr>
              <a:t>Отметим, что данные модели спроса </a:t>
            </a:r>
            <a:r>
              <a:rPr lang="ru-RU" altLang="ru-RU" sz="2200" b="1" dirty="0">
                <a:cs typeface="Arial" panose="020B0604020202020204" pitchFamily="34" charset="0"/>
              </a:rPr>
              <a:t>линейны</a:t>
            </a:r>
            <a:r>
              <a:rPr lang="ru-RU" altLang="ru-RU" sz="2200" dirty="0">
                <a:cs typeface="Arial" panose="020B0604020202020204" pitchFamily="34" charset="0"/>
              </a:rPr>
              <a:t> относительно параметров, но в общем случае</a:t>
            </a:r>
            <a:r>
              <a:rPr lang="ru-RU" altLang="ru-RU" sz="2200" b="1" dirty="0">
                <a:cs typeface="Arial" panose="020B0604020202020204" pitchFamily="34" charset="0"/>
              </a:rPr>
              <a:t> нелинейны </a:t>
            </a:r>
            <a:r>
              <a:rPr lang="ru-RU" altLang="ru-RU" sz="2200" dirty="0">
                <a:cs typeface="Arial" panose="020B0604020202020204" pitchFamily="34" charset="0"/>
              </a:rPr>
              <a:t>относительно переменных (факторов). </a:t>
            </a:r>
          </a:p>
        </p:txBody>
      </p:sp>
      <p:graphicFrame>
        <p:nvGraphicFramePr>
          <p:cNvPr id="77833" name="Object 7"/>
          <p:cNvGraphicFramePr>
            <a:graphicFrameLocks noChangeAspect="1"/>
          </p:cNvGraphicFramePr>
          <p:nvPr/>
        </p:nvGraphicFramePr>
        <p:xfrm>
          <a:off x="7534911" y="5743914"/>
          <a:ext cx="1229314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1016000" imgH="431800" progId="">
                  <p:embed/>
                </p:oleObj>
              </mc:Choice>
              <mc:Fallback>
                <p:oleObj name="Equation" r:id="rId7" imgW="10160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4911" y="5743914"/>
                        <a:ext cx="1229314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4" name="Прямоугольник 10"/>
          <p:cNvSpPr>
            <a:spLocks noChangeArrowheads="1"/>
          </p:cNvSpPr>
          <p:nvPr/>
        </p:nvSpPr>
        <p:spPr bwMode="auto">
          <a:xfrm>
            <a:off x="638175" y="5485207"/>
            <a:ext cx="1033831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     </a:t>
            </a:r>
            <a:r>
              <a:rPr lang="ru-RU" altLang="ru-RU" sz="2200" dirty="0">
                <a:cs typeface="Arial" panose="020B0604020202020204" pitchFamily="34" charset="0"/>
              </a:rPr>
              <a:t>Используют и </a:t>
            </a:r>
            <a:r>
              <a:rPr lang="ru-RU" altLang="ru-RU" sz="2200" b="1" dirty="0">
                <a:solidFill>
                  <a:srgbClr val="FF0000"/>
                </a:solidFill>
                <a:cs typeface="Arial" panose="020B0604020202020204" pitchFamily="34" charset="0"/>
              </a:rPr>
              <a:t>полиномиальные модели спроса </a:t>
            </a:r>
            <a:r>
              <a:rPr lang="ru-RU" altLang="ru-RU" sz="2200" dirty="0">
                <a:cs typeface="Arial" panose="020B0604020202020204" pitchFamily="34" charset="0"/>
              </a:rPr>
              <a:t>(П.Л. Чебышева и др.), запись которых обобщим следующим выражением:                   .  </a:t>
            </a:r>
          </a:p>
        </p:txBody>
      </p:sp>
      <p:pic>
        <p:nvPicPr>
          <p:cNvPr id="11" name="Picture 2" descr="pic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489" y="793665"/>
            <a:ext cx="3892736" cy="20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41320" y="3966638"/>
                <a:ext cx="285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320" y="3966638"/>
                <a:ext cx="28565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7745674" y="3953381"/>
                <a:ext cx="2856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674" y="3953381"/>
                <a:ext cx="28565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537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831461" y="490348"/>
            <a:ext cx="10386204" cy="6497047"/>
          </a:xfrm>
        </p:spPr>
        <p:txBody>
          <a:bodyPr>
            <a:noAutofit/>
          </a:bodyPr>
          <a:lstStyle/>
          <a:p>
            <a:pPr marL="0" indent="0" algn="just"/>
            <a:r>
              <a:rPr lang="ru-RU" altLang="ru-RU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 Гиффена</a:t>
            </a:r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— товар, потребление которого (при прочих равных условиях) увеличивается при повышении цены (то есть,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2" tooltip="Эффект замещения"/>
              </a:rPr>
              <a:t>эффект замещения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от изменения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3" tooltip="Цена"/>
              </a:rPr>
              <a:t>цены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перевешивается действием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4" tooltip="Эффект дохода (страница отсутствует)"/>
              </a:rPr>
              <a:t>эффекта дохода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).  При соблюдении прочих равных условий (особенно, стабильного уровня дохода) потребление товаров Гиффена отражает положительный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5" tooltip="Наклон"/>
              </a:rPr>
              <a:t>наклон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6" tooltip="Кривая спроса"/>
              </a:rPr>
              <a:t>кривой спроса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      </a:t>
            </a:r>
          </a:p>
          <a:p>
            <a:pPr marL="0" indent="0" algn="just">
              <a:buNone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Для большинства товаров при повышении цены снижается потребление: при повышении цен на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7" tooltip="Мясо"/>
              </a:rPr>
              <a:t>мясо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население покупает меньше мяса, заменяя его, например,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8" tooltip="Рыба"/>
              </a:rPr>
              <a:t>рыбой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9" tooltip="Гриб"/>
              </a:rPr>
              <a:t>грибами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и т. д.    </a:t>
            </a:r>
          </a:p>
          <a:p>
            <a:pPr marL="0" indent="0" algn="just"/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товара Гиффена наоборот</a:t>
            </a:r>
            <a:r>
              <a:rPr lang="ru-RU" alt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— при повышении цен на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10" tooltip="Картофель"/>
              </a:rPr>
              <a:t>картофель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 люди начинают покупать больше картофеля, но меньше, например,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7" tooltip="Мясо"/>
              </a:rPr>
              <a:t>мяса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Все товары Гиффена — 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  <a:hlinkClick r:id="rId11" tooltip="Неполноценные блага"/>
              </a:rPr>
              <a:t>малоценные товары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которые занимают в потребительском бюджете значительное место и для которых отсутствует равнозначный товар-заменитель. Так, например, товарами Гиффена в России являются соль, чай, табак и другие.</a:t>
            </a:r>
          </a:p>
          <a:p>
            <a:pPr marL="0" indent="0" algn="just">
              <a:buNone/>
            </a:pP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  «</a:t>
            </a:r>
            <a:r>
              <a:rPr lang="ru-RU" alt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Парадокс Гиффена</a:t>
            </a:r>
            <a:r>
              <a:rPr lang="ru-RU" alt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»: при повышении цен на определённые виды их потребление повышается за счёт экономии на других товарах.</a:t>
            </a:r>
          </a:p>
          <a:p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77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ChangeArrowheads="1"/>
          </p:cNvSpPr>
          <p:nvPr/>
        </p:nvSpPr>
        <p:spPr bwMode="auto">
          <a:xfrm>
            <a:off x="914400" y="466228"/>
            <a:ext cx="10281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rgbClr val="FF0000"/>
                </a:solidFill>
                <a:cs typeface="Arial" panose="020B0604020202020204" pitchFamily="34" charset="0"/>
              </a:rPr>
              <a:t>Моделирование неслучайной компоненты степенной функцией (используется, например, при изучении уровня оплаты труда от его производительности</a:t>
            </a:r>
            <a:r>
              <a:rPr lang="ru-RU" altLang="ru-RU" sz="1800" b="1" u="sng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1554" y="1349915"/>
                <a:ext cx="1194108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𝑨𝒙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𝜷</m:t>
                          </m:r>
                        </m:sup>
                      </m:sSup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554" y="1349915"/>
                <a:ext cx="1194108" cy="414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111475" y="1374866"/>
            <a:ext cx="0" cy="926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5662" y="1560533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11475" y="1968499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7388" y="2301607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99928" y="1292115"/>
                <a:ext cx="2223044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𝑨𝒙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𝜷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𝜺</m:t>
                          </m:r>
                        </m:sup>
                      </m:sSup>
                      <m:r>
                        <a:rPr lang="ru-RU" sz="2000" b="1" i="1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928" y="1292115"/>
                <a:ext cx="2223044" cy="4146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51831" y="1666604"/>
                <a:ext cx="2208810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𝑨𝒙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𝜷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831" y="1666604"/>
                <a:ext cx="2208810" cy="414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58243" y="2024348"/>
                <a:ext cx="2202398" cy="414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𝒀</m:t>
                      </m:r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</a:rPr>
                            <m:t>𝑨𝒙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𝜷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243" y="2024348"/>
                <a:ext cx="2202398" cy="414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1217265" y="2453782"/>
            <a:ext cx="5842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Для (1) после логарифмирования будем иметь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615676" y="2955525"/>
                <a:ext cx="641861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𝒍𝒏𝒀</m:t>
                    </m:r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𝒍𝒏𝑨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𝒍𝒏𝒙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  <m:t>         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dirty="0"/>
                  <a:t>+</a:t>
                </a:r>
                <a:r>
                  <a:rPr lang="ru-RU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b="1"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en-US" sz="2400" b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𝒀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4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𝒍𝒏𝒚</m:t>
                    </m:r>
                    <m:r>
                      <a:rPr lang="ru-RU" sz="2400" b="1" i="1">
                        <a:latin typeface="Cambria Math" panose="02040503050406030204" pitchFamily="18" charset="0"/>
                        <a:ea typeface="Cambria Math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/>
                          </a:rPr>
                          <m:t>    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b="1" i="1" dirty="0"/>
                  <a:t>=ln</a:t>
                </a:r>
                <a:r>
                  <a:rPr lang="ru-RU" sz="2400" b="1" i="1" dirty="0"/>
                  <a:t> </a:t>
                </a:r>
                <a:r>
                  <a:rPr lang="en-US" sz="2400" b="1" i="1" dirty="0"/>
                  <a:t>A</a:t>
                </a:r>
                <a:r>
                  <a:rPr lang="ru-RU" sz="2400" b="1" dirty="0"/>
                  <a:t>;</a:t>
                </a:r>
                <a:r>
                  <a:rPr lang="en-US" sz="2400" b="1" dirty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/>
                          </a:rPr>
                          <m:t>𝐥𝐧</m:t>
                        </m:r>
                      </m:fName>
                      <m:e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ru-RU" sz="2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676" y="2955525"/>
                <a:ext cx="6418617" cy="830997"/>
              </a:xfrm>
              <a:prstGeom prst="rect">
                <a:avLst/>
              </a:prstGeom>
              <a:blipFill>
                <a:blip r:embed="rId6"/>
                <a:stretch>
                  <a:fillRect l="-285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604028" y="3934214"/>
                <a:ext cx="10591800" cy="2575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/>
                  <a:t>      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Одно из условий  Гаусса-Маркова для оптимальности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(несмещенности, эффективности,    состоятельности)  МНК  оценок   </a:t>
                </a:r>
                <a:r>
                  <a:rPr lang="ru-RU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А*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и  парной линейной регрессии является нормальный закон распределения стохастической компоненты</a:t>
                </a:r>
                <a14:m>
                  <m:oMath xmlns:m="http://schemas.openxmlformats.org/officeDocument/2006/math">
                    <m:r>
                      <a:rPr lang="ru-RU" sz="2800" b="1" i="1">
                        <a:latin typeface="Cambria Math"/>
                        <a:ea typeface="Cambria Math"/>
                      </a:rPr>
                      <m:t>𝜺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 следовательно</a:t>
                </a:r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   </m:t>
                    </m:r>
                  </m:oMath>
                </a14:m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- должна иметь </a:t>
                </a:r>
                <a:r>
                  <a:rPr lang="ru-RU" sz="22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логнормальное распределение.</a:t>
                </a:r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  <a:p>
                <a:pPr algn="just"/>
                <a:r>
                  <a:rPr lang="ru-RU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Данное условие является существенным ограничением для возможности применения операции логарифмирования.</a:t>
                </a: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28" y="3934214"/>
                <a:ext cx="10591800" cy="2575385"/>
              </a:xfrm>
              <a:prstGeom prst="rect">
                <a:avLst/>
              </a:prstGeom>
              <a:blipFill rotWithShape="0">
                <a:blip r:embed="rId7"/>
                <a:stretch>
                  <a:fillRect l="-748" t="-709" r="-690" b="-4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71433" y="5052630"/>
                <a:ext cx="61007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ru-RU" sz="2400" b="1" i="1">
                              <a:latin typeface="Cambria Math" panose="02040503050406030204" pitchFamily="18" charset="0"/>
                            </a:rPr>
                            <m:t>𝜺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433" y="5052630"/>
                <a:ext cx="61007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27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73451" y="1268243"/>
                <a:ext cx="36429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𝒍𝒏𝒀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/>
                        </a:rPr>
                        <m:t>𝒍𝒏𝑨</m:t>
                      </m:r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𝒍𝒏𝒙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𝒍𝒏</m:t>
                      </m:r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𝜺</m:t>
                      </m:r>
                      <m:r>
                        <a:rPr lang="ru-RU" sz="2400" i="1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451" y="1268243"/>
                <a:ext cx="3642920" cy="461665"/>
              </a:xfrm>
              <a:prstGeom prst="rect">
                <a:avLst/>
              </a:prstGeom>
              <a:blipFill>
                <a:blip r:embed="rId2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425578" y="408429"/>
            <a:ext cx="55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Для модели (2)</a:t>
            </a:r>
            <a:r>
              <a:rPr lang="en-US" sz="2400" u="sng" dirty="0"/>
              <a:t> </a:t>
            </a:r>
            <a:r>
              <a:rPr lang="ru-RU" sz="2400" u="sng" dirty="0"/>
              <a:t>логарифмирование дает: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8225" y="1599309"/>
            <a:ext cx="103251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При этом значения 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должно быть неотрицательны, т.е. также имеется существенное ограничение для возможности применения операции логарифмирования</a:t>
            </a:r>
            <a:r>
              <a:rPr lang="ru-RU" sz="2400" dirty="0"/>
              <a:t>.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5" y="3033794"/>
            <a:ext cx="3306609" cy="171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33302" y="4129722"/>
                <a:ext cx="2913683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𝒍𝒏𝒀</m:t>
                      </m:r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>
                              <a:latin typeface="Cambria Math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𝑨</m:t>
                              </m:r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𝜷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/>
                                  <a:ea typeface="Cambria Math"/>
                                </a:rPr>
                                <m:t>𝜺</m:t>
                              </m:r>
                            </m:e>
                          </m:d>
                        </m:e>
                      </m:func>
                      <m:r>
                        <a:rPr lang="ru-RU" sz="2400" i="1"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02" y="4129722"/>
                <a:ext cx="2913683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971550" y="4929944"/>
            <a:ext cx="104584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В этом случае прием логарифмирования для линеаризации модели и сведения задачи к парной линейной регрессии 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</a:rPr>
              <a:t>вообще не работоспособен (не разделяет параметры в скобках)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обращение к другим методам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например, к обобщенным параметрическим моделям авторегрессии (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AP-CC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моделям).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3177" y="3280014"/>
            <a:ext cx="5548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Для модели (3) логарифмирование дает: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370623" y="1701091"/>
                <a:ext cx="4122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23" y="1701091"/>
                <a:ext cx="41229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486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Экспоненциальная функция, обобщенная экспоненциальная функция, экспоненциальные полиномы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389" y="1701075"/>
            <a:ext cx="10515600" cy="47181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Экспонента относится к числу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самых распространенных моделей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экономике, входит в состав и многих других моделей (полиномов).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Экспоненциальный тренд характерен для явлений, развивающихся в среде, не создающей никаких ограничений, поэтому он может быть адекватным лишь на ограниченном интервале аргумента, так как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любая среда рано или поздно создаст ограничения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любые ресурсы будут исчерпаны (Мальтус).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Например, при создании и освоении новых видов продукции рост оправдана именно такая простая, но позволяющая </a:t>
            </a: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максимально возможный рост увеличения дохода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При наполнении рынка экспоненциальный рост прекращается. 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Используют, например, модели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обобщенная экспонента,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   Через экспоненты можно определить и такое явление, как структурный сдвиг.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003880" y="5032390"/>
                <a:ext cx="2293833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ru-RU" sz="20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880" y="5032390"/>
                <a:ext cx="2293833" cy="414601"/>
              </a:xfrm>
              <a:prstGeom prst="rect">
                <a:avLst/>
              </a:prstGeom>
              <a:blipFill rotWithShape="0">
                <a:blip r:embed="rId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30297" y="5028770"/>
                <a:ext cx="1705916" cy="414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ru-RU" sz="2000" i="1">
                          <a:latin typeface="Cambria Math" panose="02040503050406030204" pitchFamily="18" charset="0"/>
                        </a:rPr>
                        <m:t> 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𝛥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97" y="5028770"/>
                <a:ext cx="1705916" cy="414601"/>
              </a:xfrm>
              <a:prstGeom prst="rect">
                <a:avLst/>
              </a:prstGeom>
              <a:blipFill rotWithShape="0">
                <a:blip r:embed="rId3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230297" y="5500033"/>
                <a:ext cx="5470600" cy="658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sz="2000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sSup>
                                  <m:sSup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ru-RU" sz="20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</m:sup>
                                </m:sSup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ru-RU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m:rPr>
                                    <m:nor/>
                                  </m:r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 </m:t>
                                </m:r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</a:rPr>
                                  <m:t>и </m:t>
                                </m:r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</m:e>
                        </m:mr>
                        <m:mr>
                          <m:e/>
                        </m:mr>
                      </m:m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97" y="5500033"/>
                <a:ext cx="5470600" cy="6588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5474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60351"/>
            <a:ext cx="10515600" cy="654049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роста и эволюции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202" y="808402"/>
            <a:ext cx="11088024" cy="2873011"/>
          </a:xfrm>
        </p:spPr>
        <p:txBody>
          <a:bodyPr>
            <a:normAutofit lnSpcReduction="10000"/>
          </a:bodyPr>
          <a:lstStyle/>
          <a:p>
            <a:pPr marL="0" indent="177800" algn="just"/>
            <a:r>
              <a:rPr lang="ru-RU" sz="2400" dirty="0"/>
              <a:t>     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Логистическую тенденцию тренда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(например,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 роста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Гомпертца, Ферхульста и другие) упрощенно можно считать объединением трёх разных по типу тенденций: параболической с ускоряющимся ростом на первом этапе, линейной – на втором этапе и гиперболической с замедляющимся ростом – на третьем этапе. </a:t>
            </a:r>
          </a:p>
          <a:p>
            <a:pPr marL="0" indent="177800" algn="just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Однако весомее доводы в пользу рассмотрения всего цикла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логистического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как особого единого типа тенденции со сложными переменными свойствами, но с постоянным направлением изменений в сторону увеличения (или уменьшения) уровней, т.е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. она является едва ли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моделью эволюции. </a:t>
            </a:r>
          </a:p>
          <a:p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96770" y="3493086"/>
            <a:ext cx="1113088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Особое внимание отведем технологическим инновациям и моделирования их логистическими функциями (в том числе возможна и алгеброй их взаимодействия, как при формировании мультитрендов).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4500" algn="l"/>
              </a:tabLst>
            </a:pPr>
            <a:r>
              <a:rPr lang="ru-RU" alt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Основной характеристикой процесса эволюции служит так называемый «технологический разрыв».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характеризует различие в    эффективности  </a:t>
            </a:r>
            <a:r>
              <a:rPr kumimoji="0" lang="en-US" altLang="ru-RU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новой и старой технологий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а также в объемах средств, требуемых для  вложения в новую технологию, с целью  достижения ею результативности, которую не имеет на сегодня старая технология.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852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172528"/>
            <a:ext cx="10515600" cy="474454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моделирования и прогнозирования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6572" y="693165"/>
            <a:ext cx="11181938" cy="5893776"/>
          </a:xfrm>
        </p:spPr>
        <p:txBody>
          <a:bodyPr>
            <a:noAutofit/>
          </a:bodyPr>
          <a:lstStyle/>
          <a:p>
            <a:pPr marL="0" indent="442913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Каждое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 принимающее решения (ЛПР)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объекте управления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руководствуется правилами (моральными, юридическими, санитарными и т.п.), а также имеющимся у него опытом и сложившимися стереотипами:  по сути индивидуальной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моделью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– ему понятной, как правило,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простой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, характеризующей окружающий мир. </a:t>
            </a:r>
          </a:p>
          <a:p>
            <a:pPr marL="0" indent="442913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Различают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эндогенные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(определяемые) и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экзогенные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(определяющие или внешние)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переменные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(показатели)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при  управлении. Эндогенными являются, например, добыча невосполняемых ресурсов; доход; потребление; оборот розничной торговли; уровень безработицы; средняя заработная плата; объем инвестиций; спрос и другие показатели. </a:t>
            </a:r>
          </a:p>
          <a:p>
            <a:pPr marL="0" indent="442913" algn="just"/>
            <a:r>
              <a:rPr lang="ru-RU" sz="19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качестве экзогенных переменных на различных уровнях экономики СЭС могут выступать и конкуренты, и поставщики, природно-климатические факторы, состояние национальной и мировой экономик, социально-демографические и политико-правовые факторы, </a:t>
            </a:r>
            <a:r>
              <a:rPr lang="ru-RU" sz="1900" b="1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физическое время</a:t>
            </a:r>
            <a:r>
              <a:rPr lang="ru-RU" sz="1900" spc="-1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налоги, государственные закупки товаров, устанавливаемая цена на благо, рента, банковские ставки, официальный курс доллара, численность экономически активного населения и др.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Они по природе своего происхождения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принципиально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случайны (стохастичны) или нечеткие (понятия не тождественны!)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так как их координаты могут быть определены только с некоторой вероятностью при наличии 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шума (стохастической компоненты, невязки)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442913" algn="just"/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Обусловлено это тем, что их количественные показатели поддаются измерению, предварительному расчету и/или экономическому анализу только с некоторым </a:t>
            </a:r>
            <a:r>
              <a:rPr lang="ru-RU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 достоверности из-за сложности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и динамичности (нестационарности или эволюции – </a:t>
            </a:r>
            <a:r>
              <a:rPr lang="ru-RU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понятия не тождественны!)</a:t>
            </a:r>
            <a:r>
              <a:rPr lang="ru-RU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реальных социально-экономических процессов. Заметим, что доля теневой экономики  в  РФ - до 30%.</a:t>
            </a:r>
          </a:p>
        </p:txBody>
      </p:sp>
    </p:spTree>
    <p:extLst>
      <p:ext uri="{BB962C8B-B14F-4D97-AF65-F5344CB8AC3E}">
        <p14:creationId xmlns:p14="http://schemas.microsoft.com/office/powerpoint/2010/main" val="32209005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4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Логистические тренды - основные  модели эволюции</a:t>
            </a:r>
            <a:endParaRPr lang="ru-RU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3859"/>
            <a:ext cx="4428571" cy="2386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7291" y="3890728"/>
            <a:ext cx="3176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развития </a:t>
            </a:r>
          </a:p>
          <a:p>
            <a:r>
              <a:rPr lang="ru-RU" sz="2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 США</a:t>
            </a:r>
            <a:endParaRPr lang="ru-R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082" y="1653445"/>
            <a:ext cx="3980952" cy="20041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55747" y="3794182"/>
            <a:ext cx="5298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движения протеста (количество </a:t>
            </a:r>
          </a:p>
          <a:p>
            <a:r>
              <a:rPr lang="ru-RU" sz="20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разрушенных с/х машин в Англии в 1830</a:t>
            </a:r>
            <a:r>
              <a:rPr lang="ru-RU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г.)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74" y="4598614"/>
            <a:ext cx="1111134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357188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Логисты описывают и распространение демократических форм правления (к 2100 г. «обещают» для 90% населения Земли), динамику продаж наркотиков, численность биологических видов, динамику добычи невосполняемых ресурсов, эффективность рекламы, спрос на продукты ИТ-индустрии, жизненные циклы продуктов (ЖЦП) и т.д.  Количество известных логист в последнее время стремительно увеличивается: достигло  несколько десятков.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930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62400" y="87028"/>
            <a:ext cx="7924800" cy="993774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ЖЦП (товара, услуги, бренда, предприятия) как примеры эволюции экономических объектов  </a:t>
            </a:r>
          </a:p>
        </p:txBody>
      </p:sp>
      <p:pic>
        <p:nvPicPr>
          <p:cNvPr id="4" name="Рисунок 3" descr="Описание: Описание: жцп"/>
          <p:cNvPicPr/>
          <p:nvPr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64216" y="1190444"/>
            <a:ext cx="4929208" cy="493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796" y="707366"/>
            <a:ext cx="4160740" cy="17020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3849" y="2502599"/>
            <a:ext cx="5349338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модели  ЖЦП. Ранее были  известны были лишь графические и вербальные описания траектории. Эконометрика предлагает и аналитические модели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(более 250 логист).  </a:t>
            </a:r>
          </a:p>
        </p:txBody>
      </p:sp>
      <p:pic>
        <p:nvPicPr>
          <p:cNvPr id="1026" name="Рисунок 9" descr="Сегментация по предрасположенности к инновациям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11" y="3721982"/>
            <a:ext cx="4029525" cy="173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6806" y="5326086"/>
            <a:ext cx="5671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Сегментация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потенциальных потребителей нового продукта по признаку индивидуальной предрасположенности к восприятию инновации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922007" y="3288267"/>
                <a:ext cx="4379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07" y="3288267"/>
                <a:ext cx="4379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1970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244" y="388189"/>
            <a:ext cx="10515600" cy="21040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чем получить результат определитесь, что Вы с ним будете делать..</a:t>
            </a:r>
            <a: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25" y="2890839"/>
            <a:ext cx="10515600" cy="3290886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        </a:t>
            </a:r>
          </a:p>
          <a:p>
            <a:pPr marL="0" indent="0">
              <a:buNone/>
            </a:pPr>
            <a:endParaRPr lang="ru-RU" u="sng" dirty="0"/>
          </a:p>
          <a:p>
            <a:pPr marL="0" indent="0" algn="ctr">
              <a:buNone/>
            </a:pPr>
            <a:r>
              <a:rPr lang="ru-RU" sz="4000" dirty="0"/>
              <a:t>                 </a:t>
            </a:r>
            <a:r>
              <a:rPr lang="ru-RU" sz="4400" dirty="0"/>
              <a:t>Спасибо за внимание и терпение!</a:t>
            </a:r>
          </a:p>
        </p:txBody>
      </p:sp>
    </p:spTree>
    <p:extLst>
      <p:ext uri="{BB962C8B-B14F-4D97-AF65-F5344CB8AC3E}">
        <p14:creationId xmlns:p14="http://schemas.microsoft.com/office/powerpoint/2010/main" val="69540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472" y="381475"/>
            <a:ext cx="1063105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Изменение эндогенных переменных происходит внутри объекта управления в отличие от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экзогенных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переменных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которые вводятся в модель извне. Разделение переменных на экзогенные и эндогенные в значительной мере произвольно и определяется характером решаемой задачи. Если эндогенные величины взаимосвязаны прямыми и обратными связями, то экзогенные переменные не испытывают обратного воздействия.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2913" algn="just"/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 которым будем понимать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 (model-building), и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(forecasting)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эндогенных переменных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мире, в группе стран, в странах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макроуровень экономики)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 отдельных отраслях промышленности стран, в регионах страны, в муниципальных образованиях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мезоуровень экономики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в отдельных предприятиях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микроуровень экономики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), в домохозяйствах, экономике отдельных индивидуумов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наноуровен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ь) состоит в выяснении того, </a:t>
            </a:r>
            <a:r>
              <a:rPr lang="ru-RU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экзогенные переменные влияют на эндогенные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При этом прогнозирование является, как правило, конечной и в большинстве случаев более сложной целью моделирования.</a:t>
            </a:r>
          </a:p>
          <a:p>
            <a:pPr indent="442913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могут формировать непрерывную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траекторию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или дискретные  значения –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ряды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если показатели имеют экономическое содержание, или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формирующиеся во времени. Более общим понятием будем считать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траекторию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Аналоговые формы записи моделей проще, но дискретная  в большей мере соответствует реальной практике сбора первичных статистических данных.</a:t>
            </a:r>
          </a:p>
          <a:p>
            <a:pPr indent="442913"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1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320" y="85126"/>
            <a:ext cx="1074189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взаимодействии нескольких ЛПР необходимо обмениваться моделями для  определения объекта.  Возможны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ошибки при обмене моделями объекта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принятии решений: 1) неточность информации; 2) неадекватная оценка полученной информации  (соотношение цели моделирования,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точности модели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решении оптимизационной задачи на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меры точности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адекватности);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3) неверная оценка последствий принимаемых решений; 4) присутствие нестационарности  явления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(динамика, нестационарность по статистическим характеристикам, эволюция – понятия не тождественные)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42913"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Различают объекты управления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 структурированные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(вероятностные),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неструктурированные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(хаотические)  в отличие от многих традиционных курсов экономики, где объекты - структурированные (детерминированные).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Объект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нашего курса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слабо структурирован,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сложен. Для управления им необходимо  использовать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СППР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(системы поддержки принятия решений),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реализуя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системный подход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(декомпозицию)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а из возможно точных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формировать 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нем. </a:t>
            </a:r>
          </a:p>
          <a:p>
            <a:pPr indent="442913"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Декомпозиция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позволяет системно упростить анализ объекта, представляя его как взаимодействие отдельных идентифицируемых (определяемых) компонент. На этом (плохо формализуемом) этапе анализа может быть выдвинуто несколько гипотез о возможном виде модели, из которых затем путем сравнения точности (перебора результатов идентификации) выбирается наиболее адекватная цели анализа. </a:t>
            </a:r>
          </a:p>
          <a:p>
            <a:pPr indent="442913"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593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82" y="173488"/>
            <a:ext cx="11403086" cy="645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Например, в большинстве  курсов экономики рассматривают </a:t>
            </a:r>
            <a:r>
              <a:rPr lang="ru-RU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структурированные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(детерминированные) объекты и модели. Они могут быть формализованы, а их управление и анализ - автоматизированы. При этом каждая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задача имеет,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правило,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единственное решение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(возможно, получаемое и различными методами). </a:t>
            </a:r>
          </a:p>
          <a:p>
            <a:pPr indent="449263"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Очевидны необходимость обращения к применению вероятностной методологии анализа (под ним понимаем моделирование и прогнозирование)  </a:t>
            </a:r>
            <a:r>
              <a:rPr lang="ru-RU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слабо структурированных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объектов. Реальная экономическая практика требует в учитывать реальную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вероятностную погрешность (или нечеткость)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используемой информации (в выборках, в наблюдениях). Для таких  объектов анализа  целесообразно совмещать знания ЛПР и возможности компьютера (симбиоз человека и ЭВМ). Компьютер используется как вычислитель, но </a:t>
            </a:r>
            <a:r>
              <a:rPr lang="ru-RU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остается за ЛПР.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 этом, получаемые модели и управляющие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 могут отличаться друг от друга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449263" algn="just">
              <a:lnSpc>
                <a:spcPct val="107000"/>
              </a:lnSpc>
              <a:spcAft>
                <a:spcPts val="800"/>
              </a:spcAft>
            </a:pPr>
            <a:r>
              <a:rPr lang="ru-RU" sz="22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Неструктурированные объекты и проблемы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предполагают решение лишь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основе человеческой интуиции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его рассуждений. Задача либо 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вообще не будет иметь решения,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либо</a:t>
            </a:r>
            <a:r>
              <a:rPr lang="ru-RU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будет иметь их слишком много 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 бесконечности). </a:t>
            </a: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0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9395"/>
            <a:ext cx="10515600" cy="931763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использования результатов моделирования объекта для прогнозирования его будущего состояния</a:t>
            </a:r>
            <a:b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311" y="3234931"/>
            <a:ext cx="11327378" cy="3433287"/>
          </a:xfrm>
        </p:spPr>
        <p:txBody>
          <a:bodyPr>
            <a:normAutofit fontScale="25000" lnSpcReduction="20000"/>
          </a:bodyPr>
          <a:lstStyle/>
          <a:p>
            <a:pPr marL="0" indent="269875" algn="just"/>
            <a:r>
              <a:rPr lang="ru-RU" dirty="0"/>
              <a:t>  </a:t>
            </a:r>
          </a:p>
          <a:p>
            <a:pPr marL="0" indent="269875" algn="just"/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     Модель обычно имеет целью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прогнозирование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траектории объекта для последующего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планирования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действий по улучшению (м. б. коррекции) неблагоприятного состояния объекта, если оно фиксируется прогнозом.  Идентификация модели в общем случае включает в себя определение аналитического вида модели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спецификацию –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структурную идентификацию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) и параметров траектории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параметрическую идентификацию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269875" algn="just"/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     Затем, тем или иным образом рассчитают разницу (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ошибку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функцию потерь 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– например,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применением МНК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) между реальными и модельными значениями траектории.</a:t>
            </a:r>
            <a:r>
              <a:rPr lang="en-US" sz="9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269875" algn="just"/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Считая </a:t>
            </a:r>
            <a:r>
              <a:rPr lang="ru-RU" sz="9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функционирования объекта моделирования неизменными</a:t>
            </a:r>
            <a:r>
              <a:rPr lang="ru-RU" sz="9200" dirty="0">
                <a:latin typeface="Arial" panose="020B0604020202020204" pitchFamily="34" charset="0"/>
                <a:cs typeface="Arial" panose="020B0604020202020204" pitchFamily="34" charset="0"/>
              </a:rPr>
              <a:t>, принимают ошибку на горизонте прогноза такой же и в дальнейшем (после окончания использованной  для моделирования выборки).</a:t>
            </a:r>
          </a:p>
          <a:p>
            <a:pPr marL="1371600" lvl="3" indent="0" algn="just">
              <a:buNone/>
            </a:pPr>
            <a:endParaRPr lang="ru-RU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 algn="just">
              <a:buNone/>
            </a:pPr>
            <a:endParaRPr lang="ru-RU" sz="9200" dirty="0"/>
          </a:p>
          <a:p>
            <a:pPr marL="1371600" lvl="3" indent="0" algn="just">
              <a:buNone/>
            </a:pPr>
            <a:r>
              <a:rPr lang="ru-RU" sz="9200" dirty="0"/>
              <a:t>          		</a:t>
            </a:r>
          </a:p>
          <a:p>
            <a:pPr marL="1371600" lvl="3" indent="0" algn="just">
              <a:buNone/>
            </a:pPr>
            <a:r>
              <a:rPr lang="ru-RU" sz="9200" dirty="0"/>
              <a:t>  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06225" y="926608"/>
            <a:ext cx="64462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Покажем суть прогнозирования на примере временных траекторий (рядов). 	</a:t>
            </a:r>
            <a:r>
              <a:rPr lang="ru-RU" sz="2400" dirty="0">
                <a:solidFill>
                  <a:srgbClr val="FF0000"/>
                </a:solidFill>
              </a:rPr>
              <a:t>Моделирование </a:t>
            </a:r>
            <a:r>
              <a:rPr lang="ru-RU" sz="2400" dirty="0"/>
              <a:t>проводят на рабочей выборке.  Объем выборки контрольной выборки и </a:t>
            </a:r>
            <a:r>
              <a:rPr lang="ru-RU" sz="2400" dirty="0">
                <a:solidFill>
                  <a:srgbClr val="FF0000"/>
                </a:solidFill>
              </a:rPr>
              <a:t>горизонт прогноза </a:t>
            </a:r>
            <a:r>
              <a:rPr lang="ru-RU" sz="2400" dirty="0"/>
              <a:t>примерно равны, обычно менее трети от рабочей выборки.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95" y="1061159"/>
            <a:ext cx="4212547" cy="191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69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5138</Words>
  <Application>Microsoft Office PowerPoint</Application>
  <PresentationFormat>Широкоэкранный</PresentationFormat>
  <Paragraphs>514</Paragraphs>
  <Slides>52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Cambria</vt:lpstr>
      <vt:lpstr>Cambria Math</vt:lpstr>
      <vt:lpstr>Monotype Corsiva</vt:lpstr>
      <vt:lpstr>Times New Roman</vt:lpstr>
      <vt:lpstr>Wingdings</vt:lpstr>
      <vt:lpstr>Тема Office</vt:lpstr>
      <vt:lpstr>Equation</vt:lpstr>
      <vt:lpstr>      Эконометрика (продвинутый курс)</vt:lpstr>
      <vt:lpstr>Презентация PowerPoint</vt:lpstr>
      <vt:lpstr>Рекомендуемая литература</vt:lpstr>
      <vt:lpstr>Презентация PowerPoint</vt:lpstr>
      <vt:lpstr>Необходимость моделирования и прогнозирования</vt:lpstr>
      <vt:lpstr>Презентация PowerPoint</vt:lpstr>
      <vt:lpstr>Презентация PowerPoint</vt:lpstr>
      <vt:lpstr>Презентация PowerPoint</vt:lpstr>
      <vt:lpstr>Условие использования результатов моделирования объекта для прогнозирования его будущего состояния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Точечные оценки точности прогнозирования и предлагаемыми моделями</vt:lpstr>
      <vt:lpstr>Скорректированный коэффициент детерминации  при усложнении моделей</vt:lpstr>
      <vt:lpstr>Самой простой моделью регрессии (пространственной и временной) является парная линейная</vt:lpstr>
      <vt:lpstr>Презентация PowerPoint</vt:lpstr>
      <vt:lpstr>Что делать, если рассмотренная парная регрессия (от одной переменной – фактора или времени) является слишком простой: не является адекватной цели моделирования (прогнозирования) или не обеспечивает достаточную точность?</vt:lpstr>
      <vt:lpstr>Презентация PowerPoint</vt:lpstr>
      <vt:lpstr> Обоснование подхода  при  выборе используемой модели</vt:lpstr>
      <vt:lpstr> Смысл коэффициента детерминации и  доверительного интервала модели (в том числе, например, для парной линейной регрессии)</vt:lpstr>
      <vt:lpstr>Использование результатов моделирования объекта для прогнозирования его будущего состояния </vt:lpstr>
      <vt:lpstr>Презентация PowerPoint</vt:lpstr>
      <vt:lpstr>Презентация PowerPoint</vt:lpstr>
      <vt:lpstr>Презентация PowerPoint</vt:lpstr>
      <vt:lpstr>Структуры траекторий (и рядов)  моделей определяемого параметра</vt:lpstr>
      <vt:lpstr>Модели трендов (и возможность их декомпозиции)   </vt:lpstr>
      <vt:lpstr>Ряды, как приблизительные представления (аппроксимации) трендов (мультитрендов) и колебательных компонент </vt:lpstr>
      <vt:lpstr>Презентация PowerPoint</vt:lpstr>
      <vt:lpstr>Презентация PowerPoint</vt:lpstr>
      <vt:lpstr>              Формирование эквидистантных временных рядов:         - максимальная частота  спектра траектории,  интервал  дискретизации     . Условие Найквиста (Котельникова)  выбора периода дискретизации для правильной передачи частоты и фазы самой высокочастотной гармоники в спектре с частотой        К сожалению нижний правый график типичен для публикаций экономистов, не знающих теоремы Котельникова.</vt:lpstr>
      <vt:lpstr>Популярные в приложениях виды парных нелинейныых пространственных или временных моделей </vt:lpstr>
      <vt:lpstr>Сравнение  (обоснование) выбора модели трендов по значению  коэффициента детерминации</vt:lpstr>
      <vt:lpstr>Когда размерности переменных парной линейной регрессии существенно  различаются, можно рекомендовать для детерминированной компоненты следующие формы модели</vt:lpstr>
      <vt:lpstr>Классические («канонические») структуры пространственных и временных моделей</vt:lpstr>
      <vt:lpstr>                                       Структуры  моделей временныых траекторий, учитывающие  взаимодействии    тренда и  колебательных (сезонной и циклической) компонент      </vt:lpstr>
      <vt:lpstr>При реализации системного подхода  для слабо агрегированного объекта анализа выполняется тренд-колебательная (неоднозначная) декомпозиция, которая включает в себя условия:    </vt:lpstr>
      <vt:lpstr>Дополнительные компоненты пространственных и временных траекторий</vt:lpstr>
      <vt:lpstr>Для некоторых нелинейных моделей можно выполнить линеаризацию модели по переменным</vt:lpstr>
      <vt:lpstr>Презентация PowerPoint</vt:lpstr>
      <vt:lpstr>Презентация PowerPoint</vt:lpstr>
      <vt:lpstr>Презентация PowerPoint</vt:lpstr>
      <vt:lpstr>Презентация PowerPoint</vt:lpstr>
      <vt:lpstr> Моделей Торквиста и другие модели спроса</vt:lpstr>
      <vt:lpstr>Презентация PowerPoint</vt:lpstr>
      <vt:lpstr>Презентация PowerPoint</vt:lpstr>
      <vt:lpstr>Презентация PowerPoint</vt:lpstr>
      <vt:lpstr>Экспоненциальная функция, обобщенная экспоненциальная функция, экспоненциальные полиномы</vt:lpstr>
      <vt:lpstr>Модели роста и эволюции</vt:lpstr>
      <vt:lpstr>Логистические тренды - основные  модели эволюции</vt:lpstr>
      <vt:lpstr>ЖЦП (товара, услуги, бренда, предприятия) как примеры эволюции экономических объектов  </vt:lpstr>
      <vt:lpstr>Прежде чем получить результат определитесь, что Вы с ним будете делать...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Эконометрика</dc:title>
  <dc:creator>Валерий</dc:creator>
  <cp:lastModifiedBy>Анастасия</cp:lastModifiedBy>
  <cp:revision>77</cp:revision>
  <dcterms:created xsi:type="dcterms:W3CDTF">2017-02-05T11:53:18Z</dcterms:created>
  <dcterms:modified xsi:type="dcterms:W3CDTF">2019-07-18T05:52:52Z</dcterms:modified>
</cp:coreProperties>
</file>