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61"/>
  </p:notesMasterIdLst>
  <p:sldIdLst>
    <p:sldId id="256" r:id="rId2"/>
    <p:sldId id="455" r:id="rId3"/>
    <p:sldId id="258" r:id="rId4"/>
    <p:sldId id="322" r:id="rId5"/>
    <p:sldId id="323" r:id="rId6"/>
    <p:sldId id="324" r:id="rId7"/>
    <p:sldId id="326" r:id="rId8"/>
    <p:sldId id="320" r:id="rId9"/>
    <p:sldId id="330" r:id="rId10"/>
    <p:sldId id="332" r:id="rId11"/>
    <p:sldId id="340" r:id="rId12"/>
    <p:sldId id="331" r:id="rId13"/>
    <p:sldId id="337" r:id="rId14"/>
    <p:sldId id="338" r:id="rId15"/>
    <p:sldId id="339" r:id="rId16"/>
    <p:sldId id="321" r:id="rId17"/>
    <p:sldId id="333" r:id="rId18"/>
    <p:sldId id="334" r:id="rId19"/>
    <p:sldId id="341" r:id="rId20"/>
    <p:sldId id="336" r:id="rId21"/>
    <p:sldId id="335" r:id="rId22"/>
    <p:sldId id="284" r:id="rId23"/>
    <p:sldId id="342" r:id="rId24"/>
    <p:sldId id="344" r:id="rId25"/>
    <p:sldId id="364" r:id="rId26"/>
    <p:sldId id="343" r:id="rId27"/>
    <p:sldId id="345" r:id="rId28"/>
    <p:sldId id="350" r:id="rId29"/>
    <p:sldId id="351" r:id="rId30"/>
    <p:sldId id="359" r:id="rId31"/>
    <p:sldId id="360" r:id="rId32"/>
    <p:sldId id="352" r:id="rId33"/>
    <p:sldId id="353" r:id="rId34"/>
    <p:sldId id="354" r:id="rId35"/>
    <p:sldId id="355" r:id="rId36"/>
    <p:sldId id="356" r:id="rId37"/>
    <p:sldId id="358" r:id="rId38"/>
    <p:sldId id="357" r:id="rId39"/>
    <p:sldId id="347" r:id="rId40"/>
    <p:sldId id="348" r:id="rId41"/>
    <p:sldId id="349" r:id="rId42"/>
    <p:sldId id="361" r:id="rId43"/>
    <p:sldId id="363" r:id="rId44"/>
    <p:sldId id="362" r:id="rId45"/>
    <p:sldId id="365" r:id="rId46"/>
    <p:sldId id="366" r:id="rId47"/>
    <p:sldId id="346" r:id="rId48"/>
    <p:sldId id="367" r:id="rId49"/>
    <p:sldId id="374" r:id="rId50"/>
    <p:sldId id="375" r:id="rId51"/>
    <p:sldId id="377" r:id="rId52"/>
    <p:sldId id="378" r:id="rId53"/>
    <p:sldId id="369" r:id="rId54"/>
    <p:sldId id="379" r:id="rId55"/>
    <p:sldId id="370" r:id="rId56"/>
    <p:sldId id="380" r:id="rId57"/>
    <p:sldId id="371" r:id="rId58"/>
    <p:sldId id="372" r:id="rId59"/>
    <p:sldId id="383" r:id="rId60"/>
    <p:sldId id="386" r:id="rId61"/>
    <p:sldId id="382" r:id="rId62"/>
    <p:sldId id="381" r:id="rId63"/>
    <p:sldId id="373" r:id="rId64"/>
    <p:sldId id="384" r:id="rId65"/>
    <p:sldId id="385" r:id="rId66"/>
    <p:sldId id="387" r:id="rId67"/>
    <p:sldId id="388" r:id="rId68"/>
    <p:sldId id="389" r:id="rId69"/>
    <p:sldId id="376" r:id="rId70"/>
    <p:sldId id="399" r:id="rId71"/>
    <p:sldId id="390" r:id="rId72"/>
    <p:sldId id="392" r:id="rId73"/>
    <p:sldId id="422" r:id="rId74"/>
    <p:sldId id="391" r:id="rId75"/>
    <p:sldId id="402" r:id="rId76"/>
    <p:sldId id="405" r:id="rId77"/>
    <p:sldId id="394" r:id="rId78"/>
    <p:sldId id="395" r:id="rId79"/>
    <p:sldId id="406" r:id="rId80"/>
    <p:sldId id="407" r:id="rId81"/>
    <p:sldId id="408" r:id="rId82"/>
    <p:sldId id="396" r:id="rId83"/>
    <p:sldId id="397" r:id="rId84"/>
    <p:sldId id="398" r:id="rId85"/>
    <p:sldId id="400" r:id="rId86"/>
    <p:sldId id="409" r:id="rId87"/>
    <p:sldId id="410" r:id="rId88"/>
    <p:sldId id="411" r:id="rId89"/>
    <p:sldId id="413" r:id="rId90"/>
    <p:sldId id="412" r:id="rId91"/>
    <p:sldId id="403" r:id="rId92"/>
    <p:sldId id="415" r:id="rId93"/>
    <p:sldId id="416" r:id="rId94"/>
    <p:sldId id="417" r:id="rId95"/>
    <p:sldId id="418" r:id="rId96"/>
    <p:sldId id="420" r:id="rId97"/>
    <p:sldId id="421" r:id="rId98"/>
    <p:sldId id="430" r:id="rId99"/>
    <p:sldId id="414" r:id="rId100"/>
    <p:sldId id="419" r:id="rId101"/>
    <p:sldId id="425" r:id="rId102"/>
    <p:sldId id="431" r:id="rId103"/>
    <p:sldId id="432" r:id="rId104"/>
    <p:sldId id="435" r:id="rId105"/>
    <p:sldId id="436" r:id="rId106"/>
    <p:sldId id="439" r:id="rId107"/>
    <p:sldId id="440" r:id="rId108"/>
    <p:sldId id="433" r:id="rId109"/>
    <p:sldId id="434" r:id="rId110"/>
    <p:sldId id="429" r:id="rId111"/>
    <p:sldId id="437" r:id="rId112"/>
    <p:sldId id="438" r:id="rId113"/>
    <p:sldId id="441" r:id="rId114"/>
    <p:sldId id="426" r:id="rId115"/>
    <p:sldId id="427" r:id="rId116"/>
    <p:sldId id="442" r:id="rId117"/>
    <p:sldId id="444" r:id="rId118"/>
    <p:sldId id="443" r:id="rId119"/>
    <p:sldId id="445" r:id="rId120"/>
    <p:sldId id="446" r:id="rId121"/>
    <p:sldId id="428" r:id="rId122"/>
    <p:sldId id="447" r:id="rId123"/>
    <p:sldId id="404" r:id="rId124"/>
    <p:sldId id="423" r:id="rId125"/>
    <p:sldId id="530" r:id="rId126"/>
    <p:sldId id="456" r:id="rId127"/>
    <p:sldId id="594" r:id="rId128"/>
    <p:sldId id="495" r:id="rId129"/>
    <p:sldId id="496" r:id="rId130"/>
    <p:sldId id="497" r:id="rId131"/>
    <p:sldId id="500" r:id="rId132"/>
    <p:sldId id="501" r:id="rId133"/>
    <p:sldId id="502" r:id="rId134"/>
    <p:sldId id="505" r:id="rId135"/>
    <p:sldId id="506" r:id="rId136"/>
    <p:sldId id="507" r:id="rId137"/>
    <p:sldId id="503" r:id="rId138"/>
    <p:sldId id="508" r:id="rId139"/>
    <p:sldId id="509" r:id="rId140"/>
    <p:sldId id="499" r:id="rId141"/>
    <p:sldId id="493" r:id="rId142"/>
    <p:sldId id="510" r:id="rId143"/>
    <p:sldId id="283" r:id="rId144"/>
    <p:sldId id="511" r:id="rId145"/>
    <p:sldId id="302" r:id="rId146"/>
    <p:sldId id="303" r:id="rId147"/>
    <p:sldId id="304" r:id="rId148"/>
    <p:sldId id="305" r:id="rId149"/>
    <p:sldId id="306" r:id="rId150"/>
    <p:sldId id="313" r:id="rId151"/>
    <p:sldId id="308" r:id="rId152"/>
    <p:sldId id="309" r:id="rId153"/>
    <p:sldId id="307" r:id="rId154"/>
    <p:sldId id="311" r:id="rId155"/>
    <p:sldId id="314" r:id="rId156"/>
    <p:sldId id="512" r:id="rId157"/>
    <p:sldId id="513" r:id="rId158"/>
    <p:sldId id="514" r:id="rId159"/>
    <p:sldId id="317" r:id="rId160"/>
    <p:sldId id="316" r:id="rId161"/>
    <p:sldId id="318" r:id="rId162"/>
    <p:sldId id="319" r:id="rId163"/>
    <p:sldId id="515" r:id="rId164"/>
    <p:sldId id="516" r:id="rId165"/>
    <p:sldId id="517" r:id="rId166"/>
    <p:sldId id="518" r:id="rId167"/>
    <p:sldId id="325" r:id="rId168"/>
    <p:sldId id="519" r:id="rId169"/>
    <p:sldId id="520" r:id="rId170"/>
    <p:sldId id="327" r:id="rId171"/>
    <p:sldId id="328" r:id="rId172"/>
    <p:sldId id="521" r:id="rId173"/>
    <p:sldId id="522" r:id="rId174"/>
    <p:sldId id="523" r:id="rId175"/>
    <p:sldId id="524" r:id="rId176"/>
    <p:sldId id="525" r:id="rId177"/>
    <p:sldId id="526" r:id="rId178"/>
    <p:sldId id="527" r:id="rId179"/>
    <p:sldId id="528" r:id="rId180"/>
    <p:sldId id="529" r:id="rId181"/>
    <p:sldId id="479" r:id="rId182"/>
    <p:sldId id="531" r:id="rId183"/>
    <p:sldId id="532" r:id="rId184"/>
    <p:sldId id="533" r:id="rId185"/>
    <p:sldId id="534" r:id="rId186"/>
    <p:sldId id="482" r:id="rId187"/>
    <p:sldId id="535" r:id="rId188"/>
    <p:sldId id="536" r:id="rId189"/>
    <p:sldId id="537" r:id="rId190"/>
    <p:sldId id="538" r:id="rId191"/>
    <p:sldId id="539" r:id="rId192"/>
    <p:sldId id="540" r:id="rId193"/>
    <p:sldId id="490" r:id="rId194"/>
    <p:sldId id="541" r:id="rId195"/>
    <p:sldId id="542" r:id="rId196"/>
    <p:sldId id="543" r:id="rId197"/>
    <p:sldId id="491" r:id="rId198"/>
    <p:sldId id="544" r:id="rId199"/>
    <p:sldId id="492" r:id="rId200"/>
    <p:sldId id="545" r:id="rId201"/>
    <p:sldId id="546" r:id="rId202"/>
    <p:sldId id="494" r:id="rId203"/>
    <p:sldId id="547" r:id="rId204"/>
    <p:sldId id="548" r:id="rId205"/>
    <p:sldId id="549" r:id="rId206"/>
    <p:sldId id="550" r:id="rId207"/>
    <p:sldId id="551" r:id="rId208"/>
    <p:sldId id="498" r:id="rId209"/>
    <p:sldId id="552" r:id="rId210"/>
    <p:sldId id="553" r:id="rId211"/>
    <p:sldId id="554" r:id="rId212"/>
    <p:sldId id="555" r:id="rId213"/>
    <p:sldId id="556" r:id="rId214"/>
    <p:sldId id="557" r:id="rId215"/>
    <p:sldId id="558" r:id="rId216"/>
    <p:sldId id="559" r:id="rId217"/>
    <p:sldId id="560" r:id="rId218"/>
    <p:sldId id="561" r:id="rId219"/>
    <p:sldId id="562" r:id="rId220"/>
    <p:sldId id="563" r:id="rId221"/>
    <p:sldId id="564" r:id="rId222"/>
    <p:sldId id="565" r:id="rId223"/>
    <p:sldId id="566" r:id="rId224"/>
    <p:sldId id="483" r:id="rId225"/>
    <p:sldId id="484" r:id="rId226"/>
    <p:sldId id="485" r:id="rId227"/>
    <p:sldId id="567" r:id="rId228"/>
    <p:sldId id="568" r:id="rId229"/>
    <p:sldId id="569" r:id="rId230"/>
    <p:sldId id="570" r:id="rId231"/>
    <p:sldId id="571" r:id="rId232"/>
    <p:sldId id="572" r:id="rId233"/>
    <p:sldId id="573" r:id="rId234"/>
    <p:sldId id="574" r:id="rId235"/>
    <p:sldId id="575" r:id="rId236"/>
    <p:sldId id="576" r:id="rId237"/>
    <p:sldId id="577" r:id="rId238"/>
    <p:sldId id="578" r:id="rId239"/>
    <p:sldId id="579" r:id="rId240"/>
    <p:sldId id="580" r:id="rId241"/>
    <p:sldId id="581" r:id="rId242"/>
    <p:sldId id="582" r:id="rId243"/>
    <p:sldId id="583" r:id="rId244"/>
    <p:sldId id="584" r:id="rId245"/>
    <p:sldId id="585" r:id="rId246"/>
    <p:sldId id="586" r:id="rId247"/>
    <p:sldId id="587" r:id="rId248"/>
    <p:sldId id="588" r:id="rId249"/>
    <p:sldId id="589" r:id="rId250"/>
    <p:sldId id="590" r:id="rId251"/>
    <p:sldId id="591" r:id="rId252"/>
    <p:sldId id="592" r:id="rId253"/>
    <p:sldId id="593" r:id="rId254"/>
    <p:sldId id="595" r:id="rId255"/>
    <p:sldId id="596" r:id="rId256"/>
    <p:sldId id="457" r:id="rId257"/>
    <p:sldId id="458" r:id="rId258"/>
    <p:sldId id="459" r:id="rId259"/>
    <p:sldId id="460" r:id="rId260"/>
    <p:sldId id="461" r:id="rId261"/>
    <p:sldId id="463" r:id="rId262"/>
    <p:sldId id="464" r:id="rId263"/>
    <p:sldId id="462" r:id="rId264"/>
    <p:sldId id="597" r:id="rId265"/>
    <p:sldId id="598" r:id="rId266"/>
    <p:sldId id="599" r:id="rId267"/>
    <p:sldId id="600" r:id="rId268"/>
    <p:sldId id="601" r:id="rId269"/>
    <p:sldId id="467" r:id="rId270"/>
    <p:sldId id="602" r:id="rId271"/>
    <p:sldId id="603" r:id="rId272"/>
    <p:sldId id="604" r:id="rId273"/>
    <p:sldId id="469" r:id="rId274"/>
    <p:sldId id="470" r:id="rId275"/>
    <p:sldId id="477" r:id="rId276"/>
    <p:sldId id="605" r:id="rId277"/>
    <p:sldId id="606" r:id="rId278"/>
    <p:sldId id="471" r:id="rId279"/>
    <p:sldId id="607" r:id="rId280"/>
    <p:sldId id="472" r:id="rId281"/>
    <p:sldId id="608" r:id="rId282"/>
    <p:sldId id="478" r:id="rId283"/>
    <p:sldId id="473" r:id="rId284"/>
    <p:sldId id="474" r:id="rId285"/>
    <p:sldId id="476" r:id="rId286"/>
    <p:sldId id="475" r:id="rId287"/>
    <p:sldId id="609" r:id="rId288"/>
    <p:sldId id="610" r:id="rId289"/>
    <p:sldId id="611" r:id="rId290"/>
    <p:sldId id="612" r:id="rId291"/>
    <p:sldId id="613" r:id="rId292"/>
    <p:sldId id="614" r:id="rId293"/>
    <p:sldId id="615" r:id="rId294"/>
    <p:sldId id="616" r:id="rId295"/>
    <p:sldId id="617" r:id="rId296"/>
    <p:sldId id="618" r:id="rId297"/>
    <p:sldId id="619" r:id="rId298"/>
    <p:sldId id="620" r:id="rId299"/>
    <p:sldId id="621" r:id="rId300"/>
    <p:sldId id="622" r:id="rId301"/>
    <p:sldId id="623" r:id="rId302"/>
    <p:sldId id="624" r:id="rId303"/>
    <p:sldId id="625" r:id="rId304"/>
    <p:sldId id="626" r:id="rId305"/>
    <p:sldId id="627" r:id="rId306"/>
    <p:sldId id="628" r:id="rId307"/>
    <p:sldId id="629" r:id="rId308"/>
    <p:sldId id="630" r:id="rId309"/>
    <p:sldId id="631" r:id="rId310"/>
    <p:sldId id="632" r:id="rId311"/>
    <p:sldId id="633" r:id="rId312"/>
    <p:sldId id="634" r:id="rId313"/>
    <p:sldId id="635" r:id="rId314"/>
    <p:sldId id="636" r:id="rId315"/>
    <p:sldId id="401" r:id="rId316"/>
    <p:sldId id="637" r:id="rId317"/>
    <p:sldId id="638" r:id="rId318"/>
    <p:sldId id="639" r:id="rId319"/>
    <p:sldId id="640" r:id="rId320"/>
    <p:sldId id="641" r:id="rId321"/>
    <p:sldId id="642" r:id="rId322"/>
    <p:sldId id="643" r:id="rId323"/>
    <p:sldId id="644" r:id="rId324"/>
    <p:sldId id="645" r:id="rId325"/>
    <p:sldId id="646" r:id="rId326"/>
    <p:sldId id="647" r:id="rId327"/>
    <p:sldId id="648" r:id="rId328"/>
    <p:sldId id="649" r:id="rId329"/>
    <p:sldId id="650" r:id="rId330"/>
    <p:sldId id="651" r:id="rId331"/>
    <p:sldId id="652" r:id="rId332"/>
    <p:sldId id="653" r:id="rId333"/>
    <p:sldId id="654" r:id="rId334"/>
    <p:sldId id="655" r:id="rId335"/>
    <p:sldId id="656" r:id="rId336"/>
    <p:sldId id="657" r:id="rId337"/>
    <p:sldId id="658" r:id="rId338"/>
    <p:sldId id="659" r:id="rId339"/>
    <p:sldId id="660" r:id="rId340"/>
    <p:sldId id="661" r:id="rId341"/>
    <p:sldId id="662" r:id="rId342"/>
    <p:sldId id="663" r:id="rId343"/>
    <p:sldId id="664" r:id="rId344"/>
    <p:sldId id="665" r:id="rId345"/>
    <p:sldId id="666" r:id="rId346"/>
    <p:sldId id="667" r:id="rId347"/>
    <p:sldId id="668" r:id="rId348"/>
    <p:sldId id="669" r:id="rId349"/>
    <p:sldId id="670" r:id="rId350"/>
    <p:sldId id="671" r:id="rId351"/>
    <p:sldId id="672" r:id="rId352"/>
    <p:sldId id="673" r:id="rId353"/>
    <p:sldId id="674" r:id="rId354"/>
    <p:sldId id="675" r:id="rId355"/>
    <p:sldId id="676" r:id="rId356"/>
    <p:sldId id="677" r:id="rId357"/>
    <p:sldId id="678" r:id="rId358"/>
    <p:sldId id="679" r:id="rId359"/>
    <p:sldId id="680" r:id="rId3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F736720-2709-45FC-90BB-436BF778BB4F}">
          <p14:sldIdLst>
            <p14:sldId id="256"/>
          </p14:sldIdLst>
        </p14:section>
        <p14:section name="Семестр 1" id="{5F072A7E-2955-4AEF-AF7C-2572D74B9298}">
          <p14:sldIdLst>
            <p14:sldId id="455"/>
          </p14:sldIdLst>
        </p14:section>
        <p14:section name="Тема 1.1 Понятие ИС" id="{F8828D64-6638-4D79-81E1-752EBDE4A6FD}">
          <p14:sldIdLst>
            <p14:sldId id="258"/>
            <p14:sldId id="322"/>
            <p14:sldId id="323"/>
            <p14:sldId id="324"/>
            <p14:sldId id="326"/>
            <p14:sldId id="320"/>
            <p14:sldId id="330"/>
            <p14:sldId id="332"/>
            <p14:sldId id="340"/>
            <p14:sldId id="331"/>
            <p14:sldId id="337"/>
            <p14:sldId id="338"/>
            <p14:sldId id="339"/>
            <p14:sldId id="321"/>
            <p14:sldId id="333"/>
            <p14:sldId id="334"/>
            <p14:sldId id="341"/>
            <p14:sldId id="336"/>
            <p14:sldId id="335"/>
            <p14:sldId id="284"/>
          </p14:sldIdLst>
        </p14:section>
        <p14:section name="Тема 1.2 ИС в экономике" id="{6F2EFF99-BCDE-454E-9C29-BF15E2A5479E}">
          <p14:sldIdLst>
            <p14:sldId id="342"/>
            <p14:sldId id="344"/>
            <p14:sldId id="364"/>
            <p14:sldId id="343"/>
            <p14:sldId id="345"/>
            <p14:sldId id="350"/>
            <p14:sldId id="351"/>
            <p14:sldId id="359"/>
            <p14:sldId id="360"/>
            <p14:sldId id="352"/>
            <p14:sldId id="353"/>
            <p14:sldId id="354"/>
            <p14:sldId id="355"/>
            <p14:sldId id="356"/>
            <p14:sldId id="358"/>
            <p14:sldId id="357"/>
            <p14:sldId id="347"/>
            <p14:sldId id="348"/>
            <p14:sldId id="349"/>
            <p14:sldId id="361"/>
            <p14:sldId id="363"/>
            <p14:sldId id="362"/>
            <p14:sldId id="365"/>
          </p14:sldIdLst>
        </p14:section>
        <p14:section name="Тема 1.3 Архитектура ИС" id="{8E7E8769-CD54-4897-ADF6-19A1D78A015A}">
          <p14:sldIdLst>
            <p14:sldId id="366"/>
            <p14:sldId id="346"/>
            <p14:sldId id="367"/>
            <p14:sldId id="374"/>
            <p14:sldId id="375"/>
            <p14:sldId id="377"/>
            <p14:sldId id="378"/>
            <p14:sldId id="369"/>
            <p14:sldId id="379"/>
            <p14:sldId id="370"/>
            <p14:sldId id="380"/>
            <p14:sldId id="371"/>
            <p14:sldId id="372"/>
            <p14:sldId id="383"/>
            <p14:sldId id="386"/>
            <p14:sldId id="382"/>
            <p14:sldId id="381"/>
            <p14:sldId id="373"/>
            <p14:sldId id="384"/>
            <p14:sldId id="385"/>
            <p14:sldId id="387"/>
            <p14:sldId id="388"/>
            <p14:sldId id="389"/>
            <p14:sldId id="376"/>
          </p14:sldIdLst>
        </p14:section>
        <p14:section name="Тема 1.4 Базы данных" id="{7350E0AD-D34C-48BC-9B69-352C90280F5E}">
          <p14:sldIdLst>
            <p14:sldId id="399"/>
            <p14:sldId id="390"/>
            <p14:sldId id="392"/>
            <p14:sldId id="422"/>
            <p14:sldId id="391"/>
            <p14:sldId id="402"/>
            <p14:sldId id="405"/>
            <p14:sldId id="394"/>
            <p14:sldId id="395"/>
            <p14:sldId id="406"/>
            <p14:sldId id="407"/>
            <p14:sldId id="408"/>
            <p14:sldId id="396"/>
            <p14:sldId id="397"/>
            <p14:sldId id="398"/>
            <p14:sldId id="400"/>
            <p14:sldId id="409"/>
            <p14:sldId id="410"/>
            <p14:sldId id="411"/>
            <p14:sldId id="413"/>
            <p14:sldId id="412"/>
            <p14:sldId id="403"/>
            <p14:sldId id="415"/>
            <p14:sldId id="416"/>
            <p14:sldId id="417"/>
            <p14:sldId id="418"/>
            <p14:sldId id="420"/>
            <p14:sldId id="421"/>
            <p14:sldId id="430"/>
            <p14:sldId id="414"/>
            <p14:sldId id="419"/>
            <p14:sldId id="425"/>
            <p14:sldId id="431"/>
            <p14:sldId id="432"/>
            <p14:sldId id="435"/>
            <p14:sldId id="436"/>
            <p14:sldId id="439"/>
            <p14:sldId id="440"/>
            <p14:sldId id="433"/>
            <p14:sldId id="434"/>
            <p14:sldId id="429"/>
            <p14:sldId id="437"/>
            <p14:sldId id="438"/>
            <p14:sldId id="441"/>
            <p14:sldId id="426"/>
            <p14:sldId id="427"/>
            <p14:sldId id="442"/>
            <p14:sldId id="444"/>
            <p14:sldId id="443"/>
            <p14:sldId id="445"/>
            <p14:sldId id="446"/>
            <p14:sldId id="428"/>
            <p14:sldId id="447"/>
            <p14:sldId id="404"/>
            <p14:sldId id="423"/>
          </p14:sldIdLst>
        </p14:section>
        <p14:section name="Семестр 2" id="{B925160B-9F4B-4182-8B44-A2731AF46744}">
          <p14:sldIdLst>
            <p14:sldId id="530"/>
          </p14:sldIdLst>
        </p14:section>
        <p14:section name="Тема 2.1 Excel" id="{54F43F82-F7D8-47BC-9F65-1ABDFD80B13D}">
          <p14:sldIdLst>
            <p14:sldId id="456"/>
            <p14:sldId id="594"/>
            <p14:sldId id="495"/>
            <p14:sldId id="496"/>
            <p14:sldId id="497"/>
            <p14:sldId id="500"/>
            <p14:sldId id="501"/>
            <p14:sldId id="502"/>
            <p14:sldId id="505"/>
            <p14:sldId id="506"/>
            <p14:sldId id="507"/>
            <p14:sldId id="503"/>
            <p14:sldId id="508"/>
            <p14:sldId id="509"/>
            <p14:sldId id="499"/>
            <p14:sldId id="493"/>
            <p14:sldId id="510"/>
            <p14:sldId id="283"/>
            <p14:sldId id="511"/>
            <p14:sldId id="302"/>
            <p14:sldId id="303"/>
            <p14:sldId id="304"/>
            <p14:sldId id="305"/>
            <p14:sldId id="306"/>
            <p14:sldId id="313"/>
            <p14:sldId id="308"/>
            <p14:sldId id="309"/>
            <p14:sldId id="307"/>
            <p14:sldId id="311"/>
            <p14:sldId id="314"/>
            <p14:sldId id="512"/>
            <p14:sldId id="513"/>
            <p14:sldId id="514"/>
            <p14:sldId id="317"/>
            <p14:sldId id="316"/>
            <p14:sldId id="318"/>
            <p14:sldId id="319"/>
            <p14:sldId id="515"/>
            <p14:sldId id="516"/>
            <p14:sldId id="517"/>
            <p14:sldId id="518"/>
            <p14:sldId id="325"/>
            <p14:sldId id="519"/>
            <p14:sldId id="520"/>
            <p14:sldId id="327"/>
            <p14:sldId id="328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</p14:sldIdLst>
        </p14:section>
        <p14:section name="Тема 2.2. ИСУП" id="{D7687902-7AF2-417A-AB49-F64649CA8895}">
          <p14:sldIdLst>
            <p14:sldId id="479"/>
            <p14:sldId id="531"/>
            <p14:sldId id="532"/>
            <p14:sldId id="533"/>
            <p14:sldId id="534"/>
            <p14:sldId id="482"/>
            <p14:sldId id="535"/>
            <p14:sldId id="536"/>
            <p14:sldId id="537"/>
            <p14:sldId id="538"/>
            <p14:sldId id="539"/>
            <p14:sldId id="540"/>
            <p14:sldId id="490"/>
            <p14:sldId id="541"/>
            <p14:sldId id="542"/>
            <p14:sldId id="543"/>
            <p14:sldId id="491"/>
            <p14:sldId id="544"/>
            <p14:sldId id="492"/>
            <p14:sldId id="545"/>
            <p14:sldId id="546"/>
            <p14:sldId id="494"/>
            <p14:sldId id="547"/>
            <p14:sldId id="548"/>
            <p14:sldId id="549"/>
            <p14:sldId id="550"/>
            <p14:sldId id="551"/>
            <p14:sldId id="498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483"/>
            <p14:sldId id="484"/>
            <p14:sldId id="485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</p14:sldIdLst>
        </p14:section>
        <p14:section name="Тема 2.3 1С: ERP" id="{4F77BA5D-0125-4CC1-89E3-8EDC310145A7}">
          <p14:sldIdLst>
            <p14:sldId id="595"/>
            <p14:sldId id="596"/>
            <p14:sldId id="457"/>
            <p14:sldId id="458"/>
            <p14:sldId id="459"/>
            <p14:sldId id="460"/>
            <p14:sldId id="461"/>
            <p14:sldId id="463"/>
            <p14:sldId id="464"/>
            <p14:sldId id="462"/>
            <p14:sldId id="597"/>
            <p14:sldId id="598"/>
            <p14:sldId id="599"/>
            <p14:sldId id="600"/>
            <p14:sldId id="601"/>
            <p14:sldId id="467"/>
            <p14:sldId id="602"/>
            <p14:sldId id="603"/>
            <p14:sldId id="604"/>
            <p14:sldId id="469"/>
            <p14:sldId id="470"/>
            <p14:sldId id="477"/>
            <p14:sldId id="605"/>
            <p14:sldId id="606"/>
            <p14:sldId id="471"/>
            <p14:sldId id="607"/>
            <p14:sldId id="472"/>
            <p14:sldId id="608"/>
            <p14:sldId id="478"/>
            <p14:sldId id="473"/>
            <p14:sldId id="474"/>
            <p14:sldId id="476"/>
            <p14:sldId id="475"/>
            <p14:sldId id="609"/>
            <p14:sldId id="610"/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401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астасия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4EA9D6"/>
    <a:srgbClr val="808080"/>
    <a:srgbClr val="E6E0EC"/>
    <a:srgbClr val="EBF1DE"/>
    <a:srgbClr val="DCE6F2"/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 autoAdjust="0"/>
  </p:normalViewPr>
  <p:slideViewPr>
    <p:cSldViewPr>
      <p:cViewPr varScale="1">
        <p:scale>
          <a:sx n="88" d="100"/>
          <a:sy n="88" d="100"/>
        </p:scale>
        <p:origin x="10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tableStyles" Target="tableStyles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notesMaster" Target="notesMasters/notesMaster1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commentAuthors" Target="commentAuthor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presProps" Target="presProp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theme" Target="theme/theme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59328-85BF-458E-9A8F-9DF746E2010B}" type="doc">
      <dgm:prSet loTypeId="urn:microsoft.com/office/officeart/2005/8/layout/radial6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B5118B9-BF91-45B5-ACD5-5AC2AD63B1A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 lIns="0" tIns="0" rIns="0" bIns="0"/>
        <a:lstStyle/>
        <a:p>
          <a:pPr algn="ctr"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</a:rPr>
            <a:t>- исполнители;</a:t>
          </a:r>
        </a:p>
        <a:p>
          <a:pPr algn="ctr"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</a:rPr>
            <a:t>- руководители различных уровней;</a:t>
          </a:r>
        </a:p>
        <a:p>
          <a:pPr algn="ctr"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</a:rPr>
            <a:t>- собственники бизнеса;</a:t>
          </a:r>
        </a:p>
        <a:p>
          <a:pPr algn="ctr"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</a:rPr>
            <a:t>- администраторы ИС</a:t>
          </a:r>
        </a:p>
      </dgm:t>
    </dgm:pt>
    <dgm:pt modelId="{7D2ED078-A6CA-4B2E-B9F3-24677019FC95}" type="parTrans" cxnId="{3709093C-3189-4CE8-A322-A670F8A1C24A}">
      <dgm:prSet/>
      <dgm:spPr/>
      <dgm:t>
        <a:bodyPr/>
        <a:lstStyle/>
        <a:p>
          <a:endParaRPr lang="ru-RU" sz="2000"/>
        </a:p>
      </dgm:t>
    </dgm:pt>
    <dgm:pt modelId="{48EA12EF-F678-4640-B4A6-48021A6C77A8}" type="sibTrans" cxnId="{3709093C-3189-4CE8-A322-A670F8A1C24A}">
      <dgm:prSet/>
      <dgm:spPr/>
      <dgm:t>
        <a:bodyPr/>
        <a:lstStyle/>
        <a:p>
          <a:endParaRPr lang="ru-RU" sz="2000"/>
        </a:p>
      </dgm:t>
    </dgm:pt>
    <dgm:pt modelId="{DFDC9512-9D7D-4C3C-946D-ACFA49E1F241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lIns="0" tIns="0" rIns="0" bIns="0"/>
        <a:lstStyle/>
        <a:p>
          <a:pPr algn="ctr"/>
          <a:r>
            <a:rPr lang="ru-RU" sz="2000" dirty="0"/>
            <a:t>клиенты</a:t>
          </a:r>
        </a:p>
      </dgm:t>
    </dgm:pt>
    <dgm:pt modelId="{ED7DD364-30B7-4654-BD53-7032E7023775}" type="parTrans" cxnId="{9E8EE8B5-2AF9-4C0A-864A-322B719F959C}">
      <dgm:prSet/>
      <dgm:spPr/>
      <dgm:t>
        <a:bodyPr/>
        <a:lstStyle/>
        <a:p>
          <a:endParaRPr lang="ru-RU" sz="2000"/>
        </a:p>
      </dgm:t>
    </dgm:pt>
    <dgm:pt modelId="{FEDDBE83-1F56-4D98-A192-682988C79D36}" type="sibTrans" cxnId="{9E8EE8B5-2AF9-4C0A-864A-322B719F959C}">
      <dgm:prSet/>
      <dgm:spPr/>
      <dgm:t>
        <a:bodyPr/>
        <a:lstStyle/>
        <a:p>
          <a:endParaRPr lang="ru-RU" sz="2000"/>
        </a:p>
      </dgm:t>
    </dgm:pt>
    <dgm:pt modelId="{A6C00A1A-114F-41D3-8B07-2F887FAFFEF6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lIns="0" tIns="0" rIns="0" bIns="0"/>
        <a:lstStyle/>
        <a:p>
          <a:pPr algn="ctr"/>
          <a:r>
            <a:rPr lang="ru-RU" sz="2000"/>
            <a:t>поставщики</a:t>
          </a:r>
          <a:endParaRPr lang="ru-RU" sz="2000" dirty="0"/>
        </a:p>
      </dgm:t>
    </dgm:pt>
    <dgm:pt modelId="{C6FF4026-E4FA-4047-953A-5317F18B4845}" type="parTrans" cxnId="{A197D960-D0DF-4162-AAE7-B55AA6F9A6E2}">
      <dgm:prSet/>
      <dgm:spPr/>
      <dgm:t>
        <a:bodyPr/>
        <a:lstStyle/>
        <a:p>
          <a:endParaRPr lang="ru-RU" sz="2000"/>
        </a:p>
      </dgm:t>
    </dgm:pt>
    <dgm:pt modelId="{566268AF-8C59-42B7-AA4C-7B5F4F937C3E}" type="sibTrans" cxnId="{A197D960-D0DF-4162-AAE7-B55AA6F9A6E2}">
      <dgm:prSet/>
      <dgm:spPr/>
      <dgm:t>
        <a:bodyPr/>
        <a:lstStyle/>
        <a:p>
          <a:endParaRPr lang="ru-RU" sz="2000"/>
        </a:p>
      </dgm:t>
    </dgm:pt>
    <dgm:pt modelId="{BB532403-3597-47AF-A1BE-073C825E9472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lIns="0" tIns="0" rIns="0" bIns="0"/>
        <a:lstStyle/>
        <a:p>
          <a:pPr algn="ctr"/>
          <a:r>
            <a:rPr lang="ru-RU" sz="2000" dirty="0"/>
            <a:t>партнеры по бизнесу</a:t>
          </a:r>
        </a:p>
      </dgm:t>
    </dgm:pt>
    <dgm:pt modelId="{3E9690BF-BB7F-4651-B9FE-482415557AB4}" type="parTrans" cxnId="{579C0451-3216-471E-A903-2DA1E025BD2E}">
      <dgm:prSet/>
      <dgm:spPr/>
      <dgm:t>
        <a:bodyPr/>
        <a:lstStyle/>
        <a:p>
          <a:endParaRPr lang="ru-RU" sz="2000"/>
        </a:p>
      </dgm:t>
    </dgm:pt>
    <dgm:pt modelId="{CA4B2ADF-8AA5-4BEC-9A6A-C0E48B8E6299}" type="sibTrans" cxnId="{579C0451-3216-471E-A903-2DA1E025BD2E}">
      <dgm:prSet/>
      <dgm:spPr/>
      <dgm:t>
        <a:bodyPr/>
        <a:lstStyle/>
        <a:p>
          <a:endParaRPr lang="ru-RU" sz="2000"/>
        </a:p>
      </dgm:t>
    </dgm:pt>
    <dgm:pt modelId="{2B55B392-219B-4C7E-939C-7B9262ABE06F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lIns="0" tIns="0" rIns="0" bIns="0"/>
        <a:lstStyle/>
        <a:p>
          <a:pPr algn="ctr"/>
          <a:r>
            <a:rPr lang="ru-RU" sz="2000" dirty="0" err="1"/>
            <a:t>контроли-рующие</a:t>
          </a:r>
          <a:r>
            <a:rPr lang="ru-RU" sz="2000" dirty="0"/>
            <a:t> органы</a:t>
          </a:r>
        </a:p>
      </dgm:t>
    </dgm:pt>
    <dgm:pt modelId="{9A4CA2C3-EF49-4B10-A520-C51F4E830198}" type="parTrans" cxnId="{982EAA15-37C2-4A55-A525-DAD68BD96837}">
      <dgm:prSet/>
      <dgm:spPr/>
      <dgm:t>
        <a:bodyPr/>
        <a:lstStyle/>
        <a:p>
          <a:endParaRPr lang="ru-RU" sz="2000"/>
        </a:p>
      </dgm:t>
    </dgm:pt>
    <dgm:pt modelId="{6E7A9CF7-B278-44D5-80A0-04644352D9F1}" type="sibTrans" cxnId="{982EAA15-37C2-4A55-A525-DAD68BD96837}">
      <dgm:prSet/>
      <dgm:spPr/>
      <dgm:t>
        <a:bodyPr/>
        <a:lstStyle/>
        <a:p>
          <a:endParaRPr lang="ru-RU" sz="2000"/>
        </a:p>
      </dgm:t>
    </dgm:pt>
    <dgm:pt modelId="{44565694-5595-40E7-9D97-128F6849E58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 lIns="0" tIns="0" rIns="0" bIns="0"/>
        <a:lstStyle/>
        <a:p>
          <a:pPr algn="ctr"/>
          <a:r>
            <a:rPr lang="ru-RU" sz="2000" dirty="0"/>
            <a:t>конкуренты</a:t>
          </a:r>
        </a:p>
      </dgm:t>
    </dgm:pt>
    <dgm:pt modelId="{5B15B120-5CFC-4607-A39E-91453A38DEDD}" type="parTrans" cxnId="{A41760BE-CE5A-47FF-8FF3-45777BAE47BF}">
      <dgm:prSet/>
      <dgm:spPr/>
      <dgm:t>
        <a:bodyPr/>
        <a:lstStyle/>
        <a:p>
          <a:endParaRPr lang="ru-RU" sz="2000"/>
        </a:p>
      </dgm:t>
    </dgm:pt>
    <dgm:pt modelId="{E6BC2598-9BCD-4DCA-AE1C-D46FC0A4D05E}" type="sibTrans" cxnId="{A41760BE-CE5A-47FF-8FF3-45777BAE47BF}">
      <dgm:prSet/>
      <dgm:spPr/>
      <dgm:t>
        <a:bodyPr/>
        <a:lstStyle/>
        <a:p>
          <a:endParaRPr lang="ru-RU" sz="2000"/>
        </a:p>
      </dgm:t>
    </dgm:pt>
    <dgm:pt modelId="{2B67E505-0115-4DEC-BA6B-84D0035DC4B1}" type="pres">
      <dgm:prSet presAssocID="{B9459328-85BF-458E-9A8F-9DF746E2010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78C22F-D799-45C9-B55B-BB7CE82A4838}" type="pres">
      <dgm:prSet presAssocID="{8B5118B9-BF91-45B5-ACD5-5AC2AD63B1A5}" presName="centerShape" presStyleLbl="node0" presStyleIdx="0" presStyleCnt="1" custScaleX="146410" custScaleY="146410"/>
      <dgm:spPr/>
    </dgm:pt>
    <dgm:pt modelId="{E183671E-EAE7-4302-B103-BA32B866A966}" type="pres">
      <dgm:prSet presAssocID="{DFDC9512-9D7D-4C3C-946D-ACFA49E1F241}" presName="node" presStyleLbl="node1" presStyleIdx="0" presStyleCnt="5" custScaleX="123256" custScaleY="108820">
        <dgm:presLayoutVars>
          <dgm:bulletEnabled val="1"/>
        </dgm:presLayoutVars>
      </dgm:prSet>
      <dgm:spPr>
        <a:prstGeom prst="hexagon">
          <a:avLst/>
        </a:prstGeom>
      </dgm:spPr>
    </dgm:pt>
    <dgm:pt modelId="{3E6D8182-5E6A-4E91-B2D6-89B346FC7362}" type="pres">
      <dgm:prSet presAssocID="{DFDC9512-9D7D-4C3C-946D-ACFA49E1F241}" presName="dummy" presStyleCnt="0"/>
      <dgm:spPr/>
    </dgm:pt>
    <dgm:pt modelId="{D10FEBB7-170F-4ED1-A23A-17BE20BB6D15}" type="pres">
      <dgm:prSet presAssocID="{FEDDBE83-1F56-4D98-A192-682988C79D36}" presName="sibTrans" presStyleLbl="sibTrans2D1" presStyleIdx="0" presStyleCnt="5"/>
      <dgm:spPr/>
    </dgm:pt>
    <dgm:pt modelId="{617DDC82-B61E-49C0-B32B-9535819316F6}" type="pres">
      <dgm:prSet presAssocID="{A6C00A1A-114F-41D3-8B07-2F887FAFFEF6}" presName="node" presStyleLbl="node1" presStyleIdx="1" presStyleCnt="5" custScaleX="127929" custScaleY="108820">
        <dgm:presLayoutVars>
          <dgm:bulletEnabled val="1"/>
        </dgm:presLayoutVars>
      </dgm:prSet>
      <dgm:spPr>
        <a:prstGeom prst="hexagon">
          <a:avLst/>
        </a:prstGeom>
      </dgm:spPr>
    </dgm:pt>
    <dgm:pt modelId="{4EE3A57D-388A-4DD8-9003-B3263CC10D24}" type="pres">
      <dgm:prSet presAssocID="{A6C00A1A-114F-41D3-8B07-2F887FAFFEF6}" presName="dummy" presStyleCnt="0"/>
      <dgm:spPr/>
    </dgm:pt>
    <dgm:pt modelId="{05355C2E-9E95-487C-A53A-D774B881342B}" type="pres">
      <dgm:prSet presAssocID="{566268AF-8C59-42B7-AA4C-7B5F4F937C3E}" presName="sibTrans" presStyleLbl="sibTrans2D1" presStyleIdx="1" presStyleCnt="5"/>
      <dgm:spPr/>
    </dgm:pt>
    <dgm:pt modelId="{2A2ED70D-FF76-4C06-9A65-4EEDF2ABC3DE}" type="pres">
      <dgm:prSet presAssocID="{BB532403-3597-47AF-A1BE-073C825E9472}" presName="node" presStyleLbl="node1" presStyleIdx="2" presStyleCnt="5" custScaleX="123256" custScaleY="108820">
        <dgm:presLayoutVars>
          <dgm:bulletEnabled val="1"/>
        </dgm:presLayoutVars>
      </dgm:prSet>
      <dgm:spPr>
        <a:prstGeom prst="hexagon">
          <a:avLst/>
        </a:prstGeom>
      </dgm:spPr>
    </dgm:pt>
    <dgm:pt modelId="{FB844CBF-894F-42FF-85B0-FD63B9336744}" type="pres">
      <dgm:prSet presAssocID="{BB532403-3597-47AF-A1BE-073C825E9472}" presName="dummy" presStyleCnt="0"/>
      <dgm:spPr/>
    </dgm:pt>
    <dgm:pt modelId="{A1E1561D-1F6C-42D0-80D9-DAD5C982C579}" type="pres">
      <dgm:prSet presAssocID="{CA4B2ADF-8AA5-4BEC-9A6A-C0E48B8E6299}" presName="sibTrans" presStyleLbl="sibTrans2D1" presStyleIdx="2" presStyleCnt="5"/>
      <dgm:spPr/>
    </dgm:pt>
    <dgm:pt modelId="{41279EC8-8F8A-404E-A492-48C435005FE7}" type="pres">
      <dgm:prSet presAssocID="{2B55B392-219B-4C7E-939C-7B9262ABE06F}" presName="node" presStyleLbl="node1" presStyleIdx="3" presStyleCnt="5" custScaleX="123256" custScaleY="108820">
        <dgm:presLayoutVars>
          <dgm:bulletEnabled val="1"/>
        </dgm:presLayoutVars>
      </dgm:prSet>
      <dgm:spPr>
        <a:prstGeom prst="hexagon">
          <a:avLst/>
        </a:prstGeom>
      </dgm:spPr>
    </dgm:pt>
    <dgm:pt modelId="{0D00FBAF-45A0-4642-8185-9CA92AFDE84F}" type="pres">
      <dgm:prSet presAssocID="{2B55B392-219B-4C7E-939C-7B9262ABE06F}" presName="dummy" presStyleCnt="0"/>
      <dgm:spPr/>
    </dgm:pt>
    <dgm:pt modelId="{05F72BBD-C645-46A3-B3E8-26C55A989190}" type="pres">
      <dgm:prSet presAssocID="{6E7A9CF7-B278-44D5-80A0-04644352D9F1}" presName="sibTrans" presStyleLbl="sibTrans2D1" presStyleIdx="3" presStyleCnt="5"/>
      <dgm:spPr/>
    </dgm:pt>
    <dgm:pt modelId="{82D16A2E-DD84-44A0-BFA3-3E4CE2B94429}" type="pres">
      <dgm:prSet presAssocID="{44565694-5595-40E7-9D97-128F6849E587}" presName="node" presStyleLbl="node1" presStyleIdx="4" presStyleCnt="5" custScaleX="127929" custScaleY="108820">
        <dgm:presLayoutVars>
          <dgm:bulletEnabled val="1"/>
        </dgm:presLayoutVars>
      </dgm:prSet>
      <dgm:spPr>
        <a:prstGeom prst="hexagon">
          <a:avLst/>
        </a:prstGeom>
      </dgm:spPr>
    </dgm:pt>
    <dgm:pt modelId="{95C95061-702C-41AE-A763-D77EFDBBE383}" type="pres">
      <dgm:prSet presAssocID="{44565694-5595-40E7-9D97-128F6849E587}" presName="dummy" presStyleCnt="0"/>
      <dgm:spPr/>
    </dgm:pt>
    <dgm:pt modelId="{9AB17B59-969B-438E-8EF5-AEA96BF26678}" type="pres">
      <dgm:prSet presAssocID="{E6BC2598-9BCD-4DCA-AE1C-D46FC0A4D05E}" presName="sibTrans" presStyleLbl="sibTrans2D1" presStyleIdx="4" presStyleCnt="5"/>
      <dgm:spPr/>
    </dgm:pt>
  </dgm:ptLst>
  <dgm:cxnLst>
    <dgm:cxn modelId="{C5D2F30D-28C6-4EF2-804C-72A2DDD6BF6B}" type="presOf" srcId="{566268AF-8C59-42B7-AA4C-7B5F4F937C3E}" destId="{05355C2E-9E95-487C-A53A-D774B881342B}" srcOrd="0" destOrd="0" presId="urn:microsoft.com/office/officeart/2005/8/layout/radial6"/>
    <dgm:cxn modelId="{982EAA15-37C2-4A55-A525-DAD68BD96837}" srcId="{8B5118B9-BF91-45B5-ACD5-5AC2AD63B1A5}" destId="{2B55B392-219B-4C7E-939C-7B9262ABE06F}" srcOrd="3" destOrd="0" parTransId="{9A4CA2C3-EF49-4B10-A520-C51F4E830198}" sibTransId="{6E7A9CF7-B278-44D5-80A0-04644352D9F1}"/>
    <dgm:cxn modelId="{DEAD3120-91D9-4365-B468-627BE84A7FAA}" type="presOf" srcId="{BB532403-3597-47AF-A1BE-073C825E9472}" destId="{2A2ED70D-FF76-4C06-9A65-4EEDF2ABC3DE}" srcOrd="0" destOrd="0" presId="urn:microsoft.com/office/officeart/2005/8/layout/radial6"/>
    <dgm:cxn modelId="{3709093C-3189-4CE8-A322-A670F8A1C24A}" srcId="{B9459328-85BF-458E-9A8F-9DF746E2010B}" destId="{8B5118B9-BF91-45B5-ACD5-5AC2AD63B1A5}" srcOrd="0" destOrd="0" parTransId="{7D2ED078-A6CA-4B2E-B9F3-24677019FC95}" sibTransId="{48EA12EF-F678-4640-B4A6-48021A6C77A8}"/>
    <dgm:cxn modelId="{2F67135E-FFDE-415E-A854-48100403B012}" type="presOf" srcId="{8B5118B9-BF91-45B5-ACD5-5AC2AD63B1A5}" destId="{B478C22F-D799-45C9-B55B-BB7CE82A4838}" srcOrd="0" destOrd="0" presId="urn:microsoft.com/office/officeart/2005/8/layout/radial6"/>
    <dgm:cxn modelId="{A197D960-D0DF-4162-AAE7-B55AA6F9A6E2}" srcId="{8B5118B9-BF91-45B5-ACD5-5AC2AD63B1A5}" destId="{A6C00A1A-114F-41D3-8B07-2F887FAFFEF6}" srcOrd="1" destOrd="0" parTransId="{C6FF4026-E4FA-4047-953A-5317F18B4845}" sibTransId="{566268AF-8C59-42B7-AA4C-7B5F4F937C3E}"/>
    <dgm:cxn modelId="{579C0451-3216-471E-A903-2DA1E025BD2E}" srcId="{8B5118B9-BF91-45B5-ACD5-5AC2AD63B1A5}" destId="{BB532403-3597-47AF-A1BE-073C825E9472}" srcOrd="2" destOrd="0" parTransId="{3E9690BF-BB7F-4651-B9FE-482415557AB4}" sibTransId="{CA4B2ADF-8AA5-4BEC-9A6A-C0E48B8E6299}"/>
    <dgm:cxn modelId="{350D4479-29EC-4686-A516-57ECF0B56B86}" type="presOf" srcId="{DFDC9512-9D7D-4C3C-946D-ACFA49E1F241}" destId="{E183671E-EAE7-4302-B103-BA32B866A966}" srcOrd="0" destOrd="0" presId="urn:microsoft.com/office/officeart/2005/8/layout/radial6"/>
    <dgm:cxn modelId="{68A9D089-8392-4FE2-88A2-240AC98005D8}" type="presOf" srcId="{6E7A9CF7-B278-44D5-80A0-04644352D9F1}" destId="{05F72BBD-C645-46A3-B3E8-26C55A989190}" srcOrd="0" destOrd="0" presId="urn:microsoft.com/office/officeart/2005/8/layout/radial6"/>
    <dgm:cxn modelId="{245EE990-5286-4A9E-A26F-A0CCA3CAE254}" type="presOf" srcId="{2B55B392-219B-4C7E-939C-7B9262ABE06F}" destId="{41279EC8-8F8A-404E-A492-48C435005FE7}" srcOrd="0" destOrd="0" presId="urn:microsoft.com/office/officeart/2005/8/layout/radial6"/>
    <dgm:cxn modelId="{2004D891-361A-476F-8855-1CEBF4E7B2C8}" type="presOf" srcId="{E6BC2598-9BCD-4DCA-AE1C-D46FC0A4D05E}" destId="{9AB17B59-969B-438E-8EF5-AEA96BF26678}" srcOrd="0" destOrd="0" presId="urn:microsoft.com/office/officeart/2005/8/layout/radial6"/>
    <dgm:cxn modelId="{9E8EE8B5-2AF9-4C0A-864A-322B719F959C}" srcId="{8B5118B9-BF91-45B5-ACD5-5AC2AD63B1A5}" destId="{DFDC9512-9D7D-4C3C-946D-ACFA49E1F241}" srcOrd="0" destOrd="0" parTransId="{ED7DD364-30B7-4654-BD53-7032E7023775}" sibTransId="{FEDDBE83-1F56-4D98-A192-682988C79D36}"/>
    <dgm:cxn modelId="{B3FD1BBA-538C-42FA-AF69-8A6A334EE2F3}" type="presOf" srcId="{44565694-5595-40E7-9D97-128F6849E587}" destId="{82D16A2E-DD84-44A0-BFA3-3E4CE2B94429}" srcOrd="0" destOrd="0" presId="urn:microsoft.com/office/officeart/2005/8/layout/radial6"/>
    <dgm:cxn modelId="{A41760BE-CE5A-47FF-8FF3-45777BAE47BF}" srcId="{8B5118B9-BF91-45B5-ACD5-5AC2AD63B1A5}" destId="{44565694-5595-40E7-9D97-128F6849E587}" srcOrd="4" destOrd="0" parTransId="{5B15B120-5CFC-4607-A39E-91453A38DEDD}" sibTransId="{E6BC2598-9BCD-4DCA-AE1C-D46FC0A4D05E}"/>
    <dgm:cxn modelId="{081EEFD4-ABE9-4AA9-8506-D4174D3D3CAC}" type="presOf" srcId="{B9459328-85BF-458E-9A8F-9DF746E2010B}" destId="{2B67E505-0115-4DEC-BA6B-84D0035DC4B1}" srcOrd="0" destOrd="0" presId="urn:microsoft.com/office/officeart/2005/8/layout/radial6"/>
    <dgm:cxn modelId="{3D5D59ED-DFB8-4FC8-A530-B52A5F91BAA7}" type="presOf" srcId="{A6C00A1A-114F-41D3-8B07-2F887FAFFEF6}" destId="{617DDC82-B61E-49C0-B32B-9535819316F6}" srcOrd="0" destOrd="0" presId="urn:microsoft.com/office/officeart/2005/8/layout/radial6"/>
    <dgm:cxn modelId="{421090FD-5FCC-4FEB-A23F-701705088F59}" type="presOf" srcId="{CA4B2ADF-8AA5-4BEC-9A6A-C0E48B8E6299}" destId="{A1E1561D-1F6C-42D0-80D9-DAD5C982C579}" srcOrd="0" destOrd="0" presId="urn:microsoft.com/office/officeart/2005/8/layout/radial6"/>
    <dgm:cxn modelId="{A81C8BFE-8698-4044-AD52-CB399DCE8E05}" type="presOf" srcId="{FEDDBE83-1F56-4D98-A192-682988C79D36}" destId="{D10FEBB7-170F-4ED1-A23A-17BE20BB6D15}" srcOrd="0" destOrd="0" presId="urn:microsoft.com/office/officeart/2005/8/layout/radial6"/>
    <dgm:cxn modelId="{DF4B7DEC-9EC0-4929-AE51-26799D3B8F0C}" type="presParOf" srcId="{2B67E505-0115-4DEC-BA6B-84D0035DC4B1}" destId="{B478C22F-D799-45C9-B55B-BB7CE82A4838}" srcOrd="0" destOrd="0" presId="urn:microsoft.com/office/officeart/2005/8/layout/radial6"/>
    <dgm:cxn modelId="{1326396D-59ED-444E-90A2-0597BE6E3832}" type="presParOf" srcId="{2B67E505-0115-4DEC-BA6B-84D0035DC4B1}" destId="{E183671E-EAE7-4302-B103-BA32B866A966}" srcOrd="1" destOrd="0" presId="urn:microsoft.com/office/officeart/2005/8/layout/radial6"/>
    <dgm:cxn modelId="{ADE97D3F-FE32-4920-B6C8-E9EA5600F8AE}" type="presParOf" srcId="{2B67E505-0115-4DEC-BA6B-84D0035DC4B1}" destId="{3E6D8182-5E6A-4E91-B2D6-89B346FC7362}" srcOrd="2" destOrd="0" presId="urn:microsoft.com/office/officeart/2005/8/layout/radial6"/>
    <dgm:cxn modelId="{58EEF44D-3350-4C65-9274-EB70E2D933B9}" type="presParOf" srcId="{2B67E505-0115-4DEC-BA6B-84D0035DC4B1}" destId="{D10FEBB7-170F-4ED1-A23A-17BE20BB6D15}" srcOrd="3" destOrd="0" presId="urn:microsoft.com/office/officeart/2005/8/layout/radial6"/>
    <dgm:cxn modelId="{F8889546-19A7-4201-B1CB-AEB716A78712}" type="presParOf" srcId="{2B67E505-0115-4DEC-BA6B-84D0035DC4B1}" destId="{617DDC82-B61E-49C0-B32B-9535819316F6}" srcOrd="4" destOrd="0" presId="urn:microsoft.com/office/officeart/2005/8/layout/radial6"/>
    <dgm:cxn modelId="{92C71E80-9640-4400-A60D-B59D0F7B4E19}" type="presParOf" srcId="{2B67E505-0115-4DEC-BA6B-84D0035DC4B1}" destId="{4EE3A57D-388A-4DD8-9003-B3263CC10D24}" srcOrd="5" destOrd="0" presId="urn:microsoft.com/office/officeart/2005/8/layout/radial6"/>
    <dgm:cxn modelId="{D98A7AF0-D209-48F3-9D05-FA8782812AF4}" type="presParOf" srcId="{2B67E505-0115-4DEC-BA6B-84D0035DC4B1}" destId="{05355C2E-9E95-487C-A53A-D774B881342B}" srcOrd="6" destOrd="0" presId="urn:microsoft.com/office/officeart/2005/8/layout/radial6"/>
    <dgm:cxn modelId="{517BB904-B708-45EB-8C27-A18D2EC6CCED}" type="presParOf" srcId="{2B67E505-0115-4DEC-BA6B-84D0035DC4B1}" destId="{2A2ED70D-FF76-4C06-9A65-4EEDF2ABC3DE}" srcOrd="7" destOrd="0" presId="urn:microsoft.com/office/officeart/2005/8/layout/radial6"/>
    <dgm:cxn modelId="{964B2BE7-48B3-4DBB-8947-D8AF046ADBAE}" type="presParOf" srcId="{2B67E505-0115-4DEC-BA6B-84D0035DC4B1}" destId="{FB844CBF-894F-42FF-85B0-FD63B9336744}" srcOrd="8" destOrd="0" presId="urn:microsoft.com/office/officeart/2005/8/layout/radial6"/>
    <dgm:cxn modelId="{031D20A8-36DC-49B2-9D99-7D152576DB8A}" type="presParOf" srcId="{2B67E505-0115-4DEC-BA6B-84D0035DC4B1}" destId="{A1E1561D-1F6C-42D0-80D9-DAD5C982C579}" srcOrd="9" destOrd="0" presId="urn:microsoft.com/office/officeart/2005/8/layout/radial6"/>
    <dgm:cxn modelId="{D5E8A0D8-3550-4E37-98FF-AF9CF19132A2}" type="presParOf" srcId="{2B67E505-0115-4DEC-BA6B-84D0035DC4B1}" destId="{41279EC8-8F8A-404E-A492-48C435005FE7}" srcOrd="10" destOrd="0" presId="urn:microsoft.com/office/officeart/2005/8/layout/radial6"/>
    <dgm:cxn modelId="{71B3D34E-FD21-432D-9D6B-54227BE24CE3}" type="presParOf" srcId="{2B67E505-0115-4DEC-BA6B-84D0035DC4B1}" destId="{0D00FBAF-45A0-4642-8185-9CA92AFDE84F}" srcOrd="11" destOrd="0" presId="urn:microsoft.com/office/officeart/2005/8/layout/radial6"/>
    <dgm:cxn modelId="{402330DF-2036-4322-B9E7-73B1E7F40E0D}" type="presParOf" srcId="{2B67E505-0115-4DEC-BA6B-84D0035DC4B1}" destId="{05F72BBD-C645-46A3-B3E8-26C55A989190}" srcOrd="12" destOrd="0" presId="urn:microsoft.com/office/officeart/2005/8/layout/radial6"/>
    <dgm:cxn modelId="{054BDE0A-5466-4FFE-8C48-8029235EC297}" type="presParOf" srcId="{2B67E505-0115-4DEC-BA6B-84D0035DC4B1}" destId="{82D16A2E-DD84-44A0-BFA3-3E4CE2B94429}" srcOrd="13" destOrd="0" presId="urn:microsoft.com/office/officeart/2005/8/layout/radial6"/>
    <dgm:cxn modelId="{A39BAFCD-4B1A-44DC-BE71-DBCD423EDAB2}" type="presParOf" srcId="{2B67E505-0115-4DEC-BA6B-84D0035DC4B1}" destId="{95C95061-702C-41AE-A763-D77EFDBBE383}" srcOrd="14" destOrd="0" presId="urn:microsoft.com/office/officeart/2005/8/layout/radial6"/>
    <dgm:cxn modelId="{A91088E8-45D1-4195-9A88-3C90D8CECF78}" type="presParOf" srcId="{2B67E505-0115-4DEC-BA6B-84D0035DC4B1}" destId="{9AB17B59-969B-438E-8EF5-AEA96BF2667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42403F-C46C-4846-B4EE-F84BF1333EC4}" type="doc">
      <dgm:prSet loTypeId="urn:microsoft.com/office/officeart/2005/8/layout/radial1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DEED76A-ECF6-49D1-9E8F-AF585B2E3972}">
      <dgm:prSet phldrT="[Текст]"/>
      <dgm:spPr/>
      <dgm:t>
        <a:bodyPr/>
        <a:lstStyle/>
        <a:p>
          <a:r>
            <a:rPr lang="ru-RU" dirty="0"/>
            <a:t>ИС</a:t>
          </a:r>
        </a:p>
      </dgm:t>
    </dgm:pt>
    <dgm:pt modelId="{A2FDF7E5-5AB4-4233-9780-51372F9F63A3}" type="parTrans" cxnId="{160C3C54-349E-422E-8A6E-7A9823AF5DFA}">
      <dgm:prSet/>
      <dgm:spPr/>
      <dgm:t>
        <a:bodyPr/>
        <a:lstStyle/>
        <a:p>
          <a:endParaRPr lang="ru-RU"/>
        </a:p>
      </dgm:t>
    </dgm:pt>
    <dgm:pt modelId="{DACE0640-4D5B-42AC-AD00-F8D4D4DEB3FA}" type="sibTrans" cxnId="{160C3C54-349E-422E-8A6E-7A9823AF5DFA}">
      <dgm:prSet/>
      <dgm:spPr/>
      <dgm:t>
        <a:bodyPr/>
        <a:lstStyle/>
        <a:p>
          <a:endParaRPr lang="ru-RU"/>
        </a:p>
      </dgm:t>
    </dgm:pt>
    <dgm:pt modelId="{AFCC88CE-E46D-4F2F-B74A-9828AE9D17EC}">
      <dgm:prSet phldrT="[Текст]" custT="1"/>
      <dgm:spPr/>
      <dgm:t>
        <a:bodyPr/>
        <a:lstStyle/>
        <a:p>
          <a:r>
            <a:rPr lang="ru-RU" sz="2200" b="1" dirty="0"/>
            <a:t>управления (АСУ)</a:t>
          </a:r>
        </a:p>
      </dgm:t>
    </dgm:pt>
    <dgm:pt modelId="{B8B2F266-1A94-4AFF-9625-682D848A59B2}" type="parTrans" cxnId="{1DC6A022-E998-44E7-9BA2-4D1168866B59}">
      <dgm:prSet/>
      <dgm:spPr/>
      <dgm:t>
        <a:bodyPr/>
        <a:lstStyle/>
        <a:p>
          <a:endParaRPr lang="ru-RU"/>
        </a:p>
      </dgm:t>
    </dgm:pt>
    <dgm:pt modelId="{290DC345-4213-49E6-BEDD-1F208A8B0A1E}" type="sibTrans" cxnId="{1DC6A022-E998-44E7-9BA2-4D1168866B59}">
      <dgm:prSet/>
      <dgm:spPr/>
      <dgm:t>
        <a:bodyPr/>
        <a:lstStyle/>
        <a:p>
          <a:endParaRPr lang="ru-RU"/>
        </a:p>
      </dgm:t>
    </dgm:pt>
    <dgm:pt modelId="{5D8A70F3-F2DB-4BF4-935F-B5B58F5A63FF}">
      <dgm:prSet phldrT="[Текст]" custT="1"/>
      <dgm:spPr/>
      <dgm:t>
        <a:bodyPr/>
        <a:lstStyle/>
        <a:p>
          <a:r>
            <a:rPr lang="ru-RU" sz="2200" b="1" dirty="0"/>
            <a:t>поддержки принятия решений (СППР)</a:t>
          </a:r>
        </a:p>
      </dgm:t>
    </dgm:pt>
    <dgm:pt modelId="{DA14BACC-8474-4376-95E0-73EF6AD37BD7}" type="parTrans" cxnId="{E359C2F2-3296-40BB-9B72-89D565DB0E53}">
      <dgm:prSet/>
      <dgm:spPr/>
      <dgm:t>
        <a:bodyPr/>
        <a:lstStyle/>
        <a:p>
          <a:endParaRPr lang="ru-RU"/>
        </a:p>
      </dgm:t>
    </dgm:pt>
    <dgm:pt modelId="{DAA8A022-8896-405F-98F5-AE76D20BCCA7}" type="sibTrans" cxnId="{E359C2F2-3296-40BB-9B72-89D565DB0E53}">
      <dgm:prSet/>
      <dgm:spPr/>
      <dgm:t>
        <a:bodyPr/>
        <a:lstStyle/>
        <a:p>
          <a:endParaRPr lang="ru-RU"/>
        </a:p>
      </dgm:t>
    </dgm:pt>
    <dgm:pt modelId="{6DBF3B13-271A-4827-8977-CAE89291D18F}">
      <dgm:prSet phldrT="[Текст]" custT="1"/>
      <dgm:spPr/>
      <dgm:t>
        <a:bodyPr/>
        <a:lstStyle/>
        <a:p>
          <a:r>
            <a:rPr lang="ru-RU" sz="2200" b="1" dirty="0"/>
            <a:t>информационно-вычислительные (ИВС)</a:t>
          </a:r>
        </a:p>
      </dgm:t>
    </dgm:pt>
    <dgm:pt modelId="{7C83FB73-0313-4979-A2E0-763C611D6E17}" type="parTrans" cxnId="{6F555F54-A945-4FF9-AC42-8EEA1BE305E9}">
      <dgm:prSet/>
      <dgm:spPr/>
      <dgm:t>
        <a:bodyPr/>
        <a:lstStyle/>
        <a:p>
          <a:endParaRPr lang="ru-RU"/>
        </a:p>
      </dgm:t>
    </dgm:pt>
    <dgm:pt modelId="{93E9CC31-A330-4CB9-8D1E-BFDD313BA5E6}" type="sibTrans" cxnId="{6F555F54-A945-4FF9-AC42-8EEA1BE305E9}">
      <dgm:prSet/>
      <dgm:spPr/>
      <dgm:t>
        <a:bodyPr/>
        <a:lstStyle/>
        <a:p>
          <a:endParaRPr lang="ru-RU"/>
        </a:p>
      </dgm:t>
    </dgm:pt>
    <dgm:pt modelId="{A5BCFD1E-B227-4747-9778-46BED84BF16A}">
      <dgm:prSet phldrT="[Текст]" custT="1"/>
      <dgm:spPr/>
      <dgm:t>
        <a:bodyPr/>
        <a:lstStyle/>
        <a:p>
          <a:r>
            <a:rPr lang="ru-RU" sz="2200" b="1" dirty="0"/>
            <a:t>образовательные</a:t>
          </a:r>
        </a:p>
      </dgm:t>
    </dgm:pt>
    <dgm:pt modelId="{9B729A6E-FCFA-4A73-B793-AE0B93ED61A5}" type="parTrans" cxnId="{FDE8F973-78DF-4864-93AA-B386CC1423AD}">
      <dgm:prSet/>
      <dgm:spPr/>
      <dgm:t>
        <a:bodyPr/>
        <a:lstStyle/>
        <a:p>
          <a:endParaRPr lang="ru-RU"/>
        </a:p>
      </dgm:t>
    </dgm:pt>
    <dgm:pt modelId="{860CA6B1-06DD-4C3B-9C6E-D0246D07294E}" type="sibTrans" cxnId="{FDE8F973-78DF-4864-93AA-B386CC1423AD}">
      <dgm:prSet/>
      <dgm:spPr/>
      <dgm:t>
        <a:bodyPr/>
        <a:lstStyle/>
        <a:p>
          <a:endParaRPr lang="ru-RU"/>
        </a:p>
      </dgm:t>
    </dgm:pt>
    <dgm:pt modelId="{3AC96213-5CAF-456C-A934-C95AB091262E}">
      <dgm:prSet phldrT="[Текст]" custT="1"/>
      <dgm:spPr/>
      <dgm:t>
        <a:bodyPr/>
        <a:lstStyle/>
        <a:p>
          <a:r>
            <a:rPr lang="ru-RU" sz="2200" b="1" dirty="0"/>
            <a:t>информационно-справочные</a:t>
          </a:r>
        </a:p>
      </dgm:t>
    </dgm:pt>
    <dgm:pt modelId="{5FB604D6-BBF2-49FD-87E3-A5AD85674FF4}" type="parTrans" cxnId="{8C7F4370-1A79-4C64-BE2B-F7C72549F8A6}">
      <dgm:prSet/>
      <dgm:spPr/>
      <dgm:t>
        <a:bodyPr/>
        <a:lstStyle/>
        <a:p>
          <a:endParaRPr lang="ru-RU"/>
        </a:p>
      </dgm:t>
    </dgm:pt>
    <dgm:pt modelId="{BC17E05C-F296-4A6F-975D-D19797AF3362}" type="sibTrans" cxnId="{8C7F4370-1A79-4C64-BE2B-F7C72549F8A6}">
      <dgm:prSet/>
      <dgm:spPr/>
      <dgm:t>
        <a:bodyPr/>
        <a:lstStyle/>
        <a:p>
          <a:endParaRPr lang="ru-RU"/>
        </a:p>
      </dgm:t>
    </dgm:pt>
    <dgm:pt modelId="{57063950-DB57-4671-BC73-DB26BF3572C1}" type="pres">
      <dgm:prSet presAssocID="{2A42403F-C46C-4846-B4EE-F84BF1333EC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66C1AC2-2209-4B6E-9048-D29CA7E51529}" type="pres">
      <dgm:prSet presAssocID="{9DEED76A-ECF6-49D1-9E8F-AF585B2E3972}" presName="centerShape" presStyleLbl="node0" presStyleIdx="0" presStyleCnt="1" custScaleX="75132" custScaleY="75132"/>
      <dgm:spPr/>
    </dgm:pt>
    <dgm:pt modelId="{FEE1B97C-DD32-4A68-A295-9EBA875F2440}" type="pres">
      <dgm:prSet presAssocID="{B8B2F266-1A94-4AFF-9625-682D848A59B2}" presName="Name9" presStyleLbl="parChTrans1D2" presStyleIdx="0" presStyleCnt="5"/>
      <dgm:spPr/>
    </dgm:pt>
    <dgm:pt modelId="{4E6B8F69-922D-48BB-B2C3-914A2386B845}" type="pres">
      <dgm:prSet presAssocID="{B8B2F266-1A94-4AFF-9625-682D848A59B2}" presName="connTx" presStyleLbl="parChTrans1D2" presStyleIdx="0" presStyleCnt="5"/>
      <dgm:spPr/>
    </dgm:pt>
    <dgm:pt modelId="{8C2577EA-7857-4443-A07F-5A15870FC045}" type="pres">
      <dgm:prSet presAssocID="{AFCC88CE-E46D-4F2F-B74A-9828AE9D17EC}" presName="node" presStyleLbl="node1" presStyleIdx="0" presStyleCnt="5" custScaleX="219529" custScaleY="97939">
        <dgm:presLayoutVars>
          <dgm:bulletEnabled val="1"/>
        </dgm:presLayoutVars>
      </dgm:prSet>
      <dgm:spPr/>
    </dgm:pt>
    <dgm:pt modelId="{378D2550-2121-461A-8E72-6D9C5242E8A2}" type="pres">
      <dgm:prSet presAssocID="{DA14BACC-8474-4376-95E0-73EF6AD37BD7}" presName="Name9" presStyleLbl="parChTrans1D2" presStyleIdx="1" presStyleCnt="5"/>
      <dgm:spPr/>
    </dgm:pt>
    <dgm:pt modelId="{599D90A4-4BC6-48F4-9742-A2826C326911}" type="pres">
      <dgm:prSet presAssocID="{DA14BACC-8474-4376-95E0-73EF6AD37BD7}" presName="connTx" presStyleLbl="parChTrans1D2" presStyleIdx="1" presStyleCnt="5"/>
      <dgm:spPr/>
    </dgm:pt>
    <dgm:pt modelId="{0AB4253D-9457-45DC-9718-96E4E596CA99}" type="pres">
      <dgm:prSet presAssocID="{5D8A70F3-F2DB-4BF4-935F-B5B58F5A63FF}" presName="node" presStyleLbl="node1" presStyleIdx="1" presStyleCnt="5" custScaleX="219529" custScaleY="97939" custRadScaleRad="135726" custRadScaleInc="15511">
        <dgm:presLayoutVars>
          <dgm:bulletEnabled val="1"/>
        </dgm:presLayoutVars>
      </dgm:prSet>
      <dgm:spPr/>
    </dgm:pt>
    <dgm:pt modelId="{0D29313A-F2B4-4A26-B38C-28E022249D50}" type="pres">
      <dgm:prSet presAssocID="{7C83FB73-0313-4979-A2E0-763C611D6E17}" presName="Name9" presStyleLbl="parChTrans1D2" presStyleIdx="2" presStyleCnt="5"/>
      <dgm:spPr/>
    </dgm:pt>
    <dgm:pt modelId="{F8721C75-DAA7-4C12-838C-4CF1908AF94A}" type="pres">
      <dgm:prSet presAssocID="{7C83FB73-0313-4979-A2E0-763C611D6E17}" presName="connTx" presStyleLbl="parChTrans1D2" presStyleIdx="2" presStyleCnt="5"/>
      <dgm:spPr/>
    </dgm:pt>
    <dgm:pt modelId="{B75FDEBF-8EF1-4686-BD21-16363B3D9321}" type="pres">
      <dgm:prSet presAssocID="{6DBF3B13-271A-4827-8977-CAE89291D18F}" presName="node" presStyleLbl="node1" presStyleIdx="2" presStyleCnt="5" custScaleX="219529" custScaleY="97939" custRadScaleRad="121020" custRadScaleInc="-33671">
        <dgm:presLayoutVars>
          <dgm:bulletEnabled val="1"/>
        </dgm:presLayoutVars>
      </dgm:prSet>
      <dgm:spPr/>
    </dgm:pt>
    <dgm:pt modelId="{79FACABA-BF78-495B-B4AC-90C9468EA631}" type="pres">
      <dgm:prSet presAssocID="{9B729A6E-FCFA-4A73-B793-AE0B93ED61A5}" presName="Name9" presStyleLbl="parChTrans1D2" presStyleIdx="3" presStyleCnt="5"/>
      <dgm:spPr/>
    </dgm:pt>
    <dgm:pt modelId="{AD070AD6-4917-4E2E-9A6C-D65CD39C82D4}" type="pres">
      <dgm:prSet presAssocID="{9B729A6E-FCFA-4A73-B793-AE0B93ED61A5}" presName="connTx" presStyleLbl="parChTrans1D2" presStyleIdx="3" presStyleCnt="5"/>
      <dgm:spPr/>
    </dgm:pt>
    <dgm:pt modelId="{F6502E0E-8DFC-4259-B470-8F1800F6236B}" type="pres">
      <dgm:prSet presAssocID="{A5BCFD1E-B227-4747-9778-46BED84BF16A}" presName="node" presStyleLbl="node1" presStyleIdx="3" presStyleCnt="5" custScaleX="219529" custScaleY="97939" custRadScaleRad="121872" custRadScaleInc="34665">
        <dgm:presLayoutVars>
          <dgm:bulletEnabled val="1"/>
        </dgm:presLayoutVars>
      </dgm:prSet>
      <dgm:spPr/>
    </dgm:pt>
    <dgm:pt modelId="{F8C87EAD-5A2A-42AB-8B6C-57FD9F11B582}" type="pres">
      <dgm:prSet presAssocID="{5FB604D6-BBF2-49FD-87E3-A5AD85674FF4}" presName="Name9" presStyleLbl="parChTrans1D2" presStyleIdx="4" presStyleCnt="5"/>
      <dgm:spPr/>
    </dgm:pt>
    <dgm:pt modelId="{7A4160EF-535E-4007-93D8-7CEA441EDA40}" type="pres">
      <dgm:prSet presAssocID="{5FB604D6-BBF2-49FD-87E3-A5AD85674FF4}" presName="connTx" presStyleLbl="parChTrans1D2" presStyleIdx="4" presStyleCnt="5"/>
      <dgm:spPr/>
    </dgm:pt>
    <dgm:pt modelId="{AE73DC18-C8E2-47B5-82A1-FDADD34B60D0}" type="pres">
      <dgm:prSet presAssocID="{3AC96213-5CAF-456C-A934-C95AB091262E}" presName="node" presStyleLbl="node1" presStyleIdx="4" presStyleCnt="5" custScaleX="219529" custScaleY="97939" custRadScaleRad="136840" custRadScaleInc="-15796">
        <dgm:presLayoutVars>
          <dgm:bulletEnabled val="1"/>
        </dgm:presLayoutVars>
      </dgm:prSet>
      <dgm:spPr/>
    </dgm:pt>
  </dgm:ptLst>
  <dgm:cxnLst>
    <dgm:cxn modelId="{9FC4460B-F486-45BC-B22F-B542CF4AD2B4}" type="presOf" srcId="{B8B2F266-1A94-4AFF-9625-682D848A59B2}" destId="{FEE1B97C-DD32-4A68-A295-9EBA875F2440}" srcOrd="0" destOrd="0" presId="urn:microsoft.com/office/officeart/2005/8/layout/radial1"/>
    <dgm:cxn modelId="{8007FF12-4E01-4332-BBB8-4A249292E44A}" type="presOf" srcId="{DA14BACC-8474-4376-95E0-73EF6AD37BD7}" destId="{599D90A4-4BC6-48F4-9742-A2826C326911}" srcOrd="1" destOrd="0" presId="urn:microsoft.com/office/officeart/2005/8/layout/radial1"/>
    <dgm:cxn modelId="{5D551D14-3791-498D-80D7-D2159AABA8B8}" type="presOf" srcId="{7C83FB73-0313-4979-A2E0-763C611D6E17}" destId="{F8721C75-DAA7-4C12-838C-4CF1908AF94A}" srcOrd="1" destOrd="0" presId="urn:microsoft.com/office/officeart/2005/8/layout/radial1"/>
    <dgm:cxn modelId="{1DC6A022-E998-44E7-9BA2-4D1168866B59}" srcId="{9DEED76A-ECF6-49D1-9E8F-AF585B2E3972}" destId="{AFCC88CE-E46D-4F2F-B74A-9828AE9D17EC}" srcOrd="0" destOrd="0" parTransId="{B8B2F266-1A94-4AFF-9625-682D848A59B2}" sibTransId="{290DC345-4213-49E6-BEDD-1F208A8B0A1E}"/>
    <dgm:cxn modelId="{A204592D-13CC-45B4-BB58-418CB03D19F0}" type="presOf" srcId="{9B729A6E-FCFA-4A73-B793-AE0B93ED61A5}" destId="{79FACABA-BF78-495B-B4AC-90C9468EA631}" srcOrd="0" destOrd="0" presId="urn:microsoft.com/office/officeart/2005/8/layout/radial1"/>
    <dgm:cxn modelId="{B98FDF67-ECC4-460C-B7E6-81AAE460FE8C}" type="presOf" srcId="{9DEED76A-ECF6-49D1-9E8F-AF585B2E3972}" destId="{266C1AC2-2209-4B6E-9048-D29CA7E51529}" srcOrd="0" destOrd="0" presId="urn:microsoft.com/office/officeart/2005/8/layout/radial1"/>
    <dgm:cxn modelId="{8C7F4370-1A79-4C64-BE2B-F7C72549F8A6}" srcId="{9DEED76A-ECF6-49D1-9E8F-AF585B2E3972}" destId="{3AC96213-5CAF-456C-A934-C95AB091262E}" srcOrd="4" destOrd="0" parTransId="{5FB604D6-BBF2-49FD-87E3-A5AD85674FF4}" sibTransId="{BC17E05C-F296-4A6F-975D-D19797AF3362}"/>
    <dgm:cxn modelId="{FDE8F973-78DF-4864-93AA-B386CC1423AD}" srcId="{9DEED76A-ECF6-49D1-9E8F-AF585B2E3972}" destId="{A5BCFD1E-B227-4747-9778-46BED84BF16A}" srcOrd="3" destOrd="0" parTransId="{9B729A6E-FCFA-4A73-B793-AE0B93ED61A5}" sibTransId="{860CA6B1-06DD-4C3B-9C6E-D0246D07294E}"/>
    <dgm:cxn modelId="{160C3C54-349E-422E-8A6E-7A9823AF5DFA}" srcId="{2A42403F-C46C-4846-B4EE-F84BF1333EC4}" destId="{9DEED76A-ECF6-49D1-9E8F-AF585B2E3972}" srcOrd="0" destOrd="0" parTransId="{A2FDF7E5-5AB4-4233-9780-51372F9F63A3}" sibTransId="{DACE0640-4D5B-42AC-AD00-F8D4D4DEB3FA}"/>
    <dgm:cxn modelId="{6F555F54-A945-4FF9-AC42-8EEA1BE305E9}" srcId="{9DEED76A-ECF6-49D1-9E8F-AF585B2E3972}" destId="{6DBF3B13-271A-4827-8977-CAE89291D18F}" srcOrd="2" destOrd="0" parTransId="{7C83FB73-0313-4979-A2E0-763C611D6E17}" sibTransId="{93E9CC31-A330-4CB9-8D1E-BFDD313BA5E6}"/>
    <dgm:cxn modelId="{E3896D76-4F19-4B03-9266-362A9B85633B}" type="presOf" srcId="{5D8A70F3-F2DB-4BF4-935F-B5B58F5A63FF}" destId="{0AB4253D-9457-45DC-9718-96E4E596CA99}" srcOrd="0" destOrd="0" presId="urn:microsoft.com/office/officeart/2005/8/layout/radial1"/>
    <dgm:cxn modelId="{86B63C7F-179A-44F6-BF69-168ABC62379A}" type="presOf" srcId="{9B729A6E-FCFA-4A73-B793-AE0B93ED61A5}" destId="{AD070AD6-4917-4E2E-9A6C-D65CD39C82D4}" srcOrd="1" destOrd="0" presId="urn:microsoft.com/office/officeart/2005/8/layout/radial1"/>
    <dgm:cxn modelId="{384A8C8E-B51B-414A-B8B0-8A5259E686AD}" type="presOf" srcId="{A5BCFD1E-B227-4747-9778-46BED84BF16A}" destId="{F6502E0E-8DFC-4259-B470-8F1800F6236B}" srcOrd="0" destOrd="0" presId="urn:microsoft.com/office/officeart/2005/8/layout/radial1"/>
    <dgm:cxn modelId="{45238E94-381C-4AFE-8B3C-6A41EE974267}" type="presOf" srcId="{3AC96213-5CAF-456C-A934-C95AB091262E}" destId="{AE73DC18-C8E2-47B5-82A1-FDADD34B60D0}" srcOrd="0" destOrd="0" presId="urn:microsoft.com/office/officeart/2005/8/layout/radial1"/>
    <dgm:cxn modelId="{17E1C99E-C9E2-4814-BEF9-CE1995AFDCFC}" type="presOf" srcId="{6DBF3B13-271A-4827-8977-CAE89291D18F}" destId="{B75FDEBF-8EF1-4686-BD21-16363B3D9321}" srcOrd="0" destOrd="0" presId="urn:microsoft.com/office/officeart/2005/8/layout/radial1"/>
    <dgm:cxn modelId="{959539AA-12BD-4CA9-AAD1-32B0E7C48AFC}" type="presOf" srcId="{5FB604D6-BBF2-49FD-87E3-A5AD85674FF4}" destId="{7A4160EF-535E-4007-93D8-7CEA441EDA40}" srcOrd="1" destOrd="0" presId="urn:microsoft.com/office/officeart/2005/8/layout/radial1"/>
    <dgm:cxn modelId="{1E9FDAAA-BD80-41E0-8E8C-196E82E5F920}" type="presOf" srcId="{2A42403F-C46C-4846-B4EE-F84BF1333EC4}" destId="{57063950-DB57-4671-BC73-DB26BF3572C1}" srcOrd="0" destOrd="0" presId="urn:microsoft.com/office/officeart/2005/8/layout/radial1"/>
    <dgm:cxn modelId="{DA58A2B0-462C-4BDF-AC69-B9FAD78481C1}" type="presOf" srcId="{B8B2F266-1A94-4AFF-9625-682D848A59B2}" destId="{4E6B8F69-922D-48BB-B2C3-914A2386B845}" srcOrd="1" destOrd="0" presId="urn:microsoft.com/office/officeart/2005/8/layout/radial1"/>
    <dgm:cxn modelId="{7A2BF9C1-FEBC-42A0-BBF1-F4BA2569A4BC}" type="presOf" srcId="{DA14BACC-8474-4376-95E0-73EF6AD37BD7}" destId="{378D2550-2121-461A-8E72-6D9C5242E8A2}" srcOrd="0" destOrd="0" presId="urn:microsoft.com/office/officeart/2005/8/layout/radial1"/>
    <dgm:cxn modelId="{7E0E04C9-3798-4F7A-82E6-D34D555C59C3}" type="presOf" srcId="{7C83FB73-0313-4979-A2E0-763C611D6E17}" destId="{0D29313A-F2B4-4A26-B38C-28E022249D50}" srcOrd="0" destOrd="0" presId="urn:microsoft.com/office/officeart/2005/8/layout/radial1"/>
    <dgm:cxn modelId="{B7AFA4CC-E2A5-41F4-8AA3-0D128917A275}" type="presOf" srcId="{5FB604D6-BBF2-49FD-87E3-A5AD85674FF4}" destId="{F8C87EAD-5A2A-42AB-8B6C-57FD9F11B582}" srcOrd="0" destOrd="0" presId="urn:microsoft.com/office/officeart/2005/8/layout/radial1"/>
    <dgm:cxn modelId="{E359C2F2-3296-40BB-9B72-89D565DB0E53}" srcId="{9DEED76A-ECF6-49D1-9E8F-AF585B2E3972}" destId="{5D8A70F3-F2DB-4BF4-935F-B5B58F5A63FF}" srcOrd="1" destOrd="0" parTransId="{DA14BACC-8474-4376-95E0-73EF6AD37BD7}" sibTransId="{DAA8A022-8896-405F-98F5-AE76D20BCCA7}"/>
    <dgm:cxn modelId="{F4C566F8-8866-4F4E-93A1-A42F0177C320}" type="presOf" srcId="{AFCC88CE-E46D-4F2F-B74A-9828AE9D17EC}" destId="{8C2577EA-7857-4443-A07F-5A15870FC045}" srcOrd="0" destOrd="0" presId="urn:microsoft.com/office/officeart/2005/8/layout/radial1"/>
    <dgm:cxn modelId="{8BC69441-DB74-4267-8549-10569E5FDD25}" type="presParOf" srcId="{57063950-DB57-4671-BC73-DB26BF3572C1}" destId="{266C1AC2-2209-4B6E-9048-D29CA7E51529}" srcOrd="0" destOrd="0" presId="urn:microsoft.com/office/officeart/2005/8/layout/radial1"/>
    <dgm:cxn modelId="{CE829ECC-E7F6-4F52-85CA-E081471153E8}" type="presParOf" srcId="{57063950-DB57-4671-BC73-DB26BF3572C1}" destId="{FEE1B97C-DD32-4A68-A295-9EBA875F2440}" srcOrd="1" destOrd="0" presId="urn:microsoft.com/office/officeart/2005/8/layout/radial1"/>
    <dgm:cxn modelId="{97501FF4-C67D-4597-81F7-F99F4709DB57}" type="presParOf" srcId="{FEE1B97C-DD32-4A68-A295-9EBA875F2440}" destId="{4E6B8F69-922D-48BB-B2C3-914A2386B845}" srcOrd="0" destOrd="0" presId="urn:microsoft.com/office/officeart/2005/8/layout/radial1"/>
    <dgm:cxn modelId="{A1996B43-8FF5-4D8F-94B7-2FC8472ECE40}" type="presParOf" srcId="{57063950-DB57-4671-BC73-DB26BF3572C1}" destId="{8C2577EA-7857-4443-A07F-5A15870FC045}" srcOrd="2" destOrd="0" presId="urn:microsoft.com/office/officeart/2005/8/layout/radial1"/>
    <dgm:cxn modelId="{EC599596-1B62-4E5D-8E04-6727A3AED39B}" type="presParOf" srcId="{57063950-DB57-4671-BC73-DB26BF3572C1}" destId="{378D2550-2121-461A-8E72-6D9C5242E8A2}" srcOrd="3" destOrd="0" presId="urn:microsoft.com/office/officeart/2005/8/layout/radial1"/>
    <dgm:cxn modelId="{B491805C-4500-462D-B66D-50A8C34074D0}" type="presParOf" srcId="{378D2550-2121-461A-8E72-6D9C5242E8A2}" destId="{599D90A4-4BC6-48F4-9742-A2826C326911}" srcOrd="0" destOrd="0" presId="urn:microsoft.com/office/officeart/2005/8/layout/radial1"/>
    <dgm:cxn modelId="{A7AF0DC6-A38A-47F9-9189-3EA7600AC66A}" type="presParOf" srcId="{57063950-DB57-4671-BC73-DB26BF3572C1}" destId="{0AB4253D-9457-45DC-9718-96E4E596CA99}" srcOrd="4" destOrd="0" presId="urn:microsoft.com/office/officeart/2005/8/layout/radial1"/>
    <dgm:cxn modelId="{D3169E61-BCF6-45D1-913B-E3F91BCEB71E}" type="presParOf" srcId="{57063950-DB57-4671-BC73-DB26BF3572C1}" destId="{0D29313A-F2B4-4A26-B38C-28E022249D50}" srcOrd="5" destOrd="0" presId="urn:microsoft.com/office/officeart/2005/8/layout/radial1"/>
    <dgm:cxn modelId="{589E745A-97EF-4904-9507-2F1BE0693C64}" type="presParOf" srcId="{0D29313A-F2B4-4A26-B38C-28E022249D50}" destId="{F8721C75-DAA7-4C12-838C-4CF1908AF94A}" srcOrd="0" destOrd="0" presId="urn:microsoft.com/office/officeart/2005/8/layout/radial1"/>
    <dgm:cxn modelId="{2786CFD0-8373-4B3B-A857-879FC4750B41}" type="presParOf" srcId="{57063950-DB57-4671-BC73-DB26BF3572C1}" destId="{B75FDEBF-8EF1-4686-BD21-16363B3D9321}" srcOrd="6" destOrd="0" presId="urn:microsoft.com/office/officeart/2005/8/layout/radial1"/>
    <dgm:cxn modelId="{C173C044-0ADD-4F44-BE5B-5244D594BFCB}" type="presParOf" srcId="{57063950-DB57-4671-BC73-DB26BF3572C1}" destId="{79FACABA-BF78-495B-B4AC-90C9468EA631}" srcOrd="7" destOrd="0" presId="urn:microsoft.com/office/officeart/2005/8/layout/radial1"/>
    <dgm:cxn modelId="{369D6240-80CA-45D3-B4CF-4F0311A526B9}" type="presParOf" srcId="{79FACABA-BF78-495B-B4AC-90C9468EA631}" destId="{AD070AD6-4917-4E2E-9A6C-D65CD39C82D4}" srcOrd="0" destOrd="0" presId="urn:microsoft.com/office/officeart/2005/8/layout/radial1"/>
    <dgm:cxn modelId="{FB6BC24C-F0DA-455C-B579-B59682389204}" type="presParOf" srcId="{57063950-DB57-4671-BC73-DB26BF3572C1}" destId="{F6502E0E-8DFC-4259-B470-8F1800F6236B}" srcOrd="8" destOrd="0" presId="urn:microsoft.com/office/officeart/2005/8/layout/radial1"/>
    <dgm:cxn modelId="{0048141E-41E2-4DF4-A636-2FEA3A53F69F}" type="presParOf" srcId="{57063950-DB57-4671-BC73-DB26BF3572C1}" destId="{F8C87EAD-5A2A-42AB-8B6C-57FD9F11B582}" srcOrd="9" destOrd="0" presId="urn:microsoft.com/office/officeart/2005/8/layout/radial1"/>
    <dgm:cxn modelId="{4F668501-71C1-41E6-BD92-FD03A7937506}" type="presParOf" srcId="{F8C87EAD-5A2A-42AB-8B6C-57FD9F11B582}" destId="{7A4160EF-535E-4007-93D8-7CEA441EDA40}" srcOrd="0" destOrd="0" presId="urn:microsoft.com/office/officeart/2005/8/layout/radial1"/>
    <dgm:cxn modelId="{80DD1A64-15F1-4EAB-BC3C-C5ACE5EFED35}" type="presParOf" srcId="{57063950-DB57-4671-BC73-DB26BF3572C1}" destId="{AE73DC18-C8E2-47B5-82A1-FDADD34B60D0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33E425-9868-474B-91F4-992276F87E73}" type="doc">
      <dgm:prSet loTypeId="urn:microsoft.com/office/officeart/2005/8/layout/gear1" loCatId="relationship" qsTypeId="urn:microsoft.com/office/officeart/2005/8/quickstyle/simple4" qsCatId="simple" csTypeId="urn:microsoft.com/office/officeart/2005/8/colors/accent3_2" csCatId="accent3" phldr="0"/>
      <dgm:spPr/>
    </dgm:pt>
    <dgm:pt modelId="{C0EEE3EE-FAA0-4CD6-9A53-1A0558142147}">
      <dgm:prSet phldrT="[Текст]" phldr="1"/>
      <dgm:spPr/>
      <dgm:t>
        <a:bodyPr/>
        <a:lstStyle/>
        <a:p>
          <a:endParaRPr lang="ru-RU" dirty="0"/>
        </a:p>
      </dgm:t>
    </dgm:pt>
    <dgm:pt modelId="{257C55DE-847E-4324-8274-53D6190C7571}" type="parTrans" cxnId="{CB2F2BFA-D76D-4070-9E4E-0C1BBCEA223B}">
      <dgm:prSet/>
      <dgm:spPr/>
      <dgm:t>
        <a:bodyPr/>
        <a:lstStyle/>
        <a:p>
          <a:endParaRPr lang="ru-RU"/>
        </a:p>
      </dgm:t>
    </dgm:pt>
    <dgm:pt modelId="{ED89008F-4E47-472C-93A7-132D79AF49EF}" type="sibTrans" cxnId="{CB2F2BFA-D76D-4070-9E4E-0C1BBCEA223B}">
      <dgm:prSet/>
      <dgm:spPr/>
      <dgm:t>
        <a:bodyPr/>
        <a:lstStyle/>
        <a:p>
          <a:endParaRPr lang="ru-RU"/>
        </a:p>
      </dgm:t>
    </dgm:pt>
    <dgm:pt modelId="{57125B33-99C8-46A5-9272-A07172F4C491}">
      <dgm:prSet phldrT="[Текст]" phldr="1"/>
      <dgm:spPr/>
      <dgm:t>
        <a:bodyPr/>
        <a:lstStyle/>
        <a:p>
          <a:endParaRPr lang="ru-RU"/>
        </a:p>
      </dgm:t>
    </dgm:pt>
    <dgm:pt modelId="{7E751CA2-F2FF-4DF8-B088-A0CF38952BB5}" type="parTrans" cxnId="{70DBB2A9-7C59-422A-9340-ABE4AA1BBA10}">
      <dgm:prSet/>
      <dgm:spPr/>
      <dgm:t>
        <a:bodyPr/>
        <a:lstStyle/>
        <a:p>
          <a:endParaRPr lang="ru-RU"/>
        </a:p>
      </dgm:t>
    </dgm:pt>
    <dgm:pt modelId="{E7C8AC89-DC60-4B1D-AF76-F277CFCA4579}" type="sibTrans" cxnId="{70DBB2A9-7C59-422A-9340-ABE4AA1BBA10}">
      <dgm:prSet/>
      <dgm:spPr/>
      <dgm:t>
        <a:bodyPr/>
        <a:lstStyle/>
        <a:p>
          <a:endParaRPr lang="ru-RU"/>
        </a:p>
      </dgm:t>
    </dgm:pt>
    <dgm:pt modelId="{7B5AE9F8-4C48-44E9-90A3-DAA5FE0838B9}">
      <dgm:prSet phldrT="[Текст]" phldr="1"/>
      <dgm:spPr/>
      <dgm:t>
        <a:bodyPr/>
        <a:lstStyle/>
        <a:p>
          <a:endParaRPr lang="ru-RU"/>
        </a:p>
      </dgm:t>
    </dgm:pt>
    <dgm:pt modelId="{EA3BC909-DBB1-4EA9-BB32-5CEC8004B572}" type="parTrans" cxnId="{DCA765E2-C3F4-43E9-9946-CD7997B41683}">
      <dgm:prSet/>
      <dgm:spPr/>
      <dgm:t>
        <a:bodyPr/>
        <a:lstStyle/>
        <a:p>
          <a:endParaRPr lang="ru-RU"/>
        </a:p>
      </dgm:t>
    </dgm:pt>
    <dgm:pt modelId="{8DA379A9-2074-4E74-81BC-1743C3434061}" type="sibTrans" cxnId="{DCA765E2-C3F4-43E9-9946-CD7997B41683}">
      <dgm:prSet/>
      <dgm:spPr/>
      <dgm:t>
        <a:bodyPr/>
        <a:lstStyle/>
        <a:p>
          <a:endParaRPr lang="ru-RU"/>
        </a:p>
      </dgm:t>
    </dgm:pt>
    <dgm:pt modelId="{ACEC7403-9623-4228-AFC7-0AD4D978A15F}" type="pres">
      <dgm:prSet presAssocID="{2833E425-9868-474B-91F4-992276F87E7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8712EC-602F-4B88-9CB9-040A046A4CA2}" type="pres">
      <dgm:prSet presAssocID="{C0EEE3EE-FAA0-4CD6-9A53-1A0558142147}" presName="gear1" presStyleLbl="node1" presStyleIdx="0" presStyleCnt="3">
        <dgm:presLayoutVars>
          <dgm:chMax val="1"/>
          <dgm:bulletEnabled val="1"/>
        </dgm:presLayoutVars>
      </dgm:prSet>
      <dgm:spPr/>
    </dgm:pt>
    <dgm:pt modelId="{2BADC071-A816-457C-B975-66529D2220E6}" type="pres">
      <dgm:prSet presAssocID="{C0EEE3EE-FAA0-4CD6-9A53-1A0558142147}" presName="gear1srcNode" presStyleLbl="node1" presStyleIdx="0" presStyleCnt="3"/>
      <dgm:spPr/>
    </dgm:pt>
    <dgm:pt modelId="{79E0EC51-0590-4139-9DA0-1C5FF57888CA}" type="pres">
      <dgm:prSet presAssocID="{C0EEE3EE-FAA0-4CD6-9A53-1A0558142147}" presName="gear1dstNode" presStyleLbl="node1" presStyleIdx="0" presStyleCnt="3"/>
      <dgm:spPr/>
    </dgm:pt>
    <dgm:pt modelId="{F769F509-03D5-4AF4-BE7E-BFD04BAFCE01}" type="pres">
      <dgm:prSet presAssocID="{57125B33-99C8-46A5-9272-A07172F4C491}" presName="gear2" presStyleLbl="node1" presStyleIdx="1" presStyleCnt="3">
        <dgm:presLayoutVars>
          <dgm:chMax val="1"/>
          <dgm:bulletEnabled val="1"/>
        </dgm:presLayoutVars>
      </dgm:prSet>
      <dgm:spPr/>
    </dgm:pt>
    <dgm:pt modelId="{7D204D02-3909-4DA0-9425-12DFE55B0FEE}" type="pres">
      <dgm:prSet presAssocID="{57125B33-99C8-46A5-9272-A07172F4C491}" presName="gear2srcNode" presStyleLbl="node1" presStyleIdx="1" presStyleCnt="3"/>
      <dgm:spPr/>
    </dgm:pt>
    <dgm:pt modelId="{FF85F417-0CB1-4E33-B097-676352F30989}" type="pres">
      <dgm:prSet presAssocID="{57125B33-99C8-46A5-9272-A07172F4C491}" presName="gear2dstNode" presStyleLbl="node1" presStyleIdx="1" presStyleCnt="3"/>
      <dgm:spPr/>
    </dgm:pt>
    <dgm:pt modelId="{DBED4556-60B3-4D8A-9279-87DC83AB6372}" type="pres">
      <dgm:prSet presAssocID="{7B5AE9F8-4C48-44E9-90A3-DAA5FE0838B9}" presName="gear3" presStyleLbl="node1" presStyleIdx="2" presStyleCnt="3"/>
      <dgm:spPr/>
    </dgm:pt>
    <dgm:pt modelId="{67BBAFEB-31BE-4CB6-A658-0F740C24121B}" type="pres">
      <dgm:prSet presAssocID="{7B5AE9F8-4C48-44E9-90A3-DAA5FE0838B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B9C9C1E-BE11-4D5E-BE41-91883D04E115}" type="pres">
      <dgm:prSet presAssocID="{7B5AE9F8-4C48-44E9-90A3-DAA5FE0838B9}" presName="gear3srcNode" presStyleLbl="node1" presStyleIdx="2" presStyleCnt="3"/>
      <dgm:spPr/>
    </dgm:pt>
    <dgm:pt modelId="{A5E384E9-9C28-4D3A-8AA3-79A5ED83A6D1}" type="pres">
      <dgm:prSet presAssocID="{7B5AE9F8-4C48-44E9-90A3-DAA5FE0838B9}" presName="gear3dstNode" presStyleLbl="node1" presStyleIdx="2" presStyleCnt="3"/>
      <dgm:spPr/>
    </dgm:pt>
    <dgm:pt modelId="{2B917B25-490C-44FB-AA89-12FF8EAD619C}" type="pres">
      <dgm:prSet presAssocID="{ED89008F-4E47-472C-93A7-132D79AF49EF}" presName="connector1" presStyleLbl="sibTrans2D1" presStyleIdx="0" presStyleCnt="3"/>
      <dgm:spPr/>
    </dgm:pt>
    <dgm:pt modelId="{45055220-1608-47F9-88CA-7EDA15DA8625}" type="pres">
      <dgm:prSet presAssocID="{E7C8AC89-DC60-4B1D-AF76-F277CFCA4579}" presName="connector2" presStyleLbl="sibTrans2D1" presStyleIdx="1" presStyleCnt="3"/>
      <dgm:spPr/>
    </dgm:pt>
    <dgm:pt modelId="{02F73D0E-E2F4-440A-8099-1EB1E0656601}" type="pres">
      <dgm:prSet presAssocID="{8DA379A9-2074-4E74-81BC-1743C3434061}" presName="connector3" presStyleLbl="sibTrans2D1" presStyleIdx="2" presStyleCnt="3"/>
      <dgm:spPr/>
    </dgm:pt>
  </dgm:ptLst>
  <dgm:cxnLst>
    <dgm:cxn modelId="{18BE5B02-D3D8-4F6E-B049-69E3B8AF5F62}" type="presOf" srcId="{57125B33-99C8-46A5-9272-A07172F4C491}" destId="{F769F509-03D5-4AF4-BE7E-BFD04BAFCE01}" srcOrd="0" destOrd="0" presId="urn:microsoft.com/office/officeart/2005/8/layout/gear1"/>
    <dgm:cxn modelId="{6D6E180F-E7E0-4E65-A101-B5E8AC700430}" type="presOf" srcId="{7B5AE9F8-4C48-44E9-90A3-DAA5FE0838B9}" destId="{67BBAFEB-31BE-4CB6-A658-0F740C24121B}" srcOrd="1" destOrd="0" presId="urn:microsoft.com/office/officeart/2005/8/layout/gear1"/>
    <dgm:cxn modelId="{584BB72B-8A8D-4637-A6EF-E451F70D5887}" type="presOf" srcId="{C0EEE3EE-FAA0-4CD6-9A53-1A0558142147}" destId="{79E0EC51-0590-4139-9DA0-1C5FF57888CA}" srcOrd="2" destOrd="0" presId="urn:microsoft.com/office/officeart/2005/8/layout/gear1"/>
    <dgm:cxn modelId="{2DA4F536-BDF7-4195-8768-2277753679DD}" type="presOf" srcId="{7B5AE9F8-4C48-44E9-90A3-DAA5FE0838B9}" destId="{EB9C9C1E-BE11-4D5E-BE41-91883D04E115}" srcOrd="2" destOrd="0" presId="urn:microsoft.com/office/officeart/2005/8/layout/gear1"/>
    <dgm:cxn modelId="{618F3C3E-AFE1-4686-A4FF-89B11282DF48}" type="presOf" srcId="{C0EEE3EE-FAA0-4CD6-9A53-1A0558142147}" destId="{CE8712EC-602F-4B88-9CB9-040A046A4CA2}" srcOrd="0" destOrd="0" presId="urn:microsoft.com/office/officeart/2005/8/layout/gear1"/>
    <dgm:cxn modelId="{918DD546-75E3-42DA-B526-FD232EB5F2D5}" type="presOf" srcId="{7B5AE9F8-4C48-44E9-90A3-DAA5FE0838B9}" destId="{A5E384E9-9C28-4D3A-8AA3-79A5ED83A6D1}" srcOrd="3" destOrd="0" presId="urn:microsoft.com/office/officeart/2005/8/layout/gear1"/>
    <dgm:cxn modelId="{2F94AD49-EFB8-481A-A007-4CB0453A7CAC}" type="presOf" srcId="{57125B33-99C8-46A5-9272-A07172F4C491}" destId="{7D204D02-3909-4DA0-9425-12DFE55B0FEE}" srcOrd="1" destOrd="0" presId="urn:microsoft.com/office/officeart/2005/8/layout/gear1"/>
    <dgm:cxn modelId="{D7B4AD58-6515-43B4-95DD-4817A37E1698}" type="presOf" srcId="{2833E425-9868-474B-91F4-992276F87E73}" destId="{ACEC7403-9623-4228-AFC7-0AD4D978A15F}" srcOrd="0" destOrd="0" presId="urn:microsoft.com/office/officeart/2005/8/layout/gear1"/>
    <dgm:cxn modelId="{8CCB3497-1524-4E0E-90E0-E130FD592099}" type="presOf" srcId="{8DA379A9-2074-4E74-81BC-1743C3434061}" destId="{02F73D0E-E2F4-440A-8099-1EB1E0656601}" srcOrd="0" destOrd="0" presId="urn:microsoft.com/office/officeart/2005/8/layout/gear1"/>
    <dgm:cxn modelId="{70DBB2A9-7C59-422A-9340-ABE4AA1BBA10}" srcId="{2833E425-9868-474B-91F4-992276F87E73}" destId="{57125B33-99C8-46A5-9272-A07172F4C491}" srcOrd="1" destOrd="0" parTransId="{7E751CA2-F2FF-4DF8-B088-A0CF38952BB5}" sibTransId="{E7C8AC89-DC60-4B1D-AF76-F277CFCA4579}"/>
    <dgm:cxn modelId="{9B1DDFB8-7FEA-48E4-A658-7B7282478E0D}" type="presOf" srcId="{C0EEE3EE-FAA0-4CD6-9A53-1A0558142147}" destId="{2BADC071-A816-457C-B975-66529D2220E6}" srcOrd="1" destOrd="0" presId="urn:microsoft.com/office/officeart/2005/8/layout/gear1"/>
    <dgm:cxn modelId="{3C7F56BA-EEF2-486B-A286-C384CF8304F6}" type="presOf" srcId="{E7C8AC89-DC60-4B1D-AF76-F277CFCA4579}" destId="{45055220-1608-47F9-88CA-7EDA15DA8625}" srcOrd="0" destOrd="0" presId="urn:microsoft.com/office/officeart/2005/8/layout/gear1"/>
    <dgm:cxn modelId="{04D987BB-5B9C-47C3-89CF-C9B3331536E6}" type="presOf" srcId="{ED89008F-4E47-472C-93A7-132D79AF49EF}" destId="{2B917B25-490C-44FB-AA89-12FF8EAD619C}" srcOrd="0" destOrd="0" presId="urn:microsoft.com/office/officeart/2005/8/layout/gear1"/>
    <dgm:cxn modelId="{88F45FBF-0A32-49A7-9E94-B21FAF8F0872}" type="presOf" srcId="{7B5AE9F8-4C48-44E9-90A3-DAA5FE0838B9}" destId="{DBED4556-60B3-4D8A-9279-87DC83AB6372}" srcOrd="0" destOrd="0" presId="urn:microsoft.com/office/officeart/2005/8/layout/gear1"/>
    <dgm:cxn modelId="{DCA765E2-C3F4-43E9-9946-CD7997B41683}" srcId="{2833E425-9868-474B-91F4-992276F87E73}" destId="{7B5AE9F8-4C48-44E9-90A3-DAA5FE0838B9}" srcOrd="2" destOrd="0" parTransId="{EA3BC909-DBB1-4EA9-BB32-5CEC8004B572}" sibTransId="{8DA379A9-2074-4E74-81BC-1743C3434061}"/>
    <dgm:cxn modelId="{98B697F7-A3D1-4AD9-9744-8F406C6E1BC4}" type="presOf" srcId="{57125B33-99C8-46A5-9272-A07172F4C491}" destId="{FF85F417-0CB1-4E33-B097-676352F30989}" srcOrd="2" destOrd="0" presId="urn:microsoft.com/office/officeart/2005/8/layout/gear1"/>
    <dgm:cxn modelId="{CB2F2BFA-D76D-4070-9E4E-0C1BBCEA223B}" srcId="{2833E425-9868-474B-91F4-992276F87E73}" destId="{C0EEE3EE-FAA0-4CD6-9A53-1A0558142147}" srcOrd="0" destOrd="0" parTransId="{257C55DE-847E-4324-8274-53D6190C7571}" sibTransId="{ED89008F-4E47-472C-93A7-132D79AF49EF}"/>
    <dgm:cxn modelId="{95F5EE21-ECD8-4127-B743-650E63E4E09B}" type="presParOf" srcId="{ACEC7403-9623-4228-AFC7-0AD4D978A15F}" destId="{CE8712EC-602F-4B88-9CB9-040A046A4CA2}" srcOrd="0" destOrd="0" presId="urn:microsoft.com/office/officeart/2005/8/layout/gear1"/>
    <dgm:cxn modelId="{924023C4-032F-4BDA-A4D7-F9E3171FB226}" type="presParOf" srcId="{ACEC7403-9623-4228-AFC7-0AD4D978A15F}" destId="{2BADC071-A816-457C-B975-66529D2220E6}" srcOrd="1" destOrd="0" presId="urn:microsoft.com/office/officeart/2005/8/layout/gear1"/>
    <dgm:cxn modelId="{8B6A2FD0-F66A-4D07-AAB2-4EBBC5FFABE1}" type="presParOf" srcId="{ACEC7403-9623-4228-AFC7-0AD4D978A15F}" destId="{79E0EC51-0590-4139-9DA0-1C5FF57888CA}" srcOrd="2" destOrd="0" presId="urn:microsoft.com/office/officeart/2005/8/layout/gear1"/>
    <dgm:cxn modelId="{ED35F38C-FAF8-44AD-9864-05581608B0E0}" type="presParOf" srcId="{ACEC7403-9623-4228-AFC7-0AD4D978A15F}" destId="{F769F509-03D5-4AF4-BE7E-BFD04BAFCE01}" srcOrd="3" destOrd="0" presId="urn:microsoft.com/office/officeart/2005/8/layout/gear1"/>
    <dgm:cxn modelId="{1512F497-D2A7-4E0C-8930-EC084C0CFF07}" type="presParOf" srcId="{ACEC7403-9623-4228-AFC7-0AD4D978A15F}" destId="{7D204D02-3909-4DA0-9425-12DFE55B0FEE}" srcOrd="4" destOrd="0" presId="urn:microsoft.com/office/officeart/2005/8/layout/gear1"/>
    <dgm:cxn modelId="{49FA4B75-0908-4543-BEFB-41EF805C308C}" type="presParOf" srcId="{ACEC7403-9623-4228-AFC7-0AD4D978A15F}" destId="{FF85F417-0CB1-4E33-B097-676352F30989}" srcOrd="5" destOrd="0" presId="urn:microsoft.com/office/officeart/2005/8/layout/gear1"/>
    <dgm:cxn modelId="{7E85E245-C063-4A70-8178-92C319E51383}" type="presParOf" srcId="{ACEC7403-9623-4228-AFC7-0AD4D978A15F}" destId="{DBED4556-60B3-4D8A-9279-87DC83AB6372}" srcOrd="6" destOrd="0" presId="urn:microsoft.com/office/officeart/2005/8/layout/gear1"/>
    <dgm:cxn modelId="{B007404F-BC13-4246-98D2-5AD428CB2198}" type="presParOf" srcId="{ACEC7403-9623-4228-AFC7-0AD4D978A15F}" destId="{67BBAFEB-31BE-4CB6-A658-0F740C24121B}" srcOrd="7" destOrd="0" presId="urn:microsoft.com/office/officeart/2005/8/layout/gear1"/>
    <dgm:cxn modelId="{EE323E3C-0811-4BA7-BDCA-1556FF89E2DB}" type="presParOf" srcId="{ACEC7403-9623-4228-AFC7-0AD4D978A15F}" destId="{EB9C9C1E-BE11-4D5E-BE41-91883D04E115}" srcOrd="8" destOrd="0" presId="urn:microsoft.com/office/officeart/2005/8/layout/gear1"/>
    <dgm:cxn modelId="{9A975511-009D-4678-ADF0-DB08C28AC228}" type="presParOf" srcId="{ACEC7403-9623-4228-AFC7-0AD4D978A15F}" destId="{A5E384E9-9C28-4D3A-8AA3-79A5ED83A6D1}" srcOrd="9" destOrd="0" presId="urn:microsoft.com/office/officeart/2005/8/layout/gear1"/>
    <dgm:cxn modelId="{404A5D53-A2DF-46BB-858C-70DAD2E997C0}" type="presParOf" srcId="{ACEC7403-9623-4228-AFC7-0AD4D978A15F}" destId="{2B917B25-490C-44FB-AA89-12FF8EAD619C}" srcOrd="10" destOrd="0" presId="urn:microsoft.com/office/officeart/2005/8/layout/gear1"/>
    <dgm:cxn modelId="{CD0F20A6-E528-4C1B-97AC-1828A2F65190}" type="presParOf" srcId="{ACEC7403-9623-4228-AFC7-0AD4D978A15F}" destId="{45055220-1608-47F9-88CA-7EDA15DA8625}" srcOrd="11" destOrd="0" presId="urn:microsoft.com/office/officeart/2005/8/layout/gear1"/>
    <dgm:cxn modelId="{01AEBA15-8EEE-4A99-A8EA-410D8EC29308}" type="presParOf" srcId="{ACEC7403-9623-4228-AFC7-0AD4D978A15F}" destId="{02F73D0E-E2F4-440A-8099-1EB1E065660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049F7C-2555-40EB-846F-AE2F7AB1797C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EB4B9D4-F18C-4A48-A58D-71AFF31048F0}">
      <dgm:prSet phldrT="[Текст]"/>
      <dgm:spPr/>
      <dgm:t>
        <a:bodyPr/>
        <a:lstStyle/>
        <a:p>
          <a:r>
            <a:rPr lang="ru-RU" dirty="0"/>
            <a:t>Архитектура</a:t>
          </a:r>
        </a:p>
      </dgm:t>
    </dgm:pt>
    <dgm:pt modelId="{5660C16A-7007-42E1-B70F-EE91DC51FC48}" type="parTrans" cxnId="{26A0D8A8-6C5E-434F-A7A6-8C25055C2B09}">
      <dgm:prSet/>
      <dgm:spPr/>
      <dgm:t>
        <a:bodyPr/>
        <a:lstStyle/>
        <a:p>
          <a:endParaRPr lang="ru-RU"/>
        </a:p>
      </dgm:t>
    </dgm:pt>
    <dgm:pt modelId="{3AC70582-D222-47E1-AD1A-88D07F6C8441}" type="sibTrans" cxnId="{26A0D8A8-6C5E-434F-A7A6-8C25055C2B09}">
      <dgm:prSet/>
      <dgm:spPr/>
      <dgm:t>
        <a:bodyPr/>
        <a:lstStyle/>
        <a:p>
          <a:endParaRPr lang="ru-RU"/>
        </a:p>
      </dgm:t>
    </dgm:pt>
    <dgm:pt modelId="{119D8A9C-28C7-4CD7-87A1-C1B09D100265}">
      <dgm:prSet phldrT="[Текст]"/>
      <dgm:spPr/>
      <dgm:t>
        <a:bodyPr/>
        <a:lstStyle/>
        <a:p>
          <a:r>
            <a:rPr lang="ru-RU" b="1" dirty="0" err="1"/>
            <a:t>Централи-зованная</a:t>
          </a:r>
          <a:endParaRPr lang="ru-RU" b="1" dirty="0"/>
        </a:p>
      </dgm:t>
    </dgm:pt>
    <dgm:pt modelId="{EE684ACD-DB63-4BFE-AFFD-BE80BB50176A}" type="parTrans" cxnId="{B603C113-245A-43B3-87B0-556905A9D0FA}">
      <dgm:prSet/>
      <dgm:spPr/>
      <dgm:t>
        <a:bodyPr/>
        <a:lstStyle/>
        <a:p>
          <a:endParaRPr lang="ru-RU"/>
        </a:p>
      </dgm:t>
    </dgm:pt>
    <dgm:pt modelId="{DAA553DE-0532-4813-8866-1CD9D61812F3}" type="sibTrans" cxnId="{B603C113-245A-43B3-87B0-556905A9D0FA}">
      <dgm:prSet/>
      <dgm:spPr/>
      <dgm:t>
        <a:bodyPr/>
        <a:lstStyle/>
        <a:p>
          <a:endParaRPr lang="ru-RU"/>
        </a:p>
      </dgm:t>
    </dgm:pt>
    <dgm:pt modelId="{7B96D8FC-5B3D-46F2-B426-E5CD74D239CC}">
      <dgm:prSet phldrT="[Текст]"/>
      <dgm:spPr/>
      <dgm:t>
        <a:bodyPr/>
        <a:lstStyle/>
        <a:p>
          <a:r>
            <a:rPr lang="ru-RU" dirty="0"/>
            <a:t>Файл-сервер</a:t>
          </a:r>
        </a:p>
      </dgm:t>
    </dgm:pt>
    <dgm:pt modelId="{63DDD6A1-DC0C-4224-ADDE-9FB09BCC9260}" type="parTrans" cxnId="{A338A0AD-3E4B-4D10-B511-E5270A3D9932}">
      <dgm:prSet/>
      <dgm:spPr/>
      <dgm:t>
        <a:bodyPr/>
        <a:lstStyle/>
        <a:p>
          <a:endParaRPr lang="ru-RU"/>
        </a:p>
      </dgm:t>
    </dgm:pt>
    <dgm:pt modelId="{0A697BCD-1A38-495D-A887-84A6A43FAFE1}" type="sibTrans" cxnId="{A338A0AD-3E4B-4D10-B511-E5270A3D9932}">
      <dgm:prSet/>
      <dgm:spPr/>
      <dgm:t>
        <a:bodyPr/>
        <a:lstStyle/>
        <a:p>
          <a:endParaRPr lang="ru-RU"/>
        </a:p>
      </dgm:t>
    </dgm:pt>
    <dgm:pt modelId="{8A7990B1-89E4-4EF0-894A-75D42FD6BD81}">
      <dgm:prSet phldrT="[Текст]"/>
      <dgm:spPr/>
      <dgm:t>
        <a:bodyPr/>
        <a:lstStyle/>
        <a:p>
          <a:r>
            <a:rPr lang="ru-RU" b="1" dirty="0"/>
            <a:t>Локальная</a:t>
          </a:r>
        </a:p>
      </dgm:t>
    </dgm:pt>
    <dgm:pt modelId="{6C1CF3E9-BBD2-4708-8CA8-E7E6BF624579}" type="sibTrans" cxnId="{AE04C28B-14FC-4598-A96E-F75F3D702641}">
      <dgm:prSet/>
      <dgm:spPr/>
      <dgm:t>
        <a:bodyPr/>
        <a:lstStyle/>
        <a:p>
          <a:endParaRPr lang="ru-RU"/>
        </a:p>
      </dgm:t>
    </dgm:pt>
    <dgm:pt modelId="{5CE24520-CAE4-49D5-91EF-5A0C17D2008B}" type="parTrans" cxnId="{AE04C28B-14FC-4598-A96E-F75F3D702641}">
      <dgm:prSet/>
      <dgm:spPr/>
      <dgm:t>
        <a:bodyPr/>
        <a:lstStyle/>
        <a:p>
          <a:endParaRPr lang="ru-RU"/>
        </a:p>
      </dgm:t>
    </dgm:pt>
    <dgm:pt modelId="{DD251891-FE9D-4640-BAE8-61C6C4B0C14E}">
      <dgm:prSet phldrT="[Текст]"/>
      <dgm:spPr/>
      <dgm:t>
        <a:bodyPr/>
        <a:lstStyle/>
        <a:p>
          <a:r>
            <a:rPr lang="ru-RU" dirty="0"/>
            <a:t>Клиент-сервер</a:t>
          </a:r>
        </a:p>
      </dgm:t>
    </dgm:pt>
    <dgm:pt modelId="{8A400BA6-6106-449D-A452-D42821A38A81}" type="parTrans" cxnId="{BCAD85F9-4564-49C9-8CB3-F5D75924AC66}">
      <dgm:prSet/>
      <dgm:spPr/>
      <dgm:t>
        <a:bodyPr/>
        <a:lstStyle/>
        <a:p>
          <a:endParaRPr lang="ru-RU"/>
        </a:p>
      </dgm:t>
    </dgm:pt>
    <dgm:pt modelId="{43282A7C-CC51-43A7-88D4-E8C015795030}" type="sibTrans" cxnId="{BCAD85F9-4564-49C9-8CB3-F5D75924AC66}">
      <dgm:prSet/>
      <dgm:spPr/>
      <dgm:t>
        <a:bodyPr/>
        <a:lstStyle/>
        <a:p>
          <a:endParaRPr lang="ru-RU"/>
        </a:p>
      </dgm:t>
    </dgm:pt>
    <dgm:pt modelId="{6EA8DCA1-3782-4D88-8A69-AD3D4B0D1FAA}">
      <dgm:prSet phldrT="[Текст]"/>
      <dgm:spPr/>
      <dgm:t>
        <a:bodyPr/>
        <a:lstStyle/>
        <a:p>
          <a:r>
            <a:rPr lang="ru-RU" dirty="0"/>
            <a:t>Многозвенная</a:t>
          </a:r>
        </a:p>
      </dgm:t>
    </dgm:pt>
    <dgm:pt modelId="{4F55841B-7053-47B5-9C05-865AC9866A78}" type="parTrans" cxnId="{2728E203-EBCC-4441-9997-513860D3948E}">
      <dgm:prSet/>
      <dgm:spPr/>
      <dgm:t>
        <a:bodyPr/>
        <a:lstStyle/>
        <a:p>
          <a:endParaRPr lang="ru-RU"/>
        </a:p>
      </dgm:t>
    </dgm:pt>
    <dgm:pt modelId="{B494FA6B-87B2-4AE8-B0A8-B46D548A613D}" type="sibTrans" cxnId="{2728E203-EBCC-4441-9997-513860D3948E}">
      <dgm:prSet/>
      <dgm:spPr/>
      <dgm:t>
        <a:bodyPr/>
        <a:lstStyle/>
        <a:p>
          <a:endParaRPr lang="ru-RU"/>
        </a:p>
      </dgm:t>
    </dgm:pt>
    <dgm:pt modelId="{838A4688-F443-40D3-99A3-69C9723A24D1}">
      <dgm:prSet phldrT="[Текст]"/>
      <dgm:spPr/>
      <dgm:t>
        <a:bodyPr/>
        <a:lstStyle/>
        <a:p>
          <a:r>
            <a:rPr lang="ru-RU" dirty="0"/>
            <a:t>Облачная</a:t>
          </a:r>
        </a:p>
      </dgm:t>
    </dgm:pt>
    <dgm:pt modelId="{09D39471-BA97-40B1-A646-8CAEBBFB0AD2}" type="parTrans" cxnId="{35306969-025C-4CF3-80AA-43F3E0129C9E}">
      <dgm:prSet/>
      <dgm:spPr/>
      <dgm:t>
        <a:bodyPr/>
        <a:lstStyle/>
        <a:p>
          <a:endParaRPr lang="ru-RU"/>
        </a:p>
      </dgm:t>
    </dgm:pt>
    <dgm:pt modelId="{8866F2D8-F1BA-41B6-B937-07233C381CF3}" type="sibTrans" cxnId="{35306969-025C-4CF3-80AA-43F3E0129C9E}">
      <dgm:prSet/>
      <dgm:spPr/>
      <dgm:t>
        <a:bodyPr/>
        <a:lstStyle/>
        <a:p>
          <a:endParaRPr lang="ru-RU"/>
        </a:p>
      </dgm:t>
    </dgm:pt>
    <dgm:pt modelId="{DDAF6F4F-DCDD-464F-99ED-03A3E368C47C}">
      <dgm:prSet phldrT="[Текст]"/>
      <dgm:spPr/>
      <dgm:t>
        <a:bodyPr/>
        <a:lstStyle/>
        <a:p>
          <a:r>
            <a:rPr lang="ru-RU" b="1"/>
            <a:t>Распределенная</a:t>
          </a:r>
          <a:endParaRPr lang="ru-RU" b="1" dirty="0"/>
        </a:p>
      </dgm:t>
    </dgm:pt>
    <dgm:pt modelId="{D04E0F86-A392-49B9-BD1B-99C50931C2BA}" type="parTrans" cxnId="{5F6530EA-1E93-440C-A42A-29E92518DD7A}">
      <dgm:prSet/>
      <dgm:spPr/>
      <dgm:t>
        <a:bodyPr/>
        <a:lstStyle/>
        <a:p>
          <a:endParaRPr lang="ru-RU"/>
        </a:p>
      </dgm:t>
    </dgm:pt>
    <dgm:pt modelId="{D9ECA475-9F4A-4DB5-A2F7-46EC18530192}" type="sibTrans" cxnId="{5F6530EA-1E93-440C-A42A-29E92518DD7A}">
      <dgm:prSet/>
      <dgm:spPr/>
      <dgm:t>
        <a:bodyPr/>
        <a:lstStyle/>
        <a:p>
          <a:endParaRPr lang="ru-RU"/>
        </a:p>
      </dgm:t>
    </dgm:pt>
    <dgm:pt modelId="{C84C5D50-EDA6-4478-88B7-C9408CAD366F}" type="pres">
      <dgm:prSet presAssocID="{8C049F7C-2555-40EB-846F-AE2F7AB179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8B739C0-F0BF-4047-B05F-7DD0E2164579}" type="pres">
      <dgm:prSet presAssocID="{CEB4B9D4-F18C-4A48-A58D-71AFF31048F0}" presName="hierRoot1" presStyleCnt="0">
        <dgm:presLayoutVars>
          <dgm:hierBranch val="init"/>
        </dgm:presLayoutVars>
      </dgm:prSet>
      <dgm:spPr/>
    </dgm:pt>
    <dgm:pt modelId="{48E7C4D1-D629-47BC-B90E-A7877043E05E}" type="pres">
      <dgm:prSet presAssocID="{CEB4B9D4-F18C-4A48-A58D-71AFF31048F0}" presName="rootComposite1" presStyleCnt="0"/>
      <dgm:spPr/>
    </dgm:pt>
    <dgm:pt modelId="{0B7AA929-A70B-4568-B056-0F49CE3B7380}" type="pres">
      <dgm:prSet presAssocID="{CEB4B9D4-F18C-4A48-A58D-71AFF31048F0}" presName="rootText1" presStyleLbl="node0" presStyleIdx="0" presStyleCnt="1">
        <dgm:presLayoutVars>
          <dgm:chPref val="3"/>
        </dgm:presLayoutVars>
      </dgm:prSet>
      <dgm:spPr/>
    </dgm:pt>
    <dgm:pt modelId="{1DFB471D-6F65-4359-A15C-B13D11078583}" type="pres">
      <dgm:prSet presAssocID="{CEB4B9D4-F18C-4A48-A58D-71AFF31048F0}" presName="rootConnector1" presStyleLbl="node1" presStyleIdx="0" presStyleCnt="0"/>
      <dgm:spPr/>
    </dgm:pt>
    <dgm:pt modelId="{943D7B5A-8968-49C1-8587-A896EF6375BC}" type="pres">
      <dgm:prSet presAssocID="{CEB4B9D4-F18C-4A48-A58D-71AFF31048F0}" presName="hierChild2" presStyleCnt="0"/>
      <dgm:spPr/>
    </dgm:pt>
    <dgm:pt modelId="{F205EDC3-748D-4C1D-8F0B-FB93712E65B5}" type="pres">
      <dgm:prSet presAssocID="{5CE24520-CAE4-49D5-91EF-5A0C17D2008B}" presName="Name37" presStyleLbl="parChTrans1D2" presStyleIdx="0" presStyleCnt="3"/>
      <dgm:spPr/>
    </dgm:pt>
    <dgm:pt modelId="{3559B114-FFD2-42DA-9E8B-B519643A8C2D}" type="pres">
      <dgm:prSet presAssocID="{8A7990B1-89E4-4EF0-894A-75D42FD6BD81}" presName="hierRoot2" presStyleCnt="0">
        <dgm:presLayoutVars>
          <dgm:hierBranch val="init"/>
        </dgm:presLayoutVars>
      </dgm:prSet>
      <dgm:spPr/>
    </dgm:pt>
    <dgm:pt modelId="{1E33B26D-0F82-46AA-99EC-43634CC58B2C}" type="pres">
      <dgm:prSet presAssocID="{8A7990B1-89E4-4EF0-894A-75D42FD6BD81}" presName="rootComposite" presStyleCnt="0"/>
      <dgm:spPr/>
    </dgm:pt>
    <dgm:pt modelId="{4FB3E1BB-1346-46E3-BF3F-4763AAE69F2C}" type="pres">
      <dgm:prSet presAssocID="{8A7990B1-89E4-4EF0-894A-75D42FD6BD81}" presName="rootText" presStyleLbl="node2" presStyleIdx="0" presStyleCnt="3">
        <dgm:presLayoutVars>
          <dgm:chPref val="3"/>
        </dgm:presLayoutVars>
      </dgm:prSet>
      <dgm:spPr/>
    </dgm:pt>
    <dgm:pt modelId="{02239AE2-4A30-4285-925F-17C656C32C8A}" type="pres">
      <dgm:prSet presAssocID="{8A7990B1-89E4-4EF0-894A-75D42FD6BD81}" presName="rootConnector" presStyleLbl="node2" presStyleIdx="0" presStyleCnt="3"/>
      <dgm:spPr/>
    </dgm:pt>
    <dgm:pt modelId="{81119E49-54F1-4503-B1BA-CF56D421D44E}" type="pres">
      <dgm:prSet presAssocID="{8A7990B1-89E4-4EF0-894A-75D42FD6BD81}" presName="hierChild4" presStyleCnt="0"/>
      <dgm:spPr/>
    </dgm:pt>
    <dgm:pt modelId="{9124D9CB-C80C-4BF4-8850-79E9F40AAAE7}" type="pres">
      <dgm:prSet presAssocID="{8A7990B1-89E4-4EF0-894A-75D42FD6BD81}" presName="hierChild5" presStyleCnt="0"/>
      <dgm:spPr/>
    </dgm:pt>
    <dgm:pt modelId="{78DB4329-EAA9-437A-B981-859E3F2DD0ED}" type="pres">
      <dgm:prSet presAssocID="{EE684ACD-DB63-4BFE-AFFD-BE80BB50176A}" presName="Name37" presStyleLbl="parChTrans1D2" presStyleIdx="1" presStyleCnt="3"/>
      <dgm:spPr/>
    </dgm:pt>
    <dgm:pt modelId="{18FBBFF4-1184-4F89-9145-CC9325212F59}" type="pres">
      <dgm:prSet presAssocID="{119D8A9C-28C7-4CD7-87A1-C1B09D100265}" presName="hierRoot2" presStyleCnt="0">
        <dgm:presLayoutVars>
          <dgm:hierBranch val="init"/>
        </dgm:presLayoutVars>
      </dgm:prSet>
      <dgm:spPr/>
    </dgm:pt>
    <dgm:pt modelId="{9431AFFE-4222-41D6-9138-FD7DB78C7E8B}" type="pres">
      <dgm:prSet presAssocID="{119D8A9C-28C7-4CD7-87A1-C1B09D100265}" presName="rootComposite" presStyleCnt="0"/>
      <dgm:spPr/>
    </dgm:pt>
    <dgm:pt modelId="{67DEB70B-8F55-41EC-8CB0-533C817EB7FE}" type="pres">
      <dgm:prSet presAssocID="{119D8A9C-28C7-4CD7-87A1-C1B09D100265}" presName="rootText" presStyleLbl="node2" presStyleIdx="1" presStyleCnt="3">
        <dgm:presLayoutVars>
          <dgm:chPref val="3"/>
        </dgm:presLayoutVars>
      </dgm:prSet>
      <dgm:spPr/>
    </dgm:pt>
    <dgm:pt modelId="{E90A7428-488F-4C55-A5D9-A80482C0D1CA}" type="pres">
      <dgm:prSet presAssocID="{119D8A9C-28C7-4CD7-87A1-C1B09D100265}" presName="rootConnector" presStyleLbl="node2" presStyleIdx="1" presStyleCnt="3"/>
      <dgm:spPr/>
    </dgm:pt>
    <dgm:pt modelId="{06236646-5B82-4846-B2FA-BB1496DA598E}" type="pres">
      <dgm:prSet presAssocID="{119D8A9C-28C7-4CD7-87A1-C1B09D100265}" presName="hierChild4" presStyleCnt="0"/>
      <dgm:spPr/>
    </dgm:pt>
    <dgm:pt modelId="{F8BCBB6A-A7AB-4218-8C17-41F59C9C189B}" type="pres">
      <dgm:prSet presAssocID="{119D8A9C-28C7-4CD7-87A1-C1B09D100265}" presName="hierChild5" presStyleCnt="0"/>
      <dgm:spPr/>
    </dgm:pt>
    <dgm:pt modelId="{648C73FA-90F3-4FDB-93B8-19BF2C76543C}" type="pres">
      <dgm:prSet presAssocID="{D04E0F86-A392-49B9-BD1B-99C50931C2BA}" presName="Name37" presStyleLbl="parChTrans1D2" presStyleIdx="2" presStyleCnt="3"/>
      <dgm:spPr/>
    </dgm:pt>
    <dgm:pt modelId="{78F6A2F7-D417-4E67-AC89-94F1451FEA3A}" type="pres">
      <dgm:prSet presAssocID="{DDAF6F4F-DCDD-464F-99ED-03A3E368C47C}" presName="hierRoot2" presStyleCnt="0">
        <dgm:presLayoutVars>
          <dgm:hierBranch val="init"/>
        </dgm:presLayoutVars>
      </dgm:prSet>
      <dgm:spPr/>
    </dgm:pt>
    <dgm:pt modelId="{9292B906-4D3B-4786-9C08-4F032A9DA2EE}" type="pres">
      <dgm:prSet presAssocID="{DDAF6F4F-DCDD-464F-99ED-03A3E368C47C}" presName="rootComposite" presStyleCnt="0"/>
      <dgm:spPr/>
    </dgm:pt>
    <dgm:pt modelId="{998D9124-0AD9-40BB-A47B-2CFBFCAEE597}" type="pres">
      <dgm:prSet presAssocID="{DDAF6F4F-DCDD-464F-99ED-03A3E368C47C}" presName="rootText" presStyleLbl="node2" presStyleIdx="2" presStyleCnt="3">
        <dgm:presLayoutVars>
          <dgm:chPref val="3"/>
        </dgm:presLayoutVars>
      </dgm:prSet>
      <dgm:spPr/>
    </dgm:pt>
    <dgm:pt modelId="{85FF2011-CA94-4D1D-BFB9-38DA42CDFD19}" type="pres">
      <dgm:prSet presAssocID="{DDAF6F4F-DCDD-464F-99ED-03A3E368C47C}" presName="rootConnector" presStyleLbl="node2" presStyleIdx="2" presStyleCnt="3"/>
      <dgm:spPr/>
    </dgm:pt>
    <dgm:pt modelId="{E9D597CE-9525-4C07-9EE1-4A9A24D35725}" type="pres">
      <dgm:prSet presAssocID="{DDAF6F4F-DCDD-464F-99ED-03A3E368C47C}" presName="hierChild4" presStyleCnt="0"/>
      <dgm:spPr/>
    </dgm:pt>
    <dgm:pt modelId="{555F1212-83D5-401C-91A3-7A093D309E1B}" type="pres">
      <dgm:prSet presAssocID="{63DDD6A1-DC0C-4224-ADDE-9FB09BCC9260}" presName="Name37" presStyleLbl="parChTrans1D3" presStyleIdx="0" presStyleCnt="3"/>
      <dgm:spPr/>
    </dgm:pt>
    <dgm:pt modelId="{C5C4306D-1815-43B9-8F38-AAB893471B85}" type="pres">
      <dgm:prSet presAssocID="{7B96D8FC-5B3D-46F2-B426-E5CD74D239CC}" presName="hierRoot2" presStyleCnt="0">
        <dgm:presLayoutVars>
          <dgm:hierBranch val="init"/>
        </dgm:presLayoutVars>
      </dgm:prSet>
      <dgm:spPr/>
    </dgm:pt>
    <dgm:pt modelId="{59CB3D09-3286-4E49-966C-22BE0AE81A47}" type="pres">
      <dgm:prSet presAssocID="{7B96D8FC-5B3D-46F2-B426-E5CD74D239CC}" presName="rootComposite" presStyleCnt="0"/>
      <dgm:spPr/>
    </dgm:pt>
    <dgm:pt modelId="{804E48D4-8B2E-4164-8253-FDBB4224F392}" type="pres">
      <dgm:prSet presAssocID="{7B96D8FC-5B3D-46F2-B426-E5CD74D239CC}" presName="rootText" presStyleLbl="node3" presStyleIdx="0" presStyleCnt="3">
        <dgm:presLayoutVars>
          <dgm:chPref val="3"/>
        </dgm:presLayoutVars>
      </dgm:prSet>
      <dgm:spPr/>
    </dgm:pt>
    <dgm:pt modelId="{5EF7417F-206F-46AA-97DA-6734DA28A2BC}" type="pres">
      <dgm:prSet presAssocID="{7B96D8FC-5B3D-46F2-B426-E5CD74D239CC}" presName="rootConnector" presStyleLbl="node3" presStyleIdx="0" presStyleCnt="3"/>
      <dgm:spPr/>
    </dgm:pt>
    <dgm:pt modelId="{15242498-D5F0-48FD-A1A6-320ABCA79115}" type="pres">
      <dgm:prSet presAssocID="{7B96D8FC-5B3D-46F2-B426-E5CD74D239CC}" presName="hierChild4" presStyleCnt="0"/>
      <dgm:spPr/>
    </dgm:pt>
    <dgm:pt modelId="{E3F58200-B4D8-43F6-AC97-D7D304C9C276}" type="pres">
      <dgm:prSet presAssocID="{7B96D8FC-5B3D-46F2-B426-E5CD74D239CC}" presName="hierChild5" presStyleCnt="0"/>
      <dgm:spPr/>
    </dgm:pt>
    <dgm:pt modelId="{E745BBB2-FE23-4B7F-9FB4-FC0684312601}" type="pres">
      <dgm:prSet presAssocID="{8A400BA6-6106-449D-A452-D42821A38A81}" presName="Name37" presStyleLbl="parChTrans1D3" presStyleIdx="1" presStyleCnt="3"/>
      <dgm:spPr/>
    </dgm:pt>
    <dgm:pt modelId="{52575935-B459-4814-8496-1D9FCA131336}" type="pres">
      <dgm:prSet presAssocID="{DD251891-FE9D-4640-BAE8-61C6C4B0C14E}" presName="hierRoot2" presStyleCnt="0">
        <dgm:presLayoutVars>
          <dgm:hierBranch val="init"/>
        </dgm:presLayoutVars>
      </dgm:prSet>
      <dgm:spPr/>
    </dgm:pt>
    <dgm:pt modelId="{2F5E57E7-C932-4462-97BA-1178849CCAD9}" type="pres">
      <dgm:prSet presAssocID="{DD251891-FE9D-4640-BAE8-61C6C4B0C14E}" presName="rootComposite" presStyleCnt="0"/>
      <dgm:spPr/>
    </dgm:pt>
    <dgm:pt modelId="{C7BDBF08-D018-4621-8569-4FC989655C03}" type="pres">
      <dgm:prSet presAssocID="{DD251891-FE9D-4640-BAE8-61C6C4B0C14E}" presName="rootText" presStyleLbl="node3" presStyleIdx="1" presStyleCnt="3">
        <dgm:presLayoutVars>
          <dgm:chPref val="3"/>
        </dgm:presLayoutVars>
      </dgm:prSet>
      <dgm:spPr/>
    </dgm:pt>
    <dgm:pt modelId="{F95A3777-C106-49E7-A878-9645D48256EE}" type="pres">
      <dgm:prSet presAssocID="{DD251891-FE9D-4640-BAE8-61C6C4B0C14E}" presName="rootConnector" presStyleLbl="node3" presStyleIdx="1" presStyleCnt="3"/>
      <dgm:spPr/>
    </dgm:pt>
    <dgm:pt modelId="{2474BE85-3933-464B-8941-1B69535A6066}" type="pres">
      <dgm:prSet presAssocID="{DD251891-FE9D-4640-BAE8-61C6C4B0C14E}" presName="hierChild4" presStyleCnt="0"/>
      <dgm:spPr/>
    </dgm:pt>
    <dgm:pt modelId="{58437A67-4155-4AB8-BFE5-A2BC79902B44}" type="pres">
      <dgm:prSet presAssocID="{4F55841B-7053-47B5-9C05-865AC9866A78}" presName="Name37" presStyleLbl="parChTrans1D4" presStyleIdx="0" presStyleCnt="1"/>
      <dgm:spPr/>
    </dgm:pt>
    <dgm:pt modelId="{5A1E506C-2A4E-4945-8328-AC1DAAF5EAD7}" type="pres">
      <dgm:prSet presAssocID="{6EA8DCA1-3782-4D88-8A69-AD3D4B0D1FAA}" presName="hierRoot2" presStyleCnt="0">
        <dgm:presLayoutVars>
          <dgm:hierBranch val="init"/>
        </dgm:presLayoutVars>
      </dgm:prSet>
      <dgm:spPr/>
    </dgm:pt>
    <dgm:pt modelId="{AF96A8FF-CAE8-4501-8253-C11FB18C0EEA}" type="pres">
      <dgm:prSet presAssocID="{6EA8DCA1-3782-4D88-8A69-AD3D4B0D1FAA}" presName="rootComposite" presStyleCnt="0"/>
      <dgm:spPr/>
    </dgm:pt>
    <dgm:pt modelId="{BF965CAC-DFEC-4094-894B-C7B06E86F549}" type="pres">
      <dgm:prSet presAssocID="{6EA8DCA1-3782-4D88-8A69-AD3D4B0D1FAA}" presName="rootText" presStyleLbl="node4" presStyleIdx="0" presStyleCnt="1">
        <dgm:presLayoutVars>
          <dgm:chPref val="3"/>
        </dgm:presLayoutVars>
      </dgm:prSet>
      <dgm:spPr/>
    </dgm:pt>
    <dgm:pt modelId="{EE85F549-FDB6-4294-80E7-6C6996A73384}" type="pres">
      <dgm:prSet presAssocID="{6EA8DCA1-3782-4D88-8A69-AD3D4B0D1FAA}" presName="rootConnector" presStyleLbl="node4" presStyleIdx="0" presStyleCnt="1"/>
      <dgm:spPr/>
    </dgm:pt>
    <dgm:pt modelId="{62621468-80BC-4581-B901-B7F1CD249487}" type="pres">
      <dgm:prSet presAssocID="{6EA8DCA1-3782-4D88-8A69-AD3D4B0D1FAA}" presName="hierChild4" presStyleCnt="0"/>
      <dgm:spPr/>
    </dgm:pt>
    <dgm:pt modelId="{D0043B42-50AD-4C50-9C50-EA6C20E06F4F}" type="pres">
      <dgm:prSet presAssocID="{6EA8DCA1-3782-4D88-8A69-AD3D4B0D1FAA}" presName="hierChild5" presStyleCnt="0"/>
      <dgm:spPr/>
    </dgm:pt>
    <dgm:pt modelId="{A9698F35-FAD6-4561-8231-63EC0166F28C}" type="pres">
      <dgm:prSet presAssocID="{DD251891-FE9D-4640-BAE8-61C6C4B0C14E}" presName="hierChild5" presStyleCnt="0"/>
      <dgm:spPr/>
    </dgm:pt>
    <dgm:pt modelId="{AD19AAE1-5C6A-4889-8B60-323D0E5FC354}" type="pres">
      <dgm:prSet presAssocID="{09D39471-BA97-40B1-A646-8CAEBBFB0AD2}" presName="Name37" presStyleLbl="parChTrans1D3" presStyleIdx="2" presStyleCnt="3"/>
      <dgm:spPr/>
    </dgm:pt>
    <dgm:pt modelId="{B27AC6A8-85CA-45A7-BE15-51BA04D4167F}" type="pres">
      <dgm:prSet presAssocID="{838A4688-F443-40D3-99A3-69C9723A24D1}" presName="hierRoot2" presStyleCnt="0">
        <dgm:presLayoutVars>
          <dgm:hierBranch val="init"/>
        </dgm:presLayoutVars>
      </dgm:prSet>
      <dgm:spPr/>
    </dgm:pt>
    <dgm:pt modelId="{55575BFF-1B9A-474B-9317-040DB3F59196}" type="pres">
      <dgm:prSet presAssocID="{838A4688-F443-40D3-99A3-69C9723A24D1}" presName="rootComposite" presStyleCnt="0"/>
      <dgm:spPr/>
    </dgm:pt>
    <dgm:pt modelId="{E419A8C3-2AA4-4059-8BD7-79456324DE6F}" type="pres">
      <dgm:prSet presAssocID="{838A4688-F443-40D3-99A3-69C9723A24D1}" presName="rootText" presStyleLbl="node3" presStyleIdx="2" presStyleCnt="3">
        <dgm:presLayoutVars>
          <dgm:chPref val="3"/>
        </dgm:presLayoutVars>
      </dgm:prSet>
      <dgm:spPr/>
    </dgm:pt>
    <dgm:pt modelId="{DF1F84D1-BFA4-485A-A93C-3E4F040D9CA3}" type="pres">
      <dgm:prSet presAssocID="{838A4688-F443-40D3-99A3-69C9723A24D1}" presName="rootConnector" presStyleLbl="node3" presStyleIdx="2" presStyleCnt="3"/>
      <dgm:spPr/>
    </dgm:pt>
    <dgm:pt modelId="{02DED902-82D5-4A80-A3E8-C161406A2D2D}" type="pres">
      <dgm:prSet presAssocID="{838A4688-F443-40D3-99A3-69C9723A24D1}" presName="hierChild4" presStyleCnt="0"/>
      <dgm:spPr/>
    </dgm:pt>
    <dgm:pt modelId="{1D06A778-9993-47B4-B614-529019C8FBB8}" type="pres">
      <dgm:prSet presAssocID="{838A4688-F443-40D3-99A3-69C9723A24D1}" presName="hierChild5" presStyleCnt="0"/>
      <dgm:spPr/>
    </dgm:pt>
    <dgm:pt modelId="{24CA06C2-4968-4340-ADC5-E10F7A570754}" type="pres">
      <dgm:prSet presAssocID="{DDAF6F4F-DCDD-464F-99ED-03A3E368C47C}" presName="hierChild5" presStyleCnt="0"/>
      <dgm:spPr/>
    </dgm:pt>
    <dgm:pt modelId="{106F1827-195C-45E5-9DED-02A2AE17B603}" type="pres">
      <dgm:prSet presAssocID="{CEB4B9D4-F18C-4A48-A58D-71AFF31048F0}" presName="hierChild3" presStyleCnt="0"/>
      <dgm:spPr/>
    </dgm:pt>
  </dgm:ptLst>
  <dgm:cxnLst>
    <dgm:cxn modelId="{2728E203-EBCC-4441-9997-513860D3948E}" srcId="{DD251891-FE9D-4640-BAE8-61C6C4B0C14E}" destId="{6EA8DCA1-3782-4D88-8A69-AD3D4B0D1FAA}" srcOrd="0" destOrd="0" parTransId="{4F55841B-7053-47B5-9C05-865AC9866A78}" sibTransId="{B494FA6B-87B2-4AE8-B0A8-B46D548A613D}"/>
    <dgm:cxn modelId="{66E5C411-D3AD-4AF3-B9EF-62AB82FBF30F}" type="presOf" srcId="{CEB4B9D4-F18C-4A48-A58D-71AFF31048F0}" destId="{0B7AA929-A70B-4568-B056-0F49CE3B7380}" srcOrd="0" destOrd="0" presId="urn:microsoft.com/office/officeart/2005/8/layout/orgChart1"/>
    <dgm:cxn modelId="{B603C113-245A-43B3-87B0-556905A9D0FA}" srcId="{CEB4B9D4-F18C-4A48-A58D-71AFF31048F0}" destId="{119D8A9C-28C7-4CD7-87A1-C1B09D100265}" srcOrd="1" destOrd="0" parTransId="{EE684ACD-DB63-4BFE-AFFD-BE80BB50176A}" sibTransId="{DAA553DE-0532-4813-8866-1CD9D61812F3}"/>
    <dgm:cxn modelId="{42967021-C135-41BC-A23B-A513296AF305}" type="presOf" srcId="{D04E0F86-A392-49B9-BD1B-99C50931C2BA}" destId="{648C73FA-90F3-4FDB-93B8-19BF2C76543C}" srcOrd="0" destOrd="0" presId="urn:microsoft.com/office/officeart/2005/8/layout/orgChart1"/>
    <dgm:cxn modelId="{6B15B22A-F042-4C6C-92D6-B3376A372462}" type="presOf" srcId="{DD251891-FE9D-4640-BAE8-61C6C4B0C14E}" destId="{C7BDBF08-D018-4621-8569-4FC989655C03}" srcOrd="0" destOrd="0" presId="urn:microsoft.com/office/officeart/2005/8/layout/orgChart1"/>
    <dgm:cxn modelId="{39E4EC35-5985-484D-A0E8-2813D287912F}" type="presOf" srcId="{7B96D8FC-5B3D-46F2-B426-E5CD74D239CC}" destId="{5EF7417F-206F-46AA-97DA-6734DA28A2BC}" srcOrd="1" destOrd="0" presId="urn:microsoft.com/office/officeart/2005/8/layout/orgChart1"/>
    <dgm:cxn modelId="{E912DB64-A534-480E-BC78-2F7057E4FECA}" type="presOf" srcId="{DDAF6F4F-DCDD-464F-99ED-03A3E368C47C}" destId="{85FF2011-CA94-4D1D-BFB9-38DA42CDFD19}" srcOrd="1" destOrd="0" presId="urn:microsoft.com/office/officeart/2005/8/layout/orgChart1"/>
    <dgm:cxn modelId="{980A3369-646C-4738-ADD7-B00EEAF2FA4E}" type="presOf" srcId="{119D8A9C-28C7-4CD7-87A1-C1B09D100265}" destId="{67DEB70B-8F55-41EC-8CB0-533C817EB7FE}" srcOrd="0" destOrd="0" presId="urn:microsoft.com/office/officeart/2005/8/layout/orgChart1"/>
    <dgm:cxn modelId="{35306969-025C-4CF3-80AA-43F3E0129C9E}" srcId="{DDAF6F4F-DCDD-464F-99ED-03A3E368C47C}" destId="{838A4688-F443-40D3-99A3-69C9723A24D1}" srcOrd="2" destOrd="0" parTransId="{09D39471-BA97-40B1-A646-8CAEBBFB0AD2}" sibTransId="{8866F2D8-F1BA-41B6-B937-07233C381CF3}"/>
    <dgm:cxn modelId="{596E5F74-F235-4287-8439-DB6F20C00BDD}" type="presOf" srcId="{7B96D8FC-5B3D-46F2-B426-E5CD74D239CC}" destId="{804E48D4-8B2E-4164-8253-FDBB4224F392}" srcOrd="0" destOrd="0" presId="urn:microsoft.com/office/officeart/2005/8/layout/orgChart1"/>
    <dgm:cxn modelId="{143A217A-CF17-4423-B881-08F678A31F5C}" type="presOf" srcId="{838A4688-F443-40D3-99A3-69C9723A24D1}" destId="{DF1F84D1-BFA4-485A-A93C-3E4F040D9CA3}" srcOrd="1" destOrd="0" presId="urn:microsoft.com/office/officeart/2005/8/layout/orgChart1"/>
    <dgm:cxn modelId="{3152C388-AE68-4D39-9B67-2AF0AD41B092}" type="presOf" srcId="{DDAF6F4F-DCDD-464F-99ED-03A3E368C47C}" destId="{998D9124-0AD9-40BB-A47B-2CFBFCAEE597}" srcOrd="0" destOrd="0" presId="urn:microsoft.com/office/officeart/2005/8/layout/orgChart1"/>
    <dgm:cxn modelId="{AE04C28B-14FC-4598-A96E-F75F3D702641}" srcId="{CEB4B9D4-F18C-4A48-A58D-71AFF31048F0}" destId="{8A7990B1-89E4-4EF0-894A-75D42FD6BD81}" srcOrd="0" destOrd="0" parTransId="{5CE24520-CAE4-49D5-91EF-5A0C17D2008B}" sibTransId="{6C1CF3E9-BBD2-4708-8CA8-E7E6BF624579}"/>
    <dgm:cxn modelId="{723DA091-D166-4169-AD9E-49299E7A9385}" type="presOf" srcId="{DD251891-FE9D-4640-BAE8-61C6C4B0C14E}" destId="{F95A3777-C106-49E7-A878-9645D48256EE}" srcOrd="1" destOrd="0" presId="urn:microsoft.com/office/officeart/2005/8/layout/orgChart1"/>
    <dgm:cxn modelId="{16130992-57FC-46EC-BCF1-4EE0DEC80BB9}" type="presOf" srcId="{4F55841B-7053-47B5-9C05-865AC9866A78}" destId="{58437A67-4155-4AB8-BFE5-A2BC79902B44}" srcOrd="0" destOrd="0" presId="urn:microsoft.com/office/officeart/2005/8/layout/orgChart1"/>
    <dgm:cxn modelId="{65210C93-F1A2-4D8B-8221-A04EA35A4C97}" type="presOf" srcId="{8A7990B1-89E4-4EF0-894A-75D42FD6BD81}" destId="{4FB3E1BB-1346-46E3-BF3F-4763AAE69F2C}" srcOrd="0" destOrd="0" presId="urn:microsoft.com/office/officeart/2005/8/layout/orgChart1"/>
    <dgm:cxn modelId="{3BDFCFA0-212B-430C-89B8-CE402ED30138}" type="presOf" srcId="{8C049F7C-2555-40EB-846F-AE2F7AB1797C}" destId="{C84C5D50-EDA6-4478-88B7-C9408CAD366F}" srcOrd="0" destOrd="0" presId="urn:microsoft.com/office/officeart/2005/8/layout/orgChart1"/>
    <dgm:cxn modelId="{2C0AC4A3-B8FF-4EC6-AF7C-100FE9349E11}" type="presOf" srcId="{838A4688-F443-40D3-99A3-69C9723A24D1}" destId="{E419A8C3-2AA4-4059-8BD7-79456324DE6F}" srcOrd="0" destOrd="0" presId="urn:microsoft.com/office/officeart/2005/8/layout/orgChart1"/>
    <dgm:cxn modelId="{7935B1A5-01A6-4A2A-B485-DEF2084E3868}" type="presOf" srcId="{8A400BA6-6106-449D-A452-D42821A38A81}" destId="{E745BBB2-FE23-4B7F-9FB4-FC0684312601}" srcOrd="0" destOrd="0" presId="urn:microsoft.com/office/officeart/2005/8/layout/orgChart1"/>
    <dgm:cxn modelId="{26A0D8A8-6C5E-434F-A7A6-8C25055C2B09}" srcId="{8C049F7C-2555-40EB-846F-AE2F7AB1797C}" destId="{CEB4B9D4-F18C-4A48-A58D-71AFF31048F0}" srcOrd="0" destOrd="0" parTransId="{5660C16A-7007-42E1-B70F-EE91DC51FC48}" sibTransId="{3AC70582-D222-47E1-AD1A-88D07F6C8441}"/>
    <dgm:cxn modelId="{5D6A69AA-BBA9-4FDE-972C-1C1D936473DB}" type="presOf" srcId="{09D39471-BA97-40B1-A646-8CAEBBFB0AD2}" destId="{AD19AAE1-5C6A-4889-8B60-323D0E5FC354}" srcOrd="0" destOrd="0" presId="urn:microsoft.com/office/officeart/2005/8/layout/orgChart1"/>
    <dgm:cxn modelId="{A338A0AD-3E4B-4D10-B511-E5270A3D9932}" srcId="{DDAF6F4F-DCDD-464F-99ED-03A3E368C47C}" destId="{7B96D8FC-5B3D-46F2-B426-E5CD74D239CC}" srcOrd="0" destOrd="0" parTransId="{63DDD6A1-DC0C-4224-ADDE-9FB09BCC9260}" sibTransId="{0A697BCD-1A38-495D-A887-84A6A43FAFE1}"/>
    <dgm:cxn modelId="{B33A36BA-8404-4C89-9C3A-0BBA3A66259B}" type="presOf" srcId="{119D8A9C-28C7-4CD7-87A1-C1B09D100265}" destId="{E90A7428-488F-4C55-A5D9-A80482C0D1CA}" srcOrd="1" destOrd="0" presId="urn:microsoft.com/office/officeart/2005/8/layout/orgChart1"/>
    <dgm:cxn modelId="{1D68FCBA-5992-4816-BB3E-E2C86D657084}" type="presOf" srcId="{5CE24520-CAE4-49D5-91EF-5A0C17D2008B}" destId="{F205EDC3-748D-4C1D-8F0B-FB93712E65B5}" srcOrd="0" destOrd="0" presId="urn:microsoft.com/office/officeart/2005/8/layout/orgChart1"/>
    <dgm:cxn modelId="{44A038C6-1D49-4E32-B162-D123EA9CD03F}" type="presOf" srcId="{8A7990B1-89E4-4EF0-894A-75D42FD6BD81}" destId="{02239AE2-4A30-4285-925F-17C656C32C8A}" srcOrd="1" destOrd="0" presId="urn:microsoft.com/office/officeart/2005/8/layout/orgChart1"/>
    <dgm:cxn modelId="{ECEAE8CE-977D-496D-8DD7-A202EA7AE938}" type="presOf" srcId="{6EA8DCA1-3782-4D88-8A69-AD3D4B0D1FAA}" destId="{BF965CAC-DFEC-4094-894B-C7B06E86F549}" srcOrd="0" destOrd="0" presId="urn:microsoft.com/office/officeart/2005/8/layout/orgChart1"/>
    <dgm:cxn modelId="{537DA1DC-8208-4746-8F87-1C4A4ABF2320}" type="presOf" srcId="{CEB4B9D4-F18C-4A48-A58D-71AFF31048F0}" destId="{1DFB471D-6F65-4359-A15C-B13D11078583}" srcOrd="1" destOrd="0" presId="urn:microsoft.com/office/officeart/2005/8/layout/orgChart1"/>
    <dgm:cxn modelId="{ED3918E5-CE68-438A-805B-E512A740C20D}" type="presOf" srcId="{EE684ACD-DB63-4BFE-AFFD-BE80BB50176A}" destId="{78DB4329-EAA9-437A-B981-859E3F2DD0ED}" srcOrd="0" destOrd="0" presId="urn:microsoft.com/office/officeart/2005/8/layout/orgChart1"/>
    <dgm:cxn modelId="{5F6530EA-1E93-440C-A42A-29E92518DD7A}" srcId="{CEB4B9D4-F18C-4A48-A58D-71AFF31048F0}" destId="{DDAF6F4F-DCDD-464F-99ED-03A3E368C47C}" srcOrd="2" destOrd="0" parTransId="{D04E0F86-A392-49B9-BD1B-99C50931C2BA}" sibTransId="{D9ECA475-9F4A-4DB5-A2F7-46EC18530192}"/>
    <dgm:cxn modelId="{BCAD85F9-4564-49C9-8CB3-F5D75924AC66}" srcId="{DDAF6F4F-DCDD-464F-99ED-03A3E368C47C}" destId="{DD251891-FE9D-4640-BAE8-61C6C4B0C14E}" srcOrd="1" destOrd="0" parTransId="{8A400BA6-6106-449D-A452-D42821A38A81}" sibTransId="{43282A7C-CC51-43A7-88D4-E8C015795030}"/>
    <dgm:cxn modelId="{28D143FD-5081-4247-995F-3F4192B7BACA}" type="presOf" srcId="{6EA8DCA1-3782-4D88-8A69-AD3D4B0D1FAA}" destId="{EE85F549-FDB6-4294-80E7-6C6996A73384}" srcOrd="1" destOrd="0" presId="urn:microsoft.com/office/officeart/2005/8/layout/orgChart1"/>
    <dgm:cxn modelId="{02494FFF-45EF-436A-9A4C-C622754E8800}" type="presOf" srcId="{63DDD6A1-DC0C-4224-ADDE-9FB09BCC9260}" destId="{555F1212-83D5-401C-91A3-7A093D309E1B}" srcOrd="0" destOrd="0" presId="urn:microsoft.com/office/officeart/2005/8/layout/orgChart1"/>
    <dgm:cxn modelId="{55175EBE-5433-4C06-9EFE-82C23BA2EE98}" type="presParOf" srcId="{C84C5D50-EDA6-4478-88B7-C9408CAD366F}" destId="{18B739C0-F0BF-4047-B05F-7DD0E2164579}" srcOrd="0" destOrd="0" presId="urn:microsoft.com/office/officeart/2005/8/layout/orgChart1"/>
    <dgm:cxn modelId="{FA3C0883-80E1-4713-B480-BDB7C3B22A44}" type="presParOf" srcId="{18B739C0-F0BF-4047-B05F-7DD0E2164579}" destId="{48E7C4D1-D629-47BC-B90E-A7877043E05E}" srcOrd="0" destOrd="0" presId="urn:microsoft.com/office/officeart/2005/8/layout/orgChart1"/>
    <dgm:cxn modelId="{B94609A5-54C1-469E-8DD4-B65B2521A295}" type="presParOf" srcId="{48E7C4D1-D629-47BC-B90E-A7877043E05E}" destId="{0B7AA929-A70B-4568-B056-0F49CE3B7380}" srcOrd="0" destOrd="0" presId="urn:microsoft.com/office/officeart/2005/8/layout/orgChart1"/>
    <dgm:cxn modelId="{A2F9E33A-1CA0-4B11-8AF6-9503E6C61B7E}" type="presParOf" srcId="{48E7C4D1-D629-47BC-B90E-A7877043E05E}" destId="{1DFB471D-6F65-4359-A15C-B13D11078583}" srcOrd="1" destOrd="0" presId="urn:microsoft.com/office/officeart/2005/8/layout/orgChart1"/>
    <dgm:cxn modelId="{5D5963F6-37C6-4BC3-876B-6952013DAD42}" type="presParOf" srcId="{18B739C0-F0BF-4047-B05F-7DD0E2164579}" destId="{943D7B5A-8968-49C1-8587-A896EF6375BC}" srcOrd="1" destOrd="0" presId="urn:microsoft.com/office/officeart/2005/8/layout/orgChart1"/>
    <dgm:cxn modelId="{519ED091-2354-40AB-A5A1-BB0F3E32009D}" type="presParOf" srcId="{943D7B5A-8968-49C1-8587-A896EF6375BC}" destId="{F205EDC3-748D-4C1D-8F0B-FB93712E65B5}" srcOrd="0" destOrd="0" presId="urn:microsoft.com/office/officeart/2005/8/layout/orgChart1"/>
    <dgm:cxn modelId="{98FA45F2-5D8D-462D-ACC4-5EBCC2E4C2EA}" type="presParOf" srcId="{943D7B5A-8968-49C1-8587-A896EF6375BC}" destId="{3559B114-FFD2-42DA-9E8B-B519643A8C2D}" srcOrd="1" destOrd="0" presId="urn:microsoft.com/office/officeart/2005/8/layout/orgChart1"/>
    <dgm:cxn modelId="{4E1F49D6-7426-4B66-B131-FEDF535A3C89}" type="presParOf" srcId="{3559B114-FFD2-42DA-9E8B-B519643A8C2D}" destId="{1E33B26D-0F82-46AA-99EC-43634CC58B2C}" srcOrd="0" destOrd="0" presId="urn:microsoft.com/office/officeart/2005/8/layout/orgChart1"/>
    <dgm:cxn modelId="{B89A8516-E28F-4FA3-88FA-EBC0434123BA}" type="presParOf" srcId="{1E33B26D-0F82-46AA-99EC-43634CC58B2C}" destId="{4FB3E1BB-1346-46E3-BF3F-4763AAE69F2C}" srcOrd="0" destOrd="0" presId="urn:microsoft.com/office/officeart/2005/8/layout/orgChart1"/>
    <dgm:cxn modelId="{724920E7-B749-44C3-8B73-D661187D168A}" type="presParOf" srcId="{1E33B26D-0F82-46AA-99EC-43634CC58B2C}" destId="{02239AE2-4A30-4285-925F-17C656C32C8A}" srcOrd="1" destOrd="0" presId="urn:microsoft.com/office/officeart/2005/8/layout/orgChart1"/>
    <dgm:cxn modelId="{3B0F26D9-8795-494F-A34C-BCFEB7970807}" type="presParOf" srcId="{3559B114-FFD2-42DA-9E8B-B519643A8C2D}" destId="{81119E49-54F1-4503-B1BA-CF56D421D44E}" srcOrd="1" destOrd="0" presId="urn:microsoft.com/office/officeart/2005/8/layout/orgChart1"/>
    <dgm:cxn modelId="{2B133850-83F1-40E6-ADF4-4726F0E77C1F}" type="presParOf" srcId="{3559B114-FFD2-42DA-9E8B-B519643A8C2D}" destId="{9124D9CB-C80C-4BF4-8850-79E9F40AAAE7}" srcOrd="2" destOrd="0" presId="urn:microsoft.com/office/officeart/2005/8/layout/orgChart1"/>
    <dgm:cxn modelId="{CE38DCE9-F2E7-4837-B254-4915836AA21B}" type="presParOf" srcId="{943D7B5A-8968-49C1-8587-A896EF6375BC}" destId="{78DB4329-EAA9-437A-B981-859E3F2DD0ED}" srcOrd="2" destOrd="0" presId="urn:microsoft.com/office/officeart/2005/8/layout/orgChart1"/>
    <dgm:cxn modelId="{DBC263BE-BDBD-460A-8F45-B7135C2B4E0E}" type="presParOf" srcId="{943D7B5A-8968-49C1-8587-A896EF6375BC}" destId="{18FBBFF4-1184-4F89-9145-CC9325212F59}" srcOrd="3" destOrd="0" presId="urn:microsoft.com/office/officeart/2005/8/layout/orgChart1"/>
    <dgm:cxn modelId="{0B572E1A-E3C4-4ACA-808E-79B69DBD16F7}" type="presParOf" srcId="{18FBBFF4-1184-4F89-9145-CC9325212F59}" destId="{9431AFFE-4222-41D6-9138-FD7DB78C7E8B}" srcOrd="0" destOrd="0" presId="urn:microsoft.com/office/officeart/2005/8/layout/orgChart1"/>
    <dgm:cxn modelId="{EAAE590F-7D2B-4D2B-8B67-87F09A8887C9}" type="presParOf" srcId="{9431AFFE-4222-41D6-9138-FD7DB78C7E8B}" destId="{67DEB70B-8F55-41EC-8CB0-533C817EB7FE}" srcOrd="0" destOrd="0" presId="urn:microsoft.com/office/officeart/2005/8/layout/orgChart1"/>
    <dgm:cxn modelId="{6333623D-5515-41C4-A46C-6C74E83E2C7C}" type="presParOf" srcId="{9431AFFE-4222-41D6-9138-FD7DB78C7E8B}" destId="{E90A7428-488F-4C55-A5D9-A80482C0D1CA}" srcOrd="1" destOrd="0" presId="urn:microsoft.com/office/officeart/2005/8/layout/orgChart1"/>
    <dgm:cxn modelId="{B22435C8-1906-4C70-89DE-4262F7F4A619}" type="presParOf" srcId="{18FBBFF4-1184-4F89-9145-CC9325212F59}" destId="{06236646-5B82-4846-B2FA-BB1496DA598E}" srcOrd="1" destOrd="0" presId="urn:microsoft.com/office/officeart/2005/8/layout/orgChart1"/>
    <dgm:cxn modelId="{CE77E082-A1FE-43FC-8479-DCBA4ECC0AD7}" type="presParOf" srcId="{18FBBFF4-1184-4F89-9145-CC9325212F59}" destId="{F8BCBB6A-A7AB-4218-8C17-41F59C9C189B}" srcOrd="2" destOrd="0" presId="urn:microsoft.com/office/officeart/2005/8/layout/orgChart1"/>
    <dgm:cxn modelId="{22559CBD-742B-489C-B0B9-ED8516F21CEF}" type="presParOf" srcId="{943D7B5A-8968-49C1-8587-A896EF6375BC}" destId="{648C73FA-90F3-4FDB-93B8-19BF2C76543C}" srcOrd="4" destOrd="0" presId="urn:microsoft.com/office/officeart/2005/8/layout/orgChart1"/>
    <dgm:cxn modelId="{1E89EE58-DF59-4FEF-B5F8-F369B28B4E32}" type="presParOf" srcId="{943D7B5A-8968-49C1-8587-A896EF6375BC}" destId="{78F6A2F7-D417-4E67-AC89-94F1451FEA3A}" srcOrd="5" destOrd="0" presId="urn:microsoft.com/office/officeart/2005/8/layout/orgChart1"/>
    <dgm:cxn modelId="{8EDADB36-7A31-4BA5-B98F-4B13AE18563C}" type="presParOf" srcId="{78F6A2F7-D417-4E67-AC89-94F1451FEA3A}" destId="{9292B906-4D3B-4786-9C08-4F032A9DA2EE}" srcOrd="0" destOrd="0" presId="urn:microsoft.com/office/officeart/2005/8/layout/orgChart1"/>
    <dgm:cxn modelId="{2C78A65C-A66D-46F2-946B-666AD209FC55}" type="presParOf" srcId="{9292B906-4D3B-4786-9C08-4F032A9DA2EE}" destId="{998D9124-0AD9-40BB-A47B-2CFBFCAEE597}" srcOrd="0" destOrd="0" presId="urn:microsoft.com/office/officeart/2005/8/layout/orgChart1"/>
    <dgm:cxn modelId="{1BEE3846-2171-4A3D-BDF1-6821C4FBA308}" type="presParOf" srcId="{9292B906-4D3B-4786-9C08-4F032A9DA2EE}" destId="{85FF2011-CA94-4D1D-BFB9-38DA42CDFD19}" srcOrd="1" destOrd="0" presId="urn:microsoft.com/office/officeart/2005/8/layout/orgChart1"/>
    <dgm:cxn modelId="{BC9804B0-391F-420D-9E9D-D673284CDC26}" type="presParOf" srcId="{78F6A2F7-D417-4E67-AC89-94F1451FEA3A}" destId="{E9D597CE-9525-4C07-9EE1-4A9A24D35725}" srcOrd="1" destOrd="0" presId="urn:microsoft.com/office/officeart/2005/8/layout/orgChart1"/>
    <dgm:cxn modelId="{1EFBC063-B298-465F-9A65-C59E4367FED9}" type="presParOf" srcId="{E9D597CE-9525-4C07-9EE1-4A9A24D35725}" destId="{555F1212-83D5-401C-91A3-7A093D309E1B}" srcOrd="0" destOrd="0" presId="urn:microsoft.com/office/officeart/2005/8/layout/orgChart1"/>
    <dgm:cxn modelId="{49BDB0C8-55E3-4F80-B877-FEDAF0C8F1EB}" type="presParOf" srcId="{E9D597CE-9525-4C07-9EE1-4A9A24D35725}" destId="{C5C4306D-1815-43B9-8F38-AAB893471B85}" srcOrd="1" destOrd="0" presId="urn:microsoft.com/office/officeart/2005/8/layout/orgChart1"/>
    <dgm:cxn modelId="{86FBEDE7-F422-49EF-BC04-69F45ECDD083}" type="presParOf" srcId="{C5C4306D-1815-43B9-8F38-AAB893471B85}" destId="{59CB3D09-3286-4E49-966C-22BE0AE81A47}" srcOrd="0" destOrd="0" presId="urn:microsoft.com/office/officeart/2005/8/layout/orgChart1"/>
    <dgm:cxn modelId="{2CE96082-664F-426A-9B8F-413082E60909}" type="presParOf" srcId="{59CB3D09-3286-4E49-966C-22BE0AE81A47}" destId="{804E48D4-8B2E-4164-8253-FDBB4224F392}" srcOrd="0" destOrd="0" presId="urn:microsoft.com/office/officeart/2005/8/layout/orgChart1"/>
    <dgm:cxn modelId="{0AAFD574-59BB-46BC-BE25-7825B33D03BC}" type="presParOf" srcId="{59CB3D09-3286-4E49-966C-22BE0AE81A47}" destId="{5EF7417F-206F-46AA-97DA-6734DA28A2BC}" srcOrd="1" destOrd="0" presId="urn:microsoft.com/office/officeart/2005/8/layout/orgChart1"/>
    <dgm:cxn modelId="{5C4C9B8B-715A-411B-B405-63DD5BA140FC}" type="presParOf" srcId="{C5C4306D-1815-43B9-8F38-AAB893471B85}" destId="{15242498-D5F0-48FD-A1A6-320ABCA79115}" srcOrd="1" destOrd="0" presId="urn:microsoft.com/office/officeart/2005/8/layout/orgChart1"/>
    <dgm:cxn modelId="{6CFCC692-F229-4CD5-B728-1AFE9308378A}" type="presParOf" srcId="{C5C4306D-1815-43B9-8F38-AAB893471B85}" destId="{E3F58200-B4D8-43F6-AC97-D7D304C9C276}" srcOrd="2" destOrd="0" presId="urn:microsoft.com/office/officeart/2005/8/layout/orgChart1"/>
    <dgm:cxn modelId="{2FCC77D5-D75F-466D-962A-1CE499F1E69B}" type="presParOf" srcId="{E9D597CE-9525-4C07-9EE1-4A9A24D35725}" destId="{E745BBB2-FE23-4B7F-9FB4-FC0684312601}" srcOrd="2" destOrd="0" presId="urn:microsoft.com/office/officeart/2005/8/layout/orgChart1"/>
    <dgm:cxn modelId="{14C35F80-CA51-4369-85AD-351522C3721D}" type="presParOf" srcId="{E9D597CE-9525-4C07-9EE1-4A9A24D35725}" destId="{52575935-B459-4814-8496-1D9FCA131336}" srcOrd="3" destOrd="0" presId="urn:microsoft.com/office/officeart/2005/8/layout/orgChart1"/>
    <dgm:cxn modelId="{831A0B48-165E-478B-9CCB-E9A2CFE15396}" type="presParOf" srcId="{52575935-B459-4814-8496-1D9FCA131336}" destId="{2F5E57E7-C932-4462-97BA-1178849CCAD9}" srcOrd="0" destOrd="0" presId="urn:microsoft.com/office/officeart/2005/8/layout/orgChart1"/>
    <dgm:cxn modelId="{37636EC2-EB5A-43BB-884B-9FC1611F63C0}" type="presParOf" srcId="{2F5E57E7-C932-4462-97BA-1178849CCAD9}" destId="{C7BDBF08-D018-4621-8569-4FC989655C03}" srcOrd="0" destOrd="0" presId="urn:microsoft.com/office/officeart/2005/8/layout/orgChart1"/>
    <dgm:cxn modelId="{93180CC1-9EC0-4BE2-BBF2-A30103034611}" type="presParOf" srcId="{2F5E57E7-C932-4462-97BA-1178849CCAD9}" destId="{F95A3777-C106-49E7-A878-9645D48256EE}" srcOrd="1" destOrd="0" presId="urn:microsoft.com/office/officeart/2005/8/layout/orgChart1"/>
    <dgm:cxn modelId="{D7BD061E-EC3C-4348-B14D-EA7C3D2CA7F0}" type="presParOf" srcId="{52575935-B459-4814-8496-1D9FCA131336}" destId="{2474BE85-3933-464B-8941-1B69535A6066}" srcOrd="1" destOrd="0" presId="urn:microsoft.com/office/officeart/2005/8/layout/orgChart1"/>
    <dgm:cxn modelId="{349E5DDD-88CC-4FDA-BF0D-DA3097A7381A}" type="presParOf" srcId="{2474BE85-3933-464B-8941-1B69535A6066}" destId="{58437A67-4155-4AB8-BFE5-A2BC79902B44}" srcOrd="0" destOrd="0" presId="urn:microsoft.com/office/officeart/2005/8/layout/orgChart1"/>
    <dgm:cxn modelId="{33201BAC-0009-4E8B-9BAC-582437539A52}" type="presParOf" srcId="{2474BE85-3933-464B-8941-1B69535A6066}" destId="{5A1E506C-2A4E-4945-8328-AC1DAAF5EAD7}" srcOrd="1" destOrd="0" presId="urn:microsoft.com/office/officeart/2005/8/layout/orgChart1"/>
    <dgm:cxn modelId="{49C801C1-9164-453F-8354-45EB4BE2B698}" type="presParOf" srcId="{5A1E506C-2A4E-4945-8328-AC1DAAF5EAD7}" destId="{AF96A8FF-CAE8-4501-8253-C11FB18C0EEA}" srcOrd="0" destOrd="0" presId="urn:microsoft.com/office/officeart/2005/8/layout/orgChart1"/>
    <dgm:cxn modelId="{B5397A38-0391-4879-8304-1A7F1EFFFC52}" type="presParOf" srcId="{AF96A8FF-CAE8-4501-8253-C11FB18C0EEA}" destId="{BF965CAC-DFEC-4094-894B-C7B06E86F549}" srcOrd="0" destOrd="0" presId="urn:microsoft.com/office/officeart/2005/8/layout/orgChart1"/>
    <dgm:cxn modelId="{7A20CC0D-2BEA-4DF6-8810-E6BD187DDAA5}" type="presParOf" srcId="{AF96A8FF-CAE8-4501-8253-C11FB18C0EEA}" destId="{EE85F549-FDB6-4294-80E7-6C6996A73384}" srcOrd="1" destOrd="0" presId="urn:microsoft.com/office/officeart/2005/8/layout/orgChart1"/>
    <dgm:cxn modelId="{8A0476DE-7B3B-462B-9C4E-7EA0880FEE25}" type="presParOf" srcId="{5A1E506C-2A4E-4945-8328-AC1DAAF5EAD7}" destId="{62621468-80BC-4581-B901-B7F1CD249487}" srcOrd="1" destOrd="0" presId="urn:microsoft.com/office/officeart/2005/8/layout/orgChart1"/>
    <dgm:cxn modelId="{3D2BCF7F-FB25-4311-8033-069FBF2874D4}" type="presParOf" srcId="{5A1E506C-2A4E-4945-8328-AC1DAAF5EAD7}" destId="{D0043B42-50AD-4C50-9C50-EA6C20E06F4F}" srcOrd="2" destOrd="0" presId="urn:microsoft.com/office/officeart/2005/8/layout/orgChart1"/>
    <dgm:cxn modelId="{96D83160-750F-4E45-A517-9EAA5E079FEB}" type="presParOf" srcId="{52575935-B459-4814-8496-1D9FCA131336}" destId="{A9698F35-FAD6-4561-8231-63EC0166F28C}" srcOrd="2" destOrd="0" presId="urn:microsoft.com/office/officeart/2005/8/layout/orgChart1"/>
    <dgm:cxn modelId="{5AF440DB-2512-4048-BD0C-CE78D5736467}" type="presParOf" srcId="{E9D597CE-9525-4C07-9EE1-4A9A24D35725}" destId="{AD19AAE1-5C6A-4889-8B60-323D0E5FC354}" srcOrd="4" destOrd="0" presId="urn:microsoft.com/office/officeart/2005/8/layout/orgChart1"/>
    <dgm:cxn modelId="{B487CC20-98DB-4693-8EF6-1ED04E3F7FAC}" type="presParOf" srcId="{E9D597CE-9525-4C07-9EE1-4A9A24D35725}" destId="{B27AC6A8-85CA-45A7-BE15-51BA04D4167F}" srcOrd="5" destOrd="0" presId="urn:microsoft.com/office/officeart/2005/8/layout/orgChart1"/>
    <dgm:cxn modelId="{2E068548-F533-4FB7-BBE8-DC6986A000E8}" type="presParOf" srcId="{B27AC6A8-85CA-45A7-BE15-51BA04D4167F}" destId="{55575BFF-1B9A-474B-9317-040DB3F59196}" srcOrd="0" destOrd="0" presId="urn:microsoft.com/office/officeart/2005/8/layout/orgChart1"/>
    <dgm:cxn modelId="{EE43D383-CF83-4979-A16E-8D5920BF131A}" type="presParOf" srcId="{55575BFF-1B9A-474B-9317-040DB3F59196}" destId="{E419A8C3-2AA4-4059-8BD7-79456324DE6F}" srcOrd="0" destOrd="0" presId="urn:microsoft.com/office/officeart/2005/8/layout/orgChart1"/>
    <dgm:cxn modelId="{17550916-ACB1-4DD2-A05E-EB60AE914BBC}" type="presParOf" srcId="{55575BFF-1B9A-474B-9317-040DB3F59196}" destId="{DF1F84D1-BFA4-485A-A93C-3E4F040D9CA3}" srcOrd="1" destOrd="0" presId="urn:microsoft.com/office/officeart/2005/8/layout/orgChart1"/>
    <dgm:cxn modelId="{1A7B9C72-FF2F-4F7C-AD6F-11EC0F976F71}" type="presParOf" srcId="{B27AC6A8-85CA-45A7-BE15-51BA04D4167F}" destId="{02DED902-82D5-4A80-A3E8-C161406A2D2D}" srcOrd="1" destOrd="0" presId="urn:microsoft.com/office/officeart/2005/8/layout/orgChart1"/>
    <dgm:cxn modelId="{5065DBB9-F3CC-4B11-BF9B-F0168EA54417}" type="presParOf" srcId="{B27AC6A8-85CA-45A7-BE15-51BA04D4167F}" destId="{1D06A778-9993-47B4-B614-529019C8FBB8}" srcOrd="2" destOrd="0" presId="urn:microsoft.com/office/officeart/2005/8/layout/orgChart1"/>
    <dgm:cxn modelId="{0476FBFB-16D2-4228-931A-C660C7700690}" type="presParOf" srcId="{78F6A2F7-D417-4E67-AC89-94F1451FEA3A}" destId="{24CA06C2-4968-4340-ADC5-E10F7A570754}" srcOrd="2" destOrd="0" presId="urn:microsoft.com/office/officeart/2005/8/layout/orgChart1"/>
    <dgm:cxn modelId="{5AC77DE5-1B8B-430D-BBD2-138323306F85}" type="presParOf" srcId="{18B739C0-F0BF-4047-B05F-7DD0E2164579}" destId="{106F1827-195C-45E5-9DED-02A2AE17B6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0D2963-5792-49A1-8138-9CFFA2097B34}" type="doc">
      <dgm:prSet loTypeId="urn:microsoft.com/office/officeart/2005/8/layout/target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F5B2B2B-383F-464A-88BD-E0BEB649F3AD}">
      <dgm:prSet phldrT="[Текст]" custT="1"/>
      <dgm:spPr/>
      <dgm:t>
        <a:bodyPr/>
        <a:lstStyle/>
        <a:p>
          <a:pPr algn="l"/>
          <a:r>
            <a:rPr lang="en-US" sz="3600" b="1" dirty="0"/>
            <a:t>ERP</a:t>
          </a:r>
        </a:p>
      </dgm:t>
    </dgm:pt>
    <dgm:pt modelId="{4D0F3D62-99E2-436A-B460-B22A875845CE}" type="parTrans" cxnId="{756AECCF-674D-4100-943B-2C097FEAAB8F}">
      <dgm:prSet/>
      <dgm:spPr/>
      <dgm:t>
        <a:bodyPr/>
        <a:lstStyle/>
        <a:p>
          <a:endParaRPr lang="ru-RU"/>
        </a:p>
      </dgm:t>
    </dgm:pt>
    <dgm:pt modelId="{87D019E0-8CD7-4EFB-86CE-672F3368D1D9}" type="sibTrans" cxnId="{756AECCF-674D-4100-943B-2C097FEAAB8F}">
      <dgm:prSet/>
      <dgm:spPr/>
      <dgm:t>
        <a:bodyPr/>
        <a:lstStyle/>
        <a:p>
          <a:endParaRPr lang="ru-RU"/>
        </a:p>
      </dgm:t>
    </dgm:pt>
    <dgm:pt modelId="{258C16A5-B61F-4A4B-A513-62BD38975CDD}">
      <dgm:prSet phldrT="[Текст]" custT="1"/>
      <dgm:spPr/>
      <dgm:t>
        <a:bodyPr/>
        <a:lstStyle/>
        <a:p>
          <a:pPr algn="l"/>
          <a:r>
            <a:rPr lang="en-US" sz="3600" b="1" dirty="0"/>
            <a:t>MRP II</a:t>
          </a:r>
          <a:endParaRPr lang="ru-RU" sz="3600" b="1" dirty="0"/>
        </a:p>
      </dgm:t>
    </dgm:pt>
    <dgm:pt modelId="{00D23363-EAC6-4B2A-84AE-1BB09D75F672}" type="parTrans" cxnId="{D21B936E-18D1-47A8-A9EC-6348104C3E8C}">
      <dgm:prSet/>
      <dgm:spPr/>
      <dgm:t>
        <a:bodyPr/>
        <a:lstStyle/>
        <a:p>
          <a:endParaRPr lang="ru-RU"/>
        </a:p>
      </dgm:t>
    </dgm:pt>
    <dgm:pt modelId="{6536648D-D051-4102-BC55-14AAB9399B8E}" type="sibTrans" cxnId="{D21B936E-18D1-47A8-A9EC-6348104C3E8C}">
      <dgm:prSet/>
      <dgm:spPr/>
      <dgm:t>
        <a:bodyPr/>
        <a:lstStyle/>
        <a:p>
          <a:endParaRPr lang="ru-RU"/>
        </a:p>
      </dgm:t>
    </dgm:pt>
    <dgm:pt modelId="{37FD0911-B5BA-4D6C-B013-926CC77CD62D}">
      <dgm:prSet phldrT="[Текст]" custT="1"/>
      <dgm:spPr/>
      <dgm:t>
        <a:bodyPr/>
        <a:lstStyle/>
        <a:p>
          <a:pPr algn="l"/>
          <a:r>
            <a:rPr lang="en-US" sz="3600" b="1" dirty="0"/>
            <a:t>MRP</a:t>
          </a:r>
          <a:endParaRPr lang="ru-RU" sz="3600" b="1" dirty="0"/>
        </a:p>
      </dgm:t>
    </dgm:pt>
    <dgm:pt modelId="{99172C45-C60A-49CD-A803-E496071F4070}" type="parTrans" cxnId="{D8536BA8-962B-4983-AFFA-B3FC166AA98C}">
      <dgm:prSet/>
      <dgm:spPr/>
      <dgm:t>
        <a:bodyPr/>
        <a:lstStyle/>
        <a:p>
          <a:endParaRPr lang="ru-RU"/>
        </a:p>
      </dgm:t>
    </dgm:pt>
    <dgm:pt modelId="{E74A06AB-2B7A-4BD8-B9ED-D803FD4B7807}" type="sibTrans" cxnId="{D8536BA8-962B-4983-AFFA-B3FC166AA98C}">
      <dgm:prSet/>
      <dgm:spPr/>
      <dgm:t>
        <a:bodyPr/>
        <a:lstStyle/>
        <a:p>
          <a:endParaRPr lang="ru-RU"/>
        </a:p>
      </dgm:t>
    </dgm:pt>
    <dgm:pt modelId="{36ED3D83-4B60-406C-A279-843ECBA8629A}">
      <dgm:prSet phldrT="[Текст]" custT="1"/>
      <dgm:spPr/>
      <dgm:t>
        <a:bodyPr/>
        <a:lstStyle/>
        <a:p>
          <a:r>
            <a:rPr lang="ru-RU" sz="2000" dirty="0"/>
            <a:t>основной план производства</a:t>
          </a:r>
        </a:p>
      </dgm:t>
    </dgm:pt>
    <dgm:pt modelId="{DE731330-44C1-45DE-9639-88A47DE1CB70}" type="parTrans" cxnId="{3925DB98-9C8A-4C5F-AD2F-0668DC2EB3C1}">
      <dgm:prSet/>
      <dgm:spPr/>
      <dgm:t>
        <a:bodyPr/>
        <a:lstStyle/>
        <a:p>
          <a:endParaRPr lang="ru-RU"/>
        </a:p>
      </dgm:t>
    </dgm:pt>
    <dgm:pt modelId="{5172C85F-56F5-4E9D-897A-743E8697C4D6}" type="sibTrans" cxnId="{3925DB98-9C8A-4C5F-AD2F-0668DC2EB3C1}">
      <dgm:prSet/>
      <dgm:spPr/>
      <dgm:t>
        <a:bodyPr/>
        <a:lstStyle/>
        <a:p>
          <a:endParaRPr lang="ru-RU"/>
        </a:p>
      </dgm:t>
    </dgm:pt>
    <dgm:pt modelId="{223E9ACB-2849-4F50-B18F-FB14827EF256}">
      <dgm:prSet phldrT="[Текст]" custT="1"/>
      <dgm:spPr/>
      <dgm:t>
        <a:bodyPr/>
        <a:lstStyle/>
        <a:p>
          <a:r>
            <a:rPr lang="ru-RU" sz="2000" dirty="0"/>
            <a:t>спецификации</a:t>
          </a:r>
        </a:p>
      </dgm:t>
    </dgm:pt>
    <dgm:pt modelId="{C867E43A-97B3-48A1-8A32-24EBBFC683F5}" type="parTrans" cxnId="{8B22F9E3-4E51-4CA4-9E77-BA402205F2A8}">
      <dgm:prSet/>
      <dgm:spPr/>
      <dgm:t>
        <a:bodyPr/>
        <a:lstStyle/>
        <a:p>
          <a:endParaRPr lang="ru-RU"/>
        </a:p>
      </dgm:t>
    </dgm:pt>
    <dgm:pt modelId="{46F564C5-0D90-46BD-97AA-8F96D0A8579F}" type="sibTrans" cxnId="{8B22F9E3-4E51-4CA4-9E77-BA402205F2A8}">
      <dgm:prSet/>
      <dgm:spPr/>
      <dgm:t>
        <a:bodyPr/>
        <a:lstStyle/>
        <a:p>
          <a:endParaRPr lang="ru-RU"/>
        </a:p>
      </dgm:t>
    </dgm:pt>
    <dgm:pt modelId="{407B8FB0-DDD2-49A0-BB54-63B6AD573EBD}">
      <dgm:prSet phldrT="[Текст]" custT="1"/>
      <dgm:spPr/>
      <dgm:t>
        <a:bodyPr/>
        <a:lstStyle/>
        <a:p>
          <a:r>
            <a:rPr lang="ru-RU" sz="2000" dirty="0"/>
            <a:t>производственные мощности</a:t>
          </a:r>
        </a:p>
      </dgm:t>
    </dgm:pt>
    <dgm:pt modelId="{D85B27A2-074A-4D9D-ACB1-D0D7DE8479BB}" type="parTrans" cxnId="{4E028918-778C-438C-A091-C84A42E7BC67}">
      <dgm:prSet/>
      <dgm:spPr/>
      <dgm:t>
        <a:bodyPr/>
        <a:lstStyle/>
        <a:p>
          <a:endParaRPr lang="ru-RU"/>
        </a:p>
      </dgm:t>
    </dgm:pt>
    <dgm:pt modelId="{B8823EF3-F72E-4675-B4F9-CE06EE5268F8}" type="sibTrans" cxnId="{4E028918-778C-438C-A091-C84A42E7BC67}">
      <dgm:prSet/>
      <dgm:spPr/>
      <dgm:t>
        <a:bodyPr/>
        <a:lstStyle/>
        <a:p>
          <a:endParaRPr lang="ru-RU"/>
        </a:p>
      </dgm:t>
    </dgm:pt>
    <dgm:pt modelId="{AD74A31A-5C75-4404-8017-6A21CB67857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/>
            <a:t>план загрузки производственных мощностей</a:t>
          </a:r>
        </a:p>
      </dgm:t>
    </dgm:pt>
    <dgm:pt modelId="{D8A35747-6260-4884-A016-19032D280370}" type="parTrans" cxnId="{56EBBDDC-7A58-4F52-8E0A-E022F16A3D6C}">
      <dgm:prSet/>
      <dgm:spPr/>
      <dgm:t>
        <a:bodyPr/>
        <a:lstStyle/>
        <a:p>
          <a:endParaRPr lang="ru-RU"/>
        </a:p>
      </dgm:t>
    </dgm:pt>
    <dgm:pt modelId="{6A86D8AD-5B76-40E6-8D65-72CFBF0002AD}" type="sibTrans" cxnId="{56EBBDDC-7A58-4F52-8E0A-E022F16A3D6C}">
      <dgm:prSet/>
      <dgm:spPr/>
      <dgm:t>
        <a:bodyPr/>
        <a:lstStyle/>
        <a:p>
          <a:endParaRPr lang="ru-RU"/>
        </a:p>
      </dgm:t>
    </dgm:pt>
    <dgm:pt modelId="{8307A1C4-B8F0-4018-9EB8-64C530C8976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/>
            <a:t>прогнозирование спроса</a:t>
          </a:r>
        </a:p>
      </dgm:t>
    </dgm:pt>
    <dgm:pt modelId="{313182B5-1A29-49F9-9821-A5AB2C0EA0C7}" type="parTrans" cxnId="{AA4587F7-F46E-4A2F-8812-6E4D4D83626C}">
      <dgm:prSet/>
      <dgm:spPr/>
      <dgm:t>
        <a:bodyPr/>
        <a:lstStyle/>
        <a:p>
          <a:endParaRPr lang="ru-RU"/>
        </a:p>
      </dgm:t>
    </dgm:pt>
    <dgm:pt modelId="{008D0AA7-B27E-4B63-B0DD-30436A976B49}" type="sibTrans" cxnId="{AA4587F7-F46E-4A2F-8812-6E4D4D83626C}">
      <dgm:prSet/>
      <dgm:spPr/>
      <dgm:t>
        <a:bodyPr/>
        <a:lstStyle/>
        <a:p>
          <a:endParaRPr lang="ru-RU"/>
        </a:p>
      </dgm:t>
    </dgm:pt>
    <dgm:pt modelId="{E289E3D5-EA04-4838-82C7-03337F925B5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/>
            <a:t>контроль качества</a:t>
          </a:r>
        </a:p>
      </dgm:t>
    </dgm:pt>
    <dgm:pt modelId="{553F449B-647D-4930-8357-C382150535A8}" type="parTrans" cxnId="{0804FE8B-E5C4-40C6-82AA-F4EB3CFD77AF}">
      <dgm:prSet/>
      <dgm:spPr/>
      <dgm:t>
        <a:bodyPr/>
        <a:lstStyle/>
        <a:p>
          <a:endParaRPr lang="ru-RU"/>
        </a:p>
      </dgm:t>
    </dgm:pt>
    <dgm:pt modelId="{A89E4E4C-9258-4A75-A530-E4F04BDD0D76}" type="sibTrans" cxnId="{0804FE8B-E5C4-40C6-82AA-F4EB3CFD77AF}">
      <dgm:prSet/>
      <dgm:spPr/>
      <dgm:t>
        <a:bodyPr/>
        <a:lstStyle/>
        <a:p>
          <a:endParaRPr lang="ru-RU"/>
        </a:p>
      </dgm:t>
    </dgm:pt>
    <dgm:pt modelId="{88A651FB-6467-4B25-88F2-2F7B38C0719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dirty="0"/>
            <a:t>учет</a:t>
          </a:r>
        </a:p>
      </dgm:t>
    </dgm:pt>
    <dgm:pt modelId="{332B3D80-151C-45A5-9662-5BFF0674CE30}" type="parTrans" cxnId="{1E794CAA-2FDD-47C3-9268-62C810DD9A4D}">
      <dgm:prSet/>
      <dgm:spPr/>
      <dgm:t>
        <a:bodyPr/>
        <a:lstStyle/>
        <a:p>
          <a:endParaRPr lang="ru-RU"/>
        </a:p>
      </dgm:t>
    </dgm:pt>
    <dgm:pt modelId="{85C5FBBD-839E-47FE-8B3A-B430361BA2B6}" type="sibTrans" cxnId="{1E794CAA-2FDD-47C3-9268-62C810DD9A4D}">
      <dgm:prSet/>
      <dgm:spPr/>
      <dgm:t>
        <a:bodyPr/>
        <a:lstStyle/>
        <a:p>
          <a:endParaRPr lang="ru-RU"/>
        </a:p>
      </dgm:t>
    </dgm:pt>
    <dgm:pt modelId="{9E7ED396-9A21-419A-A1D1-1054575602EF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2000" dirty="0"/>
            <a:t>финансы</a:t>
          </a:r>
          <a:endParaRPr lang="en-US" sz="2000" dirty="0"/>
        </a:p>
      </dgm:t>
    </dgm:pt>
    <dgm:pt modelId="{886D9B2A-9E7D-4586-BE2D-63504FAE6DDD}" type="parTrans" cxnId="{3D12A422-A727-48A0-9459-0EF2E9BA6A02}">
      <dgm:prSet/>
      <dgm:spPr/>
      <dgm:t>
        <a:bodyPr/>
        <a:lstStyle/>
        <a:p>
          <a:endParaRPr lang="ru-RU"/>
        </a:p>
      </dgm:t>
    </dgm:pt>
    <dgm:pt modelId="{16B3FF57-CD79-4801-99F1-62D087A1ED8E}" type="sibTrans" cxnId="{3D12A422-A727-48A0-9459-0EF2E9BA6A02}">
      <dgm:prSet/>
      <dgm:spPr/>
      <dgm:t>
        <a:bodyPr/>
        <a:lstStyle/>
        <a:p>
          <a:endParaRPr lang="ru-RU"/>
        </a:p>
      </dgm:t>
    </dgm:pt>
    <dgm:pt modelId="{51376B72-E581-4376-B6AE-1C6530684AA0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000" dirty="0"/>
            <a:t>CRM - </a:t>
          </a:r>
          <a:r>
            <a:rPr lang="ru-RU" sz="2000" dirty="0"/>
            <a:t>отношения с клиентами</a:t>
          </a:r>
          <a:endParaRPr lang="en-US" sz="2000" dirty="0"/>
        </a:p>
      </dgm:t>
    </dgm:pt>
    <dgm:pt modelId="{3E95DB75-0E9D-4495-9561-47E965AB2D17}" type="parTrans" cxnId="{048F3AFB-B767-4CAC-B13F-923B5EEEF5B2}">
      <dgm:prSet/>
      <dgm:spPr/>
      <dgm:t>
        <a:bodyPr/>
        <a:lstStyle/>
        <a:p>
          <a:endParaRPr lang="ru-RU"/>
        </a:p>
      </dgm:t>
    </dgm:pt>
    <dgm:pt modelId="{363A8D65-E064-40EF-9E05-958EFD74B60E}" type="sibTrans" cxnId="{048F3AFB-B767-4CAC-B13F-923B5EEEF5B2}">
      <dgm:prSet/>
      <dgm:spPr/>
      <dgm:t>
        <a:bodyPr/>
        <a:lstStyle/>
        <a:p>
          <a:endParaRPr lang="ru-RU"/>
        </a:p>
      </dgm:t>
    </dgm:pt>
    <dgm:pt modelId="{932A4994-7D39-405A-9CE4-DC9E2AE696AE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000" dirty="0"/>
            <a:t>SCM </a:t>
          </a:r>
          <a:r>
            <a:rPr lang="ru-RU" sz="2000" dirty="0"/>
            <a:t>– цепочки поставок</a:t>
          </a:r>
          <a:endParaRPr lang="en-US" sz="2000" dirty="0"/>
        </a:p>
      </dgm:t>
    </dgm:pt>
    <dgm:pt modelId="{8552746D-9EC1-46F4-9527-35B4C09710E1}" type="parTrans" cxnId="{8F53D6BA-AE3F-4FB9-9A4C-FC67C48DA2C0}">
      <dgm:prSet/>
      <dgm:spPr/>
      <dgm:t>
        <a:bodyPr/>
        <a:lstStyle/>
        <a:p>
          <a:endParaRPr lang="ru-RU"/>
        </a:p>
      </dgm:t>
    </dgm:pt>
    <dgm:pt modelId="{F3C34F21-45A0-476B-868E-86F3BAB86FF3}" type="sibTrans" cxnId="{8F53D6BA-AE3F-4FB9-9A4C-FC67C48DA2C0}">
      <dgm:prSet/>
      <dgm:spPr/>
      <dgm:t>
        <a:bodyPr/>
        <a:lstStyle/>
        <a:p>
          <a:endParaRPr lang="ru-RU"/>
        </a:p>
      </dgm:t>
    </dgm:pt>
    <dgm:pt modelId="{867E8E2C-AB03-454D-A370-86071FAFC3B8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000" dirty="0"/>
            <a:t>HR – </a:t>
          </a:r>
          <a:r>
            <a:rPr lang="ru-RU" sz="2000" dirty="0"/>
            <a:t>кадры</a:t>
          </a:r>
          <a:endParaRPr lang="en-US" sz="2000" dirty="0"/>
        </a:p>
      </dgm:t>
    </dgm:pt>
    <dgm:pt modelId="{C08F559D-BF4C-4337-8227-680538B7D106}" type="parTrans" cxnId="{91B80EA2-8EF9-4247-AD85-077F833CF583}">
      <dgm:prSet/>
      <dgm:spPr/>
      <dgm:t>
        <a:bodyPr/>
        <a:lstStyle/>
        <a:p>
          <a:endParaRPr lang="ru-RU"/>
        </a:p>
      </dgm:t>
    </dgm:pt>
    <dgm:pt modelId="{B11ABE0C-3552-41E1-9753-CD3E0C613A8B}" type="sibTrans" cxnId="{91B80EA2-8EF9-4247-AD85-077F833CF583}">
      <dgm:prSet/>
      <dgm:spPr/>
      <dgm:t>
        <a:bodyPr/>
        <a:lstStyle/>
        <a:p>
          <a:endParaRPr lang="ru-RU"/>
        </a:p>
      </dgm:t>
    </dgm:pt>
    <dgm:pt modelId="{F8E298F4-8DF2-455C-BB13-0DF382F63A88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2000" dirty="0"/>
            <a:t>маркетинг</a:t>
          </a:r>
          <a:endParaRPr lang="en-US" sz="2000" dirty="0"/>
        </a:p>
      </dgm:t>
    </dgm:pt>
    <dgm:pt modelId="{F55A2CD1-D6FB-46EF-A3C7-371563C43FD6}" type="parTrans" cxnId="{ED5900BF-C4A5-46E2-931D-759FC75E80CD}">
      <dgm:prSet/>
      <dgm:spPr/>
      <dgm:t>
        <a:bodyPr/>
        <a:lstStyle/>
        <a:p>
          <a:endParaRPr lang="ru-RU"/>
        </a:p>
      </dgm:t>
    </dgm:pt>
    <dgm:pt modelId="{01401255-F9F3-41CA-A91D-5EC6A025C788}" type="sibTrans" cxnId="{ED5900BF-C4A5-46E2-931D-759FC75E80CD}">
      <dgm:prSet/>
      <dgm:spPr/>
      <dgm:t>
        <a:bodyPr/>
        <a:lstStyle/>
        <a:p>
          <a:endParaRPr lang="ru-RU"/>
        </a:p>
      </dgm:t>
    </dgm:pt>
    <dgm:pt modelId="{722AB01D-13EF-46B1-824E-5429E23FE1F3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2000" dirty="0"/>
            <a:t>управление проектами</a:t>
          </a:r>
          <a:endParaRPr lang="en-US" sz="2000" dirty="0"/>
        </a:p>
      </dgm:t>
    </dgm:pt>
    <dgm:pt modelId="{04E706EB-7A1E-466A-B7CC-1F2B14464E88}" type="parTrans" cxnId="{1D5FF1BC-E881-4A19-9D11-EF271C4050B9}">
      <dgm:prSet/>
      <dgm:spPr/>
      <dgm:t>
        <a:bodyPr/>
        <a:lstStyle/>
        <a:p>
          <a:endParaRPr lang="ru-RU"/>
        </a:p>
      </dgm:t>
    </dgm:pt>
    <dgm:pt modelId="{E0A49668-0287-4BC2-A835-EFEF4B686E26}" type="sibTrans" cxnId="{1D5FF1BC-E881-4A19-9D11-EF271C4050B9}">
      <dgm:prSet/>
      <dgm:spPr/>
      <dgm:t>
        <a:bodyPr/>
        <a:lstStyle/>
        <a:p>
          <a:endParaRPr lang="ru-RU"/>
        </a:p>
      </dgm:t>
    </dgm:pt>
    <dgm:pt modelId="{7F3E66E5-D617-4664-A583-2EFC5E33932D}" type="pres">
      <dgm:prSet presAssocID="{B60D2963-5792-49A1-8138-9CFFA2097B3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821EEB2-CF3F-4F67-A64F-0D84E08CF9BE}" type="pres">
      <dgm:prSet presAssocID="{EF5B2B2B-383F-464A-88BD-E0BEB649F3AD}" presName="circle1" presStyleLbl="node1" presStyleIdx="0" presStyleCnt="3"/>
      <dgm:spPr/>
    </dgm:pt>
    <dgm:pt modelId="{6D34E2B5-DA3F-4921-A3C3-B0A9F451808A}" type="pres">
      <dgm:prSet presAssocID="{EF5B2B2B-383F-464A-88BD-E0BEB649F3AD}" presName="space" presStyleCnt="0"/>
      <dgm:spPr/>
    </dgm:pt>
    <dgm:pt modelId="{45B3ED69-C88D-4441-BB10-42010BFE9745}" type="pres">
      <dgm:prSet presAssocID="{EF5B2B2B-383F-464A-88BD-E0BEB649F3AD}" presName="rect1" presStyleLbl="alignAcc1" presStyleIdx="0" presStyleCnt="3"/>
      <dgm:spPr/>
    </dgm:pt>
    <dgm:pt modelId="{BF138F6C-07FE-44AC-9590-B3ECD2819B36}" type="pres">
      <dgm:prSet presAssocID="{258C16A5-B61F-4A4B-A513-62BD38975CDD}" presName="vertSpace2" presStyleLbl="node1" presStyleIdx="0" presStyleCnt="3"/>
      <dgm:spPr/>
    </dgm:pt>
    <dgm:pt modelId="{7677040F-64E2-47CC-9337-FC789F6A2292}" type="pres">
      <dgm:prSet presAssocID="{258C16A5-B61F-4A4B-A513-62BD38975CDD}" presName="circle2" presStyleLbl="node1" presStyleIdx="1" presStyleCnt="3"/>
      <dgm:spPr/>
    </dgm:pt>
    <dgm:pt modelId="{19DCFCAD-B1A5-4B73-97B6-7502C374DA84}" type="pres">
      <dgm:prSet presAssocID="{258C16A5-B61F-4A4B-A513-62BD38975CDD}" presName="rect2" presStyleLbl="alignAcc1" presStyleIdx="1" presStyleCnt="3"/>
      <dgm:spPr/>
    </dgm:pt>
    <dgm:pt modelId="{6F46B7C7-4AA6-4398-B8A2-2277E8F2BA8B}" type="pres">
      <dgm:prSet presAssocID="{37FD0911-B5BA-4D6C-B013-926CC77CD62D}" presName="vertSpace3" presStyleLbl="node1" presStyleIdx="1" presStyleCnt="3"/>
      <dgm:spPr/>
    </dgm:pt>
    <dgm:pt modelId="{027A538F-5A5A-4E46-95D6-D839695F9BAE}" type="pres">
      <dgm:prSet presAssocID="{37FD0911-B5BA-4D6C-B013-926CC77CD62D}" presName="circle3" presStyleLbl="node1" presStyleIdx="2" presStyleCnt="3"/>
      <dgm:spPr/>
    </dgm:pt>
    <dgm:pt modelId="{718C8319-FB8E-46BB-9309-E2BE8B47827E}" type="pres">
      <dgm:prSet presAssocID="{37FD0911-B5BA-4D6C-B013-926CC77CD62D}" presName="rect3" presStyleLbl="alignAcc1" presStyleIdx="2" presStyleCnt="3"/>
      <dgm:spPr/>
    </dgm:pt>
    <dgm:pt modelId="{500AC4D2-AE86-4CAA-AB33-A7DC312A5B33}" type="pres">
      <dgm:prSet presAssocID="{EF5B2B2B-383F-464A-88BD-E0BEB649F3AD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41BE6C53-F17D-4BA2-ADF6-E78C9D34AE83}" type="pres">
      <dgm:prSet presAssocID="{EF5B2B2B-383F-464A-88BD-E0BEB649F3AD}" presName="rect1ChTx" presStyleLbl="alignAcc1" presStyleIdx="2" presStyleCnt="3" custScaleX="142155" custLinFactNeighborX="-21152" custLinFactNeighborY="1179">
        <dgm:presLayoutVars>
          <dgm:bulletEnabled val="1"/>
        </dgm:presLayoutVars>
      </dgm:prSet>
      <dgm:spPr/>
    </dgm:pt>
    <dgm:pt modelId="{BA51C7DA-1325-404F-8322-20432DC4515E}" type="pres">
      <dgm:prSet presAssocID="{258C16A5-B61F-4A4B-A513-62BD38975CDD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287FF3CD-7889-40F1-A586-2E4285608FF1}" type="pres">
      <dgm:prSet presAssocID="{258C16A5-B61F-4A4B-A513-62BD38975CDD}" presName="rect2ChTx" presStyleLbl="alignAcc1" presStyleIdx="2" presStyleCnt="3" custScaleX="141189" custLinFactNeighborX="-21152" custLinFactNeighborY="1179">
        <dgm:presLayoutVars>
          <dgm:bulletEnabled val="1"/>
        </dgm:presLayoutVars>
      </dgm:prSet>
      <dgm:spPr/>
    </dgm:pt>
    <dgm:pt modelId="{1826028D-BDEF-4D7B-82C1-29748A4BB170}" type="pres">
      <dgm:prSet presAssocID="{37FD0911-B5BA-4D6C-B013-926CC77CD62D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2CBD9D9C-DE0D-4FA7-BFFF-C0FD38F30B19}" type="pres">
      <dgm:prSet presAssocID="{37FD0911-B5BA-4D6C-B013-926CC77CD62D}" presName="rect3ChTx" presStyleLbl="alignAcc1" presStyleIdx="2" presStyleCnt="3" custScaleX="140557" custLinFactNeighborX="-21152" custLinFactNeighborY="1179">
        <dgm:presLayoutVars>
          <dgm:bulletEnabled val="1"/>
        </dgm:presLayoutVars>
      </dgm:prSet>
      <dgm:spPr/>
    </dgm:pt>
  </dgm:ptLst>
  <dgm:cxnLst>
    <dgm:cxn modelId="{39CF0B05-898E-4E74-B6C4-4EB7EBC7D100}" type="presOf" srcId="{B60D2963-5792-49A1-8138-9CFFA2097B34}" destId="{7F3E66E5-D617-4664-A583-2EFC5E33932D}" srcOrd="0" destOrd="0" presId="urn:microsoft.com/office/officeart/2005/8/layout/target3"/>
    <dgm:cxn modelId="{4FF6B40B-36C4-430F-987A-8E04C9C0D483}" type="presOf" srcId="{8307A1C4-B8F0-4018-9EB8-64C530C89761}" destId="{287FF3CD-7889-40F1-A586-2E4285608FF1}" srcOrd="0" destOrd="1" presId="urn:microsoft.com/office/officeart/2005/8/layout/target3"/>
    <dgm:cxn modelId="{24644913-9D53-4E30-B567-A913F552302C}" type="presOf" srcId="{407B8FB0-DDD2-49A0-BB54-63B6AD573EBD}" destId="{2CBD9D9C-DE0D-4FA7-BFFF-C0FD38F30B19}" srcOrd="0" destOrd="2" presId="urn:microsoft.com/office/officeart/2005/8/layout/target3"/>
    <dgm:cxn modelId="{4E028918-778C-438C-A091-C84A42E7BC67}" srcId="{37FD0911-B5BA-4D6C-B013-926CC77CD62D}" destId="{407B8FB0-DDD2-49A0-BB54-63B6AD573EBD}" srcOrd="2" destOrd="0" parTransId="{D85B27A2-074A-4D9D-ACB1-D0D7DE8479BB}" sibTransId="{B8823EF3-F72E-4675-B4F9-CE06EE5268F8}"/>
    <dgm:cxn modelId="{FCDC191B-DA99-4F95-A7D8-1406F0987E06}" type="presOf" srcId="{223E9ACB-2849-4F50-B18F-FB14827EF256}" destId="{2CBD9D9C-DE0D-4FA7-BFFF-C0FD38F30B19}" srcOrd="0" destOrd="1" presId="urn:microsoft.com/office/officeart/2005/8/layout/target3"/>
    <dgm:cxn modelId="{3D12A422-A727-48A0-9459-0EF2E9BA6A02}" srcId="{EF5B2B2B-383F-464A-88BD-E0BEB649F3AD}" destId="{9E7ED396-9A21-419A-A1D1-1054575602EF}" srcOrd="0" destOrd="0" parTransId="{886D9B2A-9E7D-4586-BE2D-63504FAE6DDD}" sibTransId="{16B3FF57-CD79-4801-99F1-62D087A1ED8E}"/>
    <dgm:cxn modelId="{2B912433-1CF4-4EA3-BAEE-CBC5108F13A0}" type="presOf" srcId="{258C16A5-B61F-4A4B-A513-62BD38975CDD}" destId="{BA51C7DA-1325-404F-8322-20432DC4515E}" srcOrd="1" destOrd="0" presId="urn:microsoft.com/office/officeart/2005/8/layout/target3"/>
    <dgm:cxn modelId="{DFBFA948-8EC1-43B6-BDAA-A764CBF6A6E4}" type="presOf" srcId="{932A4994-7D39-405A-9CE4-DC9E2AE696AE}" destId="{41BE6C53-F17D-4BA2-ADF6-E78C9D34AE83}" srcOrd="0" destOrd="2" presId="urn:microsoft.com/office/officeart/2005/8/layout/target3"/>
    <dgm:cxn modelId="{0AA1366C-73B1-4109-BC55-038D51195600}" type="presOf" srcId="{867E8E2C-AB03-454D-A370-86071FAFC3B8}" destId="{41BE6C53-F17D-4BA2-ADF6-E78C9D34AE83}" srcOrd="0" destOrd="3" presId="urn:microsoft.com/office/officeart/2005/8/layout/target3"/>
    <dgm:cxn modelId="{1695C94C-19D0-4F63-82B4-71D90AD59C41}" type="presOf" srcId="{E289E3D5-EA04-4838-82C7-03337F925B59}" destId="{287FF3CD-7889-40F1-A586-2E4285608FF1}" srcOrd="0" destOrd="2" presId="urn:microsoft.com/office/officeart/2005/8/layout/target3"/>
    <dgm:cxn modelId="{033CF94D-23B5-47C6-A5FE-248874969C33}" type="presOf" srcId="{258C16A5-B61F-4A4B-A513-62BD38975CDD}" destId="{19DCFCAD-B1A5-4B73-97B6-7502C374DA84}" srcOrd="0" destOrd="0" presId="urn:microsoft.com/office/officeart/2005/8/layout/target3"/>
    <dgm:cxn modelId="{D21B936E-18D1-47A8-A9EC-6348104C3E8C}" srcId="{B60D2963-5792-49A1-8138-9CFFA2097B34}" destId="{258C16A5-B61F-4A4B-A513-62BD38975CDD}" srcOrd="1" destOrd="0" parTransId="{00D23363-EAC6-4B2A-84AE-1BB09D75F672}" sibTransId="{6536648D-D051-4102-BC55-14AAB9399B8E}"/>
    <dgm:cxn modelId="{C2CB0451-F948-41AD-85FE-A6A2D1EFAAE4}" type="presOf" srcId="{722AB01D-13EF-46B1-824E-5429E23FE1F3}" destId="{41BE6C53-F17D-4BA2-ADF6-E78C9D34AE83}" srcOrd="0" destOrd="5" presId="urn:microsoft.com/office/officeart/2005/8/layout/target3"/>
    <dgm:cxn modelId="{93442253-8A27-44E9-BC76-0AE86CA5DF07}" type="presOf" srcId="{88A651FB-6467-4B25-88F2-2F7B38C0719C}" destId="{287FF3CD-7889-40F1-A586-2E4285608FF1}" srcOrd="0" destOrd="3" presId="urn:microsoft.com/office/officeart/2005/8/layout/target3"/>
    <dgm:cxn modelId="{999B3C76-21B2-4B91-B6F7-B30E18FA402D}" type="presOf" srcId="{EF5B2B2B-383F-464A-88BD-E0BEB649F3AD}" destId="{45B3ED69-C88D-4441-BB10-42010BFE9745}" srcOrd="0" destOrd="0" presId="urn:microsoft.com/office/officeart/2005/8/layout/target3"/>
    <dgm:cxn modelId="{98BFA756-FC5D-46DC-A0ED-0A031CBE9D61}" type="presOf" srcId="{37FD0911-B5BA-4D6C-B013-926CC77CD62D}" destId="{718C8319-FB8E-46BB-9309-E2BE8B47827E}" srcOrd="0" destOrd="0" presId="urn:microsoft.com/office/officeart/2005/8/layout/target3"/>
    <dgm:cxn modelId="{6D3B5978-B0EF-44BA-875D-3864D1B3B41C}" type="presOf" srcId="{F8E298F4-8DF2-455C-BB13-0DF382F63A88}" destId="{41BE6C53-F17D-4BA2-ADF6-E78C9D34AE83}" srcOrd="0" destOrd="4" presId="urn:microsoft.com/office/officeart/2005/8/layout/target3"/>
    <dgm:cxn modelId="{0804FE8B-E5C4-40C6-82AA-F4EB3CFD77AF}" srcId="{258C16A5-B61F-4A4B-A513-62BD38975CDD}" destId="{E289E3D5-EA04-4838-82C7-03337F925B59}" srcOrd="2" destOrd="0" parTransId="{553F449B-647D-4930-8357-C382150535A8}" sibTransId="{A89E4E4C-9258-4A75-A530-E4F04BDD0D76}"/>
    <dgm:cxn modelId="{3925DB98-9C8A-4C5F-AD2F-0668DC2EB3C1}" srcId="{37FD0911-B5BA-4D6C-B013-926CC77CD62D}" destId="{36ED3D83-4B60-406C-A279-843ECBA8629A}" srcOrd="0" destOrd="0" parTransId="{DE731330-44C1-45DE-9639-88A47DE1CB70}" sibTransId="{5172C85F-56F5-4E9D-897A-743E8697C4D6}"/>
    <dgm:cxn modelId="{91B80EA2-8EF9-4247-AD85-077F833CF583}" srcId="{EF5B2B2B-383F-464A-88BD-E0BEB649F3AD}" destId="{867E8E2C-AB03-454D-A370-86071FAFC3B8}" srcOrd="3" destOrd="0" parTransId="{C08F559D-BF4C-4337-8227-680538B7D106}" sibTransId="{B11ABE0C-3552-41E1-9753-CD3E0C613A8B}"/>
    <dgm:cxn modelId="{D8536BA8-962B-4983-AFFA-B3FC166AA98C}" srcId="{B60D2963-5792-49A1-8138-9CFFA2097B34}" destId="{37FD0911-B5BA-4D6C-B013-926CC77CD62D}" srcOrd="2" destOrd="0" parTransId="{99172C45-C60A-49CD-A803-E496071F4070}" sibTransId="{E74A06AB-2B7A-4BD8-B9ED-D803FD4B7807}"/>
    <dgm:cxn modelId="{1E794CAA-2FDD-47C3-9268-62C810DD9A4D}" srcId="{258C16A5-B61F-4A4B-A513-62BD38975CDD}" destId="{88A651FB-6467-4B25-88F2-2F7B38C0719C}" srcOrd="3" destOrd="0" parTransId="{332B3D80-151C-45A5-9662-5BFF0674CE30}" sibTransId="{85C5FBBD-839E-47FE-8B3A-B430361BA2B6}"/>
    <dgm:cxn modelId="{8E3777AC-3C38-4D1F-B301-651E14CE8737}" type="presOf" srcId="{37FD0911-B5BA-4D6C-B013-926CC77CD62D}" destId="{1826028D-BDEF-4D7B-82C1-29748A4BB170}" srcOrd="1" destOrd="0" presId="urn:microsoft.com/office/officeart/2005/8/layout/target3"/>
    <dgm:cxn modelId="{8F53D6BA-AE3F-4FB9-9A4C-FC67C48DA2C0}" srcId="{EF5B2B2B-383F-464A-88BD-E0BEB649F3AD}" destId="{932A4994-7D39-405A-9CE4-DC9E2AE696AE}" srcOrd="2" destOrd="0" parTransId="{8552746D-9EC1-46F4-9527-35B4C09710E1}" sibTransId="{F3C34F21-45A0-476B-868E-86F3BAB86FF3}"/>
    <dgm:cxn modelId="{1D5FF1BC-E881-4A19-9D11-EF271C4050B9}" srcId="{EF5B2B2B-383F-464A-88BD-E0BEB649F3AD}" destId="{722AB01D-13EF-46B1-824E-5429E23FE1F3}" srcOrd="5" destOrd="0" parTransId="{04E706EB-7A1E-466A-B7CC-1F2B14464E88}" sibTransId="{E0A49668-0287-4BC2-A835-EFEF4B686E26}"/>
    <dgm:cxn modelId="{ED5900BF-C4A5-46E2-931D-759FC75E80CD}" srcId="{EF5B2B2B-383F-464A-88BD-E0BEB649F3AD}" destId="{F8E298F4-8DF2-455C-BB13-0DF382F63A88}" srcOrd="4" destOrd="0" parTransId="{F55A2CD1-D6FB-46EF-A3C7-371563C43FD6}" sibTransId="{01401255-F9F3-41CA-A91D-5EC6A025C788}"/>
    <dgm:cxn modelId="{34A2D7BF-331B-429E-8E0B-45CC9A093232}" type="presOf" srcId="{9E7ED396-9A21-419A-A1D1-1054575602EF}" destId="{41BE6C53-F17D-4BA2-ADF6-E78C9D34AE83}" srcOrd="0" destOrd="0" presId="urn:microsoft.com/office/officeart/2005/8/layout/target3"/>
    <dgm:cxn modelId="{B32392C2-C181-4B8A-A683-65D168DA5B71}" type="presOf" srcId="{51376B72-E581-4376-B6AE-1C6530684AA0}" destId="{41BE6C53-F17D-4BA2-ADF6-E78C9D34AE83}" srcOrd="0" destOrd="1" presId="urn:microsoft.com/office/officeart/2005/8/layout/target3"/>
    <dgm:cxn modelId="{756AECCF-674D-4100-943B-2C097FEAAB8F}" srcId="{B60D2963-5792-49A1-8138-9CFFA2097B34}" destId="{EF5B2B2B-383F-464A-88BD-E0BEB649F3AD}" srcOrd="0" destOrd="0" parTransId="{4D0F3D62-99E2-436A-B460-B22A875845CE}" sibTransId="{87D019E0-8CD7-4EFB-86CE-672F3368D1D9}"/>
    <dgm:cxn modelId="{3F5A8FD6-B33C-4792-9EE7-BB30229DC67F}" type="presOf" srcId="{AD74A31A-5C75-4404-8017-6A21CB678572}" destId="{287FF3CD-7889-40F1-A586-2E4285608FF1}" srcOrd="0" destOrd="0" presId="urn:microsoft.com/office/officeart/2005/8/layout/target3"/>
    <dgm:cxn modelId="{56EBBDDC-7A58-4F52-8E0A-E022F16A3D6C}" srcId="{258C16A5-B61F-4A4B-A513-62BD38975CDD}" destId="{AD74A31A-5C75-4404-8017-6A21CB678572}" srcOrd="0" destOrd="0" parTransId="{D8A35747-6260-4884-A016-19032D280370}" sibTransId="{6A86D8AD-5B76-40E6-8D65-72CFBF0002AD}"/>
    <dgm:cxn modelId="{D08737DF-9658-4204-9E47-DE8B0E080306}" type="presOf" srcId="{EF5B2B2B-383F-464A-88BD-E0BEB649F3AD}" destId="{500AC4D2-AE86-4CAA-AB33-A7DC312A5B33}" srcOrd="1" destOrd="0" presId="urn:microsoft.com/office/officeart/2005/8/layout/target3"/>
    <dgm:cxn modelId="{8B22F9E3-4E51-4CA4-9E77-BA402205F2A8}" srcId="{37FD0911-B5BA-4D6C-B013-926CC77CD62D}" destId="{223E9ACB-2849-4F50-B18F-FB14827EF256}" srcOrd="1" destOrd="0" parTransId="{C867E43A-97B3-48A1-8A32-24EBBFC683F5}" sibTransId="{46F564C5-0D90-46BD-97AA-8F96D0A8579F}"/>
    <dgm:cxn modelId="{AA4587F7-F46E-4A2F-8812-6E4D4D83626C}" srcId="{258C16A5-B61F-4A4B-A513-62BD38975CDD}" destId="{8307A1C4-B8F0-4018-9EB8-64C530C89761}" srcOrd="1" destOrd="0" parTransId="{313182B5-1A29-49F9-9821-A5AB2C0EA0C7}" sibTransId="{008D0AA7-B27E-4B63-B0DD-30436A976B49}"/>
    <dgm:cxn modelId="{084F15FB-8329-416A-BDE3-6349BCE61D94}" type="presOf" srcId="{36ED3D83-4B60-406C-A279-843ECBA8629A}" destId="{2CBD9D9C-DE0D-4FA7-BFFF-C0FD38F30B19}" srcOrd="0" destOrd="0" presId="urn:microsoft.com/office/officeart/2005/8/layout/target3"/>
    <dgm:cxn modelId="{048F3AFB-B767-4CAC-B13F-923B5EEEF5B2}" srcId="{EF5B2B2B-383F-464A-88BD-E0BEB649F3AD}" destId="{51376B72-E581-4376-B6AE-1C6530684AA0}" srcOrd="1" destOrd="0" parTransId="{3E95DB75-0E9D-4495-9561-47E965AB2D17}" sibTransId="{363A8D65-E064-40EF-9E05-958EFD74B60E}"/>
    <dgm:cxn modelId="{B2FB3283-4379-48B9-9665-AF1AADFC06DA}" type="presParOf" srcId="{7F3E66E5-D617-4664-A583-2EFC5E33932D}" destId="{3821EEB2-CF3F-4F67-A64F-0D84E08CF9BE}" srcOrd="0" destOrd="0" presId="urn:microsoft.com/office/officeart/2005/8/layout/target3"/>
    <dgm:cxn modelId="{F2972879-DF83-45E6-B932-69024C9BD408}" type="presParOf" srcId="{7F3E66E5-D617-4664-A583-2EFC5E33932D}" destId="{6D34E2B5-DA3F-4921-A3C3-B0A9F451808A}" srcOrd="1" destOrd="0" presId="urn:microsoft.com/office/officeart/2005/8/layout/target3"/>
    <dgm:cxn modelId="{686725E2-E5EF-4007-8768-C39B6E6ABED2}" type="presParOf" srcId="{7F3E66E5-D617-4664-A583-2EFC5E33932D}" destId="{45B3ED69-C88D-4441-BB10-42010BFE9745}" srcOrd="2" destOrd="0" presId="urn:microsoft.com/office/officeart/2005/8/layout/target3"/>
    <dgm:cxn modelId="{9800E74F-184A-4026-8B09-FA46003E65F3}" type="presParOf" srcId="{7F3E66E5-D617-4664-A583-2EFC5E33932D}" destId="{BF138F6C-07FE-44AC-9590-B3ECD2819B36}" srcOrd="3" destOrd="0" presId="urn:microsoft.com/office/officeart/2005/8/layout/target3"/>
    <dgm:cxn modelId="{61D8E4C0-AE1D-40E9-8525-5BFB9B48374D}" type="presParOf" srcId="{7F3E66E5-D617-4664-A583-2EFC5E33932D}" destId="{7677040F-64E2-47CC-9337-FC789F6A2292}" srcOrd="4" destOrd="0" presId="urn:microsoft.com/office/officeart/2005/8/layout/target3"/>
    <dgm:cxn modelId="{5689D14C-0CD8-461F-BDDC-68A2D8A6CB6E}" type="presParOf" srcId="{7F3E66E5-D617-4664-A583-2EFC5E33932D}" destId="{19DCFCAD-B1A5-4B73-97B6-7502C374DA84}" srcOrd="5" destOrd="0" presId="urn:microsoft.com/office/officeart/2005/8/layout/target3"/>
    <dgm:cxn modelId="{1CB12E2A-EBF6-4077-A511-F867F4F1E3DF}" type="presParOf" srcId="{7F3E66E5-D617-4664-A583-2EFC5E33932D}" destId="{6F46B7C7-4AA6-4398-B8A2-2277E8F2BA8B}" srcOrd="6" destOrd="0" presId="urn:microsoft.com/office/officeart/2005/8/layout/target3"/>
    <dgm:cxn modelId="{84B43A0D-4582-41E7-AA02-8A6C83DB523D}" type="presParOf" srcId="{7F3E66E5-D617-4664-A583-2EFC5E33932D}" destId="{027A538F-5A5A-4E46-95D6-D839695F9BAE}" srcOrd="7" destOrd="0" presId="urn:microsoft.com/office/officeart/2005/8/layout/target3"/>
    <dgm:cxn modelId="{DE83A322-9ED8-4D98-8D16-A5D13C9CF05B}" type="presParOf" srcId="{7F3E66E5-D617-4664-A583-2EFC5E33932D}" destId="{718C8319-FB8E-46BB-9309-E2BE8B47827E}" srcOrd="8" destOrd="0" presId="urn:microsoft.com/office/officeart/2005/8/layout/target3"/>
    <dgm:cxn modelId="{891E5B72-8CCA-460F-8318-5784C0D6E433}" type="presParOf" srcId="{7F3E66E5-D617-4664-A583-2EFC5E33932D}" destId="{500AC4D2-AE86-4CAA-AB33-A7DC312A5B33}" srcOrd="9" destOrd="0" presId="urn:microsoft.com/office/officeart/2005/8/layout/target3"/>
    <dgm:cxn modelId="{3CF01E07-8F23-4033-BC07-393302DD0726}" type="presParOf" srcId="{7F3E66E5-D617-4664-A583-2EFC5E33932D}" destId="{41BE6C53-F17D-4BA2-ADF6-E78C9D34AE83}" srcOrd="10" destOrd="0" presId="urn:microsoft.com/office/officeart/2005/8/layout/target3"/>
    <dgm:cxn modelId="{C39D99A5-27DE-4E36-A381-17163C0550EF}" type="presParOf" srcId="{7F3E66E5-D617-4664-A583-2EFC5E33932D}" destId="{BA51C7DA-1325-404F-8322-20432DC4515E}" srcOrd="11" destOrd="0" presId="urn:microsoft.com/office/officeart/2005/8/layout/target3"/>
    <dgm:cxn modelId="{E7E56A80-DAD7-4504-BE94-4B5D56E99FB9}" type="presParOf" srcId="{7F3E66E5-D617-4664-A583-2EFC5E33932D}" destId="{287FF3CD-7889-40F1-A586-2E4285608FF1}" srcOrd="12" destOrd="0" presId="urn:microsoft.com/office/officeart/2005/8/layout/target3"/>
    <dgm:cxn modelId="{395DA079-5147-434B-BE27-2935CDF74347}" type="presParOf" srcId="{7F3E66E5-D617-4664-A583-2EFC5E33932D}" destId="{1826028D-BDEF-4D7B-82C1-29748A4BB170}" srcOrd="13" destOrd="0" presId="urn:microsoft.com/office/officeart/2005/8/layout/target3"/>
    <dgm:cxn modelId="{C976FE58-7194-44C9-B13E-351E21F25555}" type="presParOf" srcId="{7F3E66E5-D617-4664-A583-2EFC5E33932D}" destId="{2CBD9D9C-DE0D-4FA7-BFFF-C0FD38F30B1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6C4B53-8762-4F38-AFB3-E5BEA7C16951}" type="doc">
      <dgm:prSet loTypeId="urn:microsoft.com/office/officeart/2005/8/layout/vList5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063412-71C0-42AA-86E5-57E0E02FF029}">
      <dgm:prSet phldrT="[Текст]" custT="1"/>
      <dgm:spPr/>
      <dgm:t>
        <a:bodyPr/>
        <a:lstStyle/>
        <a:p>
          <a:r>
            <a:rPr lang="ru-RU" sz="2400" b="1" dirty="0"/>
            <a:t>Внедрения</a:t>
          </a:r>
        </a:p>
      </dgm:t>
    </dgm:pt>
    <dgm:pt modelId="{76F25E0D-CFBD-4664-B366-01E72BFFFDF2}" type="parTrans" cxnId="{B431A6E6-828A-4A21-AB5C-A67D21911CFA}">
      <dgm:prSet/>
      <dgm:spPr/>
      <dgm:t>
        <a:bodyPr/>
        <a:lstStyle/>
        <a:p>
          <a:endParaRPr lang="ru-RU" sz="2000"/>
        </a:p>
      </dgm:t>
    </dgm:pt>
    <dgm:pt modelId="{7378FB3F-E5A8-4A6F-9212-3D8427841239}" type="sibTrans" cxnId="{B431A6E6-828A-4A21-AB5C-A67D21911CFA}">
      <dgm:prSet/>
      <dgm:spPr/>
      <dgm:t>
        <a:bodyPr/>
        <a:lstStyle/>
        <a:p>
          <a:endParaRPr lang="ru-RU" sz="2000"/>
        </a:p>
      </dgm:t>
    </dgm:pt>
    <dgm:pt modelId="{F90F8D47-58BE-4D5D-84BE-9951D75DA259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настройка под конкретное предприятие</a:t>
          </a:r>
        </a:p>
      </dgm:t>
    </dgm:pt>
    <dgm:pt modelId="{5341C728-536F-4A13-B80A-25FD85DB1834}" type="parTrans" cxnId="{971B1B40-0ED5-4B9B-9852-A5BAD2986D4D}">
      <dgm:prSet/>
      <dgm:spPr/>
      <dgm:t>
        <a:bodyPr/>
        <a:lstStyle/>
        <a:p>
          <a:endParaRPr lang="ru-RU" sz="2000"/>
        </a:p>
      </dgm:t>
    </dgm:pt>
    <dgm:pt modelId="{C46E05E4-ED0A-464D-886E-4D67EB200A69}" type="sibTrans" cxnId="{971B1B40-0ED5-4B9B-9852-A5BAD2986D4D}">
      <dgm:prSet/>
      <dgm:spPr/>
      <dgm:t>
        <a:bodyPr/>
        <a:lstStyle/>
        <a:p>
          <a:endParaRPr lang="ru-RU" sz="2000"/>
        </a:p>
      </dgm:t>
    </dgm:pt>
    <dgm:pt modelId="{ECBB6C2B-CF75-4E06-8C3E-441EEC7DD65B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на заказ с нуля или из готовой конфигурации</a:t>
          </a:r>
        </a:p>
      </dgm:t>
    </dgm:pt>
    <dgm:pt modelId="{3BBECDB9-8F26-4BA8-9407-9D9121E6DF42}" type="parTrans" cxnId="{87787682-B329-4687-8C98-A55431ECF750}">
      <dgm:prSet/>
      <dgm:spPr/>
      <dgm:t>
        <a:bodyPr/>
        <a:lstStyle/>
        <a:p>
          <a:endParaRPr lang="ru-RU" sz="2000"/>
        </a:p>
      </dgm:t>
    </dgm:pt>
    <dgm:pt modelId="{15EF55CA-EF61-4A28-BB16-AF06812FD311}" type="sibTrans" cxnId="{87787682-B329-4687-8C98-A55431ECF750}">
      <dgm:prSet/>
      <dgm:spPr/>
      <dgm:t>
        <a:bodyPr/>
        <a:lstStyle/>
        <a:p>
          <a:endParaRPr lang="ru-RU" sz="2000"/>
        </a:p>
      </dgm:t>
    </dgm:pt>
    <dgm:pt modelId="{D290A79C-41E4-4CBB-87A6-3A3CC6F0394A}">
      <dgm:prSet phldrT="[Текст]" custT="1"/>
      <dgm:spPr/>
      <dgm:t>
        <a:bodyPr/>
        <a:lstStyle/>
        <a:p>
          <a:r>
            <a:rPr lang="ru-RU" sz="2400" b="1" dirty="0"/>
            <a:t>Конфигурации (прикладные решения)</a:t>
          </a:r>
        </a:p>
      </dgm:t>
    </dgm:pt>
    <dgm:pt modelId="{167215F4-2D5A-4273-82B2-BED20D29007E}" type="parTrans" cxnId="{1D1C4E21-7E07-4DFD-B72C-EECC938EF51A}">
      <dgm:prSet/>
      <dgm:spPr/>
      <dgm:t>
        <a:bodyPr/>
        <a:lstStyle/>
        <a:p>
          <a:endParaRPr lang="ru-RU" sz="2000"/>
        </a:p>
      </dgm:t>
    </dgm:pt>
    <dgm:pt modelId="{9621A95C-BBB1-470D-B423-E97DB78DD018}" type="sibTrans" cxnId="{1D1C4E21-7E07-4DFD-B72C-EECC938EF51A}">
      <dgm:prSet/>
      <dgm:spPr/>
      <dgm:t>
        <a:bodyPr/>
        <a:lstStyle/>
        <a:p>
          <a:endParaRPr lang="ru-RU" sz="2000"/>
        </a:p>
      </dgm:t>
    </dgm:pt>
    <dgm:pt modelId="{2A963A9D-BE4E-4D73-8C5D-A4DA53D1C692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типовые прикладные решения (десятки разных)</a:t>
          </a:r>
        </a:p>
      </dgm:t>
    </dgm:pt>
    <dgm:pt modelId="{05651887-D9BF-487D-9056-6C1986D308BB}" type="parTrans" cxnId="{68FDC706-E5DE-4E3B-83D4-43A6C4DD7916}">
      <dgm:prSet/>
      <dgm:spPr/>
      <dgm:t>
        <a:bodyPr/>
        <a:lstStyle/>
        <a:p>
          <a:endParaRPr lang="ru-RU" sz="2000"/>
        </a:p>
      </dgm:t>
    </dgm:pt>
    <dgm:pt modelId="{207B18DA-B458-4BC3-AA8F-46FD31C05E39}" type="sibTrans" cxnId="{68FDC706-E5DE-4E3B-83D4-43A6C4DD7916}">
      <dgm:prSet/>
      <dgm:spPr/>
      <dgm:t>
        <a:bodyPr/>
        <a:lstStyle/>
        <a:p>
          <a:endParaRPr lang="ru-RU" sz="2000"/>
        </a:p>
      </dgm:t>
    </dgm:pt>
    <dgm:pt modelId="{5CA1C0D5-9805-408C-BF19-2BAF5C32705E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1С: Бухгалтерия, 1С: Торговля, 1С: Зарплата и кадры, 1С: </a:t>
          </a:r>
          <a:r>
            <a:rPr lang="en-US" sz="1800" dirty="0"/>
            <a:t>ERP</a:t>
          </a:r>
          <a:r>
            <a:rPr lang="ru-RU" sz="1800" dirty="0"/>
            <a:t> и многие др.</a:t>
          </a:r>
        </a:p>
      </dgm:t>
    </dgm:pt>
    <dgm:pt modelId="{60DDD94F-282D-40DC-8DCB-90181EB945FE}" type="parTrans" cxnId="{482CDDDB-89D9-4CDD-882F-CD0F77D1B11B}">
      <dgm:prSet/>
      <dgm:spPr/>
      <dgm:t>
        <a:bodyPr/>
        <a:lstStyle/>
        <a:p>
          <a:endParaRPr lang="ru-RU" sz="2000"/>
        </a:p>
      </dgm:t>
    </dgm:pt>
    <dgm:pt modelId="{357A10C6-C7F2-41D0-80F5-F3820353F978}" type="sibTrans" cxnId="{482CDDDB-89D9-4CDD-882F-CD0F77D1B11B}">
      <dgm:prSet/>
      <dgm:spPr/>
      <dgm:t>
        <a:bodyPr/>
        <a:lstStyle/>
        <a:p>
          <a:endParaRPr lang="ru-RU" sz="2000"/>
        </a:p>
      </dgm:t>
    </dgm:pt>
    <dgm:pt modelId="{E4F0D729-21A3-4586-AC58-C953B514F85C}">
      <dgm:prSet phldrT="[Текст]" custT="1"/>
      <dgm:spPr/>
      <dgm:t>
        <a:bodyPr/>
        <a:lstStyle/>
        <a:p>
          <a:r>
            <a:rPr lang="ru-RU" sz="2400" b="1" dirty="0"/>
            <a:t>Технологическая платформа</a:t>
          </a:r>
        </a:p>
      </dgm:t>
    </dgm:pt>
    <dgm:pt modelId="{146306B8-4CF2-4FD7-B12B-331F8736EF60}" type="parTrans" cxnId="{844B02B8-23AD-452B-A9E0-24870AAF96C9}">
      <dgm:prSet/>
      <dgm:spPr/>
      <dgm:t>
        <a:bodyPr/>
        <a:lstStyle/>
        <a:p>
          <a:endParaRPr lang="ru-RU" sz="2000"/>
        </a:p>
      </dgm:t>
    </dgm:pt>
    <dgm:pt modelId="{F1BB4B92-C449-4635-8F73-EC8F22A3268B}" type="sibTrans" cxnId="{844B02B8-23AD-452B-A9E0-24870AAF96C9}">
      <dgm:prSet/>
      <dgm:spPr/>
      <dgm:t>
        <a:bodyPr/>
        <a:lstStyle/>
        <a:p>
          <a:endParaRPr lang="ru-RU" sz="2000"/>
        </a:p>
      </dgm:t>
    </dgm:pt>
    <dgm:pt modelId="{455A8AE9-E4FF-43BA-8612-D4EA518152C5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собственно 1С:Предприятие</a:t>
          </a:r>
        </a:p>
      </dgm:t>
    </dgm:pt>
    <dgm:pt modelId="{BDCCD464-8104-46C0-9B63-C66BFB1595CA}" type="parTrans" cxnId="{E0B70F10-99E8-4717-884F-B5B2F4607F86}">
      <dgm:prSet/>
      <dgm:spPr/>
      <dgm:t>
        <a:bodyPr/>
        <a:lstStyle/>
        <a:p>
          <a:endParaRPr lang="ru-RU" sz="2000"/>
        </a:p>
      </dgm:t>
    </dgm:pt>
    <dgm:pt modelId="{006B4DE1-22F1-4A9A-A699-3A49397AB874}" type="sibTrans" cxnId="{E0B70F10-99E8-4717-884F-B5B2F4607F86}">
      <dgm:prSet/>
      <dgm:spPr/>
      <dgm:t>
        <a:bodyPr/>
        <a:lstStyle/>
        <a:p>
          <a:endParaRPr lang="ru-RU" sz="2000"/>
        </a:p>
      </dgm:t>
    </dgm:pt>
    <dgm:pt modelId="{B4B4639C-225D-4F3A-BF8D-5AC868B321C2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СУБД, язык программирования, средства разработки и администрирования</a:t>
          </a:r>
        </a:p>
      </dgm:t>
    </dgm:pt>
    <dgm:pt modelId="{A8B9780A-5B7F-4833-BDE0-BB410331C8D4}" type="parTrans" cxnId="{D1AF29AC-24A1-4EEB-B672-3418CD80FB34}">
      <dgm:prSet/>
      <dgm:spPr/>
      <dgm:t>
        <a:bodyPr/>
        <a:lstStyle/>
        <a:p>
          <a:endParaRPr lang="ru-RU" sz="2000"/>
        </a:p>
      </dgm:t>
    </dgm:pt>
    <dgm:pt modelId="{0D3FA473-0F18-486E-A2FE-78E1C2283289}" type="sibTrans" cxnId="{D1AF29AC-24A1-4EEB-B672-3418CD80FB34}">
      <dgm:prSet/>
      <dgm:spPr/>
      <dgm:t>
        <a:bodyPr/>
        <a:lstStyle/>
        <a:p>
          <a:endParaRPr lang="ru-RU" sz="2000"/>
        </a:p>
      </dgm:t>
    </dgm:pt>
    <dgm:pt modelId="{746A8F1B-00E8-4915-B892-BEDDCB0F0BAC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база, ядро, среда исполнения</a:t>
          </a:r>
        </a:p>
      </dgm:t>
    </dgm:pt>
    <dgm:pt modelId="{D2204209-B609-4F4E-BF06-0B9E127C8086}" type="parTrans" cxnId="{0A65BB47-21FE-4172-9E7E-632F0209D923}">
      <dgm:prSet/>
      <dgm:spPr/>
      <dgm:t>
        <a:bodyPr/>
        <a:lstStyle/>
        <a:p>
          <a:endParaRPr lang="ru-RU" sz="1800"/>
        </a:p>
      </dgm:t>
    </dgm:pt>
    <dgm:pt modelId="{49810AA4-5D90-428C-9B8C-DFAEAE743EB8}" type="sibTrans" cxnId="{0A65BB47-21FE-4172-9E7E-632F0209D923}">
      <dgm:prSet/>
      <dgm:spPr/>
      <dgm:t>
        <a:bodyPr/>
        <a:lstStyle/>
        <a:p>
          <a:endParaRPr lang="ru-RU" sz="1800"/>
        </a:p>
      </dgm:t>
    </dgm:pt>
    <dgm:pt modelId="{0C794ABE-25E5-45F8-A7DC-F663D9031C55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пустая рамка, каркас, не решает конкретные задачи</a:t>
          </a:r>
        </a:p>
      </dgm:t>
    </dgm:pt>
    <dgm:pt modelId="{E7F2CAA4-ADD1-4A9F-8890-6D92D831D0BD}" type="parTrans" cxnId="{AD78E1A9-C791-4B7F-AEA9-B72DF8E0C6E2}">
      <dgm:prSet/>
      <dgm:spPr/>
      <dgm:t>
        <a:bodyPr/>
        <a:lstStyle/>
        <a:p>
          <a:endParaRPr lang="ru-RU" sz="1800"/>
        </a:p>
      </dgm:t>
    </dgm:pt>
    <dgm:pt modelId="{B00CCE0B-9882-4DF9-AE45-878063958A2A}" type="sibTrans" cxnId="{AD78E1A9-C791-4B7F-AEA9-B72DF8E0C6E2}">
      <dgm:prSet/>
      <dgm:spPr/>
      <dgm:t>
        <a:bodyPr/>
        <a:lstStyle/>
        <a:p>
          <a:endParaRPr lang="ru-RU" sz="1800"/>
        </a:p>
      </dgm:t>
    </dgm:pt>
    <dgm:pt modelId="{EF809599-B6CD-425C-9A83-4F8698506A5A}">
      <dgm:prSet phldrT="[Текст]" custT="1"/>
      <dgm:spPr>
        <a:noFill/>
        <a:ln>
          <a:noFill/>
        </a:ln>
      </dgm:spPr>
      <dgm:t>
        <a:bodyPr/>
        <a:lstStyle/>
        <a:p>
          <a:r>
            <a:rPr lang="ru-RU" sz="1800" dirty="0"/>
            <a:t>для предприятий разных размеров, форм собственности, отраслей</a:t>
          </a:r>
        </a:p>
      </dgm:t>
    </dgm:pt>
    <dgm:pt modelId="{D82F0EF8-20DA-44AE-94D8-69507E3DFB28}" type="parTrans" cxnId="{B345C4A1-2BF6-4405-9AAA-E78CD4F07055}">
      <dgm:prSet/>
      <dgm:spPr/>
      <dgm:t>
        <a:bodyPr/>
        <a:lstStyle/>
        <a:p>
          <a:endParaRPr lang="ru-RU" sz="1800"/>
        </a:p>
      </dgm:t>
    </dgm:pt>
    <dgm:pt modelId="{79558E77-0603-4AE9-9BC0-E94C817E2E51}" type="sibTrans" cxnId="{B345C4A1-2BF6-4405-9AAA-E78CD4F07055}">
      <dgm:prSet/>
      <dgm:spPr/>
      <dgm:t>
        <a:bodyPr/>
        <a:lstStyle/>
        <a:p>
          <a:endParaRPr lang="ru-RU" sz="1800"/>
        </a:p>
      </dgm:t>
    </dgm:pt>
    <dgm:pt modelId="{278C4FD7-55B8-481C-98C9-32314277FFCE}" type="pres">
      <dgm:prSet presAssocID="{456C4B53-8762-4F38-AFB3-E5BEA7C16951}" presName="Name0" presStyleCnt="0">
        <dgm:presLayoutVars>
          <dgm:dir/>
          <dgm:animLvl val="lvl"/>
          <dgm:resizeHandles val="exact"/>
        </dgm:presLayoutVars>
      </dgm:prSet>
      <dgm:spPr/>
    </dgm:pt>
    <dgm:pt modelId="{21A18245-944E-4F43-811D-01E65B83B7AC}" type="pres">
      <dgm:prSet presAssocID="{26063412-71C0-42AA-86E5-57E0E02FF029}" presName="linNode" presStyleCnt="0"/>
      <dgm:spPr/>
    </dgm:pt>
    <dgm:pt modelId="{DD192485-9749-41DF-BE6C-77B3F12F7EF3}" type="pres">
      <dgm:prSet presAssocID="{26063412-71C0-42AA-86E5-57E0E02FF02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9B997D5-CA9F-4C79-99C1-42ED38176AF9}" type="pres">
      <dgm:prSet presAssocID="{26063412-71C0-42AA-86E5-57E0E02FF029}" presName="descendantText" presStyleLbl="alignAccFollowNode1" presStyleIdx="0" presStyleCnt="3">
        <dgm:presLayoutVars>
          <dgm:bulletEnabled val="1"/>
        </dgm:presLayoutVars>
      </dgm:prSet>
      <dgm:spPr/>
    </dgm:pt>
    <dgm:pt modelId="{BBA81D8B-8234-4013-BA20-DD9C0294DE16}" type="pres">
      <dgm:prSet presAssocID="{7378FB3F-E5A8-4A6F-9212-3D8427841239}" presName="sp" presStyleCnt="0"/>
      <dgm:spPr/>
    </dgm:pt>
    <dgm:pt modelId="{3F985085-963E-4465-9081-C860C9157EA8}" type="pres">
      <dgm:prSet presAssocID="{D290A79C-41E4-4CBB-87A6-3A3CC6F0394A}" presName="linNode" presStyleCnt="0"/>
      <dgm:spPr/>
    </dgm:pt>
    <dgm:pt modelId="{A0CDB5D2-E733-447B-9A0D-F103A9DF28F8}" type="pres">
      <dgm:prSet presAssocID="{D290A79C-41E4-4CBB-87A6-3A3CC6F0394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4733A62-6198-4007-A250-4C60419DABE4}" type="pres">
      <dgm:prSet presAssocID="{D290A79C-41E4-4CBB-87A6-3A3CC6F0394A}" presName="descendantText" presStyleLbl="alignAccFollowNode1" presStyleIdx="1" presStyleCnt="3">
        <dgm:presLayoutVars>
          <dgm:bulletEnabled val="1"/>
        </dgm:presLayoutVars>
      </dgm:prSet>
      <dgm:spPr/>
    </dgm:pt>
    <dgm:pt modelId="{6EEF93A1-4A5C-4AC5-ADD0-D5FD85FC554E}" type="pres">
      <dgm:prSet presAssocID="{9621A95C-BBB1-470D-B423-E97DB78DD018}" presName="sp" presStyleCnt="0"/>
      <dgm:spPr/>
    </dgm:pt>
    <dgm:pt modelId="{47A27A01-243E-4651-BDFE-333CAAEEF695}" type="pres">
      <dgm:prSet presAssocID="{E4F0D729-21A3-4586-AC58-C953B514F85C}" presName="linNode" presStyleCnt="0"/>
      <dgm:spPr/>
    </dgm:pt>
    <dgm:pt modelId="{B7FE7C37-1681-416D-87EA-17519B1FBA10}" type="pres">
      <dgm:prSet presAssocID="{E4F0D729-21A3-4586-AC58-C953B514F85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301B8BF-A26A-460D-A711-C335FD4FB9BA}" type="pres">
      <dgm:prSet presAssocID="{E4F0D729-21A3-4586-AC58-C953B514F85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352F805-DBF8-45B2-B159-DC50E4BC5F44}" type="presOf" srcId="{26063412-71C0-42AA-86E5-57E0E02FF029}" destId="{DD192485-9749-41DF-BE6C-77B3F12F7EF3}" srcOrd="0" destOrd="0" presId="urn:microsoft.com/office/officeart/2005/8/layout/vList5"/>
    <dgm:cxn modelId="{68FDC706-E5DE-4E3B-83D4-43A6C4DD7916}" srcId="{D290A79C-41E4-4CBB-87A6-3A3CC6F0394A}" destId="{2A963A9D-BE4E-4D73-8C5D-A4DA53D1C692}" srcOrd="0" destOrd="0" parTransId="{05651887-D9BF-487D-9056-6C1986D308BB}" sibTransId="{207B18DA-B458-4BC3-AA8F-46FD31C05E39}"/>
    <dgm:cxn modelId="{3A6F690A-FD6A-4648-8F76-C9332E08E8BC}" type="presOf" srcId="{0C794ABE-25E5-45F8-A7DC-F663D9031C55}" destId="{9301B8BF-A26A-460D-A711-C335FD4FB9BA}" srcOrd="0" destOrd="3" presId="urn:microsoft.com/office/officeart/2005/8/layout/vList5"/>
    <dgm:cxn modelId="{FB3BB40A-3A53-4E45-A1C7-39600DE58D60}" type="presOf" srcId="{746A8F1B-00E8-4915-B892-BEDDCB0F0BAC}" destId="{9301B8BF-A26A-460D-A711-C335FD4FB9BA}" srcOrd="0" destOrd="2" presId="urn:microsoft.com/office/officeart/2005/8/layout/vList5"/>
    <dgm:cxn modelId="{E0B70F10-99E8-4717-884F-B5B2F4607F86}" srcId="{E4F0D729-21A3-4586-AC58-C953B514F85C}" destId="{455A8AE9-E4FF-43BA-8612-D4EA518152C5}" srcOrd="0" destOrd="0" parTransId="{BDCCD464-8104-46C0-9B63-C66BFB1595CA}" sibTransId="{006B4DE1-22F1-4A9A-A699-3A49397AB874}"/>
    <dgm:cxn modelId="{D5A07C11-4D2F-4A12-803D-CAF67A944F07}" type="presOf" srcId="{5CA1C0D5-9805-408C-BF19-2BAF5C32705E}" destId="{14733A62-6198-4007-A250-4C60419DABE4}" srcOrd="0" destOrd="1" presId="urn:microsoft.com/office/officeart/2005/8/layout/vList5"/>
    <dgm:cxn modelId="{BA53DB1C-24FA-435B-BFA9-95A16ACCE3C7}" type="presOf" srcId="{D290A79C-41E4-4CBB-87A6-3A3CC6F0394A}" destId="{A0CDB5D2-E733-447B-9A0D-F103A9DF28F8}" srcOrd="0" destOrd="0" presId="urn:microsoft.com/office/officeart/2005/8/layout/vList5"/>
    <dgm:cxn modelId="{1D1C4E21-7E07-4DFD-B72C-EECC938EF51A}" srcId="{456C4B53-8762-4F38-AFB3-E5BEA7C16951}" destId="{D290A79C-41E4-4CBB-87A6-3A3CC6F0394A}" srcOrd="1" destOrd="0" parTransId="{167215F4-2D5A-4273-82B2-BED20D29007E}" sibTransId="{9621A95C-BBB1-470D-B423-E97DB78DD018}"/>
    <dgm:cxn modelId="{4CF33E33-26FC-46E0-BB00-8DA374B95C84}" type="presOf" srcId="{ECBB6C2B-CF75-4E06-8C3E-441EEC7DD65B}" destId="{89B997D5-CA9F-4C79-99C1-42ED38176AF9}" srcOrd="0" destOrd="1" presId="urn:microsoft.com/office/officeart/2005/8/layout/vList5"/>
    <dgm:cxn modelId="{971B1B40-0ED5-4B9B-9852-A5BAD2986D4D}" srcId="{26063412-71C0-42AA-86E5-57E0E02FF029}" destId="{F90F8D47-58BE-4D5D-84BE-9951D75DA259}" srcOrd="0" destOrd="0" parTransId="{5341C728-536F-4A13-B80A-25FD85DB1834}" sibTransId="{C46E05E4-ED0A-464D-886E-4D67EB200A69}"/>
    <dgm:cxn modelId="{153E815E-5604-4EA8-9D46-FAC49A0C43B4}" type="presOf" srcId="{B4B4639C-225D-4F3A-BF8D-5AC868B321C2}" destId="{9301B8BF-A26A-460D-A711-C335FD4FB9BA}" srcOrd="0" destOrd="1" presId="urn:microsoft.com/office/officeart/2005/8/layout/vList5"/>
    <dgm:cxn modelId="{730B1666-4E6D-4344-BF4C-1B4BC7F16B3B}" type="presOf" srcId="{455A8AE9-E4FF-43BA-8612-D4EA518152C5}" destId="{9301B8BF-A26A-460D-A711-C335FD4FB9BA}" srcOrd="0" destOrd="0" presId="urn:microsoft.com/office/officeart/2005/8/layout/vList5"/>
    <dgm:cxn modelId="{0A65BB47-21FE-4172-9E7E-632F0209D923}" srcId="{E4F0D729-21A3-4586-AC58-C953B514F85C}" destId="{746A8F1B-00E8-4915-B892-BEDDCB0F0BAC}" srcOrd="2" destOrd="0" parTransId="{D2204209-B609-4F4E-BF06-0B9E127C8086}" sibTransId="{49810AA4-5D90-428C-9B8C-DFAEAE743EB8}"/>
    <dgm:cxn modelId="{87787682-B329-4687-8C98-A55431ECF750}" srcId="{26063412-71C0-42AA-86E5-57E0E02FF029}" destId="{ECBB6C2B-CF75-4E06-8C3E-441EEC7DD65B}" srcOrd="1" destOrd="0" parTransId="{3BBECDB9-8F26-4BA8-9407-9D9121E6DF42}" sibTransId="{15EF55CA-EF61-4A28-BB16-AF06812FD311}"/>
    <dgm:cxn modelId="{6D3A6487-E8FD-4652-AF2D-A006B77D7D49}" type="presOf" srcId="{2A963A9D-BE4E-4D73-8C5D-A4DA53D1C692}" destId="{14733A62-6198-4007-A250-4C60419DABE4}" srcOrd="0" destOrd="0" presId="urn:microsoft.com/office/officeart/2005/8/layout/vList5"/>
    <dgm:cxn modelId="{5D7B9196-B5FC-44B5-A3E9-3CD53419FBA1}" type="presOf" srcId="{456C4B53-8762-4F38-AFB3-E5BEA7C16951}" destId="{278C4FD7-55B8-481C-98C9-32314277FFCE}" srcOrd="0" destOrd="0" presId="urn:microsoft.com/office/officeart/2005/8/layout/vList5"/>
    <dgm:cxn modelId="{B345C4A1-2BF6-4405-9AAA-E78CD4F07055}" srcId="{D290A79C-41E4-4CBB-87A6-3A3CC6F0394A}" destId="{EF809599-B6CD-425C-9A83-4F8698506A5A}" srcOrd="2" destOrd="0" parTransId="{D82F0EF8-20DA-44AE-94D8-69507E3DFB28}" sibTransId="{79558E77-0603-4AE9-9BC0-E94C817E2E51}"/>
    <dgm:cxn modelId="{AD78E1A9-C791-4B7F-AEA9-B72DF8E0C6E2}" srcId="{E4F0D729-21A3-4586-AC58-C953B514F85C}" destId="{0C794ABE-25E5-45F8-A7DC-F663D9031C55}" srcOrd="3" destOrd="0" parTransId="{E7F2CAA4-ADD1-4A9F-8890-6D92D831D0BD}" sibTransId="{B00CCE0B-9882-4DF9-AE45-878063958A2A}"/>
    <dgm:cxn modelId="{D1AF29AC-24A1-4EEB-B672-3418CD80FB34}" srcId="{E4F0D729-21A3-4586-AC58-C953B514F85C}" destId="{B4B4639C-225D-4F3A-BF8D-5AC868B321C2}" srcOrd="1" destOrd="0" parTransId="{A8B9780A-5B7F-4833-BDE0-BB410331C8D4}" sibTransId="{0D3FA473-0F18-486E-A2FE-78E1C2283289}"/>
    <dgm:cxn modelId="{844B02B8-23AD-452B-A9E0-24870AAF96C9}" srcId="{456C4B53-8762-4F38-AFB3-E5BEA7C16951}" destId="{E4F0D729-21A3-4586-AC58-C953B514F85C}" srcOrd="2" destOrd="0" parTransId="{146306B8-4CF2-4FD7-B12B-331F8736EF60}" sibTransId="{F1BB4B92-C449-4635-8F73-EC8F22A3268B}"/>
    <dgm:cxn modelId="{482CDDDB-89D9-4CDD-882F-CD0F77D1B11B}" srcId="{D290A79C-41E4-4CBB-87A6-3A3CC6F0394A}" destId="{5CA1C0D5-9805-408C-BF19-2BAF5C32705E}" srcOrd="1" destOrd="0" parTransId="{60DDD94F-282D-40DC-8DCB-90181EB945FE}" sibTransId="{357A10C6-C7F2-41D0-80F5-F3820353F978}"/>
    <dgm:cxn modelId="{B431A6E6-828A-4A21-AB5C-A67D21911CFA}" srcId="{456C4B53-8762-4F38-AFB3-E5BEA7C16951}" destId="{26063412-71C0-42AA-86E5-57E0E02FF029}" srcOrd="0" destOrd="0" parTransId="{76F25E0D-CFBD-4664-B366-01E72BFFFDF2}" sibTransId="{7378FB3F-E5A8-4A6F-9212-3D8427841239}"/>
    <dgm:cxn modelId="{5585BEE8-4BEF-4386-8EE7-870CC0BC5A10}" type="presOf" srcId="{EF809599-B6CD-425C-9A83-4F8698506A5A}" destId="{14733A62-6198-4007-A250-4C60419DABE4}" srcOrd="0" destOrd="2" presId="urn:microsoft.com/office/officeart/2005/8/layout/vList5"/>
    <dgm:cxn modelId="{AE2BD2F0-1464-402F-8537-4B403E11CFFE}" type="presOf" srcId="{F90F8D47-58BE-4D5D-84BE-9951D75DA259}" destId="{89B997D5-CA9F-4C79-99C1-42ED38176AF9}" srcOrd="0" destOrd="0" presId="urn:microsoft.com/office/officeart/2005/8/layout/vList5"/>
    <dgm:cxn modelId="{BD5379F4-360B-4CDE-892F-C3D88F89F0BD}" type="presOf" srcId="{E4F0D729-21A3-4586-AC58-C953B514F85C}" destId="{B7FE7C37-1681-416D-87EA-17519B1FBA10}" srcOrd="0" destOrd="0" presId="urn:microsoft.com/office/officeart/2005/8/layout/vList5"/>
    <dgm:cxn modelId="{25827429-D94D-4ABA-A37A-ABB4C0998A85}" type="presParOf" srcId="{278C4FD7-55B8-481C-98C9-32314277FFCE}" destId="{21A18245-944E-4F43-811D-01E65B83B7AC}" srcOrd="0" destOrd="0" presId="urn:microsoft.com/office/officeart/2005/8/layout/vList5"/>
    <dgm:cxn modelId="{FBF9AC6C-D8BD-4315-AA4B-0F905E908FFC}" type="presParOf" srcId="{21A18245-944E-4F43-811D-01E65B83B7AC}" destId="{DD192485-9749-41DF-BE6C-77B3F12F7EF3}" srcOrd="0" destOrd="0" presId="urn:microsoft.com/office/officeart/2005/8/layout/vList5"/>
    <dgm:cxn modelId="{12C41FDB-E23E-42CD-A764-C2903B52DEB1}" type="presParOf" srcId="{21A18245-944E-4F43-811D-01E65B83B7AC}" destId="{89B997D5-CA9F-4C79-99C1-42ED38176AF9}" srcOrd="1" destOrd="0" presId="urn:microsoft.com/office/officeart/2005/8/layout/vList5"/>
    <dgm:cxn modelId="{DACC9B82-1C3D-4FD8-92F3-9F8991D3F5B4}" type="presParOf" srcId="{278C4FD7-55B8-481C-98C9-32314277FFCE}" destId="{BBA81D8B-8234-4013-BA20-DD9C0294DE16}" srcOrd="1" destOrd="0" presId="urn:microsoft.com/office/officeart/2005/8/layout/vList5"/>
    <dgm:cxn modelId="{408F9432-8143-467C-8682-4914F2DE010F}" type="presParOf" srcId="{278C4FD7-55B8-481C-98C9-32314277FFCE}" destId="{3F985085-963E-4465-9081-C860C9157EA8}" srcOrd="2" destOrd="0" presId="urn:microsoft.com/office/officeart/2005/8/layout/vList5"/>
    <dgm:cxn modelId="{23D79069-A685-46FC-88CE-442A42D4DDC4}" type="presParOf" srcId="{3F985085-963E-4465-9081-C860C9157EA8}" destId="{A0CDB5D2-E733-447B-9A0D-F103A9DF28F8}" srcOrd="0" destOrd="0" presId="urn:microsoft.com/office/officeart/2005/8/layout/vList5"/>
    <dgm:cxn modelId="{0FC82980-C1D0-457C-8DD9-62F536CE7762}" type="presParOf" srcId="{3F985085-963E-4465-9081-C860C9157EA8}" destId="{14733A62-6198-4007-A250-4C60419DABE4}" srcOrd="1" destOrd="0" presId="urn:microsoft.com/office/officeart/2005/8/layout/vList5"/>
    <dgm:cxn modelId="{FAF04AA0-9FB8-4900-B491-DCCA84C15968}" type="presParOf" srcId="{278C4FD7-55B8-481C-98C9-32314277FFCE}" destId="{6EEF93A1-4A5C-4AC5-ADD0-D5FD85FC554E}" srcOrd="3" destOrd="0" presId="urn:microsoft.com/office/officeart/2005/8/layout/vList5"/>
    <dgm:cxn modelId="{8B56C8AA-F84B-4385-9A57-47AEFDCAED74}" type="presParOf" srcId="{278C4FD7-55B8-481C-98C9-32314277FFCE}" destId="{47A27A01-243E-4651-BDFE-333CAAEEF695}" srcOrd="4" destOrd="0" presId="urn:microsoft.com/office/officeart/2005/8/layout/vList5"/>
    <dgm:cxn modelId="{E4D144C8-E648-41BB-A1B4-B0576C86C1D7}" type="presParOf" srcId="{47A27A01-243E-4651-BDFE-333CAAEEF695}" destId="{B7FE7C37-1681-416D-87EA-17519B1FBA10}" srcOrd="0" destOrd="0" presId="urn:microsoft.com/office/officeart/2005/8/layout/vList5"/>
    <dgm:cxn modelId="{A91704BB-4935-4522-A3D2-447ECA3FE258}" type="presParOf" srcId="{47A27A01-243E-4651-BDFE-333CAAEEF695}" destId="{9301B8BF-A26A-460D-A711-C335FD4FB9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17B59-969B-438E-8EF5-AEA96BF26678}">
      <dsp:nvSpPr>
        <dsp:cNvPr id="0" name=""/>
        <dsp:cNvSpPr/>
      </dsp:nvSpPr>
      <dsp:spPr>
        <a:xfrm>
          <a:off x="918674" y="716201"/>
          <a:ext cx="4661964" cy="4661964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72BBD-C645-46A3-B3E8-26C55A989190}">
      <dsp:nvSpPr>
        <dsp:cNvPr id="0" name=""/>
        <dsp:cNvSpPr/>
      </dsp:nvSpPr>
      <dsp:spPr>
        <a:xfrm>
          <a:off x="918674" y="716201"/>
          <a:ext cx="4661964" cy="4661964"/>
        </a:xfrm>
        <a:prstGeom prst="blockArc">
          <a:avLst>
            <a:gd name="adj1" fmla="val 7560000"/>
            <a:gd name="adj2" fmla="val 11880000"/>
            <a:gd name="adj3" fmla="val 463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1561D-1F6C-42D0-80D9-DAD5C982C579}">
      <dsp:nvSpPr>
        <dsp:cNvPr id="0" name=""/>
        <dsp:cNvSpPr/>
      </dsp:nvSpPr>
      <dsp:spPr>
        <a:xfrm>
          <a:off x="918674" y="716201"/>
          <a:ext cx="4661964" cy="4661964"/>
        </a:xfrm>
        <a:prstGeom prst="blockArc">
          <a:avLst>
            <a:gd name="adj1" fmla="val 3240000"/>
            <a:gd name="adj2" fmla="val 7560000"/>
            <a:gd name="adj3" fmla="val 463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55C2E-9E95-487C-A53A-D774B881342B}">
      <dsp:nvSpPr>
        <dsp:cNvPr id="0" name=""/>
        <dsp:cNvSpPr/>
      </dsp:nvSpPr>
      <dsp:spPr>
        <a:xfrm>
          <a:off x="918674" y="716201"/>
          <a:ext cx="4661964" cy="4661964"/>
        </a:xfrm>
        <a:prstGeom prst="blockArc">
          <a:avLst>
            <a:gd name="adj1" fmla="val 20520000"/>
            <a:gd name="adj2" fmla="val 3240000"/>
            <a:gd name="adj3" fmla="val 463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FEBB7-170F-4ED1-A23A-17BE20BB6D15}">
      <dsp:nvSpPr>
        <dsp:cNvPr id="0" name=""/>
        <dsp:cNvSpPr/>
      </dsp:nvSpPr>
      <dsp:spPr>
        <a:xfrm>
          <a:off x="918674" y="716201"/>
          <a:ext cx="4661964" cy="4661964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8C22F-D799-45C9-B55B-BB7CE82A4838}">
      <dsp:nvSpPr>
        <dsp:cNvPr id="0" name=""/>
        <dsp:cNvSpPr/>
      </dsp:nvSpPr>
      <dsp:spPr>
        <a:xfrm>
          <a:off x="1679203" y="1476730"/>
          <a:ext cx="3140905" cy="3140905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- исполнители;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- руководители различных уровней;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- собственники бизнеса;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- администраторы ИС</a:t>
          </a:r>
        </a:p>
      </dsp:txBody>
      <dsp:txXfrm>
        <a:off x="1679203" y="1476730"/>
        <a:ext cx="3140905" cy="3140905"/>
      </dsp:txXfrm>
    </dsp:sp>
    <dsp:sp modelId="{E183671E-EAE7-4302-B103-BA32B866A966}">
      <dsp:nvSpPr>
        <dsp:cNvPr id="0" name=""/>
        <dsp:cNvSpPr/>
      </dsp:nvSpPr>
      <dsp:spPr>
        <a:xfrm>
          <a:off x="2324190" y="-46810"/>
          <a:ext cx="1850931" cy="1634146"/>
        </a:xfrm>
        <a:prstGeom prst="hexagon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клиенты</a:t>
          </a:r>
        </a:p>
      </dsp:txBody>
      <dsp:txXfrm>
        <a:off x="2324190" y="-46810"/>
        <a:ext cx="1850931" cy="1634146"/>
      </dsp:txXfrm>
    </dsp:sp>
    <dsp:sp modelId="{617DDC82-B61E-49C0-B32B-9535819316F6}">
      <dsp:nvSpPr>
        <dsp:cNvPr id="0" name=""/>
        <dsp:cNvSpPr/>
      </dsp:nvSpPr>
      <dsp:spPr>
        <a:xfrm>
          <a:off x="4454584" y="1526503"/>
          <a:ext cx="1921105" cy="1634146"/>
        </a:xfrm>
        <a:prstGeom prst="hexagon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поставщики</a:t>
          </a:r>
          <a:endParaRPr lang="ru-RU" sz="2000" kern="1200" dirty="0"/>
        </a:p>
      </dsp:txBody>
      <dsp:txXfrm>
        <a:off x="4454584" y="1526503"/>
        <a:ext cx="1921105" cy="1634146"/>
      </dsp:txXfrm>
    </dsp:sp>
    <dsp:sp modelId="{2A2ED70D-FF76-4C06-9A65-4EEDF2ABC3DE}">
      <dsp:nvSpPr>
        <dsp:cNvPr id="0" name=""/>
        <dsp:cNvSpPr/>
      </dsp:nvSpPr>
      <dsp:spPr>
        <a:xfrm>
          <a:off x="3662531" y="4072178"/>
          <a:ext cx="1850931" cy="1634146"/>
        </a:xfrm>
        <a:prstGeom prst="hexagon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партнеры по бизнесу</a:t>
          </a:r>
        </a:p>
      </dsp:txBody>
      <dsp:txXfrm>
        <a:off x="3662531" y="4072178"/>
        <a:ext cx="1850931" cy="1634146"/>
      </dsp:txXfrm>
    </dsp:sp>
    <dsp:sp modelId="{41279EC8-8F8A-404E-A492-48C435005FE7}">
      <dsp:nvSpPr>
        <dsp:cNvPr id="0" name=""/>
        <dsp:cNvSpPr/>
      </dsp:nvSpPr>
      <dsp:spPr>
        <a:xfrm>
          <a:off x="985850" y="4072178"/>
          <a:ext cx="1850931" cy="1634146"/>
        </a:xfrm>
        <a:prstGeom prst="hexagon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контроли-рующие</a:t>
          </a:r>
          <a:r>
            <a:rPr lang="ru-RU" sz="2000" kern="1200" dirty="0"/>
            <a:t> органы</a:t>
          </a:r>
        </a:p>
      </dsp:txBody>
      <dsp:txXfrm>
        <a:off x="985850" y="4072178"/>
        <a:ext cx="1850931" cy="1634146"/>
      </dsp:txXfrm>
    </dsp:sp>
    <dsp:sp modelId="{82D16A2E-DD84-44A0-BFA3-3E4CE2B94429}">
      <dsp:nvSpPr>
        <dsp:cNvPr id="0" name=""/>
        <dsp:cNvSpPr/>
      </dsp:nvSpPr>
      <dsp:spPr>
        <a:xfrm>
          <a:off x="123622" y="1526503"/>
          <a:ext cx="1921105" cy="1634146"/>
        </a:xfrm>
        <a:prstGeom prst="hexagon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конкуренты</a:t>
          </a:r>
        </a:p>
      </dsp:txBody>
      <dsp:txXfrm>
        <a:off x="123622" y="1526503"/>
        <a:ext cx="1921105" cy="1634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C1AC2-2209-4B6E-9048-D29CA7E51529}">
      <dsp:nvSpPr>
        <dsp:cNvPr id="0" name=""/>
        <dsp:cNvSpPr/>
      </dsp:nvSpPr>
      <dsp:spPr>
        <a:xfrm>
          <a:off x="3433776" y="2092845"/>
          <a:ext cx="1092280" cy="109228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kern="1200" dirty="0"/>
            <a:t>ИС</a:t>
          </a:r>
        </a:p>
      </dsp:txBody>
      <dsp:txXfrm>
        <a:off x="3593737" y="2252806"/>
        <a:ext cx="772358" cy="772358"/>
      </dsp:txXfrm>
    </dsp:sp>
    <dsp:sp modelId="{FEE1B97C-DD32-4A68-A295-9EBA875F2440}">
      <dsp:nvSpPr>
        <dsp:cNvPr id="0" name=""/>
        <dsp:cNvSpPr/>
      </dsp:nvSpPr>
      <dsp:spPr>
        <a:xfrm rot="16200000">
          <a:off x="3662674" y="1759165"/>
          <a:ext cx="634485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634485" y="1643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964054" y="1759740"/>
        <a:ext cx="31724" cy="31724"/>
      </dsp:txXfrm>
    </dsp:sp>
    <dsp:sp modelId="{8C2577EA-7857-4443-A07F-5A15870FC045}">
      <dsp:nvSpPr>
        <dsp:cNvPr id="0" name=""/>
        <dsp:cNvSpPr/>
      </dsp:nvSpPr>
      <dsp:spPr>
        <a:xfrm>
          <a:off x="2384144" y="34508"/>
          <a:ext cx="3191545" cy="142385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управления (АСУ)</a:t>
          </a:r>
        </a:p>
      </dsp:txBody>
      <dsp:txXfrm>
        <a:off x="2851535" y="243026"/>
        <a:ext cx="2256763" cy="1006815"/>
      </dsp:txXfrm>
    </dsp:sp>
    <dsp:sp modelId="{378D2550-2121-461A-8E72-6D9C5242E8A2}">
      <dsp:nvSpPr>
        <dsp:cNvPr id="0" name=""/>
        <dsp:cNvSpPr/>
      </dsp:nvSpPr>
      <dsp:spPr>
        <a:xfrm rot="20817445">
          <a:off x="4506197" y="2448814"/>
          <a:ext cx="447399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447399" y="1643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718712" y="2454067"/>
        <a:ext cx="22369" cy="22369"/>
      </dsp:txXfrm>
    </dsp:sp>
    <dsp:sp modelId="{0AB4253D-9457-45DC-9718-96E4E596CA99}">
      <dsp:nvSpPr>
        <dsp:cNvPr id="0" name=""/>
        <dsp:cNvSpPr/>
      </dsp:nvSpPr>
      <dsp:spPr>
        <a:xfrm>
          <a:off x="4768288" y="1374770"/>
          <a:ext cx="3191545" cy="1423851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поддержки принятия решений (СППР)</a:t>
          </a:r>
        </a:p>
      </dsp:txBody>
      <dsp:txXfrm>
        <a:off x="5235679" y="1583288"/>
        <a:ext cx="2256763" cy="1006815"/>
      </dsp:txXfrm>
    </dsp:sp>
    <dsp:sp modelId="{0D29313A-F2B4-4A26-B38C-28E022249D50}">
      <dsp:nvSpPr>
        <dsp:cNvPr id="0" name=""/>
        <dsp:cNvSpPr/>
      </dsp:nvSpPr>
      <dsp:spPr>
        <a:xfrm rot="2512706">
          <a:off x="4285727" y="3250618"/>
          <a:ext cx="789429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789429" y="1643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60706" y="3247320"/>
        <a:ext cx="39471" cy="39471"/>
      </dsp:txXfrm>
    </dsp:sp>
    <dsp:sp modelId="{B75FDEBF-8EF1-4686-BD21-16363B3D9321}">
      <dsp:nvSpPr>
        <dsp:cNvPr id="0" name=""/>
        <dsp:cNvSpPr/>
      </dsp:nvSpPr>
      <dsp:spPr>
        <a:xfrm>
          <a:off x="4089465" y="3455999"/>
          <a:ext cx="3191545" cy="1423851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информационно-вычислительные (ИВС)</a:t>
          </a:r>
        </a:p>
      </dsp:txBody>
      <dsp:txXfrm>
        <a:off x="4556856" y="3664517"/>
        <a:ext cx="2256763" cy="1006815"/>
      </dsp:txXfrm>
    </dsp:sp>
    <dsp:sp modelId="{79FACABA-BF78-495B-B4AC-90C9468EA631}">
      <dsp:nvSpPr>
        <dsp:cNvPr id="0" name=""/>
        <dsp:cNvSpPr/>
      </dsp:nvSpPr>
      <dsp:spPr>
        <a:xfrm rot="8308764">
          <a:off x="2870425" y="3250151"/>
          <a:ext cx="801258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801258" y="1643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251022" y="3246557"/>
        <a:ext cx="40062" cy="40062"/>
      </dsp:txXfrm>
    </dsp:sp>
    <dsp:sp modelId="{F6502E0E-8DFC-4259-B470-8F1800F6236B}">
      <dsp:nvSpPr>
        <dsp:cNvPr id="0" name=""/>
        <dsp:cNvSpPr/>
      </dsp:nvSpPr>
      <dsp:spPr>
        <a:xfrm>
          <a:off x="657234" y="3456008"/>
          <a:ext cx="3191545" cy="1423851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образовательные</a:t>
          </a:r>
        </a:p>
      </dsp:txBody>
      <dsp:txXfrm>
        <a:off x="1124625" y="3664526"/>
        <a:ext cx="2256763" cy="1006815"/>
      </dsp:txXfrm>
    </dsp:sp>
    <dsp:sp modelId="{F8C87EAD-5A2A-42AB-8B6C-57FD9F11B582}">
      <dsp:nvSpPr>
        <dsp:cNvPr id="0" name=""/>
        <dsp:cNvSpPr/>
      </dsp:nvSpPr>
      <dsp:spPr>
        <a:xfrm rot="11582559">
          <a:off x="3006235" y="2448813"/>
          <a:ext cx="447401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447401" y="16437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218751" y="2454066"/>
        <a:ext cx="22370" cy="22370"/>
      </dsp:txXfrm>
    </dsp:sp>
    <dsp:sp modelId="{AE73DC18-C8E2-47B5-82A1-FDADD34B60D0}">
      <dsp:nvSpPr>
        <dsp:cNvPr id="0" name=""/>
        <dsp:cNvSpPr/>
      </dsp:nvSpPr>
      <dsp:spPr>
        <a:xfrm>
          <a:off x="0" y="1374767"/>
          <a:ext cx="3191545" cy="1423851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информационно-справочные</a:t>
          </a:r>
        </a:p>
      </dsp:txBody>
      <dsp:txXfrm>
        <a:off x="467391" y="1583285"/>
        <a:ext cx="2256763" cy="1006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712EC-602F-4B88-9CB9-040A046A4CA2}">
      <dsp:nvSpPr>
        <dsp:cNvPr id="0" name=""/>
        <dsp:cNvSpPr/>
      </dsp:nvSpPr>
      <dsp:spPr>
        <a:xfrm>
          <a:off x="365130" y="328617"/>
          <a:ext cx="401643" cy="401643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/>
        </a:p>
      </dsp:txBody>
      <dsp:txXfrm>
        <a:off x="445878" y="422700"/>
        <a:ext cx="240147" cy="206453"/>
      </dsp:txXfrm>
    </dsp:sp>
    <dsp:sp modelId="{F769F509-03D5-4AF4-BE7E-BFD04BAFCE01}">
      <dsp:nvSpPr>
        <dsp:cNvPr id="0" name=""/>
        <dsp:cNvSpPr/>
      </dsp:nvSpPr>
      <dsp:spPr>
        <a:xfrm>
          <a:off x="131446" y="233683"/>
          <a:ext cx="292104" cy="292104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04984" y="307666"/>
        <a:ext cx="145028" cy="144138"/>
      </dsp:txXfrm>
    </dsp:sp>
    <dsp:sp modelId="{DBED4556-60B3-4D8A-9279-87DC83AB6372}">
      <dsp:nvSpPr>
        <dsp:cNvPr id="0" name=""/>
        <dsp:cNvSpPr/>
      </dsp:nvSpPr>
      <dsp:spPr>
        <a:xfrm rot="20700000">
          <a:off x="295054" y="32161"/>
          <a:ext cx="286202" cy="286202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-20700000">
        <a:off x="357827" y="94933"/>
        <a:ext cx="160657" cy="160657"/>
      </dsp:txXfrm>
    </dsp:sp>
    <dsp:sp modelId="{2B917B25-490C-44FB-AA89-12FF8EAD619C}">
      <dsp:nvSpPr>
        <dsp:cNvPr id="0" name=""/>
        <dsp:cNvSpPr/>
      </dsp:nvSpPr>
      <dsp:spPr>
        <a:xfrm>
          <a:off x="306245" y="281329"/>
          <a:ext cx="514103" cy="514103"/>
        </a:xfrm>
        <a:prstGeom prst="circularArrow">
          <a:avLst>
            <a:gd name="adj1" fmla="val 4688"/>
            <a:gd name="adj2" fmla="val 299029"/>
            <a:gd name="adj3" fmla="val 2237716"/>
            <a:gd name="adj4" fmla="val 16723057"/>
            <a:gd name="adj5" fmla="val 5469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055220-1608-47F9-88CA-7EDA15DA8625}">
      <dsp:nvSpPr>
        <dsp:cNvPr id="0" name=""/>
        <dsp:cNvSpPr/>
      </dsp:nvSpPr>
      <dsp:spPr>
        <a:xfrm>
          <a:off x="79715" y="183917"/>
          <a:ext cx="373527" cy="3735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F73D0E-E2F4-440A-8099-1EB1E0656601}">
      <dsp:nvSpPr>
        <dsp:cNvPr id="0" name=""/>
        <dsp:cNvSpPr/>
      </dsp:nvSpPr>
      <dsp:spPr>
        <a:xfrm>
          <a:off x="228853" y="-15661"/>
          <a:ext cx="402738" cy="40273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9AAE1-5C6A-4889-8B60-323D0E5FC354}">
      <dsp:nvSpPr>
        <dsp:cNvPr id="0" name=""/>
        <dsp:cNvSpPr/>
      </dsp:nvSpPr>
      <dsp:spPr>
        <a:xfrm>
          <a:off x="5180107" y="2534100"/>
          <a:ext cx="2144790" cy="372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118"/>
              </a:lnTo>
              <a:lnTo>
                <a:pt x="2144790" y="186118"/>
              </a:lnTo>
              <a:lnTo>
                <a:pt x="2144790" y="37223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37A67-4155-4AB8-BFE5-A2BC79902B44}">
      <dsp:nvSpPr>
        <dsp:cNvPr id="0" name=""/>
        <dsp:cNvSpPr/>
      </dsp:nvSpPr>
      <dsp:spPr>
        <a:xfrm>
          <a:off x="4471086" y="3792613"/>
          <a:ext cx="265883" cy="815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374"/>
              </a:lnTo>
              <a:lnTo>
                <a:pt x="265883" y="81537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45BBB2-FE23-4B7F-9FB4-FC0684312601}">
      <dsp:nvSpPr>
        <dsp:cNvPr id="0" name=""/>
        <dsp:cNvSpPr/>
      </dsp:nvSpPr>
      <dsp:spPr>
        <a:xfrm>
          <a:off x="5134387" y="2534100"/>
          <a:ext cx="91440" cy="3722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23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F1212-83D5-401C-91A3-7A093D309E1B}">
      <dsp:nvSpPr>
        <dsp:cNvPr id="0" name=""/>
        <dsp:cNvSpPr/>
      </dsp:nvSpPr>
      <dsp:spPr>
        <a:xfrm>
          <a:off x="3035317" y="2534100"/>
          <a:ext cx="2144790" cy="372236"/>
        </a:xfrm>
        <a:custGeom>
          <a:avLst/>
          <a:gdLst/>
          <a:ahLst/>
          <a:cxnLst/>
          <a:rect l="0" t="0" r="0" b="0"/>
          <a:pathLst>
            <a:path>
              <a:moveTo>
                <a:pt x="2144790" y="0"/>
              </a:moveTo>
              <a:lnTo>
                <a:pt x="2144790" y="186118"/>
              </a:lnTo>
              <a:lnTo>
                <a:pt x="0" y="186118"/>
              </a:lnTo>
              <a:lnTo>
                <a:pt x="0" y="37223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C73FA-90F3-4FDB-93B8-19BF2C76543C}">
      <dsp:nvSpPr>
        <dsp:cNvPr id="0" name=""/>
        <dsp:cNvSpPr/>
      </dsp:nvSpPr>
      <dsp:spPr>
        <a:xfrm>
          <a:off x="3035317" y="1275586"/>
          <a:ext cx="2144790" cy="372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118"/>
              </a:lnTo>
              <a:lnTo>
                <a:pt x="2144790" y="186118"/>
              </a:lnTo>
              <a:lnTo>
                <a:pt x="2144790" y="3722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DB4329-EAA9-437A-B981-859E3F2DD0ED}">
      <dsp:nvSpPr>
        <dsp:cNvPr id="0" name=""/>
        <dsp:cNvSpPr/>
      </dsp:nvSpPr>
      <dsp:spPr>
        <a:xfrm>
          <a:off x="2989597" y="1275586"/>
          <a:ext cx="91440" cy="3722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2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5EDC3-748D-4C1D-8F0B-FB93712E65B5}">
      <dsp:nvSpPr>
        <dsp:cNvPr id="0" name=""/>
        <dsp:cNvSpPr/>
      </dsp:nvSpPr>
      <dsp:spPr>
        <a:xfrm>
          <a:off x="890526" y="1275586"/>
          <a:ext cx="2144790" cy="372236"/>
        </a:xfrm>
        <a:custGeom>
          <a:avLst/>
          <a:gdLst/>
          <a:ahLst/>
          <a:cxnLst/>
          <a:rect l="0" t="0" r="0" b="0"/>
          <a:pathLst>
            <a:path>
              <a:moveTo>
                <a:pt x="2144790" y="0"/>
              </a:moveTo>
              <a:lnTo>
                <a:pt x="2144790" y="186118"/>
              </a:lnTo>
              <a:lnTo>
                <a:pt x="0" y="186118"/>
              </a:lnTo>
              <a:lnTo>
                <a:pt x="0" y="37223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AA929-A70B-4568-B056-0F49CE3B7380}">
      <dsp:nvSpPr>
        <dsp:cNvPr id="0" name=""/>
        <dsp:cNvSpPr/>
      </dsp:nvSpPr>
      <dsp:spPr>
        <a:xfrm>
          <a:off x="2149040" y="389309"/>
          <a:ext cx="1772554" cy="88627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Архитектура</a:t>
          </a:r>
        </a:p>
      </dsp:txBody>
      <dsp:txXfrm>
        <a:off x="2149040" y="389309"/>
        <a:ext cx="1772554" cy="886277"/>
      </dsp:txXfrm>
    </dsp:sp>
    <dsp:sp modelId="{4FB3E1BB-1346-46E3-BF3F-4763AAE69F2C}">
      <dsp:nvSpPr>
        <dsp:cNvPr id="0" name=""/>
        <dsp:cNvSpPr/>
      </dsp:nvSpPr>
      <dsp:spPr>
        <a:xfrm>
          <a:off x="4249" y="1647823"/>
          <a:ext cx="1772554" cy="88627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Локальная</a:t>
          </a:r>
        </a:p>
      </dsp:txBody>
      <dsp:txXfrm>
        <a:off x="4249" y="1647823"/>
        <a:ext cx="1772554" cy="886277"/>
      </dsp:txXfrm>
    </dsp:sp>
    <dsp:sp modelId="{67DEB70B-8F55-41EC-8CB0-533C817EB7FE}">
      <dsp:nvSpPr>
        <dsp:cNvPr id="0" name=""/>
        <dsp:cNvSpPr/>
      </dsp:nvSpPr>
      <dsp:spPr>
        <a:xfrm>
          <a:off x="2149040" y="1647823"/>
          <a:ext cx="1772554" cy="88627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 err="1"/>
            <a:t>Централи-зованная</a:t>
          </a:r>
          <a:endParaRPr lang="ru-RU" sz="1900" b="1" kern="1200" dirty="0"/>
        </a:p>
      </dsp:txBody>
      <dsp:txXfrm>
        <a:off x="2149040" y="1647823"/>
        <a:ext cx="1772554" cy="886277"/>
      </dsp:txXfrm>
    </dsp:sp>
    <dsp:sp modelId="{998D9124-0AD9-40BB-A47B-2CFBFCAEE597}">
      <dsp:nvSpPr>
        <dsp:cNvPr id="0" name=""/>
        <dsp:cNvSpPr/>
      </dsp:nvSpPr>
      <dsp:spPr>
        <a:xfrm>
          <a:off x="4293830" y="1647823"/>
          <a:ext cx="1772554" cy="88627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/>
            <a:t>Распределенная</a:t>
          </a:r>
          <a:endParaRPr lang="ru-RU" sz="1900" b="1" kern="1200" dirty="0"/>
        </a:p>
      </dsp:txBody>
      <dsp:txXfrm>
        <a:off x="4293830" y="1647823"/>
        <a:ext cx="1772554" cy="886277"/>
      </dsp:txXfrm>
    </dsp:sp>
    <dsp:sp modelId="{804E48D4-8B2E-4164-8253-FDBB4224F392}">
      <dsp:nvSpPr>
        <dsp:cNvPr id="0" name=""/>
        <dsp:cNvSpPr/>
      </dsp:nvSpPr>
      <dsp:spPr>
        <a:xfrm>
          <a:off x="2149040" y="2906336"/>
          <a:ext cx="1772554" cy="8862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Файл-сервер</a:t>
          </a:r>
        </a:p>
      </dsp:txBody>
      <dsp:txXfrm>
        <a:off x="2149040" y="2906336"/>
        <a:ext cx="1772554" cy="886277"/>
      </dsp:txXfrm>
    </dsp:sp>
    <dsp:sp modelId="{C7BDBF08-D018-4621-8569-4FC989655C03}">
      <dsp:nvSpPr>
        <dsp:cNvPr id="0" name=""/>
        <dsp:cNvSpPr/>
      </dsp:nvSpPr>
      <dsp:spPr>
        <a:xfrm>
          <a:off x="4293830" y="2906336"/>
          <a:ext cx="1772554" cy="8862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Клиент-сервер</a:t>
          </a:r>
        </a:p>
      </dsp:txBody>
      <dsp:txXfrm>
        <a:off x="4293830" y="2906336"/>
        <a:ext cx="1772554" cy="886277"/>
      </dsp:txXfrm>
    </dsp:sp>
    <dsp:sp modelId="{BF965CAC-DFEC-4094-894B-C7B06E86F549}">
      <dsp:nvSpPr>
        <dsp:cNvPr id="0" name=""/>
        <dsp:cNvSpPr/>
      </dsp:nvSpPr>
      <dsp:spPr>
        <a:xfrm>
          <a:off x="4736969" y="4164850"/>
          <a:ext cx="1772554" cy="88627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Многозвенная</a:t>
          </a:r>
        </a:p>
      </dsp:txBody>
      <dsp:txXfrm>
        <a:off x="4736969" y="4164850"/>
        <a:ext cx="1772554" cy="886277"/>
      </dsp:txXfrm>
    </dsp:sp>
    <dsp:sp modelId="{E419A8C3-2AA4-4059-8BD7-79456324DE6F}">
      <dsp:nvSpPr>
        <dsp:cNvPr id="0" name=""/>
        <dsp:cNvSpPr/>
      </dsp:nvSpPr>
      <dsp:spPr>
        <a:xfrm>
          <a:off x="6438621" y="2906336"/>
          <a:ext cx="1772554" cy="88627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Облачная</a:t>
          </a:r>
        </a:p>
      </dsp:txBody>
      <dsp:txXfrm>
        <a:off x="6438621" y="2906336"/>
        <a:ext cx="1772554" cy="8862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1EEB2-CF3F-4F67-A64F-0D84E08CF9BE}">
      <dsp:nvSpPr>
        <dsp:cNvPr id="0" name=""/>
        <dsp:cNvSpPr/>
      </dsp:nvSpPr>
      <dsp:spPr>
        <a:xfrm>
          <a:off x="-307071" y="333716"/>
          <a:ext cx="4994978" cy="499497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3ED69-C88D-4441-BB10-42010BFE9745}">
      <dsp:nvSpPr>
        <dsp:cNvPr id="0" name=""/>
        <dsp:cNvSpPr/>
      </dsp:nvSpPr>
      <dsp:spPr>
        <a:xfrm>
          <a:off x="2190417" y="333716"/>
          <a:ext cx="5827474" cy="49949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ERP</a:t>
          </a:r>
        </a:p>
      </dsp:txBody>
      <dsp:txXfrm>
        <a:off x="2190417" y="333716"/>
        <a:ext cx="2913737" cy="1498496"/>
      </dsp:txXfrm>
    </dsp:sp>
    <dsp:sp modelId="{7677040F-64E2-47CC-9337-FC789F6A2292}">
      <dsp:nvSpPr>
        <dsp:cNvPr id="0" name=""/>
        <dsp:cNvSpPr/>
      </dsp:nvSpPr>
      <dsp:spPr>
        <a:xfrm>
          <a:off x="567051" y="1832213"/>
          <a:ext cx="3246732" cy="324673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CFCAD-B1A5-4B73-97B6-7502C374DA84}">
      <dsp:nvSpPr>
        <dsp:cNvPr id="0" name=""/>
        <dsp:cNvSpPr/>
      </dsp:nvSpPr>
      <dsp:spPr>
        <a:xfrm>
          <a:off x="2190417" y="1832213"/>
          <a:ext cx="5827474" cy="32467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MRP II</a:t>
          </a:r>
          <a:endParaRPr lang="ru-RU" sz="3600" b="1" kern="1200" dirty="0"/>
        </a:p>
      </dsp:txBody>
      <dsp:txXfrm>
        <a:off x="2190417" y="1832213"/>
        <a:ext cx="2913737" cy="1498491"/>
      </dsp:txXfrm>
    </dsp:sp>
    <dsp:sp modelId="{027A538F-5A5A-4E46-95D6-D839695F9BAE}">
      <dsp:nvSpPr>
        <dsp:cNvPr id="0" name=""/>
        <dsp:cNvSpPr/>
      </dsp:nvSpPr>
      <dsp:spPr>
        <a:xfrm>
          <a:off x="1441171" y="3330705"/>
          <a:ext cx="1498492" cy="149849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C8319-FB8E-46BB-9309-E2BE8B47827E}">
      <dsp:nvSpPr>
        <dsp:cNvPr id="0" name=""/>
        <dsp:cNvSpPr/>
      </dsp:nvSpPr>
      <dsp:spPr>
        <a:xfrm>
          <a:off x="2190417" y="3330705"/>
          <a:ext cx="5827474" cy="14984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MRP</a:t>
          </a:r>
          <a:endParaRPr lang="ru-RU" sz="3600" b="1" kern="1200" dirty="0"/>
        </a:p>
      </dsp:txBody>
      <dsp:txXfrm>
        <a:off x="2190417" y="3330705"/>
        <a:ext cx="2913737" cy="1498492"/>
      </dsp:txXfrm>
    </dsp:sp>
    <dsp:sp modelId="{41BE6C53-F17D-4BA2-ADF6-E78C9D34AE83}">
      <dsp:nvSpPr>
        <dsp:cNvPr id="0" name=""/>
        <dsp:cNvSpPr/>
      </dsp:nvSpPr>
      <dsp:spPr>
        <a:xfrm>
          <a:off x="3873698" y="351384"/>
          <a:ext cx="4142023" cy="14984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/>
            <a:t>финансы</a:t>
          </a:r>
          <a:endParaRPr lang="en-US" sz="2000" kern="1200" dirty="0"/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/>
            <a:t>CRM - </a:t>
          </a:r>
          <a:r>
            <a:rPr lang="ru-RU" sz="2000" kern="1200" dirty="0"/>
            <a:t>отношения с клиентами</a:t>
          </a:r>
          <a:endParaRPr lang="en-US" sz="2000" kern="1200" dirty="0"/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/>
            <a:t>SCM </a:t>
          </a:r>
          <a:r>
            <a:rPr lang="ru-RU" sz="2000" kern="1200" dirty="0"/>
            <a:t>– цепочки поставок</a:t>
          </a:r>
          <a:endParaRPr lang="en-US" sz="2000" kern="1200" dirty="0"/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000" kern="1200" dirty="0"/>
            <a:t>HR – </a:t>
          </a:r>
          <a:r>
            <a:rPr lang="ru-RU" sz="2000" kern="1200" dirty="0"/>
            <a:t>кадры</a:t>
          </a:r>
          <a:endParaRPr lang="en-US" sz="2000" kern="1200" dirty="0"/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/>
            <a:t>маркетинг</a:t>
          </a:r>
          <a:endParaRPr lang="en-US" sz="2000" kern="1200" dirty="0"/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/>
            <a:t>управление проектами</a:t>
          </a:r>
          <a:endParaRPr lang="en-US" sz="2000" kern="1200" dirty="0"/>
        </a:p>
      </dsp:txBody>
      <dsp:txXfrm>
        <a:off x="3873698" y="351384"/>
        <a:ext cx="4142023" cy="1498496"/>
      </dsp:txXfrm>
    </dsp:sp>
    <dsp:sp modelId="{287FF3CD-7889-40F1-A586-2E4285608FF1}">
      <dsp:nvSpPr>
        <dsp:cNvPr id="0" name=""/>
        <dsp:cNvSpPr/>
      </dsp:nvSpPr>
      <dsp:spPr>
        <a:xfrm>
          <a:off x="3887771" y="1849880"/>
          <a:ext cx="4113876" cy="14984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/>
            <a:t>план загрузки производственных мощностей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/>
            <a:t>прогнозирование спроса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/>
            <a:t>контроль качества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/>
            <a:t>учет</a:t>
          </a:r>
        </a:p>
      </dsp:txBody>
      <dsp:txXfrm>
        <a:off x="3887771" y="1849880"/>
        <a:ext cx="4113876" cy="1498491"/>
      </dsp:txXfrm>
    </dsp:sp>
    <dsp:sp modelId="{2CBD9D9C-DE0D-4FA7-BFFF-C0FD38F30B19}">
      <dsp:nvSpPr>
        <dsp:cNvPr id="0" name=""/>
        <dsp:cNvSpPr/>
      </dsp:nvSpPr>
      <dsp:spPr>
        <a:xfrm>
          <a:off x="3896979" y="3348372"/>
          <a:ext cx="4095461" cy="149849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основной план производства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спецификации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производственные мощности</a:t>
          </a:r>
        </a:p>
      </dsp:txBody>
      <dsp:txXfrm>
        <a:off x="3896979" y="3348372"/>
        <a:ext cx="4095461" cy="14984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997D5-CA9F-4C79-99C1-42ED38176AF9}">
      <dsp:nvSpPr>
        <dsp:cNvPr id="0" name=""/>
        <dsp:cNvSpPr/>
      </dsp:nvSpPr>
      <dsp:spPr>
        <a:xfrm rot="5400000">
          <a:off x="5221431" y="-1933685"/>
          <a:ext cx="1336718" cy="5543331"/>
        </a:xfrm>
        <a:prstGeom prst="round2Same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настройка под конкретное предприятие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на заказ с нуля или из готовой конфигурации</a:t>
          </a:r>
        </a:p>
      </dsp:txBody>
      <dsp:txXfrm rot="-5400000">
        <a:off x="3118125" y="234874"/>
        <a:ext cx="5478078" cy="1206212"/>
      </dsp:txXfrm>
    </dsp:sp>
    <dsp:sp modelId="{DD192485-9749-41DF-BE6C-77B3F12F7EF3}">
      <dsp:nvSpPr>
        <dsp:cNvPr id="0" name=""/>
        <dsp:cNvSpPr/>
      </dsp:nvSpPr>
      <dsp:spPr>
        <a:xfrm>
          <a:off x="0" y="2531"/>
          <a:ext cx="3118124" cy="16708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Внедрения</a:t>
          </a:r>
        </a:p>
      </dsp:txBody>
      <dsp:txXfrm>
        <a:off x="81566" y="84097"/>
        <a:ext cx="2954992" cy="1507765"/>
      </dsp:txXfrm>
    </dsp:sp>
    <dsp:sp modelId="{14733A62-6198-4007-A250-4C60419DABE4}">
      <dsp:nvSpPr>
        <dsp:cNvPr id="0" name=""/>
        <dsp:cNvSpPr/>
      </dsp:nvSpPr>
      <dsp:spPr>
        <a:xfrm rot="5400000">
          <a:off x="5221431" y="-179242"/>
          <a:ext cx="1336718" cy="5543331"/>
        </a:xfrm>
        <a:prstGeom prst="round2Same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типовые прикладные решения (десятки разных)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1С: Бухгалтерия, 1С: Торговля, 1С: Зарплата и кадры, 1С: </a:t>
          </a:r>
          <a:r>
            <a:rPr lang="en-US" sz="1800" kern="1200" dirty="0"/>
            <a:t>ERP</a:t>
          </a:r>
          <a:r>
            <a:rPr lang="ru-RU" sz="1800" kern="1200" dirty="0"/>
            <a:t> и многие др.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для предприятий разных размеров, форм собственности, отраслей</a:t>
          </a:r>
        </a:p>
      </dsp:txBody>
      <dsp:txXfrm rot="-5400000">
        <a:off x="3118125" y="1989317"/>
        <a:ext cx="5478078" cy="1206212"/>
      </dsp:txXfrm>
    </dsp:sp>
    <dsp:sp modelId="{A0CDB5D2-E733-447B-9A0D-F103A9DF28F8}">
      <dsp:nvSpPr>
        <dsp:cNvPr id="0" name=""/>
        <dsp:cNvSpPr/>
      </dsp:nvSpPr>
      <dsp:spPr>
        <a:xfrm>
          <a:off x="0" y="1756974"/>
          <a:ext cx="3118124" cy="1670897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Конфигурации (прикладные решения)</a:t>
          </a:r>
        </a:p>
      </dsp:txBody>
      <dsp:txXfrm>
        <a:off x="81566" y="1838540"/>
        <a:ext cx="2954992" cy="1507765"/>
      </dsp:txXfrm>
    </dsp:sp>
    <dsp:sp modelId="{9301B8BF-A26A-460D-A711-C335FD4FB9BA}">
      <dsp:nvSpPr>
        <dsp:cNvPr id="0" name=""/>
        <dsp:cNvSpPr/>
      </dsp:nvSpPr>
      <dsp:spPr>
        <a:xfrm rot="5400000">
          <a:off x="5221431" y="1575199"/>
          <a:ext cx="1336718" cy="5543331"/>
        </a:xfrm>
        <a:prstGeom prst="round2Same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собственно 1С:Предприятие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СУБД, язык программирования, средства разработки и администрирования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база, ядро, среда исполнения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пустая рамка, каркас, не решает конкретные задачи</a:t>
          </a:r>
        </a:p>
      </dsp:txBody>
      <dsp:txXfrm rot="-5400000">
        <a:off x="3118125" y="3743759"/>
        <a:ext cx="5478078" cy="1206212"/>
      </dsp:txXfrm>
    </dsp:sp>
    <dsp:sp modelId="{B7FE7C37-1681-416D-87EA-17519B1FBA10}">
      <dsp:nvSpPr>
        <dsp:cNvPr id="0" name=""/>
        <dsp:cNvSpPr/>
      </dsp:nvSpPr>
      <dsp:spPr>
        <a:xfrm>
          <a:off x="0" y="3511416"/>
          <a:ext cx="3118124" cy="1670897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Технологическая платформа</a:t>
          </a:r>
        </a:p>
      </dsp:txBody>
      <dsp:txXfrm>
        <a:off x="81566" y="3592982"/>
        <a:ext cx="2954992" cy="1507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B370F-8884-4884-8650-D2A9FB329DC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1D3DE-3CF3-41CC-8E8F-D7B6FB4594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50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81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04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74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8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21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53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11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879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42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6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52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594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15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12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33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73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55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34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2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12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280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953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9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29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525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56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94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16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7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4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182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3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DC7-72AE-4193-8B17-0FD0CB59A856}" type="slidenum">
              <a:rPr lang="ru-RU" smtClean="0"/>
              <a:t>152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89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sm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8229600" cy="4911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3BAAE-556D-4123-A7F2-E757D21B6462}" type="datetimeFigureOut">
              <a:rPr lang="ru-RU" smtClean="0"/>
              <a:pPr/>
              <a:t>21.07.2019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C056-F8FD-4CC1-AC8F-5001482B62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accent4">
              <a:lumMod val="75000"/>
            </a:schemeClr>
          </a:solidFill>
          <a:effectLst/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.bin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9.wmf"/><Relationship Id="rId10" Type="http://schemas.openxmlformats.org/officeDocument/2006/relationships/image" Target="../media/image51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5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9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0.bin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1.bin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1c.ru/prof/prof.htm" TargetMode="External"/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hyperlink" Target="https://edu.1cfresh.com/" TargetMode="External"/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3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5377" y="1731360"/>
            <a:ext cx="7772400" cy="2243152"/>
          </a:xfrm>
        </p:spPr>
        <p:txBody>
          <a:bodyPr anchor="ctr">
            <a:normAutofit fontScale="90000"/>
          </a:bodyPr>
          <a:lstStyle/>
          <a:p>
            <a:r>
              <a:rPr lang="ru-RU" sz="4400" dirty="0"/>
              <a:t>Корпоративные информационные системы в экономике (</a:t>
            </a:r>
            <a:r>
              <a:rPr lang="ru-RU" sz="4400" dirty="0" err="1"/>
              <a:t>КИСвЭ</a:t>
            </a:r>
            <a:r>
              <a:rPr lang="ru-RU" sz="4400" dirty="0"/>
              <a:t>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8282" y="4005064"/>
            <a:ext cx="7822807" cy="1578202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</a:rPr>
              <a:t>к.э.н. Коробецкая Анастасия Александровна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</a:rPr>
              <a:t>к.э.н. Кожухова Варвара Николаевна</a:t>
            </a:r>
          </a:p>
          <a:p>
            <a:pPr algn="l"/>
            <a:r>
              <a:rPr lang="ru-RU" sz="2400" dirty="0" err="1">
                <a:solidFill>
                  <a:schemeClr val="tx1"/>
                </a:solidFill>
              </a:rPr>
              <a:t>к.п.н</a:t>
            </a:r>
            <a:r>
              <a:rPr lang="ru-RU" sz="2400" dirty="0">
                <a:solidFill>
                  <a:schemeClr val="tx1"/>
                </a:solidFill>
              </a:rPr>
              <a:t>. Чеверева Светлана Александровна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F6777-C95E-4FD9-851F-BD6F8D77FCCA}"/>
              </a:ext>
            </a:extLst>
          </p:cNvPr>
          <p:cNvSpPr txBox="1"/>
          <p:nvPr/>
        </p:nvSpPr>
        <p:spPr>
          <a:xfrm>
            <a:off x="678283" y="67055"/>
            <a:ext cx="77724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/>
              <a:t>Самарский государственный экономический университет</a:t>
            </a:r>
          </a:p>
          <a:p>
            <a:pPr algn="ctr">
              <a:spcAft>
                <a:spcPts val="600"/>
              </a:spcAft>
            </a:pPr>
            <a:r>
              <a:rPr lang="ru-RU" sz="2000" dirty="0"/>
              <a:t>Кафедра цифровых технологий и решений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4033A-77E1-4D08-8394-19546B2A1CF6}"/>
              </a:ext>
            </a:extLst>
          </p:cNvPr>
          <p:cNvSpPr txBox="1"/>
          <p:nvPr/>
        </p:nvSpPr>
        <p:spPr>
          <a:xfrm>
            <a:off x="685800" y="6198475"/>
            <a:ext cx="77724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/>
              <a:t>Самара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внедрения ИС в организации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1214422"/>
            <a:ext cx="75724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Ускорение получения и обработки информации.</a:t>
            </a:r>
          </a:p>
          <a:p>
            <a:pPr marL="457200" lvl="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Снижение числа ошибок и повышение достоверности результатов.</a:t>
            </a:r>
          </a:p>
          <a:p>
            <a:pPr marL="457200" lvl="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Создание новых продуктов, которые невозможно создать без ИС.</a:t>
            </a:r>
          </a:p>
          <a:p>
            <a:pPr marL="457200" lvl="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Повышение стандартизации производства =&gt; повышение качества продукции.</a:t>
            </a:r>
          </a:p>
          <a:p>
            <a:pPr marL="457200" lvl="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Снижение затрат за счет автоматизации труда.</a:t>
            </a:r>
          </a:p>
          <a:p>
            <a:pPr marL="457200" lvl="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Накопление больших объемов данных для дальнейшего анализа.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ru-RU" sz="2000" dirty="0"/>
              <a:t>Освобождение людей от вредного, тяжелого и опасного труда.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таблиц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701622" y="3502026"/>
          <a:ext cx="7959834" cy="2468880"/>
        </p:xfrm>
        <a:graphic>
          <a:graphicData uri="http://schemas.openxmlformats.org/drawingml/2006/table">
            <a:tbl>
              <a:tblPr/>
              <a:tblGrid>
                <a:gridCol w="693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Продажа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Ключ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Поле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Тип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Свойства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Подстановка из </a:t>
                      </a:r>
                      <a:r>
                        <a:rPr lang="ru-RU" sz="1800" dirty="0" err="1">
                          <a:latin typeface="+mn-lt"/>
                          <a:ea typeface="Calibri"/>
                          <a:cs typeface="Times New Roman"/>
                        </a:rPr>
                        <a:t>Аптека.Код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Дата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Дата/время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Шаблон:</a:t>
                      </a:r>
                      <a:r>
                        <a:rPr lang="ru-RU" baseline="0" dirty="0"/>
                        <a:t> 00.00.2000 00:00, значение по умолчанию: текущие дата и время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Подстановка из </a:t>
                      </a:r>
                      <a:r>
                        <a:rPr lang="ru-RU" sz="1800" dirty="0" err="1">
                          <a:latin typeface="+mn-lt"/>
                          <a:ea typeface="Calibri"/>
                          <a:cs typeface="Times New Roman"/>
                        </a:rPr>
                        <a:t>Препарат.Штрих-код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Кол-во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Целое,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&gt;0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701622" y="873090"/>
          <a:ext cx="7923321" cy="2194560"/>
        </p:xfrm>
        <a:graphic>
          <a:graphicData uri="http://schemas.openxmlformats.org/drawingml/2006/table">
            <a:tbl>
              <a:tblPr/>
              <a:tblGrid>
                <a:gridCol w="693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624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Наличие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Ключ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Поле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Тип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Свойства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Подстановка из </a:t>
                      </a:r>
                      <a:r>
                        <a:rPr lang="ru-RU" sz="1800" dirty="0" err="1">
                          <a:latin typeface="+mn-lt"/>
                          <a:ea typeface="Calibri"/>
                          <a:cs typeface="Times New Roman"/>
                        </a:rPr>
                        <a:t>Препарат.Штрих-код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Подстановка из </a:t>
                      </a:r>
                      <a:r>
                        <a:rPr lang="ru-RU" sz="1800" dirty="0" err="1">
                          <a:latin typeface="+mn-lt"/>
                          <a:ea typeface="Calibri"/>
                          <a:cs typeface="Times New Roman"/>
                        </a:rPr>
                        <a:t>Аптека.Код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Денежный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Целое,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&gt;0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Запросы к БД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648" y="836577"/>
            <a:ext cx="755819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</a:pPr>
            <a:r>
              <a:rPr lang="ru-RU" sz="2000" dirty="0"/>
              <a:t>Основные виды запросов в </a:t>
            </a:r>
            <a:r>
              <a:rPr lang="en-US" sz="2000" dirty="0"/>
              <a:t>MS Access</a:t>
            </a:r>
            <a:r>
              <a:rPr lang="ru-RU" sz="2000" dirty="0"/>
              <a:t>: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Запрос</a:t>
            </a:r>
            <a:r>
              <a:rPr lang="ru-RU" sz="2000" b="1" dirty="0"/>
              <a:t> на выборку</a:t>
            </a:r>
            <a:r>
              <a:rPr lang="ru-RU" sz="2000" dirty="0"/>
              <a:t> – поиск, отбор, объединение данных из таблиц и других запросов, выполнение расчетов в таблицах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sz="2000" i="1" dirty="0"/>
              <a:t>выбор полей </a:t>
            </a:r>
            <a:r>
              <a:rPr lang="ru-RU" sz="2000" dirty="0"/>
              <a:t>из одной или нескольких связанных таблиц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sz="2000" dirty="0"/>
              <a:t>новые поля - </a:t>
            </a:r>
            <a:r>
              <a:rPr lang="ru-RU" sz="2000" i="1" dirty="0"/>
              <a:t>вычисляемые</a:t>
            </a:r>
            <a:r>
              <a:rPr lang="ru-RU" sz="2000" dirty="0"/>
              <a:t> значения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sz="2000" i="1" dirty="0"/>
              <a:t>условия </a:t>
            </a:r>
            <a:r>
              <a:rPr lang="ru-RU" sz="2000" dirty="0"/>
              <a:t>на отбор записей (по одному или нескольким полям)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sz="2000" i="1" dirty="0"/>
              <a:t>сортировка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sz="2000" i="1" dirty="0"/>
              <a:t>группировка</a:t>
            </a:r>
            <a:r>
              <a:rPr lang="ru-RU" sz="2000" dirty="0"/>
              <a:t> и </a:t>
            </a:r>
            <a:r>
              <a:rPr lang="ru-RU" sz="2000" i="1" dirty="0"/>
              <a:t>подведение итогов</a:t>
            </a:r>
          </a:p>
          <a:p>
            <a:pPr marL="631825" lvl="1" indent="-174625">
              <a:buFont typeface="Arial" pitchFamily="34" charset="0"/>
              <a:buChar char="•"/>
            </a:pPr>
            <a:r>
              <a:rPr lang="ru-RU" sz="2000" i="1" dirty="0"/>
              <a:t>перекрестные запросы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Запросы </a:t>
            </a:r>
            <a:r>
              <a:rPr lang="ru-RU" sz="2000" b="1" dirty="0"/>
              <a:t>на изменение данных </a:t>
            </a:r>
            <a:r>
              <a:rPr lang="ru-RU" sz="2000" dirty="0"/>
              <a:t>– </a:t>
            </a:r>
            <a:r>
              <a:rPr lang="ru-RU" sz="2000" b="1" dirty="0"/>
              <a:t>добавление</a:t>
            </a:r>
            <a:r>
              <a:rPr lang="ru-RU" sz="2000" dirty="0"/>
              <a:t>, </a:t>
            </a:r>
            <a:r>
              <a:rPr lang="ru-RU" sz="2000" b="1" dirty="0"/>
              <a:t>изменение</a:t>
            </a:r>
            <a:r>
              <a:rPr lang="ru-RU" sz="2000" dirty="0"/>
              <a:t>, </a:t>
            </a:r>
            <a:r>
              <a:rPr lang="ru-RU" sz="2000" b="1" dirty="0"/>
              <a:t>удаление</a:t>
            </a:r>
            <a:r>
              <a:rPr lang="ru-RU" sz="2000" dirty="0"/>
              <a:t> строк в существующих таблицах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Запрос </a:t>
            </a:r>
            <a:r>
              <a:rPr lang="ru-RU" sz="2000" b="1" dirty="0"/>
              <a:t>на создание таблицы </a:t>
            </a:r>
            <a:r>
              <a:rPr lang="ru-RU" sz="2000" dirty="0"/>
              <a:t>– результат запроса сохраняется в новой таблице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109" y="5327676"/>
            <a:ext cx="78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 самом деле, </a:t>
            </a:r>
            <a:r>
              <a:rPr lang="ru-RU" sz="2000" b="1" dirty="0"/>
              <a:t>любое действие с БД – это запрос</a:t>
            </a:r>
            <a:r>
              <a:rPr lang="ru-RU" sz="2000" dirty="0"/>
              <a:t>: на создание новой таблицы, на удаление записей, на создание связи и др. Просто они автоматизированы, и мы выполняем их нажатием кнопки.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dirty="0"/>
            </a:br>
            <a:r>
              <a:rPr lang="ru-RU" dirty="0"/>
              <a:t>несколько полей из разных таблиц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466" y="2949606"/>
            <a:ext cx="8677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92083" y="1260594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Наличие препаратов в аптеках</a:t>
            </a:r>
            <a:r>
              <a:rPr lang="ru-RU" sz="2000" dirty="0"/>
              <a:t>: Собрать сведения о наличии препаратов в аптеках с сортировкой по препарату.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083" y="2027367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Полям с совпадающими названиями изменены подписи: «Наименование препарата»; «Название аптеки».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dirty="0"/>
            </a:br>
            <a:r>
              <a:rPr lang="ru-RU" dirty="0"/>
              <a:t>несколько полей из разных таблиц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2083" y="1385805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Наличие препаратов в аптеках</a:t>
            </a:r>
            <a:r>
              <a:rPr lang="ru-RU" sz="2000" dirty="0"/>
              <a:t>: результат выполнения запроса.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05" y="2004993"/>
            <a:ext cx="8350214" cy="26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отбор записей по условию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2083" y="1385805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Аптеки Самары</a:t>
            </a:r>
            <a:r>
              <a:rPr lang="ru-RU" sz="2000" dirty="0"/>
              <a:t>: вывести список аптек в Самаре.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908" y="1895454"/>
            <a:ext cx="5951619" cy="427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отбор записей по условию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2083" y="1385805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Аптеки Самары</a:t>
            </a:r>
            <a:r>
              <a:rPr lang="ru-RU" sz="2000" dirty="0"/>
              <a:t>: результат выполнения запроса.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421" y="2370123"/>
            <a:ext cx="6604427" cy="171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запрос с параметром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2083" y="1238220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Наличие препарата по названию</a:t>
            </a:r>
            <a:r>
              <a:rPr lang="ru-RU" sz="2000" dirty="0"/>
              <a:t>: вывести наличие указанного пользователем препарата. Ввести можно только часть названия.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1622" y="5802345"/>
            <a:ext cx="7704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Like</a:t>
            </a:r>
            <a:r>
              <a:rPr lang="ru-RU" dirty="0"/>
              <a:t> "*" &amp; [Введите наименование препарата или его часть] &amp; "*"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787" y="1895454"/>
            <a:ext cx="7020426" cy="36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запрос с параметром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2083" y="1385805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Наличие препарата по названию</a:t>
            </a:r>
            <a:r>
              <a:rPr lang="ru-RU" sz="2000" dirty="0"/>
              <a:t>: результат выполнения запроса.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9837" y="1968480"/>
            <a:ext cx="3724326" cy="165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082" y="3830643"/>
            <a:ext cx="8145836" cy="17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вычисляемые поля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92083" y="1260594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Стоимость продажи</a:t>
            </a:r>
            <a:r>
              <a:rPr lang="ru-RU" sz="2000" dirty="0"/>
              <a:t>: Вычислить общую стоимость каждого проданного препарата.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22" y="2151045"/>
            <a:ext cx="7696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1622" y="5327676"/>
            <a:ext cx="44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Стоимость: [Цена]*[Продажа]![Количество]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вычисляемые поля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92083" y="1260594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Стоимость продажи</a:t>
            </a:r>
            <a:r>
              <a:rPr lang="ru-RU" sz="2000" dirty="0"/>
              <a:t>: Результат выполнения запроса.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25" y="1893653"/>
            <a:ext cx="8474970" cy="339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Функциональные подсистемы 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648" y="1055655"/>
            <a:ext cx="759470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Набор зависит от конкретной организации и ее задач. Чаще всего встречаются: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Подсистема</a:t>
            </a:r>
            <a:r>
              <a:rPr lang="ru-RU" sz="2000" b="1" dirty="0"/>
              <a:t> научно-технической подготовки </a:t>
            </a:r>
            <a:r>
              <a:rPr lang="ru-RU" sz="2000" dirty="0"/>
              <a:t>производства.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Подсистема </a:t>
            </a:r>
            <a:r>
              <a:rPr lang="ru-RU" sz="2000" b="1" dirty="0" err="1"/>
              <a:t>бизнес-планирования</a:t>
            </a:r>
            <a:r>
              <a:rPr lang="ru-RU" sz="2000" dirty="0"/>
              <a:t>.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Подсистема </a:t>
            </a:r>
            <a:r>
              <a:rPr lang="ru-RU" sz="2000" b="1" dirty="0"/>
              <a:t>оперативного управления </a:t>
            </a:r>
            <a:r>
              <a:rPr lang="ru-RU" sz="2000" dirty="0"/>
              <a:t>предназначена для управления ходом производства, материальными потоками, снабжением и сбытом, учетом затрат на производство. 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Подсистема </a:t>
            </a:r>
            <a:r>
              <a:rPr lang="ru-RU" sz="2000" b="1" dirty="0"/>
              <a:t>финансового менеджмента </a:t>
            </a:r>
            <a:r>
              <a:rPr lang="ru-RU" sz="2000" dirty="0"/>
              <a:t>отвечает за формирование финансового плана и портфеля заказов предприятия, анализ результатов его хозяйственной деятельности. 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Подсистема </a:t>
            </a:r>
            <a:r>
              <a:rPr lang="ru-RU" sz="2000" b="1" dirty="0"/>
              <a:t>бухгалтерского учета </a:t>
            </a:r>
            <a:r>
              <a:rPr lang="ru-RU" sz="2000" dirty="0"/>
              <a:t>обеспечивает составление отчетности, учет труда и заработной платы, товарно-материальных ценностей, основных средств, результатов финансовых операций.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группировка и подведение итогов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1260594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Сумма продаж</a:t>
            </a:r>
            <a:r>
              <a:rPr lang="ru-RU" sz="2000" dirty="0"/>
              <a:t>: Вычислить общую сумму продаж в каждой аптеке.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0096" y="1785915"/>
            <a:ext cx="4983808" cy="405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группировка и подведение итогов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1260594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Сумма продаж</a:t>
            </a:r>
            <a:r>
              <a:rPr lang="ru-RU" sz="2000" dirty="0"/>
              <a:t>: Результат выполнения запроса.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7373" y="2114532"/>
            <a:ext cx="4929255" cy="233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перекрестный запрос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1260594"/>
            <a:ext cx="7959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Наличие перекрестный</a:t>
            </a:r>
            <a:r>
              <a:rPr lang="ru-RU" sz="2000" dirty="0"/>
              <a:t>: Показать количество препаратов в аптеках в виде перекрестного запроса (название аптек вынести в заголовки столбцов).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343" y="2224071"/>
            <a:ext cx="6822898" cy="39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Запрос на выборку:</a:t>
            </a:r>
            <a:br>
              <a:rPr lang="ru-RU" sz="2800" dirty="0"/>
            </a:br>
            <a:r>
              <a:rPr lang="ru-RU" dirty="0"/>
              <a:t>перекрестный запрос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1165194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Наличие перекрестный</a:t>
            </a:r>
            <a:r>
              <a:rPr lang="ru-RU" sz="2000" dirty="0"/>
              <a:t>: Результат выполнения запроса и форма.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09" y="1603350"/>
            <a:ext cx="7923321" cy="187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09" y="3538539"/>
            <a:ext cx="7971592" cy="29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и отчеты в </a:t>
            </a:r>
            <a:r>
              <a:rPr lang="en-US" dirty="0"/>
              <a:t>Access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1161" y="1201707"/>
            <a:ext cx="752167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dirty="0"/>
              <a:t>Формы</a:t>
            </a:r>
            <a:r>
              <a:rPr lang="ru-RU" sz="2400" b="1" dirty="0"/>
              <a:t> </a:t>
            </a:r>
            <a:r>
              <a:rPr lang="ru-RU" sz="2000" dirty="0"/>
              <a:t>предназначены для отображения </a:t>
            </a:r>
            <a:r>
              <a:rPr lang="ru-RU" sz="2000" u="sng" dirty="0"/>
              <a:t>таблиц</a:t>
            </a:r>
            <a:r>
              <a:rPr lang="ru-RU" sz="2000" dirty="0"/>
              <a:t> и результатов </a:t>
            </a:r>
            <a:r>
              <a:rPr lang="ru-RU" sz="2000" u="sng" dirty="0"/>
              <a:t>запросов</a:t>
            </a:r>
            <a:r>
              <a:rPr lang="ru-RU" sz="2000" dirty="0"/>
              <a:t> </a:t>
            </a:r>
            <a:r>
              <a:rPr lang="ru-RU" sz="2000" b="1" i="1" dirty="0"/>
              <a:t>в наглядном виде на экране</a:t>
            </a:r>
            <a:r>
              <a:rPr lang="ru-RU" sz="2000" dirty="0"/>
              <a:t>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На формах можно размещать кнопки, выпадающие списки и другие элементы управления.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3209922"/>
            <a:ext cx="752167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dirty="0"/>
              <a:t>Отчеты</a:t>
            </a:r>
            <a:r>
              <a:rPr lang="ru-RU" sz="2000" b="1" dirty="0"/>
              <a:t> </a:t>
            </a:r>
            <a:r>
              <a:rPr lang="ru-RU" sz="2000" dirty="0"/>
              <a:t>позволяют выводить данные в виде, </a:t>
            </a:r>
            <a:r>
              <a:rPr lang="ru-RU" sz="2000" b="1" i="1" dirty="0"/>
              <a:t>удобном для печати</a:t>
            </a:r>
            <a:r>
              <a:rPr lang="ru-RU" sz="2000" dirty="0"/>
              <a:t>. Отчет содержит верхний и нижний колонтитулы и область данных. Колонтитулы повторяются на каждой странице.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В отчетах можно выполнять группировку и подведение итогов.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форм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926640"/>
            <a:ext cx="79233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 способу отображения записей: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в один столбец </a:t>
            </a:r>
            <a:r>
              <a:rPr lang="ru-RU" sz="2000" dirty="0"/>
              <a:t>и </a:t>
            </a:r>
            <a:r>
              <a:rPr lang="ru-RU" sz="2000" b="1" dirty="0"/>
              <a:t>распределенная</a:t>
            </a:r>
            <a:r>
              <a:rPr lang="ru-RU" sz="2000" dirty="0"/>
              <a:t> – одновременно на экране отображается только одна запись из таблицы; удобно для ввода и просмотра длинного текста, рисунков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ленточная</a:t>
            </a:r>
            <a:r>
              <a:rPr lang="ru-RU" sz="2000" dirty="0"/>
              <a:t> и </a:t>
            </a:r>
            <a:r>
              <a:rPr lang="ru-RU" sz="2000" b="1" dirty="0"/>
              <a:t>табличная</a:t>
            </a:r>
            <a:r>
              <a:rPr lang="ru-RU" sz="2000" dirty="0"/>
              <a:t> – отображаются сразу все записи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разделенная форма</a:t>
            </a:r>
            <a:r>
              <a:rPr lang="ru-RU" sz="2000" dirty="0"/>
              <a:t> – сверху отображается общий список в виде таблицы, снизу – подробности о выделенной строке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несколько элементов</a:t>
            </a:r>
            <a:r>
              <a:rPr lang="ru-RU" sz="2000" dirty="0"/>
              <a:t> – все записи, но каждая из них настраивается как отдельная форма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b="1" dirty="0"/>
              <a:t>подчиненные и связанные </a:t>
            </a:r>
            <a:r>
              <a:rPr lang="ru-RU" sz="2000" dirty="0"/>
              <a:t>– несколько форм из разных связанных таблиц объединяются в одну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8596" y="4524390"/>
            <a:ext cx="7923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 назначению: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для </a:t>
            </a:r>
            <a:r>
              <a:rPr lang="ru-RU" sz="2000" b="1" dirty="0"/>
              <a:t>ввода и редактирования </a:t>
            </a:r>
            <a:r>
              <a:rPr lang="ru-RU" sz="2000" dirty="0"/>
              <a:t>данных в </a:t>
            </a:r>
            <a:r>
              <a:rPr lang="ru-RU" sz="2000" u="sng" dirty="0"/>
              <a:t>таблицы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для </a:t>
            </a:r>
            <a:r>
              <a:rPr lang="ru-RU" sz="2000" b="1" dirty="0"/>
              <a:t>просмотра результатов </a:t>
            </a:r>
            <a:r>
              <a:rPr lang="ru-RU" sz="2000" u="sng" dirty="0"/>
              <a:t>запросов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кнопочные формы – для </a:t>
            </a:r>
            <a:r>
              <a:rPr lang="ru-RU" sz="2000" b="1" dirty="0"/>
              <a:t>запуска</a:t>
            </a:r>
            <a:r>
              <a:rPr lang="ru-RU" sz="2000" dirty="0"/>
              <a:t> других форм, макросов, запросов на изменение и др.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Простая форма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924" y="2187558"/>
            <a:ext cx="8086153" cy="354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92083" y="982629"/>
            <a:ext cx="80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Препарат</a:t>
            </a:r>
            <a:r>
              <a:rPr lang="ru-RU" sz="2000" dirty="0"/>
              <a:t>: Форма для ввода и редактирования данных в таблице, на основе макета «выровненный», по одной записи на экране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Ленточная форма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820" y="1895454"/>
            <a:ext cx="6808360" cy="412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92083" y="946116"/>
            <a:ext cx="80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Населенный пункт</a:t>
            </a:r>
            <a:r>
              <a:rPr lang="ru-RU" sz="2000" dirty="0"/>
              <a:t>: форма для ввода и редактирования данных в таблице, макет «ленточная», список всех городов на одном экране.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Разделенная форма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836577"/>
            <a:ext cx="8032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Аптека</a:t>
            </a:r>
            <a:r>
              <a:rPr lang="ru-RU" sz="2000" dirty="0"/>
              <a:t>: форма для ввода и редактирования данных в таблице, вверху отображается полный список аптек, внизу сведения о выделенной аптеке.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418" y="1822428"/>
            <a:ext cx="7485165" cy="454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Подчиненные формы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27" y="1968480"/>
            <a:ext cx="7996347" cy="429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92083" y="836577"/>
            <a:ext cx="8032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Препараты и наличие</a:t>
            </a:r>
            <a:r>
              <a:rPr lang="ru-RU" sz="2000" dirty="0"/>
              <a:t>: форма для ввода и редактирования данных в двух таблицах, вверху отображается один препарат, внизу сведения о его наличии во всех аптеках.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Обеспечивающие подсистемы ИС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85786" y="1308447"/>
            <a:ext cx="75724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b="1" dirty="0"/>
              <a:t>Техническое (аппаратное) обеспечение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b="1" dirty="0"/>
              <a:t>Программное обеспечение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b="1" dirty="0"/>
              <a:t>Информационное обеспечение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Математическое обеспечение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Лингвистическое (языковое) обеспечение 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Организационное (административное) обеспечение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Правовое обеспечение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Эргономическое обеспечение</a:t>
            </a:r>
          </a:p>
          <a:p>
            <a:pPr marL="363538" indent="-363538" algn="just">
              <a:spcBef>
                <a:spcPts val="600"/>
              </a:spcBef>
              <a:buFont typeface="Wingdings" pitchFamily="2" charset="2"/>
              <a:buChar char="Ø"/>
            </a:pPr>
            <a:r>
              <a:rPr lang="ru-RU" sz="2000" dirty="0"/>
              <a:t>Методическое обеспечение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Связанные формы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763551"/>
            <a:ext cx="8032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Аптека (главная), Продажи в аптеке (связанная)</a:t>
            </a:r>
            <a:r>
              <a:rPr lang="ru-RU" sz="2000" dirty="0"/>
              <a:t>: на первой форме отображаются сведения об аптеке, при нажатии на кнопку отображается вторая форма с перечнем продаж в этой аптеке.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22" y="1785914"/>
            <a:ext cx="7184766" cy="284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1257" y="4706956"/>
            <a:ext cx="6885678" cy="171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 с группировкой и подведением итогов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544" y="1187568"/>
            <a:ext cx="8434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Наличие препаратов</a:t>
            </a:r>
            <a:r>
              <a:rPr lang="ru-RU" sz="2000" dirty="0"/>
              <a:t>: группировка по наименованию препарата и по штрих-коду, итоги: сумма количества, минимальная и максимальная цена.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b="4957"/>
          <a:stretch>
            <a:fillRect/>
          </a:stretch>
        </p:blipFill>
        <p:spPr bwMode="auto">
          <a:xfrm>
            <a:off x="957212" y="1968480"/>
            <a:ext cx="7193061" cy="438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 с группировкой и подведением итогов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544" y="1165194"/>
            <a:ext cx="8434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Продажи в аптеках</a:t>
            </a:r>
            <a:r>
              <a:rPr lang="ru-RU" sz="2000" dirty="0"/>
              <a:t>: группировка по населенному пункту и названию аптеки, итоги по сумме продаж.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909" y="1822428"/>
            <a:ext cx="7460182" cy="481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071570"/>
          </a:xfrm>
        </p:spPr>
        <p:txBody>
          <a:bodyPr>
            <a:normAutofit/>
          </a:bodyPr>
          <a:lstStyle/>
          <a:p>
            <a:r>
              <a:rPr lang="ru-RU" sz="2800" dirty="0"/>
              <a:t>Общие этапы разработки БД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500042"/>
            <a:ext cx="82868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Определение требований к БД (постановка задачи и анализ предметной области). </a:t>
            </a:r>
            <a:r>
              <a:rPr lang="en-US" dirty="0"/>
              <a:t>=&gt; </a:t>
            </a:r>
            <a:r>
              <a:rPr lang="ru-RU" dirty="0"/>
              <a:t>техническое задание (ТЗ)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Функциональная схема. Для чего нужна БД? Какие функции она будет выполнять?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Роли пользователей. Кто будет пользоваться БД и что будет в ней делать?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Перечень полей. Какие данные нужны для выполнения функций БД?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Описание запросов, отчетов, форм для вывода. Какие сведения пользователи должны получать из БД?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Описание форм ввода данных. Каким образом должны вводиться сведения в БД?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Выбор технических средств.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Разработка модели БД (логическое моделирование). </a:t>
            </a:r>
            <a:r>
              <a:rPr lang="en-US" dirty="0"/>
              <a:t>=&gt; </a:t>
            </a:r>
            <a:r>
              <a:rPr lang="ru-RU" dirty="0"/>
              <a:t>модель БД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Концептуальная модель. Какие таблицы можно выделить и как их связать между собой?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Структура таблиц. Определение полей, их типов, размеров и настроек.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Схема данных. Выбор ключей и взаимосвязь таблиц через поля.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Создание БД (физическое моделирование). </a:t>
            </a:r>
            <a:r>
              <a:rPr lang="en-US" dirty="0"/>
              <a:t>=&gt; </a:t>
            </a:r>
            <a:r>
              <a:rPr lang="ru-RU" dirty="0"/>
              <a:t>готовая к работе БД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Создание таблиц.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Создание связей между таблицами.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Создание запросов, форм, отчетов.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Настройки прав доступа.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/>
              <a:t>Заполнение БД.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128681"/>
            <a:ext cx="79233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Понятие базы данных и СУБД. Реляционные БД.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Однотабличное представление БД. Преимущества и недостатки.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Многотабличное представление БД. Виды связей.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Понятие схемы данных. Изображение связей между таблицами.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Понятие ключа (ключевого поля).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MS Access</a:t>
            </a:r>
            <a:r>
              <a:rPr lang="ru-RU" sz="2000" dirty="0"/>
              <a:t>. Особенности, возможности.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Типы данных в </a:t>
            </a:r>
            <a:r>
              <a:rPr lang="en-US" sz="2000" dirty="0"/>
              <a:t>MS Access</a:t>
            </a:r>
            <a:r>
              <a:rPr lang="ru-RU" sz="2000" dirty="0"/>
              <a:t>. Настройки полей.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Запросы к БД. Виды запросов в </a:t>
            </a:r>
            <a:r>
              <a:rPr lang="en-US" sz="2000" dirty="0"/>
              <a:t>MS Access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Запросы на выборку: выбор полей таблиц, вычисляемые поля, условия отбора записей.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/>
              <a:t>Запросы с группировкой и подведением итогов. Перекрестные запросы.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Формы и отчеты в </a:t>
            </a:r>
            <a:r>
              <a:rPr lang="en-US" sz="2000" dirty="0"/>
              <a:t>MS Access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Этапы разработки БД.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5948397"/>
            <a:ext cx="81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*при подготовке ответов </a:t>
            </a:r>
            <a:r>
              <a:rPr lang="ru-RU" sz="2000"/>
              <a:t>использовать материал </a:t>
            </a:r>
            <a:r>
              <a:rPr lang="ru-RU" sz="2000" dirty="0"/>
              <a:t>практических занятий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1C716-96E9-4FCF-819B-F6F086BD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Семестр 2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FAA774-AEA2-4633-86CC-C41D86C8E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118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Тема 1. </a:t>
            </a:r>
            <a:r>
              <a:rPr lang="en-US" dirty="0"/>
              <a:t>Excel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1.1 Логические функции. Сложные условия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3723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7F4CC-1299-4501-9FF2-879D551F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Логические выражения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0B4CF-20C2-40A7-AE91-15937574C80D}"/>
              </a:ext>
            </a:extLst>
          </p:cNvPr>
          <p:cNvSpPr txBox="1"/>
          <p:nvPr/>
        </p:nvSpPr>
        <p:spPr>
          <a:xfrm>
            <a:off x="719572" y="1268760"/>
            <a:ext cx="781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Логическое выражение – любое условие, которое может быть верным (ИСТИНА) или неверным (ЛОЖЬ).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3BCFED-2D93-442C-9FD6-B6CA7EDE8BDE}"/>
              </a:ext>
            </a:extLst>
          </p:cNvPr>
          <p:cNvSpPr txBox="1"/>
          <p:nvPr/>
        </p:nvSpPr>
        <p:spPr>
          <a:xfrm>
            <a:off x="953598" y="2721114"/>
            <a:ext cx="723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ИСТИНА</a:t>
            </a:r>
            <a:r>
              <a:rPr lang="ru-RU" sz="2000" dirty="0"/>
              <a:t> = да, верно, </a:t>
            </a:r>
            <a:r>
              <a:rPr lang="en-US" sz="2000" dirty="0"/>
              <a:t>true, 1 </a:t>
            </a:r>
            <a:endParaRPr lang="ru-RU" sz="2000" dirty="0"/>
          </a:p>
          <a:p>
            <a:r>
              <a:rPr lang="ru-RU" sz="2000" b="1" dirty="0"/>
              <a:t>ЛОЖЬ</a:t>
            </a:r>
            <a:r>
              <a:rPr lang="ru-RU" sz="2000" dirty="0"/>
              <a:t> = нет, неверно, </a:t>
            </a:r>
            <a:r>
              <a:rPr lang="en-US" sz="2000" dirty="0"/>
              <a:t>false, 0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D3C78-9C77-4051-A3D7-CA1ED3F2FFE5}"/>
              </a:ext>
            </a:extLst>
          </p:cNvPr>
          <p:cNvSpPr txBox="1"/>
          <p:nvPr/>
        </p:nvSpPr>
        <p:spPr>
          <a:xfrm>
            <a:off x="722310" y="2236802"/>
            <a:ext cx="781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ИСТИНА и ЛОЖЬ – логические константы</a:t>
            </a:r>
          </a:p>
        </p:txBody>
      </p:sp>
    </p:spTree>
    <p:extLst>
      <p:ext uri="{BB962C8B-B14F-4D97-AF65-F5344CB8AC3E}">
        <p14:creationId xmlns:p14="http://schemas.microsoft.com/office/powerpoint/2010/main" val="38690399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5E4FF-B573-43EC-9397-5A43ECE2EF9F}" type="slidenum">
              <a:rPr lang="ru-RU" smtClean="0"/>
              <a:pPr/>
              <a:t>129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1645920"/>
          <a:ext cx="8229598" cy="3566160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58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8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5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58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Пример 1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Пример 2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Пример 3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&lt; 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/>
                        <a:t>Меньше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5 </a:t>
                      </a:r>
                      <a:r>
                        <a:rPr lang="en-US" sz="2200" dirty="0"/>
                        <a:t>&lt; 10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12 &lt; 7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 &lt; 10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 &gt; 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/>
                        <a:t>Больше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100 &gt; 5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0 &gt; 5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 &gt; 10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&lt;=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/>
                        <a:t>Меньше или равно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5 </a:t>
                      </a:r>
                      <a:r>
                        <a:rPr lang="en-US" sz="2200" dirty="0"/>
                        <a:t>&lt;= 10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12 &lt;= 7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 &lt;= 10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&gt;=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/>
                        <a:t>Больше или равно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100 &gt;= 5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0 &gt;= 5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 &gt;= 10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&lt;&gt; 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/>
                        <a:t>Не равно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100 &lt;&gt; 5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0 &lt;&gt; 5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 &lt;&gt; 10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= 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/>
                        <a:t>Равно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/>
                        <a:t>100 = -5 </a:t>
                      </a:r>
                      <a:endParaRPr lang="ru-RU" sz="2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0 = 5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10 = 10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7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err="1"/>
                        <a:t>Like</a:t>
                      </a:r>
                      <a:r>
                        <a:rPr lang="ru-RU" sz="2200" dirty="0"/>
                        <a:t> 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/>
                        <a:t>Равенство строк </a:t>
                      </a:r>
                      <a:endParaRPr lang="ru-RU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/>
                        <a:t>"A" Like "A" </a:t>
                      </a:r>
                      <a:endParaRPr lang="ru-RU" sz="2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ИСТИНА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"A" Like "AA"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/>
                        <a:t>"A" Like "B" 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/>
                        <a:t>ЛОЖЬ</a:t>
                      </a:r>
                      <a:endParaRPr lang="ru-RU" sz="2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3538" indent="-363538">
              <a:spcBef>
                <a:spcPts val="600"/>
              </a:spcBef>
            </a:pPr>
            <a:r>
              <a:rPr lang="ru-RU" dirty="0"/>
              <a:t>Техническое (аппаратное) обеспечение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1500174"/>
            <a:ext cx="7572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компьютеры </a:t>
            </a:r>
          </a:p>
          <a:p>
            <a:pPr marL="820738" lvl="1" indent="-363538">
              <a:buFont typeface="Calibri" pitchFamily="34" charset="0"/>
              <a:buChar char="-"/>
            </a:pPr>
            <a:r>
              <a:rPr lang="ru-RU" sz="2000" dirty="0"/>
              <a:t>персональные</a:t>
            </a:r>
          </a:p>
          <a:p>
            <a:pPr marL="820738" lvl="1" indent="-363538">
              <a:buFont typeface="Calibri" pitchFamily="34" charset="0"/>
              <a:buChar char="-"/>
            </a:pPr>
            <a:r>
              <a:rPr lang="ru-RU" sz="2000" dirty="0"/>
              <a:t>мобильные</a:t>
            </a:r>
          </a:p>
          <a:p>
            <a:pPr marL="820738" lvl="1" indent="-363538">
              <a:buFont typeface="Calibri" pitchFamily="34" charset="0"/>
              <a:buChar char="-"/>
            </a:pPr>
            <a:r>
              <a:rPr lang="ru-RU" sz="2000" dirty="0"/>
              <a:t>сервера</a:t>
            </a:r>
          </a:p>
          <a:p>
            <a:pPr marL="820738" lvl="1" indent="-363538">
              <a:buFont typeface="Calibri" pitchFamily="34" charset="0"/>
              <a:buChar char="-"/>
            </a:pPr>
            <a:r>
              <a:rPr lang="ru-RU" sz="2000" dirty="0"/>
              <a:t>терминалы</a:t>
            </a:r>
          </a:p>
          <a:p>
            <a:pPr marL="820738" lvl="1" indent="-363538">
              <a:buFont typeface="Calibri" pitchFamily="34" charset="0"/>
              <a:buChar char="-"/>
            </a:pPr>
            <a:r>
              <a:rPr lang="ru-RU" sz="2000" dirty="0"/>
              <a:t>суперкомпьютеры</a:t>
            </a:r>
          </a:p>
          <a:p>
            <a:pPr marL="363538" indent="-3635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оргтехника (принтеры, копиры, МФУ, факсы, калькуляторы)</a:t>
            </a:r>
          </a:p>
          <a:p>
            <a:pPr marL="363538" indent="-3635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средства связи (телефония, компьютерные сети)</a:t>
            </a:r>
          </a:p>
          <a:p>
            <a:pPr marL="363538" indent="-3635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источники питания</a:t>
            </a:r>
          </a:p>
          <a:p>
            <a:pPr marL="363538" indent="-363538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вспомогательное оборудование (крепеж, измерительные приборы, ремонтное оборудование)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Логическое И (</a:t>
            </a:r>
            <a:r>
              <a:rPr lang="en-US" dirty="0"/>
              <a:t>And)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19FF6-6CA3-4C4A-B0A4-075674F2FDDB}"/>
              </a:ext>
            </a:extLst>
          </p:cNvPr>
          <p:cNvSpPr txBox="1"/>
          <p:nvPr/>
        </p:nvSpPr>
        <p:spPr>
          <a:xfrm>
            <a:off x="611560" y="960734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Функция И</a:t>
            </a:r>
            <a:r>
              <a:rPr lang="ru-RU" sz="2000" dirty="0"/>
              <a:t>(выражение1;выражение2;…) возвращает ИСТИНА, только если </a:t>
            </a:r>
            <a:r>
              <a:rPr lang="ru-RU" sz="2000" b="1" i="1" dirty="0"/>
              <a:t>все </a:t>
            </a:r>
            <a:r>
              <a:rPr lang="ru-RU" sz="2000" dirty="0"/>
              <a:t>выражения равны ИСТИНА. </a:t>
            </a:r>
            <a:r>
              <a:rPr lang="ru-RU" sz="2000" dirty="0">
                <a:ea typeface="Times New Roman"/>
                <a:cs typeface="Times New Roman"/>
              </a:rPr>
              <a:t>Если хотя бы одно из выражений равно </a:t>
            </a:r>
            <a:r>
              <a:rPr lang="ru-RU" sz="2000" b="1" dirty="0">
                <a:ea typeface="Times New Roman"/>
                <a:cs typeface="Times New Roman"/>
              </a:rPr>
              <a:t>ЛОЖЬ</a:t>
            </a:r>
            <a:r>
              <a:rPr lang="ru-RU" sz="2000" dirty="0">
                <a:ea typeface="Times New Roman"/>
                <a:cs typeface="Times New Roman"/>
              </a:rPr>
              <a:t> – остальные можно не вычислять, результат будет </a:t>
            </a:r>
            <a:r>
              <a:rPr lang="ru-RU" sz="2000" b="1" dirty="0">
                <a:ea typeface="Times New Roman"/>
                <a:cs typeface="Times New Roman"/>
              </a:rPr>
              <a:t>ЛОЖЬ</a:t>
            </a:r>
            <a:r>
              <a:rPr lang="ru-RU" sz="2000" dirty="0">
                <a:ea typeface="Times New Roman"/>
                <a:cs typeface="Times New Roman"/>
              </a:rPr>
              <a:t>.</a:t>
            </a:r>
          </a:p>
          <a:p>
            <a:r>
              <a:rPr lang="ru-RU" sz="2000" dirty="0"/>
              <a:t>Выражений может быть любое количество от 1 до 255.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536F45E3-7762-46EA-AE3F-0E9AD3DCAFE4}"/>
              </a:ext>
            </a:extLst>
          </p:cNvPr>
          <p:cNvGraphicFramePr>
            <a:graphicFrameLocks noGrp="1"/>
          </p:cNvGraphicFramePr>
          <p:nvPr/>
        </p:nvGraphicFramePr>
        <p:xfrm>
          <a:off x="1403648" y="2506020"/>
          <a:ext cx="6228692" cy="1463040"/>
        </p:xfrm>
        <a:graphic>
          <a:graphicData uri="http://schemas.openxmlformats.org/drawingml/2006/table">
            <a:tbl>
              <a:tblPr/>
              <a:tblGrid>
                <a:gridCol w="1557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/>
                          <a:cs typeface="Times New Roman"/>
                        </a:rPr>
                        <a:t>Условие </a:t>
                      </a: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/>
                          <a:cs typeface="Times New Roman"/>
                        </a:rPr>
                        <a:t>Условие </a:t>
                      </a: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72865B8-ECF2-41D5-A229-A1E256E2614B}"/>
              </a:ext>
            </a:extLst>
          </p:cNvPr>
          <p:cNvSpPr txBox="1"/>
          <p:nvPr/>
        </p:nvSpPr>
        <p:spPr>
          <a:xfrm>
            <a:off x="602967" y="4358299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Поступление в университет:</a:t>
            </a:r>
            <a:endParaRPr lang="en-US" sz="2000" b="1" dirty="0"/>
          </a:p>
          <a:p>
            <a:pPr marL="719138" indent="-360363"/>
            <a:r>
              <a:rPr lang="ru-RU" sz="2000" dirty="0"/>
              <a:t>математика </a:t>
            </a:r>
            <a:r>
              <a:rPr lang="en-US" sz="2000" dirty="0"/>
              <a:t>&gt; 36 </a:t>
            </a:r>
            <a:r>
              <a:rPr lang="ru-RU" sz="2000" dirty="0"/>
              <a:t>И русский язык </a:t>
            </a:r>
            <a:r>
              <a:rPr lang="en-US" sz="2000" dirty="0"/>
              <a:t>&gt; 42 </a:t>
            </a:r>
            <a:r>
              <a:rPr lang="ru-RU" sz="2000" dirty="0"/>
              <a:t>И обществознание </a:t>
            </a:r>
            <a:r>
              <a:rPr lang="en-US" sz="2000" dirty="0"/>
              <a:t>&gt; 40</a:t>
            </a:r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5D85BB-3003-48B1-9C31-20655C68CE3E}"/>
              </a:ext>
            </a:extLst>
          </p:cNvPr>
          <p:cNvSpPr txBox="1"/>
          <p:nvPr/>
        </p:nvSpPr>
        <p:spPr>
          <a:xfrm>
            <a:off x="602967" y="591327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Купи яблок </a:t>
            </a:r>
            <a:r>
              <a:rPr lang="ru-RU" sz="2000" b="1" dirty="0"/>
              <a:t>и</a:t>
            </a:r>
            <a:r>
              <a:rPr lang="ru-RU" sz="2000" dirty="0"/>
              <a:t> груш (и то, и другое одновременно)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BDBF4C-7E20-49E0-AEA8-487AED4B6062}"/>
              </a:ext>
            </a:extLst>
          </p:cNvPr>
          <p:cNvSpPr txBox="1"/>
          <p:nvPr/>
        </p:nvSpPr>
        <p:spPr>
          <a:xfrm>
            <a:off x="611560" y="5074107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Поиск вакансии:</a:t>
            </a:r>
          </a:p>
          <a:p>
            <a:pPr marL="719138" indent="-360363"/>
            <a:r>
              <a:rPr lang="ru-RU" sz="2000" dirty="0"/>
              <a:t>должность = «разработчик» И оклад </a:t>
            </a:r>
            <a:r>
              <a:rPr lang="en-US" sz="2000" dirty="0"/>
              <a:t>&gt; 50000</a:t>
            </a:r>
            <a:endParaRPr lang="ru-RU" sz="2000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67244-0831-4AB8-A5B5-712776D3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Значения из диапазона (между)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16BE3-F35D-4EAA-AB49-D98A393A1032}"/>
              </a:ext>
            </a:extLst>
          </p:cNvPr>
          <p:cNvSpPr txBox="1"/>
          <p:nvPr/>
        </p:nvSpPr>
        <p:spPr>
          <a:xfrm>
            <a:off x="719572" y="130476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Через И записываются диапазоны значений (от … до …)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9807-A15F-4C39-826F-44ABFC6FDB2F}"/>
              </a:ext>
            </a:extLst>
          </p:cNvPr>
          <p:cNvSpPr txBox="1"/>
          <p:nvPr/>
        </p:nvSpPr>
        <p:spPr>
          <a:xfrm>
            <a:off x="791580" y="1952836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Школьник </a:t>
            </a:r>
            <a:r>
              <a:rPr lang="ru-RU" sz="2000" dirty="0"/>
              <a:t>– возраст от 7 до 18</a:t>
            </a:r>
            <a:r>
              <a:rPr lang="ru-RU" sz="2000" b="1" dirty="0"/>
              <a:t>: </a:t>
            </a:r>
          </a:p>
          <a:p>
            <a:pPr marL="719138" indent="-360363"/>
            <a:r>
              <a:rPr lang="ru-RU" sz="2000" dirty="0"/>
              <a:t>возраст </a:t>
            </a:r>
            <a:r>
              <a:rPr lang="en-US" sz="2000" dirty="0"/>
              <a:t>&gt;= 7 </a:t>
            </a:r>
            <a:r>
              <a:rPr lang="ru-RU" sz="2000" dirty="0"/>
              <a:t>И возраст </a:t>
            </a:r>
            <a:r>
              <a:rPr lang="en-US" sz="2000" dirty="0"/>
              <a:t>&lt;= 18</a:t>
            </a:r>
            <a:endParaRPr lang="ru-RU" sz="2000" dirty="0"/>
          </a:p>
          <a:p>
            <a:pPr marL="719138" indent="-360363"/>
            <a:r>
              <a:rPr lang="ru-RU" sz="2000" dirty="0"/>
              <a:t>И(</a:t>
            </a:r>
            <a:r>
              <a:rPr lang="en-US" sz="2000" dirty="0"/>
              <a:t>C2&gt;=7;C2&lt;=18)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DA479-8458-4F2A-9171-C6C66588F2F7}"/>
              </a:ext>
            </a:extLst>
          </p:cNvPr>
          <p:cNvSpPr txBox="1"/>
          <p:nvPr/>
        </p:nvSpPr>
        <p:spPr>
          <a:xfrm>
            <a:off x="791580" y="3289627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Обеденный перерыв между 12:00 и 13:00: </a:t>
            </a:r>
          </a:p>
          <a:p>
            <a:pPr marL="719138" indent="-360363"/>
            <a:r>
              <a:rPr lang="ru-RU" sz="2000" dirty="0"/>
              <a:t>время </a:t>
            </a:r>
            <a:r>
              <a:rPr lang="en-US" sz="2000" dirty="0"/>
              <a:t>&gt;= </a:t>
            </a:r>
            <a:r>
              <a:rPr lang="ru-RU" sz="2000" dirty="0"/>
              <a:t>12:00</a:t>
            </a:r>
            <a:r>
              <a:rPr lang="en-US" sz="2000" dirty="0"/>
              <a:t> </a:t>
            </a:r>
            <a:r>
              <a:rPr lang="ru-RU" sz="2000" dirty="0"/>
              <a:t>И время </a:t>
            </a:r>
            <a:r>
              <a:rPr lang="en-US" sz="2000" dirty="0"/>
              <a:t>&lt;= </a:t>
            </a:r>
            <a:r>
              <a:rPr lang="ru-RU" sz="2000" dirty="0"/>
              <a:t>13:00</a:t>
            </a:r>
            <a:endParaRPr lang="en-US" sz="2000" dirty="0"/>
          </a:p>
          <a:p>
            <a:pPr marL="719138" indent="-360363"/>
            <a:r>
              <a:rPr lang="ru-RU" sz="2000" dirty="0"/>
              <a:t>И(</a:t>
            </a:r>
            <a:r>
              <a:rPr lang="en-US" sz="2000" dirty="0"/>
              <a:t>D4&gt;="12:00";D4&lt;="13:00"</a:t>
            </a:r>
            <a:r>
              <a:rPr lang="ru-RU" sz="2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86A3C-F517-4558-8872-3BE0946F247B}"/>
              </a:ext>
            </a:extLst>
          </p:cNvPr>
          <p:cNvSpPr txBox="1"/>
          <p:nvPr/>
        </p:nvSpPr>
        <p:spPr>
          <a:xfrm>
            <a:off x="791580" y="4717593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0 &lt; x ≤ 100</a:t>
            </a:r>
            <a:r>
              <a:rPr lang="ru-RU" sz="2000" b="1" dirty="0"/>
              <a:t>: </a:t>
            </a:r>
          </a:p>
          <a:p>
            <a:pPr marL="719138" indent="-360363"/>
            <a:r>
              <a:rPr lang="en-US" sz="2000" dirty="0"/>
              <a:t>0 &lt; x </a:t>
            </a:r>
            <a:r>
              <a:rPr lang="ru-RU" sz="2000" dirty="0"/>
              <a:t>И </a:t>
            </a:r>
            <a:r>
              <a:rPr lang="en-US" sz="2000" dirty="0"/>
              <a:t>x</a:t>
            </a:r>
            <a:r>
              <a:rPr lang="ru-RU" sz="2000" dirty="0"/>
              <a:t> </a:t>
            </a:r>
            <a:r>
              <a:rPr lang="en-US" sz="2000" dirty="0"/>
              <a:t>&lt;= 100</a:t>
            </a:r>
          </a:p>
          <a:p>
            <a:pPr marL="719138" indent="-360363"/>
            <a:r>
              <a:rPr lang="ru-RU" sz="2000" dirty="0"/>
              <a:t>И(</a:t>
            </a:r>
            <a:r>
              <a:rPr lang="en-US" sz="2000" dirty="0"/>
              <a:t>0&lt;A2;A2&lt;=100</a:t>
            </a:r>
            <a:r>
              <a:rPr lang="ru-R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4691610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Логическое ИЛИ</a:t>
            </a:r>
            <a:r>
              <a:rPr lang="en-US" dirty="0"/>
              <a:t> (Or)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57654" y="2758048"/>
          <a:ext cx="6228692" cy="1463040"/>
        </p:xfrm>
        <a:graphic>
          <a:graphicData uri="http://schemas.openxmlformats.org/drawingml/2006/table">
            <a:tbl>
              <a:tblPr/>
              <a:tblGrid>
                <a:gridCol w="1557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ИЛИ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/>
                          <a:cs typeface="Times New Roman"/>
                        </a:rPr>
                        <a:t>Условие </a:t>
                      </a: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/>
                          <a:cs typeface="Times New Roman"/>
                        </a:rPr>
                        <a:t>Условие </a:t>
                      </a: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DC971B-D2B8-4F44-9838-05407076F2DD}"/>
              </a:ext>
            </a:extLst>
          </p:cNvPr>
          <p:cNvSpPr txBox="1"/>
          <p:nvPr/>
        </p:nvSpPr>
        <p:spPr>
          <a:xfrm>
            <a:off x="611560" y="1016732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Функция ИЛИ</a:t>
            </a:r>
            <a:r>
              <a:rPr lang="ru-RU" sz="2000" dirty="0"/>
              <a:t>(выражение1;выражение2;…) возвращает ИСТИНА, если </a:t>
            </a:r>
            <a:r>
              <a:rPr lang="ru-RU" sz="2000" b="1" i="1" dirty="0"/>
              <a:t>хотя бы одно </a:t>
            </a:r>
            <a:r>
              <a:rPr lang="ru-RU" sz="2000" dirty="0"/>
              <a:t>из выражений равно ИСТИНА. </a:t>
            </a:r>
            <a:r>
              <a:rPr lang="ru-RU" sz="2000" b="1" dirty="0">
                <a:ea typeface="Times New Roman"/>
                <a:cs typeface="Times New Roman"/>
              </a:rPr>
              <a:t>ИЛИ </a:t>
            </a:r>
            <a:r>
              <a:rPr lang="ru-RU" sz="2000" dirty="0">
                <a:ea typeface="Times New Roman"/>
                <a:cs typeface="Times New Roman"/>
              </a:rPr>
              <a:t>равен ЛОЖЬ тогда и только тогда, когда все его операторы равны ЛОЖЬ. Если хотя бы одно условие равно ИСТИНА, остальные можно не вычислять, результат будет ИСТИНА. </a:t>
            </a:r>
            <a:r>
              <a:rPr lang="ru-RU" sz="2000" dirty="0"/>
              <a:t>Выражений может быть любое количество от 1 до 255.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13AE4-05D1-44ED-A07A-D0B1F732B9E3}"/>
              </a:ext>
            </a:extLst>
          </p:cNvPr>
          <p:cNvSpPr txBox="1"/>
          <p:nvPr/>
        </p:nvSpPr>
        <p:spPr>
          <a:xfrm>
            <a:off x="619111" y="449286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Нерабочий день</a:t>
            </a:r>
            <a:r>
              <a:rPr lang="ru-RU" sz="2000" dirty="0"/>
              <a:t>: выходной ИЛИ праздничный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16483-DBED-4916-8037-F5F9CC86A5CE}"/>
              </a:ext>
            </a:extLst>
          </p:cNvPr>
          <p:cNvSpPr txBox="1"/>
          <p:nvPr/>
        </p:nvSpPr>
        <p:spPr>
          <a:xfrm>
            <a:off x="607263" y="590921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Купи </a:t>
            </a:r>
            <a:r>
              <a:rPr lang="ru-RU" sz="2000" b="1" dirty="0"/>
              <a:t>хотя бы </a:t>
            </a:r>
            <a:r>
              <a:rPr lang="ru-RU" sz="2000" dirty="0"/>
              <a:t>яблок </a:t>
            </a:r>
            <a:r>
              <a:rPr lang="ru-RU" sz="2000" b="1" dirty="0"/>
              <a:t>или</a:t>
            </a:r>
            <a:r>
              <a:rPr lang="ru-RU" sz="2000" dirty="0"/>
              <a:t> груш (что-то одно или оба сразу)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875B9-2884-4816-9095-7221F2799633}"/>
              </a:ext>
            </a:extLst>
          </p:cNvPr>
          <p:cNvSpPr txBox="1"/>
          <p:nvPr/>
        </p:nvSpPr>
        <p:spPr>
          <a:xfrm>
            <a:off x="631923" y="506579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Возврат товара</a:t>
            </a:r>
            <a:r>
              <a:rPr lang="ru-RU" sz="2000" dirty="0"/>
              <a:t>: товар не соответствует заявленным характеристикам ИЛИ товар имеет дефекты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Исключающее ИЛИ</a:t>
            </a:r>
            <a:r>
              <a:rPr lang="en-US" dirty="0"/>
              <a:t> (</a:t>
            </a:r>
            <a:r>
              <a:rPr lang="en-US" dirty="0" err="1"/>
              <a:t>Xor</a:t>
            </a:r>
            <a:r>
              <a:rPr lang="en-US" dirty="0"/>
              <a:t>)</a:t>
            </a: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AFDF162-7E18-4BBA-8365-FA526645C838}"/>
              </a:ext>
            </a:extLst>
          </p:cNvPr>
          <p:cNvGraphicFramePr>
            <a:graphicFrameLocks noGrp="1"/>
          </p:cNvGraphicFramePr>
          <p:nvPr/>
        </p:nvGraphicFramePr>
        <p:xfrm>
          <a:off x="1453357" y="2398008"/>
          <a:ext cx="6228692" cy="1463040"/>
        </p:xfrm>
        <a:graphic>
          <a:graphicData uri="http://schemas.openxmlformats.org/drawingml/2006/table">
            <a:tbl>
              <a:tblPr/>
              <a:tblGrid>
                <a:gridCol w="1557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7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CC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Исключающее ИЛИ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/>
                          <a:cs typeface="Times New Roman"/>
                        </a:rPr>
                        <a:t>Условие </a:t>
                      </a: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/>
                          <a:cs typeface="Times New Roman"/>
                        </a:rPr>
                        <a:t>Условие </a:t>
                      </a:r>
                      <a:r>
                        <a:rPr lang="en-US" sz="24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34230E6-1A16-4340-8C8E-477E7CB8C54F}"/>
              </a:ext>
            </a:extLst>
          </p:cNvPr>
          <p:cNvSpPr txBox="1"/>
          <p:nvPr/>
        </p:nvSpPr>
        <p:spPr>
          <a:xfrm>
            <a:off x="607263" y="552129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Купи </a:t>
            </a:r>
            <a:r>
              <a:rPr lang="ru-RU" sz="2000" b="1" dirty="0"/>
              <a:t>либо</a:t>
            </a:r>
            <a:r>
              <a:rPr lang="ru-RU" sz="2000" dirty="0"/>
              <a:t> яблок, </a:t>
            </a:r>
            <a:r>
              <a:rPr lang="ru-RU" sz="2000" b="1" dirty="0"/>
              <a:t>либо</a:t>
            </a:r>
            <a:r>
              <a:rPr lang="ru-RU" sz="2000" dirty="0"/>
              <a:t> груш (что-то одно из них)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0EC5F-75DB-4EAA-B416-4DB1312E4FB4}"/>
              </a:ext>
            </a:extLst>
          </p:cNvPr>
          <p:cNvSpPr txBox="1"/>
          <p:nvPr/>
        </p:nvSpPr>
        <p:spPr>
          <a:xfrm>
            <a:off x="611560" y="124495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Функция ИСКЛИЛИ</a:t>
            </a:r>
            <a:r>
              <a:rPr lang="ru-RU" sz="2000" dirty="0"/>
              <a:t>(выражение1;выражение2;…) возвращает ИСТИНА, если </a:t>
            </a:r>
            <a:r>
              <a:rPr lang="ru-RU" sz="2000" b="1" i="1" dirty="0"/>
              <a:t>ровно одно </a:t>
            </a:r>
            <a:r>
              <a:rPr lang="ru-RU" sz="2000" dirty="0"/>
              <a:t>из выражений равно ИСТИНА.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6E252-6276-47A8-87F4-39B2CEA8D2DB}"/>
              </a:ext>
            </a:extLst>
          </p:cNvPr>
          <p:cNvSpPr txBox="1"/>
          <p:nvPr/>
        </p:nvSpPr>
        <p:spPr>
          <a:xfrm>
            <a:off x="607263" y="436103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Клубная карта</a:t>
            </a:r>
            <a:r>
              <a:rPr lang="ru-RU" sz="2000" dirty="0"/>
              <a:t>: скидка 3% ИЛИ бонусы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69BB6-C738-4A1E-9765-703C3B6B48FF}"/>
              </a:ext>
            </a:extLst>
          </p:cNvPr>
          <p:cNvSpPr txBox="1"/>
          <p:nvPr/>
        </p:nvSpPr>
        <p:spPr>
          <a:xfrm>
            <a:off x="607263" y="4851799"/>
            <a:ext cx="7524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Зима</a:t>
            </a:r>
            <a:r>
              <a:rPr lang="ru-RU" sz="2000" dirty="0"/>
              <a:t>: январь ИЛИ февраль ИЛИ декабрь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8526C-BFD8-4D45-B9E4-4ABA2167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Любой из нескольких вариантов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8137F-B032-4EDA-8F28-34C2D1E922C2}"/>
              </a:ext>
            </a:extLst>
          </p:cNvPr>
          <p:cNvSpPr txBox="1"/>
          <p:nvPr/>
        </p:nvSpPr>
        <p:spPr>
          <a:xfrm>
            <a:off x="611560" y="1214422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Если варианты сами по себе несовместимые можно использовать как исключающее, так и обычное ИЛИ, т.к. одновременное выполнение условий в принципе невозможно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BAA67E-BADC-4D67-8285-77B2AF43A48C}"/>
              </a:ext>
            </a:extLst>
          </p:cNvPr>
          <p:cNvSpPr txBox="1"/>
          <p:nvPr/>
        </p:nvSpPr>
        <p:spPr>
          <a:xfrm>
            <a:off x="827583" y="2528900"/>
            <a:ext cx="7524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Поиск по одной из фамилий</a:t>
            </a:r>
            <a:r>
              <a:rPr lang="ru-RU" sz="2000" dirty="0"/>
              <a:t>:</a:t>
            </a:r>
          </a:p>
          <a:p>
            <a:pPr marL="358775"/>
            <a:r>
              <a:rPr lang="ru-RU" sz="2000" dirty="0"/>
              <a:t>«Иванов» ИЛИ «Кузнецов» ИЛИ «Еремеева»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B156D-D4F7-41CD-9F56-B0C1E7603499}"/>
              </a:ext>
            </a:extLst>
          </p:cNvPr>
          <p:cNvSpPr txBox="1"/>
          <p:nvPr/>
        </p:nvSpPr>
        <p:spPr>
          <a:xfrm>
            <a:off x="845365" y="3621215"/>
            <a:ext cx="7524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Выбор одного из регионов</a:t>
            </a:r>
            <a:r>
              <a:rPr lang="ru-RU" sz="2000" dirty="0"/>
              <a:t>:</a:t>
            </a:r>
          </a:p>
          <a:p>
            <a:pPr marL="358775"/>
            <a:r>
              <a:rPr lang="ru-RU" sz="2000" dirty="0"/>
              <a:t>«Самарская область» ИЛИ «Ленинградская область»</a:t>
            </a:r>
          </a:p>
        </p:txBody>
      </p:sp>
    </p:spTree>
    <p:extLst>
      <p:ext uri="{BB962C8B-B14F-4D97-AF65-F5344CB8AC3E}">
        <p14:creationId xmlns:p14="http://schemas.microsoft.com/office/powerpoint/2010/main" val="385853790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Таблицы истинности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13634" y="1196752"/>
          <a:ext cx="7056785" cy="2194560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+mn-lt"/>
                          <a:ea typeface="Calibri"/>
                          <a:cs typeface="Times New Roman"/>
                        </a:rPr>
                        <a:t>Условие 1</a:t>
                      </a:r>
                      <a:endParaRPr lang="ru-RU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+mn-lt"/>
                          <a:ea typeface="Calibri"/>
                          <a:cs typeface="Times New Roman"/>
                        </a:rPr>
                        <a:t>Условие 2</a:t>
                      </a:r>
                      <a:endParaRPr lang="ru-RU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00CC"/>
                          </a:solidFill>
                          <a:latin typeface="+mn-lt"/>
                          <a:ea typeface="Calibri"/>
                          <a:cs typeface="Times New Roman"/>
                        </a:rPr>
                        <a:t>И</a:t>
                      </a:r>
                      <a:endParaRPr lang="ru-RU" sz="24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00CC"/>
                          </a:solidFill>
                          <a:latin typeface="+mn-lt"/>
                          <a:ea typeface="Calibri"/>
                          <a:cs typeface="Times New Roman"/>
                        </a:rPr>
                        <a:t>ИЛИ</a:t>
                      </a:r>
                      <a:endParaRPr lang="ru-RU" sz="24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rgbClr val="0000CC"/>
                          </a:solidFill>
                          <a:latin typeface="+mn-lt"/>
                          <a:ea typeface="Calibri"/>
                          <a:cs typeface="Times New Roman"/>
                        </a:rPr>
                        <a:t>ИСКЛИЛИ</a:t>
                      </a:r>
                      <a:endParaRPr lang="ru-RU" sz="24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9688" y="4221088"/>
          <a:ext cx="6084675" cy="2194560"/>
        </p:xfrm>
        <a:graphic>
          <a:graphicData uri="http://schemas.openxmlformats.org/drawingml/2006/table">
            <a:tbl>
              <a:tblPr/>
              <a:tblGrid>
                <a:gridCol w="1216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6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69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+mn-lt"/>
                          <a:ea typeface="Calibri"/>
                          <a:cs typeface="Times New Roman"/>
                        </a:rPr>
                        <a:t>Условие 1</a:t>
                      </a:r>
                      <a:endParaRPr lang="ru-RU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+mn-lt"/>
                          <a:ea typeface="Calibri"/>
                          <a:cs typeface="Times New Roman"/>
                        </a:rPr>
                        <a:t>Условие 2</a:t>
                      </a:r>
                      <a:endParaRPr lang="ru-RU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CC"/>
                          </a:solidFill>
                          <a:latin typeface="+mn-lt"/>
                          <a:ea typeface="Calibri"/>
                          <a:cs typeface="Times New Roman"/>
                        </a:rPr>
                        <a:t>And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endParaRPr lang="ru-RU" sz="2400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rgbClr val="0000CC"/>
                          </a:solidFill>
                          <a:latin typeface="+mn-lt"/>
                          <a:ea typeface="Calibri"/>
                          <a:cs typeface="Times New Roman"/>
                        </a:rPr>
                        <a:t>Or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ru-RU" sz="2400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0000CC"/>
                          </a:solidFill>
                          <a:latin typeface="+mn-lt"/>
                          <a:ea typeface="Calibri"/>
                          <a:cs typeface="Times New Roman"/>
                        </a:rPr>
                        <a:t>Xor</a:t>
                      </a:r>
                      <a:endParaRPr lang="en-US" sz="2400" b="1" i="0" dirty="0">
                        <a:solidFill>
                          <a:srgbClr val="0000CC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  <a:sym typeface="Symbol"/>
                        </a:rPr>
                        <a:t></a:t>
                      </a:r>
                      <a:endParaRPr lang="ru-RU" sz="2400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2E3C14-0589-4E1B-A212-935DD301763A}"/>
              </a:ext>
            </a:extLst>
          </p:cNvPr>
          <p:cNvSpPr txBox="1"/>
          <p:nvPr/>
        </p:nvSpPr>
        <p:spPr>
          <a:xfrm>
            <a:off x="611560" y="3465004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Логическое И = логическое умножение</a:t>
            </a:r>
          </a:p>
          <a:p>
            <a:r>
              <a:rPr lang="ru-RU" sz="2000" dirty="0"/>
              <a:t>Логическое ИЛИ = логическое сложение 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Логическое НЕ</a:t>
            </a:r>
            <a:r>
              <a:rPr lang="en-US" dirty="0"/>
              <a:t> (Not)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59832" y="1971680"/>
          <a:ext cx="2916324" cy="1097280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458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dirty="0"/>
                        <a:t>Условие</a:t>
                      </a:r>
                      <a:endParaRPr lang="ru-RU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dirty="0"/>
                        <a:t>НЕ</a:t>
                      </a:r>
                      <a:endParaRPr lang="ru-RU" sz="2400" i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ЛОЖЬ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8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ИСТИНА</a:t>
                      </a:r>
                      <a:endParaRPr lang="ru-RU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7829" y="3300953"/>
            <a:ext cx="809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Доставка по Самаре бесплатная, а за пределы города – платная:</a:t>
            </a:r>
          </a:p>
          <a:p>
            <a:pPr marL="358775"/>
            <a:r>
              <a:rPr lang="ru-RU" sz="2000" dirty="0"/>
              <a:t>НЕ (город = «Самара»)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1429A-2164-43AF-B20B-9BD19B81720D}"/>
              </a:ext>
            </a:extLst>
          </p:cNvPr>
          <p:cNvSpPr txBox="1"/>
          <p:nvPr/>
        </p:nvSpPr>
        <p:spPr>
          <a:xfrm>
            <a:off x="611560" y="110093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Функция НЕ</a:t>
            </a:r>
            <a:r>
              <a:rPr lang="ru-RU" sz="2000" dirty="0"/>
              <a:t>(выражение) меняет значение выражения на противоположное: ИСТИНА становится ЛОЖЬЮ, и наоборот.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1502B-B9E7-4204-B93B-81EC43FBE1BE}"/>
              </a:ext>
            </a:extLst>
          </p:cNvPr>
          <p:cNvSpPr txBox="1"/>
          <p:nvPr/>
        </p:nvSpPr>
        <p:spPr>
          <a:xfrm>
            <a:off x="611560" y="4171727"/>
            <a:ext cx="7959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Для неравенств НЕ можно превратить в противоположное неравенство</a:t>
            </a:r>
          </a:p>
          <a:p>
            <a:pPr algn="ctr"/>
            <a:r>
              <a:rPr lang="ru-RU" sz="2000" dirty="0"/>
              <a:t>НЕ </a:t>
            </a:r>
            <a:r>
              <a:rPr lang="en-US" sz="2000" dirty="0"/>
              <a:t>&gt; </a:t>
            </a:r>
            <a:r>
              <a:rPr lang="ru-RU" sz="2000" i="1" dirty="0"/>
              <a:t>это</a:t>
            </a:r>
            <a:r>
              <a:rPr lang="en-US" sz="2000" dirty="0"/>
              <a:t> &lt;</a:t>
            </a:r>
            <a:r>
              <a:rPr lang="ru-RU" sz="2000" dirty="0"/>
              <a:t>=	НЕ </a:t>
            </a:r>
            <a:r>
              <a:rPr lang="en-US" sz="2000" dirty="0"/>
              <a:t>=</a:t>
            </a:r>
            <a:r>
              <a:rPr lang="ru-RU" sz="2000" dirty="0"/>
              <a:t> </a:t>
            </a:r>
            <a:r>
              <a:rPr lang="ru-RU" sz="2000" i="1" dirty="0"/>
              <a:t>это</a:t>
            </a:r>
            <a:r>
              <a:rPr lang="en-US" sz="2000" dirty="0"/>
              <a:t> &lt;&gt;</a:t>
            </a:r>
            <a:r>
              <a:rPr lang="ru-RU" sz="2000" dirty="0"/>
              <a:t>	НЕ </a:t>
            </a:r>
            <a:r>
              <a:rPr lang="en-US" sz="2000" dirty="0"/>
              <a:t>&lt;=</a:t>
            </a:r>
            <a:r>
              <a:rPr lang="ru-RU" sz="2000" dirty="0"/>
              <a:t> </a:t>
            </a:r>
            <a:r>
              <a:rPr lang="ru-RU" sz="2000" i="1" dirty="0"/>
              <a:t>это</a:t>
            </a:r>
            <a:r>
              <a:rPr lang="ru-RU" sz="2000" dirty="0"/>
              <a:t> </a:t>
            </a:r>
            <a:r>
              <a:rPr lang="en-US" sz="2400" dirty="0"/>
              <a:t>&gt;</a:t>
            </a: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9258B-122A-413E-AAC6-A2B16AD57F09}"/>
              </a:ext>
            </a:extLst>
          </p:cNvPr>
          <p:cNvSpPr txBox="1"/>
          <p:nvPr/>
        </p:nvSpPr>
        <p:spPr>
          <a:xfrm>
            <a:off x="621803" y="5121188"/>
            <a:ext cx="7959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Стоимость не больше 1000:</a:t>
            </a:r>
          </a:p>
          <a:p>
            <a:pPr marL="358775"/>
            <a:r>
              <a:rPr lang="ru-RU" sz="2000" dirty="0"/>
              <a:t>НЕ </a:t>
            </a:r>
            <a:r>
              <a:rPr lang="en-US" sz="2000" dirty="0"/>
              <a:t>(</a:t>
            </a:r>
            <a:r>
              <a:rPr lang="ru-RU" sz="2000" dirty="0"/>
              <a:t>стоимость </a:t>
            </a:r>
            <a:r>
              <a:rPr lang="en-US" sz="2000" dirty="0"/>
              <a:t>&gt; 1000)</a:t>
            </a:r>
            <a:endParaRPr lang="ru-RU" sz="2000" dirty="0"/>
          </a:p>
          <a:p>
            <a:pPr marL="358775"/>
            <a:r>
              <a:rPr lang="ru-RU" sz="2000" dirty="0"/>
              <a:t>стоимость </a:t>
            </a:r>
            <a:r>
              <a:rPr lang="en-US" sz="2000" dirty="0"/>
              <a:t>&lt;= 1000</a:t>
            </a:r>
            <a:endParaRPr lang="ru-RU" sz="2000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85BB4-6722-4094-BF22-07B6A0DB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Составные условия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463F4-0E1D-487E-A97C-6A60B772C199}"/>
              </a:ext>
            </a:extLst>
          </p:cNvPr>
          <p:cNvSpPr txBox="1"/>
          <p:nvPr/>
        </p:nvSpPr>
        <p:spPr>
          <a:xfrm>
            <a:off x="611560" y="1214422"/>
            <a:ext cx="7956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Можно комбинировать И и ИЛИ в одном сложном условии.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701B5-E07C-41F6-A85E-B36E50E33BEF}"/>
              </a:ext>
            </a:extLst>
          </p:cNvPr>
          <p:cNvSpPr txBox="1"/>
          <p:nvPr/>
        </p:nvSpPr>
        <p:spPr>
          <a:xfrm>
            <a:off x="611560" y="1988840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Пенсионер</a:t>
            </a:r>
            <a:r>
              <a:rPr lang="ru-RU" sz="2000" dirty="0"/>
              <a:t>: </a:t>
            </a:r>
          </a:p>
          <a:p>
            <a:pPr marL="358775"/>
            <a:r>
              <a:rPr lang="ru-RU" sz="2000" dirty="0"/>
              <a:t>пол = «жен.» И возраст </a:t>
            </a:r>
            <a:r>
              <a:rPr lang="en-US" sz="2000" dirty="0"/>
              <a:t>&gt;= 60 </a:t>
            </a:r>
            <a:r>
              <a:rPr lang="ru-RU" sz="2000" dirty="0"/>
              <a:t>ИЛИ пол = «муж.» И возраст </a:t>
            </a:r>
            <a:r>
              <a:rPr lang="en-US" sz="2000" dirty="0"/>
              <a:t>&gt;= 65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EEE08-DF55-4B0F-B644-C3BFDB6B1905}"/>
              </a:ext>
            </a:extLst>
          </p:cNvPr>
          <p:cNvSpPr txBox="1"/>
          <p:nvPr/>
        </p:nvSpPr>
        <p:spPr>
          <a:xfrm>
            <a:off x="624305" y="2996952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Найти книги жанров «Детектив», «Фантастика» с ценой до 300 руб.</a:t>
            </a:r>
            <a:r>
              <a:rPr lang="ru-RU" sz="2000" dirty="0"/>
              <a:t>: </a:t>
            </a:r>
          </a:p>
          <a:p>
            <a:pPr marL="358775"/>
            <a:r>
              <a:rPr lang="ru-RU" sz="2000" dirty="0"/>
              <a:t>(жанр = «Детектив» ИЛИ жанр = «Фантастика») И цена </a:t>
            </a:r>
            <a:r>
              <a:rPr lang="en-US" sz="2000" dirty="0"/>
              <a:t>&lt;= 300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E6275-C04F-4A60-B3F1-AEE92F3B9AA9}"/>
              </a:ext>
            </a:extLst>
          </p:cNvPr>
          <p:cNvSpPr txBox="1"/>
          <p:nvPr/>
        </p:nvSpPr>
        <p:spPr>
          <a:xfrm>
            <a:off x="624305" y="4090065"/>
            <a:ext cx="795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Смартфоны с диагональю экрана от 5</a:t>
            </a:r>
            <a:r>
              <a:rPr lang="en-US" sz="2000" b="1" dirty="0"/>
              <a:t>”</a:t>
            </a:r>
            <a:r>
              <a:rPr lang="ru-RU" sz="2000" b="1" dirty="0"/>
              <a:t> до 6</a:t>
            </a:r>
            <a:r>
              <a:rPr lang="en-US" sz="2000" b="1" dirty="0"/>
              <a:t>” </a:t>
            </a:r>
            <a:r>
              <a:rPr lang="ru-RU" sz="2000" b="1" dirty="0"/>
              <a:t>производителя </a:t>
            </a:r>
            <a:r>
              <a:rPr lang="en-US" sz="2000" b="1" dirty="0"/>
              <a:t>Samsung </a:t>
            </a:r>
            <a:r>
              <a:rPr lang="ru-RU" sz="2000" b="1" dirty="0"/>
              <a:t>или </a:t>
            </a:r>
            <a:r>
              <a:rPr lang="en-US" sz="2000" b="1" dirty="0"/>
              <a:t>Sony</a:t>
            </a:r>
            <a:r>
              <a:rPr lang="ru-RU" sz="2000" dirty="0"/>
              <a:t>: </a:t>
            </a:r>
          </a:p>
          <a:p>
            <a:pPr marL="719138" indent="-360363"/>
            <a:r>
              <a:rPr lang="ru-RU" sz="2000" dirty="0"/>
              <a:t>(диагональ экрана </a:t>
            </a:r>
            <a:r>
              <a:rPr lang="en-US" sz="2000" dirty="0"/>
              <a:t>&gt;= 5 </a:t>
            </a:r>
            <a:r>
              <a:rPr lang="ru-RU" sz="2000" dirty="0"/>
              <a:t>И диагональ экрана </a:t>
            </a:r>
            <a:r>
              <a:rPr lang="en-US" sz="2000" dirty="0"/>
              <a:t>&lt;= 6</a:t>
            </a:r>
            <a:r>
              <a:rPr lang="ru-RU" sz="2000" dirty="0"/>
              <a:t>) И </a:t>
            </a:r>
            <a:r>
              <a:rPr lang="en-US" sz="2000" dirty="0"/>
              <a:t>(</a:t>
            </a:r>
            <a:r>
              <a:rPr lang="ru-RU" sz="2000" dirty="0"/>
              <a:t>производитель = </a:t>
            </a:r>
            <a:r>
              <a:rPr lang="en-US" sz="2000" dirty="0"/>
              <a:t>“Samsung” </a:t>
            </a:r>
            <a:r>
              <a:rPr lang="ru-RU" sz="2000" dirty="0"/>
              <a:t>ИЛИ производитель = </a:t>
            </a:r>
            <a:r>
              <a:rPr lang="en-US" sz="2000" dirty="0"/>
              <a:t>“Sony”)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3793127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6226F-B106-44B4-80DF-187570F0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Преобразование условий</a:t>
            </a:r>
            <a:r>
              <a:rPr lang="en-US" dirty="0"/>
              <a:t> </a:t>
            </a:r>
            <a:r>
              <a:rPr lang="ru-RU" dirty="0"/>
              <a:t>с НЕ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6EFA8-91C8-4F8B-A1CB-29455D558D92}"/>
              </a:ext>
            </a:extLst>
          </p:cNvPr>
          <p:cNvSpPr txBox="1"/>
          <p:nvPr/>
        </p:nvSpPr>
        <p:spPr>
          <a:xfrm>
            <a:off x="719572" y="1214422"/>
            <a:ext cx="781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НЕ</a:t>
            </a:r>
            <a:r>
              <a:rPr lang="ru-RU" sz="2000" dirty="0"/>
              <a:t> (у1 </a:t>
            </a:r>
            <a:r>
              <a:rPr lang="ru-RU" sz="2000" b="1" dirty="0"/>
              <a:t>ИЛИ</a:t>
            </a:r>
            <a:r>
              <a:rPr lang="ru-RU" sz="2000" dirty="0"/>
              <a:t> у2) = (</a:t>
            </a:r>
            <a:r>
              <a:rPr lang="ru-RU" sz="2000" b="1" dirty="0"/>
              <a:t>НЕ</a:t>
            </a:r>
            <a:r>
              <a:rPr lang="ru-RU" sz="2000" dirty="0"/>
              <a:t> у1) </a:t>
            </a:r>
            <a:r>
              <a:rPr lang="ru-RU" sz="2000" b="1" dirty="0"/>
              <a:t>И</a:t>
            </a:r>
            <a:r>
              <a:rPr lang="ru-RU" sz="2000" dirty="0"/>
              <a:t> (</a:t>
            </a:r>
            <a:r>
              <a:rPr lang="ru-RU" sz="2000" b="1" dirty="0"/>
              <a:t>НЕ</a:t>
            </a:r>
            <a:r>
              <a:rPr lang="ru-RU" sz="2000" dirty="0"/>
              <a:t> у2)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64F93-BDD8-4728-A0D5-04CB99E7EDCD}"/>
              </a:ext>
            </a:extLst>
          </p:cNvPr>
          <p:cNvSpPr txBox="1"/>
          <p:nvPr/>
        </p:nvSpPr>
        <p:spPr>
          <a:xfrm>
            <a:off x="724016" y="1736812"/>
            <a:ext cx="781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НЕ</a:t>
            </a:r>
            <a:r>
              <a:rPr lang="ru-RU" sz="2000" dirty="0"/>
              <a:t> (у1 </a:t>
            </a:r>
            <a:r>
              <a:rPr lang="ru-RU" sz="2000" b="1" dirty="0"/>
              <a:t>И</a:t>
            </a:r>
            <a:r>
              <a:rPr lang="ru-RU" sz="2000" dirty="0"/>
              <a:t> у2) = (</a:t>
            </a:r>
            <a:r>
              <a:rPr lang="ru-RU" sz="2000" b="1" dirty="0"/>
              <a:t>НЕ</a:t>
            </a:r>
            <a:r>
              <a:rPr lang="ru-RU" sz="2000" dirty="0"/>
              <a:t> у1) </a:t>
            </a:r>
            <a:r>
              <a:rPr lang="ru-RU" sz="2000" b="1" dirty="0"/>
              <a:t>ИЛИ</a:t>
            </a:r>
            <a:r>
              <a:rPr lang="ru-RU" sz="2000" dirty="0"/>
              <a:t> (</a:t>
            </a:r>
            <a:r>
              <a:rPr lang="ru-RU" sz="2000" b="1" dirty="0"/>
              <a:t>НЕ</a:t>
            </a:r>
            <a:r>
              <a:rPr lang="ru-RU" sz="2000" dirty="0"/>
              <a:t> у2)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13E66E-5DE0-4897-81F1-B99032A19499}"/>
              </a:ext>
            </a:extLst>
          </p:cNvPr>
          <p:cNvSpPr txBox="1"/>
          <p:nvPr/>
        </p:nvSpPr>
        <p:spPr>
          <a:xfrm>
            <a:off x="611560" y="2564904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Товар не из категорий «Фоторамка», «Открытка», «Свечи»:</a:t>
            </a:r>
          </a:p>
          <a:p>
            <a:pPr marL="719138" indent="-358775"/>
            <a:r>
              <a:rPr lang="ru-RU" sz="2000" dirty="0"/>
              <a:t>НЕ (категория = «Фоторамка» ИЛИ категория = «Открытка» ИЛИ категория = «Свечи»)</a:t>
            </a:r>
          </a:p>
          <a:p>
            <a:pPr marL="719138" indent="-358775"/>
            <a:r>
              <a:rPr lang="ru-RU" sz="2000" dirty="0"/>
              <a:t>категория </a:t>
            </a:r>
            <a:r>
              <a:rPr lang="en-US" sz="2000" dirty="0"/>
              <a:t>&lt;&gt;</a:t>
            </a:r>
            <a:r>
              <a:rPr lang="ru-RU" sz="2000" dirty="0"/>
              <a:t> «Фоторамка» И категория </a:t>
            </a:r>
            <a:r>
              <a:rPr lang="en-US" sz="2000" dirty="0"/>
              <a:t>&lt;&gt;</a:t>
            </a:r>
            <a:r>
              <a:rPr lang="ru-RU" sz="2000" dirty="0"/>
              <a:t> «Открытка» И категория </a:t>
            </a:r>
            <a:r>
              <a:rPr lang="en-US" sz="2000" dirty="0"/>
              <a:t>&lt;&gt;</a:t>
            </a:r>
            <a:r>
              <a:rPr lang="ru-RU" sz="2000" dirty="0"/>
              <a:t> «Свечи»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2248B-006E-4A61-AD8A-65924B11B5C1}"/>
              </a:ext>
            </a:extLst>
          </p:cNvPr>
          <p:cNvSpPr txBox="1"/>
          <p:nvPr/>
        </p:nvSpPr>
        <p:spPr>
          <a:xfrm>
            <a:off x="665566" y="4509120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Ошибка в данных – возраст не из диапазона от 0 до 120:</a:t>
            </a:r>
          </a:p>
          <a:p>
            <a:pPr marL="719138" indent="-360363"/>
            <a:r>
              <a:rPr lang="ru-RU" sz="2000" dirty="0"/>
              <a:t>НЕ (возраст </a:t>
            </a:r>
            <a:r>
              <a:rPr lang="en-US" sz="2000" dirty="0"/>
              <a:t>&gt;= 0 </a:t>
            </a:r>
            <a:r>
              <a:rPr lang="ru-RU" sz="2000" dirty="0"/>
              <a:t>И возраст </a:t>
            </a:r>
            <a:r>
              <a:rPr lang="en-US" sz="2000" dirty="0"/>
              <a:t>&lt;= 120</a:t>
            </a:r>
            <a:r>
              <a:rPr lang="ru-RU" sz="2000" dirty="0"/>
              <a:t>)</a:t>
            </a:r>
            <a:endParaRPr lang="en-US" sz="2000" dirty="0"/>
          </a:p>
          <a:p>
            <a:pPr marL="719138" indent="-360363"/>
            <a:r>
              <a:rPr lang="ru-RU" sz="2000" dirty="0"/>
              <a:t>НЕ (возраст </a:t>
            </a:r>
            <a:r>
              <a:rPr lang="en-US" sz="2000" dirty="0"/>
              <a:t>&gt;= 0) </a:t>
            </a:r>
            <a:r>
              <a:rPr lang="ru-RU" sz="2000" dirty="0"/>
              <a:t>ИЛИ НЕ (возраст </a:t>
            </a:r>
            <a:r>
              <a:rPr lang="en-US" sz="2000" dirty="0"/>
              <a:t>&lt;= 120</a:t>
            </a:r>
            <a:r>
              <a:rPr lang="ru-RU" sz="2000" dirty="0"/>
              <a:t>)</a:t>
            </a:r>
            <a:endParaRPr lang="en-US" sz="2000" dirty="0"/>
          </a:p>
          <a:p>
            <a:pPr marL="719138" indent="-360363"/>
            <a:r>
              <a:rPr lang="ru-RU" sz="2000" dirty="0"/>
              <a:t>возраст </a:t>
            </a:r>
            <a:r>
              <a:rPr lang="en-US" sz="2000" dirty="0"/>
              <a:t>&lt; 0 </a:t>
            </a:r>
            <a:r>
              <a:rPr lang="ru-RU" sz="2000" dirty="0"/>
              <a:t>ИЛИ возраст </a:t>
            </a:r>
            <a:r>
              <a:rPr lang="en-US" sz="2000" dirty="0"/>
              <a:t>&gt; 120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371472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9519B-385C-4555-878F-D0C4E3F8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Каскадное (вложенное) ЕСЛИ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445D08-4834-494B-9FAA-F717EF16CB05}"/>
              </a:ext>
            </a:extLst>
          </p:cNvPr>
          <p:cNvSpPr txBox="1"/>
          <p:nvPr/>
        </p:nvSpPr>
        <p:spPr>
          <a:xfrm>
            <a:off x="575556" y="1216180"/>
            <a:ext cx="7895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Функция ЕСЛИ позволяет выбрать один из двух вариантов по условию. Когда вариантов больше двух – нужно использовать несколько вложенных ЕСЛИ.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663A4-E3D7-45B9-B9C8-7806973BB6C5}"/>
              </a:ext>
            </a:extLst>
          </p:cNvPr>
          <p:cNvSpPr txBox="1"/>
          <p:nvPr/>
        </p:nvSpPr>
        <p:spPr>
          <a:xfrm>
            <a:off x="575657" y="2384884"/>
            <a:ext cx="789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Число ЕСЛИ = число вариантов –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660D6-7962-4DDE-BD98-7A1BDE9925DE}"/>
              </a:ext>
            </a:extLst>
          </p:cNvPr>
          <p:cNvSpPr txBox="1"/>
          <p:nvPr/>
        </p:nvSpPr>
        <p:spPr>
          <a:xfrm>
            <a:off x="624390" y="2888940"/>
            <a:ext cx="7895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Если сумма покупки</a:t>
            </a:r>
            <a:r>
              <a:rPr lang="en-US" sz="2000" dirty="0"/>
              <a:t> </a:t>
            </a:r>
            <a:r>
              <a:rPr lang="ru-RU" sz="2000" dirty="0"/>
              <a:t>превышает </a:t>
            </a:r>
            <a:r>
              <a:rPr lang="en-US" sz="2000" dirty="0"/>
              <a:t>5 </a:t>
            </a:r>
            <a:r>
              <a:rPr lang="ru-RU" sz="2000" dirty="0"/>
              <a:t>000 руб., то предоставляется скидка </a:t>
            </a:r>
            <a:r>
              <a:rPr lang="en-US" sz="2000" dirty="0"/>
              <a:t>3</a:t>
            </a:r>
            <a:r>
              <a:rPr lang="ru-RU" sz="2000" dirty="0"/>
              <a:t>%, а если </a:t>
            </a:r>
            <a:r>
              <a:rPr lang="en-US" sz="2000" dirty="0"/>
              <a:t>10 </a:t>
            </a:r>
            <a:r>
              <a:rPr lang="ru-RU" sz="2000" dirty="0"/>
              <a:t>000 руб., то </a:t>
            </a:r>
            <a:r>
              <a:rPr lang="en-US" sz="2000" dirty="0"/>
              <a:t>5</a:t>
            </a:r>
            <a:r>
              <a:rPr lang="ru-RU" sz="2000" dirty="0"/>
              <a:t>%. Вариантов три (5%, 3%, 0%), значит потребуется два ЕСЛИ.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10363-61DA-40BD-B373-E1A346754C20}"/>
              </a:ext>
            </a:extLst>
          </p:cNvPr>
          <p:cNvSpPr txBox="1"/>
          <p:nvPr/>
        </p:nvSpPr>
        <p:spPr>
          <a:xfrm>
            <a:off x="624390" y="3936541"/>
            <a:ext cx="789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=</a:t>
            </a:r>
            <a:r>
              <a:rPr lang="ru-RU" sz="2000" dirty="0"/>
              <a:t>ЕСЛИ(</a:t>
            </a:r>
            <a:r>
              <a:rPr lang="en-US" sz="2000" dirty="0"/>
              <a:t>B5&gt;10000;5%;</a:t>
            </a:r>
            <a:r>
              <a:rPr lang="ru-RU" sz="2000" dirty="0"/>
              <a:t>ЕСЛИ(</a:t>
            </a:r>
            <a:r>
              <a:rPr lang="en-US" sz="2000" dirty="0"/>
              <a:t>B5&gt;5000;3%;0%))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823BC-948C-4389-9CA3-5A4B9F7C10C7}"/>
              </a:ext>
            </a:extLst>
          </p:cNvPr>
          <p:cNvSpPr txBox="1"/>
          <p:nvPr/>
        </p:nvSpPr>
        <p:spPr>
          <a:xfrm>
            <a:off x="647564" y="4689140"/>
            <a:ext cx="7895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Определить оценку по результатам тестирования («отлично» от 85%, «хорошо» от 70%, «удов.» от 50%, иначе оценка «неуд.»). Потребуется три ЕСЛИ.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0BE89-1886-4612-B550-E841BF40B70E}"/>
              </a:ext>
            </a:extLst>
          </p:cNvPr>
          <p:cNvSpPr txBox="1"/>
          <p:nvPr/>
        </p:nvSpPr>
        <p:spPr>
          <a:xfrm>
            <a:off x="624390" y="5565746"/>
            <a:ext cx="7895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=</a:t>
            </a:r>
            <a:r>
              <a:rPr lang="ru-RU" sz="2000" dirty="0"/>
              <a:t>ЕСЛИ(</a:t>
            </a:r>
            <a:r>
              <a:rPr lang="en-US" sz="2000" dirty="0"/>
              <a:t>D2&gt;85%;</a:t>
            </a:r>
            <a:r>
              <a:rPr lang="ru-RU" sz="2000" dirty="0"/>
              <a:t>"отлично"</a:t>
            </a:r>
            <a:r>
              <a:rPr lang="en-US" sz="2000" dirty="0"/>
              <a:t>;</a:t>
            </a:r>
            <a:r>
              <a:rPr lang="ru-RU" sz="2000" dirty="0"/>
              <a:t>ЕСЛИ(</a:t>
            </a:r>
            <a:r>
              <a:rPr lang="en-US" sz="2000" dirty="0"/>
              <a:t>D2&gt;70%;</a:t>
            </a:r>
            <a:r>
              <a:rPr lang="ru-RU" sz="2000" dirty="0"/>
              <a:t>"хорошо"</a:t>
            </a:r>
            <a:r>
              <a:rPr lang="en-US" sz="2000" dirty="0"/>
              <a:t>;</a:t>
            </a:r>
            <a:endParaRPr lang="ru-RU" sz="2000" dirty="0"/>
          </a:p>
          <a:p>
            <a:pPr algn="ctr"/>
            <a:r>
              <a:rPr lang="ru-RU" sz="2000" dirty="0"/>
              <a:t>ЕСЛИ(</a:t>
            </a:r>
            <a:r>
              <a:rPr lang="en-US" sz="2000" dirty="0"/>
              <a:t>D2&gt;50%;</a:t>
            </a:r>
            <a:r>
              <a:rPr lang="ru-RU" sz="2000" dirty="0"/>
              <a:t>"</a:t>
            </a:r>
            <a:r>
              <a:rPr lang="ru-RU" sz="2000" dirty="0" err="1"/>
              <a:t>удов.";"неуд</a:t>
            </a:r>
            <a:r>
              <a:rPr lang="ru-RU" sz="2000" dirty="0"/>
              <a:t>."</a:t>
            </a:r>
            <a:r>
              <a:rPr lang="en-US" sz="2000" dirty="0"/>
              <a:t>))</a:t>
            </a:r>
            <a:r>
              <a:rPr lang="ru-RU" sz="20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10363-61DA-40BD-B373-E1A346754C20}"/>
              </a:ext>
            </a:extLst>
          </p:cNvPr>
          <p:cNvSpPr txBox="1"/>
          <p:nvPr/>
        </p:nvSpPr>
        <p:spPr>
          <a:xfrm>
            <a:off x="611560" y="4293096"/>
            <a:ext cx="789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=</a:t>
            </a:r>
            <a:r>
              <a:rPr lang="ru-RU" sz="2000" dirty="0"/>
              <a:t>ЕСЛИ(</a:t>
            </a:r>
            <a:r>
              <a:rPr lang="en-US" sz="2000" dirty="0"/>
              <a:t>B5&lt;</a:t>
            </a:r>
            <a:r>
              <a:rPr lang="ru-RU" sz="2000" dirty="0"/>
              <a:t>=</a:t>
            </a:r>
            <a:r>
              <a:rPr lang="en-US" sz="2000" dirty="0"/>
              <a:t>5000;</a:t>
            </a:r>
            <a:r>
              <a:rPr lang="ru-RU" sz="2000" dirty="0"/>
              <a:t>0</a:t>
            </a:r>
            <a:r>
              <a:rPr lang="en-US" sz="2000" dirty="0"/>
              <a:t>%;</a:t>
            </a:r>
            <a:r>
              <a:rPr lang="ru-RU" sz="2000" dirty="0"/>
              <a:t>ЕСЛИ(</a:t>
            </a:r>
            <a:r>
              <a:rPr lang="en-US" sz="2000" dirty="0"/>
              <a:t>B5&lt;=10000;3%;5%))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49439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Программное обеспечение (ПО)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792088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dirty="0"/>
              <a:t>Системное ПО </a:t>
            </a:r>
            <a:r>
              <a:rPr lang="ru-RU" sz="2000" dirty="0"/>
              <a:t>- не решает конкретные практические задачи, а обеспечивает работу других программ, их взаимодействие с пользователем, данными, другими программами и аппаратным обеспечением (операционные системы, драйверы, утилиты)</a:t>
            </a:r>
          </a:p>
          <a:p>
            <a:pPr marL="51435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dirty="0"/>
              <a:t>Прикладное ПО </a:t>
            </a:r>
            <a:r>
              <a:rPr lang="ru-RU" sz="2000" dirty="0"/>
              <a:t>– решает конкретные практические задачи (текстовые редакторы, электронные таблицы, графические редакторы, обработка видео, звука, системы бухгалтерского, финансового, кадрового учета и др.)</a:t>
            </a:r>
          </a:p>
          <a:p>
            <a:pPr marL="51435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i="1" dirty="0"/>
              <a:t>Промежуточное ПО </a:t>
            </a:r>
            <a:r>
              <a:rPr lang="ru-RU" sz="2000" i="1" dirty="0"/>
              <a:t>- </a:t>
            </a:r>
            <a:r>
              <a:rPr lang="ru-RU" sz="2000" dirty="0"/>
              <a:t>является средой для выполнения других программ, но не взаимодействует напрямую ни с пользователем, ни с аппаратной частью (СУБД, </a:t>
            </a:r>
            <a:r>
              <a:rPr lang="en-US" sz="2000" dirty="0"/>
              <a:t>web-</a:t>
            </a:r>
            <a:r>
              <a:rPr lang="ru-RU" sz="2000" dirty="0"/>
              <a:t>серверы, </a:t>
            </a:r>
            <a:r>
              <a:rPr lang="en-US" sz="2000" dirty="0"/>
              <a:t>java-</a:t>
            </a:r>
            <a:r>
              <a:rPr lang="ru-RU" sz="2000" dirty="0"/>
              <a:t>машина, </a:t>
            </a:r>
            <a:r>
              <a:rPr lang="en-US" sz="2000" dirty="0"/>
              <a:t>.NET</a:t>
            </a:r>
            <a:r>
              <a:rPr lang="ru-RU" sz="2000" dirty="0"/>
              <a:t>)</a:t>
            </a:r>
            <a:endParaRPr lang="ru-RU" sz="2000" i="1" dirty="0"/>
          </a:p>
          <a:p>
            <a:pPr marL="514350" lvl="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dirty="0"/>
              <a:t>Инструментальное ПО </a:t>
            </a:r>
            <a:r>
              <a:rPr lang="ru-RU" sz="2000" dirty="0"/>
              <a:t>- предназначено для проектирования, разработки и сопровождения ПО, т.е. это программы для создания новых программ.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C0B43-7812-477F-A60B-2710A8A3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Логические связки в фильтрах и запросах на выборку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F9125-4CD1-47EB-84AC-DC406444691E}"/>
              </a:ext>
            </a:extLst>
          </p:cNvPr>
          <p:cNvSpPr txBox="1"/>
          <p:nvPr/>
        </p:nvSpPr>
        <p:spPr>
          <a:xfrm>
            <a:off x="647564" y="1340768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расширенном фильтре в </a:t>
            </a:r>
            <a:r>
              <a:rPr lang="en-US" sz="2000" dirty="0"/>
              <a:t>Excel </a:t>
            </a:r>
            <a:r>
              <a:rPr lang="ru-RU" sz="2000" dirty="0"/>
              <a:t>и в конструкторе запросов в </a:t>
            </a:r>
            <a:r>
              <a:rPr lang="en-US" sz="2000" dirty="0"/>
              <a:t>Access </a:t>
            </a:r>
            <a:r>
              <a:rPr lang="ru-RU" sz="2000" dirty="0"/>
              <a:t>условия, расположенные в разных столбцах, объединяются по И, а в разных строках – по ИЛИ. В каждой строке условия нужно записывать полностью.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0F1CF-9EDF-4536-B948-FADD5E1D83CB}"/>
              </a:ext>
            </a:extLst>
          </p:cNvPr>
          <p:cNvSpPr txBox="1"/>
          <p:nvPr/>
        </p:nvSpPr>
        <p:spPr>
          <a:xfrm>
            <a:off x="647564" y="2667684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Обозначения:</a:t>
            </a:r>
          </a:p>
          <a:p>
            <a:pPr marL="533400" indent="-358775"/>
            <a:r>
              <a:rPr lang="ru-RU" sz="2000" dirty="0"/>
              <a:t>*	любая последовательность символов;</a:t>
            </a:r>
          </a:p>
          <a:p>
            <a:pPr marL="533400" indent="-358775"/>
            <a:r>
              <a:rPr lang="ru-RU" sz="2000" dirty="0"/>
              <a:t>?	один любой символ;</a:t>
            </a:r>
          </a:p>
          <a:p>
            <a:pPr marL="533400" indent="-358775"/>
            <a:r>
              <a:rPr lang="ru-RU" sz="2000" dirty="0"/>
              <a:t>&gt;	больше;</a:t>
            </a:r>
          </a:p>
          <a:p>
            <a:pPr marL="533400" indent="-358775"/>
            <a:r>
              <a:rPr lang="ru-RU" sz="2000" dirty="0"/>
              <a:t>&lt;	меньше;</a:t>
            </a:r>
          </a:p>
          <a:p>
            <a:pPr marL="533400" indent="-358775"/>
            <a:r>
              <a:rPr lang="ru-RU" sz="2000" dirty="0"/>
              <a:t>&gt;=	больше или равно;</a:t>
            </a:r>
          </a:p>
          <a:p>
            <a:pPr marL="533400" indent="-358775"/>
            <a:r>
              <a:rPr lang="ru-RU" sz="2000" dirty="0"/>
              <a:t>&lt;=	меньше или равно;</a:t>
            </a:r>
          </a:p>
          <a:p>
            <a:pPr marL="533400" indent="-358775"/>
            <a:r>
              <a:rPr lang="ru-RU" sz="2000" dirty="0"/>
              <a:t>=	равно (или не ставить никакой знак);</a:t>
            </a:r>
          </a:p>
          <a:p>
            <a:pPr marL="533400" indent="-358775"/>
            <a:r>
              <a:rPr lang="ru-RU" sz="2000" dirty="0"/>
              <a:t>&lt;&gt;	не равно;</a:t>
            </a:r>
          </a:p>
          <a:p>
            <a:pPr marL="533400" indent="-358775"/>
            <a:r>
              <a:rPr lang="ru-RU" sz="2000" dirty="0"/>
              <a:t>'	апостроф преобразует формулу в текст, если поставить его в начале ячейки (иначе = будет восприниматься как начало формулы); на листе он не отображается, только в строке формул.</a:t>
            </a:r>
          </a:p>
        </p:txBody>
      </p:sp>
    </p:spTree>
    <p:extLst>
      <p:ext uri="{BB962C8B-B14F-4D97-AF65-F5344CB8AC3E}">
        <p14:creationId xmlns:p14="http://schemas.microsoft.com/office/powerpoint/2010/main" val="8549675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214422"/>
            <a:ext cx="75581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Поясните, что означают значения ИСТИНА и ЛОЖЬ.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 работает функция И?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 работает функция ИЛИ? В чем отличие от исключающего ИЛИ?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 работает функция НЕ? Как можно преобразовать условия, в которых есть НЕ?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Что означает «каскадный ЕСЛИ»?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 использовать логические связки в расширенном фильтре?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976FB-B8E2-4DA1-9E12-2ABC59A5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1.2 Статистические функции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C112AA-C8AA-48EE-AC86-A678A275F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171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Статистические функции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7" y="1700808"/>
            <a:ext cx="6143625" cy="4552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7C9B7-B2E1-403D-AFD6-1CB15B88B6E5}"/>
              </a:ext>
            </a:extLst>
          </p:cNvPr>
          <p:cNvSpPr txBox="1"/>
          <p:nvPr/>
        </p:nvSpPr>
        <p:spPr>
          <a:xfrm>
            <a:off x="611560" y="108874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Группа функций включает расчеты статистики и теории вероятностей</a:t>
            </a:r>
          </a:p>
        </p:txBody>
      </p:sp>
    </p:spTree>
    <p:extLst>
      <p:ext uri="{BB962C8B-B14F-4D97-AF65-F5344CB8AC3E}">
        <p14:creationId xmlns:p14="http://schemas.microsoft.com/office/powerpoint/2010/main" val="367224314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A2AE9-13DD-4897-A1FE-BE1C61A8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Числовые характеристики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0B65B-DF64-444D-A6A0-7B00C5D95E3E}"/>
              </a:ext>
            </a:extLst>
          </p:cNvPr>
          <p:cNvSpPr txBox="1"/>
          <p:nvPr/>
        </p:nvSpPr>
        <p:spPr>
          <a:xfrm>
            <a:off x="863588" y="1016732"/>
            <a:ext cx="74168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dirty="0"/>
              <a:t>Числовая характеристика в статистике – это отдельное число, которое позволяет судить в целом о </a:t>
            </a:r>
            <a:r>
              <a:rPr lang="ru-RU" sz="2400" b="1" i="1" dirty="0"/>
              <a:t>выборке</a:t>
            </a:r>
            <a:r>
              <a:rPr lang="ru-RU" sz="2400" dirty="0"/>
              <a:t>.</a:t>
            </a:r>
          </a:p>
          <a:p>
            <a:pPr>
              <a:spcBef>
                <a:spcPts val="600"/>
              </a:spcBef>
            </a:pPr>
            <a:r>
              <a:rPr lang="ru-RU" sz="2400" dirty="0"/>
              <a:t>Мы рассматриваем </a:t>
            </a:r>
            <a:r>
              <a:rPr lang="ru-RU" sz="2400" b="1" i="1" dirty="0"/>
              <a:t>числовые выборки</a:t>
            </a:r>
            <a:r>
              <a:rPr lang="ru-RU" sz="2400" dirty="0"/>
              <a:t>, т.е. множество значений, соответствующих реализациям одного и того же показателя (в разное время, в разных местах, для разных людей, фирм и т.д.)</a:t>
            </a:r>
          </a:p>
          <a:p>
            <a:pPr>
              <a:spcBef>
                <a:spcPts val="600"/>
              </a:spcBef>
            </a:pPr>
            <a:endParaRPr lang="ru-RU" sz="2400" dirty="0"/>
          </a:p>
          <a:p>
            <a:pPr>
              <a:spcBef>
                <a:spcPts val="600"/>
              </a:spcBef>
            </a:pPr>
            <a:r>
              <a:rPr lang="ru-RU" sz="2400" dirty="0"/>
              <a:t>Основные числовые характеристики:</a:t>
            </a:r>
            <a:endParaRPr lang="ru-RU" sz="3200" dirty="0"/>
          </a:p>
          <a:p>
            <a:pPr marL="342900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среднее значение</a:t>
            </a:r>
          </a:p>
          <a:p>
            <a:pPr marL="342900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разброс значений</a:t>
            </a:r>
          </a:p>
          <a:p>
            <a:pPr marL="342900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мода</a:t>
            </a:r>
          </a:p>
          <a:p>
            <a:pPr marL="342900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медиана</a:t>
            </a:r>
          </a:p>
          <a:p>
            <a:pPr marL="342900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и другие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C8556C9-05C2-465E-89C3-745ED96A83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7764" y="3251821"/>
          <a:ext cx="1992480" cy="618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736560" imgH="228600" progId="Equation.DSMT4">
                  <p:embed/>
                </p:oleObj>
              </mc:Choice>
              <mc:Fallback>
                <p:oleObj name="Equation" r:id="rId3" imgW="736560" imgH="2286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4C8556C9-05C2-465E-89C3-745ED96A83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7764" y="3251821"/>
                        <a:ext cx="1992480" cy="618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064D63-DDE1-4600-BDBF-A03C032F0E39}"/>
              </a:ext>
            </a:extLst>
          </p:cNvPr>
          <p:cNvSpPr/>
          <p:nvPr/>
        </p:nvSpPr>
        <p:spPr>
          <a:xfrm>
            <a:off x="4790676" y="3330166"/>
            <a:ext cx="260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выборка объема </a:t>
            </a:r>
            <a:r>
              <a:rPr lang="en-US" sz="2400" i="1" dirty="0"/>
              <a:t>n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57791232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Среднее значение (среднее арифметическое)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3591165" y="1165952"/>
          <a:ext cx="1922462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4" imgW="711000" imgH="431640" progId="Equation.DSMT4">
                  <p:embed/>
                </p:oleObj>
              </mc:Choice>
              <mc:Fallback>
                <p:oleObj name="Equation" r:id="rId4" imgW="711000" imgH="431640" progId="Equation.DSMT4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1165" y="1165952"/>
                        <a:ext cx="1922462" cy="116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44250" y="2316249"/>
            <a:ext cx="6382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=СРЗНАЧ(число1;[число2];…)</a:t>
            </a:r>
          </a:p>
          <a:p>
            <a:r>
              <a:rPr lang="ru-RU" sz="2400" dirty="0"/>
              <a:t>логические и текстовые объекты игнорируются</a:t>
            </a:r>
            <a:endParaRPr lang="ru-RU" sz="2400" i="1" dirty="0"/>
          </a:p>
        </p:txBody>
      </p:sp>
      <p:pic>
        <p:nvPicPr>
          <p:cNvPr id="2050" name="Picture 2" descr="ÐÐµ ÑÐ¸ÑÐ»Ð¾Ð²ÑÐµ ÑÐ¸Ð¿Ñ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1"/>
          <a:stretch/>
        </p:blipFill>
        <p:spPr bwMode="auto">
          <a:xfrm>
            <a:off x="611560" y="3276629"/>
            <a:ext cx="7881672" cy="167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DE9AFE-5857-492B-9819-45A9DC40F77B}"/>
              </a:ext>
            </a:extLst>
          </p:cNvPr>
          <p:cNvSpPr/>
          <p:nvPr/>
        </p:nvSpPr>
        <p:spPr>
          <a:xfrm>
            <a:off x="935697" y="5277275"/>
            <a:ext cx="7557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Использовать, когда даны отдельные значения выборки. Иногда даны сразу сумма и количество значений, тогда разделить сумму на количество. Пример: средняя сумма в чеке = общая сумма / кол-во человек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51473048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Другие функции среднего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213331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СРЗНАЧ</a:t>
            </a:r>
            <a:r>
              <a:rPr lang="ru-RU" sz="2400" u="sng" dirty="0"/>
              <a:t>А</a:t>
            </a:r>
            <a:r>
              <a:rPr lang="ru-RU" sz="2400" dirty="0"/>
              <a:t>(число1;[число2];…)</a:t>
            </a:r>
          </a:p>
          <a:p>
            <a:r>
              <a:rPr lang="ru-RU" sz="2400" dirty="0"/>
              <a:t>Учитывает текст и логические: ИСТИНА = 1, ЛОЖЬ, текст = 0</a:t>
            </a:r>
            <a:endParaRPr lang="ru-RU" sz="24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27567"/>
          <a:stretch/>
        </p:blipFill>
        <p:spPr>
          <a:xfrm>
            <a:off x="689007" y="2244086"/>
            <a:ext cx="7765982" cy="16259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1558" y="4221088"/>
            <a:ext cx="7920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=СРЗНАЧЕСЛИ(диапазон; условие; [</a:t>
            </a:r>
            <a:r>
              <a:rPr lang="ru-RU" sz="2400" dirty="0" err="1"/>
              <a:t>диапазон_усреднения</a:t>
            </a:r>
            <a:r>
              <a:rPr lang="ru-RU" sz="2400" dirty="0"/>
              <a:t>])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558" y="4882511"/>
            <a:ext cx="7920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=СРЗНАЧЕСЛИ</a:t>
            </a:r>
            <a:r>
              <a:rPr lang="ru-RU" sz="2400" u="sng" dirty="0"/>
              <a:t>МН</a:t>
            </a:r>
            <a:r>
              <a:rPr lang="ru-RU" sz="2400" dirty="0"/>
              <a:t>(</a:t>
            </a:r>
            <a:r>
              <a:rPr lang="ru-RU" sz="2400" dirty="0" err="1"/>
              <a:t>диапазон_усреднения</a:t>
            </a:r>
            <a:r>
              <a:rPr lang="ru-RU" sz="2400" dirty="0"/>
              <a:t>; диапазон_условия1; условие1; [диапазон_условия2]; [условие2]; …)</a:t>
            </a:r>
          </a:p>
        </p:txBody>
      </p:sp>
    </p:spTree>
    <p:extLst>
      <p:ext uri="{BB962C8B-B14F-4D97-AF65-F5344CB8AC3E}">
        <p14:creationId xmlns:p14="http://schemas.microsoft.com/office/powerpoint/2010/main" val="9673190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Дисперсия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3095836" y="1703431"/>
          <a:ext cx="3247243" cy="118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4" imgW="1180800" imgH="431640" progId="Equation.DSMT4">
                  <p:embed/>
                </p:oleObj>
              </mc:Choice>
              <mc:Fallback>
                <p:oleObj name="Equation" r:id="rId4" imgW="1180800" imgH="431640" progId="Equation.DSMT4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95836" y="1703431"/>
                        <a:ext cx="3247243" cy="1187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809582" y="3279273"/>
            <a:ext cx="75248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=ДИСП.Г(число1;[число2];…)</a:t>
            </a:r>
          </a:p>
          <a:p>
            <a:r>
              <a:rPr lang="ru-RU" sz="2400" dirty="0"/>
              <a:t>логические и текстовые объекты игнорируются</a:t>
            </a:r>
          </a:p>
          <a:p>
            <a:endParaRPr lang="ru-RU" sz="2400" i="1" dirty="0"/>
          </a:p>
          <a:p>
            <a:r>
              <a:rPr lang="en-US" sz="2400" i="1" dirty="0"/>
              <a:t>Excel 2007 </a:t>
            </a:r>
            <a:r>
              <a:rPr lang="ru-RU" sz="2400" i="1" dirty="0"/>
              <a:t>и раньше: </a:t>
            </a:r>
            <a:r>
              <a:rPr lang="ru-RU" sz="2400" dirty="0"/>
              <a:t>=ДИСПР(число1;[число2];…)</a:t>
            </a:r>
          </a:p>
          <a:p>
            <a:endParaRPr lang="ru-RU" sz="2400" dirty="0"/>
          </a:p>
          <a:p>
            <a:r>
              <a:rPr lang="ru-RU" sz="2400" dirty="0"/>
              <a:t>С учетом логических и текстовых значений:</a:t>
            </a:r>
          </a:p>
          <a:p>
            <a:r>
              <a:rPr lang="ru-RU" sz="2400" dirty="0"/>
              <a:t>=ДИСПРА(число1;[число2];…)</a:t>
            </a:r>
            <a:endParaRPr lang="ru-RU" sz="2400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4E8FCF-8C9D-4876-A908-711F6562B388}"/>
              </a:ext>
            </a:extLst>
          </p:cNvPr>
          <p:cNvSpPr/>
          <p:nvPr/>
        </p:nvSpPr>
        <p:spPr>
          <a:xfrm>
            <a:off x="809582" y="1203139"/>
            <a:ext cx="7524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Разброс значений относительно среднего: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67741981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Выборочная (несмещенная) дисперсия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2720975" y="1296441"/>
          <a:ext cx="370205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4" imgW="1346040" imgH="431640" progId="Equation.DSMT4">
                  <p:embed/>
                </p:oleObj>
              </mc:Choice>
              <mc:Fallback>
                <p:oleObj name="Equation" r:id="rId4" imgW="1346040" imgH="431640" progId="Equation.DSMT4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0975" y="1296441"/>
                        <a:ext cx="3702050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91580" y="2794280"/>
            <a:ext cx="75968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=ДИСП.В(число1;[число2];…)</a:t>
            </a:r>
          </a:p>
          <a:p>
            <a:r>
              <a:rPr lang="ru-RU" sz="2400" dirty="0"/>
              <a:t>логические и текстовые объекты игнорируются</a:t>
            </a:r>
          </a:p>
          <a:p>
            <a:endParaRPr lang="ru-RU" sz="2400" i="1" dirty="0"/>
          </a:p>
          <a:p>
            <a:r>
              <a:rPr lang="en-US" sz="2400" i="1" dirty="0"/>
              <a:t>Excel 2007 </a:t>
            </a:r>
            <a:r>
              <a:rPr lang="ru-RU" sz="2400" i="1" dirty="0"/>
              <a:t>и раньше: </a:t>
            </a:r>
            <a:r>
              <a:rPr lang="ru-RU" sz="2400" dirty="0"/>
              <a:t>=ДИСП(число1;[число2];…)</a:t>
            </a:r>
          </a:p>
          <a:p>
            <a:endParaRPr lang="ru-RU" sz="2400" dirty="0"/>
          </a:p>
          <a:p>
            <a:r>
              <a:rPr lang="ru-RU" sz="2400" dirty="0"/>
              <a:t>С учетом логических и текстовых значений:</a:t>
            </a:r>
          </a:p>
          <a:p>
            <a:r>
              <a:rPr lang="ru-RU" sz="2400" dirty="0"/>
              <a:t>=ДИСПА(число1;[число2];…)</a:t>
            </a:r>
          </a:p>
          <a:p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5578867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Расчет дисперсии по формуле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7263" y="980728"/>
            <a:ext cx="4990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расчета дисперсии помогут:</a:t>
            </a:r>
          </a:p>
          <a:p>
            <a:endParaRPr lang="ru-RU" sz="1400" dirty="0"/>
          </a:p>
          <a:p>
            <a:r>
              <a:rPr lang="en-US" sz="2400" i="1" dirty="0"/>
              <a:t>n</a:t>
            </a:r>
            <a:r>
              <a:rPr lang="en-US" sz="2400" dirty="0"/>
              <a:t> = </a:t>
            </a:r>
            <a:r>
              <a:rPr lang="ru-RU" sz="2400" dirty="0"/>
              <a:t>СЧЁТ (значение1;[значение2];...)</a:t>
            </a:r>
            <a:endParaRPr lang="ru-RU" sz="2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63807" y="2356486"/>
            <a:ext cx="5870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=СУММКВРАЗН(массив</a:t>
            </a:r>
            <a:r>
              <a:rPr lang="en-US" sz="2400" dirty="0"/>
              <a:t> </a:t>
            </a:r>
            <a:r>
              <a:rPr lang="en-US" sz="2400" i="1" dirty="0"/>
              <a:t>x</a:t>
            </a:r>
            <a:r>
              <a:rPr lang="en-US" sz="2400" i="1" baseline="-25000" dirty="0"/>
              <a:t>i </a:t>
            </a:r>
            <a:r>
              <a:rPr lang="en-US" sz="2400" dirty="0"/>
              <a:t>; </a:t>
            </a:r>
            <a:r>
              <a:rPr lang="ru-RU" sz="2400" dirty="0"/>
              <a:t>массив</a:t>
            </a:r>
            <a:r>
              <a:rPr lang="en-US" sz="2400" dirty="0"/>
              <a:t>      )</a:t>
            </a:r>
            <a:endParaRPr lang="ru-RU" sz="2400" i="1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477263" y="2020231"/>
          <a:ext cx="206057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4" imgW="749160" imgH="431640" progId="Equation.DSMT4">
                  <p:embed/>
                </p:oleObj>
              </mc:Choice>
              <mc:Fallback>
                <p:oleObj name="Equation" r:id="rId4" imgW="749160" imgH="431640" progId="Equation.DSMT4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7263" y="2020231"/>
                        <a:ext cx="2060575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7164288" y="2432716"/>
          <a:ext cx="306714" cy="362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6" imgW="139680" imgH="164880" progId="Equation.DSMT4">
                  <p:embed/>
                </p:oleObj>
              </mc:Choice>
              <mc:Fallback>
                <p:oleObj name="Equation" r:id="rId6" imgW="139680" imgH="164880" progId="Equation.DSMT4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64288" y="2432716"/>
                        <a:ext cx="306714" cy="362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94" y="3242995"/>
            <a:ext cx="8057020" cy="15121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1171" y="4839553"/>
            <a:ext cx="8347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!</a:t>
            </a:r>
            <a:r>
              <a:rPr lang="ru-RU" sz="2400" dirty="0"/>
              <a:t> Не путайте с функцией</a:t>
            </a:r>
            <a:endParaRPr lang="en-US" sz="2400" dirty="0"/>
          </a:p>
          <a:p>
            <a:r>
              <a:rPr lang="ru-RU" sz="2400" dirty="0"/>
              <a:t>=СУММРАЗНКВ(массив_</a:t>
            </a:r>
            <a:r>
              <a:rPr lang="en-US" sz="2400" dirty="0"/>
              <a:t>x;</a:t>
            </a:r>
            <a:r>
              <a:rPr lang="ru-RU" sz="2400" dirty="0"/>
              <a:t>массив_</a:t>
            </a:r>
            <a:r>
              <a:rPr lang="en-US" sz="2400" dirty="0"/>
              <a:t>y)</a:t>
            </a:r>
            <a:endParaRPr lang="ru-RU" sz="2400" i="1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2213916" y="5610176"/>
          <a:ext cx="4575176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9" imgW="1663560" imgH="431640" progId="Equation.DSMT4">
                  <p:embed/>
                </p:oleObj>
              </mc:Choice>
              <mc:Fallback>
                <p:oleObj name="Equation" r:id="rId9" imgW="1663560" imgH="431640" progId="Equation.DSMT4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13916" y="5610176"/>
                        <a:ext cx="4575176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36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Информационное обеспечение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428736"/>
            <a:ext cx="792961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данные</a:t>
            </a:r>
            <a:r>
              <a:rPr lang="ru-RU" sz="2000" dirty="0"/>
              <a:t> – внешние и внутренние сведения, записи, документы, файлы</a:t>
            </a:r>
            <a:endParaRPr lang="ru-RU" sz="2000" b="1" dirty="0"/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метаданные</a:t>
            </a:r>
            <a:r>
              <a:rPr lang="ru-RU" sz="2000" dirty="0"/>
              <a:t> (данные о данных) – структура данных, схемы информационных потоков, реквизиты документов, ключевые слова, индексы для поиска данных, кодификаторы, классификаторы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отчеты</a:t>
            </a:r>
            <a:r>
              <a:rPr lang="ru-RU" sz="2000" dirty="0"/>
              <a:t> – структурированные результаты обработки данных, удобные для восприятия пользователем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знания</a:t>
            </a:r>
            <a:r>
              <a:rPr lang="ru-RU" sz="2000" dirty="0"/>
              <a:t> – правила вывода новых данных из уже имеющихся</a:t>
            </a:r>
            <a:endParaRPr lang="ru-RU" sz="2000" b="1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Расчет дисперсии по формуле - 2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990336" y="1552000"/>
          <a:ext cx="206057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4" imgW="749160" imgH="431640" progId="Equation.DSMT4">
                  <p:embed/>
                </p:oleObj>
              </mc:Choice>
              <mc:Fallback>
                <p:oleObj name="Equation" r:id="rId4" imgW="749160" imgH="431640" progId="Equation.DSMT4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336" y="1552000"/>
                        <a:ext cx="2060575" cy="11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73" y="1016732"/>
            <a:ext cx="5353050" cy="714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836" y="1647688"/>
            <a:ext cx="4581525" cy="1057275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10647" y="3284984"/>
            <a:ext cx="7537396" cy="3029632"/>
            <a:chOff x="611560" y="3207680"/>
            <a:chExt cx="7537396" cy="302963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560" y="3207680"/>
              <a:ext cx="7424691" cy="216553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1560" y="5733256"/>
              <a:ext cx="7537396" cy="504056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2376000" y="4963796"/>
              <a:ext cx="1080120" cy="320952"/>
            </a:xfrm>
            <a:prstGeom prst="rect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 стрелкой 18"/>
            <p:cNvCxnSpPr>
              <a:endCxn id="16" idx="0"/>
            </p:cNvCxnSpPr>
            <p:nvPr/>
          </p:nvCxnSpPr>
          <p:spPr>
            <a:xfrm>
              <a:off x="3456120" y="5284748"/>
              <a:ext cx="924138" cy="44850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3261558" y="2678946"/>
            <a:ext cx="3612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= КВАДРОТКЛ(диапазон 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749881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Стандартное отклонение (Среднее квадратическое, СКО)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699792" y="1287843"/>
          <a:ext cx="3386138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4" imgW="1231560" imgH="482400" progId="Equation.DSMT4">
                  <p:embed/>
                </p:oleObj>
              </mc:Choice>
              <mc:Fallback>
                <p:oleObj name="Equation" r:id="rId4" imgW="1231560" imgH="482400" progId="Equation.DSMT4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9792" y="1287843"/>
                        <a:ext cx="3386138" cy="132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11560" y="2996952"/>
            <a:ext cx="7886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=СТАНДОТКЛОН.Г(число1;[число2];…)</a:t>
            </a:r>
          </a:p>
          <a:p>
            <a:r>
              <a:rPr lang="ru-RU" sz="2400" dirty="0"/>
              <a:t>логические и текстовые объекты игнорируются</a:t>
            </a:r>
          </a:p>
          <a:p>
            <a:endParaRPr lang="ru-RU" sz="2400" i="1" dirty="0"/>
          </a:p>
          <a:p>
            <a:r>
              <a:rPr lang="en-US" sz="2400" i="1" dirty="0"/>
              <a:t>Excel 2007 </a:t>
            </a:r>
            <a:r>
              <a:rPr lang="ru-RU" sz="2400" i="1" dirty="0"/>
              <a:t>и раньше: </a:t>
            </a:r>
            <a:r>
              <a:rPr lang="ru-RU" sz="2400" dirty="0"/>
              <a:t>= СТАНДОТКЛОНП(число1;[число2];…)</a:t>
            </a:r>
          </a:p>
          <a:p>
            <a:endParaRPr lang="ru-RU" sz="2400" dirty="0"/>
          </a:p>
          <a:p>
            <a:r>
              <a:rPr lang="ru-RU" sz="2400" dirty="0"/>
              <a:t>С учетом логических и текстовых значений:</a:t>
            </a:r>
          </a:p>
          <a:p>
            <a:r>
              <a:rPr lang="ru-RU" sz="2400" dirty="0"/>
              <a:t>=СТАНДОТКЛОНПА (число1;[число2];…)</a:t>
            </a:r>
          </a:p>
          <a:p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6612388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Выборочное стандартное отклонение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2634035" y="1380580"/>
          <a:ext cx="3841750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4" imgW="1396800" imgH="482400" progId="Equation.DSMT4">
                  <p:embed/>
                </p:oleObj>
              </mc:Choice>
              <mc:Fallback>
                <p:oleObj name="Equation" r:id="rId4" imgW="1396800" imgH="482400" progId="Equation.DSMT4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4035" y="1380580"/>
                        <a:ext cx="3841750" cy="132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52450" y="3068960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=СТАНДОТКЛОН.В(число1;[число2];…)</a:t>
            </a:r>
          </a:p>
          <a:p>
            <a:r>
              <a:rPr lang="ru-RU" sz="2400" dirty="0"/>
              <a:t>логические и текстовые объекты игнорируются</a:t>
            </a:r>
          </a:p>
          <a:p>
            <a:endParaRPr lang="ru-RU" sz="2400" i="1" dirty="0"/>
          </a:p>
          <a:p>
            <a:r>
              <a:rPr lang="en-US" sz="2400" i="1" dirty="0"/>
              <a:t>Excel 2007 </a:t>
            </a:r>
            <a:r>
              <a:rPr lang="ru-RU" sz="2400" i="1" dirty="0"/>
              <a:t>и раньше: </a:t>
            </a:r>
            <a:r>
              <a:rPr lang="ru-RU" sz="2400" dirty="0"/>
              <a:t>=СТАНДОТКЛОН(число1;[число2];…)</a:t>
            </a:r>
          </a:p>
          <a:p>
            <a:endParaRPr lang="ru-RU" sz="2400" dirty="0"/>
          </a:p>
          <a:p>
            <a:r>
              <a:rPr lang="ru-RU" sz="2400" dirty="0"/>
              <a:t>С учетом логических и текстовых значений:</a:t>
            </a:r>
          </a:p>
          <a:p>
            <a:r>
              <a:rPr lang="ru-RU" sz="2400" dirty="0"/>
              <a:t>=СТАНДОТКЛОНА(число1;[число2];…)</a:t>
            </a:r>
          </a:p>
          <a:p>
            <a:endParaRPr lang="ru-RU" sz="24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023119"/>
            <a:ext cx="4990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= </a:t>
            </a:r>
            <a:r>
              <a:rPr lang="ru-RU" sz="2400" dirty="0"/>
              <a:t>КОРЕНЬ (значение дисперсии)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411024694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Мода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75" y="2247461"/>
            <a:ext cx="7939261" cy="14943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5576" y="1129462"/>
            <a:ext cx="618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Мода</a:t>
            </a:r>
            <a:r>
              <a:rPr lang="ru-RU" sz="2400" dirty="0"/>
              <a:t> – самое часто встречающееся значение</a:t>
            </a:r>
            <a:endParaRPr lang="ru-RU" sz="2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676040"/>
            <a:ext cx="4439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=МОДА.ОДН(число1;[число2];...)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9511" y="4077072"/>
            <a:ext cx="7808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Excel 2007 </a:t>
            </a:r>
            <a:r>
              <a:rPr lang="ru-RU" sz="2400" i="1" dirty="0"/>
              <a:t>и раньше: </a:t>
            </a:r>
            <a:r>
              <a:rPr lang="ru-RU" sz="2400" dirty="0"/>
              <a:t>=МОДА(число1;[число2];…)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F9369-07D1-4A57-8C5D-89E11D329340}"/>
              </a:ext>
            </a:extLst>
          </p:cNvPr>
          <p:cNvSpPr txBox="1"/>
          <p:nvPr/>
        </p:nvSpPr>
        <p:spPr>
          <a:xfrm>
            <a:off x="755576" y="5013176"/>
            <a:ext cx="670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Имеет смысл, только если значения повторяются.</a:t>
            </a:r>
          </a:p>
        </p:txBody>
      </p:sp>
    </p:spTree>
    <p:extLst>
      <p:ext uri="{BB962C8B-B14F-4D97-AF65-F5344CB8AC3E}">
        <p14:creationId xmlns:p14="http://schemas.microsoft.com/office/powerpoint/2010/main" val="384824899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Медиана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3393" y="1124744"/>
            <a:ext cx="7641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Медиана</a:t>
            </a:r>
            <a:r>
              <a:rPr lang="ru-RU" sz="2400" dirty="0"/>
              <a:t>    — это число, которое является серединой множества чисел</a:t>
            </a:r>
          </a:p>
          <a:p>
            <a:endParaRPr lang="ru-RU" sz="2400" dirty="0"/>
          </a:p>
          <a:p>
            <a:r>
              <a:rPr lang="ru-RU" sz="2400" dirty="0"/>
              <a:t>Ровно половина чисел имеют значения большие, чем медиана, а половина – меньшие, чем медиана.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0" y="3789040"/>
            <a:ext cx="806489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3031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Как включить «Анализ данных»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93" y="1680209"/>
            <a:ext cx="4171950" cy="4743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05273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Файл – Параметры – Надстройки – Перейти – Пакет анализа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A06A5-FABD-4F4C-B257-5BF4DE6C6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3242196"/>
            <a:ext cx="2350854" cy="16194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26E2D1-7587-4AE2-B8F7-F6E71F0BFE56}"/>
              </a:ext>
            </a:extLst>
          </p:cNvPr>
          <p:cNvSpPr/>
          <p:nvPr/>
        </p:nvSpPr>
        <p:spPr>
          <a:xfrm>
            <a:off x="5639415" y="2060848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Вкладка Данные – Анализ данных</a:t>
            </a:r>
          </a:p>
        </p:txBody>
      </p:sp>
    </p:spTree>
    <p:extLst>
      <p:ext uri="{BB962C8B-B14F-4D97-AF65-F5344CB8AC3E}">
        <p14:creationId xmlns:p14="http://schemas.microsoft.com/office/powerpoint/2010/main" val="303644876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Анализ данных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14303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Вкладка Данные – Анализ данных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08" y="2060848"/>
            <a:ext cx="7534783" cy="29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9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Описательная статистика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20" y="1124744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0664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Описательная статистика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727"/>
          <a:stretch/>
        </p:blipFill>
        <p:spPr>
          <a:xfrm>
            <a:off x="827584" y="1291934"/>
            <a:ext cx="4447710" cy="48134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41208" y="4221088"/>
            <a:ext cx="3484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r>
              <a:rPr lang="ru-RU" sz="2400" dirty="0"/>
              <a:t>СКОС(диапазон)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55468" y="3908583"/>
            <a:ext cx="3484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r>
              <a:rPr lang="ru-RU" sz="2400" dirty="0"/>
              <a:t>ЭКСЦЕСС(диапазон)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98368" y="242088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r>
              <a:rPr lang="ru-RU" sz="2400" dirty="0"/>
              <a:t>СРОТКЛ(диапазон)</a:t>
            </a:r>
          </a:p>
        </p:txBody>
      </p:sp>
    </p:spTree>
    <p:extLst>
      <p:ext uri="{BB962C8B-B14F-4D97-AF65-F5344CB8AC3E}">
        <p14:creationId xmlns:p14="http://schemas.microsoft.com/office/powerpoint/2010/main" val="281882452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Генерация случайных чисел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0454" y="106025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Распределения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Дискретные – отдельные по сути значения, могут быть повторы. Примеры: биномиальное, Пуассона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Непрерывные – характеризуют непрерывные признаки, повторы значений отсутствуют. Примеры: равномерное, нормальное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820" y="2996952"/>
            <a:ext cx="4608512" cy="34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6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задач, решаемых ИС и людьми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214422"/>
          <a:ext cx="8001057" cy="49377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643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0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Задачи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Особенности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Атоматизация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структурированные (формализуемые)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рутинные задачи</a:t>
                      </a:r>
                    </a:p>
                    <a:p>
                      <a:pPr marL="174625" indent="-174625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можно выразить в форме математической модели</a:t>
                      </a:r>
                    </a:p>
                    <a:p>
                      <a:pPr marL="174625" indent="-174625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имеют точный алгоритм решения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легко полностью</a:t>
                      </a:r>
                      <a:r>
                        <a:rPr lang="ru-RU" sz="2000" baseline="0" dirty="0"/>
                        <a:t> или частично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частично структурированные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неструктурированные (</a:t>
                      </a:r>
                      <a:r>
                        <a:rPr lang="ru-RU" sz="2000" dirty="0" err="1"/>
                        <a:t>неформализуемые</a:t>
                      </a:r>
                      <a:r>
                        <a:rPr lang="ru-RU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нестандартные задачи</a:t>
                      </a:r>
                    </a:p>
                    <a:p>
                      <a:pPr marL="174625" indent="-174625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не</a:t>
                      </a:r>
                      <a:r>
                        <a:rPr lang="ru-RU" sz="2000" baseline="0" dirty="0"/>
                        <a:t> выражаются в виде точных формул</a:t>
                      </a:r>
                      <a:endParaRPr lang="ru-RU" sz="2000" dirty="0"/>
                    </a:p>
                    <a:p>
                      <a:pPr marL="174625" indent="-174625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трудно объяснить, как получить решение</a:t>
                      </a:r>
                    </a:p>
                    <a:p>
                      <a:pPr marL="174625" indent="-174625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требуют опыта и интуиции</a:t>
                      </a:r>
                      <a:r>
                        <a:rPr lang="ru-RU" sz="2000" baseline="0" dirty="0"/>
                        <a:t> специалиста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поддаются частичной</a:t>
                      </a:r>
                      <a:r>
                        <a:rPr lang="ru-RU" sz="2000" baseline="0" dirty="0"/>
                        <a:t> автоматизации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Генерация случайных чисел через «Анализ данных»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947" y="1484784"/>
            <a:ext cx="6255925" cy="48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81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0454" y="106025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- график, характеризующий величину и характер разброса данных. Имеет смысл при числе значений более 50.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54" y="1872672"/>
            <a:ext cx="8335838" cy="44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629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93" y="1124744"/>
            <a:ext cx="8383833" cy="31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8337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94" y="1376772"/>
            <a:ext cx="7467831" cy="47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932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22" y="1196752"/>
            <a:ext cx="8410775" cy="40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4244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0454" y="1060256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Как построить такую гистограмму? Рассчитать:</a:t>
            </a:r>
          </a:p>
          <a:p>
            <a:pPr marL="457200" indent="-457200">
              <a:buAutoNum type="arabicPeriod"/>
            </a:pPr>
            <a:r>
              <a:rPr lang="ru-RU" sz="2400" dirty="0"/>
              <a:t>Минимум =МИН(число1;[число2];...)</a:t>
            </a:r>
          </a:p>
          <a:p>
            <a:pPr marL="457200" indent="-457200">
              <a:buAutoNum type="arabicPeriod"/>
            </a:pPr>
            <a:r>
              <a:rPr lang="ru-RU" sz="2400" dirty="0"/>
              <a:t>Максимум =МАКС(число1;[число2];...)</a:t>
            </a:r>
          </a:p>
          <a:p>
            <a:pPr marL="457200" indent="-457200">
              <a:buAutoNum type="arabicPeriod"/>
            </a:pPr>
            <a:r>
              <a:rPr lang="ru-RU" sz="2400" dirty="0"/>
              <a:t>Число интервалов: округлить вверх до целого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03648" y="2677739"/>
          <a:ext cx="982588" cy="78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4" imgW="380880" imgH="304560" progId="Equation.DSMT4">
                  <p:embed/>
                </p:oleObj>
              </mc:Choice>
              <mc:Fallback>
                <p:oleObj name="Equation" r:id="rId4" imgW="380880" imgH="304560" progId="Equation.DSMT4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648" y="2677739"/>
                        <a:ext cx="982588" cy="786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0454" y="3573016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ru-RU" sz="2400" dirty="0"/>
              <a:t>Ширина интервала: (макс – мин) / число интервалов</a:t>
            </a:r>
          </a:p>
          <a:p>
            <a:pPr marL="457200" indent="-457200">
              <a:buAutoNum type="arabicPeriod" startAt="4"/>
            </a:pPr>
            <a:r>
              <a:rPr lang="ru-RU" sz="2400" dirty="0"/>
              <a:t>Число карманов = Число интервалов + 1</a:t>
            </a:r>
          </a:p>
          <a:p>
            <a:pPr marL="457200" indent="-457200">
              <a:buAutoNum type="arabicPeriod" startAt="4"/>
            </a:pPr>
            <a:r>
              <a:rPr lang="ru-RU" sz="2400" dirty="0"/>
              <a:t>Начало первого кармана = минимум</a:t>
            </a:r>
          </a:p>
          <a:p>
            <a:pPr marL="457200" indent="-457200">
              <a:buAutoNum type="arabicPeriod" startAt="4"/>
            </a:pPr>
            <a:r>
              <a:rPr lang="ru-RU" sz="2400" dirty="0"/>
              <a:t>Последующие карманы = Значение предыдущего + Ширина </a:t>
            </a:r>
          </a:p>
          <a:p>
            <a:pPr marL="457200" indent="-457200">
              <a:buFontTx/>
              <a:buAutoNum type="arabicPeriod" startAt="4"/>
            </a:pPr>
            <a:r>
              <a:rPr lang="ru-RU" sz="2400" dirty="0"/>
              <a:t>Частота </a:t>
            </a:r>
            <a:r>
              <a:rPr lang="en-US" sz="2400" dirty="0"/>
              <a:t>-</a:t>
            </a:r>
            <a:r>
              <a:rPr lang="ru-RU" sz="2400" dirty="0"/>
              <a:t> сколько значений из исходного ряда попало в карман</a:t>
            </a:r>
            <a:r>
              <a:rPr lang="en-US" sz="2400" dirty="0"/>
              <a:t> =</a:t>
            </a:r>
            <a:r>
              <a:rPr lang="ru-RU" sz="2400" dirty="0"/>
              <a:t>ЧАСТОТА(</a:t>
            </a:r>
            <a:r>
              <a:rPr lang="ru-RU" sz="2400" dirty="0" err="1"/>
              <a:t>массив_данных;массив_интервалов</a:t>
            </a:r>
            <a:r>
              <a:rPr lang="ru-RU" sz="2400" dirty="0"/>
              <a:t>)</a:t>
            </a:r>
          </a:p>
          <a:p>
            <a:pPr marL="457200" indent="-457200">
              <a:buAutoNum type="arabicPeriod" startAt="4"/>
            </a:pP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33674" y="2870633"/>
            <a:ext cx="2786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=ЦЕЛОЕ(КОРЕНЬ(</a:t>
            </a:r>
            <a:r>
              <a:rPr lang="en-US" sz="2400" dirty="0"/>
              <a:t>n))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89160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7147" b="60134"/>
          <a:stretch/>
        </p:blipFill>
        <p:spPr>
          <a:xfrm>
            <a:off x="611560" y="1124744"/>
            <a:ext cx="7776864" cy="1919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861048"/>
            <a:ext cx="7836391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1728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24744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=</a:t>
            </a:r>
            <a:r>
              <a:rPr lang="ru-RU" sz="2400" dirty="0"/>
              <a:t>ЧАСТОТА(</a:t>
            </a:r>
            <a:r>
              <a:rPr lang="ru-RU" sz="2400" dirty="0" err="1"/>
              <a:t>массив_данных;массив_интервалов</a:t>
            </a:r>
            <a:r>
              <a:rPr lang="ru-RU" sz="2400" dirty="0"/>
              <a:t>)</a:t>
            </a:r>
            <a:endParaRPr lang="en-US" sz="2400" dirty="0"/>
          </a:p>
          <a:p>
            <a:endParaRPr lang="en-US" sz="2400" dirty="0"/>
          </a:p>
          <a:p>
            <a:r>
              <a:rPr lang="ru-RU" sz="2400" dirty="0"/>
              <a:t>Формула массива – выводит не одно значение, а вектор значений:</a:t>
            </a:r>
          </a:p>
          <a:p>
            <a:endParaRPr lang="ru-RU" sz="2400" dirty="0"/>
          </a:p>
          <a:p>
            <a:pPr marL="457200" indent="-457200">
              <a:buAutoNum type="arabicPeriod"/>
            </a:pPr>
            <a:r>
              <a:rPr lang="ru-RU" sz="2400" dirty="0"/>
              <a:t>Ввести функцию в первую ячейку нужного столбца</a:t>
            </a:r>
          </a:p>
          <a:p>
            <a:pPr marL="457200" indent="-457200">
              <a:buAutoNum type="arabicPeriod"/>
            </a:pPr>
            <a:r>
              <a:rPr lang="ru-RU" sz="2400" dirty="0"/>
              <a:t>Выделить весь диапазон ячеек, куда функция должна вывести результат.</a:t>
            </a:r>
          </a:p>
          <a:p>
            <a:pPr marL="457200" indent="-457200">
              <a:buAutoNum type="arabicPeriod"/>
            </a:pPr>
            <a:r>
              <a:rPr lang="ru-RU" sz="2400" dirty="0"/>
              <a:t>Нажать </a:t>
            </a:r>
            <a:r>
              <a:rPr lang="en-US" sz="2400" dirty="0"/>
              <a:t>F2, </a:t>
            </a:r>
            <a:r>
              <a:rPr lang="ru-RU" sz="2400" dirty="0"/>
              <a:t>а затем нажать </a:t>
            </a:r>
            <a:r>
              <a:rPr lang="en-US" sz="2400" dirty="0"/>
              <a:t>Ctrl + Shift + Enter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245728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97" y="1276630"/>
            <a:ext cx="76676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090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676400"/>
            <a:ext cx="78676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7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ИС по типу решаемых задач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71802" y="1214422"/>
            <a:ext cx="1571636" cy="5715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ИС</a:t>
            </a: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642910" y="2285992"/>
            <a:ext cx="2643206" cy="78581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ИС для </a:t>
            </a:r>
            <a:r>
              <a:rPr lang="ru-RU" sz="2000" dirty="0" err="1"/>
              <a:t>структури-рованных</a:t>
            </a:r>
            <a:r>
              <a:rPr lang="ru-RU" sz="2000" dirty="0"/>
              <a:t> задач</a:t>
            </a: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4357686" y="2285992"/>
            <a:ext cx="2643206" cy="785818"/>
          </a:xfrm>
          <a:prstGeom prst="snip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ИС для </a:t>
            </a:r>
            <a:r>
              <a:rPr lang="ru-RU" sz="2000" dirty="0" err="1"/>
              <a:t>неструктури-рованных</a:t>
            </a:r>
            <a:r>
              <a:rPr lang="ru-RU" sz="2000" dirty="0"/>
              <a:t> задач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5286388"/>
            <a:ext cx="2643206" cy="9286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Автоматизация расчетов и решения рутинных задач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3714752"/>
            <a:ext cx="2214578" cy="9286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Создание управленческих отчетов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5008" y="3714752"/>
            <a:ext cx="2786082" cy="928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Генерация альтернатив, советов, имитация, планирование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86116" y="5715016"/>
            <a:ext cx="5500726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0" rIns="36000" bIns="0" rtlCol="0" anchor="ctr"/>
          <a:lstStyle/>
          <a:p>
            <a:pPr algn="ctr"/>
            <a:r>
              <a:rPr lang="ru-RU" sz="2000" b="1" dirty="0"/>
              <a:t>Системы поддержки принятия решений (СППР)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5286388"/>
            <a:ext cx="2214578" cy="4286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Информационные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00694" y="5286388"/>
            <a:ext cx="1714512" cy="42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Модельные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15206" y="5286388"/>
            <a:ext cx="1571636" cy="42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t"/>
          <a:lstStyle/>
          <a:p>
            <a:pPr algn="ctr"/>
            <a:r>
              <a:rPr lang="ru-RU" sz="2000" dirty="0"/>
              <a:t>Экспертные</a:t>
            </a:r>
          </a:p>
        </p:txBody>
      </p:sp>
      <p:cxnSp>
        <p:nvCxnSpPr>
          <p:cNvPr id="16" name="Соединительная линия уступом 15"/>
          <p:cNvCxnSpPr>
            <a:stCxn id="5" idx="2"/>
            <a:endCxn id="6" idx="3"/>
          </p:cNvCxnSpPr>
          <p:nvPr/>
        </p:nvCxnSpPr>
        <p:spPr>
          <a:xfrm rot="5400000">
            <a:off x="2661034" y="1089406"/>
            <a:ext cx="500066" cy="189310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5" idx="2"/>
            <a:endCxn id="7" idx="3"/>
          </p:cNvCxnSpPr>
          <p:nvPr/>
        </p:nvCxnSpPr>
        <p:spPr>
          <a:xfrm rot="16200000" flipH="1">
            <a:off x="4518421" y="1125124"/>
            <a:ext cx="500066" cy="182166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1"/>
            <a:endCxn id="8" idx="0"/>
          </p:cNvCxnSpPr>
          <p:nvPr/>
        </p:nvCxnSpPr>
        <p:spPr>
          <a:xfrm rot="5400000">
            <a:off x="857224" y="4179099"/>
            <a:ext cx="221457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7" idx="1"/>
            <a:endCxn id="9" idx="0"/>
          </p:cNvCxnSpPr>
          <p:nvPr/>
        </p:nvCxnSpPr>
        <p:spPr>
          <a:xfrm rot="5400000">
            <a:off x="4714876" y="2750339"/>
            <a:ext cx="642942" cy="128588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7" idx="1"/>
            <a:endCxn id="10" idx="0"/>
          </p:cNvCxnSpPr>
          <p:nvPr/>
        </p:nvCxnSpPr>
        <p:spPr>
          <a:xfrm rot="16200000" flipH="1">
            <a:off x="6072198" y="2678901"/>
            <a:ext cx="642942" cy="142876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9" idx="2"/>
            <a:endCxn id="12" idx="0"/>
          </p:cNvCxnSpPr>
          <p:nvPr/>
        </p:nvCxnSpPr>
        <p:spPr>
          <a:xfrm rot="5400000">
            <a:off x="4071934" y="4964917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10" idx="2"/>
            <a:endCxn id="13" idx="0"/>
          </p:cNvCxnSpPr>
          <p:nvPr/>
        </p:nvCxnSpPr>
        <p:spPr>
          <a:xfrm rot="5400000">
            <a:off x="6411529" y="4589868"/>
            <a:ext cx="642942" cy="7500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0" idx="2"/>
            <a:endCxn id="14" idx="0"/>
          </p:cNvCxnSpPr>
          <p:nvPr/>
        </p:nvCxnSpPr>
        <p:spPr>
          <a:xfrm rot="16200000" flipH="1">
            <a:off x="7233065" y="4518429"/>
            <a:ext cx="642942" cy="8929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159"/>
          <a:stretch/>
        </p:blipFill>
        <p:spPr>
          <a:xfrm>
            <a:off x="1259632" y="1124744"/>
            <a:ext cx="6336704" cy="49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078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60848"/>
            <a:ext cx="854738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551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Гистограмма распределения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6980" y="1060256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Встроенная статистическая гистограмма </a:t>
            </a:r>
            <a:r>
              <a:rPr lang="en-US" sz="2400" dirty="0"/>
              <a:t>Excel 2016 </a:t>
            </a:r>
            <a:r>
              <a:rPr lang="ru-RU" sz="2400" dirty="0"/>
              <a:t>и выше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75856" y="1521921"/>
            <a:ext cx="1967657" cy="1403023"/>
            <a:chOff x="3203848" y="1831573"/>
            <a:chExt cx="1967657" cy="140302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b="23253"/>
            <a:stretch/>
          </p:blipFill>
          <p:spPr>
            <a:xfrm>
              <a:off x="3203848" y="1831573"/>
              <a:ext cx="1967657" cy="1403023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3851920" y="2276872"/>
              <a:ext cx="648072" cy="46875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3068960"/>
            <a:ext cx="5781675" cy="3505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3451367"/>
            <a:ext cx="2448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Выделить исходный ряд (50 значений) – Вставка – Статистическая гистограмма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6723523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13CB5-5B81-45C8-A1FB-DD02AF94A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Регрессия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50DB2-69F7-4668-A7D7-AA64A60812C3}"/>
              </a:ext>
            </a:extLst>
          </p:cNvPr>
          <p:cNvSpPr txBox="1"/>
          <p:nvPr/>
        </p:nvSpPr>
        <p:spPr>
          <a:xfrm>
            <a:off x="791580" y="1484784"/>
            <a:ext cx="7596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Уравнение регрессии </a:t>
            </a:r>
            <a:r>
              <a:rPr lang="ru-RU" sz="2000" dirty="0"/>
              <a:t>описывает связь между двумя или более экономическими (управленческими, социальными и др.) показателями. Простейшая регрессия – линейная.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7B8D3-FEEA-4AF6-A945-F7A4BE803427}"/>
              </a:ext>
            </a:extLst>
          </p:cNvPr>
          <p:cNvSpPr txBox="1"/>
          <p:nvPr/>
        </p:nvSpPr>
        <p:spPr>
          <a:xfrm>
            <a:off x="791580" y="2742479"/>
            <a:ext cx="7596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Два способа построения регрессии в </a:t>
            </a:r>
            <a:r>
              <a:rPr lang="en-US" sz="2000" dirty="0"/>
              <a:t>Excel: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На диаграмме через линию тренда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Через «Анализ данных»</a:t>
            </a:r>
          </a:p>
        </p:txBody>
      </p:sp>
    </p:spTree>
    <p:extLst>
      <p:ext uri="{BB962C8B-B14F-4D97-AF65-F5344CB8AC3E}">
        <p14:creationId xmlns:p14="http://schemas.microsoft.com/office/powerpoint/2010/main" val="95238294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График корреляции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72"/>
          <a:stretch/>
        </p:blipFill>
        <p:spPr>
          <a:xfrm>
            <a:off x="611560" y="2168860"/>
            <a:ext cx="7797480" cy="3924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835F02-64EE-4794-B6FE-BE844F957DD6}"/>
              </a:ext>
            </a:extLst>
          </p:cNvPr>
          <p:cNvSpPr txBox="1"/>
          <p:nvPr/>
        </p:nvSpPr>
        <p:spPr>
          <a:xfrm>
            <a:off x="927902" y="1114621"/>
            <a:ext cx="716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Обычная точечная диаграмма. Необходимо настроить внешний вид.</a:t>
            </a:r>
          </a:p>
        </p:txBody>
      </p:sp>
    </p:spTree>
    <p:extLst>
      <p:ext uri="{BB962C8B-B14F-4D97-AF65-F5344CB8AC3E}">
        <p14:creationId xmlns:p14="http://schemas.microsoft.com/office/powerpoint/2010/main" val="411647563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Добавление линии тренда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599" t="30800" r="50782" b="29301"/>
          <a:stretch/>
        </p:blipFill>
        <p:spPr>
          <a:xfrm>
            <a:off x="719572" y="1520788"/>
            <a:ext cx="7886700" cy="48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762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Параметры линии тренда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980728"/>
            <a:ext cx="4968552" cy="564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559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Линия тренда на графике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51" y="1088740"/>
            <a:ext cx="7351697" cy="4442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DDFDD-53DC-49AD-9D81-B2EEE9B359F1}"/>
              </a:ext>
            </a:extLst>
          </p:cNvPr>
          <p:cNvSpPr txBox="1"/>
          <p:nvPr/>
        </p:nvSpPr>
        <p:spPr>
          <a:xfrm>
            <a:off x="645739" y="5531669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Отображает: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477C7-0E34-4A9A-87CF-0AA5EA8B41C2}"/>
              </a:ext>
            </a:extLst>
          </p:cNvPr>
          <p:cNvSpPr txBox="1"/>
          <p:nvPr/>
        </p:nvSpPr>
        <p:spPr>
          <a:xfrm>
            <a:off x="2229915" y="5531669"/>
            <a:ext cx="6662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Линию на графике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Формулу уравнения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Коэффициент </a:t>
            </a:r>
            <a:r>
              <a:rPr lang="en-US" sz="2000" dirty="0"/>
              <a:t>R</a:t>
            </a:r>
            <a:r>
              <a:rPr lang="en-US" sz="2000" baseline="30000" dirty="0"/>
              <a:t>2</a:t>
            </a:r>
            <a:r>
              <a:rPr lang="en-US" sz="2000" dirty="0"/>
              <a:t> (</a:t>
            </a:r>
            <a:r>
              <a:rPr lang="ru-RU" sz="2000" dirty="0"/>
              <a:t>чем ближе к 1, тем точнее регрессия)</a:t>
            </a:r>
            <a:endParaRPr lang="ru-RU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1204833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Регрессия в «Анализе данных»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9E8C43-42E1-446D-817A-7FCDD6BB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94" y="944724"/>
            <a:ext cx="4860540" cy="1927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1952836"/>
            <a:ext cx="7526313" cy="45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709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4474"/>
            <a:ext cx="7886700" cy="1325563"/>
          </a:xfrm>
        </p:spPr>
        <p:txBody>
          <a:bodyPr/>
          <a:lstStyle/>
          <a:p>
            <a:r>
              <a:rPr lang="ru-RU" dirty="0"/>
              <a:t>Регрессия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8597577" cy="3817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957F7-75F6-4841-ACA2-B242AE0C8F52}"/>
              </a:ext>
            </a:extLst>
          </p:cNvPr>
          <p:cNvSpPr txBox="1"/>
          <p:nvPr/>
        </p:nvSpPr>
        <p:spPr>
          <a:xfrm>
            <a:off x="827584" y="5193196"/>
            <a:ext cx="7524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Выдает подробную статистику и графики.</a:t>
            </a:r>
          </a:p>
        </p:txBody>
      </p:sp>
    </p:spTree>
    <p:extLst>
      <p:ext uri="{BB962C8B-B14F-4D97-AF65-F5344CB8AC3E}">
        <p14:creationId xmlns:p14="http://schemas.microsoft.com/office/powerpoint/2010/main" val="234428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Автоматизированные системы управления (АСУ)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214422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Понятие, близкое к АИС, но более широкое.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1822428"/>
            <a:ext cx="7929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Компоненты</a:t>
            </a:r>
            <a:r>
              <a:rPr lang="ru-RU" sz="2000" dirty="0"/>
              <a:t> систем управления (СУ):</a:t>
            </a:r>
          </a:p>
          <a:p>
            <a:pPr marL="444500" lvl="0" indent="-268288">
              <a:buFont typeface="Calibri" pitchFamily="34" charset="0"/>
              <a:buChar char="→"/>
            </a:pPr>
            <a:r>
              <a:rPr lang="ru-RU" sz="2000" dirty="0"/>
              <a:t>объект управления (управляемый, кем/чем управляют)</a:t>
            </a:r>
          </a:p>
          <a:p>
            <a:pPr marL="444500" lvl="0" indent="-268288">
              <a:buFont typeface="Calibri" pitchFamily="34" charset="0"/>
              <a:buChar char="→"/>
            </a:pPr>
            <a:r>
              <a:rPr lang="ru-RU" sz="2000" dirty="0"/>
              <a:t>управляющий субъект (кто/что управляет)</a:t>
            </a:r>
          </a:p>
          <a:p>
            <a:pPr marL="444500" lvl="0" indent="-268288">
              <a:buFont typeface="Calibri" pitchFamily="34" charset="0"/>
              <a:buChar char="→"/>
            </a:pPr>
            <a:r>
              <a:rPr lang="ru-RU" sz="2000" dirty="0"/>
              <a:t>цель управления (чего хотим от </a:t>
            </a:r>
            <a:r>
              <a:rPr lang="ru-RU" sz="2000" dirty="0" err="1"/>
              <a:t>ОбУ</a:t>
            </a:r>
            <a:r>
              <a:rPr lang="ru-RU" sz="2000" dirty="0"/>
              <a:t>)</a:t>
            </a:r>
          </a:p>
          <a:p>
            <a:pPr marL="444500" lvl="0" indent="-268288">
              <a:buFont typeface="Calibri" pitchFamily="34" charset="0"/>
              <a:buChar char="→"/>
            </a:pPr>
            <a:r>
              <a:rPr lang="ru-RU" sz="2000" dirty="0"/>
              <a:t>управляющие воздействия</a:t>
            </a:r>
          </a:p>
          <a:p>
            <a:pPr marL="444500" lvl="0" indent="-268288">
              <a:buFont typeface="Calibri" pitchFamily="34" charset="0"/>
              <a:buChar char="→"/>
            </a:pPr>
            <a:r>
              <a:rPr lang="ru-RU" sz="2000" dirty="0"/>
              <a:t>информация о состоянии объекта управления</a:t>
            </a:r>
          </a:p>
          <a:p>
            <a:pPr marL="444500" lvl="0" indent="-268288">
              <a:buFont typeface="Calibri" pitchFamily="34" charset="0"/>
              <a:buChar char="→"/>
            </a:pPr>
            <a:r>
              <a:rPr lang="ru-RU" sz="2000" dirty="0"/>
              <a:t>каналы прямой и обратной связи</a:t>
            </a:r>
          </a:p>
          <a:p>
            <a:pPr marL="444500" lvl="0" indent="-268288">
              <a:buFont typeface="Calibri" pitchFamily="34" charset="0"/>
              <a:buChar char="→"/>
            </a:pPr>
            <a:r>
              <a:rPr lang="ru-RU" sz="2000" dirty="0"/>
              <a:t>внешняя среда (ресурсы, помехи)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28596" y="4524390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Цель </a:t>
            </a:r>
            <a:r>
              <a:rPr lang="ru-RU" sz="2000" dirty="0"/>
              <a:t>СУ: поддержание заданного состояния объекта управления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DF933-4851-45EC-9106-38A14B62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79AC8-31AD-44B7-92C0-6B74B5EF0FC5}"/>
              </a:ext>
            </a:extLst>
          </p:cNvPr>
          <p:cNvSpPr txBox="1"/>
          <p:nvPr/>
        </p:nvSpPr>
        <p:spPr>
          <a:xfrm>
            <a:off x="811161" y="1214422"/>
            <a:ext cx="75581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Какие функции в </a:t>
            </a:r>
            <a:r>
              <a:rPr lang="en-US" sz="2000" dirty="0"/>
              <a:t>Excel </a:t>
            </a:r>
            <a:r>
              <a:rPr lang="ru-RU" sz="2000" dirty="0"/>
              <a:t>применяются для вычисления среднего? Чем они отличаются?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 вычислить дисперсию и стандартное отклонение? Какие функции могут пригодиться для вычисления по формуле дисперсии?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Что дает инструмент «описательная статистика»? Как его использовать?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 построить гистограмму распределения? Какую встроенную функцию и какой инструмент можно использовать?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Как построить регрессию в </a:t>
            </a:r>
            <a:r>
              <a:rPr lang="en-US" sz="2000" dirty="0"/>
              <a:t>Excel</a:t>
            </a:r>
            <a:r>
              <a:rPr lang="ru-RU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945906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2. ИС управления предприятием. </a:t>
            </a:r>
            <a:r>
              <a:rPr lang="en-US" dirty="0"/>
              <a:t>ERP</a:t>
            </a:r>
            <a:r>
              <a:rPr lang="ru-RU" dirty="0"/>
              <a:t>-системы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2.1 Основные понятия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Термины и аббревиатуры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9924" y="1019142"/>
            <a:ext cx="2665449" cy="8397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ИСУ предприятием (ИСУП)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0787" y="2333610"/>
            <a:ext cx="3067092" cy="146052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ru-RU" sz="2000" dirty="0"/>
              <a:t>ИСУ производственной компанией (</a:t>
            </a:r>
            <a:r>
              <a:rPr lang="ru-RU" sz="2000" b="1" dirty="0"/>
              <a:t>ИСУПК</a:t>
            </a:r>
            <a:r>
              <a:rPr lang="ru-RU" sz="2000" dirty="0"/>
              <a:t>)</a:t>
            </a:r>
          </a:p>
          <a:p>
            <a:pPr algn="ctr">
              <a:lnSpc>
                <a:spcPct val="75000"/>
              </a:lnSpc>
            </a:pPr>
            <a:r>
              <a:rPr lang="ru-RU" sz="2000" dirty="0"/>
              <a:t>=</a:t>
            </a:r>
          </a:p>
          <a:p>
            <a:pPr algn="ctr">
              <a:lnSpc>
                <a:spcPct val="75000"/>
              </a:lnSpc>
            </a:pPr>
            <a:r>
              <a:rPr lang="ru-RU" sz="2000" dirty="0"/>
              <a:t>ИСУ производственным предприятием (</a:t>
            </a:r>
            <a:r>
              <a:rPr lang="ru-RU" sz="2000" b="1" dirty="0"/>
              <a:t>ИСУПП</a:t>
            </a:r>
            <a:r>
              <a:rPr lang="ru-RU" sz="2000" dirty="0"/>
              <a:t>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9405" y="4232286"/>
            <a:ext cx="2409858" cy="7667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ru-RU" sz="2000" dirty="0"/>
              <a:t>АСУ производством (АСУ  П)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3352" y="5510241"/>
            <a:ext cx="2701962" cy="693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ru-RU" sz="2000" dirty="0"/>
              <a:t>АСУ технологическим процессом (АСУ  ТП)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78897" y="1232678"/>
            <a:ext cx="2665449" cy="8397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ru-RU" sz="2000" b="1" dirty="0"/>
              <a:t>Корпоративная ИС (КИС)</a:t>
            </a:r>
            <a:r>
              <a:rPr lang="ru-RU" sz="2000" b="1" dirty="0">
                <a:cs typeface="Calibri"/>
              </a:rPr>
              <a:t>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06870" y="3538539"/>
            <a:ext cx="2665449" cy="83979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ru-RU" sz="2000" dirty="0"/>
              <a:t>ИСУ проектами (</a:t>
            </a:r>
            <a:r>
              <a:rPr lang="ru-RU" sz="2000" dirty="0">
                <a:solidFill>
                  <a:schemeClr val="tx1"/>
                </a:solidFill>
              </a:rPr>
              <a:t>ИСУП</a:t>
            </a:r>
            <a:r>
              <a:rPr lang="ru-RU" sz="2000" dirty="0"/>
              <a:t>)</a:t>
            </a:r>
          </a:p>
        </p:txBody>
      </p:sp>
      <p:cxnSp>
        <p:nvCxnSpPr>
          <p:cNvPr id="13" name="Прямая со стрелкой 12"/>
          <p:cNvCxnSpPr>
            <a:stCxn id="7" idx="0"/>
          </p:cNvCxnSpPr>
          <p:nvPr/>
        </p:nvCxnSpPr>
        <p:spPr>
          <a:xfrm rot="5400000" flipH="1" flipV="1">
            <a:off x="2282592" y="1840685"/>
            <a:ext cx="474667" cy="5111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  <a:stCxn id="10" idx="1"/>
            <a:endCxn id="6" idx="3"/>
          </p:cNvCxnSpPr>
          <p:nvPr/>
        </p:nvCxnSpPr>
        <p:spPr>
          <a:xfrm flipH="1" flipV="1">
            <a:off x="5185373" y="1439042"/>
            <a:ext cx="793524" cy="2135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0964" y="947729"/>
            <a:ext cx="41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≤</a:t>
            </a:r>
          </a:p>
        </p:txBody>
      </p:sp>
      <p:cxnSp>
        <p:nvCxnSpPr>
          <p:cNvPr id="20" name="Прямая со стрелкой 19"/>
          <p:cNvCxnSpPr>
            <a:stCxn id="11" idx="0"/>
          </p:cNvCxnSpPr>
          <p:nvPr/>
        </p:nvCxnSpPr>
        <p:spPr>
          <a:xfrm rot="16200000" flipV="1">
            <a:off x="4161230" y="2160174"/>
            <a:ext cx="1679598" cy="1077132"/>
          </a:xfrm>
          <a:prstGeom prst="straightConnector1">
            <a:avLst/>
          </a:prstGeom>
          <a:ln w="285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0"/>
            <a:endCxn id="7" idx="2"/>
          </p:cNvCxnSpPr>
          <p:nvPr/>
        </p:nvCxnSpPr>
        <p:spPr>
          <a:xfrm rot="16200000" flipV="1">
            <a:off x="2045256" y="4013207"/>
            <a:ext cx="438156" cy="1"/>
          </a:xfrm>
          <a:prstGeom prst="straightConnector1">
            <a:avLst/>
          </a:prstGeom>
          <a:ln w="1905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9" idx="0"/>
            <a:endCxn id="8" idx="2"/>
          </p:cNvCxnSpPr>
          <p:nvPr/>
        </p:nvCxnSpPr>
        <p:spPr>
          <a:xfrm rot="5400000" flipH="1" flipV="1">
            <a:off x="2008742" y="5254650"/>
            <a:ext cx="511182" cy="1"/>
          </a:xfrm>
          <a:prstGeom prst="straightConnector1">
            <a:avLst/>
          </a:prstGeom>
          <a:ln w="1905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564652" y="5473728"/>
            <a:ext cx="1058875" cy="1588"/>
          </a:xfrm>
          <a:prstGeom prst="straightConnector1">
            <a:avLst/>
          </a:prstGeom>
          <a:ln w="28575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564652" y="5875371"/>
            <a:ext cx="1058877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33068" y="5254650"/>
            <a:ext cx="1490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часть-целое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33068" y="5656293"/>
            <a:ext cx="2818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подвид, частный случай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ИСУП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5290" y="2562868"/>
            <a:ext cx="2774988" cy="10953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3200" b="1" dirty="0"/>
              <a:t>ИСУП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931292" y="2708920"/>
            <a:ext cx="2167485" cy="8032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000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5946791" y="2708920"/>
            <a:ext cx="2467225" cy="8032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5963" y="3427138"/>
            <a:ext cx="1940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2400" dirty="0"/>
              <a:t>Первичные данные (документы)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2446" y="3427138"/>
            <a:ext cx="246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dirty="0"/>
              <a:t>Управленческая информация, отчетность, рекомендации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4054" y="3657970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174625">
              <a:buFont typeface="Wingdings" pitchFamily="2" charset="2"/>
              <a:buChar char="§"/>
            </a:pPr>
            <a:r>
              <a:rPr lang="ru-RU" sz="2400" dirty="0"/>
              <a:t>Учет и консолидация</a:t>
            </a:r>
          </a:p>
          <a:p>
            <a:pPr marL="363538" indent="-174625">
              <a:buFont typeface="Wingdings" pitchFamily="2" charset="2"/>
              <a:buChar char="§"/>
            </a:pPr>
            <a:r>
              <a:rPr lang="ru-RU" sz="2400" dirty="0"/>
              <a:t>Анализ </a:t>
            </a:r>
          </a:p>
          <a:p>
            <a:pPr marL="363538" indent="-174625">
              <a:buFont typeface="Wingdings" pitchFamily="2" charset="2"/>
              <a:buChar char="§"/>
            </a:pPr>
            <a:r>
              <a:rPr lang="ru-RU" sz="2400" dirty="0"/>
              <a:t>Прогнозирование</a:t>
            </a:r>
            <a:endParaRPr lang="en-US" sz="2400" dirty="0"/>
          </a:p>
          <a:p>
            <a:pPr marL="363538" indent="-174625">
              <a:buFont typeface="Wingdings" pitchFamily="2" charset="2"/>
              <a:buChar char="§"/>
            </a:pPr>
            <a:r>
              <a:rPr lang="ru-RU" sz="2400" dirty="0"/>
              <a:t>Оптимизация</a:t>
            </a:r>
          </a:p>
          <a:p>
            <a:pPr marL="363538" indent="-174625">
              <a:buFont typeface="Wingdings" pitchFamily="2" charset="2"/>
              <a:buChar char="§"/>
            </a:pPr>
            <a:r>
              <a:rPr lang="ru-RU" sz="2400" dirty="0"/>
              <a:t>Планирование</a:t>
            </a:r>
          </a:p>
          <a:p>
            <a:pPr marL="363538" indent="-174625">
              <a:buFont typeface="Wingdings" pitchFamily="2" charset="2"/>
              <a:buChar char="§"/>
            </a:pPr>
            <a:r>
              <a:rPr lang="ru-RU" sz="2400" dirty="0"/>
              <a:t>Контроль</a:t>
            </a:r>
          </a:p>
          <a:p>
            <a:pPr marL="363538" indent="-174625">
              <a:buFont typeface="Wingdings" pitchFamily="2" charset="2"/>
              <a:buChar char="§"/>
            </a:pPr>
            <a:r>
              <a:rPr lang="ru-RU" sz="2400" dirty="0"/>
              <a:t>Корректировка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232" y="969685"/>
            <a:ext cx="7923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b="1" dirty="0"/>
              <a:t>Основная задача ИСУП</a:t>
            </a:r>
            <a:r>
              <a:rPr lang="ru-RU" sz="2400" dirty="0"/>
              <a:t> - обеспечить информационную поддержку руководства различных уровней, планирование, учет и контроль деятельности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ИСУП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980728"/>
            <a:ext cx="8229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управление </a:t>
            </a:r>
            <a:r>
              <a:rPr lang="ru-RU" sz="2200" b="1" dirty="0"/>
              <a:t>производством</a:t>
            </a:r>
            <a:r>
              <a:rPr lang="ru-RU" sz="2200" dirty="0"/>
              <a:t> (планирование и управление процессом) 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управление </a:t>
            </a:r>
            <a:r>
              <a:rPr lang="ru-RU" sz="2200" b="1" dirty="0"/>
              <a:t>закупками, запасами и продажами </a:t>
            </a:r>
            <a:r>
              <a:rPr lang="ru-RU" sz="2200" dirty="0"/>
              <a:t>(логистика и сбыт) 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управление </a:t>
            </a:r>
            <a:r>
              <a:rPr lang="ru-RU" sz="2200" b="1" dirty="0"/>
              <a:t>финансами</a:t>
            </a:r>
            <a:r>
              <a:rPr lang="ru-RU" sz="2200" dirty="0"/>
              <a:t> (бухгалтерия, налоги, экономическое планирование, инвестирование, привлечение финансов)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управление </a:t>
            </a:r>
            <a:r>
              <a:rPr lang="ru-RU" sz="2200" b="1" dirty="0"/>
              <a:t>затратами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управление </a:t>
            </a:r>
            <a:r>
              <a:rPr lang="ru-RU" sz="2200" b="1" dirty="0"/>
              <a:t>персоналом</a:t>
            </a:r>
            <a:r>
              <a:rPr lang="ru-RU" sz="2200" dirty="0"/>
              <a:t> (кадры, зарплата, учет и планирование рабочего времени, подбор персонала, обучение, страхование</a:t>
            </a:r>
            <a:r>
              <a:rPr lang="en-US" sz="2200" dirty="0"/>
              <a:t>)</a:t>
            </a:r>
            <a:endParaRPr lang="ru-RU" sz="2200" dirty="0"/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управление </a:t>
            </a:r>
            <a:r>
              <a:rPr lang="ru-RU" sz="2200" b="1" dirty="0"/>
              <a:t>проектами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b="1" dirty="0"/>
              <a:t>проектирование</a:t>
            </a:r>
            <a:r>
              <a:rPr lang="ru-RU" sz="2200" dirty="0"/>
              <a:t> продукции и технологических процессов, </a:t>
            </a:r>
            <a:r>
              <a:rPr lang="ru-RU" sz="2200" b="1" dirty="0"/>
              <a:t>исследования и инновации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b="1" dirty="0"/>
              <a:t>коммерция</a:t>
            </a:r>
            <a:r>
              <a:rPr lang="ru-RU" sz="2200" dirty="0"/>
              <a:t>, </a:t>
            </a:r>
            <a:r>
              <a:rPr lang="ru-RU" sz="2200" b="1" dirty="0"/>
              <a:t>продвижение продукта </a:t>
            </a:r>
            <a:r>
              <a:rPr lang="ru-RU" sz="2200" dirty="0"/>
              <a:t>и </a:t>
            </a:r>
            <a:r>
              <a:rPr lang="ru-RU" sz="2200" b="1" dirty="0"/>
              <a:t>связи с клиентами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b="1" dirty="0"/>
              <a:t>бизнес-анализ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учета на предприятии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69217" y="2041506"/>
            <a:ext cx="2555910" cy="4746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0" rIns="72000" bIns="0" rtlCol="0" anchor="ctr"/>
          <a:lstStyle/>
          <a:p>
            <a:r>
              <a:rPr lang="ru-RU" sz="2200" dirty="0"/>
              <a:t>Складской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8052" y="1092168"/>
            <a:ext cx="2848014" cy="47466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 dirty="0"/>
              <a:t>Регламентированный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21522" y="1092168"/>
            <a:ext cx="2848014" cy="474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 dirty="0"/>
              <a:t>Управленческий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38774" y="2041506"/>
            <a:ext cx="3030578" cy="4746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72000" bIns="0" rtlCol="0" anchor="ctr"/>
          <a:lstStyle/>
          <a:p>
            <a:r>
              <a:rPr lang="ru-RU" sz="2200" dirty="0"/>
              <a:t>Бухгалтерский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38774" y="2698740"/>
            <a:ext cx="3030578" cy="4746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72000" bIns="0" rtlCol="0" anchor="ctr"/>
          <a:lstStyle/>
          <a:p>
            <a:r>
              <a:rPr lang="ru-RU" sz="2200" dirty="0"/>
              <a:t>Налоговый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38773" y="3429000"/>
            <a:ext cx="2982474" cy="14240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72000" bIns="0" rtlCol="0" anchor="ctr"/>
          <a:lstStyle/>
          <a:p>
            <a:r>
              <a:rPr lang="en-GB" sz="2200" dirty="0"/>
              <a:t>IFRS</a:t>
            </a:r>
            <a:endParaRPr lang="ru-RU" sz="2200" dirty="0"/>
          </a:p>
          <a:p>
            <a:r>
              <a:rPr lang="ru-RU" sz="2200" dirty="0"/>
              <a:t>(Международные стандарты финансовой отчётности, МСФО)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69217" y="2735253"/>
            <a:ext cx="2555910" cy="4746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0" rIns="72000" bIns="0" rtlCol="0" anchor="ctr"/>
          <a:lstStyle/>
          <a:p>
            <a:r>
              <a:rPr lang="ru-RU" sz="2200" dirty="0"/>
              <a:t>Производственный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69217" y="3429000"/>
            <a:ext cx="2555910" cy="4746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0" rIns="72000" bIns="0" rtlCol="0" anchor="ctr"/>
          <a:lstStyle/>
          <a:p>
            <a:r>
              <a:rPr lang="ru-RU" sz="2200" dirty="0"/>
              <a:t>Планирование</a:t>
            </a:r>
          </a:p>
        </p:txBody>
      </p:sp>
      <p:cxnSp>
        <p:nvCxnSpPr>
          <p:cNvPr id="13" name="Shape 12"/>
          <p:cNvCxnSpPr>
            <a:cxnSpLocks/>
            <a:endCxn id="4" idx="1"/>
          </p:cNvCxnSpPr>
          <p:nvPr/>
        </p:nvCxnSpPr>
        <p:spPr>
          <a:xfrm rot="16200000" flipH="1">
            <a:off x="1167163" y="1776787"/>
            <a:ext cx="712004" cy="29210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hape 13"/>
          <p:cNvCxnSpPr/>
          <p:nvPr/>
        </p:nvCxnSpPr>
        <p:spPr>
          <a:xfrm rot="16200000" flipH="1">
            <a:off x="1167163" y="2470534"/>
            <a:ext cx="712004" cy="29210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hape 14"/>
          <p:cNvCxnSpPr/>
          <p:nvPr/>
        </p:nvCxnSpPr>
        <p:spPr>
          <a:xfrm rot="16200000" flipH="1">
            <a:off x="1167163" y="3164281"/>
            <a:ext cx="712004" cy="29210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hape 15"/>
          <p:cNvCxnSpPr/>
          <p:nvPr/>
        </p:nvCxnSpPr>
        <p:spPr>
          <a:xfrm rot="16200000" flipH="1">
            <a:off x="4836719" y="1795042"/>
            <a:ext cx="712004" cy="29210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hape 16"/>
          <p:cNvCxnSpPr/>
          <p:nvPr/>
        </p:nvCxnSpPr>
        <p:spPr>
          <a:xfrm rot="16200000" flipH="1">
            <a:off x="4836719" y="2488789"/>
            <a:ext cx="712004" cy="29210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hape 17"/>
          <p:cNvCxnSpPr/>
          <p:nvPr/>
        </p:nvCxnSpPr>
        <p:spPr>
          <a:xfrm rot="16200000" flipH="1">
            <a:off x="4836719" y="3182536"/>
            <a:ext cx="712004" cy="29210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388911" y="5813907"/>
            <a:ext cx="6462801" cy="474669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 dirty="0"/>
              <a:t>Операционный</a:t>
            </a:r>
          </a:p>
        </p:txBody>
      </p:sp>
      <p:sp>
        <p:nvSpPr>
          <p:cNvPr id="20" name="Стрелка вверх 19"/>
          <p:cNvSpPr/>
          <p:nvPr/>
        </p:nvSpPr>
        <p:spPr>
          <a:xfrm>
            <a:off x="1936606" y="5047134"/>
            <a:ext cx="803286" cy="730260"/>
          </a:xfrm>
          <a:prstGeom prst="upArrow">
            <a:avLst/>
          </a:prstGeom>
          <a:solidFill>
            <a:srgbClr val="CCFFC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200" dirty="0"/>
          </a:p>
        </p:txBody>
      </p:sp>
      <p:sp>
        <p:nvSpPr>
          <p:cNvPr id="21" name="Стрелка вверх 20"/>
          <p:cNvSpPr/>
          <p:nvPr/>
        </p:nvSpPr>
        <p:spPr>
          <a:xfrm>
            <a:off x="4200412" y="5047134"/>
            <a:ext cx="803286" cy="730260"/>
          </a:xfrm>
          <a:prstGeom prst="upArrow">
            <a:avLst/>
          </a:prstGeom>
          <a:solidFill>
            <a:srgbClr val="CCFFC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200" dirty="0"/>
          </a:p>
        </p:txBody>
      </p:sp>
      <p:sp>
        <p:nvSpPr>
          <p:cNvPr id="22" name="Стрелка вверх 21"/>
          <p:cNvSpPr/>
          <p:nvPr/>
        </p:nvSpPr>
        <p:spPr>
          <a:xfrm>
            <a:off x="6500731" y="5047134"/>
            <a:ext cx="803286" cy="730260"/>
          </a:xfrm>
          <a:prstGeom prst="upArrow">
            <a:avLst/>
          </a:prstGeom>
          <a:solidFill>
            <a:srgbClr val="CCFFC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200" dirty="0"/>
          </a:p>
        </p:txBody>
      </p:sp>
      <p:sp>
        <p:nvSpPr>
          <p:cNvPr id="28" name="TextBox 27"/>
          <p:cNvSpPr txBox="1"/>
          <p:nvPr/>
        </p:nvSpPr>
        <p:spPr>
          <a:xfrm>
            <a:off x="1425424" y="5375751"/>
            <a:ext cx="6389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200" spc="300" dirty="0"/>
              <a:t>Первичные        документы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C6E281E-BF64-41FE-8BBA-737031C0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Популярные ИСУП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5B2A-6846-4A70-82C1-1F4339558831}" type="slidenum">
              <a:rPr lang="ru-RU" smtClean="0"/>
              <a:pPr/>
              <a:t>187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8DF2C-2521-419E-AABC-2AF4AB06A327}"/>
              </a:ext>
            </a:extLst>
          </p:cNvPr>
          <p:cNvSpPr txBox="1"/>
          <p:nvPr/>
        </p:nvSpPr>
        <p:spPr>
          <a:xfrm>
            <a:off x="954159" y="1412776"/>
            <a:ext cx="31497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/>
              <a:t>Российские:</a:t>
            </a:r>
          </a:p>
          <a:p>
            <a:pPr marL="363538" algn="just"/>
            <a:r>
              <a:rPr lang="ru-RU" sz="2400" b="1" dirty="0"/>
              <a:t>1С: Предприятие</a:t>
            </a:r>
          </a:p>
          <a:p>
            <a:pPr marL="363538" algn="just"/>
            <a:r>
              <a:rPr lang="ru-RU" sz="2400" b="1" dirty="0"/>
              <a:t>Галактика</a:t>
            </a:r>
          </a:p>
          <a:p>
            <a:pPr marL="363538" algn="just"/>
            <a:r>
              <a:rPr lang="ru-RU" sz="2400" dirty="0"/>
              <a:t>Парус</a:t>
            </a:r>
          </a:p>
          <a:p>
            <a:pPr marL="363538" algn="just"/>
            <a:r>
              <a:rPr lang="en-US" sz="2400" dirty="0" err="1"/>
              <a:t>Frontstep</a:t>
            </a:r>
            <a:endParaRPr lang="ru-RU" sz="2400" dirty="0"/>
          </a:p>
          <a:p>
            <a:pPr marL="363538" algn="just"/>
            <a:r>
              <a:rPr lang="ru-RU" sz="2400" dirty="0"/>
              <a:t>БЭСТ</a:t>
            </a:r>
          </a:p>
          <a:p>
            <a:pPr marL="363538" algn="just"/>
            <a:r>
              <a:rPr lang="en-US" sz="2400" dirty="0" err="1"/>
              <a:t>Prognoz</a:t>
            </a:r>
            <a:endParaRPr lang="en-US" sz="2400" dirty="0"/>
          </a:p>
          <a:p>
            <a:pPr marL="363538" algn="just"/>
            <a:r>
              <a:rPr lang="ru-RU" sz="2400" dirty="0"/>
              <a:t>Компас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E3701-F7C5-452D-A6A8-5A644552BF22}"/>
              </a:ext>
            </a:extLst>
          </p:cNvPr>
          <p:cNvSpPr txBox="1"/>
          <p:nvPr/>
        </p:nvSpPr>
        <p:spPr>
          <a:xfrm>
            <a:off x="4625445" y="1412776"/>
            <a:ext cx="3564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/>
              <a:t>Зарубежные:</a:t>
            </a:r>
          </a:p>
          <a:p>
            <a:pPr marL="363538" algn="just"/>
            <a:r>
              <a:rPr lang="en-GB" sz="2400" b="1" dirty="0"/>
              <a:t>SAP</a:t>
            </a:r>
            <a:r>
              <a:rPr lang="en-GB" sz="2400" dirty="0"/>
              <a:t> ERP</a:t>
            </a:r>
          </a:p>
          <a:p>
            <a:pPr marL="363538" algn="just"/>
            <a:r>
              <a:rPr lang="en-GB" sz="2400" b="1" dirty="0"/>
              <a:t>Oracle</a:t>
            </a:r>
            <a:r>
              <a:rPr lang="ru-RU" sz="2400" dirty="0"/>
              <a:t> </a:t>
            </a:r>
            <a:r>
              <a:rPr lang="en-US" sz="2400" dirty="0"/>
              <a:t>Applications</a:t>
            </a:r>
            <a:endParaRPr lang="ru-RU" sz="2400" dirty="0"/>
          </a:p>
          <a:p>
            <a:pPr marL="363538" algn="just"/>
            <a:r>
              <a:rPr lang="en-GB" sz="2400" b="1" dirty="0"/>
              <a:t>Microsoft Dynamics </a:t>
            </a:r>
            <a:r>
              <a:rPr lang="en-GB" sz="2400" dirty="0"/>
              <a:t>AX</a:t>
            </a:r>
            <a:endParaRPr lang="ru-RU" sz="2400" dirty="0"/>
          </a:p>
          <a:p>
            <a:pPr marL="363538" algn="just"/>
            <a:r>
              <a:rPr lang="en-GB" sz="2400" dirty="0"/>
              <a:t>Sage</a:t>
            </a:r>
            <a:endParaRPr lang="ru-RU" sz="2400" dirty="0"/>
          </a:p>
          <a:p>
            <a:pPr marL="363538" algn="just"/>
            <a:r>
              <a:rPr lang="en-GB" sz="2400" dirty="0"/>
              <a:t>IFS AB</a:t>
            </a:r>
            <a:endParaRPr lang="ru-RU" sz="2400" dirty="0"/>
          </a:p>
          <a:p>
            <a:pPr marL="363538" algn="just"/>
            <a:r>
              <a:rPr lang="en-GB" sz="2400" dirty="0" err="1"/>
              <a:t>Epicor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1391375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2.2 Развитие и виды ИСУП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Эволюция ИСУП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28595" y="1092168"/>
          <a:ext cx="7959834" cy="4418073"/>
        </p:xfrm>
        <a:graphic>
          <a:graphicData uri="http://schemas.openxmlformats.org/drawingml/2006/table">
            <a:tbl>
              <a:tblPr firstCol="1" bandRow="1">
                <a:tableStyleId>{69012ECD-51FC-41F1-AA8D-1B2483CD663E}</a:tableStyleId>
              </a:tblPr>
              <a:tblGrid>
                <a:gridCol w="98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9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9471">
                <a:tc>
                  <a:txBody>
                    <a:bodyPr/>
                    <a:lstStyle/>
                    <a:p>
                      <a:r>
                        <a:rPr lang="ru-RU" sz="2000" dirty="0"/>
                        <a:t>50-70-е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Мейнфреймы</a:t>
                      </a:r>
                      <a:r>
                        <a:rPr lang="ru-RU" sz="2000" dirty="0"/>
                        <a:t> (большие ЭВМ). Централизация, индивидуальные разработки для каждого предприятия (только на крупных). Отрыв центров обработки данных от пунктов возникновения и потребления информации, от конечных пользователей. Автоматизация рутинных операций.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Развитие методологии управления</a:t>
                      </a:r>
                    </a:p>
                  </a:txBody>
                  <a:tcPr vert="vert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Развитие электроники</a:t>
                      </a:r>
                      <a:r>
                        <a:rPr lang="ru-RU" sz="2000" baseline="0" dirty="0"/>
                        <a:t> и вычислительной техники</a:t>
                      </a:r>
                      <a:endParaRPr lang="ru-RU" sz="2000" dirty="0"/>
                    </a:p>
                  </a:txBody>
                  <a:tcPr vert="vert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602">
                <a:tc>
                  <a:txBody>
                    <a:bodyPr/>
                    <a:lstStyle/>
                    <a:p>
                      <a:r>
                        <a:rPr lang="ru-RU" sz="2000" dirty="0"/>
                        <a:t>80-е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/>
                        <a:t>Децентрализированные</a:t>
                      </a:r>
                      <a:r>
                        <a:rPr lang="ru-RU" sz="2000" b="1" dirty="0"/>
                        <a:t> АРМ </a:t>
                      </a:r>
                      <a:r>
                        <a:rPr lang="ru-RU" sz="2000" dirty="0"/>
                        <a:t>(автоматизированные рабочие места) на мини-ЭВМ и ПК. Готовые «офисные» решения, пакеты прикладных программ. Автоматизация на средних и малых предприятиях.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596" y="6167475"/>
            <a:ext cx="439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 датировка размытая и немного условная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схема системы управления</a:t>
            </a:r>
          </a:p>
        </p:txBody>
      </p:sp>
      <p:sp>
        <p:nvSpPr>
          <p:cNvPr id="16" name="AutoShape 17"/>
          <p:cNvSpPr>
            <a:spLocks noChangeAspect="1" noChangeArrowheads="1" noTextEdit="1"/>
          </p:cNvSpPr>
          <p:nvPr/>
        </p:nvSpPr>
        <p:spPr bwMode="auto">
          <a:xfrm>
            <a:off x="1176291" y="1019142"/>
            <a:ext cx="7082747" cy="442915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425040" y="1907314"/>
            <a:ext cx="2477986" cy="124838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Объект управления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" name="AutoShape 15"/>
          <p:cNvSpPr>
            <a:spLocks noChangeShapeType="1"/>
          </p:cNvSpPr>
          <p:nvPr/>
        </p:nvSpPr>
        <p:spPr bwMode="auto">
          <a:xfrm>
            <a:off x="1254338" y="2082868"/>
            <a:ext cx="1172003" cy="2601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19" name="AutoShape 14"/>
          <p:cNvSpPr>
            <a:spLocks noChangeShapeType="1"/>
          </p:cNvSpPr>
          <p:nvPr/>
        </p:nvSpPr>
        <p:spPr bwMode="auto">
          <a:xfrm>
            <a:off x="1255639" y="2454782"/>
            <a:ext cx="1170702" cy="130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0" name="AutoShape 13"/>
          <p:cNvSpPr>
            <a:spLocks noChangeShapeType="1"/>
          </p:cNvSpPr>
          <p:nvPr/>
        </p:nvSpPr>
        <p:spPr bwMode="auto">
          <a:xfrm>
            <a:off x="1255639" y="2825395"/>
            <a:ext cx="1169401" cy="2601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1" name="AutoShape 12"/>
          <p:cNvSpPr>
            <a:spLocks noChangeShapeType="1"/>
          </p:cNvSpPr>
          <p:nvPr/>
        </p:nvSpPr>
        <p:spPr bwMode="auto">
          <a:xfrm>
            <a:off x="4900617" y="2662227"/>
            <a:ext cx="1873123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4" name="AutoShape 9"/>
          <p:cNvSpPr>
            <a:spLocks noChangeShapeType="1"/>
          </p:cNvSpPr>
          <p:nvPr/>
        </p:nvSpPr>
        <p:spPr bwMode="auto">
          <a:xfrm flipH="1">
            <a:off x="3695688" y="1019142"/>
            <a:ext cx="0" cy="87776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5" name="AutoShape 8"/>
          <p:cNvSpPr>
            <a:spLocks noChangeShapeType="1"/>
          </p:cNvSpPr>
          <p:nvPr/>
        </p:nvSpPr>
        <p:spPr bwMode="auto">
          <a:xfrm flipH="1" flipV="1">
            <a:off x="3732201" y="3136897"/>
            <a:ext cx="0" cy="113190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800564" y="3487298"/>
            <a:ext cx="2458474" cy="52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обратная связь</a:t>
            </a:r>
            <a:endParaRPr kumimoji="0" lang="ru-RU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247834" y="1590017"/>
            <a:ext cx="1229237" cy="52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входы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119695" y="1749402"/>
            <a:ext cx="1229237" cy="52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выходы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768714" y="1019142"/>
            <a:ext cx="1617287" cy="52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внешняя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среда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605548" y="3467792"/>
            <a:ext cx="2048728" cy="52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управление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367423" y="4275739"/>
            <a:ext cx="2642734" cy="10884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Управляющий субъект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4648" y="5802345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Если обратная связь отсутствует, то СУ называется </a:t>
            </a:r>
            <a:r>
              <a:rPr lang="ru-RU" sz="2000" i="1" dirty="0"/>
              <a:t>разомкнутой</a:t>
            </a:r>
            <a:r>
              <a:rPr lang="ru-RU" sz="2000" dirty="0"/>
              <a:t>. Но сложные СУ без обратной связи неизбежно разрушаются.</a:t>
            </a:r>
          </a:p>
        </p:txBody>
      </p:sp>
      <p:cxnSp>
        <p:nvCxnSpPr>
          <p:cNvPr id="34" name="Shape 33"/>
          <p:cNvCxnSpPr>
            <a:endCxn id="31" idx="3"/>
          </p:cNvCxnSpPr>
          <p:nvPr/>
        </p:nvCxnSpPr>
        <p:spPr>
          <a:xfrm rot="5400000">
            <a:off x="4223393" y="3448992"/>
            <a:ext cx="2157737" cy="584207"/>
          </a:xfrm>
          <a:prstGeom prst="bentConnector2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hape 37"/>
          <p:cNvCxnSpPr>
            <a:stCxn id="31" idx="1"/>
          </p:cNvCxnSpPr>
          <p:nvPr/>
        </p:nvCxnSpPr>
        <p:spPr>
          <a:xfrm rot="10800000">
            <a:off x="1687473" y="2844792"/>
            <a:ext cx="679950" cy="1975172"/>
          </a:xfrm>
          <a:prstGeom prst="bentConnector2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AutoShape 12"/>
          <p:cNvSpPr>
            <a:spLocks noChangeShapeType="1"/>
          </p:cNvSpPr>
          <p:nvPr/>
        </p:nvSpPr>
        <p:spPr bwMode="auto">
          <a:xfrm>
            <a:off x="4900617" y="2260584"/>
            <a:ext cx="1873123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320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Эволюция ИСУП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28596" y="1055655"/>
          <a:ext cx="7923320" cy="4929255"/>
        </p:xfrm>
        <a:graphic>
          <a:graphicData uri="http://schemas.openxmlformats.org/drawingml/2006/table">
            <a:tbl>
              <a:tblPr firstCol="1" bandRow="1">
                <a:tableStyleId>{69012ECD-51FC-41F1-AA8D-1B2483CD663E}</a:tableStyleId>
              </a:tblPr>
              <a:tblGrid>
                <a:gridCol w="1095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7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6516">
                <a:tc>
                  <a:txBody>
                    <a:bodyPr/>
                    <a:lstStyle/>
                    <a:p>
                      <a:r>
                        <a:rPr lang="ru-RU" sz="2000" dirty="0"/>
                        <a:t>90-00-е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«Лоскутная» автоматизация</a:t>
                      </a:r>
                      <a:r>
                        <a:rPr lang="ru-RU" sz="2000" dirty="0"/>
                        <a:t>. Разрозненность рабочих мест (нет сети) и программных продуктов для разных задач.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Стандартизация систем управления предприятием (</a:t>
                      </a:r>
                      <a:r>
                        <a:rPr lang="en-US" sz="2000" b="1" dirty="0"/>
                        <a:t>ISO</a:t>
                      </a:r>
                      <a:r>
                        <a:rPr lang="ru-RU" sz="2000" b="1" dirty="0"/>
                        <a:t>-9000</a:t>
                      </a:r>
                      <a:r>
                        <a:rPr lang="ru-RU" sz="2000" dirty="0"/>
                        <a:t>)</a:t>
                      </a:r>
                    </a:p>
                  </a:txBody>
                  <a:tcPr vert="vert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Развитие компьютеров и ИКТ</a:t>
                      </a:r>
                    </a:p>
                  </a:txBody>
                  <a:tcPr vert="vert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99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90-10-е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Комплексная автоматизация </a:t>
                      </a:r>
                      <a:r>
                        <a:rPr lang="ru-RU" sz="2000" dirty="0"/>
                        <a:t>систем управления. Внедрение локальных компьютерных сетей, клиент-серверной архитектуры, единого информационного пространства. Электронный документооборот. Оптимизация деятельности.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/>
                    </a:p>
                  </a:txBody>
                  <a:tcPr vert="vert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/>
                    </a:p>
                  </a:txBody>
                  <a:tcPr vert="vert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782">
                <a:tc>
                  <a:txBody>
                    <a:bodyPr/>
                    <a:lstStyle/>
                    <a:p>
                      <a:r>
                        <a:rPr lang="ru-RU" sz="2000" dirty="0"/>
                        <a:t>сейчас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Новые технологии. Удаленный доступ</a:t>
                      </a:r>
                      <a:r>
                        <a:rPr lang="ru-RU" sz="2000" baseline="0" dirty="0"/>
                        <a:t> к рабочему месту</a:t>
                      </a:r>
                      <a:r>
                        <a:rPr lang="ru-RU" sz="2000" dirty="0"/>
                        <a:t>. Аутсорсинг. Облачные технологии. Большие данные</a:t>
                      </a:r>
                      <a:r>
                        <a:rPr lang="ru-RU" sz="2000" baseline="0" dirty="0"/>
                        <a:t>. «Умные» устройства.</a:t>
                      </a:r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2083" y="6277014"/>
            <a:ext cx="439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 датировка размытая и немного условная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Докомпьютерные</a:t>
            </a:r>
            <a:r>
              <a:rPr lang="ru-RU" dirty="0"/>
              <a:t> методы организации производства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0" y="1371721"/>
            <a:ext cx="75216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Г. </a:t>
            </a:r>
            <a:r>
              <a:rPr lang="ru-RU" sz="2400" dirty="0" err="1"/>
              <a:t>Гантт</a:t>
            </a:r>
            <a:r>
              <a:rPr lang="ru-RU" sz="2400" dirty="0"/>
              <a:t>, Ф. Тейлор, 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В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.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 В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.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 Ле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о</a:t>
            </a:r>
            <a:r>
              <a:rPr lang="vi-VN" sz="2400" dirty="0">
                <a:latin typeface="Calibri" pitchFamily="34" charset="0"/>
                <a:cs typeface="Calibri" pitchFamily="34" charset="0"/>
              </a:rPr>
              <a:t>нтьев</a:t>
            </a:r>
            <a:r>
              <a:rPr lang="ru-RU" sz="2400" dirty="0">
                <a:latin typeface="Calibri" pitchFamily="34" charset="0"/>
                <a:cs typeface="Calibri" pitchFamily="34" charset="0"/>
              </a:rPr>
              <a:t>, Р. Уилсон </a:t>
            </a:r>
            <a:r>
              <a:rPr lang="ru-RU" sz="2400" dirty="0"/>
              <a:t>и многие др. в начале-середине </a:t>
            </a:r>
            <a:r>
              <a:rPr lang="en-US" sz="2400" dirty="0"/>
              <a:t>XX</a:t>
            </a:r>
            <a:r>
              <a:rPr lang="ru-RU" sz="2400" dirty="0"/>
              <a:t>в. разрабатывали методы рационализации производственного процесса:</a:t>
            </a:r>
          </a:p>
          <a:p>
            <a:pPr marL="363538" indent="-174625" algn="just">
              <a:buFontTx/>
              <a:buChar char="-"/>
            </a:pPr>
            <a:r>
              <a:rPr lang="ru-RU" sz="2400" dirty="0"/>
              <a:t>организации труда;</a:t>
            </a:r>
          </a:p>
          <a:p>
            <a:pPr marL="363538" indent="-174625" algn="just">
              <a:buFontTx/>
              <a:buChar char="-"/>
            </a:pPr>
            <a:r>
              <a:rPr lang="ru-RU" sz="2400" dirty="0"/>
              <a:t>регулярного повышения квалификации кадров;</a:t>
            </a:r>
          </a:p>
          <a:p>
            <a:pPr marL="363538" indent="-174625" algn="just">
              <a:buFontTx/>
              <a:buChar char="-"/>
            </a:pPr>
            <a:r>
              <a:rPr lang="ru-RU" sz="2400" dirty="0"/>
              <a:t>упорядочения работ (диаграмма </a:t>
            </a:r>
            <a:r>
              <a:rPr lang="ru-RU" sz="2400" dirty="0" err="1"/>
              <a:t>Гантта</a:t>
            </a:r>
            <a:r>
              <a:rPr lang="ru-RU" sz="2400" dirty="0"/>
              <a:t>);</a:t>
            </a:r>
          </a:p>
          <a:p>
            <a:pPr marL="363538" indent="-174625" algn="just">
              <a:buFontTx/>
              <a:buChar char="-"/>
            </a:pPr>
            <a:r>
              <a:rPr lang="ru-RU" sz="2400" dirty="0"/>
              <a:t>планирования производства с помощью математических методов;</a:t>
            </a:r>
          </a:p>
          <a:p>
            <a:pPr marL="363538" indent="-174625" algn="just">
              <a:buFontTx/>
              <a:buChar char="-"/>
            </a:pPr>
            <a:r>
              <a:rPr lang="ru-RU" sz="2400" dirty="0"/>
              <a:t>планирования поставок</a:t>
            </a:r>
          </a:p>
          <a:p>
            <a:pPr marL="363538" indent="-174625" algn="just">
              <a:buFontTx/>
              <a:buChar char="-"/>
            </a:pPr>
            <a:r>
              <a:rPr lang="ru-RU" sz="2400" dirty="0"/>
              <a:t>и т.д.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160" y="5157373"/>
            <a:ext cx="7594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Расчеты выполнялись вручную, занимали много времени и не могли использовать сложные модели и формулы.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Диаграмма </a:t>
            </a:r>
            <a:r>
              <a:rPr lang="ru-RU" dirty="0" err="1"/>
              <a:t>Гантта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(календарный график)</a:t>
            </a:r>
          </a:p>
        </p:txBody>
      </p:sp>
      <p:pic>
        <p:nvPicPr>
          <p:cNvPr id="2050" name="Picture 2" descr="https://planiro.com/assets/front/ru-landing-1-9e593c35475111f50aafe19293468dea80cff6796324fe01876c6c734aa944ac.png"/>
          <p:cNvPicPr>
            <a:picLocks noChangeAspect="1" noChangeArrowheads="1"/>
          </p:cNvPicPr>
          <p:nvPr/>
        </p:nvPicPr>
        <p:blipFill>
          <a:blip r:embed="rId2" cstate="print"/>
          <a:srcRect t="8519" b="20056"/>
          <a:stretch>
            <a:fillRect/>
          </a:stretch>
        </p:blipFill>
        <p:spPr bwMode="auto">
          <a:xfrm>
            <a:off x="299978" y="1457298"/>
            <a:ext cx="8489921" cy="4637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типы ИСУП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9144" y="957155"/>
            <a:ext cx="67903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MPS – управление календарным планированием</a:t>
            </a:r>
          </a:p>
          <a:p>
            <a:pPr algn="just"/>
            <a:r>
              <a:rPr lang="en-US" sz="2200" dirty="0"/>
              <a:t>MRP </a:t>
            </a:r>
            <a:r>
              <a:rPr lang="ru-RU" sz="2200" dirty="0"/>
              <a:t>– планирование потребностей в материалах</a:t>
            </a:r>
          </a:p>
          <a:p>
            <a:pPr algn="just"/>
            <a:r>
              <a:rPr lang="en-US" sz="2200" dirty="0"/>
              <a:t>CRP –</a:t>
            </a:r>
            <a:r>
              <a:rPr lang="ru-RU" sz="2200" dirty="0"/>
              <a:t> планирование производственных мощностей</a:t>
            </a:r>
          </a:p>
          <a:p>
            <a:pPr algn="just"/>
            <a:r>
              <a:rPr lang="en-US" sz="2200" dirty="0"/>
              <a:t>MRP II – </a:t>
            </a:r>
            <a:r>
              <a:rPr lang="ru-RU" sz="2200" dirty="0"/>
              <a:t>планирование производственных ресурсов</a:t>
            </a:r>
          </a:p>
          <a:p>
            <a:pPr algn="just"/>
            <a:r>
              <a:rPr lang="en-US" sz="2200" dirty="0"/>
              <a:t>ERP – </a:t>
            </a:r>
            <a:r>
              <a:rPr lang="ru-RU" sz="2200" dirty="0"/>
              <a:t>управление ресурсами предприятия (холдинга)</a:t>
            </a:r>
          </a:p>
          <a:p>
            <a:pPr algn="just"/>
            <a:r>
              <a:rPr lang="en-US" sz="2200" dirty="0"/>
              <a:t>SCM – </a:t>
            </a:r>
            <a:r>
              <a:rPr lang="ru-RU" sz="2200" dirty="0"/>
              <a:t>управление цепочками поставок</a:t>
            </a:r>
          </a:p>
          <a:p>
            <a:pPr algn="just"/>
            <a:r>
              <a:rPr lang="en-US" sz="2200" dirty="0"/>
              <a:t>CRM – </a:t>
            </a:r>
            <a:r>
              <a:rPr lang="ru-RU" sz="2200" dirty="0"/>
              <a:t>управление отношениями с клиентами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5930" y="5435627"/>
            <a:ext cx="7375626" cy="511182"/>
          </a:xfrm>
          <a:prstGeom prst="rect">
            <a:avLst/>
          </a:prstGeom>
          <a:gradFill flip="none" rotWithShape="1">
            <a:gsLst>
              <a:gs pos="0">
                <a:srgbClr val="808080"/>
              </a:gs>
              <a:gs pos="30000">
                <a:srgbClr val="808080"/>
              </a:gs>
              <a:gs pos="100000">
                <a:srgbClr val="80808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MPS</a:t>
            </a:r>
            <a:endParaRPr lang="ru-RU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8294" y="4713332"/>
            <a:ext cx="6353262" cy="912825"/>
          </a:xfrm>
          <a:prstGeom prst="rect">
            <a:avLst/>
          </a:prstGeom>
          <a:gradFill flip="none" rotWithShape="1">
            <a:gsLst>
              <a:gs pos="0">
                <a:srgbClr val="339966"/>
              </a:gs>
              <a:gs pos="32000">
                <a:srgbClr val="00CC99"/>
              </a:gs>
              <a:gs pos="100000">
                <a:srgbClr val="00CC99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MRP,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CRP</a:t>
            </a:r>
            <a:endParaRPr lang="ru-RU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2762" y="4392680"/>
            <a:ext cx="5038794" cy="51118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7000">
                <a:srgbClr val="002060"/>
              </a:gs>
              <a:gs pos="100000">
                <a:srgbClr val="00CC99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MRP II</a:t>
            </a:r>
            <a:endParaRPr lang="ru-RU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6308" y="3417397"/>
            <a:ext cx="3505248" cy="1131904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82000">
                <a:srgbClr val="7030A0"/>
              </a:gs>
              <a:gs pos="100000">
                <a:srgbClr val="7030A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ERP, 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SCM, 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CRM</a:t>
            </a:r>
            <a:endParaRPr lang="ru-RU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52419" y="2712721"/>
            <a:ext cx="1789137" cy="876312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CSRP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ERP II</a:t>
            </a:r>
            <a:endParaRPr lang="ru-RU" sz="24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902443" y="6092861"/>
            <a:ext cx="7339113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8856" y="6094449"/>
            <a:ext cx="87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1960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709837" y="6094449"/>
            <a:ext cx="87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1970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24305" y="6094449"/>
            <a:ext cx="87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1980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375286" y="6094449"/>
            <a:ext cx="87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1990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89754" y="6094449"/>
            <a:ext cx="87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2000</a:t>
            </a:r>
            <a:endParaRPr lang="ru-RU" sz="2400" dirty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ERP</a:t>
            </a:r>
            <a:r>
              <a:rPr lang="ru-RU" dirty="0"/>
              <a:t> как маркетинговое название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1" y="1201102"/>
            <a:ext cx="7956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Больше всего «на слуху» название </a:t>
            </a:r>
            <a:r>
              <a:rPr lang="en-US" sz="2400" dirty="0"/>
              <a:t>ERP</a:t>
            </a:r>
            <a:r>
              <a:rPr lang="ru-RU" sz="2400" dirty="0"/>
              <a:t>, поэтому так часто называют вообще любые ИСУП. Это маркетинговый ход – даже если клиент не понимает, что такое </a:t>
            </a:r>
            <a:r>
              <a:rPr lang="en-US" sz="2400" dirty="0"/>
              <a:t>ERP</a:t>
            </a:r>
            <a:r>
              <a:rPr lang="ru-RU" sz="2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645" y="2785981"/>
            <a:ext cx="7956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Как следствие – понятие </a:t>
            </a:r>
            <a:r>
              <a:rPr lang="en-US" sz="2400" dirty="0"/>
              <a:t>ERP </a:t>
            </a:r>
            <a:r>
              <a:rPr lang="ru-RU" sz="2400" dirty="0"/>
              <a:t>размывается, в разных случаях подразумевается разный набор возможностей.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901" y="3914147"/>
            <a:ext cx="79568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dirty="0"/>
              <a:t>Кроме того,</a:t>
            </a:r>
          </a:p>
          <a:p>
            <a:pPr>
              <a:spcBef>
                <a:spcPts val="600"/>
              </a:spcBef>
            </a:pPr>
            <a:r>
              <a:rPr lang="en-US" sz="2400" b="1" i="1" dirty="0"/>
              <a:t>ERP-</a:t>
            </a:r>
            <a:r>
              <a:rPr lang="ru-RU" sz="2400" b="1" i="1" dirty="0"/>
              <a:t>проект </a:t>
            </a:r>
            <a:r>
              <a:rPr lang="ru-RU" sz="2400" dirty="0"/>
              <a:t>– </a:t>
            </a:r>
            <a:r>
              <a:rPr lang="ru-RU" sz="2400" dirty="0" err="1"/>
              <a:t>проект</a:t>
            </a:r>
            <a:r>
              <a:rPr lang="ru-RU" sz="2400" dirty="0"/>
              <a:t> по внедрению </a:t>
            </a:r>
            <a:r>
              <a:rPr lang="en-US" sz="2400" dirty="0"/>
              <a:t>ERP</a:t>
            </a:r>
            <a:r>
              <a:rPr lang="ru-RU" sz="2400" dirty="0"/>
              <a:t>-системы на предприятии.</a:t>
            </a:r>
          </a:p>
          <a:p>
            <a:pPr>
              <a:spcBef>
                <a:spcPts val="600"/>
              </a:spcBef>
            </a:pPr>
            <a:r>
              <a:rPr lang="en-US" sz="2400" b="1" i="1" dirty="0"/>
              <a:t>ERP</a:t>
            </a:r>
            <a:r>
              <a:rPr lang="ru-RU" sz="2400" b="1" i="1" dirty="0"/>
              <a:t>-интегратор </a:t>
            </a:r>
            <a:r>
              <a:rPr lang="ru-RU" sz="2400" dirty="0"/>
              <a:t>– фирма, занимающаяся разработкой или внедрением </a:t>
            </a:r>
            <a:r>
              <a:rPr lang="en-US" sz="2400" dirty="0"/>
              <a:t>ERP-</a:t>
            </a:r>
            <a:r>
              <a:rPr lang="ru-RU" sz="2400" dirty="0"/>
              <a:t>систем.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MPS (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Planning</a:t>
            </a:r>
            <a:r>
              <a:rPr lang="ru-RU" dirty="0"/>
              <a:t> </a:t>
            </a:r>
            <a:r>
              <a:rPr lang="ru-RU" dirty="0" err="1"/>
              <a:t>Scheduling</a:t>
            </a:r>
            <a:r>
              <a:rPr lang="ru-RU" dirty="0"/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6982" y="1191653"/>
            <a:ext cx="75248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Объемно-календарное планирование:</a:t>
            </a:r>
          </a:p>
          <a:p>
            <a:pPr marL="457200" indent="-282575">
              <a:buFont typeface="+mj-lt"/>
              <a:buAutoNum type="arabicPeriod"/>
            </a:pPr>
            <a:r>
              <a:rPr lang="ru-RU" sz="2000" b="1" dirty="0"/>
              <a:t>Календарный план продаж</a:t>
            </a:r>
            <a:endParaRPr lang="ru-RU" sz="2000" dirty="0"/>
          </a:p>
          <a:p>
            <a:pPr marL="457200" indent="-282575">
              <a:buFont typeface="+mj-lt"/>
              <a:buAutoNum type="arabicPeriod"/>
            </a:pPr>
            <a:r>
              <a:rPr lang="ru-RU" sz="2000" b="1" dirty="0"/>
              <a:t>Календарный план пополнения запасов </a:t>
            </a:r>
            <a:r>
              <a:rPr lang="ru-RU" sz="2000" dirty="0"/>
              <a:t>за счет производства или закупки</a:t>
            </a:r>
          </a:p>
          <a:p>
            <a:pPr marL="457200" indent="-282575">
              <a:buFont typeface="+mj-lt"/>
              <a:buAutoNum type="arabicPeriod"/>
            </a:pPr>
            <a:r>
              <a:rPr lang="ru-RU" sz="2000" dirty="0"/>
              <a:t>Оценка </a:t>
            </a:r>
            <a:r>
              <a:rPr lang="ru-RU" sz="2000" b="1" dirty="0"/>
              <a:t>финансовых результатов </a:t>
            </a:r>
            <a:r>
              <a:rPr lang="ru-RU" sz="2000" dirty="0"/>
              <a:t>по периодам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6852" y="4086234"/>
            <a:ext cx="1734368" cy="8397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Укрупненный план продаж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84506" y="4086234"/>
            <a:ext cx="2248282" cy="8397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продаж по календарным периодам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89755" y="4086234"/>
            <a:ext cx="2117753" cy="8397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закупок по календарным периодам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10156" y="3027357"/>
            <a:ext cx="2370156" cy="803287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Отчет о движении денежных средств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482544" y="5546754"/>
            <a:ext cx="2081241" cy="730259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Маркетинговые данные</a:t>
            </a: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462461" y="5546754"/>
            <a:ext cx="2305783" cy="730259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Данные о складских запасах</a:t>
            </a:r>
          </a:p>
        </p:txBody>
      </p:sp>
      <p:cxnSp>
        <p:nvCxnSpPr>
          <p:cNvPr id="12" name="Прямая со стрелкой 11"/>
          <p:cNvCxnSpPr>
            <a:cxnSpLocks/>
            <a:stCxn id="5" idx="3"/>
            <a:endCxn id="6" idx="1"/>
          </p:cNvCxnSpPr>
          <p:nvPr/>
        </p:nvCxnSpPr>
        <p:spPr>
          <a:xfrm>
            <a:off x="2381220" y="4506134"/>
            <a:ext cx="803286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  <a:stCxn id="6" idx="3"/>
            <a:endCxn id="7" idx="1"/>
          </p:cNvCxnSpPr>
          <p:nvPr/>
        </p:nvCxnSpPr>
        <p:spPr>
          <a:xfrm>
            <a:off x="5432788" y="4506134"/>
            <a:ext cx="1256967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  <a:stCxn id="10" idx="3"/>
          </p:cNvCxnSpPr>
          <p:nvPr/>
        </p:nvCxnSpPr>
        <p:spPr>
          <a:xfrm flipV="1">
            <a:off x="5615353" y="4761148"/>
            <a:ext cx="1074402" cy="7856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hape 17"/>
          <p:cNvCxnSpPr>
            <a:cxnSpLocks/>
            <a:stCxn id="6" idx="0"/>
            <a:endCxn id="8" idx="1"/>
          </p:cNvCxnSpPr>
          <p:nvPr/>
        </p:nvCxnSpPr>
        <p:spPr>
          <a:xfrm rot="5400000" flipH="1" flipV="1">
            <a:off x="4330785" y="3406864"/>
            <a:ext cx="657233" cy="701509"/>
          </a:xfrm>
          <a:prstGeom prst="curvedConnector2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hape 19"/>
          <p:cNvCxnSpPr>
            <a:cxnSpLocks/>
            <a:stCxn id="8" idx="3"/>
            <a:endCxn id="7" idx="0"/>
          </p:cNvCxnSpPr>
          <p:nvPr/>
        </p:nvCxnSpPr>
        <p:spPr>
          <a:xfrm>
            <a:off x="7380312" y="3429001"/>
            <a:ext cx="368320" cy="657233"/>
          </a:xfrm>
          <a:prstGeom prst="curvedConnector2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  <a:stCxn id="9" idx="3"/>
            <a:endCxn id="5" idx="2"/>
          </p:cNvCxnSpPr>
          <p:nvPr/>
        </p:nvCxnSpPr>
        <p:spPr>
          <a:xfrm flipH="1" flipV="1">
            <a:off x="1514036" y="4926033"/>
            <a:ext cx="9129" cy="62072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  <a:stCxn id="9" idx="3"/>
          </p:cNvCxnSpPr>
          <p:nvPr/>
        </p:nvCxnSpPr>
        <p:spPr>
          <a:xfrm flipV="1">
            <a:off x="1523165" y="4761148"/>
            <a:ext cx="1661341" cy="7856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 </a:t>
            </a:r>
            <a:r>
              <a:rPr lang="en-US" dirty="0"/>
              <a:t>MPS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38135" y="1165194"/>
            <a:ext cx="76312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не учитывается логистика поставок (задержки в поставках, размер партии не может быть произвольным)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есть специфические товары, которые всегда должны быть в наличии, иначе слишком большой риск потерять клиентов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система не справлялась с усложняющимися схемами производственных процессов и сложной номенклатурой сырья и комплектующих. Для производства готового продукта нужно вовремя поставить множество ресурсов, задержка хотя бы одного – задержка всего производства.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MRP (</a:t>
            </a:r>
            <a:r>
              <a:rPr lang="en-GB" dirty="0"/>
              <a:t>Material Requirements Planning)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4187" y="1216076"/>
            <a:ext cx="74486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b="1" dirty="0"/>
              <a:t>Система планирования потребностей в материалах</a:t>
            </a:r>
            <a:r>
              <a:rPr lang="ru-RU" sz="2400" dirty="0"/>
              <a:t> </a:t>
            </a:r>
            <a:r>
              <a:rPr lang="en-US" sz="2400" dirty="0"/>
              <a:t>(</a:t>
            </a:r>
            <a:r>
              <a:rPr lang="ru-RU" sz="2400" dirty="0"/>
              <a:t>разработана в</a:t>
            </a:r>
            <a:r>
              <a:rPr lang="en-US" sz="2400" dirty="0"/>
              <a:t> 1950-1970</a:t>
            </a:r>
            <a:r>
              <a:rPr lang="ru-RU" sz="2400" dirty="0"/>
              <a:t> </a:t>
            </a:r>
            <a:r>
              <a:rPr lang="ru-RU" sz="2400" dirty="0" err="1"/>
              <a:t>гг</a:t>
            </a:r>
            <a:r>
              <a:rPr lang="ru-RU" sz="2400" dirty="0"/>
              <a:t>, используется до сих пор)</a:t>
            </a:r>
          </a:p>
          <a:p>
            <a:pPr algn="just">
              <a:spcBef>
                <a:spcPts val="1200"/>
              </a:spcBef>
            </a:pPr>
            <a:r>
              <a:rPr lang="ru-RU" sz="2400" b="1" dirty="0"/>
              <a:t>Цель</a:t>
            </a:r>
            <a:r>
              <a:rPr lang="ru-RU" sz="2400" dirty="0"/>
              <a:t> – с помощью мат. методов управления запасами оптимизировать поставки, т.е. обеспечить, 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400" b="1" i="1" dirty="0"/>
              <a:t>своевременное</a:t>
            </a:r>
            <a:r>
              <a:rPr lang="ru-RU" sz="2400" b="1" dirty="0"/>
              <a:t> </a:t>
            </a:r>
            <a:r>
              <a:rPr lang="ru-RU" sz="2400" b="1" i="1" dirty="0"/>
              <a:t>получение </a:t>
            </a:r>
            <a:r>
              <a:rPr lang="ru-RU" sz="2400" dirty="0"/>
              <a:t>материалов</a:t>
            </a:r>
            <a:r>
              <a:rPr lang="ru-RU" sz="2400" i="1" dirty="0"/>
              <a:t> </a:t>
            </a:r>
            <a:r>
              <a:rPr lang="ru-RU" sz="2400" dirty="0"/>
              <a:t>и </a:t>
            </a:r>
            <a:r>
              <a:rPr lang="ru-RU" sz="2400" b="1" i="1" dirty="0"/>
              <a:t>доставку</a:t>
            </a:r>
            <a:r>
              <a:rPr lang="ru-RU" sz="2400" dirty="0"/>
              <a:t> готовых товаров, 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400" b="1" i="1" dirty="0"/>
              <a:t>избежать</a:t>
            </a:r>
            <a:r>
              <a:rPr lang="ru-RU" sz="2400" dirty="0"/>
              <a:t> больших запасов и </a:t>
            </a:r>
            <a:r>
              <a:rPr lang="ru-RU" sz="2400" b="1" i="1" dirty="0"/>
              <a:t>затоваривания</a:t>
            </a:r>
            <a:r>
              <a:rPr lang="ru-RU" sz="2400" dirty="0"/>
              <a:t>.</a:t>
            </a:r>
          </a:p>
          <a:p>
            <a:pPr algn="just">
              <a:spcBef>
                <a:spcPts val="1200"/>
              </a:spcBef>
            </a:pPr>
            <a:r>
              <a:rPr lang="ru-RU" sz="2400" b="1" dirty="0"/>
              <a:t>Задачи:</a:t>
            </a:r>
            <a:r>
              <a:rPr lang="ru-RU" sz="2400" dirty="0"/>
              <a:t> </a:t>
            </a:r>
          </a:p>
          <a:p>
            <a:pPr marL="646112" indent="-457200" algn="just">
              <a:buFont typeface="+mj-lt"/>
              <a:buAutoNum type="arabicParenR"/>
            </a:pPr>
            <a:r>
              <a:rPr lang="ru-RU" sz="2400" dirty="0"/>
              <a:t>составить </a:t>
            </a:r>
            <a:r>
              <a:rPr lang="ru-RU" sz="2400" u="sng" dirty="0"/>
              <a:t>оптимальный детальный календарный план</a:t>
            </a:r>
            <a:r>
              <a:rPr lang="ru-RU" sz="2400" dirty="0"/>
              <a:t> закупок и поставок,</a:t>
            </a:r>
          </a:p>
          <a:p>
            <a:pPr marL="646112" indent="-457200" algn="just">
              <a:buFont typeface="+mj-lt"/>
              <a:buAutoNum type="arabicParenR"/>
            </a:pPr>
            <a:r>
              <a:rPr lang="ru-RU" sz="2400" dirty="0"/>
              <a:t>контролировать его выполнение,</a:t>
            </a:r>
          </a:p>
          <a:p>
            <a:pPr marL="646112" indent="-457200" algn="just">
              <a:buFont typeface="+mj-lt"/>
              <a:buAutoNum type="arabicParenR"/>
            </a:pPr>
            <a:r>
              <a:rPr lang="ru-RU" sz="2400" dirty="0"/>
              <a:t>при необходимости корректировать план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работы </a:t>
            </a:r>
            <a:r>
              <a:rPr lang="en-US" dirty="0"/>
              <a:t>MRP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5264" y="1217938"/>
            <a:ext cx="1314468" cy="6207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Прогнозы продаж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59732" y="1217937"/>
            <a:ext cx="1314468" cy="6207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Заказы клиентов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5264" y="2021223"/>
            <a:ext cx="2628936" cy="5111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Спрос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0253" y="1400502"/>
            <a:ext cx="2628936" cy="7302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Остатки в наличии и размещенные заказы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31753" y="1400502"/>
            <a:ext cx="2008215" cy="7302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Спецификация продукта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1310095" y="1832299"/>
            <a:ext cx="401643" cy="328617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2579633" y="1832299"/>
            <a:ext cx="401643" cy="328617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89992" y="2793537"/>
            <a:ext cx="2921040" cy="1387494"/>
          </a:xfrm>
          <a:prstGeom prst="roundRect">
            <a:avLst>
              <a:gd name="adj" fmla="val 392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Планирование потребности в материалах </a:t>
            </a:r>
            <a:r>
              <a:rPr lang="en-US" sz="2000" b="1" dirty="0"/>
              <a:t>(MRP)</a:t>
            </a:r>
            <a:endParaRPr lang="ru-RU" sz="2000" b="1" dirty="0"/>
          </a:p>
        </p:txBody>
      </p:sp>
      <p:cxnSp>
        <p:nvCxnSpPr>
          <p:cNvPr id="14" name="Прямая со стрелкой 13"/>
          <p:cNvCxnSpPr>
            <a:cxnSpLocks/>
            <a:stCxn id="7" idx="2"/>
            <a:endCxn id="12" idx="0"/>
          </p:cNvCxnSpPr>
          <p:nvPr/>
        </p:nvCxnSpPr>
        <p:spPr>
          <a:xfrm>
            <a:off x="2159732" y="2532405"/>
            <a:ext cx="2190780" cy="261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  <a:stCxn id="8" idx="2"/>
            <a:endCxn id="12" idx="0"/>
          </p:cNvCxnSpPr>
          <p:nvPr/>
        </p:nvCxnSpPr>
        <p:spPr>
          <a:xfrm flipH="1">
            <a:off x="4350512" y="2130762"/>
            <a:ext cx="584209" cy="6627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2"/>
            <a:endCxn id="12" idx="0"/>
          </p:cNvCxnSpPr>
          <p:nvPr/>
        </p:nvCxnSpPr>
        <p:spPr>
          <a:xfrm flipH="1">
            <a:off x="4350512" y="2130762"/>
            <a:ext cx="3085349" cy="6627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с одним вырезанным углом 22"/>
          <p:cNvSpPr/>
          <p:nvPr/>
        </p:nvSpPr>
        <p:spPr>
          <a:xfrm>
            <a:off x="2342297" y="4546161"/>
            <a:ext cx="1789137" cy="803286"/>
          </a:xfrm>
          <a:prstGeom prst="snip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закупок</a:t>
            </a:r>
          </a:p>
        </p:txBody>
      </p:sp>
      <p:sp>
        <p:nvSpPr>
          <p:cNvPr id="24" name="Прямоугольник с одним вырезанным углом 23"/>
          <p:cNvSpPr/>
          <p:nvPr/>
        </p:nvSpPr>
        <p:spPr>
          <a:xfrm>
            <a:off x="4496563" y="4546161"/>
            <a:ext cx="1789137" cy="803286"/>
          </a:xfrm>
          <a:prstGeom prst="snip1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производства</a:t>
            </a:r>
          </a:p>
        </p:txBody>
      </p:sp>
      <p:cxnSp>
        <p:nvCxnSpPr>
          <p:cNvPr id="26" name="Прямая со стрелкой 25"/>
          <p:cNvCxnSpPr>
            <a:stCxn id="12" idx="2"/>
            <a:endCxn id="23" idx="3"/>
          </p:cNvCxnSpPr>
          <p:nvPr/>
        </p:nvCxnSpPr>
        <p:spPr>
          <a:xfrm rot="5400000">
            <a:off x="3611124" y="3806773"/>
            <a:ext cx="365130" cy="11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  <a:stCxn id="12" idx="2"/>
            <a:endCxn id="24" idx="3"/>
          </p:cNvCxnSpPr>
          <p:nvPr/>
        </p:nvCxnSpPr>
        <p:spPr>
          <a:xfrm>
            <a:off x="4350512" y="4181031"/>
            <a:ext cx="1040620" cy="3651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2196244" y="5568525"/>
            <a:ext cx="2482884" cy="9493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Исполнение и контроль</a:t>
            </a:r>
          </a:p>
        </p:txBody>
      </p:sp>
      <p:cxnSp>
        <p:nvCxnSpPr>
          <p:cNvPr id="33" name="Соединительная линия уступом 32"/>
          <p:cNvCxnSpPr>
            <a:stCxn id="31" idx="2"/>
            <a:endCxn id="12" idx="1"/>
          </p:cNvCxnSpPr>
          <p:nvPr/>
        </p:nvCxnSpPr>
        <p:spPr>
          <a:xfrm rot="10800000" flipH="1">
            <a:off x="2196244" y="3487284"/>
            <a:ext cx="693748" cy="2555910"/>
          </a:xfrm>
          <a:prstGeom prst="bentConnector3">
            <a:avLst>
              <a:gd name="adj1" fmla="val -3295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3" idx="1"/>
            <a:endCxn id="31" idx="0"/>
          </p:cNvCxnSpPr>
          <p:nvPr/>
        </p:nvCxnSpPr>
        <p:spPr>
          <a:xfrm>
            <a:off x="3236866" y="5349447"/>
            <a:ext cx="200820" cy="219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cxnSpLocks/>
            <a:stCxn id="24" idx="1"/>
            <a:endCxn id="31" idx="7"/>
          </p:cNvCxnSpPr>
          <p:nvPr/>
        </p:nvCxnSpPr>
        <p:spPr>
          <a:xfrm flipH="1">
            <a:off x="4315518" y="5349447"/>
            <a:ext cx="1075614" cy="3581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81777" y="2999899"/>
            <a:ext cx="186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корректировка планов</a:t>
            </a:r>
          </a:p>
        </p:txBody>
      </p:sp>
      <p:sp>
        <p:nvSpPr>
          <p:cNvPr id="41" name="Блок-схема: несколько документов 40"/>
          <p:cNvSpPr/>
          <p:nvPr/>
        </p:nvSpPr>
        <p:spPr>
          <a:xfrm>
            <a:off x="6504779" y="2903076"/>
            <a:ext cx="2493303" cy="1988873"/>
          </a:xfrm>
          <a:prstGeom prst="flowChartMultidocumen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b="1" dirty="0"/>
              <a:t>Отчеты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планирование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контроль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"узкие места"</a:t>
            </a:r>
          </a:p>
        </p:txBody>
      </p:sp>
      <p:sp>
        <p:nvSpPr>
          <p:cNvPr id="53" name="Стрелка вправо 52"/>
          <p:cNvSpPr/>
          <p:nvPr/>
        </p:nvSpPr>
        <p:spPr>
          <a:xfrm>
            <a:off x="5920571" y="3487284"/>
            <a:ext cx="511182" cy="5111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Достоинства и недостатки </a:t>
            </a:r>
            <a:r>
              <a:rPr lang="en-US" dirty="0"/>
              <a:t>MRP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1329" y="1179904"/>
            <a:ext cx="809513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+"/>
            </a:pPr>
            <a:r>
              <a:rPr lang="ru-RU" sz="2200" dirty="0"/>
              <a:t>позволяет оптимизировать время поступления всех ресурсов </a:t>
            </a:r>
            <a:endParaRPr lang="en-US" sz="2200" dirty="0"/>
          </a:p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+"/>
            </a:pPr>
            <a:r>
              <a:rPr lang="ru-RU" sz="2200" dirty="0"/>
              <a:t>снижает складские издержки</a:t>
            </a:r>
          </a:p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+"/>
            </a:pPr>
            <a:r>
              <a:rPr lang="ru-RU" sz="2200" dirty="0"/>
              <a:t>облегчает ведение производственного учета</a:t>
            </a:r>
          </a:p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-"/>
            </a:pPr>
            <a:r>
              <a:rPr lang="ru-RU" sz="2200" dirty="0"/>
              <a:t>не может составить календарный график загрузки производственных мощностей и трудовых ресурсов</a:t>
            </a:r>
          </a:p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-"/>
            </a:pPr>
            <a:r>
              <a:rPr lang="ru-RU" sz="2200" dirty="0"/>
              <a:t>не может оценить возможность выполнения производственной программы, проверить ее обеспеченность</a:t>
            </a:r>
          </a:p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-"/>
            </a:pPr>
            <a:r>
              <a:rPr lang="ru-RU" sz="2200" dirty="0"/>
              <a:t>значительный объём вычислений и предварительной обработки данных, большое количество отказов из-за большой размерности системы и её сложности</a:t>
            </a:r>
          </a:p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-"/>
            </a:pPr>
            <a:r>
              <a:rPr lang="ru-RU" sz="2200" dirty="0"/>
              <a:t>возрастание логистических затрат на обработку заказов и транспортировку при стремлении фирмы уменьшать запасы, перейти на работу с малыми заказами с высокой частотой их выполнения</a:t>
            </a:r>
          </a:p>
          <a:p>
            <a:pPr marL="268288" indent="-174625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-"/>
            </a:pPr>
            <a:r>
              <a:rPr lang="ru-RU" sz="2200" dirty="0"/>
              <a:t>нечувствительность к кратковременным изменениям спроса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A68E8-304A-4EF5-8877-E967D92E5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Семестр 1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E9D803-D96F-4138-8E63-2CDF7F4A4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46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Соотношение понятий АИС и АСУ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857232"/>
            <a:ext cx="79296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Разные цели:</a:t>
            </a:r>
          </a:p>
          <a:p>
            <a:pPr marL="363538" algn="just"/>
            <a:r>
              <a:rPr lang="ru-RU" sz="2000" dirty="0"/>
              <a:t>АИС – сбор, хранение, обработка информации и выдача ее в удобной форме</a:t>
            </a:r>
          </a:p>
          <a:p>
            <a:pPr marL="363538" algn="just"/>
            <a:r>
              <a:rPr lang="ru-RU" sz="2000" dirty="0"/>
              <a:t>АСУ – воздействие на </a:t>
            </a:r>
            <a:r>
              <a:rPr lang="ru-RU" sz="2000" dirty="0" err="1"/>
              <a:t>ОбУ</a:t>
            </a:r>
            <a:r>
              <a:rPr lang="ru-RU" sz="2000" dirty="0"/>
              <a:t> для достижения заданной цели</a:t>
            </a:r>
          </a:p>
          <a:p>
            <a:r>
              <a:rPr lang="ru-RU" sz="2000" u="sng" dirty="0"/>
              <a:t>С одной стороны</a:t>
            </a:r>
            <a:r>
              <a:rPr lang="ru-RU" sz="2000" dirty="0"/>
              <a:t> (информация = </a:t>
            </a:r>
            <a:r>
              <a:rPr lang="ru-RU" sz="2000" dirty="0" err="1"/>
              <a:t>ОбУ</a:t>
            </a:r>
            <a:r>
              <a:rPr lang="ru-RU" sz="2000" dirty="0"/>
              <a:t>):</a:t>
            </a:r>
          </a:p>
          <a:p>
            <a:pPr marL="363538" algn="just"/>
            <a:r>
              <a:rPr lang="ru-RU" sz="2000" dirty="0"/>
              <a:t>АИС – система управления информацией (невозможно работать с информацией, не управляя ей)</a:t>
            </a:r>
          </a:p>
          <a:p>
            <a:pPr marL="363538" algn="just"/>
            <a:r>
              <a:rPr lang="ru-RU" dirty="0"/>
              <a:t>Даже если информация, получаемая из ИС, не используется для управления, сама работа с информацией – это управление информацией (информация - </a:t>
            </a:r>
            <a:r>
              <a:rPr lang="ru-RU" dirty="0" err="1"/>
              <a:t>ОбУ</a:t>
            </a:r>
            <a:r>
              <a:rPr lang="ru-RU" dirty="0"/>
              <a:t>). Поэтому любая </a:t>
            </a:r>
            <a:r>
              <a:rPr lang="ru-RU" b="1" dirty="0"/>
              <a:t>АИС – это частный случай АСУ</a:t>
            </a:r>
            <a:r>
              <a:rPr lang="ru-RU" dirty="0"/>
              <a:t>.</a:t>
            </a:r>
          </a:p>
          <a:p>
            <a:r>
              <a:rPr lang="ru-RU" sz="2000" u="sng" dirty="0"/>
              <a:t>С другой стороны</a:t>
            </a:r>
            <a:r>
              <a:rPr lang="ru-RU" sz="2000" dirty="0"/>
              <a:t> (информация = каналы связи):</a:t>
            </a:r>
          </a:p>
          <a:p>
            <a:pPr marL="363538" algn="just"/>
            <a:r>
              <a:rPr lang="ru-RU" sz="2000" dirty="0"/>
              <a:t>АСУ – система, обрабатывающая информацию для принятия решений (невозможно управлять, не получая информацию)</a:t>
            </a:r>
          </a:p>
          <a:p>
            <a:pPr marL="363538" algn="just"/>
            <a:r>
              <a:rPr lang="ru-RU" b="1" dirty="0"/>
              <a:t>АИС</a:t>
            </a:r>
            <a:r>
              <a:rPr lang="ru-RU" dirty="0"/>
              <a:t> чаще всего является </a:t>
            </a:r>
            <a:r>
              <a:rPr lang="ru-RU" b="1" dirty="0"/>
              <a:t>частью</a:t>
            </a:r>
            <a:r>
              <a:rPr lang="ru-RU" dirty="0"/>
              <a:t> (</a:t>
            </a:r>
            <a:r>
              <a:rPr lang="ru-RU" b="1" dirty="0"/>
              <a:t>подсистемой</a:t>
            </a:r>
            <a:r>
              <a:rPr lang="ru-RU" dirty="0"/>
              <a:t>) </a:t>
            </a:r>
            <a:r>
              <a:rPr lang="ru-RU" b="1" dirty="0"/>
              <a:t>АСУ</a:t>
            </a:r>
            <a:r>
              <a:rPr lang="ru-RU" dirty="0"/>
              <a:t>, обеспечивает информационную поддержку принятия решений, реализует прямой и/или обратный канал связи.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5715016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Часто бывает полезно посмотреть на АИС как на АСУ, чтобы выявить проблемы в управлении.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</a:t>
            </a:r>
            <a:r>
              <a:rPr lang="ru-RU" dirty="0"/>
              <a:t> (</a:t>
            </a:r>
            <a:r>
              <a:rPr lang="en-GB" dirty="0"/>
              <a:t>Capacity Requirements Planning</a:t>
            </a:r>
            <a:r>
              <a:rPr lang="ru-RU" dirty="0"/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970143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b="1" dirty="0"/>
              <a:t>Планирование производственных мощностей. </a:t>
            </a:r>
            <a:r>
              <a:rPr lang="ru-RU" sz="2200" dirty="0"/>
              <a:t>Используются совместно с </a:t>
            </a:r>
            <a:r>
              <a:rPr lang="en-US" sz="2200" dirty="0"/>
              <a:t>MRP-</a:t>
            </a:r>
            <a:r>
              <a:rPr lang="ru-RU" sz="2200" dirty="0"/>
              <a:t>системами.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540" y="1702549"/>
            <a:ext cx="8358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Задача</a:t>
            </a:r>
            <a:r>
              <a:rPr lang="ru-RU" sz="2200" dirty="0"/>
              <a:t>: составить детальный календарный план загрузки производственных мощностей для реализации плана выпуска.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2803" y="2479662"/>
            <a:ext cx="824222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b="1" dirty="0"/>
              <a:t>Вход:</a:t>
            </a:r>
          </a:p>
          <a:p>
            <a:pPr marL="363538" indent="-174625" algn="just"/>
            <a:r>
              <a:rPr lang="ru-RU" sz="2200" b="1" dirty="0"/>
              <a:t>Технологический маршрут </a:t>
            </a:r>
            <a:r>
              <a:rPr lang="ru-RU" sz="2200" dirty="0"/>
              <a:t>- последовательность технологических операций, необходимых для производства конкретных видов продукции. </a:t>
            </a:r>
          </a:p>
          <a:p>
            <a:pPr marL="363538" indent="-174625" algn="just"/>
            <a:r>
              <a:rPr lang="ru-RU" sz="2200" b="1" dirty="0"/>
              <a:t>Производственные единицы </a:t>
            </a:r>
            <a:r>
              <a:rPr lang="ru-RU" sz="2200" dirty="0"/>
              <a:t>= рабочее место и его макс. загрузка в «стандартных» часах.</a:t>
            </a:r>
          </a:p>
          <a:p>
            <a:pPr marL="363538" indent="-174625" algn="just"/>
            <a:r>
              <a:rPr lang="ru-RU" sz="2200" dirty="0"/>
              <a:t>Плановый  </a:t>
            </a:r>
            <a:r>
              <a:rPr lang="ru-RU" sz="2200" b="1" dirty="0"/>
              <a:t>объем производства </a:t>
            </a:r>
            <a:r>
              <a:rPr lang="ru-RU" sz="2200" dirty="0"/>
              <a:t>(на заданный период)</a:t>
            </a:r>
          </a:p>
          <a:p>
            <a:pPr algn="just">
              <a:spcBef>
                <a:spcPts val="1200"/>
              </a:spcBef>
            </a:pPr>
            <a:r>
              <a:rPr lang="ru-RU" sz="2200" b="1" dirty="0"/>
              <a:t>Выход:</a:t>
            </a:r>
          </a:p>
          <a:p>
            <a:pPr marL="363538" indent="-174625" algn="just"/>
            <a:r>
              <a:rPr lang="ru-RU" sz="2200" b="1" dirty="0"/>
              <a:t>План потребности в производственных мощностях</a:t>
            </a:r>
            <a:r>
              <a:rPr lang="ru-RU" sz="2200" dirty="0"/>
              <a:t> – загрузка каждой производственной единицы</a:t>
            </a:r>
          </a:p>
          <a:p>
            <a:pPr marL="363538" indent="-174625" algn="just"/>
            <a:r>
              <a:rPr lang="ru-RU" sz="2200" b="1" dirty="0"/>
              <a:t>Вывод</a:t>
            </a:r>
            <a:r>
              <a:rPr lang="ru-RU" sz="2200" dirty="0"/>
              <a:t> о возможности или невозможности выполнения производственной программы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</a:t>
            </a:r>
            <a:r>
              <a:rPr lang="en-US" dirty="0"/>
              <a:t>CRP</a:t>
            </a:r>
            <a:endParaRPr lang="ru-RU" dirty="0"/>
          </a:p>
        </p:txBody>
      </p:sp>
      <p:pic>
        <p:nvPicPr>
          <p:cNvPr id="86018" name="Picture 2" descr="Schema_crp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106" y="1196752"/>
            <a:ext cx="8702194" cy="493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9532" y="3068960"/>
            <a:ext cx="1584176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План производства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1584176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Заказы на производство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5776" y="3032956"/>
            <a:ext cx="1584176" cy="20522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Потребность в мощностях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3988" y="3032956"/>
            <a:ext cx="1764196" cy="2052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Распределение </a:t>
            </a:r>
            <a:r>
              <a:rPr lang="ru-RU" dirty="0" err="1"/>
              <a:t>производст-венных</a:t>
            </a:r>
            <a:r>
              <a:rPr lang="ru-RU" dirty="0"/>
              <a:t> мощностей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56976" y="3032956"/>
            <a:ext cx="1839459" cy="2052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Анализ исполнимости </a:t>
            </a:r>
            <a:r>
              <a:rPr lang="ru-RU" dirty="0" err="1"/>
              <a:t>производст-венной</a:t>
            </a:r>
            <a:r>
              <a:rPr lang="ru-RU" dirty="0"/>
              <a:t> программы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MRP II</a:t>
            </a:r>
            <a:r>
              <a:rPr lang="ru-RU" dirty="0"/>
              <a:t> (</a:t>
            </a:r>
            <a:r>
              <a:rPr lang="en-GB" dirty="0"/>
              <a:t>Manufacturing Resource Planning</a:t>
            </a:r>
            <a:r>
              <a:rPr lang="ru-RU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1304764"/>
            <a:ext cx="797410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b="1" dirty="0"/>
              <a:t>Планирование производственных ресурсов</a:t>
            </a:r>
            <a:r>
              <a:rPr lang="ru-RU" sz="2200" dirty="0"/>
              <a:t> - обеспечивает </a:t>
            </a:r>
            <a:r>
              <a:rPr lang="ru-RU" sz="2200" u="sng" dirty="0"/>
              <a:t>стратегию</a:t>
            </a:r>
            <a:r>
              <a:rPr lang="ru-RU" sz="2200" dirty="0"/>
              <a:t>, </a:t>
            </a:r>
            <a:r>
              <a:rPr lang="ru-RU" sz="2200" u="sng" dirty="0"/>
              <a:t>операционное</a:t>
            </a:r>
            <a:r>
              <a:rPr lang="ru-RU" sz="2200" dirty="0"/>
              <a:t> и </a:t>
            </a:r>
            <a:r>
              <a:rPr lang="ru-RU" sz="2200" u="sng" dirty="0"/>
              <a:t>финансовое</a:t>
            </a:r>
            <a:r>
              <a:rPr lang="ru-RU" sz="2200" dirty="0"/>
              <a:t> планирование производства.</a:t>
            </a:r>
          </a:p>
          <a:p>
            <a:pPr algn="just">
              <a:spcBef>
                <a:spcPts val="1200"/>
              </a:spcBef>
            </a:pPr>
            <a:r>
              <a:rPr lang="ru-RU" sz="2200" dirty="0"/>
              <a:t>Есть </a:t>
            </a:r>
            <a:r>
              <a:rPr lang="ru-RU" sz="2200" b="1" dirty="0"/>
              <a:t>стандарт</a:t>
            </a:r>
            <a:r>
              <a:rPr lang="ru-RU" sz="2200" dirty="0"/>
              <a:t> </a:t>
            </a:r>
            <a:r>
              <a:rPr lang="en-GB" sz="2200" dirty="0"/>
              <a:t>MRP II</a:t>
            </a:r>
            <a:r>
              <a:rPr lang="ru-RU" sz="2200" dirty="0"/>
              <a:t>.</a:t>
            </a:r>
          </a:p>
          <a:p>
            <a:pPr algn="just">
              <a:spcBef>
                <a:spcPts val="1200"/>
              </a:spcBef>
            </a:pPr>
            <a:r>
              <a:rPr lang="ru-RU" sz="2200" dirty="0"/>
              <a:t>Задаёт принципы детального планирования производства предприятия. Включает </a:t>
            </a:r>
            <a:r>
              <a:rPr lang="en-US" sz="2200" dirty="0"/>
              <a:t>MRP </a:t>
            </a:r>
            <a:r>
              <a:rPr lang="ru-RU" sz="2200" dirty="0"/>
              <a:t>и </a:t>
            </a:r>
            <a:r>
              <a:rPr lang="en-US" sz="2200" dirty="0"/>
              <a:t>CRP</a:t>
            </a:r>
            <a:r>
              <a:rPr lang="ru-RU" sz="2200" dirty="0"/>
              <a:t>.</a:t>
            </a:r>
          </a:p>
          <a:p>
            <a:pPr algn="just">
              <a:spcBef>
                <a:spcPts val="1200"/>
              </a:spcBef>
            </a:pPr>
            <a:r>
              <a:rPr lang="ru-RU" sz="2200" dirty="0"/>
              <a:t>Осуществляет комплексный подход к планированию, контролю и корректировкам.</a:t>
            </a:r>
          </a:p>
          <a:p>
            <a:pPr algn="just">
              <a:spcBef>
                <a:spcPts val="1200"/>
              </a:spcBef>
            </a:pPr>
            <a:r>
              <a:rPr lang="ru-RU" sz="2200" dirty="0"/>
              <a:t>«</a:t>
            </a:r>
            <a:r>
              <a:rPr lang="ru-RU" sz="2200" b="1" i="1" dirty="0"/>
              <a:t>Замкнутый цикл</a:t>
            </a:r>
            <a:r>
              <a:rPr lang="ru-RU" sz="2200" dirty="0"/>
              <a:t>» (</a:t>
            </a:r>
            <a:r>
              <a:rPr lang="ru-RU" sz="2200" dirty="0" err="1"/>
              <a:t>closed</a:t>
            </a:r>
            <a:r>
              <a:rPr lang="ru-RU" sz="2200" dirty="0"/>
              <a:t> </a:t>
            </a:r>
            <a:r>
              <a:rPr lang="ru-RU" sz="2200" dirty="0" err="1"/>
              <a:t>loop</a:t>
            </a:r>
            <a:r>
              <a:rPr lang="ru-RU" sz="2200" dirty="0"/>
              <a:t>) -  содержит обратные связи: отчеты, созданные в отдельных подсистемах планирования, анализируются и учитываются на дальнейших этапах планирования, для корректировки плана производства и исполнения заказов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Блоки, входящие в </a:t>
            </a:r>
            <a:r>
              <a:rPr lang="en-US" dirty="0"/>
              <a:t>MRP II-</a:t>
            </a:r>
            <a:r>
              <a:rPr lang="ru-RU" dirty="0"/>
              <a:t>систему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919" y="980728"/>
            <a:ext cx="79208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ru-RU" sz="2200" dirty="0"/>
              <a:t>Планирование продаж и производства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Управление спросом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Основной производственный план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Планирование материальных потребностей (</a:t>
            </a:r>
            <a:r>
              <a:rPr lang="en-GB" sz="2200" dirty="0"/>
              <a:t>MRP).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Спецификации продуктов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Управление запасами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Плановые поступления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Управление на уровне производственного цеха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Планирование производственных мощностей (</a:t>
            </a:r>
            <a:r>
              <a:rPr lang="en-GB" sz="2200" dirty="0"/>
              <a:t>CRP).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Контроль запуска/выпуска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Материально-техническое снабжение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Планирование распределения ресурсов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Планирование и контроль производственных операций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Финансовое планирование 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Моделирование</a:t>
            </a:r>
            <a:endParaRPr lang="en-GB" sz="2200" dirty="0"/>
          </a:p>
          <a:p>
            <a:pPr marL="457200" indent="-457200">
              <a:buFont typeface="+mj-lt"/>
              <a:buAutoNum type="arabicParenR"/>
            </a:pPr>
            <a:r>
              <a:rPr lang="ru-RU" sz="2200" dirty="0"/>
              <a:t>Оценка результатов деятельности</a:t>
            </a:r>
            <a:endParaRPr lang="en-GB" sz="2200" dirty="0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Укрупненная схема </a:t>
            </a:r>
            <a:r>
              <a:rPr lang="en-US" dirty="0"/>
              <a:t>MRP II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90156" y="1084814"/>
            <a:ext cx="1971702" cy="7302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Стратегическое планирование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2090734"/>
            <a:ext cx="1971702" cy="7302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Бизнес-планирование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2944" y="3697306"/>
            <a:ext cx="2044728" cy="7302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Финансовое планирование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55367" y="3368689"/>
            <a:ext cx="2044728" cy="7302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Планирование производства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61621" y="4573619"/>
            <a:ext cx="1277955" cy="584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MRP</a:t>
            </a:r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15888" y="4573619"/>
            <a:ext cx="1277955" cy="584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CRP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91880" y="5643578"/>
            <a:ext cx="2044728" cy="730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Исполнение и контроль</a:t>
            </a:r>
          </a:p>
        </p:txBody>
      </p:sp>
      <p:cxnSp>
        <p:nvCxnSpPr>
          <p:cNvPr id="14" name="Скругленная соединительная линия 13"/>
          <p:cNvCxnSpPr>
            <a:stCxn id="9" idx="2"/>
            <a:endCxn id="10" idx="0"/>
          </p:cNvCxnSpPr>
          <p:nvPr/>
        </p:nvCxnSpPr>
        <p:spPr>
          <a:xfrm rot="5400000">
            <a:off x="3701830" y="3797718"/>
            <a:ext cx="474670" cy="107713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>
            <a:stCxn id="9" idx="2"/>
            <a:endCxn id="11" idx="0"/>
          </p:cNvCxnSpPr>
          <p:nvPr/>
        </p:nvCxnSpPr>
        <p:spPr>
          <a:xfrm rot="16200000" flipH="1">
            <a:off x="4778963" y="3797716"/>
            <a:ext cx="474670" cy="1077135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>
            <a:stCxn id="10" idx="2"/>
            <a:endCxn id="12" idx="0"/>
          </p:cNvCxnSpPr>
          <p:nvPr/>
        </p:nvCxnSpPr>
        <p:spPr>
          <a:xfrm rot="16200000" flipH="1">
            <a:off x="3714546" y="4843879"/>
            <a:ext cx="485751" cy="1113645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19"/>
          <p:cNvCxnSpPr>
            <a:stCxn id="11" idx="2"/>
            <a:endCxn id="12" idx="0"/>
          </p:cNvCxnSpPr>
          <p:nvPr/>
        </p:nvCxnSpPr>
        <p:spPr>
          <a:xfrm rot="5400000">
            <a:off x="4791680" y="4880391"/>
            <a:ext cx="485751" cy="104062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7" idx="2"/>
            <a:endCxn id="9" idx="0"/>
          </p:cNvCxnSpPr>
          <p:nvPr/>
        </p:nvCxnSpPr>
        <p:spPr>
          <a:xfrm rot="5400000">
            <a:off x="4203884" y="3094841"/>
            <a:ext cx="547695" cy="158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" idx="2"/>
            <a:endCxn id="7" idx="0"/>
          </p:cNvCxnSpPr>
          <p:nvPr/>
        </p:nvCxnSpPr>
        <p:spPr>
          <a:xfrm>
            <a:off x="4476007" y="1815074"/>
            <a:ext cx="1724" cy="27566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47524" y="1082389"/>
            <a:ext cx="156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цели, миссия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развитие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99100" y="1971596"/>
            <a:ext cx="2728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прогнозирование спроса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анализ рынка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конкуренты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клиенты, заказы</a:t>
            </a:r>
          </a:p>
        </p:txBody>
      </p:sp>
      <p:cxnSp>
        <p:nvCxnSpPr>
          <p:cNvPr id="38" name="Скругленная соединительная линия 37"/>
          <p:cNvCxnSpPr>
            <a:stCxn id="7" idx="2"/>
            <a:endCxn id="8" idx="0"/>
          </p:cNvCxnSpPr>
          <p:nvPr/>
        </p:nvCxnSpPr>
        <p:spPr>
          <a:xfrm rot="5400000">
            <a:off x="2743364" y="1962939"/>
            <a:ext cx="876312" cy="2592423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hape 39"/>
          <p:cNvCxnSpPr>
            <a:stCxn id="8" idx="2"/>
            <a:endCxn id="12" idx="1"/>
          </p:cNvCxnSpPr>
          <p:nvPr/>
        </p:nvCxnSpPr>
        <p:spPr>
          <a:xfrm rot="16200000" flipH="1">
            <a:off x="1898023" y="4414851"/>
            <a:ext cx="1581142" cy="1606572"/>
          </a:xfrm>
          <a:prstGeom prst="curved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529678" y="3295663"/>
            <a:ext cx="2688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объемы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спецификации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доступные ресурсы и мощности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ERP (</a:t>
            </a:r>
            <a:r>
              <a:rPr lang="en-GB" dirty="0"/>
              <a:t>Enterprise Resource Planning)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0883" y="1123965"/>
            <a:ext cx="792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b="1" dirty="0"/>
              <a:t>Управление ресурсами предприятия </a:t>
            </a:r>
            <a:r>
              <a:rPr lang="ru-RU" sz="2400" dirty="0"/>
              <a:t>(90-е </a:t>
            </a:r>
            <a:r>
              <a:rPr lang="ru-RU" sz="2400" dirty="0" err="1"/>
              <a:t>гг</a:t>
            </a:r>
            <a:r>
              <a:rPr lang="ru-RU" sz="2400" dirty="0"/>
              <a:t> </a:t>
            </a:r>
            <a:r>
              <a:rPr lang="en-US" sz="2400" dirty="0"/>
              <a:t>XX</a:t>
            </a:r>
            <a:r>
              <a:rPr lang="ru-RU" sz="2400" dirty="0"/>
              <a:t> в.)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842" y="1762409"/>
            <a:ext cx="7920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400" dirty="0"/>
              <a:t>ERP, </a:t>
            </a:r>
            <a:r>
              <a:rPr lang="ru-RU" sz="2400" dirty="0"/>
              <a:t>в отличие от </a:t>
            </a:r>
            <a:r>
              <a:rPr lang="en-US" sz="2400" dirty="0"/>
              <a:t>MRP II, </a:t>
            </a:r>
            <a:r>
              <a:rPr lang="ru-RU" sz="2400" dirty="0"/>
              <a:t>не систематизирован, нет стандарта и четкого определения.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33" y="2717758"/>
            <a:ext cx="7920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i="1" dirty="0"/>
              <a:t>Основная особенность </a:t>
            </a:r>
            <a:r>
              <a:rPr lang="ru-RU" sz="2400" dirty="0"/>
              <a:t>– управление удаленными друг от друга объектами в составе крупных международных корпораций:</a:t>
            </a:r>
          </a:p>
          <a:p>
            <a:pPr marL="457200" indent="-282575" algn="just">
              <a:buFont typeface="+mj-lt"/>
              <a:buAutoNum type="alphaLcParenR"/>
            </a:pPr>
            <a:r>
              <a:rPr lang="ru-RU" sz="2400" dirty="0"/>
              <a:t>сложная система с большим количеством связей;</a:t>
            </a:r>
          </a:p>
          <a:p>
            <a:pPr marL="457200" indent="-282575" algn="just">
              <a:buFont typeface="+mj-lt"/>
              <a:buAutoNum type="alphaLcParenR"/>
            </a:pPr>
            <a:r>
              <a:rPr lang="ru-RU" sz="2400" dirty="0"/>
              <a:t>требуется поддержка различных языков, валют, видов бухгалтерского и налогового учета и т.п.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842" y="5166458"/>
            <a:ext cx="7920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dirty="0"/>
              <a:t>Часто под </a:t>
            </a:r>
            <a:r>
              <a:rPr lang="en-US" sz="2400" dirty="0"/>
              <a:t>ERP-</a:t>
            </a:r>
            <a:r>
              <a:rPr lang="ru-RU" sz="2400" dirty="0"/>
              <a:t>системой подразумевают </a:t>
            </a:r>
            <a:r>
              <a:rPr lang="en-US" sz="2400" dirty="0"/>
              <a:t>MRPII-</a:t>
            </a:r>
            <a:r>
              <a:rPr lang="ru-RU" sz="2400" dirty="0"/>
              <a:t>систему с возможностью управления сетью филиалов и дочерних компаний.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Блоки, входящие в </a:t>
            </a:r>
            <a:r>
              <a:rPr lang="en-US" dirty="0"/>
              <a:t>ERP-</a:t>
            </a:r>
            <a:r>
              <a:rPr lang="ru-RU" dirty="0"/>
              <a:t>систему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8565" y="980728"/>
            <a:ext cx="797410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1)-16) </a:t>
            </a:r>
            <a:r>
              <a:rPr lang="ru-RU" sz="2200" dirty="0"/>
              <a:t>Блоки </a:t>
            </a:r>
            <a:r>
              <a:rPr lang="en-US" sz="2200" dirty="0"/>
              <a:t>MRP II</a:t>
            </a:r>
            <a:endParaRPr lang="ru-RU" sz="2200" dirty="0"/>
          </a:p>
          <a:p>
            <a:r>
              <a:rPr lang="ru-RU" sz="2200" dirty="0"/>
              <a:t>17) Управление цепочками поставок </a:t>
            </a:r>
            <a:r>
              <a:rPr lang="en-US" sz="2200" dirty="0"/>
              <a:t>(Supply Chain Management)</a:t>
            </a:r>
          </a:p>
          <a:p>
            <a:r>
              <a:rPr lang="ru-RU" sz="2200" dirty="0"/>
              <a:t>18) Усовершенствованное планирование и составление расписаний </a:t>
            </a:r>
            <a:r>
              <a:rPr lang="en-US" sz="2200" dirty="0"/>
              <a:t>(Advanced Planning and Scheduling)</a:t>
            </a:r>
          </a:p>
          <a:p>
            <a:pPr marL="457200" indent="-457200">
              <a:buAutoNum type="arabicParenR" startAt="19"/>
            </a:pPr>
            <a:r>
              <a:rPr lang="ru-RU" sz="2200" dirty="0"/>
              <a:t>Конфигурирование системы (</a:t>
            </a:r>
            <a:r>
              <a:rPr lang="en-US" sz="2200" dirty="0"/>
              <a:t>Stand Alone Configuration Engine)</a:t>
            </a:r>
          </a:p>
          <a:p>
            <a:pPr marL="457200" indent="-457200">
              <a:buAutoNum type="arabicParenR" startAt="19"/>
            </a:pPr>
            <a:r>
              <a:rPr lang="ru-RU" sz="2200" dirty="0"/>
              <a:t>Окончательное планирование ресурсов (</a:t>
            </a:r>
            <a:r>
              <a:rPr lang="en-US" sz="2200" dirty="0"/>
              <a:t>Finite Resource Planning)</a:t>
            </a:r>
          </a:p>
          <a:p>
            <a:pPr marL="457200" indent="-457200">
              <a:buAutoNum type="arabicParenR" startAt="19"/>
            </a:pPr>
            <a:r>
              <a:rPr lang="ru-RU" sz="2200" dirty="0"/>
              <a:t>Интеллектуальный анализ бизнеса (</a:t>
            </a:r>
            <a:r>
              <a:rPr lang="en-US" sz="2200" dirty="0"/>
              <a:t>Business Intelligence)</a:t>
            </a:r>
          </a:p>
          <a:p>
            <a:pPr marL="457200" indent="-457200">
              <a:buAutoNum type="arabicParenR" startAt="19"/>
            </a:pPr>
            <a:r>
              <a:rPr lang="ru-RU" sz="2200" dirty="0"/>
              <a:t>Электронная коммерция </a:t>
            </a:r>
            <a:r>
              <a:rPr lang="en-US" sz="2200" dirty="0"/>
              <a:t>(Electronic Commerce)</a:t>
            </a:r>
          </a:p>
          <a:p>
            <a:pPr marL="457200" indent="-457200">
              <a:buAutoNum type="arabicParenR" startAt="19"/>
            </a:pPr>
            <a:r>
              <a:rPr lang="ru-RU" sz="2200" dirty="0"/>
              <a:t>Управление данными об изделии (</a:t>
            </a:r>
            <a:r>
              <a:rPr lang="en-US" sz="2200" dirty="0"/>
              <a:t>Product Data Management)</a:t>
            </a:r>
            <a:endParaRPr lang="en-GB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22926" y="6345816"/>
            <a:ext cx="797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*Перечень не строгий, составлен авторами стандарта </a:t>
            </a:r>
            <a:r>
              <a:rPr lang="en-US" dirty="0"/>
              <a:t>MRP II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84947" y="4862770"/>
            <a:ext cx="7974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Реализовать все эти задачи в рамках одной системы трудно, поэтому часто </a:t>
            </a:r>
            <a:r>
              <a:rPr lang="en-US" sz="2200" dirty="0"/>
              <a:t>ERP-</a:t>
            </a:r>
            <a:r>
              <a:rPr lang="ru-RU" sz="2200" dirty="0"/>
              <a:t>система содержит какой-то базовый блок + возможность подключения сторонних программ для решения частных задач.</a:t>
            </a:r>
            <a:endParaRPr lang="en-GB" sz="2200" dirty="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Соотношение </a:t>
            </a:r>
            <a:r>
              <a:rPr lang="en-US" dirty="0"/>
              <a:t>MRP, MRP II, ERP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819036" y="1052736"/>
          <a:ext cx="8324964" cy="566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CRM (Customer Relationship Management)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406386"/>
            <a:ext cx="7920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dirty="0"/>
              <a:t>Система </a:t>
            </a:r>
            <a:r>
              <a:rPr lang="ru-RU" sz="2200" b="1" dirty="0"/>
              <a:t>управления взаимоотношениями с клиентами</a:t>
            </a:r>
            <a:r>
              <a:rPr lang="ru-RU" sz="2200" dirty="0"/>
              <a:t>. Основная цель – удержание существующих клиентов и эффективное взаимодействие с ними (принцип клиентоориентированности).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2888940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dirty="0"/>
              <a:t>Чаще всего отдельная программа или набор программ, взаимодействующих с </a:t>
            </a:r>
            <a:r>
              <a:rPr lang="en-US" sz="2200" dirty="0"/>
              <a:t>ERP-</a:t>
            </a:r>
            <a:r>
              <a:rPr lang="ru-RU" sz="2200" dirty="0"/>
              <a:t>системой через единую БД.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5047" y="3789040"/>
            <a:ext cx="7920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dirty="0"/>
              <a:t>Тоже популярное название, не всегда соответствующее сути ИС.</a:t>
            </a:r>
            <a:r>
              <a:rPr lang="en-US" sz="2200" dirty="0"/>
              <a:t> </a:t>
            </a:r>
            <a:r>
              <a:rPr lang="ru-RU" sz="2200" dirty="0"/>
              <a:t>Часто </a:t>
            </a:r>
            <a:r>
              <a:rPr lang="en-US" sz="2200" dirty="0"/>
              <a:t>CRM </a:t>
            </a:r>
            <a:r>
              <a:rPr lang="ru-RU" sz="2200" dirty="0"/>
              <a:t>называют любую систему со сведениями о клиентах (начиная с файла </a:t>
            </a:r>
            <a:r>
              <a:rPr lang="en-US" sz="2200" dirty="0"/>
              <a:t>Excel)</a:t>
            </a:r>
            <a:r>
              <a:rPr lang="ru-RU" sz="2200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8534" y="5021880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dirty="0"/>
              <a:t>2016 год: объем российского рынка CRM на уровне </a:t>
            </a:r>
            <a:r>
              <a:rPr lang="ru-RU" sz="2200" b="1" dirty="0"/>
              <a:t>10,4 млрд рублей (+5%)</a:t>
            </a:r>
            <a:r>
              <a:rPr lang="ru-RU" sz="2200" dirty="0"/>
              <a:t>. Около 40 основных: </a:t>
            </a:r>
            <a:r>
              <a:rPr lang="en-US" sz="2200" dirty="0"/>
              <a:t>CRM </a:t>
            </a:r>
            <a:r>
              <a:rPr lang="ru-RU" sz="2200" dirty="0"/>
              <a:t>Битрикс24, </a:t>
            </a:r>
            <a:r>
              <a:rPr lang="en-US" sz="2200" dirty="0" err="1"/>
              <a:t>AmoCRM</a:t>
            </a:r>
            <a:r>
              <a:rPr lang="ru-RU" sz="2200" dirty="0"/>
              <a:t>, </a:t>
            </a:r>
            <a:r>
              <a:rPr lang="en-US" sz="2200" dirty="0"/>
              <a:t>1</a:t>
            </a:r>
            <a:r>
              <a:rPr lang="ru-RU" sz="2200" dirty="0"/>
              <a:t>С: </a:t>
            </a:r>
            <a:r>
              <a:rPr lang="en-US" sz="2200" dirty="0"/>
              <a:t>CRM</a:t>
            </a:r>
            <a:r>
              <a:rPr lang="ru-RU" sz="2200" dirty="0"/>
              <a:t>, </a:t>
            </a:r>
            <a:r>
              <a:rPr lang="ru-RU" sz="2200" dirty="0" err="1"/>
              <a:t>Мегаплан</a:t>
            </a:r>
            <a:r>
              <a:rPr lang="ru-RU" sz="2200" dirty="0"/>
              <a:t>, </a:t>
            </a:r>
            <a:r>
              <a:rPr lang="en-US" sz="2200" dirty="0"/>
              <a:t>CRM «</a:t>
            </a:r>
            <a:r>
              <a:rPr lang="ru-RU" sz="2200" dirty="0"/>
              <a:t>Простой Бизнес», </a:t>
            </a:r>
            <a:r>
              <a:rPr lang="en-US" sz="2200" dirty="0"/>
              <a:t>CRM </a:t>
            </a:r>
            <a:r>
              <a:rPr lang="en-US" sz="2200" dirty="0" err="1"/>
              <a:t>FreshOffice</a:t>
            </a:r>
            <a:r>
              <a:rPr lang="ru-RU" sz="2200" dirty="0"/>
              <a:t>, </a:t>
            </a:r>
            <a:r>
              <a:rPr lang="en-US" sz="2200" dirty="0" err="1"/>
              <a:t>EnvyCRM</a:t>
            </a:r>
            <a:r>
              <a:rPr lang="ru-RU" sz="2200" dirty="0"/>
              <a:t>, </a:t>
            </a:r>
            <a:r>
              <a:rPr lang="en-US" sz="2200" dirty="0" err="1"/>
              <a:t>SalesForce</a:t>
            </a:r>
            <a:r>
              <a:rPr lang="ru-RU" sz="2200" dirty="0"/>
              <a:t>, </a:t>
            </a:r>
            <a:r>
              <a:rPr lang="en-US" sz="2200" dirty="0"/>
              <a:t>Microsoft Dynamics 360</a:t>
            </a:r>
            <a:r>
              <a:rPr lang="ru-RU" sz="2200" dirty="0"/>
              <a:t>, </a:t>
            </a:r>
            <a:r>
              <a:rPr lang="en-US" sz="2200" dirty="0"/>
              <a:t>Trello</a:t>
            </a:r>
            <a:r>
              <a:rPr lang="ru-RU" sz="2200" dirty="0"/>
              <a:t>, </a:t>
            </a:r>
            <a:r>
              <a:rPr lang="en-US" sz="2200" dirty="0" err="1"/>
              <a:t>ToDoist</a:t>
            </a:r>
            <a:r>
              <a:rPr lang="ru-RU" sz="2200" dirty="0"/>
              <a:t>…</a:t>
            </a:r>
            <a:endParaRPr lang="en-US" sz="2200" dirty="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</a:t>
            </a:r>
            <a:r>
              <a:rPr lang="en-US" dirty="0"/>
              <a:t>CRM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1161" y="1505397"/>
            <a:ext cx="75947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/>
              <a:t>оперативный</a:t>
            </a:r>
            <a:r>
              <a:rPr lang="ru-RU" sz="2400" dirty="0"/>
              <a:t> доступ к информации о продукции при работе с клиентом</a:t>
            </a:r>
          </a:p>
          <a:p>
            <a:pPr marL="268288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наполнение и анализ </a:t>
            </a:r>
            <a:r>
              <a:rPr lang="ru-RU" sz="2400" b="1" dirty="0"/>
              <a:t>клиентской базы </a:t>
            </a:r>
            <a:r>
              <a:rPr lang="ru-RU" sz="2400" dirty="0"/>
              <a:t>(выделение клиентских групп ↔ персонификация отношений)</a:t>
            </a:r>
          </a:p>
          <a:p>
            <a:pPr marL="268288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выявление </a:t>
            </a:r>
            <a:r>
              <a:rPr lang="ru-RU" sz="2400" b="1" dirty="0"/>
              <a:t>типичных проблем </a:t>
            </a:r>
            <a:r>
              <a:rPr lang="ru-RU" sz="2400" dirty="0"/>
              <a:t>клиентов и путей их решения</a:t>
            </a:r>
          </a:p>
          <a:p>
            <a:pPr marL="268288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/>
              <a:t>вовлечение клиентов </a:t>
            </a:r>
            <a:r>
              <a:rPr lang="ru-RU" sz="2400" dirty="0"/>
              <a:t>в деятельность фирмы для выработки новых продуктов, их производства и сервисного обслуживания</a:t>
            </a:r>
          </a:p>
          <a:p>
            <a:pPr marL="268288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анализ функционирования </a:t>
            </a:r>
            <a:r>
              <a:rPr lang="ru-RU" sz="2400" b="1" dirty="0"/>
              <a:t>каналов продаж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АИС</a:t>
            </a:r>
            <a:endParaRPr lang="ru-RU" sz="2400" dirty="0"/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auto">
          <a:xfrm>
            <a:off x="6515544" y="3793216"/>
            <a:ext cx="2254887" cy="2700592"/>
          </a:xfrm>
          <a:prstGeom prst="roundRect">
            <a:avLst>
              <a:gd name="adj" fmla="val 9505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Внешняя среда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409518" y="3794130"/>
            <a:ext cx="5470671" cy="25638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722603" y="4477366"/>
            <a:ext cx="1233336" cy="7104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Блок ввода</a:t>
            </a: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2369542" y="4477366"/>
            <a:ext cx="1368000" cy="7104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Блок обработки</a:t>
            </a: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4121129" y="4477366"/>
            <a:ext cx="1359576" cy="7104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Блок вывода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1902870" y="5495940"/>
            <a:ext cx="2304000" cy="4333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Обратная связь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734804" y="4435210"/>
            <a:ext cx="1769027" cy="4347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Пользователи</a:t>
            </a: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747262" y="5120239"/>
            <a:ext cx="1769027" cy="382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Персонал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6759720" y="5752572"/>
            <a:ext cx="1769027" cy="3820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Внешние ИС</a:t>
            </a:r>
            <a:endParaRPr kumimoji="0" 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5109" y="873090"/>
            <a:ext cx="7858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Процессы</a:t>
            </a:r>
            <a:r>
              <a:rPr lang="ru-RU" sz="2000" dirty="0"/>
              <a:t>, обеспечивающие работу любой ИС: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i="1" dirty="0"/>
              <a:t>ввод</a:t>
            </a:r>
            <a:r>
              <a:rPr lang="ru-RU" sz="2000" dirty="0"/>
              <a:t> информации из внешних или внутренних источников;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i="1" dirty="0"/>
              <a:t>обработка</a:t>
            </a:r>
            <a:r>
              <a:rPr lang="ru-RU" sz="2000" dirty="0"/>
              <a:t> входной информации и представление ее в удобном виде;</a:t>
            </a:r>
          </a:p>
          <a:p>
            <a:pPr marL="363538" lvl="0" indent="-174625" algn="just">
              <a:buFont typeface="Arial" pitchFamily="34" charset="0"/>
              <a:buChar char="•"/>
            </a:pPr>
            <a:r>
              <a:rPr lang="ru-RU" sz="2000" i="1" dirty="0"/>
              <a:t>вывод</a:t>
            </a:r>
            <a:r>
              <a:rPr lang="ru-RU" sz="2000" dirty="0"/>
              <a:t> информации для представления потребителям или передачи в другую систему;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i="1" dirty="0"/>
              <a:t>обратная связь </a:t>
            </a:r>
            <a:r>
              <a:rPr lang="ru-RU" sz="2000" dirty="0"/>
              <a:t>для коррекции входной информации или системы в целом</a:t>
            </a:r>
          </a:p>
        </p:txBody>
      </p:sp>
      <p:cxnSp>
        <p:nvCxnSpPr>
          <p:cNvPr id="23" name="Shape 22"/>
          <p:cNvCxnSpPr>
            <a:endCxn id="49166" idx="2"/>
          </p:cNvCxnSpPr>
          <p:nvPr/>
        </p:nvCxnSpPr>
        <p:spPr>
          <a:xfrm rot="10800000">
            <a:off x="1339272" y="5187864"/>
            <a:ext cx="5179575" cy="91143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49163" idx="3"/>
          </p:cNvCxnSpPr>
          <p:nvPr/>
        </p:nvCxnSpPr>
        <p:spPr>
          <a:xfrm rot="10800000" flipV="1">
            <a:off x="4206870" y="5710253"/>
            <a:ext cx="2339470" cy="2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49166" idx="3"/>
            <a:endCxn id="49165" idx="1"/>
          </p:cNvCxnSpPr>
          <p:nvPr/>
        </p:nvCxnSpPr>
        <p:spPr>
          <a:xfrm>
            <a:off x="1955939" y="4832615"/>
            <a:ext cx="41360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9165" idx="3"/>
            <a:endCxn id="49164" idx="1"/>
          </p:cNvCxnSpPr>
          <p:nvPr/>
        </p:nvCxnSpPr>
        <p:spPr>
          <a:xfrm>
            <a:off x="3737542" y="4832615"/>
            <a:ext cx="38358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49164" idx="3"/>
          </p:cNvCxnSpPr>
          <p:nvPr/>
        </p:nvCxnSpPr>
        <p:spPr>
          <a:xfrm>
            <a:off x="5480705" y="4832615"/>
            <a:ext cx="10201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683354" y="4286256"/>
            <a:ext cx="426061" cy="19288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Интерфейс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Прямая со стрелкой 41"/>
          <p:cNvCxnSpPr>
            <a:stCxn id="49163" idx="0"/>
            <a:endCxn id="49166" idx="2"/>
          </p:cNvCxnSpPr>
          <p:nvPr/>
        </p:nvCxnSpPr>
        <p:spPr>
          <a:xfrm rot="16200000" flipV="1">
            <a:off x="2043033" y="4484102"/>
            <a:ext cx="308077" cy="171559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49163" idx="0"/>
            <a:endCxn id="49165" idx="2"/>
          </p:cNvCxnSpPr>
          <p:nvPr/>
        </p:nvCxnSpPr>
        <p:spPr>
          <a:xfrm rot="16200000" flipV="1">
            <a:off x="2900168" y="5341238"/>
            <a:ext cx="308077" cy="132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49163" idx="0"/>
            <a:endCxn id="49164" idx="2"/>
          </p:cNvCxnSpPr>
          <p:nvPr/>
        </p:nvCxnSpPr>
        <p:spPr>
          <a:xfrm rot="5400000" flipH="1" flipV="1">
            <a:off x="3773855" y="4468879"/>
            <a:ext cx="308077" cy="174604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Соединительная линия уступом 70"/>
          <p:cNvCxnSpPr>
            <a:stCxn id="49165" idx="0"/>
            <a:endCxn id="49166" idx="0"/>
          </p:cNvCxnSpPr>
          <p:nvPr/>
        </p:nvCxnSpPr>
        <p:spPr>
          <a:xfrm rot="16200000" flipV="1">
            <a:off x="2196407" y="3620230"/>
            <a:ext cx="1588" cy="1714271"/>
          </a:xfrm>
          <a:prstGeom prst="bentConnector3">
            <a:avLst>
              <a:gd name="adj1" fmla="val 14395466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</a:t>
            </a:r>
            <a:r>
              <a:rPr lang="en-US" dirty="0"/>
              <a:t>CRM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016732"/>
            <a:ext cx="77407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фронтальная часть: обслуживание клиентов на точках продаж;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операционная часть: авторизация операций и оперативная отчётность;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хранилище данных;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аналитическая подсистема;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распределенная система поддержки продаж: локальные БД на точках продаж, карты покупателей и т.п.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071" y="4175789"/>
            <a:ext cx="774075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200" b="1" dirty="0"/>
              <a:t>Единая БД </a:t>
            </a:r>
            <a:r>
              <a:rPr lang="ru-RU" sz="2200" dirty="0"/>
              <a:t>содержит всю информацию о клиентах.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200" dirty="0"/>
              <a:t>Максимально широкий спектр </a:t>
            </a:r>
            <a:r>
              <a:rPr lang="ru-RU" sz="2200" b="1" dirty="0"/>
              <a:t>каналов связи </a:t>
            </a:r>
            <a:r>
              <a:rPr lang="ru-RU" sz="2200" dirty="0"/>
              <a:t>с клиентами (точки продаж, телефон, встречи, акции, </a:t>
            </a:r>
            <a:r>
              <a:rPr lang="ru-RU" sz="2200" dirty="0" err="1"/>
              <a:t>соцсети</a:t>
            </a:r>
            <a:r>
              <a:rPr lang="ru-RU" sz="2200" dirty="0"/>
              <a:t>, </a:t>
            </a:r>
            <a:r>
              <a:rPr lang="en-US" sz="2200" dirty="0"/>
              <a:t>email</a:t>
            </a:r>
            <a:r>
              <a:rPr lang="ru-RU" sz="2200" dirty="0"/>
              <a:t>, рассылки).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200" b="1" dirty="0"/>
              <a:t>Анализ данных </a:t>
            </a:r>
            <a:r>
              <a:rPr lang="ru-RU" sz="2200" dirty="0"/>
              <a:t>о клиентах (сегментация, поиск проблем, прогнозирование потребностей, цен, </a:t>
            </a:r>
            <a:r>
              <a:rPr lang="ru-RU" sz="2200" dirty="0" err="1"/>
              <a:t>промоакций</a:t>
            </a:r>
            <a:r>
              <a:rPr lang="ru-RU" sz="2200" dirty="0"/>
              <a:t>).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</a:t>
            </a:r>
            <a:r>
              <a:rPr lang="en-US" dirty="0"/>
              <a:t>CRM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1297" y="1074655"/>
            <a:ext cx="81423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Сбор сведений из внешних источников (другие БД, сайты, </a:t>
            </a:r>
            <a:r>
              <a:rPr lang="ru-RU" sz="2000" dirty="0" err="1"/>
              <a:t>соцсети</a:t>
            </a:r>
            <a:r>
              <a:rPr lang="ru-RU" sz="2000" dirty="0"/>
              <a:t>, СМИ, опросы, аналитика):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автоматическая выгрузка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интеллектуальный анализ текста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/>
              <a:t>Онлайн</a:t>
            </a:r>
            <a:r>
              <a:rPr lang="ru-RU" sz="2000" dirty="0"/>
              <a:t> и мобильные продажи.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Интеграция с платежными системами.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Сбор и накопление сведений о клиенте.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Контакты: хранение, поиск, </a:t>
            </a:r>
            <a:r>
              <a:rPr lang="ru-RU" sz="2000" dirty="0" err="1"/>
              <a:t>валидация</a:t>
            </a:r>
            <a:r>
              <a:rPr lang="ru-RU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Рассылки, </a:t>
            </a:r>
            <a:r>
              <a:rPr lang="ru-RU" sz="2000" dirty="0" err="1"/>
              <a:t>чат-боты</a:t>
            </a:r>
            <a:r>
              <a:rPr lang="ru-RU" sz="2000" dirty="0"/>
              <a:t>, автоматический </a:t>
            </a:r>
            <a:r>
              <a:rPr lang="en-US" sz="2000" dirty="0"/>
              <a:t>call</a:t>
            </a:r>
            <a:r>
              <a:rPr lang="ru-RU" sz="2000" dirty="0"/>
              <a:t>-центр.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Анализ поведения клиента, персональные рекомендации.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/>
              <a:t>Идивидуальные</a:t>
            </a:r>
            <a:r>
              <a:rPr lang="ru-RU" sz="2000" dirty="0"/>
              <a:t> </a:t>
            </a:r>
            <a:r>
              <a:rPr lang="ru-RU" sz="2000" dirty="0" err="1"/>
              <a:t>промо-акции</a:t>
            </a:r>
            <a:r>
              <a:rPr lang="ru-RU" sz="2000" dirty="0"/>
              <a:t>, карты лояльности, бонусы.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Анализ и прогнозирование продаж, учет цикличности, календарной составляющей.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Сегментация рынка, поиск рыночных ниш.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Привлечение клиентов к разработке и продвижению продукции (</a:t>
            </a:r>
            <a:r>
              <a:rPr lang="ru-RU" sz="2000" dirty="0" err="1"/>
              <a:t>фокус-группы</a:t>
            </a:r>
            <a:r>
              <a:rPr lang="ru-RU" sz="2000" dirty="0"/>
              <a:t>, опросы, сеть </a:t>
            </a:r>
            <a:r>
              <a:rPr lang="ru-RU" sz="2000" dirty="0" err="1"/>
              <a:t>клиентов-продажников</a:t>
            </a:r>
            <a:r>
              <a:rPr lang="ru-RU" sz="2000" dirty="0"/>
              <a:t>, сбор пожеланий и предложений, гибкая комплектация).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…..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CSRP (Customer Synchronized Resource Planning)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248419"/>
            <a:ext cx="79208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b="1" dirty="0"/>
              <a:t>Планирование ресурсов, синхронизированное с потребителем</a:t>
            </a:r>
            <a:r>
              <a:rPr lang="ru-RU" sz="2200" dirty="0"/>
              <a:t>. Суть: не отдел сбыта, а сам покупатель размещает заказ на изготовление, указывает спецификацию продукции, контролирует правильность исполнения, сроков производства. Причем он может менять требования "на ходу".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1" y="3063870"/>
            <a:ext cx="792088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b="1" dirty="0"/>
              <a:t>Необходимо:</a:t>
            </a:r>
          </a:p>
          <a:p>
            <a:pPr marL="268288" indent="-173038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внедрить средства взаимодействия с клиентами и их ИС</a:t>
            </a:r>
          </a:p>
          <a:p>
            <a:pPr marL="268288" indent="-173038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обеспечить интеграцию полученных от клиентов требований с </a:t>
            </a:r>
            <a:r>
              <a:rPr lang="en-US" sz="2200" dirty="0"/>
              <a:t>ERP-</a:t>
            </a:r>
            <a:r>
              <a:rPr lang="ru-RU" sz="2200" dirty="0"/>
              <a:t>системой</a:t>
            </a:r>
          </a:p>
          <a:p>
            <a:pPr marL="268288" indent="-173038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200" dirty="0"/>
              <a:t>оптимизировать производство и автоматизировать учет и планирование, чтобы их можно было быстро подстраивать под клиента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5756915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dirty="0"/>
              <a:t>Лидирующая компания-производитель — </a:t>
            </a:r>
            <a:r>
              <a:rPr lang="ru-RU" sz="2200" b="1" dirty="0" err="1"/>
              <a:t>Symix</a:t>
            </a:r>
            <a:r>
              <a:rPr lang="ru-RU" sz="2200" dirty="0"/>
              <a:t> (представитель в России — </a:t>
            </a:r>
            <a:r>
              <a:rPr lang="ru-RU" sz="2200" b="1" dirty="0" err="1"/>
              <a:t>Socap</a:t>
            </a:r>
            <a:r>
              <a:rPr lang="ru-RU" sz="2200" dirty="0"/>
              <a:t>).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SCM (Supply Chain Management)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2652" y="1098226"/>
            <a:ext cx="811414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/>
              <a:t>Управление цепочками поставок </a:t>
            </a:r>
            <a:r>
              <a:rPr lang="ru-RU" sz="2200" dirty="0"/>
              <a:t>– согласование деятельности предприятий, реализующих связанные или сходные операции.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/>
              <a:t>Цель: </a:t>
            </a:r>
            <a:r>
              <a:rPr lang="ru-RU" sz="2200" dirty="0"/>
              <a:t>нужные товары будут доставлены в нужное место, в нужное время с наименьшими издержками. Отправная точка, как и в </a:t>
            </a:r>
            <a:r>
              <a:rPr lang="en-US" sz="2200" dirty="0"/>
              <a:t>CSRP </a:t>
            </a:r>
            <a:r>
              <a:rPr lang="ru-RU" sz="2200" dirty="0"/>
              <a:t>– клиент.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/>
              <a:t>Задача</a:t>
            </a:r>
            <a:r>
              <a:rPr lang="ru-RU" sz="2200" dirty="0"/>
              <a:t>: Превратить всю цепочку поставок от сырья до готового продукта в цельную прозрачную систему, и оптимизировать процесс.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200" i="1" dirty="0"/>
              <a:t>Простейший вариант: </a:t>
            </a:r>
            <a:r>
              <a:rPr lang="ru-RU" sz="2200" dirty="0"/>
              <a:t>обмен данными между фирмами и клиентом в электронном виде. Но у каждого предприятия есть своя ИС, трудно связать. </a:t>
            </a:r>
            <a:r>
              <a:rPr lang="ru-RU" sz="2200" i="1" dirty="0"/>
              <a:t>Более эффективный</a:t>
            </a:r>
            <a:r>
              <a:rPr lang="ru-RU" sz="2200" dirty="0"/>
              <a:t>: общая оптимизация цепочки поставок: объемы и сроки заказов и производства, схем передвижения.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200" i="1" dirty="0"/>
              <a:t>Частный случай</a:t>
            </a:r>
            <a:r>
              <a:rPr lang="ru-RU" sz="2200" dirty="0"/>
              <a:t>: управление поставками однородной продукции от нескольких поставщиков (распределение заказов на поставку).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0005" y="6211669"/>
            <a:ext cx="7799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ru-RU" dirty="0">
                <a:solidFill>
                  <a:prstClr val="black"/>
                </a:solidFill>
              </a:rPr>
              <a:t>* Так называют и ИС, и соответствующие дисциплины в менеджменте и логистике.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цепочками поставок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083" y="1448780"/>
            <a:ext cx="795983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/>
              <a:t>Получение надежной и своевременной информации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/>
              <a:t>Поддержка взаимодействия с контрагентами с ними в режиме реального времени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/>
              <a:t>Оптимальный выбор закупаемых изделий и их поставщиков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/>
              <a:t>Оптимизация потоков продукции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400" dirty="0"/>
              <a:t>Приведение объемов производства в соответствие со спросом- концепция </a:t>
            </a:r>
            <a:r>
              <a:rPr lang="ru-RU" sz="2400" dirty="0" err="1"/>
              <a:t>Just-In-Time</a:t>
            </a:r>
            <a:r>
              <a:rPr lang="ru-RU" sz="2400" dirty="0"/>
              <a:t> («точно вовремя»)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2.3 Структура </a:t>
            </a:r>
            <a:r>
              <a:rPr lang="en-US" dirty="0"/>
              <a:t>ERP</a:t>
            </a:r>
            <a:r>
              <a:rPr lang="ru-RU" dirty="0"/>
              <a:t>-системы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</a:t>
            </a:r>
            <a:r>
              <a:rPr lang="en-US" dirty="0"/>
              <a:t>ERP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4647" y="3282948"/>
            <a:ext cx="3614787" cy="28480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800" b="1" dirty="0"/>
              <a:t>Платформа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2343" y="4962546"/>
            <a:ext cx="2665449" cy="76677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Ядро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22343" y="4013208"/>
            <a:ext cx="2665449" cy="766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Базовый функционал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4648" y="1603350"/>
            <a:ext cx="7667730" cy="87631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/>
              <a:t>Модули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5168" y="1238220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43383" y="1238220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51598" y="1238220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36811" y="1493811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HR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5026" y="1493811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БУ, НУ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53241" y="1493811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EDI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47993" y="1749402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CRM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018371" y="1785915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CMS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46669" y="1858941"/>
            <a:ext cx="1022364" cy="876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MRP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81539" y="3282948"/>
            <a:ext cx="3614787" cy="28480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800" b="1" dirty="0"/>
              <a:t>Инструменты управления данными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945345" y="4451364"/>
            <a:ext cx="839799" cy="949338"/>
            <a:chOff x="6069033" y="4633929"/>
            <a:chExt cx="1131903" cy="1277955"/>
          </a:xfrm>
        </p:grpSpPr>
        <p:sp>
          <p:nvSpPr>
            <p:cNvPr id="19" name="Цилиндр 18"/>
            <p:cNvSpPr/>
            <p:nvPr/>
          </p:nvSpPr>
          <p:spPr>
            <a:xfrm>
              <a:off x="6069033" y="5437215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8" name="Цилиндр 17"/>
            <p:cNvSpPr/>
            <p:nvPr/>
          </p:nvSpPr>
          <p:spPr>
            <a:xfrm>
              <a:off x="6069033" y="5035572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7" name="Цилиндр 16"/>
            <p:cNvSpPr/>
            <p:nvPr/>
          </p:nvSpPr>
          <p:spPr>
            <a:xfrm>
              <a:off x="6069033" y="4633929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448312" y="4341825"/>
            <a:ext cx="839799" cy="949338"/>
            <a:chOff x="6069033" y="4633929"/>
            <a:chExt cx="1131903" cy="1277955"/>
          </a:xfrm>
        </p:grpSpPr>
        <p:sp>
          <p:nvSpPr>
            <p:cNvPr id="26" name="Цилиндр 25"/>
            <p:cNvSpPr/>
            <p:nvPr/>
          </p:nvSpPr>
          <p:spPr>
            <a:xfrm>
              <a:off x="6069033" y="5437215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27" name="Цилиндр 26"/>
            <p:cNvSpPr/>
            <p:nvPr/>
          </p:nvSpPr>
          <p:spPr>
            <a:xfrm>
              <a:off x="6069033" y="5035572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28" name="Цилиндр 27"/>
            <p:cNvSpPr/>
            <p:nvPr/>
          </p:nvSpPr>
          <p:spPr>
            <a:xfrm>
              <a:off x="6069033" y="4633929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78572" y="4962546"/>
            <a:ext cx="839799" cy="949338"/>
            <a:chOff x="6069033" y="4633929"/>
            <a:chExt cx="1131903" cy="1277955"/>
          </a:xfrm>
        </p:grpSpPr>
        <p:sp>
          <p:nvSpPr>
            <p:cNvPr id="22" name="Цилиндр 21"/>
            <p:cNvSpPr/>
            <p:nvPr/>
          </p:nvSpPr>
          <p:spPr>
            <a:xfrm>
              <a:off x="6069033" y="5437215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23" name="Цилиндр 22"/>
            <p:cNvSpPr/>
            <p:nvPr/>
          </p:nvSpPr>
          <p:spPr>
            <a:xfrm>
              <a:off x="6069033" y="5035572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24" name="Цилиндр 23"/>
            <p:cNvSpPr/>
            <p:nvPr/>
          </p:nvSpPr>
          <p:spPr>
            <a:xfrm>
              <a:off x="6069033" y="4633929"/>
              <a:ext cx="1131903" cy="47466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</p:grpSp>
      <p:sp>
        <p:nvSpPr>
          <p:cNvPr id="29" name="Двойная стрелка вверх/вниз 28"/>
          <p:cNvSpPr/>
          <p:nvPr/>
        </p:nvSpPr>
        <p:spPr>
          <a:xfrm>
            <a:off x="2235169" y="2516175"/>
            <a:ext cx="730260" cy="730260"/>
          </a:xfrm>
          <a:prstGeom prst="upDownArrow">
            <a:avLst>
              <a:gd name="adj1" fmla="val 57093"/>
              <a:gd name="adj2" fmla="val 29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2" name="Двойная стрелка вверх/вниз 31"/>
          <p:cNvSpPr/>
          <p:nvPr/>
        </p:nvSpPr>
        <p:spPr>
          <a:xfrm rot="5400000">
            <a:off x="4170357" y="4378338"/>
            <a:ext cx="730260" cy="803286"/>
          </a:xfrm>
          <a:prstGeom prst="upDownArrow">
            <a:avLst>
              <a:gd name="adj1" fmla="val 60776"/>
              <a:gd name="adj2" fmla="val 334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3" name="Двойная стрелка вверх/вниз 32"/>
          <p:cNvSpPr/>
          <p:nvPr/>
        </p:nvSpPr>
        <p:spPr>
          <a:xfrm>
            <a:off x="6142059" y="2479662"/>
            <a:ext cx="730260" cy="730260"/>
          </a:xfrm>
          <a:prstGeom prst="upDownArrow">
            <a:avLst>
              <a:gd name="adj1" fmla="val 57093"/>
              <a:gd name="adj2" fmla="val 29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элементов </a:t>
            </a:r>
            <a:r>
              <a:rPr lang="en-US" dirty="0"/>
              <a:t>ERP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92083" y="836577"/>
            <a:ext cx="8105886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>
              <a:spcBef>
                <a:spcPts val="1200"/>
              </a:spcBef>
            </a:pPr>
            <a:r>
              <a:rPr lang="ru-RU" sz="2000" b="1" dirty="0"/>
              <a:t>Платформа</a:t>
            </a:r>
            <a:r>
              <a:rPr lang="ru-RU" sz="2000" dirty="0"/>
              <a:t> - основная среда (ядро), а также базовый функционал компании. Это основа системы, без которой работа невозможна.</a:t>
            </a:r>
          </a:p>
          <a:p>
            <a:pPr lvl="1" indent="363538">
              <a:buFont typeface="+mj-lt"/>
              <a:buAutoNum type="arabicPeriod"/>
            </a:pPr>
            <a:r>
              <a:rPr lang="ru-RU" sz="1900" b="1" dirty="0"/>
              <a:t>Ядро</a:t>
            </a:r>
            <a:r>
              <a:rPr lang="ru-RU" sz="1900" dirty="0"/>
              <a:t> - программная среда, обеспечивающая работу компонентов программы (в которой все запускается).</a:t>
            </a:r>
          </a:p>
          <a:p>
            <a:pPr lvl="1" indent="363538">
              <a:buFont typeface="+mj-lt"/>
              <a:buAutoNum type="arabicPeriod"/>
            </a:pPr>
            <a:r>
              <a:rPr lang="ru-RU" sz="1900" b="1" dirty="0"/>
              <a:t>Базовый функционал </a:t>
            </a:r>
            <a:r>
              <a:rPr lang="ru-RU" sz="1900" dirty="0"/>
              <a:t>- справочники и функций, основная бизнес-логика компании (справочник пользователей с правами доступа, справочник клиентов, справочник товаров/услуг и т.д.). Этот функционал встроен в платформу, его нельзя отключить (в отличие от модулей).</a:t>
            </a:r>
          </a:p>
          <a:p>
            <a:pPr indent="363538">
              <a:spcBef>
                <a:spcPts val="1200"/>
              </a:spcBef>
            </a:pPr>
            <a:r>
              <a:rPr lang="ru-RU" sz="2000" b="1" dirty="0"/>
              <a:t>Инструменты управления данными</a:t>
            </a:r>
            <a:r>
              <a:rPr lang="ru-RU" sz="2000" dirty="0"/>
              <a:t> - хранилище на сервере, программы для обработки данных и передачи их для работы модулей.</a:t>
            </a:r>
          </a:p>
          <a:p>
            <a:pPr indent="363538">
              <a:spcBef>
                <a:spcPts val="1200"/>
              </a:spcBef>
            </a:pPr>
            <a:r>
              <a:rPr lang="ru-RU" sz="2000" b="1" dirty="0"/>
              <a:t>Подключаемые модули</a:t>
            </a:r>
            <a:r>
              <a:rPr lang="ru-RU" sz="2000" dirty="0"/>
              <a:t> - независимые друг от друга программы, которые подключаются к платформе и используют в своей работе основные базы данных.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96" y="5417057"/>
            <a:ext cx="792332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>
              <a:spcBef>
                <a:spcPts val="1200"/>
              </a:spcBef>
            </a:pPr>
            <a:r>
              <a:rPr lang="ru-RU" sz="1900" dirty="0"/>
              <a:t>На практике, именно наличие независимых модулей, которые могут отключаться и подключаться без нарушения работы всего комплекса, отличает ERP системы от других видов ИСУП.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модулей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622" y="873090"/>
            <a:ext cx="77772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/>
              <a:t>Внутренние</a:t>
            </a:r>
            <a:r>
              <a:rPr lang="ru-RU" sz="2000" dirty="0"/>
              <a:t> - программы, используемые внутри предприятия, доступ к которым имеют сотрудники (MRP, HR, CRM, Управление снабжением и закупками, специальные модули для разных сфер деятельности).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/>
              <a:t>Внешние</a:t>
            </a:r>
            <a:r>
              <a:rPr lang="ru-RU" sz="2000" dirty="0"/>
              <a:t> - программы, к которым имеют доступ клиенты, поставщики, партнеры, госорганы и др. контрагенты (интернет-магазин, личные кабинеты для поставщиков и покупателей, </a:t>
            </a:r>
            <a:r>
              <a:rPr lang="en-US" sz="2000" dirty="0"/>
              <a:t>CMS</a:t>
            </a:r>
            <a:r>
              <a:rPr lang="ru-RU" sz="2000" dirty="0"/>
              <a:t> для управления сайтом и т.п.).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b="1" dirty="0" err="1"/>
              <a:t>Коннекторы</a:t>
            </a:r>
            <a:r>
              <a:rPr lang="ru-RU" sz="2000" dirty="0"/>
              <a:t> - программы для подключения с другими программными продуктами, не являющимися частью системы ERP, но используемые компанией в своей деятельности. Они выполняют обмен данными.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622" y="5072085"/>
            <a:ext cx="7777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Деление на виды условное, например, модуль, соединяющий </a:t>
            </a:r>
            <a:r>
              <a:rPr lang="en-US" sz="2000" dirty="0"/>
              <a:t>ERP </a:t>
            </a:r>
            <a:r>
              <a:rPr lang="ru-RU" sz="2000" dirty="0"/>
              <a:t>с налоговой, можно отнести и к внешним, и к </a:t>
            </a:r>
            <a:r>
              <a:rPr lang="ru-RU" sz="2000" dirty="0" err="1"/>
              <a:t>коннекторам</a:t>
            </a:r>
            <a:r>
              <a:rPr lang="ru-RU" sz="2000" dirty="0"/>
              <a:t>. А сами модули ограничены очень четко. Каждый можно подключить-отключить независимо от других.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модули</a:t>
            </a:r>
          </a:p>
        </p:txBody>
      </p:sp>
      <p:sp>
        <p:nvSpPr>
          <p:cNvPr id="5" name="Овал 4"/>
          <p:cNvSpPr/>
          <p:nvPr/>
        </p:nvSpPr>
        <p:spPr>
          <a:xfrm>
            <a:off x="3987792" y="2771766"/>
            <a:ext cx="1095390" cy="109539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2400" b="1" dirty="0"/>
              <a:t>ERP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41421" y="1092168"/>
            <a:ext cx="2300319" cy="7302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Торговля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65747" y="1019142"/>
            <a:ext cx="2300319" cy="73026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Логистика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32520" y="2954331"/>
            <a:ext cx="2300319" cy="73026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Клиенты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02260" y="4706955"/>
            <a:ext cx="2300319" cy="730260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Производство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04908" y="4706955"/>
            <a:ext cx="2300319" cy="730260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Персонал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47674" y="2954331"/>
            <a:ext cx="2300319" cy="73026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Финансы</a:t>
            </a:r>
          </a:p>
        </p:txBody>
      </p:sp>
      <p:cxnSp>
        <p:nvCxnSpPr>
          <p:cNvPr id="21" name="Прямая соединительная линия 20"/>
          <p:cNvCxnSpPr>
            <a:stCxn id="14" idx="3"/>
            <a:endCxn id="5" idx="1"/>
          </p:cNvCxnSpPr>
          <p:nvPr/>
        </p:nvCxnSpPr>
        <p:spPr>
          <a:xfrm>
            <a:off x="3841740" y="1457298"/>
            <a:ext cx="306468" cy="147488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9" idx="3"/>
            <a:endCxn id="5" idx="2"/>
          </p:cNvCxnSpPr>
          <p:nvPr/>
        </p:nvCxnSpPr>
        <p:spPr>
          <a:xfrm>
            <a:off x="3147993" y="3319461"/>
            <a:ext cx="83979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8" idx="3"/>
            <a:endCxn id="5" idx="3"/>
          </p:cNvCxnSpPr>
          <p:nvPr/>
        </p:nvCxnSpPr>
        <p:spPr>
          <a:xfrm flipV="1">
            <a:off x="3805227" y="3706740"/>
            <a:ext cx="342981" cy="136534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5" idx="7"/>
            <a:endCxn id="15" idx="1"/>
          </p:cNvCxnSpPr>
          <p:nvPr/>
        </p:nvCxnSpPr>
        <p:spPr>
          <a:xfrm rot="5400000" flipH="1" flipV="1">
            <a:off x="4320301" y="1986737"/>
            <a:ext cx="1547910" cy="342981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5" idx="6"/>
            <a:endCxn id="16" idx="1"/>
          </p:cNvCxnSpPr>
          <p:nvPr/>
        </p:nvCxnSpPr>
        <p:spPr>
          <a:xfrm>
            <a:off x="5083182" y="3319461"/>
            <a:ext cx="949338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5" idx="5"/>
            <a:endCxn id="17" idx="1"/>
          </p:cNvCxnSpPr>
          <p:nvPr/>
        </p:nvCxnSpPr>
        <p:spPr>
          <a:xfrm rot="16200000" flipH="1">
            <a:off x="4429841" y="4199665"/>
            <a:ext cx="1365345" cy="37949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36492" y="1822428"/>
            <a:ext cx="3505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Процессы закупки и реализации в оптовой и розничной торговле.</a:t>
            </a:r>
          </a:p>
          <a:p>
            <a:r>
              <a:rPr lang="ru-RU" sz="1400" dirty="0"/>
              <a:t>Планирование. Заказы и резервирование. Гибкое ценообразование. Анализ торговли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19674" y="1712889"/>
            <a:ext cx="3724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Управление движением товара. Количественный и денежный учет, группировка (партии, категории). Адресное хранение. Оптимизация склада. Анализ движения товаров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6032" y="3684591"/>
            <a:ext cx="3213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Бухучет. Налоговый учет. Управленческий учет. Планирование. </a:t>
            </a:r>
            <a:r>
              <a:rPr lang="ru-RU" sz="1400" dirty="0" err="1"/>
              <a:t>Бюджетирование</a:t>
            </a:r>
            <a:r>
              <a:rPr lang="ru-RU" sz="1400" dirty="0"/>
              <a:t>. Взаимодействие с банком. Акции, дивиденды.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565726" y="3684591"/>
            <a:ext cx="357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CRM </a:t>
            </a:r>
            <a:r>
              <a:rPr lang="ru-RU" sz="1400" dirty="0"/>
              <a:t>для существующих и потенциальных клиентов. Календарь событий. Контакты. Электронная переписка. Контроль взаиморасчетов.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38135" y="5437215"/>
            <a:ext cx="3395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Кадровый учет. Учет рабочего времени и отпусков. Расчет зарплаты. Формирование отчетности. Подбор персонала. Обучение и повышение квалификации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338773" y="5437215"/>
            <a:ext cx="35782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Технологические карты и спецификации. Учет сырья, материалов, отходов, незавершенного производства, готовой продукции. Расчет себестоимости. Анализ выработки сотрудников.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214422"/>
            <a:ext cx="7558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Понятие системы, ее описание.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Виды систем.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Понятие информационной системы (ИС) в узком и широком смыслах.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Цели внедрения ИС. Функциональные подсистемы ИС.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Обеспечивающие подсистемы ИС.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Виды ИС по типу решаемых задач. Структура АИС, основные блоки.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Автоматизированные системы управления (АСУ).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организации </a:t>
            </a:r>
            <a:r>
              <a:rPr lang="en-US" dirty="0"/>
              <a:t>ERP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8595" y="946116"/>
            <a:ext cx="792332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Принцип </a:t>
            </a:r>
            <a:r>
              <a:rPr lang="ru-RU" sz="2000" b="1" dirty="0"/>
              <a:t>единой БД</a:t>
            </a:r>
            <a:r>
              <a:rPr lang="ru-RU" sz="2000" dirty="0"/>
              <a:t>: все данные должны быть одинаковыми при доступе из любого подразделения, с любого компьютера; все операции должны быть единообразными.  Никакие данные не передаются вручную или на бумаге! </a:t>
            </a:r>
            <a:r>
              <a:rPr lang="ru-RU" sz="2000" b="1" i="1" dirty="0"/>
              <a:t>Доступность, согласованность, точность, оперативность, актуальность данных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Разграничение доступа</a:t>
            </a:r>
            <a:r>
              <a:rPr lang="ru-RU" sz="2000" dirty="0"/>
              <a:t>. Каждый пользователь видит и может изменять только то, что ему позволено.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Модульность</a:t>
            </a:r>
            <a:r>
              <a:rPr lang="ru-RU" sz="2000" dirty="0"/>
              <a:t>, </a:t>
            </a:r>
            <a:r>
              <a:rPr lang="ru-RU" sz="2000" b="1" dirty="0" err="1"/>
              <a:t>масштабируемость</a:t>
            </a:r>
            <a:r>
              <a:rPr lang="ru-RU" sz="2000" dirty="0"/>
              <a:t>, </a:t>
            </a:r>
            <a:r>
              <a:rPr lang="ru-RU" sz="2000" b="1" dirty="0"/>
              <a:t>расширяемость</a:t>
            </a:r>
            <a:r>
              <a:rPr lang="ru-RU" sz="2000" dirty="0"/>
              <a:t>. Легко добавить новые модули без необходимости изменять то, что уже есть.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 err="1"/>
              <a:t>Тиражируемость</a:t>
            </a:r>
            <a:r>
              <a:rPr lang="ru-RU" sz="2000" dirty="0"/>
              <a:t>. Система применима для разных предприятий.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Гибкость</a:t>
            </a:r>
            <a:r>
              <a:rPr lang="ru-RU" sz="2000" dirty="0"/>
              <a:t>, адаптация к изменяющемуся законодательству, рыночным условиям, требованиям клиентов, развитию бизнеса. Модульность + обновления</a:t>
            </a:r>
          </a:p>
          <a:p>
            <a:pPr marL="268288" indent="-268288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Контроль</a:t>
            </a:r>
            <a:r>
              <a:rPr lang="ru-RU" sz="2000" dirty="0"/>
              <a:t>. Все, происходящее в системе, фиксируется. Всегда можно узнать кто, что и когда делал.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1055655"/>
            <a:ext cx="795983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ИС управления предприятием (ИСУП): задачи и функции.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Организационная и процессная структура предприятия при внедрении ИС.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Эволюция ИСУП.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MPS (Master Planning Scheduling) </a:t>
            </a:r>
            <a:r>
              <a:rPr lang="ru-RU" sz="2000" dirty="0"/>
              <a:t>и </a:t>
            </a:r>
            <a:r>
              <a:rPr lang="en-US" sz="2000" dirty="0"/>
              <a:t>MRP (Materials Requirements Planning).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MRP II (Manufacturing Resource Planning).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ERP (Enterprise Resource Planning).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CRM (Customer Relationship Management)</a:t>
            </a:r>
            <a:r>
              <a:rPr lang="ru-RU" sz="2000" dirty="0"/>
              <a:t>.</a:t>
            </a:r>
            <a:endParaRPr lang="en-US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CSRP (Customer Synchronized Resource Planning)</a:t>
            </a:r>
            <a:r>
              <a:rPr lang="ru-RU" sz="2000" dirty="0"/>
              <a:t>. </a:t>
            </a:r>
            <a:r>
              <a:rPr lang="en-US" sz="2000" dirty="0"/>
              <a:t>SCM (Supply Chain Management).</a:t>
            </a:r>
            <a:endParaRPr lang="ru-RU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Структура </a:t>
            </a:r>
            <a:r>
              <a:rPr lang="en-US" sz="2000" dirty="0"/>
              <a:t>ERP-</a:t>
            </a:r>
            <a:r>
              <a:rPr lang="ru-RU" sz="2000" dirty="0"/>
              <a:t>системы. Платформа, модули.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Принципы организации </a:t>
            </a:r>
            <a:r>
              <a:rPr lang="en-US" sz="2000" dirty="0"/>
              <a:t>ERP-</a:t>
            </a:r>
            <a:r>
              <a:rPr lang="ru-RU" sz="2000" dirty="0"/>
              <a:t>систем.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2.4. Внедрение ИС на предприятии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организовать ИСУП?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3726" y="1347759"/>
            <a:ext cx="71930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i="1" dirty="0"/>
              <a:t>Способ 1: </a:t>
            </a:r>
          </a:p>
          <a:p>
            <a:pPr>
              <a:spcBef>
                <a:spcPts val="1200"/>
              </a:spcBef>
            </a:pPr>
            <a:r>
              <a:rPr lang="ru-RU" sz="2400" dirty="0"/>
              <a:t>В соответствии с организационной структурой предприятия.</a:t>
            </a:r>
          </a:p>
          <a:p>
            <a:pPr>
              <a:spcBef>
                <a:spcPts val="1200"/>
              </a:spcBef>
            </a:pPr>
            <a:r>
              <a:rPr lang="ru-RU" sz="2400" dirty="0"/>
              <a:t>Отдел </a:t>
            </a:r>
            <a:r>
              <a:rPr lang="ru-RU" sz="2400" dirty="0">
                <a:sym typeface="Symbol"/>
              </a:rPr>
              <a:t></a:t>
            </a:r>
            <a:r>
              <a:rPr lang="ru-RU" sz="2400" dirty="0"/>
              <a:t> подсистема (или отдельная система)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213" y="3611565"/>
            <a:ext cx="71930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i="1" dirty="0"/>
              <a:t>Способ 2: </a:t>
            </a:r>
          </a:p>
          <a:p>
            <a:pPr>
              <a:spcBef>
                <a:spcPts val="1200"/>
              </a:spcBef>
            </a:pPr>
            <a:r>
              <a:rPr lang="ru-RU" sz="2400" dirty="0"/>
              <a:t>В соответствии с бизнес-процессами на предприятии.</a:t>
            </a:r>
          </a:p>
          <a:p>
            <a:pPr>
              <a:spcBef>
                <a:spcPts val="1200"/>
              </a:spcBef>
            </a:pPr>
            <a:r>
              <a:rPr lang="ru-RU" sz="2400" dirty="0"/>
              <a:t>Бизнес-процесс </a:t>
            </a:r>
            <a:r>
              <a:rPr lang="ru-RU" sz="2400" dirty="0">
                <a:sym typeface="Symbol"/>
              </a:rPr>
              <a:t></a:t>
            </a:r>
            <a:r>
              <a:rPr lang="ru-RU" sz="2400" dirty="0"/>
              <a:t> модуль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41319870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Укрупненная </a:t>
            </a:r>
            <a:r>
              <a:rPr lang="ru-RU" dirty="0" err="1"/>
              <a:t>оргструктура</a:t>
            </a:r>
            <a:r>
              <a:rPr lang="ru-RU" dirty="0"/>
              <a:t> предприятия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21668" y="1347757"/>
            <a:ext cx="1868246" cy="669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Генеральный руководитель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23819" y="1347759"/>
            <a:ext cx="1729858" cy="669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Совет директоров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14091" y="2394667"/>
            <a:ext cx="1888664" cy="6204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Заместители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55392" y="1347757"/>
            <a:ext cx="1747156" cy="669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Собрание акционеров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00538" y="3766268"/>
            <a:ext cx="3004640" cy="729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Административно-хозяйственный корпус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47186" y="3766266"/>
            <a:ext cx="1888667" cy="7456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i="1" dirty="0">
                <a:solidFill>
                  <a:schemeClr val="tx1"/>
                </a:solidFill>
              </a:rPr>
              <a:t>Производство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79947" y="5181625"/>
            <a:ext cx="1578424" cy="5497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i="1" dirty="0">
                <a:solidFill>
                  <a:schemeClr val="tx1"/>
                </a:solidFill>
              </a:rPr>
              <a:t>Цеха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977329" y="4860280"/>
            <a:ext cx="2051056" cy="745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Отделы и управления</a:t>
            </a:r>
          </a:p>
        </p:txBody>
      </p:sp>
      <p:cxnSp>
        <p:nvCxnSpPr>
          <p:cNvPr id="25" name="Прямая со стрелкой 24"/>
          <p:cNvCxnSpPr>
            <a:cxnSpLocks/>
            <a:stCxn id="19" idx="3"/>
            <a:endCxn id="6" idx="1"/>
          </p:cNvCxnSpPr>
          <p:nvPr/>
        </p:nvCxnSpPr>
        <p:spPr>
          <a:xfrm>
            <a:off x="3802548" y="1682495"/>
            <a:ext cx="5191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  <a:stCxn id="6" idx="3"/>
            <a:endCxn id="7" idx="1"/>
          </p:cNvCxnSpPr>
          <p:nvPr/>
        </p:nvCxnSpPr>
        <p:spPr>
          <a:xfrm>
            <a:off x="6189914" y="1682495"/>
            <a:ext cx="633905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cxnSpLocks/>
            <a:stCxn id="6" idx="2"/>
            <a:endCxn id="17" idx="0"/>
          </p:cNvCxnSpPr>
          <p:nvPr/>
        </p:nvCxnSpPr>
        <p:spPr>
          <a:xfrm>
            <a:off x="5255791" y="2017232"/>
            <a:ext cx="2632" cy="377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cxnSpLocks/>
            <a:stCxn id="17" idx="2"/>
            <a:endCxn id="21" idx="0"/>
          </p:cNvCxnSpPr>
          <p:nvPr/>
        </p:nvCxnSpPr>
        <p:spPr>
          <a:xfrm rot="5400000">
            <a:off x="3949416" y="2457258"/>
            <a:ext cx="751113" cy="186690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cxnSpLocks/>
            <a:stCxn id="17" idx="2"/>
            <a:endCxn id="20" idx="0"/>
          </p:cNvCxnSpPr>
          <p:nvPr/>
        </p:nvCxnSpPr>
        <p:spPr>
          <a:xfrm rot="16200000" flipH="1">
            <a:off x="5755083" y="2518492"/>
            <a:ext cx="751115" cy="17444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cxnSpLocks/>
            <a:stCxn id="20" idx="2"/>
            <a:endCxn id="23" idx="0"/>
          </p:cNvCxnSpPr>
          <p:nvPr/>
        </p:nvCxnSpPr>
        <p:spPr>
          <a:xfrm flipH="1">
            <a:off x="7002857" y="4495594"/>
            <a:ext cx="1" cy="3646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3136886" y="5179608"/>
            <a:ext cx="2459626" cy="5497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i="1" dirty="0">
                <a:solidFill>
                  <a:schemeClr val="tx1"/>
                </a:solidFill>
              </a:rPr>
              <a:t>Инфраструктура</a:t>
            </a:r>
          </a:p>
        </p:txBody>
      </p:sp>
      <p:cxnSp>
        <p:nvCxnSpPr>
          <p:cNvPr id="63" name="Соединительная линия уступом 62"/>
          <p:cNvCxnSpPr>
            <a:stCxn id="21" idx="2"/>
            <a:endCxn id="22" idx="0"/>
          </p:cNvCxnSpPr>
          <p:nvPr/>
        </p:nvCxnSpPr>
        <p:spPr>
          <a:xfrm rot="5400000">
            <a:off x="2445489" y="4235593"/>
            <a:ext cx="669703" cy="122236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Соединительная линия уступом 64"/>
          <p:cNvCxnSpPr>
            <a:cxnSpLocks/>
            <a:stCxn id="21" idx="2"/>
            <a:endCxn id="56" idx="0"/>
          </p:cNvCxnSpPr>
          <p:nvPr/>
        </p:nvCxnSpPr>
        <p:spPr>
          <a:xfrm rot="16200000" flipH="1">
            <a:off x="3545266" y="4358175"/>
            <a:ext cx="667686" cy="97517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09884" y="3758638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2000" dirty="0"/>
              <a:t>функциональные подразделения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91906" y="1298774"/>
            <a:ext cx="176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2000" dirty="0"/>
              <a:t>высшее руководство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89698" y="5776735"/>
            <a:ext cx="3833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/>
              <a:t>или другой основной вид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7040821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Процессная структура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8805" y="2204357"/>
            <a:ext cx="2334049" cy="761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Бизнес-процесс верхнего уровня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6046" y="4637315"/>
            <a:ext cx="1659566" cy="647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Работа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6709" y="3429000"/>
            <a:ext cx="2158240" cy="761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Бизнес-процесс нижнего уровня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90151" y="5721843"/>
            <a:ext cx="1411357" cy="647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Операция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1546533" y="2998999"/>
            <a:ext cx="698593" cy="391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200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1605129" y="4223642"/>
            <a:ext cx="581400" cy="391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200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1687867" y="5291842"/>
            <a:ext cx="415925" cy="391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3459363" y="2291792"/>
            <a:ext cx="466997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Бизнес-процесс:</a:t>
            </a:r>
          </a:p>
          <a:p>
            <a:pPr marL="179388" indent="-179388" algn="just">
              <a:buFont typeface="Arial" pitchFamily="34" charset="0"/>
              <a:buChar char="•"/>
            </a:pPr>
            <a:r>
              <a:rPr lang="ru-RU" sz="2200" dirty="0"/>
              <a:t>входы</a:t>
            </a:r>
          </a:p>
          <a:p>
            <a:pPr marL="179388" indent="-179388" algn="just">
              <a:buFont typeface="Arial" pitchFamily="34" charset="0"/>
              <a:buChar char="•"/>
            </a:pPr>
            <a:r>
              <a:rPr lang="ru-RU" sz="2200" dirty="0"/>
              <a:t>выходы</a:t>
            </a:r>
          </a:p>
          <a:p>
            <a:pPr marL="179388" indent="-179388" algn="just">
              <a:buFont typeface="Arial" pitchFamily="34" charset="0"/>
              <a:buChar char="•"/>
            </a:pPr>
            <a:r>
              <a:rPr lang="ru-RU" sz="2200" dirty="0"/>
              <a:t>исполнитель</a:t>
            </a:r>
          </a:p>
          <a:p>
            <a:pPr marL="179388" indent="-179388" algn="just">
              <a:buFont typeface="Arial" pitchFamily="34" charset="0"/>
              <a:buChar char="•"/>
            </a:pPr>
            <a:r>
              <a:rPr lang="ru-RU" sz="2200" dirty="0"/>
              <a:t>руководитель (ответственное лицо)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80450" y="5374449"/>
            <a:ext cx="1292671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Бизнес-процесс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078622" y="5374449"/>
            <a:ext cx="1292671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Бизнес-процесс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93121" y="5374449"/>
            <a:ext cx="1292671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dirty="0"/>
              <a:t>Бизнес-процесс</a:t>
            </a:r>
          </a:p>
        </p:txBody>
      </p:sp>
      <p:cxnSp>
        <p:nvCxnSpPr>
          <p:cNvPr id="19" name="Прямая со стрелкой 18"/>
          <p:cNvCxnSpPr>
            <a:stCxn id="15" idx="3"/>
            <a:endCxn id="16" idx="1"/>
          </p:cNvCxnSpPr>
          <p:nvPr/>
        </p:nvCxnSpPr>
        <p:spPr>
          <a:xfrm>
            <a:off x="4673121" y="5734449"/>
            <a:ext cx="40550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6" idx="3"/>
            <a:endCxn id="17" idx="1"/>
          </p:cNvCxnSpPr>
          <p:nvPr/>
        </p:nvCxnSpPr>
        <p:spPr>
          <a:xfrm>
            <a:off x="6371293" y="5734449"/>
            <a:ext cx="4218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7" idx="3"/>
          </p:cNvCxnSpPr>
          <p:nvPr/>
        </p:nvCxnSpPr>
        <p:spPr>
          <a:xfrm>
            <a:off x="8085792" y="5734449"/>
            <a:ext cx="5388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5" idx="1"/>
          </p:cNvCxnSpPr>
          <p:nvPr/>
        </p:nvCxnSpPr>
        <p:spPr>
          <a:xfrm flipV="1">
            <a:off x="2746350" y="5734449"/>
            <a:ext cx="634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25332" y="6261941"/>
            <a:ext cx="207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000" b="1" i="1" dirty="0"/>
              <a:t>вертикальная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13090" y="6233314"/>
            <a:ext cx="207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i="1" dirty="0"/>
              <a:t>горизонтальная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04157" y="830322"/>
            <a:ext cx="79356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200" b="1" dirty="0"/>
              <a:t>Процессный подход: </a:t>
            </a:r>
            <a:r>
              <a:rPr lang="ru-RU" sz="2200" dirty="0"/>
              <a:t>любая деятельность, или комплекс деятельности, в которой используются ресурсы для преобразования входов в выходы, может рассматриваться как процесс. (</a:t>
            </a:r>
            <a:r>
              <a:rPr lang="ru-RU" sz="2200" i="1" dirty="0"/>
              <a:t>ISO 9000</a:t>
            </a:r>
            <a:r>
              <a:rPr lang="ru-RU" sz="2200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8430" y="4344918"/>
            <a:ext cx="5136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dirty="0"/>
              <a:t>Что делается в нашей организации и кто за что отвечает?</a:t>
            </a:r>
          </a:p>
        </p:txBody>
      </p:sp>
    </p:spTree>
    <p:extLst>
      <p:ext uri="{BB962C8B-B14F-4D97-AF65-F5344CB8AC3E}">
        <p14:creationId xmlns:p14="http://schemas.microsoft.com/office/powerpoint/2010/main" val="126195361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Иерархия бизнес-процессов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280043" y="1102300"/>
            <a:ext cx="2160000" cy="71438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Основная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6932" y="2239781"/>
            <a:ext cx="2520000" cy="714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Операционные процессы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00043" y="2239781"/>
            <a:ext cx="2520000" cy="7143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Управленческие процессы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64812" y="2236059"/>
            <a:ext cx="2520000" cy="7143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Обеспечивающие</a:t>
            </a:r>
          </a:p>
          <a:p>
            <a:pPr algn="ctr"/>
            <a:r>
              <a:rPr lang="ru-RU" sz="2200" b="1" dirty="0"/>
              <a:t>процессы</a:t>
            </a:r>
          </a:p>
        </p:txBody>
      </p:sp>
      <p:cxnSp>
        <p:nvCxnSpPr>
          <p:cNvPr id="9" name="Прямая соединительная линия 8"/>
          <p:cNvCxnSpPr>
            <a:cxnSpLocks/>
            <a:endCxn id="6" idx="0"/>
          </p:cNvCxnSpPr>
          <p:nvPr/>
        </p:nvCxnSpPr>
        <p:spPr>
          <a:xfrm>
            <a:off x="4360043" y="1740690"/>
            <a:ext cx="0" cy="499091"/>
          </a:xfrm>
          <a:prstGeom prst="lin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1" name="Соединительная линия уступом 10"/>
          <p:cNvCxnSpPr>
            <a:cxnSpLocks/>
            <a:endCxn id="5" idx="0"/>
          </p:cNvCxnSpPr>
          <p:nvPr/>
        </p:nvCxnSpPr>
        <p:spPr>
          <a:xfrm rot="5400000">
            <a:off x="2768943" y="648680"/>
            <a:ext cx="499091" cy="2683111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" name="Соединительная линия уступом 12"/>
          <p:cNvCxnSpPr>
            <a:cxnSpLocks/>
            <a:endCxn id="7" idx="0"/>
          </p:cNvCxnSpPr>
          <p:nvPr/>
        </p:nvCxnSpPr>
        <p:spPr>
          <a:xfrm rot="16200000" flipH="1">
            <a:off x="5494743" y="605989"/>
            <a:ext cx="495369" cy="2764769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875599" y="3287640"/>
            <a:ext cx="2050422" cy="504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Закупки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73040" y="4121083"/>
            <a:ext cx="2080828" cy="504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Складирование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73040" y="5787970"/>
            <a:ext cx="2080827" cy="504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>
                <a:solidFill>
                  <a:schemeClr val="tx1"/>
                </a:solidFill>
              </a:rPr>
              <a:t>Продажа</a:t>
            </a:r>
          </a:p>
        </p:txBody>
      </p:sp>
      <p:cxnSp>
        <p:nvCxnSpPr>
          <p:cNvPr id="22" name="Shape 21"/>
          <p:cNvCxnSpPr>
            <a:cxnSpLocks/>
          </p:cNvCxnSpPr>
          <p:nvPr/>
        </p:nvCxnSpPr>
        <p:spPr>
          <a:xfrm rot="16200000" flipH="1">
            <a:off x="447984" y="3132756"/>
            <a:ext cx="609192" cy="2520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6" name="Shape 25"/>
          <p:cNvCxnSpPr>
            <a:cxnSpLocks/>
          </p:cNvCxnSpPr>
          <p:nvPr/>
        </p:nvCxnSpPr>
        <p:spPr>
          <a:xfrm rot="16200000" flipH="1">
            <a:off x="-385434" y="3960318"/>
            <a:ext cx="2287840" cy="2520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8" name="Shape 27"/>
          <p:cNvCxnSpPr>
            <a:cxnSpLocks/>
          </p:cNvCxnSpPr>
          <p:nvPr/>
        </p:nvCxnSpPr>
        <p:spPr>
          <a:xfrm rot="16200000" flipH="1">
            <a:off x="-802182" y="4382921"/>
            <a:ext cx="3109522" cy="2520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6318800" y="3177877"/>
            <a:ext cx="2285648" cy="4286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Налоговый учет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325316" y="3845564"/>
            <a:ext cx="2285648" cy="4286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Бух. учет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25316" y="4559944"/>
            <a:ext cx="2285648" cy="4286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Юр. обеспечение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325316" y="5274324"/>
            <a:ext cx="2285648" cy="4286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 err="1">
                <a:solidFill>
                  <a:sysClr val="windowText" lastClr="000000"/>
                </a:solidFill>
              </a:rPr>
              <a:t>Хоз</a:t>
            </a:r>
            <a:r>
              <a:rPr lang="ru-RU" sz="2200" dirty="0">
                <a:solidFill>
                  <a:sysClr val="windowText" lastClr="000000"/>
                </a:solidFill>
              </a:rPr>
              <a:t>. обеспечение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325316" y="5988704"/>
            <a:ext cx="2285648" cy="42862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 err="1">
                <a:solidFill>
                  <a:sysClr val="windowText" lastClr="000000"/>
                </a:solidFill>
              </a:rPr>
              <a:t>ИТ-обеспечение</a:t>
            </a:r>
            <a:endParaRPr lang="ru-RU" sz="2200" dirty="0">
              <a:solidFill>
                <a:sysClr val="windowText" lastClr="000000"/>
              </a:solidFill>
            </a:endParaRPr>
          </a:p>
        </p:txBody>
      </p:sp>
      <p:cxnSp>
        <p:nvCxnSpPr>
          <p:cNvPr id="36" name="Shape 35"/>
          <p:cNvCxnSpPr>
            <a:cxnSpLocks/>
            <a:endCxn id="31" idx="1"/>
          </p:cNvCxnSpPr>
          <p:nvPr/>
        </p:nvCxnSpPr>
        <p:spPr>
          <a:xfrm rot="16200000" flipH="1">
            <a:off x="5952774" y="3026165"/>
            <a:ext cx="428630" cy="30342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9" name="Shape 38"/>
          <p:cNvCxnSpPr>
            <a:cxnSpLocks/>
            <a:endCxn id="32" idx="1"/>
          </p:cNvCxnSpPr>
          <p:nvPr/>
        </p:nvCxnSpPr>
        <p:spPr>
          <a:xfrm rot="16200000" flipH="1">
            <a:off x="5624555" y="3359117"/>
            <a:ext cx="1091586" cy="30993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2" name="Shape 41"/>
          <p:cNvCxnSpPr>
            <a:cxnSpLocks/>
            <a:endCxn id="33" idx="1"/>
          </p:cNvCxnSpPr>
          <p:nvPr/>
        </p:nvCxnSpPr>
        <p:spPr>
          <a:xfrm rot="16200000" flipH="1">
            <a:off x="5270623" y="3719565"/>
            <a:ext cx="1805964" cy="30342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5" name="Shape 44"/>
          <p:cNvCxnSpPr>
            <a:cxnSpLocks/>
            <a:endCxn id="34" idx="1"/>
          </p:cNvCxnSpPr>
          <p:nvPr/>
        </p:nvCxnSpPr>
        <p:spPr>
          <a:xfrm rot="16200000" flipH="1">
            <a:off x="4910178" y="4073500"/>
            <a:ext cx="2520342" cy="30993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8" name="Shape 47"/>
          <p:cNvCxnSpPr>
            <a:cxnSpLocks/>
            <a:endCxn id="35" idx="1"/>
          </p:cNvCxnSpPr>
          <p:nvPr/>
        </p:nvCxnSpPr>
        <p:spPr>
          <a:xfrm rot="16200000" flipH="1">
            <a:off x="4556245" y="4433947"/>
            <a:ext cx="3234722" cy="30342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3583146" y="3156963"/>
            <a:ext cx="1889188" cy="10715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Контроль доходов и расходов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583146" y="4442847"/>
            <a:ext cx="1889188" cy="7404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Управление запасами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583146" y="5514417"/>
            <a:ext cx="1889188" cy="799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Управление </a:t>
            </a:r>
            <a:r>
              <a:rPr lang="ru-RU" sz="2200" dirty="0" err="1">
                <a:solidFill>
                  <a:sysClr val="windowText" lastClr="000000"/>
                </a:solidFill>
              </a:rPr>
              <a:t>аутсорсингом</a:t>
            </a:r>
            <a:endParaRPr lang="ru-RU" sz="2200" dirty="0">
              <a:solidFill>
                <a:sysClr val="windowText" lastClr="000000"/>
              </a:solidFill>
            </a:endParaRPr>
          </a:p>
        </p:txBody>
      </p:sp>
      <p:cxnSp>
        <p:nvCxnSpPr>
          <p:cNvPr id="67" name="Shape 66"/>
          <p:cNvCxnSpPr>
            <a:cxnSpLocks/>
            <a:endCxn id="64" idx="1"/>
          </p:cNvCxnSpPr>
          <p:nvPr/>
        </p:nvCxnSpPr>
        <p:spPr>
          <a:xfrm rot="16200000" flipH="1">
            <a:off x="3086712" y="3196313"/>
            <a:ext cx="714381" cy="27848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0" name="Shape 69"/>
          <p:cNvCxnSpPr>
            <a:cxnSpLocks/>
            <a:endCxn id="65" idx="1"/>
          </p:cNvCxnSpPr>
          <p:nvPr/>
        </p:nvCxnSpPr>
        <p:spPr>
          <a:xfrm rot="16200000" flipH="1">
            <a:off x="2519138" y="3749082"/>
            <a:ext cx="1849531" cy="27848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3" name="Shape 72"/>
          <p:cNvCxnSpPr>
            <a:cxnSpLocks/>
            <a:endCxn id="66" idx="1"/>
          </p:cNvCxnSpPr>
          <p:nvPr/>
        </p:nvCxnSpPr>
        <p:spPr>
          <a:xfrm rot="16200000" flipH="1">
            <a:off x="1962990" y="4293894"/>
            <a:ext cx="2961826" cy="27848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877948" y="4954526"/>
            <a:ext cx="2075759" cy="504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2200" dirty="0">
                <a:solidFill>
                  <a:sysClr val="windowText" lastClr="000000"/>
                </a:solidFill>
              </a:rPr>
              <a:t>Производство</a:t>
            </a:r>
          </a:p>
        </p:txBody>
      </p:sp>
      <p:cxnSp>
        <p:nvCxnSpPr>
          <p:cNvPr id="58" name="Shape 57"/>
          <p:cNvCxnSpPr>
            <a:cxnSpLocks/>
          </p:cNvCxnSpPr>
          <p:nvPr/>
        </p:nvCxnSpPr>
        <p:spPr>
          <a:xfrm rot="16200000" flipH="1">
            <a:off x="44736" y="3557044"/>
            <a:ext cx="1427502" cy="2520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251151559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Следствие: внедрение 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994492"/>
            <a:ext cx="7923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Можно подстраивать ИС под особенности предприятия, а можно – изменять предприятие для внедрения ИС.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1856840"/>
            <a:ext cx="7923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Успешное внедрение = комбинация этих возможностей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141" y="2349856"/>
            <a:ext cx="79598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400" dirty="0"/>
              <a:t>Сегодня внедрение ИС начинается с </a:t>
            </a:r>
            <a:r>
              <a:rPr lang="ru-RU" sz="2400" b="1" dirty="0"/>
              <a:t>анализа бизнес-процессов </a:t>
            </a:r>
            <a:r>
              <a:rPr lang="ru-RU" sz="2400" dirty="0"/>
              <a:t>предприятия и их оптимизации: модели «</a:t>
            </a:r>
            <a:r>
              <a:rPr lang="ru-RU" sz="2400" b="1" dirty="0"/>
              <a:t>как есть</a:t>
            </a:r>
            <a:r>
              <a:rPr lang="ru-RU" sz="2400" dirty="0"/>
              <a:t>» и «</a:t>
            </a:r>
            <a:r>
              <a:rPr lang="ru-RU" sz="2400" b="1" dirty="0"/>
              <a:t>как надо</a:t>
            </a:r>
            <a:r>
              <a:rPr lang="ru-RU" sz="2400" dirty="0"/>
              <a:t>» (оптимизация - что автоматизировать, что убрать, что добавить).</a:t>
            </a:r>
          </a:p>
          <a:p>
            <a:pPr algn="just">
              <a:spcBef>
                <a:spcPts val="1200"/>
              </a:spcBef>
            </a:pPr>
            <a:r>
              <a:rPr lang="ru-RU" sz="2400" i="1" dirty="0"/>
              <a:t>Потребность</a:t>
            </a:r>
            <a:r>
              <a:rPr lang="ru-RU" sz="2400" dirty="0"/>
              <a:t>: максимально полно и подробно описать работу предприятия (занимает месяцы) и подготовить четкое техническое задание для разработки и внедрения ИС</a:t>
            </a:r>
          </a:p>
          <a:p>
            <a:pPr algn="just">
              <a:spcBef>
                <a:spcPts val="1200"/>
              </a:spcBef>
            </a:pPr>
            <a:r>
              <a:rPr lang="ru-RU" sz="2400" i="1" dirty="0"/>
              <a:t>Риск</a:t>
            </a:r>
            <a:r>
              <a:rPr lang="ru-RU" sz="2400" dirty="0"/>
              <a:t>: анализ и подготовка документов слишком затянется и само внедрение никогда не начнется</a:t>
            </a:r>
          </a:p>
        </p:txBody>
      </p:sp>
    </p:spTree>
    <p:extLst>
      <p:ext uri="{BB962C8B-B14F-4D97-AF65-F5344CB8AC3E}">
        <p14:creationId xmlns:p14="http://schemas.microsoft.com/office/powerpoint/2010/main" val="292487661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взять ИС?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1161" y="1092168"/>
            <a:ext cx="75581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Создание </a:t>
            </a:r>
            <a:r>
              <a:rPr lang="ru-RU" sz="2000" b="1" dirty="0">
                <a:solidFill>
                  <a:prstClr val="black"/>
                </a:solidFill>
              </a:rPr>
              <a:t>собственного продукта </a:t>
            </a:r>
            <a:r>
              <a:rPr lang="ru-RU" sz="2000" dirty="0">
                <a:solidFill>
                  <a:prstClr val="black"/>
                </a:solidFill>
              </a:rPr>
              <a:t>силами разработчиков – сотрудников компании. 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Покупка </a:t>
            </a:r>
            <a:r>
              <a:rPr lang="ru-RU" sz="2000" b="1" dirty="0">
                <a:solidFill>
                  <a:prstClr val="black"/>
                </a:solidFill>
              </a:rPr>
              <a:t>готовой типовой платформы </a:t>
            </a:r>
            <a:r>
              <a:rPr lang="ru-RU" sz="2000" dirty="0">
                <a:solidFill>
                  <a:prstClr val="black"/>
                </a:solidFill>
              </a:rPr>
              <a:t>и внедрение ее в работу предприятия.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Профессиональная разработка индивидуально для компании (</a:t>
            </a:r>
            <a:r>
              <a:rPr lang="ru-RU" sz="2000" b="1" dirty="0">
                <a:solidFill>
                  <a:prstClr val="black"/>
                </a:solidFill>
              </a:rPr>
              <a:t>поз заказ</a:t>
            </a:r>
            <a:r>
              <a:rPr lang="ru-RU" sz="2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1161" y="3648078"/>
            <a:ext cx="7558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ts val="1200"/>
              </a:spcBef>
            </a:pPr>
            <a:r>
              <a:rPr lang="ru-RU" sz="2000" dirty="0">
                <a:solidFill>
                  <a:prstClr val="black"/>
                </a:solidFill>
              </a:rPr>
              <a:t>На практике возможны сочетания этих подходов, например бухгалтерию и </a:t>
            </a:r>
            <a:r>
              <a:rPr lang="en-US" sz="2000" dirty="0">
                <a:solidFill>
                  <a:prstClr val="black"/>
                </a:solidFill>
              </a:rPr>
              <a:t>CRM</a:t>
            </a:r>
            <a:r>
              <a:rPr lang="ru-RU" sz="2000" dirty="0">
                <a:solidFill>
                  <a:prstClr val="black"/>
                </a:solidFill>
              </a:rPr>
              <a:t> покупаем готовые, а остальные модули пишем и подключаем к ним самостоятельно.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1161" y="4889520"/>
            <a:ext cx="7558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Bef>
                <a:spcPts val="1200"/>
              </a:spcBef>
            </a:pPr>
            <a:r>
              <a:rPr lang="ru-RU" sz="2000" dirty="0">
                <a:solidFill>
                  <a:prstClr val="black"/>
                </a:solidFill>
              </a:rPr>
              <a:t>Аналогия: одежду можно сшить самостоятельно, </a:t>
            </a:r>
            <a:r>
              <a:rPr lang="ru-RU" sz="2000">
                <a:solidFill>
                  <a:prstClr val="black"/>
                </a:solidFill>
              </a:rPr>
              <a:t>купить готовую  </a:t>
            </a:r>
            <a:r>
              <a:rPr lang="ru-RU" sz="2000" dirty="0">
                <a:solidFill>
                  <a:prstClr val="black"/>
                </a:solidFill>
              </a:rPr>
              <a:t>магазине или заказать в ателье. Плюсы и минусы в целом аналогичные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собственного продукта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060938"/>
            <a:ext cx="7923321" cy="24776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Индивидуальный подход, уникальность системы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Изнутри "лучше видно" особенности предприятия, прямой доступ разработчиков к документам, сотрудникам и т.п.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Разработчики уже работают в организации и многое знают, им не нужно вникать с нуля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Как правило, наиболее дешевый вариант, но может быть и наоборот (скупой платит дважды)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8596" y="3867156"/>
            <a:ext cx="792332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Без профессионалов трудно охватить все сферы деятельности, а без этого не будет ощутимого эффекта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Как правило, сложно заменить или дополнить систему в будущем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Нужны свои штатные разработчики, не все могут это себе позволить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Если кто-то из разработчиков увольняется, то поддержка системы может стать проблемой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2. Назначение ИС в экономике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Покупка типовой платформы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597" y="909603"/>
            <a:ext cx="7923320" cy="24776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en-US" sz="2000" dirty="0"/>
              <a:t>ERP </a:t>
            </a:r>
            <a:r>
              <a:rPr lang="ru-RU" sz="2000" dirty="0"/>
              <a:t>уже готова, не надо ждать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Как правило, есть готовые методический материалы, учебные курсы для сотрудников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Есть опыт внедрения в других организациях, форумы и т.п. в сети, где отвечают на вопросы, рассказывают о типичных ошибках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Минимум штатных сотрудников для поддержки и развития системы, на рынке труда есть профессионалы по данной </a:t>
            </a:r>
            <a:r>
              <a:rPr lang="en-US" sz="2000" dirty="0"/>
              <a:t>ERP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8596" y="3538539"/>
            <a:ext cx="7996346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Типовая система не учитывает особенности организации: что-то лишнее, а чего-то нет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Стоимость может быть завышенной (хотя в среднем, скорее всего, это самый дешевый вариант)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Поддержка со стороны разработчика может быть неудовлетворительной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Вы не можете напрямую влиять на развитие системы (когда будут выходить обновления и какие)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под заказ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083" y="878373"/>
            <a:ext cx="7959834" cy="247760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Профессионалы, у которых есть опыт внедрения на других предприятиях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Индивидуальный подход, но части, которые являются типовыми, можно взять готовые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Разработчики обычно берут на себя обучение пользователей и </a:t>
            </a:r>
            <a:r>
              <a:rPr lang="ru-RU" sz="2000" dirty="0" err="1"/>
              <a:t>техподдержку</a:t>
            </a:r>
            <a:endParaRPr lang="ru-RU" sz="2000" dirty="0"/>
          </a:p>
          <a:p>
            <a:pPr marL="268288" indent="-268288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В любой момент можно </a:t>
            </a:r>
            <a:r>
              <a:rPr lang="ru-RU" sz="2000" dirty="0" err="1"/>
              <a:t>дозаказать</a:t>
            </a:r>
            <a:r>
              <a:rPr lang="ru-RU" sz="2000" dirty="0"/>
              <a:t> что-то новое или переработать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2083" y="3491636"/>
            <a:ext cx="795983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Скорее всего, самый дорогой вариант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Большей число провалов из-за разногласий и непонимания между заказчиком и разработчиками ("заказчик никогда не знает, чего он хочет, а хочет он не то, что ему нужно")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Требуется дополнительное время на знакомство разработчиков с задачей, формирования технического задания и документации</a:t>
            </a:r>
          </a:p>
          <a:p>
            <a:pPr marL="268288" indent="-268288">
              <a:spcBef>
                <a:spcPts val="600"/>
              </a:spcBef>
              <a:buFont typeface="Calibri" pitchFamily="34" charset="0"/>
              <a:buChar char="–"/>
            </a:pPr>
            <a:r>
              <a:rPr lang="ru-RU" sz="2000" dirty="0">
                <a:solidFill>
                  <a:prstClr val="black"/>
                </a:solidFill>
              </a:rPr>
              <a:t>Риск столкнуться с фирмой-однодневкой, которая закроется, не закончив проект или создаст некачественный продукт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этапы внедрения 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075732"/>
            <a:ext cx="7923321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dirty="0"/>
              <a:t>Принятие </a:t>
            </a:r>
            <a:r>
              <a:rPr lang="ru-RU" sz="2000" b="1" dirty="0"/>
              <a:t>решения о внедрении</a:t>
            </a:r>
            <a:r>
              <a:rPr lang="ru-RU" sz="2000" dirty="0"/>
              <a:t>, убеждение руководства, выбор способа внедрения.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dirty="0"/>
              <a:t>Определение общих </a:t>
            </a:r>
            <a:r>
              <a:rPr lang="ru-RU" sz="2000" b="1" dirty="0"/>
              <a:t>целей и задач </a:t>
            </a:r>
            <a:r>
              <a:rPr lang="ru-RU" sz="2000" dirty="0"/>
              <a:t>внедрения (что вообще хотим, а что нам пока не нужно).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dirty="0"/>
              <a:t>Выбор </a:t>
            </a:r>
            <a:r>
              <a:rPr lang="ru-RU" sz="2000" b="1" dirty="0"/>
              <a:t>способа внедрения </a:t>
            </a:r>
            <a:r>
              <a:rPr lang="ru-RU" sz="2000" dirty="0"/>
              <a:t>(собственное, типовое, заказное).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dirty="0"/>
              <a:t>Детальная </a:t>
            </a:r>
            <a:r>
              <a:rPr lang="ru-RU" sz="2000" b="1" dirty="0"/>
              <a:t>постановка задачи</a:t>
            </a:r>
            <a:r>
              <a:rPr lang="ru-RU" sz="2000" dirty="0"/>
              <a:t>, анализ потребностей и ограничений (финансы, законодательство, оборудование и др.), формирование технического задания, проекта системы.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b="1" dirty="0"/>
              <a:t>Разработка </a:t>
            </a:r>
            <a:r>
              <a:rPr lang="ru-RU" sz="2000" dirty="0"/>
              <a:t>или</a:t>
            </a:r>
            <a:r>
              <a:rPr lang="ru-RU" sz="2000" b="1" dirty="0"/>
              <a:t> покупка</a:t>
            </a:r>
            <a:r>
              <a:rPr lang="ru-RU" sz="2000" dirty="0"/>
              <a:t> системы и документации.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b="1" dirty="0"/>
              <a:t>Апробация</a:t>
            </a:r>
            <a:r>
              <a:rPr lang="ru-RU" sz="2000" dirty="0"/>
              <a:t> и </a:t>
            </a:r>
            <a:r>
              <a:rPr lang="ru-RU" sz="2000" b="1" dirty="0"/>
              <a:t>тестирование</a:t>
            </a:r>
            <a:r>
              <a:rPr lang="ru-RU" sz="2000" dirty="0"/>
              <a:t>, поиск ошибок и недочетов.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b="1" dirty="0"/>
              <a:t>Пробный период </a:t>
            </a:r>
            <a:r>
              <a:rPr lang="ru-RU" sz="2000" dirty="0"/>
              <a:t>внедрения, "обкатка" системы, </a:t>
            </a:r>
            <a:r>
              <a:rPr lang="ru-RU" sz="2000" b="1" dirty="0"/>
              <a:t>обучение</a:t>
            </a:r>
            <a:r>
              <a:rPr lang="ru-RU" sz="2000" dirty="0"/>
              <a:t> пользователей.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b="1" dirty="0"/>
              <a:t>Штатная эксплуатация </a:t>
            </a:r>
            <a:r>
              <a:rPr lang="ru-RU" sz="2000" dirty="0"/>
              <a:t>в обычном режиме.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dirty="0"/>
              <a:t>Обновление, </a:t>
            </a:r>
            <a:r>
              <a:rPr lang="ru-RU" sz="2000" b="1" dirty="0"/>
              <a:t>совершенствование</a:t>
            </a:r>
            <a:r>
              <a:rPr lang="ru-RU" sz="2000" dirty="0"/>
              <a:t>, усложнение системы.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ru-RU" sz="2000" dirty="0"/>
              <a:t>Принятие решения о </a:t>
            </a:r>
            <a:r>
              <a:rPr lang="ru-RU" sz="2000" b="1" dirty="0"/>
              <a:t>выводе</a:t>
            </a:r>
            <a:r>
              <a:rPr lang="ru-RU" sz="2000" dirty="0"/>
              <a:t> системы </a:t>
            </a:r>
            <a:r>
              <a:rPr lang="ru-RU" sz="2000" b="1" dirty="0"/>
              <a:t>из эксплуатации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Жизненный цикл 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109" y="1055655"/>
            <a:ext cx="78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b="1" dirty="0"/>
              <a:t>Жизненный цикл ИС, </a:t>
            </a:r>
            <a:r>
              <a:rPr lang="ru-RU" sz="2000" dirty="0"/>
              <a:t>как и любого продукта, – это период от момента принятия решения о создании ИС и до ее вывода из эксплуатации.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622" y="2151045"/>
            <a:ext cx="78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dirty="0"/>
              <a:t>Жизненный цикл (ЖЦ) разбивается на этапы, рассмотренные ранее. Но развиваться ИС может по-разному.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622" y="3173409"/>
            <a:ext cx="78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b="1" dirty="0"/>
              <a:t>Каскадный</a:t>
            </a:r>
            <a:r>
              <a:rPr lang="ru-RU" sz="2000" dirty="0"/>
              <a:t> ЖЦ – этапы жестко следуют один за другим, нельзя переходить к следующему этапу, пока полностью не закончен предыдущий. Сегодня применяется редко.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622" y="4597416"/>
            <a:ext cx="788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b="1" dirty="0"/>
              <a:t>Гибкий, итерационный </a:t>
            </a:r>
            <a:r>
              <a:rPr lang="ru-RU" sz="2000" dirty="0"/>
              <a:t>ЖЦ (</a:t>
            </a:r>
            <a:r>
              <a:rPr lang="en-US" sz="2000" b="1" dirty="0"/>
              <a:t>Agile</a:t>
            </a:r>
            <a:r>
              <a:rPr lang="en-US" sz="2000" dirty="0"/>
              <a:t>)</a:t>
            </a:r>
            <a:r>
              <a:rPr lang="ru-RU" sz="2000" dirty="0"/>
              <a:t> – разработка и внедрение "по частям". На каждой итерации уточняются требования, добавляются новые задания и обязательно проверяется качество результата на предыдущем этапе.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Преимущества и недостатки</a:t>
            </a:r>
            <a:br>
              <a:rPr lang="ru-RU" dirty="0"/>
            </a:br>
            <a:r>
              <a:rPr lang="ru-RU" dirty="0"/>
              <a:t>каскадной модели ЖЦ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5" y="1359459"/>
            <a:ext cx="39068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600"/>
              </a:spcAft>
              <a:buFont typeface="Calibri" pitchFamily="34" charset="0"/>
              <a:buChar char="+"/>
            </a:pPr>
            <a:r>
              <a:rPr lang="ru-RU" sz="2000" dirty="0"/>
              <a:t>на каждой стадии формируется законченный набор проектной документации, отвечающий критериям полноты и согласованности</a:t>
            </a:r>
          </a:p>
          <a:p>
            <a:pPr marL="268288" indent="-268288">
              <a:spcAft>
                <a:spcPts val="600"/>
              </a:spcAft>
              <a:buFont typeface="Calibri" pitchFamily="34" charset="0"/>
              <a:buChar char="+"/>
            </a:pPr>
            <a:r>
              <a:rPr lang="ru-RU" sz="2000" dirty="0"/>
              <a:t>позволяет четко планировать сроки завершения всех работ и затраты</a:t>
            </a:r>
          </a:p>
          <a:p>
            <a:pPr marL="268288" indent="-268288">
              <a:spcAft>
                <a:spcPts val="600"/>
              </a:spcAft>
              <a:buFont typeface="Calibri" pitchFamily="34" charset="0"/>
              <a:buChar char="+"/>
            </a:pPr>
            <a:r>
              <a:rPr lang="ru-RU" sz="2000" dirty="0"/>
              <a:t>стандартизация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5" y="1359459"/>
            <a:ext cx="3910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Calibri" pitchFamily="34" charset="0"/>
              <a:buChar char="−"/>
            </a:pPr>
            <a:r>
              <a:rPr lang="ru-RU" sz="2000" dirty="0"/>
              <a:t>реальный ЖЦ почти никогда не укладывается в жесткую схему</a:t>
            </a:r>
          </a:p>
          <a:p>
            <a:pPr marL="179388" indent="-179388">
              <a:spcAft>
                <a:spcPts val="600"/>
              </a:spcAft>
              <a:buFont typeface="Calibri" pitchFamily="34" charset="0"/>
              <a:buChar char="−"/>
            </a:pPr>
            <a:r>
              <a:rPr lang="ru-RU" sz="2000" dirty="0"/>
              <a:t>позднее обнаружение проблем</a:t>
            </a:r>
          </a:p>
          <a:p>
            <a:pPr marL="179388" indent="-179388">
              <a:spcAft>
                <a:spcPts val="600"/>
              </a:spcAft>
              <a:buFont typeface="Calibri" pitchFamily="34" charset="0"/>
              <a:buChar char="−"/>
            </a:pPr>
            <a:r>
              <a:rPr lang="ru-RU" sz="2000" dirty="0"/>
              <a:t>длительность (месяцы, годы), запаздывание с получением результатов</a:t>
            </a:r>
          </a:p>
          <a:p>
            <a:pPr marL="179388" indent="-179388">
              <a:spcAft>
                <a:spcPts val="600"/>
              </a:spcAft>
              <a:buFont typeface="Calibri" pitchFamily="34" charset="0"/>
              <a:buChar char="−"/>
            </a:pPr>
            <a:r>
              <a:rPr lang="ru-RU" sz="2000" dirty="0"/>
              <a:t>избыточное количество документации</a:t>
            </a:r>
          </a:p>
          <a:p>
            <a:pPr marL="179388" indent="-179388">
              <a:spcAft>
                <a:spcPts val="600"/>
              </a:spcAft>
              <a:buFont typeface="Calibri" pitchFamily="34" charset="0"/>
              <a:buChar char="−"/>
            </a:pPr>
            <a:r>
              <a:rPr lang="ru-RU" sz="2000" dirty="0"/>
              <a:t>требования и ограничения могут измениться в процессе разработки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622" y="5218137"/>
            <a:ext cx="7667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 практике применяется при внедрении отдельных модулей, типовых систем, а также при серьезных требованиях к безопасности и документации, например, в оборонной сфере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PDAC – Plan, Do, Act, Check</a:t>
            </a:r>
            <a:endParaRPr lang="ru-RU" dirty="0"/>
          </a:p>
        </p:txBody>
      </p:sp>
      <p:sp>
        <p:nvSpPr>
          <p:cNvPr id="4" name="Круговая стрелка 3"/>
          <p:cNvSpPr/>
          <p:nvPr/>
        </p:nvSpPr>
        <p:spPr>
          <a:xfrm>
            <a:off x="3428992" y="2643182"/>
            <a:ext cx="2571768" cy="3000396"/>
          </a:xfrm>
          <a:prstGeom prst="circularArrow">
            <a:avLst>
              <a:gd name="adj1" fmla="val 8644"/>
              <a:gd name="adj2" fmla="val 842142"/>
              <a:gd name="adj3" fmla="val 20253552"/>
              <a:gd name="adj4" fmla="val 16212583"/>
              <a:gd name="adj5" fmla="val 125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Круговая стрелка 4"/>
          <p:cNvSpPr/>
          <p:nvPr/>
        </p:nvSpPr>
        <p:spPr>
          <a:xfrm rot="5400000">
            <a:off x="3214678" y="2714620"/>
            <a:ext cx="2571768" cy="3000396"/>
          </a:xfrm>
          <a:prstGeom prst="circularArrow">
            <a:avLst>
              <a:gd name="adj1" fmla="val 8644"/>
              <a:gd name="adj2" fmla="val 842142"/>
              <a:gd name="adj3" fmla="val 20253552"/>
              <a:gd name="adj4" fmla="val 16212583"/>
              <a:gd name="adj5" fmla="val 12500"/>
            </a:avLst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Круговая стрелка 5"/>
          <p:cNvSpPr/>
          <p:nvPr/>
        </p:nvSpPr>
        <p:spPr>
          <a:xfrm rot="10800000">
            <a:off x="3143240" y="2500306"/>
            <a:ext cx="2571768" cy="3000396"/>
          </a:xfrm>
          <a:prstGeom prst="circularArrow">
            <a:avLst>
              <a:gd name="adj1" fmla="val 8644"/>
              <a:gd name="adj2" fmla="val 842142"/>
              <a:gd name="adj3" fmla="val 20253552"/>
              <a:gd name="adj4" fmla="val 16212583"/>
              <a:gd name="adj5" fmla="val 125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Круговая стрелка 6"/>
          <p:cNvSpPr/>
          <p:nvPr/>
        </p:nvSpPr>
        <p:spPr>
          <a:xfrm rot="16200000">
            <a:off x="3357554" y="2428868"/>
            <a:ext cx="2571768" cy="3000396"/>
          </a:xfrm>
          <a:prstGeom prst="circularArrow">
            <a:avLst>
              <a:gd name="adj1" fmla="val 8644"/>
              <a:gd name="adj2" fmla="val 842142"/>
              <a:gd name="adj3" fmla="val 20253552"/>
              <a:gd name="adj4" fmla="val 16212583"/>
              <a:gd name="adj5" fmla="val 125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Круговая стрелка 7"/>
          <p:cNvSpPr/>
          <p:nvPr/>
        </p:nvSpPr>
        <p:spPr>
          <a:xfrm rot="5400000" flipV="1">
            <a:off x="1321571" y="321447"/>
            <a:ext cx="3500462" cy="4714908"/>
          </a:xfrm>
          <a:prstGeom prst="circularArrow">
            <a:avLst>
              <a:gd name="adj1" fmla="val 8644"/>
              <a:gd name="adj2" fmla="val 842142"/>
              <a:gd name="adj3" fmla="val 20253552"/>
              <a:gd name="adj4" fmla="val 16212583"/>
              <a:gd name="adj5" fmla="val 125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Круговая стрелка 8"/>
          <p:cNvSpPr/>
          <p:nvPr/>
        </p:nvSpPr>
        <p:spPr>
          <a:xfrm>
            <a:off x="4071934" y="3571876"/>
            <a:ext cx="4143404" cy="4214842"/>
          </a:xfrm>
          <a:prstGeom prst="circularArrow">
            <a:avLst>
              <a:gd name="adj1" fmla="val 6768"/>
              <a:gd name="adj2" fmla="val 867342"/>
              <a:gd name="adj3" fmla="val 20240886"/>
              <a:gd name="adj4" fmla="val 16095916"/>
              <a:gd name="adj5" fmla="val 987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5629" y="2333610"/>
            <a:ext cx="2154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1. Планирование</a:t>
            </a:r>
            <a:endParaRPr lang="en-US" sz="2000" b="1" dirty="0"/>
          </a:p>
          <a:p>
            <a:r>
              <a:rPr lang="en-US" sz="2000" dirty="0"/>
              <a:t>(</a:t>
            </a:r>
            <a:r>
              <a:rPr lang="ru-RU" sz="2000" dirty="0"/>
              <a:t>постановка задачи)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5747" y="2406636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2. Реализация</a:t>
            </a:r>
          </a:p>
          <a:p>
            <a:pPr marL="361950"/>
            <a:r>
              <a:rPr lang="ru-RU" sz="2000" dirty="0"/>
              <a:t>(выполнение работы)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14942" y="5143512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3. Проверка </a:t>
            </a:r>
          </a:p>
          <a:p>
            <a:r>
              <a:rPr lang="ru-RU" sz="2000" dirty="0"/>
              <a:t>(тестирование, поиск ошибок)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1162" y="5000636"/>
            <a:ext cx="283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4. Оценка результатов </a:t>
            </a:r>
          </a:p>
          <a:p>
            <a:pPr algn="r"/>
            <a:r>
              <a:rPr lang="ru-RU" sz="2000" dirty="0"/>
              <a:t>(работа над ошибками)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161" y="1055655"/>
            <a:ext cx="755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dirty="0"/>
              <a:t>Выполнение работы параллельно с непрерывным анализом результатов и корректировкой задач. Применяется в разных сферах деятельности.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Преимущества и недостатки</a:t>
            </a:r>
            <a:br>
              <a:rPr lang="ru-RU" dirty="0"/>
            </a:br>
            <a:r>
              <a:rPr lang="ru-RU" dirty="0"/>
              <a:t>итерационной модели ЖЦ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6313" y="1357298"/>
            <a:ext cx="37656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целостное представление о системе очень долгое время отсутствует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избыточность - при итерациях приходится отбрасывать часть сделанной ранее работы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добросовестность выполнения работ снижается(«всё равно всё можно будет переделать и улучшить потом»)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нет четкого срока завершения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больше думаем про "сегодня", чем про "завтра"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596" y="1357298"/>
            <a:ext cx="380052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ускорение разработки (раннее получение результата, который можно "пощупать")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постоянное участие заказчика в процессе разработки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разбиение большого объема работы на небольшие части;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в первую очередь решаем наиболее важные задачи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снижение рисков, устранение ошибок на ранних стадиях</a:t>
            </a:r>
          </a:p>
          <a:p>
            <a:pPr marL="177800" indent="-177800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равномерное распределение затрат по всему ЖЦ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должен делать заказчик?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055655"/>
            <a:ext cx="7923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b="1" dirty="0"/>
              <a:t>Заказчик – важнейший участник разработки и внедрения</a:t>
            </a:r>
            <a:r>
              <a:rPr lang="ru-RU" sz="2000" dirty="0"/>
              <a:t>. Даже если вы заказали систему самым профессиональным профессионалам, а сами ничего не понимаете в ИС, все равно придется много работать. Само собой ничего не решается, либо результат не соответствует ожиданиям.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6" y="2771766"/>
            <a:ext cx="7923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b="1" dirty="0"/>
              <a:t>Наиболее важна роль заказчика в постановке задачи и приемке результатов.</a:t>
            </a:r>
            <a:r>
              <a:rPr lang="ru-RU" sz="2000" dirty="0"/>
              <a:t> Но в гибкой разработке это происходит постоянно, поэтому заказчик постоянно вовлечен в процесс разработки и внедрения. Иногда даже требуется выделить специального сотрудника.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596" y="4560903"/>
            <a:ext cx="7923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b="1" dirty="0"/>
              <a:t>Какой вопрос – такой ответ.</a:t>
            </a:r>
            <a:r>
              <a:rPr lang="ru-RU" sz="2000" dirty="0"/>
              <a:t> Разработчики ИС – не </a:t>
            </a:r>
            <a:r>
              <a:rPr lang="ru-RU" sz="2000" dirty="0" err="1"/>
              <a:t>телепаты</a:t>
            </a:r>
            <a:r>
              <a:rPr lang="ru-RU" sz="2000" dirty="0"/>
              <a:t>. Они могут задавать наводящие вопросы, но не могут за вас решить, что вам нужно. </a:t>
            </a:r>
          </a:p>
          <a:p>
            <a:pPr indent="361950" algn="just"/>
            <a:r>
              <a:rPr lang="ru-RU" sz="2000" dirty="0"/>
              <a:t>Самая большая ошибка – позволить (или даже требовать), чтобы разработчики сами решали, что и как делать.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не надо внедрять ИС</a:t>
            </a:r>
          </a:p>
        </p:txBody>
      </p:sp>
      <p:pic>
        <p:nvPicPr>
          <p:cNvPr id="1028" name="Picture 4" descr="http://t1.kn3.net/taringa/5/5/6/7/8/7/jmherrera11/6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00" y="909603"/>
            <a:ext cx="7412139" cy="51341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30239" y="2954331"/>
            <a:ext cx="2190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Требования заказчика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1018" y="3065403"/>
            <a:ext cx="270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/>
              <a:t>Техзадание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59494" y="3065403"/>
            <a:ext cx="2446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Проект системы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622" y="5970771"/>
            <a:ext cx="270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Результат разработки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7532" y="5970771"/>
            <a:ext cx="2701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После тестирования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9955" y="5875371"/>
            <a:ext cx="270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Что было нужно на самом деле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Риски при внедрении 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019142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Риск</a:t>
            </a:r>
            <a:r>
              <a:rPr lang="ru-RU" sz="2000" dirty="0"/>
              <a:t> – вероятное (случайное) событие, которое может привести к негативным последствиям.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2370123"/>
            <a:ext cx="7959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Риски проекта</a:t>
            </a:r>
            <a:r>
              <a:rPr lang="ru-RU" sz="2000" dirty="0"/>
              <a:t> в самом общем виде: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/>
              <a:t>Цель не будет достигнута (не сможем внедрить ИС)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/>
              <a:t>Результат будет не таким, как мы хотели (не сделаны отдельные части, низкое качество, ИС делает не то, что нужно)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/>
              <a:t>Для достижения цели потребуются дополнительные ресурсы (время, деньги, люди)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/>
              <a:t>Внешние последствия (нанесем вред в другой области) для организации и окружения (общества, государства, клиентов, конкурентов)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596" y="5569128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Конкретные риски зависят от ситуации, но есть общие приемы </a:t>
            </a:r>
            <a:r>
              <a:rPr lang="ru-RU" sz="2000" b="1" dirty="0"/>
              <a:t>управления рисками</a:t>
            </a:r>
            <a:r>
              <a:rPr lang="ru-RU" sz="20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596" y="1822428"/>
            <a:ext cx="7959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Риск = вероятность * потери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4648" y="1273200"/>
            <a:ext cx="6280236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Вычисления</a:t>
            </a:r>
          </a:p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Монотонные, рутинные операции</a:t>
            </a:r>
          </a:p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Обработка больших объемов информации</a:t>
            </a:r>
          </a:p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Операции, требующие большой точности (во времени и пространстве)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6090" y="3317927"/>
            <a:ext cx="6316749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Нестандартные задачи, для которых неизвестно решение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Некачественные, плохо структурированные данные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Эстетика, культура, эмоции, религия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Общение с людьми, управление людьми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Разрешение конфликтных ситуаций, поиск компромисса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648" y="873090"/>
            <a:ext cx="628023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Лучше решает компьютер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6090" y="5581734"/>
            <a:ext cx="635326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Лучше решает человек</a:t>
            </a:r>
          </a:p>
        </p:txBody>
      </p:sp>
      <p:sp>
        <p:nvSpPr>
          <p:cNvPr id="7" name="Стрелка углом 6"/>
          <p:cNvSpPr/>
          <p:nvPr/>
        </p:nvSpPr>
        <p:spPr>
          <a:xfrm rot="16200000">
            <a:off x="938956" y="3007568"/>
            <a:ext cx="1131903" cy="1022364"/>
          </a:xfrm>
          <a:prstGeom prst="ben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Стрелка углом 7"/>
          <p:cNvSpPr/>
          <p:nvPr/>
        </p:nvSpPr>
        <p:spPr>
          <a:xfrm rot="5400000">
            <a:off x="7000114" y="2131256"/>
            <a:ext cx="1131903" cy="1022364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Риски на </a:t>
            </a:r>
            <a:r>
              <a:rPr lang="ru-RU" dirty="0" err="1"/>
              <a:t>предпроектной</a:t>
            </a:r>
            <a:r>
              <a:rPr lang="ru-RU" dirty="0"/>
              <a:t> стадии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153385"/>
            <a:ext cx="79233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b="1" dirty="0"/>
              <a:t>Ущербная функциональность</a:t>
            </a:r>
            <a:r>
              <a:rPr lang="ru-RU" sz="2000" dirty="0"/>
              <a:t>:</a:t>
            </a:r>
          </a:p>
          <a:p>
            <a:pPr marL="730250" lvl="1" indent="-273050" algn="ctr"/>
            <a:r>
              <a:rPr lang="ru-RU" sz="2000" dirty="0"/>
              <a:t>функциональные возможности системы </a:t>
            </a:r>
            <a:r>
              <a:rPr lang="en-US" sz="2000" dirty="0"/>
              <a:t>&lt; &gt; </a:t>
            </a:r>
            <a:r>
              <a:rPr lang="ru-RU" sz="2000" dirty="0"/>
              <a:t>масштаб предприятия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b="1" dirty="0"/>
              <a:t>Переоценка</a:t>
            </a:r>
            <a:r>
              <a:rPr lang="ru-RU" sz="2000" dirty="0"/>
              <a:t> предприятием/заказчиком </a:t>
            </a:r>
            <a:r>
              <a:rPr lang="ru-RU" sz="2000" b="1" dirty="0"/>
              <a:t>возможностей</a:t>
            </a:r>
            <a:r>
              <a:rPr lang="ru-RU" sz="2000" dirty="0"/>
              <a:t> ИС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Отсутствие у руководства предприятия </a:t>
            </a:r>
            <a:r>
              <a:rPr lang="ru-RU" sz="2000" b="1" dirty="0"/>
              <a:t>единой целостной стратегии </a:t>
            </a:r>
            <a:r>
              <a:rPr lang="ru-RU" sz="2000" dirty="0"/>
              <a:t>в области ИТ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Заниженная оценка руководством масштабов необходимых  </a:t>
            </a:r>
            <a:r>
              <a:rPr lang="ru-RU" sz="2000" b="1" dirty="0"/>
              <a:t>организационных преобразований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Система не поддерживает </a:t>
            </a:r>
            <a:r>
              <a:rPr lang="ru-RU" sz="2000" b="1" dirty="0"/>
              <a:t>отраслевую специфику </a:t>
            </a:r>
            <a:r>
              <a:rPr lang="ru-RU" sz="2000" dirty="0"/>
              <a:t>бизнеса заказчика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Отсутствие в России тендерной культуры и </a:t>
            </a:r>
            <a:r>
              <a:rPr lang="ru-RU" sz="2000" dirty="0" err="1"/>
              <a:t>неотработанность</a:t>
            </a:r>
            <a:r>
              <a:rPr lang="ru-RU" sz="2000" dirty="0"/>
              <a:t> процедур </a:t>
            </a:r>
            <a:r>
              <a:rPr lang="ru-RU" sz="2000" b="1" dirty="0"/>
              <a:t>принятия решения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b="1" dirty="0"/>
              <a:t>Низкая скорость </a:t>
            </a:r>
            <a:r>
              <a:rPr lang="ru-RU" sz="2000" dirty="0"/>
              <a:t>принятия решений по проектным вопросам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Риски на проектной стадии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873090"/>
            <a:ext cx="792332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b="1" dirty="0"/>
              <a:t>Ошибочное планирование,</a:t>
            </a:r>
            <a:r>
              <a:rPr lang="ru-RU" sz="2000" dirty="0"/>
              <a:t> вплоть до совершенно нереального плана</a:t>
            </a:r>
            <a:endParaRPr lang="ru-RU" sz="2000" b="1" dirty="0"/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списка необходимых мероприятий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последовательности выполнения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сроков внедрения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необходимых затрат (стоимости)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Несоответствие </a:t>
            </a:r>
            <a:r>
              <a:rPr lang="ru-RU" sz="2000" b="1" dirty="0"/>
              <a:t>проекта системы </a:t>
            </a:r>
            <a:r>
              <a:rPr lang="ru-RU" sz="2000" dirty="0"/>
              <a:t>реальным бизнес-процессам предприятия (часто из-за нечеткости самих бизнес-процессов)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структуры данных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пользовательских ролей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выполняемых действий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расчетных формул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допустимых нагрузок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b="1" dirty="0"/>
              <a:t>Неэффективный организационный план </a:t>
            </a:r>
            <a:r>
              <a:rPr lang="ru-RU" sz="2000" dirty="0"/>
              <a:t>внедрения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выбор приоритетов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назначение сотрудников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Отсутствие у предприятия </a:t>
            </a:r>
            <a:r>
              <a:rPr lang="ru-RU" sz="2000" b="1" dirty="0"/>
              <a:t>долгосрочной стратегии </a:t>
            </a:r>
            <a:r>
              <a:rPr lang="ru-RU" sz="2000" dirty="0"/>
              <a:t>в области ИТ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Риски на стадии реализации и внедрения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31" y="1201707"/>
            <a:ext cx="82884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Wingdings" pitchFamily="2" charset="2"/>
              <a:buChar char="ü"/>
            </a:pPr>
            <a:r>
              <a:rPr lang="ru-RU" sz="2000" dirty="0"/>
              <a:t>Возникновение </a:t>
            </a:r>
            <a:r>
              <a:rPr lang="ru-RU" sz="2000" b="1" dirty="0"/>
              <a:t>конфликтов интересов </a:t>
            </a:r>
            <a:r>
              <a:rPr lang="ru-RU" sz="2000" dirty="0"/>
              <a:t>между</a:t>
            </a:r>
            <a:r>
              <a:rPr lang="ru-RU" sz="2000" b="1" dirty="0"/>
              <a:t>: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заказчиком и исполнителем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 err="1"/>
              <a:t>ИТ-персоналом</a:t>
            </a:r>
            <a:r>
              <a:rPr lang="ru-RU" sz="2000" dirty="0"/>
              <a:t> и пользователями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отдельными группами сотрудников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000" b="1" dirty="0"/>
              <a:t>Сопротивление персонала </a:t>
            </a:r>
            <a:r>
              <a:rPr lang="ru-RU" sz="2000" dirty="0"/>
              <a:t>(пользователей) внедрению ИС и сопутствующим нововведениям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увеличение нагрузки (особенно в начале)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необходимость обучения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сокращения из-за автоматизации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000" dirty="0"/>
              <a:t>Препятствия со стороны </a:t>
            </a:r>
            <a:r>
              <a:rPr lang="ru-RU" sz="2000" b="1" dirty="0"/>
              <a:t>руководства</a:t>
            </a:r>
            <a:r>
              <a:rPr lang="ru-RU" sz="2000" dirty="0"/>
              <a:t> на разных уровнях: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нежелание принимать непопулярные решения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неучастие в проекте, непонимание своей роли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000" dirty="0"/>
              <a:t>Отсутствие </a:t>
            </a:r>
            <a:r>
              <a:rPr lang="ru-RU" sz="2000" b="1" dirty="0"/>
              <a:t>ответственных лиц</a:t>
            </a:r>
            <a:r>
              <a:rPr lang="ru-RU" sz="2000" dirty="0"/>
              <a:t> и четкой иерархии</a:t>
            </a:r>
            <a:endParaRPr lang="ru-RU" sz="2000" b="1" dirty="0"/>
          </a:p>
          <a:p>
            <a:pPr marL="273050" indent="-273050">
              <a:buFont typeface="Wingdings" pitchFamily="2" charset="2"/>
              <a:buChar char="ü"/>
            </a:pPr>
            <a:r>
              <a:rPr lang="ru-RU" sz="2000" dirty="0"/>
              <a:t>Затрудненная </a:t>
            </a:r>
            <a:r>
              <a:rPr lang="ru-RU" sz="2000" b="1" dirty="0"/>
              <a:t>интеграция ИС </a:t>
            </a:r>
            <a:r>
              <a:rPr lang="ru-RU" sz="2000" dirty="0"/>
              <a:t>в уже имеющиеся системы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000" b="1" dirty="0"/>
              <a:t>Потеря и искажение информации </a:t>
            </a:r>
            <a:r>
              <a:rPr lang="ru-RU" sz="2000" dirty="0"/>
              <a:t>при внедрении ИС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000" dirty="0"/>
              <a:t>Изменения </a:t>
            </a:r>
            <a:r>
              <a:rPr lang="ru-RU" sz="2000" b="1" dirty="0"/>
              <a:t>внешней и внутренней конъюнктуры</a:t>
            </a:r>
            <a:r>
              <a:rPr lang="ru-RU" sz="2000" dirty="0"/>
              <a:t> в период внедрения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000" dirty="0"/>
              <a:t>Неэффективность деятельности</a:t>
            </a:r>
            <a:r>
              <a:rPr lang="ru-RU" sz="2000" b="1" dirty="0"/>
              <a:t> консультантов по внедрению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Риски на стадии эксплуатации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109" y="909603"/>
            <a:ext cx="795983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Wingdings" pitchFamily="2" charset="2"/>
              <a:buChar char="ü"/>
            </a:pPr>
            <a:r>
              <a:rPr lang="ru-RU" sz="2000" b="1" dirty="0"/>
              <a:t>Безопасность</a:t>
            </a:r>
            <a:r>
              <a:rPr lang="ru-RU" sz="2000" dirty="0"/>
              <a:t> эксплуатации (информационные угрозы и др.)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Проблемы с </a:t>
            </a:r>
            <a:r>
              <a:rPr lang="ru-RU" sz="2000" b="1" dirty="0"/>
              <a:t>технической поддержкой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низкое качество поддержки (проблемы не решаются)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низкая скорость решения проблем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полное прекращение поддержки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Недостаточная </a:t>
            </a:r>
            <a:r>
              <a:rPr lang="ru-RU" sz="2000" b="1" dirty="0"/>
              <a:t>квалификация пользователей </a:t>
            </a:r>
            <a:r>
              <a:rPr lang="ru-RU" sz="2000" dirty="0"/>
              <a:t>или чрезмерная </a:t>
            </a:r>
            <a:r>
              <a:rPr lang="ru-RU" sz="2000" b="1" dirty="0"/>
              <a:t>сложность системы </a:t>
            </a:r>
            <a:r>
              <a:rPr lang="ru-RU" sz="2000" dirty="0"/>
              <a:t>для освоения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Недостаточная </a:t>
            </a:r>
            <a:r>
              <a:rPr lang="ru-RU" sz="2000" b="1" dirty="0"/>
              <a:t>гибкость</a:t>
            </a:r>
            <a:r>
              <a:rPr lang="ru-RU" sz="2000" dirty="0"/>
              <a:t> системы к изменениям (</a:t>
            </a:r>
            <a:r>
              <a:rPr lang="en-US" sz="2000" dirty="0"/>
              <a:t>=&gt; </a:t>
            </a:r>
            <a:r>
              <a:rPr lang="ru-RU" sz="2000" dirty="0"/>
              <a:t>устаревание):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взаимодействие к другими системами и контрагентами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изменение законодательства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реорганизация, изменение бизнес-процессов, целей предприятия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новые угрозы безопасности</a:t>
            </a:r>
          </a:p>
          <a:p>
            <a:pPr marL="730250" lvl="1" indent="-273050">
              <a:buFont typeface="Wingdings" pitchFamily="2" charset="2"/>
              <a:buChar char="§"/>
            </a:pPr>
            <a:r>
              <a:rPr lang="ru-RU" sz="2000" dirty="0"/>
              <a:t>моральное устаревание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Проблемы при </a:t>
            </a:r>
            <a:r>
              <a:rPr lang="ru-RU" sz="2000" b="1" dirty="0"/>
              <a:t>реорганизации предприятия </a:t>
            </a:r>
            <a:r>
              <a:rPr lang="ru-RU" sz="2000" dirty="0"/>
              <a:t>(из-за привязки к ИС)</a:t>
            </a:r>
          </a:p>
          <a:p>
            <a:pPr marL="273050" indent="-273050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000" dirty="0"/>
              <a:t>Смена </a:t>
            </a:r>
            <a:r>
              <a:rPr lang="ru-RU" sz="2000" b="1" dirty="0"/>
              <a:t>собственников</a:t>
            </a:r>
            <a:r>
              <a:rPr lang="ru-RU" sz="2000" dirty="0"/>
              <a:t> или </a:t>
            </a:r>
            <a:r>
              <a:rPr lang="ru-RU" sz="2000" b="1" dirty="0"/>
              <a:t>руководства</a:t>
            </a:r>
            <a:r>
              <a:rPr lang="ru-RU" sz="2000" dirty="0"/>
              <a:t> предприятия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рисков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96" y="1083197"/>
            <a:ext cx="7923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2000" b="1" dirty="0"/>
              <a:t>выявление</a:t>
            </a:r>
            <a:r>
              <a:rPr lang="ru-RU" sz="2000" dirty="0"/>
              <a:t> рисков (перечень)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b="1" dirty="0"/>
              <a:t>вероятность</a:t>
            </a:r>
            <a:r>
              <a:rPr lang="ru-RU" sz="2000" dirty="0"/>
              <a:t> возникновения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b="1" dirty="0"/>
              <a:t>стоимость</a:t>
            </a:r>
            <a:r>
              <a:rPr lang="ru-RU" sz="2000" dirty="0"/>
              <a:t> рисков (возможных последствий)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важность (</a:t>
            </a:r>
            <a:r>
              <a:rPr lang="ru-RU" sz="2000" b="1" dirty="0"/>
              <a:t>приоритет</a:t>
            </a:r>
            <a:r>
              <a:rPr lang="ru-RU" sz="2000" dirty="0"/>
              <a:t>) рисков</a:t>
            </a:r>
          </a:p>
        </p:txBody>
      </p:sp>
      <p:sp>
        <p:nvSpPr>
          <p:cNvPr id="122882" name="AutoShape 2" descr="data:image/jpeg;base64,/9j/4AAQSkZJRgABAQECWAJYAAD/4QKURXhpZgAATU0AKgAAAAgAHwD+AAQAAAABAAAAAAEAAAQAAAABAAALdQEBAAQAAAABAAACkQECAAMAAAABAAEAAAEDAAMAAAABAAEAAAEGAAMAAAABAAEAAAEOAAIAAAAiAAABggERAAQAAAAZAAABpAEVAAMAAAABAAEAAAEWAAQAAAABAAAAGwEXAAQAAAAZAAACCAEaAAUAAAABAAACbAEbAAUAAAABAAACdAEoAAMAAAABAAMAAAExAAIAAAAQAAACfITgAAIAAAAC5wAAAIThAAIAAAAC5wAAAITiAAIAAAAC5wAAAITjAAMAAAABAAAAAITkAAMAAAABAAgAAITlAAMAAAABABAAAITmAAEAAAABAAAAAITnAAEAAAABAAAAAIToAAEAAAABAAAAAITpAAEAAAABAAAAAITqAAEAAAABAAAAAITrAAEAAAACAAAAAITsAAEAAAABAAAAAITtAAIAAAABAAAAAITuAAQAAAABAAAAAITvAAEAAAABAAAAAAAAAABpbWFnZSBkZXNjcmlwdGlvbiAgICAgICAgICAgICAgICAAAAAAOgAAJu8AAE2kAAB0WQAAmw4AAMHDAADoeAABDy0AATXiAAFclwABg0wAAaoBAAHQtgAB92sAAh4gAAJE1QACa4oAApI/AAK49AAC36kAAwZeAAMtEwADU8gAA3p9AAOhMgAAJrUAACa1AAAmtQAAJrUAACa1AAAmtQAAJrUAACa1AAAmtQAAJrUAACa1AAAmtQAAJrUAACa1AAAmtQAAJrUAACa1AAAmtQAAJrUAACa1AAAmtQAAJrUAACa1AAAmtQAADOcAA5q8AAAD6AADmrwAAAPocGFpbnQubmV0IDQuMC41AP/bAEMAAgEBAgEBAgICAgICAgIDBQMDAwMDBgQEAwUHBgcHBwYHBwgJCwkICAoIBwcKDQoKCwwMDAwHCQ4PDQwOCwwMDP/bAEMBAgICAwMDBgMDBgwIBwgMDAwMDAwMDAwMDAwMDAwMDAwMDAwMDAwMDAwMDAwMDAwMDAwMDAwMDAwMDAwMDAwMDP/AABEIAJ0Cv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38ooooAKKKKACiiigAooooAKKKKACiiigAooooAKKKKACiiigAooooAKKKKACvxT+Bf/BLr4I/8FO/+C2f7eZ+NnhO68YnwRrHhZNGI1q+sDaLcWFyso/0aaPeCLaEANnaE4xk5/ayvzV/4JI/8psf+Cj3/Ya8G/8ApDqFAG//AMQr37DX/RHbz/wsdb/+S6P+IV79hr/ojt5/4WOt/wDyXX6F0UAfnp/xCvfsNf8ARHbz/wALHW//AJLo/wCIV79hr/ojt5/4WOt//JdfoXRQB+en/EK9+w1/0R28/wDCx1v/AOS6P+IV79hr/ojt5/4WOt//ACXX6F0UAfnp/wAQr37DX/RHbz/wsdb/APkuj/iFe/Ya/wCiO3n/AIWOt/8AyXX6F0UAfnp/xCvfsNf9EdvP/Cx1v/5Lo/4hXv2Gv+iO3n/hY63/APJdfoXXF/tA/tDeD/2WvhfdeNPHmsDQfDNldWllNeG1mudk11cxWsC7IUdzvmmjTIXA3ZJABIAPij/iFe/Ya/6I7ef+Fjrf/wAl0f8AEK9+w1/0R28/8LHW/wD5Lr9C6KAPz0/4hXv2Gv8Aojt5/wCFjrf/AMl0f8Qr37DX/RHbz/wsdb/+S6/QuigD89P+IV79hr/ojt5/4WOt/wDyXR/xCvfsNf8ARHbz/wALHW//AJLr9C6KAPz0/wCIV79hr/ojt5/4WOt//JdH/EK9+w1/0R28/wDCx1v/AOS6/QuigD89P+IV79hr/ojt5/4WOt//ACXR/wAQr37DX/RHbz/wsdb/APkuv0LooA/PT/iFe/Ya/wCiO3n/AIWOt/8AyXR/xCvfsNf9EdvP/Cx1v/5Lr9C6KAPz0/4hXv2Gv+iO3n/hY63/APJdH/EK9+w1/wBEdvP/AAsdb/8Akuv0LooA/PT/AIhXv2Gv+iO3n/hY63/8l0f8Qr37DX/RHbz/AMLHW/8A5Lr9C6KAPz0/4hXv2Gv+iO3n/hY63/8AJdH/ABCvfsNf9EdvP/Cx1v8A+S6/QuigD89P+IV79hr/AKI7ef8AhY63/wDJdH/EK9+w1/0R28/8LHW//kuv0LooA/PT/iFe/Ya/6I7ef+Fjrf8A8l0f8Qr37DX/AER28/8ACx1v/wCS6/QuigD89P8AiFe/Ya/6I7ef+Fjrf/yXR/xCvfsNf9EdvP8Awsdb/wDkuv0LooA/PT/iFe/Ya/6I7ef+Fjrf/wAl0f8AEK9+w1/0R28/8LHW/wD5Lr9C6KAPz0/4hXv2Gv8Aojt5/wCFjrf/AMl0f8Qr37DX/RHbz/wsdb/+S6/QuigD89P+IV79hr/ojt5/4WOt/wDyXXkX/BOP9iX4bf8ABPj/AIOJPiZ8PPhLoM/hjwhL8D7XVnsH1K6vg1zJq8CtIXuJJH6KABuwOcAZOf1or87fhn/ytHfEn/s36w/9PEVAH6JUUUUAFFFFABRRRQAUUUUAFFFFABRRRQAUUUUAFFFFABRRRQAUUUUAFFFFABRRRQAUUUUAFFFFABRRRQAUUUUAFFFFABRRRQAUUUUAFFFFABRRRQAUUUUAFFFFABX5q/8ABJH/AJTY/wDBR7/sNeDf/SHUK/SqvzV/4JI/8psf+Cj3/Ya8G/8ApDqFAH6VUUUUAFFFFABRRRQAUUUUAFfgr+098KtO/bh/4Ji/G39or4oXfiDxN49uPjLb+HNGsrzWLpLHwZpUHimx05dPt7JJBDGxgLl3ZDIxl3ZzzX71V+cn/BS3/giBffGT4Y/EST4E+OPFvgXVPiV4m0vxL4h8IpqNsPC+sX8WpWs9xqRint5Xt7vZD5pMLosskMYdWBOQDzvx7+0db/8ABEb9sf45eDvCs2va18IdJ+Ba/FTSPCep6xc6hDoGsx6r/ZcdpbTXDySwW108sbMm4qrBioAGK9H/AGg/2+f2hv8Agn7C+n/FW9+GXjDVfHXwv8WeLvDU+i6Fc6dD4e8Q6HpZ1GTTJ0e7kN3ZNFnZMGjlJhcMBuUr6J4u/wCCJ3gvxf8As9/HHw/rHjTxt41+I3x00JdI1jx54ruIbzUYPIBezSGGGOGCG1gn2yCCFE3YAZiQrDxn9vj9lL42fF/9nzx78UPjvJ8NtO/4Ul8EfHOn6FaeENQvL5te1TUNEkt7rVLg3FvD9mj+zxssdsnmlWmctMwAFAHXfB39vP8AaB8B2v7LPjz4uT/DXUPAv7TlxYaFNo2g6PcWd54O1K/0+S905luZLmUXaSrE6TKY08tyNjMBlvJf2WP+DgTx18WP+CRHxm+L3iPw34ZX4w+AdZXQtB0awtZo7LWZb+SK30iUQtM0jq9xJKjqsgLfZJcFTnb337EH7JPxr/aZ+BH7GzfFK4+G8Pwz+C+n6P420270a+u5tY8UXUWkNBpS3FtJbpFZ/Z47kvKyTT+a8Y2iMMcee/A7/g3j8dfD2D4Ix6r4v8HvZ+CfD2r2vjHTLOe5Nr4g1SO51mfw9dITArMLVtanZy4QgxoAsgClQD0z9jf/AILC+OfEt1p998YLHwlY+HfE37P1r8aNFu9JtJrTMtspGsWbNLNIH2FoZUVQCkb/ADFuoZpv7ev7Snjx/wBl/wAM2+pfCrwb4u+MXwu1b4h+I7m98JXuq29nJbpZzwWkNuNQt2jPlXYRy8j4dCQMcV4J/wAFMP8Agn/feC/2Mf2F/gm3i/SLb4wadqdl8J70aRO0v9o6FqunyWutOiMqSNbrFarJvdFA8s9HKivvbUP2LvGnjj/goPcfFDXLjwbYeB/Bfw/vPBXgPStPeeS+82+e3kuru8LRKkO0WyQxxxGTKEsWUnZQB8x/svf8F0vFWu6Z4d8RfE7T/C9v4bm/Z0T4t6jHo9lNHd3WsPrcunR2VtvmcbZsRRxxkM5lkX58HbWH+z//AMFbP2m/2jvDf7Mmg2+j/C3wt4++NXi3xv4a8SPd6XdXVp4dj0PJEkMa3YMkkapLlTJtldVG6NSWF79l/wD4IGeNvAP7SH7M/iXx34s8KX3g/wCB/wANLLw3rOj6XPcSHxBrNlql3f2b4khQG0imnguAWYMZrWMGMj5hwPjz9kP4ufsbfta/sX+FfDOpeA9S+IE3xD+KfiqyW8ubpNIvLO9ha8a0mmWAyxSNayPH5ixSCOQhgJFGCAeyXv8AwVM+M3hL4max+zjeL4B1L9oK3+JWmeCdP8SLpk8OiTaRf6XLqyazJYC4LiaK1gmRrdZwrShMNtyKzf2mf+CsHxi/ZC8F/F7wT4o1b4Yt8Q/hb4q8H2kPjK50aa30O+0HxBceUL64svtgaKa2MVyJALkRnYjAqCa6bVv+CUfxW8W+PtX+P11qfw9039o25+JGm+ObHTYbq6uPDcGnWGlvpMeiSXZgS4bzLWad3ultxiV1xFtUhqPx4/4JTfGj9o7w98TvHusXnwx0/wCMHxC8Y+D9ZtdFTVL2Xw/ouk+HbkTwWRvfsgnmmlZ53kk+zIu6RQFAXkA4zxT/AMFsfiN8MPgH8bfFz+JPg98SvCvwr8X+D9I074keGtGu7fw5rdrqlzGmqQiP7bcBriyjYEvDcOoM0eVyCp9hb9tj9oj4s/s8WvxP8O6b8N/hz4D+Inim2Xw9rPi/ZCfBXg7yHZtd1JJryAXF1dMqNBaRbBEk8fmM+HI4T42f8Egfi/8AtUx/GDX/ABnefCPQdc+Kms+Cnfw1olxeXOhLY6Ff/aZ5rmeW1SS4u54meJR5CqFRFZmByljxB/wSY+Mnw21TwJpPhDUPhv8AED4X/A/x/L4r+H3hHxlqV5bq2mXdjcQSaVdSrazhfsE05exmKzEIQrhfLUEA93/4JT/t0ap+2Ppnxa0fWfEXgvx1dfCnxi/hy38XeE4/K0nxRaNawXMNykYmmVJB5rRuEldN0eVPOB5T4g/a3/ak+NX7R37U/hv4Z33wn8P6H+zxd2Y0ZNY8P3WoXXiyaXSob42EzreRLbpkuDOqk/vosKNjl/V/+CbP7IfxU/Zt+K/x48VfE7UPAd9N8YvEdp4ptofDUtyy6VILUW0lkwmhj3xwpDbqk4w0uXZo4jgH5e+E/hv9oDxB/wAFAf2+9P8Ag9/wrW50/wAUa9pGjTv4p1K8sZfDt4/h62VNQhEFtMLpQkvzW7mEloYyJACwoA7TwX/wXSm8Q6lqXii40LT/APhB2+A2g/EzS9Jt0eTV7zXtT1C4sY9JSXdsk33CQ26ARgmR8k4OBzv7E/8AwVD+P3/BQLwj8FfA2lXHw7+H/wAUPF/hnxL4y8ba2+gT6pY6PZaZ4hn0W2t7KzN2m+WaWMb3knZVWNyFJZQvR/B//ghJN8Lv29vgr40k8TabffCX4K/DPRvDVro58xb7Xde0yW7a3vrmPZ5YhRryS5UCUkXCRnZhQwg/Zl/4JVfGj9hqD4R+NfAt58M/FHxC8F6V4r8K+JtG1TVrzT9K1zSNV8Q3Gs2jQXqWkssNxbyyJuD27K4aRQVwHYArfHz/AILA/Gf9iXx98FfCvxd+HXh//hMPH+neJrBtC8Pk3Mvi3WrS7tLXRRpsizyC3gvTcq7JcBpIVY7seWd3W/tC/tPftK/A/RtDg8d/ET9nX4Nw6b4IOuat4q1uGOWw8SeI2kkP9i2FpLqUU8dtDEqb7l9zys6+Wq8qOV+Jn/BEnx9+1p4i+GepfG74had4m1LRtK8XSa5qdhdXUd1oGrard2t1pr6JvTMcOnNbIIzI6N+7B2kOyC5o37BX7Vmj/GTVPiFq118BfGvj7xt8ObLwFqWv6je30LeFbi1ku1/tOwhFiwlW5juFmmtN1uvnrtEvlgGgD6+/4J/ftPT/ALaP7FHww+Kt1pkOjXnjrw9a6rdWMTl4rad0/eKhPJQOG25524zzmvYK8J/4Jl/sz+JP2NP2Evhv8K/Fl5oeoa14D006Q93pEkr2t3FHLIIZR5qIys0WxmXBCuWUM4AY+7UAFFFFABRRRQAUUUUAFFFFABX52/DP/laO+JP/AGb9Yf8Ap4ir9Eq/O34Z/wDK0d8Sf+zfrD/08RUAfolRRRQAUUUUAFFFFABRRRQAUUUUAFFFFABRRRQAUUUUAFFFFABRRRQAUUUUAFFFFABRX4l/8Etv2bv2zP8Agp3+xD4R+Nsn7e3jXwTJ4ym1ANo0fge0vktDbX1xa8Si4hBDeTvwI1C7tvOMn6E/4c6/tlf9JIPHX/huLX/5OoA/TCivzP8A+HOv7ZX/AEkg8df+G4tf/k6j/hzr+2V/0kg8df8AhuLX/wCTqAP0wor8z/8Ahzr+2V/0kg8df+G4tf8A5Oo/4c6/tlf9JIPHX/huLX/5OoA/TCivzP8A+HOv7ZX/AEkg8df+G4tf/k6j/hzr+2V/0kg8df8AhuLX/wCTqAP0wor8z/8Ahzr+2V/0kg8df+G4tf8A5Oo/4c6/tlf9JIPHX/huLX/5OoA/TCivzP8A+HOv7ZX/AEkg8df+G4tf/k6j/hzr+2V/0kg8df8AhuLX/wCTqAP0wor8z/8Ahzr+2V/0kg8df+G4tf8A5Oo/4c6/tlf9JIPHX/huLX/5OoA/TCivzP8A+HOv7ZX/AEkg8df+G4tf/k6j/hzr+2V/0kg8df8AhuLX/wCTqAP0wor8z/8Ahzr+2V/0kg8df+G4tf8A5Oo/4c6/tlf9JIPHX/huLX/5OoA/TCivzP8A+HOv7ZX/AEkg8df+G4tf/k6j/hzr+2V/0kg8df8AhuLX/wCTqAP0wor87f8Aghr8TPjCPjx+1T8Jvi38WdU+MU3wd8U6Zpuma5f6bDYSyLPaSSSYjjLFVJRPlLuAQSCNxr9EqACvzV/4JI/8psf+Cj3/AGGvBv8A6Q6hX6VV+av/AASR/wCU2P8AwUe/7DXg3/0h1CgD9KqKK/M//gtZ8UPjZ4j/AOCgH7J/wJ+Efxk1b4LWvxe/4SNtV1jT9Kh1CTdZW0M8RaOQoWAAkXasiDMu47tqigD9MKK/M/8A4c6/tlf9JIPHX/huLX/5Oo/4c6/tlf8ASSDx1/4bi1/+TqAP0wor8z/+HOv7ZX/SSDx1/wCG4tf/AJOo/wCHOv7ZX/SSDx1/4bi1/wDk6gD9MKK/M/8A4c6/tlf9JIPHX/huLX/5Oo/4c6/tlf8ASSDx1/4bi1/+TqAP0wor8z/+HOv7ZX/SSDx1/wCG4tf/AJOo/wCHOv7ZX/SSDx1/4bi1/wDk6gD9MKr6rpVrrul3NjfW1veWV5E0FxbzxiSKeNgVZHU5DKQSCDwQa/Nf/hzr+2V/0kg8df8AhuLX/wCTqP8Ahzr+2V/0kg8df+G4tf8A5OoA/SrTtOt9H0+3s7O3htbW1jWGGGFBHHCijCqqjhVAAAA4AFTV+Z//AA51/bK/6SQeOv8Aw3Fr/wDJ1H/DnX9sr/pJB46/8Nxa/wDydQB+i198N/Dup+ObHxRc6Dotx4l0y3e0s9WlsYnvrSF87445iu9EbJyqkA55rar8z/8Ahzr+2V/0kg8df+G4tf8A5Oo/4c6/tlf9JIPHX/huLX/5OoA/TCqN/wCGtN1TWLDUbrT7G41DS/MNldSwK81n5i7ZPLcjKbl4O0jI4Nfib/wVP+Df7ZX/AASg/ZY/4XEv7dXjD4hf2Xr2nWH9i3Hgm0sYrjz5tuXkNxMCoxypQhgcZFfuBQAUUUUAFFFflV+1fa/tGftof8FqvHXwV+Gv7THiH4E+FfA/w80zxHHHp3h631VLqWafy5AytJEwYmQHcXbhAMDrQB+qtUtN8Nado2o315Z6fZWt3qkiy3s8MCxyXbqoVWkYDLsFAUFskAAdK/Nz/hzr+2V/0kg8df8AhuLX/wCTqP8Ahzr+2V/0kg8df+G4tf8A5OoA/TCivzP/AOHOv7ZX/SSDx1/4bi1/+TqP+HOv7ZX/AEkg8df+G4tf/k6gD9MKK/M//hzr+2V/0kg8df8AhuLX/wCTqP8Ahzr+2V/0kg8df+G4tf8A5OoA/TCivzP/AOHOv7ZX/SSDx1/4bi1/+TqP+HOv7ZX/AEkg8df+G4tf/k6gD9MKK/M//hzr+2V/0kg8df8AhuLX/wCTqP8Ahzr+2V/0kg8df+G4tf8A5OoA/TCivzP/AOHOv7ZX/SSDx1/4bi1/+TqP+HOv7ZX/AEkg8df+G4tf/k6gD9MKK/M//hzr+2V/0kg8df8AhuLX/wCTqP8Ahzr+2V/0kg8df+G4tf8A5OoA/TCivyH1DwP+1J/wTj/4KUfsq+HfGX7XPij42eFfjH4i1PSdT0i+8K22lQxxW9mJOSJpixLSqRjYVMYOTnFfrxQAV+dvwz/5WjviT/2b9Yf+niKv0Sr87fhn/wArR3xJ/wCzfrD/ANPEVAH6JUUUUAFFFfir/wAE6PgL+2N/wVE+A+qfFiH9unxj8O4b7xTq+mR6Hb+CrS/itVtrt4xtkFxCNpHRQgCgYyaAP2qor8z/APhzr+2V/wBJIPHX/huLX/5Oo/4c6/tlf9JIPHX/AIbi1/8Ak6gD9MKK/M//AIc6/tlf9JIPHX/huLX/AOTqP+HOv7ZX/SSDx1/4bi1/+TqAP0wor8z/APhzr+2V/wBJIPHX/huLX/5Oo/4c6/tlf9JIPHX/AIbi1/8Ak6gD9MKK/M//AIc6/tlf9JIPHX/huLX/AOTqP+HOv7ZX/SSDx1/4bi1/+TqAP0wor8z/APhzr+2V/wBJIPHX/huLX/5Oo/4c6/tlf9JIPHX/AIbi1/8Ak6gD9MKK/M//AIc6/tlf9JIPHX/huLX/AOTqP+HOv7ZX/SSDx1/4bi1/+TqAP0wor8z/APhzr+2V/wBJIPHX/huLX/5Oo/4c6/tlf9JIPHX/AIbi1/8Ak6gD9MKK/M//AIc6/tlf9JIPHX/huLX/AOTqP+HOv7ZX/SSDx1/4bi1/+TqAP0wor8z/APhzr+2V/wBJIPHX/huLX/5Oo/4c6/tlf9JIPHX/AIbi1/8Ak6gD9MKK/M//AIc6/tlf9JIPHX/huLX/AOTq/IX/AIKN/wDBWP8AbW/4JofttePvgpb/ALUPiXxnH4LubVP7YufD2nW73hnsre5z5UkcxjC+dtwJGB254yRQB+0H/Bq//wAoNPg5/wBfGu/+nu/r9Cq/PX/g1f8A+UGnwc/6+Nd/9Pd/X6FUAFFFFABRRRQAUUUUAFFFFABRRRQAUUUUAFFFFABRRRQAUUUUAfnb/wAEhf8AlKB/wUI/7HzRP/SCav0Sr87f+CQv/KUD/goR/wBj5on/AKQTV+iVABX5q/8ABJH/AJTY/wDBR7/sNeDf/SHUK/SqvzV/4JI/8psf+Cj3/Ya8G/8ApDqFAH6VV+af/BTf/lP3/wAE9v8Auc//AE2x1+llfmn/AMFN/wDlP3/wT2/7nP8A9NsdAH6WUUUUAFFFFABRRRQAUUUUAFFFFABRRRQAUUUUAfmf/wAHaH/KIHVv+xu0T/0oNfphX5n/APB2h/yiB1b/ALG7RP8A0oNfphQAUUUUAFfnb8Cv+VnD46f9kY0X/wBLI6/RKvzt+BX/ACs4fHT/ALIxov8A6WR0AfolRRRQAUUUUAFFFFABRRRQAUUUUAFFFFABRRRQB+dv/BXT/lKd/wAE9f8Asd9f/wDTfBX6JV+dv/BXT/lKd/wT1/7HfX//AE3wV+iVABX52/DP/laO+JP/AGb9Yf8Ap4ir9Eq/O34Z/wDK0d8Sf+zfrD/08RUAfolRRRQAV+dv/Br/AP8AKL9v+x88Sf8Ape9folX52/8ABr//AMov2/7HzxJ/6XvQB+iVFFFABRRRQAUUUUAFFFFABRRRQAUUUUAFFFFABRRRQAUUUUAFfx3/APBzD/ynD+PH/X7pf/pnsa/sQr+O/wD4OYf+U4fx4/6/dL/9M9jQB/QN/wAGr/8Ayg0+Dn/Xxrv/AKe7+v0Kr89f+DV//lBp8HP+vjXf/T3f1+hVABRRXH/tAfHrwr+y98F/EfxB8b6k2j+E/Cdm1/ql6ttLcm2hXALeXErO3UcKpPtQB2FFfG3g7/gvj+zH458ceG/Dtn4s8XQ6l4u1a00PSvtvgHXrKC5vLqVYYIvOms1jXfI6jLMAM5JAya+yaACiiigAooooAKKKKACiiigAooooAKKKKACiiigD87f+CQv/AClA/wCChH/Y+aJ/6QTV+iVfnb/wSF/5Sgf8FCP+x80T/wBIJq/RKgAr81f+CSP/ACmx/wCCj3/Ya8G/+kOoV+lVfmJ/wS78XaT4F/4LJ/8ABSbVNc1TT9H0u11rwWJry+uUt7eLdZ36LudyFGWZVGTyWA6mgD9O6/NP/gpv/wAp+/8Agnt/3Of/AKbY6/SqKVZ4ldGV0cBlZTkMD0INfmr/AMFN/wDlP3/wT2/7nP8A9NsdAH6WUUUUAFFFee/E79qfwP8ABz40fD34f+JNYk0zxR8VJr238MwvZTtBqE1pCJ5ojOqGGKQRnKrI6mTBCBiCKAPQqK4LSP2mfBevftI6x8JbPVZLnx54f0O38R6lYR2cxjsrO4leKFnn2eSJHaNyIt/mFVLbdvNd7QAUUUUAFFFFABRRRQAUUUUAfmf/AMHaH/KIHVv+xu0T/wBKDX6YV+Z//B2h/wAogdW/7G7RP/Sg1+mFABRRWf4q8XaT4F0KbVNc1TT9H0y3KLLd31ylvBEXdUQM7kKNzsqjJ5LADkigDQr87fgV/wArOHx0/wCyMaL/AOlkdfoirB1DKQysMgjvX53fAr/lZw+On/ZGNF/9LI6AP0Soor5T+Pn/AAWo/Z5/Zp+O3iX4a+KvE/iZPGXhA2y6vZaZ4L1nVUsjc20dzCGltbWSM7oZUbhjjJBwQQAD6sory39kT9sz4eft0fCufxp8M9Yuta8P2up3GjzTXOl3WmzQ3cG0SxNDcxxyKVLAHK4zx2NepUAFFFFABRRRQAUUUUAFFFFABRRRQB+dv/BXT/lKd/wT1/7HfX//AE3wV+iVfnb/AMFdP+Up3/BPX/sd9f8A/TfBX6JUAFfnb8M/+Vo74k/9m/WH/p4ir9Eq/O34Z/8AK0d8Sf8As36w/wDTxFQB+iVFFZp8Z6Ovi3/hHzq2mjXjai+Gm/ak+1/ZyxQTeVnf5ZZWXdjGVIzkUAaVfnb/AMGv/wDyi/b/ALHzxJ/6XvX6JV+dv/Br/wD8ov2/7HzxJ/6XvQB+iVfAy/tt/tPftj/F34pj9mrw98FbP4d/CHxFc+EJNS8eSahLdeMtXtFU3cVoLR1S3gjdhGJpPMDNgjjcF++a/Of/AIImfGfwp+zh8N/2gvhP468SaN4Z8ZfCX4oeJNR12PVrxLOSXTbu4N5baqfMI/0eWGTIckjC5JGRQB7J+zr/AMFmvgb8Sv2ffBfin4hfEX4d/Bvxb4j0wXWo+EfFviux03U9InSWSCaNop5I5CgmhlCOUXeqg4GSB6p44/4KC/An4aeG/C+s6/8AGP4ZaTpHjZBLoF9c+JbRLfWIycebBJ5m2SIHgyKSgJAJGRXxH+2l+0zpf7cn7Ov7EvxV0/w3daHpPjD9pLw4dNi1BQbi6sY5tUhhuG+UEJOkSzIp/glTPNd98Po/B9h/wVu/bHj+K6+G4dOX4beF/wCx11gRLGPCX2a//tPYJOPsv23zfOx8u7y938NAH29afFjwtf8AjyDwtB4k0GbxNdaV/bsOkR6hE19Lp/mCL7YsIbebfzGVPNA2biBnJxXL6B+2N8I/Fd/4btdL+KXw71K68ZXl3p+gQ2viOzmk1u5tMC6gtQshM8kO5fMSPcybhuAzX4Z/sqeOvihpHjv9mH4f6TJrFl8UPjT+zIfA+ganIjtJ4f0648TSTjUmLcr9m0W3eaPPV0hUdRXnWq/Bm8+HHgz9mm1+HUN0uo/A/wAffGXxV4btBKzSXI8Pahp16lqx6v5sNm0Jz18ygD+jUfGXwgfiy3gH/hKvDv8AwnK6X/bZ8O/2lD/aosPM8r7Wbbd5vkeZ8nmbdu7jOeK5f4PftnfCP9oTxxrHhnwJ8TPAvjDxD4fBOo6do+t295c2ihtjMyRuTtDfKWHAbgkHivxR074h+Jv2qf2z/wBpD9oTwPJq7Xnxq/Z48fzeAI1Dx3C6Rpl1pmlWTxRn545ppbW6uADg7rhOO5+jvjemjXfwv/4J8p+z82kf8Jv/AMI5qZ8P/wBkFfNGjf8ACKXIu92znZ9r+y7t/wDy8bc/PQB+hVt/wUN+At34z8S+HY/jN8L/AO3PBtvcXWuWR8TWay6TFb5+0PMDJ8iw4PmE/wCr/i21R8K/8FNP2b/HV3dW+ifH/wCCusT2Nlcalcx2XjbTbh7e1t42lnncJMSsUcas7uflVVJJABNfIP7BWu/s7L/wTw/YFh17SRrHiu5msrPwgmmNIL+z8Sf2fcf2zNKIpEcwLILz7UJN8eXTzEJ2443+yrWD/gnj/wAFWJI7a3SSHxn46RGWMAov/CLadwD2HJ496AP1W0XWrPxJo1pqOnXVtf6fqEKXNrc28olhuInUMkiOpIZWUgggkEEGsrS/it4X1z4iar4RsvEmg3nizQraG81LRYb+KTUNPgmz5Ms0AbzI0fadrMoDYOM4r4W/4J9/tkfE7wN8X/gL8EvHV98L/GmkfED4XHxBpN74OsLux1Dw0lhBZKE1KKa7uVeOVZwizIYgZY2XywOnB/8ABbn4t3n/AATa/al8O/tHaPbT+X8Qvhv4j+FOovErbf7WW3k1Pw+cL1ke5iuYd3UK/cdAD1T9sb/gshpPgvx5pPhn4TeN/wBn0Wt1pMes3/jnxz4yW38M2qTXN1bW9rai1LPe3TSWV4zojxpClvl3BdRX0/8AAP4oxad4F8A+HfGnxK8D+LviJ4o0d9Vhn0qWGzj8RRptea4sLYSMz2sYmiAdS/ylCxy3PwR/wTT/AGRfCH7DH/BR7xD4E8XQaJDq2l/s/eErbRLi8KeVcWlubuDXpF3/ACjfdRwySgcbXUnANfNf7FD+PLf4u/sgS/DfxD4G8KwSaT8VpPCF34v0q61DTo/Dx16E2ieVFdWr4MO0xES7RFswCMAAH7O/FT9q74XfAu91C28bfEjwH4PuNIsINVvota1+1sHsrOec20NzIJXUpFJODErthWcFQS3Fcr4O/wCCkX7PHxEknXw/8ePg5rjWrQJMNP8AGenXJiaaZIIQ2yY4Mk0kcag/ed1UZJAr4L/4JVftcal+3h/wV08VeLvE2j6Ha6tZ/BdfDt8+ku1xo2qy6f4w1a1N5ZPJlmtpfK3LuJKncu5tu4+NeMNH1WT/AINrvCf/AAih02x8V3HxneLSrq5iBhiuv+Fg3YgaXAJMaybCRg8DpQB+vnxB/bB+E/wosfFNx4m+JXgPQYfA8tvb+ITfa7bQtoktwnmW8VwGfMUkqYaNGAaQEFQc1u/Bv43+Df2h/ANr4q8B+KdA8Y+G75mSDUtHvo7y1dlO103xkgMrZDKeVIwQDX5QfAb4g+Bbf4N/s0/D+x8B6fqv7RV18WNUXxNceP8AV7mOPw548s9PubjUdV1EW5UX80yHNkh+Rknh8tkKDH0F/wAEMvE13r3xc/bKjvvEHhnxFew/GOZry58O2j2WlvdHTLJLhoYHmmZf3sTIzGRi7RsxPYAH6DV/Hf8A8HMP/KcP48f9ful/+mexr+xCv47/APg5h/5Th/Hj/r90v/0z2NAH9A3/AAav/wDKDT4Of9fGu/8Ap7v6/Qqvz1/4NX/+UGnwc/6+Nd/9Pd/X6FUAFfI3/Ben/lDp+0N/2KFx/wChJX1zXlH7c37LcH7bX7Ivj/4T3WszeHrfx5pMmlPqUVsLl7MOQd4jLKGxjpuH1oA+bv8AgrX/AMmv/s2f9lq+Hf8A6c4K+WfiJ/wUR+MXxJk+NnxC8D6n+0Zqvjr4d/EfUdB8E+B/C3w2vtU8Farpml3yW0lre3MOnyrJcXax3LPJ9pVoGkjCbNnzfpD+1X+xjbftQ/DT4deG5/EE+jp8PfGXh/xfHPHaCY3raTcpOsBUsuwSlNpYE7c5weleQ+Of+CU/iO68Q/EXR/BXxr1zwF8Kfi94mbxb4r8OWWirJqq3szxPff2bqgnRrKO7MQaQGGYqzyNG0Zc0AeGafrHx4/ap+Jf7ZmpaV8ePG3gO1+C+uCPwDpFhZ2CQWl2mjW96U1AS20jXFsXZFMO4Y8ycksfL2fPPi/8A4Ks/E345WvxC8axfEL47+DZ9P+C3hPxt4b0j4e+EoNX0Ox1m+027nujqc01jcJb2f2iGLD3E8CmJZju+UlffPg1+wp8WPjP+1Z+29F4e+J+sfCfwr8RPGMOhalbXPhMaguqaedHtUa70yZ5Yfs9xiWaLz8Tx/Kv7vdGCPYfEH/BHPXfCXi/xo/wm+MjfDPwt458C6J8Pb3SW8JQavPbabpVnPZweRcSTqEkMVxJ8xjYZ2nBxQBw3wY+IXxm/4KN/HTx54SX4z6p8M5vg34A8ISeb4IFhcWOteKNY0ptRlv5JpIplubCMGFEgQiOVWdifuk+b/sW/tg/FT/gqn+0T8HdPuvit48+FujeIv2fI/G+rWvgxdNh+165D4gm0uebN5aXO2JwjMI1A24QZ4O76UT/gkbq3wTvoZPgL8YNQ+FMeoeA9I+HniBb/AMPQ6+2qWelwPb2N/Exlg8jUY4ZZE84+bCQVzASortP2ZP8Aglt4V/ZL/aJ8HeNPCesXkOkeCfhLb/Cex0Wa3Vmkhi1D7ab6ScMN0zvncoQAli2R92gD4a/Zz/aZ+PX7SzfsT+CpPjV4r0aP4nX/AMU7fxprdta2P9qavaaJqgislRjbmOKZY1EXmIi4WR2wXCkbeq/t9/FL9mj9pXTfg34o+KF/q2l/DH49aZ4f1XxTqkdsl1rHhXUPDF1rEUF/IsSI0kGzDzoqFhEpP8Ra58Uv+CZ/jT4BftZfsP8AgX4c+Otc0+68CzfFDXR4z/4RoXllZS6jPa3wtry28wIYZFuJrfaZo3cKWRlYcer/ABj/AOCBOi/tK/Dix034i/EnUvEHiLV/ihF8TPHGr2ujpYp4pKWTaf8A2VFCszNaWf2MiFQZJmC78li5wAfLPgT/AIKj/tF/EX4l/GTxxfap4i0X4f6L4/8Ahd4ksdGs9HW6m8N+BNUutQN088ccLzE3FhDazz43NGZCF24IrtPin/wVd8YfEH9or40XHw1+Js194B0X4pfCXQNDe3tY1ht7PVHePVoF8yIPiZkIYtkjHyla/RH4Kfsb2XwV/a++MXxYtNYa4b4t6f4d09tIFmsMOkJpEF1Cmxwx3iQXOcbVC7ABnPHz3+2l/wAEPNJ/bL1744Xl58SNZ8OL8bNY8JatcfYdNVptH/sGGSJVik80bmmEm7fgeWQMBqAPkP41/wDBWn42+Nvij+1l4m8LeKp/D/w10v4JXPjH4VJb28DsUttZk0tdYJdCWNzLaXUsYbKmCWA7cnJ92vP+CnvjH4o/tf8AhHQfCOreJvAulx/A/wASeI75viR4Sv8Awzo0mr2y2ZttQmku7aOSS1hLyNI8GUCMcgnbXsX7Sn/BGXwz8dda8aNpHiaTwbovij4KW3wUstKtNLWeHRbK3vpbqK5jJkUsVWQRCMgDCA7ucVv/ALUn/BKDw/8AtYeLtPvde8Vapaafa/CzWvhfPa2lqqyTQ6kLcNeLKWISSP7OCqFGVi3PAwQD5s/Yr/a58VeHf29PgD4ItfjB8UvjDofxf8F63e+KtS8VeF59L0O51Oxgs7iO80GWWwtPMt2MsylYTJCI5ISTvINfqJXxX8KP+CWnxA0L9o/4N/E3xz8eD4w1b4J6XceHtG06x8Gw6Tp1xptxaiC481PtMz/bJfLt2adXEeIAqwLnI+1KACiiigD8V/2f/wBrr44fsy/8FWv247f4R/s06t8fLXV/Gulyalc2fi610IaM6WLCNGWaKQyeYGY5XGNnfNfR3/D1v9tD/pHN4p/8Otpn/wAi1Y/4JC/8pQP+ChH/AGPmif8ApBNX6JUAfnL/AMPW/wBtD/pHN4p/8Otpn/yLX53/AAR/ax+O2vftV/8ABQ6J/wBj3WPFlx8VNP0qx8d+Hf8AhOrK3bwJD/Zl/CvmTNAVuvNiklkBjC7PJxySCP6Kq/KT9hT4OWv7Q/8AwVB/4KleA77VNW0XTvGM3hTRr280uRI7yK2n07UY5hE7qyo7Rs6h9pKlsjkCgD8Iv+Cc/wDwWh/am/Ya8RaT4e+FfjLW/EmkzSpbWvgvVIJNa066J+VYYLckyREnHFs0bEgDkcV+vUH7VPxk/a3/AOCvX/BPPxJ8aPgfqPwQ8QZ8XrBZ3WoJMNWjOlIWnW3bFxaYYY8qcbhkEM3OP1C/Yp/4Jf8AwH/4J6aCtn8J/hxoPhu8aLyrjV2jN1q14O/m3kpaZlJ52BggzwoHFfJ//BTf/lP3/wAE9v8Auc//AE2x0AfpZRRRQAV8c/8ABcr4Ga18SP2Hrjx54Nt/O+I/wD1iz+J3hYqm6R59MfzZ4AACWEtr9oTZyGYpkHAFfY1eN/t1fs++P/2nvgLdeDvh78VX+EOoatI8GpaxH4eh1qS50+S3mhmtkjkkj8l2MqOsyNuRohgEEigD8yP2f/2jPGXx3ltfix4N1fV/AOoft5fHBPD2na8sMTalo3gjQrG5iiWBZlkjhvJhZ3IDFHRDcu4y2Gr6D/4KEX/x/wD+Cen/AATW/aI1q3+MGoeIbfSb7Qpvh54ivUgm8TaRb3GoWUF9bXj/AGdYJgrSSCKQq7lJSHOVWvc/if8A8EsvDOsfsh/CX4X+BfEGoeAdQ+A9/peseBvECWqX0mn31jG0QluIGKLcrPHLOsyFk3+cxyDivOfEH/BGvXvixc+Irz4hfGq+8R33xJ8WaN4h+IK2HhmPTrTxBZaO0L6ZpFrEZ5WsbWKSIu7B5ZJTK5LgnNAHzp8Sv2tPjR+zn+1D8YvgRpfxl8Za/ca58Q/hn4A8K+KPEdnpt5qPhdNdtb+81G5RYbWGCWTybSRYxJEVDeXnuaj/AOCjX7X/AMYf+CdXhv8AaM+Fmi/Ffxh4km0T4feGPiL4M8TarDa3WvaCl14lj0i/s3kWAJch8F4y8ZZBIy5bC7frj45/8EiNJ+NvxZ+MnjZvHWsaF4i+JWqeEfEOhX1lYRNN4N1Xw4kgtLqLzCyXAdpDvjdVBRnXPzbhyvxm/wCCMurftPfCn4yQ/Er4uf298S/jDp2i6JJ4m0/wqmn2Hh7TdKv1v4LS0sDcyNtebzHkaS5cs0mRtChKAPkz48ft+fGH4O/Bf9rN/BPxT+Ll1o3w98D+HtY0G6+KHhyz0PxfpuqXWqmG4kt7NrK1mk09rcKnmz2+zzd6xscMT2v7Sn/BXv4n+Df+CiHjrWvDN1HJ8DPAPw48cPpGmNGph8Wa54dt4ZLu7Z9u/wAhLuc2alHwTZzNjkV7l8ef+CJ2sftZ6L8WL34ofGu+8ReN/iT4Ms/AVnq9h4Wg02z8PaXBqSakypaLMxmlkuEBMjyjA4AAr0CP/gj54Bg1f4U2q31w3g74Z/DrXPhzPoctsH/4SC11aKCO6uJ59wIlfypHchSXed2JB6gHzh+wl+1N8Wrz9oD4ATprH7THxK0r4naZcJ8TX8X/AAzvtJ8O6HdSaf8Aa7a/024bT7eGC3FyhtwgldHinRvmdQx/Uevk/wDZq/4J1eOPgz43+Gv/AAlHx01zxt4F+DNhNp/g/QE0SPS55ka2+yQvq90kzjUXgt8rGRDAN+JGDuoavrCgAooooA/Mz/g7Xdo/+CPWssq+Yy+LNFKrnG4/aDxWz/w9b/bQ/wCkc3in/wAOtpn/AMi1k/8AB2h/yiB1b/sbtE/9KDX6YUAfnL/w9b/bQ/6RzeKf/DraZ/8AItecfth/8FD/ANqz4zfsm/Ezwn4w/wCCePiLTvCviLwvqWn6tey/FPTXSxtpLaRZJ8fZgf3akuMEHKDBB5r9Ya4X9pn4D2H7UXwA8W/DnVtT1bSdG8babLo+p3GmSJHdmzmGy4iRnVgvmRF4y20kCQkYIBAB/IZ/wTf/AOC1f7Vf7EfiHRfDPwt8W614u0d5Vt7PwTq1tJrlhc5wFhggz50OcfdtnjJPrk5/av8A4I8ftBfEv9p7/guP8VvGHxa+Fd58HfGmofBrSVufDt1cGWRI1vYtk21lWSHzBz5Ug3pjBz1r9DP2L/8Agmf8C/8Agnz4bXT/AITfDnw/4XnaMR3GqCH7Tqt6O/nXkpaZwTk7S+wZOFA4r5j+BX/Kzh8dP+yMaL/6WR0AfolXxL+wN/yl3/b3/wCwx4G/9RiGvtqvGfgV+x9b/BD9rD46fFSLXptRn+N13ol3NpzWojTSTpumpYKqybiZPMCbySq7Scc9aAPzg/Zm+MXjCPxbc/BPwV4q1DwHefHD9q74m2+reIdPhhkvrLSdN+0391DamVHSKebZFGspRjGCxAzgjp/iX+2r8ZPg/wDG3xV+ytafEjWNS1eb4teDvCOjfEK9trSTXtL8P65pt3qM6t+58iW8hGnXUEc7xNkTo7fOtfRkn/BH6PRPC91ceGfiRfaD8QNP+L+t/F/w14j/ALFjuI9IutUaYXGnz2zSD7TaNDPJE4EkTuNrBoyBVfXv+CN6+PPh54q1DxJ8TtSvvjh4m8c6V8Rk+INpokNrHpGr6VGsGmpb6c0jp9jgtw8PkSyyM6zy7pSzbgAch+3OPjx/wTz/AOCeP7UHiSz+L+peKNK0PRbPU/h5rOqrDceJtBmLKl7DdSC3SGeLeUaFmVnAeRW4VTXg37SX7afxg/Yf+Lvxx+G9l8XPiR4z866+G+g+HNY1bR7LWtY8PS69d3yX9xbWtlZxi6mEMB8mHyZCZBGArk7W+lPH/wDwRr8SfHq08cS/Ej433Wvap8WNT0b/AITd9K8Kx6baX+iaU4lttHsonuJnso3lMjzS+bK8u/BwAK7f9oX/AIJLaD+0V8UfjJ4q1DxhrWk6h8UrDwwumzadbRpc+E9R0Cee5sr+CRiwkbzpVYoyAbUK5O/IAPnDw/8Atd/FL4U+Bv2qLLSNS/aE1L4f+F/g1f8AjTwj41+KHgi60O/0PXreC7SeyWa6srZbkHFpcxhkYL+9UZUbRyPhv9sn4wfsY6pY+JfEXxO8dfEyG7/ZP1P4vXmh+J1077NBr8L6dsWM2trA6QhppEKszkK55JAr0T/goJ/wTe/aG+MPw8/smT4t33jzWvjPrOj/AA/8Y3ul+G00rSfCfg5Fvp7q4g083j7riW5NuJpvOLujbEWNBgP/AGiv+CbXxqb9pz4Z+JtU8ZaX8WfDfizS7r4N+NdJ0/wXDodvpPg3UI3mu5lZbuQqwltreJSoyol4HFAHpvwC/ZQ/aA17wp8NfEVx+0l411TTfH3hbz/iGt0unx3Vhez2sc9vd6AFsWitvLuC0TRTB4zA+cGRQx+R/FHx4+OHwy/4JqftkfFyP9oT4q6t4o+DfxB8Q+A/DkV+mkNaRWtlq9pbQ3UiR2CM915TuCwYRnecRjjH2t+zZ/wTB8WfC74n/CXVvH3xovfiR4f+AmlXOl+BNJXw3HpMsPnWws1uNSnWeQX08dpmJWWOBcsXKlySa3jb/gj/AKf4z/Yn/aG+DLeO7y3t/j9451fxtPqo0pWfRX1C/hvDbrF5oEoQwhA5ZSwbOBjFAHxb8cv2+PjB8Hvhn+1cvgn4qfGC60LwD8L9L8Q6Jc/FPw3Z6F4u07WZtSeGSa0s3sbSeXTzbqqmWa3MYmyqMTuz3v7Sn/BXH4leDv8AgpLrGoeG71ZPgR4B8B+Oglh5aMnivXfDemRXl9MX27/JhnuI7RdjAGS1uOvFe3fHD/gi3rf7V1l8UNR+KXxsvfEvjL4geA1+HVhqVh4Wg0ux8P6Wb+K/lK2izOZ5pJ4YyXeUYVcAV3Wk/wDBIHwPouo/A+3i1S6l8M/BzwX4h8GT6VPb+Y3iePWoLeK8ubibeGWWR4pZXIDb3uHOR3APmX9hX9rP4uax8Y/2dtWj1j9pj4kWvxStHT4nxeJ/hnfaZ4Y0WS405rm3vtNum0+CGC3iulWEATOssMob5mAY/qlXyT+zb/wTe8bfBXxb8M7XxB8dNc8YfDn4LwS23g/w4mhx6bcyobZrS3GrXkczDUPs1uxWMLDAC4SRw7KDX1tQB+Wv/BwR8RvFXwk/bb/YZ8SeCfA9x8SvFWk+Ldem07wzBqMenSaxJ9itl8oXEiskfyktkqR8uO9dh/w9b/bQ/wCkc3in/wAOtpn/AMi1Y/4K6f8AKU7/AIJ6/wDY76//AOm+Cv0SoA/OX/h63+2h/wBI5vFP/h1tM/8AkWvjnwR+39+0xZf8F2fGvji3/Yx166+IV58IrTSbrwGPH9is1lp66lHIupG88jy2VpAI/KCBgTnOOK/eCvzt+Gf/ACtHfEn/ALN+sP8A08RUAV/+Hrf7aH/SObxT/wCHW0z/AORa/L//AIOVv2yPj58WfDHwZ8XePP2bfE/7M/iHwbrF8nh/xRD48t9Ru7kzQxmWCM2sUUkRHko+/dxyB941/S1Xzh+2p/wSu+En/BQ74n+CPEHxg03UvF+mfD2K4/sjw7Jevb6SbidozJcTpFtkmbEMShWfywFYFG3GgD8RP+CLn/BwL+3N8Q/GVn4JtPhvqn7U+j2rJFPJJD9h1LTUPC+bqoXyEXgnfeKzMePMFfpn/wAGuE8lz/wSxjkmha3mk8ceImeJmDGJjfOSpI4ODxkcV98/DT4W+Gfgx4Ms/Dng/wAPaJ4W8P6cuy103SbGOytLceiRRqqr+Ar4L/4Nf/8AlF+3/Y+eJP8A0vegD9Eq8Z/aF/4J3fAn9rLxrpviT4lfCTwD4217SVVLfUNW0aG4uPLXJWN3K5kjBJIjfcgJJxya9mrznxJ+1L4U8KftO+HfhJeS30fi7xNoF74lswIP9F+x2ksMUxeTPysGnTAxyMntQB0XiD4O+EfFmmeHrHVPCvhvUrPwje2+paFb3emQzRaLdW6lbe4tlZSIZYlZgjx7WQEgEZrnPjv+x78KP2or3R7n4kfDfwP47uPD8vnabLr2i29+9k2ckIZUYhSQCV+6SBkHArxLRP8AgtN8EvF37KWrfGbQbnxR4h8E6X4zXwHHJp2kma61LUnmhhjFvFuBkjkeeLa2RkN0q14I/wCCwfwr8Y6lZ6fcaX4+8O6xdfESw+Fz6brWhG0vLXWryzkvYElQudsZgjLF+xIGOaAPoaP4NeD4viHY+Ll8KeG18Wabph0Wz1oaZCNRtLAvvNpHPt8xICwDeUrBMjOM1k6T+y/8M9B1bT7+x+HfgWyvtJn1G5sbiDQbWOayl1DH9oSRMsYKNdYHnMpBlwN+6uX+CP7dvw7/AGh/2l/ip8J/CmpXWpeK/g29jF4lxBi0glu0kZIo5c4kdPLdXAHyMpU8ggcP+0V/wVX8A/s2fGbxR4H1Hwx8T/EereCdAg8T6/N4b8NSana6Rp83nbZ5mRshQIJScKSAh60Ae1eCP2ePh/8ADPUNHu/DfgXwf4fuvDulPoOlTabottaSaZpzyLK1lA0aAxW7SIjmJMIWRTjIBrE+D/7GXwj/AGe/HOteJvAnwy8B+DvEXiLP9p6lo2h21ldXoLbiHkjQMQW+YjOC3Jyea8u+JX/BWP4Z+DZvDsPhzS/H3xQuPEHhK28feT4L0CTUpNO8P3AJh1K4DNHtjkAbZEu6d9jbYmwaq/En/gr38KfCFj4cm8M2fjf4qf8ACR+EV8fLH4K0U6hJYaAzFF1G4DvH5cZZXURjMxaKQCMlSKAPWPAn7FHwe+F3xk1P4ieG/hb8P9B8eayZGvfEFhoNrb6lcGTJlLTqgfMhJLnOXPLZNdGfgR4HPh3xZo//AAhvhT+yfHk89z4msv7It/s/iKWeJYZ5LyPZtuGkiRI3aUMWRFU5AArx74df8FU/gz8V/wBpT4f/AAr0HxBdX3iT4oeBYviJ4alFoy2epaXI0oXEhwVnxBMxiZQVEbZwRiqsH/BW74IHXP2gLO48SXdnB+zO1pH43vZbF2t7aS584RxQFNzzyeZBJEURd3mYUAkigD1D4IfsffCT9mW/vrr4b/C34c/D261SNYrybw14as9Jku0U5CyNbxoXUHkBsgGvLf8AgoB+xt4q/bb8Z/CPQXuPCNn8L/B/jLTvGviP7Ws02rajLp7vLBZwR7PKEUrlPMkZwwVWUK244p6H/wAFZfAt74f8cSat4L+LXhXxJ4B8Pp4uv/CmteG/s+u3WiM5Q6jawLIyzwoQwdUcyxlCrxqxVS7xB/wWD+COjQ+KJLXWtU1z/hHIPDEtuuk2DXkniJ/ESytpMGnIp3XM0ywudgAKgEnABIAPYPj9+yV8Lf2q7HTbb4mfDvwV4/g0eUz2KeINGt9RFo5xuMfmo23dgBgOGAwciqvxa/Yt+Dnx8sdDtfHXwm+GfjW28M25tNHi17wvY6lHpMJCAxW6zRMIUIjQbUwMIvHArz/xN/wVG+F/g/8AZ6+MPxM1FvEVv4d+BfiSfwp4qX7AHuYL6H7L5ixIrkSqDeQjcGwfmx05o/tB/wDBV/4afs6fErxZ4d1DSfiB4gg+HEFtdeOta8P+HpdQ0vwPDcRiWJ7+RSG5hIlZYEmZI/ndVXmgD2zwN+z94D+F+s2upeGfBHhHw7qFlpMegW91pmj29pNBpscjSx2SPGgK26SO7rEDsDOxABJNQr+zd8O0+Hlr4RXwD4LXwnZX41W30UaJbf2dBeC5N0LlINnlrN9oYzeYF3eYS+dxzXjvx8/4Ko/Dr4GeNbzQrTSPHXxFutD8PweK/EEvgrRv7Xt/DekzhzDeXUgdRtkSOSRY4vMmaNC4jK4J53xl/wAFlvhz4W8eeDNBsvBfxi8Tt8SrZr3wdfaJ4Te6s/Fdutml68tk+9TKq27h24BAzkcUAez/ABa/Yi+Dfx6Guf8ACafCn4d+KJPE01rcavNqXh61uJtTlto2jtpJpGQvI8UbMiMxJRWZVIBIO78Jf2b/AIefAKW8k8C+A/BvguTUre1tLt9C0W205ruG1V0to5DCil0hWR1jVshA7BcZNeO+Kv8AgrD8IfAXwB+LXxI8QXmuaH4e+CusLoHiZL3TzHdxX7Q2sq28UW7Mjt9sgQDI+csOACa97+GfxA0/4s/Djw/4q0kzNpPibTbbVbIzJskME8Syx7l7NtcZHY0Abdfx3/8ABzD/AMpw/jx/1+6X/wCmexr+xCv47/8Ag5h/5Th/Hj/r90v/ANM9jQB/QN/wav8A/KDT4Of9fGu/+nu/r9Cq/PX/AINX/wDlBp8HP+vjXf8A0939foVQAUUUUAFFFFABRRRQAUUUUAFFFFABRRRQAUUUUAFFFFABRRRQB+dv/BIX/lKB/wAFCP8AsfNE/wDSCav0Sr87f+CQv/KUD/goR/2Pmif+kE1folQAV+av/BJH/lNj/wAFHv8AsNeDf/SHUK/SqvzV/wCCSP8Aymx/4KPf9hrwb/6Q6hQB+lVfmn/wU3/5T9/8E9v+5z/9NsdfpZX5p/8ABTf/AJT9/wDBPb/uc/8A02x0AfpZRRRQAUUUUAFFFFABRRRQAUUUUAFFFFABRRRQB+Z//B2h/wAogdW/7G7RP/Sg1+mFfmf/AMHaH/KIHVv+xu0T/wBKDX6YUAFFFFABX52/Ar/lZw+On/ZGNF/9LI6/RKvzt+BX/Kzh8dP+yMaL/wClkdAH6JUUUUAFFFFABRRRQAUUUUAFFFFABRRRQAUUUUAfnb/wV0/5Snf8E9f+x31//wBN8FfolX52/wDBXT/lKd/wT1/7HfX/AP03wV+iVABX52/DP/laO+JP/Zv1h/6eIq/RKvzt+Gf/ACtHfEn/ALN+sP8A08RUAfolRRRQAV+dv/Br/wD8ov2/7HzxJ/6XvX6JV+dv/Br/AP8AKL9v+x88Sf8Ape9AH6JV+Xv/AAV1+FfxH+Mf/BVX4I+D/Aen6xbWvxJ+H2veDNe8TWsTiLwxpdxe2U2oT+aBtSdrO3uIoQWU+bNGRyMH9QqKAPxJ+H/whfRvg/rX7P8A4b8H+I9NvfEn7Z15qOi2VpoVz9k0rw5pmr2dxNftJsESW0VvAAm5xvJULuwSMn9vXR/id4B+NHxI8TeA/Aet+KPFVn+174Y1bw9ZfYZfIv5F8Izwwys4XAtxcNGryZ2ryCQa/cyigD86v+CTf7H9x+xp/wAFD/jx4aZdR1Jf+EE8Gzal4juLdlXxLrEsmr3GpXhkIw8klzO8jAElBIq8ACvDv+Ck/h3Q/wDh5T+0W3i7xl8avAeneJvhDo+m6O3gbTr2ceJ7oHUQ1lIbe1m8wfPGuzdHxMRuGcj9hqKAPyh/Yf8AjLdf8E5fjRrXjD47+Dda8A2/xZ+DvgOTRbTSPD95d2en6ho9hdWt14egSNJGiu8yxSR2rHcQ5UFmUk8h8IfEDfsrf8E1fBv7Pvxmf4rfs+61q3w/udfsfGPhvTftVxfPe3mozN4ZJFnO0dxbx3MINupjlb5fLMZBr9jaKAPwK8TfDT4ofDD4ufBX43W/wi1bw740/Zz/AGePBniGPwvpVjcRiSODXNRstS0lGcPIksmlXk7tE5eRWK79xBJd8Nf2GPid4V+Cn7VSy+FPEniDxtqFj8KPif4i0+306Tz/ABTqI1O/13WrSJSP38sbSyqIxuYtFEuMla/fOigD8zfiL+2f4Z+I37eD/tHeC9L8YeJ/hn8E/hBqmmare2OgXkT+JdX1O/s3tNBt45IlkmuF+z75FCssLSx79hJI+Gv2Pv2Mfib/AME//wBvDxT8cvFngW81nSPhrc+Gdf8AEngrS9OnuLHw3a6/Hq5mfR4lDedLoZuEjCIHxFNd7SmVI/oXooA/Cv8Aak/ZI8SfEz/gn1/wUG8X6br3xZt3vPjHq1xpPhbS5Nuj+Jbd20ZkujbeQ0k+4M2HRwpEC/3Tn6D+I3xSh/Y4tv27vhn4w8M+K9Y8YfGrWtR8QfD63tNBu78ePotU0K0sYbC1eOKRWa3uIWilRj+7R9+0Jk1+qNFAH5Mfse+Jm/4I0fFH4paV8adO166u/F3ww8BP4buLLSrrU4vE97o3h1NIvdJilhjkU3X2qAOsROWW73gbdzH2f4hWPifxx+2p/wAE6PEWo/DuXwHPDZeK7vWfD9khntfCMk/hn5bOSRI0RdjnyuVQFlIAr9AKKAPw1+Nn7MXjz9o7xf8A8FCtJ1fwvrUfw2+H934v8d6XG9nJjxf4iu/CyWGmLCu398lmsN3N8mczT2pHKCv16/YjsLjSf2MPhDa3UM1tdW3grRopoZUKSROtjCGVlPIIIIIPIIr1CigAr+O//g5h/wCU4fx4/wCv3S//AEz2Nf2IV/Hf/wAHMP8AynD+PH/X7pf/AKZ7GgD+gb/g1f8A+UGnwc/6+Nd/9Pd/X6FV+Gn/AAQT/wCC8/7K/wCw5/wSw+HHwx+KHxKuPDPjjw3Pqx1HTf8AhGdWu/s3nardzx/vILZ4zmOVDgMcZwcEED7D/wCIpv8AYY/6LPcf+Ebrv/yHQB+hFFfnv/xFN/sMf9FnuP8Awjdd/wDkOj/iKb/YY/6LPcf+Ebrv/wAh0AfoRRX57/8AEU3+wx/0We4/8I3Xf/kOj/iKb/YY/wCiz3H/AIRuu/8AyHQB+hFFfnv/AMRTf7DH/RZ7j/wjdd/+Q6P+Ipv9hj/os9x/4Ruu/wDyHQB+hFFfnv8A8RTf7DH/AEWe4/8ACN13/wCQ6P8AiKb/AGGP+iz3H/hG67/8h0AfoRRX57/8RTf7DH/RZ7j/AMI3Xf8A5Do/4im/2GP+iz3H/hG67/8AIdAH6EUV+e//ABFN/sMf9FnuP/CN13/5Do/4im/2GP8Aos9x/wCEbrv/AMh0AfoRRX57/wDEU3+wx/0We4/8I3Xf/kOj/iKb/YY/6LPcf+Ebrv8A8h0AfoRRX57/APEU3+wx/wBFnuP/AAjdd/8AkOj/AIim/wBhj/os9x/4Ruu//IdAH6EUV+e//EU3+wx/0We4/wDCN13/AOQ6P+Ipv9hj/os9x/4Ruu//ACHQBV/4JC/8pQP+ChH/AGPmif8ApBNX6JV+Xv8Awb//AB68LftU/tmftyfErwLqE2teCvF3jXRbjSdSazmtVu0WxmVvkmRHUg9QygjIOMEV+oVABX5q/wDBJH/lNj/wUe/7DXg3/wBIdQr9Kq/NX/gkj/ymx/4KPf8AYa8G/wDpDqFAH6VV+af/AAU3/wCU/f8AwT2/7nP/ANNsdfpZX5N/8F0v2jPCH7Hf/BXz9hX4o/ETUptB8C+Fx4uOp6mtjPdrbebZQRINkKPIxLyIMKpODnoCQAfrJRX57/8AEU3+wx/0We4/8I3Xf/kOj/iKb/YY/wCiz3H/AIRuu/8AyHQB+hFFfnv/AMRTf7DH/RZ7j/wjdd/+Q6P+Ipv9hj/os9x/4Ruu/wDyHQB+hFFfnv8A8RTf7DH/AEWe4/8ACN13/wCQ6P8AiKb/AGGP+iz3H/hG67/8h0AfoRRX57/8RTf7DH/RZ7j/AMI3Xf8A5Do/4im/2GP+iz3H/hG67/8AIdAH6EUV+e//ABFN/sMf9FnuP/CN13/5Do/4im/2GP8Aos9x/wCEbrv/AMh0AfoRRX57/wDEU3+wx/0We4/8I3Xf/kOj/iKb/YY/6LPcf+Ebrv8A8h0AfoRRX57/APEU3+wx/wBFnuP/AAjdd/8AkOj/AIim/wBhj/os9x/4Ruu//IdAHL/8HaH/ACiB1b/sbtE/9KDX6YV+D/8AwX9/4Lefsz/8FDP+Cfc3wx+D/wAQLzxh441XxRpE9ppaeGtVtHuFjuMttee2RC3Iwu7JJwAa/eCgAooooAK/O34Ff8rOHx0/7Ixov/pZHX6JV+Qfxz/4KF/CT/gmz/wcY/FbxR8ZvE0/g/QvE3wm0bTtNuRpF7fi6nF0HKhbaKRgAsb/ADEAZUjOeKAP18or89/+Ipv9hj/os9x/4Ruu/wDyHR/xFN/sMf8ARZ7j/wAI3Xf/AJDoA/Qiivz3/wCIpv8AYY/6LPcf+Ebrv/yHR/xFN/sMf9FnuP8Awjdd/wDkOgD9CKK/Pf8A4im/2GP+iz3H/hG67/8AIdH/ABFN/sMf9FnuP/CN13/5DoA/Qiivz3/4im/2GP8Aos9x/wCEbrv/AMh0f8RTf7DH/RZ7j/wjdd/+Q6AP0Ior89/+Ipv9hj/os9x/4Ruu/wDyHR/xFN/sMf8ARZ7j/wAI3Xf/AJDoA/Qiivz3/wCIpv8AYY/6LPcf+Ebrv/yHR/xFN/sMf9FnuP8Awjdd/wDkOgD9CKK/Pf8A4im/2GP+iz3H/hG67/8AIdH/ABFN/sMf9FnuP/CN13/5DoAq/wDBXT/lKd/wT1/7HfX/AP03wV+iVfjL+0D/AMFV/gT/AMFNf+Cs37Ddh8E/GVx4zu/B/i/WrvV4/wCw9QsPskUunpsfNzBGGH7qTO3OAuTjiv2aoAK/O34Z/wDK0d8Sf+zfrD/08RV+iVfnb8M/+Vo74k/9m/WH/p4ioA/RKiiigAr87f8Ag1//AOUX7f8AY+eJP/S96/RKvw5/4Ikf8Fx/2Y/2AP2M9Q+Gvxa+Il14U8a6Z411+4utNPhvVbxoUlvnZMvBbOmSOo3ZHQgGgD9xqK/Pf/iKb/YY/wCiz3H/AIRuu/8AyHR/xFN/sMf9FnuP/CN13/5DoA/Qiivz3/4im/2GP+iz3H/hG67/APIdH/EU3+wx/wBFnuP/AAjdd/8AkOgD9CKK/Pf/AIim/wBhj/os9x/4Ruu//IdH/EU3+wx/0We4/wDCN13/AOQ6AP0Ior89/wDiKb/YY/6LPcf+Ebrv/wAh0f8AEU3+wx/0We4/8I3Xf/kOgD9CKK/Pf/iKb/YY/wCiz3H/AIRuu/8AyHR/xFN/sMf9FnuP/CN13/5DoA/Qiivz3/4im/2GP+iz3H/hG67/APIdH/EU3+wx/wBFnuP/AAjdd/8AkOgD9CKK/Pf/AIim/wBhj/os9x/4Ruu//IdH/EU3+wx/0We4/wDCN13/AOQ6AP0Ior89/wDiKb/YY/6LPcf+Ebrv/wAh0f8AEU3+wx/0We4/8I3Xf/kOgD9CKK/Pf/iKb/YY/wCiz3H/AIRuu/8AyHR/xFN/sMf9FnuP/CN13/5DoA/Qiv47/wDg5h/5Th/Hj/r90v8A9M9jX9BH/EU3+wx/0We4/wDCN13/AOQ6/nF/4LbfH7wv+21/wVJ+LXxO+GN5eeJ/BPia7sG07UU064t/PEWm2kMmY5kSRSJI3GGUZxkcEEgH9nxtYif9XH/3yKPskX/PKP8A75FSUUAR/ZIv+eUf/fIo+yRf88o/++RUlFAEf2SL/nlH/wB8ij7JF/zyj/75FSUUAR/ZIv8AnlH/AN8ij7JF/wA8o/8AvkVJRQBH9ki/55R/98ij7JF/zyj/AO+RUlFAEf2SL/nlH/3yKPskX/PKP/vkVJRQBH9ki/55R/8AfIo+yRf88o/++RUlFAEf2SL/AJ5R/wDfIo+yRf8APKP/AL5FSUUAR/ZIv+eUf/fIo+yRf88o/wDvkVJRQBH9ki/55R/98ij7JF/zyj/75FSUUANSNYhhVVR6AYp1FFABX5q/8Ekf+U2P/BR7/sNeDf8A0h1Cv0qr81f+CSP/ACmx/wCCj3/Ya8G/+kOoUAfpVTXiWUfMqt9RmnUUAR/ZIv8AnlH/AN8ij7JF/wA8o/8AvkVJRQBH9ki/55R/98ij7JF/zyj/AO+RUlFAEf2SL/nlH/3yKPskX/PKP/vkVJRQBH9ki/55R/8AfIo+yRf88o/++RUlFAEf2SL/AJ5R/wDfIo+yRf8APKP/AL5FSUUAR/ZIv+eUf/fIo+yRf88o/wDvkVJRQBH9ki/55R/98ij7JF/zyj/75FSUUARi1jU5Ecf/AHyKkoooAKKKKACmvCkp+ZFb6jNOooAj+yRf88o/++RR9ki/55R/98ipKKAI/skX/PKP/vkUfZIv+eUf/fIqSigCP7JF/wA8o/8AvkUfZIv+eUf/AHyKkooAj+yRf88o/wDvkUfZIv8AnlH/AN8ipKKAI/skX/PKP/vkUfZIv+eUf/fIqSigCP7JF/zyj/75FH2SL/nlH/3yKkooAj+yRf8APKP/AL5FH2SL/nlH/wB8ipKKAGJbxxtlY0U+oWn0UUAFfnb8M/8AlaO+JP8A2b9Yf+niKv0Sr87fhn/ytHfEn/s36w/9PEVAH6JUUUUAFRm1jY5McZJ6naKkooAj+yRf88o/++RR9ki/55R/98ipKKAI/skX/PKP/vkUfZIv+eUf/fIqSigCP7JF/wA8o/8AvkUfZIv+eUf/AHyKkooAj+yRf88o/wDvkUfZIv8AnlH/AN8ipKKAI/skX/PKP/vkUfZIv+eUf/fIqSigCP7JF/zyj/75FH2SL/nlH/3yKkooAj+yRf8APKP/AL5FH2SL/nlH/wB8ipKKAI/skX/PKP8A75FH2SL/AJ5R/wDfIqSigCP7JF/zyj/75FH2SL/nlH/3yKkooAj+yRf88o/++RTlgjUcRqPotOooAKKKKACiiigAooooAKKKKACiiigAooooAKKKKACiiigAooooAKKKKACiiigAr81f+CSP/KbH/go9/wBhrwb/AOkOoV+lVfzN/wDBQP8A4LA/Fj/gjd/wW5/ayj+F9j4J1X/hY2paDcamfEOnT3PlfZ9MSSIReVPFt/4/JAxO7O1cbecgH9MlFfy3/wDEZx+1j/0LfwT/APBBf/8AydR/xGcftY/9C38E/wDwQX//AMnUAf1IUV/Lf/xGcftY/wDQt/BP/wAEF/8A/J1H/EZx+1j/ANC38E//AAQX/wD8nUAf1IUV/Lf/AMRnH7WP/Qt/BP8A8EF//wDJ1H/EZx+1j/0LfwT/APBBf/8AydQB/UhRX8t//EZx+1j/ANC38E//AAQX/wD8nUf8RnH7WP8A0LfwT/8ABBf/APydQB/UhRX8t/8AxGcftY/9C38E/wDwQX//AMnUf8RnH7WP/Qt/BP8A8EF//wDJ1AH9SFFfy3/8RnH7WP8A0LfwT/8ABBf/APydR/xGcftY/wDQt/BP/wAEF/8A/J1AH9SFFfy3/wDEZx+1j/0LfwT/APBBf/8AydR/xGcftY/9C38E/wDwQX//AMnUAf1IUV/Lf/xGcftY/wDQt/BP/wAEF/8A/J1H/EZx+1j/ANC38E//AAQX/wD8nUAf1IUV/Lf/AMRnH7WP/Qt/BP8A8EF//wDJ1H/EZx+1j/0LfwT/APBBf/8AydQB/UhRX8t//EZx+1j/ANC38E//AAQX/wD8nUf8RnH7WP8A0LfwT/8ABBf/APydQB/UhRX8t/8AxGcftY/9C38E/wDwQX//AMnUf8RnH7WP/Qt/BP8A8EF//wDJ1AH9SFFfy3/8RnH7WP8A0LfwT/8ABBf/APydR/xGcftY/wDQt/BP/wAEF/8A/J1AH9SFFfy3/wDEZx+1j/0LfwT/APBBf/8AydR/xGcftY/9C38E/wDwQX//AMnUAf1IUV/Lf/xGcftY/wDQt/BP/wAEF/8A/J1H/EZx+1j/ANC38E//AAQX/wD8nUAf1IUV/Lf/AMRnH7WP/Qt/BP8A8EF//wDJ1H/EZx+1j/0LfwT/APBBf/8AydQB/UhRX8t//EZx+1j/ANC38E//AAQX/wD8nUf8RnH7WP8A0LfwT/8ABBf/APydQB/UhRX8t/8AxGcftY/9C38E/wDwQX//AMnUf8RnH7WP/Qt/BP8A8EF//wDJ1AH9SFFfy3/8RnH7WP8A0LfwT/8ABBf/APydR/xGcftY/wDQt/BP/wAEF/8A/J1AH9SFFfy3/wDEZx+1j/0LfwT/APBBf/8AydR/xGcftY/9C38E/wDwQX//AMnUAf1IV+dvwz/5WjviT/2b9Yf+niKvyB/4jOP2sf8AoW/gn/4IL/8A+Tq+rf8Ag2x/4KAePP8AgqL/AMFf/it8WfiJb+G7DxBa/CuHQRBodnLbWrQpqdu6NtklkbcDuB+bByOBjkA/eOiiigAooooAKKKKACiiigAooooAKKKKACiiigAoo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884" name="AutoShape 4" descr="data:image/jpeg;base64,/9j/4AAQSkZJRgABAQECWAJYAAD/4QKURXhpZgAATU0AKgAAAAgAHwD+AAQAAAABAAAAAAEAAAQAAAABAAALdQEBAAQAAAABAAACkQECAAMAAAABAAEAAAEDAAMAAAABAAEAAAEGAAMAAAABAAEAAAEOAAIAAAAiAAABggERAAQAAAAZAAABpAEVAAMAAAABAAEAAAEWAAQAAAABAAAAGwEXAAQAAAAZAAACCAEaAAUAAAABAAACbAEbAAUAAAABAAACdAEoAAMAAAABAAMAAAExAAIAAAAQAAACfITgAAIAAAAC5wAAAIThAAIAAAAC5wAAAITiAAIAAAAC5wAAAITjAAMAAAABAAAAAITkAAMAAAABAAgAAITlAAMAAAABABAAAITmAAEAAAABAAAAAITnAAEAAAABAAAAAIToAAEAAAABAAAAAITpAAEAAAABAAAAAITqAAEAAAABAAAAAITrAAEAAAACAAAAAITsAAEAAAABAAAAAITtAAIAAAABAAAAAITuAAQAAAABAAAAAITvAAEAAAABAAAAAAAAAABpbWFnZSBkZXNjcmlwdGlvbiAgICAgICAgICAgICAgICAAAAAAOgAAJu8AAE2kAAB0WQAAmw4AAMHDAADoeAABDy0AATXiAAFclwABg0wAAaoBAAHQtgAB92sAAh4gAAJE1QACa4oAApI/AAK49AAC36kAAwZeAAMtEwADU8gAA3p9AAOhMgAAJrUAACa1AAAmtQAAJrUAACa1AAAmtQAAJrUAACa1AAAmtQAAJrUAACa1AAAmtQAAJrUAACa1AAAmtQAAJrUAACa1AAAmtQAAJrUAACa1AAAmtQAAJrUAACa1AAAmtQAADOcAA5q8AAAD6AADmrwAAAPocGFpbnQubmV0IDQuMC41AP/bAEMAAgEBAgEBAgICAgICAgIDBQMDAwMDBgQEAwUHBgcHBwYHBwgJCwkICAoIBwcKDQoKCwwMDAwHCQ4PDQwOCwwMDP/bAEMBAgICAwMDBgMDBgwIBwgMDAwMDAwMDAwMDAwMDAwMDAwMDAwMDAwMDAwMDAwMDAwMDAwMDAwMDAwMDAwMDAwMDP/AABEIAJ0CvAMBIgACEQEDEQH/xAAfAAABBQEBAQEBAQAAAAAAAAAAAQIDBAUGBwgJCgv/xAC1EAACAQMDAgQDBQUEBAAAAX0BAgMABBEFEiExQQYTUWEHInEUMoGRoQgjQrHBFVLR8CQzYnKCCQoWFxgZGiUmJygpKjQ1Njc4OTpDREVGR0hJSlNUVVZXWFlaY2RlZmdoaWpzdHV2d3h5eoOEhYaHiImKkpOUlZaXmJmaoqOkpaanqKmqsrO0tba3uLm6wsPExcbHyMnK0tPU1dbX2Nna4eLj5OXm5+jp6vHy8/T19vf4+fr/xAAfAQADAQEBAQEBAQEBAAAAAAAAAQIDBAUGBwgJCgv/xAC1EQACAQIEBAMEBwUEBAABAncAAQIDEQQFITEGEkFRB2FxEyIygQgUQpGhscEJIzNS8BVictEKFiQ04SXxFxgZGiYnKCkqNTY3ODk6Q0RFRkdISUpTVFVWV1hZWmNkZWZnaGlqc3R1dnd4eXqCg4SFhoeIiYqSk5SVlpeYmZqio6Slpqeoqaqys7S1tre4ubrCw8TFxsfIycrS09TV1tfY2dri4+Tl5ufo6ery8/T19vf4+fr/2gAMAwEAAhEDEQA/AP38ooooAKKKKACiiigAooooAKKKKACiiigAooooAKKKKACiiigAooooAKKKKACvxT+Bf/BLr4I/8FO/+C2f7eZ+NnhO68YnwRrHhZNGI1q+sDaLcWFyso/0aaPeCLaEANnaE4xk5/ayvzV/4JI/8psf+Cj3/Ya8G/8ApDqFAG//AMQr37DX/RHbz/wsdb/+S6P+IV79hr/ojt5/4WOt/wDyXX6F0UAfnp/xCvfsNf8ARHbz/wALHW//AJLo/wCIV79hr/ojt5/4WOt//JdfoXRQB+en/EK9+w1/0R28/wDCx1v/AOS6P+IV79hr/ojt5/4WOt//ACXX6F0UAfnp/wAQr37DX/RHbz/wsdb/APkuj/iFe/Ya/wCiO3n/AIWOt/8AyXX6F0UAfnp/xCvfsNf9EdvP/Cx1v/5Lo/4hXv2Gv+iO3n/hY63/APJdfoXXF/tA/tDeD/2WvhfdeNPHmsDQfDNldWllNeG1mudk11cxWsC7IUdzvmmjTIXA3ZJABIAPij/iFe/Ya/6I7ef+Fjrf/wAl0f8AEK9+w1/0R28/8LHW/wD5Lr9C6KAPz0/4hXv2Gv8Aojt5/wCFjrf/AMl0f8Qr37DX/RHbz/wsdb/+S6/QuigD89P+IV79hr/ojt5/4WOt/wDyXR/xCvfsNf8ARHbz/wALHW//AJLr9C6KAPz0/wCIV79hr/ojt5/4WOt//JdH/EK9+w1/0R28/wDCx1v/AOS6/QuigD89P+IV79hr/ojt5/4WOt//ACXR/wAQr37DX/RHbz/wsdb/APkuv0LooA/PT/iFe/Ya/wCiO3n/AIWOt/8AyXR/xCvfsNf9EdvP/Cx1v/5Lr9C6KAPz0/4hXv2Gv+iO3n/hY63/APJdH/EK9+w1/wBEdvP/AAsdb/8Akuv0LooA/PT/AIhXv2Gv+iO3n/hY63/8l0f8Qr37DX/RHbz/AMLHW/8A5Lr9C6KAPz0/4hXv2Gv+iO3n/hY63/8AJdH/ABCvfsNf9EdvP/Cx1v8A+S6/QuigD89P+IV79hr/AKI7ef8AhY63/wDJdH/EK9+w1/0R28/8LHW//kuv0LooA/PT/iFe/Ya/6I7ef+Fjrf8A8l0f8Qr37DX/AER28/8ACx1v/wCS6/QuigD89P8AiFe/Ya/6I7ef+Fjrf/yXR/xCvfsNf9EdvP8Awsdb/wDkuv0LooA/PT/iFe/Ya/6I7ef+Fjrf/wAl0f8AEK9+w1/0R28/8LHW/wD5Lr9C6KAPz0/4hXv2Gv8Aojt5/wCFjrf/AMl0f8Qr37DX/RHbz/wsdb/+S6/QuigD89P+IV79hr/ojt5/4WOt/wDyXXkX/BOP9iX4bf8ABPj/AIOJPiZ8PPhLoM/hjwhL8D7XVnsH1K6vg1zJq8CtIXuJJH6KABuwOcAZOf1or87fhn/ytHfEn/s36w/9PEVAH6JUUUUAFFFFABRRRQAUUUUAFFFFABRRRQAUUUUAFFFFABRRRQAUUUUAFFFFABRRRQAUUUUAFFFFABRRRQAUUUUAFFFFABRRRQAUUUUAFFFFABRRRQAUUUUAFFFFABX5q/8ABJH/AJTY/wDBR7/sNeDf/SHUK/SqvzV/4JI/8psf+Cj3/Ya8G/8ApDqFAH6VUUUUAFFFFABRRRQAUUUUAFfgr+098KtO/bh/4Ji/G39or4oXfiDxN49uPjLb+HNGsrzWLpLHwZpUHimx05dPt7JJBDGxgLl3ZDIxl3ZzzX71V+cn/BS3/giBffGT4Y/EST4E+OPFvgXVPiV4m0vxL4h8IpqNsPC+sX8WpWs9xqRint5Xt7vZD5pMLosskMYdWBOQDzvx7+0db/8ABEb9sf45eDvCs2va18IdJ+Ba/FTSPCep6xc6hDoGsx6r/ZcdpbTXDySwW108sbMm4qrBioAGK9H/AGg/2+f2hv8Agn7C+n/FW9+GXjDVfHXwv8WeLvDU+i6Fc6dD4e8Q6HpZ1GTTJ0e7kN3ZNFnZMGjlJhcMBuUr6J4u/wCCJ3gvxf8As9/HHw/rHjTxt41+I3x00JdI1jx54ruIbzUYPIBezSGGGOGCG1gn2yCCFE3YAZiQrDxn9vj9lL42fF/9nzx78UPjvJ8NtO/4Ul8EfHOn6FaeENQvL5te1TUNEkt7rVLg3FvD9mj+zxssdsnmlWmctMwAFAHXfB39vP8AaB8B2v7LPjz4uT/DXUPAv7TlxYaFNo2g6PcWd54O1K/0+S905luZLmUXaSrE6TKY08tyNjMBlvJf2WP+DgTx18WP+CRHxm+L3iPw34ZX4w+AdZXQtB0awtZo7LWZb+SK30iUQtM0jq9xJKjqsgLfZJcFTnb337EH7JPxr/aZ+BH7GzfFK4+G8Pwz+C+n6P420270a+u5tY8UXUWkNBpS3FtJbpFZ/Z47kvKyTT+a8Y2iMMcee/A7/g3j8dfD2D4Ix6r4v8HvZ+CfD2r2vjHTLOe5Nr4g1SO51mfw9dITArMLVtanZy4QgxoAsgClQD0z9jf/AILC+OfEt1p998YLHwlY+HfE37P1r8aNFu9JtJrTMtspGsWbNLNIH2FoZUVQCkb/ADFuoZpv7ev7Snjx/wBl/wAM2+pfCrwb4u+MXwu1b4h+I7m98JXuq29nJbpZzwWkNuNQt2jPlXYRy8j4dCQMcV4J/wAFMP8Agn/feC/2Mf2F/gm3i/SLb4wadqdl8J70aRO0v9o6FqunyWutOiMqSNbrFarJvdFA8s9HKivvbUP2LvGnjj/goPcfFDXLjwbYeB/Bfw/vPBXgPStPeeS+82+e3kuru8LRKkO0WyQxxxGTKEsWUnZQB8x/svf8F0vFWu6Z4d8RfE7T/C9v4bm/Z0T4t6jHo9lNHd3WsPrcunR2VtvmcbZsRRxxkM5lkX58HbWH+z//AMFbP2m/2jvDf7Mmg2+j/C3wt4++NXi3xv4a8SPd6XdXVp4dj0PJEkMa3YMkkapLlTJtldVG6NSWF79l/wD4IGeNvAP7SH7M/iXx34s8KX3g/wCB/wANLLw3rOj6XPcSHxBrNlql3f2b4khQG0imnguAWYMZrWMGMj5hwPjz9kP4ufsbfta/sX+FfDOpeA9S+IE3xD+KfiqyW8ubpNIvLO9ha8a0mmWAyxSNayPH5ixSCOQhgJFGCAeyXv8AwVM+M3hL4max+zjeL4B1L9oK3+JWmeCdP8SLpk8OiTaRf6XLqyazJYC4LiaK1gmRrdZwrShMNtyKzf2mf+CsHxi/ZC8F/F7wT4o1b4Yt8Q/hb4q8H2kPjK50aa30O+0HxBceUL64svtgaKa2MVyJALkRnYjAqCa6bVv+CUfxW8W+PtX+P11qfw9039o25+JGm+ObHTYbq6uPDcGnWGlvpMeiSXZgS4bzLWad3ultxiV1xFtUhqPx4/4JTfGj9o7w98TvHusXnwx0/wCMHxC8Y+D9ZtdFTVL2Xw/ouk+HbkTwWRvfsgnmmlZ53kk+zIu6RQFAXkA4zxT/AMFsfiN8MPgH8bfFz+JPg98SvCvwr8X+D9I074keGtGu7fw5rdrqlzGmqQiP7bcBriyjYEvDcOoM0eVyCp9hb9tj9oj4s/s8WvxP8O6b8N/hz4D+Inim2Xw9rPi/ZCfBXg7yHZtd1JJryAXF1dMqNBaRbBEk8fmM+HI4T42f8Egfi/8AtUx/GDX/ABnefCPQdc+Kms+Cnfw1olxeXOhLY6Ff/aZ5rmeW1SS4u54meJR5CqFRFZmByljxB/wSY+Mnw21TwJpPhDUPhv8AED4X/A/x/L4r+H3hHxlqV5bq2mXdjcQSaVdSrazhfsE05exmKzEIQrhfLUEA93/4JT/t0ap+2Ppnxa0fWfEXgvx1dfCnxi/hy38XeE4/K0nxRaNawXMNykYmmVJB5rRuEldN0eVPOB5T4g/a3/ak+NX7R37U/hv4Z33wn8P6H+zxd2Y0ZNY8P3WoXXiyaXSob42EzreRLbpkuDOqk/vosKNjl/V/+CbP7IfxU/Zt+K/x48VfE7UPAd9N8YvEdp4ptofDUtyy6VILUW0lkwmhj3xwpDbqk4w0uXZo4jgH5e+E/hv9oDxB/wAFAf2+9P8Ag9/wrW50/wAUa9pGjTv4p1K8sZfDt4/h62VNQhEFtMLpQkvzW7mEloYyJACwoA7TwX/wXSm8Q6lqXii40LT/APhB2+A2g/EzS9Jt0eTV7zXtT1C4sY9JSXdsk33CQ26ARgmR8k4OBzv7E/8AwVD+P3/BQLwj8FfA2lXHw7+H/wAUPF/hnxL4y8ba2+gT6pY6PZaZ4hn0W2t7KzN2m+WaWMb3knZVWNyFJZQvR/B//ghJN8Lv29vgr40k8TabffCX4K/DPRvDVro58xb7Xde0yW7a3vrmPZ5YhRryS5UCUkXCRnZhQwg/Zl/4JVfGj9hqD4R+NfAt58M/FHxC8F6V4r8K+JtG1TVrzT9K1zSNV8Q3Gs2jQXqWkssNxbyyJuD27K4aRQVwHYArfHz/AILA/Gf9iXx98FfCvxd+HXh//hMPH+neJrBtC8Pk3Mvi3WrS7tLXRRpsizyC3gvTcq7JcBpIVY7seWd3W/tC/tPftK/A/RtDg8d/ET9nX4Nw6b4IOuat4q1uGOWw8SeI2kkP9i2FpLqUU8dtDEqb7l9zys6+Wq8qOV+Jn/BEnx9+1p4i+GepfG74had4m1LRtK8XSa5qdhdXUd1oGrard2t1pr6JvTMcOnNbIIzI6N+7B2kOyC5o37BX7Vmj/GTVPiFq118BfGvj7xt8ObLwFqWv6je30LeFbi1ku1/tOwhFiwlW5juFmmtN1uvnrtEvlgGgD6+/4J/ftPT/ALaP7FHww+Kt1pkOjXnjrw9a6rdWMTl4rad0/eKhPJQOG25524zzmvYK8J/4Jl/sz+JP2NP2Evhv8K/Fl5oeoa14D006Q93pEkr2t3FHLIIZR5qIys0WxmXBCuWUM4AY+7UAFFFFABRRRQAUUUUAFFFFABX52/DP/laO+JP/AGb9Yf8Ap4ir9Eq/O34Z/wDK0d8Sf+zfrD/08RUAfolRRRQAUUUUAFFFFABRRRQAUUUUAFFFFABRRRQAUUUUAFFFFABRRRQAUUUUAFFFFABRX4l/8Etv2bv2zP8Agp3+xD4R+Nsn7e3jXwTJ4ym1ANo0fge0vktDbX1xa8Si4hBDeTvwI1C7tvOMn6E/4c6/tlf9JIPHX/huLX/5OoA/TCivzP8A+HOv7ZX/AEkg8df+G4tf/k6j/hzr+2V/0kg8df8AhuLX/wCTqAP0wor8z/8Ahzr+2V/0kg8df+G4tf8A5Oo/4c6/tlf9JIPHX/huLX/5OoA/TCivzP8A+HOv7ZX/AEkg8df+G4tf/k6j/hzr+2V/0kg8df8AhuLX/wCTqAP0wor8z/8Ahzr+2V/0kg8df+G4tf8A5Oo/4c6/tlf9JIPHX/huLX/5OoA/TCivzP8A+HOv7ZX/AEkg8df+G4tf/k6j/hzr+2V/0kg8df8AhuLX/wCTqAP0wor8z/8Ahzr+2V/0kg8df+G4tf8A5Oo/4c6/tlf9JIPHX/huLX/5OoA/TCivzP8A+HOv7ZX/AEkg8df+G4tf/k6j/hzr+2V/0kg8df8AhuLX/wCTqAP0wor8z/8Ahzr+2V/0kg8df+G4tf8A5Oo/4c6/tlf9JIPHX/huLX/5OoA/TCivzP8A+HOv7ZX/AEkg8df+G4tf/k6j/hzr+2V/0kg8df8AhuLX/wCTqAP0wor87f8Aghr8TPjCPjx+1T8Jvi38WdU+MU3wd8U6Zpuma5f6bDYSyLPaSSSYjjLFVJRPlLuAQSCNxr9EqACvzV/4JI/8psf+Cj3/AGGvBv8A6Q6hX6VV+av/AASR/wCU2P8AwUe/7DXg3/0h1CgD9KqKK/M//gtZ8UPjZ4j/AOCgH7J/wJ+Efxk1b4LWvxe/4SNtV1jT9Kh1CTdZW0M8RaOQoWAAkXasiDMu47tqigD9MKK/M/8A4c6/tlf9JIPHX/huLX/5Oo/4c6/tlf8ASSDx1/4bi1/+TqAP0wor8z/+HOv7ZX/SSDx1/wCG4tf/AJOo/wCHOv7ZX/SSDx1/4bi1/wDk6gD9MKK/M/8A4c6/tlf9JIPHX/huLX/5Oo/4c6/tlf8ASSDx1/4bi1/+TqAP0wor8z/+HOv7ZX/SSDx1/wCG4tf/AJOo/wCHOv7ZX/SSDx1/4bi1/wDk6gD9MKr6rpVrrul3NjfW1veWV5E0FxbzxiSKeNgVZHU5DKQSCDwQa/Nf/hzr+2V/0kg8df8AhuLX/wCTqP8Ahzr+2V/0kg8df+G4tf8A5OoA/SrTtOt9H0+3s7O3htbW1jWGGGFBHHCijCqqjhVAAAA4AFTV+Z//AA51/bK/6SQeOv8Aw3Fr/wDJ1H/DnX9sr/pJB46/8Nxa/wDydQB+i198N/Dup+ObHxRc6Dotx4l0y3e0s9WlsYnvrSF87445iu9EbJyqkA55rar8z/8Ahzr+2V/0kg8df+G4tf8A5Oo/4c6/tlf9JIPHX/huLX/5OoA/TCqN/wCGtN1TWLDUbrT7G41DS/MNldSwK81n5i7ZPLcjKbl4O0jI4Nfib/wVP+Df7ZX/AASg/ZY/4XEv7dXjD4hf2Xr2nWH9i3Hgm0sYrjz5tuXkNxMCoxypQhgcZFfuBQAUUUUAFFFflV+1fa/tGftof8FqvHXwV+Gv7THiH4E+FfA/w80zxHHHp3h631VLqWafy5AytJEwYmQHcXbhAMDrQB+qtUtN8Nado2o315Z6fZWt3qkiy3s8MCxyXbqoVWkYDLsFAUFskAAdK/Nz/hzr+2V/0kg8df8AhuLX/wCTqP8Ahzr+2V/0kg8df+G4tf8A5OoA/TCivzP/AOHOv7ZX/SSDx1/4bi1/+TqP+HOv7ZX/AEkg8df+G4tf/k6gD9MKK/M//hzr+2V/0kg8df8AhuLX/wCTqP8Ahzr+2V/0kg8df+G4tf8A5OoA/TCivzP/AOHOv7ZX/SSDx1/4bi1/+TqP+HOv7ZX/AEkg8df+G4tf/k6gD9MKK/M//hzr+2V/0kg8df8AhuLX/wCTqP8Ahzr+2V/0kg8df+G4tf8A5OoA/TCivzP/AOHOv7ZX/SSDx1/4bi1/+TqP+HOv7ZX/AEkg8df+G4tf/k6gD9MKK/M//hzr+2V/0kg8df8AhuLX/wCTqP8Ahzr+2V/0kg8df+G4tf8A5OoA/TCivyH1DwP+1J/wTj/4KUfsq+HfGX7XPij42eFfjH4i1PSdT0i+8K22lQxxW9mJOSJpixLSqRjYVMYOTnFfrxQAV+dvwz/5WjviT/2b9Yf+niKv0Sr87fhn/wArR3xJ/wCzfrD/ANPEVAH6JUUUUAFFFfir/wAE6PgL+2N/wVE+A+qfFiH9unxj8O4b7xTq+mR6Hb+CrS/itVtrt4xtkFxCNpHRQgCgYyaAP2qor8z/APhzr+2V/wBJIPHX/huLX/5Oo/4c6/tlf9JIPHX/AIbi1/8Ak6gD9MKK/M//AIc6/tlf9JIPHX/huLX/AOTqP+HOv7ZX/SSDx1/4bi1/+TqAP0wor8z/APhzr+2V/wBJIPHX/huLX/5Oo/4c6/tlf9JIPHX/AIbi1/8Ak6gD9MKK/M//AIc6/tlf9JIPHX/huLX/AOTqP+HOv7ZX/SSDx1/4bi1/+TqAP0wor8z/APhzr+2V/wBJIPHX/huLX/5Oo/4c6/tlf9JIPHX/AIbi1/8Ak6gD9MKK/M//AIc6/tlf9JIPHX/huLX/AOTqP+HOv7ZX/SSDx1/4bi1/+TqAP0wor8z/APhzr+2V/wBJIPHX/huLX/5Oo/4c6/tlf9JIPHX/AIbi1/8Ak6gD9MKK/M//AIc6/tlf9JIPHX/huLX/AOTqP+HOv7ZX/SSDx1/4bi1/+TqAP0wor8z/APhzr+2V/wBJIPHX/huLX/5Oo/4c6/tlf9JIPHX/AIbi1/8Ak6gD9MKK/M//AIc6/tlf9JIPHX/huLX/AOTq/IX/AIKN/wDBWP8AbW/4JofttePvgpb/ALUPiXxnH4LubVP7YufD2nW73hnsre5z5UkcxjC+dtwJGB254yRQB+0H/Bq//wAoNPg5/wBfGu/+nu/r9Cq/PX/g1f8A+UGnwc/6+Nd/9Pd/X6FUAFFFFABRRRQAUUUUAFFFFABRRRQAUUUUAFFFFABRRRQAUUUUAfnb/wAEhf8AlKB/wUI/7HzRP/SCav0Sr87f+CQv/KUD/goR/wBj5on/AKQTV+iVABX5q/8ABJH/AJTY/wDBR7/sNeDf/SHUK/SqvzV/4JI/8psf+Cj3/Ya8G/8ApDqFAH6VV+af/BTf/lP3/wAE9v8Auc//AE2x1+llfmn/AMFN/wDlP3/wT2/7nP8A9NsdAH6WUUUUAFFFFABRRRQAUUUUAFFFFABRRRQAUUUUAfmf/wAHaH/KIHVv+xu0T/0oNfphX5n/APB2h/yiB1b/ALG7RP8A0oNfphQAUUUUAFfnb8Cv+VnD46f9kY0X/wBLI6/RKvzt+BX/ACs4fHT/ALIxov8A6WR0AfolRRRQAUUUUAFFFFABRRRQAUUUUAFFFFABRRRQB+dv/BXT/lKd/wAE9f8Asd9f/wDTfBX6JV+dv/BXT/lKd/wT1/7HfX//AE3wV+iVABX52/DP/laO+JP/AGb9Yf8Ap4ir9Eq/O34Z/wDK0d8Sf+zfrD/08RUAfolRRRQAV+dv/Br/AP8AKL9v+x88Sf8Ape9folX52/8ABr//AMov2/7HzxJ/6XvQB+iVFFFABRRRQAUUUUAFFFFABRRRQAUUUUAFFFFABRRRQAUUUUAFfx3/APBzD/ynD+PH/X7pf/pnsa/sQr+O/wD4OYf+U4fx4/6/dL/9M9jQB/QN/wAGr/8Ayg0+Dn/Xxrv/AKe7+v0Kr89f+DV//lBp8HP+vjXf/T3f1+hVABRRXH/tAfHrwr+y98F/EfxB8b6k2j+E/Cdm1/ql6ttLcm2hXALeXErO3UcKpPtQB2FFfG3g7/gvj+zH458ceG/Dtn4s8XQ6l4u1a00PSvtvgHXrKC5vLqVYYIvOms1jXfI6jLMAM5JAya+yaACiiigAooooAKKKKACiiigAooooAKKKKACiiigD87f+CQv/AClA/wCChH/Y+aJ/6QTV+iVfnb/wSF/5Sgf8FCP+x80T/wBIJq/RKgAr81f+CSP/ACmx/wCCj3/Ya8G/+kOoV+lVfmJ/wS78XaT4F/4LJ/8ABSbVNc1TT9H0u11rwWJry+uUt7eLdZ36LudyFGWZVGTyWA6mgD9O6/NP/gpv/wAp+/8Agnt/3Of/AKbY6/SqKVZ4ldGV0cBlZTkMD0INfmr/AMFN/wDlP3/wT2/7nP8A9NsdAH6WUUUUAFFFee/E79qfwP8ABz40fD34f+JNYk0zxR8VJr238MwvZTtBqE1pCJ5ojOqGGKQRnKrI6mTBCBiCKAPQqK4LSP2mfBevftI6x8JbPVZLnx54f0O38R6lYR2cxjsrO4leKFnn2eSJHaNyIt/mFVLbdvNd7QAUUUUAFFFFABRRRQAUUUUAfmf/AMHaH/KIHVv+xu0T/wBKDX6YV+Z//B2h/wAogdW/7G7RP/Sg1+mFABRRWf4q8XaT4F0KbVNc1TT9H0y3KLLd31ylvBEXdUQM7kKNzsqjJ5LADkigDQr87fgV/wArOHx0/wCyMaL/AOlkdfoirB1DKQysMgjvX53fAr/lZw+On/ZGNF/9LI6AP0Soor5T+Pn/AAWo/Z5/Zp+O3iX4a+KvE/iZPGXhA2y6vZaZ4L1nVUsjc20dzCGltbWSM7oZUbhjjJBwQQAD6sory39kT9sz4eft0fCufxp8M9Yuta8P2up3GjzTXOl3WmzQ3cG0SxNDcxxyKVLAHK4zx2NepUAFFFFABRRRQAUUUUAFFFFABRRRQB+dv/BXT/lKd/wT1/7HfX//AE3wV+iVfnb/AMFdP+Up3/BPX/sd9f8A/TfBX6JUAFfnb8M/+Vo74k/9m/WH/p4ir9Eq/O34Z/8AK0d8Sf8As36w/wDTxFQB+iVFFZp8Z6Ovi3/hHzq2mjXjai+Gm/ak+1/ZyxQTeVnf5ZZWXdjGVIzkUAaVfnb/AMGv/wDyi/b/ALHzxJ/6XvX6JV+dv/Br/wD8ov2/7HzxJ/6XvQB+iVfAy/tt/tPftj/F34pj9mrw98FbP4d/CHxFc+EJNS8eSahLdeMtXtFU3cVoLR1S3gjdhGJpPMDNgjjcF++a/Of/AIImfGfwp+zh8N/2gvhP468SaN4Z8ZfCX4oeJNR12PVrxLOSXTbu4N5baqfMI/0eWGTIckjC5JGRQB7J+zr/AMFmvgb8Sv2ffBfin4hfEX4d/Bvxb4j0wXWo+EfFviux03U9InSWSCaNop5I5CgmhlCOUXeqg4GSB6p44/4KC/An4aeG/C+s6/8AGP4ZaTpHjZBLoF9c+JbRLfWIycebBJ5m2SIHgyKSgJAJGRXxH+2l+0zpf7cn7Ov7EvxV0/w3daHpPjD9pLw4dNi1BQbi6sY5tUhhuG+UEJOkSzIp/glTPNd98Po/B9h/wVu/bHj+K6+G4dOX4beF/wCx11gRLGPCX2a//tPYJOPsv23zfOx8u7y938NAH29afFjwtf8AjyDwtB4k0GbxNdaV/bsOkR6hE19Lp/mCL7YsIbebfzGVPNA2biBnJxXL6B+2N8I/Fd/4btdL+KXw71K68ZXl3p+gQ2viOzmk1u5tMC6gtQshM8kO5fMSPcybhuAzX4Z/sqeOvihpHjv9mH4f6TJrFl8UPjT+zIfA+ganIjtJ4f0648TSTjUmLcr9m0W3eaPPV0hUdRXnWq/Bm8+HHgz9mm1+HUN0uo/A/wAffGXxV4btBKzSXI8Pahp16lqx6v5sNm0Jz18ygD+jUfGXwgfiy3gH/hKvDv8AwnK6X/bZ8O/2lD/aosPM8r7Wbbd5vkeZ8nmbdu7jOeK5f4PftnfCP9oTxxrHhnwJ8TPAvjDxD4fBOo6do+t295c2ihtjMyRuTtDfKWHAbgkHivxR074h+Jv2qf2z/wBpD9oTwPJq7Xnxq/Z48fzeAI1Dx3C6Rpl1pmlWTxRn545ppbW6uADg7rhOO5+jvjemjXfwv/4J8p+z82kf8Jv/AMI5qZ8P/wBkFfNGjf8ACKXIu92znZ9r+y7t/wDy8bc/PQB+hVt/wUN+At34z8S+HY/jN8L/AO3PBtvcXWuWR8TWay6TFb5+0PMDJ8iw4PmE/wCr/i21R8K/8FNP2b/HV3dW+ifH/wCCusT2Nlcalcx2XjbTbh7e1t42lnncJMSsUcas7uflVVJJABNfIP7BWu/s7L/wTw/YFh17SRrHiu5msrPwgmmNIL+z8Sf2fcf2zNKIpEcwLILz7UJN8eXTzEJ2443+yrWD/gnj/wAFWJI7a3SSHxn46RGWMAov/CLadwD2HJ496AP1W0XWrPxJo1pqOnXVtf6fqEKXNrc28olhuInUMkiOpIZWUgggkEEGsrS/it4X1z4iar4RsvEmg3nizQraG81LRYb+KTUNPgmz5Ms0AbzI0fadrMoDYOM4r4W/4J9/tkfE7wN8X/gL8EvHV98L/GmkfED4XHxBpN74OsLux1Dw0lhBZKE1KKa7uVeOVZwizIYgZY2XywOnB/8ABbn4t3n/AATa/al8O/tHaPbT+X8Qvhv4j+FOovErbf7WW3k1Pw+cL1ke5iuYd3UK/cdAD1T9sb/gshpPgvx5pPhn4TeN/wBn0Wt1pMes3/jnxz4yW38M2qTXN1bW9rai1LPe3TSWV4zojxpClvl3BdRX0/8AAP4oxad4F8A+HfGnxK8D+LviJ4o0d9Vhn0qWGzj8RRptea4sLYSMz2sYmiAdS/ylCxy3PwR/wTT/AGRfCH7DH/BR7xD4E8XQaJDq2l/s/eErbRLi8KeVcWlubuDXpF3/ACjfdRwySgcbXUnANfNf7FD+PLf4u/sgS/DfxD4G8KwSaT8VpPCF34v0q61DTo/Dx16E2ieVFdWr4MO0xES7RFswCMAAH7O/FT9q74XfAu91C28bfEjwH4PuNIsINVvota1+1sHsrOec20NzIJXUpFJODErthWcFQS3Fcr4O/wCCkX7PHxEknXw/8ePg5rjWrQJMNP8AGenXJiaaZIIQ2yY4Mk0kcag/ed1UZJAr4L/4JVftcal+3h/wV08VeLvE2j6Ha6tZ/BdfDt8+ku1xo2qy6f4w1a1N5ZPJlmtpfK3LuJKncu5tu4+NeMNH1WT/AINrvCf/AAih02x8V3HxneLSrq5iBhiuv+Fg3YgaXAJMaybCRg8DpQB+vnxB/bB+E/wosfFNx4m+JXgPQYfA8tvb+ITfa7bQtoktwnmW8VwGfMUkqYaNGAaQEFQc1u/Bv43+Df2h/ANr4q8B+KdA8Y+G75mSDUtHvo7y1dlO103xkgMrZDKeVIwQDX5QfAb4g+Bbf4N/s0/D+x8B6fqv7RV18WNUXxNceP8AV7mOPw548s9PubjUdV1EW5UX80yHNkh+Rknh8tkKDH0F/wAEMvE13r3xc/bKjvvEHhnxFew/GOZry58O2j2WlvdHTLJLhoYHmmZf3sTIzGRi7RsxPYAH6DV/Hf8A8HMP/KcP48f9ful/+mexr+xCv47/APg5h/5Th/Hj/r90v/0z2NAH9A3/AAav/wDKDT4Of9fGu/8Ap7v6/Qqvz1/4NX/+UGnwc/6+Nd/9Pd/X6FUAFfI3/Ben/lDp+0N/2KFx/wChJX1zXlH7c37LcH7bX7Ivj/4T3WszeHrfx5pMmlPqUVsLl7MOQd4jLKGxjpuH1oA+bv8AgrX/AMmv/s2f9lq+Hf8A6c4K+WfiJ/wUR+MXxJk+NnxC8D6n+0Zqvjr4d/EfUdB8E+B/C3w2vtU8Farpml3yW0lre3MOnyrJcXax3LPJ9pVoGkjCbNnzfpD+1X+xjbftQ/DT4deG5/EE+jp8PfGXh/xfHPHaCY3raTcpOsBUsuwSlNpYE7c5weleQ+Of+CU/iO68Q/EXR/BXxr1zwF8Kfi94mbxb4r8OWWirJqq3szxPff2bqgnRrKO7MQaQGGYqzyNG0Zc0AeGafrHx4/ap+Jf7ZmpaV8ePG3gO1+C+uCPwDpFhZ2CQWl2mjW96U1AS20jXFsXZFMO4Y8ycksfL2fPPi/8A4Ks/E345WvxC8axfEL47+DZ9P+C3hPxt4b0j4e+EoNX0Ox1m+027nujqc01jcJb2f2iGLD3E8CmJZju+UlffPg1+wp8WPjP+1Z+29F4e+J+sfCfwr8RPGMOhalbXPhMaguqaedHtUa70yZ5Yfs9xiWaLz8Tx/Kv7vdGCPYfEH/BHPXfCXi/xo/wm+MjfDPwt458C6J8Pb3SW8JQavPbabpVnPZweRcSTqEkMVxJ8xjYZ2nBxQBw3wY+IXxm/4KN/HTx54SX4z6p8M5vg34A8ISeb4IFhcWOteKNY0ptRlv5JpIplubCMGFEgQiOVWdifuk+b/sW/tg/FT/gqn+0T8HdPuvit48+FujeIv2fI/G+rWvgxdNh+165D4gm0uebN5aXO2JwjMI1A24QZ4O76UT/gkbq3wTvoZPgL8YNQ+FMeoeA9I+HniBb/AMPQ6+2qWelwPb2N/Exlg8jUY4ZZE84+bCQVzASortP2ZP8Aglt4V/ZL/aJ8HeNPCesXkOkeCfhLb/Cex0Wa3Vmkhi1D7ab6ScMN0zvncoQAli2R92gD4a/Zz/aZ+PX7SzfsT+CpPjV4r0aP4nX/AMU7fxprdta2P9qavaaJqgislRjbmOKZY1EXmIi4WR2wXCkbeq/t9/FL9mj9pXTfg34o+KF/q2l/DH49aZ4f1XxTqkdsl1rHhXUPDF1rEUF/IsSI0kGzDzoqFhEpP8Ra58Uv+CZ/jT4BftZfsP8AgX4c+Otc0+68CzfFDXR4z/4RoXllZS6jPa3wtry28wIYZFuJrfaZo3cKWRlYcer/ABj/AOCBOi/tK/Dix034i/EnUvEHiLV/ihF8TPHGr2ujpYp4pKWTaf8A2VFCszNaWf2MiFQZJmC78li5wAfLPgT/AIKj/tF/EX4l/GTxxfap4i0X4f6L4/8Ahd4ksdGs9HW6m8N+BNUutQN088ccLzE3FhDazz43NGZCF24IrtPin/wVd8YfEH9or40XHw1+Js194B0X4pfCXQNDe3tY1ht7PVHePVoF8yIPiZkIYtkjHyla/RH4Kfsb2XwV/a++MXxYtNYa4b4t6f4d09tIFmsMOkJpEF1Cmxwx3iQXOcbVC7ABnPHz3+2l/wAEPNJ/bL1744Xl58SNZ8OL8bNY8JatcfYdNVptH/sGGSJVik80bmmEm7fgeWQMBqAPkP41/wDBWn42+Nvij+1l4m8LeKp/D/w10v4JXPjH4VJb28DsUttZk0tdYJdCWNzLaXUsYbKmCWA7cnJ92vP+CnvjH4o/tf8AhHQfCOreJvAulx/A/wASeI75viR4Sv8Awzo0mr2y2ZttQmku7aOSS1hLyNI8GUCMcgnbXsX7Sn/BGXwz8dda8aNpHiaTwbovij4KW3wUstKtNLWeHRbK3vpbqK5jJkUsVWQRCMgDCA7ucVv/ALUn/BKDw/8AtYeLtPvde8Vapaafa/CzWvhfPa2lqqyTQ6kLcNeLKWISSP7OCqFGVi3PAwQD5s/Yr/a58VeHf29PgD4ItfjB8UvjDofxf8F63e+KtS8VeF59L0O51Oxgs7iO80GWWwtPMt2MsylYTJCI5ISTvINfqJXxX8KP+CWnxA0L9o/4N/E3xz8eD4w1b4J6XceHtG06x8Gw6Tp1xptxaiC481PtMz/bJfLt2adXEeIAqwLnI+1KACiiigD8V/2f/wBrr44fsy/8FWv247f4R/s06t8fLXV/Gulyalc2fi610IaM6WLCNGWaKQyeYGY5XGNnfNfR3/D1v9tD/pHN4p/8Otpn/wAi1Y/4JC/8pQP+ChH/AGPmif8ApBNX6JUAfnL/AMPW/wBtD/pHN4p/8Otpn/yLX53/AAR/ax+O2vftV/8ABQ6J/wBj3WPFlx8VNP0qx8d+Hf8AhOrK3bwJD/Zl/CvmTNAVuvNiklkBjC7PJxySCP6Kq/KT9hT4OWv7Q/8AwVB/4KleA77VNW0XTvGM3hTRr280uRI7yK2n07UY5hE7qyo7Rs6h9pKlsjkCgD8Iv+Cc/wDwWh/am/Ya8RaT4e+FfjLW/EmkzSpbWvgvVIJNa066J+VYYLckyREnHFs0bEgDkcV+vUH7VPxk/a3/AOCvX/BPPxJ8aPgfqPwQ8QZ8XrBZ3WoJMNWjOlIWnW3bFxaYYY8qcbhkEM3OP1C/Yp/4Jf8AwH/4J6aCtn8J/hxoPhu8aLyrjV2jN1q14O/m3kpaZlJ52BggzwoHFfJ//BTf/lP3/wAE9v8Auc//AE2x0AfpZRRRQAV8c/8ABcr4Ga18SP2Hrjx54Nt/O+I/wD1iz+J3hYqm6R59MfzZ4AACWEtr9oTZyGYpkHAFfY1eN/t1fs++P/2nvgLdeDvh78VX+EOoatI8GpaxH4eh1qS50+S3mhmtkjkkj8l2MqOsyNuRohgEEigD8yP2f/2jPGXx3ltfix4N1fV/AOoft5fHBPD2na8sMTalo3gjQrG5iiWBZlkjhvJhZ3IDFHRDcu4y2Gr6D/4KEX/x/wD+Cen/AATW/aI1q3+MGoeIbfSb7Qpvh54ivUgm8TaRb3GoWUF9bXj/AGdYJgrSSCKQq7lJSHOVWvc/if8A8EsvDOsfsh/CX4X+BfEGoeAdQ+A9/peseBvECWqX0mn31jG0QluIGKLcrPHLOsyFk3+cxyDivOfEH/BGvXvixc+Irz4hfGq+8R33xJ8WaN4h+IK2HhmPTrTxBZaO0L6ZpFrEZ5WsbWKSIu7B5ZJTK5LgnNAHzp8Sv2tPjR+zn+1D8YvgRpfxl8Za/ca58Q/hn4A8K+KPEdnpt5qPhdNdtb+81G5RYbWGCWTybSRYxJEVDeXnuaj/AOCjX7X/AMYf+CdXhv8AaM+Fmi/Ffxh4km0T4feGPiL4M8TarDa3WvaCl14lj0i/s3kWAJch8F4y8ZZBIy5bC7frj45/8EiNJ+NvxZ+MnjZvHWsaF4i+JWqeEfEOhX1lYRNN4N1Xw4kgtLqLzCyXAdpDvjdVBRnXPzbhyvxm/wCCMurftPfCn4yQ/Er4uf298S/jDp2i6JJ4m0/wqmn2Hh7TdKv1v4LS0sDcyNtebzHkaS5cs0mRtChKAPkz48ft+fGH4O/Bf9rN/BPxT+Ll1o3w98D+HtY0G6+KHhyz0PxfpuqXWqmG4kt7NrK1mk09rcKnmz2+zzd6xscMT2v7Sn/BXv4n+Df+CiHjrWvDN1HJ8DPAPw48cPpGmNGph8Wa54dt4ZLu7Z9u/wAhLuc2alHwTZzNjkV7l8ef+CJ2sftZ6L8WL34ofGu+8ReN/iT4Ms/AVnq9h4Wg02z8PaXBqSakypaLMxmlkuEBMjyjA4AAr0CP/gj54Bg1f4U2q31w3g74Z/DrXPhzPoctsH/4SC11aKCO6uJ59wIlfypHchSXed2JB6gHzh+wl+1N8Wrz9oD4ATprH7THxK0r4naZcJ8TX8X/AAzvtJ8O6HdSaf8Aa7a/024bT7eGC3FyhtwgldHinRvmdQx/Uevk/wDZq/4J1eOPgz43+Gv/AAlHx01zxt4F+DNhNp/g/QE0SPS55ka2+yQvq90kzjUXgt8rGRDAN+JGDuoavrCgAooooA/Mz/g7Xdo/+CPWssq+Yy+LNFKrnG4/aDxWz/w9b/bQ/wCkc3in/wAOtpn/AMi1k/8AB2h/yiB1b/sbtE/9KDX6YUAfnL/w9b/bQ/6RzeKf/DraZ/8AItecfth/8FD/ANqz4zfsm/Ezwn4w/wCCePiLTvCviLwvqWn6tey/FPTXSxtpLaRZJ8fZgf3akuMEHKDBB5r9Ya4X9pn4D2H7UXwA8W/DnVtT1bSdG8babLo+p3GmSJHdmzmGy4iRnVgvmRF4y20kCQkYIBAB/IZ/wTf/AOC1f7Vf7EfiHRfDPwt8W614u0d5Vt7PwTq1tJrlhc5wFhggz50OcfdtnjJPrk5/av8A4I8ftBfEv9p7/guP8VvGHxa+Fd58HfGmofBrSVufDt1cGWRI1vYtk21lWSHzBz5Ug3pjBz1r9DP2L/8Agmf8C/8Agnz4bXT/AITfDnw/4XnaMR3GqCH7Tqt6O/nXkpaZwTk7S+wZOFA4r5j+BX/Kzh8dP+yMaL/6WR0AfolXxL+wN/yl3/b3/wCwx4G/9RiGvtqvGfgV+x9b/BD9rD46fFSLXptRn+N13ol3NpzWojTSTpumpYKqybiZPMCbySq7Scc9aAPzg/Zm+MXjCPxbc/BPwV4q1DwHefHD9q74m2+reIdPhhkvrLSdN+0391DamVHSKebZFGspRjGCxAzgjp/iX+2r8ZPg/wDG3xV+ytafEjWNS1eb4teDvCOjfEK9trSTXtL8P65pt3qM6t+58iW8hGnXUEc7xNkTo7fOtfRkn/BH6PRPC91ceGfiRfaD8QNP+L+t/F/w14j/ALFjuI9IutUaYXGnz2zSD7TaNDPJE4EkTuNrBoyBVfXv+CN6+PPh54q1DxJ8TtSvvjh4m8c6V8Rk+INpokNrHpGr6VGsGmpb6c0jp9jgtw8PkSyyM6zy7pSzbgAch+3OPjx/wTz/AOCeP7UHiSz+L+peKNK0PRbPU/h5rOqrDceJtBmLKl7DdSC3SGeLeUaFmVnAeRW4VTXg37SX7afxg/Yf+Lvxx+G9l8XPiR4z866+G+g+HNY1bR7LWtY8PS69d3yX9xbWtlZxi6mEMB8mHyZCZBGArk7W+lPH/wDwRr8SfHq08cS/Ej433Wvap8WNT0b/AITd9K8Kx6baX+iaU4lttHsonuJnso3lMjzS+bK8u/BwAK7f9oX/AIJLaD+0V8UfjJ4q1DxhrWk6h8UrDwwumzadbRpc+E9R0Cee5sr+CRiwkbzpVYoyAbUK5O/IAPnDw/8Atd/FL4U+Bv2qLLSNS/aE1L4f+F/g1f8AjTwj41+KHgi60O/0PXreC7SeyWa6srZbkHFpcxhkYL+9UZUbRyPhv9sn4wfsY6pY+JfEXxO8dfEyG7/ZP1P4vXmh+J1077NBr8L6dsWM2trA6QhppEKszkK55JAr0T/goJ/wTe/aG+MPw8/smT4t33jzWvjPrOj/AA/8Y3ul+G00rSfCfg5Fvp7q4g083j7riW5NuJpvOLujbEWNBgP/AGiv+CbXxqb9pz4Z+JtU8ZaX8WfDfizS7r4N+NdJ0/wXDodvpPg3UI3mu5lZbuQqwltreJSoyol4HFAHpvwC/ZQ/aA17wp8NfEVx+0l411TTfH3hbz/iGt0unx3Vhez2sc9vd6AFsWitvLuC0TRTB4zA+cGRQx+R/FHx4+OHwy/4JqftkfFyP9oT4q6t4o+DfxB8Q+A/DkV+mkNaRWtlq9pbQ3UiR2CM915TuCwYRnecRjjH2t+zZ/wTB8WfC74n/CXVvH3xovfiR4f+AmlXOl+BNJXw3HpMsPnWws1uNSnWeQX08dpmJWWOBcsXKlySa3jb/gj/AKf4z/Yn/aG+DLeO7y3t/j9451fxtPqo0pWfRX1C/hvDbrF5oEoQwhA5ZSwbOBjFAHxb8cv2+PjB8Hvhn+1cvgn4qfGC60LwD8L9L8Q6Jc/FPw3Z6F4u07WZtSeGSa0s3sbSeXTzbqqmWa3MYmyqMTuz3v7Sn/BXH4leDv8AgpLrGoeG71ZPgR4B8B+Oglh5aMnivXfDemRXl9MX27/JhnuI7RdjAGS1uOvFe3fHD/gi3rf7V1l8UNR+KXxsvfEvjL4geA1+HVhqVh4Wg0ux8P6Wb+K/lK2izOZ5pJ4YyXeUYVcAV3Wk/wDBIHwPouo/A+3i1S6l8M/BzwX4h8GT6VPb+Y3iePWoLeK8ubibeGWWR4pZXIDb3uHOR3APmX9hX9rP4uax8Y/2dtWj1j9pj4kWvxStHT4nxeJ/hnfaZ4Y0WS405rm3vtNum0+CGC3iulWEATOssMob5mAY/qlXyT+zb/wTe8bfBXxb8M7XxB8dNc8YfDn4LwS23g/w4mhx6bcyobZrS3GrXkczDUPs1uxWMLDAC4SRw7KDX1tQB+Wv/BwR8RvFXwk/bb/YZ8SeCfA9x8SvFWk+Ldem07wzBqMenSaxJ9itl8oXEiskfyktkqR8uO9dh/w9b/bQ/wCkc3in/wAOtpn/AMi1Y/4K6f8AKU7/AIJ6/wDY76//AOm+Cv0SoA/OX/h63+2h/wBI5vFP/h1tM/8AkWvjnwR+39+0xZf8F2fGvji3/Yx166+IV58IrTSbrwGPH9is1lp66lHIupG88jy2VpAI/KCBgTnOOK/eCvzt+Gf/ACtHfEn/ALN+sP8A08RUAV/+Hrf7aH/SObxT/wCHW0z/AORa/L//AIOVv2yPj58WfDHwZ8XePP2bfE/7M/iHwbrF8nh/xRD48t9Ru7kzQxmWCM2sUUkRHko+/dxyB941/S1Xzh+2p/wSu+En/BQ74n+CPEHxg03UvF+mfD2K4/sjw7Jevb6SbidozJcTpFtkmbEMShWfywFYFG3GgD8RP+CLn/BwL+3N8Q/GVn4JtPhvqn7U+j2rJFPJJD9h1LTUPC+bqoXyEXgnfeKzMePMFfpn/wAGuE8lz/wSxjkmha3mk8ceImeJmDGJjfOSpI4ODxkcV98/DT4W+Gfgx4Ms/Dng/wAPaJ4W8P6cuy103SbGOytLceiRRqqr+Ar4L/4Nf/8AlF+3/Y+eJP8A0vegD9Eq8Z/aF/4J3fAn9rLxrpviT4lfCTwD4217SVVLfUNW0aG4uPLXJWN3K5kjBJIjfcgJJxya9mrznxJ+1L4U8KftO+HfhJeS30fi7xNoF74lswIP9F+x2ksMUxeTPysGnTAxyMntQB0XiD4O+EfFmmeHrHVPCvhvUrPwje2+paFb3emQzRaLdW6lbe4tlZSIZYlZgjx7WQEgEZrnPjv+x78KP2or3R7n4kfDfwP47uPD8vnabLr2i29+9k2ckIZUYhSQCV+6SBkHArxLRP8AgtN8EvF37KWrfGbQbnxR4h8E6X4zXwHHJp2kma61LUnmhhjFvFuBkjkeeLa2RkN0q14I/wCCwfwr8Y6lZ6fcaX4+8O6xdfESw+Fz6brWhG0vLXWryzkvYElQudsZgjLF+xIGOaAPoaP4NeD4viHY+Ll8KeG18Wabph0Wz1oaZCNRtLAvvNpHPt8xICwDeUrBMjOM1k6T+y/8M9B1bT7+x+HfgWyvtJn1G5sbiDQbWOayl1DH9oSRMsYKNdYHnMpBlwN+6uX+CP7dvw7/AGh/2l/ip8J/CmpXWpeK/g29jF4lxBi0glu0kZIo5c4kdPLdXAHyMpU8ggcP+0V/wVX8A/s2fGbxR4H1Hwx8T/EereCdAg8T6/N4b8NSana6Rp83nbZ5mRshQIJScKSAh60Ae1eCP2ePh/8ADPUNHu/DfgXwf4fuvDulPoOlTabottaSaZpzyLK1lA0aAxW7SIjmJMIWRTjIBrE+D/7GXwj/AGe/HOteJvAnwy8B+DvEXiLP9p6lo2h21ldXoLbiHkjQMQW+YjOC3Jyea8u+JX/BWP4Z+DZvDsPhzS/H3xQuPEHhK28feT4L0CTUpNO8P3AJh1K4DNHtjkAbZEu6d9jbYmwaq/En/gr38KfCFj4cm8M2fjf4qf8ACR+EV8fLH4K0U6hJYaAzFF1G4DvH5cZZXURjMxaKQCMlSKAPWPAn7FHwe+F3xk1P4ieG/hb8P9B8eayZGvfEFhoNrb6lcGTJlLTqgfMhJLnOXPLZNdGfgR4HPh3xZo//AAhvhT+yfHk89z4msv7It/s/iKWeJYZ5LyPZtuGkiRI3aUMWRFU5AArx74df8FU/gz8V/wBpT4f/AAr0HxBdX3iT4oeBYviJ4alFoy2epaXI0oXEhwVnxBMxiZQVEbZwRiqsH/BW74IHXP2gLO48SXdnB+zO1pH43vZbF2t7aS584RxQFNzzyeZBJEURd3mYUAkigD1D4IfsffCT9mW/vrr4b/C34c/D261SNYrybw14as9Jku0U5CyNbxoXUHkBsgGvLf8AgoB+xt4q/bb8Z/CPQXuPCNn8L/B/jLTvGviP7Ws02rajLp7vLBZwR7PKEUrlPMkZwwVWUK244p6H/wAFZfAt74f8cSat4L+LXhXxJ4B8Pp4uv/CmteG/s+u3WiM5Q6jawLIyzwoQwdUcyxlCrxqxVS7xB/wWD+COjQ+KJLXWtU1z/hHIPDEtuuk2DXkniJ/ESytpMGnIp3XM0ywudgAKgEnABIAPYPj9+yV8Lf2q7HTbb4mfDvwV4/g0eUz2KeINGt9RFo5xuMfmo23dgBgOGAwciqvxa/Yt+Dnx8sdDtfHXwm+GfjW28M25tNHi17wvY6lHpMJCAxW6zRMIUIjQbUwMIvHArz/xN/wVG+F/g/8AZ6+MPxM1FvEVv4d+BfiSfwp4qX7AHuYL6H7L5ixIrkSqDeQjcGwfmx05o/tB/wDBV/4afs6fErxZ4d1DSfiB4gg+HEFtdeOta8P+HpdQ0vwPDcRiWJ7+RSG5hIlZYEmZI/ndVXmgD2zwN+z94D+F+s2upeGfBHhHw7qFlpMegW91pmj29pNBpscjSx2SPGgK26SO7rEDsDOxABJNQr+zd8O0+Hlr4RXwD4LXwnZX41W30UaJbf2dBeC5N0LlINnlrN9oYzeYF3eYS+dxzXjvx8/4Ko/Dr4GeNbzQrTSPHXxFutD8PweK/EEvgrRv7Xt/DekzhzDeXUgdRtkSOSRY4vMmaNC4jK4J53xl/wAFlvhz4W8eeDNBsvBfxi8Tt8SrZr3wdfaJ4Te6s/Fdutml68tk+9TKq27h24BAzkcUAez/ABa/Yi+Dfx6Guf8ACafCn4d+KJPE01rcavNqXh61uJtTlto2jtpJpGQvI8UbMiMxJRWZVIBIO78Jf2b/AIefAKW8k8C+A/BvguTUre1tLt9C0W205ruG1V0to5DCil0hWR1jVshA7BcZNeO+Kv8AgrD8IfAXwB+LXxI8QXmuaH4e+CusLoHiZL3TzHdxX7Q2sq28UW7Mjt9sgQDI+csOACa97+GfxA0/4s/Djw/4q0kzNpPibTbbVbIzJskME8Syx7l7NtcZHY0Abdfx3/8ABzD/AMpw/jx/1+6X/wCmexr+xCv47/8Ag5h/5Th/Hj/r90v/ANM9jQB/QN/wav8A/KDT4Of9fGu/+nu/r9Cq/PX/AINX/wDlBp8HP+vjXf8A0939foVQAUUUUAFFFFABRRRQAUUUUAFFFFABRRRQAUUUUAFFFFABRRRQB+dv/BIX/lKB/wAFCP8AsfNE/wDSCav0Sr87f+CQv/KUD/goR/2Pmif+kE1folQAV+av/BJH/lNj/wAFHv8AsNeDf/SHUK/SqvzV/wCCSP8Aymx/4KPf9hrwb/6Q6hQB+lVfmn/wU3/5T9/8E9v+5z/9NsdfpZX5p/8ABTf/AJT9/wDBPb/uc/8A02x0AfpZRRRQAUUUUAFFFFABRRRQAUUUUAFFFFABRRRQB+Z//B2h/wAogdW/7G7RP/Sg1+mFfmf/AMHaH/KIHVv+xu0T/wBKDX6YUAFFFFABX52/Ar/lZw+On/ZGNF/9LI6/RKvzt+BX/Kzh8dP+yMaL/wClkdAH6JUUUUAFFFFABRRRQAUUUUAFFFFABRRRQAUUUUAfnb/wV0/5Snf8E9f+x31//wBN8FfolX52/wDBXT/lKd/wT1/7HfX/AP03wV+iVABX52/DP/laO+JP/Zv1h/6eIq/RKvzt+Gf/ACtHfEn/ALN+sP8A08RUAfolRRRQAV+dv/Br/wD8ov2/7HzxJ/6XvX6JV+dv/Br/AP8AKL9v+x88Sf8Ape9AH6JV+Xv/AAV1+FfxH+Mf/BVX4I+D/Aen6xbWvxJ+H2veDNe8TWsTiLwxpdxe2U2oT+aBtSdrO3uIoQWU+bNGRyMH9QqKAPxJ+H/whfRvg/rX7P8A4b8H+I9NvfEn7Z15qOi2VpoVz9k0rw5pmr2dxNftJsESW0VvAAm5xvJULuwSMn9vXR/id4B+NHxI8TeA/Aet+KPFVn+174Y1bw9ZfYZfIv5F8Izwwys4XAtxcNGryZ2ryCQa/cyigD86v+CTf7H9x+xp/wAFD/jx4aZdR1Jf+EE8Gzal4juLdlXxLrEsmr3GpXhkIw8klzO8jAElBIq8ACvDv+Ck/h3Q/wDh5T+0W3i7xl8avAeneJvhDo+m6O3gbTr2ceJ7oHUQ1lIbe1m8wfPGuzdHxMRuGcj9hqKAPyh/Yf8AjLdf8E5fjRrXjD47+Dda8A2/xZ+DvgOTRbTSPD95d2en6ho9hdWt14egSNJGiu8yxSR2rHcQ5UFmUk8h8IfEDfsrf8E1fBv7Pvxmf4rfs+61q3w/udfsfGPhvTftVxfPe3mozN4ZJFnO0dxbx3MINupjlb5fLMZBr9jaKAPwK8TfDT4ofDD4ufBX43W/wi1bw740/Zz/AGePBniGPwvpVjcRiSODXNRstS0lGcPIksmlXk7tE5eRWK79xBJd8Nf2GPid4V+Cn7VSy+FPEniDxtqFj8KPif4i0+306Tz/ABTqI1O/13WrSJSP38sbSyqIxuYtFEuMla/fOigD8zfiL+2f4Z+I37eD/tHeC9L8YeJ/hn8E/hBqmmare2OgXkT+JdX1O/s3tNBt45IlkmuF+z75FCssLSx79hJI+Gv2Pv2Mfib/AME//wBvDxT8cvFngW81nSPhrc+Gdf8AEngrS9OnuLHw3a6/Hq5mfR4lDedLoZuEjCIHxFNd7SmVI/oXooA/Cv8Aak/ZI8SfEz/gn1/wUG8X6br3xZt3vPjHq1xpPhbS5Nuj+Jbd20ZkujbeQ0k+4M2HRwpEC/3Tn6D+I3xSh/Y4tv27vhn4w8M+K9Y8YfGrWtR8QfD63tNBu78ePotU0K0sYbC1eOKRWa3uIWilRj+7R9+0Jk1+qNFAH5Mfse+Jm/4I0fFH4paV8adO166u/F3ww8BP4buLLSrrU4vE97o3h1NIvdJilhjkU3X2qAOsROWW73gbdzH2f4hWPifxx+2p/wAE6PEWo/DuXwHPDZeK7vWfD9khntfCMk/hn5bOSRI0RdjnyuVQFlIAr9AKKAPw1+Nn7MXjz9o7xf8A8FCtJ1fwvrUfw2+H934v8d6XG9nJjxf4iu/CyWGmLCu398lmsN3N8mczT2pHKCv16/YjsLjSf2MPhDa3UM1tdW3grRopoZUKSROtjCGVlPIIIIIPIIr1CigAr+O//g5h/wCU4fx4/wCv3S//AEz2Nf2IV/Hf/wAHMP8AynD+PH/X7pf/AKZ7GgD+gb/g1f8A+UGnwc/6+Nd/9Pd/X6FV+Gn/AAQT/wCC8/7K/wCw5/wSw+HHwx+KHxKuPDPjjw3Pqx1HTf8AhGdWu/s3nardzx/vILZ4zmOVDgMcZwcEED7D/wCIpv8AYY/6LPcf+Ebrv/yHQB+hFFfnv/xFN/sMf9FnuP8Awjdd/wDkOj/iKb/YY/6LPcf+Ebrv/wAh0AfoRRX57/8AEU3+wx/0We4/8I3Xf/kOj/iKb/YY/wCiz3H/AIRuu/8AyHQB+hFFfnv/AMRTf7DH/RZ7j/wjdd/+Q6P+Ipv9hj/os9x/4Ruu/wDyHQB+hFFfnv8A8RTf7DH/AEWe4/8ACN13/wCQ6P8AiKb/AGGP+iz3H/hG67/8h0AfoRRX57/8RTf7DH/RZ7j/AMI3Xf8A5Do/4im/2GP+iz3H/hG67/8AIdAH6EUV+e//ABFN/sMf9FnuP/CN13/5Do/4im/2GP8Aos9x/wCEbrv/AMh0AfoRRX57/wDEU3+wx/0We4/8I3Xf/kOj/iKb/YY/6LPcf+Ebrv8A8h0AfoRRX57/APEU3+wx/wBFnuP/AAjdd/8AkOj/AIim/wBhj/os9x/4Ruu//IdAH6EUV+e//EU3+wx/0We4/wDCN13/AOQ6P+Ipv9hj/os9x/4Ruu//ACHQBV/4JC/8pQP+ChH/AGPmif8ApBNX6JV+Xv8Awb//AB68LftU/tmftyfErwLqE2teCvF3jXRbjSdSazmtVu0WxmVvkmRHUg9QygjIOMEV+oVABX5q/wDBJH/lNj/wUe/7DXg3/wBIdQr9Kq/NX/gkj/ymx/4KPf8AYa8G/wDpDqFAH6VV+af/AAU3/wCU/f8AwT2/7nP/ANNsdfpZX5N/8F0v2jPCH7Hf/BXz9hX4o/ETUptB8C+Fx4uOp6mtjPdrbebZQRINkKPIxLyIMKpODnoCQAfrJRX57/8AEU3+wx/0We4/8I3Xf/kOj/iKb/YY/wCiz3H/AIRuu/8AyHQB+hFFfnv/AMRTf7DH/RZ7j/wjdd/+Q6P+Ipv9hj/os9x/4Ruu/wDyHQB+hFFfnv8A8RTf7DH/AEWe4/8ACN13/wCQ6P8AiKb/AGGP+iz3H/hG67/8h0AfoRRX57/8RTf7DH/RZ7j/AMI3Xf8A5Do/4im/2GP+iz3H/hG67/8AIdAH6EUV+e//ABFN/sMf9FnuP/CN13/5Do/4im/2GP8Aos9x/wCEbrv/AMh0AfoRRX57/wDEU3+wx/0We4/8I3Xf/kOj/iKb/YY/6LPcf+Ebrv8A8h0AfoRRX57/APEU3+wx/wBFnuP/AAjdd/8AkOj/AIim/wBhj/os9x/4Ruu//IdAHL/8HaH/ACiB1b/sbtE/9KDX6YV+D/8AwX9/4Lefsz/8FDP+Cfc3wx+D/wAQLzxh441XxRpE9ppaeGtVtHuFjuMttee2RC3Iwu7JJwAa/eCgAooooAK/O34Ff8rOHx0/7Ixov/pZHX6JV+Qfxz/4KF/CT/gmz/wcY/FbxR8ZvE0/g/QvE3wm0bTtNuRpF7fi6nF0HKhbaKRgAsb/ADEAZUjOeKAP18or89/+Ipv9hj/os9x/4Ruu/wDyHR/xFN/sMf8ARZ7j/wAI3Xf/AJDoA/Qiivz3/wCIpv8AYY/6LPcf+Ebrv/yHR/xFN/sMf9FnuP8Awjdd/wDkOgD9CKK/Pf8A4im/2GP+iz3H/hG67/8AIdH/ABFN/sMf9FnuP/CN13/5DoA/Qiivz3/4im/2GP8Aos9x/wCEbrv/AMh0f8RTf7DH/RZ7j/wjdd/+Q6AP0Ior89/+Ipv9hj/os9x/4Ruu/wDyHR/xFN/sMf8ARZ7j/wAI3Xf/AJDoA/Qiivz3/wCIpv8AYY/6LPcf+Ebrv/yHR/xFN/sMf9FnuP8Awjdd/wDkOgD9CKK/Pf8A4im/2GP+iz3H/hG67/8AIdH/ABFN/sMf9FnuP/CN13/5DoAq/wDBXT/lKd/wT1/7HfX/AP03wV+iVfjL+0D/AMFV/gT/AMFNf+Cs37Ddh8E/GVx4zu/B/i/WrvV4/wCw9QsPskUunpsfNzBGGH7qTO3OAuTjiv2aoAK/O34Z/wDK0d8Sf+zfrD/08RV+iVfnb8M/+Vo74k/9m/WH/p4ioA/RKiiigAr87f8Ag1//AOUX7f8AY+eJP/S96/RKvw5/4Ikf8Fx/2Y/2AP2M9Q+Gvxa+Il14U8a6Z411+4utNPhvVbxoUlvnZMvBbOmSOo3ZHQgGgD9xqK/Pf/iKb/YY/wCiz3H/AIRuu/8AyHR/xFN/sMf9FnuP/CN13/5DoA/Qiivz3/4im/2GP+iz3H/hG67/APIdH/EU3+wx/wBFnuP/AAjdd/8AkOgD9CKK/Pf/AIim/wBhj/os9x/4Ruu//IdH/EU3+wx/0We4/wDCN13/AOQ6AP0Ior89/wDiKb/YY/6LPcf+Ebrv/wAh0f8AEU3+wx/0We4/8I3Xf/kOgD9CKK/Pf/iKb/YY/wCiz3H/AIRuu/8AyHR/xFN/sMf9FnuP/CN13/5DoA/Qiivz3/4im/2GP+iz3H/hG67/APIdH/EU3+wx/wBFnuP/AAjdd/8AkOgD9CKK/Pf/AIim/wBhj/os9x/4Ruu//IdH/EU3+wx/0We4/wDCN13/AOQ6AP0Ior89/wDiKb/YY/6LPcf+Ebrv/wAh0f8AEU3+wx/0We4/8I3Xf/kOgD9CKK/Pf/iKb/YY/wCiz3H/AIRuu/8AyHR/xFN/sMf9FnuP/CN13/5DoA/Qiv47/wDg5h/5Th/Hj/r90v8A9M9jX9BH/EU3+wx/0We4/wDCN13/AOQ6/nF/4LbfH7wv+21/wVJ+LXxO+GN5eeJ/BPia7sG07UU064t/PEWm2kMmY5kSRSJI3GGUZxkcEEgH9nxtYif9XH/3yKPskX/PKP8A75FSUUAR/ZIv+eUf/fIo+yRf88o/++RUlFAEf2SL/nlH/wB8ij7JF/zyj/75FSUUAR/ZIv8AnlH/AN8ij7JF/wA8o/8AvkVJRQBH9ki/55R/98ij7JF/zyj/AO+RUlFAEf2SL/nlH/3yKPskX/PKP/vkVJRQBH9ki/55R/8AfIo+yRf88o/++RUlFAEf2SL/AJ5R/wDfIo+yRf8APKP/AL5FSUUAR/ZIv+eUf/fIo+yRf88o/wDvkVJRQBH9ki/55R/98ij7JF/zyj/75FSUUANSNYhhVVR6AYp1FFABX5q/8Ekf+U2P/BR7/sNeDf8A0h1Cv0qr81f+CSP/ACmx/wCCj3/Ya8G/+kOoUAfpVTXiWUfMqt9RmnUUAR/ZIv8AnlH/AN8ij7JF/wA8o/8AvkVJRQBH9ki/55R/98ij7JF/zyj/AO+RUlFAEf2SL/nlH/3yKPskX/PKP/vkVJRQBH9ki/55R/8AfIo+yRf88o/++RUlFAEf2SL/AJ5R/wDfIo+yRf8APKP/AL5FSUUAR/ZIv+eUf/fIo+yRf88o/wDvkVJRQBH9ki/55R/98ij7JF/zyj/75FSUUARi1jU5Ecf/AHyKkoooAKKKKACmvCkp+ZFb6jNOooAj+yRf88o/++RR9ki/55R/98ipKKAI/skX/PKP/vkUfZIv+eUf/fIqSigCP7JF/wA8o/8AvkUfZIv+eUf/AHyKkooAj+yRf88o/wDvkUfZIv8AnlH/AN8ipKKAI/skX/PKP/vkUfZIv+eUf/fIqSigCP7JF/zyj/75FH2SL/nlH/3yKkooAj+yRf8APKP/AL5FH2SL/nlH/wB8ipKKAGJbxxtlY0U+oWn0UUAFfnb8M/8AlaO+JP8A2b9Yf+niKv0Sr87fhn/ytHfEn/s36w/9PEVAH6JUUUUAFRm1jY5McZJ6naKkooAj+yRf88o/++RR9ki/55R/98ipKKAI/skX/PKP/vkUfZIv+eUf/fIqSigCP7JF/wA8o/8AvkUfZIv+eUf/AHyKkooAj+yRf88o/wDvkUfZIv8AnlH/AN8ipKKAI/skX/PKP/vkUfZIv+eUf/fIqSigCP7JF/zyj/75FH2SL/nlH/3yKkooAj+yRf8APKP/AL5FH2SL/nlH/wB8ipKKAI/skX/PKP8A75FH2SL/AJ5R/wDfIqSigCP7JF/zyj/75FH2SL/nlH/3yKkooAj+yRf88o/++RTlgjUcRqPotOooAKKKKACiiigAooooAKKKKACiiigAooooAKKKKACiiigAooooAKKKKACiiigAr81f+CSP/KbH/go9/wBhrwb/AOkOoV+lVfzN/wDBQP8A4LA/Fj/gjd/wW5/ayj+F9j4J1X/hY2paDcamfEOnT3PlfZ9MSSIReVPFt/4/JAxO7O1cbecgH9MlFfy3/wDEZx+1j/0LfwT/APBBf/8AydR/xGcftY/9C38E/wDwQX//AMnUAf1IUV/Lf/xGcftY/wDQt/BP/wAEF/8A/J1H/EZx+1j/ANC38E//AAQX/wD8nUAf1IUV/Lf/AMRnH7WP/Qt/BP8A8EF//wDJ1H/EZx+1j/0LfwT/APBBf/8AydQB/UhRX8t//EZx+1j/ANC38E//AAQX/wD8nUf8RnH7WP8A0LfwT/8ABBf/APydQB/UhRX8t/8AxGcftY/9C38E/wDwQX//AMnUf8RnH7WP/Qt/BP8A8EF//wDJ1AH9SFFfy3/8RnH7WP8A0LfwT/8ABBf/APydR/xGcftY/wDQt/BP/wAEF/8A/J1AH9SFFfy3/wDEZx+1j/0LfwT/APBBf/8AydR/xGcftY/9C38E/wDwQX//AMnUAf1IUV/Lf/xGcftY/wDQt/BP/wAEF/8A/J1H/EZx+1j/ANC38E//AAQX/wD8nUAf1IUV/Lf/AMRnH7WP/Qt/BP8A8EF//wDJ1H/EZx+1j/0LfwT/APBBf/8AydQB/UhRX8t//EZx+1j/ANC38E//AAQX/wD8nUf8RnH7WP8A0LfwT/8ABBf/APydQB/UhRX8t/8AxGcftY/9C38E/wDwQX//AMnUf8RnH7WP/Qt/BP8A8EF//wDJ1AH9SFFfy3/8RnH7WP8A0LfwT/8ABBf/APydR/xGcftY/wDQt/BP/wAEF/8A/J1AH9SFFfy3/wDEZx+1j/0LfwT/APBBf/8AydR/xGcftY/9C38E/wDwQX//AMnUAf1IUV/Lf/xGcftY/wDQt/BP/wAEF/8A/J1H/EZx+1j/ANC38E//AAQX/wD8nUAf1IUV/Lf/AMRnH7WP/Qt/BP8A8EF//wDJ1H/EZx+1j/0LfwT/APBBf/8AydQB/UhRX8t//EZx+1j/ANC38E//AAQX/wD8nUf8RnH7WP8A0LfwT/8ABBf/APydQB/UhRX8t/8AxGcftY/9C38E/wDwQX//AMnUf8RnH7WP/Qt/BP8A8EF//wDJ1AH9SFFfy3/8RnH7WP8A0LfwT/8ABBf/APydR/xGcftY/wDQt/BP/wAEF/8A/J1AH9SFFfy3/wDEZx+1j/0LfwT/APBBf/8AydR/xGcftY/9C38E/wDwQX//AMnUAf1IV+dvwz/5WjviT/2b9Yf+niKvyB/4jOP2sf8AoW/gn/4IL/8A+Tq+rf8Ag2x/4KAePP8AgqL/AMFf/it8WfiJb+G7DxBa/CuHQRBodnLbWrQpqdu6NtklkbcDuB+bByOBjkA/eOiiigAooooAKKKKACiiigAooooAKKKKACiiigAooooAKKKKACiiigAooooAKKKK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887" name="AutoShape 7" descr="Компоненты &quot;полной формулировки&quot; ри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4648" y="5510241"/>
            <a:ext cx="7740756" cy="69374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0" cmpd="thickThin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/>
              <a:t>Описание риска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4647" y="4159260"/>
            <a:ext cx="3906891" cy="1058877"/>
          </a:xfrm>
          <a:prstGeom prst="rect">
            <a:avLst/>
          </a:prstGeom>
          <a:gradFill flip="none" rotWithShape="1">
            <a:gsLst>
              <a:gs pos="0">
                <a:srgbClr val="FFFF99"/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Влияние</a:t>
            </a:r>
          </a:p>
          <a:p>
            <a:pPr algn="ctr"/>
            <a:r>
              <a:rPr lang="ru-RU" dirty="0"/>
              <a:t>(какие последствия?)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18052" y="4159260"/>
            <a:ext cx="3797352" cy="1058877"/>
          </a:xfrm>
          <a:prstGeom prst="rect">
            <a:avLst/>
          </a:prstGeom>
          <a:gradFill flip="none" rotWithShape="1">
            <a:gsLst>
              <a:gs pos="0">
                <a:srgbClr val="FF99FF"/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Вероятность</a:t>
            </a:r>
          </a:p>
          <a:p>
            <a:pPr algn="ctr"/>
            <a:r>
              <a:rPr lang="ru-RU" dirty="0"/>
              <a:t>(каковы шансы с учетом защиты?)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74648" y="2552688"/>
            <a:ext cx="1898676" cy="1350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Актив</a:t>
            </a:r>
          </a:p>
          <a:p>
            <a:pPr algn="ctr"/>
            <a:r>
              <a:rPr lang="ru-RU" dirty="0"/>
              <a:t>(что защищаем?)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46350" y="2552688"/>
            <a:ext cx="1898676" cy="13509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Угроза</a:t>
            </a:r>
          </a:p>
          <a:p>
            <a:pPr algn="ctr"/>
            <a:r>
              <a:rPr lang="ru-RU" dirty="0"/>
              <a:t>(чего избегаем?)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8052" y="2552688"/>
            <a:ext cx="1898676" cy="13509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Уязвимость</a:t>
            </a:r>
          </a:p>
          <a:p>
            <a:pPr algn="ctr"/>
            <a:r>
              <a:rPr lang="ru-RU" dirty="0"/>
              <a:t>(откуда?)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89754" y="2552688"/>
            <a:ext cx="1898676" cy="1350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Защита</a:t>
            </a:r>
          </a:p>
          <a:p>
            <a:pPr algn="ctr"/>
            <a:r>
              <a:rPr lang="ru-RU" dirty="0"/>
              <a:t>(есть, возможно, нужно?)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2235168" y="5108598"/>
            <a:ext cx="876312" cy="584208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6178572" y="5145111"/>
            <a:ext cx="876312" cy="584208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7127910" y="3757617"/>
            <a:ext cx="876312" cy="584208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5229234" y="3757617"/>
            <a:ext cx="876312" cy="584208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3294045" y="3757617"/>
            <a:ext cx="876312" cy="584208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1249317" y="3721104"/>
            <a:ext cx="876312" cy="584208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– Внедрение новой версии </a:t>
            </a:r>
            <a:r>
              <a:rPr lang="en-US" dirty="0"/>
              <a:t>MS Office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8596" y="1578537"/>
            <a:ext cx="79598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+mj-lt"/>
              <a:buAutoNum type="arabicPeriod"/>
            </a:pPr>
            <a:r>
              <a:rPr lang="ru-RU" sz="2000" b="1" dirty="0"/>
              <a:t>Сопротивление руководства </a:t>
            </a:r>
            <a:r>
              <a:rPr lang="ru-RU" sz="2000" dirty="0"/>
              <a:t>из-за финансовых затрат на приобретение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b="1" dirty="0"/>
              <a:t>Замедление работы </a:t>
            </a:r>
            <a:r>
              <a:rPr lang="ru-RU" sz="2000" dirty="0"/>
              <a:t>сотрудников из-за необходимости переобучения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b="1" dirty="0"/>
              <a:t>Сопротивление сотрудников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b="1" dirty="0"/>
              <a:t>Искажение файлов</a:t>
            </a:r>
            <a:r>
              <a:rPr lang="ru-RU" sz="2000" dirty="0"/>
              <a:t>, созданных в старой версии (потеря данных)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b="1" dirty="0"/>
              <a:t>Несовместимость</a:t>
            </a:r>
            <a:r>
              <a:rPr lang="ru-RU" sz="2000" dirty="0"/>
              <a:t> с выгружаемыми из ИС файлами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dirty="0"/>
              <a:t>Присутствие одновременно двух версий, </a:t>
            </a:r>
            <a:r>
              <a:rPr lang="ru-RU" sz="2000" b="1" dirty="0"/>
              <a:t>путаница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b="1" dirty="0"/>
              <a:t>Старое оборудование</a:t>
            </a:r>
            <a:r>
              <a:rPr lang="ru-RU" sz="2000" dirty="0"/>
              <a:t>, недостаточная производительность для нового ПО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b="1" dirty="0"/>
              <a:t>Присутствие</a:t>
            </a:r>
            <a:r>
              <a:rPr lang="ru-RU" sz="2000" dirty="0"/>
              <a:t> </a:t>
            </a:r>
            <a:r>
              <a:rPr lang="ru-RU" sz="2000" b="1" dirty="0"/>
              <a:t>ошибок</a:t>
            </a:r>
            <a:r>
              <a:rPr lang="ru-RU" sz="2000" dirty="0"/>
              <a:t> в новой версии</a:t>
            </a:r>
          </a:p>
          <a:p>
            <a:pPr marL="273050" indent="-273050">
              <a:buFont typeface="+mj-lt"/>
              <a:buAutoNum type="arabicPeriod"/>
            </a:pPr>
            <a:r>
              <a:rPr lang="ru-RU" sz="2000" dirty="0"/>
              <a:t>Отсутствие качественной </a:t>
            </a:r>
            <a:r>
              <a:rPr lang="ru-RU" sz="2000" b="1" dirty="0"/>
              <a:t>поддержки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Матрица категории риска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597" y="1397000"/>
          <a:ext cx="7923320" cy="4023369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547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3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2000" b="1" i="1" dirty="0"/>
                        <a:t>Риск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i="1" dirty="0"/>
                        <a:t>Вероятность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3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Низкая</a:t>
                      </a: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Средняя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Высокая</a:t>
                      </a: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3">
                <a:tc rowSpan="3">
                  <a:txBody>
                    <a:bodyPr/>
                    <a:lstStyle/>
                    <a:p>
                      <a:pPr algn="ctr"/>
                      <a:r>
                        <a:rPr lang="ru-RU" sz="2000" b="1" i="1" dirty="0"/>
                        <a:t>Последствия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Незначительные</a:t>
                      </a:r>
                    </a:p>
                  </a:txBody>
                  <a:tcPr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/>
                        <a:t>Поддержка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Путаница</a:t>
                      </a:r>
                      <a:endParaRPr lang="ru-RU" sz="1800" b="0" dirty="0"/>
                    </a:p>
                    <a:p>
                      <a:endParaRPr lang="ru-RU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Существенные</a:t>
                      </a: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Несовместимость </a:t>
                      </a:r>
                    </a:p>
                    <a:p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Искажение файлов</a:t>
                      </a:r>
                    </a:p>
                    <a:p>
                      <a:r>
                        <a:rPr lang="ru-RU" sz="1800" dirty="0"/>
                        <a:t>Старое оборудование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/>
                        <a:t>Замедление работы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Тяжелые</a:t>
                      </a:r>
                    </a:p>
                  </a:txBody>
                  <a:tcPr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Присутствие ошибок 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/>
                        <a:t>Сопротивление сотрудников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/>
                        <a:t>Сопротивление руководства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рисков по степени управляемости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19057" y="1382553"/>
          <a:ext cx="8288450" cy="5004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7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8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7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0721"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sz="2000" dirty="0"/>
                        <a:t>Неконтролируемые</a:t>
                      </a: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Отчасти </a:t>
                      </a:r>
                      <a:r>
                        <a:rPr lang="ru-RU" sz="1900" dirty="0"/>
                        <a:t>контролируемые</a:t>
                      </a:r>
                    </a:p>
                  </a:txBody>
                  <a:tcPr marL="36000" marR="36000" marT="36000" marB="3600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Контролируемые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непредска-зуемые</a:t>
                      </a:r>
                      <a:endParaRPr lang="ru-RU" sz="20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предска-зуемые</a:t>
                      </a:r>
                      <a:endParaRPr lang="ru-RU" sz="20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нетехнические</a:t>
                      </a:r>
                      <a:endParaRPr lang="ru-RU" sz="20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контрактные</a:t>
                      </a:r>
                      <a:endParaRPr lang="ru-RU" sz="2000" b="1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технические</a:t>
                      </a:r>
                      <a:endParaRPr lang="ru-RU" sz="2000" b="1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marL="180000" indent="-180000" algn="ctr">
                        <a:buFont typeface="Arial" pitchFamily="34" charset="0"/>
                        <a:buNone/>
                      </a:pPr>
                      <a:r>
                        <a:rPr lang="ru-RU" sz="2000" dirty="0"/>
                        <a:t>Примеры</a:t>
                      </a:r>
                      <a:endParaRPr lang="ru-RU" sz="2000" b="0" i="1" dirty="0"/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endParaRPr lang="ru-RU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авария, сбой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болезнь важного сотрудника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санкции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взлом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спрос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курс</a:t>
                      </a:r>
                      <a:r>
                        <a:rPr lang="ru-RU" sz="2000" baseline="0" dirty="0"/>
                        <a:t> валюты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baseline="0" dirty="0"/>
                        <a:t>инфляция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конкуренты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руководство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сотрудники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 err="1"/>
                        <a:t>финанси-рование</a:t>
                      </a:r>
                      <a:endParaRPr lang="ru-RU" sz="2000" dirty="0"/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обучение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саботаж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патентные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договоры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изменение</a:t>
                      </a:r>
                      <a:r>
                        <a:rPr lang="ru-RU" sz="2000" baseline="0" dirty="0"/>
                        <a:t> требований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baseline="0" dirty="0" err="1"/>
                        <a:t>организа-ционные</a:t>
                      </a:r>
                      <a:endParaRPr lang="ru-RU" sz="20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выбор ИС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 err="1"/>
                        <a:t>оборудо-вание</a:t>
                      </a:r>
                      <a:endParaRPr lang="ru-RU" sz="2000" dirty="0"/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sz="2000" dirty="0"/>
                        <a:t>ошибки в программе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Что можно</a:t>
                      </a:r>
                      <a:r>
                        <a:rPr lang="ru-RU" sz="2000" baseline="0" dirty="0"/>
                        <a:t> сделать?</a:t>
                      </a:r>
                      <a:endParaRPr lang="ru-RU" sz="2000" i="1" dirty="0"/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000" dirty="0" err="1"/>
                        <a:t>пригото-виться</a:t>
                      </a:r>
                      <a:endParaRPr lang="ru-RU" sz="20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000" dirty="0" err="1"/>
                        <a:t>прогнози-ровать</a:t>
                      </a:r>
                      <a:endParaRPr lang="ru-RU" sz="20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000" dirty="0"/>
                        <a:t>повлиять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000" dirty="0"/>
                        <a:t>управлять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2000" dirty="0"/>
                        <a:t>изменять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Антирисковые</a:t>
            </a:r>
            <a:r>
              <a:rPr lang="ru-RU" dirty="0"/>
              <a:t> мероприятия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274679"/>
            <a:ext cx="795983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Учет опыта </a:t>
            </a:r>
            <a:r>
              <a:rPr lang="ru-RU" sz="2000" dirty="0"/>
              <a:t>аналогичных проектов (чужие ошибки)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Распределение рисков </a:t>
            </a:r>
            <a:r>
              <a:rPr lang="ru-RU" sz="2000" dirty="0"/>
              <a:t>и </a:t>
            </a:r>
            <a:r>
              <a:rPr lang="ru-RU" sz="2000" b="1" dirty="0"/>
              <a:t>ответственности</a:t>
            </a:r>
            <a:r>
              <a:rPr lang="ru-RU" sz="2000" dirty="0"/>
              <a:t> между участниками (кто за что отвечает, где нужна совместная работа)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Выделение </a:t>
            </a:r>
            <a:r>
              <a:rPr lang="ru-RU" sz="2000" b="1" dirty="0"/>
              <a:t>ресурсов для управления </a:t>
            </a:r>
            <a:r>
              <a:rPr lang="ru-RU" sz="2000" dirty="0"/>
              <a:t>проектом (само ничего не решается)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Планирование </a:t>
            </a:r>
            <a:r>
              <a:rPr lang="ru-RU" sz="2000" b="1" dirty="0"/>
              <a:t>резервов </a:t>
            </a:r>
            <a:r>
              <a:rPr lang="ru-RU" sz="2000" dirty="0"/>
              <a:t>(+20% на все)</a:t>
            </a:r>
            <a:endParaRPr lang="ru-RU" sz="2000" b="1" dirty="0"/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Оперативное </a:t>
            </a:r>
            <a:r>
              <a:rPr lang="ru-RU" sz="2000" b="1" dirty="0"/>
              <a:t>внесение изменений </a:t>
            </a:r>
            <a:r>
              <a:rPr lang="ru-RU" sz="2000" dirty="0"/>
              <a:t>(чем раньше, тем лучше)</a:t>
            </a:r>
            <a:endParaRPr lang="ru-RU" sz="2000" b="1" dirty="0"/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Привлечение </a:t>
            </a:r>
            <a:r>
              <a:rPr lang="ru-RU" sz="2000" b="1" dirty="0"/>
              <a:t>независимых экспертов</a:t>
            </a:r>
            <a:r>
              <a:rPr lang="ru-RU" sz="2000" dirty="0"/>
              <a:t> (контроль и советы)</a:t>
            </a:r>
            <a:endParaRPr lang="ru-RU" sz="2000" b="1" dirty="0"/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Страхование</a:t>
            </a:r>
            <a:r>
              <a:rPr lang="ru-RU" sz="2000" dirty="0"/>
              <a:t> рисков (особенно неуправляемых)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b="1" dirty="0"/>
              <a:t>Оценка эффективности </a:t>
            </a:r>
            <a:r>
              <a:rPr lang="ru-RU" sz="2000" dirty="0"/>
              <a:t>управления рисками (помогают ли принятые меры?)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стратегии управления рисками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92085" y="1493810"/>
          <a:ext cx="7959832" cy="4198995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825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4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9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24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Уклонение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Снижение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Передача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Принятие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753"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Отказ от реализации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Смена</a:t>
                      </a:r>
                      <a:r>
                        <a:rPr lang="ru-RU" baseline="0" dirty="0"/>
                        <a:t> партнеров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Кардинальная смена плана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Упрощение требований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Уменьшение</a:t>
                      </a:r>
                      <a:r>
                        <a:rPr lang="ru-RU" baseline="0" dirty="0"/>
                        <a:t> вероятности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Уменьшение последствий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Резервы для предотвращения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Учет риска в контрактах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Распределение рисков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Страхование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Субподрядчик,</a:t>
                      </a:r>
                      <a:r>
                        <a:rPr lang="ru-RU" baseline="0" dirty="0"/>
                        <a:t> привлечение внешних экспертов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dirty="0"/>
                        <a:t>Подготовка к возможным</a:t>
                      </a:r>
                      <a:r>
                        <a:rPr lang="ru-RU" baseline="0" dirty="0"/>
                        <a:t> последствиям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План и резервы для преодоления</a:t>
                      </a:r>
                    </a:p>
                    <a:p>
                      <a:pPr marL="180000" indent="-180000"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Назначение ответственных за преодоление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 в организациях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055655"/>
            <a:ext cx="755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Под экономическими ИС или ИС управления часто понимают любые ИС, использующихся на предприятиях и в организациях.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895454"/>
            <a:ext cx="7558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Мы будем считать, что организация – это не обязательно зарегистрированное юр. лицо, а любая группа людей, ведущих совместную деятельность и имеющих общее руководство, или индивидуального предпринимателя.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648" y="3503559"/>
            <a:ext cx="755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ИС в организации ≠ Корпоративная ИС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161" y="4159260"/>
            <a:ext cx="7558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КИС</a:t>
            </a:r>
            <a:r>
              <a:rPr lang="ru-RU" sz="2000" dirty="0"/>
              <a:t> – это особый вид ИС, использующийся в крупных корпорациях, территориально распределенных, с множеством видов продукции, филиалов, отделов и т.д. КИС еще называют интегральными ИС, поскольку они состоят из множества разных блоков и </a:t>
            </a:r>
            <a:r>
              <a:rPr lang="ru-RU" sz="2000" dirty="0" err="1"/>
              <a:t>объединияют</a:t>
            </a:r>
            <a:r>
              <a:rPr lang="ru-RU" sz="2000" dirty="0"/>
              <a:t> информационное поле корпорации в единое целое</a:t>
            </a:r>
            <a:endParaRPr lang="ru-RU" sz="2000" b="1" dirty="0"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информационных угроз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1161" y="1274733"/>
            <a:ext cx="7558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dirty="0"/>
              <a:t>Случайные</a:t>
            </a:r>
            <a:r>
              <a:rPr lang="ru-RU" sz="2000" dirty="0"/>
              <a:t> (непреднамеренные)</a:t>
            </a:r>
            <a:endParaRPr lang="en-US" sz="2000" dirty="0"/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dirty="0"/>
              <a:t>человеческий фактор (ошибки, опечатки)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dirty="0"/>
              <a:t>помехи и искажения при передаче и хранении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dirty="0"/>
              <a:t>потери в результате поломки, аварии, катастрофы</a:t>
            </a:r>
          </a:p>
          <a:p>
            <a:pPr marL="514350" lvl="0" indent="-514350" algn="just">
              <a:spcBef>
                <a:spcPts val="1200"/>
              </a:spcBef>
              <a:buFont typeface="+mj-lt"/>
              <a:buAutoNum type="romanUcPeriod"/>
            </a:pPr>
            <a:r>
              <a:rPr lang="ru-RU" sz="2000" b="1" dirty="0"/>
              <a:t>Умышленные</a:t>
            </a:r>
            <a:r>
              <a:rPr lang="ru-RU" sz="2000" dirty="0"/>
              <a:t>: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b="1" i="1" dirty="0"/>
              <a:t>пассивные</a:t>
            </a:r>
            <a:r>
              <a:rPr lang="ru-RU" sz="2000" dirty="0"/>
              <a:t> – несанкционированный доступ к информации без ее изменения (воровство, шпионаж)</a:t>
            </a:r>
          </a:p>
          <a:p>
            <a:pPr marL="971550" lvl="1" indent="-514350" algn="just">
              <a:spcBef>
                <a:spcPts val="1200"/>
              </a:spcBef>
              <a:buFont typeface="Courier New" pitchFamily="49" charset="0"/>
              <a:buChar char="o"/>
            </a:pPr>
            <a:r>
              <a:rPr lang="ru-RU" sz="2000" b="1" i="1" dirty="0"/>
              <a:t>активные</a:t>
            </a:r>
            <a:r>
              <a:rPr lang="ru-RU" sz="2000" dirty="0"/>
              <a:t> – искажение, уничтожение и блокирование информации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Экономический ущерб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055655"/>
            <a:ext cx="79233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Прямой</a:t>
            </a:r>
            <a:r>
              <a:rPr lang="ru-RU" sz="2000" dirty="0"/>
              <a:t>: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кража денег со счетов, продукции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повреждение имущества и данных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кража секретной информации, промышленный и государственный шпионаж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шантаж, вымогательство, мошенничество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саботаж, замедление и простои в работе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Косвенный: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урон репутации компаний, потеря клиентов, недополученная прибыль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моральный ущерб – просмотр нежелательного </a:t>
            </a:r>
            <a:r>
              <a:rPr lang="ru-RU" sz="2000" dirty="0" err="1"/>
              <a:t>контента</a:t>
            </a:r>
            <a:r>
              <a:rPr lang="ru-RU" sz="2000" dirty="0"/>
              <a:t>, потеря информации, нарушение личных прав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затраты на защиту и восстановление после атак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пиратство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защиты информации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31" y="900294"/>
            <a:ext cx="8251938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Административно-правовые</a:t>
            </a:r>
            <a:r>
              <a:rPr lang="ru-RU" sz="2000" dirty="0"/>
              <a:t> (законы, регламенты, инструкции)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Физические</a:t>
            </a:r>
            <a:r>
              <a:rPr lang="ru-RU" sz="2000" dirty="0"/>
              <a:t> (спец. помещения, двери, решетки, кожухи, «</a:t>
            </a:r>
            <a:r>
              <a:rPr lang="ru-RU" sz="2000" dirty="0" err="1"/>
              <a:t>глушилки</a:t>
            </a:r>
            <a:r>
              <a:rPr lang="ru-RU" sz="2000" dirty="0"/>
              <a:t>»)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Резервное копирование</a:t>
            </a:r>
            <a:r>
              <a:rPr lang="ru-RU" sz="2000" dirty="0"/>
              <a:t> – все важные данные хранить </a:t>
            </a:r>
            <a:r>
              <a:rPr lang="ru-RU" sz="2000" dirty="0">
                <a:solidFill>
                  <a:srgbClr val="C00000"/>
                </a:solidFill>
              </a:rPr>
              <a:t>минимум в </a:t>
            </a:r>
            <a:r>
              <a:rPr lang="ru-RU" sz="2000" b="1" dirty="0">
                <a:solidFill>
                  <a:srgbClr val="C00000"/>
                </a:solidFill>
              </a:rPr>
              <a:t>трех</a:t>
            </a:r>
            <a:r>
              <a:rPr lang="ru-RU" sz="2000" dirty="0">
                <a:solidFill>
                  <a:srgbClr val="C00000"/>
                </a:solidFill>
              </a:rPr>
              <a:t> экземплярах</a:t>
            </a:r>
            <a:endParaRPr lang="ru-RU" sz="2000" b="1" dirty="0">
              <a:solidFill>
                <a:srgbClr val="C00000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Шифрование </a:t>
            </a:r>
            <a:r>
              <a:rPr lang="ru-RU" sz="2000" dirty="0"/>
              <a:t>– для расшифровки нужен </a:t>
            </a:r>
            <a:r>
              <a:rPr lang="ru-RU" sz="2000" i="1" dirty="0"/>
              <a:t>ключ</a:t>
            </a:r>
            <a:r>
              <a:rPr lang="ru-RU" sz="2000" dirty="0"/>
              <a:t> (комбинация байт, без которой невозможно прочитать данные, ключ </a:t>
            </a:r>
            <a:r>
              <a:rPr lang="ru-RU" sz="2000" b="1" dirty="0"/>
              <a:t>≠</a:t>
            </a:r>
            <a:r>
              <a:rPr lang="ru-RU" sz="2000" dirty="0"/>
              <a:t> пароль)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Сертификация</a:t>
            </a:r>
            <a:r>
              <a:rPr lang="ru-RU" sz="2000" dirty="0"/>
              <a:t> – подтверждение авторства (</a:t>
            </a:r>
            <a:r>
              <a:rPr lang="ru-RU" sz="2000" i="1" dirty="0"/>
              <a:t>электронная цифровая подпись</a:t>
            </a:r>
            <a:r>
              <a:rPr lang="ru-RU" sz="2000" dirty="0"/>
              <a:t>), ключ наоборот – без него нельзя зашифровать данные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Ограничение прав доступа </a:t>
            </a:r>
            <a:r>
              <a:rPr lang="ru-RU" sz="2000" dirty="0"/>
              <a:t>– авторизация пользователей, пароли</a:t>
            </a:r>
            <a:endParaRPr lang="ru-RU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Защитное ПО</a:t>
            </a:r>
            <a:r>
              <a:rPr lang="ru-RU" sz="2000" dirty="0"/>
              <a:t>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антивирусы (файловые, почтовые, </a:t>
            </a:r>
            <a:r>
              <a:rPr lang="ru-RU" sz="2000" dirty="0" err="1"/>
              <a:t>веб</a:t>
            </a:r>
            <a:r>
              <a:rPr lang="ru-RU" sz="2000" dirty="0"/>
              <a:t>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сетевые экраны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контроль активности программ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 err="1"/>
              <a:t>анти-спам</a:t>
            </a:r>
            <a:r>
              <a:rPr lang="ru-RU" sz="2000" dirty="0"/>
              <a:t>, </a:t>
            </a:r>
            <a:r>
              <a:rPr lang="ru-RU" sz="2000" dirty="0" err="1"/>
              <a:t>анти-баннер</a:t>
            </a:r>
            <a:endParaRPr lang="ru-RU" sz="20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2000" dirty="0"/>
              <a:t>восстановление после заражения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Системные </a:t>
            </a:r>
            <a:r>
              <a:rPr lang="ru-RU" sz="2000" b="1" dirty="0" err="1"/>
              <a:t>логи</a:t>
            </a:r>
            <a:r>
              <a:rPr lang="ru-RU" sz="2000" b="1" dirty="0"/>
              <a:t> </a:t>
            </a:r>
            <a:r>
              <a:rPr lang="ru-RU" sz="2000" dirty="0"/>
              <a:t>(</a:t>
            </a:r>
            <a:r>
              <a:rPr lang="en-US" sz="2000" dirty="0"/>
              <a:t>log, </a:t>
            </a:r>
            <a:r>
              <a:rPr lang="ru-RU" sz="2000" dirty="0"/>
              <a:t>журнал действий)</a:t>
            </a:r>
            <a:endParaRPr lang="ru-RU" sz="2000" b="1" dirty="0"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1055655"/>
            <a:ext cx="79598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Основные способы внедрения ИС. Преимущества и недостатки.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Основные этапы внедрения ИС.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Жизненный цикл ИС. Каскадная и итерационная модель.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ru-RU" sz="20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Оценка рисков при внедрении ИС. Примеры рисков на различных этапах внедрения.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err="1"/>
              <a:t>Антирисковые</a:t>
            </a:r>
            <a:r>
              <a:rPr lang="ru-RU" sz="2000" dirty="0"/>
              <a:t> мероприятия при внедрении ИС. Классификация рисков по степени управляемости.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Виды информационных угроз и методы защиты информации.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</a:t>
            </a:r>
            <a:r>
              <a:rPr lang="en-US" dirty="0"/>
              <a:t>3</a:t>
            </a:r>
            <a:r>
              <a:rPr lang="ru-RU" dirty="0"/>
              <a:t>. </a:t>
            </a:r>
            <a:r>
              <a:rPr lang="en-US" dirty="0"/>
              <a:t>1C</a:t>
            </a:r>
            <a:r>
              <a:rPr lang="ru-RU" dirty="0"/>
              <a:t>: Предприятие</a:t>
            </a:r>
            <a:br>
              <a:rPr lang="ru-RU" dirty="0"/>
            </a:br>
            <a:r>
              <a:rPr lang="ru-RU" dirty="0"/>
              <a:t>1С: </a:t>
            </a:r>
            <a:r>
              <a:rPr lang="en-US" dirty="0"/>
              <a:t>ERP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r>
              <a:rPr lang="ru-RU" dirty="0"/>
              <a:t>3.1 Общая информация об </a:t>
            </a:r>
            <a:r>
              <a:rPr lang="en-US" dirty="0"/>
              <a:t>1C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1С</a:t>
            </a:r>
          </a:p>
        </p:txBody>
      </p:sp>
      <p:pic>
        <p:nvPicPr>
          <p:cNvPr id="2050" name="Picture 2" descr="Логотип компании «1С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14" y="106317"/>
            <a:ext cx="1570059" cy="91848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2083" y="1128681"/>
            <a:ext cx="269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Фирма основана в 1991 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2083" y="1548726"/>
            <a:ext cx="79963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Основные направления деятельности: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b="1" dirty="0"/>
              <a:t>разработка</a:t>
            </a:r>
          </a:p>
          <a:p>
            <a:pPr marL="631825" lvl="1" indent="-174625">
              <a:buFont typeface="Courier New" pitchFamily="49" charset="0"/>
              <a:buChar char="o"/>
            </a:pPr>
            <a:r>
              <a:rPr lang="ru-RU" dirty="0"/>
              <a:t>основной продукт - </a:t>
            </a:r>
            <a:r>
              <a:rPr lang="ru-RU" b="1" i="1" dirty="0"/>
              <a:t>1С: Предприятие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b="1" dirty="0"/>
              <a:t>издание и </a:t>
            </a:r>
            <a:r>
              <a:rPr lang="ru-RU" b="1" dirty="0" err="1"/>
              <a:t>дистрибьюция</a:t>
            </a:r>
            <a:endParaRPr lang="ru-RU" b="1" dirty="0"/>
          </a:p>
          <a:p>
            <a:pPr marL="631825" lvl="1" indent="-174625">
              <a:buFont typeface="Courier New" pitchFamily="49" charset="0"/>
              <a:buChar char="o"/>
            </a:pPr>
            <a:r>
              <a:rPr lang="en-GB" dirty="0"/>
              <a:t>Mi</a:t>
            </a:r>
            <a:r>
              <a:rPr lang="ru-RU" dirty="0"/>
              <a:t>с</a:t>
            </a:r>
            <a:r>
              <a:rPr lang="en-GB" dirty="0" err="1"/>
              <a:t>rosoft</a:t>
            </a:r>
            <a:r>
              <a:rPr lang="en-GB" dirty="0"/>
              <a:t>, </a:t>
            </a:r>
            <a:r>
              <a:rPr lang="ru-RU" dirty="0"/>
              <a:t>Лаборатория Касперского, </a:t>
            </a:r>
            <a:r>
              <a:rPr lang="en-GB" dirty="0" err="1"/>
              <a:t>Eset</a:t>
            </a:r>
            <a:r>
              <a:rPr lang="en-GB" dirty="0"/>
              <a:t>, ABBYY, </a:t>
            </a:r>
            <a:r>
              <a:rPr lang="en-GB" dirty="0" err="1"/>
              <a:t>DrWeb</a:t>
            </a:r>
            <a:r>
              <a:rPr lang="en-GB" dirty="0"/>
              <a:t>, </a:t>
            </a:r>
            <a:r>
              <a:rPr lang="ru-RU" dirty="0" err="1"/>
              <a:t>Аскон</a:t>
            </a:r>
            <a:r>
              <a:rPr lang="ru-RU" dirty="0"/>
              <a:t>, </a:t>
            </a:r>
            <a:r>
              <a:rPr lang="ru-RU" dirty="0" err="1"/>
              <a:t>ПроМТ</a:t>
            </a:r>
            <a:r>
              <a:rPr lang="ru-RU" dirty="0"/>
              <a:t>, </a:t>
            </a:r>
            <a:r>
              <a:rPr lang="en-GB" dirty="0" err="1"/>
              <a:t>Entensys</a:t>
            </a:r>
            <a:r>
              <a:rPr lang="en-GB" dirty="0"/>
              <a:t>, </a:t>
            </a:r>
            <a:r>
              <a:rPr lang="en-GB" dirty="0" err="1"/>
              <a:t>Novosoft</a:t>
            </a:r>
            <a:r>
              <a:rPr lang="ru-RU" dirty="0"/>
              <a:t>, </a:t>
            </a:r>
            <a:r>
              <a:rPr lang="en-GB" dirty="0" err="1"/>
              <a:t>Acronis</a:t>
            </a:r>
            <a:r>
              <a:rPr lang="en-GB" dirty="0"/>
              <a:t>, Aladdin, ASP Linux, ALT Linux, </a:t>
            </a:r>
            <a:r>
              <a:rPr lang="en-GB" dirty="0" err="1"/>
              <a:t>Entensys</a:t>
            </a:r>
            <a:r>
              <a:rPr lang="en-GB" dirty="0"/>
              <a:t>, Redline Software, Dragon Soft, </a:t>
            </a:r>
            <a:r>
              <a:rPr lang="en-GB" dirty="0" err="1"/>
              <a:t>Infotecs</a:t>
            </a:r>
            <a:r>
              <a:rPr lang="en-GB" dirty="0"/>
              <a:t>, </a:t>
            </a:r>
            <a:r>
              <a:rPr lang="en-GB" dirty="0" err="1"/>
              <a:t>Movavi</a:t>
            </a:r>
            <a:r>
              <a:rPr lang="en-GB" dirty="0"/>
              <a:t>, Paragon Software, Paragon Mobile, </a:t>
            </a:r>
            <a:r>
              <a:rPr lang="en-GB" dirty="0" err="1"/>
              <a:t>Famatech</a:t>
            </a:r>
            <a:r>
              <a:rPr lang="en-GB" dirty="0"/>
              <a:t>, </a:t>
            </a:r>
            <a:r>
              <a:rPr lang="en-GB" dirty="0" err="1"/>
              <a:t>SmartLine</a:t>
            </a:r>
            <a:r>
              <a:rPr lang="en-GB" dirty="0"/>
              <a:t>, Oxygen Software, VITO Technology, Panda Security</a:t>
            </a:r>
            <a:endParaRPr lang="ru-RU" dirty="0"/>
          </a:p>
          <a:p>
            <a:pPr marL="174625" indent="-174625">
              <a:buFont typeface="Arial" pitchFamily="34" charset="0"/>
              <a:buChar char="•"/>
            </a:pPr>
            <a:r>
              <a:rPr lang="ru-RU" b="1" dirty="0"/>
              <a:t>поддержка и обучение</a:t>
            </a:r>
          </a:p>
          <a:p>
            <a:pPr marL="631825" lvl="1" indent="-174625">
              <a:buFont typeface="Courier New" pitchFamily="49" charset="0"/>
              <a:buChar char="o"/>
            </a:pPr>
            <a:r>
              <a:rPr lang="ru-RU" dirty="0"/>
              <a:t>сертификация и обучение продуктам 1С</a:t>
            </a:r>
          </a:p>
          <a:p>
            <a:pPr marL="631825" lvl="1" indent="-174625">
              <a:buFont typeface="Courier New" pitchFamily="49" charset="0"/>
              <a:buChar char="o"/>
            </a:pPr>
            <a:r>
              <a:rPr lang="ru-RU" dirty="0"/>
              <a:t>образовательные проекты</a:t>
            </a:r>
          </a:p>
          <a:p>
            <a:pPr marL="631825" lvl="1" indent="-174625">
              <a:buFont typeface="Courier New" pitchFamily="49" charset="0"/>
              <a:buChar char="o"/>
            </a:pPr>
            <a:r>
              <a:rPr lang="ru-RU" dirty="0"/>
              <a:t>настройка, установка, подбор продуктов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b="1" dirty="0"/>
              <a:t>совместные проекты</a:t>
            </a:r>
            <a:r>
              <a:rPr lang="ru-RU" dirty="0"/>
              <a:t> и доли акций в других </a:t>
            </a:r>
            <a:r>
              <a:rPr lang="ru-RU" dirty="0" err="1"/>
              <a:t>ИТ-компаниях</a:t>
            </a:r>
            <a:endParaRPr lang="ru-RU" dirty="0"/>
          </a:p>
          <a:p>
            <a:pPr marL="631825" lvl="1" indent="-174625">
              <a:buFont typeface="Courier New" pitchFamily="49" charset="0"/>
              <a:buChar char="o"/>
            </a:pPr>
            <a:r>
              <a:rPr lang="ru-RU" b="1" i="1" dirty="0"/>
              <a:t>1С-Битрикс</a:t>
            </a:r>
          </a:p>
          <a:p>
            <a:pPr marL="631825" lvl="1" indent="-174625">
              <a:buFont typeface="Courier New" pitchFamily="49" charset="0"/>
              <a:buChar char="o"/>
            </a:pPr>
            <a:r>
              <a:rPr lang="ru-RU" dirty="0"/>
              <a:t>в разные годы объединилась/поглотила: Бука, </a:t>
            </a:r>
            <a:r>
              <a:rPr lang="ru-RU" dirty="0" err="1"/>
              <a:t>СофтКлаб</a:t>
            </a:r>
            <a:r>
              <a:rPr lang="ru-RU" dirty="0"/>
              <a:t>,</a:t>
            </a:r>
            <a:r>
              <a:rPr lang="en-GB" dirty="0"/>
              <a:t> Snowball Studios</a:t>
            </a:r>
            <a:r>
              <a:rPr lang="ru-RU" dirty="0"/>
              <a:t>, </a:t>
            </a:r>
            <a:r>
              <a:rPr lang="ru-RU" dirty="0" err="1"/>
              <a:t>Логнекс</a:t>
            </a:r>
            <a:r>
              <a:rPr lang="ru-RU" dirty="0"/>
              <a:t>, </a:t>
            </a:r>
            <a:r>
              <a:rPr lang="ru-RU" dirty="0" err="1"/>
              <a:t>Мегаплан</a:t>
            </a:r>
            <a:r>
              <a:rPr lang="ru-RU" dirty="0"/>
              <a:t>, </a:t>
            </a:r>
            <a:r>
              <a:rPr lang="ru-RU" dirty="0" err="1"/>
              <a:t>СТК-Лаб</a:t>
            </a:r>
            <a:r>
              <a:rPr lang="ru-RU" dirty="0"/>
              <a:t>, </a:t>
            </a:r>
            <a:r>
              <a:rPr lang="en-GB" dirty="0"/>
              <a:t>UMI</a:t>
            </a:r>
            <a:endParaRPr lang="ru-RU" dirty="0"/>
          </a:p>
          <a:p>
            <a:pPr marL="631825" lvl="1" indent="-174625">
              <a:buFont typeface="Courier New" pitchFamily="49" charset="0"/>
              <a:buChar char="o"/>
            </a:pPr>
            <a:r>
              <a:rPr lang="ru-RU" dirty="0"/>
              <a:t>число дочерних и совместных предприятий около 200</a:t>
            </a:r>
          </a:p>
        </p:txBody>
      </p:sp>
      <p:pic>
        <p:nvPicPr>
          <p:cNvPr id="2052" name="Picture 4" descr="http://www.1csoft.ru/bitrix/templates/1c-soft-new/i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8526" y="142830"/>
            <a:ext cx="1711547" cy="730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76290"/>
          </a:xfrm>
        </p:spPr>
        <p:txBody>
          <a:bodyPr>
            <a:normAutofit/>
          </a:bodyPr>
          <a:lstStyle/>
          <a:p>
            <a:r>
              <a:rPr lang="ru-RU" dirty="0"/>
              <a:t>Конкуренты 1С: Предприятие</a:t>
            </a:r>
          </a:p>
        </p:txBody>
      </p:sp>
      <p:pic>
        <p:nvPicPr>
          <p:cNvPr id="1026" name="Picture 2" descr="http://www.tadviser.ru/images/8/8f/Erp_pop_2017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10" y="3063870"/>
            <a:ext cx="5440437" cy="35647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38135" y="800064"/>
            <a:ext cx="3797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Российские:</a:t>
            </a:r>
          </a:p>
          <a:p>
            <a:pPr marL="363538" algn="just"/>
            <a:r>
              <a:rPr lang="ru-RU" sz="2000" b="1" dirty="0"/>
              <a:t>Галактика</a:t>
            </a:r>
          </a:p>
          <a:p>
            <a:pPr marL="363538" algn="just"/>
            <a:r>
              <a:rPr lang="ru-RU" sz="2000" dirty="0"/>
              <a:t>Парус</a:t>
            </a:r>
          </a:p>
          <a:p>
            <a:pPr marL="363538" algn="just"/>
            <a:r>
              <a:rPr lang="en-US" sz="2000" dirty="0" err="1"/>
              <a:t>Frontstep</a:t>
            </a:r>
            <a:endParaRPr lang="ru-RU" sz="2000" dirty="0"/>
          </a:p>
          <a:p>
            <a:pPr marL="363538" algn="just"/>
            <a:r>
              <a:rPr lang="ru-RU" sz="2000" dirty="0"/>
              <a:t>БЭСТ</a:t>
            </a:r>
          </a:p>
          <a:p>
            <a:pPr marL="363538" algn="just"/>
            <a:r>
              <a:rPr lang="en-US" sz="2000" dirty="0" err="1"/>
              <a:t>Prognoz</a:t>
            </a:r>
            <a:endParaRPr lang="en-US" sz="2000" dirty="0"/>
          </a:p>
          <a:p>
            <a:pPr marL="363538" algn="just"/>
            <a:r>
              <a:rPr lang="ru-RU" sz="2000" dirty="0"/>
              <a:t>Компас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1078" y="800064"/>
            <a:ext cx="3943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Зарубежные:</a:t>
            </a:r>
          </a:p>
          <a:p>
            <a:pPr marL="363538" algn="just"/>
            <a:r>
              <a:rPr lang="en-GB" sz="2000" b="1" dirty="0"/>
              <a:t>SAP</a:t>
            </a:r>
            <a:r>
              <a:rPr lang="en-GB" sz="2000" dirty="0"/>
              <a:t> ERP</a:t>
            </a:r>
          </a:p>
          <a:p>
            <a:pPr marL="363538" algn="just"/>
            <a:r>
              <a:rPr lang="en-GB" sz="2000" b="1" dirty="0"/>
              <a:t>Oracle</a:t>
            </a:r>
            <a:r>
              <a:rPr lang="ru-RU" sz="2000" dirty="0"/>
              <a:t> </a:t>
            </a:r>
            <a:r>
              <a:rPr lang="en-US" sz="2000" dirty="0"/>
              <a:t>Applications</a:t>
            </a:r>
            <a:endParaRPr lang="ru-RU" sz="2000" dirty="0"/>
          </a:p>
          <a:p>
            <a:pPr marL="363538" algn="just"/>
            <a:r>
              <a:rPr lang="en-GB" sz="2000" b="1" dirty="0"/>
              <a:t>Microsoft Dynamics </a:t>
            </a:r>
            <a:r>
              <a:rPr lang="en-GB" sz="2000" dirty="0"/>
              <a:t>AX</a:t>
            </a:r>
            <a:endParaRPr lang="ru-RU" sz="2000" dirty="0"/>
          </a:p>
          <a:p>
            <a:pPr marL="363538" algn="just"/>
            <a:r>
              <a:rPr lang="en-GB" sz="2000" dirty="0"/>
              <a:t>Sage</a:t>
            </a:r>
            <a:endParaRPr lang="ru-RU" sz="2000" dirty="0"/>
          </a:p>
          <a:p>
            <a:pPr marL="363538" algn="just"/>
            <a:r>
              <a:rPr lang="en-GB" sz="2000" dirty="0"/>
              <a:t>IFS AB</a:t>
            </a:r>
            <a:endParaRPr lang="ru-RU" sz="2000" dirty="0"/>
          </a:p>
          <a:p>
            <a:pPr marL="363538" algn="just"/>
            <a:r>
              <a:rPr lang="en-GB" sz="2000" dirty="0" err="1"/>
              <a:t>Epicor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05" y="3136896"/>
            <a:ext cx="3541762" cy="305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6031" y="6157538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Источник</a:t>
            </a:r>
            <a:r>
              <a:rPr lang="ru-RU" sz="1600" dirty="0"/>
              <a:t>: </a:t>
            </a:r>
            <a:r>
              <a:rPr lang="en-US" sz="1600" dirty="0"/>
              <a:t>IDC</a:t>
            </a:r>
            <a:endParaRPr lang="ru-RU" sz="1600" dirty="0"/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1С: Предприятие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482544" y="1019142"/>
          <a:ext cx="8661456" cy="5184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верх 5"/>
          <p:cNvSpPr/>
          <p:nvPr/>
        </p:nvSpPr>
        <p:spPr>
          <a:xfrm>
            <a:off x="701622" y="2260584"/>
            <a:ext cx="657234" cy="584208"/>
          </a:xfrm>
          <a:prstGeom prst="upArrow">
            <a:avLst>
              <a:gd name="adj1" fmla="val 50000"/>
              <a:gd name="adj2" fmla="val 4693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" name="Стрелка вверх 6"/>
          <p:cNvSpPr/>
          <p:nvPr/>
        </p:nvSpPr>
        <p:spPr>
          <a:xfrm>
            <a:off x="738135" y="4086234"/>
            <a:ext cx="657234" cy="584208"/>
          </a:xfrm>
          <a:prstGeom prst="upArrow">
            <a:avLst>
              <a:gd name="adj1" fmla="val 50000"/>
              <a:gd name="adj2" fmla="val 4693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прикладные решения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031" y="946116"/>
            <a:ext cx="8251938" cy="5330898"/>
          </a:xfrm>
          <a:prstGeom prst="rect">
            <a:avLst/>
          </a:prstGeom>
          <a:noFill/>
        </p:spPr>
        <p:txBody>
          <a:bodyPr wrap="square" numCol="2" spcCol="108000" rtlCol="0">
            <a:spAutoFit/>
          </a:bodyPr>
          <a:lstStyle/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"1С:Бухгалтерия 8" (+"1С:Упрощенка 8" и "1С:Предприниматель 8")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"1С:Управление нашей фирмой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"Управление торговлей"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"1С:Розница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"1С:Зарплата и управление персоналом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"1С:ERP Управление предприятием 2"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"1С:Комплексная автоматизация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"Управление производственным предприятием"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"1С:Управление холдингом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"1С:Консолидация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"1С:Документооборот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"1С:Отчетность предпринимателя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"1С:Бухгалтерия автономного учреждения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"1С:Налогоплательщик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"1С:Платежные документы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"1С:Электронное обучение"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"1С:Бухгалтерия государственного учреждения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"1С:Бюджетная отчетность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"1С:Зарплата и кадры бюджетного учреждения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"1С:Документооборот государственного учреждения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"1С:Свод отчетов 8"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ru-RU" sz="2000" dirty="0"/>
              <a:t> "1С:Вещевое довольствие 8"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ИС в организациях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754565" y="3903669"/>
            <a:ext cx="3780000" cy="720000"/>
            <a:chOff x="4207891" y="2671950"/>
            <a:chExt cx="2188312" cy="1202362"/>
          </a:xfrm>
          <a:scene3d>
            <a:camera prst="orthographicFront"/>
            <a:lightRig rig="flat" dir="t"/>
          </a:scene3d>
        </p:grpSpPr>
        <p:sp>
          <p:nvSpPr>
            <p:cNvPr id="8" name="Прямоугольник с одним вырезанным скругленным углом 7"/>
            <p:cNvSpPr/>
            <p:nvPr/>
          </p:nvSpPr>
          <p:spPr>
            <a:xfrm rot="10800000">
              <a:off x="4207891" y="2671950"/>
              <a:ext cx="2188312" cy="1202362"/>
            </a:xfrm>
            <a:prstGeom prst="snip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3121013"/>
                <a:satOff val="-3893"/>
                <a:lumOff val="915"/>
                <a:alphaOff val="0"/>
              </a:schemeClr>
            </a:fillRef>
            <a:effectRef idx="1">
              <a:schemeClr val="accent2">
                <a:hueOff val="3121013"/>
                <a:satOff val="-3893"/>
                <a:lumOff val="91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4308091" y="2671950"/>
              <a:ext cx="2029418" cy="11436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/>
                <a:t>Хранение и доступ к данным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28596" y="4670442"/>
            <a:ext cx="3797351" cy="1935189"/>
            <a:chOff x="95702" y="2981161"/>
            <a:chExt cx="3087610" cy="2167176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95702" y="3004765"/>
              <a:ext cx="3087610" cy="214357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>
                <a:hueOff val="4681519"/>
                <a:satOff val="-5839"/>
                <a:lumOff val="137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142789" y="2981161"/>
              <a:ext cx="3030264" cy="21200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анализ данных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моделирование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вычисления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прогнозирование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проектирование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/>
                <a:t>визуализация</a:t>
              </a:r>
              <a:endParaRPr lang="ru-RU" sz="1800" kern="1200" dirty="0"/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800" kern="1200" dirty="0"/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8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28596" y="1749402"/>
            <a:ext cx="3797351" cy="1898676"/>
            <a:chOff x="95702" y="-63068"/>
            <a:chExt cx="3087610" cy="162884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95702" y="-63068"/>
              <a:ext cx="3087610" cy="162884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131482" y="-27288"/>
              <a:ext cx="2983216" cy="15707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планирование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учет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контроль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регулирование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анализ результатов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dirty="0"/>
                <a:t>безопасность</a:t>
              </a:r>
              <a:endParaRPr lang="ru-RU" sz="1800" kern="1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96" y="982629"/>
            <a:ext cx="3780000" cy="720000"/>
            <a:chOff x="1855733" y="1311450"/>
            <a:chExt cx="2188312" cy="1202362"/>
          </a:xfrm>
          <a:scene3d>
            <a:camera prst="orthographicFront"/>
            <a:lightRig rig="flat" dir="t"/>
          </a:scene3d>
        </p:grpSpPr>
        <p:sp>
          <p:nvSpPr>
            <p:cNvPr id="23" name="Прямоугольник с одним вырезанным скругленным углом 22"/>
            <p:cNvSpPr/>
            <p:nvPr/>
          </p:nvSpPr>
          <p:spPr>
            <a:xfrm>
              <a:off x="1855733" y="1311450"/>
              <a:ext cx="2188312" cy="1202362"/>
            </a:xfrm>
            <a:prstGeom prst="snip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1914427" y="1370144"/>
              <a:ext cx="2029418" cy="11436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/>
                <a:t>Управление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791077" y="982629"/>
            <a:ext cx="3780000" cy="720000"/>
            <a:chOff x="4215760" y="1311450"/>
            <a:chExt cx="2188312" cy="1202362"/>
          </a:xfrm>
          <a:scene3d>
            <a:camera prst="orthographicFront"/>
            <a:lightRig rig="flat" dir="t"/>
          </a:scene3d>
        </p:grpSpPr>
        <p:sp>
          <p:nvSpPr>
            <p:cNvPr id="26" name="Прямоугольник с одним вырезанным скругленным углом 25"/>
            <p:cNvSpPr/>
            <p:nvPr/>
          </p:nvSpPr>
          <p:spPr>
            <a:xfrm rot="5400000">
              <a:off x="4708735" y="818475"/>
              <a:ext cx="1202362" cy="2188312"/>
            </a:xfrm>
            <a:prstGeom prst="snip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1560506"/>
                <a:satOff val="-1946"/>
                <a:lumOff val="458"/>
                <a:alphaOff val="0"/>
              </a:schemeClr>
            </a:fillRef>
            <a:effectRef idx="1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4215761" y="1370144"/>
              <a:ext cx="2129618" cy="10434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/>
                <a:t>Коммуникации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45948" y="3903669"/>
            <a:ext cx="3780000" cy="720000"/>
            <a:chOff x="1847865" y="2671951"/>
            <a:chExt cx="2188313" cy="1202362"/>
          </a:xfrm>
          <a:scene3d>
            <a:camera prst="orthographicFront"/>
            <a:lightRig rig="flat" dir="t"/>
          </a:scene3d>
        </p:grpSpPr>
        <p:sp>
          <p:nvSpPr>
            <p:cNvPr id="29" name="Прямоугольник с одним вырезанным скругленным углом 28"/>
            <p:cNvSpPr/>
            <p:nvPr/>
          </p:nvSpPr>
          <p:spPr>
            <a:xfrm rot="16200000">
              <a:off x="2340840" y="2178976"/>
              <a:ext cx="1202362" cy="2188312"/>
            </a:xfrm>
            <a:prstGeom prst="snip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1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Прямоугольник 29"/>
            <p:cNvSpPr/>
            <p:nvPr/>
          </p:nvSpPr>
          <p:spPr>
            <a:xfrm rot="21600000">
              <a:off x="1906560" y="2772150"/>
              <a:ext cx="2129618" cy="10434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/>
                <a:t>Обработка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791077" y="1749402"/>
            <a:ext cx="3760840" cy="1898676"/>
            <a:chOff x="95702" y="-63068"/>
            <a:chExt cx="3087610" cy="162884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95702" y="-63068"/>
              <a:ext cx="3087610" cy="1628842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31483" y="-27288"/>
              <a:ext cx="2002641" cy="15707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800" kern="1200" dirty="0"/>
                <a:t>внутренние</a:t>
              </a:r>
            </a:p>
            <a:p>
              <a:pPr marL="628650" lvl="2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ourier New" pitchFamily="49" charset="0"/>
                <a:buChar char="o"/>
              </a:pPr>
              <a:r>
                <a:rPr lang="ru-RU" dirty="0"/>
                <a:t>вертикальные</a:t>
              </a:r>
            </a:p>
            <a:p>
              <a:pPr marL="628650" lvl="2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ourier New" pitchFamily="49" charset="0"/>
                <a:buChar char="o"/>
              </a:pPr>
              <a:r>
                <a:rPr lang="ru-RU" dirty="0"/>
                <a:t>горизонтальные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ru-RU" dirty="0"/>
                <a:t>внешние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00617" y="2990844"/>
            <a:ext cx="346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/>
              <a:t>удаленные (</a:t>
            </a:r>
            <a:r>
              <a:rPr lang="ru-RU" dirty="0" err="1"/>
              <a:t>онлайн</a:t>
            </a:r>
            <a:r>
              <a:rPr lang="ru-RU" dirty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ru-RU" dirty="0"/>
              <a:t>отложенные (</a:t>
            </a:r>
            <a:r>
              <a:rPr lang="ru-RU" dirty="0" err="1"/>
              <a:t>оффлайн</a:t>
            </a:r>
            <a:r>
              <a:rPr lang="ru-RU" dirty="0"/>
              <a:t>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4718052" y="4706955"/>
            <a:ext cx="3797352" cy="1862163"/>
            <a:chOff x="95702" y="2981161"/>
            <a:chExt cx="3087610" cy="2167176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95702" y="3004765"/>
              <a:ext cx="3087610" cy="2143572"/>
            </a:xfrm>
            <a:prstGeom prst="roundRect">
              <a:avLst>
                <a:gd name="adj" fmla="val 10000"/>
              </a:avLst>
            </a:prstGeom>
            <a:ln>
              <a:solidFill>
                <a:srgbClr val="FFC000"/>
              </a:solidFill>
            </a:ln>
          </p:spPr>
          <p:style>
            <a:lnRef idx="1">
              <a:schemeClr val="accent2">
                <a:hueOff val="4681519"/>
                <a:satOff val="-5839"/>
                <a:lumOff val="137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142789" y="2981161"/>
              <a:ext cx="3030264" cy="21200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dirty="0"/>
                <a:t>накопление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dirty="0"/>
                <a:t>поиск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dirty="0"/>
                <a:t>систематизация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dirty="0"/>
                <a:t>сбор из внешних источников</a:t>
              </a:r>
            </a:p>
            <a:p>
              <a:pPr lvl="0">
                <a:buFont typeface="Arial" pitchFamily="34" charset="0"/>
                <a:buChar char="•"/>
              </a:pPr>
              <a:r>
                <a:rPr lang="ru-RU" dirty="0"/>
                <a:t>резервное копирование и восстановление</a:t>
              </a:r>
              <a:endParaRPr lang="ru-RU" sz="2000" dirty="0"/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800" kern="1200" dirty="0"/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800" kern="1200" dirty="0"/>
            </a:p>
          </p:txBody>
        </p:sp>
      </p:grp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768" y="1992744"/>
            <a:ext cx="7558191" cy="472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1С: Предприятие 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990" y="993905"/>
            <a:ext cx="7704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Многозвенная клиент-серверная</a:t>
            </a:r>
          </a:p>
          <a:p>
            <a:pPr marL="363538" indent="-174625"/>
            <a:r>
              <a:rPr lang="ru-RU" sz="2000" dirty="0"/>
              <a:t>+ Облачная (</a:t>
            </a:r>
            <a:r>
              <a:rPr lang="en-GB" sz="2000" b="1" dirty="0"/>
              <a:t>1cFresh</a:t>
            </a:r>
            <a:r>
              <a:rPr lang="ru-RU" sz="2000" dirty="0"/>
              <a:t>) – работа через </a:t>
            </a:r>
            <a:r>
              <a:rPr lang="ru-RU" sz="2000" dirty="0" err="1"/>
              <a:t>веб-браузер</a:t>
            </a:r>
            <a:endParaRPr lang="ru-RU" sz="2000" dirty="0"/>
          </a:p>
          <a:p>
            <a:pPr marL="363538" indent="-174625"/>
            <a:r>
              <a:rPr lang="ru-RU" sz="2000" dirty="0"/>
              <a:t>+ Мобильный клиент (тонкий)</a:t>
            </a:r>
          </a:p>
        </p:txBody>
      </p:sp>
      <p:sp>
        <p:nvSpPr>
          <p:cNvPr id="39940" name="AutoShape 4" descr="https://artemvm.info/images/articles/image__0001-006-1cv8-kak_sozdat-baz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https://artemvm.info/images/articles/image__0001-006-1cv8-kak_sozdat-baz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https://artemvm.info/images/articles/image__0001-006-1cv8-kak_sozdat-baz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1С: Профессионал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5109" y="1309075"/>
            <a:ext cx="2677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http://1c.ru/prof/prof.htm</a:t>
            </a:r>
            <a:endParaRPr lang="ru-RU" dirty="0"/>
          </a:p>
        </p:txBody>
      </p:sp>
      <p:pic>
        <p:nvPicPr>
          <p:cNvPr id="41986" name="Picture 2" descr="http://static.1c.ru/prof/images/prof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1544" y="1418614"/>
            <a:ext cx="3353839" cy="47466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2083" y="1783744"/>
            <a:ext cx="46006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сертификат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дистанционное тестирование </a:t>
            </a:r>
            <a:r>
              <a:rPr lang="ru-RU" sz="2000" dirty="0" err="1"/>
              <a:t>онлайн</a:t>
            </a:r>
            <a:endParaRPr lang="ru-RU" sz="2000" dirty="0"/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бесплатный тренажер через браузер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платный тренажер через браузер или мобильный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экзамен платный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необходимо правильно ответить на 12 из 14 вопросов за 30 минут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следующий уровень - Специалист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3.2 1С</a:t>
            </a:r>
            <a:r>
              <a:rPr lang="en-US" sz="3200" dirty="0"/>
              <a:t> Fresh.</a:t>
            </a:r>
            <a:br>
              <a:rPr lang="en-US" sz="3200" dirty="0"/>
            </a:br>
            <a:r>
              <a:rPr lang="ru-RU" sz="3200" dirty="0"/>
              <a:t>1С: Предприятие в облаке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1C Fresh. </a:t>
            </a:r>
            <a:r>
              <a:rPr lang="ru-RU" dirty="0"/>
              <a:t>Основные возможности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904" y="1484784"/>
            <a:ext cx="755819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400" dirty="0"/>
              <a:t>все данные хранятся на серверах 1С, но можно сделать локальную копию информационной базы (ИБ)</a:t>
            </a:r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400" dirty="0"/>
              <a:t>доступ через Интернет через любой браузер</a:t>
            </a:r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400" dirty="0"/>
              <a:t>можно настроить доступ для многих пользователей</a:t>
            </a:r>
            <a:endParaRPr lang="en-US" sz="2400" dirty="0"/>
          </a:p>
          <a:p>
            <a:pPr marL="174625" indent="-174625">
              <a:spcBef>
                <a:spcPts val="1200"/>
              </a:spcBef>
              <a:buFont typeface="Arial" pitchFamily="34" charset="0"/>
              <a:buChar char="•"/>
            </a:pPr>
            <a:r>
              <a:rPr lang="ru-RU" sz="2400" dirty="0"/>
              <a:t>всегда актуальные версии (обновление сразу на стороне серверов)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Образовательный портал </a:t>
            </a:r>
            <a:r>
              <a:rPr lang="en-US" dirty="0"/>
              <a:t>1C Fresh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92904" y="1605424"/>
            <a:ext cx="755819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/>
            <a:r>
              <a:rPr lang="en-US" sz="2800" dirty="0">
                <a:hlinkClick r:id="rId2"/>
              </a:rPr>
              <a:t>edu.1cfresh.com</a:t>
            </a:r>
            <a:endParaRPr lang="en-US" sz="2800" dirty="0"/>
          </a:p>
          <a:p>
            <a:pPr marL="631825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b="1" dirty="0"/>
              <a:t>1С:ERP Управление предприятием</a:t>
            </a:r>
          </a:p>
          <a:p>
            <a:pPr marL="631825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Бухгалтерия</a:t>
            </a:r>
          </a:p>
          <a:p>
            <a:pPr marL="631825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Бухгалтерия государственного учреждения</a:t>
            </a:r>
          </a:p>
          <a:p>
            <a:pPr marL="631825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Бухгалтерия предприятия</a:t>
            </a:r>
          </a:p>
          <a:p>
            <a:pPr marL="631825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Зарплата и управление персоналом</a:t>
            </a:r>
          </a:p>
          <a:p>
            <a:pPr marL="631825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Управление небольшой фирмой</a:t>
            </a:r>
          </a:p>
          <a:p>
            <a:pPr marL="631825" lvl="1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/>
              <a:t>Управление торговлей</a:t>
            </a:r>
          </a:p>
        </p:txBody>
      </p:sp>
    </p:spTree>
    <p:extLst>
      <p:ext uri="{BB962C8B-B14F-4D97-AF65-F5344CB8AC3E}">
        <p14:creationId xmlns:p14="http://schemas.microsoft.com/office/powerpoint/2010/main" val="38418847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Вход в </a:t>
            </a:r>
            <a:r>
              <a:rPr lang="en-US" dirty="0"/>
              <a:t>1C Fresh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035" y="1214422"/>
            <a:ext cx="72728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4671459" y="1790486"/>
            <a:ext cx="3168352" cy="48934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493007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 главной страницы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63284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588224" y="2996952"/>
            <a:ext cx="1512168" cy="432048"/>
          </a:xfrm>
          <a:prstGeom prst="roundRect">
            <a:avLst/>
          </a:prstGeom>
          <a:noFill/>
          <a:ln w="57150">
            <a:solidFill>
              <a:srgbClr val="DB2DD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52418" y="4963760"/>
            <a:ext cx="4284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ea typeface="Calibri" panose="020F0502020204030204" pitchFamily="34" charset="0"/>
              </a:rPr>
              <a:t>В списке приложений вам доступны все конфигурации, доступ к которым открыл администратор.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2C824EB-6D1F-481F-B5A9-90BE42273E66}"/>
              </a:ext>
            </a:extLst>
          </p:cNvPr>
          <p:cNvSpPr/>
          <p:nvPr/>
        </p:nvSpPr>
        <p:spPr>
          <a:xfrm>
            <a:off x="4932040" y="2253115"/>
            <a:ext cx="1044116" cy="43204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3147A5-282A-404E-B7F4-4BADB59E12B1}"/>
              </a:ext>
            </a:extLst>
          </p:cNvPr>
          <p:cNvSpPr txBox="1"/>
          <p:nvPr/>
        </p:nvSpPr>
        <p:spPr>
          <a:xfrm>
            <a:off x="4572000" y="2685163"/>
            <a:ext cx="1845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</a:rPr>
              <a:t>Учебники от 1С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FBC284-1995-4452-9212-2B379F48FB7F}"/>
              </a:ext>
            </a:extLst>
          </p:cNvPr>
          <p:cNvSpPr txBox="1"/>
          <p:nvPr/>
        </p:nvSpPr>
        <p:spPr>
          <a:xfrm>
            <a:off x="5960065" y="3517321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C00CC"/>
                </a:solidFill>
              </a:rPr>
              <a:t>Настройки профиля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C0F4CFD-E49E-45A7-880E-AD7A81C03151}"/>
              </a:ext>
            </a:extLst>
          </p:cNvPr>
          <p:cNvSpPr/>
          <p:nvPr/>
        </p:nvSpPr>
        <p:spPr>
          <a:xfrm>
            <a:off x="1043608" y="3653858"/>
            <a:ext cx="2232248" cy="24034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2746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1С</a:t>
            </a:r>
            <a:r>
              <a:rPr lang="en-US" dirty="0"/>
              <a:t>Fresh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682" y="1884232"/>
            <a:ext cx="6786636" cy="483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281C1-1706-448A-908F-F6592BB9F50E}"/>
              </a:ext>
            </a:extLst>
          </p:cNvPr>
          <p:cNvSpPr txBox="1"/>
          <p:nvPr/>
        </p:nvSpPr>
        <p:spPr>
          <a:xfrm>
            <a:off x="683569" y="10167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 входе в личный кабинет или в любое приложение логин и пароль нужно ввести еще раз. Открывается в новой вкладке.</a:t>
            </a:r>
          </a:p>
        </p:txBody>
      </p:sp>
    </p:spTree>
    <p:extLst>
      <p:ext uri="{BB962C8B-B14F-4D97-AF65-F5344CB8AC3E}">
        <p14:creationId xmlns:p14="http://schemas.microsoft.com/office/powerpoint/2010/main" val="479533944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Личный кабинет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b="38492"/>
          <a:stretch/>
        </p:blipFill>
        <p:spPr bwMode="auto">
          <a:xfrm>
            <a:off x="1439652" y="3175661"/>
            <a:ext cx="6795900" cy="29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64432" y="105273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Нажмите вверху кнопку «Персональные данные» и проверьте правильность ваших ФИО, курса и группы в поле «Полное имя». При необходимости внесите коррективы.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1C271A-AAAE-4B7A-8D39-54374838A91F}"/>
              </a:ext>
            </a:extLst>
          </p:cNvPr>
          <p:cNvSpPr/>
          <p:nvPr/>
        </p:nvSpPr>
        <p:spPr>
          <a:xfrm>
            <a:off x="764432" y="210757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Задайте </a:t>
            </a:r>
            <a:r>
              <a:rPr lang="ru-RU" sz="2000" b="1" dirty="0" err="1">
                <a:solidFill>
                  <a:srgbClr val="FF0000"/>
                </a:solidFill>
              </a:rPr>
              <a:t>email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на вкладке «Контактная информация»</a:t>
            </a:r>
            <a:r>
              <a:rPr lang="ru-RU" sz="2000" dirty="0"/>
              <a:t>. На этот адрес придет письмо-подтверждение. После этого можно будет восстановить доступ, если вы потеряете или забудете пароль.</a:t>
            </a:r>
          </a:p>
        </p:txBody>
      </p:sp>
    </p:spTree>
    <p:extLst>
      <p:ext uri="{BB962C8B-B14F-4D97-AF65-F5344CB8AC3E}">
        <p14:creationId xmlns:p14="http://schemas.microsoft.com/office/powerpoint/2010/main" val="259834981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интерфейса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6452" y="1124744"/>
            <a:ext cx="3830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Такси</a:t>
            </a:r>
            <a:r>
              <a:rPr lang="ru-RU" sz="2000" dirty="0"/>
              <a:t> (для мобильных устройств и браузеров)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более крупные и контрастные элементы для небольшого экрана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большее быстродействие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8226" y="1209658"/>
            <a:ext cx="4016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Классический</a:t>
            </a:r>
            <a:r>
              <a:rPr lang="ru-RU" sz="2000" dirty="0"/>
              <a:t> (управляемый, формы в закладках)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больше возможностей настроек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удобнее работать на большом экране с множеством окон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887" y="3103720"/>
            <a:ext cx="4013116" cy="299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63426" y="6094564"/>
            <a:ext cx="3829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 умолчанию и рекомендуемый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8272" y="6096097"/>
            <a:ext cx="1800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как в учебнике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830" y="3137011"/>
            <a:ext cx="4338478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2235168" y="800064"/>
          <a:ext cx="6499313" cy="5659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Пользователи 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518" y="2844792"/>
            <a:ext cx="167959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Внутренние </a:t>
            </a:r>
            <a:r>
              <a:rPr lang="ru-RU" dirty="0">
                <a:solidFill>
                  <a:schemeClr val="tx1"/>
                </a:solidFill>
              </a:rPr>
              <a:t>(широкий доступ к ИС)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005" y="3830643"/>
            <a:ext cx="1752624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/>
              <a:t>Внешние </a:t>
            </a:r>
            <a:r>
              <a:rPr lang="ru-RU" dirty="0"/>
              <a:t>(ограниченный доступ к ИС через «витрины»)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2544" y="763551"/>
            <a:ext cx="3030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ИС должна быть ориентированной на человека!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005" y="1931967"/>
            <a:ext cx="2154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Категории пользователей: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Интерфейс «такси»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015" t="6430" r="3644" b="15532"/>
          <a:stretch/>
        </p:blipFill>
        <p:spPr>
          <a:xfrm>
            <a:off x="935596" y="1199445"/>
            <a:ext cx="7006252" cy="5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107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Интерфейс «формы в закладках»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5901"/>
          <a:stretch/>
        </p:blipFill>
        <p:spPr>
          <a:xfrm>
            <a:off x="602289" y="1211462"/>
            <a:ext cx="773172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31708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Переключение интерфейса в настройках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12505" r="40912" b="7460"/>
          <a:stretch/>
        </p:blipFill>
        <p:spPr>
          <a:xfrm>
            <a:off x="827584" y="1272769"/>
            <a:ext cx="6137922" cy="4676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9525" t="28940" r="29132" b="15868"/>
          <a:stretch/>
        </p:blipFill>
        <p:spPr>
          <a:xfrm>
            <a:off x="4283968" y="2960508"/>
            <a:ext cx="4277843" cy="3096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00853-E424-4D7D-BE06-3A0DC8797CBC}"/>
              </a:ext>
            </a:extLst>
          </p:cNvPr>
          <p:cNvSpPr txBox="1"/>
          <p:nvPr/>
        </p:nvSpPr>
        <p:spPr>
          <a:xfrm>
            <a:off x="647564" y="6072820"/>
            <a:ext cx="7914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После изменения нужно </a:t>
            </a:r>
            <a:r>
              <a:rPr lang="ru-RU" sz="2000" dirty="0" err="1"/>
              <a:t>перезайти</a:t>
            </a:r>
            <a:r>
              <a:rPr lang="ru-RU" sz="2000" dirty="0"/>
              <a:t> в приложение.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320275816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и справка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81" y="2005076"/>
            <a:ext cx="5436885" cy="361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59711" y="5694338"/>
            <a:ext cx="782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Если вы не можете найти нужный пункт в меню – используйте поиск!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711" y="6059468"/>
            <a:ext cx="6139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Справка доступна в меню или по </a:t>
            </a:r>
            <a:r>
              <a:rPr lang="en-US" sz="2000" dirty="0"/>
              <a:t>F1 </a:t>
            </a:r>
            <a:r>
              <a:rPr lang="ru-RU" sz="2000" dirty="0"/>
              <a:t>для каждого окна.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494" y="1309732"/>
            <a:ext cx="5381910" cy="357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827230" y="1893939"/>
            <a:ext cx="1935189" cy="292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328" y="2735375"/>
            <a:ext cx="219078" cy="182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Избранное и история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274733"/>
            <a:ext cx="7558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Система запоминает все открывавшиеся окна в </a:t>
            </a:r>
            <a:r>
              <a:rPr lang="ru-RU" sz="2000" b="1" dirty="0"/>
              <a:t>истории</a:t>
            </a:r>
            <a:r>
              <a:rPr lang="ru-RU" sz="2000" dirty="0"/>
              <a:t>. Таким образом, можно посмотреть кто, что и когда выполнял, а также вернуться к последним действиям.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3795663"/>
            <a:ext cx="755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Наиболее часто используемые окна лучше добавить в </a:t>
            </a:r>
            <a:r>
              <a:rPr lang="ru-RU" sz="2000" b="1" dirty="0"/>
              <a:t>избранное</a:t>
            </a:r>
            <a:r>
              <a:rPr lang="ru-RU" sz="2000" dirty="0"/>
              <a:t>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187" y="4414851"/>
            <a:ext cx="7276519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648" y="2349498"/>
            <a:ext cx="76009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468395" y="2933706"/>
            <a:ext cx="328617" cy="328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58856" y="4487877"/>
            <a:ext cx="328617" cy="3286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Календарь и калькулятор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11927"/>
            <a:ext cx="7558191" cy="450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818" y="1351904"/>
            <a:ext cx="1022364" cy="5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F3072-BD98-4591-9CB4-7C5781B9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3.3 Общие понятия и приемы работы в 1С: Предприятие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725365-3CC1-4C49-8968-D0BD9BB4E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308296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DA345-B469-4179-805A-07150AE7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объекты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4001B-73C6-4261-B3BB-6DAB8FA4E2D4}"/>
              </a:ext>
            </a:extLst>
          </p:cNvPr>
          <p:cNvSpPr txBox="1"/>
          <p:nvPr/>
        </p:nvSpPr>
        <p:spPr>
          <a:xfrm>
            <a:off x="935596" y="1448780"/>
            <a:ext cx="70927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Справочники и константы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Документы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Журналы документов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Отчеты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Регистры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Обработки</a:t>
            </a:r>
          </a:p>
        </p:txBody>
      </p:sp>
    </p:spTree>
    <p:extLst>
      <p:ext uri="{BB962C8B-B14F-4D97-AF65-F5344CB8AC3E}">
        <p14:creationId xmlns:p14="http://schemas.microsoft.com/office/powerpoint/2010/main" val="43788194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Справочники и константы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2340" y="1089898"/>
            <a:ext cx="77593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dirty="0"/>
              <a:t>Содержат сведения, которые </a:t>
            </a:r>
            <a:r>
              <a:rPr lang="ru-RU" sz="2000" b="1" dirty="0"/>
              <a:t>редко изменяются</a:t>
            </a:r>
            <a:r>
              <a:rPr lang="ru-RU" sz="2000" dirty="0"/>
              <a:t>, но часто используются и автоматически подставляются в документы. </a:t>
            </a:r>
          </a:p>
          <a:p>
            <a:pPr indent="363538" algn="just"/>
            <a:r>
              <a:rPr lang="ru-RU" sz="2000" b="1" dirty="0"/>
              <a:t>Справочник</a:t>
            </a:r>
            <a:r>
              <a:rPr lang="ru-RU" sz="2000" dirty="0"/>
              <a:t> – это список объектов. Примеры: Организации, Номенклатура (список товаров), Сотрудники, Контрагенты.</a:t>
            </a:r>
          </a:p>
          <a:p>
            <a:pPr indent="363538" algn="just"/>
            <a:r>
              <a:rPr lang="ru-RU" sz="2000" b="1" dirty="0"/>
              <a:t>Константа</a:t>
            </a:r>
            <a:r>
              <a:rPr lang="ru-RU" sz="2000" dirty="0"/>
              <a:t> – отдельное значение. Примеры: валюта по умолчанию, номер версии </a:t>
            </a:r>
            <a:r>
              <a:rPr lang="en-US" sz="2000" dirty="0"/>
              <a:t>ERP</a:t>
            </a:r>
            <a:r>
              <a:rPr lang="ru-RU" sz="2000" dirty="0"/>
              <a:t>, рабочая дата.</a:t>
            </a:r>
          </a:p>
          <a:p>
            <a:pPr indent="363538" algn="just"/>
            <a:r>
              <a:rPr lang="ru-RU" sz="2000" dirty="0"/>
              <a:t>Некоторые справочники поставляются </a:t>
            </a:r>
            <a:r>
              <a:rPr lang="ru-RU" sz="2000" dirty="0" err="1"/>
              <a:t>предзаполненными</a:t>
            </a:r>
            <a:r>
              <a:rPr lang="ru-RU" sz="2000" dirty="0"/>
              <a:t>, в основном это общероссийские </a:t>
            </a:r>
            <a:r>
              <a:rPr lang="ru-RU" sz="2000" b="1" dirty="0"/>
              <a:t>классификаторы</a:t>
            </a:r>
            <a:r>
              <a:rPr lang="ru-RU" sz="2000" dirty="0"/>
              <a:t>, например:</a:t>
            </a:r>
          </a:p>
          <a:p>
            <a:pPr marL="533400" indent="-169863">
              <a:buFont typeface="Arial" pitchFamily="34" charset="0"/>
              <a:buChar char="•"/>
            </a:pPr>
            <a:r>
              <a:rPr lang="ru-RU" sz="2000" dirty="0"/>
              <a:t>Субъекты РФ</a:t>
            </a:r>
          </a:p>
          <a:p>
            <a:pPr marL="533400" indent="-169863">
              <a:buFont typeface="Arial" pitchFamily="34" charset="0"/>
              <a:buChar char="•"/>
            </a:pPr>
            <a:r>
              <a:rPr lang="ru-RU" sz="2000" dirty="0"/>
              <a:t>ОКПД 2 (Общероссийский классификатор продукции по видам экономической деятельности)</a:t>
            </a:r>
          </a:p>
          <a:p>
            <a:pPr marL="533400" indent="-169863">
              <a:buFont typeface="Arial" pitchFamily="34" charset="0"/>
              <a:buChar char="•"/>
            </a:pPr>
            <a:r>
              <a:rPr lang="ru-RU" sz="2000" dirty="0"/>
              <a:t>ОКОПФ (Общероссийский классификатор организационно-правовых форм)</a:t>
            </a:r>
          </a:p>
          <a:p>
            <a:pPr marL="533400" indent="-169863">
              <a:buFont typeface="Arial" pitchFamily="34" charset="0"/>
              <a:buChar char="•"/>
            </a:pPr>
            <a:r>
              <a:rPr lang="ru-RU" sz="2000" dirty="0"/>
              <a:t>КЛАДР (база зарегистрированных адресов)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2083" y="5589240"/>
            <a:ext cx="7959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2000" dirty="0"/>
              <a:t>Справочники могут быть как в виде </a:t>
            </a:r>
            <a:r>
              <a:rPr lang="ru-RU" sz="2000" b="1" dirty="0"/>
              <a:t>списка</a:t>
            </a:r>
            <a:r>
              <a:rPr lang="ru-RU" sz="2000" dirty="0"/>
              <a:t>, так и </a:t>
            </a:r>
            <a:r>
              <a:rPr lang="ru-RU" sz="2000" b="1" dirty="0"/>
              <a:t>дерева</a:t>
            </a:r>
            <a:r>
              <a:rPr lang="ru-RU" sz="2000" dirty="0"/>
              <a:t> (с группировкой по папкам, многоуровневые).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25B58-A356-4182-8B4C-D6B96059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Пример справочника – банковские счета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A9793A-8BE6-458F-9681-2EBDC3F113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9310" y="944724"/>
            <a:ext cx="63853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37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- Руководитель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836577"/>
            <a:ext cx="7594704" cy="53167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Проблемы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0" y="1274733"/>
            <a:ext cx="77407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большие объемы разной информации, комплексные задачи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сжатые сроки для принятия решений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текущие задачи отвлекают от стратегических целей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неполное представление ситуации, отсутствие адекватной модели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важную роль играют опыт, интуиция, темперамент, привычки, стиль общения и руководства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высокая цена ошибки (ответственность)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674" y="3929677"/>
            <a:ext cx="7558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наличие доступа к широкой информационной базе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средства поиска и анализа данных, извлечения знаний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наглядная визуализация результатов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оперативная связь с источниками информации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средства принятия решений на основе формальных (математических) методов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повышенная надежность программных и технических средств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накопление опыта и знаний в интеллектуальных ИС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161" y="3465513"/>
            <a:ext cx="7594703" cy="53167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Возможности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Документы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2083" y="1206849"/>
            <a:ext cx="795983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dirty="0"/>
              <a:t>Документы предназначены для фиксирования хозяйственных операций. По сути, это аналоги стандартных бумажных документов. Это наиболее часто используемый объект.</a:t>
            </a:r>
          </a:p>
          <a:p>
            <a:pPr indent="363538" algn="just">
              <a:spcBef>
                <a:spcPts val="600"/>
              </a:spcBef>
            </a:pPr>
            <a:r>
              <a:rPr lang="ru-RU" dirty="0"/>
              <a:t>Примеры: Счет, Ордер, Накладная, Платежное поручение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925CAD-A50E-4BB0-82EF-A04F29507ED4}"/>
              </a:ext>
            </a:extLst>
          </p:cNvPr>
          <p:cNvSpPr/>
          <p:nvPr/>
        </p:nvSpPr>
        <p:spPr>
          <a:xfrm>
            <a:off x="592083" y="3140968"/>
            <a:ext cx="79598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Каждый документ содержит:</a:t>
            </a:r>
          </a:p>
          <a:p>
            <a:pPr marL="358775" indent="-358775" algn="just"/>
            <a:r>
              <a:rPr lang="ru-RU" b="1" dirty="0"/>
              <a:t>Номер или код </a:t>
            </a:r>
            <a:r>
              <a:rPr lang="ru-RU" dirty="0"/>
              <a:t>– может содержать буквы и цифры по заданному шаблону </a:t>
            </a:r>
          </a:p>
          <a:p>
            <a:pPr marL="358775" indent="-358775" algn="just"/>
            <a:r>
              <a:rPr lang="ru-RU" b="1" dirty="0"/>
              <a:t>Дата и время </a:t>
            </a:r>
            <a:r>
              <a:rPr lang="ru-RU" dirty="0"/>
              <a:t>– наиболее важные характеристики, позволяют устанавливать последовательность совершения хозяйственных операций</a:t>
            </a:r>
          </a:p>
          <a:p>
            <a:pPr marL="358775" indent="-358775" algn="just"/>
            <a:r>
              <a:rPr lang="ru-RU" b="1" dirty="0"/>
              <a:t>Реквизиты и табличная часть - </a:t>
            </a:r>
            <a:r>
              <a:rPr lang="ru-RU" dirty="0"/>
              <a:t>данные, вводимые в документ, например, в накладной -  с какого склада, каких товаров и сколько отгружено; в приказе о приеме на работу - информацию о сотруднике, оклад и т.п.</a:t>
            </a:r>
          </a:p>
          <a:p>
            <a:pPr marL="358775" indent="-358775" algn="just"/>
            <a:r>
              <a:rPr lang="ru-RU" b="1" dirty="0"/>
              <a:t>Ответственный - </a:t>
            </a:r>
            <a:r>
              <a:rPr lang="ru-RU" dirty="0"/>
              <a:t>по умолчанию, пользователь, который его создал, или другой сотрудник, ответственный за исполнение.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документа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27" y="1556792"/>
            <a:ext cx="850594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586967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Проведение документа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304764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2000" dirty="0"/>
              <a:t>Некоторые документы могут </a:t>
            </a:r>
            <a:r>
              <a:rPr lang="ru-RU" sz="2000" b="1" dirty="0"/>
              <a:t>проводиться</a:t>
            </a:r>
            <a:r>
              <a:rPr lang="ru-RU" sz="2000" dirty="0"/>
              <a:t>. С точки зрения пользователя, "провести" документ означает "пустить его в дело". Пока документ не проведен, он не имеет никакой силы. Например, пока не будет проведена накладная на выдачу товара, этот товар не будет списан со склада.</a:t>
            </a:r>
          </a:p>
          <a:p>
            <a:pPr indent="363538" algn="just"/>
            <a:r>
              <a:rPr lang="ru-RU" sz="2000" dirty="0"/>
              <a:t>В бухучете будут выполнены соответствующие проводки (одна или несколько). Например, взнос наличных средств из кассы организации в банк порождает проводку Дт51.1 – Кт50.1.</a:t>
            </a:r>
          </a:p>
          <a:p>
            <a:pPr indent="363538" algn="just"/>
            <a:r>
              <a:rPr lang="ru-RU" sz="2000" dirty="0"/>
              <a:t>Проводка может происходить спустя некоторое время после создания документа, а может и вовсе не быть выполнена.</a:t>
            </a:r>
          </a:p>
          <a:p>
            <a:pPr indent="363538" algn="just"/>
            <a:r>
              <a:rPr lang="ru-RU" sz="2000" dirty="0"/>
              <a:t>С точки зрения программиста, при проведении документа сработает программный модуль с некоторыми </a:t>
            </a:r>
            <a:r>
              <a:rPr lang="ru-RU" sz="2000" dirty="0" err="1"/>
              <a:t>действями</a:t>
            </a:r>
            <a:r>
              <a:rPr lang="ru-RU" sz="2000" dirty="0"/>
              <a:t>. Например, при проведении документа "Приказ о приеме на работу" сработает модуль, который добавит нового сотрудника в справочник Сотрудники.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Журналы документов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0339" y="980728"/>
            <a:ext cx="7923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dirty="0"/>
              <a:t>Журналы документов предназначены для объединения и работы с документами определенного вида. </a:t>
            </a:r>
          </a:p>
          <a:p>
            <a:pPr indent="363538" algn="just"/>
            <a:r>
              <a:rPr lang="ru-RU" dirty="0"/>
              <a:t>Например, в журнале «Кассовые документы» хранятся приходные и расходные кассовые ордера. Здесь можно создать, редактировать или удалить документ, использовать поиск и сортировку, просмотреть бухгалтерские проводки (Дт Кт).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35054"/>
            <a:ext cx="6966722" cy="372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96" y="946116"/>
            <a:ext cx="7959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dirty="0"/>
              <a:t>Отчеты предназначены для обработки накопленной информации и получения </a:t>
            </a:r>
            <a:r>
              <a:rPr lang="ru-RU" b="1" dirty="0"/>
              <a:t>сводных итоговых данных </a:t>
            </a:r>
            <a:r>
              <a:rPr lang="ru-RU" dirty="0"/>
              <a:t>в удобном для просмотра и анализа виде. Формирование отчетов может занять некоторое время.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04" y="1856904"/>
            <a:ext cx="7558191" cy="465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Регистры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0339" y="1304764"/>
            <a:ext cx="792332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spcBef>
                <a:spcPts val="600"/>
              </a:spcBef>
            </a:pPr>
            <a:r>
              <a:rPr lang="ru-RU" dirty="0"/>
              <a:t>В регистрах хранится информация об изменении состояний объектов, не отражающая сами объекты целиком. Главное предназначение регистров – повысить скорость формирования отчетов. При составлении отчетов информация из регистров извлекается быстрее, чем из документов. Поэтому документы при проведении совершают движения (записи) в регистрах. 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b="1" dirty="0"/>
              <a:t>Регистры сведений </a:t>
            </a:r>
            <a:r>
              <a:rPr lang="ru-RU" dirty="0"/>
              <a:t>для хранения данных с привязкой ко времени: ставки налогов, курсы валют, учетная политика учреждения, рабочие счета, данные о сотрудниках и т.д.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b="1" dirty="0"/>
              <a:t>Регистры накопления </a:t>
            </a:r>
            <a:r>
              <a:rPr lang="ru-RU" dirty="0"/>
              <a:t>для учета информации о наличии и движении материальных, денежных средств: о ежемесячных начислениях амортизации основных средств и нематериальных активов по налоговому учету, о данных книг покупок и продаж, об остатках на лицевых счетах и др.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b="1" dirty="0"/>
              <a:t>Регистры бухгалтерии </a:t>
            </a:r>
            <a:r>
              <a:rPr lang="ru-RU" dirty="0"/>
              <a:t>показывают бухгалтерские проводки</a:t>
            </a:r>
          </a:p>
          <a:p>
            <a:pPr marL="174625" indent="-1746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b="1" dirty="0"/>
              <a:t>Регистры расчета </a:t>
            </a:r>
            <a:r>
              <a:rPr lang="ru-RU" dirty="0"/>
              <a:t>хранят правила вычисления величин, например, зарплаты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6852" y="1172946"/>
            <a:ext cx="7959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dirty="0"/>
              <a:t>Обработки – это </a:t>
            </a:r>
            <a:r>
              <a:rPr lang="ru-RU" b="1" dirty="0"/>
              <a:t>действия</a:t>
            </a:r>
            <a:r>
              <a:rPr lang="ru-RU" dirty="0"/>
              <a:t>, в результате которых изменяются данные в БД или они выгружаются во внешние ресурсы. С их помощью можно выполнять удаление устаревших данных, импорт информации из других систем и т.п. Многие обработки выполняют массовые действия.</a:t>
            </a:r>
          </a:p>
          <a:p>
            <a:pPr indent="363538" algn="just"/>
            <a:r>
              <a:rPr lang="ru-RU" dirty="0"/>
              <a:t>Например, можно выполнить групповое </a:t>
            </a:r>
            <a:r>
              <a:rPr lang="ru-RU" dirty="0" err="1"/>
              <a:t>перепроведение</a:t>
            </a:r>
            <a:r>
              <a:rPr lang="ru-RU" dirty="0"/>
              <a:t> документов.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20" y="2744924"/>
            <a:ext cx="7929045" cy="193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40996" y="4869160"/>
            <a:ext cx="7850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dirty="0"/>
              <a:t>Это проведение всех документов за указанный период в хронологической последовательности. </a:t>
            </a:r>
          </a:p>
          <a:p>
            <a:pPr indent="363538" algn="just"/>
            <a:r>
              <a:rPr lang="ru-RU" dirty="0"/>
              <a:t>Обработка «Закрытие месяца» производит регламентные операции, которые необходимо выполнить за месяц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E9F4-CDC9-4D1B-BC55-5D4D9D24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Удаление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7C24-A995-4DBC-A059-82E8AAC1FF10}"/>
              </a:ext>
            </a:extLst>
          </p:cNvPr>
          <p:cNvSpPr txBox="1"/>
          <p:nvPr/>
        </p:nvSpPr>
        <p:spPr>
          <a:xfrm>
            <a:off x="575556" y="1214422"/>
            <a:ext cx="799288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>
              <a:spcBef>
                <a:spcPts val="600"/>
              </a:spcBef>
            </a:pPr>
            <a:r>
              <a:rPr lang="ru-RU" sz="2000" dirty="0"/>
              <a:t>Поскольку созданные объекты могут участвовать в формировании документов и отчетности, удаление записей осуществляется в два этапа. 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Одну или несколько строк </a:t>
            </a:r>
            <a:r>
              <a:rPr lang="ru-RU" sz="2000" b="1" dirty="0"/>
              <a:t>пометить на удаление </a:t>
            </a:r>
            <a:r>
              <a:rPr lang="ru-RU" sz="2000" dirty="0"/>
              <a:t>(</a:t>
            </a:r>
            <a:r>
              <a:rPr lang="en-US" sz="2000" dirty="0"/>
              <a:t>Del</a:t>
            </a:r>
            <a:r>
              <a:rPr lang="ru-RU" sz="2000" dirty="0"/>
              <a:t>). </a:t>
            </a:r>
          </a:p>
          <a:p>
            <a:pPr marL="457200" indent="-457200" algn="just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Затем в меню «НСИ и администрирование» нужно вызвать «Обслуживание системы» – «</a:t>
            </a:r>
            <a:r>
              <a:rPr lang="ru-RU" sz="2000" b="1" dirty="0"/>
              <a:t>Удаление помеченных объектов</a:t>
            </a:r>
            <a:r>
              <a:rPr lang="ru-RU" sz="2000" dirty="0"/>
              <a:t>». Мастер удаления проверит все помеченные объекты на наличие зависимостей. Если их нет – объекты будут удалены, а если есть – мастер покажет, где эти объекты используются.</a:t>
            </a:r>
          </a:p>
          <a:p>
            <a:pPr algn="just">
              <a:spcBef>
                <a:spcPts val="600"/>
              </a:spcBef>
            </a:pPr>
            <a:r>
              <a:rPr lang="ru-RU" dirty="0"/>
              <a:t>Пример: по ошибке в отделе кадров два раза создали в системе одного и того же сотрудника. Причем приказ о принятии на работу оформили с одной копией, а командировку – со второй. Заметив ошибку, вторую копию помечают на удаление. Мастер покажет, что сотрудника нельзя удалить, т.к. он используется в командировке. ОК исправит этот документ (переключит на правильного сотрудника) и повторит удаление. Если больше зависимостей нет, лишняя копия сотрудника будет удалена.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1886572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A2494-83FE-493C-9BB8-59D4960E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Функциональная структура 1С</a:t>
            </a:r>
            <a:r>
              <a:rPr lang="en-US" dirty="0"/>
              <a:t>: ERP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9A23AA-DB76-4800-98A3-F02CE9B18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22"/>
            <a:ext cx="9144000" cy="52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63694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80F4C-AA6A-4EC3-8A2E-651914984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</a:t>
            </a:r>
            <a:r>
              <a:rPr lang="ru-RU" dirty="0"/>
              <a:t>Нормативно-справочная информация (НСИ)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23E33C-C480-4F18-9B6F-6869E1E45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369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- Исполнитель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968490"/>
            <a:ext cx="7594704" cy="53167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Проблемы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406646"/>
            <a:ext cx="7740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узкая специализация задач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жесткая регламентация деятельности </a:t>
            </a:r>
            <a:r>
              <a:rPr lang="en-US" sz="2000" dirty="0"/>
              <a:t>&lt;</a:t>
            </a:r>
            <a:r>
              <a:rPr lang="en-US" sz="2000" dirty="0" err="1"/>
              <a:t>vs</a:t>
            </a:r>
            <a:r>
              <a:rPr lang="ru-RU" sz="2000" dirty="0"/>
              <a:t>.</a:t>
            </a:r>
            <a:r>
              <a:rPr lang="en-US" sz="2000" dirty="0"/>
              <a:t>&gt;</a:t>
            </a:r>
            <a:r>
              <a:rPr lang="ru-RU" sz="2000" dirty="0"/>
              <a:t> отсутствие четких задач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работа с проектами </a:t>
            </a:r>
            <a:r>
              <a:rPr lang="en-US" sz="2000" dirty="0"/>
              <a:t>&lt;</a:t>
            </a:r>
            <a:r>
              <a:rPr lang="en-US" sz="2000" dirty="0" err="1"/>
              <a:t>vs</a:t>
            </a:r>
            <a:r>
              <a:rPr lang="ru-RU" sz="2000" dirty="0"/>
              <a:t>.</a:t>
            </a:r>
            <a:r>
              <a:rPr lang="en-US" sz="2000" dirty="0"/>
              <a:t>&gt;</a:t>
            </a:r>
            <a:r>
              <a:rPr lang="ru-RU" sz="2000" dirty="0"/>
              <a:t> работа с людьми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ведение документации в соответствии с общими корпоративными стандартами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зависимость от руководства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674" y="4098103"/>
            <a:ext cx="7558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наличие прикладных программных средств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средства организации и планирования трудовой деятельности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средства коммуникации с коллегами и клиентами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электронный документооборот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прозрачные процедуры контроля и отчетности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161" y="3633939"/>
            <a:ext cx="7594703" cy="53167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Возможности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НСИ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379652"/>
            <a:ext cx="792088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/>
              <a:t>базовые классификаторы: </a:t>
            </a:r>
            <a:r>
              <a:rPr lang="ru-RU" sz="2400" dirty="0"/>
              <a:t>валюты, банки, адреса, страны мира, специальности, профессии рабочих, языки народов мира, степени родства 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/>
              <a:t>о предприятии</a:t>
            </a:r>
            <a:r>
              <a:rPr lang="ru-RU" sz="2400" dirty="0"/>
              <a:t>: организации, их подразделения, банковские счета, склады, кассы, ответственные лица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/>
              <a:t>о партнерах и контрагентах: </a:t>
            </a:r>
            <a:r>
              <a:rPr lang="ru-RU" sz="2400" dirty="0"/>
              <a:t>юр. и физ. лица, договоры, контакты 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400" b="1" dirty="0"/>
              <a:t>о номенклатуре: </a:t>
            </a:r>
            <a:r>
              <a:rPr lang="ru-RU" sz="2400" dirty="0"/>
              <a:t>товары, сырье и материалы, их виды, упаковка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F19A9-2371-4318-8919-66509E74E712}"/>
              </a:ext>
            </a:extLst>
          </p:cNvPr>
          <p:cNvSpPr/>
          <p:nvPr/>
        </p:nvSpPr>
        <p:spPr>
          <a:xfrm>
            <a:off x="683568" y="1124744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Нормативно-справочная информация – это основные сведения, которые редко изменяются, в основном – справочники и константы. Заполняются в первую очередь.</a:t>
            </a:r>
          </a:p>
        </p:txBody>
      </p:sp>
    </p:spTree>
    <p:extLst>
      <p:ext uri="{BB962C8B-B14F-4D97-AF65-F5344CB8AC3E}">
        <p14:creationId xmlns:p14="http://schemas.microsoft.com/office/powerpoint/2010/main" val="3457025975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Базовые классификаторы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431" t="17780" r="1736" b="-409"/>
          <a:stretch/>
        </p:blipFill>
        <p:spPr>
          <a:xfrm>
            <a:off x="755576" y="1214422"/>
            <a:ext cx="6876764" cy="51485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76056" y="4708399"/>
            <a:ext cx="2412888" cy="1656184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57303A-34BE-4D8D-B3FE-FD9DF0A9AF08}"/>
              </a:ext>
            </a:extLst>
          </p:cNvPr>
          <p:cNvSpPr/>
          <p:nvPr/>
        </p:nvSpPr>
        <p:spPr>
          <a:xfrm>
            <a:off x="769775" y="5949280"/>
            <a:ext cx="1713993" cy="413714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2370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Загрузка общероссийских классификаторов</a:t>
            </a:r>
          </a:p>
        </p:txBody>
      </p:sp>
      <p:pic>
        <p:nvPicPr>
          <p:cNvPr id="5" name="Рисунок 4" descr="C:\Users\user\Desktop\кис\банки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6" y="1214422"/>
            <a:ext cx="770362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182837" y="1790486"/>
            <a:ext cx="1944216" cy="432048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475244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Одна организация или несколько?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5556" y="1111212"/>
            <a:ext cx="773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НСИ и администрирование → Предприятие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1015" t="10586" r="3644" b="20747"/>
          <a:stretch/>
        </p:blipFill>
        <p:spPr>
          <a:xfrm>
            <a:off x="709295" y="1680278"/>
            <a:ext cx="7731156" cy="47730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35296" y="5044654"/>
            <a:ext cx="1428892" cy="220549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064138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Настройки учета нескольких организаций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451" t="9742" r="1330" b="20488"/>
          <a:stretch/>
        </p:blipFill>
        <p:spPr>
          <a:xfrm>
            <a:off x="467985" y="1214422"/>
            <a:ext cx="8134186" cy="53109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75756" y="3645024"/>
            <a:ext cx="1548172" cy="288032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355689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 о предприятии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1015" t="10922" r="3644" b="21481"/>
          <a:stretch/>
        </p:blipFill>
        <p:spPr>
          <a:xfrm>
            <a:off x="457200" y="1304764"/>
            <a:ext cx="8123689" cy="49325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09054" y="3068960"/>
            <a:ext cx="1522886" cy="1764196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53257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Справочник «Организации»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945" t="10440" r="835" b="23558"/>
          <a:stretch/>
        </p:blipFill>
        <p:spPr>
          <a:xfrm>
            <a:off x="359531" y="1160748"/>
            <a:ext cx="8496945" cy="51845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5736" y="1988840"/>
            <a:ext cx="1008112" cy="288032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48" y="3081015"/>
            <a:ext cx="1368152" cy="263919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1690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Сведения об организации Металл-Сервис</a:t>
            </a:r>
          </a:p>
        </p:txBody>
      </p:sp>
      <p:pic>
        <p:nvPicPr>
          <p:cNvPr id="6" name="Рисунок 5" descr="C:\Users\user\Desktop\кис\Организация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2651"/>
            <a:ext cx="8748972" cy="534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6028496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Справочник «Структура предприятия»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726" t="9770" r="1583" b="18493"/>
          <a:stretch/>
        </p:blipFill>
        <p:spPr>
          <a:xfrm>
            <a:off x="606861" y="1052736"/>
            <a:ext cx="7930278" cy="53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6702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Подразделение «Участок столярный»</a:t>
            </a:r>
          </a:p>
        </p:txBody>
      </p:sp>
      <p:pic>
        <p:nvPicPr>
          <p:cNvPr id="6" name="Рисунок 5" descr="C:\Users\user\Desktop\кис\подразделение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6" y="1205092"/>
            <a:ext cx="775025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/>
        </p:nvGrpSpPr>
        <p:grpSpPr>
          <a:xfrm>
            <a:off x="575556" y="3789040"/>
            <a:ext cx="4720646" cy="2220112"/>
            <a:chOff x="1601787" y="3501008"/>
            <a:chExt cx="3618285" cy="165618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601787" y="3933056"/>
              <a:ext cx="593949" cy="216024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67744" y="3501008"/>
              <a:ext cx="2952328" cy="1656184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8306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Тема 1. Понятие информационной системы (ИС)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Особые категории исполнителей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74648" y="1019142"/>
          <a:ext cx="7558191" cy="54000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103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4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Должности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dirty="0"/>
                        <a:t>Потребности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разработчики, дизайнеры, изобретатели и др. представители творческих профессий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плавающий график, удаленная работа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сложность контроля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дорогостоящее ПО и оборудование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продавцы, консультанты, секретари, операторы </a:t>
                      </a:r>
                      <a:r>
                        <a:rPr lang="ru-RU" sz="1800" dirty="0" err="1"/>
                        <a:t>колл-центров</a:t>
                      </a:r>
                      <a:r>
                        <a:rPr lang="ru-RU" sz="1800" dirty="0"/>
                        <a:t>, напрямую общающиеся с клиентами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/>
                        <a:t>«лицо компании», отвечают за репутацию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/>
                        <a:t>доступ к полной</a:t>
                      </a:r>
                      <a:r>
                        <a:rPr lang="ru-RU" sz="1800" baseline="0" dirty="0"/>
                        <a:t> информации о продуктах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baseline="0" dirty="0"/>
                        <a:t>доступ к базе клиентов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baseline="0" dirty="0"/>
                        <a:t>контакты вышестоящих отделов для особых ситуаций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снабжение, сбыт, логистическая служба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планирование</a:t>
                      </a:r>
                      <a:r>
                        <a:rPr lang="ru-RU" baseline="0" dirty="0"/>
                        <a:t> закупок, поставок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планирование и контроль доставки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складской учет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служба безопасности, оперативные дежурные, отвечающие за мониторинг и реагирование на проблемы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непрерывный мониторинг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мгновенное</a:t>
                      </a:r>
                      <a:r>
                        <a:rPr lang="ru-RU" baseline="0" dirty="0"/>
                        <a:t>, ясное и заметное информирование о проблемах и их отсутствии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исключение человеческого фактора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Подразделение «Участок столярный»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58146" y="1088740"/>
            <a:ext cx="7102186" cy="4536504"/>
            <a:chOff x="1601787" y="1575752"/>
            <a:chExt cx="5940425" cy="3706495"/>
          </a:xfrm>
        </p:grpSpPr>
        <p:pic>
          <p:nvPicPr>
            <p:cNvPr id="6" name="Рисунок 5" descr="C:\Users\user\Desktop\кис\подразделение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1787" y="1575752"/>
              <a:ext cx="5940425" cy="3706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1601787" y="3429000"/>
              <a:ext cx="593949" cy="21602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 descr="C:\Users\user\Desktop\кис\параметры производственного подразделения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7009" y="2851465"/>
            <a:ext cx="5708509" cy="378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077009" y="2851464"/>
            <a:ext cx="5708509" cy="37821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862280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Справочник «Подразделения организаций»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1390" t="9949" r="1390" b="27870"/>
          <a:stretch/>
        </p:blipFill>
        <p:spPr>
          <a:xfrm>
            <a:off x="478088" y="1736812"/>
            <a:ext cx="8187823" cy="47644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84603" y="2648863"/>
            <a:ext cx="2088232" cy="288032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CFE45-5C49-428B-82A8-EF8FDA1C60E7}"/>
              </a:ext>
            </a:extLst>
          </p:cNvPr>
          <p:cNvSpPr txBox="1"/>
          <p:nvPr/>
        </p:nvSpPr>
        <p:spPr>
          <a:xfrm>
            <a:off x="629562" y="926844"/>
            <a:ext cx="788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Показывает не просто отделы, а обособленные подразделения (с другим графиком работы, отдельным налоговым учетом).</a:t>
            </a:r>
          </a:p>
        </p:txBody>
      </p:sp>
    </p:spTree>
    <p:extLst>
      <p:ext uri="{BB962C8B-B14F-4D97-AF65-F5344CB8AC3E}">
        <p14:creationId xmlns:p14="http://schemas.microsoft.com/office/powerpoint/2010/main" val="887450881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Справочник «Подразделения организаций»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390" t="10008" r="2116" b="20161"/>
          <a:stretch/>
        </p:blipFill>
        <p:spPr>
          <a:xfrm>
            <a:off x="457200" y="1034733"/>
            <a:ext cx="8075240" cy="53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44621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Подразделение «Администрация»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21777" t="9237" r="764" b="30172"/>
          <a:stretch/>
        </p:blipFill>
        <p:spPr>
          <a:xfrm>
            <a:off x="732402" y="1088740"/>
            <a:ext cx="7679196" cy="53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42643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Банковские счета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66232"/>
            <a:ext cx="4175864" cy="2046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9975" y="1664804"/>
            <a:ext cx="5526825" cy="486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353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Банковские счета</a:t>
            </a:r>
          </a:p>
        </p:txBody>
      </p:sp>
      <p:pic>
        <p:nvPicPr>
          <p:cNvPr id="9" name="Рисунок 8" descr="C:\Users\user\Desktop\кис\банковский счет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652" y="1052736"/>
            <a:ext cx="5940425" cy="545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2441740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Справочник «Склады и магазины»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968" y="1556792"/>
            <a:ext cx="8258175" cy="2905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4725144"/>
            <a:ext cx="7812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Отличие: Тип «Розничный магазин» позволяет вести как розничные, так и оптовые продажи, а тип «Оптовый склад» – только оптовые.</a:t>
            </a:r>
          </a:p>
        </p:txBody>
      </p:sp>
    </p:spTree>
    <p:extLst>
      <p:ext uri="{BB962C8B-B14F-4D97-AF65-F5344CB8AC3E}">
        <p14:creationId xmlns:p14="http://schemas.microsoft.com/office/powerpoint/2010/main" val="189246849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Склады и магазины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06951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Группы складов могут указываться в документах поступления или отгрузки, в том числе для целей резервирования товара.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721" y="2168860"/>
            <a:ext cx="8482558" cy="381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8046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Карточка склада</a:t>
            </a:r>
          </a:p>
        </p:txBody>
      </p:sp>
      <p:pic>
        <p:nvPicPr>
          <p:cNvPr id="3" name="Рисунок 2" descr="C:\Users\user\Desktop\кис\склад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624736" cy="573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484390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Складские помещения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1664804"/>
            <a:ext cx="8344619" cy="33123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35F25B-E7B1-4862-9A31-36E04E3059EA}"/>
              </a:ext>
            </a:extLst>
          </p:cNvPr>
          <p:cNvSpPr/>
          <p:nvPr/>
        </p:nvSpPr>
        <p:spPr>
          <a:xfrm>
            <a:off x="1583668" y="2096853"/>
            <a:ext cx="1908212" cy="324036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30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Особые категории исполнителей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47674" y="1019142"/>
          <a:ext cx="7558191" cy="43027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28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9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Должности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dirty="0"/>
                        <a:t>Потребности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финансисты и экономисты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планирование</a:t>
                      </a:r>
                      <a:r>
                        <a:rPr lang="ru-RU" baseline="0" dirty="0"/>
                        <a:t> производства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планирование экономических результатов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гибкое документирование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бухгалтерская служба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сбор первичной документации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расчеты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документы строго</a:t>
                      </a:r>
                      <a:r>
                        <a:rPr lang="ru-RU" baseline="0" dirty="0"/>
                        <a:t>й отчетности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отдел кадров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/>
                        <a:t>учет</a:t>
                      </a:r>
                      <a:r>
                        <a:rPr lang="ru-RU" sz="1800" baseline="0" dirty="0"/>
                        <a:t> кадров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baseline="0" dirty="0"/>
                        <a:t>планирование нагрузки</a:t>
                      </a:r>
                      <a:endParaRPr lang="ru-RU" sz="1800" dirty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/>
                        <a:t>поиск и </a:t>
                      </a:r>
                      <a:r>
                        <a:rPr lang="ru-RU" sz="1800" dirty="0" err="1"/>
                        <a:t>найм</a:t>
                      </a:r>
                      <a:r>
                        <a:rPr lang="ru-RU" sz="1800" dirty="0"/>
                        <a:t> сотрудников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/>
                        <a:t>образование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юридическая служба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/>
                        <a:t>доступ</a:t>
                      </a:r>
                      <a:r>
                        <a:rPr lang="ru-RU" baseline="0" dirty="0"/>
                        <a:t> к законодательной базе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консультации других отделов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/>
                        <a:t>контроль документов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Складские помещения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75" y="1804987"/>
            <a:ext cx="76390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3485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Ячейки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2475" y="4944994"/>
            <a:ext cx="77799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Количественно - учет в ячейке не ведется, но </a:t>
            </a:r>
            <a:r>
              <a:rPr lang="ru-RU" sz="2000" dirty="0" err="1"/>
              <a:t>справочно</a:t>
            </a:r>
            <a:r>
              <a:rPr lang="ru-RU" sz="2000" dirty="0"/>
              <a:t> - известно, где хранится товар. Местом хранения по документам является помещение.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752475" y="1412776"/>
            <a:ext cx="7639050" cy="3286125"/>
            <a:chOff x="752475" y="1718646"/>
            <a:chExt cx="7639050" cy="32861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2475" y="1718646"/>
              <a:ext cx="7639050" cy="3286125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907704" y="3599758"/>
              <a:ext cx="5112568" cy="370159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763688" y="2285277"/>
              <a:ext cx="1296144" cy="279627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59641618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Ячейки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0872" y="5231169"/>
            <a:ext cx="7941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Учет в ячейке ведется, ячейка выступает местом хранения по документам.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47712" y="1412776"/>
            <a:ext cx="7648575" cy="3276600"/>
            <a:chOff x="747712" y="1790700"/>
            <a:chExt cx="7648575" cy="32766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7712" y="1790700"/>
              <a:ext cx="7648575" cy="327660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907704" y="3634905"/>
              <a:ext cx="5112568" cy="370159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4965455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 о партнерах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1124744"/>
            <a:ext cx="882633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88671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 о партнерах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88840"/>
            <a:ext cx="7705725" cy="3381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1115652"/>
            <a:ext cx="8103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НСИ и администрирование/ CRM и маркетинг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37291187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Справочник «Партнеры»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09982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НСИ и администрирование→ Партнеры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Продажи→Клиенты</a:t>
            </a:r>
            <a:endParaRPr lang="ru-RU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/>
              <a:t>Закупки→ Поставщики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307527"/>
            <a:ext cx="6023769" cy="43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39959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Карточка партнера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74390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93715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Сегментация партнеров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524" y="1545995"/>
            <a:ext cx="8568952" cy="37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70615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Соглашения с партнером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69818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26080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Типовое соглашение о продажах</a:t>
            </a:r>
          </a:p>
        </p:txBody>
      </p:sp>
      <p:pic>
        <p:nvPicPr>
          <p:cNvPr id="5" name="Рисунок 4" descr="C:\Users\user\Desktop\кис\19 типовое соглашение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636" y="980728"/>
            <a:ext cx="6264696" cy="573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2687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- Собственник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968490"/>
            <a:ext cx="7594704" cy="53167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Проблемы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443159"/>
            <a:ext cx="7594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высокая заинтересованность в результате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источник цели и стратегии деятельности предприятия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низкая вовлеченность в процесс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отсутствие прямого доступа к внутренней среде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нет регламентированной роли в бизнес-процессах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конфликт интересов с руководством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674" y="4098103"/>
            <a:ext cx="7558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оперативный доступ к сводным данным о текущих и итоговых результатах деятельности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удаленный доступ к ИС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удаленное участие в решении вопросов (телеконференции)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постоянная связь с высшим руководством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ограничение доступа к внутренним процессам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161" y="3633939"/>
            <a:ext cx="7594703" cy="53167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Возможности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Соглашения с партнером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9572" y="1046719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из формы справочника "Партнеры" на закладке "Соглашения с клиентом" или "Соглашение с поставщиком"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372282"/>
            <a:ext cx="8495821" cy="323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1860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Партнер связан с контрагентом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329" y="1196752"/>
            <a:ext cx="7372350" cy="2905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0152" y="3429001"/>
            <a:ext cx="1224136" cy="360040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437112"/>
            <a:ext cx="74771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69527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Карточка контрагента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400"/>
            <a:ext cx="8297366" cy="34283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2" y="1844824"/>
            <a:ext cx="6912768" cy="288032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99877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Договоры с контрагентами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650" y="1268760"/>
            <a:ext cx="8400535" cy="231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071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Информация о номенклатуре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7815673" cy="50160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9752" y="2492896"/>
            <a:ext cx="1944216" cy="504056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60488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номенклатуры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011" y="1124744"/>
            <a:ext cx="8146306" cy="460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75769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номенклатуры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39740"/>
            <a:ext cx="7633363" cy="1913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5716" y="1870582"/>
            <a:ext cx="6833187" cy="4268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8435" y="6352144"/>
            <a:ext cx="5452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меню Еще – Разрешить редактирование реквизитов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66912" y="3624068"/>
            <a:ext cx="761459" cy="216024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454335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 номенклатуры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196752"/>
            <a:ext cx="5256584" cy="49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88991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Доп. реквизиты и шаблоны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052736"/>
            <a:ext cx="6460615" cy="2353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8865" y="3501008"/>
            <a:ext cx="6472510" cy="322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79910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позиции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00811"/>
            <a:ext cx="7741630" cy="53233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1760" y="2408855"/>
            <a:ext cx="720080" cy="300066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79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– Администратор 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968490"/>
            <a:ext cx="7594704" cy="53167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Проблемы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443159"/>
            <a:ext cx="7594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оторванность от целей и задач бизнеса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«пульсирующая» нагрузка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необходимость постоянной коммуникации с сотрудниками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вовлеченность в деятельность различных отделов и подразделений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ответственность за безопасность и безотказность работы ИС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674" y="3966190"/>
            <a:ext cx="75581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прямая коммуникация с руководством организации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удаленный доступ к системе для мониторинга и решения текущих проблем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удаленная поддержка пользователей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средства автоматического резервного копирования и восстановления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средства защиты ИС от угроз, в том числе интеллектуальные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161" y="3502026"/>
            <a:ext cx="7594703" cy="53167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Возможности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позиции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7905775" cy="512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09640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Карточка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941487"/>
            <a:ext cx="7185695" cy="542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12115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Карточка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055" y="1006853"/>
            <a:ext cx="7327726" cy="5528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564904"/>
            <a:ext cx="1008109" cy="2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45501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Управление взаимоотношениями с</a:t>
            </a:r>
            <a:r>
              <a:rPr lang="en-US" dirty="0"/>
              <a:t> </a:t>
            </a:r>
            <a:r>
              <a:rPr lang="ru-RU" dirty="0"/>
              <a:t>клиентами (</a:t>
            </a:r>
            <a:r>
              <a:rPr lang="en-US" dirty="0"/>
              <a:t>CRM)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24.05.2019</a:t>
            </a:r>
            <a:endParaRPr lang="ru-RU" dirty="0"/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Клиенты и поставщики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14414" y="1676791"/>
            <a:ext cx="2643206" cy="78581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43504" y="1676791"/>
            <a:ext cx="2643206" cy="78581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Контрагенты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480" y="1248163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 одной стороны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3570" y="1248163"/>
            <a:ext cx="169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 другой стороны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7752" y="2748361"/>
            <a:ext cx="378621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Формальная сторона отношений, регламентированный учет: счета, договоры, поставки, возвраты, начисления и т.п.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Контроль правильности взаиморасчетов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10" y="2748361"/>
            <a:ext cx="378621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Взаимоотношения, индивидуальный подход: личные встречи, звонки, письма, обсуждения, устные договоренности, опросы и т.п.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Планирование и анализ взаимодействий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910" y="5429264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CRM</a:t>
            </a:r>
            <a:r>
              <a:rPr lang="en-US" sz="2000" dirty="0"/>
              <a:t> </a:t>
            </a:r>
            <a:r>
              <a:rPr lang="ru-RU" sz="2000" dirty="0"/>
              <a:t>– это управление отношениями </a:t>
            </a:r>
            <a:r>
              <a:rPr lang="ru-RU" sz="2000" b="1" dirty="0"/>
              <a:t>с клиентами как с партнерами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Меню "</a:t>
            </a:r>
            <a:r>
              <a:rPr lang="en-US" dirty="0"/>
              <a:t>CRM </a:t>
            </a:r>
            <a:r>
              <a:rPr lang="ru-RU" dirty="0"/>
              <a:t>и маркетинг"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022"/>
          <a:stretch>
            <a:fillRect/>
          </a:stretch>
        </p:blipFill>
        <p:spPr bwMode="auto">
          <a:xfrm>
            <a:off x="142844" y="3000372"/>
            <a:ext cx="8787216" cy="348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1472" y="1143830"/>
            <a:ext cx="79296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dirty="0"/>
              <a:t>Клиенты и их сегментация, сделки, претензии</a:t>
            </a:r>
          </a:p>
          <a:p>
            <a:pPr marL="355600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dirty="0"/>
              <a:t>Номенклатура (ассортимент) товаров, ее сегментация</a:t>
            </a:r>
          </a:p>
          <a:p>
            <a:pPr marL="355600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dirty="0"/>
              <a:t>Цены (прайс-лист), скидки, бонусы, цены конкурентов</a:t>
            </a:r>
          </a:p>
          <a:p>
            <a:pPr marL="355600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dirty="0"/>
              <a:t>Каналы рекламы</a:t>
            </a:r>
          </a:p>
          <a:p>
            <a:pPr marL="355600" indent="-1778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2000" dirty="0"/>
              <a:t>Опросы и анкеты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Сделки с клиентами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1204256"/>
            <a:ext cx="7572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sz="2000" b="1" dirty="0"/>
              <a:t>Сделка</a:t>
            </a:r>
            <a:r>
              <a:rPr lang="ru-RU" sz="2000" dirty="0"/>
              <a:t> – это форма взаимодействия, не привязанная к какому-то одному конкретному действию. Это скорее </a:t>
            </a:r>
            <a:r>
              <a:rPr lang="ru-RU" sz="2000" i="1" dirty="0"/>
              <a:t>намерение, интерес</a:t>
            </a:r>
            <a:r>
              <a:rPr lang="ru-RU" sz="2000" dirty="0"/>
              <a:t>, </a:t>
            </a:r>
            <a:r>
              <a:rPr lang="ru-RU" sz="2000" i="1" dirty="0"/>
              <a:t>план</a:t>
            </a:r>
            <a:r>
              <a:rPr lang="ru-RU" sz="2000" dirty="0"/>
              <a:t> продаж (возможно, неоднократных) и способ </a:t>
            </a:r>
            <a:r>
              <a:rPr lang="ru-RU" sz="2000" i="1" dirty="0"/>
              <a:t>сгруппировать</a:t>
            </a:r>
            <a:r>
              <a:rPr lang="ru-RU" sz="2000" dirty="0"/>
              <a:t> эти продажи. Например, "Поставки ученической мебели в школы города" соберет все школы, куда будем поставлять, покажет, на каком этапе поставок находимся.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28596" y="3500438"/>
            <a:ext cx="8286808" cy="2643206"/>
            <a:chOff x="428596" y="3892071"/>
            <a:chExt cx="7072362" cy="210869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/>
            <a:srcRect t="6209" r="21804" b="57312"/>
            <a:stretch>
              <a:fillRect/>
            </a:stretch>
          </p:blipFill>
          <p:spPr>
            <a:xfrm>
              <a:off x="428596" y="3892071"/>
              <a:ext cx="7072362" cy="210869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5643570" y="4714884"/>
              <a:ext cx="1296144" cy="245443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0034" y="5145891"/>
              <a:ext cx="1857388" cy="245443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сделки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1269904"/>
            <a:ext cx="7643866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потенциальная сумма продажи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вероятность успешного завершения сделки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участники сделки и их статус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первичный интерес – откуда клиент узнал о нашей организации. 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первичный спрос – чем клиент интересовался при обращении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степень удовлетворенности клиента</a:t>
            </a:r>
          </a:p>
          <a:p>
            <a:pPr marL="177800" indent="-1778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причина неудовлетворения (не тот ассортимент, условия обслуживания)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Если клиент заинтересовался, но ничего не купил, то ставится статус "Проиграна" и можно указать причину проигрыша. Если Причина = Проигрыш конкуренту, то можно указать этого конкурента на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– Покупка кондиционеров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7496175" cy="51339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57356" y="5500702"/>
            <a:ext cx="4500594" cy="571504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57356" y="5143512"/>
            <a:ext cx="6286544" cy="357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процессной сделки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547959"/>
            <a:ext cx="8181975" cy="39528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348" y="1071546"/>
            <a:ext cx="7786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2000" dirty="0"/>
              <a:t>Сделки делятся на два вида: </a:t>
            </a:r>
            <a:r>
              <a:rPr lang="ru-RU" sz="2000" b="1" dirty="0"/>
              <a:t>процессная</a:t>
            </a:r>
            <a:r>
              <a:rPr lang="ru-RU" sz="2000" dirty="0"/>
              <a:t> (есть этапы) и </a:t>
            </a:r>
            <a:r>
              <a:rPr lang="ru-RU" sz="2000" b="1" dirty="0" err="1"/>
              <a:t>непроцессная</a:t>
            </a:r>
            <a:r>
              <a:rPr lang="ru-RU" sz="2000" b="1" dirty="0"/>
              <a:t> </a:t>
            </a:r>
            <a:r>
              <a:rPr lang="ru-RU" sz="2000" dirty="0"/>
              <a:t>(однократное). Для проигранной сделки указывается, на каком этапе случился проигрыш. В итоге можно построить "воронку продаж".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– Клиент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109205"/>
            <a:ext cx="7594704" cy="531674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</a:rPr>
              <a:t>Потребности (с точки зрения клиента и организации)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583874"/>
            <a:ext cx="7594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получение информации о продукте (товаре, услуге)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информация об оплате, доставке, сопровождении и т.д.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удаленный заказ и оплата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информация о состоянии заказа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контакты с представителем организации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оперативное разрешение возникших проблем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обратная связь (отзывы)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распространение (поделиться)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сбор базы данных клиентов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анализ клиентской базы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привлечение новых клиентов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информирование о новых предложениях, акциях и т.п.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– Продажа телевизоров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b="10545"/>
          <a:stretch>
            <a:fillRect/>
          </a:stretch>
        </p:blipFill>
        <p:spPr>
          <a:xfrm>
            <a:off x="714348" y="1071546"/>
            <a:ext cx="7786742" cy="53303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5918" y="5429264"/>
            <a:ext cx="6143668" cy="642942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5072074"/>
            <a:ext cx="2428892" cy="357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типовой продажи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b="3242"/>
          <a:stretch>
            <a:fillRect/>
          </a:stretch>
        </p:blipFill>
        <p:spPr>
          <a:xfrm>
            <a:off x="857224" y="1928802"/>
            <a:ext cx="7429552" cy="4786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72" y="928670"/>
            <a:ext cx="807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Сделка заранее привязана к типовому бизнес-процессу предприятия. Это не только этапы, но и задачи, которые автоматически будут направлены ответственным сотрудникам.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Претензии по обслуживанию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t="10623"/>
          <a:stretch>
            <a:fillRect/>
          </a:stretch>
        </p:blipFill>
        <p:spPr>
          <a:xfrm>
            <a:off x="642910" y="3352823"/>
            <a:ext cx="7839075" cy="30051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78795" y="5443905"/>
            <a:ext cx="1584176" cy="245443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000108"/>
            <a:ext cx="8001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2000" dirty="0"/>
              <a:t>Важная часть </a:t>
            </a:r>
            <a:r>
              <a:rPr lang="en-US" sz="2000" dirty="0"/>
              <a:t>CRM - </a:t>
            </a:r>
            <a:r>
              <a:rPr lang="ru-RU" sz="2000" dirty="0"/>
              <a:t>регистрация претензий. Позволяет оценить качество обслуживания клиентов. Виды претензий: </a:t>
            </a:r>
          </a:p>
          <a:p>
            <a:pPr marL="723900" indent="-177800">
              <a:buFont typeface="Arial" pitchFamily="34" charset="0"/>
              <a:buChar char="•"/>
            </a:pPr>
            <a:r>
              <a:rPr lang="ru-RU" sz="2000" dirty="0"/>
              <a:t>по качеству товаров, </a:t>
            </a:r>
          </a:p>
          <a:p>
            <a:pPr marL="723900" indent="-177800">
              <a:buFont typeface="Arial" pitchFamily="34" charset="0"/>
              <a:buChar char="•"/>
            </a:pPr>
            <a:r>
              <a:rPr lang="ru-RU" sz="2000" dirty="0"/>
              <a:t>по обслуживанию,</a:t>
            </a:r>
          </a:p>
          <a:p>
            <a:pPr marL="723900" indent="-177800">
              <a:buFont typeface="Arial" pitchFamily="34" charset="0"/>
              <a:buChar char="•"/>
            </a:pPr>
            <a:r>
              <a:rPr lang="ru-RU" sz="2000" dirty="0"/>
              <a:t>по изменению сроков поставки. </a:t>
            </a:r>
          </a:p>
          <a:p>
            <a:pPr indent="355600"/>
            <a:r>
              <a:rPr lang="ru-RU" sz="2000" dirty="0"/>
              <a:t>Лучше всего это работает, если накоплено много информации о взаимодействии с клиентами.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Претензии по обслуживанию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000108"/>
            <a:ext cx="8282824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претензии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357298"/>
            <a:ext cx="76438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дата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клиент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наименование и описание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результаты рассмотрения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причина возникновения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по статусу можно отслеживать работу с претензией: зарегистрирована, обрабатывается, удовлетворена, не удовлетворена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виновное подразделение и виновного сотрудника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357694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2000" dirty="0"/>
              <a:t>Можно вести аналитику по причинам, результатам, виновникам, частоте появления.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Ценообразование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000108"/>
            <a:ext cx="807249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>
              <a:spcBef>
                <a:spcPts val="600"/>
              </a:spcBef>
            </a:pPr>
            <a:r>
              <a:rPr lang="ru-RU" sz="2000" dirty="0"/>
              <a:t>Для каждого товара (позиции номенклатуры) может быть установлено несколько цен для использования в разных ситуациях (классификатор "</a:t>
            </a:r>
            <a:r>
              <a:rPr lang="ru-RU" sz="2000" b="1" dirty="0"/>
              <a:t>Виды цен"</a:t>
            </a:r>
            <a:r>
              <a:rPr lang="ru-RU" sz="2000" dirty="0"/>
              <a:t>).</a:t>
            </a:r>
            <a:r>
              <a:rPr lang="ru-RU" sz="2000" b="1" dirty="0"/>
              <a:t> </a:t>
            </a:r>
            <a:r>
              <a:rPr lang="ru-RU" sz="2000" dirty="0"/>
              <a:t>Отдельно ведутся цены поставщиков, конкурентов и отпускные цены предприятия.</a:t>
            </a:r>
          </a:p>
          <a:p>
            <a:pPr indent="355600">
              <a:spcBef>
                <a:spcPts val="600"/>
              </a:spcBef>
            </a:pPr>
            <a:r>
              <a:rPr lang="ru-RU" sz="2000" dirty="0"/>
              <a:t>Для отпускных цен устанавливаются </a:t>
            </a:r>
            <a:r>
              <a:rPr lang="ru-RU" sz="2000" b="1" dirty="0"/>
              <a:t>правила ценообразования </a:t>
            </a:r>
            <a:r>
              <a:rPr lang="ru-RU" sz="2000" dirty="0"/>
              <a:t>(для каждой </a:t>
            </a:r>
            <a:r>
              <a:rPr lang="ru-RU" sz="2000" i="1" dirty="0"/>
              <a:t>номенклатурной группы </a:t>
            </a:r>
            <a:r>
              <a:rPr lang="ru-RU" sz="2000" dirty="0"/>
              <a:t>могут быть свои правила). Например, мебель собственного производства, импортная мебель, эксклюзивные предложения. Либо можно указать </a:t>
            </a:r>
            <a:r>
              <a:rPr lang="ru-RU" sz="2000" b="1" dirty="0"/>
              <a:t>диапазон допустимых цен</a:t>
            </a:r>
            <a:r>
              <a:rPr lang="ru-RU" sz="2000" dirty="0"/>
              <a:t>.</a:t>
            </a:r>
          </a:p>
          <a:p>
            <a:pPr indent="355600">
              <a:spcBef>
                <a:spcPts val="600"/>
              </a:spcBef>
            </a:pPr>
            <a:r>
              <a:rPr lang="ru-RU" sz="2000" dirty="0"/>
              <a:t>Также важно отслеживать </a:t>
            </a:r>
            <a:r>
              <a:rPr lang="ru-RU" sz="2000" b="1" dirty="0"/>
              <a:t>изменение цен</a:t>
            </a:r>
            <a:r>
              <a:rPr lang="ru-RU" sz="2000" dirty="0"/>
              <a:t>. В расчетах используются </a:t>
            </a:r>
            <a:r>
              <a:rPr lang="ru-RU" sz="2000" i="1" dirty="0"/>
              <a:t>действующие</a:t>
            </a:r>
            <a:r>
              <a:rPr lang="ru-RU" sz="2000" dirty="0"/>
              <a:t> цены, но ведется история всех цен за все время.</a:t>
            </a:r>
          </a:p>
          <a:p>
            <a:pPr indent="355600">
              <a:spcBef>
                <a:spcPts val="600"/>
              </a:spcBef>
            </a:pPr>
            <a:r>
              <a:rPr lang="ru-RU" sz="2000" dirty="0"/>
              <a:t>Все действующие цены по номенклатуре собираются </a:t>
            </a:r>
            <a:r>
              <a:rPr lang="ru-RU" sz="2000" b="1" dirty="0"/>
              <a:t>в прайс-лист</a:t>
            </a:r>
            <a:r>
              <a:rPr lang="ru-RU" sz="2000" dirty="0"/>
              <a:t>. Его можно сформировать автоматически по всем товарам или по выбранной категории.</a:t>
            </a:r>
          </a:p>
          <a:p>
            <a:pPr indent="355600">
              <a:spcBef>
                <a:spcPts val="600"/>
              </a:spcBef>
            </a:pPr>
            <a:r>
              <a:rPr lang="ru-RU" sz="2000" dirty="0"/>
              <a:t>Наконец, на базовые цены могут действовать </a:t>
            </a:r>
            <a:r>
              <a:rPr lang="ru-RU" sz="2000" b="1" dirty="0"/>
              <a:t>скидки</a:t>
            </a:r>
            <a:r>
              <a:rPr lang="ru-RU" sz="2000" dirty="0"/>
              <a:t>, </a:t>
            </a:r>
            <a:r>
              <a:rPr lang="ru-RU" sz="2000" b="1" dirty="0"/>
              <a:t>наценки</a:t>
            </a:r>
            <a:r>
              <a:rPr lang="ru-RU" sz="2000" dirty="0"/>
              <a:t>, и могут быть продажи за внутренние </a:t>
            </a:r>
            <a:r>
              <a:rPr lang="ru-RU" sz="2000" b="1" dirty="0"/>
              <a:t>бонусные баллы</a:t>
            </a:r>
            <a:r>
              <a:rPr lang="ru-RU" sz="2000" dirty="0"/>
              <a:t>. Нужно формировать </a:t>
            </a:r>
            <a:r>
              <a:rPr lang="ru-RU" sz="2000" b="1" dirty="0"/>
              <a:t>ценники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Правила ценообразования</a:t>
            </a:r>
          </a:p>
        </p:txBody>
      </p:sp>
      <p:pic>
        <p:nvPicPr>
          <p:cNvPr id="2050" name="Picture 2" descr="https://its.1c.ru/db/content/erp22doc/src/_img/image351.png?_=15572405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5"/>
            <a:ext cx="7572428" cy="5739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Формула цены</a:t>
            </a:r>
          </a:p>
        </p:txBody>
      </p:sp>
      <p:pic>
        <p:nvPicPr>
          <p:cNvPr id="116738" name="Picture 2" descr="https://its.1c.ru/db/content/erp22doc/src/_img/image353.png?_=1557240532"/>
          <p:cNvPicPr>
            <a:picLocks noChangeAspect="1" noChangeArrowheads="1"/>
          </p:cNvPicPr>
          <p:nvPr/>
        </p:nvPicPr>
        <p:blipFill>
          <a:blip r:embed="rId2" cstate="print"/>
          <a:srcRect t="791" r="20497" b="52531"/>
          <a:stretch>
            <a:fillRect/>
          </a:stretch>
        </p:blipFill>
        <p:spPr bwMode="auto">
          <a:xfrm>
            <a:off x="500034" y="2000240"/>
            <a:ext cx="8072494" cy="42148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1078040"/>
            <a:ext cx="8001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Можно задавать формулы расчета действующей цены, или ее минимально и максимально допустимого значения.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Редактирование формулы</a:t>
            </a:r>
          </a:p>
        </p:txBody>
      </p:sp>
      <p:pic>
        <p:nvPicPr>
          <p:cNvPr id="3" name="Picture 2" descr="https://its.1c.ru/db/content/erp22doc/src/_img/image353.png?_=1557240532"/>
          <p:cNvPicPr>
            <a:picLocks noChangeAspect="1" noChangeArrowheads="1"/>
          </p:cNvPicPr>
          <p:nvPr/>
        </p:nvPicPr>
        <p:blipFill>
          <a:blip r:embed="rId2" cstate="print"/>
          <a:srcRect l="7739" t="39873" r="10647"/>
          <a:stretch>
            <a:fillRect/>
          </a:stretch>
        </p:blipFill>
        <p:spPr bwMode="auto">
          <a:xfrm>
            <a:off x="285720" y="1214422"/>
            <a:ext cx="8286808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Прайс-лист на выбранную дату</a:t>
            </a:r>
          </a:p>
        </p:txBody>
      </p:sp>
      <p:pic>
        <p:nvPicPr>
          <p:cNvPr id="118786" name="Picture 2" descr="https://its.1c.ru/db/content/erp22doc/src/_img/image369.png?_=1557240532"/>
          <p:cNvPicPr>
            <a:picLocks noChangeAspect="1" noChangeArrowheads="1"/>
          </p:cNvPicPr>
          <p:nvPr/>
        </p:nvPicPr>
        <p:blipFill>
          <a:blip r:embed="rId2" cstate="print"/>
          <a:srcRect r="46397"/>
          <a:stretch>
            <a:fillRect/>
          </a:stretch>
        </p:blipFill>
        <p:spPr bwMode="auto">
          <a:xfrm>
            <a:off x="1000100" y="1142984"/>
            <a:ext cx="6947992" cy="5520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– Поставщик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109205"/>
            <a:ext cx="7594704" cy="531674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</a:rPr>
              <a:t>Потребности (с точки зрения организации)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583874"/>
            <a:ext cx="75947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планирование заказов у поставщиков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заключение контрактов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удаленный заказ и оплата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информация о состоянии заказа, уведомления о возникших проблемах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связь с поставщиком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информация для потенциальных поставщиков о потребностях организации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проведение электронных торгов (для бюджетных организаций)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ведение базы данных поставщиков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161" y="5181624"/>
            <a:ext cx="759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/>
            <a:r>
              <a:rPr lang="ru-RU" u="sng" dirty="0"/>
              <a:t>Примечание</a:t>
            </a:r>
            <a:r>
              <a:rPr lang="ru-RU" dirty="0"/>
              <a:t>. Соискатели на вакантные места – это тоже поставщики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Прайс-лист по ценам поступления</a:t>
            </a:r>
          </a:p>
        </p:txBody>
      </p:sp>
      <p:pic>
        <p:nvPicPr>
          <p:cNvPr id="3" name="Picture 2" descr="https://its.1c.ru/db/content/erp22doc/src/_img/image369.png?_=1557240532"/>
          <p:cNvPicPr>
            <a:picLocks noChangeAspect="1" noChangeArrowheads="1"/>
          </p:cNvPicPr>
          <p:nvPr/>
        </p:nvPicPr>
        <p:blipFill>
          <a:blip r:embed="rId2" cstate="print"/>
          <a:srcRect l="50967" t="10316" b="9284"/>
          <a:stretch>
            <a:fillRect/>
          </a:stretch>
        </p:blipFill>
        <p:spPr bwMode="auto">
          <a:xfrm>
            <a:off x="642910" y="1142984"/>
            <a:ext cx="7972399" cy="5567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Классификатор скидок</a:t>
            </a:r>
          </a:p>
        </p:txBody>
      </p:sp>
      <p:pic>
        <p:nvPicPr>
          <p:cNvPr id="120834" name="Picture 2" descr="https://its.1c.ru/db/content/erp22doc/src/_img/image375.png?_=1557240532"/>
          <p:cNvPicPr>
            <a:picLocks noChangeAspect="1" noChangeArrowheads="1"/>
          </p:cNvPicPr>
          <p:nvPr/>
        </p:nvPicPr>
        <p:blipFill>
          <a:blip r:embed="rId2" cstate="print"/>
          <a:srcRect r="31898"/>
          <a:stretch>
            <a:fillRect/>
          </a:stretch>
        </p:blipFill>
        <p:spPr bwMode="auto">
          <a:xfrm>
            <a:off x="714348" y="1714488"/>
            <a:ext cx="7643866" cy="49256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1000108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Скидки и наценки могут назначаться товарам как </a:t>
            </a:r>
            <a:r>
              <a:rPr lang="ru-RU" sz="2000" b="1" dirty="0"/>
              <a:t>вручную</a:t>
            </a:r>
            <a:r>
              <a:rPr lang="ru-RU" sz="2000" dirty="0"/>
              <a:t>, так и </a:t>
            </a:r>
            <a:r>
              <a:rPr lang="ru-RU" sz="2000" b="1" dirty="0"/>
              <a:t>автоматически</a:t>
            </a:r>
            <a:r>
              <a:rPr lang="ru-RU" sz="2000" dirty="0"/>
              <a:t> по заданным правилам.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Автоматическое назначение скидок</a:t>
            </a:r>
          </a:p>
        </p:txBody>
      </p:sp>
      <p:pic>
        <p:nvPicPr>
          <p:cNvPr id="120834" name="Picture 2" descr="https://its.1c.ru/db/content/erp22doc/src/_img/image375.png?_=1557240532"/>
          <p:cNvPicPr>
            <a:picLocks noChangeAspect="1" noChangeArrowheads="1"/>
          </p:cNvPicPr>
          <p:nvPr/>
        </p:nvPicPr>
        <p:blipFill>
          <a:blip r:embed="rId2" cstate="print"/>
          <a:srcRect l="67784" t="9086" b="3690"/>
          <a:stretch>
            <a:fillRect/>
          </a:stretch>
        </p:blipFill>
        <p:spPr bwMode="auto">
          <a:xfrm>
            <a:off x="4286248" y="1214422"/>
            <a:ext cx="4429156" cy="52625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1357298"/>
            <a:ext cx="36433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Скидка может быть назначена: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группе клиентов (</a:t>
            </a:r>
            <a:r>
              <a:rPr lang="ru-RU" sz="2000" b="1" dirty="0"/>
              <a:t>Типовые соглашения</a:t>
            </a:r>
            <a:r>
              <a:rPr lang="ru-RU" sz="2000" dirty="0"/>
              <a:t>);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конкретному клиенту (</a:t>
            </a:r>
            <a:r>
              <a:rPr lang="ru-RU" sz="2000" b="1" dirty="0"/>
              <a:t>Индивидуальные соглашения</a:t>
            </a:r>
            <a:r>
              <a:rPr lang="ru-RU" sz="2000" dirty="0"/>
              <a:t>);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по карте лояльности (</a:t>
            </a:r>
            <a:r>
              <a:rPr lang="ru-RU" sz="2000" b="1" dirty="0"/>
              <a:t>Виды карт лояльности</a:t>
            </a:r>
            <a:r>
              <a:rPr lang="ru-RU" sz="2000" dirty="0"/>
              <a:t>);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при оформлении продаж с конкретного склада/магазина (</a:t>
            </a:r>
            <a:r>
              <a:rPr lang="ru-RU" sz="2000" b="1" dirty="0"/>
              <a:t>Склады</a:t>
            </a:r>
            <a:r>
              <a:rPr lang="ru-RU" sz="2000" dirty="0"/>
              <a:t>).</a:t>
            </a:r>
          </a:p>
          <a:p>
            <a:pPr marL="177800" indent="-177800"/>
            <a:r>
              <a:rPr lang="ru-RU" sz="2000" dirty="0"/>
              <a:t>Отдельно назначается период действия скидки.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Рассылки и оповещения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071546"/>
            <a:ext cx="7929618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>
              <a:spcBef>
                <a:spcPts val="400"/>
              </a:spcBef>
            </a:pPr>
            <a:r>
              <a:rPr lang="ru-RU" sz="2000" dirty="0"/>
              <a:t>Можно формировать шаблоны для автоматической рассылки сообщений клиентам (</a:t>
            </a:r>
            <a:r>
              <a:rPr lang="en-US" sz="2000" dirty="0"/>
              <a:t>SMS </a:t>
            </a:r>
            <a:r>
              <a:rPr lang="ru-RU" sz="2000" dirty="0"/>
              <a:t>или </a:t>
            </a:r>
            <a:r>
              <a:rPr lang="en-US" sz="2000" dirty="0"/>
              <a:t>email)</a:t>
            </a:r>
            <a:r>
              <a:rPr lang="ru-RU" sz="2000" dirty="0"/>
              <a:t>.</a:t>
            </a:r>
          </a:p>
          <a:p>
            <a:pPr indent="355600">
              <a:spcBef>
                <a:spcPts val="400"/>
              </a:spcBef>
            </a:pPr>
            <a:r>
              <a:rPr lang="ru-RU" sz="2000" b="1" dirty="0"/>
              <a:t>Рассылка</a:t>
            </a:r>
            <a:r>
              <a:rPr lang="ru-RU" sz="2000" dirty="0"/>
              <a:t> – это предварительно подготовленное сообщение для отправки широкой группе адресатов. Например, о маркетинговых мероприятиях (сезонных скидках, распродажах и т. д.) или изменениях в графике работы магазина. Рассылка производится тем клиентам, которые </a:t>
            </a:r>
            <a:r>
              <a:rPr lang="ru-RU" sz="2000" b="1" i="1" dirty="0"/>
              <a:t>подписаны</a:t>
            </a:r>
            <a:r>
              <a:rPr lang="ru-RU" sz="2000" dirty="0"/>
              <a:t> на получение информации по данной группе рассылок. Клиент может подписаться на получение рассылки самостоятельно, используя систему самообслуживания.</a:t>
            </a:r>
          </a:p>
          <a:p>
            <a:pPr indent="355600">
              <a:spcBef>
                <a:spcPts val="400"/>
              </a:spcBef>
            </a:pPr>
            <a:r>
              <a:rPr lang="ru-RU" sz="2000" b="1" dirty="0"/>
              <a:t>Оповещение</a:t>
            </a:r>
            <a:r>
              <a:rPr lang="ru-RU" sz="2000" dirty="0"/>
              <a:t> – это сообщение, автоматически сформированное и отправленное при наступлении определенного </a:t>
            </a:r>
            <a:r>
              <a:rPr lang="ru-RU" sz="2000" b="1" i="1" dirty="0"/>
              <a:t>события</a:t>
            </a:r>
            <a:r>
              <a:rPr lang="ru-RU" sz="2000" dirty="0"/>
              <a:t>. Автоматическое формирование оповещений:</a:t>
            </a:r>
          </a:p>
          <a:p>
            <a:pPr marL="444500" indent="-266700">
              <a:spcBef>
                <a:spcPts val="400"/>
              </a:spcBef>
              <a:buFont typeface="Arial" pitchFamily="34" charset="0"/>
              <a:buChar char="•"/>
            </a:pPr>
            <a:r>
              <a:rPr lang="ru-RU" sz="2000" dirty="0"/>
              <a:t>при изменении данных в информационной базе (например, изменился статус заказа, начислены бонусы);</a:t>
            </a:r>
          </a:p>
          <a:p>
            <a:pPr marL="444500" indent="-266700">
              <a:spcBef>
                <a:spcPts val="400"/>
              </a:spcBef>
              <a:buFont typeface="Arial" pitchFamily="34" charset="0"/>
              <a:buChar char="•"/>
            </a:pPr>
            <a:r>
              <a:rPr lang="ru-RU" sz="2000" dirty="0"/>
              <a:t>при периодическом анализе данных в информационной базе (например, ежедневный контроль просроченной задолженности).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шаблона сообщения</a:t>
            </a:r>
          </a:p>
        </p:txBody>
      </p:sp>
      <p:pic>
        <p:nvPicPr>
          <p:cNvPr id="121858" name="Picture 2" descr="https://its.1c.ru/db/content/erp22doc/src/_img/image415.png?_=15572405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2" y="1500173"/>
            <a:ext cx="8995346" cy="4143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Взаимодействия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910" y="1071546"/>
            <a:ext cx="7929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/>
            <a:r>
              <a:rPr lang="ru-RU" sz="2000" b="1" dirty="0"/>
              <a:t>Планировщик</a:t>
            </a:r>
            <a:r>
              <a:rPr lang="ru-RU" sz="2000" dirty="0"/>
              <a:t>, который позволяет выстроить цепочку взаимодействий (звонков, писем,…) и запланировать их. Причем назначить задачу может один пользователь, а исполнять – другой.</a:t>
            </a:r>
          </a:p>
          <a:p>
            <a:pPr indent="355600"/>
            <a:r>
              <a:rPr lang="ru-RU" sz="2000" dirty="0"/>
              <a:t>Находится </a:t>
            </a:r>
            <a:r>
              <a:rPr lang="ru-RU" sz="2000" b="1" dirty="0"/>
              <a:t>в главном меню</a:t>
            </a:r>
            <a:r>
              <a:rPr lang="ru-RU" sz="2000" dirty="0"/>
              <a:t>. Может быть отключен через НСИ и администрирование – Администрирование – Органайзер.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571604" y="2857496"/>
            <a:ext cx="5786478" cy="3714776"/>
            <a:chOff x="1571604" y="2857496"/>
            <a:chExt cx="5786478" cy="371477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/>
            <a:srcRect t="9766" r="432" b="3342"/>
            <a:stretch>
              <a:fillRect/>
            </a:stretch>
          </p:blipFill>
          <p:spPr>
            <a:xfrm>
              <a:off x="1571604" y="2857496"/>
              <a:ext cx="5786478" cy="37147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4429124" y="4500570"/>
              <a:ext cx="1428760" cy="214314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571604" y="3429000"/>
              <a:ext cx="2357454" cy="428628"/>
            </a:xfrm>
            <a:prstGeom prst="rect">
              <a:avLst/>
            </a:prstGeom>
            <a:noFill/>
            <a:ln w="28575">
              <a:solidFill>
                <a:srgbClr val="DB2DD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Взаимодействия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rcRect l="30055"/>
          <a:stretch>
            <a:fillRect/>
          </a:stretch>
        </p:blipFill>
        <p:spPr>
          <a:xfrm>
            <a:off x="500034" y="2786058"/>
            <a:ext cx="6286544" cy="358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6562" t="28903"/>
          <a:stretch/>
        </p:blipFill>
        <p:spPr>
          <a:xfrm>
            <a:off x="6286512" y="1000108"/>
            <a:ext cx="2519253" cy="202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71472" y="1071546"/>
            <a:ext cx="57864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Можно сгруппировать по-разному: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i="1" dirty="0"/>
              <a:t>по предмету </a:t>
            </a:r>
            <a:r>
              <a:rPr lang="ru-RU" sz="2000" dirty="0"/>
              <a:t>(с разными поставщиками и клиентами на одну тему)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i="1" dirty="0"/>
              <a:t>по контактам </a:t>
            </a:r>
            <a:r>
              <a:rPr lang="ru-RU" sz="2000" dirty="0"/>
              <a:t>(с одним лицом на разные темы)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2000" dirty="0"/>
              <a:t>по собственным </a:t>
            </a:r>
            <a:r>
              <a:rPr lang="ru-RU" sz="2000" i="1" dirty="0"/>
              <a:t>папкам</a:t>
            </a:r>
            <a:r>
              <a:rPr lang="ru-RU" sz="2000" dirty="0"/>
              <a:t> и </a:t>
            </a:r>
            <a:r>
              <a:rPr lang="ru-RU" sz="2000" i="1" dirty="0"/>
              <a:t>закладкам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42976" y="3643314"/>
            <a:ext cx="1857388" cy="428628"/>
          </a:xfrm>
          <a:prstGeom prst="rect">
            <a:avLst/>
          </a:prstGeom>
          <a:noFill/>
          <a:ln w="28575">
            <a:solidFill>
              <a:srgbClr val="DB2DD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взаимодействия</a:t>
            </a:r>
          </a:p>
        </p:txBody>
      </p:sp>
      <p:grpSp>
        <p:nvGrpSpPr>
          <p:cNvPr id="3" name="Группа 10"/>
          <p:cNvGrpSpPr/>
          <p:nvPr/>
        </p:nvGrpSpPr>
        <p:grpSpPr>
          <a:xfrm>
            <a:off x="2500298" y="1571612"/>
            <a:ext cx="4357718" cy="2643206"/>
            <a:chOff x="1142976" y="3214686"/>
            <a:chExt cx="3852668" cy="23189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4686" y="3651493"/>
              <a:ext cx="3850958" cy="18821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76" y="3214686"/>
              <a:ext cx="1436370" cy="39624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85786" y="1142984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качестве взаимодействия можно запланировать: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5786" y="4357694"/>
            <a:ext cx="75724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Смысл – внести в систему кто, когда и с кем общался, с какими процессами внутри фирмы это связано, к каким пришли выводам, какие планы на следующую встречу.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Как записная книжка, только с привязкой к событиям и в единой системе.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Пример- Телефонный звонок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614" t="2132" r="697"/>
          <a:stretch/>
        </p:blipFill>
        <p:spPr>
          <a:xfrm>
            <a:off x="642910" y="1357298"/>
            <a:ext cx="7887633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083" y="1055655"/>
            <a:ext cx="7959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Структура 1С: Предприятие: платформа, конфигурации и внедрения.</a:t>
            </a:r>
            <a:r>
              <a:rPr lang="en-US" sz="2000" dirty="0"/>
              <a:t> </a:t>
            </a:r>
            <a:r>
              <a:rPr lang="ru-RU" sz="2000" dirty="0"/>
              <a:t>Архитектура 1С: Предприятие.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Облачный доступ к 1С: Предприятию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Основные объекты 1С: Предприятия: справочники, документы, журналы документов.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Основные объекты 1С: Предприятия: отчеты, регистры, обработки.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НСИ в 1С: </a:t>
            </a:r>
            <a:r>
              <a:rPr lang="en-US" sz="2000" dirty="0"/>
              <a:t>ERP</a:t>
            </a:r>
            <a:r>
              <a:rPr lang="ru-RU" sz="2000" dirty="0"/>
              <a:t>. Основные справочники.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– Партнеры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270930"/>
            <a:ext cx="7594704" cy="531674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</a:rPr>
              <a:t>Потребности (с точки зрения организации)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745599"/>
            <a:ext cx="7594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документирование договоров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планирование и информационная поддержка при проведении встреч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коммуникации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обмен информацией напрямую между ИС организаций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ведение и анализ базы данных партнеров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– Контролирующие органы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709086"/>
            <a:ext cx="7594704" cy="531674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</a:rPr>
              <a:t>Потребности (с точки зрения организации)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2183755"/>
            <a:ext cx="7594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ведение полной и прозрачной документации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своевременное предоставление регулярной отчетности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оперативное предоставление документов и информации по запросу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коммуникации с представителями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доступ к ведомственным ИС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ограничение доступа официально контролируемой сферой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восстановление работы в случае вмешательства во внутреннюю деятельность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 – Конкуренты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109205"/>
            <a:ext cx="7594704" cy="531674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300"/>
                </a:solidFill>
              </a:rPr>
              <a:t>Потребности (с точки зрения организации)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583874"/>
            <a:ext cx="7594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поиск конкурентов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анализ рынка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сбор, накопление и анализ сведений о конкурентах из открытых источников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поиск инноваций, патентов, изобретений по профилю организации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защита от возможных атак, утечек и кражи информации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заключение формальных и неформальных соглашений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информационный обмен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ИС по направлениям автоматизации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592083" y="1396999"/>
          <a:ext cx="7959834" cy="4916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2000240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Система</a:t>
            </a:r>
            <a:r>
              <a:rPr lang="ru-RU" sz="2000" dirty="0"/>
              <a:t> — комбинация взаимодействующих элементов, организованных для достижения одной или нескольких поставленных целей (ГОСТ Р ИСО МЭК 15288-2005)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3143248"/>
            <a:ext cx="79296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/>
            <a:r>
              <a:rPr lang="ru-RU" sz="2000" b="1" dirty="0"/>
              <a:t>Признаки</a:t>
            </a:r>
            <a:r>
              <a:rPr lang="ru-RU" sz="2000" dirty="0"/>
              <a:t> системы:</a:t>
            </a:r>
          </a:p>
          <a:p>
            <a:pPr marL="633412" indent="-457200" algn="just">
              <a:buFont typeface="+mj-lt"/>
              <a:buAutoNum type="arabicParenR"/>
            </a:pPr>
            <a:r>
              <a:rPr lang="ru-RU" sz="2000" b="1" i="1" dirty="0"/>
              <a:t>целостность</a:t>
            </a:r>
            <a:r>
              <a:rPr lang="ru-RU" sz="2000" dirty="0"/>
              <a:t> – единое целое, имеющее общую цель (функции)</a:t>
            </a:r>
          </a:p>
          <a:p>
            <a:pPr marL="633412" indent="-457200" algn="just">
              <a:buFont typeface="+mj-lt"/>
              <a:buAutoNum type="arabicParenR"/>
            </a:pPr>
            <a:r>
              <a:rPr lang="ru-RU" sz="2000" b="1" i="1" dirty="0"/>
              <a:t>делимость</a:t>
            </a:r>
            <a:r>
              <a:rPr lang="ru-RU" sz="2000" dirty="0"/>
              <a:t> – состоит из отдельных </a:t>
            </a:r>
            <a:r>
              <a:rPr lang="ru-RU" sz="2000" i="1" dirty="0"/>
              <a:t>элементов</a:t>
            </a:r>
            <a:r>
              <a:rPr lang="ru-RU" sz="2000" dirty="0"/>
              <a:t> или </a:t>
            </a:r>
            <a:r>
              <a:rPr lang="ru-RU" sz="2000" i="1" dirty="0"/>
              <a:t>подсистем</a:t>
            </a:r>
          </a:p>
          <a:p>
            <a:pPr marL="633412" indent="-457200" algn="just">
              <a:buFont typeface="+mj-lt"/>
              <a:buAutoNum type="arabicParenR"/>
            </a:pPr>
            <a:r>
              <a:rPr lang="ru-RU" sz="2000" b="1" i="1" dirty="0"/>
              <a:t>структурированность</a:t>
            </a:r>
            <a:r>
              <a:rPr lang="ru-RU" sz="2000" dirty="0"/>
              <a:t> – элементы связаны между собой определенным образом, структура может изменяться</a:t>
            </a:r>
          </a:p>
          <a:p>
            <a:pPr marL="633412" indent="-457200" algn="just">
              <a:buFont typeface="+mj-lt"/>
              <a:buAutoNum type="arabicParenR"/>
            </a:pPr>
            <a:r>
              <a:rPr lang="ru-RU" sz="2000" b="1" i="1" dirty="0" err="1"/>
              <a:t>эмердже́нтность</a:t>
            </a:r>
            <a:r>
              <a:rPr lang="ru-RU" sz="2000" dirty="0"/>
              <a:t> (системный эффект) – появление новых свойств, отсутствующих у элементов по отдельности</a:t>
            </a:r>
          </a:p>
          <a:p>
            <a:pPr marL="633412" indent="-457200" algn="just">
              <a:buFont typeface="+mj-lt"/>
              <a:buAutoNum type="arabicParenR"/>
            </a:pPr>
            <a:r>
              <a:rPr lang="ru-RU" sz="2000" b="1" i="1" dirty="0" err="1"/>
              <a:t>интегрированность</a:t>
            </a:r>
            <a:r>
              <a:rPr lang="ru-RU" sz="2000" dirty="0"/>
              <a:t> – находится в определенной среде и взаимодействует с ней, свойства и состояние системы зависят от среды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913139"/>
            <a:ext cx="792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Система</a:t>
            </a:r>
            <a:r>
              <a:rPr lang="ru-RU" sz="2000" dirty="0"/>
              <a:t> — совокупность элементов, находящихся в определенных отношениях друг с другом и со средой (Л. фон </a:t>
            </a:r>
            <a:r>
              <a:rPr lang="ru-RU" sz="2000" dirty="0" err="1"/>
              <a:t>Берталанфи</a:t>
            </a:r>
            <a:r>
              <a:rPr lang="ru-RU" sz="2000" dirty="0"/>
              <a:t>, основатель общей теории систем)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АСУ, ЭИС управления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73643" y="1370133"/>
            <a:ext cx="2628936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4625" indent="-174625" algn="ctr"/>
            <a:r>
              <a:rPr lang="ru-RU" sz="2000" b="1" dirty="0">
                <a:solidFill>
                  <a:schemeClr val="bg1"/>
                </a:solidFill>
              </a:rPr>
              <a:t>АСУ техническими средствами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2662" y="4195773"/>
            <a:ext cx="2008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производство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торговля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услуги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4187" y="4232286"/>
            <a:ext cx="2336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государственного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регионального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муниципального управления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0700" y="3721104"/>
            <a:ext cx="2300319" cy="44267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ведомственные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95688" y="3721104"/>
            <a:ext cx="1874993" cy="4426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коммерческие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6007" y="3721104"/>
            <a:ext cx="2149506" cy="4426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некоммерческие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32520" y="4195773"/>
            <a:ext cx="2154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регулярные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периодические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 err="1"/>
              <a:t>единоразовые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06551" y="1370133"/>
            <a:ext cx="240985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</a:rPr>
              <a:t>АСУ персоналом (АСУП)</a:t>
            </a:r>
          </a:p>
        </p:txBody>
      </p:sp>
      <p:cxnSp>
        <p:nvCxnSpPr>
          <p:cNvPr id="12" name="Прямая со стрелкой 11"/>
          <p:cNvCxnSpPr>
            <a:endCxn id="10" idx="0"/>
          </p:cNvCxnSpPr>
          <p:nvPr/>
        </p:nvCxnSpPr>
        <p:spPr>
          <a:xfrm rot="10800000" flipV="1">
            <a:off x="3111480" y="858951"/>
            <a:ext cx="657234" cy="511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3" idx="0"/>
          </p:cNvCxnSpPr>
          <p:nvPr/>
        </p:nvCxnSpPr>
        <p:spPr>
          <a:xfrm rot="16200000" flipH="1">
            <a:off x="5703903" y="785925"/>
            <a:ext cx="584208" cy="584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1161" y="2333610"/>
            <a:ext cx="759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Используются на всех уровнях, для оперативного, тактического и стратегического управления. Особые требования к актуальности, достоверности и полноте информации.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Системы поддержки принятия решений (СППР)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8135" y="2439346"/>
            <a:ext cx="7631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/>
              <a:t>предоставление отчетов и оперативных данных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анализ, статистика, поиск скрытых зависимостей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прогнозирование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распознавание, классификация, поиск аналогов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составление и анализ сценариев решения проблемы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экспертная система (накопленные знания и опыт людей)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135" y="4844036"/>
            <a:ext cx="7631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/>
              <a:t>руководству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аналитикам, диагностам и прогнозистам (во всех направлениях)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оперативным дежурным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операторам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135" y="2037703"/>
            <a:ext cx="7667730" cy="401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Что может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135" y="4487877"/>
            <a:ext cx="7667730" cy="4016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Кому нужна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161" y="1243388"/>
            <a:ext cx="759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Выдают советы, подсказки, предоставляют информацию для лиц, принимающих решения (ЛПР).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Информационно-вычислительные системы (ИВС)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274733"/>
            <a:ext cx="759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Для проведения сложных и объемных математических расчетов. Расчеты могут быть неявными, например </a:t>
            </a:r>
            <a:r>
              <a:rPr lang="en-US" sz="2000" dirty="0"/>
              <a:t>3D</a:t>
            </a:r>
            <a:r>
              <a:rPr lang="ru-RU" sz="2000" dirty="0"/>
              <a:t>-моделирование.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648" y="2516175"/>
            <a:ext cx="7594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научные исследования и разработки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конструкторские разработки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финансовые и бухгалтерские расчеты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поддержка СППР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648" y="4451364"/>
            <a:ext cx="7594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информационно-расчетная система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системы автоматизации проектирования (САПР)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системы имитационного моделирования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моделирующие системы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4648" y="2114532"/>
            <a:ext cx="759470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Что могут (задачи)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648" y="4086234"/>
            <a:ext cx="7594704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Какие бывают (подвиды)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Информационно-справочные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384272"/>
            <a:ext cx="759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Предназначены для сбора, хранения, систематизации, поиска и выдачи информации.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968480"/>
            <a:ext cx="7594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системы электронного документооборота (автоматизированного делопроизводства)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справочники, классификаторы, электронные энциклопедии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тематические каталоги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 err="1"/>
              <a:t>вики-порталы</a:t>
            </a:r>
            <a:endParaRPr lang="ru-RU" sz="2000" dirty="0"/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электронные библиотечные системы (ЭБС)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автоматизированные архивы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 err="1"/>
              <a:t>геоинформационные</a:t>
            </a:r>
            <a:r>
              <a:rPr lang="ru-RU" sz="2000" dirty="0"/>
              <a:t> системы (ГИС)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специализированные поисковые системы (рисунков, музыки, видео, законов, статистики, мест и др.)</a:t>
            </a:r>
          </a:p>
          <a:p>
            <a:pPr marL="363538" indent="-174625">
              <a:buFont typeface="Arial" pitchFamily="34" charset="0"/>
              <a:buChar char="•"/>
            </a:pPr>
            <a:r>
              <a:rPr lang="ru-RU" sz="2000" dirty="0"/>
              <a:t>специализированные социальные сети, форумы и системы помощи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Обучающие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873090"/>
            <a:ext cx="75947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дистанционное образование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доступ к учебной информационной базе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 err="1"/>
              <a:t>онлайн</a:t>
            </a:r>
            <a:r>
              <a:rPr lang="ru-RU" sz="2000" dirty="0"/>
              <a:t> и </a:t>
            </a:r>
            <a:r>
              <a:rPr lang="ru-RU" sz="2000" dirty="0" err="1"/>
              <a:t>оффлайн</a:t>
            </a:r>
            <a:r>
              <a:rPr lang="ru-RU" sz="2000" dirty="0"/>
              <a:t> </a:t>
            </a:r>
            <a:r>
              <a:rPr lang="ru-RU" sz="2000" dirty="0" err="1"/>
              <a:t>видеолекции</a:t>
            </a:r>
            <a:endParaRPr lang="ru-RU" sz="2000" dirty="0"/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выдача и сдача учебных заданий по сети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автоматический контроль знаний (тестовые системы)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генераторы типовых заданий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симуляторы, тренажеры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среды для проведения деловых игр и тренингов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планирование учебной нагрузки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электронные журналы, дневники, </a:t>
            </a:r>
            <a:r>
              <a:rPr lang="ru-RU" sz="2000" dirty="0" err="1"/>
              <a:t>балльно-рейтинговые</a:t>
            </a:r>
            <a:r>
              <a:rPr lang="ru-RU" sz="2000" dirty="0"/>
              <a:t> системы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анализ и обобщение типовых ошибок и проблем у учащихся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информирование о новинках и необходимости повышения квалификации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3726" y="5035572"/>
            <a:ext cx="7193062" cy="10104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4625" indent="-174625"/>
            <a:r>
              <a:rPr lang="en-US" sz="2000" b="1" dirty="0"/>
              <a:t>Stepik.org</a:t>
            </a:r>
            <a:endParaRPr lang="ru-RU" sz="2000" b="1" dirty="0"/>
          </a:p>
          <a:p>
            <a:pPr marL="174625" indent="-174625"/>
            <a:r>
              <a:rPr lang="en-US" sz="2000" b="1" dirty="0"/>
              <a:t>Coursera.org</a:t>
            </a:r>
            <a:endParaRPr lang="ru-RU" sz="2000" b="1" dirty="0"/>
          </a:p>
          <a:p>
            <a:pPr marL="174625" indent="-174625"/>
            <a:r>
              <a:rPr lang="en-US" sz="2000" b="1" dirty="0"/>
              <a:t>edX.org</a:t>
            </a:r>
            <a:endParaRPr lang="ru-RU" sz="2000" b="1" dirty="0"/>
          </a:p>
          <a:p>
            <a:pPr marL="174625" indent="-174625"/>
            <a:r>
              <a:rPr lang="en-US" sz="2000" b="1" dirty="0" err="1"/>
              <a:t>OpenEdu.Ru</a:t>
            </a:r>
            <a:r>
              <a:rPr lang="en-US" sz="2000" b="1" dirty="0"/>
              <a:t> </a:t>
            </a:r>
            <a:r>
              <a:rPr lang="ru-RU" sz="2000" b="1" dirty="0"/>
              <a:t>(Открытое образование)</a:t>
            </a:r>
          </a:p>
          <a:p>
            <a:pPr marL="174625" indent="-174625"/>
            <a:r>
              <a:rPr lang="en-US" sz="2000" b="1" dirty="0"/>
              <a:t>Intuit.ru (</a:t>
            </a:r>
            <a:r>
              <a:rPr lang="ru-RU" sz="2000" b="1" dirty="0"/>
              <a:t>НОУ ИНТУИТ</a:t>
            </a:r>
            <a:r>
              <a:rPr lang="en-US" sz="2000" b="1" dirty="0"/>
              <a:t>)</a:t>
            </a:r>
            <a:endParaRPr lang="ru-RU" sz="20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Контрольные вопросы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347759"/>
            <a:ext cx="75581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Основные направления применения ИС в организациях.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Внутренние пользователи ИС.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Внешние пользователи ИС.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Виды ИС по направлениям автоматизации.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3. Архитектура ИС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ИС</a:t>
            </a:r>
          </a:p>
        </p:txBody>
      </p:sp>
      <p:pic>
        <p:nvPicPr>
          <p:cNvPr id="19458" name="Picture 2" descr="https://im0-tub-ru.yandex.net/i?id=5281038811e643352d9c5bd602374269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012" y="2735253"/>
            <a:ext cx="5715000" cy="3486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2082" y="873090"/>
            <a:ext cx="7996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ИС даже небольшой фирмы – это сложный организм, состоящий из множества модулей, решающий различные задачи, удовлетворяющий потребности множества пользователей.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083" y="1968480"/>
            <a:ext cx="795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Создание и внедрение ИС – сложный процесс, сравнимый со строительством дома, а КИС – целого микрорайона или города.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Слои информационной системы</a:t>
            </a: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774649" y="1072692"/>
            <a:ext cx="2373344" cy="749736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b"/>
          <a:lstStyle/>
          <a:p>
            <a:pPr algn="ctr"/>
            <a:r>
              <a:rPr lang="ru-RU" sz="2000" b="1" dirty="0"/>
              <a:t>Представление</a:t>
            </a: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3586150" y="1072692"/>
            <a:ext cx="2300318" cy="749736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b"/>
          <a:lstStyle/>
          <a:p>
            <a:pPr algn="ctr"/>
            <a:r>
              <a:rPr lang="ru-RU" sz="2000" b="1" dirty="0"/>
              <a:t>Бизнес-логика</a:t>
            </a: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6324625" y="1072692"/>
            <a:ext cx="2300318" cy="749736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rtlCol="0" anchor="b"/>
          <a:lstStyle/>
          <a:p>
            <a:pPr algn="ctr"/>
            <a:r>
              <a:rPr lang="ru-RU" sz="2000" b="1" dirty="0"/>
              <a:t>Управление данными</a:t>
            </a: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3038454" y="1238220"/>
            <a:ext cx="657234" cy="43815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5776929" y="1274733"/>
            <a:ext cx="657234" cy="43815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11160" y="1822428"/>
            <a:ext cx="2519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пользовательский интерфейс (кнопки, рисунки, текст):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оконные формы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web-</a:t>
            </a:r>
            <a:r>
              <a:rPr lang="ru-RU" sz="2000" dirty="0"/>
              <a:t>приложения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печатные отчеты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6149" y="1822428"/>
            <a:ext cx="2555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правила обработки данных для решения задач пользователя: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обработка команд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расчеты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запросы данных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624" y="1822428"/>
            <a:ext cx="248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хранение, поиск, добавление, изменение, удаление: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базы данных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файлы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518" y="4633929"/>
            <a:ext cx="237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Нажать на кнопку «Добавить в корзину»</a:t>
            </a:r>
          </a:p>
        </p:txBody>
      </p:sp>
      <p:pic>
        <p:nvPicPr>
          <p:cNvPr id="7170" name="Picture 2" descr="http://fishing59.ru/images/addc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57" y="3976695"/>
            <a:ext cx="1989953" cy="7302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403585" y="3830643"/>
            <a:ext cx="2555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зарезервировать выбранный товар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создать заказ или добавить к существующему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вычислить сумму заказа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…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1285830" y="4086234"/>
            <a:ext cx="41624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4024305" y="4013208"/>
            <a:ext cx="416248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628596" y="3794130"/>
            <a:ext cx="8105886" cy="3651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51598" y="3830643"/>
            <a:ext cx="2628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создать запись в таблице </a:t>
            </a:r>
            <a:r>
              <a:rPr lang="en-US" dirty="0"/>
              <a:t>Order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найти в таблице </a:t>
            </a:r>
            <a:r>
              <a:rPr lang="en-US" dirty="0"/>
              <a:t>Order </a:t>
            </a:r>
            <a:r>
              <a:rPr lang="ru-RU" dirty="0"/>
              <a:t>все строки с данным номером заказа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найти в таблице </a:t>
            </a:r>
            <a:r>
              <a:rPr lang="en-US" dirty="0"/>
              <a:t>Product </a:t>
            </a:r>
            <a:r>
              <a:rPr lang="ru-RU" dirty="0"/>
              <a:t>соответствующие строки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…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5375287" y="3867156"/>
            <a:ext cx="949338" cy="803286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dirty="0"/>
              <a:t>запрос</a:t>
            </a:r>
          </a:p>
        </p:txBody>
      </p:sp>
      <p:sp>
        <p:nvSpPr>
          <p:cNvPr id="24" name="Стрелка влево 23"/>
          <p:cNvSpPr/>
          <p:nvPr/>
        </p:nvSpPr>
        <p:spPr>
          <a:xfrm>
            <a:off x="5192721" y="5254650"/>
            <a:ext cx="1058877" cy="766773"/>
          </a:xfrm>
          <a:prstGeom prst="leftArrow">
            <a:avLst>
              <a:gd name="adj1" fmla="val 62998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dirty="0"/>
              <a:t>данные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2746350" y="3940182"/>
            <a:ext cx="730260" cy="547695"/>
          </a:xfrm>
          <a:prstGeom prst="rightArrow">
            <a:avLst>
              <a:gd name="adj1" fmla="val 6163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dirty="0"/>
              <a:t>клик</a:t>
            </a:r>
          </a:p>
        </p:txBody>
      </p:sp>
      <p:sp>
        <p:nvSpPr>
          <p:cNvPr id="26" name="Стрелка влево 25"/>
          <p:cNvSpPr/>
          <p:nvPr/>
        </p:nvSpPr>
        <p:spPr>
          <a:xfrm>
            <a:off x="1797012" y="5254650"/>
            <a:ext cx="1643085" cy="839799"/>
          </a:xfrm>
          <a:prstGeom prst="leftArrow">
            <a:avLst>
              <a:gd name="adj1" fmla="val 75620"/>
              <a:gd name="adj2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ru-RU" dirty="0"/>
              <a:t>содержимое корзины</a:t>
            </a:r>
          </a:p>
        </p:txBody>
      </p:sp>
      <p:sp>
        <p:nvSpPr>
          <p:cNvPr id="27" name="Управляющая кнопка: справка 26">
            <a:hlinkClick r:id="" action="ppaction://noaction" highlightClick="1"/>
          </p:cNvPr>
          <p:cNvSpPr/>
          <p:nvPr/>
        </p:nvSpPr>
        <p:spPr>
          <a:xfrm>
            <a:off x="2454246" y="909603"/>
            <a:ext cx="401643" cy="401643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4316409" y="654012"/>
          <a:ext cx="803286" cy="73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Управляющая кнопка: домой 28">
            <a:hlinkClick r:id="" action="ppaction://hlinkshowjump?jump=firstslide" highlightClick="1"/>
          </p:cNvPr>
          <p:cNvSpPr/>
          <p:nvPr/>
        </p:nvSpPr>
        <p:spPr>
          <a:xfrm>
            <a:off x="1760499" y="909603"/>
            <a:ext cx="401643" cy="401643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0" name="Управляющая кнопка: документ 29">
            <a:hlinkClick r:id="" action="ppaction://noaction" highlightClick="1"/>
          </p:cNvPr>
          <p:cNvSpPr/>
          <p:nvPr/>
        </p:nvSpPr>
        <p:spPr>
          <a:xfrm>
            <a:off x="1103265" y="909602"/>
            <a:ext cx="374867" cy="401643"/>
          </a:xfrm>
          <a:prstGeom prst="actionButtonDocumen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pic>
        <p:nvPicPr>
          <p:cNvPr id="7172" name="Picture 4" descr="http://s1.iconbird.com/ico/2013/8/429/w128h1281377940202185097databasestreamline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423" y="654012"/>
            <a:ext cx="584209" cy="584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Составляющие архитектуры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28596" y="1092168"/>
          <a:ext cx="7777269" cy="43281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56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Уровни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Точка зрения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функциональная архитектура </a:t>
                      </a:r>
                      <a:r>
                        <a:rPr lang="ru-RU" sz="2000" dirty="0"/>
                        <a:t>– какие действия могут выполнять пользователи в системе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/>
                        <a:t>пользователь, оператор</a:t>
                      </a:r>
                    </a:p>
                    <a:p>
                      <a:endParaRPr lang="ru-RU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логическая архитектура </a:t>
                      </a:r>
                      <a:r>
                        <a:rPr lang="ru-RU" sz="2000" dirty="0"/>
                        <a:t>– какие задачи решает система и какие для этого нужны данные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/>
                        <a:t>руководство, специалисты</a:t>
                      </a:r>
                    </a:p>
                    <a:p>
                      <a:endParaRPr lang="ru-RU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2000" b="1" dirty="0"/>
                        <a:t>физическая архитектура </a:t>
                      </a:r>
                      <a:r>
                        <a:rPr lang="ru-RU" sz="2000" dirty="0"/>
                        <a:t>– сколько компьютеров, серверов, принтеров и т.д., где они расположены, как они объединены в сеть, какие на них установлены программы</a:t>
                      </a:r>
                    </a:p>
                    <a:p>
                      <a:pPr lvl="1" algn="just">
                        <a:buFont typeface="Arial" pitchFamily="34" charset="0"/>
                        <a:buChar char="•"/>
                      </a:pPr>
                      <a:r>
                        <a:rPr lang="ru-RU" sz="2000" b="1" dirty="0"/>
                        <a:t>аппаратная</a:t>
                      </a:r>
                    </a:p>
                    <a:p>
                      <a:pPr lvl="1" algn="just">
                        <a:buFont typeface="Arial" pitchFamily="34" charset="0"/>
                        <a:buChar char="•"/>
                      </a:pPr>
                      <a:r>
                        <a:rPr lang="ru-RU" sz="2000" b="1" dirty="0"/>
                        <a:t>программная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dirty="0"/>
                        <a:t>проектировщики,  программисты, системные администраторы</a:t>
                      </a:r>
                    </a:p>
                    <a:p>
                      <a:endParaRPr lang="ru-RU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797085"/>
            <a:ext cx="8286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Цель </a:t>
            </a:r>
            <a:r>
              <a:rPr lang="ru-RU" sz="2000" dirty="0"/>
              <a:t>(миссия) – основная функция, конечный результат, ради которой существует система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Функции</a:t>
            </a:r>
            <a:r>
              <a:rPr lang="ru-RU" sz="2000" dirty="0"/>
              <a:t> (</a:t>
            </a:r>
            <a:r>
              <a:rPr lang="ru-RU" sz="2000" b="1" i="1" dirty="0"/>
              <a:t>задачи</a:t>
            </a:r>
            <a:r>
              <a:rPr lang="ru-RU" sz="2000" dirty="0"/>
              <a:t>) – действия, возможности системы как единого целого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Компоненты</a:t>
            </a:r>
            <a:r>
              <a:rPr lang="ru-RU" sz="2000" dirty="0"/>
              <a:t>:</a:t>
            </a:r>
          </a:p>
          <a:p>
            <a:pPr marL="363538" lvl="1" indent="-174625" algn="just">
              <a:buFont typeface="Arial" pitchFamily="34" charset="0"/>
              <a:buChar char="•"/>
            </a:pPr>
            <a:r>
              <a:rPr lang="ru-RU" sz="2000" b="1" i="1" dirty="0"/>
              <a:t>элементы</a:t>
            </a:r>
            <a:r>
              <a:rPr lang="ru-RU" sz="2000" dirty="0"/>
              <a:t> – наименьшие части системы, объекты или операции, </a:t>
            </a:r>
            <a:r>
              <a:rPr lang="ru-RU" sz="2000" u="sng" dirty="0"/>
              <a:t>неделимые с данной точки зрения</a:t>
            </a:r>
            <a:r>
              <a:rPr lang="ru-RU" sz="2000" dirty="0"/>
              <a:t>, для решения конкретной задачи</a:t>
            </a:r>
          </a:p>
          <a:p>
            <a:pPr marL="363538" lvl="1" indent="-174625" algn="just">
              <a:buFont typeface="Arial" pitchFamily="34" charset="0"/>
              <a:buChar char="•"/>
            </a:pPr>
            <a:r>
              <a:rPr lang="ru-RU" sz="2000" b="1" i="1" dirty="0"/>
              <a:t>подсистемы</a:t>
            </a:r>
            <a:r>
              <a:rPr lang="ru-RU" sz="2000" dirty="0"/>
              <a:t> – части системы, обладающие системными признаками, собственной </a:t>
            </a:r>
            <a:r>
              <a:rPr lang="ru-RU" sz="2000" i="1" dirty="0"/>
              <a:t>подцелью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Связи</a:t>
            </a:r>
            <a:r>
              <a:rPr lang="ru-RU" sz="2000" dirty="0"/>
              <a:t> – ограничение степени свободы элементов при их взаимодействии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Структура</a:t>
            </a:r>
            <a:r>
              <a:rPr lang="ru-RU" sz="2000" dirty="0"/>
              <a:t> – наиболее важные компоненты и связи, устойчивые во времени и определяющие свойства системы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Свойства</a:t>
            </a:r>
            <a:r>
              <a:rPr lang="ru-RU" sz="2000" dirty="0"/>
              <a:t> (показатели, критерии, атрибуты) – количественные и качественные характеристики, описывающие систему и ее компоненты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Среда</a:t>
            </a:r>
            <a:r>
              <a:rPr lang="ru-RU" sz="2000" dirty="0"/>
              <a:t> – окружение системы, с которым она взаимодействует и которое влияет на ее свойства</a:t>
            </a:r>
            <a:endParaRPr lang="ru-RU" sz="2000" b="1" i="1" dirty="0"/>
          </a:p>
          <a:p>
            <a:pPr marL="174625" indent="-174625" algn="just">
              <a:buFont typeface="Arial" pitchFamily="34" charset="0"/>
              <a:buChar char="•"/>
            </a:pPr>
            <a:r>
              <a:rPr lang="ru-RU" sz="2000" b="1" i="1" dirty="0"/>
              <a:t>Надсистема</a:t>
            </a:r>
            <a:r>
              <a:rPr lang="ru-RU" sz="2000" dirty="0"/>
              <a:t> – система более крупного порядка, для которой данная система является подсистемой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архитектуры ИС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628596" y="982629"/>
          <a:ext cx="8215425" cy="5440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одним вырезанным углом 15"/>
          <p:cNvSpPr/>
          <p:nvPr/>
        </p:nvSpPr>
        <p:spPr>
          <a:xfrm>
            <a:off x="628596" y="1985776"/>
            <a:ext cx="8280000" cy="288000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r"/>
            <a:r>
              <a:rPr lang="ru-RU" dirty="0"/>
              <a:t>Управление данными</a:t>
            </a:r>
          </a:p>
        </p:txBody>
      </p:sp>
      <p:sp>
        <p:nvSpPr>
          <p:cNvPr id="15" name="Прямоугольник с одним вырезанным углом 14"/>
          <p:cNvSpPr/>
          <p:nvPr/>
        </p:nvSpPr>
        <p:spPr>
          <a:xfrm>
            <a:off x="628595" y="1657158"/>
            <a:ext cx="8280000" cy="28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r"/>
            <a:r>
              <a:rPr lang="ru-RU" dirty="0"/>
              <a:t>Бизнес-логика</a:t>
            </a:r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628596" y="1328542"/>
            <a:ext cx="8280000" cy="2880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r"/>
            <a:r>
              <a:rPr lang="ru-RU" dirty="0"/>
              <a:t>Представление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570" y="1145977"/>
            <a:ext cx="6316749" cy="166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Локальная архитектура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3054899"/>
            <a:ext cx="7923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Один или несколько </a:t>
            </a:r>
            <a:r>
              <a:rPr lang="ru-RU" sz="2000" dirty="0"/>
              <a:t>компьютеров и других устройств (узлов), объединенных в локальную сеть. Каждый узел реализует все три слоя.</a:t>
            </a:r>
          </a:p>
          <a:p>
            <a:pPr marL="268288" indent="-174625" algn="just">
              <a:buFont typeface="Arial" pitchFamily="34" charset="0"/>
              <a:buChar char="•"/>
            </a:pPr>
            <a:r>
              <a:rPr lang="ru-RU" sz="2000" dirty="0"/>
              <a:t>равноправие: ни один компьютер не управляет другими</a:t>
            </a:r>
          </a:p>
          <a:p>
            <a:pPr marL="268288" indent="-174625" algn="just">
              <a:buFont typeface="Arial" pitchFamily="34" charset="0"/>
              <a:buChar char="•"/>
            </a:pPr>
            <a:r>
              <a:rPr lang="ru-RU" sz="2000" dirty="0"/>
              <a:t>независимость: каждый компьютер решает свои задачи</a:t>
            </a:r>
          </a:p>
          <a:p>
            <a:pPr marL="268288" indent="-174625" algn="just">
              <a:buFont typeface="Arial" pitchFamily="34" charset="0"/>
              <a:buChar char="•"/>
            </a:pPr>
            <a:r>
              <a:rPr lang="ru-RU" sz="2000" dirty="0"/>
              <a:t>каждый пользователь хранит свои данные на своем компьютере</a:t>
            </a:r>
          </a:p>
          <a:p>
            <a:pPr marL="268288" indent="-174625" algn="just">
              <a:buFont typeface="Arial" pitchFamily="34" charset="0"/>
              <a:buChar char="•"/>
            </a:pPr>
            <a:r>
              <a:rPr lang="ru-RU" sz="2000" dirty="0"/>
              <a:t>ИС, как таковая, не существует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6" y="5277024"/>
            <a:ext cx="792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Подходит для индивидуального предпринимателя или небольшого офиса с простыми информационными потоками и четким разделением задач.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109" y="763551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«Каждый сам по себе», «Где родился – там и пригодился»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Локальная архитектура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596" y="982629"/>
          <a:ext cx="7959834" cy="52374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90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+</a:t>
                      </a:r>
                      <a:endParaRPr lang="ru-RU" sz="18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−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выход из строя одного компьютера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не влияет на работоспособность остальных устройств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парализует работу</a:t>
                      </a:r>
                      <a:r>
                        <a:rPr lang="ru-RU" sz="1800" baseline="0" dirty="0"/>
                        <a:t> его пользователя; возможна полная потеря данных на локальном ПК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стоимость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дешевая</a:t>
                      </a:r>
                      <a:r>
                        <a:rPr lang="ru-RU" sz="1800" baseline="0" dirty="0"/>
                        <a:t> сеть, обычные недорогие компьютеры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линейно</a:t>
                      </a:r>
                      <a:r>
                        <a:rPr lang="ru-RU" sz="1800" baseline="0" dirty="0"/>
                        <a:t> возрастает при увеличении числа пользователей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хранение и доступ к</a:t>
                      </a:r>
                      <a:r>
                        <a:rPr lang="ru-RU" sz="1800" b="1" baseline="0" dirty="0"/>
                        <a:t> данным</a:t>
                      </a:r>
                      <a:endParaRPr lang="ru-RU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у каждого пользователя его данные всегда</a:t>
                      </a:r>
                      <a:r>
                        <a:rPr lang="ru-RU" sz="1800" baseline="0" dirty="0"/>
                        <a:t> «под рукой»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трудно поддерживать информацию в актуальном состоянии; возникают конфликты данных (разные версии одного файла у разных пользователей)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наращивание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технически</a:t>
                      </a:r>
                      <a:r>
                        <a:rPr lang="ru-RU" sz="1800" baseline="0" dirty="0"/>
                        <a:t> просто пока сеть маленькая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сеть замедляется; число компьютеров ограничено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2083" y="6240501"/>
            <a:ext cx="792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«Дешево и сердито»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одним вырезанным углом 14"/>
          <p:cNvSpPr/>
          <p:nvPr/>
        </p:nvSpPr>
        <p:spPr>
          <a:xfrm>
            <a:off x="7054884" y="3100383"/>
            <a:ext cx="1789135" cy="1752625"/>
          </a:xfrm>
          <a:prstGeom prst="snip1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lIns="36000" rIns="36000" rtlCol="0" anchor="b"/>
          <a:lstStyle/>
          <a:p>
            <a:pPr algn="ctr"/>
            <a:r>
              <a:rPr lang="ru-RU" dirty="0"/>
              <a:t>Управление данными</a:t>
            </a: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6981858" y="1347760"/>
            <a:ext cx="1898676" cy="1643084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lIns="36000" rIns="36000" rtlCol="0" anchor="b"/>
          <a:lstStyle/>
          <a:p>
            <a:pPr algn="ctr"/>
            <a:r>
              <a:rPr lang="ru-RU" dirty="0"/>
              <a:t>Бизнес-логика</a:t>
            </a:r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4243382" y="1347760"/>
            <a:ext cx="2628937" cy="3505248"/>
          </a:xfrm>
          <a:prstGeom prst="snip1Rect">
            <a:avLst>
              <a:gd name="adj" fmla="val 67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lIns="36000" rIns="36000" rtlCol="0" anchor="t"/>
          <a:lstStyle/>
          <a:p>
            <a:pPr algn="ctr"/>
            <a:r>
              <a:rPr lang="ru-RU" dirty="0"/>
              <a:t>Представление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8974" y="1347759"/>
            <a:ext cx="33718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Централизованная архитектура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4565" y="873090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0-1%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1397" y="1019142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99-100%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084" y="1311246"/>
            <a:ext cx="372432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Всю работу (хранение и обработку данных) выполняет центральный </a:t>
            </a:r>
            <a:r>
              <a:rPr lang="ru-RU" sz="2000" b="1" dirty="0"/>
              <a:t>хост (</a:t>
            </a:r>
            <a:r>
              <a:rPr lang="ru-RU" sz="2000" b="1" dirty="0" err="1"/>
              <a:t>мейнфрейм</a:t>
            </a:r>
            <a:r>
              <a:rPr lang="ru-RU" sz="2000" b="1" dirty="0"/>
              <a:t>)</a:t>
            </a:r>
            <a:r>
              <a:rPr lang="ru-RU" sz="2000" dirty="0"/>
              <a:t>.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Терминалы</a:t>
            </a:r>
            <a:r>
              <a:rPr lang="ru-RU" sz="2000" dirty="0"/>
              <a:t> (рабочие станции) только подключаются к нему и предоставляют интерфейс пользователя (средства ввода-вывода). 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Хост мощный и дорогой, терминалы дешевые и их много.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8111" y="3830643"/>
            <a:ext cx="178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Хост (</a:t>
            </a:r>
            <a:r>
              <a:rPr lang="ru-RU" sz="2000" b="1" dirty="0" err="1"/>
              <a:t>мейнфрейм</a:t>
            </a:r>
            <a:r>
              <a:rPr lang="ru-RU" sz="2000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461" y="4416384"/>
            <a:ext cx="146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Терминалы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109" y="763551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«Один на всех»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570" y="5496102"/>
            <a:ext cx="799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Была очень популярна в 70-80-х гг. С тех пор постоянно говорят, что скоро исчезнет, но продолжает существовать, хоть и не в чистом виде.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Централизованная архитектура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596" y="982629"/>
          <a:ext cx="7959834" cy="49682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90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+</a:t>
                      </a:r>
                      <a:endParaRPr lang="ru-RU" sz="18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−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выход из строя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терминала – не проблема, его всегда можно заменить другим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мейнфрейма</a:t>
                      </a:r>
                      <a:r>
                        <a:rPr lang="ru-RU" sz="1800" dirty="0"/>
                        <a:t> = смерть ИС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стоимость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очень дешевые терминалы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очень</a:t>
                      </a:r>
                      <a:r>
                        <a:rPr lang="ru-RU" sz="1800" baseline="0" dirty="0"/>
                        <a:t> дорогой </a:t>
                      </a:r>
                      <a:r>
                        <a:rPr lang="ru-RU" sz="1800" dirty="0" err="1"/>
                        <a:t>мейнфрейм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хранение и доступ к</a:t>
                      </a:r>
                      <a:r>
                        <a:rPr lang="ru-RU" sz="1800" b="1" baseline="0" dirty="0"/>
                        <a:t> данным</a:t>
                      </a:r>
                      <a:endParaRPr lang="ru-RU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все пользователи видят одни и те же данные (файлы)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сбой</a:t>
                      </a:r>
                      <a:r>
                        <a:rPr lang="ru-RU" sz="1800" baseline="0" dirty="0"/>
                        <a:t> подключения парализует терминал; нужно управлять конфликтами доступа (когда разные пользователи меняют одни и те же данные)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наращивание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очень </a:t>
                      </a:r>
                      <a:r>
                        <a:rPr lang="ru-RU" sz="1800" baseline="0" dirty="0"/>
                        <a:t>просто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число терминалов</a:t>
                      </a:r>
                      <a:r>
                        <a:rPr lang="ru-RU" sz="1800" baseline="0" dirty="0"/>
                        <a:t> ограничено производительностью </a:t>
                      </a:r>
                      <a:r>
                        <a:rPr lang="ru-RU" sz="1800" dirty="0" err="1"/>
                        <a:t>мейнфрейма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2083" y="5984910"/>
            <a:ext cx="792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«Главное – один раз потратиться»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одним вырезанным углом 10"/>
          <p:cNvSpPr/>
          <p:nvPr/>
        </p:nvSpPr>
        <p:spPr>
          <a:xfrm>
            <a:off x="3074967" y="1985775"/>
            <a:ext cx="5586489" cy="1625789"/>
          </a:xfrm>
          <a:prstGeom prst="snip1Rect">
            <a:avLst>
              <a:gd name="adj" fmla="val 839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r"/>
            <a:r>
              <a:rPr lang="ru-RU" dirty="0"/>
              <a:t>Управление </a:t>
            </a:r>
          </a:p>
          <a:p>
            <a:pPr algn="r"/>
            <a:r>
              <a:rPr lang="ru-RU" dirty="0"/>
              <a:t>данными</a:t>
            </a:r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3074966" y="1657158"/>
            <a:ext cx="5586489" cy="274808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r"/>
            <a:r>
              <a:rPr lang="ru-RU" dirty="0"/>
              <a:t>Бизнес-логика</a:t>
            </a: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3074967" y="1328542"/>
            <a:ext cx="5586489" cy="274808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r"/>
            <a:r>
              <a:rPr lang="ru-RU" dirty="0"/>
              <a:t>Представление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5428" y="1019142"/>
            <a:ext cx="44767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Файл-серверная архитектура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5026" y="836577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95-99%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3702" y="2078019"/>
            <a:ext cx="74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1-5%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596" y="4341825"/>
            <a:ext cx="792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Вся работа выполняется на </a:t>
            </a:r>
            <a:r>
              <a:rPr lang="ru-RU" sz="2000" b="1" dirty="0"/>
              <a:t>рабочих станциях</a:t>
            </a:r>
            <a:r>
              <a:rPr lang="ru-RU" sz="2000" dirty="0"/>
              <a:t>. Их функции могут дублироваться.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97650" y="3611565"/>
            <a:ext cx="985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Сервер  файлов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65109" y="838110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«</a:t>
            </a:r>
            <a:r>
              <a:rPr lang="ru-RU" sz="2000" i="1" dirty="0" err="1"/>
              <a:t>Общак</a:t>
            </a:r>
            <a:r>
              <a:rPr lang="ru-RU" sz="2000" i="1" dirty="0"/>
              <a:t>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597" y="1457298"/>
            <a:ext cx="2190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Развитие локальной: в сети выделяют </a:t>
            </a:r>
            <a:r>
              <a:rPr lang="ru-RU" sz="2000" b="1" dirty="0"/>
              <a:t>сервер файлов</a:t>
            </a:r>
            <a:r>
              <a:rPr lang="ru-RU" sz="2000" dirty="0"/>
              <a:t>, где хранятся общие данные. Сервер никак эти данные не обрабатывает.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596" y="5240511"/>
            <a:ext cx="792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Данные постоянно выгружаются на сервер, чтобы у всех пользователей была актуальная информация.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Файл-серверная архитектура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596" y="836577"/>
          <a:ext cx="7967135" cy="52374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61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5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+</a:t>
                      </a:r>
                      <a:endParaRPr lang="ru-RU" sz="18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−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выход из строя сервера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рабочие станции могут продолжить работу с локальными копиями файлов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потом придется объединять</a:t>
                      </a:r>
                      <a:r>
                        <a:rPr lang="ru-RU" sz="1800" baseline="0" dirty="0"/>
                        <a:t> локальные версии в общую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стоимость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недорогой сервер, его роль может даже выполнять обычный ПК с большой памятью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рабочие станции должны быть достаточно производительными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хранение и доступ к</a:t>
                      </a:r>
                      <a:r>
                        <a:rPr lang="ru-RU" sz="1800" b="1" baseline="0" dirty="0"/>
                        <a:t> данным</a:t>
                      </a:r>
                      <a:endParaRPr lang="ru-RU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все пользователи видят одни и те же данные (файлы)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/>
                        <a:t>если один пользователь работает с файлом, то остальным он доступен только для чтения; очень большой трафик</a:t>
                      </a:r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наращивание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несложно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замедляет работу сети и доступ к файлам на сервере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2083" y="6090247"/>
            <a:ext cx="792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«Нет ничего более вечного, чем временное»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вырезанным углом 11"/>
          <p:cNvSpPr/>
          <p:nvPr/>
        </p:nvSpPr>
        <p:spPr>
          <a:xfrm>
            <a:off x="3440097" y="1165194"/>
            <a:ext cx="1716111" cy="3724326"/>
          </a:xfrm>
          <a:prstGeom prst="snip1Rect">
            <a:avLst>
              <a:gd name="adj" fmla="val 67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lIns="36000" rIns="36000" rtlCol="0" anchor="t"/>
          <a:lstStyle/>
          <a:p>
            <a:pPr algn="ctr"/>
            <a:r>
              <a:rPr lang="ru-RU" dirty="0"/>
              <a:t>Представление</a:t>
            </a:r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6689754" y="3100383"/>
            <a:ext cx="2154265" cy="1752625"/>
          </a:xfrm>
          <a:prstGeom prst="snip1Rect">
            <a:avLst>
              <a:gd name="adj" fmla="val 1129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lIns="36000" rIns="36000" rtlCol="0" anchor="b"/>
          <a:lstStyle/>
          <a:p>
            <a:pPr algn="ctr"/>
            <a:r>
              <a:rPr lang="ru-RU" dirty="0"/>
              <a:t>Управление данными</a:t>
            </a:r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4498974" y="1347759"/>
            <a:ext cx="4345047" cy="1643084"/>
          </a:xfrm>
          <a:prstGeom prst="snip1Rect">
            <a:avLst>
              <a:gd name="adj" fmla="val 125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lIns="36000" rIns="36000" rtlCol="0" anchor="b"/>
          <a:lstStyle/>
          <a:p>
            <a:pPr algn="ctr"/>
            <a:r>
              <a:rPr lang="ru-RU" dirty="0"/>
              <a:t>Бизнес-логика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Клиент-серверная архитектура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570" y="1347759"/>
            <a:ext cx="2592423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Основную работу выполняет </a:t>
            </a:r>
            <a:r>
              <a:rPr lang="ru-RU" sz="2000" b="1" dirty="0"/>
              <a:t>сервер</a:t>
            </a:r>
            <a:r>
              <a:rPr lang="ru-RU" sz="2000" dirty="0"/>
              <a:t> с общей базой данных (БД).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Клиенты</a:t>
            </a:r>
            <a:r>
              <a:rPr lang="ru-RU" sz="2000" dirty="0"/>
              <a:t> могут выполнять предварительную обработку, которая не требует загрузки данных с/на сервер.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05227" y="4414851"/>
            <a:ext cx="1131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Клиенты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5688" y="1055655"/>
            <a:ext cx="4637151" cy="341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908832" y="1603350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60-85%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1279" y="763551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15-40%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109" y="800064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«Голова и тело»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45345" y="3867156"/>
            <a:ext cx="985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Сервер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2083" y="5423076"/>
            <a:ext cx="799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Очень быстро развилась в многозвенную, сегодня в обиходе их иногда не различают.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одним вырезанным углом 9"/>
          <p:cNvSpPr/>
          <p:nvPr/>
        </p:nvSpPr>
        <p:spPr>
          <a:xfrm>
            <a:off x="1687473" y="1595370"/>
            <a:ext cx="1862163" cy="3651300"/>
          </a:xfrm>
          <a:prstGeom prst="snip1Rect">
            <a:avLst>
              <a:gd name="adj" fmla="val 97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b"/>
          <a:lstStyle/>
          <a:p>
            <a:pPr algn="ctr"/>
            <a:r>
              <a:rPr lang="ru-RU" sz="2000" dirty="0"/>
              <a:t>Представление</a:t>
            </a:r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4316409" y="2216091"/>
            <a:ext cx="1606572" cy="3030579"/>
          </a:xfrm>
          <a:prstGeom prst="snip1Rect">
            <a:avLst>
              <a:gd name="adj" fmla="val 1029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b"/>
          <a:lstStyle/>
          <a:p>
            <a:pPr algn="ctr"/>
            <a:r>
              <a:rPr lang="ru-RU" sz="2000" dirty="0"/>
              <a:t>Бизнес-логика</a:t>
            </a:r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6105546" y="2216091"/>
            <a:ext cx="1570060" cy="3030579"/>
          </a:xfrm>
          <a:prstGeom prst="snip1Rect">
            <a:avLst>
              <a:gd name="adj" fmla="val 89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6000" rIns="36000" rtlCol="0" anchor="b"/>
          <a:lstStyle/>
          <a:p>
            <a:pPr algn="ctr"/>
            <a:r>
              <a:rPr lang="ru-RU" sz="2000" dirty="0"/>
              <a:t>Управление данными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03" y="1603350"/>
            <a:ext cx="54864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Многозвенная архитектура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1681" y="1193727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5-10%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7650" y="1777935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15-30%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8513" y="1741422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60-80%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6" y="5327676"/>
            <a:ext cx="792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Сервер разделен на </a:t>
            </a:r>
            <a:r>
              <a:rPr lang="ru-RU" sz="2000" b="1" dirty="0"/>
              <a:t>серверы приложений </a:t>
            </a:r>
            <a:r>
              <a:rPr lang="ru-RU" sz="2000" dirty="0"/>
              <a:t>(бизнес-логика, для каждой задачи может быть свой сервер) и </a:t>
            </a:r>
            <a:r>
              <a:rPr lang="ru-RU" sz="2000" b="1" dirty="0"/>
              <a:t>сервер баз данных</a:t>
            </a:r>
            <a:r>
              <a:rPr lang="ru-RU" sz="20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109" y="800064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«Бабка за дедку, дедка за репку»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98655" y="4479897"/>
            <a:ext cx="1131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Клиенты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16409" y="3968715"/>
            <a:ext cx="1643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Серверы приложений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42059" y="3859176"/>
            <a:ext cx="1497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Сервер баз данных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8596" y="6057936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Самая популярная на сегодня архитектура.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Клиент-серверная архитектура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596" y="836577"/>
          <a:ext cx="7959834" cy="49631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90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+</a:t>
                      </a:r>
                      <a:endParaRPr lang="ru-RU" sz="18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−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выход из строя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клиента</a:t>
                      </a:r>
                      <a:r>
                        <a:rPr lang="ru-RU" sz="1800" baseline="0" dirty="0"/>
                        <a:t> – неважно, можно легко заменить другим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сервера –</a:t>
                      </a:r>
                      <a:r>
                        <a:rPr lang="ru-RU" sz="1800" baseline="0" dirty="0"/>
                        <a:t> останавливает работу, но на клиентах еще можно просматривать локальные копии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стоимость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клиент</a:t>
                      </a:r>
                      <a:r>
                        <a:rPr lang="ru-RU" sz="1800" baseline="0" dirty="0"/>
                        <a:t>ы недорогие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сервер дорогой и может потребоваться</a:t>
                      </a:r>
                      <a:r>
                        <a:rPr lang="ru-RU" sz="1800" baseline="0" dirty="0"/>
                        <a:t> не один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хранение и доступ к</a:t>
                      </a:r>
                      <a:r>
                        <a:rPr lang="ru-RU" sz="1800" b="1" baseline="0" dirty="0"/>
                        <a:t> данным</a:t>
                      </a:r>
                      <a:endParaRPr lang="ru-RU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за доступ к данным отвечает специально выделенный сервер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может</a:t>
                      </a:r>
                      <a:r>
                        <a:rPr lang="ru-RU" sz="1800" baseline="0" dirty="0"/>
                        <a:t> быть медленным при большой нагрузке и слабом сервере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наращивание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/>
                        <a:t>модульная</a:t>
                      </a:r>
                      <a:r>
                        <a:rPr lang="ru-RU" sz="1800" baseline="0" dirty="0"/>
                        <a:t> структура, легко увеличивать не только «в ширину», но и добавлять новые задачи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мощность серверов должна соответствовать размеру сети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2083" y="5911884"/>
            <a:ext cx="7923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«Все по полочкам», «Конструктор»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Функционирование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10" y="1142984"/>
            <a:ext cx="79296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i="1" dirty="0"/>
              <a:t>состояние</a:t>
            </a:r>
            <a:r>
              <a:rPr lang="ru-RU" sz="2000" dirty="0"/>
              <a:t> – мгновенный «срез» системы, описание системы и ее элементов в определенный момент времени с помощью значений ее признаков</a:t>
            </a:r>
          </a:p>
          <a:p>
            <a:pPr marL="268288" indent="-268288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i="1" dirty="0"/>
              <a:t>поведение</a:t>
            </a:r>
            <a:r>
              <a:rPr lang="ru-RU" sz="2000" dirty="0"/>
              <a:t> – известные или неизвестные закономерности перехода системы из одного состояния в другое, определяемые как взаимодействием с внешней средой, так и целями самой системы</a:t>
            </a:r>
          </a:p>
          <a:p>
            <a:pPr marL="268288" indent="-268288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i="1" dirty="0"/>
              <a:t>развитие</a:t>
            </a:r>
            <a:r>
              <a:rPr lang="ru-RU" sz="2000" dirty="0"/>
              <a:t> (эволюция) – закономерное изменение системы во времени, при котором может меняться не только её состояние, но и физическая природа, структура, поведение и даже цель</a:t>
            </a:r>
          </a:p>
          <a:p>
            <a:pPr marL="268288" indent="-268288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i="1" dirty="0"/>
              <a:t>жизненный цикл </a:t>
            </a:r>
            <a:r>
              <a:rPr lang="ru-RU" sz="2000" dirty="0"/>
              <a:t>– стадии процесса развития системы, начиная с момента возникновения необходимости в такой системе и заканчивая её исчезновением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клиентов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110" y="1092168"/>
            <a:ext cx="5659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«Тонкий клиент» </a:t>
            </a:r>
            <a:r>
              <a:rPr lang="ru-RU" sz="2000" dirty="0"/>
              <a:t>- большая часть обработки информации переносится на сервер, часто = терминал.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109" y="2078019"/>
            <a:ext cx="5625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«Толстый клиент» </a:t>
            </a:r>
            <a:r>
              <a:rPr lang="ru-RU" sz="2000" dirty="0"/>
              <a:t>- обеспечивает функциональность независимо от сервера, возможность работы даже при обрывах связи с сервером.</a:t>
            </a:r>
          </a:p>
        </p:txBody>
      </p:sp>
      <p:pic>
        <p:nvPicPr>
          <p:cNvPr id="74754" name="Picture 2" descr="https://upload.wikimedia.org/wikipedia/commons/thumb/0/02/ClientronU700.jpg/180px-ClientronU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3977" y="1055655"/>
            <a:ext cx="2169816" cy="25193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8596" y="3903669"/>
            <a:ext cx="788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Web-</a:t>
            </a:r>
            <a:r>
              <a:rPr lang="ru-RU" sz="2000" b="1" dirty="0"/>
              <a:t>клиент </a:t>
            </a:r>
            <a:r>
              <a:rPr lang="ru-RU" sz="2000" dirty="0"/>
              <a:t>– доступ к серверу через браузер, программа-клиент запускается внутри окна браузера как </a:t>
            </a:r>
            <a:r>
              <a:rPr lang="ru-RU" sz="2000" dirty="0" err="1"/>
              <a:t>веб-страница</a:t>
            </a:r>
            <a:r>
              <a:rPr lang="ru-RU" sz="2000" dirty="0"/>
              <a:t>. Браузер обрабатывает действия пользователя и соединяется с сервером. Обычно «тонкий».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6" y="5254650"/>
            <a:ext cx="788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Мобильный клиент </a:t>
            </a:r>
            <a:r>
              <a:rPr lang="ru-RU" sz="2000" dirty="0"/>
              <a:t>– приложение для смартфона/планшета.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213" y="2556890"/>
            <a:ext cx="7229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Сами серверы могут быть распределенными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3002713"/>
            <a:ext cx="7558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dirty="0"/>
              <a:t>Более того, это необходимо для обеспечения надежности.</a:t>
            </a:r>
          </a:p>
          <a:p>
            <a:pPr>
              <a:spcBef>
                <a:spcPts val="1200"/>
              </a:spcBef>
            </a:pPr>
            <a:r>
              <a:rPr lang="ru-RU" sz="2000" dirty="0"/>
              <a:t>Если сервер выйдет из строя или будет перегружен, у него всегда должен быть «дублер», иногда – не один.</a:t>
            </a:r>
          </a:p>
          <a:p>
            <a:pPr>
              <a:spcBef>
                <a:spcPts val="1200"/>
              </a:spcBef>
            </a:pPr>
            <a:r>
              <a:rPr lang="ru-RU" sz="2000" dirty="0"/>
              <a:t>Но организовать распределенный сервер довольно трудно.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/>
              <a:t>Замечания о серверах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3726" y="4788783"/>
            <a:ext cx="7229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И наоборот – на одном аппаратном сервере могут быть сосредоточено много программных серверов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213" y="836577"/>
            <a:ext cx="7229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Сервером могут называть и особый мощный компьютер (устройство), и программу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161" y="1610051"/>
            <a:ext cx="7558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dirty="0"/>
              <a:t>Отличительная особенность сервера – он предоставляет свои ресурсы (данные, вычислительные мощности) клиентам и управляет ими.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161" y="5619780"/>
            <a:ext cx="755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dirty="0"/>
              <a:t>Чаще всего так и бывает.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Виды серверов (программ) по назначению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873090"/>
            <a:ext cx="79598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sz="2000" b="1" dirty="0"/>
              <a:t>web-</a:t>
            </a:r>
            <a:r>
              <a:rPr lang="ru-RU" sz="2000" b="1" dirty="0"/>
              <a:t>сервер </a:t>
            </a:r>
            <a:r>
              <a:rPr lang="ru-RU" sz="2000" dirty="0"/>
              <a:t>(отправляет браузеру </a:t>
            </a:r>
            <a:r>
              <a:rPr lang="ru-RU" sz="2000" dirty="0" err="1"/>
              <a:t>веб-страницы</a:t>
            </a:r>
            <a:r>
              <a:rPr lang="ru-RU" sz="2000" dirty="0"/>
              <a:t>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сервер </a:t>
            </a:r>
            <a:r>
              <a:rPr lang="ru-RU" sz="2000" b="1" dirty="0"/>
              <a:t>баз данных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сервер </a:t>
            </a:r>
            <a:r>
              <a:rPr lang="ru-RU" sz="2000" b="1" dirty="0"/>
              <a:t>управления сетью </a:t>
            </a:r>
            <a:r>
              <a:rPr lang="ru-RU" sz="2000" dirty="0"/>
              <a:t>(управляет трафиком и сетевыми адресами), </a:t>
            </a:r>
            <a:r>
              <a:rPr lang="ru-RU" sz="2000" b="1" dirty="0"/>
              <a:t>прокси-сервер</a:t>
            </a:r>
            <a:r>
              <a:rPr lang="ru-RU" sz="2000" dirty="0"/>
              <a:t> (через него идет доступ из локальной сети в глобальную)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сервер </a:t>
            </a:r>
            <a:r>
              <a:rPr lang="ru-RU" sz="2000" b="1" dirty="0"/>
              <a:t>удаленного доступа </a:t>
            </a:r>
            <a:r>
              <a:rPr lang="ru-RU" sz="2000" dirty="0"/>
              <a:t>(дает клиенту возможность подключиться к ИС через Интернет)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b="1" dirty="0"/>
              <a:t>файловый сервер </a:t>
            </a:r>
            <a:r>
              <a:rPr lang="ru-RU" sz="2000" dirty="0"/>
              <a:t>(хранит и управляет совместным доступом)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b="1" dirty="0"/>
              <a:t>почтовый сервер </a:t>
            </a:r>
            <a:r>
              <a:rPr lang="ru-RU" sz="2000" dirty="0"/>
              <a:t>(хранит и отправляет)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службы </a:t>
            </a:r>
            <a:r>
              <a:rPr lang="ru-RU" sz="2000" b="1" dirty="0"/>
              <a:t>обмена сообщениями </a:t>
            </a:r>
            <a:r>
              <a:rPr lang="ru-RU" sz="2000" dirty="0"/>
              <a:t>(чат, </a:t>
            </a:r>
            <a:r>
              <a:rPr lang="ru-RU" sz="2000" dirty="0" err="1"/>
              <a:t>мессенджер</a:t>
            </a:r>
            <a:r>
              <a:rPr lang="ru-RU" sz="2000" dirty="0"/>
              <a:t>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b="1" dirty="0"/>
              <a:t>принт-сервер</a:t>
            </a:r>
            <a:r>
              <a:rPr lang="ru-RU" sz="2000" dirty="0"/>
              <a:t> (совместная печать)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серверы</a:t>
            </a:r>
            <a:r>
              <a:rPr lang="ru-RU" sz="2000" b="1" dirty="0"/>
              <a:t> безопасности </a:t>
            </a:r>
            <a:r>
              <a:rPr lang="ru-RU" sz="2000" dirty="0"/>
              <a:t>(брандмауэр, </a:t>
            </a:r>
            <a:r>
              <a:rPr lang="ru-RU" sz="2000" dirty="0" err="1"/>
              <a:t>файерволл</a:t>
            </a:r>
            <a:r>
              <a:rPr lang="ru-RU" sz="2000" dirty="0"/>
              <a:t>, шифрование, управление политиками доступа)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сервер </a:t>
            </a:r>
            <a:r>
              <a:rPr lang="ru-RU" sz="2000" b="1" dirty="0"/>
              <a:t>резервного копирования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сервер </a:t>
            </a:r>
            <a:r>
              <a:rPr lang="ru-RU" sz="2000" b="1" dirty="0"/>
              <a:t>обновлений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сервер </a:t>
            </a:r>
            <a:r>
              <a:rPr lang="ru-RU" sz="2000" b="1" dirty="0"/>
              <a:t>синхронизации</a:t>
            </a:r>
            <a:r>
              <a:rPr lang="ru-RU" sz="2000" dirty="0"/>
              <a:t> (дата и время)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ru-RU" sz="2000" dirty="0"/>
              <a:t>и др.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012" y="800064"/>
            <a:ext cx="5655227" cy="310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Облачная архитектура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3962556"/>
            <a:ext cx="792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Серверы и базы данных разных клиентов (предприятий) находятся в общем облаке.</a:t>
            </a:r>
            <a:r>
              <a:rPr lang="en-US" sz="2000" dirty="0"/>
              <a:t> </a:t>
            </a:r>
            <a:r>
              <a:rPr lang="ru-RU" sz="2000" dirty="0"/>
              <a:t>Можно создать и внутреннее </a:t>
            </a:r>
            <a:r>
              <a:rPr lang="ru-RU" sz="2000" i="1" dirty="0"/>
              <a:t>корпоративное облако</a:t>
            </a:r>
            <a:r>
              <a:rPr lang="ru-RU" sz="20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596" y="4706955"/>
            <a:ext cx="792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Главная особенность – клиенты работают со множеством распределенных серверов так, как если бы это был один сервер, не заботясь об их физической архитектуре.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6" y="5802345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«Самая распределенная» архитектура.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«Программное обеспечение как услуга» (</a:t>
            </a:r>
            <a:r>
              <a:rPr lang="en-US" dirty="0"/>
              <a:t>Software as a Service, </a:t>
            </a:r>
            <a:r>
              <a:rPr lang="en-US" dirty="0" err="1"/>
              <a:t>SaaS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1162" y="1238220"/>
            <a:ext cx="759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Модель поставки ПО – оплачивается не покупка программы, а ее </a:t>
            </a:r>
            <a:r>
              <a:rPr lang="ru-RU" sz="2000" b="1" i="1" dirty="0"/>
              <a:t>аренда</a:t>
            </a:r>
            <a:r>
              <a:rPr lang="ru-RU" sz="2000" dirty="0"/>
              <a:t> в облаке/на сервере. Цена зависит от набора возможностей, числа пользователей.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28596" y="2395571"/>
          <a:ext cx="7923322" cy="3205480"/>
        </p:xfrm>
        <a:graphic>
          <a:graphicData uri="http://schemas.openxmlformats.org/drawingml/2006/table">
            <a:tbl>
              <a:tblPr firstRow="1">
                <a:tableStyleId>{85BE263C-DBD7-4A20-BB59-AAB30ACAA65A}</a:tableStyleId>
              </a:tblPr>
              <a:tblGrid>
                <a:gridCol w="3961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1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+</a:t>
                      </a:r>
                      <a:endParaRPr lang="ru-RU" sz="18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−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4625" marR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itchFamily="34" charset="0"/>
                        <a:buChar char="+"/>
                        <a:tabLst/>
                        <a:defRPr/>
                      </a:pPr>
                      <a:r>
                        <a:rPr lang="ru-RU" sz="1800" b="1" dirty="0"/>
                        <a:t>экономия</a:t>
                      </a:r>
                      <a:r>
                        <a:rPr lang="ru-RU" sz="1800" dirty="0"/>
                        <a:t>:</a:t>
                      </a:r>
                      <a:r>
                        <a:rPr lang="ru-RU" sz="1800" baseline="0" dirty="0"/>
                        <a:t> покупка только недорогих клиентов, оплата аренды и трафика; расходы на работу серверной части несет поставщик (а он экономит за счет массовости)</a:t>
                      </a:r>
                      <a:endParaRPr lang="ru-RU" sz="1800" dirty="0"/>
                    </a:p>
                    <a:p>
                      <a:pPr marL="174625" marR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itchFamily="34" charset="0"/>
                        <a:buChar char="+"/>
                        <a:tabLst/>
                        <a:defRPr/>
                      </a:pPr>
                      <a:r>
                        <a:rPr lang="ru-RU" sz="1800" b="1" baseline="0" dirty="0"/>
                        <a:t>гибкость</a:t>
                      </a:r>
                      <a:r>
                        <a:rPr lang="ru-RU" sz="1800" baseline="0" dirty="0"/>
                        <a:t>: в любой момент можно </a:t>
                      </a:r>
                      <a:r>
                        <a:rPr lang="ru-RU" sz="1800" baseline="0" dirty="0" err="1"/>
                        <a:t>дозаказать</a:t>
                      </a:r>
                      <a:r>
                        <a:rPr lang="ru-RU" sz="1800" baseline="0" dirty="0"/>
                        <a:t> услуги или отказаться от лишних</a:t>
                      </a:r>
                    </a:p>
                    <a:p>
                      <a:pPr marL="174625" marR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itchFamily="34" charset="0"/>
                        <a:buChar char="+"/>
                        <a:tabLst/>
                        <a:defRPr/>
                      </a:pPr>
                      <a:r>
                        <a:rPr lang="ru-RU" sz="1800" b="1" baseline="0" dirty="0"/>
                        <a:t>доступность</a:t>
                      </a:r>
                      <a:r>
                        <a:rPr lang="ru-RU" sz="1800" baseline="0" dirty="0"/>
                        <a:t> из любой точки, где есть Интернет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>
                        <a:buFont typeface="Calibri" pitchFamily="34" charset="0"/>
                        <a:buChar char="−"/>
                      </a:pPr>
                      <a:r>
                        <a:rPr lang="ru-RU" sz="1800" b="1" dirty="0"/>
                        <a:t>зависимость</a:t>
                      </a:r>
                      <a:r>
                        <a:rPr lang="ru-RU" sz="1800" baseline="0" dirty="0"/>
                        <a:t> от поставщика услуги</a:t>
                      </a:r>
                    </a:p>
                    <a:p>
                      <a:pPr marL="174625" indent="-174625">
                        <a:buFont typeface="Calibri" pitchFamily="34" charset="0"/>
                        <a:buChar char="−"/>
                      </a:pPr>
                      <a:r>
                        <a:rPr lang="ru-RU" sz="1800" b="1" baseline="0" dirty="0"/>
                        <a:t>риск</a:t>
                      </a:r>
                      <a:r>
                        <a:rPr lang="ru-RU" sz="1800" baseline="0" dirty="0"/>
                        <a:t> утечки/потери данных</a:t>
                      </a:r>
                    </a:p>
                    <a:p>
                      <a:pPr marL="174625" indent="-174625">
                        <a:buFont typeface="Calibri" pitchFamily="34" charset="0"/>
                        <a:buChar char="−"/>
                      </a:pPr>
                      <a:r>
                        <a:rPr lang="ru-RU" sz="1800" b="1" baseline="0" dirty="0"/>
                        <a:t>нет индивидуального подхода</a:t>
                      </a:r>
                      <a:r>
                        <a:rPr lang="ru-RU" sz="1800" baseline="0" dirty="0"/>
                        <a:t>: набор услуг ограничен, обычно нельзя полностью настроить систему «под себя»</a:t>
                      </a:r>
                    </a:p>
                    <a:p>
                      <a:pPr marL="174625" marR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itchFamily="34" charset="0"/>
                        <a:buChar char="−"/>
                        <a:tabLst/>
                        <a:defRPr/>
                      </a:pPr>
                      <a:r>
                        <a:rPr lang="ru-RU" sz="1800" baseline="0" dirty="0"/>
                        <a:t>нужен </a:t>
                      </a:r>
                      <a:r>
                        <a:rPr lang="ru-RU" sz="1800" b="1" baseline="0" dirty="0"/>
                        <a:t>стабильный</a:t>
                      </a:r>
                      <a:r>
                        <a:rPr lang="ru-RU" sz="1800" baseline="0" dirty="0"/>
                        <a:t> </a:t>
                      </a:r>
                      <a:r>
                        <a:rPr lang="ru-RU" sz="1800" b="1" baseline="0" dirty="0"/>
                        <a:t>высокоскоростной доступ по сети</a:t>
                      </a:r>
                    </a:p>
                    <a:p>
                      <a:pPr marL="174625" indent="-174625">
                        <a:buFont typeface="Calibri" pitchFamily="34" charset="0"/>
                        <a:buChar char="−"/>
                      </a:pPr>
                      <a:endParaRPr lang="ru-RU" sz="18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596" y="5765832"/>
            <a:ext cx="78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«Хранить деньги в банке или под подушкой?», «Купить машину или ездить на трамвае?»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модели </a:t>
            </a:r>
            <a:r>
              <a:rPr lang="en-US" dirty="0" err="1"/>
              <a:t>SaaS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65108" y="1019142"/>
            <a:ext cx="792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Desktop as a Service (</a:t>
            </a:r>
            <a:r>
              <a:rPr lang="en-US" sz="2000" b="1" dirty="0" err="1"/>
              <a:t>DaaS</a:t>
            </a:r>
            <a:r>
              <a:rPr lang="en-US" sz="2000" b="1" dirty="0"/>
              <a:t>) </a:t>
            </a:r>
            <a:r>
              <a:rPr lang="ru-RU" sz="2000" dirty="0"/>
              <a:t>– удаленный </a:t>
            </a:r>
            <a:r>
              <a:rPr lang="ru-RU" sz="2000" i="1" dirty="0"/>
              <a:t>рабочий стол </a:t>
            </a:r>
            <a:r>
              <a:rPr lang="ru-RU" sz="2000" dirty="0"/>
              <a:t>«под ключ», со всеми настройками и необходимыми программами. Часто применяется для мобильных продаж.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108" y="2260584"/>
            <a:ext cx="7923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Platform as a Service (</a:t>
            </a:r>
            <a:r>
              <a:rPr lang="en-US" sz="2000" b="1" dirty="0" err="1"/>
              <a:t>PaaS</a:t>
            </a:r>
            <a:r>
              <a:rPr lang="en-US" sz="2000" b="1" dirty="0"/>
              <a:t>) </a:t>
            </a:r>
            <a:r>
              <a:rPr lang="ru-RU" sz="2000" dirty="0"/>
              <a:t>– </a:t>
            </a:r>
            <a:r>
              <a:rPr lang="ru-RU" sz="2000" i="1" dirty="0"/>
              <a:t>платформа</a:t>
            </a:r>
            <a:r>
              <a:rPr lang="ru-RU" sz="2000" dirty="0"/>
              <a:t> (</a:t>
            </a:r>
            <a:r>
              <a:rPr lang="ru-RU" sz="2000" i="1" dirty="0"/>
              <a:t>операционная система, сервер или СУБД</a:t>
            </a:r>
            <a:r>
              <a:rPr lang="ru-RU" sz="2000" dirty="0"/>
              <a:t>), на которую клиент может поставить, что хочет. Тарификация обычно в зависимости от предоставляемой вычислительной мощности.</a:t>
            </a:r>
          </a:p>
          <a:p>
            <a:pPr algn="just"/>
            <a:r>
              <a:rPr lang="ru-RU" sz="2000" dirty="0"/>
              <a:t>Крупнейшие провайдеры: </a:t>
            </a:r>
            <a:r>
              <a:rPr lang="en-GB" sz="2000" dirty="0"/>
              <a:t>Amazon.com (Beanstalk), Salesforce.com</a:t>
            </a:r>
            <a:r>
              <a:rPr lang="ru-RU" sz="2000" dirty="0"/>
              <a:t> </a:t>
            </a:r>
            <a:r>
              <a:rPr lang="en-GB" sz="2000" dirty="0"/>
              <a:t>(Force.com, Database.com), LongJump, Microsoft (Windows Azure), IBM (Bluemix), Red Hat (</a:t>
            </a:r>
            <a:r>
              <a:rPr lang="en-GB" sz="2000" dirty="0" err="1"/>
              <a:t>OpenShift</a:t>
            </a:r>
            <a:r>
              <a:rPr lang="en-GB" sz="2000" dirty="0"/>
              <a:t>), </a:t>
            </a:r>
            <a:r>
              <a:rPr lang="en-GB" sz="2000" dirty="0" err="1"/>
              <a:t>VMWare</a:t>
            </a:r>
            <a:r>
              <a:rPr lang="en-GB" sz="2000" dirty="0"/>
              <a:t> (Cloud Foundry), Google (App Engine)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65108" y="5073618"/>
            <a:ext cx="792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D</a:t>
            </a:r>
            <a:r>
              <a:rPr lang="en-GB" sz="2000" b="1" dirty="0" err="1"/>
              <a:t>ata</a:t>
            </a:r>
            <a:r>
              <a:rPr lang="en-GB" sz="2000" b="1" dirty="0"/>
              <a:t> as a Service</a:t>
            </a:r>
            <a:r>
              <a:rPr lang="en-GB" sz="2000" dirty="0"/>
              <a:t> (</a:t>
            </a:r>
            <a:r>
              <a:rPr lang="en-GB" sz="2000" b="1" dirty="0" err="1"/>
              <a:t>DaaS</a:t>
            </a:r>
            <a:r>
              <a:rPr lang="en-GB" sz="2000" dirty="0"/>
              <a:t>)</a:t>
            </a:r>
            <a:r>
              <a:rPr lang="en-US" sz="2000" b="1" dirty="0"/>
              <a:t> </a:t>
            </a:r>
            <a:r>
              <a:rPr lang="ru-RU" sz="2000" dirty="0"/>
              <a:t>– доступ к </a:t>
            </a:r>
            <a:r>
              <a:rPr lang="ru-RU" sz="2000" i="1" dirty="0"/>
              <a:t>данным</a:t>
            </a:r>
            <a:r>
              <a:rPr lang="ru-RU" sz="2000" dirty="0"/>
              <a:t> в облаке (уже существующим или к собственному хранилищу) по подписке.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406" y="1822428"/>
            <a:ext cx="8754667" cy="441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современной КИС</a:t>
            </a:r>
          </a:p>
        </p:txBody>
      </p:sp>
      <p:pic>
        <p:nvPicPr>
          <p:cNvPr id="1026" name="Picture 2" descr="http://www.informationsecuritybuzz.com/wp-content/uploads/firew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2037" y="3538539"/>
            <a:ext cx="1131903" cy="113190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82096" y="3757617"/>
            <a:ext cx="142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Локальная сеть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406" y="3830643"/>
            <a:ext cx="127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Интернет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596" y="1274733"/>
            <a:ext cx="2628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Филиалы и удаленные офисы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544" y="5948397"/>
            <a:ext cx="2628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Клиенты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1480" y="4524390"/>
            <a:ext cx="1424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Защита</a:t>
            </a:r>
          </a:p>
          <a:p>
            <a:pPr algn="ctr"/>
            <a:r>
              <a:rPr lang="ru-RU" sz="2000" dirty="0"/>
              <a:t>(</a:t>
            </a:r>
            <a:r>
              <a:rPr lang="ru-RU" sz="2000" dirty="0" err="1"/>
              <a:t>файервол</a:t>
            </a:r>
            <a:r>
              <a:rPr lang="ru-RU" sz="2000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1279" y="1858941"/>
            <a:ext cx="397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Локальные пользователи </a:t>
            </a:r>
            <a:r>
              <a:rPr lang="ru-RU" sz="2000" dirty="0"/>
              <a:t>(сотрудники и руководство)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79896" y="5692806"/>
            <a:ext cx="2994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Серверы приложений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62779" y="4633929"/>
            <a:ext cx="1350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Сервер БД (СУБД)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894683" y="4962546"/>
            <a:ext cx="103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БД</a:t>
            </a:r>
            <a:endParaRPr lang="ru-RU" sz="2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архитектуры КИС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201707"/>
            <a:ext cx="763121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Размер</a:t>
            </a:r>
            <a:r>
              <a:rPr lang="ru-RU" sz="2000" dirty="0"/>
              <a:t>: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большое число пользователей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большой объем информации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территориальная </a:t>
            </a:r>
            <a:r>
              <a:rPr lang="ru-RU" sz="2000" dirty="0" err="1"/>
              <a:t>распределенность</a:t>
            </a:r>
            <a:endParaRPr lang="ru-RU" sz="2000" dirty="0"/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массовость операций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Внутренняя </a:t>
            </a:r>
            <a:r>
              <a:rPr lang="ru-RU" sz="2000" b="1" dirty="0"/>
              <a:t>неоднородность </a:t>
            </a:r>
            <a:r>
              <a:rPr lang="ru-RU" sz="2000" dirty="0"/>
              <a:t>– включает много различных ИС и приложений для разных задач разных подразделений</a:t>
            </a:r>
            <a:endParaRPr lang="ru-RU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Высокие требования к </a:t>
            </a:r>
            <a:r>
              <a:rPr lang="ru-RU" sz="2000" b="1" dirty="0"/>
              <a:t>безопасности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коммерческая тайна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личные данные пользователей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Открытость</a:t>
            </a:r>
            <a:r>
              <a:rPr lang="ru-RU" sz="2000" dirty="0"/>
              <a:t> - внешний доступ к системе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/>
              <a:t>Динамичность</a:t>
            </a:r>
            <a:r>
              <a:rPr lang="ru-RU" sz="2000" dirty="0"/>
              <a:t>, постоянное развитие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современной КИС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6032" y="827268"/>
            <a:ext cx="82884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+mj-lt"/>
              <a:buAutoNum type="arabicPeriod"/>
            </a:pPr>
            <a:r>
              <a:rPr lang="ru-RU" b="1" i="1" dirty="0"/>
              <a:t>Интеллектуальность</a:t>
            </a:r>
            <a:r>
              <a:rPr lang="ru-RU" dirty="0"/>
              <a:t> (поддержка принятия решений)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/>
              <a:t>Комплексность</a:t>
            </a:r>
            <a:r>
              <a:rPr lang="ru-RU" dirty="0"/>
              <a:t> (системный подход)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 err="1"/>
              <a:t>Интегрированность</a:t>
            </a:r>
            <a:r>
              <a:rPr lang="ru-RU" dirty="0"/>
              <a:t> (единая компьютерная сеть предприятия)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/>
              <a:t>Единство информационного пространства</a:t>
            </a:r>
            <a:r>
              <a:rPr lang="ru-RU" dirty="0"/>
              <a:t>  (принцип </a:t>
            </a:r>
            <a:r>
              <a:rPr lang="ru-RU" i="1" dirty="0"/>
              <a:t>однократного ввода данных </a:t>
            </a:r>
            <a:r>
              <a:rPr lang="ru-RU" dirty="0"/>
              <a:t>в месте их возникновения и многократного использования в последующем) 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/>
              <a:t>Оперативность</a:t>
            </a:r>
            <a:r>
              <a:rPr lang="ru-RU" dirty="0"/>
              <a:t> (своевременная фиксация всех фактов хозяйственной деятельности и внешних событий)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 err="1"/>
              <a:t>Аналитичность</a:t>
            </a:r>
            <a:r>
              <a:rPr lang="ru-RU" dirty="0"/>
              <a:t> (математический и аналитический аппарат для выявления в накопленных данных скрытой информации)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/>
              <a:t>Модульность</a:t>
            </a:r>
            <a:r>
              <a:rPr lang="ru-RU" dirty="0"/>
              <a:t> (разделение функций и возможность поэтапного создания и внедрения ИСУП)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 err="1"/>
              <a:t>Масштабируемость</a:t>
            </a:r>
            <a:r>
              <a:rPr lang="ru-RU" dirty="0"/>
              <a:t>  (развитие системы без изменения основных принципов функционирования)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/>
              <a:t>Открытость</a:t>
            </a:r>
            <a:r>
              <a:rPr lang="ru-RU" dirty="0"/>
              <a:t> (совместимость с  существующими программно-аппаратными средствами, соответствие стандартам, протоколам и спецификациям)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/>
              <a:t>Доступность</a:t>
            </a:r>
            <a:r>
              <a:rPr lang="ru-RU" dirty="0"/>
              <a:t> (локальный и удаленный доступ, удобный и понятный интерфейс)</a:t>
            </a:r>
          </a:p>
          <a:p>
            <a:pPr marL="266700" indent="-266700">
              <a:buFont typeface="+mj-lt"/>
              <a:buAutoNum type="arabicPeriod"/>
            </a:pPr>
            <a:r>
              <a:rPr lang="ru-RU" b="1" i="1" dirty="0"/>
              <a:t>Адаптивность</a:t>
            </a:r>
            <a:r>
              <a:rPr lang="ru-RU" dirty="0"/>
              <a:t>  (наличие развитого механизма настроек для приспособления к изменениям без перестройки системы)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по теме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1092168"/>
            <a:ext cx="75947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Слои архитектуры ИС.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Локальная, централизованная и файл-серверная архитектура ИС.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Клиент-серверная и многозвенная архитектура ИС. Виды серверов.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Облачная архитектура. Программное обеспечение как услуга </a:t>
            </a:r>
            <a:r>
              <a:rPr lang="en-US" sz="2000" dirty="0"/>
              <a:t>(</a:t>
            </a:r>
            <a:r>
              <a:rPr lang="en-US" sz="2000" dirty="0" err="1"/>
              <a:t>SaaS</a:t>
            </a:r>
            <a:r>
              <a:rPr lang="en-US" sz="2000" dirty="0"/>
              <a:t>)</a:t>
            </a:r>
            <a:r>
              <a:rPr lang="ru-RU" sz="2000" dirty="0"/>
              <a:t>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sz="2000" dirty="0"/>
              <a:t>Архитектура современных КИС. Особенности, требования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систем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935584"/>
            <a:ext cx="828680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абстрактные</a:t>
            </a:r>
            <a:r>
              <a:rPr lang="ru-RU" sz="2000" dirty="0"/>
              <a:t> и </a:t>
            </a:r>
            <a:r>
              <a:rPr lang="ru-RU" sz="2000" b="1" dirty="0"/>
              <a:t>эмпирические</a:t>
            </a:r>
            <a:r>
              <a:rPr lang="ru-RU" sz="2000" dirty="0"/>
              <a:t> – системы в виде идей, понятий, теорий и т.п. и системы, имеющие реальное физическое воплощение</a:t>
            </a:r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материальные</a:t>
            </a:r>
            <a:r>
              <a:rPr lang="ru-RU" sz="2000" dirty="0"/>
              <a:t> и </a:t>
            </a:r>
            <a:r>
              <a:rPr lang="ru-RU" sz="2000" b="1" dirty="0"/>
              <a:t>информационные</a:t>
            </a:r>
            <a:r>
              <a:rPr lang="ru-RU" sz="2000" dirty="0"/>
              <a:t> – реальные объекты и информация о них; в отличие от абстрактных информационные системы имеют конкретное физическое </a:t>
            </a:r>
            <a:r>
              <a:rPr lang="ru-RU" sz="2000" dirty="0" err="1"/>
              <a:t>вопложение</a:t>
            </a:r>
            <a:endParaRPr lang="ru-RU" sz="2000" dirty="0"/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живые</a:t>
            </a:r>
            <a:r>
              <a:rPr lang="ru-RU" sz="2000" dirty="0"/>
              <a:t> и </a:t>
            </a:r>
            <a:r>
              <a:rPr lang="ru-RU" sz="2000" b="1" dirty="0"/>
              <a:t>неживые</a:t>
            </a:r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естественные </a:t>
            </a:r>
            <a:r>
              <a:rPr lang="ru-RU" sz="2000" dirty="0"/>
              <a:t>и </a:t>
            </a:r>
            <a:r>
              <a:rPr lang="ru-RU" sz="2000" b="1" dirty="0"/>
              <a:t>искусственные</a:t>
            </a:r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статические</a:t>
            </a:r>
            <a:r>
              <a:rPr lang="ru-RU" sz="2000" dirty="0"/>
              <a:t> и </a:t>
            </a:r>
            <a:r>
              <a:rPr lang="ru-RU" sz="2000" b="1" dirty="0"/>
              <a:t>динамические</a:t>
            </a:r>
            <a:r>
              <a:rPr lang="ru-RU" sz="2000" dirty="0"/>
              <a:t> – изменяется система во времени или нет</a:t>
            </a:r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гомогенные</a:t>
            </a:r>
            <a:r>
              <a:rPr lang="ru-RU" sz="2000" dirty="0"/>
              <a:t> (однородные) и </a:t>
            </a:r>
            <a:r>
              <a:rPr lang="ru-RU" sz="2000" b="1" dirty="0"/>
              <a:t>гетерогенные</a:t>
            </a:r>
            <a:r>
              <a:rPr lang="ru-RU" sz="2000" dirty="0"/>
              <a:t> (неоднородные) – можно </a:t>
            </a:r>
            <a:r>
              <a:rPr lang="ru-RU" sz="2000" dirty="0" err="1"/>
              <a:t>лизаменить</a:t>
            </a:r>
            <a:r>
              <a:rPr lang="ru-RU" sz="2000" dirty="0"/>
              <a:t>  один элемент на другой, или они разные</a:t>
            </a:r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детерминированные</a:t>
            </a:r>
            <a:r>
              <a:rPr lang="ru-RU" sz="2000" dirty="0"/>
              <a:t> и </a:t>
            </a:r>
            <a:r>
              <a:rPr lang="ru-RU" sz="2000" b="1" dirty="0"/>
              <a:t>случайные</a:t>
            </a:r>
            <a:r>
              <a:rPr lang="ru-RU" sz="2000" dirty="0"/>
              <a:t> (вероятностные, стохастические) – можно ли точно предсказать поведение, будущее состояние системы</a:t>
            </a:r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развивающиеся</a:t>
            </a:r>
            <a:r>
              <a:rPr lang="ru-RU" sz="2000" dirty="0"/>
              <a:t> и </a:t>
            </a:r>
            <a:r>
              <a:rPr lang="ru-RU" sz="2000" b="1" dirty="0"/>
              <a:t>деградирующие</a:t>
            </a:r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замкнутые</a:t>
            </a:r>
            <a:r>
              <a:rPr lang="ru-RU" sz="2000" dirty="0"/>
              <a:t> и </a:t>
            </a:r>
            <a:r>
              <a:rPr lang="ru-RU" sz="2000" b="1" dirty="0"/>
              <a:t>открытые </a:t>
            </a:r>
            <a:r>
              <a:rPr lang="ru-RU" sz="2000" dirty="0"/>
              <a:t>– обменивается ли система со средой веществом или информацией</a:t>
            </a:r>
            <a:endParaRPr lang="ru-RU" sz="2000" b="1" dirty="0"/>
          </a:p>
          <a:p>
            <a:pPr marL="363538" lvl="0" indent="-363538" algn="just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ru-RU" sz="2000" b="1" dirty="0"/>
              <a:t>простые</a:t>
            </a:r>
            <a:r>
              <a:rPr lang="ru-RU" sz="2000" dirty="0"/>
              <a:t> и </a:t>
            </a:r>
            <a:r>
              <a:rPr lang="ru-RU" sz="2000" b="1" dirty="0"/>
              <a:t>сложные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 4. Базы данных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Базы данных (БД)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5570" y="3156372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БД</a:t>
            </a:r>
            <a:r>
              <a:rPr lang="ru-RU" sz="2000" dirty="0"/>
              <a:t> представляет собой электронное хранилище, в котором находятся </a:t>
            </a:r>
            <a:r>
              <a:rPr lang="ru-RU" sz="2000" u="sng" dirty="0"/>
              <a:t>структурированные</a:t>
            </a:r>
            <a:r>
              <a:rPr lang="ru-RU" sz="2000" dirty="0"/>
              <a:t> данные для ускорения их поиска и обработки.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5570" y="909603"/>
            <a:ext cx="8001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Гражданский кодекс РФ</a:t>
            </a:r>
            <a:r>
              <a:rPr lang="ru-RU" sz="2000" dirty="0"/>
              <a:t>, ст.1260:</a:t>
            </a:r>
          </a:p>
          <a:p>
            <a:pPr algn="just"/>
            <a:r>
              <a:rPr lang="ru-RU" sz="2000" b="1" dirty="0"/>
              <a:t>Базой данных </a:t>
            </a:r>
            <a:r>
              <a:rPr lang="ru-RU" sz="2000" dirty="0"/>
              <a:t>является представленная в объективной форме совокупность самостоятельных материалов (статей, расчетов, нормативных актов, судебных решений и иных подобных материалов), </a:t>
            </a:r>
            <a:r>
              <a:rPr lang="ru-RU" sz="2000" u="sng" dirty="0"/>
              <a:t>систематизированных</a:t>
            </a:r>
            <a:r>
              <a:rPr lang="ru-RU" sz="2000" dirty="0"/>
              <a:t> таким образом, чтобы эти материалы могли быть найдены и обработаны с помощью электронной вычислительной машины (ЭВМ).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5570" y="3959658"/>
            <a:ext cx="79296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БД = данные + схема данных (метаданные) +</a:t>
            </a:r>
          </a:p>
          <a:p>
            <a:pPr algn="ctr"/>
            <a:r>
              <a:rPr lang="ru-RU" sz="2200" dirty="0"/>
              <a:t>+ манипуляции с данными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570" y="4811326"/>
            <a:ext cx="7929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Признаки БД</a:t>
            </a:r>
            <a:r>
              <a:rPr lang="ru-RU" sz="2000" dirty="0"/>
              <a:t>: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b="1" dirty="0"/>
              <a:t>электронный</a:t>
            </a:r>
            <a:r>
              <a:rPr lang="ru-RU" sz="2000" dirty="0"/>
              <a:t> формат;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b="1" dirty="0"/>
              <a:t>структурированность</a:t>
            </a:r>
            <a:r>
              <a:rPr lang="ru-RU" sz="2000" dirty="0"/>
              <a:t> (</a:t>
            </a:r>
            <a:r>
              <a:rPr lang="ru-RU" sz="2000" dirty="0" err="1"/>
              <a:t>систематизированность</a:t>
            </a:r>
            <a:r>
              <a:rPr lang="ru-RU" sz="2000" dirty="0"/>
              <a:t>) данных;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наличие </a:t>
            </a:r>
            <a:r>
              <a:rPr lang="ru-RU" sz="2000" b="1" dirty="0"/>
              <a:t>схемы данных </a:t>
            </a:r>
            <a:r>
              <a:rPr lang="ru-RU" sz="2000" dirty="0"/>
              <a:t>непосредственно в БД;</a:t>
            </a:r>
          </a:p>
          <a:p>
            <a:pPr marL="363538" lvl="0" indent="-174625">
              <a:buFont typeface="Arial" pitchFamily="34" charset="0"/>
              <a:buChar char="•"/>
            </a:pPr>
            <a:r>
              <a:rPr lang="ru-RU" sz="2000" dirty="0"/>
              <a:t>(относительно) </a:t>
            </a:r>
            <a:r>
              <a:rPr lang="ru-RU" sz="2000" b="1" dirty="0"/>
              <a:t>большой объем </a:t>
            </a:r>
            <a:r>
              <a:rPr lang="ru-RU" sz="2000" dirty="0"/>
              <a:t>информации.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СУБД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596" y="909603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СУБД</a:t>
            </a:r>
            <a:r>
              <a:rPr lang="ru-RU" sz="2000" dirty="0"/>
              <a:t>  (</a:t>
            </a:r>
            <a:r>
              <a:rPr lang="ru-RU" sz="2000" b="1" dirty="0"/>
              <a:t>система управления базами данных</a:t>
            </a:r>
            <a:r>
              <a:rPr lang="ru-RU" sz="2000" dirty="0"/>
              <a:t>) – программный комплекс для доступа к этим данным и работы с ними.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596" y="1566837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Примеры: </a:t>
            </a:r>
            <a:r>
              <a:rPr lang="en-US" sz="2000" b="1" dirty="0"/>
              <a:t>Microsoft Access</a:t>
            </a:r>
            <a:r>
              <a:rPr lang="en-US" sz="2000" dirty="0"/>
              <a:t>, Microsoft SQL Server, </a:t>
            </a:r>
            <a:r>
              <a:rPr lang="en-US" sz="2000" dirty="0" err="1"/>
              <a:t>MySQL</a:t>
            </a:r>
            <a:r>
              <a:rPr lang="en-US" sz="2000" dirty="0"/>
              <a:t>, </a:t>
            </a:r>
            <a:r>
              <a:rPr lang="en-US" sz="2000" dirty="0" err="1"/>
              <a:t>PostgeSQL</a:t>
            </a:r>
            <a:r>
              <a:rPr lang="en-US" sz="2000" dirty="0"/>
              <a:t>, </a:t>
            </a:r>
            <a:r>
              <a:rPr lang="ru-RU" sz="2000" dirty="0" err="1"/>
              <a:t>Oracle</a:t>
            </a:r>
            <a:r>
              <a:rPr lang="ru-RU" sz="2000" dirty="0"/>
              <a:t> </a:t>
            </a:r>
            <a:r>
              <a:rPr lang="ru-RU" sz="2000" dirty="0" err="1"/>
              <a:t>Database</a:t>
            </a:r>
            <a:r>
              <a:rPr lang="en-US" sz="2000" dirty="0"/>
              <a:t>, </a:t>
            </a:r>
            <a:r>
              <a:rPr lang="en-GB" sz="2000" dirty="0"/>
              <a:t>Firebird, </a:t>
            </a:r>
            <a:r>
              <a:rPr lang="ru-RU" sz="2000" dirty="0"/>
              <a:t>Линтер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596" y="2370123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СУБД</a:t>
            </a:r>
            <a:r>
              <a:rPr lang="ru-RU" sz="2000" dirty="0"/>
              <a:t>  организует структуру, способ хранения БД и обрабатывает </a:t>
            </a:r>
            <a:r>
              <a:rPr lang="ru-RU" sz="2000" b="1" dirty="0"/>
              <a:t>запросы</a:t>
            </a:r>
            <a:r>
              <a:rPr lang="ru-RU" sz="2000" dirty="0"/>
              <a:t> к БД. Основные виды запросов:</a:t>
            </a:r>
          </a:p>
          <a:p>
            <a:pPr marL="355600" indent="-177800" algn="just">
              <a:buFont typeface="Arial" pitchFamily="34" charset="0"/>
              <a:buChar char="•"/>
            </a:pPr>
            <a:r>
              <a:rPr lang="ru-RU" sz="2000" dirty="0"/>
              <a:t>на создание и изменение структуры;</a:t>
            </a:r>
          </a:p>
          <a:p>
            <a:pPr marL="355600" indent="-177800" algn="just">
              <a:buFont typeface="Arial" pitchFamily="34" charset="0"/>
              <a:buChar char="•"/>
            </a:pPr>
            <a:r>
              <a:rPr lang="ru-RU" sz="2000" dirty="0"/>
              <a:t>на поиск и выборку данных;</a:t>
            </a:r>
          </a:p>
          <a:p>
            <a:pPr marL="355600" indent="-177800" algn="just">
              <a:buFont typeface="Arial" pitchFamily="34" charset="0"/>
              <a:buChar char="•"/>
            </a:pPr>
            <a:r>
              <a:rPr lang="ru-RU" sz="2000" dirty="0"/>
              <a:t>на добавление, изменение и удаление данных </a:t>
            </a:r>
          </a:p>
          <a:p>
            <a:pPr marL="355600" indent="-177800" algn="just">
              <a:buFont typeface="Arial" pitchFamily="34" charset="0"/>
              <a:buChar char="•"/>
            </a:pPr>
            <a:r>
              <a:rPr lang="ru-RU" sz="2000" dirty="0"/>
              <a:t>контроль правильности (согласованности) данных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8596" y="4697984"/>
            <a:ext cx="79296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Помимо этого в СУБД может быть частично или полностью реализована бизнес-логика и представление данных: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функции обработки данных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оконные формы для ввода-вывода данных в удобной формы</a:t>
            </a:r>
          </a:p>
          <a:p>
            <a:pPr marL="363538" indent="-174625" algn="just">
              <a:buFont typeface="Arial" pitchFamily="34" charset="0"/>
              <a:buChar char="•"/>
            </a:pPr>
            <a:r>
              <a:rPr lang="ru-RU" sz="2000" dirty="0"/>
              <a:t>генерация отчетов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8596" y="4305312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СУБД</a:t>
            </a:r>
            <a:r>
              <a:rPr lang="ru-RU" sz="2000" dirty="0"/>
              <a:t>  предоставляет средства администрирования БД.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Access</a:t>
            </a:r>
            <a:endParaRPr lang="ru-RU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544" y="1019142"/>
            <a:ext cx="8251938" cy="38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11161" y="5035572"/>
            <a:ext cx="66073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/>
              <a:t>локальные БД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«все в одном»: и СУБД, и бизнес-логика, и представление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входит в состав </a:t>
            </a:r>
            <a:r>
              <a:rPr lang="en-US" sz="2000" dirty="0"/>
              <a:t>Office</a:t>
            </a:r>
            <a:endParaRPr lang="ru-RU" sz="2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БД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135" y="1238220"/>
            <a:ext cx="76312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173038"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По способу структурирования данных:</a:t>
            </a:r>
          </a:p>
          <a:p>
            <a:pPr marL="355600" indent="-173038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u="sng" dirty="0"/>
              <a:t>Реляционная</a:t>
            </a:r>
            <a:r>
              <a:rPr lang="ru-RU" sz="2000" dirty="0"/>
              <a:t> (</a:t>
            </a:r>
            <a:r>
              <a:rPr lang="ru-RU" sz="2000" b="1" u="sng" dirty="0"/>
              <a:t>табличная</a:t>
            </a:r>
            <a:r>
              <a:rPr lang="ru-RU" sz="2000" dirty="0"/>
              <a:t>, от англ. </a:t>
            </a:r>
            <a:r>
              <a:rPr lang="en-US" sz="2000" i="1" dirty="0"/>
              <a:t>relation</a:t>
            </a:r>
            <a:r>
              <a:rPr lang="en-US" sz="2000" dirty="0"/>
              <a:t> – </a:t>
            </a:r>
            <a:r>
              <a:rPr lang="ru-RU" sz="2000" dirty="0"/>
              <a:t>отношение, связь) – БД представляет собой совокупность </a:t>
            </a:r>
            <a:r>
              <a:rPr lang="ru-RU" sz="2000" b="1" dirty="0"/>
              <a:t>взаимосвязанных таблиц</a:t>
            </a:r>
            <a:r>
              <a:rPr lang="ru-RU" sz="2000" dirty="0"/>
              <a:t>. Самые распространенные на сегодняшний день (</a:t>
            </a:r>
            <a:r>
              <a:rPr lang="ru-RU" sz="2000" b="1" dirty="0"/>
              <a:t>99%</a:t>
            </a:r>
            <a:r>
              <a:rPr lang="ru-RU" sz="2000" dirty="0"/>
              <a:t>).</a:t>
            </a:r>
          </a:p>
          <a:p>
            <a:pPr marL="355600" indent="-173038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/>
              <a:t>Иерархическая</a:t>
            </a:r>
            <a:r>
              <a:rPr lang="ru-RU" sz="2000" dirty="0"/>
              <a:t> – БД организуется в виде дерева, состоящего из объектов (данных) различных уровней.</a:t>
            </a:r>
          </a:p>
          <a:p>
            <a:pPr marL="355600" indent="-173038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/>
              <a:t>Сетевая</a:t>
            </a:r>
            <a:r>
              <a:rPr lang="ru-RU" sz="2000" dirty="0"/>
              <a:t> – расширение иерархической модели. Допускаются любые связи между данными, а не только в виде иерархии.</a:t>
            </a:r>
          </a:p>
          <a:p>
            <a:pPr marL="355600" indent="-173038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1" dirty="0"/>
              <a:t>Объектно-ориентированная</a:t>
            </a:r>
            <a:r>
              <a:rPr lang="ru-RU" sz="2000" dirty="0"/>
              <a:t> – данные представляются в виде объектов определенного класса, имеющих атрибуты и методы.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622" y="5510241"/>
            <a:ext cx="7704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Сегодня структурировать данные = представить их в виде таблиц и связей.</a:t>
            </a:r>
          </a:p>
        </p:txBody>
      </p:sp>
      <p:sp>
        <p:nvSpPr>
          <p:cNvPr id="8" name="Овал 7"/>
          <p:cNvSpPr/>
          <p:nvPr/>
        </p:nvSpPr>
        <p:spPr>
          <a:xfrm>
            <a:off x="774648" y="1822428"/>
            <a:ext cx="146052" cy="146052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" name="Овал 8"/>
          <p:cNvSpPr/>
          <p:nvPr/>
        </p:nvSpPr>
        <p:spPr>
          <a:xfrm>
            <a:off x="774648" y="4414851"/>
            <a:ext cx="146052" cy="146052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cxnSp>
        <p:nvCxnSpPr>
          <p:cNvPr id="11" name="Shape 10"/>
          <p:cNvCxnSpPr>
            <a:stCxn id="9" idx="2"/>
            <a:endCxn id="8" idx="2"/>
          </p:cNvCxnSpPr>
          <p:nvPr/>
        </p:nvCxnSpPr>
        <p:spPr>
          <a:xfrm rot="10800000">
            <a:off x="774648" y="1895455"/>
            <a:ext cx="1588" cy="2592423"/>
          </a:xfrm>
          <a:prstGeom prst="bentConnector3">
            <a:avLst>
              <a:gd name="adj1" fmla="val 14395466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Табличная БД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4648" y="1384272"/>
            <a:ext cx="3140118" cy="9128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Однотабличное представление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56208" y="1384272"/>
            <a:ext cx="3140118" cy="9128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Многотабличное представление</a:t>
            </a:r>
          </a:p>
        </p:txBody>
      </p:sp>
      <p:cxnSp>
        <p:nvCxnSpPr>
          <p:cNvPr id="6" name="Прямая со стрелкой 5"/>
          <p:cNvCxnSpPr>
            <a:endCxn id="3" idx="0"/>
          </p:cNvCxnSpPr>
          <p:nvPr/>
        </p:nvCxnSpPr>
        <p:spPr>
          <a:xfrm rot="10800000" flipV="1">
            <a:off x="2344708" y="690524"/>
            <a:ext cx="985851" cy="6937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endCxn id="4" idx="0"/>
          </p:cNvCxnSpPr>
          <p:nvPr/>
        </p:nvCxnSpPr>
        <p:spPr>
          <a:xfrm>
            <a:off x="5703903" y="727038"/>
            <a:ext cx="1022364" cy="657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4648" y="2443149"/>
            <a:ext cx="343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одна большая таблица, в которой находится все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9695" y="2443149"/>
            <a:ext cx="343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itchFamily="34" charset="0"/>
              <a:buChar char="•"/>
            </a:pPr>
            <a:r>
              <a:rPr lang="ru-RU" sz="2000" dirty="0"/>
              <a:t>много таблиц и связей между ними</a:t>
            </a:r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4024305" y="1603350"/>
            <a:ext cx="985851" cy="438156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11161" y="3465513"/>
            <a:ext cx="759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Из нескольких таблиц можно собрать одну большую, а одну большую можно разбить на несколько отдельных.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4187" y="4633929"/>
            <a:ext cx="730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БД столбцы таблицы называются </a:t>
            </a:r>
            <a:r>
              <a:rPr lang="ru-RU" sz="2000" b="1" dirty="0"/>
              <a:t>полями</a:t>
            </a:r>
            <a:r>
              <a:rPr lang="ru-RU" sz="2000" dirty="0"/>
              <a:t>, а строки – </a:t>
            </a:r>
            <a:r>
              <a:rPr lang="ru-RU" sz="2000" b="1" dirty="0"/>
              <a:t>записями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- Аптеки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161" y="1420785"/>
            <a:ext cx="7594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БД хранятся сведения о наличии лекарственных средств в аптеках Самарской области. Необходимо хранить описание препарата (название, форма выпуска, дозировка, …), цена и количество препарата в наличии, название, адрес, телефон аптеки.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Пример: Однотабличное представление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63464" y="654012"/>
          <a:ext cx="8617068" cy="6025548"/>
        </p:xfrm>
        <a:graphic>
          <a:graphicData uri="http://schemas.openxmlformats.org/drawingml/2006/table">
            <a:tbl>
              <a:tblPr firstRow="1"/>
              <a:tblGrid>
                <a:gridCol w="1277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5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63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68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7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0">
                <a:tc gridSpan="10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Наличие лекарственных средств в аптеках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 err="1">
                          <a:latin typeface="+mn-lt"/>
                          <a:ea typeface="Calibri"/>
                          <a:cs typeface="Times New Roman"/>
                        </a:rPr>
                        <a:t>Наимено-вание</a:t>
                      </a:r>
                      <a:endParaRPr lang="ru-RU" sz="1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 err="1">
                          <a:latin typeface="+mn-lt"/>
                          <a:ea typeface="Calibri"/>
                          <a:cs typeface="Times New Roman"/>
                        </a:rPr>
                        <a:t>Дози-ровка</a:t>
                      </a:r>
                      <a:endParaRPr lang="ru-RU" sz="1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/>
                        <a:t>251,00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пр. Ленина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336-55-14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239,20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ул. Садовая, 85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453-52-54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108,00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Парацетамол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53,10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ул. Садовая, 85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453-52-54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2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Парацетамол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суспензия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 мл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83,40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2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Мазь</a:t>
                      </a:r>
                      <a:r>
                        <a:rPr lang="ru-RU" sz="1600" baseline="0" dirty="0">
                          <a:latin typeface="+mn-lt"/>
                          <a:ea typeface="Calibri"/>
                          <a:cs typeface="Times New Roman"/>
                        </a:rPr>
                        <a:t> Вишневского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туба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30 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81,90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+mn-lt"/>
                          <a:ea typeface="Calibri"/>
                          <a:cs typeface="Times New Roman"/>
                        </a:rPr>
                        <a:t>Самра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ул. Садовая, 85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453-52-54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2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Мазь</a:t>
                      </a:r>
                      <a:r>
                        <a:rPr lang="ru-RU" sz="1600" baseline="0" dirty="0">
                          <a:latin typeface="+mn-lt"/>
                          <a:ea typeface="Calibri"/>
                          <a:cs typeface="Times New Roman"/>
                        </a:rPr>
                        <a:t> Вишневского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туба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30 г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79,16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2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Мазь</a:t>
                      </a:r>
                      <a:r>
                        <a:rPr lang="ru-RU" sz="1600" baseline="0" dirty="0">
                          <a:latin typeface="+mn-lt"/>
                          <a:ea typeface="Calibri"/>
                          <a:cs typeface="Times New Roman"/>
                        </a:rPr>
                        <a:t> Вишневского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туба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30 г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86,35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пр. Ленина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336-55-14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2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Бинт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упаковка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 м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21,07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пр. Ленина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336-55-14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72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Вата стерильная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упаковка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50 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16,00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Аптека №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721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Однотабличное представление данных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4648" y="1420785"/>
            <a:ext cx="755819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dirty="0"/>
              <a:t>Достоинства: 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все данные хранятся в одном месте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облегчает поиск и сортировку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+"/>
            </a:pPr>
            <a:r>
              <a:rPr lang="ru-RU" sz="2000" dirty="0"/>
              <a:t>ускоряет выдачу запросов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Недостатки: 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данные повторяются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увеличивается объем БД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увеличивается вероятность ошибки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при большом объеме данных поиск, наоборот, замедляется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в одной таблице невозможно или очень сложно показать разные типы связей</a:t>
            </a:r>
          </a:p>
          <a:p>
            <a:pPr lvl="1" algn="just">
              <a:spcBef>
                <a:spcPts val="600"/>
              </a:spcBef>
              <a:buFont typeface="Calibri" pitchFamily="34" charset="0"/>
              <a:buChar char="−"/>
            </a:pPr>
            <a:r>
              <a:rPr lang="ru-RU" sz="2000" dirty="0"/>
              <a:t>неудобно изменять структуру данных (добавлять столбцы)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Продолжение примера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8596" y="3721104"/>
          <a:ext cx="7777270" cy="1920240"/>
        </p:xfrm>
        <a:graphic>
          <a:graphicData uri="http://schemas.openxmlformats.org/drawingml/2006/table">
            <a:tbl>
              <a:tblPr/>
              <a:tblGrid>
                <a:gridCol w="1095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0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7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21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8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Наличие лекарственных средств в аптеках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 err="1">
                          <a:latin typeface="+mn-lt"/>
                          <a:ea typeface="Calibri"/>
                          <a:cs typeface="Times New Roman"/>
                        </a:rPr>
                        <a:t>Наимено-вание</a:t>
                      </a:r>
                      <a:endParaRPr lang="ru-RU" sz="1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 err="1">
                          <a:latin typeface="+mn-lt"/>
                          <a:ea typeface="Calibri"/>
                          <a:cs typeface="Times New Roman"/>
                        </a:rPr>
                        <a:t>Дози-ровка</a:t>
                      </a:r>
                      <a:endParaRPr lang="ru-RU" sz="1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/>
                        <a:t>251,00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239,20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108,00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965428" y="1457298"/>
          <a:ext cx="5657497" cy="1371600"/>
        </p:xfrm>
        <a:graphic>
          <a:graphicData uri="http://schemas.openxmlformats.org/drawingml/2006/table">
            <a:tbl>
              <a:tblPr/>
              <a:tblGrid>
                <a:gridCol w="1212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1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5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840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851" marR="638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пр. Ленина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336-55-14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Садовая, 85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453-52-54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Левая фигурная скобка 4"/>
          <p:cNvSpPr/>
          <p:nvPr/>
        </p:nvSpPr>
        <p:spPr>
          <a:xfrm rot="16200000">
            <a:off x="4097331" y="1676376"/>
            <a:ext cx="255591" cy="2519397"/>
          </a:xfrm>
          <a:prstGeom prst="leftBrace">
            <a:avLst>
              <a:gd name="adj1" fmla="val 56209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Левая фигурная скобка 5"/>
          <p:cNvSpPr/>
          <p:nvPr/>
        </p:nvSpPr>
        <p:spPr>
          <a:xfrm rot="5400000">
            <a:off x="7127910" y="2698740"/>
            <a:ext cx="255590" cy="2300319"/>
          </a:xfrm>
          <a:prstGeom prst="leftBrace">
            <a:avLst>
              <a:gd name="adj1" fmla="val 56209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Shape 7"/>
          <p:cNvCxnSpPr>
            <a:stCxn id="5" idx="1"/>
            <a:endCxn id="6" idx="1"/>
          </p:cNvCxnSpPr>
          <p:nvPr/>
        </p:nvCxnSpPr>
        <p:spPr>
          <a:xfrm rot="16200000" flipH="1">
            <a:off x="5411799" y="1877198"/>
            <a:ext cx="657235" cy="3030578"/>
          </a:xfrm>
          <a:prstGeom prst="bentConnector5">
            <a:avLst>
              <a:gd name="adj1" fmla="val 34782"/>
              <a:gd name="adj2" fmla="val 50000"/>
              <a:gd name="adj3" fmla="val 6521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2083" y="982629"/>
            <a:ext cx="799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Выделим аптеки в отдельную таблицу.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570" y="5875371"/>
            <a:ext cx="799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Из этих двух таблиц можно опять «собрать» первоначальную.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систем по степени автоматизации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786" y="1500174"/>
            <a:ext cx="75724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/>
              <a:t>ручные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/>
              <a:t>механические</a:t>
            </a:r>
          </a:p>
          <a:p>
            <a:pPr marL="174625" indent="-174625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/>
              <a:t>автоматизированные</a:t>
            </a:r>
            <a:r>
              <a:rPr lang="ru-RU" sz="2000" dirty="0"/>
              <a:t> (часть работы выполняет машина, но окончательное решение принимает человек)</a:t>
            </a:r>
            <a:endParaRPr lang="ru-RU" sz="2000" b="1" dirty="0"/>
          </a:p>
          <a:p>
            <a:pPr marL="174625" indent="-174625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/>
              <a:t>автоматические </a:t>
            </a:r>
            <a:r>
              <a:rPr lang="ru-RU" sz="2000" dirty="0"/>
              <a:t>(работают полностью без участия человека, кроме, возможно, пуско-наладочных работ)</a:t>
            </a:r>
            <a:endParaRPr lang="ru-RU" sz="2000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Продолжение примера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65109" y="3920151"/>
          <a:ext cx="6779118" cy="1920240"/>
        </p:xfrm>
        <a:graphic>
          <a:graphicData uri="http://schemas.openxmlformats.org/drawingml/2006/table">
            <a:tbl>
              <a:tblPr/>
              <a:tblGrid>
                <a:gridCol w="1095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0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30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Наличие лекарственных средств в аптеках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 err="1">
                          <a:latin typeface="+mn-lt"/>
                          <a:ea typeface="Calibri"/>
                          <a:cs typeface="Times New Roman"/>
                        </a:rPr>
                        <a:t>Наимено-вание</a:t>
                      </a:r>
                      <a:endParaRPr lang="ru-RU" sz="1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 err="1">
                          <a:latin typeface="+mn-lt"/>
                          <a:ea typeface="Calibri"/>
                          <a:cs typeface="Times New Roman"/>
                        </a:rPr>
                        <a:t>Дози-ровка</a:t>
                      </a:r>
                      <a:endParaRPr lang="ru-RU" sz="1800" i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Код аптеки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/>
                        <a:t>251,00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239,20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108,00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003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…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28596" y="873090"/>
            <a:ext cx="7923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Проблема: в одном городе может быть несколько аптек с одинаковыми названиями (например, сеть аптек). Добавим код аптеки для однозначности и уменьшения размера таблицы.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81220" y="1875423"/>
          <a:ext cx="6329420" cy="1371600"/>
        </p:xfrm>
        <a:graphic>
          <a:graphicData uri="http://schemas.openxmlformats.org/drawingml/2006/table">
            <a:tbl>
              <a:tblPr/>
              <a:tblGrid>
                <a:gridCol w="671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1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40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851" marR="638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пр. Ленина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336-55-14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Садовая, 85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453-52-54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003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 rot="5400000">
            <a:off x="2545528" y="3500251"/>
            <a:ext cx="47466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H="1">
            <a:off x="6689755" y="3956664"/>
            <a:ext cx="438154" cy="1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782863" y="3737586"/>
            <a:ext cx="412596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8596" y="6059469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Для человека коды неудобны, а для компьютера – очень удобны.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Многотабличное представление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38135" y="4451364"/>
          <a:ext cx="7923320" cy="1920240"/>
        </p:xfrm>
        <a:graphic>
          <a:graphicData uri="http://schemas.openxmlformats.org/drawingml/2006/table">
            <a:tbl>
              <a:tblPr/>
              <a:tblGrid>
                <a:gridCol w="1320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9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Штрих-код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Дозировка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4578375344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4573845784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Парацетамол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4587385473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Парацетамол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суспензия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 мл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4583854944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Мазь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/>
                        </a:rPr>
                        <a:t> Вишневского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туба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30 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2454247" y="2443149"/>
          <a:ext cx="3906890" cy="1671910"/>
        </p:xfrm>
        <a:graphic>
          <a:graphicData uri="http://schemas.openxmlformats.org/drawingml/2006/table">
            <a:tbl>
              <a:tblPr/>
              <a:tblGrid>
                <a:gridCol w="1341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29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Наличие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/>
                        <a:t>251,00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239,20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4573845784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53,10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4587385473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003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83,40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84186" y="800064"/>
          <a:ext cx="6329420" cy="1371600"/>
        </p:xfrm>
        <a:graphic>
          <a:graphicData uri="http://schemas.openxmlformats.org/drawingml/2006/table">
            <a:tbl>
              <a:tblPr/>
              <a:tblGrid>
                <a:gridCol w="671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1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40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851" marR="638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пр. Ленина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336-55-14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Садовая, 85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453-52-54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003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2" name="Прямая соединительная линия 41"/>
          <p:cNvCxnSpPr/>
          <p:nvPr/>
        </p:nvCxnSpPr>
        <p:spPr>
          <a:xfrm rot="5400000">
            <a:off x="4135896" y="2554740"/>
            <a:ext cx="288000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1141317" y="2295557"/>
            <a:ext cx="216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249317" y="2406636"/>
            <a:ext cx="3024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 flipH="1" flipV="1">
            <a:off x="1762551" y="4595364"/>
            <a:ext cx="288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906551" y="4451364"/>
            <a:ext cx="1260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 flipH="1" flipV="1">
            <a:off x="3021712" y="4283953"/>
            <a:ext cx="32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Многотабличное представление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38135" y="4451364"/>
          <a:ext cx="7923320" cy="1920240"/>
        </p:xfrm>
        <a:graphic>
          <a:graphicData uri="http://schemas.openxmlformats.org/drawingml/2006/table">
            <a:tbl>
              <a:tblPr/>
              <a:tblGrid>
                <a:gridCol w="1320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9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Штрих-код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Дозировка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4578375344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Аспирин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4573845784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Парацетамол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таблетки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500 мг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4587385473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Парацетамол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суспензия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 мл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4583854944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Мазь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/>
                        </a:rPr>
                        <a:t> Вишневского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туба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30 г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827591" y="2589201"/>
          <a:ext cx="4133844" cy="1371600"/>
        </p:xfrm>
        <a:graphic>
          <a:graphicData uri="http://schemas.openxmlformats.org/drawingml/2006/table">
            <a:tbl>
              <a:tblPr/>
              <a:tblGrid>
                <a:gridCol w="92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Продажа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Дата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21.01.17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22.01.17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4573845784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21.01.17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4583854944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555570" y="2370123"/>
          <a:ext cx="3906890" cy="1671910"/>
        </p:xfrm>
        <a:graphic>
          <a:graphicData uri="http://schemas.openxmlformats.org/drawingml/2006/table">
            <a:tbl>
              <a:tblPr/>
              <a:tblGrid>
                <a:gridCol w="1341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29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Наличие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/>
                        <a:t>251,00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239,20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4573845784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53,10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4587385473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003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83,40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84186" y="800064"/>
          <a:ext cx="6329420" cy="1371600"/>
        </p:xfrm>
        <a:graphic>
          <a:graphicData uri="http://schemas.openxmlformats.org/drawingml/2006/table">
            <a:tbl>
              <a:tblPr/>
              <a:tblGrid>
                <a:gridCol w="671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1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40"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851" marR="638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Светлана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пр. Ленина 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336-55-14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Садовая, 85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453-52-54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003</a:t>
                      </a:r>
                    </a:p>
                  </a:txBody>
                  <a:tcPr marL="63851" marR="63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Аптека №1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ул. Дизельная, 11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11-18-14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72396" y="642918"/>
          <a:ext cx="1148715" cy="1371600"/>
        </p:xfrm>
        <a:graphic>
          <a:graphicData uri="http://schemas.openxmlformats.org/drawingml/2006/table">
            <a:tbl>
              <a:tblPr/>
              <a:tblGrid>
                <a:gridCol w="114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 err="1">
                          <a:latin typeface="+mn-lt"/>
                          <a:ea typeface="Calibri"/>
                          <a:cs typeface="Times New Roman"/>
                        </a:rPr>
                        <a:t>Нас.пункт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Самара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Сызрань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Тольятти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8" name="Прямая соединительная линия 27"/>
          <p:cNvCxnSpPr/>
          <p:nvPr/>
        </p:nvCxnSpPr>
        <p:spPr>
          <a:xfrm rot="5400000">
            <a:off x="2784915" y="911655"/>
            <a:ext cx="288000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928915" y="763551"/>
            <a:ext cx="4670455" cy="15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2054655" y="2517201"/>
            <a:ext cx="288000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8042787" y="2623662"/>
            <a:ext cx="507078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1158035" y="2278840"/>
            <a:ext cx="18256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249317" y="2370123"/>
            <a:ext cx="704700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5400000" flipH="1" flipV="1">
            <a:off x="1726551" y="4521825"/>
            <a:ext cx="360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5400000" flipH="1" flipV="1">
            <a:off x="6181931" y="4155901"/>
            <a:ext cx="360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997650" y="4341825"/>
            <a:ext cx="5364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 flipH="1" flipV="1">
            <a:off x="850520" y="4192927"/>
            <a:ext cx="288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Многотабличное представление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1384272"/>
            <a:ext cx="79233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между таблицами существуют связи (данные из одной таблицы подставляются в другую)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СУБД позволяет из нескольких таблиц «собрать» одну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не приходится много раз повторять одно и то же (экономится место и нет расхождений в данных)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таблицы относительно независимы (можно добавлять и удалять новые таблицы, столбцы в таблицах, не перерабатывая полностью всю базу данных)</a:t>
            </a:r>
          </a:p>
          <a:p>
            <a:pPr marL="174625" indent="-174625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/>
              <a:t>можно контролировать правильность данных (например, нельзя добавить аптеку в несуществующем городе)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данных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48" y="843278"/>
            <a:ext cx="7429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ru-RU" sz="2000" dirty="0"/>
              <a:t>Таблицы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2000" dirty="0"/>
              <a:t>Содержание таблиц (столбцы и их типы данных)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2000" dirty="0"/>
              <a:t>Связи между таблицами</a:t>
            </a: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/>
        </p:nvGraphicFramePr>
        <p:xfrm>
          <a:off x="500034" y="3555434"/>
          <a:ext cx="1979933" cy="1371600"/>
        </p:xfrm>
        <a:graphic>
          <a:graphicData uri="http://schemas.openxmlformats.org/drawingml/2006/table">
            <a:tbl>
              <a:tblPr/>
              <a:tblGrid>
                <a:gridCol w="1979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Штрих-код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Дозировка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3143240" y="2483864"/>
          <a:ext cx="1551305" cy="109728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Дата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Кол-во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5357818" y="3841186"/>
          <a:ext cx="2000264" cy="1371600"/>
        </p:xfrm>
        <a:graphic>
          <a:graphicData uri="http://schemas.openxmlformats.org/drawingml/2006/table">
            <a:tbl>
              <a:tblPr/>
              <a:tblGrid>
                <a:gridCol w="200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6500826" y="2626740"/>
          <a:ext cx="1551305" cy="27432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3143240" y="4984194"/>
          <a:ext cx="1551305" cy="109728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5443675" y="3471854"/>
            <a:ext cx="87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latin typeface="+mn-lt"/>
                <a:ea typeface="Calibri"/>
                <a:cs typeface="Times New Roman"/>
              </a:rPr>
              <a:t>Аптека</a:t>
            </a:r>
            <a:endParaRPr lang="ru-RU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43240" y="4627004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latin typeface="+mn-lt"/>
                <a:ea typeface="Calibri"/>
                <a:cs typeface="Times New Roman"/>
              </a:rPr>
              <a:t>Наличие</a:t>
            </a:r>
            <a:endParaRPr lang="ru-RU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143240" y="2114532"/>
            <a:ext cx="110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Продажа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500034" y="3198244"/>
            <a:ext cx="113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Препарат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500826" y="2269550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err="1">
                <a:latin typeface="+mn-lt"/>
                <a:ea typeface="Calibri"/>
                <a:cs typeface="Times New Roman"/>
              </a:rPr>
              <a:t>Нас.пункт</a:t>
            </a:r>
            <a:endParaRPr lang="ru-RU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2500298" y="3698310"/>
            <a:ext cx="28575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1679555" y="4018987"/>
            <a:ext cx="221457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786050" y="2912492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2786050" y="5127070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5400000">
            <a:off x="4108447" y="4447615"/>
            <a:ext cx="1928826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725992" y="3483996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4714876" y="5412822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072066" y="3984062"/>
            <a:ext cx="28575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8072462" y="2769616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358082" y="4555566"/>
            <a:ext cx="107157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7537471" y="3661797"/>
            <a:ext cx="178595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Пример: Схема данных </a:t>
            </a:r>
            <a:r>
              <a:rPr lang="en-US" dirty="0"/>
              <a:t>Wiki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92" y="873090"/>
            <a:ext cx="8508445" cy="536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данных: типы связей</a:t>
            </a: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/>
        </p:nvGraphicFramePr>
        <p:xfrm>
          <a:off x="774648" y="3502026"/>
          <a:ext cx="1979933" cy="1371600"/>
        </p:xfrm>
        <a:graphic>
          <a:graphicData uri="http://schemas.openxmlformats.org/drawingml/2006/table">
            <a:tbl>
              <a:tblPr/>
              <a:tblGrid>
                <a:gridCol w="1979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Штрих-код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Дозировка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3417854" y="2430456"/>
          <a:ext cx="1551305" cy="109728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Дата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Кол-во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5632432" y="3787778"/>
          <a:ext cx="2000264" cy="1371600"/>
        </p:xfrm>
        <a:graphic>
          <a:graphicData uri="http://schemas.openxmlformats.org/drawingml/2006/table">
            <a:tbl>
              <a:tblPr/>
              <a:tblGrid>
                <a:gridCol w="200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6380160" y="2687599"/>
          <a:ext cx="1551305" cy="27432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/>
        </p:nvGraphicFramePr>
        <p:xfrm>
          <a:off x="3422607" y="4549762"/>
          <a:ext cx="1551305" cy="109728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5718289" y="3418446"/>
            <a:ext cx="87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latin typeface="+mn-lt"/>
                <a:ea typeface="Calibri"/>
                <a:cs typeface="Times New Roman"/>
              </a:rPr>
              <a:t>Аптека</a:t>
            </a:r>
            <a:endParaRPr lang="ru-RU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22607" y="4192572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latin typeface="+mn-lt"/>
                <a:ea typeface="Calibri"/>
                <a:cs typeface="Times New Roman"/>
              </a:rPr>
              <a:t>Наличие</a:t>
            </a:r>
            <a:endParaRPr lang="ru-RU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403584" y="2078019"/>
            <a:ext cx="110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Продажа</a:t>
            </a:r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74648" y="3144836"/>
            <a:ext cx="113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Препарат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380160" y="2330409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err="1">
                <a:latin typeface="+mn-lt"/>
                <a:ea typeface="Calibri"/>
                <a:cs typeface="Times New Roman"/>
              </a:rPr>
              <a:t>Нас.пункт</a:t>
            </a:r>
            <a:endParaRPr lang="ru-RU" dirty="0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2774912" y="3644902"/>
            <a:ext cx="28575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2144252" y="3777083"/>
            <a:ext cx="18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060664" y="2859084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065417" y="4692638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16200000" flipH="1">
            <a:off x="4574367" y="4204489"/>
            <a:ext cx="1557330" cy="9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000606" y="3430588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4994243" y="4978390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346680" y="3930654"/>
            <a:ext cx="28575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7951796" y="2830475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632696" y="4548174"/>
            <a:ext cx="684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7470143" y="3678857"/>
            <a:ext cx="1692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84451" y="2474898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952691" y="4686297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92666" y="3059106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992666" y="4987918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765373" y="327818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211744" y="393541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1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913706" y="2833651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58115" y="4519626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46031" y="754580"/>
            <a:ext cx="8251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 схеме данных показываются связи между </a:t>
            </a:r>
            <a:r>
              <a:rPr lang="ru-RU" sz="2000" b="1" dirty="0"/>
              <a:t>полями</a:t>
            </a:r>
            <a:r>
              <a:rPr lang="ru-RU" sz="2000" dirty="0"/>
              <a:t> таблиц:</a:t>
            </a:r>
          </a:p>
          <a:p>
            <a:pPr marL="355600" lvl="1" indent="-173038" algn="just">
              <a:buFont typeface="Arial" pitchFamily="34" charset="0"/>
              <a:buChar char="•"/>
            </a:pPr>
            <a:r>
              <a:rPr lang="ru-RU" sz="2000" dirty="0" err="1"/>
              <a:t>Один-к-одному</a:t>
            </a:r>
            <a:r>
              <a:rPr lang="ru-RU" sz="2000" dirty="0"/>
              <a:t> (1-1)</a:t>
            </a:r>
          </a:p>
          <a:p>
            <a:pPr marL="355600" lvl="1" indent="-173038" algn="just">
              <a:buFont typeface="Arial" pitchFamily="34" charset="0"/>
              <a:buChar char="•"/>
            </a:pPr>
            <a:r>
              <a:rPr lang="ru-RU" sz="2000" dirty="0" err="1"/>
              <a:t>Один-ко-многим</a:t>
            </a:r>
            <a:r>
              <a:rPr lang="ru-RU" sz="2000" dirty="0"/>
              <a:t> (1-∞</a:t>
            </a:r>
            <a:r>
              <a:rPr lang="en-US" sz="2000" dirty="0"/>
              <a:t>;</a:t>
            </a:r>
            <a:r>
              <a:rPr lang="ru-RU" sz="2000" dirty="0"/>
              <a:t>1-</a:t>
            </a:r>
            <a:r>
              <a:rPr lang="en-US" sz="2000" dirty="0"/>
              <a:t>n)</a:t>
            </a:r>
          </a:p>
          <a:p>
            <a:pPr marL="355600" lvl="1" indent="-173038" algn="just">
              <a:buFont typeface="Arial" pitchFamily="34" charset="0"/>
              <a:buChar char="•"/>
            </a:pPr>
            <a:r>
              <a:rPr lang="ru-RU" sz="2000" dirty="0" err="1"/>
              <a:t>Многие-ко-многим</a:t>
            </a:r>
            <a:r>
              <a:rPr lang="ru-RU" sz="2000" dirty="0"/>
              <a:t> (∞-∞</a:t>
            </a:r>
            <a:r>
              <a:rPr lang="en-US" sz="2000" dirty="0"/>
              <a:t>;m</a:t>
            </a:r>
            <a:r>
              <a:rPr lang="ru-RU" sz="2000" dirty="0"/>
              <a:t>-</a:t>
            </a:r>
            <a:r>
              <a:rPr lang="en-US" sz="2000" dirty="0"/>
              <a:t>n) </a:t>
            </a:r>
            <a:r>
              <a:rPr lang="ru-RU" sz="2000" i="1" dirty="0"/>
              <a:t>в большинстве СУБД не используется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8596" y="5729319"/>
            <a:ext cx="795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одном городе может быть много аптек, но аптека может находиться только в одном городе.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связи 1-1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358856" y="1347759"/>
          <a:ext cx="1979933" cy="822960"/>
        </p:xfrm>
        <a:graphic>
          <a:graphicData uri="http://schemas.openxmlformats.org/drawingml/2006/table">
            <a:tbl>
              <a:tblPr/>
              <a:tblGrid>
                <a:gridCol w="1979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Номер зачетки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ФИО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Дата рождения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22343" y="982629"/>
            <a:ext cx="9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Студент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10156" y="1311246"/>
          <a:ext cx="2746706" cy="1645920"/>
        </p:xfrm>
        <a:graphic>
          <a:graphicData uri="http://schemas.openxmlformats.org/drawingml/2006/table">
            <a:tbl>
              <a:tblPr/>
              <a:tblGrid>
                <a:gridCol w="274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Номер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Направление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/>
                        </a:rPr>
                        <a:t> подготовки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Форма обучения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Курс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Дата зачисления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Дата выдачи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10156" y="941914"/>
            <a:ext cx="1897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Зачетна</a:t>
            </a:r>
            <a:r>
              <a:rPr lang="ru-RU" b="1" u="sng" dirty="0">
                <a:ea typeface="Calibri"/>
                <a:cs typeface="Times New Roman"/>
              </a:rPr>
              <a:t>я книжка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330558" y="1457298"/>
            <a:ext cx="167959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30558" y="109216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109216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1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1161" y="3282948"/>
            <a:ext cx="7594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Эти таблицы можно объединить в одну без увеличения объема данных.</a:t>
            </a:r>
          </a:p>
          <a:p>
            <a:r>
              <a:rPr lang="ru-RU" sz="2000" dirty="0"/>
              <a:t>Делать две таблицы имеет смысл:</a:t>
            </a:r>
          </a:p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студент может некоторое время быть без зачетки (при зачислении)</a:t>
            </a:r>
          </a:p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зачетку можно потерять, заменить</a:t>
            </a:r>
          </a:p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студент может отчислиться, а потом восстановиться</a:t>
            </a:r>
          </a:p>
          <a:p>
            <a:pPr marL="268288" indent="-174625">
              <a:buFont typeface="Arial" pitchFamily="34" charset="0"/>
              <a:buChar char="•"/>
            </a:pPr>
            <a:r>
              <a:rPr lang="ru-RU" sz="2000" dirty="0"/>
              <a:t>студент может учиться параллельно на нескольких направлениях и иметь несколько зачеток (связь превращается в 1-∞)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связи ∞-∞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622" y="909603"/>
            <a:ext cx="479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Создается через промежуточную таблицу.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5830" y="1895454"/>
            <a:ext cx="16589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Препарат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6629" y="1895454"/>
            <a:ext cx="1951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Аптека</a:t>
            </a:r>
          </a:p>
        </p:txBody>
      </p:sp>
      <p:sp>
        <p:nvSpPr>
          <p:cNvPr id="25" name="Ромб 24"/>
          <p:cNvSpPr/>
          <p:nvPr/>
        </p:nvSpPr>
        <p:spPr>
          <a:xfrm>
            <a:off x="3513112" y="1643039"/>
            <a:ext cx="1935200" cy="862020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dirty="0"/>
              <a:t>Наличие</a:t>
            </a:r>
          </a:p>
        </p:txBody>
      </p:sp>
      <p:cxnSp>
        <p:nvCxnSpPr>
          <p:cNvPr id="26" name="Прямая соединительная линия 25"/>
          <p:cNvCxnSpPr>
            <a:stCxn id="23" idx="3"/>
            <a:endCxn id="25" idx="1"/>
          </p:cNvCxnSpPr>
          <p:nvPr/>
        </p:nvCxnSpPr>
        <p:spPr>
          <a:xfrm flipV="1">
            <a:off x="2944795" y="2074049"/>
            <a:ext cx="568317" cy="60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25" idx="3"/>
            <a:endCxn id="24" idx="1"/>
          </p:cNvCxnSpPr>
          <p:nvPr/>
        </p:nvCxnSpPr>
        <p:spPr>
          <a:xfrm>
            <a:off x="5448312" y="2074049"/>
            <a:ext cx="568317" cy="60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28915" y="1679552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594364" y="1679552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74648" y="2881305"/>
            <a:ext cx="7375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Связь </a:t>
            </a:r>
            <a:r>
              <a:rPr lang="ru-RU" sz="2000" dirty="0" err="1"/>
              <a:t>многие-ко-многим</a:t>
            </a:r>
            <a:r>
              <a:rPr lang="ru-RU" sz="2000" dirty="0"/>
              <a:t> превращается в две связи </a:t>
            </a:r>
            <a:r>
              <a:rPr lang="ru-RU" sz="2000" dirty="0" err="1"/>
              <a:t>один-ко-многим</a:t>
            </a:r>
            <a:r>
              <a:rPr lang="ru-RU" sz="2000" dirty="0"/>
              <a:t>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4648" y="3867156"/>
            <a:ext cx="7375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одной аптеке продается много препаратов. Один препарат может быть в наличии во многих аптеках.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Еще пример связи ∞-∞: авторство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85830" y="1384272"/>
            <a:ext cx="16589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Автор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6629" y="1384272"/>
            <a:ext cx="1951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Произведение</a:t>
            </a:r>
          </a:p>
        </p:txBody>
      </p:sp>
      <p:sp>
        <p:nvSpPr>
          <p:cNvPr id="42" name="Ромб 41"/>
          <p:cNvSpPr/>
          <p:nvPr/>
        </p:nvSpPr>
        <p:spPr>
          <a:xfrm>
            <a:off x="3440097" y="1131857"/>
            <a:ext cx="2081230" cy="862020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dirty="0"/>
              <a:t>Авторство</a:t>
            </a:r>
          </a:p>
        </p:txBody>
      </p:sp>
      <p:cxnSp>
        <p:nvCxnSpPr>
          <p:cNvPr id="43" name="Прямая соединительная линия 42"/>
          <p:cNvCxnSpPr>
            <a:stCxn id="40" idx="3"/>
            <a:endCxn id="42" idx="1"/>
          </p:cNvCxnSpPr>
          <p:nvPr/>
        </p:nvCxnSpPr>
        <p:spPr>
          <a:xfrm flipV="1">
            <a:off x="2944795" y="1562867"/>
            <a:ext cx="495302" cy="60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42" idx="3"/>
            <a:endCxn id="41" idx="1"/>
          </p:cNvCxnSpPr>
          <p:nvPr/>
        </p:nvCxnSpPr>
        <p:spPr>
          <a:xfrm>
            <a:off x="5521327" y="1562867"/>
            <a:ext cx="495302" cy="60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928915" y="1168370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594364" y="1168370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332603" y="3786190"/>
          <a:ext cx="1497033" cy="822960"/>
        </p:xfrm>
        <a:graphic>
          <a:graphicData uri="http://schemas.openxmlformats.org/drawingml/2006/table">
            <a:tbl>
              <a:tblPr/>
              <a:tblGrid>
                <a:gridCol w="1497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ФИО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Страна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332603" y="3429000"/>
            <a:ext cx="77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Автор</a:t>
            </a:r>
            <a:endParaRPr lang="ru-RU"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6251598" y="3993534"/>
          <a:ext cx="1716111" cy="822960"/>
        </p:xfrm>
        <a:graphic>
          <a:graphicData uri="http://schemas.openxmlformats.org/drawingml/2006/table">
            <a:tbl>
              <a:tblPr/>
              <a:tblGrid>
                <a:gridCol w="1716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Год создания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178572" y="3636344"/>
            <a:ext cx="164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Произведение</a:t>
            </a:r>
            <a:endParaRPr lang="ru-RU" dirty="0"/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3549636" y="3757617"/>
          <a:ext cx="1979933" cy="548640"/>
        </p:xfrm>
        <a:graphic>
          <a:graphicData uri="http://schemas.openxmlformats.org/drawingml/2006/table">
            <a:tbl>
              <a:tblPr/>
              <a:tblGrid>
                <a:gridCol w="1979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Код автора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Код произведения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3549636" y="3400427"/>
            <a:ext cx="119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Авторство</a:t>
            </a:r>
            <a:endParaRPr lang="ru-RU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829636" y="3932242"/>
            <a:ext cx="720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521338" y="4159260"/>
            <a:ext cx="720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819376" y="3538539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849955" y="4159260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147993" y="394018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1</a:t>
            </a:r>
            <a:endParaRPr lang="ru-RU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521338" y="3757617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endParaRPr lang="ru-RU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811161" y="2224071"/>
            <a:ext cx="755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Автор может создать много произведений. У произведения может быть много авторов.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система (ИС)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785794"/>
            <a:ext cx="828680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/>
              <a:t>В </a:t>
            </a:r>
            <a:r>
              <a:rPr lang="ru-RU" sz="2000" b="1" i="1" dirty="0"/>
              <a:t>широком смысле</a:t>
            </a:r>
            <a:r>
              <a:rPr lang="ru-RU" sz="2000" b="1" dirty="0"/>
              <a:t> </a:t>
            </a:r>
            <a:r>
              <a:rPr lang="ru-RU" sz="2000" dirty="0"/>
              <a:t>ИС- это совокупность технического, программного и организационного обеспечения, а также персонала, предназначенная для того, чтобы своевременно обеспечивать надлежащих людей надлежащей информацией.</a:t>
            </a:r>
          </a:p>
          <a:p>
            <a:pPr algn="just">
              <a:spcAft>
                <a:spcPts val="600"/>
              </a:spcAft>
            </a:pPr>
            <a:r>
              <a:rPr lang="ru-RU" sz="2000" dirty="0"/>
              <a:t>В </a:t>
            </a:r>
            <a:r>
              <a:rPr lang="ru-RU" sz="2000" b="1" i="1" dirty="0"/>
              <a:t>узком смысле</a:t>
            </a:r>
            <a:r>
              <a:rPr lang="ru-RU" sz="2000" b="1" dirty="0"/>
              <a:t> </a:t>
            </a:r>
            <a:r>
              <a:rPr lang="ru-RU" sz="2000" dirty="0"/>
              <a:t>ИС - подмножество компонентов ИС в широком смысле, включая базы данных (БД), системы управления базами данных (СУБД) и специализированные прикладные программы.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596" y="3071810"/>
            <a:ext cx="82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ИС = БД</a:t>
            </a:r>
            <a:r>
              <a:rPr lang="en-US" sz="2400" b="1" dirty="0"/>
              <a:t> + </a:t>
            </a:r>
            <a:r>
              <a:rPr lang="ru-RU" sz="2400" b="1" dirty="0"/>
              <a:t>СУБД + прикладные программы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357694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 ИС:</a:t>
            </a:r>
            <a:r>
              <a:rPr lang="ru-RU" sz="2000" dirty="0"/>
              <a:t> удовлетворение конкретных информационных потребностей в рамках конкретной предметной области.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537972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Сейчас термин «ИС» на практике часто сливается по смыслу с термином «система баз данных», хотя на самом деле это разные вещи.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5143512"/>
            <a:ext cx="8286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современном понимании ИС обязательно включает средства программно-аппаратные средства, т.е. является </a:t>
            </a:r>
            <a:r>
              <a:rPr lang="ru-RU" sz="2000" b="1" dirty="0"/>
              <a:t>автоматизированной (АИС)</a:t>
            </a:r>
            <a:r>
              <a:rPr lang="ru-RU" sz="2000" dirty="0"/>
              <a:t>.</a:t>
            </a:r>
          </a:p>
          <a:p>
            <a:pPr algn="ctr"/>
            <a:r>
              <a:rPr lang="ru-RU" sz="2000" b="1" dirty="0"/>
              <a:t>АИС = ИС, </a:t>
            </a:r>
            <a:r>
              <a:rPr lang="ru-RU" sz="2000" dirty="0"/>
              <a:t>но</a:t>
            </a:r>
            <a:r>
              <a:rPr lang="ru-RU" sz="2000" b="1" dirty="0"/>
              <a:t> </a:t>
            </a:r>
            <a:r>
              <a:rPr lang="ru-RU" sz="2000" dirty="0"/>
              <a:t>АС ≠АИС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Сложные связи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2278360"/>
            <a:ext cx="24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Множественные связи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4289972"/>
            <a:ext cx="189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Тернарные связи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71604" y="3207054"/>
            <a:ext cx="2143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Сотрудник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0694" y="3207054"/>
            <a:ext cx="2143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Отдел</a:t>
            </a:r>
          </a:p>
        </p:txBody>
      </p:sp>
      <p:cxnSp>
        <p:nvCxnSpPr>
          <p:cNvPr id="9" name="Соединительная линия уступом 8"/>
          <p:cNvCxnSpPr>
            <a:stCxn id="6" idx="0"/>
            <a:endCxn id="7" idx="0"/>
          </p:cNvCxnSpPr>
          <p:nvPr/>
        </p:nvCxnSpPr>
        <p:spPr>
          <a:xfrm rot="5400000" flipH="1" flipV="1">
            <a:off x="4607719" y="1242509"/>
            <a:ext cx="1588" cy="3929090"/>
          </a:xfrm>
          <a:prstGeom prst="bentConnector3">
            <a:avLst>
              <a:gd name="adj1" fmla="val 14395466"/>
            </a:avLst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>
            <a:stCxn id="6" idx="2"/>
            <a:endCxn id="7" idx="2"/>
          </p:cNvCxnSpPr>
          <p:nvPr/>
        </p:nvCxnSpPr>
        <p:spPr>
          <a:xfrm rot="16200000" flipH="1">
            <a:off x="4607719" y="1611841"/>
            <a:ext cx="1588" cy="3929090"/>
          </a:xfrm>
          <a:prstGeom prst="bentConnector3">
            <a:avLst>
              <a:gd name="adj1" fmla="val 14395466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71934" y="2587602"/>
            <a:ext cx="122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Работает 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1934" y="3802048"/>
            <a:ext cx="120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Руководит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472" y="4932914"/>
            <a:ext cx="2143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Врач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5074" y="4932914"/>
            <a:ext cx="2143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Пациент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8992" y="6004484"/>
            <a:ext cx="2143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Болезнь</a:t>
            </a:r>
          </a:p>
        </p:txBody>
      </p:sp>
      <p:sp>
        <p:nvSpPr>
          <p:cNvPr id="23" name="Блок-схема: решение 22"/>
          <p:cNvSpPr/>
          <p:nvPr/>
        </p:nvSpPr>
        <p:spPr>
          <a:xfrm>
            <a:off x="3500430" y="4718600"/>
            <a:ext cx="2000264" cy="785818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Диагноз</a:t>
            </a:r>
          </a:p>
        </p:txBody>
      </p:sp>
      <p:cxnSp>
        <p:nvCxnSpPr>
          <p:cNvPr id="25" name="Прямая соединительная линия 24"/>
          <p:cNvCxnSpPr>
            <a:stCxn id="20" idx="3"/>
            <a:endCxn id="23" idx="1"/>
          </p:cNvCxnSpPr>
          <p:nvPr/>
        </p:nvCxnSpPr>
        <p:spPr>
          <a:xfrm flipV="1">
            <a:off x="2714612" y="5111509"/>
            <a:ext cx="785818" cy="60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23" idx="3"/>
            <a:endCxn id="21" idx="1"/>
          </p:cNvCxnSpPr>
          <p:nvPr/>
        </p:nvCxnSpPr>
        <p:spPr>
          <a:xfrm>
            <a:off x="5500694" y="5111509"/>
            <a:ext cx="714380" cy="60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2" idx="0"/>
            <a:endCxn id="23" idx="2"/>
          </p:cNvCxnSpPr>
          <p:nvPr/>
        </p:nvCxnSpPr>
        <p:spPr>
          <a:xfrm rot="5400000" flipH="1" flipV="1">
            <a:off x="4250529" y="5754451"/>
            <a:ext cx="500066" cy="15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2910" y="873090"/>
            <a:ext cx="76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Петля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2143108" y="1801784"/>
            <a:ext cx="21431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Аудиозапись</a:t>
            </a:r>
          </a:p>
        </p:txBody>
      </p:sp>
      <p:sp>
        <p:nvSpPr>
          <p:cNvPr id="48" name="Блок-схема: решение 47"/>
          <p:cNvSpPr/>
          <p:nvPr/>
        </p:nvSpPr>
        <p:spPr>
          <a:xfrm>
            <a:off x="4500562" y="1301718"/>
            <a:ext cx="1785950" cy="500066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ru-RU" dirty="0" err="1"/>
              <a:t>Ремикс</a:t>
            </a:r>
            <a:endParaRPr lang="ru-RU" dirty="0"/>
          </a:p>
        </p:txBody>
      </p:sp>
      <p:cxnSp>
        <p:nvCxnSpPr>
          <p:cNvPr id="50" name="Shape 49"/>
          <p:cNvCxnSpPr>
            <a:stCxn id="48" idx="1"/>
            <a:endCxn id="44" idx="0"/>
          </p:cNvCxnSpPr>
          <p:nvPr/>
        </p:nvCxnSpPr>
        <p:spPr>
          <a:xfrm rot="10800000" flipV="1">
            <a:off x="3214678" y="1551750"/>
            <a:ext cx="1285884" cy="250033"/>
          </a:xfrm>
          <a:prstGeom prst="bentConnector2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hape 51"/>
          <p:cNvCxnSpPr>
            <a:stCxn id="44" idx="3"/>
            <a:endCxn id="48" idx="2"/>
          </p:cNvCxnSpPr>
          <p:nvPr/>
        </p:nvCxnSpPr>
        <p:spPr>
          <a:xfrm flipV="1">
            <a:off x="4286248" y="1801784"/>
            <a:ext cx="1107289" cy="184666"/>
          </a:xfrm>
          <a:prstGeom prst="bentConnector2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912992" y="1444594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dirty="0"/>
              <a:t>1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6572264" y="2801916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dirty="0"/>
              <a:t>1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2357422" y="3587734"/>
            <a:ext cx="30168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dirty="0"/>
              <a:t>1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279896" y="1976398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580215" y="3582970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</a:t>
            </a:r>
            <a:endParaRPr lang="ru-RU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235168" y="2816197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535487" y="5591185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776929" y="4714873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746350" y="4714873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Названия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674" y="760401"/>
            <a:ext cx="147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Название таблицы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5345" y="1563687"/>
            <a:ext cx="1570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Столбцы = </a:t>
            </a:r>
            <a:r>
              <a:rPr lang="ru-RU" sz="2000" b="1" i="1" dirty="0"/>
              <a:t>поля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0239" y="2293947"/>
            <a:ext cx="1214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Строки = </a:t>
            </a:r>
            <a:r>
              <a:rPr lang="ru-RU" sz="2000" b="1" i="1" dirty="0"/>
              <a:t>записи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308194" y="1308096"/>
          <a:ext cx="4600637" cy="1828800"/>
        </p:xfrm>
        <a:graphic>
          <a:graphicData uri="http://schemas.openxmlformats.org/drawingml/2006/table">
            <a:tbl>
              <a:tblPr/>
              <a:tblGrid>
                <a:gridCol w="1579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29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u="sng" dirty="0">
                          <a:latin typeface="+mn-lt"/>
                          <a:ea typeface="Calibri"/>
                          <a:cs typeface="Times New Roman"/>
                        </a:rPr>
                        <a:t>Наличие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001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/>
                        <a:t>251,00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7357365374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239,20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4573845784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+mn-lt"/>
                          <a:ea typeface="Calibri"/>
                          <a:cs typeface="Times New Roman"/>
                        </a:rPr>
                        <a:t>002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53,10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2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4587385473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003</a:t>
                      </a:r>
                    </a:p>
                  </a:txBody>
                  <a:tcPr marL="36000" marR="36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83,40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18000" marR="18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92083" y="3611565"/>
            <a:ext cx="79598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spcBef>
                <a:spcPts val="600"/>
              </a:spcBef>
              <a:buFontTx/>
              <a:buAutoNum type="arabicPeriod"/>
            </a:pPr>
            <a:r>
              <a:rPr lang="ru-RU" sz="2000" dirty="0"/>
              <a:t>Названия таблиц и полей должны быть понятными и </a:t>
            </a:r>
            <a:r>
              <a:rPr lang="ru-RU" sz="2000" b="1" dirty="0"/>
              <a:t>всегда</a:t>
            </a:r>
            <a:r>
              <a:rPr lang="ru-RU" sz="2000" dirty="0"/>
              <a:t> пишутся в </a:t>
            </a:r>
            <a:r>
              <a:rPr lang="ru-RU" sz="2000" b="1" dirty="0"/>
              <a:t>ед. числе</a:t>
            </a:r>
            <a:r>
              <a:rPr lang="ru-RU" sz="2000" dirty="0"/>
              <a:t>. Обычно в названиях допускаются латинские буквы, цифры, знак _. В </a:t>
            </a:r>
            <a:r>
              <a:rPr lang="en-US" sz="2000" dirty="0"/>
              <a:t>Access </a:t>
            </a:r>
            <a:r>
              <a:rPr lang="ru-RU" sz="2000" dirty="0"/>
              <a:t>можно использовать почти любые знаки, но если в названии есть пробелы, то в ссылках на него нужно писать в квадратных скобках</a:t>
            </a:r>
            <a:r>
              <a:rPr lang="en-US" sz="2000" dirty="0"/>
              <a:t> []</a:t>
            </a:r>
            <a:r>
              <a:rPr lang="ru-RU" sz="2000" dirty="0"/>
              <a:t>, например </a:t>
            </a:r>
            <a:r>
              <a:rPr lang="en-US" sz="2000" dirty="0"/>
              <a:t>[</a:t>
            </a:r>
            <a:r>
              <a:rPr lang="ru-RU" sz="2000" dirty="0"/>
              <a:t>Нас. пункт</a:t>
            </a:r>
            <a:r>
              <a:rPr lang="en-US" sz="2000" dirty="0"/>
              <a:t>]</a:t>
            </a:r>
            <a:r>
              <a:rPr lang="ru-RU" sz="2000" dirty="0"/>
              <a:t>.</a:t>
            </a:r>
          </a:p>
          <a:p>
            <a:pPr marL="182563" indent="-182563" algn="just">
              <a:spcBef>
                <a:spcPts val="600"/>
              </a:spcBef>
              <a:buAutoNum type="arabicPeriod"/>
            </a:pPr>
            <a:r>
              <a:rPr lang="ru-RU" sz="2000" dirty="0"/>
              <a:t>Каждое </a:t>
            </a:r>
            <a:r>
              <a:rPr lang="ru-RU" sz="2000" b="1" dirty="0"/>
              <a:t>поле</a:t>
            </a:r>
            <a:r>
              <a:rPr lang="ru-RU" sz="2000" dirty="0"/>
              <a:t> содержит данные только одного </a:t>
            </a:r>
            <a:r>
              <a:rPr lang="ru-RU" sz="2000" b="1" dirty="0"/>
              <a:t>типа</a:t>
            </a:r>
            <a:r>
              <a:rPr lang="ru-RU" sz="2000" dirty="0"/>
              <a:t>. </a:t>
            </a:r>
          </a:p>
          <a:p>
            <a:pPr marL="182563" indent="-182563" algn="just">
              <a:spcBef>
                <a:spcPts val="600"/>
              </a:spcBef>
              <a:buAutoNum type="arabicPeriod"/>
            </a:pPr>
            <a:r>
              <a:rPr lang="ru-RU" sz="2000" dirty="0"/>
              <a:t>Каждая </a:t>
            </a:r>
            <a:r>
              <a:rPr lang="ru-RU" sz="2000" b="1" dirty="0"/>
              <a:t>запись</a:t>
            </a:r>
            <a:r>
              <a:rPr lang="ru-RU" sz="2000" dirty="0"/>
              <a:t> представляет собой один </a:t>
            </a:r>
            <a:r>
              <a:rPr lang="ru-RU" sz="2000" b="1" dirty="0"/>
              <a:t>объект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161" y="727038"/>
            <a:ext cx="75947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Значения ключа всегда </a:t>
            </a:r>
            <a:r>
              <a:rPr lang="ru-RU" sz="2000" b="1" dirty="0"/>
              <a:t>уникальны</a:t>
            </a:r>
            <a:r>
              <a:rPr lang="ru-RU" sz="2000" dirty="0"/>
              <a:t> – не может быть двух записей с одинаковыми ключами.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Ключ однозначно </a:t>
            </a:r>
            <a:r>
              <a:rPr lang="ru-RU" sz="2000" b="1" dirty="0"/>
              <a:t>идентифицирует запись </a:t>
            </a:r>
            <a:r>
              <a:rPr lang="ru-RU" sz="2000" dirty="0"/>
              <a:t>– если знаем ключ, то точно знаем, какая запись имеется в виду.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Ключ используется в связях </a:t>
            </a:r>
            <a:r>
              <a:rPr lang="ru-RU" sz="2000" b="1" dirty="0"/>
              <a:t>на стороне 1</a:t>
            </a:r>
            <a:r>
              <a:rPr lang="ru-RU" sz="2000" dirty="0"/>
              <a:t>.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Ключ может состоять из нескольких полей.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69917" y="4305312"/>
          <a:ext cx="1979933" cy="1371600"/>
        </p:xfrm>
        <a:graphic>
          <a:graphicData uri="http://schemas.openxmlformats.org/drawingml/2006/table">
            <a:tbl>
              <a:tblPr/>
              <a:tblGrid>
                <a:gridCol w="1979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Штрих-код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Дозировка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13123" y="3233742"/>
          <a:ext cx="1551305" cy="109728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Дата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Кол-во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27701" y="4591064"/>
          <a:ext cx="2000264" cy="1371600"/>
        </p:xfrm>
        <a:graphic>
          <a:graphicData uri="http://schemas.openxmlformats.org/drawingml/2006/table">
            <a:tbl>
              <a:tblPr/>
              <a:tblGrid>
                <a:gridCol w="200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75429" y="3490885"/>
          <a:ext cx="1551305" cy="27432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17876" y="5353048"/>
          <a:ext cx="1551305" cy="1097280"/>
        </p:xfrm>
        <a:graphic>
          <a:graphicData uri="http://schemas.openxmlformats.org/drawingml/2006/table">
            <a:tbl>
              <a:tblPr/>
              <a:tblGrid>
                <a:gridCol w="1551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>
                          <a:latin typeface="+mn-lt"/>
                          <a:ea typeface="Calibri"/>
                          <a:cs typeface="Times New Roman"/>
                        </a:rPr>
                        <a:t>Кол-во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813558" y="4221732"/>
            <a:ext cx="875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latin typeface="+mn-lt"/>
                <a:ea typeface="Calibri"/>
                <a:cs typeface="Times New Roman"/>
              </a:rPr>
              <a:t>Аптека</a:t>
            </a:r>
            <a:endParaRPr lang="ru-RU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17876" y="4995858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latin typeface="+mn-lt"/>
                <a:ea typeface="Calibri"/>
                <a:cs typeface="Times New Roman"/>
              </a:rPr>
              <a:t>Наличие</a:t>
            </a:r>
            <a:endParaRPr lang="ru-RU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8853" y="2881305"/>
            <a:ext cx="110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Продажа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69917" y="3948122"/>
            <a:ext cx="113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+mn-lt"/>
                <a:ea typeface="Calibri"/>
                <a:cs typeface="Times New Roman"/>
              </a:rPr>
              <a:t>Препарат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75429" y="3133695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err="1">
                <a:latin typeface="+mn-lt"/>
                <a:ea typeface="Calibri"/>
                <a:cs typeface="Times New Roman"/>
              </a:rPr>
              <a:t>Нас.пункт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870181" y="4448188"/>
            <a:ext cx="28575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2239521" y="4580369"/>
            <a:ext cx="1836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155933" y="3662370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160686" y="5495924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4669636" y="5007775"/>
            <a:ext cx="1557330" cy="9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095875" y="4233874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089512" y="5781676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441949" y="4733940"/>
            <a:ext cx="28575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047065" y="3633761"/>
            <a:ext cx="35719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727965" y="5351460"/>
            <a:ext cx="684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7565412" y="4482143"/>
            <a:ext cx="1692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9720" y="3278184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047960" y="5489583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087935" y="3862392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087935" y="5791204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860642" y="408147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07013" y="473870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1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008975" y="3636937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753384" y="5322912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∞</a:t>
            </a:r>
            <a:endParaRPr lang="ru-RU" sz="2000" b="1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298" y="4329132"/>
            <a:ext cx="214314" cy="26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40" y="4621236"/>
            <a:ext cx="214314" cy="26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7591" y="5388009"/>
            <a:ext cx="214314" cy="26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7591" y="5643600"/>
            <a:ext cx="214314" cy="26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5144" y="3525846"/>
            <a:ext cx="214314" cy="26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71" y="252369"/>
            <a:ext cx="2857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данных в </a:t>
            </a:r>
            <a:r>
              <a:rPr lang="en-US" dirty="0"/>
              <a:t>MS Access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8596" y="763551"/>
            <a:ext cx="792332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 algn="just"/>
            <a:r>
              <a:rPr lang="ru-RU" sz="2000" b="1" dirty="0"/>
              <a:t>Текстовый</a:t>
            </a:r>
            <a:r>
              <a:rPr lang="ru-RU" sz="2000" dirty="0"/>
              <a:t> (</a:t>
            </a:r>
            <a:r>
              <a:rPr lang="ru-RU" sz="2000" dirty="0" err="1"/>
              <a:t>Text</a:t>
            </a:r>
            <a:r>
              <a:rPr lang="ru-RU" sz="2000" dirty="0"/>
              <a:t>) — максимальная длина поля 255 знаков.</a:t>
            </a:r>
          </a:p>
          <a:p>
            <a:pPr marL="363538" indent="-363538" algn="just"/>
            <a:r>
              <a:rPr lang="ru-RU" sz="2000" b="1" dirty="0"/>
              <a:t>Поле МЕМО</a:t>
            </a:r>
            <a:r>
              <a:rPr lang="ru-RU" sz="2000" dirty="0"/>
              <a:t> (</a:t>
            </a:r>
            <a:r>
              <a:rPr lang="ru-RU" sz="2000" dirty="0" err="1"/>
              <a:t>Memo</a:t>
            </a:r>
            <a:r>
              <a:rPr lang="ru-RU" sz="2000" dirty="0"/>
              <a:t>) — текст более 255 знаков, многострочный, с форматированием.</a:t>
            </a:r>
          </a:p>
          <a:p>
            <a:pPr marL="363538" indent="-363538" algn="just"/>
            <a:r>
              <a:rPr lang="ru-RU" sz="2000" b="1" dirty="0"/>
              <a:t>Числовой</a:t>
            </a:r>
            <a:r>
              <a:rPr lang="ru-RU" sz="2000" dirty="0"/>
              <a:t> (</a:t>
            </a:r>
            <a:r>
              <a:rPr lang="ru-RU" sz="2000" dirty="0" err="1"/>
              <a:t>Number</a:t>
            </a:r>
            <a:r>
              <a:rPr lang="ru-RU" sz="2000" dirty="0"/>
              <a:t>) – целые и дробные числа</a:t>
            </a:r>
          </a:p>
          <a:p>
            <a:pPr marL="363538" indent="-363538" algn="just"/>
            <a:r>
              <a:rPr lang="ru-RU" sz="2000" b="1" dirty="0"/>
              <a:t>Дата/время</a:t>
            </a:r>
            <a:r>
              <a:rPr lang="ru-RU" sz="2000" dirty="0"/>
              <a:t> (</a:t>
            </a:r>
            <a:r>
              <a:rPr lang="ru-RU" sz="2000" dirty="0" err="1"/>
              <a:t>Date</a:t>
            </a:r>
            <a:r>
              <a:rPr lang="ru-RU" sz="2000" dirty="0"/>
              <a:t>/</a:t>
            </a:r>
            <a:r>
              <a:rPr lang="ru-RU" sz="2000" dirty="0" err="1"/>
              <a:t>Time</a:t>
            </a:r>
            <a:r>
              <a:rPr lang="ru-RU" sz="2000" dirty="0"/>
              <a:t>)</a:t>
            </a:r>
          </a:p>
          <a:p>
            <a:pPr marL="363538" indent="-363538" algn="just"/>
            <a:r>
              <a:rPr lang="ru-RU" sz="2000" b="1" dirty="0"/>
              <a:t>Денежный</a:t>
            </a:r>
            <a:r>
              <a:rPr lang="ru-RU" sz="2000" dirty="0"/>
              <a:t> (</a:t>
            </a:r>
            <a:r>
              <a:rPr lang="ru-RU" sz="2000" dirty="0" err="1"/>
              <a:t>Currency</a:t>
            </a:r>
            <a:r>
              <a:rPr lang="ru-RU" sz="2000" dirty="0"/>
              <a:t>)</a:t>
            </a:r>
          </a:p>
          <a:p>
            <a:pPr marL="363538" indent="-363538" algn="just"/>
            <a:r>
              <a:rPr lang="ru-RU" sz="2000" b="1" dirty="0"/>
              <a:t>Счетчик</a:t>
            </a:r>
            <a:r>
              <a:rPr lang="ru-RU" sz="2000" dirty="0"/>
              <a:t> (</a:t>
            </a:r>
            <a:r>
              <a:rPr lang="ru-RU" sz="2000" dirty="0" err="1"/>
              <a:t>AutoNumber</a:t>
            </a:r>
            <a:r>
              <a:rPr lang="ru-RU" sz="2000" dirty="0"/>
              <a:t>) – автоматически увеличивающаяся нумерация, применяется для кодов.</a:t>
            </a:r>
          </a:p>
          <a:p>
            <a:pPr marL="363538" indent="-363538" algn="just"/>
            <a:r>
              <a:rPr lang="ru-RU" sz="2000" b="1" dirty="0"/>
              <a:t>Логический</a:t>
            </a:r>
            <a:r>
              <a:rPr lang="ru-RU" sz="2000" dirty="0"/>
              <a:t> (</a:t>
            </a:r>
            <a:r>
              <a:rPr lang="ru-RU" sz="2000" dirty="0" err="1"/>
              <a:t>Yes</a:t>
            </a:r>
            <a:r>
              <a:rPr lang="ru-RU" sz="2000" dirty="0"/>
              <a:t>/</a:t>
            </a:r>
            <a:r>
              <a:rPr lang="ru-RU" sz="2000" dirty="0" err="1"/>
              <a:t>No</a:t>
            </a:r>
            <a:r>
              <a:rPr lang="ru-RU" sz="2000" dirty="0"/>
              <a:t>) —</a:t>
            </a:r>
            <a:r>
              <a:rPr lang="en-US" sz="2000" dirty="0"/>
              <a:t> </a:t>
            </a:r>
            <a:r>
              <a:rPr lang="ru-RU" sz="2000" dirty="0"/>
              <a:t>могут содержать одно из двух значений: Да/Нет, Истина/Ложь или </a:t>
            </a:r>
            <a:r>
              <a:rPr lang="ru-RU" sz="2000" dirty="0" err="1"/>
              <a:t>Вкл</a:t>
            </a:r>
            <a:r>
              <a:rPr lang="ru-RU" sz="2000" dirty="0"/>
              <a:t>/Выкл. 1 </a:t>
            </a:r>
            <a:r>
              <a:rPr lang="en-US" sz="2000" dirty="0"/>
              <a:t>= </a:t>
            </a:r>
            <a:r>
              <a:rPr lang="ru-RU" sz="2000" dirty="0"/>
              <a:t>Да и 0 </a:t>
            </a:r>
            <a:r>
              <a:rPr lang="en-US" sz="2000" dirty="0"/>
              <a:t>= </a:t>
            </a:r>
            <a:r>
              <a:rPr lang="ru-RU" sz="2000" dirty="0"/>
              <a:t>Нет. </a:t>
            </a:r>
          </a:p>
          <a:p>
            <a:pPr marL="363538" indent="-363538" algn="just"/>
            <a:r>
              <a:rPr lang="ru-RU" sz="2000" b="1" dirty="0"/>
              <a:t>Поле объекта OLE</a:t>
            </a:r>
            <a:r>
              <a:rPr lang="ru-RU" sz="2000" dirty="0"/>
              <a:t> (OLE </a:t>
            </a:r>
            <a:r>
              <a:rPr lang="ru-RU" sz="2000" dirty="0" err="1"/>
              <a:t>Object</a:t>
            </a:r>
            <a:r>
              <a:rPr lang="ru-RU" sz="2000" dirty="0"/>
              <a:t>) —изображения, документы, диаграммы и др.объекты. Чтобы просматривать, необходимо, чтобы на компьютере был зарегистрирован OLE-сервер, иначе отображается значок.</a:t>
            </a:r>
          </a:p>
          <a:p>
            <a:pPr marL="363538" indent="-363538" algn="just"/>
            <a:r>
              <a:rPr lang="ru-RU" sz="2000" b="1" dirty="0"/>
              <a:t>Гиперссылка</a:t>
            </a:r>
            <a:r>
              <a:rPr lang="ru-RU" sz="2000" dirty="0"/>
              <a:t> (</a:t>
            </a:r>
            <a:r>
              <a:rPr lang="ru-RU" sz="2000" dirty="0" err="1"/>
              <a:t>Hyperlink</a:t>
            </a:r>
            <a:r>
              <a:rPr lang="ru-RU" sz="2000" dirty="0"/>
              <a:t>) — ссылки в </a:t>
            </a:r>
            <a:r>
              <a:rPr lang="en-US" sz="2000" dirty="0"/>
              <a:t>Web </a:t>
            </a:r>
            <a:r>
              <a:rPr lang="ru-RU" sz="2000" dirty="0"/>
              <a:t>(URL-адреса), на узлы локальной сети или файлы, на объекты </a:t>
            </a:r>
            <a:r>
              <a:rPr lang="ru-RU" sz="2000" dirty="0" err="1"/>
              <a:t>Access</a:t>
            </a:r>
            <a:r>
              <a:rPr lang="ru-RU" sz="2000" dirty="0"/>
              <a:t>, хранящиеся в базе данных. </a:t>
            </a:r>
          </a:p>
          <a:p>
            <a:pPr marL="363538" indent="-363538" algn="just"/>
            <a:r>
              <a:rPr lang="ru-RU" sz="2000" b="1" dirty="0"/>
              <a:t>Вложение</a:t>
            </a:r>
            <a:r>
              <a:rPr lang="ru-RU" sz="2000" dirty="0"/>
              <a:t> (</a:t>
            </a:r>
            <a:r>
              <a:rPr lang="ru-RU" sz="2000" dirty="0" err="1"/>
              <a:t>Attachment</a:t>
            </a:r>
            <a:r>
              <a:rPr lang="ru-RU" sz="2000" dirty="0"/>
              <a:t>) — прямо в поле хранятся файлы, как вложения в </a:t>
            </a:r>
            <a:r>
              <a:rPr lang="en-US" sz="2000" dirty="0"/>
              <a:t>email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Другие свойства полей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596" y="836577"/>
            <a:ext cx="7923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Зависят от типа поля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596" y="1238220"/>
            <a:ext cx="79233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Подстановка</a:t>
            </a:r>
            <a:r>
              <a:rPr lang="ru-RU" sz="2000" dirty="0"/>
              <a:t> – список допустимых значений (вводится вручную или берется из другой таблицы)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Подпись</a:t>
            </a:r>
            <a:r>
              <a:rPr lang="ru-RU" sz="2000" dirty="0"/>
              <a:t> – отображается в заголовке вместо названия (нет ограничений по допустимым символам)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Описание</a:t>
            </a:r>
            <a:r>
              <a:rPr lang="ru-RU" sz="2000" dirty="0"/>
              <a:t> – подробный комментарий о содержимом и смысле поля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Значение по умолчанию</a:t>
            </a:r>
            <a:r>
              <a:rPr lang="ru-RU" sz="2000" dirty="0"/>
              <a:t> (</a:t>
            </a:r>
            <a:r>
              <a:rPr lang="ru-RU" sz="2000" dirty="0" err="1"/>
              <a:t>Default</a:t>
            </a:r>
            <a:r>
              <a:rPr lang="ru-RU" sz="2000" dirty="0"/>
              <a:t> </a:t>
            </a:r>
            <a:r>
              <a:rPr lang="ru-RU" sz="2000" dirty="0" err="1"/>
              <a:t>Value</a:t>
            </a:r>
            <a:r>
              <a:rPr lang="ru-RU" sz="2000" dirty="0"/>
              <a:t>) – подставляется автоматически при создании новой записи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Условия</a:t>
            </a:r>
            <a:r>
              <a:rPr lang="ru-RU" sz="2000" dirty="0"/>
              <a:t> на значения (например, кол-во </a:t>
            </a:r>
            <a:r>
              <a:rPr lang="en-US" sz="2000" dirty="0"/>
              <a:t>&gt;= 0)</a:t>
            </a:r>
            <a:endParaRPr lang="ru-RU" sz="2000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Сообщение об ошибке</a:t>
            </a:r>
            <a:r>
              <a:rPr lang="ru-RU" sz="2000" dirty="0"/>
              <a:t> – выводится, если условие нарушается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Индексированное поле </a:t>
            </a:r>
            <a:r>
              <a:rPr lang="ru-RU" sz="2000" dirty="0"/>
              <a:t>– индексация ускоряет поиск данных в данном столбце (например, название препарата)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Маска</a:t>
            </a:r>
            <a:r>
              <a:rPr lang="ru-RU" sz="2000" dirty="0"/>
              <a:t> – шаблон для ввода значения (например, телефон 8 ___ - ___ - __ - __, вместо _ вводятся цифры)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/>
              <a:t>Уникальность</a:t>
            </a:r>
            <a:r>
              <a:rPr lang="ru-RU" sz="2000" dirty="0"/>
              <a:t> – могут ли быть одинаковые значения в разных записях.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полей в </a:t>
            </a:r>
            <a:r>
              <a:rPr lang="en-US" dirty="0"/>
              <a:t>MS Access</a:t>
            </a:r>
            <a:endParaRPr lang="ru-RU" dirty="0"/>
          </a:p>
        </p:txBody>
      </p:sp>
      <p:pic>
        <p:nvPicPr>
          <p:cNvPr id="2050" name="Picture 2" descr="&amp;Ocy;&amp;scy;&amp;ncy;&amp;ocy;&amp;vcy;&amp;ncy;&amp;ycy;&amp;iecy; &amp;scy;&amp;vcy;&amp;ocy;&amp;jcy;&amp;scy;&amp;tcy;&amp;vcy;&amp;acy; &amp;pcy;&amp;ocy;&amp;lcy;&amp;iecy;&amp;jcy; MS Ac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265" y="873090"/>
            <a:ext cx="7028391" cy="5789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Связанные поля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4648" y="763551"/>
            <a:ext cx="763121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С одной стороны в связи участвует ключ, с другой – </a:t>
            </a:r>
            <a:r>
              <a:rPr lang="ru-RU" sz="2000" dirty="0" err="1"/>
              <a:t>неключевое</a:t>
            </a:r>
            <a:r>
              <a:rPr lang="ru-RU" sz="2000" dirty="0"/>
              <a:t> поле (исключения бывают, но редко).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Тип данных полей должен совпадать (если тип данных ключа «счетчик», то связывается с целым числовым полем).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2000" dirty="0"/>
              <a:t>Настройки связи: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i="1" dirty="0"/>
              <a:t>обеспечение целостности данных </a:t>
            </a:r>
            <a:r>
              <a:rPr lang="ru-RU" sz="2000" dirty="0"/>
              <a:t>– значения должны совпадать (нельзя на стороне «много» использовать значения, которых нет на стороне «один», например, создать аптеку в несуществующем городе)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i="1" dirty="0"/>
              <a:t>каскадное обновление данных </a:t>
            </a:r>
            <a:r>
              <a:rPr lang="ru-RU" sz="2000" dirty="0"/>
              <a:t>(например, если город будет переименован, то он автоматически обновится у всех аптек)</a:t>
            </a:r>
          </a:p>
          <a:p>
            <a:pPr marL="914400" lvl="1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i="1" dirty="0"/>
              <a:t>каскадное удаление данных </a:t>
            </a:r>
            <a:r>
              <a:rPr lang="ru-RU" sz="2000" dirty="0"/>
              <a:t>(например, при удалении аптеки удалятся все записи о наличии и продажах в ней препаратов) </a:t>
            </a:r>
            <a:r>
              <a:rPr lang="ru-RU" dirty="0"/>
              <a:t>Опасно! Можно случайно удалить половину БД</a:t>
            </a:r>
            <a:endParaRPr lang="ru-RU" sz="2000" i="1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Настройки связи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647" y="982628"/>
            <a:ext cx="7777269" cy="489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данных в </a:t>
            </a:r>
            <a:r>
              <a:rPr lang="en-US" dirty="0"/>
              <a:t>Access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35735" y="1780549"/>
            <a:ext cx="8697256" cy="312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таблиц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774648" y="800064"/>
          <a:ext cx="7740757" cy="2194560"/>
        </p:xfrm>
        <a:graphic>
          <a:graphicData uri="http://schemas.openxmlformats.org/drawingml/2006/table">
            <a:tbl>
              <a:tblPr/>
              <a:tblGrid>
                <a:gridCol w="657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6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60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Препарат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Ключ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Поле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Тип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Свойства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  <a:cs typeface="Times New Roman"/>
                        </a:rPr>
                        <a:t>Штрих-код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Маска: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/>
                        </a:rPr>
                        <a:t> 0000000000000 (13 цифр)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Форма выпуска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Дозировка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Кол-во в упаковке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Числовой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Целое,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Условие: 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&gt;0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774648" y="3246435"/>
          <a:ext cx="7923321" cy="1920240"/>
        </p:xfrm>
        <a:graphic>
          <a:graphicData uri="http://schemas.openxmlformats.org/drawingml/2006/table">
            <a:tbl>
              <a:tblPr/>
              <a:tblGrid>
                <a:gridCol w="657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3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Аптека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Ключ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Поле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Тип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Свойства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Счетчик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Размер: 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Нас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_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пункт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Подстановка из 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Нас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_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пункт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]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.Название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Адрес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Размер: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Телефон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Целое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Условие: 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&gt;0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74648" y="5400702"/>
          <a:ext cx="7923321" cy="822960"/>
        </p:xfrm>
        <a:graphic>
          <a:graphicData uri="http://schemas.openxmlformats.org/drawingml/2006/table">
            <a:tbl>
              <a:tblPr/>
              <a:tblGrid>
                <a:gridCol w="657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43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latin typeface="+mn-lt"/>
                          <a:ea typeface="Calibri"/>
                          <a:cs typeface="Times New Roman"/>
                        </a:rPr>
                        <a:t>Нас. пункт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Ключ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Поле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Тип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i="1" dirty="0">
                          <a:latin typeface="+mn-lt"/>
                          <a:ea typeface="Calibri"/>
                          <a:cs typeface="Times New Roman"/>
                        </a:rPr>
                        <a:t>Свойства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/>
                        </a:rPr>
                        <a:t>Текст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Размер: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000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3614</TotalTime>
  <Words>18061</Words>
  <Application>Microsoft Office PowerPoint</Application>
  <PresentationFormat>Экран (4:3)</PresentationFormat>
  <Paragraphs>3172</Paragraphs>
  <Slides>359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359</vt:i4>
      </vt:variant>
    </vt:vector>
  </HeadingPairs>
  <TitlesOfParts>
    <vt:vector size="366" baseType="lpstr">
      <vt:lpstr>Arial</vt:lpstr>
      <vt:lpstr>Calibri</vt:lpstr>
      <vt:lpstr>Courier New</vt:lpstr>
      <vt:lpstr>Tahoma</vt:lpstr>
      <vt:lpstr>Wingdings</vt:lpstr>
      <vt:lpstr>Тема Office</vt:lpstr>
      <vt:lpstr>Equation</vt:lpstr>
      <vt:lpstr>Корпоративные информационные системы в экономике (КИСвЭ)</vt:lpstr>
      <vt:lpstr>Семестр 1</vt:lpstr>
      <vt:lpstr>Тема 1. Понятие информационной системы (ИС)</vt:lpstr>
      <vt:lpstr>Понятие системы</vt:lpstr>
      <vt:lpstr>Описание системы</vt:lpstr>
      <vt:lpstr>Функционирование системы</vt:lpstr>
      <vt:lpstr>Виды систем</vt:lpstr>
      <vt:lpstr>Виды систем по степени автоматизации</vt:lpstr>
      <vt:lpstr>Информационная система (ИС)</vt:lpstr>
      <vt:lpstr>Цели внедрения ИС в организации</vt:lpstr>
      <vt:lpstr>Функциональные подсистемы ИС</vt:lpstr>
      <vt:lpstr>Обеспечивающие подсистемы ИС</vt:lpstr>
      <vt:lpstr>Техническое (аппаратное) обеспечение</vt:lpstr>
      <vt:lpstr>Программное обеспечение (ПО)</vt:lpstr>
      <vt:lpstr>Информационное обеспечение</vt:lpstr>
      <vt:lpstr>Типы задач, решаемых ИС и людьми</vt:lpstr>
      <vt:lpstr>Виды ИС по типу решаемых задач</vt:lpstr>
      <vt:lpstr>Автоматизированные системы управления (АСУ)</vt:lpstr>
      <vt:lpstr>Общая схема системы управления</vt:lpstr>
      <vt:lpstr>Соотношение понятий АИС и АСУ</vt:lpstr>
      <vt:lpstr>Структура АИС</vt:lpstr>
      <vt:lpstr>Вопросы по теме</vt:lpstr>
      <vt:lpstr>Тема 2. Назначение ИС в экономике</vt:lpstr>
      <vt:lpstr>Презентация PowerPoint</vt:lpstr>
      <vt:lpstr>ИС в организациях</vt:lpstr>
      <vt:lpstr>Применение ИС в организациях</vt:lpstr>
      <vt:lpstr>Пользователи ИС</vt:lpstr>
      <vt:lpstr>Пользователь - Руководитель</vt:lpstr>
      <vt:lpstr>Пользователь - Исполнитель</vt:lpstr>
      <vt:lpstr>Особые категории исполнителей</vt:lpstr>
      <vt:lpstr>Особые категории исполнителей</vt:lpstr>
      <vt:lpstr>Пользователь - Собственник</vt:lpstr>
      <vt:lpstr>Пользователь – Администратор ИС</vt:lpstr>
      <vt:lpstr>Пользователь – Клиент</vt:lpstr>
      <vt:lpstr>Пользователь – Поставщик</vt:lpstr>
      <vt:lpstr>Пользователь – Партнеры</vt:lpstr>
      <vt:lpstr>Пользователь – Контролирующие органы</vt:lpstr>
      <vt:lpstr>Пользователь – Конкуренты</vt:lpstr>
      <vt:lpstr>Виды ИС по направлениям автоматизации</vt:lpstr>
      <vt:lpstr>АСУ, ЭИС управления</vt:lpstr>
      <vt:lpstr>Системы поддержки принятия решений (СППР)</vt:lpstr>
      <vt:lpstr>Информационно-вычислительные системы (ИВС)</vt:lpstr>
      <vt:lpstr>Информационно-справочные системы</vt:lpstr>
      <vt:lpstr>Обучающие системы</vt:lpstr>
      <vt:lpstr>Контрольные вопросы</vt:lpstr>
      <vt:lpstr>Тема 3. Архитектура ИС</vt:lpstr>
      <vt:lpstr>Архитектура ИС</vt:lpstr>
      <vt:lpstr>Слои информационной системы</vt:lpstr>
      <vt:lpstr>Составляющие архитектуры</vt:lpstr>
      <vt:lpstr>Виды архитектуры ИС</vt:lpstr>
      <vt:lpstr>Локальная архитектура</vt:lpstr>
      <vt:lpstr>Локальная архитектура</vt:lpstr>
      <vt:lpstr>Централизованная архитектура</vt:lpstr>
      <vt:lpstr>Централизованная архитектура</vt:lpstr>
      <vt:lpstr>Файл-серверная архитектура</vt:lpstr>
      <vt:lpstr>Файл-серверная архитектура</vt:lpstr>
      <vt:lpstr>Клиент-серверная архитектура</vt:lpstr>
      <vt:lpstr>Многозвенная архитектура</vt:lpstr>
      <vt:lpstr>Клиент-серверная архитектура</vt:lpstr>
      <vt:lpstr>Виды клиентов</vt:lpstr>
      <vt:lpstr>Замечания о серверах</vt:lpstr>
      <vt:lpstr>Виды серверов (программ) по назначению</vt:lpstr>
      <vt:lpstr>Облачная архитектура</vt:lpstr>
      <vt:lpstr>«Программное обеспечение как услуга» (Software as a Service, SaaS)</vt:lpstr>
      <vt:lpstr>Развитие модели SaaS</vt:lpstr>
      <vt:lpstr>Архитектура современной КИС</vt:lpstr>
      <vt:lpstr>Особенности архитектуры КИС</vt:lpstr>
      <vt:lpstr>Требования к современной КИС</vt:lpstr>
      <vt:lpstr>Вопросы по теме</vt:lpstr>
      <vt:lpstr>Тема 4. Базы данных</vt:lpstr>
      <vt:lpstr>Базы данных (БД)</vt:lpstr>
      <vt:lpstr>СУБД</vt:lpstr>
      <vt:lpstr>MS Access</vt:lpstr>
      <vt:lpstr>Виды БД</vt:lpstr>
      <vt:lpstr>Табличная БД</vt:lpstr>
      <vt:lpstr>Пример - Аптеки</vt:lpstr>
      <vt:lpstr>Пример: Однотабличное представление</vt:lpstr>
      <vt:lpstr>Однотабличное представление данных</vt:lpstr>
      <vt:lpstr>Продолжение примера</vt:lpstr>
      <vt:lpstr>Продолжение примера</vt:lpstr>
      <vt:lpstr>Многотабличное представление</vt:lpstr>
      <vt:lpstr>Многотабличное представление</vt:lpstr>
      <vt:lpstr>Многотабличное представление</vt:lpstr>
      <vt:lpstr>Схема данных</vt:lpstr>
      <vt:lpstr>Пример: Схема данных Wiki</vt:lpstr>
      <vt:lpstr>Схема данных: типы связей</vt:lpstr>
      <vt:lpstr>Пример связи 1-1</vt:lpstr>
      <vt:lpstr>Пример связи ∞-∞</vt:lpstr>
      <vt:lpstr>Еще пример связи ∞-∞: авторство</vt:lpstr>
      <vt:lpstr>Сложные связи</vt:lpstr>
      <vt:lpstr>Названия</vt:lpstr>
      <vt:lpstr>Ключи</vt:lpstr>
      <vt:lpstr>Типы данных в MS Access</vt:lpstr>
      <vt:lpstr>Другие свойства полей</vt:lpstr>
      <vt:lpstr>Настройки полей в MS Access</vt:lpstr>
      <vt:lpstr>Связанные поля</vt:lpstr>
      <vt:lpstr>Настройки связи</vt:lpstr>
      <vt:lpstr>Схема данных в Access</vt:lpstr>
      <vt:lpstr>Описание таблиц</vt:lpstr>
      <vt:lpstr>Описание таблиц</vt:lpstr>
      <vt:lpstr>Запросы к БД</vt:lpstr>
      <vt:lpstr>Запрос на выборку: несколько полей из разных таблиц</vt:lpstr>
      <vt:lpstr>Запрос на выборку: несколько полей из разных таблиц</vt:lpstr>
      <vt:lpstr>Запрос на выборку: отбор записей по условию</vt:lpstr>
      <vt:lpstr>Запрос на выборку: отбор записей по условию</vt:lpstr>
      <vt:lpstr>Запрос на выборку: запрос с параметром</vt:lpstr>
      <vt:lpstr>Запрос на выборку: запрос с параметром</vt:lpstr>
      <vt:lpstr>Запрос на выборку: вычисляемые поля</vt:lpstr>
      <vt:lpstr>Запрос на выборку: вычисляемые поля</vt:lpstr>
      <vt:lpstr>Запрос на выборку: группировка и подведение итогов</vt:lpstr>
      <vt:lpstr>Запрос на выборку: группировка и подведение итогов</vt:lpstr>
      <vt:lpstr>Запрос на выборку: перекрестный запрос</vt:lpstr>
      <vt:lpstr>Запрос на выборку: перекрестный запрос</vt:lpstr>
      <vt:lpstr>Формы и отчеты в Access</vt:lpstr>
      <vt:lpstr>Виды форм</vt:lpstr>
      <vt:lpstr>Простая форма</vt:lpstr>
      <vt:lpstr>Ленточная форма</vt:lpstr>
      <vt:lpstr>Разделенная форма</vt:lpstr>
      <vt:lpstr>Подчиненные формы</vt:lpstr>
      <vt:lpstr>Связанные формы</vt:lpstr>
      <vt:lpstr>Отчеты с группировкой и подведением итогов</vt:lpstr>
      <vt:lpstr>Отчеты с группировкой и подведением итогов</vt:lpstr>
      <vt:lpstr>Общие этапы разработки БД</vt:lpstr>
      <vt:lpstr>Вопросы по теме</vt:lpstr>
      <vt:lpstr>Семестр 2</vt:lpstr>
      <vt:lpstr>Тема 1. Excel</vt:lpstr>
      <vt:lpstr>1.1 Логические функции. Сложные условия</vt:lpstr>
      <vt:lpstr>Логические выражения</vt:lpstr>
      <vt:lpstr>Сравнения</vt:lpstr>
      <vt:lpstr>Логическое И (And)</vt:lpstr>
      <vt:lpstr>Значения из диапазона (между)</vt:lpstr>
      <vt:lpstr>Логическое ИЛИ (Or)</vt:lpstr>
      <vt:lpstr>Исключающее ИЛИ (Xor)</vt:lpstr>
      <vt:lpstr>Любой из нескольких вариантов</vt:lpstr>
      <vt:lpstr>Таблицы истинности</vt:lpstr>
      <vt:lpstr>Логическое НЕ (Not)</vt:lpstr>
      <vt:lpstr>Составные условия</vt:lpstr>
      <vt:lpstr>Преобразование условий с НЕ</vt:lpstr>
      <vt:lpstr>Каскадное (вложенное) ЕСЛИ</vt:lpstr>
      <vt:lpstr>Логические связки в фильтрах и запросах на выборку</vt:lpstr>
      <vt:lpstr>Вопросы по теме</vt:lpstr>
      <vt:lpstr>1.2 Статистические функции</vt:lpstr>
      <vt:lpstr>Статистические функции</vt:lpstr>
      <vt:lpstr>Числовые характеристики</vt:lpstr>
      <vt:lpstr>Среднее значение (среднее арифметическое)</vt:lpstr>
      <vt:lpstr>Другие функции среднего</vt:lpstr>
      <vt:lpstr>Дисперсия</vt:lpstr>
      <vt:lpstr>Выборочная (несмещенная) дисперсия</vt:lpstr>
      <vt:lpstr>Расчет дисперсии по формуле</vt:lpstr>
      <vt:lpstr>Расчет дисперсии по формуле - 2</vt:lpstr>
      <vt:lpstr>Стандартное отклонение (Среднее квадратическое, СКО)</vt:lpstr>
      <vt:lpstr>Выборочное стандартное отклонение</vt:lpstr>
      <vt:lpstr>Мода</vt:lpstr>
      <vt:lpstr>Медиана</vt:lpstr>
      <vt:lpstr>Как включить «Анализ данных»</vt:lpstr>
      <vt:lpstr>Анализ данных</vt:lpstr>
      <vt:lpstr>Описательная статистика</vt:lpstr>
      <vt:lpstr>Описательная статистика</vt:lpstr>
      <vt:lpstr>Генерация случайных чисел</vt:lpstr>
      <vt:lpstr>Генерация случайных чисел через «Анализ данных»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Гистограмма распределения</vt:lpstr>
      <vt:lpstr>Регрессия</vt:lpstr>
      <vt:lpstr>График корреляции</vt:lpstr>
      <vt:lpstr>Добавление линии тренда</vt:lpstr>
      <vt:lpstr>Параметры линии тренда</vt:lpstr>
      <vt:lpstr>Линия тренда на графике</vt:lpstr>
      <vt:lpstr>Регрессия в «Анализе данных»</vt:lpstr>
      <vt:lpstr>Регрессия</vt:lpstr>
      <vt:lpstr>Вопросы по теме</vt:lpstr>
      <vt:lpstr>Тема 2. ИС управления предприятием. ERP-системы</vt:lpstr>
      <vt:lpstr>2.1 Основные понятия</vt:lpstr>
      <vt:lpstr>Термины и аббревиатуры</vt:lpstr>
      <vt:lpstr>Задачи ИСУП</vt:lpstr>
      <vt:lpstr>Функции ИСУП</vt:lpstr>
      <vt:lpstr>Виды учета на предприятии</vt:lpstr>
      <vt:lpstr>Популярные ИСУП</vt:lpstr>
      <vt:lpstr>2.2 Развитие и виды ИСУП</vt:lpstr>
      <vt:lpstr>Эволюция ИСУП</vt:lpstr>
      <vt:lpstr>Эволюция ИСУП</vt:lpstr>
      <vt:lpstr>Докомпьютерные методы организации производства</vt:lpstr>
      <vt:lpstr>Диаграмма Гантта  (календарный график)</vt:lpstr>
      <vt:lpstr>Основные типы ИСУП</vt:lpstr>
      <vt:lpstr>ERP как маркетинговое название</vt:lpstr>
      <vt:lpstr>MPS (Master Planning Scheduling)</vt:lpstr>
      <vt:lpstr>Проблемы MPS</vt:lpstr>
      <vt:lpstr>MRP (Material Requirements Planning)</vt:lpstr>
      <vt:lpstr>Схема работы MRP</vt:lpstr>
      <vt:lpstr>Достоинства и недостатки MRP</vt:lpstr>
      <vt:lpstr>CRP (Capacity Requirements Planning)</vt:lpstr>
      <vt:lpstr>Схема CRP</vt:lpstr>
      <vt:lpstr>MRP II (Manufacturing Resource Planning)</vt:lpstr>
      <vt:lpstr>Блоки, входящие в MRP II-систему</vt:lpstr>
      <vt:lpstr>Укрупненная схема MRP II</vt:lpstr>
      <vt:lpstr>ERP (Enterprise Resource Planning)</vt:lpstr>
      <vt:lpstr>Блоки, входящие в ERP-систему</vt:lpstr>
      <vt:lpstr>Соотношение MRP, MRP II, ERP</vt:lpstr>
      <vt:lpstr>CRM (Customer Relationship Management)</vt:lpstr>
      <vt:lpstr>Задачи CRM</vt:lpstr>
      <vt:lpstr>Состав CRM</vt:lpstr>
      <vt:lpstr>Функции CRM</vt:lpstr>
      <vt:lpstr>CSRP (Customer Synchronized Resource Planning)</vt:lpstr>
      <vt:lpstr>SCM (Supply Chain Management)</vt:lpstr>
      <vt:lpstr>Управление цепочками поставок</vt:lpstr>
      <vt:lpstr>2.3 Структура ERP-системы</vt:lpstr>
      <vt:lpstr>Структура ERP</vt:lpstr>
      <vt:lpstr>Описание элементов ERP</vt:lpstr>
      <vt:lpstr>Виды модулей</vt:lpstr>
      <vt:lpstr>Основные модули</vt:lpstr>
      <vt:lpstr>Принципы организации ERP</vt:lpstr>
      <vt:lpstr>Вопросы</vt:lpstr>
      <vt:lpstr>2.4. Внедрение ИС на предприятии</vt:lpstr>
      <vt:lpstr>Как организовать ИСУП?</vt:lpstr>
      <vt:lpstr>Укрупненная оргструктура предприятия</vt:lpstr>
      <vt:lpstr>Процессная структура</vt:lpstr>
      <vt:lpstr>Иерархия бизнес-процессов</vt:lpstr>
      <vt:lpstr>Следствие: внедрение ИС</vt:lpstr>
      <vt:lpstr>Где взять ИС?</vt:lpstr>
      <vt:lpstr>Создание собственного продукта</vt:lpstr>
      <vt:lpstr>Покупка типовой платформы</vt:lpstr>
      <vt:lpstr>Разработка под заказ</vt:lpstr>
      <vt:lpstr>Основные этапы внедрения ИС</vt:lpstr>
      <vt:lpstr>Жизненный цикл ИС</vt:lpstr>
      <vt:lpstr>Преимущества и недостатки каскадной модели ЖЦ</vt:lpstr>
      <vt:lpstr>PDAC – Plan, Do, Act, Check</vt:lpstr>
      <vt:lpstr>Преимущества и недостатки итерационной модели ЖЦ</vt:lpstr>
      <vt:lpstr>Что должен делать заказчик?</vt:lpstr>
      <vt:lpstr>Как не надо внедрять ИС</vt:lpstr>
      <vt:lpstr>Риски при внедрении ИС</vt:lpstr>
      <vt:lpstr>Риски на предпроектной стадии</vt:lpstr>
      <vt:lpstr>Риски на проектной стадии</vt:lpstr>
      <vt:lpstr>Риски на стадии реализации и внедрения</vt:lpstr>
      <vt:lpstr>Риски на стадии эксплуатации</vt:lpstr>
      <vt:lpstr>Оценка рисков</vt:lpstr>
      <vt:lpstr>Пример – Внедрение новой версии MS Office</vt:lpstr>
      <vt:lpstr>Матрица категории риска</vt:lpstr>
      <vt:lpstr>Классификация рисков по степени управляемости</vt:lpstr>
      <vt:lpstr>Антирисковые мероприятия</vt:lpstr>
      <vt:lpstr>Основные стратегии управления рисками</vt:lpstr>
      <vt:lpstr>Виды информационных угроз</vt:lpstr>
      <vt:lpstr>Экономический ущерб</vt:lpstr>
      <vt:lpstr>Методы защиты информации</vt:lpstr>
      <vt:lpstr>Вопросы</vt:lpstr>
      <vt:lpstr>Тема 3. 1C: Предприятие 1С: ERP</vt:lpstr>
      <vt:lpstr>3.1 Общая информация об 1C</vt:lpstr>
      <vt:lpstr>1С</vt:lpstr>
      <vt:lpstr>Конкуренты 1С: Предприятие</vt:lpstr>
      <vt:lpstr>1С: Предприятие</vt:lpstr>
      <vt:lpstr>Основные прикладные решения</vt:lpstr>
      <vt:lpstr>Архитектура 1С: Предприятие 8</vt:lpstr>
      <vt:lpstr>1С: Профессионал</vt:lpstr>
      <vt:lpstr>3.2 1С Fresh. 1С: Предприятие в облаке</vt:lpstr>
      <vt:lpstr>1C Fresh. Основные возможности</vt:lpstr>
      <vt:lpstr>Образовательный портал 1C Fresh</vt:lpstr>
      <vt:lpstr>Вход в 1C Fresh</vt:lpstr>
      <vt:lpstr>Вид главной страницы</vt:lpstr>
      <vt:lpstr>1СFresh</vt:lpstr>
      <vt:lpstr>Личный кабинет</vt:lpstr>
      <vt:lpstr>Виды интерфейса</vt:lpstr>
      <vt:lpstr>Интерфейс «такси»</vt:lpstr>
      <vt:lpstr>Интерфейс «формы в закладках»</vt:lpstr>
      <vt:lpstr>Переключение интерфейса в настройках</vt:lpstr>
      <vt:lpstr>Поиск и справка</vt:lpstr>
      <vt:lpstr>Избранное и история</vt:lpstr>
      <vt:lpstr>Календарь и калькулятор</vt:lpstr>
      <vt:lpstr>3.3 Общие понятия и приемы работы в 1С: Предприятие </vt:lpstr>
      <vt:lpstr>Основные объекты</vt:lpstr>
      <vt:lpstr>Справочники и константы</vt:lpstr>
      <vt:lpstr>Пример справочника – банковские счета</vt:lpstr>
      <vt:lpstr>Документы</vt:lpstr>
      <vt:lpstr>Пример документа</vt:lpstr>
      <vt:lpstr>Проведение документа</vt:lpstr>
      <vt:lpstr>Журналы документов</vt:lpstr>
      <vt:lpstr>Отчеты</vt:lpstr>
      <vt:lpstr>Регистры</vt:lpstr>
      <vt:lpstr>Обработки</vt:lpstr>
      <vt:lpstr>Удаление</vt:lpstr>
      <vt:lpstr>Функциональная структура 1С: ERP</vt:lpstr>
      <vt:lpstr>3.4 Нормативно-справочная информация (НСИ)</vt:lpstr>
      <vt:lpstr>Управление НСИ</vt:lpstr>
      <vt:lpstr>Базовые классификаторы</vt:lpstr>
      <vt:lpstr>Загрузка общероссийских классификаторов</vt:lpstr>
      <vt:lpstr>Одна организация или несколько?</vt:lpstr>
      <vt:lpstr>Настройки учета нескольких организаций</vt:lpstr>
      <vt:lpstr>Информация о предприятии</vt:lpstr>
      <vt:lpstr>Справочник «Организации»</vt:lpstr>
      <vt:lpstr>Сведения об организации Металл-Сервис</vt:lpstr>
      <vt:lpstr>Справочник «Структура предприятия»</vt:lpstr>
      <vt:lpstr>Подразделение «Участок столярный»</vt:lpstr>
      <vt:lpstr>Подразделение «Участок столярный»</vt:lpstr>
      <vt:lpstr>Справочник «Подразделения организаций»</vt:lpstr>
      <vt:lpstr>Справочник «Подразделения организаций»</vt:lpstr>
      <vt:lpstr>Подразделение «Администрация»</vt:lpstr>
      <vt:lpstr>Банковские счета</vt:lpstr>
      <vt:lpstr>Банковские счета</vt:lpstr>
      <vt:lpstr>Справочник «Склады и магазины»</vt:lpstr>
      <vt:lpstr>Склады и магазины</vt:lpstr>
      <vt:lpstr>Карточка склада</vt:lpstr>
      <vt:lpstr>Складские помещения</vt:lpstr>
      <vt:lpstr>Складские помещения</vt:lpstr>
      <vt:lpstr>Ячейки</vt:lpstr>
      <vt:lpstr>Ячейки</vt:lpstr>
      <vt:lpstr>Информация о партнерах</vt:lpstr>
      <vt:lpstr>Информация о партнерах</vt:lpstr>
      <vt:lpstr>Справочник «Партнеры»</vt:lpstr>
      <vt:lpstr>Карточка партнера</vt:lpstr>
      <vt:lpstr>Сегментация партнеров</vt:lpstr>
      <vt:lpstr>Соглашения с партнером</vt:lpstr>
      <vt:lpstr>Типовое соглашение о продажах</vt:lpstr>
      <vt:lpstr>Соглашения с партнером</vt:lpstr>
      <vt:lpstr>Партнер связан с контрагентом</vt:lpstr>
      <vt:lpstr>Карточка контрагента</vt:lpstr>
      <vt:lpstr>Договоры с контрагентами</vt:lpstr>
      <vt:lpstr>Информация о номенклатуре</vt:lpstr>
      <vt:lpstr>Виды номенклатуры</vt:lpstr>
      <vt:lpstr>Виды номенклатуры</vt:lpstr>
      <vt:lpstr>Тип номенклатуры</vt:lpstr>
      <vt:lpstr>Доп. реквизиты и шаблоны</vt:lpstr>
      <vt:lpstr>Создание позиции</vt:lpstr>
      <vt:lpstr>Создание позиции</vt:lpstr>
      <vt:lpstr>Карточка</vt:lpstr>
      <vt:lpstr>Карточка</vt:lpstr>
      <vt:lpstr>Управление взаимоотношениями с клиентами (CRM)</vt:lpstr>
      <vt:lpstr>Клиенты и поставщики</vt:lpstr>
      <vt:lpstr>Меню "CRM и маркетинг"</vt:lpstr>
      <vt:lpstr>Сделки с клиентами</vt:lpstr>
      <vt:lpstr>Содержание сделки</vt:lpstr>
      <vt:lpstr>Пример – Покупка кондиционеров</vt:lpstr>
      <vt:lpstr>Этапы процессной сделки</vt:lpstr>
      <vt:lpstr>Пример – Продажа телевизоров</vt:lpstr>
      <vt:lpstr>Этапы типовой продажи</vt:lpstr>
      <vt:lpstr>Претензии по обслуживанию</vt:lpstr>
      <vt:lpstr>Претензии по обслуживанию</vt:lpstr>
      <vt:lpstr>Содержание претензии</vt:lpstr>
      <vt:lpstr>Ценообразование</vt:lpstr>
      <vt:lpstr>Правила ценообразования</vt:lpstr>
      <vt:lpstr>Формула цены</vt:lpstr>
      <vt:lpstr>Редактирование формулы</vt:lpstr>
      <vt:lpstr>Прайс-лист на выбранную дату</vt:lpstr>
      <vt:lpstr>Прайс-лист по ценам поступления</vt:lpstr>
      <vt:lpstr>Классификатор скидок</vt:lpstr>
      <vt:lpstr>Автоматическое назначение скидок</vt:lpstr>
      <vt:lpstr>Рассылки и оповещения</vt:lpstr>
      <vt:lpstr>Создание шаблона сообщения</vt:lpstr>
      <vt:lpstr>Взаимодействия</vt:lpstr>
      <vt:lpstr>Взаимодействия</vt:lpstr>
      <vt:lpstr>Создание взаимодействия</vt:lpstr>
      <vt:lpstr>Пример- Телефонный звонок</vt:lpstr>
      <vt:lpstr>Вопросы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</dc:title>
  <dc:creator>Анастасия</dc:creator>
  <cp:lastModifiedBy>Анастасия</cp:lastModifiedBy>
  <cp:revision>377</cp:revision>
  <dcterms:created xsi:type="dcterms:W3CDTF">2017-02-05T17:41:10Z</dcterms:created>
  <dcterms:modified xsi:type="dcterms:W3CDTF">2019-07-21T13:52:31Z</dcterms:modified>
</cp:coreProperties>
</file>