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1"/>
  </p:notesMasterIdLst>
  <p:sldIdLst>
    <p:sldId id="256" r:id="rId2"/>
    <p:sldId id="285" r:id="rId3"/>
    <p:sldId id="288" r:id="rId4"/>
    <p:sldId id="296" r:id="rId5"/>
    <p:sldId id="260" r:id="rId6"/>
    <p:sldId id="365" r:id="rId7"/>
    <p:sldId id="366" r:id="rId8"/>
    <p:sldId id="367" r:id="rId9"/>
    <p:sldId id="370" r:id="rId10"/>
    <p:sldId id="371" r:id="rId11"/>
    <p:sldId id="369" r:id="rId12"/>
    <p:sldId id="259" r:id="rId13"/>
    <p:sldId id="278" r:id="rId14"/>
    <p:sldId id="266" r:id="rId15"/>
    <p:sldId id="264" r:id="rId16"/>
    <p:sldId id="372" r:id="rId17"/>
    <p:sldId id="261" r:id="rId18"/>
    <p:sldId id="297" r:id="rId19"/>
    <p:sldId id="298" r:id="rId20"/>
    <p:sldId id="258" r:id="rId21"/>
    <p:sldId id="262" r:id="rId22"/>
    <p:sldId id="368" r:id="rId23"/>
    <p:sldId id="376" r:id="rId24"/>
    <p:sldId id="375" r:id="rId25"/>
    <p:sldId id="283" r:id="rId26"/>
    <p:sldId id="383" r:id="rId27"/>
    <p:sldId id="263" r:id="rId28"/>
    <p:sldId id="373" r:id="rId29"/>
    <p:sldId id="374" r:id="rId30"/>
    <p:sldId id="306" r:id="rId31"/>
    <p:sldId id="281" r:id="rId32"/>
    <p:sldId id="280" r:id="rId33"/>
    <p:sldId id="307" r:id="rId34"/>
    <p:sldId id="269" r:id="rId35"/>
    <p:sldId id="377" r:id="rId36"/>
    <p:sldId id="378" r:id="rId37"/>
    <p:sldId id="380" r:id="rId38"/>
    <p:sldId id="379" r:id="rId39"/>
    <p:sldId id="382" r:id="rId40"/>
    <p:sldId id="381" r:id="rId41"/>
    <p:sldId id="308" r:id="rId42"/>
    <p:sldId id="270" r:id="rId43"/>
    <p:sldId id="271" r:id="rId44"/>
    <p:sldId id="316" r:id="rId45"/>
    <p:sldId id="318" r:id="rId46"/>
    <p:sldId id="319" r:id="rId47"/>
    <p:sldId id="320" r:id="rId48"/>
    <p:sldId id="321" r:id="rId49"/>
    <p:sldId id="327" r:id="rId50"/>
    <p:sldId id="326" r:id="rId51"/>
    <p:sldId id="384" r:id="rId52"/>
    <p:sldId id="273" r:id="rId53"/>
    <p:sldId id="322" r:id="rId54"/>
    <p:sldId id="323" r:id="rId55"/>
    <p:sldId id="330" r:id="rId56"/>
    <p:sldId id="331" r:id="rId57"/>
    <p:sldId id="332" r:id="rId58"/>
    <p:sldId id="272" r:id="rId59"/>
    <p:sldId id="328" r:id="rId60"/>
    <p:sldId id="329" r:id="rId61"/>
    <p:sldId id="324" r:id="rId62"/>
    <p:sldId id="274" r:id="rId63"/>
    <p:sldId id="335" r:id="rId64"/>
    <p:sldId id="337" r:id="rId65"/>
    <p:sldId id="339" r:id="rId66"/>
    <p:sldId id="341" r:id="rId67"/>
    <p:sldId id="336" r:id="rId68"/>
    <p:sldId id="355" r:id="rId69"/>
    <p:sldId id="344" r:id="rId70"/>
    <p:sldId id="357" r:id="rId71"/>
    <p:sldId id="356" r:id="rId72"/>
    <p:sldId id="347" r:id="rId73"/>
    <p:sldId id="358" r:id="rId74"/>
    <p:sldId id="351" r:id="rId75"/>
    <p:sldId id="276" r:id="rId76"/>
    <p:sldId id="354" r:id="rId77"/>
    <p:sldId id="277" r:id="rId78"/>
    <p:sldId id="392" r:id="rId79"/>
    <p:sldId id="359" r:id="rId80"/>
    <p:sldId id="386" r:id="rId81"/>
    <p:sldId id="387" r:id="rId82"/>
    <p:sldId id="388" r:id="rId83"/>
    <p:sldId id="389" r:id="rId84"/>
    <p:sldId id="390" r:id="rId85"/>
    <p:sldId id="391" r:id="rId86"/>
    <p:sldId id="385" r:id="rId87"/>
    <p:sldId id="360" r:id="rId88"/>
    <p:sldId id="393" r:id="rId89"/>
    <p:sldId id="394" r:id="rId90"/>
    <p:sldId id="361" r:id="rId91"/>
    <p:sldId id="362" r:id="rId92"/>
    <p:sldId id="395" r:id="rId93"/>
    <p:sldId id="396" r:id="rId94"/>
    <p:sldId id="399" r:id="rId95"/>
    <p:sldId id="400" r:id="rId96"/>
    <p:sldId id="401" r:id="rId97"/>
    <p:sldId id="363" r:id="rId98"/>
    <p:sldId id="364" r:id="rId99"/>
    <p:sldId id="402" r:id="rId100"/>
    <p:sldId id="403" r:id="rId101"/>
    <p:sldId id="404" r:id="rId102"/>
    <p:sldId id="409" r:id="rId103"/>
    <p:sldId id="410" r:id="rId104"/>
    <p:sldId id="411" r:id="rId105"/>
    <p:sldId id="405" r:id="rId106"/>
    <p:sldId id="407" r:id="rId107"/>
    <p:sldId id="408" r:id="rId108"/>
    <p:sldId id="406" r:id="rId109"/>
    <p:sldId id="412" r:id="rId110"/>
    <p:sldId id="413" r:id="rId111"/>
    <p:sldId id="414" r:id="rId112"/>
    <p:sldId id="415" r:id="rId113"/>
    <p:sldId id="418" r:id="rId114"/>
    <p:sldId id="417" r:id="rId115"/>
    <p:sldId id="416" r:id="rId116"/>
    <p:sldId id="419" r:id="rId117"/>
    <p:sldId id="420" r:id="rId118"/>
    <p:sldId id="443" r:id="rId119"/>
    <p:sldId id="421" r:id="rId120"/>
    <p:sldId id="422" r:id="rId121"/>
    <p:sldId id="423" r:id="rId122"/>
    <p:sldId id="424" r:id="rId123"/>
    <p:sldId id="426" r:id="rId124"/>
    <p:sldId id="425" r:id="rId125"/>
    <p:sldId id="427" r:id="rId126"/>
    <p:sldId id="429" r:id="rId127"/>
    <p:sldId id="428" r:id="rId128"/>
    <p:sldId id="430" r:id="rId129"/>
    <p:sldId id="444" r:id="rId130"/>
    <p:sldId id="431" r:id="rId131"/>
    <p:sldId id="432" r:id="rId132"/>
    <p:sldId id="446" r:id="rId133"/>
    <p:sldId id="433" r:id="rId134"/>
    <p:sldId id="445" r:id="rId135"/>
    <p:sldId id="452" r:id="rId136"/>
    <p:sldId id="434" r:id="rId137"/>
    <p:sldId id="442" r:id="rId138"/>
    <p:sldId id="440" r:id="rId139"/>
    <p:sldId id="441" r:id="rId140"/>
    <p:sldId id="439" r:id="rId141"/>
    <p:sldId id="437" r:id="rId142"/>
    <p:sldId id="436" r:id="rId143"/>
    <p:sldId id="448" r:id="rId144"/>
    <p:sldId id="451" r:id="rId145"/>
    <p:sldId id="447" r:id="rId146"/>
    <p:sldId id="435" r:id="rId147"/>
    <p:sldId id="453" r:id="rId148"/>
    <p:sldId id="454" r:id="rId149"/>
    <p:sldId id="449" r:id="rId15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A02C25F2-195D-4F97-BF1A-EF9E1D68413C}">
          <p14:sldIdLst>
            <p14:sldId id="256"/>
          </p14:sldIdLst>
        </p14:section>
        <p14:section name="Введение. Visual Studio" id="{B1F3AF7A-40C0-4623-9B2D-4DA313886BB0}">
          <p14:sldIdLst>
            <p14:sldId id="285"/>
            <p14:sldId id="288"/>
            <p14:sldId id="296"/>
            <p14:sldId id="260"/>
            <p14:sldId id="365"/>
            <p14:sldId id="366"/>
          </p14:sldIdLst>
        </p14:section>
        <p14:section name="Основы C#" id="{9E475A3F-D811-419B-8BB5-669A5C3BE5BE}">
          <p14:sldIdLst>
            <p14:sldId id="367"/>
            <p14:sldId id="370"/>
            <p14:sldId id="371"/>
            <p14:sldId id="369"/>
            <p14:sldId id="259"/>
            <p14:sldId id="278"/>
            <p14:sldId id="266"/>
            <p14:sldId id="264"/>
            <p14:sldId id="372"/>
            <p14:sldId id="261"/>
            <p14:sldId id="297"/>
            <p14:sldId id="298"/>
            <p14:sldId id="258"/>
            <p14:sldId id="262"/>
            <p14:sldId id="368"/>
            <p14:sldId id="376"/>
            <p14:sldId id="375"/>
            <p14:sldId id="283"/>
            <p14:sldId id="383"/>
            <p14:sldId id="263"/>
            <p14:sldId id="373"/>
            <p14:sldId id="374"/>
            <p14:sldId id="306"/>
            <p14:sldId id="281"/>
            <p14:sldId id="280"/>
            <p14:sldId id="307"/>
            <p14:sldId id="269"/>
            <p14:sldId id="377"/>
            <p14:sldId id="378"/>
            <p14:sldId id="380"/>
            <p14:sldId id="379"/>
            <p14:sldId id="382"/>
            <p14:sldId id="381"/>
          </p14:sldIdLst>
        </p14:section>
        <p14:section name="Ветвление" id="{1203FAB1-D047-43BD-BBDB-C5E85761DE0D}">
          <p14:sldIdLst>
            <p14:sldId id="308"/>
            <p14:sldId id="270"/>
            <p14:sldId id="271"/>
            <p14:sldId id="316"/>
            <p14:sldId id="318"/>
            <p14:sldId id="319"/>
            <p14:sldId id="320"/>
            <p14:sldId id="321"/>
            <p14:sldId id="327"/>
            <p14:sldId id="326"/>
            <p14:sldId id="384"/>
            <p14:sldId id="273"/>
            <p14:sldId id="322"/>
            <p14:sldId id="323"/>
            <p14:sldId id="330"/>
            <p14:sldId id="331"/>
            <p14:sldId id="332"/>
            <p14:sldId id="272"/>
            <p14:sldId id="328"/>
            <p14:sldId id="329"/>
          </p14:sldIdLst>
        </p14:section>
        <p14:section name="Циклы" id="{B9AD1CC4-74DA-490B-9DDE-22B0379990F8}">
          <p14:sldIdLst>
            <p14:sldId id="324"/>
            <p14:sldId id="274"/>
            <p14:sldId id="335"/>
            <p14:sldId id="337"/>
            <p14:sldId id="339"/>
            <p14:sldId id="341"/>
            <p14:sldId id="336"/>
            <p14:sldId id="355"/>
            <p14:sldId id="344"/>
            <p14:sldId id="357"/>
            <p14:sldId id="356"/>
            <p14:sldId id="347"/>
            <p14:sldId id="358"/>
            <p14:sldId id="351"/>
            <p14:sldId id="276"/>
            <p14:sldId id="354"/>
            <p14:sldId id="277"/>
            <p14:sldId id="392"/>
          </p14:sldIdLst>
        </p14:section>
        <p14:section name="Массивы" id="{B861D42E-8ED4-4690-B7DF-0601509FF896}">
          <p14:sldIdLst>
            <p14:sldId id="359"/>
            <p14:sldId id="386"/>
            <p14:sldId id="387"/>
            <p14:sldId id="388"/>
            <p14:sldId id="389"/>
            <p14:sldId id="390"/>
            <p14:sldId id="391"/>
            <p14:sldId id="385"/>
            <p14:sldId id="360"/>
            <p14:sldId id="393"/>
            <p14:sldId id="394"/>
          </p14:sldIdLst>
        </p14:section>
        <p14:section name="Строки" id="{B1324DD1-F01C-4BA0-82C9-53E8106959C4}">
          <p14:sldIdLst>
            <p14:sldId id="361"/>
            <p14:sldId id="362"/>
            <p14:sldId id="395"/>
            <p14:sldId id="396"/>
            <p14:sldId id="399"/>
            <p14:sldId id="400"/>
            <p14:sldId id="401"/>
          </p14:sldIdLst>
        </p14:section>
        <p14:section name="Основы ООП" id="{31AEA786-8E9B-495F-AD92-C878750F1FC7}">
          <p14:sldIdLst>
            <p14:sldId id="363"/>
            <p14:sldId id="364"/>
            <p14:sldId id="402"/>
            <p14:sldId id="403"/>
            <p14:sldId id="404"/>
            <p14:sldId id="409"/>
            <p14:sldId id="410"/>
            <p14:sldId id="411"/>
            <p14:sldId id="405"/>
            <p14:sldId id="407"/>
            <p14:sldId id="408"/>
            <p14:sldId id="406"/>
            <p14:sldId id="412"/>
            <p14:sldId id="413"/>
            <p14:sldId id="414"/>
            <p14:sldId id="415"/>
            <p14:sldId id="418"/>
            <p14:sldId id="417"/>
            <p14:sldId id="416"/>
            <p14:sldId id="419"/>
            <p14:sldId id="420"/>
            <p14:sldId id="443"/>
            <p14:sldId id="421"/>
            <p14:sldId id="422"/>
            <p14:sldId id="423"/>
            <p14:sldId id="424"/>
          </p14:sldIdLst>
        </p14:section>
        <p14:section name="Коллекции" id="{A1CB7A53-E376-4CC5-AC91-2938738F1EEA}">
          <p14:sldIdLst>
            <p14:sldId id="426"/>
            <p14:sldId id="425"/>
            <p14:sldId id="427"/>
            <p14:sldId id="429"/>
            <p14:sldId id="428"/>
          </p14:sldIdLst>
        </p14:section>
        <p14:section name="Принципы ООП" id="{935BE25F-3D59-4CCF-859B-4287D6EACF01}">
          <p14:sldIdLst>
            <p14:sldId id="430"/>
            <p14:sldId id="444"/>
            <p14:sldId id="431"/>
            <p14:sldId id="432"/>
            <p14:sldId id="446"/>
            <p14:sldId id="433"/>
            <p14:sldId id="445"/>
            <p14:sldId id="452"/>
            <p14:sldId id="434"/>
            <p14:sldId id="442"/>
            <p14:sldId id="440"/>
            <p14:sldId id="441"/>
            <p14:sldId id="439"/>
            <p14:sldId id="437"/>
            <p14:sldId id="436"/>
            <p14:sldId id="448"/>
            <p14:sldId id="451"/>
            <p14:sldId id="447"/>
            <p14:sldId id="435"/>
            <p14:sldId id="453"/>
            <p14:sldId id="454"/>
            <p14:sldId id="44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4521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97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tableStyles" Target="tableStyle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notesMaster" Target="notesMasters/notesMaster1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viewProps" Target="viewProps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theme" Target="theme/theme1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5E1502-EFE5-4D73-ABB3-6451297FEA3E}" type="doc">
      <dgm:prSet loTypeId="urn:microsoft.com/office/officeart/2005/8/layout/hierarchy2" loCatId="hierarchy" qsTypeId="urn:microsoft.com/office/officeart/2005/8/quickstyle/simple3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D86A41AF-7E4B-4C72-B1D1-D48E93A68A94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xfrm>
          <a:off x="491171" y="1108667"/>
          <a:ext cx="1486341" cy="296036"/>
        </a:xfrm>
      </dgm:spPr>
      <dgm:t>
        <a:bodyPr/>
        <a:lstStyle/>
        <a:p>
          <a:r>
            <a:rPr lang="ru-RU" sz="2000" b="1">
              <a:latin typeface="Calibri"/>
              <a:ea typeface="+mn-ea"/>
              <a:cs typeface="+mn-cs"/>
            </a:rPr>
            <a:t>Типы данных</a:t>
          </a:r>
        </a:p>
      </dgm:t>
    </dgm:pt>
    <dgm:pt modelId="{5926EC70-2183-49A9-AC5D-25D67C91F00C}" type="parTrans" cxnId="{F26A71DD-580F-4D8E-A50A-EC7F618408A3}">
      <dgm:prSet/>
      <dgm:spPr/>
      <dgm:t>
        <a:bodyPr/>
        <a:lstStyle/>
        <a:p>
          <a:endParaRPr lang="ru-RU" sz="2000"/>
        </a:p>
      </dgm:t>
    </dgm:pt>
    <dgm:pt modelId="{FD775E13-27A0-4438-9F7B-DFD33D5AD221}" type="sibTrans" cxnId="{F26A71DD-580F-4D8E-A50A-EC7F618408A3}">
      <dgm:prSet/>
      <dgm:spPr/>
      <dgm:t>
        <a:bodyPr/>
        <a:lstStyle/>
        <a:p>
          <a:endParaRPr lang="ru-RU" sz="2000"/>
        </a:p>
      </dgm:t>
    </dgm:pt>
    <dgm:pt modelId="{42B5FCEE-B642-4496-AF1A-3CEBC3C0496A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xfrm>
          <a:off x="2214341" y="512893"/>
          <a:ext cx="1486341" cy="296036"/>
        </a:xfrm>
      </dgm:spPr>
      <dgm:t>
        <a:bodyPr/>
        <a:lstStyle/>
        <a:p>
          <a:r>
            <a:rPr lang="ru-RU" sz="2000" b="1">
              <a:latin typeface="Calibri"/>
              <a:ea typeface="+mn-ea"/>
              <a:cs typeface="+mn-cs"/>
            </a:rPr>
            <a:t>Хранимые</a:t>
          </a:r>
        </a:p>
      </dgm:t>
    </dgm:pt>
    <dgm:pt modelId="{AC35C6E0-5C31-45F3-BB5D-6A8CBBB11611}" type="parTrans" cxnId="{54882965-3460-48B4-B34E-029A4B120F8A}">
      <dgm:prSet custT="1"/>
      <dgm:spPr>
        <a:xfrm rot="17500715">
          <a:off x="1775367" y="947427"/>
          <a:ext cx="641119" cy="22741"/>
        </a:xfrm>
        <a:ln>
          <a:solidFill>
            <a:schemeClr val="accent3"/>
          </a:solidFill>
        </a:ln>
      </dgm:spPr>
      <dgm:t>
        <a:bodyPr/>
        <a:lstStyle/>
        <a:p>
          <a:endParaRPr lang="ru-RU" sz="20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FF80B255-BB23-43D8-85FB-B4210B23B844}" type="sibTrans" cxnId="{54882965-3460-48B4-B34E-029A4B120F8A}">
      <dgm:prSet/>
      <dgm:spPr/>
      <dgm:t>
        <a:bodyPr/>
        <a:lstStyle/>
        <a:p>
          <a:endParaRPr lang="ru-RU" sz="2000"/>
        </a:p>
      </dgm:t>
    </dgm:pt>
    <dgm:pt modelId="{9F8DDC9D-44C3-41D1-AA9D-7D42D4C63CFD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xfrm>
          <a:off x="3937512" y="2229"/>
          <a:ext cx="1486341" cy="296036"/>
        </a:xfrm>
      </dgm:spPr>
      <dgm:t>
        <a:bodyPr/>
        <a:lstStyle/>
        <a:p>
          <a:r>
            <a:rPr lang="ru-RU" sz="2000">
              <a:latin typeface="Calibri"/>
              <a:ea typeface="+mn-ea"/>
              <a:cs typeface="+mn-cs"/>
            </a:rPr>
            <a:t>все числовые</a:t>
          </a:r>
        </a:p>
      </dgm:t>
    </dgm:pt>
    <dgm:pt modelId="{A5DF0CA9-0BF7-4B1D-8A3B-6C992323FD00}" type="parTrans" cxnId="{8A14416D-069B-4070-ACB0-EB55B1DD9007}">
      <dgm:prSet custT="1"/>
      <dgm:spPr>
        <a:xfrm rot="17692822">
          <a:off x="3537643" y="394209"/>
          <a:ext cx="562907" cy="22741"/>
        </a:xfrm>
      </dgm:spPr>
      <dgm:t>
        <a:bodyPr/>
        <a:lstStyle/>
        <a:p>
          <a:endParaRPr lang="ru-RU" sz="20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31DBA21B-0597-46FA-B316-9E78702AC7EE}" type="sibTrans" cxnId="{8A14416D-069B-4070-ACB0-EB55B1DD9007}">
      <dgm:prSet/>
      <dgm:spPr/>
      <dgm:t>
        <a:bodyPr/>
        <a:lstStyle/>
        <a:p>
          <a:endParaRPr lang="ru-RU" sz="2000"/>
        </a:p>
      </dgm:t>
    </dgm:pt>
    <dgm:pt modelId="{9225B558-6CE0-485F-B719-11EB0FD5A9E9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xfrm>
          <a:off x="2214341" y="1704441"/>
          <a:ext cx="1486341" cy="296036"/>
        </a:xfrm>
      </dgm:spPr>
      <dgm:t>
        <a:bodyPr/>
        <a:lstStyle/>
        <a:p>
          <a:r>
            <a:rPr lang="ru-RU" sz="2000" b="1">
              <a:latin typeface="Calibri"/>
              <a:ea typeface="+mn-ea"/>
              <a:cs typeface="+mn-cs"/>
            </a:rPr>
            <a:t>Ссылочные</a:t>
          </a:r>
        </a:p>
      </dgm:t>
    </dgm:pt>
    <dgm:pt modelId="{ACC41AF2-B73F-4038-8CFD-B24F1BEF067B}" type="parTrans" cxnId="{4E171BFE-FF9B-4378-A194-D8D4F5B14850}">
      <dgm:prSet custT="1"/>
      <dgm:spPr>
        <a:xfrm rot="4099285">
          <a:off x="1775367" y="1543201"/>
          <a:ext cx="641119" cy="22741"/>
        </a:xfrm>
        <a:ln>
          <a:solidFill>
            <a:schemeClr val="accent6"/>
          </a:solidFill>
        </a:ln>
      </dgm:spPr>
      <dgm:t>
        <a:bodyPr/>
        <a:lstStyle/>
        <a:p>
          <a:endParaRPr lang="ru-RU" sz="20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2A3D9DD4-CE6E-4DB8-B491-334179951802}" type="sibTrans" cxnId="{4E171BFE-FF9B-4378-A194-D8D4F5B14850}">
      <dgm:prSet/>
      <dgm:spPr/>
      <dgm:t>
        <a:bodyPr/>
        <a:lstStyle/>
        <a:p>
          <a:endParaRPr lang="ru-RU" sz="2000"/>
        </a:p>
      </dgm:t>
    </dgm:pt>
    <dgm:pt modelId="{F6A62AD4-2515-4C22-ADD0-6C21C44C4049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xfrm>
          <a:off x="3937512" y="1363998"/>
          <a:ext cx="1486341" cy="296036"/>
        </a:xfrm>
      </dgm:spPr>
      <dgm:t>
        <a:bodyPr/>
        <a:lstStyle/>
        <a:p>
          <a:r>
            <a:rPr lang="ru-RU" sz="2000">
              <a:latin typeface="Calibri"/>
              <a:ea typeface="+mn-ea"/>
              <a:cs typeface="+mn-cs"/>
            </a:rPr>
            <a:t>строки</a:t>
          </a:r>
        </a:p>
      </dgm:t>
    </dgm:pt>
    <dgm:pt modelId="{B84A01EF-D39A-4E49-852E-9754BC2E475D}" type="parTrans" cxnId="{2A9C22C6-57E2-4ED0-A46D-4D1371A61144}">
      <dgm:prSet custT="1"/>
      <dgm:spPr>
        <a:xfrm rot="18289469">
          <a:off x="3611739" y="1670867"/>
          <a:ext cx="414715" cy="22741"/>
        </a:xfrm>
        <a:ln>
          <a:solidFill>
            <a:schemeClr val="accent6"/>
          </a:solidFill>
        </a:ln>
      </dgm:spPr>
      <dgm:t>
        <a:bodyPr/>
        <a:lstStyle/>
        <a:p>
          <a:endParaRPr lang="ru-RU" sz="20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787C8829-389C-4D88-BA1A-83F1F8003F65}" type="sibTrans" cxnId="{2A9C22C6-57E2-4ED0-A46D-4D1371A61144}">
      <dgm:prSet/>
      <dgm:spPr/>
      <dgm:t>
        <a:bodyPr/>
        <a:lstStyle/>
        <a:p>
          <a:endParaRPr lang="ru-RU" sz="2000"/>
        </a:p>
      </dgm:t>
    </dgm:pt>
    <dgm:pt modelId="{86293089-28DB-4D9D-9F76-A7BFB3ADF330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xfrm>
          <a:off x="3937512" y="683114"/>
          <a:ext cx="1486341" cy="296036"/>
        </a:xfrm>
      </dgm:spPr>
      <dgm:t>
        <a:bodyPr/>
        <a:lstStyle/>
        <a:p>
          <a:r>
            <a:rPr lang="ru-RU" sz="2000">
              <a:latin typeface="Calibri"/>
              <a:ea typeface="+mn-ea"/>
              <a:cs typeface="+mn-cs"/>
            </a:rPr>
            <a:t>логический</a:t>
          </a:r>
        </a:p>
      </dgm:t>
    </dgm:pt>
    <dgm:pt modelId="{EFE1E2D8-DFE7-4BA4-B3C7-C4AC4190999A}" type="parTrans" cxnId="{E778ECE5-3B4D-4A67-A9FF-8E544C1151FC}">
      <dgm:prSet custT="1"/>
      <dgm:spPr>
        <a:xfrm rot="2142401">
          <a:off x="3673269" y="734651"/>
          <a:ext cx="291656" cy="22741"/>
        </a:xfrm>
      </dgm:spPr>
      <dgm:t>
        <a:bodyPr/>
        <a:lstStyle/>
        <a:p>
          <a:endParaRPr lang="ru-RU" sz="20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0377B175-1BDE-45C0-9BA0-694FA9807EBB}" type="sibTrans" cxnId="{E778ECE5-3B4D-4A67-A9FF-8E544C1151FC}">
      <dgm:prSet/>
      <dgm:spPr/>
      <dgm:t>
        <a:bodyPr/>
        <a:lstStyle/>
        <a:p>
          <a:endParaRPr lang="ru-RU" sz="2000"/>
        </a:p>
      </dgm:t>
    </dgm:pt>
    <dgm:pt modelId="{BE04D18D-8BCB-48A4-AE06-FEF0FB1219F0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xfrm>
          <a:off x="3937512" y="1023556"/>
          <a:ext cx="1486341" cy="296036"/>
        </a:xfrm>
      </dgm:spPr>
      <dgm:t>
        <a:bodyPr/>
        <a:lstStyle/>
        <a:p>
          <a:r>
            <a:rPr lang="ru-RU" sz="2000">
              <a:latin typeface="Calibri"/>
              <a:ea typeface="+mn-ea"/>
              <a:cs typeface="+mn-cs"/>
            </a:rPr>
            <a:t>символьный</a:t>
          </a:r>
        </a:p>
      </dgm:t>
    </dgm:pt>
    <dgm:pt modelId="{37938970-C5F8-4367-9462-96C6920CE752}" type="parTrans" cxnId="{D792D745-A1B0-4FE0-9F8B-74FEC0FAC68A}">
      <dgm:prSet custT="1"/>
      <dgm:spPr>
        <a:xfrm rot="3907178">
          <a:off x="3537643" y="904872"/>
          <a:ext cx="562907" cy="22741"/>
        </a:xfrm>
      </dgm:spPr>
      <dgm:t>
        <a:bodyPr/>
        <a:lstStyle/>
        <a:p>
          <a:endParaRPr lang="ru-RU" sz="20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B797FB5D-1149-47FF-9E26-422E9A20E257}" type="sibTrans" cxnId="{D792D745-A1B0-4FE0-9F8B-74FEC0FAC68A}">
      <dgm:prSet/>
      <dgm:spPr/>
      <dgm:t>
        <a:bodyPr/>
        <a:lstStyle/>
        <a:p>
          <a:endParaRPr lang="ru-RU" sz="2000"/>
        </a:p>
      </dgm:t>
    </dgm:pt>
    <dgm:pt modelId="{B13B25D0-F1A1-4E2E-A952-7132B9063CBC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xfrm>
          <a:off x="3937512" y="1704441"/>
          <a:ext cx="1486341" cy="296036"/>
        </a:xfrm>
      </dgm:spPr>
      <dgm:t>
        <a:bodyPr/>
        <a:lstStyle/>
        <a:p>
          <a:r>
            <a:rPr lang="ru-RU" sz="2000">
              <a:latin typeface="Calibri"/>
              <a:ea typeface="+mn-ea"/>
              <a:cs typeface="+mn-cs"/>
            </a:rPr>
            <a:t>массивы</a:t>
          </a:r>
        </a:p>
      </dgm:t>
    </dgm:pt>
    <dgm:pt modelId="{3DF3A5D9-579C-4494-802E-59CBF6AD3B91}" type="parTrans" cxnId="{CF380DB9-1B68-41A6-91C0-59AE17F40510}">
      <dgm:prSet custT="1"/>
      <dgm:spPr>
        <a:xfrm>
          <a:off x="3700683" y="1841088"/>
          <a:ext cx="236829" cy="22741"/>
        </a:xfrm>
        <a:ln>
          <a:solidFill>
            <a:schemeClr val="accent6"/>
          </a:solidFill>
        </a:ln>
      </dgm:spPr>
      <dgm:t>
        <a:bodyPr/>
        <a:lstStyle/>
        <a:p>
          <a:endParaRPr lang="ru-RU" sz="20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7FDDFA4A-B7FC-42A4-86D3-7AC502C1CCFD}" type="sibTrans" cxnId="{CF380DB9-1B68-41A6-91C0-59AE17F40510}">
      <dgm:prSet/>
      <dgm:spPr/>
      <dgm:t>
        <a:bodyPr/>
        <a:lstStyle/>
        <a:p>
          <a:endParaRPr lang="ru-RU" sz="2000"/>
        </a:p>
      </dgm:t>
    </dgm:pt>
    <dgm:pt modelId="{00A2CF8C-E844-4A3C-9D18-8E9734A04027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xfrm>
          <a:off x="3937512" y="2044883"/>
          <a:ext cx="1486341" cy="296036"/>
        </a:xfrm>
      </dgm:spPr>
      <dgm:t>
        <a:bodyPr/>
        <a:lstStyle/>
        <a:p>
          <a:r>
            <a:rPr lang="ru-RU" sz="2000">
              <a:latin typeface="Calibri"/>
              <a:ea typeface="+mn-ea"/>
              <a:cs typeface="+mn-cs"/>
            </a:rPr>
            <a:t>классы</a:t>
          </a:r>
        </a:p>
      </dgm:t>
    </dgm:pt>
    <dgm:pt modelId="{F5FDD3EC-A822-4D8B-AF07-23030777E88A}" type="parTrans" cxnId="{51AE2C28-2C5F-498A-AAD6-CB16641F5937}">
      <dgm:prSet custT="1"/>
      <dgm:spPr>
        <a:xfrm rot="3310531">
          <a:off x="3611739" y="2011309"/>
          <a:ext cx="414715" cy="22741"/>
        </a:xfrm>
        <a:ln>
          <a:solidFill>
            <a:schemeClr val="accent6"/>
          </a:solidFill>
        </a:ln>
      </dgm:spPr>
      <dgm:t>
        <a:bodyPr/>
        <a:lstStyle/>
        <a:p>
          <a:endParaRPr lang="ru-RU" sz="20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382A2140-361B-4EDD-B3EE-9A0E2E26385B}" type="sibTrans" cxnId="{51AE2C28-2C5F-498A-AAD6-CB16641F5937}">
      <dgm:prSet/>
      <dgm:spPr/>
      <dgm:t>
        <a:bodyPr/>
        <a:lstStyle/>
        <a:p>
          <a:endParaRPr lang="ru-RU" sz="2000"/>
        </a:p>
      </dgm:t>
    </dgm:pt>
    <dgm:pt modelId="{C7379457-E490-4679-858F-6752CCA2DB58}" type="pres">
      <dgm:prSet presAssocID="{705E1502-EFE5-4D73-ABB3-6451297FEA3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D0D9567A-AC09-400E-B3DD-B290FEE7F9AD}" type="pres">
      <dgm:prSet presAssocID="{D86A41AF-7E4B-4C72-B1D1-D48E93A68A94}" presName="root1" presStyleCnt="0"/>
      <dgm:spPr/>
    </dgm:pt>
    <dgm:pt modelId="{F996AF15-C1C9-4FCA-8DEE-055F41759881}" type="pres">
      <dgm:prSet presAssocID="{D86A41AF-7E4B-4C72-B1D1-D48E93A68A94}" presName="LevelOneTextNode" presStyleLbl="node0" presStyleIdx="0" presStyleCnt="1" custScaleX="251040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</dgm:pt>
    <dgm:pt modelId="{C9CFBF99-56F7-4ABC-A79E-13A8E9CEA801}" type="pres">
      <dgm:prSet presAssocID="{D86A41AF-7E4B-4C72-B1D1-D48E93A68A94}" presName="level2hierChild" presStyleCnt="0"/>
      <dgm:spPr/>
    </dgm:pt>
    <dgm:pt modelId="{B93346B8-255E-45DC-A052-9EFAA276621D}" type="pres">
      <dgm:prSet presAssocID="{AC35C6E0-5C31-45F3-BB5D-6A8CBBB11611}" presName="conn2-1" presStyleLbl="parChTrans1D2" presStyleIdx="0" presStyleCnt="2" custScaleX="2000000"/>
      <dgm:spPr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641119" y="11370"/>
              </a:lnTo>
            </a:path>
          </a:pathLst>
        </a:custGeom>
      </dgm:spPr>
    </dgm:pt>
    <dgm:pt modelId="{0B00B512-8385-481F-8DD8-F065EF5D7B85}" type="pres">
      <dgm:prSet presAssocID="{AC35C6E0-5C31-45F3-BB5D-6A8CBBB11611}" presName="connTx" presStyleLbl="parChTrans1D2" presStyleIdx="0" presStyleCnt="2"/>
      <dgm:spPr/>
    </dgm:pt>
    <dgm:pt modelId="{BBDF2C85-235A-4C62-951C-E444577F3366}" type="pres">
      <dgm:prSet presAssocID="{42B5FCEE-B642-4496-AF1A-3CEBC3C0496A}" presName="root2" presStyleCnt="0"/>
      <dgm:spPr/>
    </dgm:pt>
    <dgm:pt modelId="{58861D65-799B-44A5-854D-798CD1FE68EC}" type="pres">
      <dgm:prSet presAssocID="{42B5FCEE-B642-4496-AF1A-3CEBC3C0496A}" presName="LevelTwoTextNode" presStyleLbl="node2" presStyleIdx="0" presStyleCnt="2" custScaleX="251040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</dgm:pt>
    <dgm:pt modelId="{DF829B98-AC24-48A1-8D65-3ED641F7422B}" type="pres">
      <dgm:prSet presAssocID="{42B5FCEE-B642-4496-AF1A-3CEBC3C0496A}" presName="level3hierChild" presStyleCnt="0"/>
      <dgm:spPr/>
    </dgm:pt>
    <dgm:pt modelId="{8FB6612D-3374-4E9D-95B1-41EA838166A1}" type="pres">
      <dgm:prSet presAssocID="{A5DF0CA9-0BF7-4B1D-8A3B-6C992323FD00}" presName="conn2-1" presStyleLbl="parChTrans1D3" presStyleIdx="0" presStyleCnt="6" custScaleX="2000000"/>
      <dgm:spPr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562907" y="11370"/>
              </a:lnTo>
            </a:path>
          </a:pathLst>
        </a:custGeom>
      </dgm:spPr>
    </dgm:pt>
    <dgm:pt modelId="{E9426357-88C7-4797-90D1-CED315ACE2E6}" type="pres">
      <dgm:prSet presAssocID="{A5DF0CA9-0BF7-4B1D-8A3B-6C992323FD00}" presName="connTx" presStyleLbl="parChTrans1D3" presStyleIdx="0" presStyleCnt="6"/>
      <dgm:spPr/>
    </dgm:pt>
    <dgm:pt modelId="{2ED09D01-339F-4FD4-8E97-EB4881BBF152}" type="pres">
      <dgm:prSet presAssocID="{9F8DDC9D-44C3-41D1-AA9D-7D42D4C63CFD}" presName="root2" presStyleCnt="0"/>
      <dgm:spPr/>
    </dgm:pt>
    <dgm:pt modelId="{12E4B3AA-8798-4D58-92F4-9BA2D724B6F0}" type="pres">
      <dgm:prSet presAssocID="{9F8DDC9D-44C3-41D1-AA9D-7D42D4C63CFD}" presName="LevelTwoTextNode" presStyleLbl="node3" presStyleIdx="0" presStyleCnt="6" custScaleX="251040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</dgm:pt>
    <dgm:pt modelId="{869F4E3E-2F81-4D1A-AF0A-19CD1B217BB1}" type="pres">
      <dgm:prSet presAssocID="{9F8DDC9D-44C3-41D1-AA9D-7D42D4C63CFD}" presName="level3hierChild" presStyleCnt="0"/>
      <dgm:spPr/>
    </dgm:pt>
    <dgm:pt modelId="{2970D670-8558-4183-A873-6940D2F89171}" type="pres">
      <dgm:prSet presAssocID="{EFE1E2D8-DFE7-4BA4-B3C7-C4AC4190999A}" presName="conn2-1" presStyleLbl="parChTrans1D3" presStyleIdx="1" presStyleCnt="6" custScaleX="2000000"/>
      <dgm:spPr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291656" y="11370"/>
              </a:lnTo>
            </a:path>
          </a:pathLst>
        </a:custGeom>
      </dgm:spPr>
    </dgm:pt>
    <dgm:pt modelId="{8EDAD24B-AAF8-48AF-9CD9-33C01AF5148B}" type="pres">
      <dgm:prSet presAssocID="{EFE1E2D8-DFE7-4BA4-B3C7-C4AC4190999A}" presName="connTx" presStyleLbl="parChTrans1D3" presStyleIdx="1" presStyleCnt="6"/>
      <dgm:spPr/>
    </dgm:pt>
    <dgm:pt modelId="{8E19D406-5799-4DB2-8035-096C9C125FA4}" type="pres">
      <dgm:prSet presAssocID="{86293089-28DB-4D9D-9F76-A7BFB3ADF330}" presName="root2" presStyleCnt="0"/>
      <dgm:spPr/>
    </dgm:pt>
    <dgm:pt modelId="{268C0C20-D79A-4DC3-A03B-0C2926FC98E5}" type="pres">
      <dgm:prSet presAssocID="{86293089-28DB-4D9D-9F76-A7BFB3ADF330}" presName="LevelTwoTextNode" presStyleLbl="node3" presStyleIdx="1" presStyleCnt="6" custScaleX="251040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</dgm:pt>
    <dgm:pt modelId="{C285DE5D-8F18-4F78-9B1B-782E9B15AC2A}" type="pres">
      <dgm:prSet presAssocID="{86293089-28DB-4D9D-9F76-A7BFB3ADF330}" presName="level3hierChild" presStyleCnt="0"/>
      <dgm:spPr/>
    </dgm:pt>
    <dgm:pt modelId="{29EA4CBA-3B64-46B5-A755-15192226628F}" type="pres">
      <dgm:prSet presAssocID="{37938970-C5F8-4367-9462-96C6920CE752}" presName="conn2-1" presStyleLbl="parChTrans1D3" presStyleIdx="2" presStyleCnt="6" custScaleX="2000000"/>
      <dgm:spPr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562907" y="11370"/>
              </a:lnTo>
            </a:path>
          </a:pathLst>
        </a:custGeom>
      </dgm:spPr>
    </dgm:pt>
    <dgm:pt modelId="{2EAB7873-6EA4-44A8-A945-E9DE5C38918B}" type="pres">
      <dgm:prSet presAssocID="{37938970-C5F8-4367-9462-96C6920CE752}" presName="connTx" presStyleLbl="parChTrans1D3" presStyleIdx="2" presStyleCnt="6"/>
      <dgm:spPr/>
    </dgm:pt>
    <dgm:pt modelId="{A4DCB992-E65B-4EB4-883F-5F2B24C6BCD0}" type="pres">
      <dgm:prSet presAssocID="{BE04D18D-8BCB-48A4-AE06-FEF0FB1219F0}" presName="root2" presStyleCnt="0"/>
      <dgm:spPr/>
    </dgm:pt>
    <dgm:pt modelId="{F3E89F27-2682-407F-AE75-6612861B7CBE}" type="pres">
      <dgm:prSet presAssocID="{BE04D18D-8BCB-48A4-AE06-FEF0FB1219F0}" presName="LevelTwoTextNode" presStyleLbl="node3" presStyleIdx="2" presStyleCnt="6" custScaleX="251040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</dgm:pt>
    <dgm:pt modelId="{4AB30F06-EE05-4313-835B-E48DAF7DFADB}" type="pres">
      <dgm:prSet presAssocID="{BE04D18D-8BCB-48A4-AE06-FEF0FB1219F0}" presName="level3hierChild" presStyleCnt="0"/>
      <dgm:spPr/>
    </dgm:pt>
    <dgm:pt modelId="{FC682D13-DDDC-427A-85F5-AB92A6DE3CCE}" type="pres">
      <dgm:prSet presAssocID="{ACC41AF2-B73F-4038-8CFD-B24F1BEF067B}" presName="conn2-1" presStyleLbl="parChTrans1D2" presStyleIdx="1" presStyleCnt="2" custScaleX="2000000"/>
      <dgm:spPr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641119" y="11370"/>
              </a:lnTo>
            </a:path>
          </a:pathLst>
        </a:custGeom>
      </dgm:spPr>
    </dgm:pt>
    <dgm:pt modelId="{DEBF4477-8DD1-45BE-BBA0-CA860F8836FC}" type="pres">
      <dgm:prSet presAssocID="{ACC41AF2-B73F-4038-8CFD-B24F1BEF067B}" presName="connTx" presStyleLbl="parChTrans1D2" presStyleIdx="1" presStyleCnt="2"/>
      <dgm:spPr/>
    </dgm:pt>
    <dgm:pt modelId="{AB589BD4-A791-4E5A-BBB8-15C2EAB84639}" type="pres">
      <dgm:prSet presAssocID="{9225B558-6CE0-485F-B719-11EB0FD5A9E9}" presName="root2" presStyleCnt="0"/>
      <dgm:spPr/>
    </dgm:pt>
    <dgm:pt modelId="{AFD83BD1-7204-4ADC-B89B-0EC4E82B0312}" type="pres">
      <dgm:prSet presAssocID="{9225B558-6CE0-485F-B719-11EB0FD5A9E9}" presName="LevelTwoTextNode" presStyleLbl="node2" presStyleIdx="1" presStyleCnt="2" custScaleX="251040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</dgm:pt>
    <dgm:pt modelId="{6601B983-226F-498E-8B6C-F7BC74F4FF6C}" type="pres">
      <dgm:prSet presAssocID="{9225B558-6CE0-485F-B719-11EB0FD5A9E9}" presName="level3hierChild" presStyleCnt="0"/>
      <dgm:spPr/>
    </dgm:pt>
    <dgm:pt modelId="{414F1B7D-CBC6-4580-8F72-666CE4E11544}" type="pres">
      <dgm:prSet presAssocID="{B84A01EF-D39A-4E49-852E-9754BC2E475D}" presName="conn2-1" presStyleLbl="parChTrans1D3" presStyleIdx="3" presStyleCnt="6" custScaleX="2000000"/>
      <dgm:spPr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414715" y="11370"/>
              </a:lnTo>
            </a:path>
          </a:pathLst>
        </a:custGeom>
      </dgm:spPr>
    </dgm:pt>
    <dgm:pt modelId="{8F40CC3A-AB66-49A6-A9E9-8E505BC5BE94}" type="pres">
      <dgm:prSet presAssocID="{B84A01EF-D39A-4E49-852E-9754BC2E475D}" presName="connTx" presStyleLbl="parChTrans1D3" presStyleIdx="3" presStyleCnt="6"/>
      <dgm:spPr/>
    </dgm:pt>
    <dgm:pt modelId="{BC15C49F-51F9-41DA-8D5E-D5235F23F5F3}" type="pres">
      <dgm:prSet presAssocID="{F6A62AD4-2515-4C22-ADD0-6C21C44C4049}" presName="root2" presStyleCnt="0"/>
      <dgm:spPr/>
    </dgm:pt>
    <dgm:pt modelId="{79EAA1BE-8662-428D-BA18-D85587957188}" type="pres">
      <dgm:prSet presAssocID="{F6A62AD4-2515-4C22-ADD0-6C21C44C4049}" presName="LevelTwoTextNode" presStyleLbl="node3" presStyleIdx="3" presStyleCnt="6" custScaleX="251040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</dgm:pt>
    <dgm:pt modelId="{22FC2472-7F68-49A4-8FA7-F86E4F13505B}" type="pres">
      <dgm:prSet presAssocID="{F6A62AD4-2515-4C22-ADD0-6C21C44C4049}" presName="level3hierChild" presStyleCnt="0"/>
      <dgm:spPr/>
    </dgm:pt>
    <dgm:pt modelId="{8BA06FCF-702A-4F84-AA92-A2A7145B0991}" type="pres">
      <dgm:prSet presAssocID="{3DF3A5D9-579C-4494-802E-59CBF6AD3B91}" presName="conn2-1" presStyleLbl="parChTrans1D3" presStyleIdx="4" presStyleCnt="6" custScaleX="2000000"/>
      <dgm:spPr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236829" y="11370"/>
              </a:lnTo>
            </a:path>
          </a:pathLst>
        </a:custGeom>
      </dgm:spPr>
    </dgm:pt>
    <dgm:pt modelId="{96796F21-3FBA-4FAA-886B-6623B4AEAA75}" type="pres">
      <dgm:prSet presAssocID="{3DF3A5D9-579C-4494-802E-59CBF6AD3B91}" presName="connTx" presStyleLbl="parChTrans1D3" presStyleIdx="4" presStyleCnt="6"/>
      <dgm:spPr/>
    </dgm:pt>
    <dgm:pt modelId="{0FEF802A-7673-4351-B91F-4180F4305316}" type="pres">
      <dgm:prSet presAssocID="{B13B25D0-F1A1-4E2E-A952-7132B9063CBC}" presName="root2" presStyleCnt="0"/>
      <dgm:spPr/>
    </dgm:pt>
    <dgm:pt modelId="{8F6EF0D7-C364-4FAF-9DD7-74F43802FC37}" type="pres">
      <dgm:prSet presAssocID="{B13B25D0-F1A1-4E2E-A952-7132B9063CBC}" presName="LevelTwoTextNode" presStyleLbl="node3" presStyleIdx="4" presStyleCnt="6" custScaleX="251040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</dgm:pt>
    <dgm:pt modelId="{A193F81D-57F6-47BD-AB69-80092BC709B2}" type="pres">
      <dgm:prSet presAssocID="{B13B25D0-F1A1-4E2E-A952-7132B9063CBC}" presName="level3hierChild" presStyleCnt="0"/>
      <dgm:spPr/>
    </dgm:pt>
    <dgm:pt modelId="{103B8F28-86C3-41FD-91CF-659946D35EC7}" type="pres">
      <dgm:prSet presAssocID="{F5FDD3EC-A822-4D8B-AF07-23030777E88A}" presName="conn2-1" presStyleLbl="parChTrans1D3" presStyleIdx="5" presStyleCnt="6" custScaleX="2000000"/>
      <dgm:spPr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414715" y="11370"/>
              </a:lnTo>
            </a:path>
          </a:pathLst>
        </a:custGeom>
      </dgm:spPr>
    </dgm:pt>
    <dgm:pt modelId="{FCBCF7DC-1212-4274-A06C-F85BC47765D3}" type="pres">
      <dgm:prSet presAssocID="{F5FDD3EC-A822-4D8B-AF07-23030777E88A}" presName="connTx" presStyleLbl="parChTrans1D3" presStyleIdx="5" presStyleCnt="6"/>
      <dgm:spPr/>
    </dgm:pt>
    <dgm:pt modelId="{8646BD4F-0051-4F86-ABA1-6566BCC8BEE9}" type="pres">
      <dgm:prSet presAssocID="{00A2CF8C-E844-4A3C-9D18-8E9734A04027}" presName="root2" presStyleCnt="0"/>
      <dgm:spPr/>
    </dgm:pt>
    <dgm:pt modelId="{09C21299-7290-4427-937A-FB7D172FF5C9}" type="pres">
      <dgm:prSet presAssocID="{00A2CF8C-E844-4A3C-9D18-8E9734A04027}" presName="LevelTwoTextNode" presStyleLbl="node3" presStyleIdx="5" presStyleCnt="6" custScaleX="251040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</dgm:pt>
    <dgm:pt modelId="{4FD99E5E-405B-4835-8F18-5DEF2CAA1549}" type="pres">
      <dgm:prSet presAssocID="{00A2CF8C-E844-4A3C-9D18-8E9734A04027}" presName="level3hierChild" presStyleCnt="0"/>
      <dgm:spPr/>
    </dgm:pt>
  </dgm:ptLst>
  <dgm:cxnLst>
    <dgm:cxn modelId="{4D028F13-9747-4A0B-85D4-783A8761BAE4}" type="presOf" srcId="{37938970-C5F8-4367-9462-96C6920CE752}" destId="{29EA4CBA-3B64-46B5-A755-15192226628F}" srcOrd="0" destOrd="0" presId="urn:microsoft.com/office/officeart/2005/8/layout/hierarchy2"/>
    <dgm:cxn modelId="{74DA001E-A21F-4880-B072-66027C0BFD21}" type="presOf" srcId="{AC35C6E0-5C31-45F3-BB5D-6A8CBBB11611}" destId="{B93346B8-255E-45DC-A052-9EFAA276621D}" srcOrd="0" destOrd="0" presId="urn:microsoft.com/office/officeart/2005/8/layout/hierarchy2"/>
    <dgm:cxn modelId="{737C1323-EA72-44EE-975B-EFE6970D830B}" type="presOf" srcId="{A5DF0CA9-0BF7-4B1D-8A3B-6C992323FD00}" destId="{E9426357-88C7-4797-90D1-CED315ACE2E6}" srcOrd="1" destOrd="0" presId="urn:microsoft.com/office/officeart/2005/8/layout/hierarchy2"/>
    <dgm:cxn modelId="{D5222C25-D427-4C83-B12A-DE25DEA33028}" type="presOf" srcId="{EFE1E2D8-DFE7-4BA4-B3C7-C4AC4190999A}" destId="{2970D670-8558-4183-A873-6940D2F89171}" srcOrd="0" destOrd="0" presId="urn:microsoft.com/office/officeart/2005/8/layout/hierarchy2"/>
    <dgm:cxn modelId="{51AE2C28-2C5F-498A-AAD6-CB16641F5937}" srcId="{9225B558-6CE0-485F-B719-11EB0FD5A9E9}" destId="{00A2CF8C-E844-4A3C-9D18-8E9734A04027}" srcOrd="2" destOrd="0" parTransId="{F5FDD3EC-A822-4D8B-AF07-23030777E88A}" sibTransId="{382A2140-361B-4EDD-B3EE-9A0E2E26385B}"/>
    <dgm:cxn modelId="{2C80BE2B-E723-46A9-8A71-F3D32F6F880F}" type="presOf" srcId="{3DF3A5D9-579C-4494-802E-59CBF6AD3B91}" destId="{8BA06FCF-702A-4F84-AA92-A2A7145B0991}" srcOrd="0" destOrd="0" presId="urn:microsoft.com/office/officeart/2005/8/layout/hierarchy2"/>
    <dgm:cxn modelId="{AA45AA30-95E4-4341-92F6-A57582CB1429}" type="presOf" srcId="{EFE1E2D8-DFE7-4BA4-B3C7-C4AC4190999A}" destId="{8EDAD24B-AAF8-48AF-9CD9-33C01AF5148B}" srcOrd="1" destOrd="0" presId="urn:microsoft.com/office/officeart/2005/8/layout/hierarchy2"/>
    <dgm:cxn modelId="{7F685A3B-3E75-405C-9595-E8135E07087A}" type="presOf" srcId="{F5FDD3EC-A822-4D8B-AF07-23030777E88A}" destId="{103B8F28-86C3-41FD-91CF-659946D35EC7}" srcOrd="0" destOrd="0" presId="urn:microsoft.com/office/officeart/2005/8/layout/hierarchy2"/>
    <dgm:cxn modelId="{BD6C4541-AB30-40E1-BA56-14364EB184F8}" type="presOf" srcId="{F5FDD3EC-A822-4D8B-AF07-23030777E88A}" destId="{FCBCF7DC-1212-4274-A06C-F85BC47765D3}" srcOrd="1" destOrd="0" presId="urn:microsoft.com/office/officeart/2005/8/layout/hierarchy2"/>
    <dgm:cxn modelId="{C80DD263-3DB9-43E9-9E99-975C442878BB}" type="presOf" srcId="{3DF3A5D9-579C-4494-802E-59CBF6AD3B91}" destId="{96796F21-3FBA-4FAA-886B-6623B4AEAA75}" srcOrd="1" destOrd="0" presId="urn:microsoft.com/office/officeart/2005/8/layout/hierarchy2"/>
    <dgm:cxn modelId="{54882965-3460-48B4-B34E-029A4B120F8A}" srcId="{D86A41AF-7E4B-4C72-B1D1-D48E93A68A94}" destId="{42B5FCEE-B642-4496-AF1A-3CEBC3C0496A}" srcOrd="0" destOrd="0" parTransId="{AC35C6E0-5C31-45F3-BB5D-6A8CBBB11611}" sibTransId="{FF80B255-BB23-43D8-85FB-B4210B23B844}"/>
    <dgm:cxn modelId="{D792D745-A1B0-4FE0-9F8B-74FEC0FAC68A}" srcId="{42B5FCEE-B642-4496-AF1A-3CEBC3C0496A}" destId="{BE04D18D-8BCB-48A4-AE06-FEF0FB1219F0}" srcOrd="2" destOrd="0" parTransId="{37938970-C5F8-4367-9462-96C6920CE752}" sibTransId="{B797FB5D-1149-47FF-9E26-422E9A20E257}"/>
    <dgm:cxn modelId="{9DCF884C-53C5-4ABC-B906-550D32E3E09C}" type="presOf" srcId="{B13B25D0-F1A1-4E2E-A952-7132B9063CBC}" destId="{8F6EF0D7-C364-4FAF-9DD7-74F43802FC37}" srcOrd="0" destOrd="0" presId="urn:microsoft.com/office/officeart/2005/8/layout/hierarchy2"/>
    <dgm:cxn modelId="{8A14416D-069B-4070-ACB0-EB55B1DD9007}" srcId="{42B5FCEE-B642-4496-AF1A-3CEBC3C0496A}" destId="{9F8DDC9D-44C3-41D1-AA9D-7D42D4C63CFD}" srcOrd="0" destOrd="0" parTransId="{A5DF0CA9-0BF7-4B1D-8A3B-6C992323FD00}" sibTransId="{31DBA21B-0597-46FA-B316-9E78702AC7EE}"/>
    <dgm:cxn modelId="{658DC053-E615-40F9-9281-7B85AFFBDB2A}" type="presOf" srcId="{D86A41AF-7E4B-4C72-B1D1-D48E93A68A94}" destId="{F996AF15-C1C9-4FCA-8DEE-055F41759881}" srcOrd="0" destOrd="0" presId="urn:microsoft.com/office/officeart/2005/8/layout/hierarchy2"/>
    <dgm:cxn modelId="{4C42C274-AFF8-4B38-95F9-AAB719CFDDA7}" type="presOf" srcId="{F6A62AD4-2515-4C22-ADD0-6C21C44C4049}" destId="{79EAA1BE-8662-428D-BA18-D85587957188}" srcOrd="0" destOrd="0" presId="urn:microsoft.com/office/officeart/2005/8/layout/hierarchy2"/>
    <dgm:cxn modelId="{D38C0E79-9B76-4CFA-8FFD-A85BB7CDE219}" type="presOf" srcId="{86293089-28DB-4D9D-9F76-A7BFB3ADF330}" destId="{268C0C20-D79A-4DC3-A03B-0C2926FC98E5}" srcOrd="0" destOrd="0" presId="urn:microsoft.com/office/officeart/2005/8/layout/hierarchy2"/>
    <dgm:cxn modelId="{DE166187-2F09-4A8F-91E7-A332E4190E8E}" type="presOf" srcId="{37938970-C5F8-4367-9462-96C6920CE752}" destId="{2EAB7873-6EA4-44A8-A945-E9DE5C38918B}" srcOrd="1" destOrd="0" presId="urn:microsoft.com/office/officeart/2005/8/layout/hierarchy2"/>
    <dgm:cxn modelId="{AC0A608D-7E4C-4275-9F93-B02C3D8FED9C}" type="presOf" srcId="{B84A01EF-D39A-4E49-852E-9754BC2E475D}" destId="{8F40CC3A-AB66-49A6-A9E9-8E505BC5BE94}" srcOrd="1" destOrd="0" presId="urn:microsoft.com/office/officeart/2005/8/layout/hierarchy2"/>
    <dgm:cxn modelId="{E3AAA099-B7D1-4982-A3EE-BA05CA510F15}" type="presOf" srcId="{ACC41AF2-B73F-4038-8CFD-B24F1BEF067B}" destId="{FC682D13-DDDC-427A-85F5-AB92A6DE3CCE}" srcOrd="0" destOrd="0" presId="urn:microsoft.com/office/officeart/2005/8/layout/hierarchy2"/>
    <dgm:cxn modelId="{52DF399E-907C-4DF6-B00A-659D8FB7C184}" type="presOf" srcId="{BE04D18D-8BCB-48A4-AE06-FEF0FB1219F0}" destId="{F3E89F27-2682-407F-AE75-6612861B7CBE}" srcOrd="0" destOrd="0" presId="urn:microsoft.com/office/officeart/2005/8/layout/hierarchy2"/>
    <dgm:cxn modelId="{96286BA8-BF63-40B0-8D90-4DA12211C7E5}" type="presOf" srcId="{9F8DDC9D-44C3-41D1-AA9D-7D42D4C63CFD}" destId="{12E4B3AA-8798-4D58-92F4-9BA2D724B6F0}" srcOrd="0" destOrd="0" presId="urn:microsoft.com/office/officeart/2005/8/layout/hierarchy2"/>
    <dgm:cxn modelId="{82EFB3A8-8287-415A-8F94-89D0AFE47D60}" type="presOf" srcId="{A5DF0CA9-0BF7-4B1D-8A3B-6C992323FD00}" destId="{8FB6612D-3374-4E9D-95B1-41EA838166A1}" srcOrd="0" destOrd="0" presId="urn:microsoft.com/office/officeart/2005/8/layout/hierarchy2"/>
    <dgm:cxn modelId="{ED2153B5-EBF7-41E9-8FCA-F79EF1AB7F56}" type="presOf" srcId="{42B5FCEE-B642-4496-AF1A-3CEBC3C0496A}" destId="{58861D65-799B-44A5-854D-798CD1FE68EC}" srcOrd="0" destOrd="0" presId="urn:microsoft.com/office/officeart/2005/8/layout/hierarchy2"/>
    <dgm:cxn modelId="{CF380DB9-1B68-41A6-91C0-59AE17F40510}" srcId="{9225B558-6CE0-485F-B719-11EB0FD5A9E9}" destId="{B13B25D0-F1A1-4E2E-A952-7132B9063CBC}" srcOrd="1" destOrd="0" parTransId="{3DF3A5D9-579C-4494-802E-59CBF6AD3B91}" sibTransId="{7FDDFA4A-B7FC-42A4-86D3-7AC502C1CCFD}"/>
    <dgm:cxn modelId="{2A9C22C6-57E2-4ED0-A46D-4D1371A61144}" srcId="{9225B558-6CE0-485F-B719-11EB0FD5A9E9}" destId="{F6A62AD4-2515-4C22-ADD0-6C21C44C4049}" srcOrd="0" destOrd="0" parTransId="{B84A01EF-D39A-4E49-852E-9754BC2E475D}" sibTransId="{787C8829-389C-4D88-BA1A-83F1F8003F65}"/>
    <dgm:cxn modelId="{F26A71DD-580F-4D8E-A50A-EC7F618408A3}" srcId="{705E1502-EFE5-4D73-ABB3-6451297FEA3E}" destId="{D86A41AF-7E4B-4C72-B1D1-D48E93A68A94}" srcOrd="0" destOrd="0" parTransId="{5926EC70-2183-49A9-AC5D-25D67C91F00C}" sibTransId="{FD775E13-27A0-4438-9F7B-DFD33D5AD221}"/>
    <dgm:cxn modelId="{155759DD-7FDE-479A-AA49-B9ED22EBF6E0}" type="presOf" srcId="{B84A01EF-D39A-4E49-852E-9754BC2E475D}" destId="{414F1B7D-CBC6-4580-8F72-666CE4E11544}" srcOrd="0" destOrd="0" presId="urn:microsoft.com/office/officeart/2005/8/layout/hierarchy2"/>
    <dgm:cxn modelId="{DE8DE1DD-9C70-49F8-A33F-8D5895DD46E1}" type="presOf" srcId="{705E1502-EFE5-4D73-ABB3-6451297FEA3E}" destId="{C7379457-E490-4679-858F-6752CCA2DB58}" srcOrd="0" destOrd="0" presId="urn:microsoft.com/office/officeart/2005/8/layout/hierarchy2"/>
    <dgm:cxn modelId="{CDEF1FDF-4A94-4A4D-9553-1B8F3DBD83E8}" type="presOf" srcId="{AC35C6E0-5C31-45F3-BB5D-6A8CBBB11611}" destId="{0B00B512-8385-481F-8DD8-F065EF5D7B85}" srcOrd="1" destOrd="0" presId="urn:microsoft.com/office/officeart/2005/8/layout/hierarchy2"/>
    <dgm:cxn modelId="{E778ECE5-3B4D-4A67-A9FF-8E544C1151FC}" srcId="{42B5FCEE-B642-4496-AF1A-3CEBC3C0496A}" destId="{86293089-28DB-4D9D-9F76-A7BFB3ADF330}" srcOrd="1" destOrd="0" parTransId="{EFE1E2D8-DFE7-4BA4-B3C7-C4AC4190999A}" sibTransId="{0377B175-1BDE-45C0-9BA0-694FA9807EBB}"/>
    <dgm:cxn modelId="{874CDDE8-36BF-4AB0-B187-83BF708B3D30}" type="presOf" srcId="{00A2CF8C-E844-4A3C-9D18-8E9734A04027}" destId="{09C21299-7290-4427-937A-FB7D172FF5C9}" srcOrd="0" destOrd="0" presId="urn:microsoft.com/office/officeart/2005/8/layout/hierarchy2"/>
    <dgm:cxn modelId="{8F5611F4-0626-41A9-9423-4D346ECC5FB3}" type="presOf" srcId="{9225B558-6CE0-485F-B719-11EB0FD5A9E9}" destId="{AFD83BD1-7204-4ADC-B89B-0EC4E82B0312}" srcOrd="0" destOrd="0" presId="urn:microsoft.com/office/officeart/2005/8/layout/hierarchy2"/>
    <dgm:cxn modelId="{E07E0DFE-6DD1-4F4A-AE03-E8EF6C1D4450}" type="presOf" srcId="{ACC41AF2-B73F-4038-8CFD-B24F1BEF067B}" destId="{DEBF4477-8DD1-45BE-BBA0-CA860F8836FC}" srcOrd="1" destOrd="0" presId="urn:microsoft.com/office/officeart/2005/8/layout/hierarchy2"/>
    <dgm:cxn modelId="{4E171BFE-FF9B-4378-A194-D8D4F5B14850}" srcId="{D86A41AF-7E4B-4C72-B1D1-D48E93A68A94}" destId="{9225B558-6CE0-485F-B719-11EB0FD5A9E9}" srcOrd="1" destOrd="0" parTransId="{ACC41AF2-B73F-4038-8CFD-B24F1BEF067B}" sibTransId="{2A3D9DD4-CE6E-4DB8-B491-334179951802}"/>
    <dgm:cxn modelId="{1A057042-6E63-48BC-9992-E25D69EF4A25}" type="presParOf" srcId="{C7379457-E490-4679-858F-6752CCA2DB58}" destId="{D0D9567A-AC09-400E-B3DD-B290FEE7F9AD}" srcOrd="0" destOrd="0" presId="urn:microsoft.com/office/officeart/2005/8/layout/hierarchy2"/>
    <dgm:cxn modelId="{5C80C62B-C3D9-4BBB-9A0E-E3676901F44F}" type="presParOf" srcId="{D0D9567A-AC09-400E-B3DD-B290FEE7F9AD}" destId="{F996AF15-C1C9-4FCA-8DEE-055F41759881}" srcOrd="0" destOrd="0" presId="urn:microsoft.com/office/officeart/2005/8/layout/hierarchy2"/>
    <dgm:cxn modelId="{5234AE1D-63C7-4AA4-BCAB-442E0B38D893}" type="presParOf" srcId="{D0D9567A-AC09-400E-B3DD-B290FEE7F9AD}" destId="{C9CFBF99-56F7-4ABC-A79E-13A8E9CEA801}" srcOrd="1" destOrd="0" presId="urn:microsoft.com/office/officeart/2005/8/layout/hierarchy2"/>
    <dgm:cxn modelId="{FB497236-D500-42A9-8AC1-E76463056236}" type="presParOf" srcId="{C9CFBF99-56F7-4ABC-A79E-13A8E9CEA801}" destId="{B93346B8-255E-45DC-A052-9EFAA276621D}" srcOrd="0" destOrd="0" presId="urn:microsoft.com/office/officeart/2005/8/layout/hierarchy2"/>
    <dgm:cxn modelId="{711883DD-4A9A-4DB4-BF10-3085BBAE968B}" type="presParOf" srcId="{B93346B8-255E-45DC-A052-9EFAA276621D}" destId="{0B00B512-8385-481F-8DD8-F065EF5D7B85}" srcOrd="0" destOrd="0" presId="urn:microsoft.com/office/officeart/2005/8/layout/hierarchy2"/>
    <dgm:cxn modelId="{75914AE1-A0B1-45BB-A75B-1338F49ADA67}" type="presParOf" srcId="{C9CFBF99-56F7-4ABC-A79E-13A8E9CEA801}" destId="{BBDF2C85-235A-4C62-951C-E444577F3366}" srcOrd="1" destOrd="0" presId="urn:microsoft.com/office/officeart/2005/8/layout/hierarchy2"/>
    <dgm:cxn modelId="{5942A55D-AF97-47D4-AEE1-325774E108B2}" type="presParOf" srcId="{BBDF2C85-235A-4C62-951C-E444577F3366}" destId="{58861D65-799B-44A5-854D-798CD1FE68EC}" srcOrd="0" destOrd="0" presId="urn:microsoft.com/office/officeart/2005/8/layout/hierarchy2"/>
    <dgm:cxn modelId="{60B7D0D0-EE9D-4E54-839C-22C1812C7552}" type="presParOf" srcId="{BBDF2C85-235A-4C62-951C-E444577F3366}" destId="{DF829B98-AC24-48A1-8D65-3ED641F7422B}" srcOrd="1" destOrd="0" presId="urn:microsoft.com/office/officeart/2005/8/layout/hierarchy2"/>
    <dgm:cxn modelId="{03ADA9A4-E3BE-48EA-A930-ED55218CB6AC}" type="presParOf" srcId="{DF829B98-AC24-48A1-8D65-3ED641F7422B}" destId="{8FB6612D-3374-4E9D-95B1-41EA838166A1}" srcOrd="0" destOrd="0" presId="urn:microsoft.com/office/officeart/2005/8/layout/hierarchy2"/>
    <dgm:cxn modelId="{85E0D579-2918-43DD-8AC1-3E696CECE391}" type="presParOf" srcId="{8FB6612D-3374-4E9D-95B1-41EA838166A1}" destId="{E9426357-88C7-4797-90D1-CED315ACE2E6}" srcOrd="0" destOrd="0" presId="urn:microsoft.com/office/officeart/2005/8/layout/hierarchy2"/>
    <dgm:cxn modelId="{8A49EA8E-8105-40FB-8AC1-8CA70E6D88BD}" type="presParOf" srcId="{DF829B98-AC24-48A1-8D65-3ED641F7422B}" destId="{2ED09D01-339F-4FD4-8E97-EB4881BBF152}" srcOrd="1" destOrd="0" presId="urn:microsoft.com/office/officeart/2005/8/layout/hierarchy2"/>
    <dgm:cxn modelId="{38DD6F73-FE3E-4C36-92C2-7F82AA6F3C57}" type="presParOf" srcId="{2ED09D01-339F-4FD4-8E97-EB4881BBF152}" destId="{12E4B3AA-8798-4D58-92F4-9BA2D724B6F0}" srcOrd="0" destOrd="0" presId="urn:microsoft.com/office/officeart/2005/8/layout/hierarchy2"/>
    <dgm:cxn modelId="{632966F8-F587-44CD-8683-A37948CF7CE1}" type="presParOf" srcId="{2ED09D01-339F-4FD4-8E97-EB4881BBF152}" destId="{869F4E3E-2F81-4D1A-AF0A-19CD1B217BB1}" srcOrd="1" destOrd="0" presId="urn:microsoft.com/office/officeart/2005/8/layout/hierarchy2"/>
    <dgm:cxn modelId="{A99ACF91-2BB4-42E6-959D-9F584D816575}" type="presParOf" srcId="{DF829B98-AC24-48A1-8D65-3ED641F7422B}" destId="{2970D670-8558-4183-A873-6940D2F89171}" srcOrd="2" destOrd="0" presId="urn:microsoft.com/office/officeart/2005/8/layout/hierarchy2"/>
    <dgm:cxn modelId="{6152B62B-B3B7-480B-A9E6-C52BADA2DE0C}" type="presParOf" srcId="{2970D670-8558-4183-A873-6940D2F89171}" destId="{8EDAD24B-AAF8-48AF-9CD9-33C01AF5148B}" srcOrd="0" destOrd="0" presId="urn:microsoft.com/office/officeart/2005/8/layout/hierarchy2"/>
    <dgm:cxn modelId="{6958F9D8-104B-4FC9-A6B7-4E2CC7AA43C1}" type="presParOf" srcId="{DF829B98-AC24-48A1-8D65-3ED641F7422B}" destId="{8E19D406-5799-4DB2-8035-096C9C125FA4}" srcOrd="3" destOrd="0" presId="urn:microsoft.com/office/officeart/2005/8/layout/hierarchy2"/>
    <dgm:cxn modelId="{099589EE-8FBB-44A1-ABAB-BF604D45824C}" type="presParOf" srcId="{8E19D406-5799-4DB2-8035-096C9C125FA4}" destId="{268C0C20-D79A-4DC3-A03B-0C2926FC98E5}" srcOrd="0" destOrd="0" presId="urn:microsoft.com/office/officeart/2005/8/layout/hierarchy2"/>
    <dgm:cxn modelId="{E54163E6-3ADB-4C0D-8F9A-45B06E739868}" type="presParOf" srcId="{8E19D406-5799-4DB2-8035-096C9C125FA4}" destId="{C285DE5D-8F18-4F78-9B1B-782E9B15AC2A}" srcOrd="1" destOrd="0" presId="urn:microsoft.com/office/officeart/2005/8/layout/hierarchy2"/>
    <dgm:cxn modelId="{93DE505F-F6C8-4D83-8452-EEF7B096EA25}" type="presParOf" srcId="{DF829B98-AC24-48A1-8D65-3ED641F7422B}" destId="{29EA4CBA-3B64-46B5-A755-15192226628F}" srcOrd="4" destOrd="0" presId="urn:microsoft.com/office/officeart/2005/8/layout/hierarchy2"/>
    <dgm:cxn modelId="{D80B4486-E2A4-43C3-BB46-DC8C89114EF1}" type="presParOf" srcId="{29EA4CBA-3B64-46B5-A755-15192226628F}" destId="{2EAB7873-6EA4-44A8-A945-E9DE5C38918B}" srcOrd="0" destOrd="0" presId="urn:microsoft.com/office/officeart/2005/8/layout/hierarchy2"/>
    <dgm:cxn modelId="{7AE0A944-85F6-45E2-8D97-3812B0ECFDEF}" type="presParOf" srcId="{DF829B98-AC24-48A1-8D65-3ED641F7422B}" destId="{A4DCB992-E65B-4EB4-883F-5F2B24C6BCD0}" srcOrd="5" destOrd="0" presId="urn:microsoft.com/office/officeart/2005/8/layout/hierarchy2"/>
    <dgm:cxn modelId="{690EF2BB-A03F-4609-9FCA-7CDE80A2B66E}" type="presParOf" srcId="{A4DCB992-E65B-4EB4-883F-5F2B24C6BCD0}" destId="{F3E89F27-2682-407F-AE75-6612861B7CBE}" srcOrd="0" destOrd="0" presId="urn:microsoft.com/office/officeart/2005/8/layout/hierarchy2"/>
    <dgm:cxn modelId="{4C2FDD89-41C6-40AD-936D-E9654D265481}" type="presParOf" srcId="{A4DCB992-E65B-4EB4-883F-5F2B24C6BCD0}" destId="{4AB30F06-EE05-4313-835B-E48DAF7DFADB}" srcOrd="1" destOrd="0" presId="urn:microsoft.com/office/officeart/2005/8/layout/hierarchy2"/>
    <dgm:cxn modelId="{3DBBAB6E-B0DB-4A7D-A348-411792ABF8B5}" type="presParOf" srcId="{C9CFBF99-56F7-4ABC-A79E-13A8E9CEA801}" destId="{FC682D13-DDDC-427A-85F5-AB92A6DE3CCE}" srcOrd="2" destOrd="0" presId="urn:microsoft.com/office/officeart/2005/8/layout/hierarchy2"/>
    <dgm:cxn modelId="{034CDCC8-3349-427E-8802-BD6CD82EA4F3}" type="presParOf" srcId="{FC682D13-DDDC-427A-85F5-AB92A6DE3CCE}" destId="{DEBF4477-8DD1-45BE-BBA0-CA860F8836FC}" srcOrd="0" destOrd="0" presId="urn:microsoft.com/office/officeart/2005/8/layout/hierarchy2"/>
    <dgm:cxn modelId="{B104892D-3EA2-483F-A482-727E5476F592}" type="presParOf" srcId="{C9CFBF99-56F7-4ABC-A79E-13A8E9CEA801}" destId="{AB589BD4-A791-4E5A-BBB8-15C2EAB84639}" srcOrd="3" destOrd="0" presId="urn:microsoft.com/office/officeart/2005/8/layout/hierarchy2"/>
    <dgm:cxn modelId="{75E98D12-2F6B-46D6-8603-95A529B9314C}" type="presParOf" srcId="{AB589BD4-A791-4E5A-BBB8-15C2EAB84639}" destId="{AFD83BD1-7204-4ADC-B89B-0EC4E82B0312}" srcOrd="0" destOrd="0" presId="urn:microsoft.com/office/officeart/2005/8/layout/hierarchy2"/>
    <dgm:cxn modelId="{2C3C1901-DF3D-4946-9537-92CC5C805F58}" type="presParOf" srcId="{AB589BD4-A791-4E5A-BBB8-15C2EAB84639}" destId="{6601B983-226F-498E-8B6C-F7BC74F4FF6C}" srcOrd="1" destOrd="0" presId="urn:microsoft.com/office/officeart/2005/8/layout/hierarchy2"/>
    <dgm:cxn modelId="{46E46136-8FD1-4764-9299-93B25E3075E1}" type="presParOf" srcId="{6601B983-226F-498E-8B6C-F7BC74F4FF6C}" destId="{414F1B7D-CBC6-4580-8F72-666CE4E11544}" srcOrd="0" destOrd="0" presId="urn:microsoft.com/office/officeart/2005/8/layout/hierarchy2"/>
    <dgm:cxn modelId="{5A7978F5-F8F9-482C-8436-95846758C699}" type="presParOf" srcId="{414F1B7D-CBC6-4580-8F72-666CE4E11544}" destId="{8F40CC3A-AB66-49A6-A9E9-8E505BC5BE94}" srcOrd="0" destOrd="0" presId="urn:microsoft.com/office/officeart/2005/8/layout/hierarchy2"/>
    <dgm:cxn modelId="{42F06912-F27C-466D-9F70-38126948E061}" type="presParOf" srcId="{6601B983-226F-498E-8B6C-F7BC74F4FF6C}" destId="{BC15C49F-51F9-41DA-8D5E-D5235F23F5F3}" srcOrd="1" destOrd="0" presId="urn:microsoft.com/office/officeart/2005/8/layout/hierarchy2"/>
    <dgm:cxn modelId="{29E7E368-45BF-4580-8DE9-5B1FFDF1BBBD}" type="presParOf" srcId="{BC15C49F-51F9-41DA-8D5E-D5235F23F5F3}" destId="{79EAA1BE-8662-428D-BA18-D85587957188}" srcOrd="0" destOrd="0" presId="urn:microsoft.com/office/officeart/2005/8/layout/hierarchy2"/>
    <dgm:cxn modelId="{0E4246C3-2E82-4DEE-8891-EFF051E7B11D}" type="presParOf" srcId="{BC15C49F-51F9-41DA-8D5E-D5235F23F5F3}" destId="{22FC2472-7F68-49A4-8FA7-F86E4F13505B}" srcOrd="1" destOrd="0" presId="urn:microsoft.com/office/officeart/2005/8/layout/hierarchy2"/>
    <dgm:cxn modelId="{8DE52696-CC07-4ADD-A2A9-AB6A2CA56EC8}" type="presParOf" srcId="{6601B983-226F-498E-8B6C-F7BC74F4FF6C}" destId="{8BA06FCF-702A-4F84-AA92-A2A7145B0991}" srcOrd="2" destOrd="0" presId="urn:microsoft.com/office/officeart/2005/8/layout/hierarchy2"/>
    <dgm:cxn modelId="{B1A3A10F-D657-4574-AE87-2BFA0C8E8497}" type="presParOf" srcId="{8BA06FCF-702A-4F84-AA92-A2A7145B0991}" destId="{96796F21-3FBA-4FAA-886B-6623B4AEAA75}" srcOrd="0" destOrd="0" presId="urn:microsoft.com/office/officeart/2005/8/layout/hierarchy2"/>
    <dgm:cxn modelId="{E2711B8B-87A2-4AEC-9455-05C2E5F365E5}" type="presParOf" srcId="{6601B983-226F-498E-8B6C-F7BC74F4FF6C}" destId="{0FEF802A-7673-4351-B91F-4180F4305316}" srcOrd="3" destOrd="0" presId="urn:microsoft.com/office/officeart/2005/8/layout/hierarchy2"/>
    <dgm:cxn modelId="{73265557-8A23-4325-9B2A-AAC007362965}" type="presParOf" srcId="{0FEF802A-7673-4351-B91F-4180F4305316}" destId="{8F6EF0D7-C364-4FAF-9DD7-74F43802FC37}" srcOrd="0" destOrd="0" presId="urn:microsoft.com/office/officeart/2005/8/layout/hierarchy2"/>
    <dgm:cxn modelId="{1CAB4281-91C3-486A-B317-7200A393F8BD}" type="presParOf" srcId="{0FEF802A-7673-4351-B91F-4180F4305316}" destId="{A193F81D-57F6-47BD-AB69-80092BC709B2}" srcOrd="1" destOrd="0" presId="urn:microsoft.com/office/officeart/2005/8/layout/hierarchy2"/>
    <dgm:cxn modelId="{F0D7114B-F924-4AC3-BDB6-9A1543410568}" type="presParOf" srcId="{6601B983-226F-498E-8B6C-F7BC74F4FF6C}" destId="{103B8F28-86C3-41FD-91CF-659946D35EC7}" srcOrd="4" destOrd="0" presId="urn:microsoft.com/office/officeart/2005/8/layout/hierarchy2"/>
    <dgm:cxn modelId="{FB38EA89-3AC8-4D1F-823C-DBEA3C2B8589}" type="presParOf" srcId="{103B8F28-86C3-41FD-91CF-659946D35EC7}" destId="{FCBCF7DC-1212-4274-A06C-F85BC47765D3}" srcOrd="0" destOrd="0" presId="urn:microsoft.com/office/officeart/2005/8/layout/hierarchy2"/>
    <dgm:cxn modelId="{70D5E958-5CDB-4FBD-89D8-1689CAE0525F}" type="presParOf" srcId="{6601B983-226F-498E-8B6C-F7BC74F4FF6C}" destId="{8646BD4F-0051-4F86-ABA1-6566BCC8BEE9}" srcOrd="5" destOrd="0" presId="urn:microsoft.com/office/officeart/2005/8/layout/hierarchy2"/>
    <dgm:cxn modelId="{2555CF41-5E6C-43D1-BEDB-A096BC35224A}" type="presParOf" srcId="{8646BD4F-0051-4F86-ABA1-6566BCC8BEE9}" destId="{09C21299-7290-4427-937A-FB7D172FF5C9}" srcOrd="0" destOrd="0" presId="urn:microsoft.com/office/officeart/2005/8/layout/hierarchy2"/>
    <dgm:cxn modelId="{7EF96786-775D-470F-B85A-6C05C0A845CB}" type="presParOf" srcId="{8646BD4F-0051-4F86-ABA1-6566BCC8BEE9}" destId="{4FD99E5E-405B-4835-8F18-5DEF2CAA154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81D0F81-C787-458C-8ED0-97A782CE24EC}" type="doc">
      <dgm:prSet loTypeId="urn:microsoft.com/office/officeart/2005/8/layout/hierarchy1" loCatId="hierarchy" qsTypeId="urn:microsoft.com/office/officeart/2005/8/quickstyle/simple1" qsCatId="simple" csTypeId="urn:microsoft.com/office/officeart/2005/8/colors/accent4_5" csCatId="accent4" phldr="1"/>
      <dgm:spPr/>
      <dgm:t>
        <a:bodyPr/>
        <a:lstStyle/>
        <a:p>
          <a:endParaRPr lang="ru-RU"/>
        </a:p>
      </dgm:t>
    </dgm:pt>
    <dgm:pt modelId="{08EF7A00-1362-43E2-8D0B-6FE1288259B3}">
      <dgm:prSet phldrT="[Текст]" phldr="1"/>
      <dgm:spPr/>
      <dgm:t>
        <a:bodyPr/>
        <a:lstStyle/>
        <a:p>
          <a:endParaRPr lang="ru-RU" dirty="0"/>
        </a:p>
      </dgm:t>
    </dgm:pt>
    <dgm:pt modelId="{0D49F329-6DC8-424D-BB41-653B73BFAB7F}" type="parTrans" cxnId="{785BA214-4534-4F45-9722-EBF64548157A}">
      <dgm:prSet/>
      <dgm:spPr/>
      <dgm:t>
        <a:bodyPr/>
        <a:lstStyle/>
        <a:p>
          <a:endParaRPr lang="ru-RU"/>
        </a:p>
      </dgm:t>
    </dgm:pt>
    <dgm:pt modelId="{845EB1AD-9428-4F03-9D11-82B4B8D2B368}" type="sibTrans" cxnId="{785BA214-4534-4F45-9722-EBF64548157A}">
      <dgm:prSet/>
      <dgm:spPr/>
      <dgm:t>
        <a:bodyPr/>
        <a:lstStyle/>
        <a:p>
          <a:endParaRPr lang="ru-RU"/>
        </a:p>
      </dgm:t>
    </dgm:pt>
    <dgm:pt modelId="{B8BEA8DB-F88F-4AFD-A48C-676474C8B45C}">
      <dgm:prSet phldrT="[Текст]" phldr="1"/>
      <dgm:spPr/>
      <dgm:t>
        <a:bodyPr/>
        <a:lstStyle/>
        <a:p>
          <a:endParaRPr lang="ru-RU" dirty="0"/>
        </a:p>
      </dgm:t>
    </dgm:pt>
    <dgm:pt modelId="{EAAA6ADA-9451-4995-AF1C-CF90729FA8B7}" type="parTrans" cxnId="{7396B88B-A2F4-4AFD-8065-B1D41764008E}">
      <dgm:prSet/>
      <dgm:spPr/>
      <dgm:t>
        <a:bodyPr/>
        <a:lstStyle/>
        <a:p>
          <a:endParaRPr lang="ru-RU"/>
        </a:p>
      </dgm:t>
    </dgm:pt>
    <dgm:pt modelId="{ED700085-5E76-44D5-8A6D-3C8E9E44E7A7}" type="sibTrans" cxnId="{7396B88B-A2F4-4AFD-8065-B1D41764008E}">
      <dgm:prSet/>
      <dgm:spPr/>
      <dgm:t>
        <a:bodyPr/>
        <a:lstStyle/>
        <a:p>
          <a:endParaRPr lang="ru-RU"/>
        </a:p>
      </dgm:t>
    </dgm:pt>
    <dgm:pt modelId="{2CB9130C-5FE6-4260-9843-9CDA077717D0}">
      <dgm:prSet phldrT="[Текст]" phldr="1"/>
      <dgm:spPr/>
      <dgm:t>
        <a:bodyPr/>
        <a:lstStyle/>
        <a:p>
          <a:endParaRPr lang="ru-RU" dirty="0"/>
        </a:p>
      </dgm:t>
    </dgm:pt>
    <dgm:pt modelId="{0D977B1A-4079-493A-A2C7-D5259B619983}" type="parTrans" cxnId="{6ACB318F-1719-4864-B69D-7D61D53AC5C9}">
      <dgm:prSet/>
      <dgm:spPr/>
      <dgm:t>
        <a:bodyPr/>
        <a:lstStyle/>
        <a:p>
          <a:endParaRPr lang="ru-RU"/>
        </a:p>
      </dgm:t>
    </dgm:pt>
    <dgm:pt modelId="{EDAC857D-0DA2-42A8-A2C9-0E5753A195E5}" type="sibTrans" cxnId="{6ACB318F-1719-4864-B69D-7D61D53AC5C9}">
      <dgm:prSet/>
      <dgm:spPr/>
      <dgm:t>
        <a:bodyPr/>
        <a:lstStyle/>
        <a:p>
          <a:endParaRPr lang="ru-RU"/>
        </a:p>
      </dgm:t>
    </dgm:pt>
    <dgm:pt modelId="{24127668-FBBE-47DD-9DEC-67565C6BA77C}">
      <dgm:prSet phldrT="[Текст]"/>
      <dgm:spPr/>
      <dgm:t>
        <a:bodyPr/>
        <a:lstStyle/>
        <a:p>
          <a:endParaRPr lang="ru-RU" dirty="0"/>
        </a:p>
      </dgm:t>
    </dgm:pt>
    <dgm:pt modelId="{70F23BEF-7B1F-4963-BAFF-B354D74E99EF}" type="parTrans" cxnId="{B498151A-285B-4CB5-A6A7-72EFAE15C8EF}">
      <dgm:prSet/>
      <dgm:spPr/>
      <dgm:t>
        <a:bodyPr/>
        <a:lstStyle/>
        <a:p>
          <a:endParaRPr lang="ru-RU"/>
        </a:p>
      </dgm:t>
    </dgm:pt>
    <dgm:pt modelId="{8484CB24-FB39-4C8B-8E72-6F41946B5D10}" type="sibTrans" cxnId="{B498151A-285B-4CB5-A6A7-72EFAE15C8EF}">
      <dgm:prSet/>
      <dgm:spPr/>
      <dgm:t>
        <a:bodyPr/>
        <a:lstStyle/>
        <a:p>
          <a:endParaRPr lang="ru-RU"/>
        </a:p>
      </dgm:t>
    </dgm:pt>
    <dgm:pt modelId="{4281C01B-0FC2-418B-B2C5-6A7A7E3A8BBA}">
      <dgm:prSet phldrT="[Текст]"/>
      <dgm:spPr/>
      <dgm:t>
        <a:bodyPr/>
        <a:lstStyle/>
        <a:p>
          <a:endParaRPr lang="ru-RU" dirty="0"/>
        </a:p>
      </dgm:t>
    </dgm:pt>
    <dgm:pt modelId="{086472BC-4D86-4B10-9649-5735F09087F5}" type="parTrans" cxnId="{13C793B9-7BED-4ECC-BE2B-CB7B37847482}">
      <dgm:prSet/>
      <dgm:spPr/>
      <dgm:t>
        <a:bodyPr/>
        <a:lstStyle/>
        <a:p>
          <a:endParaRPr lang="ru-RU"/>
        </a:p>
      </dgm:t>
    </dgm:pt>
    <dgm:pt modelId="{E9C49B6F-AE1C-4F5C-8B51-E21B0635CEA3}" type="sibTrans" cxnId="{13C793B9-7BED-4ECC-BE2B-CB7B37847482}">
      <dgm:prSet/>
      <dgm:spPr/>
      <dgm:t>
        <a:bodyPr/>
        <a:lstStyle/>
        <a:p>
          <a:endParaRPr lang="ru-RU"/>
        </a:p>
      </dgm:t>
    </dgm:pt>
    <dgm:pt modelId="{EDE2509C-0AF3-4467-A3D1-8892B5B833ED}">
      <dgm:prSet phldrT="[Текст]"/>
      <dgm:spPr/>
      <dgm:t>
        <a:bodyPr/>
        <a:lstStyle/>
        <a:p>
          <a:endParaRPr lang="ru-RU" dirty="0"/>
        </a:p>
      </dgm:t>
    </dgm:pt>
    <dgm:pt modelId="{55F5BAE3-0A51-43BE-87B9-E7E19C4BA5CC}" type="parTrans" cxnId="{A0F995EC-CE1A-4BBF-A5FD-48E60966E6BF}">
      <dgm:prSet/>
      <dgm:spPr/>
      <dgm:t>
        <a:bodyPr/>
        <a:lstStyle/>
        <a:p>
          <a:endParaRPr lang="ru-RU"/>
        </a:p>
      </dgm:t>
    </dgm:pt>
    <dgm:pt modelId="{ADC5748E-73AE-4CD4-9ED7-45352A1652BF}" type="sibTrans" cxnId="{A0F995EC-CE1A-4BBF-A5FD-48E60966E6BF}">
      <dgm:prSet/>
      <dgm:spPr/>
      <dgm:t>
        <a:bodyPr/>
        <a:lstStyle/>
        <a:p>
          <a:endParaRPr lang="ru-RU"/>
        </a:p>
      </dgm:t>
    </dgm:pt>
    <dgm:pt modelId="{9835F0DB-804C-4235-9026-EF21AA10EA10}">
      <dgm:prSet phldrT="[Текст]"/>
      <dgm:spPr/>
      <dgm:t>
        <a:bodyPr/>
        <a:lstStyle/>
        <a:p>
          <a:endParaRPr lang="ru-RU" dirty="0"/>
        </a:p>
      </dgm:t>
    </dgm:pt>
    <dgm:pt modelId="{3F43391C-0995-41A0-B11E-7C70737C96C0}" type="parTrans" cxnId="{32B72621-05E0-4F65-98A0-7E421ED22877}">
      <dgm:prSet/>
      <dgm:spPr/>
      <dgm:t>
        <a:bodyPr/>
        <a:lstStyle/>
        <a:p>
          <a:endParaRPr lang="ru-RU"/>
        </a:p>
      </dgm:t>
    </dgm:pt>
    <dgm:pt modelId="{C821FC1E-2D0A-4CEA-B673-81C11DFA26D5}" type="sibTrans" cxnId="{32B72621-05E0-4F65-98A0-7E421ED22877}">
      <dgm:prSet/>
      <dgm:spPr/>
      <dgm:t>
        <a:bodyPr/>
        <a:lstStyle/>
        <a:p>
          <a:endParaRPr lang="ru-RU"/>
        </a:p>
      </dgm:t>
    </dgm:pt>
    <dgm:pt modelId="{09D03082-8792-4358-9AFD-429702F67F07}" type="pres">
      <dgm:prSet presAssocID="{281D0F81-C787-458C-8ED0-97A782CE24E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08BA2F5-1FE9-477A-8D12-72E6B92F2757}" type="pres">
      <dgm:prSet presAssocID="{08EF7A00-1362-43E2-8D0B-6FE1288259B3}" presName="hierRoot1" presStyleCnt="0"/>
      <dgm:spPr/>
    </dgm:pt>
    <dgm:pt modelId="{775B3134-A7F7-49E2-B09D-5A005008C523}" type="pres">
      <dgm:prSet presAssocID="{08EF7A00-1362-43E2-8D0B-6FE1288259B3}" presName="composite" presStyleCnt="0"/>
      <dgm:spPr/>
    </dgm:pt>
    <dgm:pt modelId="{7E6925D6-71EF-415C-A599-242AE4236A2B}" type="pres">
      <dgm:prSet presAssocID="{08EF7A00-1362-43E2-8D0B-6FE1288259B3}" presName="background" presStyleLbl="node0" presStyleIdx="0" presStyleCnt="1"/>
      <dgm:spPr/>
    </dgm:pt>
    <dgm:pt modelId="{CD28858B-3726-4A69-8737-2C7075A56C32}" type="pres">
      <dgm:prSet presAssocID="{08EF7A00-1362-43E2-8D0B-6FE1288259B3}" presName="text" presStyleLbl="fgAcc0" presStyleIdx="0" presStyleCnt="1">
        <dgm:presLayoutVars>
          <dgm:chPref val="3"/>
        </dgm:presLayoutVars>
      </dgm:prSet>
      <dgm:spPr/>
    </dgm:pt>
    <dgm:pt modelId="{76344C42-2859-42CC-8C2A-A9D7160B188E}" type="pres">
      <dgm:prSet presAssocID="{08EF7A00-1362-43E2-8D0B-6FE1288259B3}" presName="hierChild2" presStyleCnt="0"/>
      <dgm:spPr/>
    </dgm:pt>
    <dgm:pt modelId="{652C2515-78F6-4CBC-B8BE-E7822E32AE77}" type="pres">
      <dgm:prSet presAssocID="{EAAA6ADA-9451-4995-AF1C-CF90729FA8B7}" presName="Name10" presStyleLbl="parChTrans1D2" presStyleIdx="0" presStyleCnt="2"/>
      <dgm:spPr/>
    </dgm:pt>
    <dgm:pt modelId="{BF10B536-45EA-45F6-96EB-1B05C024BCE3}" type="pres">
      <dgm:prSet presAssocID="{B8BEA8DB-F88F-4AFD-A48C-676474C8B45C}" presName="hierRoot2" presStyleCnt="0"/>
      <dgm:spPr/>
    </dgm:pt>
    <dgm:pt modelId="{EE4760A0-4AB3-40EA-9CE7-357E1ADB18E4}" type="pres">
      <dgm:prSet presAssocID="{B8BEA8DB-F88F-4AFD-A48C-676474C8B45C}" presName="composite2" presStyleCnt="0"/>
      <dgm:spPr/>
    </dgm:pt>
    <dgm:pt modelId="{3E42A5A8-D9A4-4C2E-917E-E3A5CC583CFA}" type="pres">
      <dgm:prSet presAssocID="{B8BEA8DB-F88F-4AFD-A48C-676474C8B45C}" presName="background2" presStyleLbl="node2" presStyleIdx="0" presStyleCnt="2"/>
      <dgm:spPr/>
    </dgm:pt>
    <dgm:pt modelId="{2A1762F8-D09F-4824-A9CC-3FB9435D02BE}" type="pres">
      <dgm:prSet presAssocID="{B8BEA8DB-F88F-4AFD-A48C-676474C8B45C}" presName="text2" presStyleLbl="fgAcc2" presStyleIdx="0" presStyleCnt="2">
        <dgm:presLayoutVars>
          <dgm:chPref val="3"/>
        </dgm:presLayoutVars>
      </dgm:prSet>
      <dgm:spPr/>
    </dgm:pt>
    <dgm:pt modelId="{C7418B38-E268-4C6F-B502-0EC53E604B96}" type="pres">
      <dgm:prSet presAssocID="{B8BEA8DB-F88F-4AFD-A48C-676474C8B45C}" presName="hierChild3" presStyleCnt="0"/>
      <dgm:spPr/>
    </dgm:pt>
    <dgm:pt modelId="{2C496C74-A13B-49B6-8224-F3502C6F54C5}" type="pres">
      <dgm:prSet presAssocID="{3F43391C-0995-41A0-B11E-7C70737C96C0}" presName="Name17" presStyleLbl="parChTrans1D3" presStyleIdx="0" presStyleCnt="3"/>
      <dgm:spPr/>
    </dgm:pt>
    <dgm:pt modelId="{F6086662-9B81-4E52-AD6C-AF5A22B69468}" type="pres">
      <dgm:prSet presAssocID="{9835F0DB-804C-4235-9026-EF21AA10EA10}" presName="hierRoot3" presStyleCnt="0"/>
      <dgm:spPr/>
    </dgm:pt>
    <dgm:pt modelId="{1A562D8F-BF59-4137-AC4C-3B259E6F0796}" type="pres">
      <dgm:prSet presAssocID="{9835F0DB-804C-4235-9026-EF21AA10EA10}" presName="composite3" presStyleCnt="0"/>
      <dgm:spPr/>
    </dgm:pt>
    <dgm:pt modelId="{6933FE77-BBCB-4516-88AA-37C8E2840274}" type="pres">
      <dgm:prSet presAssocID="{9835F0DB-804C-4235-9026-EF21AA10EA10}" presName="background3" presStyleLbl="node3" presStyleIdx="0" presStyleCnt="3"/>
      <dgm:spPr/>
    </dgm:pt>
    <dgm:pt modelId="{D3EAB1CD-7BD9-47F6-8602-2D5AACA81EDB}" type="pres">
      <dgm:prSet presAssocID="{9835F0DB-804C-4235-9026-EF21AA10EA10}" presName="text3" presStyleLbl="fgAcc3" presStyleIdx="0" presStyleCnt="3">
        <dgm:presLayoutVars>
          <dgm:chPref val="3"/>
        </dgm:presLayoutVars>
      </dgm:prSet>
      <dgm:spPr/>
    </dgm:pt>
    <dgm:pt modelId="{38C9DF88-36EE-4F14-BA3B-6F59EBBD1E69}" type="pres">
      <dgm:prSet presAssocID="{9835F0DB-804C-4235-9026-EF21AA10EA10}" presName="hierChild4" presStyleCnt="0"/>
      <dgm:spPr/>
    </dgm:pt>
    <dgm:pt modelId="{B123C44B-EF53-47F5-9D67-2AD45FCBB225}" type="pres">
      <dgm:prSet presAssocID="{55F5BAE3-0A51-43BE-87B9-E7E19C4BA5CC}" presName="Name23" presStyleLbl="parChTrans1D4" presStyleIdx="0" presStyleCnt="1"/>
      <dgm:spPr/>
    </dgm:pt>
    <dgm:pt modelId="{F899C268-37A5-429A-B7C7-FFC6D092CD2F}" type="pres">
      <dgm:prSet presAssocID="{EDE2509C-0AF3-4467-A3D1-8892B5B833ED}" presName="hierRoot4" presStyleCnt="0"/>
      <dgm:spPr/>
    </dgm:pt>
    <dgm:pt modelId="{92C3A17D-3D34-40AE-B66A-E45BCAD739D3}" type="pres">
      <dgm:prSet presAssocID="{EDE2509C-0AF3-4467-A3D1-8892B5B833ED}" presName="composite4" presStyleCnt="0"/>
      <dgm:spPr/>
    </dgm:pt>
    <dgm:pt modelId="{94240245-04BE-435C-82C0-2F9B67387EED}" type="pres">
      <dgm:prSet presAssocID="{EDE2509C-0AF3-4467-A3D1-8892B5B833ED}" presName="background4" presStyleLbl="node4" presStyleIdx="0" presStyleCnt="1"/>
      <dgm:spPr/>
    </dgm:pt>
    <dgm:pt modelId="{F2FC6957-63F2-4DE2-950A-1702F1BA4648}" type="pres">
      <dgm:prSet presAssocID="{EDE2509C-0AF3-4467-A3D1-8892B5B833ED}" presName="text4" presStyleLbl="fgAcc4" presStyleIdx="0" presStyleCnt="1">
        <dgm:presLayoutVars>
          <dgm:chPref val="3"/>
        </dgm:presLayoutVars>
      </dgm:prSet>
      <dgm:spPr/>
    </dgm:pt>
    <dgm:pt modelId="{93123733-4A5B-45B8-B73F-2D09FBA34492}" type="pres">
      <dgm:prSet presAssocID="{EDE2509C-0AF3-4467-A3D1-8892B5B833ED}" presName="hierChild5" presStyleCnt="0"/>
      <dgm:spPr/>
    </dgm:pt>
    <dgm:pt modelId="{4D67DA84-6D3A-450C-9697-649AA08D8AF7}" type="pres">
      <dgm:prSet presAssocID="{086472BC-4D86-4B10-9649-5735F09087F5}" presName="Name17" presStyleLbl="parChTrans1D3" presStyleIdx="1" presStyleCnt="3"/>
      <dgm:spPr/>
    </dgm:pt>
    <dgm:pt modelId="{B7FD4D0C-BDB3-478C-BEFB-CB671F8F2E40}" type="pres">
      <dgm:prSet presAssocID="{4281C01B-0FC2-418B-B2C5-6A7A7E3A8BBA}" presName="hierRoot3" presStyleCnt="0"/>
      <dgm:spPr/>
    </dgm:pt>
    <dgm:pt modelId="{7521914E-725F-4EC1-A9A3-8820FFACC44E}" type="pres">
      <dgm:prSet presAssocID="{4281C01B-0FC2-418B-B2C5-6A7A7E3A8BBA}" presName="composite3" presStyleCnt="0"/>
      <dgm:spPr/>
    </dgm:pt>
    <dgm:pt modelId="{DDAB963A-2F81-4DA4-9B8D-44768C774652}" type="pres">
      <dgm:prSet presAssocID="{4281C01B-0FC2-418B-B2C5-6A7A7E3A8BBA}" presName="background3" presStyleLbl="node3" presStyleIdx="1" presStyleCnt="3"/>
      <dgm:spPr/>
    </dgm:pt>
    <dgm:pt modelId="{3904A4DC-EA35-4B19-BEFE-B5360DC24FAC}" type="pres">
      <dgm:prSet presAssocID="{4281C01B-0FC2-418B-B2C5-6A7A7E3A8BBA}" presName="text3" presStyleLbl="fgAcc3" presStyleIdx="1" presStyleCnt="3">
        <dgm:presLayoutVars>
          <dgm:chPref val="3"/>
        </dgm:presLayoutVars>
      </dgm:prSet>
      <dgm:spPr/>
    </dgm:pt>
    <dgm:pt modelId="{EDC3EEF3-CDE4-463D-A1A1-6C5A47325A72}" type="pres">
      <dgm:prSet presAssocID="{4281C01B-0FC2-418B-B2C5-6A7A7E3A8BBA}" presName="hierChild4" presStyleCnt="0"/>
      <dgm:spPr/>
    </dgm:pt>
    <dgm:pt modelId="{6A27D65B-6162-449A-B883-F4316CB24D31}" type="pres">
      <dgm:prSet presAssocID="{0D977B1A-4079-493A-A2C7-D5259B619983}" presName="Name10" presStyleLbl="parChTrans1D2" presStyleIdx="1" presStyleCnt="2"/>
      <dgm:spPr/>
    </dgm:pt>
    <dgm:pt modelId="{B1E6F6B5-AFF2-42F2-B2AB-5B035AA0ADC0}" type="pres">
      <dgm:prSet presAssocID="{2CB9130C-5FE6-4260-9843-9CDA077717D0}" presName="hierRoot2" presStyleCnt="0"/>
      <dgm:spPr/>
    </dgm:pt>
    <dgm:pt modelId="{1FA7C849-ACE7-4777-AB51-2CDC2A4CD919}" type="pres">
      <dgm:prSet presAssocID="{2CB9130C-5FE6-4260-9843-9CDA077717D0}" presName="composite2" presStyleCnt="0"/>
      <dgm:spPr/>
    </dgm:pt>
    <dgm:pt modelId="{9A598449-948D-482E-B3A8-F20D322A1F43}" type="pres">
      <dgm:prSet presAssocID="{2CB9130C-5FE6-4260-9843-9CDA077717D0}" presName="background2" presStyleLbl="node2" presStyleIdx="1" presStyleCnt="2"/>
      <dgm:spPr/>
    </dgm:pt>
    <dgm:pt modelId="{6B0BD91B-F199-451E-A1F3-CC40A3799446}" type="pres">
      <dgm:prSet presAssocID="{2CB9130C-5FE6-4260-9843-9CDA077717D0}" presName="text2" presStyleLbl="fgAcc2" presStyleIdx="1" presStyleCnt="2">
        <dgm:presLayoutVars>
          <dgm:chPref val="3"/>
        </dgm:presLayoutVars>
      </dgm:prSet>
      <dgm:spPr/>
    </dgm:pt>
    <dgm:pt modelId="{CA34F110-6B3E-4364-9B83-A2A636379802}" type="pres">
      <dgm:prSet presAssocID="{2CB9130C-5FE6-4260-9843-9CDA077717D0}" presName="hierChild3" presStyleCnt="0"/>
      <dgm:spPr/>
    </dgm:pt>
    <dgm:pt modelId="{646D1B3A-09A6-424E-921D-4824465427C3}" type="pres">
      <dgm:prSet presAssocID="{70F23BEF-7B1F-4963-BAFF-B354D74E99EF}" presName="Name17" presStyleLbl="parChTrans1D3" presStyleIdx="2" presStyleCnt="3"/>
      <dgm:spPr/>
    </dgm:pt>
    <dgm:pt modelId="{02DAA1E3-B50D-4CD6-925C-C24831675E87}" type="pres">
      <dgm:prSet presAssocID="{24127668-FBBE-47DD-9DEC-67565C6BA77C}" presName="hierRoot3" presStyleCnt="0"/>
      <dgm:spPr/>
    </dgm:pt>
    <dgm:pt modelId="{DCC3C113-BB7F-4E6B-BEC2-1DAD239D3CBF}" type="pres">
      <dgm:prSet presAssocID="{24127668-FBBE-47DD-9DEC-67565C6BA77C}" presName="composite3" presStyleCnt="0"/>
      <dgm:spPr/>
    </dgm:pt>
    <dgm:pt modelId="{B0D353E3-44B1-41D9-810D-8C9D586FE129}" type="pres">
      <dgm:prSet presAssocID="{24127668-FBBE-47DD-9DEC-67565C6BA77C}" presName="background3" presStyleLbl="node3" presStyleIdx="2" presStyleCnt="3"/>
      <dgm:spPr/>
    </dgm:pt>
    <dgm:pt modelId="{2A23881B-5F89-469F-BCFF-EEF376EA49DF}" type="pres">
      <dgm:prSet presAssocID="{24127668-FBBE-47DD-9DEC-67565C6BA77C}" presName="text3" presStyleLbl="fgAcc3" presStyleIdx="2" presStyleCnt="3">
        <dgm:presLayoutVars>
          <dgm:chPref val="3"/>
        </dgm:presLayoutVars>
      </dgm:prSet>
      <dgm:spPr/>
    </dgm:pt>
    <dgm:pt modelId="{6FA4A988-4AC1-4867-888D-AEA9FAC23500}" type="pres">
      <dgm:prSet presAssocID="{24127668-FBBE-47DD-9DEC-67565C6BA77C}" presName="hierChild4" presStyleCnt="0"/>
      <dgm:spPr/>
    </dgm:pt>
  </dgm:ptLst>
  <dgm:cxnLst>
    <dgm:cxn modelId="{7465CB04-1A48-4EC1-8C88-9E23C1AD7CE0}" type="presOf" srcId="{281D0F81-C787-458C-8ED0-97A782CE24EC}" destId="{09D03082-8792-4358-9AFD-429702F67F07}" srcOrd="0" destOrd="0" presId="urn:microsoft.com/office/officeart/2005/8/layout/hierarchy1"/>
    <dgm:cxn modelId="{060E4A10-4990-4DF7-829B-4FF3B721891A}" type="presOf" srcId="{086472BC-4D86-4B10-9649-5735F09087F5}" destId="{4D67DA84-6D3A-450C-9697-649AA08D8AF7}" srcOrd="0" destOrd="0" presId="urn:microsoft.com/office/officeart/2005/8/layout/hierarchy1"/>
    <dgm:cxn modelId="{785BA214-4534-4F45-9722-EBF64548157A}" srcId="{281D0F81-C787-458C-8ED0-97A782CE24EC}" destId="{08EF7A00-1362-43E2-8D0B-6FE1288259B3}" srcOrd="0" destOrd="0" parTransId="{0D49F329-6DC8-424D-BB41-653B73BFAB7F}" sibTransId="{845EB1AD-9428-4F03-9D11-82B4B8D2B368}"/>
    <dgm:cxn modelId="{B498151A-285B-4CB5-A6A7-72EFAE15C8EF}" srcId="{2CB9130C-5FE6-4260-9843-9CDA077717D0}" destId="{24127668-FBBE-47DD-9DEC-67565C6BA77C}" srcOrd="0" destOrd="0" parTransId="{70F23BEF-7B1F-4963-BAFF-B354D74E99EF}" sibTransId="{8484CB24-FB39-4C8B-8E72-6F41946B5D10}"/>
    <dgm:cxn modelId="{BC2B2F20-CBB3-4A12-9806-01C08F9A53D9}" type="presOf" srcId="{B8BEA8DB-F88F-4AFD-A48C-676474C8B45C}" destId="{2A1762F8-D09F-4824-A9CC-3FB9435D02BE}" srcOrd="0" destOrd="0" presId="urn:microsoft.com/office/officeart/2005/8/layout/hierarchy1"/>
    <dgm:cxn modelId="{32B72621-05E0-4F65-98A0-7E421ED22877}" srcId="{B8BEA8DB-F88F-4AFD-A48C-676474C8B45C}" destId="{9835F0DB-804C-4235-9026-EF21AA10EA10}" srcOrd="0" destOrd="0" parTransId="{3F43391C-0995-41A0-B11E-7C70737C96C0}" sibTransId="{C821FC1E-2D0A-4CEA-B673-81C11DFA26D5}"/>
    <dgm:cxn modelId="{F66A0533-99D1-4547-A657-E1EFC226A06F}" type="presOf" srcId="{4281C01B-0FC2-418B-B2C5-6A7A7E3A8BBA}" destId="{3904A4DC-EA35-4B19-BEFE-B5360DC24FAC}" srcOrd="0" destOrd="0" presId="urn:microsoft.com/office/officeart/2005/8/layout/hierarchy1"/>
    <dgm:cxn modelId="{764ABE62-33D8-4682-AE61-31388D68F887}" type="presOf" srcId="{9835F0DB-804C-4235-9026-EF21AA10EA10}" destId="{D3EAB1CD-7BD9-47F6-8602-2D5AACA81EDB}" srcOrd="0" destOrd="0" presId="urn:microsoft.com/office/officeart/2005/8/layout/hierarchy1"/>
    <dgm:cxn modelId="{5AE73A69-B3AC-4A00-B191-8444FEC6EE83}" type="presOf" srcId="{EDE2509C-0AF3-4467-A3D1-8892B5B833ED}" destId="{F2FC6957-63F2-4DE2-950A-1702F1BA4648}" srcOrd="0" destOrd="0" presId="urn:microsoft.com/office/officeart/2005/8/layout/hierarchy1"/>
    <dgm:cxn modelId="{A64ACE6D-BD57-4DE9-9D4F-61FCD45243B2}" type="presOf" srcId="{70F23BEF-7B1F-4963-BAFF-B354D74E99EF}" destId="{646D1B3A-09A6-424E-921D-4824465427C3}" srcOrd="0" destOrd="0" presId="urn:microsoft.com/office/officeart/2005/8/layout/hierarchy1"/>
    <dgm:cxn modelId="{1939256E-437A-4B2C-A0E1-71F433951B94}" type="presOf" srcId="{3F43391C-0995-41A0-B11E-7C70737C96C0}" destId="{2C496C74-A13B-49B6-8224-F3502C6F54C5}" srcOrd="0" destOrd="0" presId="urn:microsoft.com/office/officeart/2005/8/layout/hierarchy1"/>
    <dgm:cxn modelId="{5319E675-A20F-4266-A588-53DB2D8066A8}" type="presOf" srcId="{2CB9130C-5FE6-4260-9843-9CDA077717D0}" destId="{6B0BD91B-F199-451E-A1F3-CC40A3799446}" srcOrd="0" destOrd="0" presId="urn:microsoft.com/office/officeart/2005/8/layout/hierarchy1"/>
    <dgm:cxn modelId="{7396B88B-A2F4-4AFD-8065-B1D41764008E}" srcId="{08EF7A00-1362-43E2-8D0B-6FE1288259B3}" destId="{B8BEA8DB-F88F-4AFD-A48C-676474C8B45C}" srcOrd="0" destOrd="0" parTransId="{EAAA6ADA-9451-4995-AF1C-CF90729FA8B7}" sibTransId="{ED700085-5E76-44D5-8A6D-3C8E9E44E7A7}"/>
    <dgm:cxn modelId="{6ACB318F-1719-4864-B69D-7D61D53AC5C9}" srcId="{08EF7A00-1362-43E2-8D0B-6FE1288259B3}" destId="{2CB9130C-5FE6-4260-9843-9CDA077717D0}" srcOrd="1" destOrd="0" parTransId="{0D977B1A-4079-493A-A2C7-D5259B619983}" sibTransId="{EDAC857D-0DA2-42A8-A2C9-0E5753A195E5}"/>
    <dgm:cxn modelId="{1AB66EAD-19F0-4FA5-9E31-A957E9BA1A18}" type="presOf" srcId="{EAAA6ADA-9451-4995-AF1C-CF90729FA8B7}" destId="{652C2515-78F6-4CBC-B8BE-E7822E32AE77}" srcOrd="0" destOrd="0" presId="urn:microsoft.com/office/officeart/2005/8/layout/hierarchy1"/>
    <dgm:cxn modelId="{5B0B39B1-D0D8-48AA-91B4-3D1D70A16E08}" type="presOf" srcId="{0D977B1A-4079-493A-A2C7-D5259B619983}" destId="{6A27D65B-6162-449A-B883-F4316CB24D31}" srcOrd="0" destOrd="0" presId="urn:microsoft.com/office/officeart/2005/8/layout/hierarchy1"/>
    <dgm:cxn modelId="{C448D8B8-36F2-42BA-AA1E-BB5D3DC4E70D}" type="presOf" srcId="{08EF7A00-1362-43E2-8D0B-6FE1288259B3}" destId="{CD28858B-3726-4A69-8737-2C7075A56C32}" srcOrd="0" destOrd="0" presId="urn:microsoft.com/office/officeart/2005/8/layout/hierarchy1"/>
    <dgm:cxn modelId="{13C793B9-7BED-4ECC-BE2B-CB7B37847482}" srcId="{B8BEA8DB-F88F-4AFD-A48C-676474C8B45C}" destId="{4281C01B-0FC2-418B-B2C5-6A7A7E3A8BBA}" srcOrd="1" destOrd="0" parTransId="{086472BC-4D86-4B10-9649-5735F09087F5}" sibTransId="{E9C49B6F-AE1C-4F5C-8B51-E21B0635CEA3}"/>
    <dgm:cxn modelId="{9AA85BCA-581D-4225-AB39-6C6573942500}" type="presOf" srcId="{24127668-FBBE-47DD-9DEC-67565C6BA77C}" destId="{2A23881B-5F89-469F-BCFF-EEF376EA49DF}" srcOrd="0" destOrd="0" presId="urn:microsoft.com/office/officeart/2005/8/layout/hierarchy1"/>
    <dgm:cxn modelId="{170255E1-1954-4F18-AF29-417DF8241155}" type="presOf" srcId="{55F5BAE3-0A51-43BE-87B9-E7E19C4BA5CC}" destId="{B123C44B-EF53-47F5-9D67-2AD45FCBB225}" srcOrd="0" destOrd="0" presId="urn:microsoft.com/office/officeart/2005/8/layout/hierarchy1"/>
    <dgm:cxn modelId="{A0F995EC-CE1A-4BBF-A5FD-48E60966E6BF}" srcId="{9835F0DB-804C-4235-9026-EF21AA10EA10}" destId="{EDE2509C-0AF3-4467-A3D1-8892B5B833ED}" srcOrd="0" destOrd="0" parTransId="{55F5BAE3-0A51-43BE-87B9-E7E19C4BA5CC}" sibTransId="{ADC5748E-73AE-4CD4-9ED7-45352A1652BF}"/>
    <dgm:cxn modelId="{A0AB7CE3-6662-44A5-B589-B549DFAE2CBA}" type="presParOf" srcId="{09D03082-8792-4358-9AFD-429702F67F07}" destId="{F08BA2F5-1FE9-477A-8D12-72E6B92F2757}" srcOrd="0" destOrd="0" presId="urn:microsoft.com/office/officeart/2005/8/layout/hierarchy1"/>
    <dgm:cxn modelId="{8CDD3ED5-1FC1-49C4-AA39-37E5496C7E8E}" type="presParOf" srcId="{F08BA2F5-1FE9-477A-8D12-72E6B92F2757}" destId="{775B3134-A7F7-49E2-B09D-5A005008C523}" srcOrd="0" destOrd="0" presId="urn:microsoft.com/office/officeart/2005/8/layout/hierarchy1"/>
    <dgm:cxn modelId="{7533A5C7-C56D-4D8C-862C-6ABA47851CB6}" type="presParOf" srcId="{775B3134-A7F7-49E2-B09D-5A005008C523}" destId="{7E6925D6-71EF-415C-A599-242AE4236A2B}" srcOrd="0" destOrd="0" presId="urn:microsoft.com/office/officeart/2005/8/layout/hierarchy1"/>
    <dgm:cxn modelId="{9A1DA806-28B1-423A-9C0F-1A5A02166D59}" type="presParOf" srcId="{775B3134-A7F7-49E2-B09D-5A005008C523}" destId="{CD28858B-3726-4A69-8737-2C7075A56C32}" srcOrd="1" destOrd="0" presId="urn:microsoft.com/office/officeart/2005/8/layout/hierarchy1"/>
    <dgm:cxn modelId="{8A550FE4-C956-4C96-904B-6E2459F6465F}" type="presParOf" srcId="{F08BA2F5-1FE9-477A-8D12-72E6B92F2757}" destId="{76344C42-2859-42CC-8C2A-A9D7160B188E}" srcOrd="1" destOrd="0" presId="urn:microsoft.com/office/officeart/2005/8/layout/hierarchy1"/>
    <dgm:cxn modelId="{144C4134-3443-45ED-BB8D-84E9D1AAB4EC}" type="presParOf" srcId="{76344C42-2859-42CC-8C2A-A9D7160B188E}" destId="{652C2515-78F6-4CBC-B8BE-E7822E32AE77}" srcOrd="0" destOrd="0" presId="urn:microsoft.com/office/officeart/2005/8/layout/hierarchy1"/>
    <dgm:cxn modelId="{ECA496D1-77E5-415A-A991-D770E3ACA59F}" type="presParOf" srcId="{76344C42-2859-42CC-8C2A-A9D7160B188E}" destId="{BF10B536-45EA-45F6-96EB-1B05C024BCE3}" srcOrd="1" destOrd="0" presId="urn:microsoft.com/office/officeart/2005/8/layout/hierarchy1"/>
    <dgm:cxn modelId="{102601DE-0360-4B40-8C02-3767220B17E2}" type="presParOf" srcId="{BF10B536-45EA-45F6-96EB-1B05C024BCE3}" destId="{EE4760A0-4AB3-40EA-9CE7-357E1ADB18E4}" srcOrd="0" destOrd="0" presId="urn:microsoft.com/office/officeart/2005/8/layout/hierarchy1"/>
    <dgm:cxn modelId="{0203DC76-8D2B-4BBE-A271-A300C86934EB}" type="presParOf" srcId="{EE4760A0-4AB3-40EA-9CE7-357E1ADB18E4}" destId="{3E42A5A8-D9A4-4C2E-917E-E3A5CC583CFA}" srcOrd="0" destOrd="0" presId="urn:microsoft.com/office/officeart/2005/8/layout/hierarchy1"/>
    <dgm:cxn modelId="{E8AB4126-45E4-47E9-8E52-AF4EAF04208C}" type="presParOf" srcId="{EE4760A0-4AB3-40EA-9CE7-357E1ADB18E4}" destId="{2A1762F8-D09F-4824-A9CC-3FB9435D02BE}" srcOrd="1" destOrd="0" presId="urn:microsoft.com/office/officeart/2005/8/layout/hierarchy1"/>
    <dgm:cxn modelId="{3C97256F-5E1B-4EED-8921-0C9FC24BDE6C}" type="presParOf" srcId="{BF10B536-45EA-45F6-96EB-1B05C024BCE3}" destId="{C7418B38-E268-4C6F-B502-0EC53E604B96}" srcOrd="1" destOrd="0" presId="urn:microsoft.com/office/officeart/2005/8/layout/hierarchy1"/>
    <dgm:cxn modelId="{B6FBE59B-4FA1-4501-B450-9E1E28B05E0B}" type="presParOf" srcId="{C7418B38-E268-4C6F-B502-0EC53E604B96}" destId="{2C496C74-A13B-49B6-8224-F3502C6F54C5}" srcOrd="0" destOrd="0" presId="urn:microsoft.com/office/officeart/2005/8/layout/hierarchy1"/>
    <dgm:cxn modelId="{20AE2BAE-AA24-430E-A379-FE1C45EAD8A2}" type="presParOf" srcId="{C7418B38-E268-4C6F-B502-0EC53E604B96}" destId="{F6086662-9B81-4E52-AD6C-AF5A22B69468}" srcOrd="1" destOrd="0" presId="urn:microsoft.com/office/officeart/2005/8/layout/hierarchy1"/>
    <dgm:cxn modelId="{E1832A52-1392-4462-9595-63ED54566C5A}" type="presParOf" srcId="{F6086662-9B81-4E52-AD6C-AF5A22B69468}" destId="{1A562D8F-BF59-4137-AC4C-3B259E6F0796}" srcOrd="0" destOrd="0" presId="urn:microsoft.com/office/officeart/2005/8/layout/hierarchy1"/>
    <dgm:cxn modelId="{90CBD9B0-074F-4CD5-A54A-8034E0D240B5}" type="presParOf" srcId="{1A562D8F-BF59-4137-AC4C-3B259E6F0796}" destId="{6933FE77-BBCB-4516-88AA-37C8E2840274}" srcOrd="0" destOrd="0" presId="urn:microsoft.com/office/officeart/2005/8/layout/hierarchy1"/>
    <dgm:cxn modelId="{32113FF1-A1F3-45E1-AAC3-6B5E974B5ADE}" type="presParOf" srcId="{1A562D8F-BF59-4137-AC4C-3B259E6F0796}" destId="{D3EAB1CD-7BD9-47F6-8602-2D5AACA81EDB}" srcOrd="1" destOrd="0" presId="urn:microsoft.com/office/officeart/2005/8/layout/hierarchy1"/>
    <dgm:cxn modelId="{2BC4D382-6993-4455-A38C-44A192EC3C0C}" type="presParOf" srcId="{F6086662-9B81-4E52-AD6C-AF5A22B69468}" destId="{38C9DF88-36EE-4F14-BA3B-6F59EBBD1E69}" srcOrd="1" destOrd="0" presId="urn:microsoft.com/office/officeart/2005/8/layout/hierarchy1"/>
    <dgm:cxn modelId="{1A778C01-D2DE-41BF-80A0-42BBADFCCCE7}" type="presParOf" srcId="{38C9DF88-36EE-4F14-BA3B-6F59EBBD1E69}" destId="{B123C44B-EF53-47F5-9D67-2AD45FCBB225}" srcOrd="0" destOrd="0" presId="urn:microsoft.com/office/officeart/2005/8/layout/hierarchy1"/>
    <dgm:cxn modelId="{F96C149A-8041-4503-BE1C-8121264413DC}" type="presParOf" srcId="{38C9DF88-36EE-4F14-BA3B-6F59EBBD1E69}" destId="{F899C268-37A5-429A-B7C7-FFC6D092CD2F}" srcOrd="1" destOrd="0" presId="urn:microsoft.com/office/officeart/2005/8/layout/hierarchy1"/>
    <dgm:cxn modelId="{A0F0F1A7-A742-4037-92D1-0B70A3ACD19F}" type="presParOf" srcId="{F899C268-37A5-429A-B7C7-FFC6D092CD2F}" destId="{92C3A17D-3D34-40AE-B66A-E45BCAD739D3}" srcOrd="0" destOrd="0" presId="urn:microsoft.com/office/officeart/2005/8/layout/hierarchy1"/>
    <dgm:cxn modelId="{3C010A97-F90F-4579-96A8-844F8C9C19A0}" type="presParOf" srcId="{92C3A17D-3D34-40AE-B66A-E45BCAD739D3}" destId="{94240245-04BE-435C-82C0-2F9B67387EED}" srcOrd="0" destOrd="0" presId="urn:microsoft.com/office/officeart/2005/8/layout/hierarchy1"/>
    <dgm:cxn modelId="{C499AE3F-559B-44C1-910E-36DEE788E553}" type="presParOf" srcId="{92C3A17D-3D34-40AE-B66A-E45BCAD739D3}" destId="{F2FC6957-63F2-4DE2-950A-1702F1BA4648}" srcOrd="1" destOrd="0" presId="urn:microsoft.com/office/officeart/2005/8/layout/hierarchy1"/>
    <dgm:cxn modelId="{FADD951A-DF90-494E-A167-649852DA4742}" type="presParOf" srcId="{F899C268-37A5-429A-B7C7-FFC6D092CD2F}" destId="{93123733-4A5B-45B8-B73F-2D09FBA34492}" srcOrd="1" destOrd="0" presId="urn:microsoft.com/office/officeart/2005/8/layout/hierarchy1"/>
    <dgm:cxn modelId="{B3C87417-DA64-47F0-B923-DCC5871408AE}" type="presParOf" srcId="{C7418B38-E268-4C6F-B502-0EC53E604B96}" destId="{4D67DA84-6D3A-450C-9697-649AA08D8AF7}" srcOrd="2" destOrd="0" presId="urn:microsoft.com/office/officeart/2005/8/layout/hierarchy1"/>
    <dgm:cxn modelId="{384D9AAF-3604-4CD3-8AD6-A42EFAD99824}" type="presParOf" srcId="{C7418B38-E268-4C6F-B502-0EC53E604B96}" destId="{B7FD4D0C-BDB3-478C-BEFB-CB671F8F2E40}" srcOrd="3" destOrd="0" presId="urn:microsoft.com/office/officeart/2005/8/layout/hierarchy1"/>
    <dgm:cxn modelId="{FB5136EC-A5E3-4ABA-B713-0142C8FF94AD}" type="presParOf" srcId="{B7FD4D0C-BDB3-478C-BEFB-CB671F8F2E40}" destId="{7521914E-725F-4EC1-A9A3-8820FFACC44E}" srcOrd="0" destOrd="0" presId="urn:microsoft.com/office/officeart/2005/8/layout/hierarchy1"/>
    <dgm:cxn modelId="{8C42E2C7-0D3F-4D80-A473-AE76D04C0D93}" type="presParOf" srcId="{7521914E-725F-4EC1-A9A3-8820FFACC44E}" destId="{DDAB963A-2F81-4DA4-9B8D-44768C774652}" srcOrd="0" destOrd="0" presId="urn:microsoft.com/office/officeart/2005/8/layout/hierarchy1"/>
    <dgm:cxn modelId="{09DF8278-3682-4212-87F6-43933356E2AF}" type="presParOf" srcId="{7521914E-725F-4EC1-A9A3-8820FFACC44E}" destId="{3904A4DC-EA35-4B19-BEFE-B5360DC24FAC}" srcOrd="1" destOrd="0" presId="urn:microsoft.com/office/officeart/2005/8/layout/hierarchy1"/>
    <dgm:cxn modelId="{E84D077E-FA7D-4DBD-B9B4-1F9CA63DA5D9}" type="presParOf" srcId="{B7FD4D0C-BDB3-478C-BEFB-CB671F8F2E40}" destId="{EDC3EEF3-CDE4-463D-A1A1-6C5A47325A72}" srcOrd="1" destOrd="0" presId="urn:microsoft.com/office/officeart/2005/8/layout/hierarchy1"/>
    <dgm:cxn modelId="{382D02D9-F034-40C9-B1A0-3AD28B4B60D8}" type="presParOf" srcId="{76344C42-2859-42CC-8C2A-A9D7160B188E}" destId="{6A27D65B-6162-449A-B883-F4316CB24D31}" srcOrd="2" destOrd="0" presId="urn:microsoft.com/office/officeart/2005/8/layout/hierarchy1"/>
    <dgm:cxn modelId="{13F9F906-BD71-4818-BF87-FAF3F50C290C}" type="presParOf" srcId="{76344C42-2859-42CC-8C2A-A9D7160B188E}" destId="{B1E6F6B5-AFF2-42F2-B2AB-5B035AA0ADC0}" srcOrd="3" destOrd="0" presId="urn:microsoft.com/office/officeart/2005/8/layout/hierarchy1"/>
    <dgm:cxn modelId="{AE7A0F7C-C7B7-4EE1-9CD5-5E14306D4391}" type="presParOf" srcId="{B1E6F6B5-AFF2-42F2-B2AB-5B035AA0ADC0}" destId="{1FA7C849-ACE7-4777-AB51-2CDC2A4CD919}" srcOrd="0" destOrd="0" presId="urn:microsoft.com/office/officeart/2005/8/layout/hierarchy1"/>
    <dgm:cxn modelId="{4A049336-3C74-47BF-9BD2-FFB0E92E1626}" type="presParOf" srcId="{1FA7C849-ACE7-4777-AB51-2CDC2A4CD919}" destId="{9A598449-948D-482E-B3A8-F20D322A1F43}" srcOrd="0" destOrd="0" presId="urn:microsoft.com/office/officeart/2005/8/layout/hierarchy1"/>
    <dgm:cxn modelId="{15C72AC8-AF41-4354-A764-9799B8BACD8D}" type="presParOf" srcId="{1FA7C849-ACE7-4777-AB51-2CDC2A4CD919}" destId="{6B0BD91B-F199-451E-A1F3-CC40A3799446}" srcOrd="1" destOrd="0" presId="urn:microsoft.com/office/officeart/2005/8/layout/hierarchy1"/>
    <dgm:cxn modelId="{D53D7490-2858-4C90-9259-42935A0F24EA}" type="presParOf" srcId="{B1E6F6B5-AFF2-42F2-B2AB-5B035AA0ADC0}" destId="{CA34F110-6B3E-4364-9B83-A2A636379802}" srcOrd="1" destOrd="0" presId="urn:microsoft.com/office/officeart/2005/8/layout/hierarchy1"/>
    <dgm:cxn modelId="{7EB8AEA3-226B-4D34-805B-B6AB797DDE99}" type="presParOf" srcId="{CA34F110-6B3E-4364-9B83-A2A636379802}" destId="{646D1B3A-09A6-424E-921D-4824465427C3}" srcOrd="0" destOrd="0" presId="urn:microsoft.com/office/officeart/2005/8/layout/hierarchy1"/>
    <dgm:cxn modelId="{62BBB92F-4B51-4468-BB19-394AF8EB228C}" type="presParOf" srcId="{CA34F110-6B3E-4364-9B83-A2A636379802}" destId="{02DAA1E3-B50D-4CD6-925C-C24831675E87}" srcOrd="1" destOrd="0" presId="urn:microsoft.com/office/officeart/2005/8/layout/hierarchy1"/>
    <dgm:cxn modelId="{D1898506-EE92-48DA-AC64-96627399C467}" type="presParOf" srcId="{02DAA1E3-B50D-4CD6-925C-C24831675E87}" destId="{DCC3C113-BB7F-4E6B-BEC2-1DAD239D3CBF}" srcOrd="0" destOrd="0" presId="urn:microsoft.com/office/officeart/2005/8/layout/hierarchy1"/>
    <dgm:cxn modelId="{C3399F3D-E217-4A6E-8A9D-4D8290E1572C}" type="presParOf" srcId="{DCC3C113-BB7F-4E6B-BEC2-1DAD239D3CBF}" destId="{B0D353E3-44B1-41D9-810D-8C9D586FE129}" srcOrd="0" destOrd="0" presId="urn:microsoft.com/office/officeart/2005/8/layout/hierarchy1"/>
    <dgm:cxn modelId="{7B020DF5-0842-4063-B144-06DDD25BDC25}" type="presParOf" srcId="{DCC3C113-BB7F-4E6B-BEC2-1DAD239D3CBF}" destId="{2A23881B-5F89-469F-BCFF-EEF376EA49DF}" srcOrd="1" destOrd="0" presId="urn:microsoft.com/office/officeart/2005/8/layout/hierarchy1"/>
    <dgm:cxn modelId="{58A96F41-E3A8-4C2E-9743-EBBFCF52DE98}" type="presParOf" srcId="{02DAA1E3-B50D-4CD6-925C-C24831675E87}" destId="{6FA4A988-4AC1-4867-888D-AEA9FAC2350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96AF15-C1C9-4FCA-8DEE-055F41759881}">
      <dsp:nvSpPr>
        <dsp:cNvPr id="0" name=""/>
        <dsp:cNvSpPr/>
      </dsp:nvSpPr>
      <dsp:spPr>
        <a:xfrm>
          <a:off x="1079475" y="998410"/>
          <a:ext cx="1738846" cy="34632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>
              <a:latin typeface="Calibri"/>
              <a:ea typeface="+mn-ea"/>
              <a:cs typeface="+mn-cs"/>
            </a:rPr>
            <a:t>Типы данных</a:t>
          </a:r>
        </a:p>
      </dsp:txBody>
      <dsp:txXfrm>
        <a:off x="1089619" y="1008554"/>
        <a:ext cx="1718558" cy="326040"/>
      </dsp:txXfrm>
    </dsp:sp>
    <dsp:sp modelId="{B93346B8-255E-45DC-A052-9EFAA276621D}">
      <dsp:nvSpPr>
        <dsp:cNvPr id="0" name=""/>
        <dsp:cNvSpPr/>
      </dsp:nvSpPr>
      <dsp:spPr>
        <a:xfrm rot="17692822">
          <a:off x="2627585" y="859564"/>
          <a:ext cx="658536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641119" y="11370"/>
              </a:lnTo>
            </a:path>
          </a:pathLst>
        </a:custGeom>
        <a:noFill/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2627585" y="856403"/>
        <a:ext cx="658536" cy="32926"/>
      </dsp:txXfrm>
    </dsp:sp>
    <dsp:sp modelId="{58861D65-799B-44A5-854D-798CD1FE68EC}">
      <dsp:nvSpPr>
        <dsp:cNvPr id="0" name=""/>
        <dsp:cNvSpPr/>
      </dsp:nvSpPr>
      <dsp:spPr>
        <a:xfrm>
          <a:off x="3095385" y="400993"/>
          <a:ext cx="1738846" cy="34632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>
              <a:latin typeface="Calibri"/>
              <a:ea typeface="+mn-ea"/>
              <a:cs typeface="+mn-cs"/>
            </a:rPr>
            <a:t>Хранимые</a:t>
          </a:r>
        </a:p>
      </dsp:txBody>
      <dsp:txXfrm>
        <a:off x="3105529" y="411137"/>
        <a:ext cx="1718558" cy="326040"/>
      </dsp:txXfrm>
    </dsp:sp>
    <dsp:sp modelId="{8FB6612D-3374-4E9D-95B1-41EA838166A1}">
      <dsp:nvSpPr>
        <dsp:cNvPr id="0" name=""/>
        <dsp:cNvSpPr/>
      </dsp:nvSpPr>
      <dsp:spPr>
        <a:xfrm rot="18289469">
          <a:off x="4730179" y="361716"/>
          <a:ext cx="485169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562907" y="1137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4730179" y="362889"/>
        <a:ext cx="485169" cy="24258"/>
      </dsp:txXfrm>
    </dsp:sp>
    <dsp:sp modelId="{12E4B3AA-8798-4D58-92F4-9BA2D724B6F0}">
      <dsp:nvSpPr>
        <dsp:cNvPr id="0" name=""/>
        <dsp:cNvSpPr/>
      </dsp:nvSpPr>
      <dsp:spPr>
        <a:xfrm>
          <a:off x="5111295" y="2715"/>
          <a:ext cx="1738846" cy="34632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>
              <a:latin typeface="Calibri"/>
              <a:ea typeface="+mn-ea"/>
              <a:cs typeface="+mn-cs"/>
            </a:rPr>
            <a:t>все числовые</a:t>
          </a:r>
        </a:p>
      </dsp:txBody>
      <dsp:txXfrm>
        <a:off x="5121439" y="12859"/>
        <a:ext cx="1718558" cy="326040"/>
      </dsp:txXfrm>
    </dsp:sp>
    <dsp:sp modelId="{2970D670-8558-4183-A873-6940D2F89171}">
      <dsp:nvSpPr>
        <dsp:cNvPr id="0" name=""/>
        <dsp:cNvSpPr/>
      </dsp:nvSpPr>
      <dsp:spPr>
        <a:xfrm>
          <a:off x="4834232" y="560855"/>
          <a:ext cx="277062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291656" y="1137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4834232" y="567231"/>
        <a:ext cx="277062" cy="13853"/>
      </dsp:txXfrm>
    </dsp:sp>
    <dsp:sp modelId="{268C0C20-D79A-4DC3-A03B-0C2926FC98E5}">
      <dsp:nvSpPr>
        <dsp:cNvPr id="0" name=""/>
        <dsp:cNvSpPr/>
      </dsp:nvSpPr>
      <dsp:spPr>
        <a:xfrm>
          <a:off x="5111295" y="400993"/>
          <a:ext cx="1738846" cy="34632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>
              <a:latin typeface="Calibri"/>
              <a:ea typeface="+mn-ea"/>
              <a:cs typeface="+mn-cs"/>
            </a:rPr>
            <a:t>логический</a:t>
          </a:r>
        </a:p>
      </dsp:txBody>
      <dsp:txXfrm>
        <a:off x="5121439" y="411137"/>
        <a:ext cx="1718558" cy="326040"/>
      </dsp:txXfrm>
    </dsp:sp>
    <dsp:sp modelId="{29EA4CBA-3B64-46B5-A755-15192226628F}">
      <dsp:nvSpPr>
        <dsp:cNvPr id="0" name=""/>
        <dsp:cNvSpPr/>
      </dsp:nvSpPr>
      <dsp:spPr>
        <a:xfrm rot="3310531">
          <a:off x="4730179" y="759994"/>
          <a:ext cx="485169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562907" y="1137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4730179" y="761167"/>
        <a:ext cx="485169" cy="24258"/>
      </dsp:txXfrm>
    </dsp:sp>
    <dsp:sp modelId="{F3E89F27-2682-407F-AE75-6612861B7CBE}">
      <dsp:nvSpPr>
        <dsp:cNvPr id="0" name=""/>
        <dsp:cNvSpPr/>
      </dsp:nvSpPr>
      <dsp:spPr>
        <a:xfrm>
          <a:off x="5111295" y="799271"/>
          <a:ext cx="1738846" cy="34632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>
              <a:latin typeface="Calibri"/>
              <a:ea typeface="+mn-ea"/>
              <a:cs typeface="+mn-cs"/>
            </a:rPr>
            <a:t>символьный</a:t>
          </a:r>
        </a:p>
      </dsp:txBody>
      <dsp:txXfrm>
        <a:off x="5121439" y="809415"/>
        <a:ext cx="1718558" cy="326040"/>
      </dsp:txXfrm>
    </dsp:sp>
    <dsp:sp modelId="{FC682D13-DDDC-427A-85F5-AB92A6DE3CCE}">
      <dsp:nvSpPr>
        <dsp:cNvPr id="0" name=""/>
        <dsp:cNvSpPr/>
      </dsp:nvSpPr>
      <dsp:spPr>
        <a:xfrm rot="3907178">
          <a:off x="2627585" y="1456981"/>
          <a:ext cx="658536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641119" y="11370"/>
              </a:lnTo>
            </a:path>
          </a:pathLst>
        </a:custGeom>
        <a:noFill/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2627585" y="1453820"/>
        <a:ext cx="658536" cy="32926"/>
      </dsp:txXfrm>
    </dsp:sp>
    <dsp:sp modelId="{AFD83BD1-7204-4ADC-B89B-0EC4E82B0312}">
      <dsp:nvSpPr>
        <dsp:cNvPr id="0" name=""/>
        <dsp:cNvSpPr/>
      </dsp:nvSpPr>
      <dsp:spPr>
        <a:xfrm>
          <a:off x="3095385" y="1595827"/>
          <a:ext cx="1738846" cy="34632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>
              <a:latin typeface="Calibri"/>
              <a:ea typeface="+mn-ea"/>
              <a:cs typeface="+mn-cs"/>
            </a:rPr>
            <a:t>Ссылочные</a:t>
          </a:r>
        </a:p>
      </dsp:txBody>
      <dsp:txXfrm>
        <a:off x="3105529" y="1605971"/>
        <a:ext cx="1718558" cy="326040"/>
      </dsp:txXfrm>
    </dsp:sp>
    <dsp:sp modelId="{414F1B7D-CBC6-4580-8F72-666CE4E11544}">
      <dsp:nvSpPr>
        <dsp:cNvPr id="0" name=""/>
        <dsp:cNvSpPr/>
      </dsp:nvSpPr>
      <dsp:spPr>
        <a:xfrm rot="18289469">
          <a:off x="4730179" y="1556550"/>
          <a:ext cx="485169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414715" y="11370"/>
              </a:lnTo>
            </a:path>
          </a:pathLst>
        </a:custGeom>
        <a:noFill/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4730179" y="1557723"/>
        <a:ext cx="485169" cy="24258"/>
      </dsp:txXfrm>
    </dsp:sp>
    <dsp:sp modelId="{79EAA1BE-8662-428D-BA18-D85587957188}">
      <dsp:nvSpPr>
        <dsp:cNvPr id="0" name=""/>
        <dsp:cNvSpPr/>
      </dsp:nvSpPr>
      <dsp:spPr>
        <a:xfrm>
          <a:off x="5111295" y="1197549"/>
          <a:ext cx="1738846" cy="34632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>
              <a:latin typeface="Calibri"/>
              <a:ea typeface="+mn-ea"/>
              <a:cs typeface="+mn-cs"/>
            </a:rPr>
            <a:t>строки</a:t>
          </a:r>
        </a:p>
      </dsp:txBody>
      <dsp:txXfrm>
        <a:off x="5121439" y="1207693"/>
        <a:ext cx="1718558" cy="326040"/>
      </dsp:txXfrm>
    </dsp:sp>
    <dsp:sp modelId="{8BA06FCF-702A-4F84-AA92-A2A7145B0991}">
      <dsp:nvSpPr>
        <dsp:cNvPr id="0" name=""/>
        <dsp:cNvSpPr/>
      </dsp:nvSpPr>
      <dsp:spPr>
        <a:xfrm>
          <a:off x="4834232" y="1755689"/>
          <a:ext cx="277062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236829" y="11370"/>
              </a:lnTo>
            </a:path>
          </a:pathLst>
        </a:custGeom>
        <a:noFill/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4834232" y="1762065"/>
        <a:ext cx="277062" cy="13853"/>
      </dsp:txXfrm>
    </dsp:sp>
    <dsp:sp modelId="{8F6EF0D7-C364-4FAF-9DD7-74F43802FC37}">
      <dsp:nvSpPr>
        <dsp:cNvPr id="0" name=""/>
        <dsp:cNvSpPr/>
      </dsp:nvSpPr>
      <dsp:spPr>
        <a:xfrm>
          <a:off x="5111295" y="1595827"/>
          <a:ext cx="1738846" cy="34632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>
              <a:latin typeface="Calibri"/>
              <a:ea typeface="+mn-ea"/>
              <a:cs typeface="+mn-cs"/>
            </a:rPr>
            <a:t>массивы</a:t>
          </a:r>
        </a:p>
      </dsp:txBody>
      <dsp:txXfrm>
        <a:off x="5121439" y="1605971"/>
        <a:ext cx="1718558" cy="326040"/>
      </dsp:txXfrm>
    </dsp:sp>
    <dsp:sp modelId="{103B8F28-86C3-41FD-91CF-659946D35EC7}">
      <dsp:nvSpPr>
        <dsp:cNvPr id="0" name=""/>
        <dsp:cNvSpPr/>
      </dsp:nvSpPr>
      <dsp:spPr>
        <a:xfrm rot="3310531">
          <a:off x="4730179" y="1954828"/>
          <a:ext cx="485169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414715" y="11370"/>
              </a:lnTo>
            </a:path>
          </a:pathLst>
        </a:custGeom>
        <a:noFill/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4730179" y="1956001"/>
        <a:ext cx="485169" cy="24258"/>
      </dsp:txXfrm>
    </dsp:sp>
    <dsp:sp modelId="{09C21299-7290-4427-937A-FB7D172FF5C9}">
      <dsp:nvSpPr>
        <dsp:cNvPr id="0" name=""/>
        <dsp:cNvSpPr/>
      </dsp:nvSpPr>
      <dsp:spPr>
        <a:xfrm>
          <a:off x="5111295" y="1994105"/>
          <a:ext cx="1738846" cy="34632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>
              <a:latin typeface="Calibri"/>
              <a:ea typeface="+mn-ea"/>
              <a:cs typeface="+mn-cs"/>
            </a:rPr>
            <a:t>классы</a:t>
          </a:r>
        </a:p>
      </dsp:txBody>
      <dsp:txXfrm>
        <a:off x="5121439" y="2004249"/>
        <a:ext cx="1718558" cy="3260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6D1B3A-09A6-424E-921D-4824465427C3}">
      <dsp:nvSpPr>
        <dsp:cNvPr id="0" name=""/>
        <dsp:cNvSpPr/>
      </dsp:nvSpPr>
      <dsp:spPr>
        <a:xfrm>
          <a:off x="1408659" y="973661"/>
          <a:ext cx="91440" cy="1436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3654"/>
              </a:lnTo>
            </a:path>
          </a:pathLst>
        </a:custGeom>
        <a:noFill/>
        <a:ln w="25400" cap="flat" cmpd="sng" algn="ctr">
          <a:solidFill>
            <a:schemeClr val="accent4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27D65B-6162-449A-B883-F4316CB24D31}">
      <dsp:nvSpPr>
        <dsp:cNvPr id="0" name=""/>
        <dsp:cNvSpPr/>
      </dsp:nvSpPr>
      <dsp:spPr>
        <a:xfrm>
          <a:off x="1001601" y="516355"/>
          <a:ext cx="452778" cy="1436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896"/>
              </a:lnTo>
              <a:lnTo>
                <a:pt x="452778" y="97896"/>
              </a:lnTo>
              <a:lnTo>
                <a:pt x="452778" y="143654"/>
              </a:lnTo>
            </a:path>
          </a:pathLst>
        </a:custGeom>
        <a:noFill/>
        <a:ln w="25400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67DA84-6D3A-450C-9697-649AA08D8AF7}">
      <dsp:nvSpPr>
        <dsp:cNvPr id="0" name=""/>
        <dsp:cNvSpPr/>
      </dsp:nvSpPr>
      <dsp:spPr>
        <a:xfrm>
          <a:off x="548822" y="973661"/>
          <a:ext cx="301852" cy="1436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896"/>
              </a:lnTo>
              <a:lnTo>
                <a:pt x="301852" y="97896"/>
              </a:lnTo>
              <a:lnTo>
                <a:pt x="301852" y="143654"/>
              </a:lnTo>
            </a:path>
          </a:pathLst>
        </a:custGeom>
        <a:noFill/>
        <a:ln w="25400" cap="flat" cmpd="sng" algn="ctr">
          <a:solidFill>
            <a:schemeClr val="accent4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23C44B-EF53-47F5-9D67-2AD45FCBB225}">
      <dsp:nvSpPr>
        <dsp:cNvPr id="0" name=""/>
        <dsp:cNvSpPr/>
      </dsp:nvSpPr>
      <dsp:spPr>
        <a:xfrm>
          <a:off x="201250" y="1430968"/>
          <a:ext cx="91440" cy="1436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3654"/>
              </a:lnTo>
            </a:path>
          </a:pathLst>
        </a:custGeom>
        <a:noFill/>
        <a:ln w="254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496C74-A13B-49B6-8224-F3502C6F54C5}">
      <dsp:nvSpPr>
        <dsp:cNvPr id="0" name=""/>
        <dsp:cNvSpPr/>
      </dsp:nvSpPr>
      <dsp:spPr>
        <a:xfrm>
          <a:off x="246970" y="973661"/>
          <a:ext cx="301852" cy="143654"/>
        </a:xfrm>
        <a:custGeom>
          <a:avLst/>
          <a:gdLst/>
          <a:ahLst/>
          <a:cxnLst/>
          <a:rect l="0" t="0" r="0" b="0"/>
          <a:pathLst>
            <a:path>
              <a:moveTo>
                <a:pt x="301852" y="0"/>
              </a:moveTo>
              <a:lnTo>
                <a:pt x="301852" y="97896"/>
              </a:lnTo>
              <a:lnTo>
                <a:pt x="0" y="97896"/>
              </a:lnTo>
              <a:lnTo>
                <a:pt x="0" y="143654"/>
              </a:lnTo>
            </a:path>
          </a:pathLst>
        </a:custGeom>
        <a:noFill/>
        <a:ln w="25400" cap="flat" cmpd="sng" algn="ctr">
          <a:solidFill>
            <a:schemeClr val="accent4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2C2515-78F6-4CBC-B8BE-E7822E32AE77}">
      <dsp:nvSpPr>
        <dsp:cNvPr id="0" name=""/>
        <dsp:cNvSpPr/>
      </dsp:nvSpPr>
      <dsp:spPr>
        <a:xfrm>
          <a:off x="548822" y="516355"/>
          <a:ext cx="452778" cy="143654"/>
        </a:xfrm>
        <a:custGeom>
          <a:avLst/>
          <a:gdLst/>
          <a:ahLst/>
          <a:cxnLst/>
          <a:rect l="0" t="0" r="0" b="0"/>
          <a:pathLst>
            <a:path>
              <a:moveTo>
                <a:pt x="452778" y="0"/>
              </a:moveTo>
              <a:lnTo>
                <a:pt x="452778" y="97896"/>
              </a:lnTo>
              <a:lnTo>
                <a:pt x="0" y="97896"/>
              </a:lnTo>
              <a:lnTo>
                <a:pt x="0" y="143654"/>
              </a:lnTo>
            </a:path>
          </a:pathLst>
        </a:custGeom>
        <a:noFill/>
        <a:ln w="25400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6925D6-71EF-415C-A599-242AE4236A2B}">
      <dsp:nvSpPr>
        <dsp:cNvPr id="0" name=""/>
        <dsp:cNvSpPr/>
      </dsp:nvSpPr>
      <dsp:spPr>
        <a:xfrm>
          <a:off x="754630" y="202703"/>
          <a:ext cx="493940" cy="313652"/>
        </a:xfrm>
        <a:prstGeom prst="roundRect">
          <a:avLst>
            <a:gd name="adj" fmla="val 10000"/>
          </a:avLst>
        </a:prstGeom>
        <a:solidFill>
          <a:schemeClr val="accent4">
            <a:alpha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28858B-3726-4A69-8737-2C7075A56C32}">
      <dsp:nvSpPr>
        <dsp:cNvPr id="0" name=""/>
        <dsp:cNvSpPr/>
      </dsp:nvSpPr>
      <dsp:spPr>
        <a:xfrm>
          <a:off x="809513" y="254841"/>
          <a:ext cx="493940" cy="3136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000" kern="1200" dirty="0"/>
        </a:p>
      </dsp:txBody>
      <dsp:txXfrm>
        <a:off x="818700" y="264028"/>
        <a:ext cx="475566" cy="295278"/>
      </dsp:txXfrm>
    </dsp:sp>
    <dsp:sp modelId="{3E42A5A8-D9A4-4C2E-917E-E3A5CC583CFA}">
      <dsp:nvSpPr>
        <dsp:cNvPr id="0" name=""/>
        <dsp:cNvSpPr/>
      </dsp:nvSpPr>
      <dsp:spPr>
        <a:xfrm>
          <a:off x="301852" y="660009"/>
          <a:ext cx="493940" cy="313652"/>
        </a:xfrm>
        <a:prstGeom prst="roundRect">
          <a:avLst>
            <a:gd name="adj" fmla="val 10000"/>
          </a:avLst>
        </a:prstGeom>
        <a:solidFill>
          <a:schemeClr val="accent4">
            <a:alpha val="7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1762F8-D09F-4824-A9CC-3FB9435D02BE}">
      <dsp:nvSpPr>
        <dsp:cNvPr id="0" name=""/>
        <dsp:cNvSpPr/>
      </dsp:nvSpPr>
      <dsp:spPr>
        <a:xfrm>
          <a:off x="356734" y="712147"/>
          <a:ext cx="493940" cy="3136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000" kern="1200" dirty="0"/>
        </a:p>
      </dsp:txBody>
      <dsp:txXfrm>
        <a:off x="365921" y="721334"/>
        <a:ext cx="475566" cy="295278"/>
      </dsp:txXfrm>
    </dsp:sp>
    <dsp:sp modelId="{6933FE77-BBCB-4516-88AA-37C8E2840274}">
      <dsp:nvSpPr>
        <dsp:cNvPr id="0" name=""/>
        <dsp:cNvSpPr/>
      </dsp:nvSpPr>
      <dsp:spPr>
        <a:xfrm>
          <a:off x="0" y="1117316"/>
          <a:ext cx="493940" cy="313652"/>
        </a:xfrm>
        <a:prstGeom prst="roundRect">
          <a:avLst>
            <a:gd name="adj" fmla="val 10000"/>
          </a:avLst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EAB1CD-7BD9-47F6-8602-2D5AACA81EDB}">
      <dsp:nvSpPr>
        <dsp:cNvPr id="0" name=""/>
        <dsp:cNvSpPr/>
      </dsp:nvSpPr>
      <dsp:spPr>
        <a:xfrm>
          <a:off x="54882" y="1169454"/>
          <a:ext cx="493940" cy="3136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300" kern="1200" dirty="0"/>
        </a:p>
      </dsp:txBody>
      <dsp:txXfrm>
        <a:off x="64069" y="1178641"/>
        <a:ext cx="475566" cy="295278"/>
      </dsp:txXfrm>
    </dsp:sp>
    <dsp:sp modelId="{94240245-04BE-435C-82C0-2F9B67387EED}">
      <dsp:nvSpPr>
        <dsp:cNvPr id="0" name=""/>
        <dsp:cNvSpPr/>
      </dsp:nvSpPr>
      <dsp:spPr>
        <a:xfrm>
          <a:off x="0" y="1574622"/>
          <a:ext cx="493940" cy="313652"/>
        </a:xfrm>
        <a:prstGeom prst="roundRect">
          <a:avLst>
            <a:gd name="adj" fmla="val 10000"/>
          </a:avLst>
        </a:prstGeom>
        <a:solidFill>
          <a:schemeClr val="accent4">
            <a:alpha val="3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FC6957-63F2-4DE2-950A-1702F1BA4648}">
      <dsp:nvSpPr>
        <dsp:cNvPr id="0" name=""/>
        <dsp:cNvSpPr/>
      </dsp:nvSpPr>
      <dsp:spPr>
        <a:xfrm>
          <a:off x="54882" y="1626760"/>
          <a:ext cx="493940" cy="3136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300" kern="1200" dirty="0"/>
        </a:p>
      </dsp:txBody>
      <dsp:txXfrm>
        <a:off x="64069" y="1635947"/>
        <a:ext cx="475566" cy="295278"/>
      </dsp:txXfrm>
    </dsp:sp>
    <dsp:sp modelId="{DDAB963A-2F81-4DA4-9B8D-44768C774652}">
      <dsp:nvSpPr>
        <dsp:cNvPr id="0" name=""/>
        <dsp:cNvSpPr/>
      </dsp:nvSpPr>
      <dsp:spPr>
        <a:xfrm>
          <a:off x="603704" y="1117316"/>
          <a:ext cx="493940" cy="313652"/>
        </a:xfrm>
        <a:prstGeom prst="roundRect">
          <a:avLst>
            <a:gd name="adj" fmla="val 10000"/>
          </a:avLst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04A4DC-EA35-4B19-BEFE-B5360DC24FAC}">
      <dsp:nvSpPr>
        <dsp:cNvPr id="0" name=""/>
        <dsp:cNvSpPr/>
      </dsp:nvSpPr>
      <dsp:spPr>
        <a:xfrm>
          <a:off x="658587" y="1169454"/>
          <a:ext cx="493940" cy="3136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300" kern="1200" dirty="0"/>
        </a:p>
      </dsp:txBody>
      <dsp:txXfrm>
        <a:off x="667774" y="1178641"/>
        <a:ext cx="475566" cy="295278"/>
      </dsp:txXfrm>
    </dsp:sp>
    <dsp:sp modelId="{9A598449-948D-482E-B3A8-F20D322A1F43}">
      <dsp:nvSpPr>
        <dsp:cNvPr id="0" name=""/>
        <dsp:cNvSpPr/>
      </dsp:nvSpPr>
      <dsp:spPr>
        <a:xfrm>
          <a:off x="1207409" y="660009"/>
          <a:ext cx="493940" cy="313652"/>
        </a:xfrm>
        <a:prstGeom prst="roundRect">
          <a:avLst>
            <a:gd name="adj" fmla="val 10000"/>
          </a:avLst>
        </a:prstGeom>
        <a:solidFill>
          <a:schemeClr val="accent4">
            <a:alpha val="7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0BD91B-F199-451E-A1F3-CC40A3799446}">
      <dsp:nvSpPr>
        <dsp:cNvPr id="0" name=""/>
        <dsp:cNvSpPr/>
      </dsp:nvSpPr>
      <dsp:spPr>
        <a:xfrm>
          <a:off x="1262291" y="712147"/>
          <a:ext cx="493940" cy="3136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000" kern="1200" dirty="0"/>
        </a:p>
      </dsp:txBody>
      <dsp:txXfrm>
        <a:off x="1271478" y="721334"/>
        <a:ext cx="475566" cy="295278"/>
      </dsp:txXfrm>
    </dsp:sp>
    <dsp:sp modelId="{B0D353E3-44B1-41D9-810D-8C9D586FE129}">
      <dsp:nvSpPr>
        <dsp:cNvPr id="0" name=""/>
        <dsp:cNvSpPr/>
      </dsp:nvSpPr>
      <dsp:spPr>
        <a:xfrm>
          <a:off x="1207409" y="1117316"/>
          <a:ext cx="493940" cy="313652"/>
        </a:xfrm>
        <a:prstGeom prst="roundRect">
          <a:avLst>
            <a:gd name="adj" fmla="val 10000"/>
          </a:avLst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23881B-5F89-469F-BCFF-EEF376EA49DF}">
      <dsp:nvSpPr>
        <dsp:cNvPr id="0" name=""/>
        <dsp:cNvSpPr/>
      </dsp:nvSpPr>
      <dsp:spPr>
        <a:xfrm>
          <a:off x="1262291" y="1169454"/>
          <a:ext cx="493940" cy="3136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300" kern="1200" dirty="0"/>
        </a:p>
      </dsp:txBody>
      <dsp:txXfrm>
        <a:off x="1271478" y="1178641"/>
        <a:ext cx="475566" cy="2952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E4CC06-0AF8-4A42-A198-032ABDFDC99A}" type="datetimeFigureOut">
              <a:rPr lang="ru-RU" smtClean="0"/>
              <a:pPr/>
              <a:t>21.07.2019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763404-C01B-4F2F-88DB-D7007019BC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5361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0B29-99D6-427B-9046-D61CE4E50EDA}" type="datetime1">
              <a:rPr lang="ru-RU" smtClean="0"/>
              <a:pPr/>
              <a:t>21.07.2019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26E1F-3549-43BC-88FA-AB6C92B652A0}" type="datetime1">
              <a:rPr lang="ru-RU" smtClean="0"/>
              <a:pPr/>
              <a:t>21.07.2019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A7C70-6AF5-46B4-BE96-0AF7A1CFCB7A}" type="datetime1">
              <a:rPr lang="ru-RU" smtClean="0"/>
              <a:pPr/>
              <a:t>21.07.2019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B7947-6B63-4D0A-A080-0DDAEBE3A5EA}" type="datetime1">
              <a:rPr lang="ru-RU" smtClean="0"/>
              <a:pPr/>
              <a:t>21.07.2019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4429132"/>
            <a:ext cx="7772400" cy="1362075"/>
          </a:xfrm>
        </p:spPr>
        <p:txBody>
          <a:bodyPr anchor="t"/>
          <a:lstStyle>
            <a:lvl1pPr algn="l">
              <a:defRPr sz="4000" b="1" cap="small" baseline="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4348" y="2786069"/>
            <a:ext cx="7772400" cy="1500187"/>
          </a:xfrm>
        </p:spPr>
        <p:txBody>
          <a:bodyPr anchor="b"/>
          <a:lstStyle>
            <a:lvl1pPr marL="0" indent="0">
              <a:buNone/>
              <a:defRPr sz="2000" b="1" i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D50D0-5DCD-484F-9585-292B1F7D20AA}" type="datetime1">
              <a:rPr lang="ru-RU" smtClean="0"/>
              <a:pPr/>
              <a:t>21.07.2019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714348" y="4286256"/>
            <a:ext cx="7786742" cy="14287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000">
                <a:srgbClr val="7030A0"/>
              </a:gs>
              <a:gs pos="75000">
                <a:srgbClr val="452163"/>
              </a:gs>
              <a:gs pos="100000">
                <a:schemeClr val="bg1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21C38-BBEB-4080-91FA-07868ADCF07C}" type="datetime1">
              <a:rPr lang="ru-RU" smtClean="0"/>
              <a:pPr/>
              <a:t>21.07.2019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27C1-0A93-4793-81AC-E5D7D165F47F}" type="datetime1">
              <a:rPr lang="ru-RU" smtClean="0"/>
              <a:pPr/>
              <a:t>21.07.2019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452163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4F11-5D78-4E0D-A388-63304FB24205}" type="datetime1">
              <a:rPr lang="ru-RU" smtClean="0"/>
              <a:pPr/>
              <a:t>21.07.2019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4E8B3-9173-4A8D-8AB4-08E2C91679D6}" type="datetime1">
              <a:rPr lang="ru-RU" smtClean="0"/>
              <a:pPr/>
              <a:t>21.07.2019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AD-F511-4AC2-927C-F731489EF126}" type="datetime1">
              <a:rPr lang="ru-RU" smtClean="0"/>
              <a:pPr/>
              <a:t>21.07.2019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15F-10E9-48C7-8331-BE7AF176B5AD}" type="datetime1">
              <a:rPr lang="ru-RU" smtClean="0"/>
              <a:pPr/>
              <a:t>21.07.2019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928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928670"/>
            <a:ext cx="8229600" cy="5197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AAAB2-49A5-462D-AE73-F5628D1CFD5A}" type="datetime1">
              <a:rPr lang="ru-RU" smtClean="0"/>
              <a:pPr/>
              <a:t>21.07.2019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86776" y="6357959"/>
            <a:ext cx="857224" cy="5000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1" i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DB583AE-F887-4507-85E7-19740F3369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0" y="857232"/>
            <a:ext cx="9144000" cy="71438"/>
          </a:xfrm>
          <a:prstGeom prst="rect">
            <a:avLst/>
          </a:prstGeom>
          <a:gradFill flip="none" rotWithShape="1">
            <a:gsLst>
              <a:gs pos="0">
                <a:srgbClr val="000082"/>
              </a:gs>
              <a:gs pos="35000">
                <a:srgbClr val="66008F">
                  <a:alpha val="15000"/>
                </a:srgbClr>
              </a:gs>
              <a:gs pos="65000">
                <a:srgbClr val="66008F">
                  <a:alpha val="15000"/>
                </a:srgbClr>
              </a:gs>
              <a:gs pos="100000">
                <a:srgbClr val="66008F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rgbClr val="452163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4.bin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y.visualstudio.com/Subscriptions" TargetMode="External"/><Relationship Id="rId2" Type="http://schemas.openxmlformats.org/officeDocument/2006/relationships/hyperlink" Target="https://visualstudio.microsoft.com/ru/vs/older-downloads/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28750"/>
            <a:ext cx="7772400" cy="1470025"/>
          </a:xfrm>
        </p:spPr>
        <p:txBody>
          <a:bodyPr>
            <a:normAutofit/>
          </a:bodyPr>
          <a:lstStyle/>
          <a:p>
            <a:r>
              <a:rPr lang="ru-RU" sz="4000" dirty="0"/>
              <a:t>Разработка программных приложений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64381" y="3204056"/>
            <a:ext cx="7215238" cy="555170"/>
          </a:xfrm>
        </p:spPr>
        <p:txBody>
          <a:bodyPr>
            <a:normAutofit/>
          </a:bodyPr>
          <a:lstStyle/>
          <a:p>
            <a:r>
              <a:rPr lang="ru-RU" sz="2800" b="1" dirty="0"/>
              <a:t>09.03.03 Прикладная информатика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4B7DA44-C1C2-44FA-8407-FFF14C983876}"/>
              </a:ext>
            </a:extLst>
          </p:cNvPr>
          <p:cNvSpPr txBox="1"/>
          <p:nvPr/>
        </p:nvSpPr>
        <p:spPr>
          <a:xfrm>
            <a:off x="678283" y="67055"/>
            <a:ext cx="7772400" cy="7848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000" dirty="0"/>
              <a:t>Самарский государственный экономический университет</a:t>
            </a:r>
          </a:p>
          <a:p>
            <a:pPr algn="ctr">
              <a:spcAft>
                <a:spcPts val="600"/>
              </a:spcAft>
            </a:pPr>
            <a:r>
              <a:rPr lang="ru-RU" sz="2000" dirty="0"/>
              <a:t>Кафедра цифровых технологий и решений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BE0D87D-682E-4B36-83BB-B592EED7F2B5}"/>
              </a:ext>
            </a:extLst>
          </p:cNvPr>
          <p:cNvSpPr txBox="1"/>
          <p:nvPr/>
        </p:nvSpPr>
        <p:spPr>
          <a:xfrm>
            <a:off x="685800" y="6198475"/>
            <a:ext cx="777240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000" dirty="0"/>
              <a:t>Самара 2019</a:t>
            </a:r>
          </a:p>
        </p:txBody>
      </p:sp>
      <p:sp>
        <p:nvSpPr>
          <p:cNvPr id="6" name="Подзаголовок 2">
            <a:extLst>
              <a:ext uri="{FF2B5EF4-FFF2-40B4-BE49-F238E27FC236}">
                <a16:creationId xmlns:a16="http://schemas.microsoft.com/office/drawing/2014/main" id="{1C6B0FC8-B36C-4017-89B2-A5A264BBDFE8}"/>
              </a:ext>
            </a:extLst>
          </p:cNvPr>
          <p:cNvSpPr txBox="1">
            <a:spLocks/>
          </p:cNvSpPr>
          <p:nvPr/>
        </p:nvSpPr>
        <p:spPr>
          <a:xfrm>
            <a:off x="863588" y="4221110"/>
            <a:ext cx="7416824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400" dirty="0">
                <a:solidFill>
                  <a:schemeClr val="tx1"/>
                </a:solidFill>
              </a:rPr>
              <a:t>к.э.н. Коробецкая Анастасия Александровна</a:t>
            </a:r>
          </a:p>
          <a:p>
            <a:pPr algn="l"/>
            <a:r>
              <a:rPr lang="ru-RU" sz="2400" dirty="0">
                <a:solidFill>
                  <a:schemeClr val="tx1"/>
                </a:solidFill>
              </a:rPr>
              <a:t>к.э.н. Кожухова Варвара Николаевна</a:t>
            </a:r>
          </a:p>
          <a:p>
            <a:pPr algn="l"/>
            <a:r>
              <a:rPr lang="ru-RU" sz="2400" dirty="0" err="1">
                <a:solidFill>
                  <a:schemeClr val="tx1"/>
                </a:solidFill>
              </a:rPr>
              <a:t>к.п.н</a:t>
            </a:r>
            <a:r>
              <a:rPr lang="ru-RU" sz="2400" dirty="0">
                <a:solidFill>
                  <a:schemeClr val="tx1"/>
                </a:solidFill>
              </a:rPr>
              <a:t>. Чеверева Светлана Александровна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Окно </a:t>
            </a:r>
            <a:r>
              <a:rPr lang="en-US" dirty="0"/>
              <a:t>Visual Studio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10</a:t>
            </a:fld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3466" y="1128681"/>
            <a:ext cx="8486775" cy="520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Атрибуты – примеры 1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100</a:t>
            </a:fld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85786" y="1357298"/>
          <a:ext cx="7858180" cy="3718560"/>
        </p:xfrm>
        <a:graphic>
          <a:graphicData uri="http://schemas.openxmlformats.org/drawingml/2006/table">
            <a:tbl>
              <a:tblPr firstRow="1" firstCol="1" bandCol="1">
                <a:tableStyleId>{BC89EF96-8CEA-46FF-86C4-4CE0E7609802}</a:tableStyleId>
              </a:tblPr>
              <a:tblGrid>
                <a:gridCol w="1285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32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290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err="1"/>
                        <a:t>Класс</a:t>
                      </a:r>
                      <a:endParaRPr lang="ru-RU" sz="2400" dirty="0">
                        <a:latin typeface="Consola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/>
                        <a:t>Атрибуты</a:t>
                      </a:r>
                      <a:endParaRPr lang="ru-RU" sz="2400">
                        <a:latin typeface="Consola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/>
                        <a:t>Экземпляр</a:t>
                      </a:r>
                      <a:endParaRPr lang="ru-RU" sz="2400">
                        <a:latin typeface="Consola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dirty="0" err="1"/>
                        <a:t>Кошка</a:t>
                      </a:r>
                      <a:endParaRPr lang="ru-RU" sz="2200" dirty="0">
                        <a:latin typeface="Consola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dirty="0" err="1"/>
                        <a:t>Имя</a:t>
                      </a:r>
                      <a:endParaRPr lang="ru-RU" sz="2200" dirty="0"/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dirty="0" err="1"/>
                        <a:t>Пол</a:t>
                      </a:r>
                      <a:endParaRPr lang="ru-RU" sz="2200" dirty="0"/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dirty="0" err="1"/>
                        <a:t>Возраст</a:t>
                      </a:r>
                      <a:endParaRPr lang="ru-RU" sz="2200" dirty="0"/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dirty="0" err="1"/>
                        <a:t>Окрас</a:t>
                      </a:r>
                      <a:endParaRPr lang="ru-RU" sz="2200" dirty="0"/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dirty="0" err="1"/>
                        <a:t>ТипШерсти</a:t>
                      </a:r>
                      <a:endParaRPr lang="ru-RU" sz="2200" dirty="0">
                        <a:latin typeface="Consola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dirty="0" err="1"/>
                        <a:t>Мурка</a:t>
                      </a:r>
                      <a:endParaRPr lang="ru-RU" sz="2200" dirty="0"/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dirty="0" err="1"/>
                        <a:t>жен</a:t>
                      </a:r>
                      <a:r>
                        <a:rPr lang="en-US" sz="2200" dirty="0"/>
                        <a:t>.</a:t>
                      </a:r>
                      <a:endParaRPr lang="ru-RU" sz="2200" dirty="0"/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dirty="0"/>
                        <a:t>3</a:t>
                      </a:r>
                      <a:endParaRPr lang="ru-RU" sz="2200" dirty="0"/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dirty="0" err="1"/>
                        <a:t>Черный</a:t>
                      </a:r>
                      <a:r>
                        <a:rPr lang="en-US" sz="2200" dirty="0"/>
                        <a:t> с </a:t>
                      </a:r>
                      <a:r>
                        <a:rPr lang="en-US" sz="2200" dirty="0" err="1"/>
                        <a:t>белым</a:t>
                      </a:r>
                      <a:endParaRPr lang="ru-RU" sz="2200" dirty="0"/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dirty="0" err="1"/>
                        <a:t>Короткая</a:t>
                      </a:r>
                      <a:endParaRPr lang="ru-RU" sz="2200" dirty="0">
                        <a:latin typeface="Consola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/>
                        <a:t>Студент</a:t>
                      </a:r>
                      <a:endParaRPr lang="ru-RU" sz="2200">
                        <a:latin typeface="Consola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dirty="0"/>
                        <a:t>ФИО</a:t>
                      </a:r>
                      <a:endParaRPr lang="ru-RU" sz="2200" dirty="0"/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dirty="0" err="1"/>
                        <a:t>ДатаРождения</a:t>
                      </a:r>
                      <a:endParaRPr lang="ru-RU" sz="2200" dirty="0"/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dirty="0" err="1"/>
                        <a:t>НомерСтудБилета</a:t>
                      </a:r>
                      <a:endParaRPr lang="ru-RU" sz="2200" dirty="0"/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dirty="0" err="1"/>
                        <a:t>Группа</a:t>
                      </a:r>
                      <a:endParaRPr lang="ru-RU" sz="2200" dirty="0"/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dirty="0" err="1"/>
                        <a:t>Курс</a:t>
                      </a:r>
                      <a:endParaRPr lang="ru-RU" sz="2200" dirty="0">
                        <a:latin typeface="Consola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dirty="0"/>
                        <a:t>Н. А. </a:t>
                      </a:r>
                      <a:r>
                        <a:rPr lang="en-US" sz="2200" dirty="0" err="1"/>
                        <a:t>Кузнецов</a:t>
                      </a:r>
                      <a:endParaRPr lang="ru-RU" sz="2200" dirty="0"/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dirty="0"/>
                        <a:t>15.06.1998</a:t>
                      </a:r>
                      <a:endParaRPr lang="ru-RU" sz="2200" dirty="0"/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200" dirty="0"/>
                        <a:t>17</a:t>
                      </a:r>
                      <a:r>
                        <a:rPr lang="en-US" sz="2200" dirty="0"/>
                        <a:t>100187</a:t>
                      </a:r>
                      <a:endParaRPr lang="ru-RU" sz="2200" dirty="0"/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dirty="0"/>
                        <a:t>ПИ</a:t>
                      </a:r>
                      <a:endParaRPr lang="ru-RU" sz="2200" dirty="0"/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dirty="0"/>
                        <a:t>1</a:t>
                      </a:r>
                      <a:endParaRPr lang="ru-RU" sz="2200" dirty="0">
                        <a:latin typeface="Consola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Атрибуты – примеры 2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101</a:t>
            </a:fld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85786" y="1357298"/>
          <a:ext cx="7858180" cy="4389120"/>
        </p:xfrm>
        <a:graphic>
          <a:graphicData uri="http://schemas.openxmlformats.org/drawingml/2006/table">
            <a:tbl>
              <a:tblPr firstRow="1" firstCol="1" bandCol="1">
                <a:tableStyleId>{BC89EF96-8CEA-46FF-86C4-4CE0E7609802}</a:tableStyleId>
              </a:tblPr>
              <a:tblGrid>
                <a:gridCol w="1285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60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862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err="1"/>
                        <a:t>Класс</a:t>
                      </a:r>
                      <a:endParaRPr lang="ru-RU" sz="2400" dirty="0">
                        <a:latin typeface="Consola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/>
                        <a:t>Атрибуты</a:t>
                      </a:r>
                      <a:endParaRPr lang="ru-RU" sz="2400">
                        <a:latin typeface="Consola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/>
                        <a:t>Экземпляр</a:t>
                      </a:r>
                      <a:endParaRPr lang="ru-RU" sz="2400">
                        <a:latin typeface="Consola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latin typeface="Consolas"/>
                          <a:ea typeface="Times New Roman"/>
                          <a:cs typeface="Times New Roman"/>
                        </a:rPr>
                        <a:t>Чек</a:t>
                      </a:r>
                      <a:endParaRPr lang="ru-RU" sz="2200" dirty="0">
                        <a:latin typeface="Consola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Consolas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en-US" sz="2200" dirty="0" err="1">
                          <a:latin typeface="Consolas"/>
                          <a:ea typeface="Times New Roman"/>
                          <a:cs typeface="Times New Roman"/>
                        </a:rPr>
                        <a:t>чека</a:t>
                      </a:r>
                      <a:endParaRPr lang="ru-RU" sz="2200" dirty="0">
                        <a:latin typeface="Consolas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latin typeface="Consolas"/>
                          <a:ea typeface="Times New Roman"/>
                          <a:cs typeface="Times New Roman"/>
                        </a:rPr>
                        <a:t>ДатаВремяВыдачи</a:t>
                      </a:r>
                      <a:endParaRPr lang="ru-RU" sz="2200" dirty="0">
                        <a:latin typeface="Consolas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latin typeface="Consolas"/>
                          <a:ea typeface="Times New Roman"/>
                          <a:cs typeface="Times New Roman"/>
                        </a:rPr>
                        <a:t>Кассир</a:t>
                      </a:r>
                      <a:endParaRPr lang="ru-RU" sz="2200" dirty="0">
                        <a:latin typeface="Consolas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latin typeface="Consolas"/>
                          <a:ea typeface="Times New Roman"/>
                          <a:cs typeface="Times New Roman"/>
                        </a:rPr>
                        <a:t>ПереченьТоваров</a:t>
                      </a:r>
                      <a:endParaRPr lang="ru-RU" sz="2200" dirty="0">
                        <a:latin typeface="Consolas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latin typeface="Consolas"/>
                          <a:ea typeface="Times New Roman"/>
                          <a:cs typeface="Times New Roman"/>
                        </a:rPr>
                        <a:t>Сумма</a:t>
                      </a:r>
                      <a:endParaRPr lang="ru-RU" sz="2200" dirty="0">
                        <a:latin typeface="Consola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Consolas"/>
                          <a:ea typeface="Times New Roman"/>
                          <a:cs typeface="Times New Roman"/>
                        </a:rPr>
                        <a:t>0001003234023</a:t>
                      </a:r>
                      <a:endParaRPr lang="ru-RU" sz="2200" dirty="0">
                        <a:latin typeface="Consolas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Consolas"/>
                          <a:ea typeface="Times New Roman"/>
                          <a:cs typeface="Times New Roman"/>
                        </a:rPr>
                        <a:t>02.11.2012 15:04</a:t>
                      </a:r>
                      <a:endParaRPr lang="ru-RU" sz="2200" dirty="0">
                        <a:latin typeface="Consolas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latin typeface="Consolas"/>
                          <a:ea typeface="Times New Roman"/>
                          <a:cs typeface="Times New Roman"/>
                        </a:rPr>
                        <a:t>Добрынина</a:t>
                      </a:r>
                      <a:endParaRPr lang="ru-RU" sz="2200" dirty="0">
                        <a:latin typeface="Consolas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Consolas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2000" i="1" dirty="0" err="1">
                          <a:latin typeface="Consolas"/>
                          <a:ea typeface="Times New Roman"/>
                          <a:cs typeface="Times New Roman"/>
                        </a:rPr>
                        <a:t>товары</a:t>
                      </a:r>
                      <a:r>
                        <a:rPr lang="en-US" sz="2000" i="1" dirty="0">
                          <a:latin typeface="Consolas"/>
                          <a:ea typeface="Times New Roman"/>
                          <a:cs typeface="Times New Roman"/>
                        </a:rPr>
                        <a:t> – </a:t>
                      </a:r>
                      <a:r>
                        <a:rPr lang="en-US" sz="2000" i="1" dirty="0" err="1">
                          <a:latin typeface="Consolas"/>
                          <a:ea typeface="Times New Roman"/>
                          <a:cs typeface="Times New Roman"/>
                        </a:rPr>
                        <a:t>тоже</a:t>
                      </a:r>
                      <a:r>
                        <a:rPr lang="en-US" sz="2000" i="1" dirty="0">
                          <a:latin typeface="Consolas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Consolas"/>
                          <a:ea typeface="Times New Roman"/>
                          <a:cs typeface="Times New Roman"/>
                        </a:rPr>
                        <a:t>объекты</a:t>
                      </a:r>
                      <a:r>
                        <a:rPr lang="en-US" sz="2000" i="1" dirty="0">
                          <a:latin typeface="Consolas"/>
                          <a:ea typeface="Times New Roman"/>
                          <a:cs typeface="Times New Roman"/>
                        </a:rPr>
                        <a:t>)</a:t>
                      </a:r>
                      <a:endParaRPr lang="ru-RU" sz="2000" dirty="0">
                        <a:latin typeface="Consolas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Consolas"/>
                          <a:ea typeface="Times New Roman"/>
                          <a:cs typeface="Times New Roman"/>
                        </a:rPr>
                        <a:t>312,15</a:t>
                      </a:r>
                      <a:endParaRPr lang="ru-RU" sz="2200" dirty="0">
                        <a:latin typeface="Consola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Consolas"/>
                          <a:ea typeface="Times New Roman"/>
                          <a:cs typeface="Times New Roman"/>
                        </a:rPr>
                        <a:t>Консоль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200" dirty="0" err="1">
                          <a:latin typeface="Consolas"/>
                          <a:ea typeface="Times New Roman"/>
                          <a:cs typeface="Times New Roman"/>
                        </a:rPr>
                        <a:t>ДескрипторОкна</a:t>
                      </a:r>
                      <a:endParaRPr lang="ru-RU" sz="2200" dirty="0">
                        <a:latin typeface="Consolas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latin typeface="Consolas"/>
                          <a:ea typeface="Times New Roman"/>
                          <a:cs typeface="Times New Roman"/>
                        </a:rPr>
                        <a:t>КоординатаX</a:t>
                      </a:r>
                      <a:endParaRPr lang="ru-RU" sz="2200" dirty="0">
                        <a:latin typeface="Consolas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latin typeface="Consolas"/>
                          <a:ea typeface="Times New Roman"/>
                          <a:cs typeface="Times New Roman"/>
                        </a:rPr>
                        <a:t>КоординатаY</a:t>
                      </a:r>
                      <a:endParaRPr lang="ru-RU" sz="2200" dirty="0">
                        <a:latin typeface="Consolas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latin typeface="Consolas"/>
                          <a:ea typeface="Times New Roman"/>
                          <a:cs typeface="Times New Roman"/>
                        </a:rPr>
                        <a:t>Ширина</a:t>
                      </a:r>
                      <a:endParaRPr lang="ru-RU" sz="2200" dirty="0">
                        <a:latin typeface="Consolas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latin typeface="Consolas"/>
                          <a:ea typeface="Times New Roman"/>
                          <a:cs typeface="Times New Roman"/>
                        </a:rPr>
                        <a:t>Высота</a:t>
                      </a:r>
                      <a:endParaRPr lang="ru-RU" sz="2200" dirty="0">
                        <a:latin typeface="Consolas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latin typeface="Consolas"/>
                          <a:ea typeface="Times New Roman"/>
                          <a:cs typeface="Times New Roman"/>
                        </a:rPr>
                        <a:t>ЦветТекста</a:t>
                      </a:r>
                      <a:endParaRPr lang="ru-RU" sz="2200" dirty="0">
                        <a:latin typeface="Consolas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latin typeface="Consolas"/>
                          <a:ea typeface="Times New Roman"/>
                          <a:cs typeface="Times New Roman"/>
                        </a:rPr>
                        <a:t>ОтображаемыйТекст</a:t>
                      </a:r>
                      <a:endParaRPr lang="ru-RU" sz="2200" dirty="0">
                        <a:latin typeface="Consola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200" kern="1200" dirty="0">
                          <a:solidFill>
                            <a:schemeClr val="tx1"/>
                          </a:solidFill>
                          <a:latin typeface="Consolas"/>
                          <a:ea typeface="Times New Roman"/>
                          <a:cs typeface="Times New Roman"/>
                        </a:rPr>
                        <a:t>{199796}</a:t>
                      </a:r>
                      <a:endParaRPr lang="en-US" sz="2200" kern="1200" dirty="0">
                        <a:solidFill>
                          <a:schemeClr val="tx1"/>
                        </a:solidFill>
                        <a:latin typeface="Consolas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Consolas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2200" dirty="0">
                        <a:latin typeface="Consolas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Consolas"/>
                          <a:ea typeface="Times New Roman"/>
                          <a:cs typeface="Times New Roman"/>
                        </a:rPr>
                        <a:t>315</a:t>
                      </a:r>
                      <a:endParaRPr lang="ru-RU" sz="2200" dirty="0">
                        <a:latin typeface="Consolas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Consolas"/>
                          <a:ea typeface="Times New Roman"/>
                          <a:cs typeface="Times New Roman"/>
                        </a:rPr>
                        <a:t>640</a:t>
                      </a:r>
                      <a:endParaRPr lang="ru-RU" sz="2200" dirty="0">
                        <a:latin typeface="Consolas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Consolas"/>
                          <a:ea typeface="Times New Roman"/>
                          <a:cs typeface="Times New Roman"/>
                        </a:rPr>
                        <a:t>480</a:t>
                      </a:r>
                      <a:endParaRPr lang="ru-RU" sz="2200" dirty="0">
                        <a:latin typeface="Consolas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Consolas"/>
                          <a:ea typeface="Times New Roman"/>
                          <a:cs typeface="Times New Roman"/>
                        </a:rPr>
                        <a:t>White</a:t>
                      </a:r>
                      <a:endParaRPr lang="ru-RU" sz="2200" dirty="0">
                        <a:latin typeface="Consolas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Consolas"/>
                          <a:ea typeface="Times New Roman"/>
                          <a:cs typeface="Times New Roman"/>
                        </a:rPr>
                        <a:t>“</a:t>
                      </a:r>
                      <a:r>
                        <a:rPr lang="en-US" sz="2200" dirty="0" err="1">
                          <a:latin typeface="Consolas"/>
                          <a:ea typeface="Times New Roman"/>
                          <a:cs typeface="Times New Roman"/>
                        </a:rPr>
                        <a:t>Введите</a:t>
                      </a:r>
                      <a:r>
                        <a:rPr lang="en-US" sz="2200" dirty="0">
                          <a:latin typeface="Consolas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200" dirty="0" err="1">
                          <a:latin typeface="Consolas"/>
                          <a:ea typeface="Times New Roman"/>
                          <a:cs typeface="Times New Roman"/>
                        </a:rPr>
                        <a:t>число</a:t>
                      </a:r>
                      <a:r>
                        <a:rPr lang="en-US" sz="2200" dirty="0">
                          <a:latin typeface="Consolas"/>
                          <a:ea typeface="Times New Roman"/>
                          <a:cs typeface="Times New Roman"/>
                        </a:rPr>
                        <a:t>:”</a:t>
                      </a:r>
                      <a:endParaRPr lang="ru-RU" sz="2200" dirty="0">
                        <a:latin typeface="Consola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Описание атрибутов класса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102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785786" y="1285860"/>
            <a:ext cx="7643866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2000" dirty="0"/>
              <a:t>При описании атрибутов указывают их </a:t>
            </a:r>
            <a:r>
              <a:rPr lang="ru-RU" sz="2000" b="1" dirty="0"/>
              <a:t>имена</a:t>
            </a:r>
            <a:r>
              <a:rPr lang="ru-RU" sz="2000" dirty="0"/>
              <a:t> и </a:t>
            </a:r>
            <a:r>
              <a:rPr lang="ru-RU" sz="2000" b="1" dirty="0"/>
              <a:t>типы данных</a:t>
            </a:r>
            <a:r>
              <a:rPr lang="ru-RU" sz="2000" dirty="0"/>
              <a:t>.</a:t>
            </a:r>
          </a:p>
          <a:p>
            <a:pPr algn="just">
              <a:spcAft>
                <a:spcPts val="600"/>
              </a:spcAft>
            </a:pPr>
            <a:r>
              <a:rPr lang="ru-RU" sz="2000" b="1" dirty="0"/>
              <a:t>Имена атрибутов</a:t>
            </a:r>
            <a:r>
              <a:rPr lang="ru-RU" sz="2000" dirty="0"/>
              <a:t> пишутся в </a:t>
            </a:r>
            <a:r>
              <a:rPr lang="en-US" sz="2000" dirty="0" err="1"/>
              <a:t>PascalStyle</a:t>
            </a:r>
            <a:r>
              <a:rPr lang="en-US" sz="2000" dirty="0"/>
              <a:t> – </a:t>
            </a:r>
            <a:r>
              <a:rPr lang="ru-RU" sz="2000" dirty="0"/>
              <a:t>каждое слово с заглавной буквы без пробелов и знаков подчеркивания. </a:t>
            </a:r>
          </a:p>
          <a:p>
            <a:pPr algn="just">
              <a:spcAft>
                <a:spcPts val="600"/>
              </a:spcAft>
            </a:pPr>
            <a:r>
              <a:rPr lang="ru-RU" sz="2000" dirty="0"/>
              <a:t>Тип данных не привязывают к конкретному языку программирования. Нужно просто пояснить, что это по смыслу: число, текст, дата, деньги и т.д. Можно указать ограничения, которые действуют на значение (например, </a:t>
            </a:r>
            <a:r>
              <a:rPr lang="en-US" sz="2000" dirty="0"/>
              <a:t>&gt; 0)</a:t>
            </a:r>
            <a:r>
              <a:rPr lang="ru-RU" sz="2000" dirty="0"/>
              <a:t>, значение по умолчанию, длину строки или массива.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85786" y="4429132"/>
            <a:ext cx="7572428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2000" dirty="0"/>
              <a:t>Здесь есть сходство с базами данных:</a:t>
            </a:r>
          </a:p>
          <a:p>
            <a:pPr marL="444500" indent="-1778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/>
              <a:t>класс – таблица</a:t>
            </a:r>
          </a:p>
          <a:p>
            <a:pPr marL="444500" indent="-1778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/>
              <a:t>атрибуты – столбцы таблицы</a:t>
            </a:r>
          </a:p>
          <a:p>
            <a:pPr marL="444500" indent="-1778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/>
              <a:t>экземпляр – строка таблицы с заполненными данными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Описание атрибутов – пример 1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103</a:t>
            </a:fld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10" y="1158240"/>
          <a:ext cx="7929618" cy="4023360"/>
        </p:xfrm>
        <a:graphic>
          <a:graphicData uri="http://schemas.openxmlformats.org/drawingml/2006/table">
            <a:tbl>
              <a:tblPr firstRow="1" firstCol="1" bandCol="1">
                <a:tableStyleId>{BC89EF96-8CEA-46FF-86C4-4CE0E7609802}</a:tableStyleId>
              </a:tblPr>
              <a:tblGrid>
                <a:gridCol w="1240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6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39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94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/>
                        <a:t>Класс</a:t>
                      </a:r>
                      <a:endParaRPr lang="ru-RU" sz="2200">
                        <a:latin typeface="Consola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/>
                        <a:t>Атрибуты</a:t>
                      </a:r>
                      <a:endParaRPr lang="ru-RU" sz="2200">
                        <a:latin typeface="Consola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/>
                        <a:t>Тип данных (рус.)</a:t>
                      </a:r>
                      <a:endParaRPr lang="ru-RU" sz="2200">
                        <a:latin typeface="Consola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/>
                        <a:t>Тип данных (англ.)</a:t>
                      </a:r>
                      <a:endParaRPr lang="ru-RU" sz="2200">
                        <a:latin typeface="Consola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/>
                        <a:t>Кошка</a:t>
                      </a:r>
                      <a:endParaRPr lang="ru-RU" sz="2200">
                        <a:latin typeface="Consola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/>
                        <a:t>Имя</a:t>
                      </a:r>
                      <a:endParaRPr lang="ru-RU" sz="2200"/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/>
                        <a:t>Пол</a:t>
                      </a:r>
                      <a:endParaRPr lang="ru-RU" sz="2200"/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/>
                        <a:t>Возраст</a:t>
                      </a:r>
                      <a:endParaRPr lang="ru-RU" sz="2200"/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/>
                        <a:t>Окрас</a:t>
                      </a:r>
                      <a:endParaRPr lang="ru-RU" sz="2200"/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/>
                        <a:t>ТипШерсти</a:t>
                      </a:r>
                      <a:endParaRPr lang="ru-RU" sz="2200">
                        <a:latin typeface="Consola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/>
                        <a:t>Строка</a:t>
                      </a:r>
                      <a:endParaRPr lang="ru-RU" sz="2200"/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/>
                        <a:t>Логический</a:t>
                      </a:r>
                      <a:endParaRPr lang="ru-RU" sz="2200"/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/>
                        <a:t>Целое &gt;= 0</a:t>
                      </a:r>
                      <a:endParaRPr lang="ru-RU" sz="2200"/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/>
                        <a:t>Строка</a:t>
                      </a:r>
                      <a:endParaRPr lang="ru-RU" sz="2200"/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/>
                        <a:t>Строка</a:t>
                      </a:r>
                      <a:endParaRPr lang="ru-RU" sz="2200">
                        <a:latin typeface="Consola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/>
                        <a:t>String</a:t>
                      </a:r>
                      <a:endParaRPr lang="ru-RU" sz="2200"/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/>
                        <a:t>Boolean</a:t>
                      </a:r>
                      <a:endParaRPr lang="ru-RU" sz="2200"/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/>
                        <a:t>Integer &gt;= 0</a:t>
                      </a:r>
                      <a:endParaRPr lang="ru-RU" sz="2200"/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/>
                        <a:t>String</a:t>
                      </a:r>
                      <a:endParaRPr lang="ru-RU" sz="2200"/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/>
                        <a:t>String</a:t>
                      </a:r>
                      <a:endParaRPr lang="ru-RU" sz="2200">
                        <a:latin typeface="Consola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/>
                        <a:t>Студент</a:t>
                      </a:r>
                      <a:endParaRPr lang="ru-RU" sz="2200">
                        <a:latin typeface="Consola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/>
                        <a:t>ФИО</a:t>
                      </a:r>
                      <a:endParaRPr lang="ru-RU" sz="2200"/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/>
                        <a:t>ДатаРождения</a:t>
                      </a:r>
                      <a:endParaRPr lang="ru-RU" sz="2200"/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/>
                        <a:t>НомерСтудБилета</a:t>
                      </a:r>
                      <a:endParaRPr lang="ru-RU" sz="2200"/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/>
                        <a:t>Группа</a:t>
                      </a:r>
                      <a:endParaRPr lang="ru-RU" sz="2200"/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/>
                        <a:t>Курс</a:t>
                      </a:r>
                      <a:endParaRPr lang="ru-RU" sz="2200">
                        <a:latin typeface="Consola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/>
                        <a:t>Строка</a:t>
                      </a:r>
                      <a:endParaRPr lang="ru-RU" sz="2200"/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/>
                        <a:t>Дата</a:t>
                      </a:r>
                      <a:endParaRPr lang="ru-RU" sz="2200"/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/>
                        <a:t>Строка[8]</a:t>
                      </a:r>
                      <a:endParaRPr lang="ru-RU" sz="2200"/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/>
                        <a:t>Строка</a:t>
                      </a:r>
                      <a:endParaRPr lang="ru-RU" sz="2200"/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/>
                        <a:t>Целое &gt; 0</a:t>
                      </a:r>
                      <a:endParaRPr lang="ru-RU" sz="2200">
                        <a:latin typeface="Consola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dirty="0"/>
                        <a:t>String</a:t>
                      </a:r>
                      <a:endParaRPr lang="ru-RU" sz="2200" dirty="0"/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dirty="0"/>
                        <a:t>Date</a:t>
                      </a:r>
                      <a:endParaRPr lang="ru-RU" sz="2200" dirty="0"/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dirty="0"/>
                        <a:t>String[8]</a:t>
                      </a:r>
                      <a:endParaRPr lang="ru-RU" sz="2200" dirty="0"/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dirty="0"/>
                        <a:t>String</a:t>
                      </a:r>
                      <a:endParaRPr lang="ru-RU" sz="2200" dirty="0"/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dirty="0"/>
                        <a:t>Integer &gt; 0</a:t>
                      </a:r>
                      <a:endParaRPr lang="ru-RU" sz="2200" dirty="0">
                        <a:latin typeface="Consola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Описание атрибутов – пример 2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104</a:t>
            </a:fld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1158240"/>
          <a:ext cx="8286808" cy="4693920"/>
        </p:xfrm>
        <a:graphic>
          <a:graphicData uri="http://schemas.openxmlformats.org/drawingml/2006/table">
            <a:tbl>
              <a:tblPr firstRow="1" firstCol="1" bandCol="1">
                <a:tableStyleId>{BC89EF96-8CEA-46FF-86C4-4CE0E7609802}</a:tableStyleId>
              </a:tblPr>
              <a:tblGrid>
                <a:gridCol w="11944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38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8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002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dirty="0" err="1"/>
                        <a:t>Класс</a:t>
                      </a:r>
                      <a:endParaRPr lang="ru-RU" sz="2200" dirty="0">
                        <a:latin typeface="Consola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/>
                        <a:t>Атрибуты</a:t>
                      </a:r>
                      <a:endParaRPr lang="ru-RU" sz="2200">
                        <a:latin typeface="Consola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/>
                        <a:t>Тип данных (рус.)</a:t>
                      </a:r>
                      <a:endParaRPr lang="ru-RU" sz="2200">
                        <a:latin typeface="Consola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/>
                        <a:t>Тип данных (англ.)</a:t>
                      </a:r>
                      <a:endParaRPr lang="ru-RU" sz="2200">
                        <a:latin typeface="Consola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200" dirty="0"/>
                        <a:t>Чек</a:t>
                      </a:r>
                      <a:endParaRPr lang="ru-RU" sz="2200" dirty="0">
                        <a:latin typeface="Consola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>
                          <a:latin typeface="Consolas"/>
                          <a:ea typeface="Times New Roman"/>
                          <a:cs typeface="Times New Roman"/>
                        </a:rPr>
                        <a:t>НомерЧека</a:t>
                      </a:r>
                      <a:endParaRPr lang="ru-RU" sz="2200">
                        <a:latin typeface="Consolas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>
                          <a:latin typeface="Consolas"/>
                          <a:ea typeface="Times New Roman"/>
                          <a:cs typeface="Times New Roman"/>
                        </a:rPr>
                        <a:t>ДатаВремяВыдачи</a:t>
                      </a:r>
                      <a:endParaRPr lang="ru-RU" sz="2200">
                        <a:latin typeface="Consolas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>
                          <a:latin typeface="Consolas"/>
                          <a:ea typeface="Times New Roman"/>
                          <a:cs typeface="Times New Roman"/>
                        </a:rPr>
                        <a:t>Кассир</a:t>
                      </a:r>
                      <a:endParaRPr lang="ru-RU" sz="2200">
                        <a:latin typeface="Consolas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>
                          <a:latin typeface="Consolas"/>
                          <a:ea typeface="Times New Roman"/>
                          <a:cs typeface="Times New Roman"/>
                        </a:rPr>
                        <a:t>ПереченьТоваров</a:t>
                      </a:r>
                      <a:endParaRPr lang="ru-RU" sz="2200">
                        <a:latin typeface="Consolas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>
                          <a:latin typeface="Consolas"/>
                          <a:ea typeface="Times New Roman"/>
                          <a:cs typeface="Times New Roman"/>
                        </a:rPr>
                        <a:t>Сумма</a:t>
                      </a:r>
                      <a:endParaRPr lang="ru-RU" sz="2200">
                        <a:latin typeface="Consola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latin typeface="Consolas"/>
                          <a:ea typeface="Times New Roman"/>
                          <a:cs typeface="Times New Roman"/>
                        </a:rPr>
                        <a:t>Строка</a:t>
                      </a:r>
                      <a:r>
                        <a:rPr lang="en-US" sz="2200" dirty="0">
                          <a:latin typeface="Consolas"/>
                          <a:ea typeface="Times New Roman"/>
                          <a:cs typeface="Times New Roman"/>
                        </a:rPr>
                        <a:t>[15]</a:t>
                      </a:r>
                      <a:endParaRPr lang="ru-RU" sz="2200" dirty="0">
                        <a:latin typeface="Consolas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latin typeface="Consolas"/>
                          <a:ea typeface="Times New Roman"/>
                          <a:cs typeface="Times New Roman"/>
                        </a:rPr>
                        <a:t>ДатаВремя</a:t>
                      </a:r>
                      <a:endParaRPr lang="ru-RU" sz="2200" dirty="0">
                        <a:latin typeface="Consolas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latin typeface="Consolas"/>
                          <a:ea typeface="Times New Roman"/>
                          <a:cs typeface="Times New Roman"/>
                        </a:rPr>
                        <a:t>Строка</a:t>
                      </a:r>
                      <a:endParaRPr lang="ru-RU" sz="2200" dirty="0">
                        <a:latin typeface="Consolas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latin typeface="Consolas"/>
                          <a:ea typeface="Times New Roman"/>
                          <a:cs typeface="Times New Roman"/>
                        </a:rPr>
                        <a:t>Массив</a:t>
                      </a:r>
                      <a:r>
                        <a:rPr lang="ru-RU" sz="2200" dirty="0">
                          <a:latin typeface="Consolas"/>
                          <a:ea typeface="Times New Roman"/>
                          <a:cs typeface="Times New Roman"/>
                        </a:rPr>
                        <a:t> т</a:t>
                      </a:r>
                      <a:r>
                        <a:rPr lang="en-US" sz="2200" dirty="0" err="1">
                          <a:latin typeface="Consolas"/>
                          <a:ea typeface="Times New Roman"/>
                          <a:cs typeface="Times New Roman"/>
                        </a:rPr>
                        <a:t>оваров</a:t>
                      </a:r>
                      <a:endParaRPr lang="ru-RU" sz="2200" dirty="0">
                        <a:latin typeface="Consolas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latin typeface="Consolas"/>
                          <a:ea typeface="Times New Roman"/>
                          <a:cs typeface="Times New Roman"/>
                        </a:rPr>
                        <a:t>Финансовый</a:t>
                      </a:r>
                      <a:endParaRPr lang="ru-RU" sz="2200" dirty="0">
                        <a:latin typeface="Consola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Consolas"/>
                          <a:ea typeface="Times New Roman"/>
                          <a:cs typeface="Times New Roman"/>
                        </a:rPr>
                        <a:t>String[15]</a:t>
                      </a:r>
                      <a:endParaRPr lang="ru-RU" sz="2200" dirty="0">
                        <a:latin typeface="Consolas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latin typeface="Consolas"/>
                          <a:ea typeface="Times New Roman"/>
                          <a:cs typeface="Times New Roman"/>
                        </a:rPr>
                        <a:t>DateTime</a:t>
                      </a:r>
                      <a:endParaRPr lang="ru-RU" sz="2200" dirty="0">
                        <a:latin typeface="Consolas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Consolas"/>
                          <a:ea typeface="Times New Roman"/>
                          <a:cs typeface="Times New Roman"/>
                        </a:rPr>
                        <a:t>String</a:t>
                      </a:r>
                      <a:endParaRPr lang="ru-RU" sz="2200" dirty="0">
                        <a:latin typeface="Consolas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Consolas"/>
                          <a:ea typeface="Times New Roman"/>
                          <a:cs typeface="Times New Roman"/>
                        </a:rPr>
                        <a:t>Item[]</a:t>
                      </a:r>
                      <a:endParaRPr lang="ru-RU" sz="2200" dirty="0">
                        <a:latin typeface="Consolas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Consolas"/>
                          <a:ea typeface="Times New Roman"/>
                          <a:cs typeface="Times New Roman"/>
                        </a:rPr>
                        <a:t>Currency</a:t>
                      </a:r>
                      <a:endParaRPr lang="ru-RU" sz="2200" dirty="0">
                        <a:latin typeface="Consola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200" dirty="0"/>
                        <a:t>Консоль</a:t>
                      </a:r>
                      <a:endParaRPr lang="ru-RU" sz="2200" dirty="0">
                        <a:latin typeface="Consola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Consolas"/>
                          <a:ea typeface="Times New Roman"/>
                          <a:cs typeface="Times New Roman"/>
                        </a:rPr>
                        <a:t>Handle</a:t>
                      </a:r>
                      <a:endParaRPr lang="ru-RU" sz="2200" dirty="0">
                        <a:latin typeface="Consolas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latin typeface="Consolas"/>
                          <a:ea typeface="Times New Roman"/>
                          <a:cs typeface="Times New Roman"/>
                        </a:rPr>
                        <a:t>КоординатаX</a:t>
                      </a:r>
                      <a:endParaRPr lang="ru-RU" sz="2200" dirty="0">
                        <a:latin typeface="Consolas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latin typeface="Consolas"/>
                          <a:ea typeface="Times New Roman"/>
                          <a:cs typeface="Times New Roman"/>
                        </a:rPr>
                        <a:t>КоординатаY</a:t>
                      </a:r>
                      <a:endParaRPr lang="ru-RU" sz="2200" dirty="0">
                        <a:latin typeface="Consolas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latin typeface="Consolas"/>
                          <a:ea typeface="Times New Roman"/>
                          <a:cs typeface="Times New Roman"/>
                        </a:rPr>
                        <a:t>Ширина</a:t>
                      </a:r>
                      <a:endParaRPr lang="ru-RU" sz="2200" dirty="0">
                        <a:latin typeface="Consolas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latin typeface="Consolas"/>
                          <a:ea typeface="Times New Roman"/>
                          <a:cs typeface="Times New Roman"/>
                        </a:rPr>
                        <a:t>Высота</a:t>
                      </a:r>
                      <a:endParaRPr lang="ru-RU" sz="2200" dirty="0">
                        <a:latin typeface="Consolas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latin typeface="Consolas"/>
                          <a:ea typeface="Times New Roman"/>
                          <a:cs typeface="Times New Roman"/>
                        </a:rPr>
                        <a:t>ЦветТекста</a:t>
                      </a:r>
                      <a:endParaRPr lang="ru-RU" sz="2200" dirty="0">
                        <a:latin typeface="Consolas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latin typeface="Consolas"/>
                          <a:ea typeface="Times New Roman"/>
                          <a:cs typeface="Times New Roman"/>
                        </a:rPr>
                        <a:t>ОтображаемыйТекст</a:t>
                      </a:r>
                      <a:endParaRPr lang="ru-RU" sz="2200" dirty="0">
                        <a:latin typeface="Consola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Consolas"/>
                          <a:ea typeface="Times New Roman"/>
                          <a:cs typeface="Times New Roman"/>
                        </a:rPr>
                        <a:t>Дескриптор</a:t>
                      </a:r>
                      <a:endParaRPr lang="en-US" sz="2200" dirty="0">
                        <a:latin typeface="Consolas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latin typeface="Consolas"/>
                          <a:ea typeface="Times New Roman"/>
                          <a:cs typeface="Times New Roman"/>
                        </a:rPr>
                        <a:t>Целое</a:t>
                      </a:r>
                      <a:endParaRPr lang="ru-RU" sz="2200" dirty="0">
                        <a:latin typeface="Consolas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latin typeface="Consolas"/>
                          <a:ea typeface="Times New Roman"/>
                          <a:cs typeface="Times New Roman"/>
                        </a:rPr>
                        <a:t>Целое</a:t>
                      </a:r>
                      <a:endParaRPr lang="ru-RU" sz="2200" dirty="0">
                        <a:latin typeface="Consolas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latin typeface="Consolas"/>
                          <a:ea typeface="Times New Roman"/>
                          <a:cs typeface="Times New Roman"/>
                        </a:rPr>
                        <a:t>Целое</a:t>
                      </a:r>
                      <a:r>
                        <a:rPr lang="en-US" sz="2200" dirty="0">
                          <a:latin typeface="Consolas"/>
                          <a:ea typeface="Times New Roman"/>
                          <a:cs typeface="Times New Roman"/>
                        </a:rPr>
                        <a:t> &gt; 0</a:t>
                      </a:r>
                      <a:endParaRPr lang="ru-RU" sz="2200" dirty="0">
                        <a:latin typeface="Consolas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latin typeface="Consolas"/>
                          <a:ea typeface="Times New Roman"/>
                          <a:cs typeface="Times New Roman"/>
                        </a:rPr>
                        <a:t>Целое</a:t>
                      </a:r>
                      <a:r>
                        <a:rPr lang="en-US" sz="2200" dirty="0">
                          <a:latin typeface="Consolas"/>
                          <a:ea typeface="Times New Roman"/>
                          <a:cs typeface="Times New Roman"/>
                        </a:rPr>
                        <a:t> &gt; 0</a:t>
                      </a:r>
                      <a:endParaRPr lang="ru-RU" sz="2200" dirty="0">
                        <a:latin typeface="Consolas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latin typeface="Consolas"/>
                          <a:ea typeface="Times New Roman"/>
                          <a:cs typeface="Times New Roman"/>
                        </a:rPr>
                        <a:t>Цвет</a:t>
                      </a:r>
                      <a:r>
                        <a:rPr lang="ru-RU" sz="2200" dirty="0">
                          <a:latin typeface="Consolas"/>
                          <a:ea typeface="Times New Roman"/>
                          <a:cs typeface="Times New Roman"/>
                        </a:rPr>
                        <a:t>К</a:t>
                      </a:r>
                      <a:r>
                        <a:rPr lang="en-US" sz="2200" dirty="0" err="1">
                          <a:latin typeface="Consolas"/>
                          <a:ea typeface="Times New Roman"/>
                          <a:cs typeface="Times New Roman"/>
                        </a:rPr>
                        <a:t>онсоли</a:t>
                      </a:r>
                      <a:endParaRPr lang="ru-RU" sz="2200" dirty="0">
                        <a:latin typeface="Consolas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latin typeface="Consolas"/>
                          <a:ea typeface="Times New Roman"/>
                          <a:cs typeface="Times New Roman"/>
                        </a:rPr>
                        <a:t>Массив</a:t>
                      </a:r>
                      <a:r>
                        <a:rPr lang="en-US" sz="2200" dirty="0">
                          <a:latin typeface="Consolas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200" dirty="0" err="1">
                          <a:latin typeface="Consolas"/>
                          <a:ea typeface="Times New Roman"/>
                          <a:cs typeface="Times New Roman"/>
                        </a:rPr>
                        <a:t>строк</a:t>
                      </a:r>
                      <a:endParaRPr lang="ru-RU" sz="2200" dirty="0">
                        <a:latin typeface="Consola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latin typeface="Consolas"/>
                          <a:ea typeface="Times New Roman"/>
                          <a:cs typeface="Times New Roman"/>
                        </a:rPr>
                        <a:t>Ptr</a:t>
                      </a:r>
                      <a:endParaRPr lang="ru-RU" sz="2200" dirty="0">
                        <a:latin typeface="Consolas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Consolas"/>
                          <a:ea typeface="Times New Roman"/>
                          <a:cs typeface="Times New Roman"/>
                        </a:rPr>
                        <a:t>Integer</a:t>
                      </a:r>
                      <a:endParaRPr lang="ru-RU" sz="2200" dirty="0">
                        <a:latin typeface="Consolas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Consolas"/>
                          <a:ea typeface="Times New Roman"/>
                          <a:cs typeface="Times New Roman"/>
                        </a:rPr>
                        <a:t>Integer</a:t>
                      </a:r>
                      <a:endParaRPr lang="ru-RU" sz="2200" dirty="0">
                        <a:latin typeface="Consolas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Consolas"/>
                          <a:ea typeface="Times New Roman"/>
                          <a:cs typeface="Times New Roman"/>
                        </a:rPr>
                        <a:t>Integer &gt; 0</a:t>
                      </a:r>
                      <a:endParaRPr lang="ru-RU" sz="2200" dirty="0">
                        <a:latin typeface="Consolas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Consolas"/>
                          <a:ea typeface="Times New Roman"/>
                          <a:cs typeface="Times New Roman"/>
                        </a:rPr>
                        <a:t>Integer &gt; 0</a:t>
                      </a:r>
                      <a:endParaRPr lang="ru-RU" sz="2200" dirty="0">
                        <a:latin typeface="Consolas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latin typeface="Consolas"/>
                          <a:ea typeface="Times New Roman"/>
                          <a:cs typeface="Times New Roman"/>
                        </a:rPr>
                        <a:t>ConsoleColor</a:t>
                      </a:r>
                      <a:endParaRPr lang="ru-RU" sz="2200" dirty="0">
                        <a:latin typeface="Consolas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Consolas"/>
                          <a:ea typeface="Times New Roman"/>
                          <a:cs typeface="Times New Roman"/>
                        </a:rPr>
                        <a:t>String[]</a:t>
                      </a:r>
                      <a:endParaRPr lang="ru-RU" sz="2200" dirty="0">
                        <a:latin typeface="Consola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Методы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105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785786" y="1142984"/>
            <a:ext cx="7572428" cy="247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ru-RU" sz="2000" b="1" dirty="0"/>
              <a:t>Метод (операция)</a:t>
            </a:r>
            <a:r>
              <a:rPr lang="ru-RU" sz="2000" dirty="0"/>
              <a:t> – определенный способ поведения (действие), присущий </a:t>
            </a:r>
            <a:r>
              <a:rPr lang="ru-RU" sz="2000" u="sng" dirty="0"/>
              <a:t>всем</a:t>
            </a:r>
            <a:r>
              <a:rPr lang="ru-RU" sz="2000" dirty="0"/>
              <a:t> экземплярам класса.</a:t>
            </a:r>
          </a:p>
          <a:p>
            <a:pPr algn="just">
              <a:spcBef>
                <a:spcPts val="600"/>
              </a:spcBef>
            </a:pPr>
            <a:r>
              <a:rPr lang="ru-RU" sz="2000" dirty="0"/>
              <a:t>Действие может быть как </a:t>
            </a:r>
            <a:r>
              <a:rPr lang="ru-RU" sz="2000" i="1" dirty="0"/>
              <a:t>активным</a:t>
            </a:r>
            <a:r>
              <a:rPr lang="ru-RU" sz="2000" dirty="0"/>
              <a:t> (сам объект что-то делает), так и </a:t>
            </a:r>
            <a:r>
              <a:rPr lang="ru-RU" sz="2000" i="1" dirty="0"/>
              <a:t>пассивным</a:t>
            </a:r>
            <a:r>
              <a:rPr lang="ru-RU" sz="2000" dirty="0"/>
              <a:t> (с объектом что-то делают).</a:t>
            </a:r>
          </a:p>
          <a:p>
            <a:pPr algn="just">
              <a:spcBef>
                <a:spcPts val="600"/>
              </a:spcBef>
            </a:pPr>
            <a:r>
              <a:rPr lang="ru-RU" sz="2000" dirty="0"/>
              <a:t>Метод задается для всего класса и действует для всех его объектов.</a:t>
            </a:r>
          </a:p>
          <a:p>
            <a:pPr algn="just">
              <a:spcBef>
                <a:spcPts val="600"/>
              </a:spcBef>
            </a:pPr>
            <a:r>
              <a:rPr lang="ru-RU" sz="2000" dirty="0"/>
              <a:t>У метода может быть результат (возвращаемое значение) и параметры (дополнительные данные для его выполнения).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785786" y="3864122"/>
            <a:ext cx="75724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ru-RU" sz="2000" dirty="0"/>
              <a:t>Наличие методов – ключевая особенность ООП. Действия с данными находятся там же, где и данные – в классе. 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Методы – примеры 1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106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857224" y="1357298"/>
          <a:ext cx="7500990" cy="3688080"/>
        </p:xfrm>
        <a:graphic>
          <a:graphicData uri="http://schemas.openxmlformats.org/drawingml/2006/table">
            <a:tbl>
              <a:tblPr firstRow="1" firstCol="1" bandCol="1">
                <a:tableStyleId>{BC89EF96-8CEA-46FF-86C4-4CE0E7609802}</a:tableStyleId>
              </a:tblPr>
              <a:tblGrid>
                <a:gridCol w="1285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1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dirty="0" err="1"/>
                        <a:t>Класс</a:t>
                      </a:r>
                      <a:endParaRPr lang="ru-RU" sz="2200" dirty="0">
                        <a:latin typeface="Consola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/>
                        <a:t>Методы</a:t>
                      </a:r>
                      <a:endParaRPr lang="ru-RU" sz="2200" dirty="0">
                        <a:latin typeface="Consola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>
                          <a:latin typeface="Consolas"/>
                          <a:ea typeface="Times New Roman"/>
                          <a:cs typeface="Times New Roman"/>
                        </a:rPr>
                        <a:t>Кошка</a:t>
                      </a:r>
                      <a:endParaRPr lang="ru-RU" sz="2200">
                        <a:latin typeface="Consola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latin typeface="Consolas"/>
                          <a:ea typeface="Times New Roman"/>
                          <a:cs typeface="Times New Roman"/>
                        </a:rPr>
                        <a:t>Мяукать</a:t>
                      </a:r>
                      <a:r>
                        <a:rPr lang="en-US" sz="2200" dirty="0">
                          <a:latin typeface="Consolas"/>
                          <a:ea typeface="Times New Roman"/>
                          <a:cs typeface="Times New Roman"/>
                        </a:rPr>
                        <a:t>()</a:t>
                      </a:r>
                      <a:r>
                        <a:rPr lang="ru-RU" sz="2200" dirty="0">
                          <a:latin typeface="Consolas"/>
                          <a:ea typeface="Times New Roman"/>
                          <a:cs typeface="Times New Roman"/>
                        </a:rPr>
                        <a:t>: Звук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latin typeface="Consolas"/>
                          <a:ea typeface="Times New Roman"/>
                          <a:cs typeface="Times New Roman"/>
                        </a:rPr>
                        <a:t>Мурлыкать</a:t>
                      </a:r>
                      <a:r>
                        <a:rPr lang="en-US" sz="2200" dirty="0">
                          <a:latin typeface="Consolas"/>
                          <a:ea typeface="Times New Roman"/>
                          <a:cs typeface="Times New Roman"/>
                        </a:rPr>
                        <a:t>()</a:t>
                      </a:r>
                      <a:r>
                        <a:rPr lang="ru-RU" sz="2200" dirty="0">
                          <a:latin typeface="Consolas"/>
                          <a:ea typeface="Times New Roman"/>
                          <a:cs typeface="Times New Roman"/>
                        </a:rPr>
                        <a:t>: Звук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latin typeface="Consolas"/>
                          <a:ea typeface="Times New Roman"/>
                          <a:cs typeface="Times New Roman"/>
                        </a:rPr>
                        <a:t>Спать</a:t>
                      </a:r>
                      <a:r>
                        <a:rPr lang="en-US" sz="2200" dirty="0">
                          <a:latin typeface="Consolas"/>
                          <a:ea typeface="Times New Roman"/>
                          <a:cs typeface="Times New Roman"/>
                        </a:rPr>
                        <a:t>()</a:t>
                      </a:r>
                      <a:endParaRPr lang="ru-RU" sz="2200" dirty="0">
                        <a:latin typeface="Consolas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latin typeface="Consolas"/>
                          <a:ea typeface="Times New Roman"/>
                          <a:cs typeface="Times New Roman"/>
                        </a:rPr>
                        <a:t>Играть</a:t>
                      </a:r>
                      <a:r>
                        <a:rPr lang="en-US" sz="2200" dirty="0">
                          <a:latin typeface="Consolas"/>
                          <a:ea typeface="Times New Roman"/>
                          <a:cs typeface="Times New Roman"/>
                        </a:rPr>
                        <a:t>()</a:t>
                      </a:r>
                      <a:endParaRPr lang="ru-RU" sz="2200" dirty="0">
                        <a:latin typeface="Consolas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latin typeface="Consolas"/>
                          <a:ea typeface="Times New Roman"/>
                          <a:cs typeface="Times New Roman"/>
                        </a:rPr>
                        <a:t>Есть</a:t>
                      </a:r>
                      <a:r>
                        <a:rPr lang="en-US" sz="2200" dirty="0">
                          <a:latin typeface="Consolas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2200" dirty="0" err="1">
                          <a:latin typeface="Consolas"/>
                          <a:ea typeface="Times New Roman"/>
                          <a:cs typeface="Times New Roman"/>
                        </a:rPr>
                        <a:t>еда</a:t>
                      </a:r>
                      <a:r>
                        <a:rPr lang="en-US" sz="2200" dirty="0">
                          <a:latin typeface="Consolas"/>
                          <a:ea typeface="Times New Roman"/>
                          <a:cs typeface="Times New Roman"/>
                        </a:rPr>
                        <a:t>)</a:t>
                      </a:r>
                      <a:endParaRPr lang="ru-RU" sz="2200" dirty="0">
                        <a:latin typeface="Consola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latin typeface="Consolas"/>
                          <a:ea typeface="Times New Roman"/>
                          <a:cs typeface="Times New Roman"/>
                        </a:rPr>
                        <a:t>Студент</a:t>
                      </a:r>
                      <a:endParaRPr lang="ru-RU" sz="2200" dirty="0">
                        <a:latin typeface="Consola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3900" indent="-723900" algn="l"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latin typeface="Consolas"/>
                          <a:ea typeface="Times New Roman"/>
                          <a:cs typeface="Times New Roman"/>
                        </a:rPr>
                        <a:t>Учиться</a:t>
                      </a:r>
                      <a:r>
                        <a:rPr lang="en-US" sz="2200" dirty="0">
                          <a:latin typeface="Consolas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2200" dirty="0" err="1">
                          <a:latin typeface="Consolas"/>
                          <a:ea typeface="Times New Roman"/>
                          <a:cs typeface="Times New Roman"/>
                        </a:rPr>
                        <a:t>лекция</a:t>
                      </a:r>
                      <a:r>
                        <a:rPr lang="en-US" sz="2200" dirty="0">
                          <a:latin typeface="Consolas"/>
                          <a:ea typeface="Times New Roman"/>
                          <a:cs typeface="Times New Roman"/>
                        </a:rPr>
                        <a:t>)</a:t>
                      </a:r>
                      <a:endParaRPr lang="ru-RU" sz="2200" dirty="0">
                        <a:latin typeface="Consolas"/>
                        <a:ea typeface="Times New Roman"/>
                        <a:cs typeface="Times New Roman"/>
                      </a:endParaRPr>
                    </a:p>
                    <a:p>
                      <a:pPr marL="723900" indent="-723900" algn="l"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latin typeface="Consolas"/>
                          <a:ea typeface="Times New Roman"/>
                          <a:cs typeface="Times New Roman"/>
                        </a:rPr>
                        <a:t>Учиться</a:t>
                      </a:r>
                      <a:r>
                        <a:rPr lang="en-US" sz="2200" dirty="0">
                          <a:latin typeface="Consolas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2200" dirty="0" err="1">
                          <a:latin typeface="Consolas"/>
                          <a:ea typeface="Times New Roman"/>
                          <a:cs typeface="Times New Roman"/>
                        </a:rPr>
                        <a:t>семинар</a:t>
                      </a:r>
                      <a:r>
                        <a:rPr lang="en-US" sz="2200" dirty="0">
                          <a:latin typeface="Consolas"/>
                          <a:ea typeface="Times New Roman"/>
                          <a:cs typeface="Times New Roman"/>
                        </a:rPr>
                        <a:t>)</a:t>
                      </a:r>
                      <a:endParaRPr lang="ru-RU" sz="2200" dirty="0">
                        <a:latin typeface="Consolas"/>
                        <a:ea typeface="Times New Roman"/>
                        <a:cs typeface="Times New Roman"/>
                      </a:endParaRPr>
                    </a:p>
                    <a:p>
                      <a:pPr marL="723900" indent="-723900" algn="l"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latin typeface="Consolas"/>
                          <a:ea typeface="Times New Roman"/>
                          <a:cs typeface="Times New Roman"/>
                        </a:rPr>
                        <a:t>Отдыхать</a:t>
                      </a:r>
                      <a:r>
                        <a:rPr lang="en-US" sz="2200" dirty="0">
                          <a:latin typeface="Consolas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2200" dirty="0" err="1">
                          <a:latin typeface="Consolas"/>
                          <a:ea typeface="Times New Roman"/>
                          <a:cs typeface="Times New Roman"/>
                        </a:rPr>
                        <a:t>длительность</a:t>
                      </a:r>
                      <a:r>
                        <a:rPr lang="en-US" sz="2200" dirty="0">
                          <a:latin typeface="Consolas"/>
                          <a:ea typeface="Times New Roman"/>
                          <a:cs typeface="Times New Roman"/>
                        </a:rPr>
                        <a:t>)</a:t>
                      </a:r>
                      <a:endParaRPr lang="ru-RU" sz="2200" dirty="0">
                        <a:latin typeface="Consolas"/>
                        <a:ea typeface="Times New Roman"/>
                        <a:cs typeface="Times New Roman"/>
                      </a:endParaRPr>
                    </a:p>
                    <a:p>
                      <a:pPr marL="723900" indent="-723900" algn="l"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latin typeface="Consolas"/>
                          <a:ea typeface="Times New Roman"/>
                          <a:cs typeface="Times New Roman"/>
                        </a:rPr>
                        <a:t>Отдыхать</a:t>
                      </a:r>
                      <a:r>
                        <a:rPr lang="en-US" sz="2200" dirty="0">
                          <a:latin typeface="Consolas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2200" dirty="0" err="1">
                          <a:latin typeface="Consolas"/>
                          <a:ea typeface="Times New Roman"/>
                          <a:cs typeface="Times New Roman"/>
                        </a:rPr>
                        <a:t>началоПеремены</a:t>
                      </a:r>
                      <a:r>
                        <a:rPr lang="ru-RU" sz="2200" dirty="0">
                          <a:latin typeface="Consolas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2200" dirty="0" err="1">
                          <a:latin typeface="Consolas"/>
                          <a:ea typeface="Times New Roman"/>
                          <a:cs typeface="Times New Roman"/>
                        </a:rPr>
                        <a:t>конецПеремены</a:t>
                      </a:r>
                      <a:r>
                        <a:rPr lang="en-US" sz="2200" dirty="0">
                          <a:latin typeface="Consolas"/>
                          <a:ea typeface="Times New Roman"/>
                          <a:cs typeface="Times New Roman"/>
                        </a:rPr>
                        <a:t>)</a:t>
                      </a:r>
                      <a:endParaRPr lang="ru-RU" sz="2200" dirty="0">
                        <a:latin typeface="Consolas"/>
                        <a:ea typeface="Times New Roman"/>
                        <a:cs typeface="Times New Roman"/>
                      </a:endParaRPr>
                    </a:p>
                    <a:p>
                      <a:pPr marL="723900" indent="-723900" algn="l"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latin typeface="Consolas"/>
                          <a:ea typeface="Times New Roman"/>
                          <a:cs typeface="Times New Roman"/>
                        </a:rPr>
                        <a:t>Прогуливать</a:t>
                      </a:r>
                      <a:r>
                        <a:rPr lang="en-US" sz="2200" dirty="0">
                          <a:latin typeface="Consolas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2200" dirty="0" err="1">
                          <a:latin typeface="Consolas"/>
                          <a:ea typeface="Times New Roman"/>
                          <a:cs typeface="Times New Roman"/>
                        </a:rPr>
                        <a:t>пара</a:t>
                      </a:r>
                      <a:r>
                        <a:rPr lang="en-US" sz="2200" dirty="0">
                          <a:latin typeface="Consolas"/>
                          <a:ea typeface="Times New Roman"/>
                          <a:cs typeface="Times New Roman"/>
                        </a:rPr>
                        <a:t>)</a:t>
                      </a:r>
                      <a:endParaRPr lang="ru-RU" sz="2200" dirty="0">
                        <a:latin typeface="Consola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Методы – примеры 2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107</a:t>
            </a:fld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57224" y="1357298"/>
          <a:ext cx="7500990" cy="3352800"/>
        </p:xfrm>
        <a:graphic>
          <a:graphicData uri="http://schemas.openxmlformats.org/drawingml/2006/table">
            <a:tbl>
              <a:tblPr firstRow="1" firstCol="1" bandCol="1">
                <a:tableStyleId>{BC89EF96-8CEA-46FF-86C4-4CE0E7609802}</a:tableStyleId>
              </a:tblPr>
              <a:tblGrid>
                <a:gridCol w="1285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1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dirty="0" err="1"/>
                        <a:t>Класс</a:t>
                      </a:r>
                      <a:endParaRPr lang="ru-RU" sz="2200" dirty="0">
                        <a:latin typeface="Consola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/>
                        <a:t>Методы</a:t>
                      </a:r>
                      <a:endParaRPr lang="ru-RU" sz="2200" dirty="0">
                        <a:latin typeface="Consola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>
                          <a:latin typeface="Consolas"/>
                          <a:ea typeface="Times New Roman"/>
                          <a:cs typeface="Times New Roman"/>
                        </a:rPr>
                        <a:t>Чек</a:t>
                      </a:r>
                      <a:endParaRPr lang="ru-RU" sz="2200">
                        <a:latin typeface="Consola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latin typeface="Consolas"/>
                          <a:ea typeface="Times New Roman"/>
                          <a:cs typeface="Times New Roman"/>
                        </a:rPr>
                        <a:t>Напечатать</a:t>
                      </a:r>
                      <a:r>
                        <a:rPr lang="en-US" sz="2200" dirty="0">
                          <a:latin typeface="Consolas"/>
                          <a:ea typeface="Times New Roman"/>
                          <a:cs typeface="Times New Roman"/>
                        </a:rPr>
                        <a:t>()</a:t>
                      </a:r>
                      <a:r>
                        <a:rPr lang="ru-RU" sz="2200" dirty="0">
                          <a:latin typeface="Consolas"/>
                          <a:ea typeface="Times New Roman"/>
                          <a:cs typeface="Times New Roman"/>
                        </a:rPr>
                        <a:t>: Текст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latin typeface="Consolas"/>
                          <a:ea typeface="Times New Roman"/>
                          <a:cs typeface="Times New Roman"/>
                        </a:rPr>
                        <a:t>ВычислитьСумму</a:t>
                      </a:r>
                      <a:r>
                        <a:rPr lang="en-US" sz="2200" dirty="0">
                          <a:latin typeface="Consolas"/>
                          <a:ea typeface="Times New Roman"/>
                          <a:cs typeface="Times New Roman"/>
                        </a:rPr>
                        <a:t>()</a:t>
                      </a:r>
                      <a:r>
                        <a:rPr lang="ru-RU" sz="2200" dirty="0">
                          <a:latin typeface="Consolas"/>
                          <a:ea typeface="Times New Roman"/>
                          <a:cs typeface="Times New Roman"/>
                        </a:rPr>
                        <a:t>:</a:t>
                      </a:r>
                      <a:r>
                        <a:rPr lang="ru-RU" sz="2200" baseline="0" dirty="0">
                          <a:latin typeface="Consolas"/>
                          <a:ea typeface="Times New Roman"/>
                          <a:cs typeface="Times New Roman"/>
                        </a:rPr>
                        <a:t> Финансовый</a:t>
                      </a:r>
                      <a:endParaRPr lang="ru-RU" sz="2200" dirty="0">
                        <a:latin typeface="Consolas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latin typeface="Consolas"/>
                          <a:ea typeface="Times New Roman"/>
                          <a:cs typeface="Times New Roman"/>
                        </a:rPr>
                        <a:t>Вычислить</a:t>
                      </a:r>
                      <a:r>
                        <a:rPr lang="ru-RU" sz="2200" dirty="0">
                          <a:latin typeface="Consolas"/>
                          <a:ea typeface="Times New Roman"/>
                          <a:cs typeface="Times New Roman"/>
                        </a:rPr>
                        <a:t>Сдачу():</a:t>
                      </a:r>
                      <a:r>
                        <a:rPr lang="ru-RU" sz="2200" baseline="0" dirty="0">
                          <a:latin typeface="Consolas"/>
                          <a:ea typeface="Times New Roman"/>
                          <a:cs typeface="Times New Roman"/>
                        </a:rPr>
                        <a:t> Финансовый</a:t>
                      </a:r>
                      <a:endParaRPr lang="ru-RU" sz="2200" dirty="0">
                        <a:latin typeface="Consolas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200" dirty="0" err="1">
                          <a:latin typeface="Consolas"/>
                          <a:ea typeface="Times New Roman"/>
                          <a:cs typeface="Times New Roman"/>
                        </a:rPr>
                        <a:t>ВыделитьНДС</a:t>
                      </a:r>
                      <a:r>
                        <a:rPr lang="ru-RU" sz="2200" dirty="0">
                          <a:latin typeface="Consolas"/>
                          <a:ea typeface="Times New Roman"/>
                          <a:cs typeface="Times New Roman"/>
                        </a:rPr>
                        <a:t>():</a:t>
                      </a:r>
                      <a:r>
                        <a:rPr lang="ru-RU" sz="2200" baseline="0" dirty="0">
                          <a:latin typeface="Consolas"/>
                          <a:ea typeface="Times New Roman"/>
                          <a:cs typeface="Times New Roman"/>
                        </a:rPr>
                        <a:t> Финансовый</a:t>
                      </a:r>
                      <a:endParaRPr lang="ru-RU" sz="2200" dirty="0">
                        <a:latin typeface="Consola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>
                          <a:latin typeface="Consolas"/>
                          <a:ea typeface="Times New Roman"/>
                          <a:cs typeface="Times New Roman"/>
                        </a:rPr>
                        <a:t>Console</a:t>
                      </a:r>
                      <a:endParaRPr lang="ru-RU" sz="2200">
                        <a:latin typeface="Consola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Consolas"/>
                          <a:ea typeface="Times New Roman"/>
                          <a:cs typeface="Times New Roman"/>
                        </a:rPr>
                        <a:t>Write(value</a:t>
                      </a:r>
                      <a:r>
                        <a:rPr lang="ru-RU" sz="2200" dirty="0">
                          <a:latin typeface="Consolas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en-US" sz="2200" dirty="0">
                          <a:latin typeface="Consolas"/>
                          <a:ea typeface="Times New Roman"/>
                          <a:cs typeface="Times New Roman"/>
                        </a:rPr>
                        <a:t>String)</a:t>
                      </a:r>
                      <a:endParaRPr lang="ru-RU" sz="2200" dirty="0">
                        <a:latin typeface="Consolas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latin typeface="Consolas"/>
                          <a:ea typeface="Times New Roman"/>
                          <a:cs typeface="Times New Roman"/>
                        </a:rPr>
                        <a:t>WriteLine</a:t>
                      </a:r>
                      <a:r>
                        <a:rPr lang="en-US" sz="2200" dirty="0">
                          <a:latin typeface="Consolas"/>
                          <a:ea typeface="Times New Roman"/>
                          <a:cs typeface="Times New Roman"/>
                        </a:rPr>
                        <a:t>(value:</a:t>
                      </a:r>
                      <a:r>
                        <a:rPr lang="en-US" sz="2200" baseline="0" dirty="0">
                          <a:latin typeface="Consolas"/>
                          <a:ea typeface="Times New Roman"/>
                          <a:cs typeface="Times New Roman"/>
                        </a:rPr>
                        <a:t> S</a:t>
                      </a:r>
                      <a:r>
                        <a:rPr lang="en-US" sz="2200" dirty="0">
                          <a:latin typeface="Consolas"/>
                          <a:ea typeface="Times New Roman"/>
                          <a:cs typeface="Times New Roman"/>
                        </a:rPr>
                        <a:t>tring)</a:t>
                      </a:r>
                      <a:endParaRPr lang="ru-RU" sz="2200" dirty="0">
                        <a:latin typeface="Consolas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latin typeface="Consolas"/>
                          <a:ea typeface="Times New Roman"/>
                          <a:cs typeface="Times New Roman"/>
                        </a:rPr>
                        <a:t>ReadLine</a:t>
                      </a:r>
                      <a:r>
                        <a:rPr lang="en-US" sz="2200" dirty="0">
                          <a:latin typeface="Consolas"/>
                          <a:ea typeface="Times New Roman"/>
                          <a:cs typeface="Times New Roman"/>
                        </a:rPr>
                        <a:t>()</a:t>
                      </a:r>
                      <a:r>
                        <a:rPr lang="ru-RU" sz="2200" dirty="0">
                          <a:latin typeface="Consolas"/>
                          <a:ea typeface="Times New Roman"/>
                          <a:cs typeface="Times New Roman"/>
                        </a:rPr>
                        <a:t>:</a:t>
                      </a:r>
                      <a:r>
                        <a:rPr lang="ru-RU" sz="2200" baseline="0" dirty="0">
                          <a:latin typeface="Consolas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200" baseline="0" dirty="0">
                          <a:latin typeface="Consolas"/>
                          <a:ea typeface="Times New Roman"/>
                          <a:cs typeface="Times New Roman"/>
                        </a:rPr>
                        <a:t>String</a:t>
                      </a:r>
                      <a:endParaRPr lang="ru-RU" sz="2200" dirty="0">
                        <a:latin typeface="Consolas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latin typeface="Consolas"/>
                          <a:ea typeface="Times New Roman"/>
                          <a:cs typeface="Times New Roman"/>
                        </a:rPr>
                        <a:t>ReadKey</a:t>
                      </a:r>
                      <a:r>
                        <a:rPr lang="en-US" sz="2200" dirty="0">
                          <a:latin typeface="Consolas"/>
                          <a:ea typeface="Times New Roman"/>
                          <a:cs typeface="Times New Roman"/>
                        </a:rPr>
                        <a:t>():</a:t>
                      </a:r>
                      <a:r>
                        <a:rPr lang="en-US" sz="2200" baseline="0" dirty="0">
                          <a:latin typeface="Consolas"/>
                          <a:ea typeface="Times New Roman"/>
                          <a:cs typeface="Times New Roman"/>
                        </a:rPr>
                        <a:t> Char</a:t>
                      </a:r>
                      <a:endParaRPr lang="ru-RU" sz="2200" dirty="0">
                        <a:latin typeface="Consolas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Consolas"/>
                          <a:ea typeface="Times New Roman"/>
                          <a:cs typeface="Times New Roman"/>
                        </a:rPr>
                        <a:t>Clear()</a:t>
                      </a:r>
                      <a:endParaRPr lang="ru-RU" sz="2200" dirty="0">
                        <a:latin typeface="Consola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Описание метода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108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1428736"/>
            <a:ext cx="757242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ru-RU" sz="2200" b="1" dirty="0"/>
              <a:t>Имя метода </a:t>
            </a:r>
            <a:r>
              <a:rPr lang="ru-RU" sz="2200" dirty="0"/>
              <a:t>пишется в </a:t>
            </a:r>
            <a:r>
              <a:rPr lang="en-US" sz="2200" dirty="0" err="1"/>
              <a:t>PascalStyle</a:t>
            </a:r>
            <a:r>
              <a:rPr lang="en-US" sz="2200" dirty="0"/>
              <a:t>. </a:t>
            </a:r>
            <a:r>
              <a:rPr lang="ru-RU" sz="2200" dirty="0"/>
              <a:t>После имени метода обязательно ставятся </a:t>
            </a:r>
            <a:r>
              <a:rPr lang="ru-RU" sz="2200" b="1" dirty="0"/>
              <a:t>скобки</a:t>
            </a:r>
            <a:r>
              <a:rPr lang="ru-RU" sz="2200" dirty="0"/>
              <a:t>, даже если они пустые. Пробел между именем метода и скобками не ставится. В скобках пишутся через запятую </a:t>
            </a:r>
            <a:r>
              <a:rPr lang="ru-RU" sz="2200" b="1" dirty="0"/>
              <a:t>параметры</a:t>
            </a:r>
            <a:r>
              <a:rPr lang="ru-RU" sz="2200" dirty="0"/>
              <a:t>, которые нужно передать методу извне, чтобы его выполнить.</a:t>
            </a:r>
            <a:endParaRPr lang="en-US" sz="2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3541336"/>
            <a:ext cx="757242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3900" lvl="0" indent="-723900">
              <a:spcBef>
                <a:spcPts val="600"/>
              </a:spcBef>
            </a:pPr>
            <a:r>
              <a:rPr lang="ru-RU" sz="2200" dirty="0" err="1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ИмяМетода</a:t>
            </a:r>
            <a:r>
              <a:rPr lang="en-US" sz="22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ru-RU" sz="22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параметр1: Тип, параметр2: Тип, …): </a:t>
            </a:r>
            <a:r>
              <a:rPr lang="ru-RU" sz="2200" dirty="0" err="1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ВозвращаемыйТип</a:t>
            </a:r>
            <a:endParaRPr lang="ru-RU" sz="2200" dirty="0">
              <a:solidFill>
                <a:prstClr val="black"/>
              </a:solidFill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Классы и объекты в программе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109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785786" y="1214422"/>
            <a:ext cx="7572428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2000" b="1" dirty="0"/>
              <a:t>Класс – </a:t>
            </a:r>
            <a:r>
              <a:rPr lang="ru-RU" sz="2000" dirty="0"/>
              <a:t>это</a:t>
            </a:r>
            <a:r>
              <a:rPr lang="ru-RU" sz="2000" b="1" dirty="0"/>
              <a:t> структура данных</a:t>
            </a:r>
            <a:r>
              <a:rPr lang="ru-RU" sz="2000" dirty="0"/>
              <a:t>, т.е. описание того, какие данные и в каком порядке нужно хранить в памяти компьютера (атрибуты и их типы), и какие программы можно над этими данными выполнять (методы). </a:t>
            </a:r>
          </a:p>
          <a:p>
            <a:pPr algn="just">
              <a:spcAft>
                <a:spcPts val="600"/>
              </a:spcAft>
            </a:pPr>
            <a:r>
              <a:rPr lang="ru-RU" sz="2000" dirty="0"/>
              <a:t>А </a:t>
            </a:r>
            <a:r>
              <a:rPr lang="ru-RU" sz="2000" b="1" dirty="0"/>
              <a:t>объект (экземпляр) – </a:t>
            </a:r>
            <a:r>
              <a:rPr lang="ru-RU" sz="2000" dirty="0"/>
              <a:t>это уже</a:t>
            </a:r>
            <a:r>
              <a:rPr lang="ru-RU" sz="2000" b="1" dirty="0"/>
              <a:t> записанные в память данные</a:t>
            </a:r>
            <a:r>
              <a:rPr lang="ru-RU" sz="2000" dirty="0"/>
              <a:t> с заполненными значениями атрибутов.</a:t>
            </a:r>
          </a:p>
          <a:p>
            <a:pPr algn="just">
              <a:spcAft>
                <a:spcPts val="600"/>
              </a:spcAft>
            </a:pPr>
            <a:r>
              <a:rPr lang="ru-RU" sz="2000" dirty="0"/>
              <a:t>Класс нужно </a:t>
            </a:r>
            <a:r>
              <a:rPr lang="ru-RU" sz="2000" i="1" dirty="0"/>
              <a:t>описать</a:t>
            </a:r>
            <a:r>
              <a:rPr lang="ru-RU" sz="2000" dirty="0"/>
              <a:t>, а объект – </a:t>
            </a:r>
            <a:r>
              <a:rPr lang="ru-RU" sz="2000" i="1" dirty="0"/>
              <a:t>создать</a:t>
            </a:r>
            <a:r>
              <a:rPr lang="ru-RU" sz="2000" dirty="0"/>
              <a:t> и сохранить в переменную.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00166" y="4071942"/>
            <a:ext cx="57864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murka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Выноска 1 (без границы) 5"/>
          <p:cNvSpPr/>
          <p:nvPr/>
        </p:nvSpPr>
        <p:spPr>
          <a:xfrm>
            <a:off x="1071538" y="5043556"/>
            <a:ext cx="914400" cy="357190"/>
          </a:xfrm>
          <a:prstGeom prst="callout1">
            <a:avLst>
              <a:gd name="adj1" fmla="val -16792"/>
              <a:gd name="adj2" fmla="val 54167"/>
              <a:gd name="adj3" fmla="val -163205"/>
              <a:gd name="adj4" fmla="val 68611"/>
            </a:avLst>
          </a:prstGeom>
          <a:ln>
            <a:headEnd type="none" w="med" len="med"/>
            <a:tailEnd type="arrow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класс</a:t>
            </a:r>
          </a:p>
        </p:txBody>
      </p:sp>
      <p:sp>
        <p:nvSpPr>
          <p:cNvPr id="7" name="Выноска 1 (без границы) 6"/>
          <p:cNvSpPr/>
          <p:nvPr/>
        </p:nvSpPr>
        <p:spPr>
          <a:xfrm>
            <a:off x="1928794" y="5472184"/>
            <a:ext cx="1571636" cy="285752"/>
          </a:xfrm>
          <a:prstGeom prst="callout1">
            <a:avLst>
              <a:gd name="adj1" fmla="val -1682"/>
              <a:gd name="adj2" fmla="val 37223"/>
              <a:gd name="adj3" fmla="val -356981"/>
              <a:gd name="adj4" fmla="val 39697"/>
            </a:avLst>
          </a:prstGeom>
          <a:ln>
            <a:headEnd type="none" w="med" len="med"/>
            <a:tailEnd type="arrow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экземпляр</a:t>
            </a:r>
          </a:p>
        </p:txBody>
      </p:sp>
      <p:sp>
        <p:nvSpPr>
          <p:cNvPr id="8" name="Выноска 1 (без границы) 7"/>
          <p:cNvSpPr/>
          <p:nvPr/>
        </p:nvSpPr>
        <p:spPr>
          <a:xfrm>
            <a:off x="3643306" y="5472184"/>
            <a:ext cx="1714512" cy="571504"/>
          </a:xfrm>
          <a:prstGeom prst="callout1">
            <a:avLst>
              <a:gd name="adj1" fmla="val -6126"/>
              <a:gd name="adj2" fmla="val 19445"/>
              <a:gd name="adj3" fmla="val -189576"/>
              <a:gd name="adj4" fmla="val 6363"/>
            </a:avLst>
          </a:prstGeom>
          <a:ln>
            <a:headEnd type="none" w="med" len="med"/>
            <a:tailEnd type="arrow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создание экземпляра</a:t>
            </a:r>
          </a:p>
        </p:txBody>
      </p:sp>
      <p:sp>
        <p:nvSpPr>
          <p:cNvPr id="9" name="Выноска 1 (без границы) 8"/>
          <p:cNvSpPr/>
          <p:nvPr/>
        </p:nvSpPr>
        <p:spPr>
          <a:xfrm>
            <a:off x="5286380" y="4757804"/>
            <a:ext cx="1857388" cy="571504"/>
          </a:xfrm>
          <a:prstGeom prst="callout1">
            <a:avLst>
              <a:gd name="adj1" fmla="val 42763"/>
              <a:gd name="adj2" fmla="val -1751"/>
              <a:gd name="adj3" fmla="val -60688"/>
              <a:gd name="adj4" fmla="val -49819"/>
            </a:avLst>
          </a:prstGeom>
          <a:ln>
            <a:headEnd type="none" w="med" len="med"/>
            <a:tailEnd type="arrow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конструктор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Пример - </a:t>
            </a:r>
            <a:r>
              <a:rPr lang="en-US" dirty="0" err="1"/>
              <a:t>HelloWorld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665109" y="1874843"/>
            <a:ext cx="79208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0000"/>
            <a:r>
              <a:rPr lang="en-GB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using</a:t>
            </a:r>
            <a:r>
              <a:rPr lang="en-GB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System;</a:t>
            </a:r>
          </a:p>
          <a:p>
            <a:pPr defTabSz="450000"/>
            <a:endParaRPr lang="en-GB" dirty="0">
              <a:latin typeface="Courier New" pitchFamily="49" charset="0"/>
              <a:cs typeface="Courier New" pitchFamily="49" charset="0"/>
            </a:endParaRPr>
          </a:p>
          <a:p>
            <a:pPr defTabSz="450000"/>
            <a:r>
              <a:rPr lang="en-GB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namespace</a:t>
            </a:r>
            <a:r>
              <a:rPr lang="en-GB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dirty="0" err="1">
                <a:latin typeface="Courier New" pitchFamily="49" charset="0"/>
                <a:cs typeface="Courier New" pitchFamily="49" charset="0"/>
              </a:rPr>
              <a:t>HelloWorld</a:t>
            </a:r>
            <a:endParaRPr lang="en-GB" dirty="0">
              <a:latin typeface="Courier New" pitchFamily="49" charset="0"/>
              <a:cs typeface="Courier New" pitchFamily="49" charset="0"/>
            </a:endParaRPr>
          </a:p>
          <a:p>
            <a:pPr defTabSz="450000"/>
            <a:r>
              <a:rPr lang="en-GB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defTabSz="450000"/>
            <a:r>
              <a:rPr lang="en-GB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GB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Program</a:t>
            </a:r>
          </a:p>
          <a:p>
            <a:pPr defTabSz="450000"/>
            <a:r>
              <a:rPr lang="en-GB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defTabSz="450000"/>
            <a:r>
              <a:rPr lang="en-GB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GB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static void 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 defTabSz="450000"/>
            <a:r>
              <a:rPr lang="en-GB" dirty="0">
                <a:latin typeface="Courier New" pitchFamily="49" charset="0"/>
                <a:cs typeface="Courier New" pitchFamily="49" charset="0"/>
              </a:rPr>
              <a:t>		{</a:t>
            </a:r>
          </a:p>
          <a:p>
            <a:pPr defTabSz="450000"/>
            <a:r>
              <a:rPr lang="en-GB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GB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Console</a:t>
            </a:r>
            <a:r>
              <a:rPr lang="en-GB" dirty="0" err="1">
                <a:latin typeface="Courier New" pitchFamily="49" charset="0"/>
                <a:cs typeface="Courier New" pitchFamily="49" charset="0"/>
              </a:rPr>
              <a:t>.WriteLine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("Hello, World!");</a:t>
            </a:r>
          </a:p>
          <a:p>
            <a:pPr defTabSz="450000"/>
            <a:r>
              <a:rPr lang="en-GB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defTabSz="450000"/>
            <a:r>
              <a:rPr lang="en-GB" dirty="0">
                <a:latin typeface="Courier New" pitchFamily="49" charset="0"/>
                <a:cs typeface="Courier New" pitchFamily="49" charset="0"/>
              </a:rPr>
              <a:t>	}	</a:t>
            </a:r>
          </a:p>
          <a:p>
            <a:pPr defTabSz="450000"/>
            <a:r>
              <a:rPr lang="en-GB" dirty="0">
                <a:latin typeface="Courier New" pitchFamily="49" charset="0"/>
                <a:cs typeface="Courier New" pitchFamily="49" charset="0"/>
              </a:rPr>
              <a:t>}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1622" y="1311246"/>
            <a:ext cx="76312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spcAft>
                <a:spcPts val="600"/>
              </a:spcAft>
            </a:pPr>
            <a:r>
              <a:rPr lang="ru-RU" sz="2000" dirty="0"/>
              <a:t>Простейшая консольная программа: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Объявление класса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110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857224" y="1214422"/>
            <a:ext cx="7572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2000" dirty="0"/>
              <a:t>Каждый класс принято описывать в отдельном файле.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00166" y="3500438"/>
            <a:ext cx="63579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Cat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//класс Кошка</a:t>
            </a:r>
          </a:p>
          <a:p>
            <a:r>
              <a:rPr lang="ru-RU" sz="20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ru-RU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ru-RU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//здесь будет описание класса</a:t>
            </a:r>
          </a:p>
          <a:p>
            <a:r>
              <a:rPr lang="ru-RU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Выноска 1 (без границы) 5"/>
          <p:cNvSpPr/>
          <p:nvPr/>
        </p:nvSpPr>
        <p:spPr>
          <a:xfrm>
            <a:off x="1071538" y="2285992"/>
            <a:ext cx="1319581" cy="571504"/>
          </a:xfrm>
          <a:prstGeom prst="callout1">
            <a:avLst>
              <a:gd name="adj1" fmla="val 107652"/>
              <a:gd name="adj2" fmla="val 44445"/>
              <a:gd name="adj3" fmla="val 228793"/>
              <a:gd name="adj4" fmla="val 48965"/>
            </a:avLst>
          </a:prstGeom>
          <a:ln>
            <a:headEnd type="none" w="med" len="med"/>
            <a:tailEnd type="arrow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ключевое слово</a:t>
            </a:r>
          </a:p>
        </p:txBody>
      </p:sp>
      <p:sp>
        <p:nvSpPr>
          <p:cNvPr id="7" name="Выноска 1 (без границы) 6"/>
          <p:cNvSpPr/>
          <p:nvPr/>
        </p:nvSpPr>
        <p:spPr>
          <a:xfrm>
            <a:off x="2857488" y="2428868"/>
            <a:ext cx="1319581" cy="500066"/>
          </a:xfrm>
          <a:prstGeom prst="callout1">
            <a:avLst>
              <a:gd name="adj1" fmla="val 107652"/>
              <a:gd name="adj2" fmla="val 44445"/>
              <a:gd name="adj3" fmla="val 228793"/>
              <a:gd name="adj4" fmla="val -2752"/>
            </a:avLst>
          </a:prstGeom>
          <a:ln>
            <a:headEnd type="none" w="med" len="med"/>
            <a:tailEnd type="arrow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имя класса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Объявление полей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111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785786" y="3357562"/>
            <a:ext cx="75724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ru-RU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класс Кошка</a:t>
            </a:r>
            <a:endParaRPr lang="ru-RU" sz="2000" b="1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Cat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name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ru-RU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имя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byte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age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0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ru-RU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возраст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female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ru-RU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пол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ru-RU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dirty="0" err="1">
                <a:latin typeface="Courier New" pitchFamily="49" charset="0"/>
                <a:cs typeface="Courier New" pitchFamily="49" charset="0"/>
              </a:rPr>
              <a:t>weight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 1</a:t>
            </a:r>
            <a:r>
              <a:rPr lang="ru-RU" sz="2000" b="1" dirty="0">
                <a:latin typeface="Courier New" pitchFamily="49" charset="0"/>
                <a:cs typeface="Courier New" pitchFamily="49" charset="0"/>
              </a:rPr>
              <a:t>;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вес</a:t>
            </a:r>
          </a:p>
          <a:p>
            <a:r>
              <a:rPr lang="ru-RU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4348" y="1214422"/>
            <a:ext cx="764386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/>
              <a:t>Атрибуты</a:t>
            </a:r>
            <a:r>
              <a:rPr lang="ru-RU" sz="2000" dirty="0"/>
              <a:t> в программировании могут быть двух основных типов: </a:t>
            </a:r>
          </a:p>
          <a:p>
            <a:pPr marL="450850" indent="-185738" algn="just">
              <a:buFont typeface="Arial" pitchFamily="34" charset="0"/>
              <a:buChar char="•"/>
            </a:pPr>
            <a:r>
              <a:rPr lang="ru-RU" sz="2000" dirty="0"/>
              <a:t>поля </a:t>
            </a:r>
          </a:p>
          <a:p>
            <a:pPr marL="450850" indent="-185738" algn="just">
              <a:buFont typeface="Arial" pitchFamily="34" charset="0"/>
              <a:buChar char="•"/>
            </a:pPr>
            <a:r>
              <a:rPr lang="ru-RU" sz="2000" dirty="0"/>
              <a:t>свойства (рассмотрим позже)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ru-RU" sz="2000" b="1" dirty="0"/>
              <a:t>Поля</a:t>
            </a:r>
            <a:r>
              <a:rPr lang="ru-RU" sz="2000" dirty="0"/>
              <a:t> являются аналогами переменных, объявленных внутри класса. Они также имеют тип и имя, и могут иметь начальное значение.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Объявление методов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112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785786" y="1357298"/>
            <a:ext cx="75724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b="1" dirty="0"/>
              <a:t>Методы</a:t>
            </a:r>
            <a:r>
              <a:rPr lang="ru-RU" sz="2000" dirty="0"/>
              <a:t> являются подпрограммами (функциями) в теле класса.</a:t>
            </a:r>
          </a:p>
          <a:p>
            <a:pPr algn="just">
              <a:spcBef>
                <a:spcPts val="1200"/>
              </a:spcBef>
            </a:pPr>
            <a:r>
              <a:rPr lang="ru-RU" sz="2000" dirty="0"/>
              <a:t>Сначала указывается тип данных, который возвращает метод. Если метод не возвращает ничего, то пишется ключевое слово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void</a:t>
            </a:r>
            <a:r>
              <a:rPr lang="ru-RU" sz="2000" dirty="0"/>
              <a:t>. Далее идет имя метода в </a:t>
            </a:r>
            <a:r>
              <a:rPr lang="en-US" sz="2000" dirty="0" err="1"/>
              <a:t>PascalStyle</a:t>
            </a:r>
            <a:r>
              <a:rPr lang="en-US" sz="2000" dirty="0"/>
              <a:t>, </a:t>
            </a:r>
            <a:r>
              <a:rPr lang="ru-RU" sz="2000" dirty="0"/>
              <a:t>затем в круглых скобках – перечисление параметров через запятую с указанием типов данных.</a:t>
            </a:r>
          </a:p>
          <a:p>
            <a:pPr algn="just">
              <a:spcBef>
                <a:spcPts val="1200"/>
              </a:spcBef>
            </a:pPr>
            <a:r>
              <a:rPr lang="ru-RU" sz="2000" dirty="0"/>
              <a:t>После объявления метода ставятся фигурные скобки и пишется его реализация (тело).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Объявление методов в классе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113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214414" y="1341200"/>
            <a:ext cx="721523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Cat 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name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""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  <a:endParaRPr lang="ru-RU" sz="2000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byte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age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0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  <a:endParaRPr lang="ru-RU" sz="2000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female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  <a:endParaRPr lang="ru-RU" sz="2000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weight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  <a:endParaRPr lang="ru-RU" sz="2000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Say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ru-RU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 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ru-RU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2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Likes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food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 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ru-RU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Eat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food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foodWeight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Левая фигурная скобка 5"/>
          <p:cNvSpPr/>
          <p:nvPr/>
        </p:nvSpPr>
        <p:spPr>
          <a:xfrm>
            <a:off x="1500166" y="3429000"/>
            <a:ext cx="357190" cy="2571768"/>
          </a:xfrm>
          <a:prstGeom prst="leftBrace">
            <a:avLst>
              <a:gd name="adj1" fmla="val 34999"/>
              <a:gd name="adj2" fmla="val 50000"/>
            </a:avLst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57158" y="4500570"/>
            <a:ext cx="11430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методы</a:t>
            </a:r>
          </a:p>
        </p:txBody>
      </p:sp>
      <p:sp>
        <p:nvSpPr>
          <p:cNvPr id="8" name="Левая фигурная скобка 7"/>
          <p:cNvSpPr/>
          <p:nvPr/>
        </p:nvSpPr>
        <p:spPr>
          <a:xfrm>
            <a:off x="1500166" y="2000240"/>
            <a:ext cx="357190" cy="1214446"/>
          </a:xfrm>
          <a:prstGeom prst="leftBrace">
            <a:avLst>
              <a:gd name="adj1" fmla="val 34999"/>
              <a:gd name="adj2" fmla="val 50000"/>
            </a:avLst>
          </a:prstGeom>
          <a:ln w="38100">
            <a:solidFill>
              <a:schemeClr val="accent5"/>
            </a:solidFill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57158" y="2357430"/>
            <a:ext cx="11430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поля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Пример – метод без параметров и возвращаемого значения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114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143108" y="2643182"/>
            <a:ext cx="628654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сказать</a:t>
            </a:r>
            <a:r>
              <a:rPr lang="en-US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"Мяу"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Say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ru-RU" sz="20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Console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WriteLine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20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"Мяу"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Выноска 1 (без границы) 4"/>
          <p:cNvSpPr/>
          <p:nvPr/>
        </p:nvSpPr>
        <p:spPr>
          <a:xfrm>
            <a:off x="285720" y="2786058"/>
            <a:ext cx="2000264" cy="571504"/>
          </a:xfrm>
          <a:prstGeom prst="callout1">
            <a:avLst>
              <a:gd name="adj1" fmla="val 52097"/>
              <a:gd name="adj2" fmla="val 99183"/>
              <a:gd name="adj3" fmla="val 64350"/>
              <a:gd name="adj4" fmla="val 122805"/>
            </a:avLst>
          </a:prstGeom>
          <a:ln>
            <a:headEnd type="none" w="med" len="med"/>
            <a:tailEnd type="arrow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пусто – нет возвращаемого типа</a:t>
            </a:r>
          </a:p>
        </p:txBody>
      </p:sp>
      <p:sp>
        <p:nvSpPr>
          <p:cNvPr id="6" name="Выноска 1 (без границы) 5"/>
          <p:cNvSpPr/>
          <p:nvPr/>
        </p:nvSpPr>
        <p:spPr>
          <a:xfrm>
            <a:off x="357158" y="4143380"/>
            <a:ext cx="2000264" cy="571504"/>
          </a:xfrm>
          <a:prstGeom prst="callout1">
            <a:avLst>
              <a:gd name="adj1" fmla="val 52097"/>
              <a:gd name="adj2" fmla="val 99183"/>
              <a:gd name="adj3" fmla="val -94"/>
              <a:gd name="adj4" fmla="val 121534"/>
            </a:avLst>
          </a:prstGeom>
          <a:ln>
            <a:headEnd type="none" w="med" len="med"/>
            <a:tailEnd type="arrow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{}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– </a:t>
            </a: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границы метода</a:t>
            </a:r>
          </a:p>
        </p:txBody>
      </p:sp>
      <p:sp>
        <p:nvSpPr>
          <p:cNvPr id="7" name="Выноска 1 (без границы) 6"/>
          <p:cNvSpPr/>
          <p:nvPr/>
        </p:nvSpPr>
        <p:spPr>
          <a:xfrm>
            <a:off x="5929322" y="2643182"/>
            <a:ext cx="2000264" cy="571504"/>
          </a:xfrm>
          <a:prstGeom prst="callout1">
            <a:avLst>
              <a:gd name="adj1" fmla="val 80986"/>
              <a:gd name="adj2" fmla="val -2404"/>
              <a:gd name="adj3" fmla="val 91016"/>
              <a:gd name="adj4" fmla="val -73385"/>
            </a:avLst>
          </a:prstGeom>
          <a:ln>
            <a:headEnd type="none" w="med" len="med"/>
            <a:tailEnd type="arrow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пустые скобки – нет параметров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Пример – метод с параметром и возвращаемым значением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115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928662" y="1071546"/>
            <a:ext cx="74295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любит</a:t>
            </a:r>
            <a:r>
              <a:rPr lang="en-US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ли</a:t>
            </a:r>
            <a:r>
              <a:rPr lang="en-US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кошка </a:t>
            </a:r>
            <a:r>
              <a:rPr lang="en-US" sz="2000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еду</a:t>
            </a:r>
            <a:r>
              <a:rPr lang="en-US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food?</a:t>
            </a:r>
            <a:endParaRPr lang="ru-RU" sz="2000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2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Likes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food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2000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любит</a:t>
            </a:r>
            <a:r>
              <a:rPr lang="en-US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мясо</a:t>
            </a:r>
            <a:r>
              <a:rPr lang="en-US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рыбу</a:t>
            </a:r>
            <a:r>
              <a:rPr lang="en-US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и </a:t>
            </a:r>
            <a:r>
              <a:rPr lang="en-US" sz="2000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молоко</a:t>
            </a:r>
            <a:endParaRPr lang="ru-RU" sz="2000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food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==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мясо</a:t>
            </a:r>
            <a:r>
              <a:rPr lang="en-US" sz="20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||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food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==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рыба</a:t>
            </a:r>
            <a:r>
              <a:rPr lang="en-US" sz="20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ru-RU" sz="2000" b="1" dirty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||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food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==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молоко</a:t>
            </a:r>
            <a:r>
              <a:rPr lang="en-US" sz="20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{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}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2000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все</a:t>
            </a:r>
            <a:r>
              <a:rPr lang="en-US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остальное</a:t>
            </a:r>
            <a:r>
              <a:rPr lang="en-US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– </a:t>
            </a:r>
            <a:r>
              <a:rPr lang="en-US" sz="2000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не</a:t>
            </a:r>
            <a:r>
              <a:rPr lang="en-US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любит</a:t>
            </a:r>
            <a:endParaRPr lang="ru-RU" sz="2000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Выноска 1 (без границы) 4"/>
          <p:cNvSpPr/>
          <p:nvPr/>
        </p:nvSpPr>
        <p:spPr>
          <a:xfrm>
            <a:off x="5214942" y="4357694"/>
            <a:ext cx="1785950" cy="357190"/>
          </a:xfrm>
          <a:prstGeom prst="callout1">
            <a:avLst>
              <a:gd name="adj1" fmla="val 32542"/>
              <a:gd name="adj2" fmla="val -1769"/>
              <a:gd name="adj3" fmla="val -10317"/>
              <a:gd name="adj4" fmla="val -42910"/>
            </a:avLst>
          </a:prstGeom>
          <a:ln>
            <a:headEnd type="none" w="med" len="med"/>
            <a:tailEnd type="arrow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вернуть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false</a:t>
            </a:r>
            <a:endParaRPr lang="ru-RU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7224" y="4891643"/>
            <a:ext cx="75724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2000" b="1" dirty="0"/>
              <a:t>Возвращаемое значение</a:t>
            </a:r>
            <a:r>
              <a:rPr lang="ru-RU" sz="2000" dirty="0"/>
              <a:t> обозначается ключевым словом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ru-RU" sz="2000" dirty="0"/>
              <a:t>. При этом выполнение метода прерывается. Любой код после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 dirty="0"/>
              <a:t> </a:t>
            </a:r>
            <a:r>
              <a:rPr lang="ru-RU" sz="2000" dirty="0"/>
              <a:t>и до закрывающей метод фигурной скобки </a:t>
            </a:r>
            <a:r>
              <a:rPr lang="en-US" sz="2000" dirty="0"/>
              <a:t>} </a:t>
            </a:r>
            <a:r>
              <a:rPr lang="ru-RU" sz="2000" dirty="0"/>
              <a:t>будет проигнорирован.</a:t>
            </a:r>
          </a:p>
        </p:txBody>
      </p:sp>
      <p:sp>
        <p:nvSpPr>
          <p:cNvPr id="8" name="Выноска 1 (без границы) 7"/>
          <p:cNvSpPr/>
          <p:nvPr/>
        </p:nvSpPr>
        <p:spPr>
          <a:xfrm>
            <a:off x="5572132" y="3429000"/>
            <a:ext cx="1785950" cy="357190"/>
          </a:xfrm>
          <a:prstGeom prst="callout1">
            <a:avLst>
              <a:gd name="adj1" fmla="val 32542"/>
              <a:gd name="adj2" fmla="val -1769"/>
              <a:gd name="adj3" fmla="val -10317"/>
              <a:gd name="adj4" fmla="val -42910"/>
            </a:avLst>
          </a:prstGeom>
          <a:ln>
            <a:headEnd type="none" w="med" len="med"/>
            <a:tailEnd type="arrow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вернуть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true</a:t>
            </a:r>
            <a:endParaRPr lang="ru-RU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 – метод с двумя параметрами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116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42910" y="1500174"/>
            <a:ext cx="792961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съесть</a:t>
            </a:r>
            <a:r>
              <a:rPr lang="en-US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еду</a:t>
            </a:r>
            <a:r>
              <a:rPr lang="en-US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food </a:t>
            </a:r>
            <a:r>
              <a:rPr lang="en-US" sz="2000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весом</a:t>
            </a:r>
            <a:r>
              <a:rPr lang="en-US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foodWeight</a:t>
            </a:r>
            <a:endParaRPr lang="ru-RU" sz="2000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Eat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food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foodWeight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ru-RU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если</a:t>
            </a:r>
            <a:r>
              <a:rPr lang="en-US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любит</a:t>
            </a:r>
            <a:r>
              <a:rPr lang="en-US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то</a:t>
            </a:r>
            <a:r>
              <a:rPr lang="en-US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съест</a:t>
            </a:r>
            <a:endParaRPr lang="ru-RU" sz="2000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Likes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food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))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ru-RU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и </a:t>
            </a:r>
            <a:r>
              <a:rPr lang="en-US" sz="2000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прибавит</a:t>
            </a:r>
            <a:r>
              <a:rPr lang="en-US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в </a:t>
            </a:r>
            <a:r>
              <a:rPr lang="en-US" sz="2000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весе</a:t>
            </a:r>
            <a:endParaRPr lang="ru-RU" sz="2000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  weight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+=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foodWeight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Выноска 1 (без границы) 4"/>
          <p:cNvSpPr/>
          <p:nvPr/>
        </p:nvSpPr>
        <p:spPr>
          <a:xfrm>
            <a:off x="5357818" y="2857496"/>
            <a:ext cx="2643206" cy="357190"/>
          </a:xfrm>
          <a:prstGeom prst="callout1">
            <a:avLst>
              <a:gd name="adj1" fmla="val 50320"/>
              <a:gd name="adj2" fmla="val -808"/>
              <a:gd name="adj3" fmla="val 28794"/>
              <a:gd name="adj4" fmla="val -35703"/>
            </a:avLst>
          </a:prstGeom>
          <a:ln>
            <a:headEnd type="none" w="med" len="med"/>
            <a:tailEnd type="arrow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вызываем метод 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Likes</a:t>
            </a:r>
            <a:endParaRPr lang="ru-RU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Оператор точка 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117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785786" y="1214422"/>
            <a:ext cx="7500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2000" dirty="0"/>
              <a:t>Обращаться к полям и методам экземпляра или класса можно с помощью оператора «точка»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71538" y="2143116"/>
            <a:ext cx="578647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murka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  <a:p>
            <a:endParaRPr lang="ru-RU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murka.name = </a:t>
            </a:r>
            <a:r>
              <a:rPr lang="en-US" sz="20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Мурка</a:t>
            </a:r>
            <a:r>
              <a:rPr lang="en-US" sz="20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murka.age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3;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murka.female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murka.weight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4.1;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murka.Eat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рыба</a:t>
            </a:r>
            <a:r>
              <a:rPr lang="en-US" sz="20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0.2);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1538" y="4643446"/>
            <a:ext cx="57864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.Parse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(value)</a:t>
            </a:r>
          </a:p>
          <a:p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str.Length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arr.Sum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sz="20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000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a'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.ToString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Конструктор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118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785786" y="1142984"/>
            <a:ext cx="75009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2000" dirty="0"/>
              <a:t>Специальный метод, который вызывается при создании экземпляра класса. Позволяет заполнить начальные значения и т.п. Имя конструктора = имя класса. Конструктор, предоставляемый по умолчанию – без параметров.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85852" y="2428868"/>
            <a:ext cx="707236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Cat</a:t>
            </a:r>
            <a:endParaRPr lang="ru-RU" sz="200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name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ru-RU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имя</a:t>
            </a:r>
          </a:p>
          <a:p>
            <a:r>
              <a:rPr lang="ru-RU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ru-RU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конструктор</a:t>
            </a:r>
          </a:p>
          <a:p>
            <a:r>
              <a:rPr lang="ru-RU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ru-RU" sz="2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.name = name;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ru-RU" sz="2000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ru-RU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Выноска 1 (без границы) 5"/>
          <p:cNvSpPr/>
          <p:nvPr/>
        </p:nvSpPr>
        <p:spPr>
          <a:xfrm>
            <a:off x="142844" y="4143380"/>
            <a:ext cx="2000264" cy="571504"/>
          </a:xfrm>
          <a:prstGeom prst="callout1">
            <a:avLst>
              <a:gd name="adj1" fmla="val 52097"/>
              <a:gd name="adj2" fmla="val 99183"/>
              <a:gd name="adj3" fmla="val 51017"/>
              <a:gd name="adj4" fmla="val 121536"/>
            </a:avLst>
          </a:prstGeom>
          <a:noFill/>
          <a:ln>
            <a:headEnd type="none" w="med" len="med"/>
            <a:tailEnd type="arrow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текущий объект. поле 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name</a:t>
            </a:r>
            <a:endParaRPr lang="ru-RU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Выноска 1 (без границы) 6"/>
          <p:cNvSpPr/>
          <p:nvPr/>
        </p:nvSpPr>
        <p:spPr>
          <a:xfrm>
            <a:off x="5643570" y="4143381"/>
            <a:ext cx="2000264" cy="357190"/>
          </a:xfrm>
          <a:prstGeom prst="callout1">
            <a:avLst>
              <a:gd name="adj1" fmla="val 43652"/>
              <a:gd name="adj2" fmla="val 136"/>
              <a:gd name="adj3" fmla="val 102571"/>
              <a:gd name="adj4" fmla="val -23860"/>
            </a:avLst>
          </a:prstGeom>
          <a:noFill/>
          <a:ln>
            <a:headEnd type="none" w="med" len="med"/>
            <a:tailEnd type="arrow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параметр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 rot="10800000">
            <a:off x="4929190" y="3964788"/>
            <a:ext cx="714380" cy="357189"/>
          </a:xfrm>
          <a:prstGeom prst="straightConnector1">
            <a:avLst/>
          </a:prstGeom>
          <a:ln w="28575">
            <a:headEnd type="none" w="med" len="med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85786" y="5814972"/>
            <a:ext cx="70723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Cat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myCat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ru-RU" sz="20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Мурка</a:t>
            </a:r>
            <a:r>
              <a:rPr lang="en-US" sz="20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 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Класс как тип данных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119</a:t>
            </a:fld>
            <a:endParaRPr lang="ru-RU"/>
          </a:p>
        </p:txBody>
      </p:sp>
      <p:graphicFrame>
        <p:nvGraphicFramePr>
          <p:cNvPr id="4" name="Схема 3"/>
          <p:cNvGraphicFramePr/>
          <p:nvPr/>
        </p:nvGraphicFramePr>
        <p:xfrm>
          <a:off x="642910" y="1000108"/>
          <a:ext cx="7929618" cy="2343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85786" y="3643314"/>
            <a:ext cx="7643866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2000" dirty="0"/>
              <a:t>Хранимые данные находятся непосредственно в своих переменных.</a:t>
            </a:r>
            <a:endParaRPr lang="en-US" sz="2000" dirty="0"/>
          </a:p>
          <a:p>
            <a:pPr>
              <a:spcAft>
                <a:spcPts val="600"/>
              </a:spcAft>
            </a:pPr>
            <a:r>
              <a:rPr lang="ru-RU" sz="2000" dirty="0"/>
              <a:t>Ссылочные данные находятся в динамически распределяемой памяти (</a:t>
            </a:r>
            <a:r>
              <a:rPr lang="en-US" sz="2000" dirty="0" err="1"/>
              <a:t>heep</a:t>
            </a:r>
            <a:r>
              <a:rPr lang="en-US" sz="2000" dirty="0"/>
              <a:t>)</a:t>
            </a:r>
            <a:r>
              <a:rPr lang="ru-RU" sz="2000" dirty="0"/>
              <a:t>, а в переменной размещается ссылка </a:t>
            </a:r>
            <a:r>
              <a:rPr lang="en-US" sz="2000" dirty="0"/>
              <a:t>(reference) </a:t>
            </a:r>
            <a:r>
              <a:rPr lang="ru-RU" sz="2000" dirty="0"/>
              <a:t>на эти данные.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Структура программы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665109" y="1055655"/>
            <a:ext cx="792088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0000"/>
            <a:r>
              <a:rPr lang="en-US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ru-RU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подключаемые модули</a:t>
            </a:r>
          </a:p>
          <a:p>
            <a:pPr defTabSz="450000"/>
            <a:r>
              <a:rPr lang="en-GB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using</a:t>
            </a:r>
            <a:r>
              <a:rPr lang="en-GB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i="1" dirty="0">
                <a:latin typeface="Courier New" pitchFamily="49" charset="0"/>
                <a:cs typeface="Courier New" pitchFamily="49" charset="0"/>
              </a:rPr>
              <a:t>ИмяМодуля1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;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  <a:p>
            <a:pPr defTabSz="450000"/>
            <a:r>
              <a:rPr lang="en-GB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using</a:t>
            </a:r>
            <a:r>
              <a:rPr lang="en-GB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i="1" dirty="0">
                <a:latin typeface="Courier New" pitchFamily="49" charset="0"/>
                <a:cs typeface="Courier New" pitchFamily="49" charset="0"/>
              </a:rPr>
              <a:t>ИмяМодуля2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;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  <a:p>
            <a:pPr defTabSz="450000"/>
            <a:r>
              <a:rPr lang="en-US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ru-RU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...</a:t>
            </a:r>
            <a:endParaRPr lang="en-GB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  <a:p>
            <a:pPr defTabSz="450000"/>
            <a:endParaRPr lang="en-GB" dirty="0">
              <a:latin typeface="Courier New" pitchFamily="49" charset="0"/>
              <a:cs typeface="Courier New" pitchFamily="49" charset="0"/>
            </a:endParaRPr>
          </a:p>
          <a:p>
            <a:pPr defTabSz="450000"/>
            <a:r>
              <a:rPr lang="en-GB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namespace</a:t>
            </a:r>
            <a:r>
              <a:rPr lang="en-GB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i="1" dirty="0" err="1">
                <a:latin typeface="Courier New" pitchFamily="49" charset="0"/>
                <a:cs typeface="Courier New" pitchFamily="49" charset="0"/>
              </a:rPr>
              <a:t>ИмяПространстваИмен</a:t>
            </a:r>
            <a:endParaRPr lang="en-GB" i="1" dirty="0">
              <a:latin typeface="Courier New" pitchFamily="49" charset="0"/>
              <a:cs typeface="Courier New" pitchFamily="49" charset="0"/>
            </a:endParaRPr>
          </a:p>
          <a:p>
            <a:pPr defTabSz="450000"/>
            <a:r>
              <a:rPr lang="en-GB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defTabSz="450000"/>
            <a:r>
              <a:rPr lang="en-GB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GB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i="1" dirty="0" err="1">
                <a:latin typeface="Courier New" pitchFamily="49" charset="0"/>
                <a:cs typeface="Courier New" pitchFamily="49" charset="0"/>
              </a:rPr>
              <a:t>ИмяКлассаПрограммы</a:t>
            </a:r>
            <a:endParaRPr lang="en-GB" i="1" dirty="0">
              <a:latin typeface="Courier New" pitchFamily="49" charset="0"/>
              <a:cs typeface="Courier New" pitchFamily="49" charset="0"/>
            </a:endParaRPr>
          </a:p>
          <a:p>
            <a:pPr defTabSz="450000"/>
            <a:r>
              <a:rPr lang="en-GB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defTabSz="450000"/>
            <a:r>
              <a:rPr lang="ru-RU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GB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ru-RU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тут может быть разный код</a:t>
            </a:r>
            <a:endParaRPr lang="en-GB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  <a:p>
            <a:pPr defTabSz="450000"/>
            <a:r>
              <a:rPr lang="en-GB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GB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static void 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 defTabSz="450000"/>
            <a:r>
              <a:rPr lang="en-GB" dirty="0">
                <a:latin typeface="Courier New" pitchFamily="49" charset="0"/>
                <a:cs typeface="Courier New" pitchFamily="49" charset="0"/>
              </a:rPr>
              <a:t>		{</a:t>
            </a:r>
          </a:p>
          <a:p>
            <a:pPr defTabSz="450000"/>
            <a:r>
              <a:rPr lang="en-GB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ru-RU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тут пишем код, </a:t>
            </a:r>
            <a:endParaRPr lang="en-US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  <a:p>
            <a:pPr defTabSz="450000"/>
            <a:r>
              <a:rPr lang="en-US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			//</a:t>
            </a:r>
            <a:r>
              <a:rPr lang="ru-RU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который выполнится при запуске</a:t>
            </a:r>
            <a:endParaRPr lang="en-GB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  <a:p>
            <a:pPr defTabSz="450000"/>
            <a:r>
              <a:rPr lang="en-GB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defTabSz="450000"/>
            <a:r>
              <a:rPr lang="ru-RU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GB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ru-RU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другой код</a:t>
            </a:r>
            <a:endParaRPr lang="en-GB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  <a:p>
            <a:pPr defTabSz="450000"/>
            <a:r>
              <a:rPr lang="en-GB" dirty="0">
                <a:latin typeface="Courier New" pitchFamily="49" charset="0"/>
                <a:cs typeface="Courier New" pitchFamily="49" charset="0"/>
              </a:rPr>
              <a:t>	}	</a:t>
            </a:r>
          </a:p>
          <a:p>
            <a:pPr defTabSz="450000"/>
            <a:r>
              <a:rPr lang="en-GB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ru-RU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конец программы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Отличие при присваивании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120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071538" y="1285860"/>
            <a:ext cx="57864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 10;</a:t>
            </a:r>
          </a:p>
          <a:p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 x;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x = 5;</a:t>
            </a:r>
          </a:p>
        </p:txBody>
      </p:sp>
      <p:sp>
        <p:nvSpPr>
          <p:cNvPr id="7" name="Выноска 1 (без границы) 6"/>
          <p:cNvSpPr/>
          <p:nvPr/>
        </p:nvSpPr>
        <p:spPr>
          <a:xfrm>
            <a:off x="3357554" y="1428736"/>
            <a:ext cx="3143272" cy="500066"/>
          </a:xfrm>
          <a:prstGeom prst="callout1">
            <a:avLst>
              <a:gd name="adj1" fmla="val 50320"/>
              <a:gd name="adj2" fmla="val -808"/>
              <a:gd name="adj3" fmla="val 64349"/>
              <a:gd name="adj4" fmla="val -20536"/>
            </a:avLst>
          </a:prstGeom>
          <a:ln>
            <a:headEnd type="none" w="med" len="med"/>
            <a:tailEnd type="arrow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это копия числа 10, записанная из 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x </a:t>
            </a: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в 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y</a:t>
            </a:r>
            <a:endParaRPr lang="ru-RU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00100" y="2571744"/>
            <a:ext cx="57864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murka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myCat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murka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  <a:p>
            <a:endParaRPr lang="ru-RU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murka.name = </a:t>
            </a:r>
            <a:r>
              <a:rPr lang="en-US" sz="20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Мурка</a:t>
            </a:r>
            <a:r>
              <a:rPr lang="en-US" sz="20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Выноска 1 (без границы) 8"/>
          <p:cNvSpPr/>
          <p:nvPr/>
        </p:nvSpPr>
        <p:spPr>
          <a:xfrm>
            <a:off x="5286380" y="2714620"/>
            <a:ext cx="3071834" cy="857256"/>
          </a:xfrm>
          <a:prstGeom prst="callout1">
            <a:avLst>
              <a:gd name="adj1" fmla="val 50320"/>
              <a:gd name="adj2" fmla="val -808"/>
              <a:gd name="adj3" fmla="val 45090"/>
              <a:gd name="adj4" fmla="val -43838"/>
            </a:avLst>
          </a:prstGeom>
          <a:ln>
            <a:headEnd type="none" w="med" len="med"/>
            <a:tailEnd type="arrow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это та же самая </a:t>
            </a:r>
            <a:r>
              <a:rPr 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murka</a:t>
            </a: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копия ссылки, а не самой кошки</a:t>
            </a:r>
          </a:p>
        </p:txBody>
      </p:sp>
      <p:sp>
        <p:nvSpPr>
          <p:cNvPr id="10" name="Выноска 1 (без границы) 9"/>
          <p:cNvSpPr/>
          <p:nvPr/>
        </p:nvSpPr>
        <p:spPr>
          <a:xfrm>
            <a:off x="2928926" y="2071678"/>
            <a:ext cx="3143272" cy="500066"/>
          </a:xfrm>
          <a:prstGeom prst="callout1">
            <a:avLst>
              <a:gd name="adj1" fmla="val 50320"/>
              <a:gd name="adj2" fmla="val -808"/>
              <a:gd name="adj3" fmla="val 13556"/>
              <a:gd name="adj4" fmla="val -23768"/>
            </a:avLst>
          </a:prstGeom>
          <a:ln>
            <a:headEnd type="none" w="med" len="med"/>
            <a:tailEnd type="arrow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никак не влияет на 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y</a:t>
            </a:r>
            <a:endParaRPr lang="ru-RU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Выноска 1 (без границы) 10"/>
          <p:cNvSpPr/>
          <p:nvPr/>
        </p:nvSpPr>
        <p:spPr>
          <a:xfrm>
            <a:off x="4286248" y="3786190"/>
            <a:ext cx="2428892" cy="642942"/>
          </a:xfrm>
          <a:prstGeom prst="callout1">
            <a:avLst>
              <a:gd name="adj1" fmla="val 50320"/>
              <a:gd name="adj2" fmla="val -808"/>
              <a:gd name="adj3" fmla="val 9534"/>
              <a:gd name="adj4" fmla="val -29854"/>
            </a:avLst>
          </a:prstGeom>
          <a:ln>
            <a:headEnd type="none" w="med" len="med"/>
            <a:tailEnd type="arrow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в </a:t>
            </a:r>
            <a:r>
              <a:rPr 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myCat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имя тоже изменилось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42976" y="4929198"/>
            <a:ext cx="57864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 { 1, 2, 3, 4, 5};</a:t>
            </a:r>
          </a:p>
          <a:p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b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 a;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a[0] = -1;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Выноска 1 (без границы) 12"/>
          <p:cNvSpPr/>
          <p:nvPr/>
        </p:nvSpPr>
        <p:spPr>
          <a:xfrm>
            <a:off x="5286380" y="5214950"/>
            <a:ext cx="3286148" cy="714380"/>
          </a:xfrm>
          <a:prstGeom prst="callout1">
            <a:avLst>
              <a:gd name="adj1" fmla="val 50320"/>
              <a:gd name="adj2" fmla="val -808"/>
              <a:gd name="adj3" fmla="val 39756"/>
              <a:gd name="adj4" fmla="val -70585"/>
            </a:avLst>
          </a:prstGeom>
          <a:ln>
            <a:headEnd type="none" w="med" len="med"/>
            <a:tailEnd type="arrow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массив – это тоже ссылочный тип, 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 </a:t>
            </a: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синоним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</a:t>
            </a:r>
            <a:endParaRPr lang="ru-RU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" name="Выноска 1 (без границы) 13"/>
          <p:cNvSpPr/>
          <p:nvPr/>
        </p:nvSpPr>
        <p:spPr>
          <a:xfrm>
            <a:off x="2643174" y="6000768"/>
            <a:ext cx="3286148" cy="357190"/>
          </a:xfrm>
          <a:prstGeom prst="callout1">
            <a:avLst>
              <a:gd name="adj1" fmla="val 50320"/>
              <a:gd name="adj2" fmla="val -808"/>
              <a:gd name="adj3" fmla="val -24244"/>
              <a:gd name="adj4" fmla="val -23049"/>
            </a:avLst>
          </a:prstGeom>
          <a:ln>
            <a:headEnd type="none" w="med" len="med"/>
            <a:tailEnd type="arrow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в 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b[0] </a:t>
            </a: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теперь тоже -1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Кто управляет распределением памяти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121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785786" y="1214422"/>
            <a:ext cx="757242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b="1" dirty="0"/>
              <a:t>операционная система </a:t>
            </a:r>
            <a:r>
              <a:rPr lang="ru-RU" sz="2000" dirty="0"/>
              <a:t>выделяет память каждой программе и следит, чтобы они не пересекались</a:t>
            </a:r>
          </a:p>
          <a:p>
            <a:pPr marL="266700" indent="-26670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b="1" dirty="0"/>
              <a:t>среда выполнения </a:t>
            </a:r>
            <a:r>
              <a:rPr lang="en-US" sz="2000" b="1" dirty="0"/>
              <a:t>CLR</a:t>
            </a:r>
            <a:r>
              <a:rPr lang="ru-RU" sz="2000" dirty="0"/>
              <a:t> управляет выделением и освобождением памяти в </a:t>
            </a:r>
            <a:r>
              <a:rPr lang="en-US" sz="2000" b="1" dirty="0"/>
              <a:t>.NET</a:t>
            </a:r>
            <a:endParaRPr lang="ru-RU" sz="2000" b="1" dirty="0"/>
          </a:p>
          <a:p>
            <a:pPr marL="266700" indent="-26670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/>
              <a:t>без </a:t>
            </a:r>
            <a:r>
              <a:rPr lang="en-US" sz="2000" dirty="0"/>
              <a:t>.NET </a:t>
            </a:r>
            <a:r>
              <a:rPr lang="ru-RU" sz="2000" dirty="0"/>
              <a:t>многие операции приходится выполнять вручную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4348" y="3929066"/>
            <a:ext cx="75724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>
              <a:spcAft>
                <a:spcPts val="600"/>
              </a:spcAft>
            </a:pPr>
            <a:r>
              <a:rPr lang="ru-RU" sz="2000" dirty="0"/>
              <a:t>Когда объект, размещенный в памяти, больше не нужен, его нужно удалить, чтобы он не занимал место. Иначе возникают </a:t>
            </a:r>
            <a:r>
              <a:rPr lang="ru-RU" sz="2000" b="1" i="1" dirty="0"/>
              <a:t>утечки памяти (</a:t>
            </a:r>
            <a:r>
              <a:rPr lang="en-US" sz="2000" b="1" i="1" dirty="0"/>
              <a:t>memory leaks)</a:t>
            </a:r>
            <a:r>
              <a:rPr lang="ru-RU" sz="2000" b="1" i="1" dirty="0"/>
              <a:t> </a:t>
            </a:r>
            <a:r>
              <a:rPr lang="ru-RU" sz="2000" dirty="0"/>
              <a:t>– программа захватывает все больше и больше места в оперативной памяти. 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122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714348" y="1000108"/>
            <a:ext cx="74295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nn-NO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nn-NO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nn-NO" sz="2000" dirty="0">
                <a:latin typeface="Courier New" pitchFamily="49" charset="0"/>
                <a:cs typeface="Courier New" pitchFamily="49" charset="0"/>
              </a:rPr>
              <a:t> i = 0; i &lt; 1000000; i++)</a:t>
            </a:r>
          </a:p>
          <a:p>
            <a:r>
              <a:rPr lang="ru-RU" sz="20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ru-RU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ru-RU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создаем новый массив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ru-RU" sz="20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ru-RU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GB" sz="2000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new double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[1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0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000];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ru-RU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ru-RU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пауза 100 мс</a:t>
            </a:r>
            <a:endParaRPr lang="en-GB" sz="2000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ru-RU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dirty="0" err="1">
                <a:latin typeface="Courier New" pitchFamily="49" charset="0"/>
                <a:cs typeface="Courier New" pitchFamily="49" charset="0"/>
              </a:rPr>
              <a:t>System.Threading.Thread.Sleep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00);</a:t>
            </a:r>
          </a:p>
          <a:p>
            <a:r>
              <a:rPr lang="ru-RU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0034" y="3429000"/>
            <a:ext cx="12041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2000" dirty="0"/>
              <a:t>В начале </a:t>
            </a:r>
          </a:p>
        </p:txBody>
      </p:sp>
      <p:pic>
        <p:nvPicPr>
          <p:cNvPr id="133124" name="Picture 4"/>
          <p:cNvPicPr>
            <a:picLocks noChangeAspect="1" noChangeArrowheads="1"/>
          </p:cNvPicPr>
          <p:nvPr/>
        </p:nvPicPr>
        <p:blipFill>
          <a:blip r:embed="rId2" cstate="print"/>
          <a:srcRect l="6545" t="43450" r="38734" b="50000"/>
          <a:stretch>
            <a:fillRect/>
          </a:stretch>
        </p:blipFill>
        <p:spPr bwMode="auto">
          <a:xfrm>
            <a:off x="2500298" y="3429000"/>
            <a:ext cx="607223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25" name="Picture 5"/>
          <p:cNvPicPr>
            <a:picLocks noChangeAspect="1" noChangeArrowheads="1"/>
          </p:cNvPicPr>
          <p:nvPr/>
        </p:nvPicPr>
        <p:blipFill>
          <a:blip r:embed="rId3" cstate="print"/>
          <a:srcRect l="6438" t="42577" r="40450" b="52510"/>
          <a:stretch>
            <a:fillRect/>
          </a:stretch>
        </p:blipFill>
        <p:spPr bwMode="auto">
          <a:xfrm>
            <a:off x="2500298" y="4286256"/>
            <a:ext cx="5929354" cy="539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500034" y="4214818"/>
            <a:ext cx="20717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2000" dirty="0"/>
              <a:t>После 200 итераций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1472" y="5214950"/>
            <a:ext cx="10346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2000" dirty="0"/>
              <a:t>В конце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Коллекции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123</a:t>
            </a:fld>
            <a:endParaRPr lang="ru-RU"/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Коллекции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124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785786" y="1142984"/>
            <a:ext cx="76438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2000" dirty="0"/>
              <a:t>Массивы в </a:t>
            </a:r>
            <a:r>
              <a:rPr lang="en-US" sz="2000" dirty="0"/>
              <a:t>C# </a:t>
            </a:r>
            <a:r>
              <a:rPr lang="ru-RU" sz="2000" dirty="0"/>
              <a:t>не могут изменять свою длину. Нужно в момент создания массива знать, сколько в нем будет элементов.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57224" y="1928802"/>
            <a:ext cx="5000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 x =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[10];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5786" y="2428868"/>
            <a:ext cx="764386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sz="2000" dirty="0"/>
              <a:t>Коллекции предоставляют более гибкий способ работы с группами объектов. Коллекция может расти или уменьшаться при необходимости, может поддерживать поиск и др. </a:t>
            </a:r>
          </a:p>
          <a:p>
            <a:pPr indent="355600" algn="just"/>
            <a:r>
              <a:rPr lang="ru-RU" sz="2000" dirty="0"/>
              <a:t>Коллекция является классом, поэтому необходимо объявить экземпляр класса перед добавлением в коллекцию элементов.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85786" y="5572140"/>
            <a:ext cx="77153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55600" algn="just"/>
            <a:r>
              <a:rPr lang="ru-RU" sz="2000" dirty="0">
                <a:solidFill>
                  <a:prstClr val="black"/>
                </a:solidFill>
              </a:rPr>
              <a:t>Коллекции содержатся в пространстве имен </a:t>
            </a:r>
            <a:r>
              <a:rPr lang="en-GB" sz="2000" dirty="0" err="1">
                <a:solidFill>
                  <a:prstClr val="black"/>
                </a:solidFill>
              </a:rPr>
              <a:t>System.Collections</a:t>
            </a:r>
            <a:r>
              <a:rPr lang="en-GB" sz="2000" dirty="0">
                <a:solidFill>
                  <a:prstClr val="black"/>
                </a:solidFill>
              </a:rPr>
              <a:t>.</a:t>
            </a:r>
            <a:r>
              <a:rPr lang="ru-RU" sz="2000" dirty="0">
                <a:solidFill>
                  <a:prstClr val="black"/>
                </a:solidFill>
              </a:rPr>
              <a:t> Существует много видов коллекций.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28662" y="4143380"/>
            <a:ext cx="74295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dirty="0" err="1">
                <a:latin typeface="Courier New" pitchFamily="49" charset="0"/>
                <a:cs typeface="Courier New" pitchFamily="49" charset="0"/>
              </a:rPr>
              <a:t>objectList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() { 1, 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"string"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'c'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, 2.0 };</a:t>
            </a:r>
          </a:p>
          <a:p>
            <a:r>
              <a:rPr lang="en-GB" sz="2000" dirty="0" err="1">
                <a:latin typeface="Courier New" pitchFamily="49" charset="0"/>
                <a:cs typeface="Courier New" pitchFamily="49" charset="0"/>
              </a:rPr>
              <a:t>objectList.Add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20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"15"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GB" sz="2000" dirty="0" err="1">
                <a:latin typeface="Courier New" pitchFamily="49" charset="0"/>
                <a:cs typeface="Courier New" pitchFamily="49" charset="0"/>
              </a:rPr>
              <a:t>objectList.RemoveAt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(0);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Списки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125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785786" y="1142984"/>
            <a:ext cx="7643866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2000" dirty="0"/>
              <a:t>Одна из наиболее </a:t>
            </a:r>
            <a:r>
              <a:rPr lang="ru-RU" sz="2000" dirty="0" err="1"/>
              <a:t>употребимых</a:t>
            </a:r>
            <a:r>
              <a:rPr lang="ru-RU" sz="2000" dirty="0"/>
              <a:t> коллекций – это список </a:t>
            </a:r>
            <a:r>
              <a:rPr lang="en-US" sz="2000" dirty="0"/>
              <a:t>List</a:t>
            </a:r>
            <a:r>
              <a:rPr lang="ru-RU" sz="2000" dirty="0"/>
              <a:t>. Как и массив, </a:t>
            </a:r>
            <a:r>
              <a:rPr lang="en-US" sz="2000" dirty="0"/>
              <a:t>List </a:t>
            </a:r>
            <a:r>
              <a:rPr lang="ru-RU" sz="2000" dirty="0"/>
              <a:t>содержит однотипные объекты, но может изменять свою длину.</a:t>
            </a:r>
            <a:endParaRPr lang="en-US" sz="2000" dirty="0"/>
          </a:p>
          <a:p>
            <a:pPr>
              <a:spcAft>
                <a:spcPts val="600"/>
              </a:spcAft>
            </a:pPr>
            <a:r>
              <a:rPr lang="ru-RU" sz="2000" dirty="0"/>
              <a:t>Тип данных указывается в угловых скобках после слова имени класса </a:t>
            </a:r>
            <a:r>
              <a:rPr lang="en-US" sz="2000" dirty="0"/>
              <a:t>List</a:t>
            </a:r>
            <a:r>
              <a:rPr lang="ru-RU" sz="2000" dirty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85786" y="2928934"/>
            <a:ext cx="764386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&gt; users =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ru-RU" sz="2000">
                <a:latin typeface="Courier New" pitchFamily="49" charset="0"/>
                <a:cs typeface="Courier New" pitchFamily="49" charset="0"/>
              </a:rPr>
              <a:t>()</a:t>
            </a:r>
            <a:r>
              <a:rPr lang="en-GB" sz="2000">
                <a:latin typeface="Courier New" pitchFamily="49" charset="0"/>
                <a:cs typeface="Courier New" pitchFamily="49" charset="0"/>
              </a:rPr>
              <a:t>;</a:t>
            </a:r>
            <a:endParaRPr lang="en-GB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GB" sz="2000" dirty="0" err="1">
                <a:latin typeface="Courier New" pitchFamily="49" charset="0"/>
                <a:cs typeface="Courier New" pitchFamily="49" charset="0"/>
              </a:rPr>
              <a:t>users.Add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20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"Петя"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GB" sz="2000" dirty="0" err="1">
                <a:latin typeface="Courier New" pitchFamily="49" charset="0"/>
                <a:cs typeface="Courier New" pitchFamily="49" charset="0"/>
              </a:rPr>
              <a:t>users.Add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20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"Вася"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GB" sz="2000" dirty="0" err="1">
                <a:latin typeface="Courier New" pitchFamily="49" charset="0"/>
                <a:cs typeface="Courier New" pitchFamily="49" charset="0"/>
              </a:rPr>
              <a:t>users.Add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20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"Маша"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en-GB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GB" sz="2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GB" sz="2000" dirty="0" err="1">
                <a:latin typeface="Courier New" pitchFamily="49" charset="0"/>
                <a:cs typeface="Courier New" pitchFamily="49" charset="0"/>
              </a:rPr>
              <a:t>users.Count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GB" sz="2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++) </a:t>
            </a:r>
          </a:p>
          <a:p>
            <a:r>
              <a:rPr lang="en-GB" sz="2000" dirty="0">
                <a:latin typeface="Courier New" pitchFamily="49" charset="0"/>
                <a:cs typeface="Courier New" pitchFamily="49" charset="0"/>
              </a:rPr>
              <a:t>{ </a:t>
            </a:r>
          </a:p>
          <a:p>
            <a:r>
              <a:rPr lang="en-GB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Console</a:t>
            </a:r>
            <a:r>
              <a:rPr lang="en-GB" sz="2000" dirty="0" err="1">
                <a:latin typeface="Courier New" pitchFamily="49" charset="0"/>
                <a:cs typeface="Courier New" pitchFamily="49" charset="0"/>
              </a:rPr>
              <a:t>.Write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(users[</a:t>
            </a:r>
            <a:r>
              <a:rPr lang="en-GB" sz="2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] + 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 "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); </a:t>
            </a:r>
          </a:p>
          <a:p>
            <a:r>
              <a:rPr lang="en-GB" sz="2000" dirty="0">
                <a:latin typeface="Courier New" pitchFamily="49" charset="0"/>
                <a:cs typeface="Courier New" pitchFamily="49" charset="0"/>
              </a:rPr>
              <a:t>} 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методы списков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126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42910" y="1071546"/>
            <a:ext cx="785818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buFont typeface="Arial" pitchFamily="34" charset="0"/>
              <a:buChar char="•"/>
            </a:pPr>
            <a:r>
              <a:rPr lang="en-GB" sz="2000" dirty="0">
                <a:latin typeface="Courier New" pitchFamily="49" charset="0"/>
                <a:cs typeface="Courier New" pitchFamily="49" charset="0"/>
              </a:rPr>
              <a:t>void Add(T item)</a:t>
            </a:r>
            <a:r>
              <a:rPr lang="en-GB" sz="2000" dirty="0"/>
              <a:t>: </a:t>
            </a:r>
            <a:r>
              <a:rPr lang="ru-RU" sz="2000" dirty="0"/>
              <a:t>добавление нового элемента в список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en-GB" sz="2000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GB" sz="2000" dirty="0" err="1">
                <a:latin typeface="Courier New" pitchFamily="49" charset="0"/>
                <a:cs typeface="Courier New" pitchFamily="49" charset="0"/>
              </a:rPr>
              <a:t>AddRange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dirty="0" err="1">
                <a:latin typeface="Courier New" pitchFamily="49" charset="0"/>
                <a:cs typeface="Courier New" pitchFamily="49" charset="0"/>
              </a:rPr>
              <a:t>ICollection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 collection)</a:t>
            </a:r>
            <a:r>
              <a:rPr lang="en-GB" sz="2000" dirty="0"/>
              <a:t>: </a:t>
            </a:r>
            <a:r>
              <a:rPr lang="ru-RU" sz="2000" dirty="0"/>
              <a:t>добавление с список коллекции или массива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en-GB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dirty="0" err="1">
                <a:latin typeface="Courier New" pitchFamily="49" charset="0"/>
                <a:cs typeface="Courier New" pitchFamily="49" charset="0"/>
              </a:rPr>
              <a:t>BinarySearch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(T item):</a:t>
            </a:r>
            <a:r>
              <a:rPr lang="en-GB" sz="2000" dirty="0"/>
              <a:t> </a:t>
            </a:r>
            <a:r>
              <a:rPr lang="ru-RU" sz="2000" dirty="0"/>
              <a:t>бинарный (быстрый) поиск элемента в списке. Если элемент найден, то метод возвращает индекс этого элемента в коллекции. Список должен быть отсортирован.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en-GB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dirty="0" err="1">
                <a:latin typeface="Courier New" pitchFamily="49" charset="0"/>
                <a:cs typeface="Courier New" pitchFamily="49" charset="0"/>
              </a:rPr>
              <a:t>IndexOf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(T item)</a:t>
            </a:r>
            <a:r>
              <a:rPr lang="en-GB" sz="2000" dirty="0"/>
              <a:t>: </a:t>
            </a:r>
            <a:r>
              <a:rPr lang="ru-RU" sz="2000" dirty="0"/>
              <a:t>возвращает индекс первого вхождения элемента в списке (медленный поиск)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en-GB" sz="2000" dirty="0">
                <a:latin typeface="Courier New" pitchFamily="49" charset="0"/>
                <a:cs typeface="Courier New" pitchFamily="49" charset="0"/>
              </a:rPr>
              <a:t>void Insert(</a:t>
            </a:r>
            <a:r>
              <a:rPr lang="en-GB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 index, T item):</a:t>
            </a:r>
            <a:r>
              <a:rPr lang="en-GB" sz="2000" dirty="0"/>
              <a:t> </a:t>
            </a:r>
            <a:r>
              <a:rPr lang="ru-RU" sz="2000" dirty="0"/>
              <a:t>вставляет элемент </a:t>
            </a:r>
            <a:r>
              <a:rPr lang="en-GB" sz="2000" dirty="0"/>
              <a:t>item </a:t>
            </a:r>
            <a:r>
              <a:rPr lang="ru-RU" sz="2000" dirty="0"/>
              <a:t>в списке на позицию </a:t>
            </a:r>
            <a:r>
              <a:rPr lang="en-GB" sz="2000" dirty="0"/>
              <a:t>index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en-GB" sz="2000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 Remove(T item):</a:t>
            </a:r>
            <a:r>
              <a:rPr lang="en-GB" sz="2000" dirty="0"/>
              <a:t> </a:t>
            </a:r>
            <a:r>
              <a:rPr lang="ru-RU" sz="2000" dirty="0"/>
              <a:t>удаляет элемент </a:t>
            </a:r>
            <a:r>
              <a:rPr lang="en-GB" sz="2000" dirty="0"/>
              <a:t>item </a:t>
            </a:r>
            <a:r>
              <a:rPr lang="ru-RU" sz="2000" dirty="0"/>
              <a:t>из списка, и если удаление прошло успешно, то возвращает </a:t>
            </a:r>
            <a:r>
              <a:rPr lang="en-GB" sz="2000" dirty="0"/>
              <a:t>true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en-GB" sz="2000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GB" sz="2000" dirty="0" err="1">
                <a:latin typeface="Courier New" pitchFamily="49" charset="0"/>
                <a:cs typeface="Courier New" pitchFamily="49" charset="0"/>
              </a:rPr>
              <a:t>RemoveAt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 index): </a:t>
            </a:r>
            <a:r>
              <a:rPr lang="ru-RU" sz="2000" dirty="0"/>
              <a:t>удаление элемента по указанному индексу </a:t>
            </a:r>
            <a:r>
              <a:rPr lang="en-GB" sz="2000" dirty="0"/>
              <a:t>index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en-GB" sz="2000" dirty="0">
                <a:latin typeface="Courier New" pitchFamily="49" charset="0"/>
                <a:cs typeface="Courier New" pitchFamily="49" charset="0"/>
              </a:rPr>
              <a:t>void Sort(): </a:t>
            </a:r>
            <a:r>
              <a:rPr lang="ru-RU" sz="2000" dirty="0"/>
              <a:t>сортировка списка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Цикл </a:t>
            </a:r>
            <a:r>
              <a:rPr lang="en-US" dirty="0" err="1"/>
              <a:t>foreach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127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714348" y="1142984"/>
            <a:ext cx="76438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2000" dirty="0"/>
              <a:t>Коллекции являются перечислимым типом (</a:t>
            </a:r>
            <a:r>
              <a:rPr lang="en-US" sz="2000" dirty="0" err="1"/>
              <a:t>IEnumerable</a:t>
            </a:r>
            <a:r>
              <a:rPr lang="ru-RU" sz="2000" dirty="0"/>
              <a:t>), т.е. таким классом, в котором можно последовательно перебирать элементы.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4348" y="2285992"/>
            <a:ext cx="76438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2000" dirty="0"/>
              <a:t>Перечислимые типы поддерживают цикл </a:t>
            </a:r>
            <a:r>
              <a:rPr lang="en-US" sz="2000" dirty="0" err="1"/>
              <a:t>foreach</a:t>
            </a:r>
            <a:r>
              <a:rPr lang="en-US" sz="2000" dirty="0"/>
              <a:t> </a:t>
            </a:r>
            <a:r>
              <a:rPr lang="ru-RU" sz="2000" dirty="0"/>
              <a:t>– для каждого.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5786" y="2928934"/>
            <a:ext cx="76438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each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users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) </a:t>
            </a:r>
          </a:p>
          <a:p>
            <a:r>
              <a:rPr lang="en-GB" sz="2000" dirty="0">
                <a:latin typeface="Courier New" pitchFamily="49" charset="0"/>
                <a:cs typeface="Courier New" pitchFamily="49" charset="0"/>
              </a:rPr>
              <a:t>{ </a:t>
            </a:r>
          </a:p>
          <a:p>
            <a:r>
              <a:rPr lang="en-GB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Console</a:t>
            </a:r>
            <a:r>
              <a:rPr lang="en-GB" sz="2000" dirty="0" err="1">
                <a:latin typeface="Courier New" pitchFamily="49" charset="0"/>
                <a:cs typeface="Courier New" pitchFamily="49" charset="0"/>
              </a:rPr>
              <a:t>.Write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dirty="0" err="1">
                <a:latin typeface="Courier New" pitchFamily="49" charset="0"/>
                <a:cs typeface="Courier New" pitchFamily="49" charset="0"/>
              </a:rPr>
              <a:t>usr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 "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); </a:t>
            </a:r>
          </a:p>
          <a:p>
            <a:r>
              <a:rPr lang="en-GB" sz="2000" dirty="0">
                <a:latin typeface="Courier New" pitchFamily="49" charset="0"/>
                <a:cs typeface="Courier New" pitchFamily="49" charset="0"/>
              </a:rPr>
              <a:t>} 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348" y="4643446"/>
            <a:ext cx="76438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2000" dirty="0"/>
              <a:t>Так мы не знаем номер каждого пользователя в списке, а просто обращаемся к каждому из них по очереди. Переменная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sz="2000" dirty="0"/>
              <a:t> </a:t>
            </a:r>
            <a:r>
              <a:rPr lang="ru-RU" sz="2000" dirty="0"/>
              <a:t>ведет себя так, как будто этот пользователь  единственный и других нет.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Принципы ООП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128</a:t>
            </a:fld>
            <a:endParaRPr lang="ru-RU"/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Классы на схемах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129</a:t>
            </a:fld>
            <a:endParaRPr lang="ru-RU"/>
          </a:p>
        </p:txBody>
      </p:sp>
      <p:grpSp>
        <p:nvGrpSpPr>
          <p:cNvPr id="10" name="Группа 9"/>
          <p:cNvGrpSpPr/>
          <p:nvPr/>
        </p:nvGrpSpPr>
        <p:grpSpPr>
          <a:xfrm>
            <a:off x="2195670" y="1916790"/>
            <a:ext cx="4643470" cy="3312460"/>
            <a:chOff x="2571736" y="2000240"/>
            <a:chExt cx="3643338" cy="2477144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2571736" y="2000240"/>
              <a:ext cx="3643338" cy="247714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ru-RU" sz="2400" b="1" dirty="0"/>
                <a:t>Имя класса</a:t>
              </a:r>
            </a:p>
            <a:p>
              <a:r>
                <a:rPr lang="ru-RU" sz="2400" dirty="0"/>
                <a:t>Атрибут1: Тип</a:t>
              </a:r>
            </a:p>
            <a:p>
              <a:r>
                <a:rPr lang="ru-RU" sz="2400" dirty="0"/>
                <a:t>Атрибут2: Тип</a:t>
              </a:r>
            </a:p>
            <a:p>
              <a:r>
                <a:rPr lang="ru-RU" sz="2400" dirty="0"/>
                <a:t>...</a:t>
              </a:r>
            </a:p>
            <a:p>
              <a:r>
                <a:rPr lang="ru-RU" sz="2400" dirty="0"/>
                <a:t>Метод1(параметры): Тип</a:t>
              </a:r>
            </a:p>
            <a:p>
              <a:r>
                <a:rPr lang="ru-RU" sz="2400" dirty="0"/>
                <a:t>Метод2(параметры)</a:t>
              </a:r>
            </a:p>
            <a:p>
              <a:r>
                <a:rPr lang="ru-RU" sz="2400" dirty="0"/>
                <a:t>Метод3(): Тип</a:t>
              </a:r>
            </a:p>
            <a:p>
              <a:r>
                <a:rPr lang="ru-RU" sz="2400" dirty="0"/>
                <a:t>Метод4()</a:t>
              </a:r>
            </a:p>
            <a:p>
              <a:r>
                <a:rPr lang="ru-RU" sz="2400" dirty="0"/>
                <a:t>...</a:t>
              </a:r>
            </a:p>
          </p:txBody>
        </p:sp>
        <p:cxnSp>
          <p:nvCxnSpPr>
            <p:cNvPr id="6" name="Прямая соединительная линия 5"/>
            <p:cNvCxnSpPr/>
            <p:nvPr/>
          </p:nvCxnSpPr>
          <p:spPr>
            <a:xfrm>
              <a:off x="2571736" y="2323346"/>
              <a:ext cx="3643338" cy="0"/>
            </a:xfrm>
            <a:prstGeom prst="line">
              <a:avLst/>
            </a:prstGeom>
            <a:ln w="19050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2571736" y="3131110"/>
              <a:ext cx="3643338" cy="0"/>
            </a:xfrm>
            <a:prstGeom prst="line">
              <a:avLst/>
            </a:prstGeom>
            <a:ln w="19050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683460" y="1196690"/>
            <a:ext cx="78490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2000" dirty="0"/>
              <a:t>Изображение класса на схемах (диаграммах) </a:t>
            </a:r>
            <a:r>
              <a:rPr lang="en-US" sz="2000" dirty="0"/>
              <a:t>UML</a:t>
            </a:r>
            <a:r>
              <a:rPr lang="ru-RU" sz="2000" dirty="0"/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Комментарии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500034" y="1094416"/>
            <a:ext cx="80724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Комментарии – пояснения для программиста в исходном коде.</a:t>
            </a:r>
          </a:p>
          <a:p>
            <a:r>
              <a:rPr lang="ru-RU" sz="2000" dirty="0"/>
              <a:t>Они игнорируются компилятором при анализе исходного кода.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2083" y="1822428"/>
            <a:ext cx="79233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это однострочный комментарий</a:t>
            </a:r>
          </a:p>
          <a:p>
            <a:endParaRPr lang="ru-RU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/*</a:t>
            </a:r>
            <a:r>
              <a:rPr lang="ru-RU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А</a:t>
            </a:r>
            <a:r>
              <a:rPr lang="en-US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это многострочный комментарий.</a:t>
            </a:r>
          </a:p>
          <a:p>
            <a:r>
              <a:rPr lang="ru-RU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*  Звездочки в начале каждой строки необязательны,</a:t>
            </a:r>
          </a:p>
          <a:p>
            <a:r>
              <a:rPr lang="ru-RU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*  но так принято.</a:t>
            </a:r>
          </a:p>
          <a:p>
            <a:r>
              <a:rPr lang="en-US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*/</a:t>
            </a:r>
            <a:endParaRPr lang="ru-RU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4534403"/>
            <a:ext cx="374493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/*</a:t>
            </a:r>
          </a:p>
          <a:p>
            <a:r>
              <a:rPr lang="en-US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	y = x / 100;</a:t>
            </a:r>
          </a:p>
          <a:p>
            <a:r>
              <a:rPr lang="en-US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/*/ 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y = x * 1000;</a:t>
            </a:r>
          </a:p>
          <a:p>
            <a:r>
              <a:rPr lang="en-US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//*/</a:t>
            </a:r>
            <a:endParaRPr lang="ru-RU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3794130"/>
            <a:ext cx="80724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cs typeface="Courier New" pitchFamily="49" charset="0"/>
              </a:rPr>
              <a:t>С помощью комментариев можно временно скрывать код или переключаться между вариантами кода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645026" y="4534403"/>
            <a:ext cx="374493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//*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y = x / 100;</a:t>
            </a:r>
          </a:p>
          <a:p>
            <a:r>
              <a:rPr lang="en-US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/*/ </a:t>
            </a:r>
          </a:p>
          <a:p>
            <a:r>
              <a:rPr lang="en-US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	y = x * 1000;</a:t>
            </a:r>
          </a:p>
          <a:p>
            <a:r>
              <a:rPr lang="en-US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//*/</a:t>
            </a:r>
            <a:endParaRPr lang="ru-RU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Принципы ООП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130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785786" y="1500174"/>
            <a:ext cx="757242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400" b="1" dirty="0"/>
              <a:t>ООП </a:t>
            </a:r>
            <a:r>
              <a:rPr lang="ru-RU" sz="2400" dirty="0"/>
              <a:t>строится на трех базовых </a:t>
            </a:r>
            <a:r>
              <a:rPr lang="ru-RU" sz="2400" b="1" dirty="0"/>
              <a:t>принципах</a:t>
            </a:r>
            <a:r>
              <a:rPr lang="ru-RU" sz="2400" dirty="0"/>
              <a:t>, единых для всех языков:</a:t>
            </a:r>
          </a:p>
          <a:p>
            <a:pPr marL="635000" lvl="0" indent="-457200" algn="just">
              <a:spcBef>
                <a:spcPts val="1200"/>
              </a:spcBef>
              <a:buFont typeface="+mj-lt"/>
              <a:buAutoNum type="arabicPeriod"/>
            </a:pPr>
            <a:r>
              <a:rPr lang="ru-RU" sz="2400" dirty="0"/>
              <a:t>Инкапсуляция</a:t>
            </a:r>
          </a:p>
          <a:p>
            <a:pPr marL="635000" lvl="0" indent="-457200" algn="just">
              <a:spcBef>
                <a:spcPts val="1200"/>
              </a:spcBef>
              <a:buFont typeface="+mj-lt"/>
              <a:buAutoNum type="arabicPeriod"/>
            </a:pPr>
            <a:r>
              <a:rPr lang="ru-RU" sz="2400" dirty="0"/>
              <a:t>Наследование</a:t>
            </a:r>
          </a:p>
          <a:p>
            <a:pPr marL="635000" lvl="0" indent="-457200" algn="just">
              <a:spcBef>
                <a:spcPts val="1200"/>
              </a:spcBef>
              <a:buFont typeface="+mj-lt"/>
              <a:buAutoNum type="arabicPeriod"/>
            </a:pPr>
            <a:r>
              <a:rPr lang="ru-RU" sz="2400" dirty="0"/>
              <a:t>Полиморфизм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Инкапсуляция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131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428860" y="1099265"/>
            <a:ext cx="59293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b="1" dirty="0"/>
              <a:t>Инкапсуляция</a:t>
            </a:r>
            <a:r>
              <a:rPr lang="ru-RU" sz="2000" dirty="0"/>
              <a:t> (лат. </a:t>
            </a:r>
            <a:r>
              <a:rPr lang="ru-RU" sz="2000" i="1" dirty="0" err="1"/>
              <a:t>in</a:t>
            </a:r>
            <a:r>
              <a:rPr lang="ru-RU" sz="2000" i="1" dirty="0"/>
              <a:t> </a:t>
            </a:r>
            <a:r>
              <a:rPr lang="ru-RU" sz="2000" i="1" dirty="0" err="1"/>
              <a:t>capsula</a:t>
            </a:r>
            <a:r>
              <a:rPr lang="ru-RU" sz="2000" dirty="0"/>
              <a:t> – в оболочке) – </a:t>
            </a:r>
            <a:r>
              <a:rPr lang="ru-RU" sz="2000" b="1" dirty="0"/>
              <a:t>сокрытие</a:t>
            </a:r>
            <a:r>
              <a:rPr lang="ru-RU" sz="2000" dirty="0"/>
              <a:t> деталей реализации класса от его пользователя (другого программиста или себя самого).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85786" y="2714620"/>
            <a:ext cx="75724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/>
              <a:t>Чтобы пользоваться чем-то, необязательно знать, как оно устроено внутри. Чтобы вызвать лифт, нажимаем на кнопку, не разбираясь в механизме. Видим лицо человека, но не видим внутренние органы.</a:t>
            </a:r>
          </a:p>
        </p:txBody>
      </p:sp>
      <p:sp>
        <p:nvSpPr>
          <p:cNvPr id="563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6326" name="Picture 6"/>
          <p:cNvPicPr>
            <a:picLocks noChangeAspect="1" noChangeArrowheads="1"/>
          </p:cNvPicPr>
          <p:nvPr/>
        </p:nvPicPr>
        <p:blipFill rotWithShape="1">
          <a:blip r:embed="rId2" cstate="print"/>
          <a:srcRect l="2175" t="2973" r="5087" b="1913"/>
          <a:stretch/>
        </p:blipFill>
        <p:spPr bwMode="auto">
          <a:xfrm>
            <a:off x="467430" y="188550"/>
            <a:ext cx="1656230" cy="2304320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785786" y="4215664"/>
            <a:ext cx="757242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ru-RU" sz="2000" dirty="0"/>
              <a:t>При разработке: </a:t>
            </a:r>
          </a:p>
          <a:p>
            <a:pPr marL="177800" indent="-1778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/>
              <a:t>сначала думаем ЧТО должен делать класс, потом думаем КАК это реализовать</a:t>
            </a:r>
          </a:p>
          <a:p>
            <a:pPr marL="177800" indent="-1778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/>
              <a:t>добавляем столько "внутренних органов", сколько потребуется для реализации 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Приватные методы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132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786050" y="1607330"/>
            <a:ext cx="3214710" cy="26789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2400" b="1" dirty="0"/>
              <a:t>Кошка</a:t>
            </a:r>
          </a:p>
          <a:p>
            <a:r>
              <a:rPr lang="ru-RU" sz="2400" dirty="0">
                <a:solidFill>
                  <a:srgbClr val="7030A0"/>
                </a:solidFill>
                <a:sym typeface="Webdings"/>
              </a:rPr>
              <a:t>+</a:t>
            </a:r>
            <a:r>
              <a:rPr lang="ru-RU" sz="2400" dirty="0">
                <a:sym typeface="Webdings"/>
              </a:rPr>
              <a:t> Имя</a:t>
            </a:r>
          </a:p>
          <a:p>
            <a:r>
              <a:rPr lang="ru-RU" sz="2400" dirty="0">
                <a:solidFill>
                  <a:srgbClr val="7030A0"/>
                </a:solidFill>
                <a:sym typeface="Webdings"/>
              </a:rPr>
              <a:t>+ </a:t>
            </a:r>
            <a:r>
              <a:rPr lang="ru-RU" sz="2400" dirty="0">
                <a:solidFill>
                  <a:schemeClr val="tx1"/>
                </a:solidFill>
                <a:sym typeface="Webdings"/>
              </a:rPr>
              <a:t>Возраст</a:t>
            </a:r>
            <a:endParaRPr lang="ru-RU" sz="2400" dirty="0">
              <a:sym typeface="Webdings"/>
            </a:endParaRPr>
          </a:p>
          <a:p>
            <a:r>
              <a:rPr lang="ru-RU" sz="2400" dirty="0">
                <a:solidFill>
                  <a:srgbClr val="7030A0"/>
                </a:solidFill>
                <a:sym typeface="Webdings"/>
              </a:rPr>
              <a:t>+</a:t>
            </a:r>
            <a:r>
              <a:rPr lang="ru-RU" sz="2400" dirty="0">
                <a:sym typeface="Webdings"/>
              </a:rPr>
              <a:t> </a:t>
            </a:r>
            <a:r>
              <a:rPr lang="ru-RU" sz="2400" dirty="0"/>
              <a:t>Вес</a:t>
            </a:r>
          </a:p>
          <a:p>
            <a:r>
              <a:rPr lang="ru-RU" sz="2400" dirty="0">
                <a:solidFill>
                  <a:srgbClr val="7030A0"/>
                </a:solidFill>
                <a:sym typeface="Webdings"/>
              </a:rPr>
              <a:t>+ </a:t>
            </a:r>
            <a:r>
              <a:rPr lang="ru-RU" sz="2400" dirty="0">
                <a:solidFill>
                  <a:schemeClr val="tx1"/>
                </a:solidFill>
                <a:sym typeface="Webdings"/>
              </a:rPr>
              <a:t>Цвет глаз</a:t>
            </a:r>
            <a:endParaRPr lang="ru-RU" sz="2400" dirty="0">
              <a:solidFill>
                <a:schemeClr val="tx1"/>
              </a:solidFill>
            </a:endParaRPr>
          </a:p>
          <a:p>
            <a:r>
              <a:rPr lang="ru-RU" sz="2400" dirty="0">
                <a:solidFill>
                  <a:srgbClr val="7030A0"/>
                </a:solidFill>
                <a:sym typeface="Webdings"/>
              </a:rPr>
              <a:t>+ </a:t>
            </a:r>
            <a:r>
              <a:rPr lang="ru-RU" sz="2400" dirty="0"/>
              <a:t>Есть(Еда)</a:t>
            </a:r>
          </a:p>
          <a:p>
            <a:r>
              <a:rPr lang="ru-RU" sz="2400" dirty="0">
                <a:solidFill>
                  <a:srgbClr val="7030A0"/>
                </a:solidFill>
                <a:sym typeface="Webdings"/>
              </a:rPr>
              <a:t>– </a:t>
            </a:r>
            <a:r>
              <a:rPr lang="ru-RU" sz="2400" dirty="0"/>
              <a:t>Переваривать(Еда)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786050" y="2035959"/>
            <a:ext cx="3214710" cy="0"/>
          </a:xfrm>
          <a:prstGeom prst="line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786050" y="3500438"/>
            <a:ext cx="3214710" cy="0"/>
          </a:xfrm>
          <a:prstGeom prst="line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Наследование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133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064543" y="984577"/>
            <a:ext cx="67345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2000" b="1" dirty="0"/>
              <a:t>Наследование</a:t>
            </a:r>
            <a:r>
              <a:rPr lang="ru-RU" sz="2000" dirty="0"/>
              <a:t> – классы выстраиваются в иерархию. </a:t>
            </a:r>
            <a:r>
              <a:rPr lang="ru-RU" sz="2000" b="1" dirty="0"/>
              <a:t>Классы-потомки</a:t>
            </a:r>
            <a:r>
              <a:rPr lang="ru-RU" sz="2000" dirty="0"/>
              <a:t> являются частным случаем </a:t>
            </a:r>
            <a:r>
              <a:rPr lang="ru-RU" sz="2000" b="1" dirty="0"/>
              <a:t>класса-предка</a:t>
            </a:r>
            <a:r>
              <a:rPr lang="ru-RU" sz="2000" dirty="0"/>
              <a:t> уточняют и дополняют его содержимое. </a:t>
            </a:r>
          </a:p>
        </p:txBody>
      </p:sp>
      <p:graphicFrame>
        <p:nvGraphicFramePr>
          <p:cNvPr id="7" name="Схема 6"/>
          <p:cNvGraphicFramePr/>
          <p:nvPr/>
        </p:nvGraphicFramePr>
        <p:xfrm>
          <a:off x="71438" y="71438"/>
          <a:ext cx="1756232" cy="21431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5322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5320" name="Text Box 24"/>
          <p:cNvSpPr txBox="1">
            <a:spLocks noChangeArrowheads="1"/>
          </p:cNvSpPr>
          <p:nvPr/>
        </p:nvSpPr>
        <p:spPr bwMode="auto">
          <a:xfrm>
            <a:off x="4824702" y="2298493"/>
            <a:ext cx="1937436" cy="64294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8000" tIns="0" rIns="1800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Домашнее животное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5317" name="Text Box 21"/>
          <p:cNvSpPr txBox="1">
            <a:spLocks noChangeArrowheads="1"/>
          </p:cNvSpPr>
          <p:nvPr/>
        </p:nvSpPr>
        <p:spPr bwMode="auto">
          <a:xfrm>
            <a:off x="3151283" y="3735186"/>
            <a:ext cx="2368864" cy="4314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8000" tIns="0" rIns="1800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Млекопитающее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5314" name="Text Box 18"/>
          <p:cNvSpPr txBox="1">
            <a:spLocks noChangeArrowheads="1"/>
          </p:cNvSpPr>
          <p:nvPr/>
        </p:nvSpPr>
        <p:spPr bwMode="auto">
          <a:xfrm>
            <a:off x="6762138" y="3724391"/>
            <a:ext cx="1643074" cy="4314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8000" tIns="0" rIns="1800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Птица</a:t>
            </a:r>
            <a:endParaRPr kumimoji="0" lang="ru-RU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5309" name="Text Box 13"/>
          <p:cNvSpPr txBox="1">
            <a:spLocks noChangeArrowheads="1"/>
          </p:cNvSpPr>
          <p:nvPr/>
        </p:nvSpPr>
        <p:spPr bwMode="auto">
          <a:xfrm>
            <a:off x="2357421" y="4936608"/>
            <a:ext cx="1558478" cy="44451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8000" tIns="0" rIns="1800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Кошка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5305" name="Text Box 9"/>
          <p:cNvSpPr txBox="1">
            <a:spLocks noChangeArrowheads="1"/>
          </p:cNvSpPr>
          <p:nvPr/>
        </p:nvSpPr>
        <p:spPr bwMode="auto">
          <a:xfrm>
            <a:off x="4476122" y="4936607"/>
            <a:ext cx="1713938" cy="43372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8000" tIns="0" rIns="1800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Корова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6773418" y="4925812"/>
            <a:ext cx="1643074" cy="44451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8000" tIns="0" rIns="1800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Канарейка</a:t>
            </a:r>
            <a:endParaRPr kumimoji="0" lang="ru-RU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cxnSp>
        <p:nvCxnSpPr>
          <p:cNvPr id="35" name="Прямая соединительная линия 34"/>
          <p:cNvCxnSpPr>
            <a:stCxn id="55301" idx="0"/>
            <a:endCxn id="55314" idx="2"/>
          </p:cNvCxnSpPr>
          <p:nvPr/>
        </p:nvCxnSpPr>
        <p:spPr>
          <a:xfrm rot="16200000" flipV="1">
            <a:off x="7204350" y="4535207"/>
            <a:ext cx="769931" cy="11280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Равнобедренный треугольник 36"/>
          <p:cNvSpPr/>
          <p:nvPr/>
        </p:nvSpPr>
        <p:spPr>
          <a:xfrm>
            <a:off x="7476518" y="4155881"/>
            <a:ext cx="236873" cy="21431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7" name="Соединительная линия уступом 46"/>
          <p:cNvCxnSpPr>
            <a:stCxn id="55309" idx="0"/>
            <a:endCxn id="55317" idx="2"/>
          </p:cNvCxnSpPr>
          <p:nvPr/>
        </p:nvCxnSpPr>
        <p:spPr>
          <a:xfrm rot="5400000" flipH="1" flipV="1">
            <a:off x="3351221" y="3952115"/>
            <a:ext cx="769932" cy="1199055"/>
          </a:xfrm>
          <a:prstGeom prst="bentConnector3">
            <a:avLst>
              <a:gd name="adj1" fmla="val 50000"/>
            </a:avLst>
          </a:prstGeom>
          <a:ln w="285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Соединительная линия уступом 48"/>
          <p:cNvCxnSpPr>
            <a:stCxn id="55305" idx="0"/>
            <a:endCxn id="55317" idx="2"/>
          </p:cNvCxnSpPr>
          <p:nvPr/>
        </p:nvCxnSpPr>
        <p:spPr>
          <a:xfrm rot="16200000" flipV="1">
            <a:off x="4449438" y="4052954"/>
            <a:ext cx="769931" cy="997376"/>
          </a:xfrm>
          <a:prstGeom prst="bentConnector3">
            <a:avLst>
              <a:gd name="adj1" fmla="val 50000"/>
            </a:avLst>
          </a:prstGeom>
          <a:ln w="285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Соединительная линия уступом 50"/>
          <p:cNvCxnSpPr>
            <a:stCxn id="55317" idx="0"/>
            <a:endCxn id="55320" idx="2"/>
          </p:cNvCxnSpPr>
          <p:nvPr/>
        </p:nvCxnSpPr>
        <p:spPr>
          <a:xfrm rot="5400000" flipH="1" flipV="1">
            <a:off x="4667692" y="2609459"/>
            <a:ext cx="793751" cy="1457705"/>
          </a:xfrm>
          <a:prstGeom prst="bentConnector3">
            <a:avLst>
              <a:gd name="adj1" fmla="val 50000"/>
            </a:avLst>
          </a:prstGeom>
          <a:ln w="285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Соединительная линия уступом 52"/>
          <p:cNvCxnSpPr>
            <a:stCxn id="55314" idx="0"/>
            <a:endCxn id="55320" idx="2"/>
          </p:cNvCxnSpPr>
          <p:nvPr/>
        </p:nvCxnSpPr>
        <p:spPr>
          <a:xfrm rot="16200000" flipV="1">
            <a:off x="6297070" y="2437785"/>
            <a:ext cx="782956" cy="1790255"/>
          </a:xfrm>
          <a:prstGeom prst="bentConnector3">
            <a:avLst>
              <a:gd name="adj1" fmla="val 50000"/>
            </a:avLst>
          </a:prstGeom>
          <a:ln w="285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Равнобедренный треугольник 42"/>
          <p:cNvSpPr/>
          <p:nvPr/>
        </p:nvSpPr>
        <p:spPr>
          <a:xfrm>
            <a:off x="4217277" y="4155881"/>
            <a:ext cx="236873" cy="21431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/>
          <p:cNvSpPr/>
          <p:nvPr/>
        </p:nvSpPr>
        <p:spPr>
          <a:xfrm>
            <a:off x="5674984" y="2941434"/>
            <a:ext cx="236873" cy="21431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TextBox 56"/>
          <p:cNvSpPr txBox="1"/>
          <p:nvPr/>
        </p:nvSpPr>
        <p:spPr>
          <a:xfrm>
            <a:off x="1376649" y="2541324"/>
            <a:ext cx="9020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2000" dirty="0"/>
              <a:t>общее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308938" y="4970217"/>
            <a:ext cx="10374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2000" dirty="0"/>
              <a:t>частное</a:t>
            </a:r>
          </a:p>
        </p:txBody>
      </p:sp>
      <p:cxnSp>
        <p:nvCxnSpPr>
          <p:cNvPr id="63" name="Прямая со стрелкой 62"/>
          <p:cNvCxnSpPr>
            <a:stCxn id="58" idx="0"/>
            <a:endCxn id="57" idx="2"/>
          </p:cNvCxnSpPr>
          <p:nvPr/>
        </p:nvCxnSpPr>
        <p:spPr>
          <a:xfrm rot="5400000" flipH="1" flipV="1">
            <a:off x="813279" y="3955826"/>
            <a:ext cx="2028783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928662" y="5600658"/>
            <a:ext cx="64826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2000" dirty="0"/>
              <a:t>Кошка является млекопитающим и домашним животным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Наследование атрибутов и методов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134</a:t>
            </a:fld>
            <a:endParaRPr lang="ru-RU"/>
          </a:p>
        </p:txBody>
      </p:sp>
      <p:sp>
        <p:nvSpPr>
          <p:cNvPr id="55322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5320" name="Text Box 24"/>
          <p:cNvSpPr txBox="1">
            <a:spLocks noChangeArrowheads="1"/>
          </p:cNvSpPr>
          <p:nvPr/>
        </p:nvSpPr>
        <p:spPr bwMode="auto">
          <a:xfrm>
            <a:off x="3489986" y="2094093"/>
            <a:ext cx="2651816" cy="30607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8000" tIns="0" rIns="1800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Домашнее животное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5319" name="Text Box 23"/>
          <p:cNvSpPr txBox="1">
            <a:spLocks noChangeArrowheads="1"/>
          </p:cNvSpPr>
          <p:nvPr/>
        </p:nvSpPr>
        <p:spPr bwMode="auto">
          <a:xfrm>
            <a:off x="3489986" y="2395724"/>
            <a:ext cx="2651815" cy="12420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8000" tIns="10800" rIns="1800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Имя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Возраст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Пол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Вес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5318" name="Text Box 22"/>
          <p:cNvSpPr txBox="1">
            <a:spLocks noChangeArrowheads="1"/>
          </p:cNvSpPr>
          <p:nvPr/>
        </p:nvSpPr>
        <p:spPr bwMode="auto">
          <a:xfrm>
            <a:off x="3489985" y="3637736"/>
            <a:ext cx="2651815" cy="62645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8000" tIns="10800" rIns="1800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Есть(Еда)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Спать()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5317" name="Text Box 21"/>
          <p:cNvSpPr txBox="1">
            <a:spLocks noChangeArrowheads="1"/>
          </p:cNvSpPr>
          <p:nvPr/>
        </p:nvSpPr>
        <p:spPr bwMode="auto">
          <a:xfrm>
            <a:off x="968910" y="2907123"/>
            <a:ext cx="2306761" cy="37305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8000" tIns="0" rIns="1800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Млекопитающее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5316" name="Text Box 20"/>
          <p:cNvSpPr txBox="1">
            <a:spLocks noChangeArrowheads="1"/>
          </p:cNvSpPr>
          <p:nvPr/>
        </p:nvSpPr>
        <p:spPr bwMode="auto">
          <a:xfrm>
            <a:off x="968910" y="3280182"/>
            <a:ext cx="2306761" cy="62645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8000" tIns="10800" rIns="1800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Шерсть</a:t>
            </a:r>
            <a:endParaRPr kumimoji="0" lang="ru-RU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Зубы</a:t>
            </a:r>
            <a:endParaRPr kumimoji="0" lang="ru-RU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5315" name="Text Box 19"/>
          <p:cNvSpPr txBox="1">
            <a:spLocks noChangeArrowheads="1"/>
          </p:cNvSpPr>
          <p:nvPr/>
        </p:nvSpPr>
        <p:spPr bwMode="auto">
          <a:xfrm>
            <a:off x="968910" y="3906641"/>
            <a:ext cx="2306761" cy="3186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8000" tIns="10800" rIns="1800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Давать_молоко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()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5314" name="Text Box 18"/>
          <p:cNvSpPr txBox="1">
            <a:spLocks noChangeArrowheads="1"/>
          </p:cNvSpPr>
          <p:nvPr/>
        </p:nvSpPr>
        <p:spPr bwMode="auto">
          <a:xfrm>
            <a:off x="6473200" y="2907123"/>
            <a:ext cx="1932016" cy="45774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8000" tIns="0" rIns="1800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Птица</a:t>
            </a:r>
            <a:endParaRPr kumimoji="0" lang="ru-RU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5313" name="Text Box 17"/>
          <p:cNvSpPr txBox="1">
            <a:spLocks noChangeArrowheads="1"/>
          </p:cNvSpPr>
          <p:nvPr/>
        </p:nvSpPr>
        <p:spPr bwMode="auto">
          <a:xfrm>
            <a:off x="6473200" y="3364867"/>
            <a:ext cx="1932016" cy="62645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8000" tIns="10800" rIns="1800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Оперение</a:t>
            </a:r>
            <a:endParaRPr kumimoji="0" lang="ru-RU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Клюв</a:t>
            </a:r>
            <a:endParaRPr kumimoji="0" lang="ru-RU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5312" name="Text Box 16"/>
          <p:cNvSpPr txBox="1">
            <a:spLocks noChangeArrowheads="1"/>
          </p:cNvSpPr>
          <p:nvPr/>
        </p:nvSpPr>
        <p:spPr bwMode="auto">
          <a:xfrm>
            <a:off x="6473200" y="3991326"/>
            <a:ext cx="1932016" cy="62645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8000" tIns="10800" rIns="1800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Летать()</a:t>
            </a:r>
            <a:endParaRPr kumimoji="0" lang="ru-RU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Нести_яйца()</a:t>
            </a:r>
            <a:endParaRPr kumimoji="0" lang="ru-RU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5309" name="Text Box 13"/>
          <p:cNvSpPr txBox="1">
            <a:spLocks noChangeArrowheads="1"/>
          </p:cNvSpPr>
          <p:nvPr/>
        </p:nvSpPr>
        <p:spPr bwMode="auto">
          <a:xfrm>
            <a:off x="428596" y="4964656"/>
            <a:ext cx="1714512" cy="43941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8000" tIns="0" rIns="1800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Кошка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5308" name="Text Box 12"/>
          <p:cNvSpPr txBox="1">
            <a:spLocks noChangeArrowheads="1"/>
          </p:cNvSpPr>
          <p:nvPr/>
        </p:nvSpPr>
        <p:spPr bwMode="auto">
          <a:xfrm>
            <a:off x="428596" y="5404075"/>
            <a:ext cx="1714512" cy="3186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8000" tIns="10800" rIns="1800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Цвет глаз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5307" name="Text Box 11"/>
          <p:cNvSpPr txBox="1">
            <a:spLocks noChangeArrowheads="1"/>
          </p:cNvSpPr>
          <p:nvPr/>
        </p:nvSpPr>
        <p:spPr bwMode="auto">
          <a:xfrm>
            <a:off x="428596" y="5731499"/>
            <a:ext cx="1714512" cy="62645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8000" tIns="10800" rIns="1800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Играть()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Ловить(Мышь)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5305" name="Text Box 9"/>
          <p:cNvSpPr txBox="1">
            <a:spLocks noChangeArrowheads="1"/>
          </p:cNvSpPr>
          <p:nvPr/>
        </p:nvSpPr>
        <p:spPr bwMode="auto">
          <a:xfrm>
            <a:off x="2829601" y="4964657"/>
            <a:ext cx="1557642" cy="39015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8000" tIns="0" rIns="1800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Корова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2829601" y="5354813"/>
            <a:ext cx="1557642" cy="3186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8000" tIns="10800" rIns="1800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Рога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2829600" y="5681917"/>
            <a:ext cx="1557643" cy="3186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8000" tIns="10800" rIns="1800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Доить()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6473199" y="5178970"/>
            <a:ext cx="1932016" cy="4841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8000" tIns="0" rIns="1800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Канарейка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6473199" y="5663150"/>
            <a:ext cx="1932016" cy="3186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8000" tIns="10800" rIns="1800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6473199" y="5981832"/>
            <a:ext cx="1932016" cy="3186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8000" tIns="10800" rIns="1800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Петь()</a:t>
            </a:r>
            <a:endParaRPr kumimoji="0" lang="ru-RU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cxnSp>
        <p:nvCxnSpPr>
          <p:cNvPr id="32" name="Shape 31"/>
          <p:cNvCxnSpPr>
            <a:stCxn id="55314" idx="0"/>
            <a:endCxn id="55320" idx="3"/>
          </p:cNvCxnSpPr>
          <p:nvPr/>
        </p:nvCxnSpPr>
        <p:spPr>
          <a:xfrm rot="16200000" flipV="1">
            <a:off x="6460509" y="1928424"/>
            <a:ext cx="659992" cy="1297406"/>
          </a:xfrm>
          <a:prstGeom prst="bentConnector2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Равнобедренный треугольник 29"/>
          <p:cNvSpPr/>
          <p:nvPr/>
        </p:nvSpPr>
        <p:spPr>
          <a:xfrm rot="16200000">
            <a:off x="6130524" y="2139973"/>
            <a:ext cx="236873" cy="21431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4" name="Shape 33"/>
          <p:cNvCxnSpPr>
            <a:stCxn id="55317" idx="0"/>
            <a:endCxn id="55320" idx="1"/>
          </p:cNvCxnSpPr>
          <p:nvPr/>
        </p:nvCxnSpPr>
        <p:spPr>
          <a:xfrm rot="5400000" flipH="1" flipV="1">
            <a:off x="2476142" y="1893280"/>
            <a:ext cx="659992" cy="1367695"/>
          </a:xfrm>
          <a:prstGeom prst="bentConnector2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Равнобедренный треугольник 34"/>
          <p:cNvSpPr/>
          <p:nvPr/>
        </p:nvSpPr>
        <p:spPr>
          <a:xfrm rot="5400000" flipH="1">
            <a:off x="3264392" y="2139972"/>
            <a:ext cx="236873" cy="21431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7" name="Прямая соединительная линия 36"/>
          <p:cNvCxnSpPr>
            <a:stCxn id="55301" idx="0"/>
            <a:endCxn id="55312" idx="2"/>
          </p:cNvCxnSpPr>
          <p:nvPr/>
        </p:nvCxnSpPr>
        <p:spPr>
          <a:xfrm rot="5400000" flipH="1" flipV="1">
            <a:off x="7158615" y="4898378"/>
            <a:ext cx="561185" cy="1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Равнобедренный треугольник 37"/>
          <p:cNvSpPr/>
          <p:nvPr/>
        </p:nvSpPr>
        <p:spPr>
          <a:xfrm>
            <a:off x="7320769" y="4617785"/>
            <a:ext cx="236873" cy="21431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0" name="Соединительная линия уступом 39"/>
          <p:cNvCxnSpPr>
            <a:stCxn id="55309" idx="0"/>
            <a:endCxn id="55315" idx="2"/>
          </p:cNvCxnSpPr>
          <p:nvPr/>
        </p:nvCxnSpPr>
        <p:spPr>
          <a:xfrm rot="5400000" flipH="1" flipV="1">
            <a:off x="1334405" y="4176771"/>
            <a:ext cx="739333" cy="836439"/>
          </a:xfrm>
          <a:prstGeom prst="bentConnector3">
            <a:avLst>
              <a:gd name="adj1" fmla="val 50000"/>
            </a:avLst>
          </a:prstGeom>
          <a:ln w="285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Соединительная линия уступом 41"/>
          <p:cNvCxnSpPr>
            <a:stCxn id="55305" idx="0"/>
            <a:endCxn id="55315" idx="2"/>
          </p:cNvCxnSpPr>
          <p:nvPr/>
        </p:nvCxnSpPr>
        <p:spPr>
          <a:xfrm rot="16200000" flipV="1">
            <a:off x="2495690" y="3851924"/>
            <a:ext cx="739334" cy="1486131"/>
          </a:xfrm>
          <a:prstGeom prst="bentConnector3">
            <a:avLst>
              <a:gd name="adj1" fmla="val 50000"/>
            </a:avLst>
          </a:prstGeom>
          <a:ln w="285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Равнобедренный треугольник 42"/>
          <p:cNvSpPr/>
          <p:nvPr/>
        </p:nvSpPr>
        <p:spPr>
          <a:xfrm>
            <a:off x="2003854" y="4225323"/>
            <a:ext cx="236873" cy="21431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/>
          <p:cNvSpPr txBox="1"/>
          <p:nvPr/>
        </p:nvSpPr>
        <p:spPr>
          <a:xfrm>
            <a:off x="674289" y="984577"/>
            <a:ext cx="81248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2000" b="1" dirty="0"/>
              <a:t>Классы-потомки</a:t>
            </a:r>
            <a:r>
              <a:rPr lang="ru-RU" sz="2000" dirty="0"/>
              <a:t> могут использовать методы и атрибуты </a:t>
            </a:r>
            <a:r>
              <a:rPr lang="ru-RU" sz="2000" b="1" dirty="0"/>
              <a:t>класса-предка</a:t>
            </a:r>
            <a:r>
              <a:rPr lang="ru-RU" sz="2000" dirty="0"/>
              <a:t> как свои собственные. Если у нескольких классов есть общие атрибуты и методы, то их можно вынести в один класс-предок. 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Абстрактные классы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135</a:t>
            </a:fld>
            <a:endParaRPr lang="ru-RU"/>
          </a:p>
        </p:txBody>
      </p:sp>
      <p:sp>
        <p:nvSpPr>
          <p:cNvPr id="4" name="Text Box 24"/>
          <p:cNvSpPr txBox="1">
            <a:spLocks noChangeArrowheads="1"/>
          </p:cNvSpPr>
          <p:nvPr/>
        </p:nvSpPr>
        <p:spPr bwMode="auto">
          <a:xfrm>
            <a:off x="4231213" y="1500174"/>
            <a:ext cx="1937436" cy="1035851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Фигура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Площадь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i="1" dirty="0">
                <a:cs typeface="Arial" pitchFamily="34" charset="0"/>
              </a:rPr>
              <a:t>Периметр</a:t>
            </a:r>
            <a:endParaRPr kumimoji="0" lang="ru-RU" sz="200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" name="Text Box 21"/>
          <p:cNvSpPr txBox="1">
            <a:spLocks noChangeArrowheads="1"/>
          </p:cNvSpPr>
          <p:nvPr/>
        </p:nvSpPr>
        <p:spPr bwMode="auto">
          <a:xfrm>
            <a:off x="3261518" y="3404352"/>
            <a:ext cx="1486364" cy="88190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8000" tIns="0" rIns="1800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Круг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>
                <a:cs typeface="Times New Roman" pitchFamily="18" charset="0"/>
              </a:rPr>
              <a:t>Площадь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Периметр</a:t>
            </a:r>
            <a:endParaRPr kumimoji="0" lang="ru-RU" sz="20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6" name="Text Box 18"/>
          <p:cNvSpPr txBox="1">
            <a:spLocks noChangeArrowheads="1"/>
          </p:cNvSpPr>
          <p:nvPr/>
        </p:nvSpPr>
        <p:spPr bwMode="auto">
          <a:xfrm>
            <a:off x="5500694" y="3404352"/>
            <a:ext cx="2004569" cy="43149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ea typeface="Times New Roman" pitchFamily="18" charset="0"/>
                <a:cs typeface="Times New Roman" pitchFamily="18" charset="0"/>
              </a:rPr>
              <a:t>Многоугольник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4349648" y="4689962"/>
            <a:ext cx="1937437" cy="9361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8000" tIns="0" rIns="1800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Прямоугольник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cs typeface="Times New Roman" pitchFamily="18" charset="0"/>
              </a:rPr>
              <a:t>Площадь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cs typeface="Times New Roman" pitchFamily="18" charset="0"/>
              </a:rPr>
              <a:t>Периметр</a:t>
            </a:r>
            <a:endParaRPr lang="ru-RU" sz="2000" dirty="0">
              <a:cs typeface="Arial" pitchFamily="34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6683725" y="4689962"/>
            <a:ext cx="1643074" cy="9361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8000" tIns="0" rIns="1800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Треугольник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cs typeface="Times New Roman" pitchFamily="18" charset="0"/>
              </a:rPr>
              <a:t>Площадь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cs typeface="Times New Roman" pitchFamily="18" charset="0"/>
              </a:rPr>
              <a:t>Периметр</a:t>
            </a:r>
            <a:endParaRPr lang="ru-RU" sz="2000" dirty="0">
              <a:cs typeface="Arial" pitchFamily="34" charset="0"/>
            </a:endParaRPr>
          </a:p>
        </p:txBody>
      </p:sp>
      <p:cxnSp>
        <p:nvCxnSpPr>
          <p:cNvPr id="12" name="Соединительная линия уступом 11"/>
          <p:cNvCxnSpPr>
            <a:stCxn id="7" idx="0"/>
            <a:endCxn id="10" idx="3"/>
          </p:cNvCxnSpPr>
          <p:nvPr/>
        </p:nvCxnSpPr>
        <p:spPr>
          <a:xfrm rot="5400000" flipH="1" flipV="1">
            <a:off x="5552648" y="3837661"/>
            <a:ext cx="618020" cy="1086582"/>
          </a:xfrm>
          <a:prstGeom prst="bentConnector3">
            <a:avLst>
              <a:gd name="adj1" fmla="val 50000"/>
            </a:avLst>
          </a:prstGeom>
          <a:ln w="285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Соединительная линия уступом 12"/>
          <p:cNvCxnSpPr>
            <a:stCxn id="5" idx="0"/>
            <a:endCxn id="4" idx="2"/>
          </p:cNvCxnSpPr>
          <p:nvPr/>
        </p:nvCxnSpPr>
        <p:spPr>
          <a:xfrm rot="5400000" flipH="1" flipV="1">
            <a:off x="4168152" y="2372574"/>
            <a:ext cx="868327" cy="1195231"/>
          </a:xfrm>
          <a:prstGeom prst="bentConnector3">
            <a:avLst>
              <a:gd name="adj1" fmla="val 50000"/>
            </a:avLst>
          </a:prstGeom>
          <a:ln w="285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Соединительная линия уступом 13"/>
          <p:cNvCxnSpPr>
            <a:stCxn id="6" idx="0"/>
            <a:endCxn id="4" idx="2"/>
          </p:cNvCxnSpPr>
          <p:nvPr/>
        </p:nvCxnSpPr>
        <p:spPr>
          <a:xfrm rot="16200000" flipV="1">
            <a:off x="5417292" y="2318665"/>
            <a:ext cx="868327" cy="1303048"/>
          </a:xfrm>
          <a:prstGeom prst="bentConnector3">
            <a:avLst>
              <a:gd name="adj1" fmla="val 50000"/>
            </a:avLst>
          </a:prstGeom>
          <a:ln w="285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Равнобедренный треугольник 15"/>
          <p:cNvSpPr/>
          <p:nvPr/>
        </p:nvSpPr>
        <p:spPr>
          <a:xfrm>
            <a:off x="5081494" y="2536027"/>
            <a:ext cx="236873" cy="21431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6286512" y="3857628"/>
            <a:ext cx="236873" cy="21431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4" name="Соединительная линия уступом 33"/>
          <p:cNvCxnSpPr>
            <a:stCxn id="8" idx="0"/>
            <a:endCxn id="10" idx="3"/>
          </p:cNvCxnSpPr>
          <p:nvPr/>
        </p:nvCxnSpPr>
        <p:spPr>
          <a:xfrm rot="16200000" flipV="1">
            <a:off x="6646096" y="3830795"/>
            <a:ext cx="618020" cy="1100313"/>
          </a:xfrm>
          <a:prstGeom prst="bentConnector3">
            <a:avLst>
              <a:gd name="adj1" fmla="val 50000"/>
            </a:avLst>
          </a:prstGeom>
          <a:ln w="285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Выноска 1 (без границы) 50"/>
          <p:cNvSpPr/>
          <p:nvPr/>
        </p:nvSpPr>
        <p:spPr>
          <a:xfrm>
            <a:off x="453609" y="1500174"/>
            <a:ext cx="3143272" cy="1643074"/>
          </a:xfrm>
          <a:prstGeom prst="callout1">
            <a:avLst>
              <a:gd name="adj1" fmla="val 26638"/>
              <a:gd name="adj2" fmla="val 101009"/>
              <a:gd name="adj3" fmla="val 19657"/>
              <a:gd name="adj4" fmla="val 119756"/>
            </a:avLst>
          </a:prstGeom>
          <a:ln>
            <a:headEnd type="none" w="med" len="med"/>
            <a:tailEnd type="arrow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ru-RU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абстрактный класс</a:t>
            </a:r>
          </a:p>
          <a:p>
            <a:pPr algn="r"/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У всех фигур есть площадь и периметр, но формула известна только для какой-то конкретной фигуры</a:t>
            </a:r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>
            <a:off x="4231213" y="1857364"/>
            <a:ext cx="1937436" cy="0"/>
          </a:xfrm>
          <a:prstGeom prst="line">
            <a:avLst/>
          </a:prstGeom>
          <a:ln w="19050"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0800000" flipH="1">
            <a:off x="3261518" y="3714752"/>
            <a:ext cx="1486364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4349649" y="5000636"/>
            <a:ext cx="1937436" cy="1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6683725" y="5000635"/>
            <a:ext cx="1643074" cy="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Полиморфизм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136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42910" y="6143644"/>
            <a:ext cx="764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i="1" dirty="0"/>
              <a:t>Примечание: В биологии и химии у этого термина другой смысл.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2910" y="984436"/>
            <a:ext cx="7929618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2000" b="1" dirty="0"/>
              <a:t>Полиморфизм </a:t>
            </a:r>
            <a:r>
              <a:rPr lang="ru-RU" sz="2000" dirty="0"/>
              <a:t>(многообразие) имеет несколько значений.</a:t>
            </a:r>
          </a:p>
          <a:p>
            <a:pPr algn="just"/>
            <a:r>
              <a:rPr lang="ru-RU" sz="2000" dirty="0"/>
              <a:t>Общий смысл – методы разных классов или разные методы одного класса могут называться одинаково и решать одни и те же задачи, т.е. </a:t>
            </a:r>
            <a:r>
              <a:rPr lang="ru-RU" sz="2000" b="1" i="1" dirty="0"/>
              <a:t>реализовывать сходное поведение</a:t>
            </a:r>
            <a:r>
              <a:rPr lang="ru-RU" sz="2000" dirty="0"/>
              <a:t>. При этом пользователь не должен даже замечать разницы, как будто это одно и то же.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42910" y="2786058"/>
            <a:ext cx="7929618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2000" dirty="0"/>
              <a:t>Пример: Если вы можете </a:t>
            </a:r>
            <a:r>
              <a:rPr lang="ru-RU" sz="2000" b="1" dirty="0"/>
              <a:t>сидеть</a:t>
            </a:r>
            <a:r>
              <a:rPr lang="ru-RU" sz="2000" dirty="0"/>
              <a:t>, то вы можете сидеть </a:t>
            </a:r>
            <a:r>
              <a:rPr lang="ru-RU" sz="2000" i="1" dirty="0"/>
              <a:t>на табурете</a:t>
            </a:r>
            <a:r>
              <a:rPr lang="ru-RU" sz="2000" dirty="0"/>
              <a:t>, </a:t>
            </a:r>
            <a:r>
              <a:rPr lang="ru-RU" sz="2000" i="1" dirty="0"/>
              <a:t>стуле</a:t>
            </a:r>
            <a:r>
              <a:rPr lang="ru-RU" sz="2000" dirty="0"/>
              <a:t>, </a:t>
            </a:r>
            <a:r>
              <a:rPr lang="ru-RU" sz="2000" i="1" dirty="0"/>
              <a:t>кресле</a:t>
            </a:r>
            <a:r>
              <a:rPr lang="ru-RU" sz="2000" dirty="0"/>
              <a:t>, </a:t>
            </a:r>
            <a:r>
              <a:rPr lang="ru-RU" sz="2000" i="1" dirty="0"/>
              <a:t>лавке</a:t>
            </a:r>
            <a:r>
              <a:rPr lang="ru-RU" sz="2000" dirty="0"/>
              <a:t>, </a:t>
            </a:r>
            <a:r>
              <a:rPr lang="ru-RU" sz="2000" i="1" dirty="0"/>
              <a:t>столе</a:t>
            </a:r>
            <a:r>
              <a:rPr lang="ru-RU" sz="2000" dirty="0"/>
              <a:t>, </a:t>
            </a:r>
            <a:r>
              <a:rPr lang="ru-RU" sz="2000" i="1" dirty="0"/>
              <a:t>лошади</a:t>
            </a:r>
            <a:r>
              <a:rPr lang="ru-RU" sz="2000" dirty="0"/>
              <a:t>, </a:t>
            </a:r>
            <a:r>
              <a:rPr lang="ru-RU" sz="2000" i="1" dirty="0"/>
              <a:t>телеге</a:t>
            </a:r>
            <a:r>
              <a:rPr lang="ru-RU" sz="2000" dirty="0"/>
              <a:t>, </a:t>
            </a:r>
            <a:r>
              <a:rPr lang="ru-RU" sz="2000" i="1" dirty="0"/>
              <a:t>земле</a:t>
            </a:r>
            <a:r>
              <a:rPr lang="ru-RU" sz="2000" dirty="0"/>
              <a:t> или </a:t>
            </a:r>
            <a:r>
              <a:rPr lang="ru-RU" sz="2000" i="1" dirty="0"/>
              <a:t>на ветке</a:t>
            </a:r>
            <a:r>
              <a:rPr lang="ru-RU" sz="2000" dirty="0"/>
              <a:t>. Вам не надо для этого дополнительно учиться или менять форму тела. Достаточно знать, что то, что перед вами, пригодно для сидения.</a:t>
            </a:r>
          </a:p>
          <a:p>
            <a:pPr algn="just">
              <a:spcAft>
                <a:spcPts val="600"/>
              </a:spcAft>
            </a:pPr>
            <a:r>
              <a:rPr lang="ru-RU" sz="2000" dirty="0"/>
              <a:t>С другой стороны, сидеть может </a:t>
            </a:r>
            <a:r>
              <a:rPr lang="ru-RU" sz="2000" i="1" dirty="0"/>
              <a:t>человек</a:t>
            </a:r>
            <a:r>
              <a:rPr lang="ru-RU" sz="2000" dirty="0"/>
              <a:t>, </a:t>
            </a:r>
            <a:r>
              <a:rPr lang="ru-RU" sz="2000" i="1" dirty="0"/>
              <a:t>кошка</a:t>
            </a:r>
            <a:r>
              <a:rPr lang="ru-RU" sz="2000" dirty="0"/>
              <a:t>, </a:t>
            </a:r>
            <a:r>
              <a:rPr lang="ru-RU" sz="2000" i="1" dirty="0"/>
              <a:t>птица</a:t>
            </a:r>
            <a:r>
              <a:rPr lang="ru-RU" sz="2000" dirty="0"/>
              <a:t>, </a:t>
            </a:r>
            <a:r>
              <a:rPr lang="ru-RU" sz="2000" i="1" dirty="0"/>
              <a:t>кукла</a:t>
            </a:r>
            <a:r>
              <a:rPr lang="ru-RU" sz="2000" dirty="0"/>
              <a:t> и т.д. (разные классы с одинаковым методом).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42910" y="4985105"/>
            <a:ext cx="79296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Иногда он даже не связан с классами. Например, оператор «+» :</a:t>
            </a:r>
          </a:p>
          <a:p>
            <a:pPr marL="355600"/>
            <a:r>
              <a:rPr lang="en-US" sz="2000" dirty="0">
                <a:latin typeface="Courier New" pitchFamily="49" charset="0"/>
                <a:cs typeface="Courier New" pitchFamily="49" charset="0"/>
              </a:rPr>
              <a:t>1 + 2 = 4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  <a:p>
            <a:pPr marL="355600"/>
            <a:r>
              <a:rPr lang="en-US" sz="2000" dirty="0">
                <a:latin typeface="Courier New" pitchFamily="49" charset="0"/>
                <a:cs typeface="Courier New" pitchFamily="49" charset="0"/>
              </a:rPr>
              <a:t>"1"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+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"2"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"12"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Полиморфизм - 1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137</a:t>
            </a:fld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42910" y="1214422"/>
            <a:ext cx="57864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2000" dirty="0"/>
              <a:t>В одном классе могут быть </a:t>
            </a:r>
            <a:r>
              <a:rPr lang="ru-RU" sz="2000" b="1" dirty="0"/>
              <a:t>методы с одинаковым именем, но разными параметрами</a:t>
            </a: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3071802" y="2621335"/>
            <a:ext cx="2928958" cy="3571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8000" tIns="0" rIns="1800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Кошка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3071802" y="2978524"/>
            <a:ext cx="2928958" cy="3186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8000" tIns="10800" rIns="1800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…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3071802" y="3286124"/>
            <a:ext cx="2928958" cy="185756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8000" tIns="10800" rIns="1800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cs typeface="Arial" pitchFamily="34" charset="0"/>
              </a:rPr>
              <a:t>Играть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()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cs typeface="Arial" pitchFamily="34" charset="0"/>
              </a:rPr>
              <a:t>Играть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(Бантик, Человек)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Arial" pitchFamily="34" charset="0"/>
              </a:rPr>
              <a:t>Ловить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(Мышь)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Arial" pitchFamily="34" charset="0"/>
              </a:rPr>
              <a:t>Ловить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(Птица)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Arial" pitchFamily="34" charset="0"/>
              </a:rPr>
              <a:t>Ловить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(Хвост)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lang="ru-RU" sz="2000" dirty="0">
                <a:latin typeface="Calibri" pitchFamily="34" charset="0"/>
                <a:cs typeface="Arial" pitchFamily="34" charset="0"/>
              </a:rPr>
              <a:t>...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0770" name="AutoShape 2" descr="https://zabavnik.club/wp-content/uploads/Kartinki_2161_26041639.pn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60772" name="Picture 4" descr="http://x-vinil.ru/img/stickers/A-3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40" y="963530"/>
            <a:ext cx="2214558" cy="13434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Полиморфизм - 2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138</a:t>
            </a:fld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42910" y="1214422"/>
            <a:ext cx="7929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 algn="just">
              <a:spcAft>
                <a:spcPts val="600"/>
              </a:spcAft>
            </a:pPr>
            <a:r>
              <a:rPr lang="ru-RU" sz="2000" dirty="0"/>
              <a:t>Потомки могут </a:t>
            </a:r>
            <a:r>
              <a:rPr lang="ru-RU" sz="2000" b="1" dirty="0"/>
              <a:t>переопределять (изменять)</a:t>
            </a:r>
            <a:r>
              <a:rPr lang="ru-RU" sz="2000" dirty="0"/>
              <a:t> поведение класса-предка.</a:t>
            </a:r>
          </a:p>
        </p:txBody>
      </p:sp>
      <p:sp>
        <p:nvSpPr>
          <p:cNvPr id="17" name="Text Box 24"/>
          <p:cNvSpPr txBox="1">
            <a:spLocks noChangeArrowheads="1"/>
          </p:cNvSpPr>
          <p:nvPr/>
        </p:nvSpPr>
        <p:spPr bwMode="auto">
          <a:xfrm>
            <a:off x="3213066" y="1866401"/>
            <a:ext cx="2651816" cy="30607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8000" tIns="0" rIns="1800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Домашнее животное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8" name="Text Box 23"/>
          <p:cNvSpPr txBox="1">
            <a:spLocks noChangeArrowheads="1"/>
          </p:cNvSpPr>
          <p:nvPr/>
        </p:nvSpPr>
        <p:spPr bwMode="auto">
          <a:xfrm>
            <a:off x="3213066" y="2168032"/>
            <a:ext cx="2651815" cy="3186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8000" tIns="10800" rIns="1800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…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3213067" y="2486714"/>
            <a:ext cx="2651815" cy="62645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8000" tIns="10800" rIns="1800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  <a:t>Есть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(Еда)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Спать()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23" name="Text Box 13"/>
          <p:cNvSpPr txBox="1">
            <a:spLocks noChangeArrowheads="1"/>
          </p:cNvSpPr>
          <p:nvPr/>
        </p:nvSpPr>
        <p:spPr bwMode="auto">
          <a:xfrm>
            <a:off x="2024673" y="4017742"/>
            <a:ext cx="1714512" cy="43941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8000" tIns="0" rIns="1800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Кошка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24" name="Text Box 12"/>
          <p:cNvSpPr txBox="1">
            <a:spLocks noChangeArrowheads="1"/>
          </p:cNvSpPr>
          <p:nvPr/>
        </p:nvSpPr>
        <p:spPr bwMode="auto">
          <a:xfrm>
            <a:off x="2024673" y="4457161"/>
            <a:ext cx="1714512" cy="3186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8000" tIns="10800" rIns="1800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…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2024673" y="4744349"/>
            <a:ext cx="1714512" cy="3186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8000" tIns="10800" rIns="1800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  <a:t>Есть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(Еда)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5382260" y="4017742"/>
            <a:ext cx="1557642" cy="39015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8000" tIns="0" rIns="1800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Корова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5382260" y="4407898"/>
            <a:ext cx="1557642" cy="3186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8000" tIns="10800" rIns="1800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…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5382259" y="4735002"/>
            <a:ext cx="1557643" cy="3186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8000" tIns="10800" rIns="1800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Есть</a:t>
            </a:r>
            <a:r>
              <a:rPr lang="ru-RU" sz="2000" dirty="0">
                <a:ea typeface="Times New Roman" pitchFamily="18" charset="0"/>
                <a:cs typeface="Times New Roman" pitchFamily="18" charset="0"/>
              </a:rPr>
              <a:t>(Еда)</a:t>
            </a:r>
            <a:endParaRPr lang="ru-RU" sz="2000" dirty="0">
              <a:cs typeface="Arial" pitchFamily="34" charset="0"/>
            </a:endParaRPr>
          </a:p>
        </p:txBody>
      </p:sp>
      <p:cxnSp>
        <p:nvCxnSpPr>
          <p:cNvPr id="31" name="Соединительная линия уступом 30"/>
          <p:cNvCxnSpPr>
            <a:stCxn id="23" idx="0"/>
            <a:endCxn id="19" idx="2"/>
          </p:cNvCxnSpPr>
          <p:nvPr/>
        </p:nvCxnSpPr>
        <p:spPr>
          <a:xfrm rot="5400000" flipH="1" flipV="1">
            <a:off x="3258168" y="2736935"/>
            <a:ext cx="904569" cy="1657046"/>
          </a:xfrm>
          <a:prstGeom prst="bentConnector3">
            <a:avLst>
              <a:gd name="adj1" fmla="val 50000"/>
            </a:avLst>
          </a:prstGeom>
          <a:ln w="285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Соединительная линия уступом 31"/>
          <p:cNvCxnSpPr>
            <a:stCxn id="26" idx="0"/>
            <a:endCxn id="19" idx="2"/>
          </p:cNvCxnSpPr>
          <p:nvPr/>
        </p:nvCxnSpPr>
        <p:spPr>
          <a:xfrm rot="16200000" flipV="1">
            <a:off x="4897744" y="2754405"/>
            <a:ext cx="904569" cy="1622106"/>
          </a:xfrm>
          <a:prstGeom prst="bentConnector3">
            <a:avLst>
              <a:gd name="adj1" fmla="val 50000"/>
            </a:avLst>
          </a:prstGeom>
          <a:ln w="285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Равнобедренный треугольник 37"/>
          <p:cNvSpPr/>
          <p:nvPr/>
        </p:nvSpPr>
        <p:spPr>
          <a:xfrm>
            <a:off x="4420539" y="3113174"/>
            <a:ext cx="236873" cy="21431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TextBox 40"/>
          <p:cNvSpPr txBox="1"/>
          <p:nvPr/>
        </p:nvSpPr>
        <p:spPr>
          <a:xfrm>
            <a:off x="714348" y="5364320"/>
            <a:ext cx="76438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2000" dirty="0"/>
              <a:t>Кошка, корова и условное домашнее животное могут есть, но едят они по-разному.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6" name="Picture 4" descr="http://2d.by/wallpapers/thumb/s/sportk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4000525"/>
            <a:ext cx="2109301" cy="121444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Полиморфизм - 3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139</a:t>
            </a:fld>
            <a:endParaRPr lang="ru-RU"/>
          </a:p>
        </p:txBody>
      </p:sp>
      <p:pic>
        <p:nvPicPr>
          <p:cNvPr id="54274" name="Picture 2" descr="http://www.activeclub.com.ua/in/foto/10309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099176"/>
            <a:ext cx="1857388" cy="1515629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014594" y="1214422"/>
            <a:ext cx="56436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2000" dirty="0"/>
              <a:t>Разные классы (совсем разные) могут выполнять одни и те же функции (иметь одинаковые методы, реализовывать </a:t>
            </a:r>
            <a:r>
              <a:rPr lang="ru-RU" sz="2000" b="1" i="1" dirty="0"/>
              <a:t>общий интерфейс</a:t>
            </a:r>
            <a:r>
              <a:rPr lang="ru-RU" sz="2000" dirty="0"/>
              <a:t>)</a:t>
            </a:r>
          </a:p>
        </p:txBody>
      </p:sp>
      <p:sp>
        <p:nvSpPr>
          <p:cNvPr id="11" name="Овал 10"/>
          <p:cNvSpPr/>
          <p:nvPr/>
        </p:nvSpPr>
        <p:spPr>
          <a:xfrm>
            <a:off x="285720" y="2885126"/>
            <a:ext cx="2357454" cy="78581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средство передвижения</a:t>
            </a:r>
          </a:p>
        </p:txBody>
      </p:sp>
      <p:sp>
        <p:nvSpPr>
          <p:cNvPr id="12" name="Стрелка вниз 11"/>
          <p:cNvSpPr/>
          <p:nvPr/>
        </p:nvSpPr>
        <p:spPr>
          <a:xfrm>
            <a:off x="1214414" y="2599374"/>
            <a:ext cx="428628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верх 12"/>
          <p:cNvSpPr/>
          <p:nvPr/>
        </p:nvSpPr>
        <p:spPr>
          <a:xfrm>
            <a:off x="1214414" y="3714773"/>
            <a:ext cx="428628" cy="28575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3143240" y="5214971"/>
            <a:ext cx="25722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2000" dirty="0"/>
              <a:t>Это </a:t>
            </a:r>
            <a:r>
              <a:rPr lang="ru-RU" sz="2000" b="1" i="1" dirty="0"/>
              <a:t>не</a:t>
            </a:r>
            <a:r>
              <a:rPr lang="ru-RU" sz="2000" dirty="0"/>
              <a:t> наследование!</a:t>
            </a:r>
          </a:p>
        </p:txBody>
      </p:sp>
      <p:sp>
        <p:nvSpPr>
          <p:cNvPr id="15873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8731" name="Text Box 11"/>
          <p:cNvSpPr txBox="1">
            <a:spLocks noChangeArrowheads="1"/>
          </p:cNvSpPr>
          <p:nvPr/>
        </p:nvSpPr>
        <p:spPr bwMode="auto">
          <a:xfrm>
            <a:off x="6832569" y="2876750"/>
            <a:ext cx="1825627" cy="3759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8000" tIns="0" rIns="1800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Ловушка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58730" name="Text Box 10"/>
          <p:cNvSpPr txBox="1">
            <a:spLocks noChangeArrowheads="1"/>
          </p:cNvSpPr>
          <p:nvPr/>
        </p:nvSpPr>
        <p:spPr bwMode="auto">
          <a:xfrm>
            <a:off x="6832569" y="3252732"/>
            <a:ext cx="1825627" cy="3186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8000" tIns="10800" rIns="1800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Приманка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58729" name="Text Box 9"/>
          <p:cNvSpPr txBox="1">
            <a:spLocks noChangeArrowheads="1"/>
          </p:cNvSpPr>
          <p:nvPr/>
        </p:nvSpPr>
        <p:spPr bwMode="auto">
          <a:xfrm>
            <a:off x="6832569" y="3536175"/>
            <a:ext cx="1825627" cy="3186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8000" tIns="10800" rIns="1800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  <a:t>Ловить (Мышь)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58728" name="Text Box 8"/>
          <p:cNvSpPr txBox="1">
            <a:spLocks noChangeArrowheads="1"/>
          </p:cNvSpPr>
          <p:nvPr/>
        </p:nvSpPr>
        <p:spPr bwMode="auto">
          <a:xfrm>
            <a:off x="2871718" y="2854725"/>
            <a:ext cx="2000264" cy="36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8000" tIns="0" rIns="1800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Кошка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58727" name="Text Box 7"/>
          <p:cNvSpPr txBox="1">
            <a:spLocks noChangeArrowheads="1"/>
          </p:cNvSpPr>
          <p:nvPr/>
        </p:nvSpPr>
        <p:spPr bwMode="auto">
          <a:xfrm>
            <a:off x="2871718" y="3214725"/>
            <a:ext cx="2000264" cy="3186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8000" tIns="10800" rIns="1800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>
                <a:cs typeface="Times New Roman" pitchFamily="18" charset="0"/>
              </a:rPr>
              <a:t>…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58726" name="Text Box 6"/>
          <p:cNvSpPr txBox="1">
            <a:spLocks noChangeArrowheads="1"/>
          </p:cNvSpPr>
          <p:nvPr/>
        </p:nvSpPr>
        <p:spPr bwMode="auto">
          <a:xfrm>
            <a:off x="2871718" y="3533407"/>
            <a:ext cx="2000264" cy="9342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8000" tIns="10800" rIns="1800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  <a:t>Ловить (Мышь)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Ловить (Птица)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Ловить (Хвост)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58725" name="Oval 5"/>
          <p:cNvSpPr>
            <a:spLocks noChangeArrowheads="1"/>
          </p:cNvSpPr>
          <p:nvPr/>
        </p:nvSpPr>
        <p:spPr bwMode="auto">
          <a:xfrm>
            <a:off x="5593329" y="2783287"/>
            <a:ext cx="509948" cy="51105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/>
          </a:p>
        </p:txBody>
      </p:sp>
      <p:sp>
        <p:nvSpPr>
          <p:cNvPr id="158724" name="Text Box 4"/>
          <p:cNvSpPr txBox="1">
            <a:spLocks noChangeArrowheads="1"/>
          </p:cNvSpPr>
          <p:nvPr/>
        </p:nvSpPr>
        <p:spPr bwMode="auto">
          <a:xfrm>
            <a:off x="5229172" y="3332766"/>
            <a:ext cx="141290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Мышеловка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58723" name="AutoShape 3"/>
          <p:cNvSpPr>
            <a:spLocks noChangeShapeType="1"/>
          </p:cNvSpPr>
          <p:nvPr/>
        </p:nvSpPr>
        <p:spPr bwMode="auto">
          <a:xfrm>
            <a:off x="4871982" y="3069039"/>
            <a:ext cx="721347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prstDash val="dash"/>
            <a:round/>
            <a:headEnd type="none" w="med" len="med"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/>
          </a:p>
        </p:txBody>
      </p:sp>
      <p:sp>
        <p:nvSpPr>
          <p:cNvPr id="158722" name="AutoShape 2"/>
          <p:cNvSpPr>
            <a:spLocks noChangeShapeType="1"/>
          </p:cNvSpPr>
          <p:nvPr/>
        </p:nvSpPr>
        <p:spPr bwMode="auto">
          <a:xfrm flipH="1" flipV="1">
            <a:off x="6103272" y="3069039"/>
            <a:ext cx="729295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prstDash val="dash"/>
            <a:round/>
            <a:headEnd type="none" w="med" len="med"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Ввод-вывод данных в консоль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654755" y="1412776"/>
            <a:ext cx="79208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ru-RU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считывает один символ</a:t>
            </a:r>
          </a:p>
          <a:p>
            <a:r>
              <a:rPr lang="en-GB" dirty="0" err="1">
                <a:latin typeface="Courier New" pitchFamily="49" charset="0"/>
                <a:cs typeface="Courier New" pitchFamily="49" charset="0"/>
              </a:rPr>
              <a:t>Console.Read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(); </a:t>
            </a:r>
          </a:p>
          <a:p>
            <a:endParaRPr lang="ru-RU" dirty="0">
              <a:latin typeface="Courier New" pitchFamily="49" charset="0"/>
              <a:cs typeface="Courier New" pitchFamily="49" charset="0"/>
            </a:endParaRPr>
          </a:p>
          <a:p>
            <a:r>
              <a:rPr lang="ru-RU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//считывает строку до нажатия </a:t>
            </a:r>
            <a:r>
              <a:rPr lang="en-US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Enter</a:t>
            </a:r>
            <a:endParaRPr lang="ru-RU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dirty="0" err="1">
                <a:latin typeface="Courier New" pitchFamily="49" charset="0"/>
                <a:cs typeface="Courier New" pitchFamily="49" charset="0"/>
              </a:rPr>
              <a:t>Console.ReadLine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();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 </a:t>
            </a:r>
            <a:endParaRPr lang="en-GB" dirty="0">
              <a:latin typeface="Courier New" pitchFamily="49" charset="0"/>
              <a:cs typeface="Courier New" pitchFamily="49" charset="0"/>
            </a:endParaRPr>
          </a:p>
          <a:p>
            <a:endParaRPr lang="ru-RU" dirty="0">
              <a:latin typeface="Courier New" pitchFamily="49" charset="0"/>
              <a:cs typeface="Courier New" pitchFamily="49" charset="0"/>
            </a:endParaRPr>
          </a:p>
          <a:p>
            <a:r>
              <a:rPr lang="en-GB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ru-RU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считывает любую нажатую клавишу, включая служебные</a:t>
            </a:r>
          </a:p>
          <a:p>
            <a:r>
              <a:rPr lang="en-GB" dirty="0" err="1">
                <a:latin typeface="Courier New" pitchFamily="49" charset="0"/>
                <a:cs typeface="Courier New" pitchFamily="49" charset="0"/>
              </a:rPr>
              <a:t>Console.ReadKey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();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2910" y="4214818"/>
            <a:ext cx="79208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ru-RU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выводит текст без перехода на новую строку</a:t>
            </a:r>
          </a:p>
          <a:p>
            <a:r>
              <a:rPr lang="en-GB" dirty="0" err="1">
                <a:latin typeface="Courier New" pitchFamily="49" charset="0"/>
                <a:cs typeface="Courier New" pitchFamily="49" charset="0"/>
              </a:rPr>
              <a:t>Console.Write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ru-RU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текст</a:t>
            </a:r>
            <a:r>
              <a:rPr lang="en-US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); </a:t>
            </a:r>
          </a:p>
          <a:p>
            <a:endParaRPr lang="ru-RU" dirty="0">
              <a:latin typeface="Courier New" pitchFamily="49" charset="0"/>
              <a:cs typeface="Courier New" pitchFamily="49" charset="0"/>
            </a:endParaRPr>
          </a:p>
          <a:p>
            <a:r>
              <a:rPr lang="ru-RU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//выводит текст с переходом на новую строку</a:t>
            </a:r>
          </a:p>
          <a:p>
            <a:r>
              <a:rPr lang="en-GB" dirty="0" err="1">
                <a:latin typeface="Courier New" pitchFamily="49" charset="0"/>
                <a:cs typeface="Courier New" pitchFamily="49" charset="0"/>
              </a:rPr>
              <a:t>Console.WriteLine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ru-RU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текст</a:t>
            </a:r>
            <a:r>
              <a:rPr lang="en-US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);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 </a:t>
            </a:r>
            <a:endParaRPr lang="en-GB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Инкапсуляция и целостность данных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140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071538" y="2214554"/>
            <a:ext cx="700092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/>
              <a:t>ограничения </a:t>
            </a:r>
            <a:r>
              <a:rPr lang="ru-RU" sz="2000" b="1" dirty="0"/>
              <a:t>области видимости</a:t>
            </a:r>
            <a:r>
              <a:rPr lang="ru-RU" sz="2000" dirty="0"/>
              <a:t>, чтобы скрыть внутреннее устройство класса</a:t>
            </a:r>
          </a:p>
          <a:p>
            <a:pPr marL="177800" indent="-17780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b="1" dirty="0"/>
              <a:t>свойства</a:t>
            </a:r>
            <a:r>
              <a:rPr lang="ru-RU" sz="2000" dirty="0"/>
              <a:t>, чтобы контролировать доступ к полям и вычисляемым данным</a:t>
            </a:r>
          </a:p>
          <a:p>
            <a:pPr marL="177800" indent="-17780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/>
              <a:t>поля и свойства </a:t>
            </a:r>
            <a:r>
              <a:rPr lang="ru-RU" sz="2000" b="1" dirty="0"/>
              <a:t>только для чтения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57224" y="1357298"/>
            <a:ext cx="7500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2000" dirty="0"/>
              <a:t>Инкапсуляция тесно связана с </a:t>
            </a:r>
            <a:r>
              <a:rPr lang="ru-RU" sz="2000" b="1" dirty="0"/>
              <a:t>контролем доступа к данным</a:t>
            </a:r>
            <a:r>
              <a:rPr lang="ru-RU" sz="2000" dirty="0"/>
              <a:t>: прячем внутреннее устройство, чтобы чего-нибудь не сломать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Ограничения области видимости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141</a:t>
            </a:fld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09" y="1714488"/>
          <a:ext cx="7858180" cy="2854079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14826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0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2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92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26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5679">
                <a:tc rowSpan="2" gridSpan="2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+mn-lt"/>
                          <a:ea typeface="Times New Roman"/>
                          <a:cs typeface="Times New Roman"/>
                        </a:rPr>
                        <a:t>Область видимости</a:t>
                      </a:r>
                    </a:p>
                  </a:txBody>
                  <a:tcPr marL="66805" marR="66805" marT="0" marB="0" anchor="ctr"/>
                </a:tc>
                <a:tc rowSpan="2"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/>
                </a:tc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/>
                        <a:t>Доступность</a:t>
                      </a:r>
                      <a:endParaRPr lang="ru-RU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 anchor="ctr"/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/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679">
                <a:tc gridSpan="2" vMerge="1"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/>
                </a:tc>
                <a:tc hMerge="1" vMerge="1"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/>
                        <a:t>Внутри класса</a:t>
                      </a:r>
                      <a:endParaRPr lang="ru-RU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/>
                        <a:t>Наследникам</a:t>
                      </a:r>
                      <a:r>
                        <a:rPr lang="ru-RU" sz="2000" b="1" baseline="0" dirty="0"/>
                        <a:t> класса</a:t>
                      </a:r>
                      <a:endParaRPr lang="ru-RU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/>
                        <a:t>Другим</a:t>
                      </a:r>
                      <a:r>
                        <a:rPr lang="ru-RU" sz="2000" b="1" baseline="0" dirty="0"/>
                        <a:t> классам</a:t>
                      </a:r>
                      <a:endParaRPr lang="ru-RU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679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/>
                        <a:t>private</a:t>
                      </a:r>
                      <a:endParaRPr lang="ru-RU" sz="2000" b="1" dirty="0"/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/>
                        <a:t>(</a:t>
                      </a:r>
                      <a:r>
                        <a:rPr lang="ru-RU" sz="2000" b="0" dirty="0" err="1"/>
                        <a:t>прайвит</a:t>
                      </a:r>
                      <a:r>
                        <a:rPr lang="ru-RU" sz="2000" b="1" dirty="0"/>
                        <a:t>)</a:t>
                      </a:r>
                      <a:endParaRPr lang="ru-RU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/>
                        <a:t>приватный, закрытый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008000"/>
                          </a:solidFill>
                          <a:sym typeface="Wingdings"/>
                        </a:rPr>
                        <a:t></a:t>
                      </a:r>
                      <a:endParaRPr lang="ru-RU" sz="4000" b="1" dirty="0">
                        <a:solidFill>
                          <a:srgbClr val="008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C00000"/>
                          </a:solidFill>
                          <a:sym typeface="Wingdings"/>
                        </a:rPr>
                        <a:t></a:t>
                      </a:r>
                      <a:endParaRPr lang="ru-RU" sz="4000" b="1" dirty="0">
                        <a:solidFill>
                          <a:srgbClr val="C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C00000"/>
                          </a:solidFill>
                          <a:sym typeface="Wingdings"/>
                        </a:rPr>
                        <a:t></a:t>
                      </a:r>
                      <a:endParaRPr lang="ru-RU" sz="4000" b="1" dirty="0">
                        <a:solidFill>
                          <a:srgbClr val="C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5679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/>
                        <a:t>protected</a:t>
                      </a:r>
                      <a:endParaRPr lang="ru-RU" sz="2000" b="1" dirty="0"/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/>
                        <a:t>(</a:t>
                      </a:r>
                      <a:r>
                        <a:rPr lang="ru-RU" sz="2000" b="0" dirty="0" err="1"/>
                        <a:t>протэктэд</a:t>
                      </a:r>
                      <a:r>
                        <a:rPr lang="ru-RU" sz="2000" b="1" dirty="0"/>
                        <a:t>)</a:t>
                      </a:r>
                    </a:p>
                  </a:txBody>
                  <a:tcPr marL="66805" marR="66805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/>
                        <a:t>защищенный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008000"/>
                          </a:solidFill>
                          <a:sym typeface="Wingdings"/>
                        </a:rPr>
                        <a:t></a:t>
                      </a:r>
                      <a:endParaRPr lang="ru-RU" sz="4000" b="1" dirty="0">
                        <a:solidFill>
                          <a:srgbClr val="008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008000"/>
                          </a:solidFill>
                          <a:sym typeface="Wingdings"/>
                        </a:rPr>
                        <a:t></a:t>
                      </a:r>
                      <a:endParaRPr lang="ru-RU" sz="4000" b="1" dirty="0">
                        <a:solidFill>
                          <a:srgbClr val="008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C00000"/>
                          </a:solidFill>
                          <a:sym typeface="Wingdings"/>
                        </a:rPr>
                        <a:t></a:t>
                      </a:r>
                      <a:endParaRPr lang="ru-RU" sz="4000" b="1" dirty="0">
                        <a:solidFill>
                          <a:srgbClr val="C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5679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/>
                        <a:t>public</a:t>
                      </a:r>
                      <a:endParaRPr lang="ru-RU" sz="2000" b="1" dirty="0"/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/>
                        <a:t>(</a:t>
                      </a:r>
                      <a:r>
                        <a:rPr lang="ru-RU" sz="2000" b="0" dirty="0"/>
                        <a:t>паблик</a:t>
                      </a:r>
                      <a:r>
                        <a:rPr lang="ru-RU" sz="2000" b="1" dirty="0"/>
                        <a:t>)</a:t>
                      </a:r>
                      <a:endParaRPr lang="ru-RU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/>
                        <a:t>публичный, открытый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008000"/>
                          </a:solidFill>
                          <a:sym typeface="Wingdings"/>
                        </a:rPr>
                        <a:t></a:t>
                      </a:r>
                      <a:endParaRPr lang="ru-RU" sz="4000" b="1" dirty="0">
                        <a:solidFill>
                          <a:srgbClr val="008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008000"/>
                          </a:solidFill>
                          <a:sym typeface="Wingdings"/>
                        </a:rPr>
                        <a:t></a:t>
                      </a:r>
                      <a:endParaRPr lang="ru-RU" sz="4000" b="1" dirty="0">
                        <a:solidFill>
                          <a:srgbClr val="008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008000"/>
                          </a:solidFill>
                          <a:sym typeface="Wingdings"/>
                        </a:rPr>
                        <a:t></a:t>
                      </a:r>
                      <a:endParaRPr lang="ru-RU" sz="4000" b="1" dirty="0">
                        <a:solidFill>
                          <a:srgbClr val="008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Свойства (</a:t>
            </a:r>
            <a:r>
              <a:rPr lang="en-US" dirty="0"/>
              <a:t>properties)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142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714348" y="928670"/>
            <a:ext cx="764386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/>
              <a:t>Атрибуты</a:t>
            </a:r>
            <a:r>
              <a:rPr lang="ru-RU" sz="2000" dirty="0"/>
              <a:t> в программировании могут быть двух основных типов: </a:t>
            </a:r>
          </a:p>
          <a:p>
            <a:pPr marL="450850" indent="-185738" algn="just">
              <a:buFont typeface="Arial" pitchFamily="34" charset="0"/>
              <a:buChar char="•"/>
            </a:pPr>
            <a:r>
              <a:rPr lang="ru-RU" sz="2000" dirty="0"/>
              <a:t>поля (приватные)</a:t>
            </a:r>
          </a:p>
          <a:p>
            <a:pPr marL="450850" indent="-185738" algn="just">
              <a:buFont typeface="Arial" pitchFamily="34" charset="0"/>
              <a:buChar char="•"/>
            </a:pPr>
            <a:r>
              <a:rPr lang="ru-RU" sz="2000" dirty="0"/>
              <a:t>свойства (публичные)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ru-RU" sz="2000" b="1" dirty="0"/>
              <a:t>Свойства </a:t>
            </a:r>
            <a:r>
              <a:rPr lang="ru-RU" sz="2000" dirty="0"/>
              <a:t>предоставляют возможность контролировать возвращаемое (метод </a:t>
            </a:r>
            <a:r>
              <a:rPr lang="en-US" sz="2000" b="1" dirty="0"/>
              <a:t>get</a:t>
            </a:r>
            <a:r>
              <a:rPr lang="en-US" sz="2000" dirty="0"/>
              <a:t>) </a:t>
            </a:r>
            <a:r>
              <a:rPr lang="ru-RU" sz="2000" dirty="0"/>
              <a:t>и записываемое значение</a:t>
            </a:r>
            <a:r>
              <a:rPr lang="en-US" sz="2000" dirty="0"/>
              <a:t> </a:t>
            </a:r>
            <a:r>
              <a:rPr lang="ru-RU" sz="2000" dirty="0"/>
              <a:t>(метод </a:t>
            </a:r>
            <a:r>
              <a:rPr lang="en-US" sz="2000" b="1" dirty="0"/>
              <a:t>set</a:t>
            </a:r>
            <a:r>
              <a:rPr lang="en-US" sz="2000" dirty="0"/>
              <a:t>)</a:t>
            </a:r>
            <a:r>
              <a:rPr lang="ru-RU" sz="2000" dirty="0"/>
              <a:t>, или выполнять какие-то действия при изменении значения.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8596" y="2924930"/>
            <a:ext cx="82296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Cat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myCat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new Cat();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myCat.Happiness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+= 2;</a:t>
            </a:r>
            <a:endParaRPr lang="ru-RU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ru-RU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happiness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0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Happiness</a:t>
            </a:r>
          </a:p>
          <a:p>
            <a:r>
              <a:rPr lang="en-US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happiness;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value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&lt; 0) happiness = 0;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 if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value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&gt; 10) happiness = 10;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happiness =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}</a:t>
            </a:r>
            <a:endParaRPr lang="ru-RU" sz="20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Только для чтения </a:t>
            </a:r>
            <a:r>
              <a:rPr lang="en-US" dirty="0"/>
              <a:t>(</a:t>
            </a:r>
            <a:r>
              <a:rPr lang="en-US" dirty="0" err="1"/>
              <a:t>readonly</a:t>
            </a:r>
            <a:r>
              <a:rPr lang="en-US" dirty="0"/>
              <a:t>)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143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785786" y="1071546"/>
            <a:ext cx="75009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2000" dirty="0"/>
              <a:t>Если </a:t>
            </a:r>
            <a:r>
              <a:rPr lang="ru-RU" sz="2000" b="1" dirty="0"/>
              <a:t>свойству</a:t>
            </a:r>
            <a:r>
              <a:rPr lang="ru-RU" sz="2000" dirty="0"/>
              <a:t> задать </a:t>
            </a:r>
            <a:r>
              <a:rPr lang="ru-RU" sz="2000" b="1" dirty="0"/>
              <a:t>только</a:t>
            </a:r>
            <a:r>
              <a:rPr lang="ru-RU" sz="2000" dirty="0"/>
              <a:t> метод</a:t>
            </a:r>
            <a:r>
              <a:rPr lang="en-US" sz="2000" dirty="0"/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get</a:t>
            </a:r>
            <a:r>
              <a:rPr lang="ru-RU" sz="2000" dirty="0"/>
              <a:t>, то можно будет узнать его значение, но нельзя присвоить. При этом значение связанного поля можно изменять. </a:t>
            </a:r>
            <a:r>
              <a:rPr lang="en-US" sz="2000" dirty="0"/>
              <a:t> </a:t>
            </a:r>
            <a:r>
              <a:rPr lang="ru-RU" sz="2000" dirty="0"/>
              <a:t>Пример: свойство массива </a:t>
            </a:r>
            <a:r>
              <a:rPr lang="en-US" sz="2000" dirty="0"/>
              <a:t>Length</a:t>
            </a:r>
            <a:r>
              <a:rPr lang="ru-RU" sz="2000" dirty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85786" y="3000372"/>
            <a:ext cx="75009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2000" dirty="0"/>
              <a:t>Если по смыслу значение </a:t>
            </a:r>
            <a:r>
              <a:rPr lang="ru-RU" sz="2000" b="1" dirty="0"/>
              <a:t>поля</a:t>
            </a:r>
            <a:r>
              <a:rPr lang="en-US" sz="2000" dirty="0"/>
              <a:t> </a:t>
            </a:r>
            <a:r>
              <a:rPr lang="ru-RU" sz="2000" dirty="0"/>
              <a:t>не должно изменяться, то его нужно отметить ключевым словом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readonly</a:t>
            </a:r>
            <a:r>
              <a:rPr lang="ru-RU" sz="2000" dirty="0"/>
              <a:t>.</a:t>
            </a:r>
            <a:r>
              <a:rPr lang="en-US" sz="2000" dirty="0"/>
              <a:t> </a:t>
            </a:r>
            <a:r>
              <a:rPr lang="ru-RU" sz="2000" dirty="0"/>
              <a:t>Его можно присвоить только один раз, в конструкторе класса.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2910" y="2143116"/>
            <a:ext cx="80152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private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age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0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Age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age;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 }</a:t>
            </a:r>
            <a:endParaRPr lang="ru-RU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390" y="4143380"/>
            <a:ext cx="84788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readonly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ConsoleColor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color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ConsoleColor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Color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color;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 }</a:t>
            </a:r>
            <a:endParaRPr lang="ru-RU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ru-RU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ru-RU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ConsoleColor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color)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.color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color;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}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Вычисляемые свойства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144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750067" y="1071546"/>
            <a:ext cx="76438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/>
              <a:t>Свойства </a:t>
            </a:r>
            <a:r>
              <a:rPr lang="ru-RU" sz="2000" dirty="0"/>
              <a:t>могут быть не связаны с полями, а вычислять свои значения "на лету".</a:t>
            </a:r>
            <a:r>
              <a:rPr lang="en-US" sz="2000" dirty="0"/>
              <a:t> </a:t>
            </a:r>
            <a:r>
              <a:rPr lang="ru-RU" sz="2000" dirty="0"/>
              <a:t>Обычно в них есть </a:t>
            </a:r>
            <a:r>
              <a:rPr lang="ru-RU" sz="2000" b="1" dirty="0"/>
              <a:t>только</a:t>
            </a:r>
            <a:r>
              <a:rPr lang="ru-RU" sz="2000" dirty="0"/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dirty="0"/>
              <a:t> </a:t>
            </a:r>
            <a:r>
              <a:rPr lang="ru-RU" sz="2000" dirty="0"/>
              <a:t>и они похожи на методы. Примеры: сумма чека, площадь круга.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57224" y="2143116"/>
            <a:ext cx="74295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public bool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Happy</a:t>
            </a:r>
          </a:p>
          <a:p>
            <a:r>
              <a:rPr lang="en-US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happiness &gt; 8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}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Angry</a:t>
            </a:r>
          </a:p>
          <a:p>
            <a:r>
              <a:rPr lang="en-US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happiness &lt; 3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}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}</a:t>
            </a:r>
            <a:endParaRPr lang="ru-RU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0067" y="5199419"/>
            <a:ext cx="76438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ru-RU" sz="2000" b="1" i="1" dirty="0"/>
              <a:t>Правило! </a:t>
            </a:r>
            <a:r>
              <a:rPr lang="ru-RU" sz="2000" dirty="0"/>
              <a:t>Если в имени метода фигурируют слова </a:t>
            </a:r>
            <a:r>
              <a:rPr lang="en-US" sz="2000" dirty="0"/>
              <a:t>Is, Get</a:t>
            </a:r>
            <a:r>
              <a:rPr lang="ru-RU" sz="2000" dirty="0"/>
              <a:t>, </a:t>
            </a:r>
            <a:r>
              <a:rPr lang="en-US" sz="2000" dirty="0"/>
              <a:t>Can</a:t>
            </a:r>
            <a:r>
              <a:rPr lang="ru-RU" sz="2000" dirty="0"/>
              <a:t> или по смыслу он не является действием, и у него нет параметров – то это должно быть вычисляемое свойство.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Наследование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145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142976" y="1285860"/>
            <a:ext cx="635798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Pet</a:t>
            </a:r>
            <a:endParaRPr lang="ru-RU" sz="2000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ru-RU" sz="20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ru-RU" sz="20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Name {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set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 }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ru-RU" sz="2000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endParaRPr lang="ru-RU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ru-RU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Cat</a:t>
            </a:r>
            <a:r>
              <a:rPr lang="en-US" sz="20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: Pet</a:t>
            </a:r>
            <a:endParaRPr lang="ru-RU" sz="2000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ru-RU" sz="2000" dirty="0">
                <a:latin typeface="Courier New" pitchFamily="49" charset="0"/>
                <a:cs typeface="Courier New" pitchFamily="49" charset="0"/>
              </a:rPr>
              <a:t>{</a:t>
            </a:r>
            <a:endParaRPr lang="ru-RU" sz="2000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ru-RU" sz="2000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ru-RU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Rabbit : Pet</a:t>
            </a:r>
            <a:endParaRPr lang="ru-RU" sz="2000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ru-RU" sz="2000" dirty="0">
                <a:latin typeface="Courier New" pitchFamily="49" charset="0"/>
                <a:cs typeface="Courier New" pitchFamily="49" charset="0"/>
              </a:rPr>
              <a:t>{</a:t>
            </a:r>
            <a:endParaRPr lang="ru-RU" sz="2000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ru-RU" sz="2000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2976" y="5214950"/>
            <a:ext cx="69294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2000" dirty="0"/>
              <a:t>Каждый класс принято создавать в отдельном файле. Имя файла = имя класса.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Приведение (</a:t>
            </a:r>
            <a:r>
              <a:rPr lang="en-US" dirty="0"/>
              <a:t>casting</a:t>
            </a:r>
            <a:r>
              <a:rPr lang="ru-RU" dirty="0"/>
              <a:t>)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146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785786" y="3929066"/>
            <a:ext cx="28132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2400" b="1" dirty="0"/>
              <a:t>Операторы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as</a:t>
            </a:r>
            <a:r>
              <a:rPr lang="en-US" sz="2400" b="1" dirty="0"/>
              <a:t> </a:t>
            </a:r>
            <a:r>
              <a:rPr lang="ru-RU" sz="2400" b="1" dirty="0"/>
              <a:t>и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is</a:t>
            </a:r>
            <a:endParaRPr lang="ru-RU" sz="24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85870" y="1132818"/>
            <a:ext cx="751522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ru-RU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любая кошка является питомцем</a:t>
            </a:r>
            <a:endParaRPr lang="en-US" sz="200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Pet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myPet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upcast</a:t>
            </a:r>
            <a:endParaRPr lang="en-US" sz="2000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myPet.Name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ru-RU" sz="20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Мурка"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ru-RU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//у нее тоже есть имя</a:t>
            </a:r>
            <a:endParaRPr lang="en-US" sz="2000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myPet.Meow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ru-RU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ОШИБКА! питомец не умеет мяукать</a:t>
            </a:r>
          </a:p>
          <a:p>
            <a:endParaRPr lang="en-US" sz="2000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ru-RU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но не любой питомец является кошкой!</a:t>
            </a:r>
          </a:p>
          <a:p>
            <a:r>
              <a:rPr lang="en-US" sz="20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Cat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myCat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ru-RU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ОШИБКА!</a:t>
            </a:r>
            <a:endParaRPr lang="en-US" sz="2000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Cat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myCat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Rabbit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ru-RU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ОШИБКА!</a:t>
            </a:r>
            <a:endParaRPr lang="en-US" sz="2000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85870" y="4553230"/>
            <a:ext cx="73009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myPet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myPet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).Meow(); </a:t>
            </a:r>
            <a:r>
              <a:rPr lang="en-US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downcast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Переопределение методов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147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785786" y="1813877"/>
            <a:ext cx="750099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Pet</a:t>
            </a:r>
            <a:endParaRPr lang="ru-RU" sz="2000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ru-RU" sz="2000" dirty="0">
                <a:latin typeface="Courier New" pitchFamily="49" charset="0"/>
                <a:cs typeface="Courier New" pitchFamily="49" charset="0"/>
              </a:rPr>
              <a:t>{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public</a:t>
            </a:r>
            <a:r>
              <a:rPr lang="ru-RU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virtual string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ClassName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{ </a:t>
            </a:r>
          </a:p>
          <a:p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    get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ru-RU" sz="20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Питомец</a:t>
            </a:r>
            <a:r>
              <a:rPr lang="en-US" sz="20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 }</a:t>
            </a:r>
          </a:p>
          <a:p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ru-RU" sz="2000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ru-RU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Cat: Pet</a:t>
            </a:r>
            <a:endParaRPr lang="ru-RU" sz="2000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ru-RU" sz="20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ru-RU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ru-RU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override string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ClassName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{ </a:t>
            </a:r>
          </a:p>
          <a:p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    get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ru-RU" sz="20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Кошка</a:t>
            </a:r>
            <a:r>
              <a:rPr lang="en-US" sz="20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 }</a:t>
            </a:r>
          </a:p>
          <a:p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ru-RU" sz="2000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786" y="1006602"/>
            <a:ext cx="78724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2000" dirty="0"/>
              <a:t>Потомок может переопределить метод (свойство) предка, если этот метод (свойство) является </a:t>
            </a:r>
            <a:r>
              <a:rPr lang="ru-RU" sz="2000" b="1" dirty="0"/>
              <a:t>виртуальным</a:t>
            </a:r>
            <a:r>
              <a:rPr lang="ru-RU" sz="2000" dirty="0"/>
              <a:t>.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Ключевое слово  </a:t>
            </a:r>
            <a:r>
              <a:rPr lang="en-US" dirty="0"/>
              <a:t>base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148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857224" y="1577539"/>
            <a:ext cx="750099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Pet</a:t>
            </a:r>
            <a:endParaRPr lang="ru-RU" sz="2000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ru-RU" sz="2000" dirty="0">
                <a:latin typeface="Courier New" pitchFamily="49" charset="0"/>
                <a:cs typeface="Courier New" pitchFamily="49" charset="0"/>
              </a:rPr>
              <a:t>{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public</a:t>
            </a:r>
            <a:r>
              <a:rPr lang="ru-RU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virtual void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Eat()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{ </a:t>
            </a:r>
          </a:p>
          <a:p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Hunger = 0;</a:t>
            </a:r>
          </a:p>
          <a:p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ru-RU" sz="2000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ru-RU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Rabbit: Pet</a:t>
            </a:r>
            <a:endParaRPr lang="ru-RU" sz="2000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ru-RU" sz="20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ru-RU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ru-RU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override void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Eat()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{ </a:t>
            </a:r>
          </a:p>
          <a:p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Happiness += 2;</a:t>
            </a:r>
            <a:endParaRPr lang="en-US" sz="20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base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.Eat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ru-RU" sz="2000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786" y="1006602"/>
            <a:ext cx="78724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dirty="0"/>
              <a:t>base</a:t>
            </a:r>
            <a:r>
              <a:rPr lang="en-US" sz="2000" dirty="0"/>
              <a:t> </a:t>
            </a:r>
            <a:r>
              <a:rPr lang="ru-RU" sz="2000" dirty="0"/>
              <a:t>позволяет обращаться к полям и методам родительского класса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Перегрузка методов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149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785786" y="1571612"/>
            <a:ext cx="750099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Cat</a:t>
            </a:r>
            <a:endParaRPr lang="ru-RU" sz="2000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ru-RU" sz="2000" dirty="0">
                <a:latin typeface="Courier New" pitchFamily="49" charset="0"/>
                <a:cs typeface="Courier New" pitchFamily="49" charset="0"/>
              </a:rPr>
              <a:t>{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ru-RU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ru-RU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Play()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{ 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Happiness += 2;</a:t>
            </a:r>
          </a:p>
          <a:p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ru-RU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ru-RU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Play(</a:t>
            </a:r>
            <a:r>
              <a:rPr lang="en-US" sz="20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otherPet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{ 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otherPet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Dog)</a:t>
            </a:r>
          </a:p>
          <a:p>
            <a:r>
              <a:rPr lang="ru-RU" sz="2000" dirty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Happiness 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otherPet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Cat)</a:t>
            </a:r>
          </a:p>
          <a:p>
            <a:r>
              <a:rPr lang="ru-RU" sz="2000" dirty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Happiness += 3;</a:t>
            </a:r>
          </a:p>
          <a:p>
            <a:r>
              <a:rPr lang="ru-RU" sz="2000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</a:t>
            </a:r>
            <a:endParaRPr lang="ru-RU" sz="20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   Play();</a:t>
            </a:r>
          </a:p>
          <a:p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ru-RU" sz="2000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786" y="928670"/>
            <a:ext cx="78724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2000" dirty="0"/>
              <a:t>Перегружаемые методы распознаются автоматически, никакие дополнительные ключевые слова не требуются.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Методы. Аргументы и возвращаемое значение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28596" y="1171502"/>
            <a:ext cx="79296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/>
              <a:t>Метод </a:t>
            </a:r>
            <a:r>
              <a:rPr lang="ru-RU" sz="2000" dirty="0"/>
              <a:t>является подпрограммой, т.е. это часть программы, обозначенная своим именем (идентификатором). Методы вызываются через точку после имени класса или объекта.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8596" y="2957452"/>
            <a:ext cx="7929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Аргументы </a:t>
            </a:r>
            <a:r>
              <a:rPr lang="ru-RU" sz="2000" dirty="0"/>
              <a:t>передаются в метод в скобках</a:t>
            </a:r>
            <a:r>
              <a:rPr lang="en-US" sz="2000" dirty="0"/>
              <a:t> </a:t>
            </a:r>
            <a:r>
              <a:rPr lang="ru-RU" sz="2000" dirty="0"/>
              <a:t>через запятую.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8596" y="4715190"/>
            <a:ext cx="7929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Метод может </a:t>
            </a:r>
            <a:r>
              <a:rPr lang="ru-RU" sz="2000" b="1" dirty="0"/>
              <a:t>возвращать значение</a:t>
            </a:r>
            <a:r>
              <a:rPr lang="ru-RU" sz="2000" dirty="0"/>
              <a:t>, которое можно записать в какую-нибудь переменную (но необязательно).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28596" y="5350050"/>
            <a:ext cx="7929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 x = </a:t>
            </a:r>
            <a:r>
              <a:rPr lang="en-GB" sz="2000" dirty="0" err="1">
                <a:latin typeface="Courier New" pitchFamily="49" charset="0"/>
                <a:cs typeface="Courier New" pitchFamily="49" charset="0"/>
              </a:rPr>
              <a:t>Console.Read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Line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GB" sz="2000" dirty="0" err="1">
                <a:latin typeface="Courier New" pitchFamily="49" charset="0"/>
                <a:cs typeface="Courier New" pitchFamily="49" charset="0"/>
              </a:rPr>
              <a:t>Console.ReadKey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GB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ru-RU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ждем нажатия любой клавиши</a:t>
            </a:r>
            <a:endParaRPr lang="en-GB" sz="2000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8596" y="3314642"/>
            <a:ext cx="79296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ru-RU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один аргумент типа </a:t>
            </a:r>
            <a:r>
              <a:rPr lang="en-US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endParaRPr lang="ru-RU" sz="2000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Console</a:t>
            </a:r>
            <a:r>
              <a:rPr lang="en-GB" sz="2000" dirty="0" err="1">
                <a:latin typeface="Courier New" pitchFamily="49" charset="0"/>
                <a:cs typeface="Courier New" pitchFamily="49" charset="0"/>
              </a:rPr>
              <a:t>.WriteLine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("x = " + x);</a:t>
            </a:r>
          </a:p>
          <a:p>
            <a:r>
              <a:rPr lang="en-GB" sz="2000" dirty="0" err="1">
                <a:latin typeface="Courier New" pitchFamily="49" charset="0"/>
                <a:cs typeface="Courier New" pitchFamily="49" charset="0"/>
              </a:rPr>
              <a:t>Console.WriteLine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("x = " + x);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28596" y="2100393"/>
            <a:ext cx="7929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ru-RU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вывести в консоль пустую строку</a:t>
            </a:r>
          </a:p>
          <a:p>
            <a:r>
              <a:rPr lang="en-GB" sz="20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Console</a:t>
            </a:r>
            <a:r>
              <a:rPr lang="en-GB" sz="2000" dirty="0" err="1">
                <a:latin typeface="Courier New" pitchFamily="49" charset="0"/>
                <a:cs typeface="Courier New" pitchFamily="49" charset="0"/>
              </a:rPr>
              <a:t>.WriteLine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();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Пример - </a:t>
            </a:r>
            <a:r>
              <a:rPr lang="en-US" dirty="0" err="1"/>
              <a:t>HelloUser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446031" y="2041506"/>
            <a:ext cx="828845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0000"/>
            <a:r>
              <a:rPr lang="en-GB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using</a:t>
            </a:r>
            <a:r>
              <a:rPr lang="en-GB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System;</a:t>
            </a:r>
          </a:p>
          <a:p>
            <a:pPr defTabSz="450000"/>
            <a:endParaRPr lang="en-GB" dirty="0">
              <a:latin typeface="Courier New" pitchFamily="49" charset="0"/>
              <a:cs typeface="Courier New" pitchFamily="49" charset="0"/>
            </a:endParaRPr>
          </a:p>
          <a:p>
            <a:pPr defTabSz="450000"/>
            <a:r>
              <a:rPr lang="en-GB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namespace</a:t>
            </a:r>
            <a:r>
              <a:rPr lang="en-GB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dirty="0" err="1">
                <a:latin typeface="Courier New" pitchFamily="49" charset="0"/>
                <a:cs typeface="Courier New" pitchFamily="49" charset="0"/>
              </a:rPr>
              <a:t>HelloUser</a:t>
            </a:r>
            <a:endParaRPr lang="en-GB" dirty="0">
              <a:latin typeface="Courier New" pitchFamily="49" charset="0"/>
              <a:cs typeface="Courier New" pitchFamily="49" charset="0"/>
            </a:endParaRPr>
          </a:p>
          <a:p>
            <a:pPr defTabSz="450000"/>
            <a:r>
              <a:rPr lang="en-GB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defTabSz="450000"/>
            <a:r>
              <a:rPr lang="en-GB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GB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Program</a:t>
            </a:r>
          </a:p>
          <a:p>
            <a:pPr defTabSz="450000"/>
            <a:r>
              <a:rPr lang="en-GB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defTabSz="450000"/>
            <a:r>
              <a:rPr lang="en-GB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GB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static void 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 defTabSz="450000"/>
            <a:r>
              <a:rPr lang="en-GB" dirty="0">
                <a:latin typeface="Courier New" pitchFamily="49" charset="0"/>
                <a:cs typeface="Courier New" pitchFamily="49" charset="0"/>
              </a:rPr>
              <a:t>		{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  <a:p>
            <a:pPr defTabSz="450000"/>
            <a:r>
              <a:rPr lang="en-GB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GB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Console</a:t>
            </a:r>
            <a:r>
              <a:rPr lang="en-GB" dirty="0" err="1">
                <a:latin typeface="Courier New" pitchFamily="49" charset="0"/>
                <a:cs typeface="Courier New" pitchFamily="49" charset="0"/>
              </a:rPr>
              <a:t>.WriteLine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ru-RU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Как вас зовут?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"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defTabSz="450000"/>
            <a:r>
              <a:rPr lang="ru-RU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userName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Console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.ReadLine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  <a:endParaRPr lang="en-GB" dirty="0">
              <a:latin typeface="Courier New" pitchFamily="49" charset="0"/>
              <a:cs typeface="Courier New" pitchFamily="49" charset="0"/>
            </a:endParaRPr>
          </a:p>
          <a:p>
            <a:pPr defTabSz="450000"/>
            <a:r>
              <a:rPr lang="en-GB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GB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Console</a:t>
            </a:r>
            <a:r>
              <a:rPr lang="en-GB" dirty="0" err="1">
                <a:latin typeface="Courier New" pitchFamily="49" charset="0"/>
                <a:cs typeface="Courier New" pitchFamily="49" charset="0"/>
              </a:rPr>
              <a:t>.WriteLine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ru-RU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Привет</a:t>
            </a:r>
            <a:r>
              <a:rPr lang="en-GB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ru-RU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userName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);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  <a:p>
            <a:pPr defTabSz="450000"/>
            <a:r>
              <a:rPr lang="en-GB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GB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Console</a:t>
            </a:r>
            <a:r>
              <a:rPr lang="en-GB" dirty="0" err="1">
                <a:latin typeface="Courier New" pitchFamily="49" charset="0"/>
                <a:cs typeface="Courier New" pitchFamily="49" charset="0"/>
              </a:rPr>
              <a:t>.WriteLine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ru-RU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Нажмите любую клавишу..."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);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  <a:p>
            <a:pPr defTabSz="450000"/>
            <a:r>
              <a:rPr lang="ru-RU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Console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.ReadKey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  <a:endParaRPr lang="en-GB" dirty="0">
              <a:latin typeface="Courier New" pitchFamily="49" charset="0"/>
              <a:cs typeface="Courier New" pitchFamily="49" charset="0"/>
            </a:endParaRPr>
          </a:p>
          <a:p>
            <a:pPr defTabSz="450000"/>
            <a:r>
              <a:rPr lang="en-GB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defTabSz="450000"/>
            <a:r>
              <a:rPr lang="en-GB" dirty="0">
                <a:latin typeface="Courier New" pitchFamily="49" charset="0"/>
                <a:cs typeface="Courier New" pitchFamily="49" charset="0"/>
              </a:rPr>
              <a:t>	}	</a:t>
            </a:r>
          </a:p>
          <a:p>
            <a:pPr defTabSz="450000"/>
            <a:r>
              <a:rPr lang="en-GB" dirty="0">
                <a:latin typeface="Courier New" pitchFamily="49" charset="0"/>
                <a:cs typeface="Courier New" pitchFamily="49" charset="0"/>
              </a:rPr>
              <a:t>}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1623" y="1311246"/>
            <a:ext cx="54769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2000" dirty="0"/>
              <a:t>Запросим имя пользователя.  Переименовать программу можно в "Обозревателе решений".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69361" t="15598" b="48596"/>
          <a:stretch>
            <a:fillRect/>
          </a:stretch>
        </p:blipFill>
        <p:spPr bwMode="auto">
          <a:xfrm>
            <a:off x="6215085" y="1274733"/>
            <a:ext cx="2600303" cy="18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Идентификаторы (имена)</a:t>
            </a:r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642910" y="935164"/>
            <a:ext cx="7929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/>
              <a:t>Идентификатор</a:t>
            </a:r>
            <a:r>
              <a:rPr lang="ru-RU" sz="2000" dirty="0"/>
              <a:t> </a:t>
            </a:r>
            <a:r>
              <a:rPr lang="ru-RU" sz="2000" b="1" dirty="0"/>
              <a:t>(</a:t>
            </a:r>
            <a:r>
              <a:rPr lang="en-US" sz="2000" b="1" dirty="0"/>
              <a:t>identifier, id</a:t>
            </a:r>
            <a:r>
              <a:rPr lang="ru-RU" sz="2000" b="1" dirty="0"/>
              <a:t>) </a:t>
            </a:r>
            <a:r>
              <a:rPr lang="ru-RU" sz="2000" dirty="0"/>
              <a:t>– это </a:t>
            </a:r>
            <a:r>
              <a:rPr lang="ru-RU" sz="2000" b="1" dirty="0"/>
              <a:t>имя</a:t>
            </a:r>
            <a:r>
              <a:rPr lang="ru-RU" sz="2000" dirty="0"/>
              <a:t>, заданное программистом для созданных им элементов (переменных, констант, функций, классов</a:t>
            </a:r>
            <a:r>
              <a:rPr lang="en-US" sz="2000" dirty="0"/>
              <a:t>,…</a:t>
            </a:r>
            <a:r>
              <a:rPr lang="ru-RU" sz="2000" dirty="0"/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2910" y="1682881"/>
            <a:ext cx="7929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/>
              <a:t>Идентификатор должен быть </a:t>
            </a:r>
            <a:r>
              <a:rPr lang="ru-RU" sz="2000" b="1" dirty="0"/>
              <a:t>уникальным</a:t>
            </a:r>
            <a:r>
              <a:rPr lang="ru-RU" sz="2000" dirty="0"/>
              <a:t> в пределах </a:t>
            </a:r>
            <a:r>
              <a:rPr lang="ru-RU" sz="2000" b="1" dirty="0"/>
              <a:t>пространства имен</a:t>
            </a:r>
            <a:r>
              <a:rPr lang="en-US" sz="2000" b="1" dirty="0"/>
              <a:t> (namespace)</a:t>
            </a:r>
            <a:r>
              <a:rPr lang="ru-RU" sz="2000" dirty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2910" y="2303798"/>
            <a:ext cx="79296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/>
              <a:t>Идентификатор может содержать </a:t>
            </a:r>
            <a:r>
              <a:rPr lang="ru-RU" sz="2000" b="1" dirty="0"/>
              <a:t>латинские буквы</a:t>
            </a:r>
            <a:r>
              <a:rPr lang="ru-RU" sz="2000" dirty="0"/>
              <a:t>, </a:t>
            </a:r>
            <a:r>
              <a:rPr lang="ru-RU" sz="2000" b="1" dirty="0"/>
              <a:t>цифры</a:t>
            </a:r>
            <a:r>
              <a:rPr lang="ru-RU" sz="2000" dirty="0"/>
              <a:t> и </a:t>
            </a:r>
            <a:r>
              <a:rPr lang="ru-RU" sz="2000" b="1" dirty="0"/>
              <a:t>знак подчеркивания</a:t>
            </a:r>
            <a:r>
              <a:rPr lang="ru-RU" sz="2000" dirty="0"/>
              <a:t>, не может начинаться с цифры, не может совпадать с зарезервированными словами языка (</a:t>
            </a:r>
            <a:r>
              <a:rPr lang="en-US" sz="2000" dirty="0" err="1"/>
              <a:t>int</a:t>
            </a:r>
            <a:r>
              <a:rPr lang="en-US" sz="2000" dirty="0"/>
              <a:t>, void, if </a:t>
            </a:r>
            <a:r>
              <a:rPr lang="ru-RU" sz="2000" dirty="0"/>
              <a:t>и т.д.)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2910" y="3355974"/>
            <a:ext cx="7929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/>
              <a:t>В </a:t>
            </a:r>
            <a:r>
              <a:rPr lang="en-US" sz="2000" dirty="0"/>
              <a:t>C# </a:t>
            </a:r>
            <a:r>
              <a:rPr lang="ru-RU" sz="2000" dirty="0"/>
              <a:t>идентификаторы </a:t>
            </a:r>
            <a:r>
              <a:rPr lang="ru-RU" sz="2000" b="1" u="sng" dirty="0"/>
              <a:t>чувствительны к регистру</a:t>
            </a:r>
            <a:r>
              <a:rPr lang="ru-RU" sz="2000" dirty="0"/>
              <a:t>: </a:t>
            </a:r>
            <a:endParaRPr lang="en-US" sz="2000" dirty="0"/>
          </a:p>
          <a:p>
            <a:pPr algn="ctr"/>
            <a:r>
              <a:rPr lang="en-US" sz="2000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dirty="0"/>
              <a:t> </a:t>
            </a:r>
            <a:r>
              <a:rPr lang="ru-RU" sz="2000" dirty="0"/>
              <a:t>и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dirty="0"/>
              <a:t> – </a:t>
            </a:r>
            <a:r>
              <a:rPr lang="ru-RU" sz="2000" dirty="0"/>
              <a:t>это разные имена.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2910" y="4122747"/>
            <a:ext cx="792961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/>
              <a:t>Общепринятые правила: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dirty="0"/>
              <a:t>называть локальные переменные и аргументы функций в </a:t>
            </a:r>
            <a:r>
              <a:rPr lang="en-US" sz="2000" b="1" i="1" dirty="0" err="1"/>
              <a:t>camelStyle</a:t>
            </a:r>
            <a:endParaRPr lang="en-US" sz="2000" b="1" i="1" dirty="0"/>
          </a:p>
          <a:p>
            <a:pPr marL="174625" algn="just"/>
            <a:r>
              <a:rPr lang="en-US" sz="20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myValue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174625" algn="just"/>
            <a:r>
              <a:rPr lang="en-US" sz="20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intSum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000" dirty="0"/>
              <a:t>называть функции, массивы, классы и структуры в </a:t>
            </a:r>
            <a:r>
              <a:rPr lang="en-US" sz="2000" b="1" i="1" dirty="0" err="1"/>
              <a:t>PascalStyle</a:t>
            </a:r>
            <a:endParaRPr lang="en-US" sz="2000" b="1" i="1" dirty="0"/>
          </a:p>
          <a:p>
            <a:pPr marL="174625" algn="just"/>
            <a:r>
              <a:rPr lang="en-US" sz="20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MyFunction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174625" algn="just"/>
            <a:r>
              <a:rPr lang="en-US" sz="20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BestStudent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Типы данных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E4FF-B573-43EC-9397-5A43ECE2EF9F}" type="slidenum">
              <a:rPr lang="ru-RU" smtClean="0"/>
              <a:pPr/>
              <a:t>18</a:t>
            </a:fld>
            <a:endParaRPr lang="ru-RU"/>
          </a:p>
        </p:txBody>
      </p:sp>
      <p:cxnSp>
        <p:nvCxnSpPr>
          <p:cNvPr id="5" name="Прямая со стрелкой 4"/>
          <p:cNvCxnSpPr>
            <a:endCxn id="6" idx="0"/>
          </p:cNvCxnSpPr>
          <p:nvPr/>
        </p:nvCxnSpPr>
        <p:spPr>
          <a:xfrm rot="10800000" flipV="1">
            <a:off x="3191330" y="797469"/>
            <a:ext cx="976668" cy="6184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2344707" y="1415901"/>
            <a:ext cx="1693246" cy="881196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2000" b="1" dirty="0"/>
              <a:t>Число</a:t>
            </a:r>
          </a:p>
        </p:txBody>
      </p:sp>
      <p:sp>
        <p:nvSpPr>
          <p:cNvPr id="7" name="Овал 6"/>
          <p:cNvSpPr/>
          <p:nvPr/>
        </p:nvSpPr>
        <p:spPr>
          <a:xfrm>
            <a:off x="4409453" y="1404226"/>
            <a:ext cx="1693246" cy="88119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2000" b="1" dirty="0"/>
              <a:t>Текст</a:t>
            </a:r>
          </a:p>
        </p:txBody>
      </p:sp>
      <p:sp>
        <p:nvSpPr>
          <p:cNvPr id="8" name="Овал 7"/>
          <p:cNvSpPr/>
          <p:nvPr/>
        </p:nvSpPr>
        <p:spPr>
          <a:xfrm>
            <a:off x="6476128" y="1476234"/>
            <a:ext cx="2096400" cy="88119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2000" b="1" dirty="0"/>
              <a:t>Структура</a:t>
            </a:r>
          </a:p>
        </p:txBody>
      </p:sp>
      <p:cxnSp>
        <p:nvCxnSpPr>
          <p:cNvPr id="11" name="Прямая со стрелкой 10"/>
          <p:cNvCxnSpPr>
            <a:endCxn id="7" idx="0"/>
          </p:cNvCxnSpPr>
          <p:nvPr/>
        </p:nvCxnSpPr>
        <p:spPr>
          <a:xfrm rot="16200000" flipH="1">
            <a:off x="4747698" y="895848"/>
            <a:ext cx="618432" cy="3983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8" idx="0"/>
          </p:cNvCxnSpPr>
          <p:nvPr/>
        </p:nvCxnSpPr>
        <p:spPr>
          <a:xfrm>
            <a:off x="5715008" y="714356"/>
            <a:ext cx="1809320" cy="7618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Скругленный прямоугольник 14"/>
          <p:cNvSpPr/>
          <p:nvPr/>
        </p:nvSpPr>
        <p:spPr>
          <a:xfrm>
            <a:off x="1214414" y="3643314"/>
            <a:ext cx="1214446" cy="7143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ru-RU" sz="2000" dirty="0"/>
              <a:t>целое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357554" y="3571876"/>
            <a:ext cx="1915716" cy="8526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ru-RU" sz="2000" dirty="0"/>
              <a:t>дробное (вещественное)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857752" y="5072074"/>
            <a:ext cx="2000264" cy="70754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ru-RU" sz="2000" dirty="0" err="1"/>
              <a:t>деятичное</a:t>
            </a:r>
            <a:endParaRPr lang="ru-RU" sz="2000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429124" y="2714620"/>
            <a:ext cx="1008112" cy="43204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ru-RU" sz="2000"/>
              <a:t>символ</a:t>
            </a:r>
            <a:endParaRPr lang="ru-RU" sz="2000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429256" y="3286124"/>
            <a:ext cx="1008112" cy="43204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ru-RU" sz="2000"/>
              <a:t>строка</a:t>
            </a:r>
            <a:endParaRPr lang="ru-RU" sz="2000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214678" y="5072074"/>
            <a:ext cx="1587290" cy="70754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ru-RU" sz="2000" dirty="0"/>
              <a:t>с плавающей запятой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572264" y="2928934"/>
            <a:ext cx="1008112" cy="43204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ru-RU" sz="2000" dirty="0"/>
              <a:t>массив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7429520" y="3929066"/>
            <a:ext cx="1008112" cy="43204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ru-RU" sz="2000"/>
              <a:t>объект</a:t>
            </a:r>
            <a:endParaRPr lang="ru-RU" sz="20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7929586" y="2928934"/>
            <a:ext cx="1008112" cy="43204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ru-RU" sz="2000" dirty="0"/>
              <a:t>запись</a:t>
            </a:r>
          </a:p>
        </p:txBody>
      </p:sp>
      <p:cxnSp>
        <p:nvCxnSpPr>
          <p:cNvPr id="25" name="Прямая со стрелкой 24"/>
          <p:cNvCxnSpPr>
            <a:stCxn id="8" idx="4"/>
            <a:endCxn id="21" idx="0"/>
          </p:cNvCxnSpPr>
          <p:nvPr/>
        </p:nvCxnSpPr>
        <p:spPr>
          <a:xfrm rot="5400000">
            <a:off x="7014572" y="2419178"/>
            <a:ext cx="571504" cy="448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8" idx="4"/>
            <a:endCxn id="23" idx="0"/>
          </p:cNvCxnSpPr>
          <p:nvPr/>
        </p:nvCxnSpPr>
        <p:spPr>
          <a:xfrm rot="16200000" flipH="1">
            <a:off x="7693233" y="2188525"/>
            <a:ext cx="571504" cy="909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8" idx="4"/>
            <a:endCxn id="22" idx="0"/>
          </p:cNvCxnSpPr>
          <p:nvPr/>
        </p:nvCxnSpPr>
        <p:spPr>
          <a:xfrm rot="16200000" flipH="1">
            <a:off x="6943134" y="2938624"/>
            <a:ext cx="1571636" cy="4092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stCxn id="7" idx="4"/>
            <a:endCxn id="18" idx="0"/>
          </p:cNvCxnSpPr>
          <p:nvPr/>
        </p:nvCxnSpPr>
        <p:spPr>
          <a:xfrm rot="5400000">
            <a:off x="4880029" y="2338573"/>
            <a:ext cx="429198" cy="3228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stCxn id="7" idx="4"/>
            <a:endCxn id="19" idx="0"/>
          </p:cNvCxnSpPr>
          <p:nvPr/>
        </p:nvCxnSpPr>
        <p:spPr>
          <a:xfrm rot="16200000" flipH="1">
            <a:off x="5094343" y="2447155"/>
            <a:ext cx="1000702" cy="6772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stCxn id="8" idx="3"/>
            <a:endCxn id="19" idx="0"/>
          </p:cNvCxnSpPr>
          <p:nvPr/>
        </p:nvCxnSpPr>
        <p:spPr>
          <a:xfrm rot="5400000">
            <a:off x="5829355" y="2332340"/>
            <a:ext cx="1057742" cy="849827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>
            <a:stCxn id="6" idx="4"/>
            <a:endCxn id="15" idx="0"/>
          </p:cNvCxnSpPr>
          <p:nvPr/>
        </p:nvCxnSpPr>
        <p:spPr>
          <a:xfrm rot="5400000">
            <a:off x="1833376" y="2285359"/>
            <a:ext cx="1346217" cy="13696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>
            <a:stCxn id="6" idx="4"/>
            <a:endCxn id="16" idx="0"/>
          </p:cNvCxnSpPr>
          <p:nvPr/>
        </p:nvCxnSpPr>
        <p:spPr>
          <a:xfrm rot="16200000" flipH="1">
            <a:off x="3115982" y="2372445"/>
            <a:ext cx="1274779" cy="11240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>
            <a:stCxn id="16" idx="2"/>
            <a:endCxn id="20" idx="0"/>
          </p:cNvCxnSpPr>
          <p:nvPr/>
        </p:nvCxnSpPr>
        <p:spPr>
          <a:xfrm rot="5400000">
            <a:off x="3838117" y="4594779"/>
            <a:ext cx="647502" cy="3070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>
            <a:stCxn id="16" idx="2"/>
            <a:endCxn id="17" idx="0"/>
          </p:cNvCxnSpPr>
          <p:nvPr/>
        </p:nvCxnSpPr>
        <p:spPr>
          <a:xfrm rot="16200000" flipH="1">
            <a:off x="4762897" y="3977087"/>
            <a:ext cx="647502" cy="15424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2" name="Овал 101"/>
          <p:cNvSpPr/>
          <p:nvPr/>
        </p:nvSpPr>
        <p:spPr>
          <a:xfrm>
            <a:off x="224366" y="1404226"/>
            <a:ext cx="1854508" cy="88119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2000" b="1" dirty="0"/>
              <a:t>Логический</a:t>
            </a:r>
          </a:p>
        </p:txBody>
      </p:sp>
      <p:cxnSp>
        <p:nvCxnSpPr>
          <p:cNvPr id="104" name="Прямая со стрелкой 103"/>
          <p:cNvCxnSpPr>
            <a:endCxn id="102" idx="0"/>
          </p:cNvCxnSpPr>
          <p:nvPr/>
        </p:nvCxnSpPr>
        <p:spPr>
          <a:xfrm rot="10800000" flipV="1">
            <a:off x="1151620" y="785794"/>
            <a:ext cx="2063058" cy="6184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6" name="Скругленный прямоугольник 105"/>
          <p:cNvSpPr/>
          <p:nvPr/>
        </p:nvSpPr>
        <p:spPr>
          <a:xfrm>
            <a:off x="571472" y="2643182"/>
            <a:ext cx="1006972" cy="71438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/>
              <a:t>true/ false</a:t>
            </a:r>
            <a:endParaRPr lang="ru-RU" sz="2000" dirty="0"/>
          </a:p>
        </p:txBody>
      </p:sp>
      <p:cxnSp>
        <p:nvCxnSpPr>
          <p:cNvPr id="108" name="Прямая со стрелкой 107"/>
          <p:cNvCxnSpPr>
            <a:stCxn id="102" idx="4"/>
            <a:endCxn id="106" idx="0"/>
          </p:cNvCxnSpPr>
          <p:nvPr/>
        </p:nvCxnSpPr>
        <p:spPr>
          <a:xfrm rot="5400000">
            <a:off x="934409" y="2425971"/>
            <a:ext cx="357760" cy="766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>
            <a:stCxn id="6" idx="4"/>
            <a:endCxn id="18" idx="0"/>
          </p:cNvCxnSpPr>
          <p:nvPr/>
        </p:nvCxnSpPr>
        <p:spPr>
          <a:xfrm rot="16200000" flipH="1">
            <a:off x="3853494" y="1634933"/>
            <a:ext cx="417523" cy="174185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Скругленный прямоугольник 136"/>
          <p:cNvSpPr/>
          <p:nvPr/>
        </p:nvSpPr>
        <p:spPr>
          <a:xfrm>
            <a:off x="214282" y="5072074"/>
            <a:ext cx="1214414" cy="57150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ru-RU" sz="2000" dirty="0"/>
              <a:t>знаковое</a:t>
            </a:r>
          </a:p>
        </p:txBody>
      </p:sp>
      <p:sp>
        <p:nvSpPr>
          <p:cNvPr id="138" name="Скругленный прямоугольник 137"/>
          <p:cNvSpPr/>
          <p:nvPr/>
        </p:nvSpPr>
        <p:spPr>
          <a:xfrm>
            <a:off x="1571604" y="5072074"/>
            <a:ext cx="1500198" cy="57150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ru-RU" sz="2000" dirty="0" err="1"/>
              <a:t>беззнаковое</a:t>
            </a:r>
            <a:endParaRPr lang="ru-RU" sz="2000" dirty="0"/>
          </a:p>
        </p:txBody>
      </p:sp>
      <p:cxnSp>
        <p:nvCxnSpPr>
          <p:cNvPr id="144" name="Прямая со стрелкой 143"/>
          <p:cNvCxnSpPr>
            <a:stCxn id="15" idx="2"/>
            <a:endCxn id="137" idx="0"/>
          </p:cNvCxnSpPr>
          <p:nvPr/>
        </p:nvCxnSpPr>
        <p:spPr>
          <a:xfrm rot="5400000">
            <a:off x="964373" y="4214810"/>
            <a:ext cx="714380" cy="10001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6" name="Прямая со стрелкой 145"/>
          <p:cNvCxnSpPr>
            <a:stCxn id="15" idx="2"/>
            <a:endCxn id="138" idx="0"/>
          </p:cNvCxnSpPr>
          <p:nvPr/>
        </p:nvCxnSpPr>
        <p:spPr>
          <a:xfrm rot="16200000" flipH="1">
            <a:off x="1714480" y="4464851"/>
            <a:ext cx="714380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Типы данных </a:t>
            </a:r>
            <a:r>
              <a:rPr lang="en-US" dirty="0"/>
              <a:t>C#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E4FF-B573-43EC-9397-5A43ECE2EF9F}" type="slidenum">
              <a:rPr lang="ru-RU" smtClean="0"/>
              <a:pPr/>
              <a:t>19</a:t>
            </a:fld>
            <a:endParaRPr lang="ru-RU"/>
          </a:p>
        </p:txBody>
      </p:sp>
      <p:cxnSp>
        <p:nvCxnSpPr>
          <p:cNvPr id="5" name="Прямая со стрелкой 4"/>
          <p:cNvCxnSpPr>
            <a:endCxn id="6" idx="0"/>
          </p:cNvCxnSpPr>
          <p:nvPr/>
        </p:nvCxnSpPr>
        <p:spPr>
          <a:xfrm rot="10800000" flipV="1">
            <a:off x="3023828" y="785794"/>
            <a:ext cx="976668" cy="6184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2177205" y="1404226"/>
            <a:ext cx="1693246" cy="881196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/>
              <a:t>Numbers</a:t>
            </a:r>
            <a:endParaRPr lang="ru-RU" sz="2000" b="1" dirty="0"/>
          </a:p>
        </p:txBody>
      </p:sp>
      <p:sp>
        <p:nvSpPr>
          <p:cNvPr id="7" name="Овал 6"/>
          <p:cNvSpPr/>
          <p:nvPr/>
        </p:nvSpPr>
        <p:spPr>
          <a:xfrm>
            <a:off x="4409453" y="1404226"/>
            <a:ext cx="1693246" cy="88119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/>
              <a:t>Text</a:t>
            </a:r>
            <a:endParaRPr lang="ru-RU" sz="2000" b="1" dirty="0"/>
          </a:p>
        </p:txBody>
      </p:sp>
      <p:sp>
        <p:nvSpPr>
          <p:cNvPr id="8" name="Овал 7"/>
          <p:cNvSpPr/>
          <p:nvPr/>
        </p:nvSpPr>
        <p:spPr>
          <a:xfrm>
            <a:off x="6476128" y="1476234"/>
            <a:ext cx="2096400" cy="88119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/>
              <a:t>Structures</a:t>
            </a:r>
            <a:endParaRPr lang="ru-RU" sz="2000" b="1" dirty="0"/>
          </a:p>
        </p:txBody>
      </p:sp>
      <p:cxnSp>
        <p:nvCxnSpPr>
          <p:cNvPr id="11" name="Прямая со стрелкой 10"/>
          <p:cNvCxnSpPr>
            <a:endCxn id="7" idx="0"/>
          </p:cNvCxnSpPr>
          <p:nvPr/>
        </p:nvCxnSpPr>
        <p:spPr>
          <a:xfrm rot="16200000" flipH="1">
            <a:off x="4747698" y="895848"/>
            <a:ext cx="618432" cy="3983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8" idx="0"/>
          </p:cNvCxnSpPr>
          <p:nvPr/>
        </p:nvCxnSpPr>
        <p:spPr>
          <a:xfrm>
            <a:off x="5715008" y="714356"/>
            <a:ext cx="1809320" cy="7618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Скругленный прямоугольник 14"/>
          <p:cNvSpPr/>
          <p:nvPr/>
        </p:nvSpPr>
        <p:spPr>
          <a:xfrm>
            <a:off x="1500166" y="3429000"/>
            <a:ext cx="1428760" cy="50006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/>
              <a:t>integer</a:t>
            </a:r>
            <a:endParaRPr lang="ru-RU" sz="20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286116" y="3429000"/>
            <a:ext cx="1285884" cy="50006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/>
              <a:t>real</a:t>
            </a:r>
            <a:endParaRPr lang="ru-RU" sz="20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500562" y="4429132"/>
            <a:ext cx="1214446" cy="50006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/>
              <a:t>decimal</a:t>
            </a:r>
            <a:endParaRPr lang="ru-RU" sz="2000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429124" y="2714620"/>
            <a:ext cx="1008112" cy="43204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/>
              <a:t>char</a:t>
            </a:r>
            <a:endParaRPr lang="ru-RU" sz="2000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286380" y="3286124"/>
            <a:ext cx="1008112" cy="43204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/>
              <a:t>string</a:t>
            </a:r>
            <a:endParaRPr lang="ru-RU" sz="20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572264" y="2928934"/>
            <a:ext cx="1008112" cy="43204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/>
              <a:t>array</a:t>
            </a:r>
            <a:endParaRPr lang="ru-RU" sz="20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7429520" y="3929066"/>
            <a:ext cx="1008112" cy="43204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/>
              <a:t>Object</a:t>
            </a:r>
            <a:endParaRPr lang="ru-RU" sz="20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7929586" y="2928934"/>
            <a:ext cx="1008112" cy="43204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 err="1"/>
              <a:t>struct</a:t>
            </a:r>
            <a:endParaRPr lang="ru-RU" sz="2000" dirty="0"/>
          </a:p>
        </p:txBody>
      </p:sp>
      <p:cxnSp>
        <p:nvCxnSpPr>
          <p:cNvPr id="25" name="Прямая со стрелкой 24"/>
          <p:cNvCxnSpPr>
            <a:stCxn id="8" idx="4"/>
            <a:endCxn id="21" idx="0"/>
          </p:cNvCxnSpPr>
          <p:nvPr/>
        </p:nvCxnSpPr>
        <p:spPr>
          <a:xfrm rot="5400000">
            <a:off x="7014572" y="2419178"/>
            <a:ext cx="571504" cy="448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8" idx="4"/>
            <a:endCxn id="23" idx="0"/>
          </p:cNvCxnSpPr>
          <p:nvPr/>
        </p:nvCxnSpPr>
        <p:spPr>
          <a:xfrm rot="16200000" flipH="1">
            <a:off x="7693233" y="2188525"/>
            <a:ext cx="571504" cy="909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8" idx="4"/>
            <a:endCxn id="22" idx="0"/>
          </p:cNvCxnSpPr>
          <p:nvPr/>
        </p:nvCxnSpPr>
        <p:spPr>
          <a:xfrm rot="16200000" flipH="1">
            <a:off x="6943134" y="2938624"/>
            <a:ext cx="1571636" cy="4092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stCxn id="7" idx="4"/>
            <a:endCxn id="18" idx="0"/>
          </p:cNvCxnSpPr>
          <p:nvPr/>
        </p:nvCxnSpPr>
        <p:spPr>
          <a:xfrm rot="5400000">
            <a:off x="4880029" y="2338573"/>
            <a:ext cx="429198" cy="3228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stCxn id="7" idx="4"/>
            <a:endCxn id="19" idx="0"/>
          </p:cNvCxnSpPr>
          <p:nvPr/>
        </p:nvCxnSpPr>
        <p:spPr>
          <a:xfrm rot="16200000" flipH="1">
            <a:off x="5022905" y="2518593"/>
            <a:ext cx="1000702" cy="5343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stCxn id="8" idx="3"/>
            <a:endCxn id="19" idx="0"/>
          </p:cNvCxnSpPr>
          <p:nvPr/>
        </p:nvCxnSpPr>
        <p:spPr>
          <a:xfrm rot="5400000">
            <a:off x="5757917" y="2260902"/>
            <a:ext cx="1057742" cy="992703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>
            <a:stCxn id="6" idx="4"/>
            <a:endCxn id="15" idx="0"/>
          </p:cNvCxnSpPr>
          <p:nvPr/>
        </p:nvCxnSpPr>
        <p:spPr>
          <a:xfrm rot="5400000">
            <a:off x="2047398" y="2452570"/>
            <a:ext cx="1143578" cy="8092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>
            <a:stCxn id="6" idx="4"/>
            <a:endCxn id="16" idx="0"/>
          </p:cNvCxnSpPr>
          <p:nvPr/>
        </p:nvCxnSpPr>
        <p:spPr>
          <a:xfrm rot="16200000" flipH="1">
            <a:off x="2904654" y="2404596"/>
            <a:ext cx="1143578" cy="9052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>
            <a:stCxn id="16" idx="2"/>
            <a:endCxn id="72" idx="0"/>
          </p:cNvCxnSpPr>
          <p:nvPr/>
        </p:nvCxnSpPr>
        <p:spPr>
          <a:xfrm rot="5400000">
            <a:off x="3643306" y="4143380"/>
            <a:ext cx="500066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>
            <a:stCxn id="16" idx="2"/>
            <a:endCxn id="17" idx="0"/>
          </p:cNvCxnSpPr>
          <p:nvPr/>
        </p:nvCxnSpPr>
        <p:spPr>
          <a:xfrm rot="16200000" flipH="1">
            <a:off x="4268388" y="3589735"/>
            <a:ext cx="500066" cy="11787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2" name="Овал 101"/>
          <p:cNvSpPr/>
          <p:nvPr/>
        </p:nvSpPr>
        <p:spPr>
          <a:xfrm>
            <a:off x="224366" y="1404226"/>
            <a:ext cx="1854508" cy="88119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/>
              <a:t>Boolean</a:t>
            </a:r>
            <a:endParaRPr lang="ru-RU" sz="2000" b="1" dirty="0"/>
          </a:p>
        </p:txBody>
      </p:sp>
      <p:cxnSp>
        <p:nvCxnSpPr>
          <p:cNvPr id="104" name="Прямая со стрелкой 103"/>
          <p:cNvCxnSpPr>
            <a:endCxn id="102" idx="0"/>
          </p:cNvCxnSpPr>
          <p:nvPr/>
        </p:nvCxnSpPr>
        <p:spPr>
          <a:xfrm rot="10800000" flipV="1">
            <a:off x="1151620" y="785794"/>
            <a:ext cx="2063058" cy="6184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6" name="Скругленный прямоугольник 105"/>
          <p:cNvSpPr/>
          <p:nvPr/>
        </p:nvSpPr>
        <p:spPr>
          <a:xfrm>
            <a:off x="571472" y="2643182"/>
            <a:ext cx="928694" cy="42862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 err="1"/>
              <a:t>bool</a:t>
            </a:r>
            <a:endParaRPr lang="ru-RU" sz="2000" dirty="0"/>
          </a:p>
        </p:txBody>
      </p:sp>
      <p:cxnSp>
        <p:nvCxnSpPr>
          <p:cNvPr id="108" name="Прямая со стрелкой 107"/>
          <p:cNvCxnSpPr>
            <a:stCxn id="102" idx="4"/>
            <a:endCxn id="106" idx="0"/>
          </p:cNvCxnSpPr>
          <p:nvPr/>
        </p:nvCxnSpPr>
        <p:spPr>
          <a:xfrm rot="5400000">
            <a:off x="914840" y="2406402"/>
            <a:ext cx="357760" cy="1158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>
            <a:stCxn id="6" idx="4"/>
            <a:endCxn id="18" idx="0"/>
          </p:cNvCxnSpPr>
          <p:nvPr/>
        </p:nvCxnSpPr>
        <p:spPr>
          <a:xfrm rot="16200000" flipH="1">
            <a:off x="3763905" y="1545345"/>
            <a:ext cx="429198" cy="1909352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Скругленный прямоугольник 71"/>
          <p:cNvSpPr/>
          <p:nvPr/>
        </p:nvSpPr>
        <p:spPr>
          <a:xfrm>
            <a:off x="3286116" y="4429132"/>
            <a:ext cx="1143008" cy="70754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/>
              <a:t>float</a:t>
            </a:r>
          </a:p>
          <a:p>
            <a:pPr algn="ctr"/>
            <a:r>
              <a:rPr lang="en-US" sz="2000" dirty="0"/>
              <a:t>double</a:t>
            </a:r>
            <a:endParaRPr lang="ru-RU" sz="2000" dirty="0"/>
          </a:p>
        </p:txBody>
      </p:sp>
      <p:sp>
        <p:nvSpPr>
          <p:cNvPr id="75" name="Скругленный прямоугольник 74"/>
          <p:cNvSpPr/>
          <p:nvPr/>
        </p:nvSpPr>
        <p:spPr>
          <a:xfrm>
            <a:off x="2071670" y="4643446"/>
            <a:ext cx="1000132" cy="128588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/>
              <a:t>byte</a:t>
            </a:r>
          </a:p>
          <a:p>
            <a:pPr algn="ctr"/>
            <a:r>
              <a:rPr lang="en-US" sz="2000" dirty="0" err="1"/>
              <a:t>ushort</a:t>
            </a:r>
            <a:endParaRPr lang="en-US" sz="2000" dirty="0"/>
          </a:p>
          <a:p>
            <a:pPr algn="ctr"/>
            <a:r>
              <a:rPr lang="en-US" sz="2000" dirty="0" err="1"/>
              <a:t>uint</a:t>
            </a:r>
            <a:endParaRPr lang="en-US" sz="2000" dirty="0"/>
          </a:p>
          <a:p>
            <a:pPr algn="ctr"/>
            <a:r>
              <a:rPr lang="en-US" sz="2000" dirty="0" err="1"/>
              <a:t>ulong</a:t>
            </a:r>
            <a:endParaRPr lang="ru-RU" sz="2000" dirty="0"/>
          </a:p>
        </p:txBody>
      </p:sp>
      <p:cxnSp>
        <p:nvCxnSpPr>
          <p:cNvPr id="76" name="Прямая со стрелкой 75"/>
          <p:cNvCxnSpPr>
            <a:stCxn id="15" idx="2"/>
            <a:endCxn id="78" idx="0"/>
          </p:cNvCxnSpPr>
          <p:nvPr/>
        </p:nvCxnSpPr>
        <p:spPr>
          <a:xfrm rot="5400000">
            <a:off x="1446588" y="3875488"/>
            <a:ext cx="714380" cy="8215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>
            <a:stCxn id="15" idx="2"/>
            <a:endCxn id="75" idx="0"/>
          </p:cNvCxnSpPr>
          <p:nvPr/>
        </p:nvCxnSpPr>
        <p:spPr>
          <a:xfrm rot="16200000" flipH="1">
            <a:off x="2035951" y="4107661"/>
            <a:ext cx="71438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8" name="Скругленный прямоугольник 77"/>
          <p:cNvSpPr/>
          <p:nvPr/>
        </p:nvSpPr>
        <p:spPr>
          <a:xfrm>
            <a:off x="857224" y="4643446"/>
            <a:ext cx="1071570" cy="128588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 err="1"/>
              <a:t>sbyte</a:t>
            </a:r>
            <a:endParaRPr lang="en-US" sz="2000" dirty="0"/>
          </a:p>
          <a:p>
            <a:pPr algn="ctr"/>
            <a:r>
              <a:rPr lang="en-US" sz="2000" dirty="0"/>
              <a:t>short</a:t>
            </a:r>
          </a:p>
          <a:p>
            <a:pPr algn="ctr"/>
            <a:r>
              <a:rPr lang="en-US" sz="2000" dirty="0" err="1"/>
              <a:t>int</a:t>
            </a:r>
            <a:endParaRPr lang="en-US" sz="2000" dirty="0"/>
          </a:p>
          <a:p>
            <a:pPr algn="ctr"/>
            <a:r>
              <a:rPr lang="en-US" sz="2000" dirty="0"/>
              <a:t>long</a:t>
            </a:r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Язык </a:t>
            </a:r>
            <a:r>
              <a:rPr lang="en-US" dirty="0"/>
              <a:t>C#. Visual Studio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Встроенные типы данных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867342"/>
              </p:ext>
            </p:extLst>
          </p:nvPr>
        </p:nvGraphicFramePr>
        <p:xfrm>
          <a:off x="251520" y="785793"/>
          <a:ext cx="8640960" cy="5739216"/>
        </p:xfrm>
        <a:graphic>
          <a:graphicData uri="http://schemas.openxmlformats.org/drawingml/2006/table">
            <a:tbl>
              <a:tblPr firstRow="1">
                <a:tableStyleId>{B301B821-A1FF-4177-AEE7-76D212191A09}</a:tableStyleId>
              </a:tblPr>
              <a:tblGrid>
                <a:gridCol w="1143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66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58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946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970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Тип</a:t>
                      </a:r>
                      <a:endParaRPr lang="en-GB" sz="1600" dirty="0"/>
                    </a:p>
                  </a:txBody>
                  <a:tcPr marL="76433" marR="76433" marT="38217" marB="382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Диапазон значений</a:t>
                      </a:r>
                    </a:p>
                  </a:txBody>
                  <a:tcPr marL="76433" marR="76433" marT="38217" marB="382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Размер </a:t>
                      </a:r>
                      <a:br>
                        <a:rPr lang="ru-RU" sz="1600" dirty="0"/>
                      </a:br>
                      <a:r>
                        <a:rPr lang="ru-RU" sz="1600" dirty="0"/>
                        <a:t>(байт)</a:t>
                      </a:r>
                    </a:p>
                  </a:txBody>
                  <a:tcPr marL="76433" marR="76433" marT="38217" marB="382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/>
                        <a:t>Описание</a:t>
                      </a:r>
                    </a:p>
                  </a:txBody>
                  <a:tcPr marL="76433" marR="76433" marT="38217" marB="38217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466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/>
                        <a:t>sbyte</a:t>
                      </a:r>
                      <a:endParaRPr lang="en-GB" sz="1800" dirty="0"/>
                    </a:p>
                  </a:txBody>
                  <a:tcPr marL="76433" marR="76433" marT="38217" marB="382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/>
                        <a:t>-128 до 127</a:t>
                      </a:r>
                    </a:p>
                  </a:txBody>
                  <a:tcPr marL="76433" marR="76433" marT="38217" marB="382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/>
                        <a:t>1</a:t>
                      </a:r>
                    </a:p>
                  </a:txBody>
                  <a:tcPr marL="76433" marR="76433" marT="38217" marB="38217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/>
                        <a:t>Знаковое целое число</a:t>
                      </a:r>
                    </a:p>
                  </a:txBody>
                  <a:tcPr marL="76433" marR="76433" marT="38217" marB="38217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466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byte</a:t>
                      </a:r>
                    </a:p>
                  </a:txBody>
                  <a:tcPr marL="76433" marR="76433" marT="38217" marB="382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0 до </a:t>
                      </a:r>
                      <a:r>
                        <a:rPr lang="ru-RU" sz="1600" b="0" dirty="0"/>
                        <a:t>2</a:t>
                      </a:r>
                      <a:r>
                        <a:rPr lang="ru-RU" sz="1600" b="0" baseline="30000" dirty="0"/>
                        <a:t>8</a:t>
                      </a:r>
                      <a:r>
                        <a:rPr lang="ru-RU" sz="1600" b="1" baseline="0" dirty="0"/>
                        <a:t>=</a:t>
                      </a:r>
                      <a:r>
                        <a:rPr lang="ru-RU" sz="1600" dirty="0"/>
                        <a:t>255</a:t>
                      </a:r>
                    </a:p>
                  </a:txBody>
                  <a:tcPr marL="76433" marR="76433" marT="38217" marB="382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/>
                        <a:t>1</a:t>
                      </a:r>
                    </a:p>
                  </a:txBody>
                  <a:tcPr marL="76433" marR="76433" marT="38217" marB="38217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err="1"/>
                        <a:t>Беззнаковое</a:t>
                      </a:r>
                      <a:r>
                        <a:rPr lang="ru-RU" sz="1600" dirty="0"/>
                        <a:t> целое число</a:t>
                      </a:r>
                    </a:p>
                  </a:txBody>
                  <a:tcPr marL="76433" marR="76433" marT="38217" marB="38217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9466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short</a:t>
                      </a:r>
                    </a:p>
                  </a:txBody>
                  <a:tcPr marL="76433" marR="76433" marT="38217" marB="382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/>
                        <a:t>-32 768 до 32 767</a:t>
                      </a:r>
                    </a:p>
                  </a:txBody>
                  <a:tcPr marL="76433" marR="76433" marT="38217" marB="382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/>
                        <a:t>2</a:t>
                      </a:r>
                    </a:p>
                  </a:txBody>
                  <a:tcPr marL="76433" marR="76433" marT="38217" marB="38217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/>
                        <a:t>Знаковое целое число</a:t>
                      </a:r>
                    </a:p>
                  </a:txBody>
                  <a:tcPr marL="76433" marR="76433" marT="38217" marB="38217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9466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/>
                        <a:t>ushort</a:t>
                      </a:r>
                      <a:endParaRPr lang="en-GB" sz="1800" dirty="0"/>
                    </a:p>
                  </a:txBody>
                  <a:tcPr marL="76433" marR="76433" marT="38217" marB="382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0 до </a:t>
                      </a:r>
                      <a:r>
                        <a:rPr lang="ru-RU" sz="1600" b="0" dirty="0"/>
                        <a:t>2</a:t>
                      </a:r>
                      <a:r>
                        <a:rPr lang="ru-RU" sz="1600" b="0" baseline="30000" dirty="0"/>
                        <a:t>16</a:t>
                      </a:r>
                      <a:r>
                        <a:rPr lang="ru-RU" sz="1600" b="1" baseline="0" dirty="0"/>
                        <a:t>=</a:t>
                      </a:r>
                      <a:r>
                        <a:rPr lang="ru-RU" sz="1600" dirty="0"/>
                        <a:t>65 535</a:t>
                      </a:r>
                    </a:p>
                  </a:txBody>
                  <a:tcPr marL="76433" marR="76433" marT="38217" marB="382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/>
                        <a:t>2</a:t>
                      </a:r>
                    </a:p>
                  </a:txBody>
                  <a:tcPr marL="76433" marR="76433" marT="38217" marB="38217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err="1"/>
                        <a:t>Беззнаковое</a:t>
                      </a:r>
                      <a:r>
                        <a:rPr lang="ru-RU" sz="1600" dirty="0"/>
                        <a:t> целое число</a:t>
                      </a:r>
                    </a:p>
                  </a:txBody>
                  <a:tcPr marL="76433" marR="76433" marT="38217" marB="38217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466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err="1"/>
                        <a:t>int</a:t>
                      </a:r>
                      <a:endParaRPr lang="en-GB" sz="1800" b="1" dirty="0"/>
                    </a:p>
                  </a:txBody>
                  <a:tcPr marL="76433" marR="76433" marT="38217" marB="382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-2</a:t>
                      </a:r>
                      <a:r>
                        <a:rPr lang="ru-RU" sz="1600" b="1" baseline="30000" dirty="0"/>
                        <a:t>31</a:t>
                      </a:r>
                      <a:r>
                        <a:rPr lang="ru-RU" sz="1600" b="1" dirty="0"/>
                        <a:t> до 2</a:t>
                      </a:r>
                      <a:r>
                        <a:rPr lang="ru-RU" sz="1600" b="1" baseline="30000" dirty="0"/>
                        <a:t>31</a:t>
                      </a:r>
                      <a:r>
                        <a:rPr lang="ru-RU" sz="1600" b="1" dirty="0"/>
                        <a:t>-1</a:t>
                      </a:r>
                    </a:p>
                  </a:txBody>
                  <a:tcPr marL="76433" marR="76433" marT="38217" marB="382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/>
                        <a:t>4</a:t>
                      </a:r>
                    </a:p>
                  </a:txBody>
                  <a:tcPr marL="76433" marR="76433" marT="38217" marB="38217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/>
                        <a:t>Знаковое целое число</a:t>
                      </a:r>
                    </a:p>
                  </a:txBody>
                  <a:tcPr marL="76433" marR="76433" marT="38217" marB="38217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9466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/>
                        <a:t>uint</a:t>
                      </a:r>
                      <a:endParaRPr lang="en-GB" sz="1800" dirty="0"/>
                    </a:p>
                  </a:txBody>
                  <a:tcPr marL="76433" marR="76433" marT="38217" marB="382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0 до </a:t>
                      </a:r>
                      <a:r>
                        <a:rPr lang="ru-RU" sz="1600" b="0" dirty="0"/>
                        <a:t>2</a:t>
                      </a:r>
                      <a:r>
                        <a:rPr lang="ru-RU" sz="1600" b="0" baseline="30000" dirty="0"/>
                        <a:t>32</a:t>
                      </a:r>
                      <a:r>
                        <a:rPr lang="ru-RU" sz="1600" b="1" baseline="0" dirty="0"/>
                        <a:t>=</a:t>
                      </a:r>
                      <a:r>
                        <a:rPr lang="ru-RU" sz="1600" dirty="0"/>
                        <a:t>4 294 967 295</a:t>
                      </a:r>
                    </a:p>
                  </a:txBody>
                  <a:tcPr marL="76433" marR="76433" marT="38217" marB="382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/>
                        <a:t>4</a:t>
                      </a:r>
                    </a:p>
                  </a:txBody>
                  <a:tcPr marL="76433" marR="76433" marT="38217" marB="38217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err="1"/>
                        <a:t>Беззнаковое</a:t>
                      </a:r>
                      <a:r>
                        <a:rPr lang="ru-RU" sz="1600" dirty="0"/>
                        <a:t> целое число</a:t>
                      </a:r>
                    </a:p>
                  </a:txBody>
                  <a:tcPr marL="76433" marR="76433" marT="38217" marB="38217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9466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long</a:t>
                      </a:r>
                    </a:p>
                  </a:txBody>
                  <a:tcPr marL="76433" marR="76433" marT="38217" marB="382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/>
                        <a:t>-2</a:t>
                      </a:r>
                      <a:r>
                        <a:rPr lang="ru-RU" sz="1600" baseline="30000"/>
                        <a:t>63</a:t>
                      </a:r>
                      <a:r>
                        <a:rPr lang="ru-RU" sz="1600"/>
                        <a:t> до 2</a:t>
                      </a:r>
                      <a:r>
                        <a:rPr lang="ru-RU" sz="1600" baseline="30000"/>
                        <a:t>63</a:t>
                      </a:r>
                      <a:r>
                        <a:rPr lang="ru-RU" sz="1600"/>
                        <a:t>-1</a:t>
                      </a:r>
                    </a:p>
                  </a:txBody>
                  <a:tcPr marL="76433" marR="76433" marT="38217" marB="382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/>
                        <a:t>8</a:t>
                      </a:r>
                    </a:p>
                  </a:txBody>
                  <a:tcPr marL="76433" marR="76433" marT="38217" marB="38217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/>
                        <a:t>Знаковое целое число</a:t>
                      </a:r>
                    </a:p>
                  </a:txBody>
                  <a:tcPr marL="76433" marR="76433" marT="38217" marB="38217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9466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/>
                        <a:t>ulong</a:t>
                      </a:r>
                      <a:endParaRPr lang="en-GB" sz="1800" dirty="0"/>
                    </a:p>
                  </a:txBody>
                  <a:tcPr marL="76433" marR="76433" marT="38217" marB="382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/>
                        <a:t>0 до 2</a:t>
                      </a:r>
                      <a:r>
                        <a:rPr lang="ru-RU" sz="1600" baseline="30000"/>
                        <a:t>64</a:t>
                      </a:r>
                      <a:r>
                        <a:rPr lang="ru-RU" sz="1600"/>
                        <a:t>-1</a:t>
                      </a:r>
                    </a:p>
                  </a:txBody>
                  <a:tcPr marL="76433" marR="76433" marT="38217" marB="382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/>
                        <a:t>8</a:t>
                      </a:r>
                    </a:p>
                  </a:txBody>
                  <a:tcPr marL="76433" marR="76433" marT="38217" marB="38217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/>
                        <a:t>Беззнаковое целое число</a:t>
                      </a:r>
                    </a:p>
                  </a:txBody>
                  <a:tcPr marL="76433" marR="76433" marT="38217" marB="38217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9466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float</a:t>
                      </a:r>
                    </a:p>
                  </a:txBody>
                  <a:tcPr marL="76433" marR="76433" marT="38217" marB="382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/>
                        <a:t>1,5 x 10</a:t>
                      </a:r>
                      <a:r>
                        <a:rPr lang="ru-RU" sz="1600" baseline="30000"/>
                        <a:t>-45</a:t>
                      </a:r>
                      <a:r>
                        <a:rPr lang="ru-RU" sz="1600"/>
                        <a:t> до 3,4 x 10</a:t>
                      </a:r>
                      <a:r>
                        <a:rPr lang="ru-RU" sz="1600" baseline="30000"/>
                        <a:t>38</a:t>
                      </a:r>
                      <a:endParaRPr lang="ru-RU" sz="1600"/>
                    </a:p>
                  </a:txBody>
                  <a:tcPr marL="76433" marR="76433" marT="38217" marB="382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/>
                        <a:t>4</a:t>
                      </a:r>
                    </a:p>
                  </a:txBody>
                  <a:tcPr marL="76433" marR="76433" marT="38217" marB="38217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/>
                        <a:t>Число с плавающей запятой</a:t>
                      </a:r>
                    </a:p>
                  </a:txBody>
                  <a:tcPr marL="76433" marR="76433" marT="38217" marB="38217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9466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/>
                        <a:t>double</a:t>
                      </a:r>
                    </a:p>
                  </a:txBody>
                  <a:tcPr marL="76433" marR="76433" marT="38217" marB="382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5,0 x 10</a:t>
                      </a:r>
                      <a:r>
                        <a:rPr lang="ru-RU" sz="1600" b="1" baseline="30000" dirty="0"/>
                        <a:t>-324 </a:t>
                      </a:r>
                      <a:r>
                        <a:rPr lang="ru-RU" sz="1600" b="1" dirty="0"/>
                        <a:t>до 1,7 x 10</a:t>
                      </a:r>
                      <a:r>
                        <a:rPr lang="ru-RU" sz="1600" b="1" baseline="30000" dirty="0"/>
                        <a:t>308</a:t>
                      </a:r>
                      <a:endParaRPr lang="ru-RU" sz="1600" b="1" dirty="0"/>
                    </a:p>
                  </a:txBody>
                  <a:tcPr marL="76433" marR="76433" marT="38217" marB="382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/>
                        <a:t>8</a:t>
                      </a:r>
                    </a:p>
                  </a:txBody>
                  <a:tcPr marL="76433" marR="76433" marT="38217" marB="38217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/>
                        <a:t>Число с плавающей запятой</a:t>
                      </a:r>
                    </a:p>
                  </a:txBody>
                  <a:tcPr marL="76433" marR="76433" marT="38217" marB="38217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9466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err="1"/>
                        <a:t>bool</a:t>
                      </a:r>
                      <a:endParaRPr lang="en-GB" sz="1800" b="1" dirty="0"/>
                    </a:p>
                  </a:txBody>
                  <a:tcPr marL="76433" marR="76433" marT="38217" marB="382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/>
                        <a:t>true, false</a:t>
                      </a:r>
                    </a:p>
                  </a:txBody>
                  <a:tcPr marL="76433" marR="76433" marT="38217" marB="382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/>
                        <a:t>1</a:t>
                      </a:r>
                    </a:p>
                  </a:txBody>
                  <a:tcPr marL="76433" marR="76433" marT="38217" marB="38217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/>
                        <a:t>Логический</a:t>
                      </a:r>
                    </a:p>
                  </a:txBody>
                  <a:tcPr marL="76433" marR="76433" marT="38217" marB="38217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9466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decimal</a:t>
                      </a:r>
                    </a:p>
                  </a:txBody>
                  <a:tcPr marL="76433" marR="76433" marT="38217" marB="382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±1.0 x 10</a:t>
                      </a:r>
                      <a:r>
                        <a:rPr lang="ru-RU" sz="1600" baseline="30000" dirty="0"/>
                        <a:t>28 </a:t>
                      </a:r>
                      <a:r>
                        <a:rPr lang="ru-RU" sz="1600" dirty="0"/>
                        <a:t>до ±7.9 x 10</a:t>
                      </a:r>
                      <a:r>
                        <a:rPr lang="ru-RU" sz="1600" baseline="30000" dirty="0"/>
                        <a:t>28</a:t>
                      </a:r>
                      <a:endParaRPr lang="ru-RU" sz="1600" dirty="0"/>
                    </a:p>
                  </a:txBody>
                  <a:tcPr marL="76433" marR="76433" marT="38217" marB="382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12</a:t>
                      </a:r>
                    </a:p>
                  </a:txBody>
                  <a:tcPr marL="76433" marR="76433" marT="38217" marB="38217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/>
                        <a:t>Число с десятичной</a:t>
                      </a:r>
                      <a:r>
                        <a:rPr lang="ru-RU" sz="1600" baseline="0" dirty="0"/>
                        <a:t> дробью</a:t>
                      </a:r>
                      <a:endParaRPr lang="ru-RU" sz="1600" dirty="0"/>
                    </a:p>
                  </a:txBody>
                  <a:tcPr marL="76433" marR="76433" marT="38217" marB="38217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9466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char</a:t>
                      </a:r>
                    </a:p>
                  </a:txBody>
                  <a:tcPr marL="76433" marR="76433" marT="38217" marB="382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/>
                        <a:t>U+0000 </a:t>
                      </a:r>
                      <a:r>
                        <a:rPr lang="ru-RU" sz="1600"/>
                        <a:t>до </a:t>
                      </a:r>
                      <a:r>
                        <a:rPr lang="en-GB" sz="1600"/>
                        <a:t>U+FFFF</a:t>
                      </a:r>
                    </a:p>
                  </a:txBody>
                  <a:tcPr marL="76433" marR="76433" marT="38217" marB="382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/>
                        <a:t>2</a:t>
                      </a:r>
                    </a:p>
                  </a:txBody>
                  <a:tcPr marL="76433" marR="76433" marT="38217" marB="38217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/>
                        <a:t>Символ </a:t>
                      </a:r>
                      <a:r>
                        <a:rPr lang="en-GB" sz="1600" dirty="0"/>
                        <a:t>Unicode</a:t>
                      </a:r>
                    </a:p>
                  </a:txBody>
                  <a:tcPr marL="76433" marR="76433" marT="38217" marB="38217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8970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string</a:t>
                      </a:r>
                      <a:endParaRPr lang="en-GB" sz="1800" b="1" dirty="0"/>
                    </a:p>
                  </a:txBody>
                  <a:tcPr marL="76433" marR="76433" marT="38217" marB="382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Длина строки ограничена доступной памятью</a:t>
                      </a:r>
                    </a:p>
                  </a:txBody>
                  <a:tcPr marL="76433" marR="76433" marT="38217" marB="382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n</a:t>
                      </a:r>
                      <a:endParaRPr lang="ru-RU" sz="1600" b="1" dirty="0"/>
                    </a:p>
                  </a:txBody>
                  <a:tcPr marL="76433" marR="76433" marT="38217" marB="38217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/>
                        <a:t>Последовательность </a:t>
                      </a:r>
                      <a:r>
                        <a:rPr lang="en-US" sz="1600" b="1" dirty="0"/>
                        <a:t>Unicode-</a:t>
                      </a:r>
                      <a:r>
                        <a:rPr lang="ru-RU" sz="1600" b="1" dirty="0"/>
                        <a:t>символов</a:t>
                      </a:r>
                    </a:p>
                  </a:txBody>
                  <a:tcPr marL="76433" marR="76433" marT="38217" marB="38217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42910" y="6488668"/>
            <a:ext cx="2277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+ </a:t>
            </a:r>
            <a:r>
              <a:rPr lang="en-US" dirty="0" err="1"/>
              <a:t>enum</a:t>
            </a:r>
            <a:r>
              <a:rPr lang="ru-RU" dirty="0"/>
              <a:t>, </a:t>
            </a:r>
            <a:r>
              <a:rPr lang="en-US" dirty="0" err="1"/>
              <a:t>struct</a:t>
            </a:r>
            <a:r>
              <a:rPr lang="ru-RU" dirty="0"/>
              <a:t>, </a:t>
            </a:r>
            <a:r>
              <a:rPr lang="en-US" dirty="0"/>
              <a:t>Object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Переменные и константы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2910" y="1165194"/>
            <a:ext cx="792961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/>
              <a:t>В </a:t>
            </a:r>
            <a:r>
              <a:rPr lang="ru-RU" sz="2000" b="1" dirty="0"/>
              <a:t>переменных</a:t>
            </a:r>
            <a:r>
              <a:rPr lang="ru-RU" sz="2000" dirty="0"/>
              <a:t> программа хранит данные. Переменная имеет </a:t>
            </a:r>
            <a:r>
              <a:rPr lang="ru-RU" sz="2000" b="1" dirty="0"/>
              <a:t>имя</a:t>
            </a:r>
            <a:r>
              <a:rPr lang="ru-RU" sz="2000" dirty="0"/>
              <a:t>, </a:t>
            </a:r>
            <a:r>
              <a:rPr lang="ru-RU" sz="2000" b="1" dirty="0"/>
              <a:t>тип</a:t>
            </a:r>
            <a:r>
              <a:rPr lang="ru-RU" sz="2000" dirty="0"/>
              <a:t> и </a:t>
            </a:r>
            <a:r>
              <a:rPr lang="ru-RU" sz="2000" b="1" dirty="0"/>
              <a:t>значение</a:t>
            </a:r>
            <a:r>
              <a:rPr lang="ru-RU" sz="2000" dirty="0"/>
              <a:t>. Значение переменной можно изменить</a:t>
            </a:r>
            <a:r>
              <a:rPr lang="en-US" sz="2000" dirty="0"/>
              <a:t> </a:t>
            </a:r>
            <a:r>
              <a:rPr lang="ru-RU" sz="2000" dirty="0"/>
              <a:t>(</a:t>
            </a:r>
            <a:r>
              <a:rPr lang="ru-RU" sz="2000" b="1" dirty="0"/>
              <a:t>присвоить</a:t>
            </a:r>
            <a:r>
              <a:rPr lang="ru-RU" sz="2000" dirty="0"/>
              <a:t>).</a:t>
            </a:r>
          </a:p>
          <a:p>
            <a:r>
              <a:rPr lang="en-US" sz="20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x = 100;</a:t>
            </a:r>
          </a:p>
          <a:p>
            <a:r>
              <a:rPr lang="en-US" sz="20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y = 50 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x; </a:t>
            </a:r>
            <a:r>
              <a:rPr lang="en-US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//y = 150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y = y * 2; </a:t>
            </a:r>
            <a:r>
              <a:rPr lang="en-US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//y = 300</a:t>
            </a:r>
            <a:endParaRPr lang="ru-RU" sz="2000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3052001"/>
            <a:ext cx="7929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/>
              <a:t>В </a:t>
            </a:r>
            <a:r>
              <a:rPr lang="ru-RU" sz="2000" b="1" dirty="0"/>
              <a:t>константах </a:t>
            </a:r>
            <a:r>
              <a:rPr lang="ru-RU" sz="2000" dirty="0"/>
              <a:t>хранятся неизменяемые данные. Константа также имеет </a:t>
            </a:r>
            <a:r>
              <a:rPr lang="ru-RU" sz="2000" b="1" dirty="0"/>
              <a:t>имя</a:t>
            </a:r>
            <a:r>
              <a:rPr lang="ru-RU" sz="2000" dirty="0"/>
              <a:t>, </a:t>
            </a:r>
            <a:r>
              <a:rPr lang="ru-RU" sz="2000" b="1" dirty="0"/>
              <a:t>тип</a:t>
            </a:r>
            <a:r>
              <a:rPr lang="ru-RU" sz="2000" dirty="0"/>
              <a:t> и </a:t>
            </a:r>
            <a:r>
              <a:rPr lang="ru-RU" sz="2000" b="1" dirty="0"/>
              <a:t>значение</a:t>
            </a:r>
            <a:r>
              <a:rPr lang="ru-RU" sz="2000" dirty="0"/>
              <a:t>, но ее значение изменить нельзя.</a:t>
            </a:r>
          </a:p>
          <a:p>
            <a:r>
              <a:rPr lang="en-US" sz="20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const </a:t>
            </a:r>
            <a:r>
              <a:rPr lang="en-US" sz="20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x = 100;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x = 10;</a:t>
            </a:r>
            <a:r>
              <a:rPr lang="en-US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	//</a:t>
            </a:r>
            <a:r>
              <a:rPr lang="ru-RU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ошибка!</a:t>
            </a:r>
            <a:endParaRPr lang="en-US" sz="2000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21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28596" y="4487877"/>
            <a:ext cx="7929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/>
              <a:t>Теоретически, без констант можно обойтись. Но они облегчают редактирование и чтение текста программы.</a:t>
            </a:r>
            <a:endParaRPr lang="en-US" sz="2000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8596" y="5218137"/>
            <a:ext cx="79296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const double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stavkaNDFL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0.13;</a:t>
            </a:r>
          </a:p>
          <a:p>
            <a:r>
              <a:rPr lang="en-US" sz="20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const </a:t>
            </a:r>
            <a:r>
              <a:rPr lang="en-US" sz="20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maxRows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256; </a:t>
            </a:r>
            <a:r>
              <a:rPr lang="en-US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ru-RU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максимальное количество строк в таблице</a:t>
            </a:r>
            <a:endParaRPr lang="en-US" sz="2000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Литералы (значения, константы)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22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65109" y="1238220"/>
            <a:ext cx="792961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/>
              <a:t>Еще под константами (правильнее – </a:t>
            </a:r>
            <a:r>
              <a:rPr lang="ru-RU" sz="2000" b="1" dirty="0"/>
              <a:t>литералами</a:t>
            </a:r>
            <a:r>
              <a:rPr lang="ru-RU" sz="2000" dirty="0"/>
              <a:t>) понимают сами значения, использующиеся в программе.</a:t>
            </a:r>
          </a:p>
          <a:p>
            <a:pPr algn="just">
              <a:spcBef>
                <a:spcPts val="1200"/>
              </a:spcBef>
            </a:pPr>
            <a:r>
              <a:rPr lang="ru-RU" sz="2000" b="1" i="1" dirty="0"/>
              <a:t>Целочисленные</a:t>
            </a:r>
            <a:r>
              <a:rPr lang="ru-RU" sz="2000" i="1" dirty="0"/>
              <a:t> </a:t>
            </a:r>
            <a:r>
              <a:rPr lang="en-US" sz="2000" b="1" i="1" dirty="0"/>
              <a:t>(integer) </a:t>
            </a:r>
            <a:r>
              <a:rPr lang="ru-RU" sz="2000" dirty="0"/>
              <a:t>литералы: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100</a:t>
            </a:r>
            <a:r>
              <a:rPr lang="ru-RU" sz="2000" b="1" dirty="0">
                <a:latin typeface="Courier New" pitchFamily="49" charset="0"/>
                <a:cs typeface="Courier New" pitchFamily="49" charset="0"/>
              </a:rPr>
              <a:t>	-50	0	724647053	0012</a:t>
            </a:r>
            <a:endParaRPr lang="ru-RU" sz="2000" b="1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1200"/>
              </a:spcBef>
            </a:pPr>
            <a:r>
              <a:rPr lang="ru-RU" sz="2000" b="1" i="1" dirty="0"/>
              <a:t>Вещественные</a:t>
            </a:r>
            <a:r>
              <a:rPr lang="en-US" sz="2000" b="1" i="1" dirty="0"/>
              <a:t> (double)</a:t>
            </a:r>
            <a:r>
              <a:rPr lang="ru-RU" sz="2000" dirty="0"/>
              <a:t> литералы, дробная часть отделяется точкой:</a:t>
            </a:r>
            <a:endParaRPr lang="en-US" sz="2000" dirty="0"/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15.8</a:t>
            </a:r>
            <a:r>
              <a:rPr lang="ru-RU" sz="2000" b="1" dirty="0">
                <a:latin typeface="Courier New" pitchFamily="49" charset="0"/>
                <a:cs typeface="Courier New" pitchFamily="49" charset="0"/>
              </a:rPr>
              <a:t>	5.0	0.0	-128.25	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.15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1.28e+5	1.0e-16	-7e+6</a:t>
            </a:r>
            <a:endParaRPr lang="ru-RU" sz="20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1200"/>
              </a:spcBef>
            </a:pPr>
            <a:r>
              <a:rPr lang="ru-RU" sz="2000" b="1" i="1" dirty="0"/>
              <a:t>Строки</a:t>
            </a:r>
            <a:r>
              <a:rPr lang="en-US" sz="2000" b="1" i="1" dirty="0"/>
              <a:t> (string)</a:t>
            </a:r>
            <a:r>
              <a:rPr lang="ru-RU" sz="2000" dirty="0"/>
              <a:t> пишутся в двойных кавычках:</a:t>
            </a:r>
            <a:endParaRPr lang="en-US" sz="2000" dirty="0"/>
          </a:p>
          <a:p>
            <a:r>
              <a:rPr lang="en-US" sz="20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ru-RU" sz="20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текст</a:t>
            </a:r>
            <a:r>
              <a:rPr lang="en-US" sz="20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"a"	""</a:t>
            </a:r>
            <a:endParaRPr lang="ru-RU" sz="2000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1200"/>
              </a:spcBef>
            </a:pPr>
            <a:r>
              <a:rPr lang="ru-RU" sz="2000" b="1" i="1" dirty="0"/>
              <a:t>Символ (</a:t>
            </a:r>
            <a:r>
              <a:rPr lang="en-US" sz="2000" b="1" i="1" dirty="0"/>
              <a:t>char) </a:t>
            </a:r>
            <a:r>
              <a:rPr lang="ru-RU" sz="2000" dirty="0"/>
              <a:t>пишется в одинарных кавычках:</a:t>
            </a:r>
            <a:endParaRPr lang="ru-RU" sz="2000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'A'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//=</a:t>
            </a:r>
            <a:r>
              <a:rPr lang="ru-RU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x00</a:t>
            </a:r>
            <a:r>
              <a:rPr lang="ru-RU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41</a:t>
            </a:r>
            <a:endParaRPr lang="en-US" sz="2000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Конкатенация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23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701622" y="1239753"/>
            <a:ext cx="77407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Конкатенация ("склеивание") строк выполняется оператором </a:t>
            </a:r>
            <a:r>
              <a:rPr lang="ru-RU" sz="2000" b="1" dirty="0">
                <a:latin typeface="Courier New" pitchFamily="49" charset="0"/>
                <a:cs typeface="Courier New" pitchFamily="49" charset="0"/>
              </a:rPr>
              <a:t>+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38135" y="3388285"/>
            <a:ext cx="59747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ru-RU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Сергей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ru-RU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Кузнецов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 =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ru-RU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СергейКузнецов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38135" y="3899467"/>
            <a:ext cx="69397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ru-RU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Сергей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 "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ru-RU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Кузнецов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 =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ru-RU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Сергей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Кузнецов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38135" y="4410649"/>
            <a:ext cx="62504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ru-RU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Сергей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"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ru-RU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Кузнецов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 =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ru-RU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Сергей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Кузнецов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38135" y="4921831"/>
            <a:ext cx="66640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ru-RU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Сергей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""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ru-RU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Кузнецов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 =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ru-RU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СергейКузнецов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11161" y="2114532"/>
            <a:ext cx="26661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"1"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"0"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 =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"10"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 – Конкатенация строк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24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28596" y="3173409"/>
            <a:ext cx="806937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0000"/>
            <a:r>
              <a:rPr lang="en-GB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static void 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 defTabSz="450000"/>
            <a:r>
              <a:rPr lang="en-GB" dirty="0">
                <a:latin typeface="Courier New" pitchFamily="49" charset="0"/>
                <a:cs typeface="Courier New" pitchFamily="49" charset="0"/>
              </a:rPr>
              <a:t>{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  <a:p>
            <a:pPr defTabSz="450000"/>
            <a:r>
              <a:rPr lang="ru-RU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Console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.WriteLine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ru-RU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Введите две любых строки текста: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  <a:p>
            <a:pPr defTabSz="450000"/>
            <a:r>
              <a:rPr lang="ru-RU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str1 = </a:t>
            </a:r>
            <a:r>
              <a:rPr lang="en-US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Console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.ReadLine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  <a:endParaRPr lang="en-GB" dirty="0">
              <a:latin typeface="Courier New" pitchFamily="49" charset="0"/>
              <a:cs typeface="Courier New" pitchFamily="49" charset="0"/>
            </a:endParaRPr>
          </a:p>
          <a:p>
            <a:pPr defTabSz="450000"/>
            <a:r>
              <a:rPr lang="ru-RU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Console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.ReadLine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defTabSz="450000"/>
            <a:r>
              <a:rPr lang="en-GB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Console</a:t>
            </a:r>
            <a:r>
              <a:rPr lang="en-GB" dirty="0" err="1">
                <a:latin typeface="Courier New" pitchFamily="49" charset="0"/>
                <a:cs typeface="Courier New" pitchFamily="49" charset="0"/>
              </a:rPr>
              <a:t>.WriteLine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str1 + str2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defTabSz="450000"/>
            <a:r>
              <a:rPr lang="en-GB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Console</a:t>
            </a:r>
            <a:r>
              <a:rPr lang="en-GB" dirty="0" err="1">
                <a:latin typeface="Courier New" pitchFamily="49" charset="0"/>
                <a:cs typeface="Courier New" pitchFamily="49" charset="0"/>
              </a:rPr>
              <a:t>.WriteLine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str1 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 "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+ str2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defTabSz="450000"/>
            <a:r>
              <a:rPr lang="en-GB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Console</a:t>
            </a:r>
            <a:r>
              <a:rPr lang="en-GB" dirty="0" err="1">
                <a:latin typeface="Courier New" pitchFamily="49" charset="0"/>
                <a:cs typeface="Courier New" pitchFamily="49" charset="0"/>
              </a:rPr>
              <a:t>.WriteLine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str1 + 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", "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+ str2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defTabSz="450000"/>
            <a:r>
              <a:rPr lang="en-GB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01622" y="1239753"/>
            <a:ext cx="774075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Пользователь вводит две строки. Выполнить их конкатенацию разными способами: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000" dirty="0"/>
              <a:t>слитно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000" dirty="0"/>
              <a:t>через пробел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000" dirty="0"/>
              <a:t>через запятую и пробел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Преобразование типов (текст и числа)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25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73005" y="1156145"/>
            <a:ext cx="80874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Число в текст</a:t>
            </a:r>
            <a:r>
              <a:rPr lang="ru-RU" sz="2000" dirty="0"/>
              <a:t>: автоматически.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1560" y="1516185"/>
            <a:ext cx="792961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x = 10;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ru-RU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целое</a:t>
            </a:r>
            <a:endParaRPr lang="en-US" sz="2000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txt = </a:t>
            </a:r>
            <a:r>
              <a:rPr lang="en-US" sz="20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"x = "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+ x;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//строка </a:t>
            </a:r>
            <a:r>
              <a:rPr lang="en-US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"x = 10"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3005" y="2919351"/>
            <a:ext cx="80874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Текст в число</a:t>
            </a:r>
            <a:r>
              <a:rPr lang="ru-RU" sz="2000" dirty="0"/>
              <a:t>: методы </a:t>
            </a:r>
            <a:r>
              <a:rPr lang="en-US" sz="2000" b="1" dirty="0"/>
              <a:t>Parse</a:t>
            </a:r>
            <a:r>
              <a:rPr lang="en-US" sz="2000" dirty="0"/>
              <a:t> </a:t>
            </a:r>
            <a:r>
              <a:rPr lang="ru-RU" sz="2000" dirty="0"/>
              <a:t>или </a:t>
            </a:r>
            <a:r>
              <a:rPr lang="en-US" sz="2000" b="1" dirty="0" err="1"/>
              <a:t>TryParse</a:t>
            </a:r>
            <a:r>
              <a:rPr lang="ru-RU" sz="2000" dirty="0"/>
              <a:t> у соответствующего типа.</a:t>
            </a:r>
            <a:endParaRPr lang="ru-RU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971527" y="3976695"/>
            <a:ext cx="736131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x = </a:t>
            </a:r>
            <a:r>
              <a:rPr lang="en-US" sz="20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.Parse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Console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.ReadLine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());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57213" y="5203998"/>
            <a:ext cx="736131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x;</a:t>
            </a:r>
          </a:p>
          <a:p>
            <a:r>
              <a:rPr lang="en-US" sz="20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.TryParse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Console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.ReadLine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(), </a:t>
            </a:r>
            <a:r>
              <a:rPr lang="en-US" sz="20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out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x);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28596" y="3319461"/>
            <a:ext cx="7848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b="1" dirty="0"/>
              <a:t>Без контроля </a:t>
            </a:r>
            <a:r>
              <a:rPr lang="ru-RU" sz="2000" dirty="0"/>
              <a:t>правильности ввода (если строку нельзя перевести в число – программа вылетит):</a:t>
            </a:r>
            <a:endParaRPr lang="ru-RU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28596" y="4524390"/>
            <a:ext cx="7848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b="1" dirty="0"/>
              <a:t>С контролем </a:t>
            </a:r>
            <a:r>
              <a:rPr lang="ru-RU" sz="2000" dirty="0"/>
              <a:t>(если строка неверная – </a:t>
            </a:r>
            <a:r>
              <a:rPr lang="en-US" sz="2000" dirty="0" err="1"/>
              <a:t>TryParse</a:t>
            </a:r>
            <a:r>
              <a:rPr lang="en-US" sz="2000" dirty="0"/>
              <a:t> </a:t>
            </a:r>
            <a:r>
              <a:rPr lang="ru-RU" sz="2000" dirty="0"/>
              <a:t>вернет </a:t>
            </a:r>
            <a:r>
              <a:rPr lang="en-US" sz="2000" dirty="0"/>
              <a:t>false</a:t>
            </a:r>
            <a:r>
              <a:rPr lang="ru-RU" sz="2000" dirty="0"/>
              <a:t>, значение </a:t>
            </a:r>
            <a:r>
              <a:rPr lang="en-US" sz="2000" dirty="0"/>
              <a:t>x </a:t>
            </a:r>
            <a:r>
              <a:rPr lang="ru-RU" sz="2000" dirty="0"/>
              <a:t>не будет присвоено, но программа не вылетит):</a:t>
            </a:r>
            <a:endParaRPr lang="ru-RU" sz="2000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Явное преобразование типов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26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55570" y="1128681"/>
            <a:ext cx="78868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Целое </a:t>
            </a:r>
            <a:r>
              <a:rPr lang="en-US" sz="2000" b="1" dirty="0"/>
              <a:t>-&gt; </a:t>
            </a:r>
            <a:r>
              <a:rPr lang="ru-RU" sz="2000" b="1" dirty="0"/>
              <a:t>Дробное</a:t>
            </a:r>
            <a:r>
              <a:rPr lang="ru-RU" sz="2000" dirty="0"/>
              <a:t>:</a:t>
            </a:r>
            <a:r>
              <a:rPr lang="en-US" sz="2000" dirty="0"/>
              <a:t> </a:t>
            </a:r>
            <a:r>
              <a:rPr lang="ru-RU" sz="2000" dirty="0"/>
              <a:t>автоматически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5570" y="2443149"/>
            <a:ext cx="78868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Дробное </a:t>
            </a:r>
            <a:r>
              <a:rPr lang="en-US" sz="2000" b="1" dirty="0"/>
              <a:t>-&gt; </a:t>
            </a:r>
            <a:r>
              <a:rPr lang="ru-RU" sz="2000" b="1" dirty="0"/>
              <a:t>Целое</a:t>
            </a:r>
            <a:r>
              <a:rPr lang="ru-RU" sz="2000" dirty="0"/>
              <a:t>:</a:t>
            </a:r>
            <a:r>
              <a:rPr lang="en-US" sz="2000" dirty="0"/>
              <a:t> </a:t>
            </a:r>
            <a:r>
              <a:rPr lang="ru-RU" sz="2000" dirty="0"/>
              <a:t>приведение типов, дробная часть отбрасывается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47674" y="1493811"/>
            <a:ext cx="792961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x = 5;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ru-RU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целое</a:t>
            </a:r>
            <a:endParaRPr lang="en-US" sz="2000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y = 2.15 * x;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//дробное </a:t>
            </a:r>
            <a:r>
              <a:rPr lang="en-US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10.75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47674" y="2844792"/>
            <a:ext cx="792961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x = 3.08;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ru-RU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дробное </a:t>
            </a:r>
            <a:endParaRPr lang="en-US" sz="2000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y = (</a:t>
            </a:r>
            <a:r>
              <a:rPr lang="en-US" sz="20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)(2 * x);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//целое</a:t>
            </a:r>
            <a:r>
              <a:rPr lang="en-US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6</a:t>
            </a:r>
            <a:endParaRPr lang="en-US" sz="2000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20700" y="4884751"/>
            <a:ext cx="777726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byte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x = 5;</a:t>
            </a:r>
            <a:endParaRPr lang="en-US" b="1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y = x * x * 10000000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000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ru-RU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целое 250 000 000 000</a:t>
            </a:r>
            <a:endParaRPr lang="en-US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z = y; </a:t>
            </a:r>
            <a:r>
              <a:rPr lang="en-US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ru-RU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ошибка</a:t>
            </a:r>
          </a:p>
          <a:p>
            <a:r>
              <a:rPr lang="en-US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z = (</a:t>
            </a:r>
            <a:r>
              <a:rPr lang="en-US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)y; </a:t>
            </a:r>
            <a:r>
              <a:rPr lang="en-US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ru-RU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тоже ошибка</a:t>
            </a:r>
            <a:endParaRPr lang="en-US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2082" y="4013208"/>
            <a:ext cx="78502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Маленькое целое </a:t>
            </a:r>
            <a:r>
              <a:rPr lang="en-US" b="1" dirty="0"/>
              <a:t>-&gt; </a:t>
            </a:r>
            <a:r>
              <a:rPr lang="ru-RU" b="1" dirty="0"/>
              <a:t>Большое целое</a:t>
            </a:r>
            <a:r>
              <a:rPr lang="ru-RU" dirty="0"/>
              <a:t>:</a:t>
            </a:r>
            <a:r>
              <a:rPr lang="en-US" dirty="0"/>
              <a:t> </a:t>
            </a:r>
            <a:r>
              <a:rPr lang="ru-RU" dirty="0"/>
              <a:t>автоматически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92083" y="4378338"/>
            <a:ext cx="46067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Большое целое </a:t>
            </a:r>
            <a:r>
              <a:rPr lang="en-US" b="1" dirty="0"/>
              <a:t>-&gt; </a:t>
            </a:r>
            <a:r>
              <a:rPr lang="ru-RU" b="1" dirty="0"/>
              <a:t>Маленькое целое</a:t>
            </a:r>
            <a:r>
              <a:rPr lang="ru-RU" dirty="0"/>
              <a:t>:</a:t>
            </a:r>
            <a:r>
              <a:rPr lang="en-US" dirty="0"/>
              <a:t> </a:t>
            </a:r>
            <a:r>
              <a:rPr lang="ru-RU" dirty="0"/>
              <a:t>нельзя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928670"/>
          </a:xfrm>
        </p:spPr>
        <p:txBody>
          <a:bodyPr>
            <a:normAutofit/>
          </a:bodyPr>
          <a:lstStyle/>
          <a:p>
            <a:r>
              <a:rPr lang="ru-RU" dirty="0"/>
              <a:t>Математические операторы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14348" y="1214422"/>
          <a:ext cx="7929618" cy="356616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493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01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862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latin typeface="Courier New" pitchFamily="49" charset="0"/>
                          <a:cs typeface="Courier New" pitchFamily="49" charset="0"/>
                        </a:rPr>
                        <a:t>+</a:t>
                      </a:r>
                      <a:endParaRPr lang="ru-RU" sz="2400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сложение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Courier New" pitchFamily="49" charset="0"/>
                          <a:cs typeface="Courier New" pitchFamily="49" charset="0"/>
                        </a:rPr>
                        <a:t>2 + 3 = 5</a:t>
                      </a:r>
                    </a:p>
                    <a:p>
                      <a:r>
                        <a:rPr lang="ru-RU" sz="2000" dirty="0">
                          <a:latin typeface="Courier New" pitchFamily="49" charset="0"/>
                          <a:cs typeface="Courier New" pitchFamily="49" charset="0"/>
                        </a:rPr>
                        <a:t>5 + -12 = -7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latin typeface="Courier New" pitchFamily="49" charset="0"/>
                          <a:cs typeface="Courier New" pitchFamily="49" charset="0"/>
                        </a:rPr>
                        <a:t>-</a:t>
                      </a:r>
                      <a:endParaRPr lang="ru-RU" sz="2400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вычитание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Courier New" pitchFamily="49" charset="0"/>
                          <a:cs typeface="Courier New" pitchFamily="49" charset="0"/>
                        </a:rPr>
                        <a:t>10 – 3 = 7</a:t>
                      </a:r>
                    </a:p>
                    <a:p>
                      <a:r>
                        <a:rPr lang="ru-RU" sz="2000" dirty="0">
                          <a:latin typeface="Courier New" pitchFamily="49" charset="0"/>
                          <a:cs typeface="Courier New" pitchFamily="49" charset="0"/>
                        </a:rPr>
                        <a:t>10 + 0.25</a:t>
                      </a:r>
                      <a:r>
                        <a:rPr lang="ru-RU" sz="2000" baseline="0" dirty="0">
                          <a:latin typeface="Courier New" pitchFamily="49" charset="0"/>
                          <a:cs typeface="Courier New" pitchFamily="49" charset="0"/>
                        </a:rPr>
                        <a:t> = 10.25</a:t>
                      </a:r>
                      <a:endParaRPr lang="ru-RU" sz="2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latin typeface="Courier New" pitchFamily="49" charset="0"/>
                          <a:cs typeface="Courier New" pitchFamily="49" charset="0"/>
                        </a:rPr>
                        <a:t>*</a:t>
                      </a:r>
                      <a:endParaRPr lang="ru-RU" sz="2400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умножение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Courier New" pitchFamily="49" charset="0"/>
                          <a:cs typeface="Courier New" pitchFamily="49" charset="0"/>
                        </a:rPr>
                        <a:t>3 *</a:t>
                      </a:r>
                      <a:r>
                        <a:rPr lang="ru-RU" sz="2000" baseline="0" dirty="0">
                          <a:latin typeface="Courier New" pitchFamily="49" charset="0"/>
                          <a:cs typeface="Courier New" pitchFamily="49" charset="0"/>
                        </a:rPr>
                        <a:t> 4 = 12</a:t>
                      </a:r>
                      <a:endParaRPr lang="ru-RU" sz="2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latin typeface="Courier New" pitchFamily="49" charset="0"/>
                          <a:cs typeface="Courier New" pitchFamily="49" charset="0"/>
                        </a:rPr>
                        <a:t>/</a:t>
                      </a:r>
                      <a:endParaRPr lang="ru-RU" sz="2400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деление (для целых типов – нацело, для дробных</a:t>
                      </a:r>
                      <a:r>
                        <a:rPr lang="ru-RU" sz="2000" baseline="0" dirty="0"/>
                        <a:t> – обычное</a:t>
                      </a:r>
                      <a:r>
                        <a:rPr lang="ru-RU" sz="20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Courier New" pitchFamily="49" charset="0"/>
                          <a:cs typeface="Courier New" pitchFamily="49" charset="0"/>
                        </a:rPr>
                        <a:t>15 /</a:t>
                      </a:r>
                      <a:r>
                        <a:rPr lang="ru-RU" sz="2000" baseline="0" dirty="0">
                          <a:latin typeface="Courier New" pitchFamily="49" charset="0"/>
                          <a:cs typeface="Courier New" pitchFamily="49" charset="0"/>
                        </a:rPr>
                        <a:t> 5 = 3</a:t>
                      </a:r>
                    </a:p>
                    <a:p>
                      <a:r>
                        <a:rPr lang="ru-RU" sz="2000" baseline="0" dirty="0">
                          <a:latin typeface="Courier New" pitchFamily="49" charset="0"/>
                          <a:cs typeface="Courier New" pitchFamily="49" charset="0"/>
                        </a:rPr>
                        <a:t>12 / 5 = 2</a:t>
                      </a:r>
                    </a:p>
                    <a:p>
                      <a:r>
                        <a:rPr lang="ru-RU" sz="2000" baseline="0" dirty="0">
                          <a:latin typeface="Courier New" pitchFamily="49" charset="0"/>
                          <a:cs typeface="Courier New" pitchFamily="49" charset="0"/>
                        </a:rPr>
                        <a:t>12.0 / 5 = 2.4</a:t>
                      </a:r>
                      <a:endParaRPr lang="ru-RU" sz="2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latin typeface="Courier New" pitchFamily="49" charset="0"/>
                          <a:cs typeface="Courier New" pitchFamily="49" charset="0"/>
                        </a:rPr>
                        <a:t>%</a:t>
                      </a:r>
                      <a:endParaRPr lang="ru-RU" sz="2400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остаток</a:t>
                      </a:r>
                      <a:r>
                        <a:rPr lang="ru-RU" sz="2000" baseline="0" dirty="0"/>
                        <a:t> от деления (только для целых типов)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Courier New" pitchFamily="49" charset="0"/>
                          <a:cs typeface="Courier New" pitchFamily="49" charset="0"/>
                        </a:rPr>
                        <a:t>12 % 5 = 2</a:t>
                      </a:r>
                    </a:p>
                    <a:p>
                      <a:r>
                        <a:rPr lang="ru-RU" sz="2000" dirty="0">
                          <a:latin typeface="Courier New" pitchFamily="49" charset="0"/>
                          <a:cs typeface="Courier New" pitchFamily="49" charset="0"/>
                        </a:rPr>
                        <a:t>15 % 5 = 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 – Сложение двух чисел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28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28595" y="1566837"/>
            <a:ext cx="792332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0000"/>
            <a:r>
              <a:rPr lang="en-GB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static void 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 defTabSz="450000"/>
            <a:r>
              <a:rPr lang="en-GB" dirty="0">
                <a:latin typeface="Courier New" pitchFamily="49" charset="0"/>
                <a:cs typeface="Courier New" pitchFamily="49" charset="0"/>
              </a:rPr>
              <a:t>{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  <a:p>
            <a:pPr defTabSz="450000"/>
            <a:r>
              <a:rPr lang="ru-RU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Console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.WriteLine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ru-RU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Введите два целых числа: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  <a:p>
            <a:pPr defTabSz="450000"/>
            <a:r>
              <a:rPr lang="ru-RU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x1 = </a:t>
            </a:r>
            <a:r>
              <a:rPr lang="en-US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.Parse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Console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.ReadLine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  <a:endParaRPr lang="en-GB" dirty="0">
              <a:latin typeface="Courier New" pitchFamily="49" charset="0"/>
              <a:cs typeface="Courier New" pitchFamily="49" charset="0"/>
            </a:endParaRPr>
          </a:p>
          <a:p>
            <a:pPr defTabSz="450000"/>
            <a:r>
              <a:rPr lang="ru-RU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.Parse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Console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.ReadLine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defTabSz="450000"/>
            <a:r>
              <a:rPr lang="ru-RU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sum = x1 + x2;</a:t>
            </a:r>
            <a:endParaRPr lang="en-GB" dirty="0">
              <a:latin typeface="Courier New" pitchFamily="49" charset="0"/>
              <a:cs typeface="Courier New" pitchFamily="49" charset="0"/>
            </a:endParaRPr>
          </a:p>
          <a:p>
            <a:pPr defTabSz="450000"/>
            <a:r>
              <a:rPr lang="en-GB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Console</a:t>
            </a:r>
            <a:r>
              <a:rPr lang="en-GB" dirty="0" err="1">
                <a:latin typeface="Courier New" pitchFamily="49" charset="0"/>
                <a:cs typeface="Courier New" pitchFamily="49" charset="0"/>
              </a:rPr>
              <a:t>.WriteLine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x1 + 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 + "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+ x2 + 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 = "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+ sum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defTabSz="450000"/>
            <a:r>
              <a:rPr lang="en-GB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01622" y="1128681"/>
            <a:ext cx="77407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2000" dirty="0"/>
              <a:t>Пользователь вводит два целых числа. Вывести их сумму.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Задание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29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774648" y="1457298"/>
            <a:ext cx="7594704" cy="340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ru-RU" sz="2000" dirty="0"/>
              <a:t>Добавьте в программу сложения двух чисел расчет и вывод результата всех остальных математических действий, а также их конкатенацию. 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ru-RU" sz="2000" dirty="0"/>
              <a:t>Проверьте работу программы для нескольких разных значений, в том числе отрицательных и 0.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ru-RU" sz="2000" dirty="0"/>
              <a:t>Измените тип переменных на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ru-RU" sz="2000" dirty="0"/>
              <a:t>. Что изменилось в результатах?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ru-RU" sz="2000" dirty="0"/>
              <a:t>Измените тип переменных на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byte</a:t>
            </a:r>
            <a:r>
              <a:rPr lang="ru-RU" sz="2000" dirty="0"/>
              <a:t>. Как поведет себя программа при вводе отрицательных значений, значений более 255?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Рейтинг </a:t>
            </a:r>
            <a:r>
              <a:rPr lang="en-GB" dirty="0"/>
              <a:t>IEEE Spectrum </a:t>
            </a:r>
            <a:r>
              <a:rPr lang="ru-RU" dirty="0"/>
              <a:t>2018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E4FF-B573-43EC-9397-5A43ECE2EF9F}" type="slidenum">
              <a:rPr lang="ru-RU" smtClean="0"/>
              <a:pPr/>
              <a:t>3</a:t>
            </a:fld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F127BB3-E464-4A3D-B953-2425EE962B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896" y="1350752"/>
            <a:ext cx="8116208" cy="4886756"/>
          </a:xfrm>
          <a:prstGeom prst="rect">
            <a:avLst/>
          </a:prstGeom>
        </p:spPr>
      </p:pic>
      <p:sp>
        <p:nvSpPr>
          <p:cNvPr id="88066" name="AutoShape 2" descr="http://progtips.ru/wp-content/uploads/2017/11/rpl4.png"/>
          <p:cNvSpPr>
            <a:spLocks noChangeAspect="1" noChangeArrowheads="1"/>
          </p:cNvSpPr>
          <p:nvPr/>
        </p:nvSpPr>
        <p:spPr bwMode="auto">
          <a:xfrm>
            <a:off x="155575" y="-1652588"/>
            <a:ext cx="6124575" cy="34575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27480" y="3457576"/>
            <a:ext cx="3096430" cy="401643"/>
          </a:xfrm>
          <a:prstGeom prst="roundRect">
            <a:avLst>
              <a:gd name="adj" fmla="val 50000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928670"/>
          </a:xfrm>
        </p:spPr>
        <p:txBody>
          <a:bodyPr>
            <a:normAutofit/>
          </a:bodyPr>
          <a:lstStyle/>
          <a:p>
            <a:r>
              <a:rPr lang="ru-RU" dirty="0"/>
              <a:t>Важные константы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42910" y="1285860"/>
          <a:ext cx="7970276" cy="301752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33936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65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double</a:t>
                      </a:r>
                      <a:r>
                        <a:rPr lang="en-US" dirty="0" err="1">
                          <a:latin typeface="Courier New" pitchFamily="49" charset="0"/>
                          <a:cs typeface="Courier New" pitchFamily="49" charset="0"/>
                        </a:rPr>
                        <a:t>.NaN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l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float</a:t>
                      </a:r>
                      <a:r>
                        <a:rPr lang="en-US" dirty="0" err="1">
                          <a:latin typeface="Courier New" pitchFamily="49" charset="0"/>
                          <a:cs typeface="Courier New" pitchFamily="49" charset="0"/>
                        </a:rPr>
                        <a:t>.NaN</a:t>
                      </a:r>
                      <a:endParaRPr lang="ru-RU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Not a Number </a:t>
                      </a:r>
                      <a:r>
                        <a:rPr lang="en-US" sz="2000" dirty="0"/>
                        <a:t>- </a:t>
                      </a:r>
                      <a:r>
                        <a:rPr lang="ru-RU" sz="2000" dirty="0"/>
                        <a:t>не </a:t>
                      </a:r>
                      <a:r>
                        <a:rPr lang="en-US" sz="2000" dirty="0"/>
                        <a:t> </a:t>
                      </a:r>
                      <a:r>
                        <a:rPr lang="ru-RU" sz="2000" dirty="0"/>
                        <a:t>число</a:t>
                      </a:r>
                      <a:r>
                        <a:rPr lang="en-US" sz="2000" dirty="0"/>
                        <a:t>,</a:t>
                      </a:r>
                      <a:r>
                        <a:rPr lang="en-US" sz="2000" baseline="0" dirty="0"/>
                        <a:t> </a:t>
                      </a:r>
                      <a:r>
                        <a:rPr lang="ru-RU" sz="2000" baseline="0" dirty="0"/>
                        <a:t>неопределенность</a:t>
                      </a:r>
                      <a:r>
                        <a:rPr lang="ru-RU" sz="2000" dirty="0"/>
                        <a:t> (например, корень из -1)</a:t>
                      </a:r>
                    </a:p>
                    <a:p>
                      <a:r>
                        <a:rPr lang="ru-RU" sz="2000" dirty="0" err="1"/>
                        <a:t>Любое_число</a:t>
                      </a:r>
                      <a:r>
                        <a:rPr lang="ru-RU" sz="2000" dirty="0"/>
                        <a:t> + </a:t>
                      </a:r>
                      <a:r>
                        <a:rPr lang="en-US" sz="2000" baseline="0" dirty="0" err="1"/>
                        <a:t>NaN</a:t>
                      </a:r>
                      <a:r>
                        <a:rPr lang="en-US" sz="2000" baseline="0" dirty="0"/>
                        <a:t> = </a:t>
                      </a:r>
                      <a:r>
                        <a:rPr lang="en-US" sz="2000" baseline="0" dirty="0" err="1"/>
                        <a:t>NaN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double</a:t>
                      </a:r>
                      <a:r>
                        <a:rPr lang="en-US" dirty="0" err="1">
                          <a:latin typeface="Courier New" pitchFamily="49" charset="0"/>
                          <a:cs typeface="Courier New" pitchFamily="49" charset="0"/>
                        </a:rPr>
                        <a:t>.NegativeInfinity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l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float</a:t>
                      </a:r>
                      <a:r>
                        <a:rPr lang="en-US" dirty="0" err="1">
                          <a:latin typeface="Courier New" pitchFamily="49" charset="0"/>
                          <a:cs typeface="Courier New" pitchFamily="49" charset="0"/>
                        </a:rPr>
                        <a:t>.NegativeInfinity</a:t>
                      </a:r>
                      <a:endParaRPr lang="ru-RU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+mn-lt"/>
                          <a:cs typeface="Times New Roman" pitchFamily="18" charset="0"/>
                        </a:rPr>
                        <a:t>бесконечность</a:t>
                      </a: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dirty="0">
                          <a:latin typeface="Times New Roman" pitchFamily="18" charset="0"/>
                          <a:cs typeface="Times New Roman" pitchFamily="18" charset="0"/>
                        </a:rPr>
                        <a:t>-∞</a:t>
                      </a:r>
                    </a:p>
                    <a:p>
                      <a:r>
                        <a:rPr lang="ru-RU" sz="2000" dirty="0" err="1">
                          <a:latin typeface="+mn-lt"/>
                          <a:cs typeface="Times New Roman" pitchFamily="18" charset="0"/>
                        </a:rPr>
                        <a:t>Любое_число</a:t>
                      </a:r>
                      <a:r>
                        <a:rPr lang="ru-RU" sz="2000" baseline="0" dirty="0">
                          <a:latin typeface="+mn-lt"/>
                          <a:cs typeface="Times New Roman" pitchFamily="18" charset="0"/>
                        </a:rPr>
                        <a:t> -</a:t>
                      </a:r>
                      <a:r>
                        <a:rPr lang="en-US" sz="2000" baseline="0" dirty="0"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latin typeface="+mn-lt"/>
                          <a:cs typeface="Times New Roman" pitchFamily="18" charset="0"/>
                        </a:rPr>
                        <a:t>Inf</a:t>
                      </a:r>
                      <a:r>
                        <a:rPr lang="en-US" sz="2000" baseline="0" dirty="0">
                          <a:latin typeface="+mn-lt"/>
                          <a:cs typeface="Times New Roman" pitchFamily="18" charset="0"/>
                        </a:rPr>
                        <a:t> = -</a:t>
                      </a:r>
                      <a:r>
                        <a:rPr lang="en-US" sz="2000" baseline="0" dirty="0" err="1">
                          <a:latin typeface="+mn-lt"/>
                          <a:cs typeface="Times New Roman" pitchFamily="18" charset="0"/>
                        </a:rPr>
                        <a:t>Inf</a:t>
                      </a:r>
                      <a:endParaRPr lang="en-US" sz="2000" baseline="0" dirty="0">
                        <a:latin typeface="+mn-lt"/>
                        <a:cs typeface="Times New Roman" pitchFamily="18" charset="0"/>
                      </a:endParaRPr>
                    </a:p>
                    <a:p>
                      <a:r>
                        <a:rPr lang="en-US" sz="2000" baseline="0" dirty="0" err="1">
                          <a:latin typeface="+mn-lt"/>
                          <a:cs typeface="Times New Roman" pitchFamily="18" charset="0"/>
                        </a:rPr>
                        <a:t>Inf</a:t>
                      </a:r>
                      <a:r>
                        <a:rPr lang="en-US" sz="2000" baseline="0" dirty="0"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ru-RU" sz="2000" baseline="0" dirty="0">
                          <a:latin typeface="+mn-lt"/>
                          <a:cs typeface="Times New Roman" pitchFamily="18" charset="0"/>
                        </a:rPr>
                        <a:t>-</a:t>
                      </a:r>
                      <a:r>
                        <a:rPr lang="en-US" sz="2000" baseline="0" dirty="0"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latin typeface="+mn-lt"/>
                          <a:cs typeface="Times New Roman" pitchFamily="18" charset="0"/>
                        </a:rPr>
                        <a:t>Inf</a:t>
                      </a:r>
                      <a:r>
                        <a:rPr lang="en-US" sz="2000" baseline="0" dirty="0">
                          <a:latin typeface="+mn-lt"/>
                          <a:cs typeface="Times New Roman" pitchFamily="18" charset="0"/>
                        </a:rPr>
                        <a:t> = </a:t>
                      </a:r>
                      <a:r>
                        <a:rPr lang="en-US" sz="2000" baseline="0" dirty="0" err="1">
                          <a:latin typeface="+mn-lt"/>
                          <a:cs typeface="Times New Roman" pitchFamily="18" charset="0"/>
                        </a:rPr>
                        <a:t>NaN</a:t>
                      </a:r>
                      <a:endParaRPr lang="ru-RU" sz="20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double</a:t>
                      </a:r>
                      <a:r>
                        <a:rPr lang="en-US" dirty="0" err="1">
                          <a:latin typeface="Courier New" pitchFamily="49" charset="0"/>
                          <a:cs typeface="Courier New" pitchFamily="49" charset="0"/>
                        </a:rPr>
                        <a:t>.PositiveInfinity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l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float</a:t>
                      </a:r>
                      <a:r>
                        <a:rPr lang="en-US" dirty="0" err="1">
                          <a:latin typeface="Courier New" pitchFamily="49" charset="0"/>
                          <a:cs typeface="Courier New" pitchFamily="49" charset="0"/>
                        </a:rPr>
                        <a:t>.PositiveInfinity</a:t>
                      </a:r>
                      <a:endParaRPr lang="ru-RU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+mn-lt"/>
                          <a:cs typeface="Times New Roman" pitchFamily="18" charset="0"/>
                        </a:rPr>
                        <a:t>бесконечность</a:t>
                      </a: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dirty="0">
                          <a:latin typeface="Times New Roman" pitchFamily="18" charset="0"/>
                          <a:cs typeface="Times New Roman" pitchFamily="18" charset="0"/>
                        </a:rPr>
                        <a:t>+∞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err="1">
                          <a:latin typeface="+mn-lt"/>
                          <a:cs typeface="Times New Roman" pitchFamily="18" charset="0"/>
                        </a:rPr>
                        <a:t>Любое_число</a:t>
                      </a:r>
                      <a:r>
                        <a:rPr lang="ru-RU" sz="2000" baseline="0" dirty="0"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>
                          <a:latin typeface="+mn-lt"/>
                          <a:cs typeface="Times New Roman" pitchFamily="18" charset="0"/>
                        </a:rPr>
                        <a:t>+ </a:t>
                      </a:r>
                      <a:r>
                        <a:rPr lang="en-US" sz="2000" baseline="0" dirty="0" err="1">
                          <a:latin typeface="+mn-lt"/>
                          <a:cs typeface="Times New Roman" pitchFamily="18" charset="0"/>
                        </a:rPr>
                        <a:t>Inf</a:t>
                      </a:r>
                      <a:r>
                        <a:rPr lang="en-US" sz="2000" baseline="0" dirty="0">
                          <a:latin typeface="+mn-lt"/>
                          <a:cs typeface="Times New Roman" pitchFamily="18" charset="0"/>
                        </a:rPr>
                        <a:t> = +</a:t>
                      </a:r>
                      <a:r>
                        <a:rPr lang="en-US" sz="2000" baseline="0" dirty="0" err="1">
                          <a:latin typeface="+mn-lt"/>
                          <a:cs typeface="Times New Roman" pitchFamily="18" charset="0"/>
                        </a:rPr>
                        <a:t>Inf</a:t>
                      </a:r>
                      <a:endParaRPr lang="en-US" sz="2000" baseline="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30</a:t>
            </a:fld>
            <a:endParaRPr lang="ru-RU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928670"/>
          </a:xfrm>
        </p:spPr>
        <p:txBody>
          <a:bodyPr>
            <a:normAutofit/>
          </a:bodyPr>
          <a:lstStyle/>
          <a:p>
            <a:r>
              <a:rPr lang="ru-RU" dirty="0"/>
              <a:t>Оператор присваивания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42910" y="1214422"/>
          <a:ext cx="7929618" cy="396240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9288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007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Courier New" pitchFamily="49" charset="0"/>
                          <a:cs typeface="Courier New" pitchFamily="49" charset="0"/>
                        </a:rPr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/>
                        <a:t>присваивание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Courier New" pitchFamily="49" charset="0"/>
                          <a:cs typeface="Courier New" pitchFamily="49" charset="0"/>
                        </a:rPr>
                        <a:t>+=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сложение</a:t>
                      </a:r>
                      <a:r>
                        <a:rPr lang="ru-RU" sz="2000" baseline="0" dirty="0"/>
                        <a:t> с присваиванием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Courier New" pitchFamily="49" charset="0"/>
                          <a:cs typeface="Courier New" pitchFamily="49" charset="0"/>
                        </a:rPr>
                        <a:t>-=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вычитание </a:t>
                      </a:r>
                      <a:r>
                        <a:rPr lang="ru-RU" sz="2000" baseline="0" dirty="0"/>
                        <a:t>с присваиванием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Courier New" pitchFamily="49" charset="0"/>
                          <a:cs typeface="Courier New" pitchFamily="49" charset="0"/>
                        </a:rPr>
                        <a:t>*=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умножение </a:t>
                      </a:r>
                      <a:r>
                        <a:rPr lang="ru-RU" sz="2000" baseline="0" dirty="0"/>
                        <a:t>с присваиванием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Courier New" pitchFamily="49" charset="0"/>
                          <a:cs typeface="Courier New" pitchFamily="49" charset="0"/>
                        </a:rPr>
                        <a:t>/=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деление </a:t>
                      </a:r>
                      <a:r>
                        <a:rPr lang="ru-RU" sz="2000" baseline="0" dirty="0"/>
                        <a:t>с присваиванием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Courier New" pitchFamily="49" charset="0"/>
                          <a:cs typeface="Courier New" pitchFamily="49" charset="0"/>
                        </a:rPr>
                        <a:t>%=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остаток</a:t>
                      </a:r>
                      <a:r>
                        <a:rPr lang="ru-RU" sz="2000" baseline="0" dirty="0"/>
                        <a:t> от деления с присваиванием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itchFamily="49" charset="0"/>
                          <a:cs typeface="Courier New" pitchFamily="49" charset="0"/>
                        </a:rPr>
                        <a:t>x++</a:t>
                      </a:r>
                      <a:endParaRPr lang="ru-RU" sz="2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постфиксный </a:t>
                      </a:r>
                      <a:r>
                        <a:rPr lang="ru-RU" sz="2000" b="1" dirty="0"/>
                        <a:t>инкремент</a:t>
                      </a:r>
                      <a:r>
                        <a:rPr lang="ru-RU" sz="2000" dirty="0"/>
                        <a:t> (увеличение на 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itchFamily="49" charset="0"/>
                          <a:cs typeface="Courier New" pitchFamily="49" charset="0"/>
                        </a:rPr>
                        <a:t>x--</a:t>
                      </a:r>
                      <a:endParaRPr lang="ru-RU" sz="2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/>
                        <a:t>постфиксный </a:t>
                      </a:r>
                      <a:r>
                        <a:rPr lang="ru-RU" sz="2000" b="1" dirty="0"/>
                        <a:t>декремент</a:t>
                      </a:r>
                      <a:r>
                        <a:rPr lang="ru-RU" sz="2000" dirty="0"/>
                        <a:t> (уменьшение на 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itchFamily="49" charset="0"/>
                          <a:cs typeface="Courier New" pitchFamily="49" charset="0"/>
                        </a:rPr>
                        <a:t>++x</a:t>
                      </a:r>
                      <a:endParaRPr lang="ru-RU" sz="2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префиксный инкремент (увеличение на 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itchFamily="49" charset="0"/>
                          <a:cs typeface="Courier New" pitchFamily="49" charset="0"/>
                        </a:rPr>
                        <a:t>--x</a:t>
                      </a:r>
                      <a:endParaRPr lang="ru-RU" sz="2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/>
                        <a:t>префиксный декремент (уменьшение на 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31</a:t>
            </a:fld>
            <a:endParaRPr lang="ru-RU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Простые примеры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32</a:t>
            </a:fld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642910" y="3291488"/>
            <a:ext cx="7929618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x = 10;</a:t>
            </a: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y = x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++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//y = x = 10, x = x + 1 = 11</a:t>
            </a:r>
          </a:p>
          <a:p>
            <a:r>
              <a:rPr lang="en-US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//y = 10, x = 11</a:t>
            </a:r>
            <a:endParaRPr lang="ru-RU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2910" y="4648810"/>
            <a:ext cx="7929618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x = 10;</a:t>
            </a: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y = 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++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x; </a:t>
            </a:r>
            <a:r>
              <a:rPr lang="en-US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//x = x + 1 = 11, y = x = 11</a:t>
            </a:r>
          </a:p>
          <a:p>
            <a:r>
              <a:rPr lang="en-US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//y = 11, x = 11</a:t>
            </a:r>
            <a:endParaRPr lang="ru-RU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2910" y="1142984"/>
            <a:ext cx="7929618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x = 10;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x += 5; </a:t>
            </a:r>
            <a:r>
              <a:rPr lang="en-US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//x = 10 + 5 = </a:t>
            </a:r>
            <a:r>
              <a:rPr lang="ru-RU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5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x -= 3; </a:t>
            </a:r>
            <a:r>
              <a:rPr lang="en-US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//x = 15 – 3 = 12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x *= 2; </a:t>
            </a:r>
            <a:r>
              <a:rPr lang="en-US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//x = 12 * 2 = 24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x++;    </a:t>
            </a:r>
            <a:r>
              <a:rPr lang="en-US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//x = x + 1 = 24 + 1 = 25</a:t>
            </a:r>
            <a:endParaRPr lang="ru-RU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++x;    </a:t>
            </a:r>
            <a:r>
              <a:rPr lang="en-US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//x = x + 1 = 25 + 1 = 26</a:t>
            </a:r>
            <a:endParaRPr lang="ru-RU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Сложные примеры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2910" y="1000108"/>
            <a:ext cx="792961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x = 10;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x = x++;</a:t>
            </a:r>
            <a:r>
              <a:rPr lang="ru-RU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//x </a:t>
            </a:r>
            <a:r>
              <a:rPr lang="ru-RU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равно 10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2910" y="1915122"/>
            <a:ext cx="792961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x = 10;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x = </a:t>
            </a:r>
            <a:r>
              <a:rPr lang="ru-RU" b="1" dirty="0">
                <a:latin typeface="Courier New" pitchFamily="49" charset="0"/>
                <a:cs typeface="Courier New" pitchFamily="49" charset="0"/>
              </a:rPr>
              <a:t>++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x;</a:t>
            </a:r>
            <a:r>
              <a:rPr lang="ru-RU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//x </a:t>
            </a:r>
            <a:r>
              <a:rPr lang="ru-RU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равно 11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2910" y="4723434"/>
            <a:ext cx="792961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 = 3, b = 5, c = 7;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a = b = c;</a:t>
            </a:r>
            <a:r>
              <a:rPr lang="ru-RU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//a, b </a:t>
            </a:r>
            <a:r>
              <a:rPr lang="ru-RU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и </a:t>
            </a:r>
            <a:r>
              <a:rPr lang="en-US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c </a:t>
            </a:r>
            <a:r>
              <a:rPr lang="ru-RU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равно</a:t>
            </a:r>
            <a:r>
              <a:rPr lang="en-US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7</a:t>
            </a:r>
            <a:endParaRPr lang="ru-RU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10" y="2851226"/>
            <a:ext cx="792961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 = 3, b = 5, c = 7;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a = b + c;</a:t>
            </a:r>
            <a:r>
              <a:rPr lang="ru-RU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//a </a:t>
            </a:r>
            <a:r>
              <a:rPr lang="ru-RU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равно</a:t>
            </a:r>
            <a:r>
              <a:rPr lang="en-US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12</a:t>
            </a:r>
            <a:endParaRPr lang="ru-RU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2910" y="3787330"/>
            <a:ext cx="792961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 = 3, b = 5, c = 7;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a += b + c;</a:t>
            </a:r>
            <a:r>
              <a:rPr lang="ru-RU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//a </a:t>
            </a:r>
            <a:r>
              <a:rPr lang="ru-RU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15</a:t>
            </a:r>
            <a:endParaRPr lang="ru-RU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33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642910" y="5659538"/>
            <a:ext cx="792961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 = 3, b = 5, c = 7;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a += b = c;</a:t>
            </a:r>
            <a:r>
              <a:rPr lang="ru-RU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//a </a:t>
            </a:r>
            <a:r>
              <a:rPr lang="ru-RU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равно 10</a:t>
            </a:r>
            <a:r>
              <a:rPr lang="en-US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, b </a:t>
            </a:r>
            <a:r>
              <a:rPr lang="ru-RU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и </a:t>
            </a:r>
            <a:r>
              <a:rPr lang="en-US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c </a:t>
            </a:r>
            <a:r>
              <a:rPr lang="ru-RU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равно</a:t>
            </a:r>
            <a:r>
              <a:rPr lang="en-US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7</a:t>
            </a:r>
            <a:endParaRPr lang="ru-RU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Класс </a:t>
            </a:r>
            <a:r>
              <a:rPr lang="en-US" dirty="0"/>
              <a:t>Math</a:t>
            </a:r>
            <a:r>
              <a:rPr lang="ru-RU" dirty="0"/>
              <a:t> – математические функции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34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42910" y="986553"/>
            <a:ext cx="792961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Функции</a:t>
            </a:r>
            <a:r>
              <a:rPr lang="ru-RU" sz="2000" dirty="0"/>
              <a:t>:</a:t>
            </a:r>
            <a:endParaRPr lang="en-US" sz="2000" dirty="0"/>
          </a:p>
          <a:p>
            <a:pPr marL="176213" indent="-176213">
              <a:buFont typeface="Arial" pitchFamily="34" charset="0"/>
              <a:buChar char="•"/>
            </a:pPr>
            <a:r>
              <a:rPr lang="ru-RU" sz="2000" dirty="0"/>
              <a:t>модуль (абсолютная величина – без знака): </a:t>
            </a:r>
            <a:r>
              <a:rPr lang="en-US" sz="2000" dirty="0"/>
              <a:t>Abs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ru-RU" sz="2000" dirty="0"/>
              <a:t>знак числа: </a:t>
            </a:r>
            <a:r>
              <a:rPr lang="en-US" sz="2000" dirty="0"/>
              <a:t>Sign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ru-RU" sz="2000" dirty="0"/>
              <a:t>квадратный корень: </a:t>
            </a:r>
            <a:r>
              <a:rPr lang="en-US" sz="2000" dirty="0" err="1"/>
              <a:t>Sqrt</a:t>
            </a:r>
            <a:endParaRPr lang="en-US" sz="2000" dirty="0"/>
          </a:p>
          <a:p>
            <a:pPr marL="176213" indent="-176213">
              <a:buFont typeface="Arial" pitchFamily="34" charset="0"/>
              <a:buChar char="•"/>
            </a:pPr>
            <a:r>
              <a:rPr lang="ru-RU" sz="2000" dirty="0"/>
              <a:t>округление: </a:t>
            </a:r>
            <a:r>
              <a:rPr lang="en-US" sz="2000" dirty="0"/>
              <a:t>Ceiling, Floor, Round</a:t>
            </a:r>
            <a:r>
              <a:rPr lang="ru-RU" sz="2000" dirty="0"/>
              <a:t>, </a:t>
            </a:r>
            <a:r>
              <a:rPr lang="en-US" sz="2000" dirty="0"/>
              <a:t>Truncate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ru-RU" sz="2000" dirty="0"/>
              <a:t>возведение в степень: </a:t>
            </a:r>
            <a:r>
              <a:rPr lang="en-US" sz="2000" dirty="0" err="1"/>
              <a:t>Pow</a:t>
            </a:r>
            <a:endParaRPr lang="ru-RU" sz="2000" dirty="0"/>
          </a:p>
          <a:p>
            <a:pPr marL="176213" indent="-176213">
              <a:buFont typeface="Arial" pitchFamily="34" charset="0"/>
              <a:buChar char="•"/>
            </a:pPr>
            <a:r>
              <a:rPr lang="ru-RU" sz="2000" dirty="0"/>
              <a:t>тригонометрические функции: </a:t>
            </a:r>
            <a:r>
              <a:rPr lang="en-US" sz="2000" dirty="0"/>
              <a:t>Sin, Cos, Tan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ru-RU" sz="2000" dirty="0"/>
              <a:t>обратные тригонометрические функции: </a:t>
            </a:r>
            <a:r>
              <a:rPr lang="en-US" sz="2000" dirty="0" err="1"/>
              <a:t>ASin</a:t>
            </a:r>
            <a:r>
              <a:rPr lang="en-US" sz="2000" dirty="0"/>
              <a:t>, </a:t>
            </a:r>
            <a:r>
              <a:rPr lang="en-US" sz="2000" dirty="0" err="1"/>
              <a:t>ACos</a:t>
            </a:r>
            <a:r>
              <a:rPr lang="en-US" sz="2000" dirty="0"/>
              <a:t>, </a:t>
            </a:r>
            <a:r>
              <a:rPr lang="en-US" sz="2000" dirty="0" err="1"/>
              <a:t>Atan</a:t>
            </a:r>
            <a:r>
              <a:rPr lang="en-US" sz="2000" dirty="0"/>
              <a:t>, ATan2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ru-RU" sz="2000" dirty="0"/>
              <a:t>экспонента и логарифмы: </a:t>
            </a:r>
            <a:r>
              <a:rPr lang="en-US" sz="2000" dirty="0"/>
              <a:t>Exp, Log, Log10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714348" y="5357826"/>
            <a:ext cx="7929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 x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(100)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GB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 a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Math.Sin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Math.PI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/ 3)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2910" y="3929066"/>
            <a:ext cx="32718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Константы</a:t>
            </a:r>
            <a:r>
              <a:rPr lang="ru-RU" sz="2000" dirty="0"/>
              <a:t>:</a:t>
            </a:r>
            <a:endParaRPr lang="en-US" sz="2000" dirty="0"/>
          </a:p>
          <a:p>
            <a:pPr marL="176213" indent="-176213">
              <a:buFont typeface="Arial" pitchFamily="34" charset="0"/>
              <a:buChar char="•"/>
            </a:pPr>
            <a:r>
              <a:rPr lang="el-GR" sz="2000" dirty="0"/>
              <a:t>π</a:t>
            </a:r>
            <a:r>
              <a:rPr lang="en-US" sz="2000" dirty="0"/>
              <a:t> = 3,14…: PI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sz="2000" dirty="0"/>
              <a:t>e = 2,78…: E</a:t>
            </a:r>
            <a:endParaRPr lang="ru-RU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3184506" y="4013208"/>
            <a:ext cx="51848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2000" dirty="0"/>
              <a:t>Для тригонометрических функций углы задаются </a:t>
            </a:r>
            <a:r>
              <a:rPr lang="ru-RU" sz="2000" b="1" dirty="0"/>
              <a:t>в радианах</a:t>
            </a:r>
            <a:r>
              <a:rPr lang="ru-RU" sz="2000" dirty="0"/>
              <a:t>! (</a:t>
            </a:r>
            <a:r>
              <a:rPr lang="el-GR" sz="2000" dirty="0"/>
              <a:t>π</a:t>
            </a:r>
            <a:r>
              <a:rPr lang="ru-RU" sz="2000" dirty="0"/>
              <a:t> * градусы / 180)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 – Площадь треугольника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35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28596" y="1019142"/>
            <a:ext cx="792332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Даны две стороны треугольника </a:t>
            </a:r>
            <a:r>
              <a:rPr lang="en-US" sz="2000" dirty="0"/>
              <a:t>b </a:t>
            </a:r>
            <a:r>
              <a:rPr lang="ru-RU" sz="2000" dirty="0"/>
              <a:t>и </a:t>
            </a:r>
            <a:r>
              <a:rPr lang="en-US" sz="2000" dirty="0"/>
              <a:t>c</a:t>
            </a:r>
            <a:r>
              <a:rPr lang="ru-RU" sz="2000" dirty="0"/>
              <a:t> и угол между ними </a:t>
            </a:r>
            <a:r>
              <a:rPr lang="en-US" sz="2000" dirty="0"/>
              <a:t>alpha</a:t>
            </a:r>
            <a:r>
              <a:rPr lang="ru-RU" sz="2000" dirty="0"/>
              <a:t> (</a:t>
            </a:r>
            <a:r>
              <a:rPr lang="el-GR" sz="2000" i="1" dirty="0">
                <a:latin typeface="Cambria Math" pitchFamily="18" charset="0"/>
                <a:ea typeface="Cambria Math" pitchFamily="18" charset="0"/>
              </a:rPr>
              <a:t>α</a:t>
            </a:r>
            <a:r>
              <a:rPr lang="ru-RU" sz="2000" dirty="0"/>
              <a:t>). Стороны могут быть дробными числами, угол задает</a:t>
            </a:r>
            <a:r>
              <a:rPr lang="en-US" sz="2000" dirty="0"/>
              <a:t>c</a:t>
            </a:r>
            <a:r>
              <a:rPr lang="ru-RU" sz="2000" dirty="0"/>
              <a:t>я целым числом градусов. </a:t>
            </a:r>
            <a:endParaRPr lang="en-US" sz="2000" dirty="0"/>
          </a:p>
          <a:p>
            <a:r>
              <a:rPr lang="ru-RU" sz="2000" dirty="0"/>
              <a:t>Вычислить длину третьей стороны </a:t>
            </a:r>
            <a:r>
              <a:rPr lang="en-US" sz="2000" dirty="0"/>
              <a:t>a </a:t>
            </a:r>
            <a:r>
              <a:rPr lang="ru-RU" sz="2000" dirty="0"/>
              <a:t>и два оставшихся угла</a:t>
            </a:r>
            <a:r>
              <a:rPr lang="en-US" sz="2000" dirty="0"/>
              <a:t> beta (</a:t>
            </a:r>
            <a:r>
              <a:rPr lang="el-GR" sz="2000" i="1" dirty="0">
                <a:latin typeface="Cambria Math" pitchFamily="18" charset="0"/>
                <a:ea typeface="Cambria Math" pitchFamily="18" charset="0"/>
              </a:rPr>
              <a:t>β</a:t>
            </a:r>
            <a:r>
              <a:rPr lang="en-US" sz="2000" dirty="0"/>
              <a:t>) </a:t>
            </a:r>
            <a:r>
              <a:rPr lang="ru-RU" sz="2000" dirty="0"/>
              <a:t>и </a:t>
            </a:r>
            <a:r>
              <a:rPr lang="en-US" sz="2000" dirty="0"/>
              <a:t>gamma (</a:t>
            </a:r>
            <a:r>
              <a:rPr lang="el-GR" sz="2000" i="1" dirty="0">
                <a:latin typeface="Cambria Math" pitchFamily="18" charset="0"/>
                <a:ea typeface="Cambria Math" pitchFamily="18" charset="0"/>
              </a:rPr>
              <a:t>γ</a:t>
            </a:r>
            <a:r>
              <a:rPr lang="en-US" sz="2000" dirty="0"/>
              <a:t>).</a:t>
            </a:r>
          </a:p>
          <a:p>
            <a:r>
              <a:rPr lang="ru-RU" sz="2000" dirty="0"/>
              <a:t>Вычислить</a:t>
            </a:r>
            <a:r>
              <a:rPr lang="en-US" sz="2000" dirty="0"/>
              <a:t> </a:t>
            </a:r>
            <a:r>
              <a:rPr lang="ru-RU" sz="2000" dirty="0"/>
              <a:t>площадь треугольника двумя способами и вывести результаты (должно совпасть):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000" dirty="0"/>
              <a:t>через синус угла между сторонами;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000" dirty="0"/>
              <a:t>по трем сторонам (формула Герона).</a:t>
            </a:r>
          </a:p>
        </p:txBody>
      </p:sp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847725" y="4195763"/>
          <a:ext cx="2828925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7" name="Формула" r:id="rId3" imgW="1663700" imgH="292100" progId="Equation.3">
                  <p:embed/>
                </p:oleObj>
              </mc:Choice>
              <mc:Fallback>
                <p:oleObj name="Формула" r:id="rId3" imgW="1663700" imgH="292100" progId="Equation.3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7725" y="4195763"/>
                        <a:ext cx="2828925" cy="496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4097331" y="4159260"/>
          <a:ext cx="4383088" cy="138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8" name="Формула" r:id="rId5" imgW="2578100" imgH="812800" progId="Equation.3">
                  <p:embed/>
                </p:oleObj>
              </mc:Choice>
              <mc:Fallback>
                <p:oleObj name="Формула" r:id="rId5" imgW="2578100" imgH="812800" progId="Equation.3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7331" y="4159260"/>
                        <a:ext cx="4383088" cy="1381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3" name="Object 7"/>
          <p:cNvGraphicFramePr>
            <a:graphicFrameLocks noChangeAspect="1"/>
          </p:cNvGraphicFramePr>
          <p:nvPr/>
        </p:nvGraphicFramePr>
        <p:xfrm>
          <a:off x="831829" y="4706955"/>
          <a:ext cx="2170112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9" name="Формула" r:id="rId7" imgW="1282700" imgH="431800" progId="Equation.3">
                  <p:embed/>
                </p:oleObj>
              </mc:Choice>
              <mc:Fallback>
                <p:oleObj name="Формула" r:id="rId7" imgW="1282700" imgH="431800" progId="Equation.3">
                  <p:embed/>
                  <p:pic>
                    <p:nvPicPr>
                      <p:cNvPr id="0" name="Picture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1829" y="4706955"/>
                        <a:ext cx="2170112" cy="73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4" name="Object 8"/>
          <p:cNvGraphicFramePr>
            <a:graphicFrameLocks noChangeAspect="1"/>
          </p:cNvGraphicFramePr>
          <p:nvPr/>
        </p:nvGraphicFramePr>
        <p:xfrm>
          <a:off x="849284" y="5583267"/>
          <a:ext cx="1641475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0" name="Формула" r:id="rId9" imgW="965200" imgH="203200" progId="Equation.3">
                  <p:embed/>
                </p:oleObj>
              </mc:Choice>
              <mc:Fallback>
                <p:oleObj name="Формула" r:id="rId9" imgW="965200" imgH="203200" progId="Equation.3">
                  <p:embed/>
                  <p:pic>
                    <p:nvPicPr>
                      <p:cNvPr id="0" name="Picture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284" y="5583267"/>
                        <a:ext cx="1641475" cy="346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 – Площадь треугольника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36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46031" y="1895454"/>
            <a:ext cx="869796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0000"/>
            <a:r>
              <a:rPr lang="en-GB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static void 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 defTabSz="450000"/>
            <a:r>
              <a:rPr lang="en-GB" dirty="0">
                <a:latin typeface="Courier New" pitchFamily="49" charset="0"/>
                <a:cs typeface="Courier New" pitchFamily="49" charset="0"/>
              </a:rPr>
              <a:t>{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  <a:p>
            <a:pPr defTabSz="450000"/>
            <a:r>
              <a:rPr lang="ru-RU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ru-RU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ввод исходных данных</a:t>
            </a:r>
          </a:p>
          <a:p>
            <a:pPr defTabSz="450000"/>
            <a:r>
              <a:rPr lang="ru-RU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Console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.WriteLine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ru-RU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ВЫЧИСЛЕНИЕ ПЛОЩАДИ ТРЕУГОЛЬНИКА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  <a:p>
            <a:pPr defTabSz="450000"/>
            <a:r>
              <a:rPr lang="ru-RU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Console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.WriteLine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ru-RU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====================================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  <a:p>
            <a:pPr defTabSz="450000"/>
            <a:r>
              <a:rPr lang="ru-RU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Console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.WriteLine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ru-RU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Введите две стороны треугольника: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  <a:p>
            <a:pPr defTabSz="450000"/>
            <a:r>
              <a:rPr lang="ru-RU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Console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.Write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"b = "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  <a:p>
            <a:pPr defTabSz="450000"/>
            <a:r>
              <a:rPr lang="ru-RU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b = </a:t>
            </a:r>
            <a:r>
              <a:rPr lang="en-US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.Parse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Console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.ReadLine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  <a:endParaRPr lang="en-GB" dirty="0">
              <a:latin typeface="Courier New" pitchFamily="49" charset="0"/>
              <a:cs typeface="Courier New" pitchFamily="49" charset="0"/>
            </a:endParaRPr>
          </a:p>
          <a:p>
            <a:pPr defTabSz="450000"/>
            <a:r>
              <a:rPr lang="ru-RU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Console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.Write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"c = "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  <a:p>
            <a:pPr defTabSz="450000"/>
            <a:r>
              <a:rPr lang="ru-RU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c = </a:t>
            </a:r>
            <a:r>
              <a:rPr lang="en-US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.Parse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Console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.ReadLine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defTabSz="450000"/>
            <a:r>
              <a:rPr lang="en-US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Console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.WriteLine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ru-RU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Введите угол между ними в градусах: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  <a:p>
            <a:pPr defTabSz="450000"/>
            <a:r>
              <a:rPr lang="ru-RU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Console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.Write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"alpha = "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  <a:p>
            <a:pPr defTabSz="450000"/>
            <a:r>
              <a:rPr lang="ru-RU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alpha = </a:t>
            </a:r>
            <a:r>
              <a:rPr lang="en-US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.Parse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Console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.ReadLine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;;</a:t>
            </a:r>
            <a:endParaRPr lang="en-GB" dirty="0">
              <a:latin typeface="Courier New" pitchFamily="49" charset="0"/>
              <a:cs typeface="Courier New" pitchFamily="49" charset="0"/>
            </a:endParaRPr>
          </a:p>
          <a:p>
            <a:pPr defTabSz="450000"/>
            <a:endParaRPr lang="en-GB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8596" y="1019142"/>
            <a:ext cx="79233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Начало программы – ввод исходных данных с пояснениями для пользователя.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 – Площадь треугольника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37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46031" y="2124131"/>
            <a:ext cx="828845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0000"/>
            <a:r>
              <a:rPr lang="ru-RU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ru-RU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третья сторона</a:t>
            </a:r>
          </a:p>
          <a:p>
            <a:pPr defTabSz="450000"/>
            <a:r>
              <a:rPr lang="ru-RU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a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(b*b + c*c </a:t>
            </a:r>
          </a:p>
          <a:p>
            <a:pPr defTabSz="450000"/>
            <a:r>
              <a:rPr lang="en-US" dirty="0">
                <a:latin typeface="Courier New" pitchFamily="49" charset="0"/>
                <a:cs typeface="Courier New" pitchFamily="49" charset="0"/>
              </a:rPr>
              <a:t>	             - 2*b*c *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Math.Cos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Math.PI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* alpha / 180)</a:t>
            </a:r>
          </a:p>
          <a:p>
            <a:pPr defTabSz="450000"/>
            <a:r>
              <a:rPr lang="en-US" dirty="0">
                <a:latin typeface="Courier New" pitchFamily="49" charset="0"/>
                <a:cs typeface="Courier New" pitchFamily="49" charset="0"/>
              </a:rPr>
              <a:t>	           );</a:t>
            </a:r>
            <a:endParaRPr lang="en-GB" dirty="0">
              <a:latin typeface="Courier New" pitchFamily="49" charset="0"/>
              <a:cs typeface="Courier New" pitchFamily="49" charset="0"/>
            </a:endParaRPr>
          </a:p>
          <a:p>
            <a:pPr defTabSz="450000"/>
            <a:r>
              <a:rPr lang="ru-RU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ru-RU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углы</a:t>
            </a:r>
          </a:p>
          <a:p>
            <a:pPr defTabSz="450000"/>
            <a:r>
              <a:rPr lang="ru-RU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GB" dirty="0"/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betaRad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Math.Acos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((a*a + c*c - b*b) / (2*a*c);</a:t>
            </a:r>
            <a:endParaRPr lang="ru-RU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  <a:p>
            <a:pPr defTabSz="450000"/>
            <a:r>
              <a:rPr lang="ru-RU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beta = 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Math.Round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betaRad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/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Math.PI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* 180);</a:t>
            </a:r>
          </a:p>
          <a:p>
            <a:pPr defTabSz="450000"/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gamma = 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180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-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alpha - beta;</a:t>
            </a:r>
            <a:endParaRPr lang="en-GB" dirty="0">
              <a:latin typeface="Courier New" pitchFamily="49" charset="0"/>
              <a:cs typeface="Courier New" pitchFamily="49" charset="0"/>
            </a:endParaRPr>
          </a:p>
          <a:p>
            <a:pPr defTabSz="450000"/>
            <a:r>
              <a:rPr lang="ru-RU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ru-RU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площадь 1 способ</a:t>
            </a:r>
          </a:p>
          <a:p>
            <a:pPr defTabSz="450000"/>
            <a:r>
              <a:rPr lang="ru-RU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S1 = 0.5 * b * c *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Math.Sin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(alpha);</a:t>
            </a:r>
          </a:p>
          <a:p>
            <a:pPr defTabSz="450000"/>
            <a:r>
              <a:rPr lang="ru-RU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ru-RU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площадь </a:t>
            </a:r>
            <a:r>
              <a:rPr lang="en-US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ru-RU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способ</a:t>
            </a:r>
          </a:p>
          <a:p>
            <a:pPr defTabSz="450000"/>
            <a:r>
              <a:rPr lang="ru-RU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p = (a + b + c) / 2;</a:t>
            </a:r>
          </a:p>
          <a:p>
            <a:pPr defTabSz="450000"/>
            <a:r>
              <a:rPr lang="ru-RU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S2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(p * (p - a) * (p - b) * (p - c));</a:t>
            </a:r>
          </a:p>
          <a:p>
            <a:pPr defTabSz="450000"/>
            <a:endParaRPr lang="en-GB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8596" y="1019142"/>
            <a:ext cx="79233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Продолжение – вычисления.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8596" y="1384272"/>
            <a:ext cx="79233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Внимание! Код на этом слайде содержит две ошибки. Исправьте их самостоятельно.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 – Площадь треугольника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38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46031" y="1895454"/>
            <a:ext cx="869796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0000"/>
            <a:r>
              <a:rPr lang="ru-RU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ru-RU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вывод </a:t>
            </a:r>
            <a:r>
              <a:rPr lang="ru-RU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результов</a:t>
            </a:r>
            <a:endParaRPr lang="ru-RU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  <a:p>
            <a:pPr defTabSz="450000"/>
            <a:r>
              <a:rPr lang="ru-RU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Console.WriteLine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ru-RU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Третья сторона: 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a = "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+ a);</a:t>
            </a:r>
            <a:endParaRPr lang="en-GB" dirty="0">
              <a:latin typeface="Courier New" pitchFamily="49" charset="0"/>
              <a:cs typeface="Courier New" pitchFamily="49" charset="0"/>
            </a:endParaRPr>
          </a:p>
          <a:p>
            <a:pPr defTabSz="450000"/>
            <a:r>
              <a:rPr lang="ru-RU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Console.WriteLine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ru-RU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Второй угол: 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beta = "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+ beta);</a:t>
            </a:r>
            <a:endParaRPr lang="en-GB" dirty="0">
              <a:latin typeface="Courier New" pitchFamily="49" charset="0"/>
              <a:cs typeface="Courier New" pitchFamily="49" charset="0"/>
            </a:endParaRPr>
          </a:p>
          <a:p>
            <a:pPr defTabSz="450000"/>
            <a:r>
              <a:rPr lang="ru-RU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Console.WriteLine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ru-RU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Третий угол: 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gamma = "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+ gamma);</a:t>
            </a:r>
            <a:endParaRPr lang="en-GB" dirty="0">
              <a:latin typeface="Courier New" pitchFamily="49" charset="0"/>
              <a:cs typeface="Courier New" pitchFamily="49" charset="0"/>
            </a:endParaRPr>
          </a:p>
          <a:p>
            <a:pPr defTabSz="450000"/>
            <a:r>
              <a:rPr lang="ru-RU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ru-RU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площадь</a:t>
            </a:r>
          </a:p>
          <a:p>
            <a:pPr defTabSz="450000"/>
            <a:r>
              <a:rPr lang="ru-RU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Console.WriteLine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ru-RU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Площадь треугольника по двум сторонам и углу между ними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  <a:endParaRPr lang="en-GB" dirty="0">
              <a:latin typeface="Courier New" pitchFamily="49" charset="0"/>
              <a:cs typeface="Courier New" pitchFamily="49" charset="0"/>
            </a:endParaRPr>
          </a:p>
          <a:p>
            <a:pPr defTabSz="450000"/>
            <a:r>
              <a:rPr lang="ru-RU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Console.WriteLine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"S1 = "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+ S1);</a:t>
            </a:r>
            <a:endParaRPr lang="en-GB" dirty="0">
              <a:latin typeface="Courier New" pitchFamily="49" charset="0"/>
              <a:cs typeface="Courier New" pitchFamily="49" charset="0"/>
            </a:endParaRPr>
          </a:p>
          <a:p>
            <a:pPr defTabSz="450000"/>
            <a:r>
              <a:rPr lang="ru-RU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Console.WriteLine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ru-RU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Площадь треугольника по трем сторонам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  <a:endParaRPr lang="en-GB" dirty="0">
              <a:latin typeface="Courier New" pitchFamily="49" charset="0"/>
              <a:cs typeface="Courier New" pitchFamily="49" charset="0"/>
            </a:endParaRPr>
          </a:p>
          <a:p>
            <a:pPr defTabSz="450000"/>
            <a:r>
              <a:rPr lang="ru-RU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Console.WriteLine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"S2 = "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+ S2);</a:t>
            </a:r>
            <a:endParaRPr lang="en-GB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ru-RU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конец</a:t>
            </a:r>
          </a:p>
          <a:p>
            <a:pPr lvl="1"/>
            <a:r>
              <a:rPr lang="ru-RU" dirty="0" err="1">
                <a:latin typeface="Courier New" pitchFamily="49" charset="0"/>
                <a:cs typeface="Courier New" pitchFamily="49" charset="0"/>
              </a:rPr>
              <a:t>Console.Write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"Для выхода нажмите любую клавишу..."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GB" dirty="0" err="1">
                <a:latin typeface="Courier New" pitchFamily="49" charset="0"/>
                <a:cs typeface="Courier New" pitchFamily="49" charset="0"/>
              </a:rPr>
              <a:t>Console.ReadKey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  <a:endParaRPr lang="en-GB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8135" y="1128681"/>
            <a:ext cx="79233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Конец – вывод.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 – Площадь треугольника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39</a:t>
            </a:fld>
            <a:endParaRPr lang="ru-R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005" y="1369906"/>
            <a:ext cx="8384362" cy="4337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 программы</a:t>
            </a:r>
            <a:r>
              <a:rPr lang="en-US" dirty="0"/>
              <a:t> </a:t>
            </a:r>
            <a:r>
              <a:rPr lang="ru-RU" dirty="0"/>
              <a:t>на С</a:t>
            </a:r>
            <a:r>
              <a:rPr lang="en-US" dirty="0"/>
              <a:t>#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E4FF-B573-43EC-9397-5A43ECE2EF9F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42910" y="928670"/>
            <a:ext cx="792961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0000"/>
            <a:r>
              <a:rPr lang="en-GB" sz="20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using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 System;</a:t>
            </a:r>
          </a:p>
          <a:p>
            <a:pPr defTabSz="450000"/>
            <a:endParaRPr lang="en-GB" sz="2000" dirty="0">
              <a:latin typeface="Courier New" pitchFamily="49" charset="0"/>
              <a:cs typeface="Courier New" pitchFamily="49" charset="0"/>
            </a:endParaRPr>
          </a:p>
          <a:p>
            <a:pPr defTabSz="450000"/>
            <a:r>
              <a:rPr lang="en-GB" sz="20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 Program</a:t>
            </a:r>
          </a:p>
          <a:p>
            <a:pPr defTabSz="450000"/>
            <a:r>
              <a:rPr lang="en-GB" sz="20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defTabSz="450000"/>
            <a:r>
              <a:rPr lang="en-GB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0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 defTabSz="450000"/>
            <a:r>
              <a:rPr lang="en-GB" sz="2000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lvl="2"/>
            <a:r>
              <a:rPr lang="en-US" sz="2000" b="1" dirty="0" err="1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a, b, max;</a:t>
            </a:r>
          </a:p>
          <a:p>
            <a:pPr lvl="2"/>
            <a:r>
              <a:rPr lang="en-US" sz="2000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.TryParse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Console</a:t>
            </a:r>
            <a:r>
              <a:rPr lang="en-GB" sz="2000" dirty="0" err="1">
                <a:latin typeface="Courier New" pitchFamily="49" charset="0"/>
                <a:cs typeface="Courier New" pitchFamily="49" charset="0"/>
              </a:rPr>
              <a:t>.ReadLine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lvl="2"/>
            <a:r>
              <a:rPr lang="en-GB" sz="2000" dirty="0">
                <a:latin typeface="Courier New" pitchFamily="49" charset="0"/>
                <a:cs typeface="Courier New" pitchFamily="49" charset="0"/>
              </a:rPr>
              <a:t>b = </a:t>
            </a:r>
            <a:r>
              <a:rPr lang="en-US" sz="20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.TryParse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Console</a:t>
            </a:r>
            <a:r>
              <a:rPr lang="en-GB" sz="2000" dirty="0" err="1">
                <a:latin typeface="Courier New" pitchFamily="49" charset="0"/>
                <a:cs typeface="Courier New" pitchFamily="49" charset="0"/>
              </a:rPr>
              <a:t>.ReadLine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/>
            <a:r>
              <a:rPr lang="en-US" sz="2000" dirty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dirty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a &gt; b) {</a:t>
            </a:r>
          </a:p>
          <a:p>
            <a:pPr lvl="1"/>
            <a:r>
              <a:rPr lang="en-US" sz="2000" dirty="0">
                <a:latin typeface="Courier New" pitchFamily="49" charset="0"/>
                <a:cs typeface="Courier New" pitchFamily="49" charset="0"/>
              </a:rPr>
              <a:t>       max = a;</a:t>
            </a:r>
          </a:p>
          <a:p>
            <a:pPr lvl="1"/>
            <a:r>
              <a:rPr lang="en-US" sz="2000" dirty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lvl="1"/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	else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lvl="1"/>
            <a:r>
              <a:rPr lang="en-US" sz="2000" dirty="0">
                <a:latin typeface="Courier New" pitchFamily="49" charset="0"/>
                <a:cs typeface="Courier New" pitchFamily="49" charset="0"/>
              </a:rPr>
              <a:t>       max = b;</a:t>
            </a:r>
          </a:p>
          <a:p>
            <a:pPr lvl="1"/>
            <a:r>
              <a:rPr lang="en-US" sz="2000" dirty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lvl="1"/>
            <a:r>
              <a:rPr lang="en-US" sz="20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GB" sz="2000" dirty="0" err="1">
                <a:latin typeface="Courier New" pitchFamily="49" charset="0"/>
                <a:cs typeface="Courier New" pitchFamily="49" charset="0"/>
              </a:rPr>
              <a:t>Console.WriteLine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Максимальное =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 + max);</a:t>
            </a:r>
          </a:p>
          <a:p>
            <a:pPr defTabSz="450000"/>
            <a:r>
              <a:rPr lang="en-GB" sz="2000" dirty="0">
                <a:latin typeface="Courier New" pitchFamily="49" charset="0"/>
                <a:cs typeface="Courier New" pitchFamily="49" charset="0"/>
              </a:rPr>
              <a:t>	}	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Округление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40</a:t>
            </a:fld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28592" y="1397000"/>
          <a:ext cx="7923324" cy="18542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3205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5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5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05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05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205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Ceiling(x)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Floor(x)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Truncate(x)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Round(x)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Round(x, 2)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3.123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12.5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13.0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12.0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12.0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12.0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8.98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9.0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8.0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8.0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9.0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-4.3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-4.0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-5.0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-4.0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-4.0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74648" y="3684591"/>
            <a:ext cx="73756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r>
              <a:rPr lang="en-US" sz="2000" dirty="0"/>
              <a:t>Ceiling - </a:t>
            </a:r>
            <a:r>
              <a:rPr lang="ru-RU" sz="2000" dirty="0"/>
              <a:t>потолок</a:t>
            </a:r>
          </a:p>
          <a:p>
            <a:pPr fontAlgn="t"/>
            <a:r>
              <a:rPr lang="en-US" sz="2000" dirty="0"/>
              <a:t>Floor</a:t>
            </a:r>
            <a:r>
              <a:rPr lang="ru-RU" sz="2000" dirty="0"/>
              <a:t> - пол</a:t>
            </a:r>
          </a:p>
          <a:p>
            <a:pPr fontAlgn="t"/>
            <a:r>
              <a:rPr lang="en-US" sz="2000" dirty="0"/>
              <a:t>Round</a:t>
            </a:r>
            <a:r>
              <a:rPr lang="ru-RU" sz="2000" dirty="0"/>
              <a:t> - округлить</a:t>
            </a:r>
          </a:p>
          <a:p>
            <a:pPr fontAlgn="t"/>
            <a:r>
              <a:rPr lang="en-GB" sz="2000" dirty="0"/>
              <a:t>Truncate</a:t>
            </a:r>
            <a:r>
              <a:rPr lang="ru-RU" sz="2000" dirty="0"/>
              <a:t> – отбросить (обрезать)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74648" y="5145111"/>
            <a:ext cx="73756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r>
              <a:rPr lang="ru-RU" sz="2000" dirty="0"/>
              <a:t>Результат – тоже тип </a:t>
            </a:r>
            <a:r>
              <a:rPr lang="en-US" sz="2000" b="1" dirty="0"/>
              <a:t>double</a:t>
            </a:r>
            <a:r>
              <a:rPr lang="ru-RU" sz="2000" dirty="0"/>
              <a:t>!</a:t>
            </a:r>
            <a:r>
              <a:rPr lang="en-US" sz="2000" dirty="0"/>
              <a:t> </a:t>
            </a:r>
            <a:r>
              <a:rPr lang="ru-RU" sz="2000" dirty="0"/>
              <a:t>Приведение к типу </a:t>
            </a:r>
            <a:r>
              <a:rPr lang="en-US" sz="2000" b="1" dirty="0" err="1"/>
              <a:t>int</a:t>
            </a:r>
            <a:r>
              <a:rPr lang="ru-RU" sz="2000" dirty="0"/>
              <a:t>:</a:t>
            </a:r>
          </a:p>
          <a:p>
            <a:pPr fontAlgn="t"/>
            <a:r>
              <a:rPr lang="en-US" sz="20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x = (</a:t>
            </a:r>
            <a:r>
              <a:rPr lang="en-US" sz="20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Math.Round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dblX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4648" y="4451364"/>
            <a:ext cx="7772400" cy="1362075"/>
          </a:xfrm>
        </p:spPr>
        <p:txBody>
          <a:bodyPr/>
          <a:lstStyle/>
          <a:p>
            <a:r>
              <a:rPr lang="ru-RU" dirty="0"/>
              <a:t>Ветвление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41</a:t>
            </a:fld>
            <a:endParaRPr lang="ru-RU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Условный оператор </a:t>
            </a:r>
            <a:r>
              <a:rPr lang="en-US" dirty="0"/>
              <a:t>if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42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71472" y="1643050"/>
            <a:ext cx="36433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0000"/>
            <a:r>
              <a:rPr lang="en-US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условие)</a:t>
            </a:r>
          </a:p>
          <a:p>
            <a:pPr defTabSz="450000"/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defTabSz="450000"/>
            <a:r>
              <a:rPr lang="en-US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	//</a:t>
            </a:r>
            <a:r>
              <a:rPr lang="ru-RU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ветвь ДА</a:t>
            </a:r>
            <a:endParaRPr lang="en-US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  <a:p>
            <a:pPr defTabSz="450000"/>
            <a:r>
              <a:rPr lang="en-GB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defTabSz="450000"/>
            <a:r>
              <a:rPr lang="en-GB" b="1" dirty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defTabSz="450000"/>
            <a:r>
              <a:rPr lang="en-GB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defTabSz="450000"/>
            <a:r>
              <a:rPr lang="en-US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	//</a:t>
            </a:r>
            <a:r>
              <a:rPr lang="ru-RU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ветвь НЕТ</a:t>
            </a:r>
            <a:endParaRPr lang="en-GB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  <a:p>
            <a:pPr defTabSz="450000"/>
            <a:r>
              <a:rPr lang="en-GB" dirty="0">
                <a:latin typeface="Courier New" pitchFamily="49" charset="0"/>
                <a:cs typeface="Courier New" pitchFamily="49" charset="0"/>
              </a:rPr>
              <a:t>};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29190" y="1571612"/>
            <a:ext cx="36433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0000"/>
            <a:r>
              <a:rPr lang="en-US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условие)</a:t>
            </a:r>
          </a:p>
          <a:p>
            <a:pPr defTabSz="450000"/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defTabSz="450000"/>
            <a:r>
              <a:rPr lang="en-US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	//</a:t>
            </a:r>
            <a:r>
              <a:rPr lang="ru-RU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ветвь ДА</a:t>
            </a:r>
            <a:endParaRPr lang="en-US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  <a:p>
            <a:pPr defTabSz="450000"/>
            <a:r>
              <a:rPr lang="en-GB" dirty="0">
                <a:latin typeface="Courier New" pitchFamily="49" charset="0"/>
                <a:cs typeface="Courier New" pitchFamily="49" charset="0"/>
              </a:rPr>
              <a:t>};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10" y="1285860"/>
            <a:ext cx="18249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/>
              <a:t>Полная форма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00628" y="1214422"/>
            <a:ext cx="20910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/>
              <a:t>Неполная форма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4178392"/>
            <a:ext cx="80724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Courier New" pitchFamily="49" charset="0"/>
                <a:cs typeface="Courier New" pitchFamily="49" charset="0"/>
              </a:rPr>
              <a:t>условие </a:t>
            </a:r>
            <a:r>
              <a:rPr lang="ru-RU" sz="2000" dirty="0">
                <a:cs typeface="Courier New" pitchFamily="49" charset="0"/>
              </a:rPr>
              <a:t>- логическое выражение или переменная (</a:t>
            </a:r>
            <a:r>
              <a:rPr lang="en-US" sz="2000" dirty="0" err="1">
                <a:cs typeface="Courier New" pitchFamily="49" charset="0"/>
              </a:rPr>
              <a:t>bool</a:t>
            </a:r>
            <a:r>
              <a:rPr lang="en-US" sz="2000" dirty="0">
                <a:cs typeface="Courier New" pitchFamily="49" charset="0"/>
              </a:rPr>
              <a:t>)</a:t>
            </a:r>
            <a:r>
              <a:rPr lang="ru-RU" sz="2000" dirty="0">
                <a:cs typeface="Courier New" pitchFamily="49" charset="0"/>
              </a:rPr>
              <a:t>, равная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True/False</a:t>
            </a:r>
            <a:r>
              <a:rPr lang="ru-RU" sz="2000" dirty="0">
                <a:cs typeface="Courier New" pitchFamily="49" charset="0"/>
              </a:rPr>
              <a:t>.</a:t>
            </a:r>
            <a:endParaRPr lang="ru-RU" sz="2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71472" y="4957716"/>
            <a:ext cx="80724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cs typeface="Courier New" pitchFamily="49" charset="0"/>
              </a:rPr>
              <a:t>() – обязательно</a:t>
            </a:r>
          </a:p>
          <a:p>
            <a:r>
              <a:rPr lang="en-US" sz="2000" dirty="0">
                <a:cs typeface="Courier New" pitchFamily="49" charset="0"/>
              </a:rPr>
              <a:t>{} – </a:t>
            </a:r>
            <a:r>
              <a:rPr lang="ru-RU" sz="2000" dirty="0">
                <a:cs typeface="Courier New" pitchFamily="49" charset="0"/>
              </a:rPr>
              <a:t>необязательно, если только одна команда на ветке</a:t>
            </a:r>
            <a:endParaRPr lang="ru-RU" sz="2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71472" y="5743534"/>
            <a:ext cx="807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cs typeface="Courier New" pitchFamily="49" charset="0"/>
              </a:rPr>
              <a:t>Перед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dirty="0">
                <a:cs typeface="Courier New" pitchFamily="49" charset="0"/>
              </a:rPr>
              <a:t> </a:t>
            </a:r>
            <a:r>
              <a:rPr lang="ru-RU" sz="2000" dirty="0">
                <a:cs typeface="Courier New" pitchFamily="49" charset="0"/>
              </a:rPr>
              <a:t>точка с запятой не ставится.</a:t>
            </a:r>
            <a:endParaRPr lang="ru-RU" sz="20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Запись условий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43</a:t>
            </a:fld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10" y="1500174"/>
          <a:ext cx="7929618" cy="407924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9288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007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Courier New" pitchFamily="49" charset="0"/>
                          <a:cs typeface="Courier New" pitchFamily="49" charset="0"/>
                        </a:rPr>
                        <a:t>==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равенство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Courier New" pitchFamily="49" charset="0"/>
                          <a:cs typeface="Courier New" pitchFamily="49" charset="0"/>
                        </a:rPr>
                        <a:t>!=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неравенство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endParaRPr lang="ru-RU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больше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itchFamily="49" charset="0"/>
                          <a:cs typeface="Courier New" pitchFamily="49" charset="0"/>
                        </a:rPr>
                        <a:t>&gt;=</a:t>
                      </a:r>
                      <a:endParaRPr lang="ru-RU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больше или равно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endParaRPr lang="ru-RU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меньше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itchFamily="49" charset="0"/>
                          <a:cs typeface="Courier New" pitchFamily="49" charset="0"/>
                        </a:rPr>
                        <a:t>&lt;=</a:t>
                      </a:r>
                      <a:endParaRPr lang="ru-RU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меньше или равно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 pitchFamily="49" charset="0"/>
                          <a:cs typeface="Courier New" pitchFamily="49" charset="0"/>
                        </a:rPr>
                        <a:t>!</a:t>
                      </a:r>
                      <a:endParaRPr lang="ru-RU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логическое НЕ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itchFamily="49" charset="0"/>
                          <a:cs typeface="Courier New" pitchFamily="49" charset="0"/>
                        </a:rPr>
                        <a:t>&amp;&amp;</a:t>
                      </a:r>
                      <a:endParaRPr lang="ru-RU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логическое</a:t>
                      </a:r>
                      <a:r>
                        <a:rPr lang="ru-RU" baseline="0" dirty="0"/>
                        <a:t> 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itchFamily="49" charset="0"/>
                          <a:cs typeface="Courier New" pitchFamily="49" charset="0"/>
                        </a:rPr>
                        <a:t>||</a:t>
                      </a:r>
                      <a:endParaRPr lang="ru-RU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логическое ИЛИ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ourier New" pitchFamily="49" charset="0"/>
                          <a:cs typeface="Courier New" pitchFamily="49" charset="0"/>
                        </a:rPr>
                        <a:t>false</a:t>
                      </a:r>
                      <a:endParaRPr lang="ru-RU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ложь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ourier New" pitchFamily="49" charset="0"/>
                          <a:cs typeface="Courier New" pitchFamily="49" charset="0"/>
                        </a:rPr>
                        <a:t>true</a:t>
                      </a:r>
                      <a:endParaRPr lang="ru-RU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истина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42910" y="5857892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NaN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!=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NaN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PositiveInfinity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PositiveInfinity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+ 1 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 – Четность числа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E4FF-B573-43EC-9397-5A43ECE2EF9F}" type="slidenum">
              <a:rPr lang="ru-RU" smtClean="0"/>
              <a:pPr/>
              <a:t>44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42910" y="4357694"/>
            <a:ext cx="78581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(x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%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2 == 0) {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Console.WriteLine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ru-RU" sz="20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Четное</a:t>
            </a:r>
            <a:r>
              <a:rPr lang="en-US" sz="20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Console.WriteLine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ru-RU" sz="20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Нечетное"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0" y="1142984"/>
            <a:ext cx="78581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Проверить, является ли число четным.</a:t>
            </a:r>
          </a:p>
        </p:txBody>
      </p:sp>
      <p:sp>
        <p:nvSpPr>
          <p:cNvPr id="6" name="Блок-схема: решение 5"/>
          <p:cNvSpPr/>
          <p:nvPr/>
        </p:nvSpPr>
        <p:spPr>
          <a:xfrm>
            <a:off x="3572662" y="2151056"/>
            <a:ext cx="2427304" cy="912814"/>
          </a:xfrm>
          <a:prstGeom prst="flowChartDecision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%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 == 0</a:t>
            </a:r>
            <a:endParaRPr lang="ru-RU" dirty="0"/>
          </a:p>
        </p:txBody>
      </p:sp>
      <p:sp>
        <p:nvSpPr>
          <p:cNvPr id="7" name="Блок-схема: данные 6"/>
          <p:cNvSpPr/>
          <p:nvPr/>
        </p:nvSpPr>
        <p:spPr>
          <a:xfrm>
            <a:off x="1643042" y="3000372"/>
            <a:ext cx="2428892" cy="427834"/>
          </a:xfrm>
          <a:prstGeom prst="flowChartInputOutpu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Courier New" pitchFamily="49" charset="0"/>
                <a:cs typeface="Courier New" pitchFamily="49" charset="0"/>
              </a:rPr>
              <a:t>Четное</a:t>
            </a:r>
            <a:endParaRPr lang="ru-RU" dirty="0"/>
          </a:p>
        </p:txBody>
      </p:sp>
      <p:sp>
        <p:nvSpPr>
          <p:cNvPr id="8" name="Блок-схема: данные 7"/>
          <p:cNvSpPr/>
          <p:nvPr/>
        </p:nvSpPr>
        <p:spPr>
          <a:xfrm>
            <a:off x="5500694" y="3000372"/>
            <a:ext cx="2428892" cy="427834"/>
          </a:xfrm>
          <a:prstGeom prst="flowChartInputOutpu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ru-RU">
                <a:latin typeface="Courier New" pitchFamily="49" charset="0"/>
                <a:cs typeface="Courier New" pitchFamily="49" charset="0"/>
              </a:rPr>
              <a:t>Нечетное</a:t>
            </a:r>
            <a:endParaRPr lang="ru-RU" dirty="0"/>
          </a:p>
        </p:txBody>
      </p:sp>
      <p:cxnSp>
        <p:nvCxnSpPr>
          <p:cNvPr id="9" name="Shape 8"/>
          <p:cNvCxnSpPr>
            <a:stCxn id="6" idx="1"/>
            <a:endCxn id="7" idx="1"/>
          </p:cNvCxnSpPr>
          <p:nvPr/>
        </p:nvCxnSpPr>
        <p:spPr>
          <a:xfrm rot="10800000" flipV="1">
            <a:off x="2857488" y="2607462"/>
            <a:ext cx="715174" cy="392909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hape 9"/>
          <p:cNvCxnSpPr>
            <a:stCxn id="6" idx="3"/>
            <a:endCxn id="8" idx="1"/>
          </p:cNvCxnSpPr>
          <p:nvPr/>
        </p:nvCxnSpPr>
        <p:spPr>
          <a:xfrm>
            <a:off x="5999966" y="2607463"/>
            <a:ext cx="715174" cy="392909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endCxn id="6" idx="0"/>
          </p:cNvCxnSpPr>
          <p:nvPr/>
        </p:nvCxnSpPr>
        <p:spPr>
          <a:xfrm rot="5400000">
            <a:off x="4568824" y="1932772"/>
            <a:ext cx="43577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Соединительная линия уступом 11"/>
          <p:cNvCxnSpPr>
            <a:stCxn id="7" idx="4"/>
            <a:endCxn id="8" idx="4"/>
          </p:cNvCxnSpPr>
          <p:nvPr/>
        </p:nvCxnSpPr>
        <p:spPr>
          <a:xfrm rot="16200000" flipH="1">
            <a:off x="4786314" y="1499380"/>
            <a:ext cx="1588" cy="3857652"/>
          </a:xfrm>
          <a:prstGeom prst="bentConnector3">
            <a:avLst>
              <a:gd name="adj1" fmla="val 14395466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>
            <a:off x="4573588" y="3856040"/>
            <a:ext cx="428628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857488" y="2214554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да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000760" y="2214554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/>
              <a:t>нет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 – Подтвердить удаление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E4FF-B573-43EC-9397-5A43ECE2EF9F}" type="slidenum">
              <a:rPr lang="ru-RU" smtClean="0"/>
              <a:pPr/>
              <a:t>45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28596" y="1142984"/>
            <a:ext cx="8208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/>
              <a:t>Если пользователь ввел </a:t>
            </a:r>
            <a:r>
              <a:rPr lang="en-US" sz="2000" dirty="0"/>
              <a:t>“yes” – </a:t>
            </a:r>
            <a:r>
              <a:rPr lang="ru-RU" sz="2000" dirty="0"/>
              <a:t>то удалить файл, иначе – ничего не делать</a:t>
            </a:r>
          </a:p>
        </p:txBody>
      </p:sp>
      <p:sp>
        <p:nvSpPr>
          <p:cNvPr id="5" name="Блок-схема: решение 4"/>
          <p:cNvSpPr/>
          <p:nvPr/>
        </p:nvSpPr>
        <p:spPr>
          <a:xfrm>
            <a:off x="3572662" y="1964520"/>
            <a:ext cx="2427304" cy="785818"/>
          </a:xfrm>
          <a:prstGeom prst="flowChartDecision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== "yes"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200165" y="2750338"/>
            <a:ext cx="3314646" cy="42783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Courier New" pitchFamily="49" charset="0"/>
                <a:cs typeface="Courier New" pitchFamily="49" charset="0"/>
              </a:rPr>
              <a:t>File.Delete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fileName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  <a:endParaRPr lang="ru-RU" dirty="0"/>
          </a:p>
        </p:txBody>
      </p:sp>
      <p:cxnSp>
        <p:nvCxnSpPr>
          <p:cNvPr id="8" name="Shape 7"/>
          <p:cNvCxnSpPr>
            <a:stCxn id="5" idx="1"/>
          </p:cNvCxnSpPr>
          <p:nvPr/>
        </p:nvCxnSpPr>
        <p:spPr>
          <a:xfrm rot="10800000" flipV="1">
            <a:off x="2857488" y="2357428"/>
            <a:ext cx="715174" cy="392909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endCxn id="5" idx="0"/>
          </p:cNvCxnSpPr>
          <p:nvPr/>
        </p:nvCxnSpPr>
        <p:spPr>
          <a:xfrm rot="5400000">
            <a:off x="4537075" y="1714487"/>
            <a:ext cx="499272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Соединительная линия уступом 10"/>
          <p:cNvCxnSpPr>
            <a:endCxn id="5" idx="3"/>
          </p:cNvCxnSpPr>
          <p:nvPr/>
        </p:nvCxnSpPr>
        <p:spPr>
          <a:xfrm rot="5400000" flipH="1" flipV="1">
            <a:off x="4018355" y="1196562"/>
            <a:ext cx="820743" cy="3142478"/>
          </a:xfrm>
          <a:prstGeom prst="bentConnector4">
            <a:avLst>
              <a:gd name="adj1" fmla="val -27853"/>
              <a:gd name="adj2" fmla="val 107275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>
            <a:off x="4573588" y="3606006"/>
            <a:ext cx="428628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857488" y="1964520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да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594586" y="1953242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/>
              <a:t>нет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1472" y="4143380"/>
            <a:ext cx="85725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ru-RU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пришла команда удалить файл </a:t>
            </a:r>
            <a:r>
              <a:rPr lang="en-US" sz="2000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fileName</a:t>
            </a:r>
            <a:endParaRPr lang="en-US" sz="2000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Console.Write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ru-RU" sz="20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Удалить файл </a:t>
            </a:r>
            <a:r>
              <a:rPr lang="en-US" sz="20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fileName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20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"?</a:t>
            </a:r>
            <a:r>
              <a:rPr lang="ru-RU" sz="20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0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y/n)"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Console.ReadLine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sz="20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"y"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b="1" dirty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File.Delete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fileName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Console.WriteLine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ru-RU" sz="20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Файл </a:t>
            </a:r>
            <a:r>
              <a:rPr lang="en-US" sz="20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fileName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20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ru-RU" sz="20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удален.</a:t>
            </a:r>
            <a:r>
              <a:rPr lang="en-US" sz="20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};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Каскадные условные операторы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E4FF-B573-43EC-9397-5A43ECE2EF9F}" type="slidenum">
              <a:rPr lang="ru-RU" smtClean="0"/>
              <a:pPr/>
              <a:t>46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67544" y="1196752"/>
            <a:ext cx="8280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Последовательные ветвления называются каскадными и записываются через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else if</a:t>
            </a:r>
            <a:r>
              <a:rPr lang="ru-RU" sz="2000" dirty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1472" y="2857496"/>
            <a:ext cx="39604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условие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_1) {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ветвь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_True_1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else if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условие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_2) {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ветвь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_True_2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ветвь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_False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};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2910" y="2071678"/>
            <a:ext cx="39290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Каскадный оператор: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43438" y="2071678"/>
            <a:ext cx="39290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Полная запись длиннее: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43438" y="2857496"/>
            <a:ext cx="396044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условие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_1) {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ветвь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_True_1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условие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_2) {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ветвь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_True_2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else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  ветвь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_False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};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Каскадное ветвление</a:t>
            </a:r>
            <a:r>
              <a:rPr lang="en-US" dirty="0"/>
              <a:t> </a:t>
            </a:r>
            <a:r>
              <a:rPr lang="ru-RU" dirty="0"/>
              <a:t>на блок-схеме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E4FF-B573-43EC-9397-5A43ECE2EF9F}" type="slidenum">
              <a:rPr lang="ru-RU" smtClean="0"/>
              <a:pPr/>
              <a:t>47</a:t>
            </a:fld>
            <a:endParaRPr lang="ru-RU"/>
          </a:p>
        </p:txBody>
      </p:sp>
      <p:sp>
        <p:nvSpPr>
          <p:cNvPr id="23" name="Блок-схема: решение 22"/>
          <p:cNvSpPr/>
          <p:nvPr/>
        </p:nvSpPr>
        <p:spPr>
          <a:xfrm>
            <a:off x="4543405" y="3436940"/>
            <a:ext cx="2143140" cy="785818"/>
          </a:xfrm>
          <a:prstGeom prst="flowChartDecision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ru-RU" dirty="0"/>
              <a:t>условие 2</a:t>
            </a:r>
          </a:p>
        </p:txBody>
      </p:sp>
      <p:sp>
        <p:nvSpPr>
          <p:cNvPr id="24" name="Блок-схема: процесс 23"/>
          <p:cNvSpPr/>
          <p:nvPr/>
        </p:nvSpPr>
        <p:spPr>
          <a:xfrm>
            <a:off x="2757455" y="4365634"/>
            <a:ext cx="1857388" cy="428628"/>
          </a:xfrm>
          <a:prstGeom prst="flowChartProcess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ru-RU" dirty="0"/>
              <a:t>ветвь ДА 2</a:t>
            </a:r>
          </a:p>
        </p:txBody>
      </p:sp>
      <p:sp>
        <p:nvSpPr>
          <p:cNvPr id="25" name="Блок-схема: процесс 24"/>
          <p:cNvSpPr/>
          <p:nvPr/>
        </p:nvSpPr>
        <p:spPr>
          <a:xfrm>
            <a:off x="6615107" y="4365634"/>
            <a:ext cx="1857388" cy="428628"/>
          </a:xfrm>
          <a:prstGeom prst="flowChartProcess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ru-RU" dirty="0"/>
              <a:t>ветвь НЕТ</a:t>
            </a:r>
          </a:p>
        </p:txBody>
      </p:sp>
      <p:cxnSp>
        <p:nvCxnSpPr>
          <p:cNvPr id="26" name="Shape 25"/>
          <p:cNvCxnSpPr>
            <a:stCxn id="23" idx="1"/>
            <a:endCxn id="24" idx="0"/>
          </p:cNvCxnSpPr>
          <p:nvPr/>
        </p:nvCxnSpPr>
        <p:spPr>
          <a:xfrm rot="10800000" flipV="1">
            <a:off x="3686149" y="3829848"/>
            <a:ext cx="857256" cy="53578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hape 26"/>
          <p:cNvCxnSpPr>
            <a:stCxn id="23" idx="3"/>
            <a:endCxn id="25" idx="0"/>
          </p:cNvCxnSpPr>
          <p:nvPr/>
        </p:nvCxnSpPr>
        <p:spPr>
          <a:xfrm>
            <a:off x="6686545" y="3829849"/>
            <a:ext cx="857256" cy="53578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Соединительная линия уступом 27"/>
          <p:cNvCxnSpPr>
            <a:stCxn id="24" idx="2"/>
            <a:endCxn id="25" idx="2"/>
          </p:cNvCxnSpPr>
          <p:nvPr/>
        </p:nvCxnSpPr>
        <p:spPr>
          <a:xfrm rot="16200000" flipH="1">
            <a:off x="5614975" y="2865436"/>
            <a:ext cx="1588" cy="3857652"/>
          </a:xfrm>
          <a:prstGeom prst="bentConnector3">
            <a:avLst>
              <a:gd name="adj1" fmla="val 14395466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686149" y="3436940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да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829421" y="3436940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/>
              <a:t>нет</a:t>
            </a:r>
          </a:p>
        </p:txBody>
      </p:sp>
      <p:sp>
        <p:nvSpPr>
          <p:cNvPr id="31" name="Блок-схема: решение 30"/>
          <p:cNvSpPr/>
          <p:nvPr/>
        </p:nvSpPr>
        <p:spPr>
          <a:xfrm>
            <a:off x="2471703" y="2651122"/>
            <a:ext cx="2143140" cy="785818"/>
          </a:xfrm>
          <a:prstGeom prst="flowChartDecision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ru-RU" dirty="0"/>
              <a:t>условие 1</a:t>
            </a:r>
          </a:p>
        </p:txBody>
      </p:sp>
      <p:sp>
        <p:nvSpPr>
          <p:cNvPr id="32" name="Блок-схема: процесс 31"/>
          <p:cNvSpPr/>
          <p:nvPr/>
        </p:nvSpPr>
        <p:spPr>
          <a:xfrm>
            <a:off x="685753" y="3365502"/>
            <a:ext cx="1857388" cy="428628"/>
          </a:xfrm>
          <a:prstGeom prst="flowChartProcess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ru-RU" dirty="0"/>
              <a:t>ветвь ДА 1</a:t>
            </a:r>
          </a:p>
        </p:txBody>
      </p:sp>
      <p:cxnSp>
        <p:nvCxnSpPr>
          <p:cNvPr id="33" name="Shape 32"/>
          <p:cNvCxnSpPr>
            <a:stCxn id="31" idx="1"/>
            <a:endCxn id="32" idx="0"/>
          </p:cNvCxnSpPr>
          <p:nvPr/>
        </p:nvCxnSpPr>
        <p:spPr>
          <a:xfrm rot="10800000" flipV="1">
            <a:off x="1614447" y="3044030"/>
            <a:ext cx="857256" cy="32147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endCxn id="31" idx="0"/>
          </p:cNvCxnSpPr>
          <p:nvPr/>
        </p:nvCxnSpPr>
        <p:spPr>
          <a:xfrm rot="5400000">
            <a:off x="3293240" y="2401089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614447" y="2651122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да</a:t>
            </a:r>
          </a:p>
        </p:txBody>
      </p:sp>
      <p:cxnSp>
        <p:nvCxnSpPr>
          <p:cNvPr id="36" name="Shape 35"/>
          <p:cNvCxnSpPr>
            <a:stCxn id="31" idx="3"/>
            <a:endCxn id="23" idx="0"/>
          </p:cNvCxnSpPr>
          <p:nvPr/>
        </p:nvCxnSpPr>
        <p:spPr>
          <a:xfrm>
            <a:off x="4614843" y="3044031"/>
            <a:ext cx="1000132" cy="392909"/>
          </a:xfrm>
          <a:prstGeom prst="bentConnector2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900595" y="2651122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/>
              <a:t>нет</a:t>
            </a:r>
          </a:p>
        </p:txBody>
      </p:sp>
      <p:cxnSp>
        <p:nvCxnSpPr>
          <p:cNvPr id="38" name="Shape 37"/>
          <p:cNvCxnSpPr>
            <a:stCxn id="32" idx="2"/>
          </p:cNvCxnSpPr>
          <p:nvPr/>
        </p:nvCxnSpPr>
        <p:spPr>
          <a:xfrm rot="16200000" flipH="1">
            <a:off x="2864612" y="2543965"/>
            <a:ext cx="1571636" cy="4071966"/>
          </a:xfrm>
          <a:prstGeom prst="bentConnector2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5507818" y="5187171"/>
            <a:ext cx="35719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rot="5400000">
            <a:off x="3257521" y="5651518"/>
            <a:ext cx="571504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811161" y="1274733"/>
            <a:ext cx="7594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Изображается как вложенное на ветке НЕТ.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 – Знак числа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E4FF-B573-43EC-9397-5A43ECE2EF9F}" type="slidenum">
              <a:rPr lang="ru-RU" smtClean="0"/>
              <a:pPr/>
              <a:t>48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28596" y="1338788"/>
            <a:ext cx="79233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Аналог функции </a:t>
            </a:r>
            <a:r>
              <a:rPr lang="en-US" sz="2000" dirty="0" err="1"/>
              <a:t>Math.Sign</a:t>
            </a:r>
            <a:r>
              <a:rPr lang="en-US" sz="2000" dirty="0"/>
              <a:t>():</a:t>
            </a:r>
          </a:p>
          <a:p>
            <a:pPr marL="363538"/>
            <a:r>
              <a:rPr lang="ru-RU" sz="2000" b="1" dirty="0"/>
              <a:t>если</a:t>
            </a:r>
            <a:r>
              <a:rPr lang="ru-RU" sz="2000" dirty="0"/>
              <a:t> </a:t>
            </a:r>
            <a:r>
              <a:rPr lang="en-US" sz="2000" dirty="0"/>
              <a:t>x = 0</a:t>
            </a:r>
            <a:r>
              <a:rPr lang="ru-RU" sz="2000" dirty="0"/>
              <a:t>, </a:t>
            </a:r>
            <a:r>
              <a:rPr lang="ru-RU" sz="2000" b="1" dirty="0"/>
              <a:t>то</a:t>
            </a:r>
            <a:r>
              <a:rPr lang="ru-RU" sz="2000" dirty="0"/>
              <a:t> </a:t>
            </a:r>
            <a:r>
              <a:rPr lang="en-US" sz="2000" dirty="0"/>
              <a:t>s = 0</a:t>
            </a:r>
          </a:p>
          <a:p>
            <a:pPr marL="363538"/>
            <a:r>
              <a:rPr lang="ru-RU" sz="2000" b="1" dirty="0"/>
              <a:t>если</a:t>
            </a:r>
            <a:r>
              <a:rPr lang="ru-RU" sz="2000" dirty="0"/>
              <a:t> </a:t>
            </a:r>
            <a:r>
              <a:rPr lang="en-US" sz="2000" dirty="0"/>
              <a:t>x &gt; 0, </a:t>
            </a:r>
            <a:r>
              <a:rPr lang="ru-RU" sz="2000" b="1" dirty="0"/>
              <a:t>то</a:t>
            </a:r>
            <a:r>
              <a:rPr lang="ru-RU" sz="2000" dirty="0"/>
              <a:t> </a:t>
            </a:r>
            <a:r>
              <a:rPr lang="en-US" sz="2000" dirty="0"/>
              <a:t>s = </a:t>
            </a:r>
            <a:r>
              <a:rPr lang="ru-RU" sz="2000" dirty="0"/>
              <a:t>1</a:t>
            </a:r>
          </a:p>
          <a:p>
            <a:pPr marL="363538"/>
            <a:r>
              <a:rPr lang="ru-RU" sz="2000" b="1" dirty="0"/>
              <a:t>иначе</a:t>
            </a:r>
            <a:r>
              <a:rPr lang="ru-RU" sz="2000" dirty="0"/>
              <a:t> </a:t>
            </a:r>
            <a:r>
              <a:rPr lang="en-US" sz="2000" dirty="0"/>
              <a:t>s </a:t>
            </a:r>
            <a:r>
              <a:rPr lang="ru-RU" sz="2000" dirty="0"/>
              <a:t>= -1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785786" y="3000372"/>
            <a:ext cx="75581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(x == 0) {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s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 0;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else if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(x &gt; 0) {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s = 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s 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= -1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};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Последовательное ветвление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E4FF-B573-43EC-9397-5A43ECE2EF9F}" type="slidenum">
              <a:rPr lang="ru-RU" smtClean="0"/>
              <a:pPr/>
              <a:t>49</a:t>
            </a:fld>
            <a:endParaRPr lang="ru-RU"/>
          </a:p>
        </p:txBody>
      </p:sp>
      <p:sp>
        <p:nvSpPr>
          <p:cNvPr id="4" name="Блок-схема: решение 3"/>
          <p:cNvSpPr/>
          <p:nvPr/>
        </p:nvSpPr>
        <p:spPr>
          <a:xfrm>
            <a:off x="3500430" y="1604155"/>
            <a:ext cx="2143140" cy="785818"/>
          </a:xfrm>
          <a:prstGeom prst="flowChartDecision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ru-RU" dirty="0"/>
              <a:t>условие 1</a:t>
            </a:r>
          </a:p>
        </p:txBody>
      </p:sp>
      <p:sp>
        <p:nvSpPr>
          <p:cNvPr id="5" name="Блок-схема: процесс 4"/>
          <p:cNvSpPr/>
          <p:nvPr/>
        </p:nvSpPr>
        <p:spPr>
          <a:xfrm>
            <a:off x="2052603" y="2406636"/>
            <a:ext cx="1766938" cy="714380"/>
          </a:xfrm>
          <a:prstGeom prst="flowChartProcess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ru-RU" dirty="0"/>
              <a:t>команды на ветви ДА 1</a:t>
            </a:r>
          </a:p>
        </p:txBody>
      </p:sp>
      <p:sp>
        <p:nvSpPr>
          <p:cNvPr id="6" name="Блок-схема: процесс 5"/>
          <p:cNvSpPr/>
          <p:nvPr/>
        </p:nvSpPr>
        <p:spPr>
          <a:xfrm>
            <a:off x="5339567" y="2413793"/>
            <a:ext cx="1766938" cy="714380"/>
          </a:xfrm>
          <a:prstGeom prst="flowChartProcess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ru-RU" dirty="0"/>
              <a:t>команды на ветви НЕТ 1</a:t>
            </a:r>
          </a:p>
        </p:txBody>
      </p:sp>
      <p:cxnSp>
        <p:nvCxnSpPr>
          <p:cNvPr id="7" name="Shape 6"/>
          <p:cNvCxnSpPr>
            <a:stCxn id="4" idx="1"/>
            <a:endCxn id="5" idx="0"/>
          </p:cNvCxnSpPr>
          <p:nvPr/>
        </p:nvCxnSpPr>
        <p:spPr>
          <a:xfrm rot="10800000" flipV="1">
            <a:off x="2936072" y="1997064"/>
            <a:ext cx="564358" cy="40957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hape 7"/>
          <p:cNvCxnSpPr>
            <a:stCxn id="4" idx="3"/>
            <a:endCxn id="6" idx="0"/>
          </p:cNvCxnSpPr>
          <p:nvPr/>
        </p:nvCxnSpPr>
        <p:spPr>
          <a:xfrm>
            <a:off x="5643570" y="1997064"/>
            <a:ext cx="579466" cy="416729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endCxn id="4" idx="0"/>
          </p:cNvCxnSpPr>
          <p:nvPr/>
        </p:nvCxnSpPr>
        <p:spPr>
          <a:xfrm rot="5400000">
            <a:off x="4406892" y="1439047"/>
            <a:ext cx="33021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Соединительная линия уступом 9"/>
          <p:cNvCxnSpPr>
            <a:stCxn id="5" idx="2"/>
            <a:endCxn id="6" idx="2"/>
          </p:cNvCxnSpPr>
          <p:nvPr/>
        </p:nvCxnSpPr>
        <p:spPr>
          <a:xfrm rot="16200000" flipH="1">
            <a:off x="4575976" y="1481112"/>
            <a:ext cx="7157" cy="3286964"/>
          </a:xfrm>
          <a:prstGeom prst="bentConnector3">
            <a:avLst>
              <a:gd name="adj1" fmla="val 3294076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endCxn id="14" idx="0"/>
          </p:cNvCxnSpPr>
          <p:nvPr/>
        </p:nvCxnSpPr>
        <p:spPr>
          <a:xfrm rot="5400000">
            <a:off x="4428330" y="3462337"/>
            <a:ext cx="285752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643174" y="1604155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да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786446" y="1604155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/>
              <a:t>нет</a:t>
            </a:r>
          </a:p>
        </p:txBody>
      </p:sp>
      <p:sp>
        <p:nvSpPr>
          <p:cNvPr id="14" name="Блок-схема: решение 13"/>
          <p:cNvSpPr/>
          <p:nvPr/>
        </p:nvSpPr>
        <p:spPr>
          <a:xfrm>
            <a:off x="3499636" y="3605213"/>
            <a:ext cx="2143140" cy="785818"/>
          </a:xfrm>
          <a:prstGeom prst="flowChartDecision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ru-RU" dirty="0"/>
              <a:t>условие 2</a:t>
            </a:r>
          </a:p>
        </p:txBody>
      </p:sp>
      <p:sp>
        <p:nvSpPr>
          <p:cNvPr id="15" name="Блок-схема: процесс 14"/>
          <p:cNvSpPr/>
          <p:nvPr/>
        </p:nvSpPr>
        <p:spPr>
          <a:xfrm>
            <a:off x="2051809" y="4407694"/>
            <a:ext cx="1766938" cy="714380"/>
          </a:xfrm>
          <a:prstGeom prst="flowChartProcess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ru-RU" dirty="0"/>
              <a:t>команды на ветви ДА 2</a:t>
            </a:r>
          </a:p>
        </p:txBody>
      </p:sp>
      <p:sp>
        <p:nvSpPr>
          <p:cNvPr id="16" name="Блок-схема: процесс 15"/>
          <p:cNvSpPr/>
          <p:nvPr/>
        </p:nvSpPr>
        <p:spPr>
          <a:xfrm>
            <a:off x="5338773" y="4414851"/>
            <a:ext cx="1766938" cy="714380"/>
          </a:xfrm>
          <a:prstGeom prst="flowChartProcess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ru-RU" dirty="0"/>
              <a:t>команды на ветви НЕТ 2</a:t>
            </a:r>
          </a:p>
        </p:txBody>
      </p:sp>
      <p:cxnSp>
        <p:nvCxnSpPr>
          <p:cNvPr id="17" name="Shape 16"/>
          <p:cNvCxnSpPr>
            <a:stCxn id="14" idx="1"/>
            <a:endCxn id="15" idx="0"/>
          </p:cNvCxnSpPr>
          <p:nvPr/>
        </p:nvCxnSpPr>
        <p:spPr>
          <a:xfrm rot="10800000" flipV="1">
            <a:off x="2935278" y="3998122"/>
            <a:ext cx="564358" cy="40957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hape 17"/>
          <p:cNvCxnSpPr>
            <a:stCxn id="14" idx="3"/>
            <a:endCxn id="16" idx="0"/>
          </p:cNvCxnSpPr>
          <p:nvPr/>
        </p:nvCxnSpPr>
        <p:spPr>
          <a:xfrm>
            <a:off x="5642776" y="3998122"/>
            <a:ext cx="579466" cy="416729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Соединительная линия уступом 18"/>
          <p:cNvCxnSpPr>
            <a:stCxn id="15" idx="2"/>
            <a:endCxn id="16" idx="2"/>
          </p:cNvCxnSpPr>
          <p:nvPr/>
        </p:nvCxnSpPr>
        <p:spPr>
          <a:xfrm rot="16200000" flipH="1">
            <a:off x="4575182" y="3482170"/>
            <a:ext cx="7157" cy="3286964"/>
          </a:xfrm>
          <a:prstGeom prst="bentConnector3">
            <a:avLst>
              <a:gd name="adj1" fmla="val 3294076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>
            <a:off x="4441023" y="5450702"/>
            <a:ext cx="262748" cy="794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642380" y="3605213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да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785652" y="3605213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/>
              <a:t>нет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38135" y="5765832"/>
            <a:ext cx="7120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Не путать с каскадным!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Основные особенности </a:t>
            </a:r>
            <a:r>
              <a:rPr lang="en-US"/>
              <a:t>C#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642910" y="1309942"/>
            <a:ext cx="792961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ru-RU" sz="2000" dirty="0"/>
              <a:t>С-подобный синтаксис</a:t>
            </a:r>
          </a:p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ru-RU" sz="2000" dirty="0"/>
              <a:t>объектно-ориентированный язык (</a:t>
            </a:r>
            <a:r>
              <a:rPr lang="ru-RU" sz="2000" b="1" dirty="0"/>
              <a:t>всё</a:t>
            </a:r>
            <a:r>
              <a:rPr lang="ru-RU" sz="2000" dirty="0"/>
              <a:t>, что есть в языке, реализовано через классы и объекты)</a:t>
            </a:r>
          </a:p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ru-RU" sz="2000" dirty="0"/>
              <a:t>строго типизированный</a:t>
            </a:r>
          </a:p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ru-RU" sz="2000" dirty="0"/>
              <a:t>платформа </a:t>
            </a:r>
            <a:r>
              <a:rPr lang="en-US" sz="2000" dirty="0"/>
              <a:t>.NET</a:t>
            </a:r>
          </a:p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ru-RU" sz="2000" dirty="0"/>
              <a:t>выполнение в среде </a:t>
            </a:r>
            <a:r>
              <a:rPr lang="en-US" sz="2000" dirty="0"/>
              <a:t>CLR</a:t>
            </a:r>
            <a:r>
              <a:rPr lang="ru-RU" sz="2000" dirty="0"/>
              <a:t> через </a:t>
            </a:r>
            <a:r>
              <a:rPr lang="en-US" sz="2000" dirty="0"/>
              <a:t>JIT-</a:t>
            </a:r>
            <a:r>
              <a:rPr lang="ru-RU" sz="2000" dirty="0"/>
              <a:t>компилятор =</a:t>
            </a:r>
            <a:r>
              <a:rPr lang="en-US" sz="2000" dirty="0"/>
              <a:t>&gt; </a:t>
            </a:r>
            <a:r>
              <a:rPr lang="ru-RU" sz="2000" dirty="0" err="1"/>
              <a:t>кроссплатформенность</a:t>
            </a:r>
            <a:endParaRPr lang="en-US" sz="2000" dirty="0"/>
          </a:p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ru-RU" sz="2000" dirty="0"/>
              <a:t>среда разработки </a:t>
            </a:r>
            <a:r>
              <a:rPr lang="en-US" sz="2000" dirty="0"/>
              <a:t>Microsoft Visual Studio</a:t>
            </a:r>
            <a:endParaRPr lang="ru-RU" sz="2000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Пример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E4FF-B573-43EC-9397-5A43ECE2EF9F}" type="slidenum">
              <a:rPr lang="ru-RU" smtClean="0"/>
              <a:pPr/>
              <a:t>50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92083" y="1201707"/>
            <a:ext cx="79598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Дано целое число</a:t>
            </a:r>
            <a:r>
              <a:rPr lang="en-US" sz="2000" dirty="0"/>
              <a:t> x</a:t>
            </a:r>
            <a:r>
              <a:rPr lang="ru-RU" sz="2000" dirty="0"/>
              <a:t>. Является ли число положительным? Делится ли оно на 5?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1472" y="2428868"/>
            <a:ext cx="80010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if (x &gt; 0)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Console.WriteLine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Положительное.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else</a:t>
            </a:r>
            <a:endParaRPr lang="ru-RU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Console.WriteLine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Отрицательное или ноль.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");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(x mod 5 == 0)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Console.WriteLine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Число делится на 5.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else 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Console.WriteLine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"Число не делится на 5.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"); 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</a:t>
            </a:r>
            <a:r>
              <a:rPr lang="ru-RU" dirty="0"/>
              <a:t> </a:t>
            </a:r>
            <a:r>
              <a:rPr lang="en-US" dirty="0"/>
              <a:t>Style - </a:t>
            </a:r>
            <a:r>
              <a:rPr lang="ru-RU" dirty="0"/>
              <a:t>Где писать фигурные скобки?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500826" y="1735945"/>
            <a:ext cx="2286016" cy="120032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450000"/>
            <a:r>
              <a:rPr lang="en-US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(a == 0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defTabSz="450000"/>
            <a:r>
              <a:rPr lang="en-US" dirty="0">
                <a:latin typeface="Courier New" pitchFamily="49" charset="0"/>
                <a:cs typeface="Courier New" pitchFamily="49" charset="0"/>
              </a:rPr>
              <a:t>  x = 0;</a:t>
            </a:r>
            <a:endParaRPr lang="en-GB" dirty="0">
              <a:latin typeface="Courier New" pitchFamily="49" charset="0"/>
              <a:cs typeface="Courier New" pitchFamily="49" charset="0"/>
            </a:endParaRPr>
          </a:p>
          <a:p>
            <a:pPr defTabSz="450000"/>
            <a:r>
              <a:rPr lang="en-GB" b="1" dirty="0">
                <a:latin typeface="Courier New" pitchFamily="49" charset="0"/>
                <a:cs typeface="Courier New" pitchFamily="49" charset="0"/>
              </a:rPr>
              <a:t>else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defTabSz="450000"/>
            <a:r>
              <a:rPr lang="en-US" dirty="0">
                <a:latin typeface="Courier New" pitchFamily="49" charset="0"/>
                <a:cs typeface="Courier New" pitchFamily="49" charset="0"/>
              </a:rPr>
              <a:t>  x = 1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57620" y="3307581"/>
            <a:ext cx="4714908" cy="646331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450000"/>
            <a:r>
              <a:rPr lang="en-US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(a == 0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x = 0;</a:t>
            </a:r>
            <a:endParaRPr lang="en-GB" dirty="0">
              <a:latin typeface="Courier New" pitchFamily="49" charset="0"/>
              <a:cs typeface="Courier New" pitchFamily="49" charset="0"/>
            </a:endParaRPr>
          </a:p>
          <a:p>
            <a:pPr defTabSz="450000"/>
            <a:r>
              <a:rPr lang="en-GB" b="1" dirty="0">
                <a:latin typeface="Courier New" pitchFamily="49" charset="0"/>
                <a:cs typeface="Courier New" pitchFamily="49" charset="0"/>
              </a:rPr>
              <a:t>else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x = 1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2910" y="4164837"/>
            <a:ext cx="2643206" cy="1754326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450000"/>
            <a:r>
              <a:rPr lang="en-US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(a == 0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  <a:p>
            <a:pPr defTabSz="450000"/>
            <a:r>
              <a:rPr lang="ru-RU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x = 0;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  <a:p>
            <a:pPr defTabSz="450000"/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  <a:endParaRPr lang="en-GB" dirty="0">
              <a:latin typeface="Courier New" pitchFamily="49" charset="0"/>
              <a:cs typeface="Courier New" pitchFamily="49" charset="0"/>
            </a:endParaRPr>
          </a:p>
          <a:p>
            <a:pPr defTabSz="450000"/>
            <a:r>
              <a:rPr lang="en-GB" b="1" dirty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 {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  <a:p>
            <a:pPr defTabSz="450000"/>
            <a:r>
              <a:rPr lang="ru-RU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x = 1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;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  <a:p>
            <a:pPr defTabSz="450000"/>
            <a:r>
              <a:rPr lang="en-GB" dirty="0">
                <a:latin typeface="Courier New" pitchFamily="49" charset="0"/>
                <a:cs typeface="Courier New" pitchFamily="49" charset="0"/>
              </a:rPr>
              <a:t>};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2910" y="1735945"/>
            <a:ext cx="2643206" cy="230832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450000"/>
            <a:r>
              <a:rPr lang="en-US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(a == 0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defTabSz="450000"/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  <a:p>
            <a:pPr defTabSz="450000"/>
            <a:r>
              <a:rPr lang="ru-RU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x = 0;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  <a:p>
            <a:pPr defTabSz="450000"/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  <a:endParaRPr lang="en-GB" dirty="0">
              <a:latin typeface="Courier New" pitchFamily="49" charset="0"/>
              <a:cs typeface="Courier New" pitchFamily="49" charset="0"/>
            </a:endParaRPr>
          </a:p>
          <a:p>
            <a:pPr defTabSz="450000"/>
            <a:r>
              <a:rPr lang="en-GB" b="1" dirty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 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  <a:p>
            <a:pPr defTabSz="450000"/>
            <a:r>
              <a:rPr lang="en-GB" dirty="0">
                <a:latin typeface="Courier New" pitchFamily="49" charset="0"/>
                <a:cs typeface="Courier New" pitchFamily="49" charset="0"/>
              </a:rPr>
              <a:t>{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  <a:p>
            <a:pPr defTabSz="450000"/>
            <a:r>
              <a:rPr lang="ru-RU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x = 1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;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  <a:p>
            <a:pPr defTabSz="450000"/>
            <a:r>
              <a:rPr lang="en-GB" dirty="0">
                <a:latin typeface="Courier New" pitchFamily="49" charset="0"/>
                <a:cs typeface="Courier New" pitchFamily="49" charset="0"/>
              </a:rPr>
              <a:t>};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500298" y="4950655"/>
            <a:ext cx="7296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>
                <a:ln w="9000" cmpd="sng">
                  <a:solidFill>
                    <a:srgbClr val="008000"/>
                  </a:solidFill>
                  <a:prstDash val="solid"/>
                </a:ln>
                <a:solidFill>
                  <a:srgbClr val="00B050"/>
                </a:solidFill>
                <a:effectLst/>
                <a:sym typeface="Wingdings"/>
              </a:rPr>
              <a:t></a:t>
            </a:r>
            <a:endParaRPr lang="ru-RU" sz="5400" b="1" cap="all" spc="0" dirty="0">
              <a:ln w="9000" cmpd="sng">
                <a:solidFill>
                  <a:srgbClr val="008000"/>
                </a:solidFill>
                <a:prstDash val="solid"/>
              </a:ln>
              <a:solidFill>
                <a:srgbClr val="00B050"/>
              </a:soli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500298" y="3093267"/>
            <a:ext cx="7296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>
                <a:ln w="9000" cmpd="sng">
                  <a:solidFill>
                    <a:srgbClr val="008000"/>
                  </a:solidFill>
                  <a:prstDash val="solid"/>
                </a:ln>
                <a:solidFill>
                  <a:srgbClr val="00B050"/>
                </a:solidFill>
                <a:effectLst/>
                <a:sym typeface="Wingdings"/>
              </a:rPr>
              <a:t></a:t>
            </a:r>
            <a:endParaRPr lang="ru-RU" sz="5400" b="1" cap="all" spc="0" dirty="0">
              <a:ln w="9000" cmpd="sng">
                <a:solidFill>
                  <a:srgbClr val="008000"/>
                </a:solidFill>
                <a:prstDash val="solid"/>
              </a:ln>
              <a:solidFill>
                <a:srgbClr val="00B050"/>
              </a:solidFill>
              <a:effectLst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072462" y="2025086"/>
            <a:ext cx="7296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>
                <a:ln w="9000" cmpd="sng">
                  <a:solidFill>
                    <a:srgbClr val="008000"/>
                  </a:solidFill>
                  <a:prstDash val="solid"/>
                </a:ln>
                <a:solidFill>
                  <a:srgbClr val="00B050"/>
                </a:solidFill>
                <a:effectLst/>
                <a:sym typeface="Wingdings"/>
              </a:rPr>
              <a:t></a:t>
            </a:r>
            <a:endParaRPr lang="ru-RU" sz="5400" b="1" cap="all" spc="0" dirty="0">
              <a:ln w="9000" cmpd="sng">
                <a:solidFill>
                  <a:srgbClr val="008000"/>
                </a:solidFill>
                <a:prstDash val="solid"/>
              </a:ln>
              <a:solidFill>
                <a:srgbClr val="00B050"/>
              </a:solidFill>
              <a:effectLst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57620" y="4904914"/>
            <a:ext cx="4786346" cy="369332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450000"/>
            <a:r>
              <a:rPr lang="en-US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(a == 0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x = 0;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x = 1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072462" y="4636668"/>
            <a:ext cx="631904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prstMaterial="matte">
              <a:contourClr>
                <a:schemeClr val="bg1"/>
              </a:contourClr>
            </a:sp3d>
          </a:bodyPr>
          <a:lstStyle/>
          <a:p>
            <a:pPr algn="ctr"/>
            <a:r>
              <a:rPr lang="ru-RU" sz="5400" b="1" spc="50" dirty="0">
                <a:ln w="9525" cmpd="sng">
                  <a:solidFill>
                    <a:srgbClr val="C00000"/>
                  </a:solidFill>
                </a:ln>
                <a:solidFill>
                  <a:srgbClr val="FF0000"/>
                </a:solidFill>
                <a:sym typeface="Wingdings"/>
              </a:rPr>
              <a:t></a:t>
            </a:r>
            <a:endParaRPr lang="ru-RU" sz="5400" b="1" spc="50" dirty="0">
              <a:ln w="9525" cmpd="sng">
                <a:solidFill>
                  <a:srgbClr val="C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71472" y="913139"/>
            <a:ext cx="8001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Все варианты записи выполнятся без ошибок, но некоторые имеют неудачное оформление</a:t>
            </a:r>
            <a:r>
              <a:rPr lang="en-US" dirty="0"/>
              <a:t> (</a:t>
            </a:r>
            <a:r>
              <a:rPr lang="ru-RU" dirty="0"/>
              <a:t>хотя можно придумать </a:t>
            </a:r>
            <a:r>
              <a:rPr lang="ru-RU" dirty="0" err="1"/>
              <a:t>контрпримеры</a:t>
            </a:r>
            <a:r>
              <a:rPr lang="ru-RU" dirty="0"/>
              <a:t>).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57224" y="6131502"/>
            <a:ext cx="7786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В одном проекте </a:t>
            </a:r>
            <a:r>
              <a:rPr lang="ru-RU" dirty="0"/>
              <a:t>следует использовать </a:t>
            </a:r>
            <a:r>
              <a:rPr lang="ru-RU" b="1" dirty="0"/>
              <a:t>один стиль </a:t>
            </a:r>
            <a:r>
              <a:rPr lang="ru-RU" dirty="0"/>
              <a:t>оформления кода.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714744" y="1735945"/>
            <a:ext cx="2286016" cy="1477328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450000"/>
            <a:r>
              <a:rPr lang="en-US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(a == 0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  <a:p>
            <a:pPr defTabSz="450000"/>
            <a:r>
              <a:rPr lang="ru-RU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x = 0;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  <a:p>
            <a:pPr defTabSz="450000"/>
            <a:r>
              <a:rPr lang="en-US" dirty="0">
                <a:latin typeface="Courier New" pitchFamily="49" charset="0"/>
                <a:cs typeface="Courier New" pitchFamily="49" charset="0"/>
              </a:rPr>
              <a:t>}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 {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  <a:p>
            <a:pPr defTabSz="450000"/>
            <a:r>
              <a:rPr lang="ru-RU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x = 1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;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  <a:p>
            <a:pPr defTabSz="450000"/>
            <a:r>
              <a:rPr lang="en-GB" dirty="0">
                <a:latin typeface="Courier New" pitchFamily="49" charset="0"/>
                <a:cs typeface="Courier New" pitchFamily="49" charset="0"/>
              </a:rPr>
              <a:t>};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214942" y="2236011"/>
            <a:ext cx="7296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>
                <a:ln w="9000" cmpd="sng">
                  <a:solidFill>
                    <a:srgbClr val="008000"/>
                  </a:solidFill>
                  <a:prstDash val="solid"/>
                </a:ln>
                <a:solidFill>
                  <a:srgbClr val="00B050"/>
                </a:solidFill>
                <a:effectLst/>
                <a:sym typeface="Wingdings"/>
              </a:rPr>
              <a:t></a:t>
            </a:r>
            <a:endParaRPr lang="ru-RU" sz="5400" b="1" cap="all" spc="0" dirty="0">
              <a:ln w="9000" cmpd="sng">
                <a:solidFill>
                  <a:srgbClr val="008000"/>
                </a:solidFill>
                <a:prstDash val="solid"/>
              </a:ln>
              <a:solidFill>
                <a:srgbClr val="00B050"/>
              </a:solidFill>
              <a:effectLst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858148" y="3202544"/>
            <a:ext cx="7296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>
                <a:ln w="9000" cmpd="sng">
                  <a:solidFill>
                    <a:srgbClr val="008000"/>
                  </a:solidFill>
                  <a:prstDash val="solid"/>
                </a:ln>
                <a:solidFill>
                  <a:srgbClr val="00B050"/>
                </a:solidFill>
                <a:effectLst/>
                <a:sym typeface="Wingdings"/>
              </a:rPr>
              <a:t></a:t>
            </a:r>
            <a:endParaRPr lang="ru-RU" sz="5400" b="1" cap="all" spc="0" dirty="0">
              <a:ln w="9000" cmpd="sng">
                <a:solidFill>
                  <a:srgbClr val="008000"/>
                </a:solidFill>
                <a:prstDash val="solid"/>
              </a:ln>
              <a:solidFill>
                <a:srgbClr val="00B050"/>
              </a:solidFill>
              <a:effectLst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8001024" y="3273982"/>
            <a:ext cx="631904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prstMaterial="matte">
              <a:contourClr>
                <a:schemeClr val="bg1"/>
              </a:contourClr>
            </a:sp3d>
          </a:bodyPr>
          <a:lstStyle/>
          <a:p>
            <a:pPr algn="ctr"/>
            <a:r>
              <a:rPr lang="ru-RU" sz="5400" b="1" spc="50" dirty="0">
                <a:ln w="9525" cmpd="sng">
                  <a:solidFill>
                    <a:srgbClr val="C00000"/>
                  </a:solidFill>
                </a:ln>
                <a:solidFill>
                  <a:srgbClr val="FF0000"/>
                </a:solidFill>
                <a:sym typeface="Wingdings"/>
              </a:rPr>
              <a:t></a:t>
            </a:r>
            <a:endParaRPr lang="ru-RU" sz="5400" b="1" spc="50" dirty="0">
              <a:ln w="9525" cmpd="sng">
                <a:solidFill>
                  <a:srgbClr val="C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285984" y="3131106"/>
            <a:ext cx="7296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>
                <a:ln w="9000" cmpd="sng">
                  <a:solidFill>
                    <a:srgbClr val="008000"/>
                  </a:solidFill>
                  <a:prstDash val="solid"/>
                </a:ln>
                <a:solidFill>
                  <a:srgbClr val="00B050"/>
                </a:solidFill>
                <a:effectLst/>
                <a:sym typeface="Wingdings"/>
              </a:rPr>
              <a:t></a:t>
            </a:r>
            <a:endParaRPr lang="ru-RU" sz="5400" b="1" cap="all" spc="0" dirty="0">
              <a:ln w="9000" cmpd="sng">
                <a:solidFill>
                  <a:srgbClr val="008000"/>
                </a:solidFill>
                <a:prstDash val="solid"/>
              </a:ln>
              <a:solidFill>
                <a:srgbClr val="00B050"/>
              </a:solidFill>
              <a:effectLst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285984" y="4993858"/>
            <a:ext cx="7296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>
                <a:ln w="9000" cmpd="sng">
                  <a:solidFill>
                    <a:srgbClr val="008000"/>
                  </a:solidFill>
                  <a:prstDash val="solid"/>
                </a:ln>
                <a:solidFill>
                  <a:srgbClr val="00B050"/>
                </a:solidFill>
                <a:effectLst/>
                <a:sym typeface="Wingdings"/>
              </a:rPr>
              <a:t></a:t>
            </a:r>
            <a:endParaRPr lang="ru-RU" sz="5400" b="1" cap="all" spc="0" dirty="0">
              <a:ln w="9000" cmpd="sng">
                <a:solidFill>
                  <a:srgbClr val="008000"/>
                </a:solidFill>
                <a:prstDash val="solid"/>
              </a:ln>
              <a:solidFill>
                <a:srgbClr val="00B050"/>
              </a:solidFill>
              <a:effectLst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000628" y="2273850"/>
            <a:ext cx="7296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>
                <a:ln w="9000" cmpd="sng">
                  <a:solidFill>
                    <a:srgbClr val="008000"/>
                  </a:solidFill>
                  <a:prstDash val="solid"/>
                </a:ln>
                <a:solidFill>
                  <a:srgbClr val="00B050"/>
                </a:solidFill>
                <a:effectLst/>
                <a:sym typeface="Wingdings"/>
              </a:rPr>
              <a:t></a:t>
            </a:r>
            <a:endParaRPr lang="ru-RU" sz="5400" b="1" cap="all" spc="0" dirty="0">
              <a:ln w="9000" cmpd="sng">
                <a:solidFill>
                  <a:srgbClr val="008000"/>
                </a:solidFill>
                <a:prstDash val="solid"/>
              </a:ln>
              <a:solidFill>
                <a:srgbClr val="00B050"/>
              </a:solidFill>
              <a:effectLst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857620" y="5422486"/>
            <a:ext cx="4786346" cy="646331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450000"/>
            <a:r>
              <a:rPr lang="en-US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(a == 0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x = 0;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 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  <a:p>
            <a:pPr defTabSz="450000"/>
            <a:r>
              <a:rPr lang="en-US" dirty="0">
                <a:latin typeface="Courier New" pitchFamily="49" charset="0"/>
                <a:cs typeface="Courier New" pitchFamily="49" charset="0"/>
              </a:rPr>
              <a:t>x = 1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8072462" y="5279610"/>
            <a:ext cx="631904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prstMaterial="matte">
              <a:contourClr>
                <a:schemeClr val="bg1"/>
              </a:contourClr>
            </a:sp3d>
          </a:bodyPr>
          <a:lstStyle/>
          <a:p>
            <a:pPr algn="ctr"/>
            <a:r>
              <a:rPr lang="ru-RU" sz="5400" b="1" spc="50" dirty="0">
                <a:ln w="9525" cmpd="sng">
                  <a:solidFill>
                    <a:srgbClr val="C00000"/>
                  </a:solidFill>
                </a:ln>
                <a:solidFill>
                  <a:srgbClr val="FF0000"/>
                </a:solidFill>
                <a:sym typeface="Wingdings"/>
              </a:rPr>
              <a:t></a:t>
            </a:r>
            <a:endParaRPr lang="ru-RU" sz="5400" b="1" spc="50" dirty="0">
              <a:ln w="9525" cmpd="sng">
                <a:solidFill>
                  <a:srgbClr val="C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7715272" y="5279610"/>
            <a:ext cx="631904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prstMaterial="matte">
              <a:contourClr>
                <a:schemeClr val="bg1"/>
              </a:contourClr>
            </a:sp3d>
          </a:bodyPr>
          <a:lstStyle/>
          <a:p>
            <a:pPr algn="ctr"/>
            <a:r>
              <a:rPr lang="ru-RU" sz="5400" b="1" spc="50" dirty="0">
                <a:ln w="9525" cmpd="sng">
                  <a:solidFill>
                    <a:srgbClr val="C00000"/>
                  </a:solidFill>
                </a:ln>
                <a:solidFill>
                  <a:srgbClr val="FF0000"/>
                </a:solidFill>
                <a:sym typeface="Wingdings"/>
              </a:rPr>
              <a:t></a:t>
            </a:r>
            <a:endParaRPr lang="ru-RU" sz="5400" b="1" spc="50" dirty="0">
              <a:ln w="9525" cmpd="sng">
                <a:solidFill>
                  <a:srgbClr val="C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868658" y="4093399"/>
            <a:ext cx="4714908" cy="646331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450000"/>
            <a:r>
              <a:rPr lang="en-US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(a == 0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x = 0; }</a:t>
            </a:r>
            <a:endParaRPr lang="en-GB" dirty="0">
              <a:latin typeface="Courier New" pitchFamily="49" charset="0"/>
              <a:cs typeface="Courier New" pitchFamily="49" charset="0"/>
            </a:endParaRPr>
          </a:p>
          <a:p>
            <a:pPr defTabSz="450000"/>
            <a:r>
              <a:rPr lang="en-GB" b="1" dirty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        {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x = 1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; };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7869186" y="3993726"/>
            <a:ext cx="7296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>
                <a:ln w="9000" cmpd="sng">
                  <a:solidFill>
                    <a:srgbClr val="008000"/>
                  </a:solidFill>
                  <a:prstDash val="solid"/>
                </a:ln>
                <a:solidFill>
                  <a:srgbClr val="00B050"/>
                </a:solidFill>
                <a:effectLst/>
                <a:sym typeface="Wingdings"/>
              </a:rPr>
              <a:t></a:t>
            </a:r>
            <a:endParaRPr lang="ru-RU" sz="5400" b="1" cap="all" spc="0" dirty="0">
              <a:ln w="9000" cmpd="sng">
                <a:solidFill>
                  <a:srgbClr val="008000"/>
                </a:solidFill>
                <a:prstDash val="solid"/>
              </a:ln>
              <a:solidFill>
                <a:srgbClr val="00B050"/>
              </a:solidFill>
              <a:effectLst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8012062" y="4059800"/>
            <a:ext cx="631904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prstMaterial="matte">
              <a:contourClr>
                <a:schemeClr val="bg1"/>
              </a:contourClr>
            </a:sp3d>
          </a:bodyPr>
          <a:lstStyle/>
          <a:p>
            <a:pPr algn="ctr"/>
            <a:r>
              <a:rPr lang="ru-RU" sz="5400" b="1" spc="50" dirty="0">
                <a:ln w="9525" cmpd="sng">
                  <a:solidFill>
                    <a:srgbClr val="C00000"/>
                  </a:solidFill>
                </a:ln>
                <a:solidFill>
                  <a:srgbClr val="FF0000"/>
                </a:solidFill>
                <a:sym typeface="Wingdings"/>
              </a:rPr>
              <a:t></a:t>
            </a:r>
            <a:endParaRPr lang="ru-RU" sz="5400" b="1" spc="50" dirty="0">
              <a:ln w="9525" cmpd="sng">
                <a:solidFill>
                  <a:srgbClr val="C00000"/>
                </a:solidFill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Условная операция </a:t>
            </a:r>
            <a:r>
              <a:rPr lang="en-US" dirty="0"/>
              <a:t>? :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52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42910" y="1643050"/>
            <a:ext cx="7929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0000"/>
            <a:r>
              <a:rPr lang="ru-RU" dirty="0">
                <a:latin typeface="Courier New" pitchFamily="49" charset="0"/>
                <a:cs typeface="Courier New" pitchFamily="49" charset="0"/>
              </a:rPr>
              <a:t>(условие) </a:t>
            </a:r>
            <a:r>
              <a:rPr lang="ru-RU" b="1" dirty="0">
                <a:latin typeface="Courier New" pitchFamily="49" charset="0"/>
                <a:cs typeface="Courier New" pitchFamily="49" charset="0"/>
              </a:rPr>
              <a:t>?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dirty="0" err="1">
                <a:latin typeface="Courier New" pitchFamily="49" charset="0"/>
                <a:cs typeface="Courier New" pitchFamily="49" charset="0"/>
              </a:rPr>
              <a:t>значение_если_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true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dirty="0" err="1">
                <a:latin typeface="Courier New" pitchFamily="49" charset="0"/>
                <a:cs typeface="Courier New" pitchFamily="49" charset="0"/>
              </a:rPr>
              <a:t>значение_если_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false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5786" y="1142984"/>
            <a:ext cx="7715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Выбирает один из двух вариантов значений.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85786" y="2643182"/>
            <a:ext cx="77153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ru-RU" sz="2000" dirty="0"/>
              <a:t>Это</a:t>
            </a:r>
            <a:r>
              <a:rPr lang="ru-RU" sz="2000" i="1" dirty="0"/>
              <a:t> </a:t>
            </a:r>
            <a:r>
              <a:rPr lang="ru-RU" sz="2000" b="1" i="1" dirty="0"/>
              <a:t>тернарный оператор </a:t>
            </a:r>
            <a:r>
              <a:rPr lang="ru-RU" sz="2000" dirty="0"/>
              <a:t>– содержит три операнда. </a:t>
            </a:r>
          </a:p>
          <a:p>
            <a:pPr>
              <a:spcBef>
                <a:spcPts val="600"/>
              </a:spcBef>
            </a:pPr>
            <a:r>
              <a:rPr lang="ru-RU" sz="2000" dirty="0"/>
              <a:t>А сложение, например, - </a:t>
            </a:r>
            <a:r>
              <a:rPr lang="ru-RU" sz="2000" i="1" dirty="0"/>
              <a:t>бинарный оператор</a:t>
            </a:r>
            <a:r>
              <a:rPr lang="ru-RU" sz="2000" dirty="0"/>
              <a:t>, складывает 2 числа</a:t>
            </a:r>
            <a:r>
              <a:rPr lang="en-US" sz="2000" dirty="0"/>
              <a:t>. </a:t>
            </a:r>
            <a:r>
              <a:rPr lang="ru-RU" sz="2000" dirty="0"/>
              <a:t>Вычитание, умножение, деление, сравнение – тоже бинарные. </a:t>
            </a:r>
          </a:p>
          <a:p>
            <a:pPr>
              <a:spcBef>
                <a:spcPts val="600"/>
              </a:spcBef>
            </a:pPr>
            <a:r>
              <a:rPr lang="ru-RU" sz="2000" dirty="0"/>
              <a:t>Изменение знака (</a:t>
            </a:r>
            <a:r>
              <a:rPr lang="en-US" sz="2000" dirty="0"/>
              <a:t>-x) </a:t>
            </a:r>
            <a:r>
              <a:rPr lang="ru-RU" sz="2000" dirty="0"/>
              <a:t>– </a:t>
            </a:r>
            <a:r>
              <a:rPr lang="ru-RU" sz="2000" i="1" dirty="0"/>
              <a:t>унарный оператор</a:t>
            </a:r>
            <a:r>
              <a:rPr lang="ru-RU" sz="2000" dirty="0"/>
              <a:t>.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 – Корень из числа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53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42910" y="1928802"/>
            <a:ext cx="7929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0000"/>
            <a:r>
              <a:rPr lang="en-US" dirty="0">
                <a:latin typeface="Courier New" pitchFamily="49" charset="0"/>
                <a:cs typeface="Courier New" pitchFamily="49" charset="0"/>
              </a:rPr>
              <a:t>y = (x &gt; 0)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(x)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0;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786" y="1142984"/>
            <a:ext cx="7715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Корень можно извлекать только из неотрицательных чисел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2910" y="3571876"/>
            <a:ext cx="79296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0000"/>
            <a:r>
              <a:rPr lang="en-US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(x &gt; 0) {</a:t>
            </a:r>
          </a:p>
          <a:p>
            <a:pPr defTabSz="450000"/>
            <a:r>
              <a:rPr lang="en-US" dirty="0">
                <a:latin typeface="Courier New" pitchFamily="49" charset="0"/>
                <a:cs typeface="Courier New" pitchFamily="49" charset="0"/>
              </a:rPr>
              <a:t>  y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(x);</a:t>
            </a:r>
          </a:p>
          <a:p>
            <a:pPr defTabSz="450000"/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defTabSz="450000"/>
            <a:r>
              <a:rPr lang="en-US" b="1" dirty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defTabSz="450000"/>
            <a:r>
              <a:rPr lang="ru-RU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y = 0;</a:t>
            </a:r>
          </a:p>
          <a:p>
            <a:pPr defTabSz="450000"/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85786" y="3071810"/>
            <a:ext cx="7715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Через </a:t>
            </a:r>
            <a:r>
              <a:rPr lang="en-US" sz="2000" b="1" dirty="0"/>
              <a:t>if</a:t>
            </a:r>
            <a:r>
              <a:rPr lang="ru-RU" sz="2000" dirty="0"/>
              <a:t> длиннее: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 – Очередь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54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42910" y="1000108"/>
            <a:ext cx="785818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ru-RU" sz="2000" dirty="0"/>
              <a:t>Жители города </a:t>
            </a:r>
            <a:r>
              <a:rPr lang="en-US" sz="2000" dirty="0"/>
              <a:t>S </a:t>
            </a:r>
            <a:r>
              <a:rPr lang="ru-RU" sz="2000" dirty="0"/>
              <a:t>очень не любят стоять в очереди. Если они видят, что в очереди уже есть 5 человек, то сразу разворачиваются и уходят.</a:t>
            </a:r>
            <a:endParaRPr lang="en-US" sz="2000" dirty="0"/>
          </a:p>
          <a:p>
            <a:pPr algn="just">
              <a:spcBef>
                <a:spcPts val="600"/>
              </a:spcBef>
            </a:pPr>
            <a:r>
              <a:rPr lang="ru-RU" sz="2000" dirty="0"/>
              <a:t>Пусть </a:t>
            </a:r>
            <a:r>
              <a:rPr lang="en-US" sz="2000" dirty="0"/>
              <a:t>n – </a:t>
            </a:r>
            <a:r>
              <a:rPr lang="ru-RU" sz="2000" dirty="0"/>
              <a:t>количество человек в очереди. Пришел еще один человек. Подсчитайте, сколько стало людей в очереди.</a:t>
            </a:r>
          </a:p>
          <a:p>
            <a:pPr algn="just">
              <a:spcBef>
                <a:spcPts val="600"/>
              </a:spcBef>
            </a:pPr>
            <a:r>
              <a:rPr lang="ru-RU" sz="2000" b="1" dirty="0"/>
              <a:t>если</a:t>
            </a:r>
            <a:r>
              <a:rPr lang="ru-RU" sz="2000" dirty="0"/>
              <a:t> </a:t>
            </a:r>
            <a:r>
              <a:rPr lang="en-US" sz="2000" dirty="0"/>
              <a:t>n &lt; 5</a:t>
            </a:r>
            <a:r>
              <a:rPr lang="ru-RU" sz="2000" dirty="0"/>
              <a:t>, </a:t>
            </a:r>
            <a:r>
              <a:rPr lang="ru-RU" sz="2000" b="1" dirty="0"/>
              <a:t>то</a:t>
            </a:r>
            <a:r>
              <a:rPr lang="ru-RU" sz="2000" dirty="0"/>
              <a:t> увеличить </a:t>
            </a:r>
            <a:r>
              <a:rPr lang="en-US" sz="2000" dirty="0"/>
              <a:t>n </a:t>
            </a:r>
            <a:r>
              <a:rPr lang="ru-RU" sz="2000" dirty="0"/>
              <a:t>на 1, </a:t>
            </a:r>
            <a:r>
              <a:rPr lang="ru-RU" sz="2000" b="1" dirty="0"/>
              <a:t>иначе</a:t>
            </a:r>
            <a:r>
              <a:rPr lang="ru-RU" sz="2000" dirty="0"/>
              <a:t> не менять </a:t>
            </a:r>
            <a:r>
              <a:rPr lang="en-US" sz="2000" dirty="0"/>
              <a:t>n</a:t>
            </a:r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642910" y="3071810"/>
            <a:ext cx="7929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0000"/>
            <a:r>
              <a:rPr lang="en-US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ru-RU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через обычное присваивание</a:t>
            </a:r>
          </a:p>
          <a:p>
            <a:pPr defTabSz="450000"/>
            <a:r>
              <a:rPr lang="en-US" dirty="0">
                <a:latin typeface="Courier New" pitchFamily="49" charset="0"/>
                <a:cs typeface="Courier New" pitchFamily="49" charset="0"/>
              </a:rPr>
              <a:t>n = (n &lt; 5)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n + 1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n;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2910" y="3929066"/>
            <a:ext cx="7929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0000"/>
            <a:r>
              <a:rPr lang="en-US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ru-RU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через инкрементное присваивание</a:t>
            </a:r>
          </a:p>
          <a:p>
            <a:pPr defTabSz="450000"/>
            <a:r>
              <a:rPr lang="en-US" dirty="0">
                <a:latin typeface="Courier New" pitchFamily="49" charset="0"/>
                <a:cs typeface="Courier New" pitchFamily="49" charset="0"/>
              </a:rPr>
              <a:t>n += (n &lt; 5)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1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0;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42910" y="4929198"/>
            <a:ext cx="79296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0000"/>
            <a:r>
              <a:rPr lang="en-US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ru-RU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через </a:t>
            </a:r>
            <a:r>
              <a:rPr lang="en-US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if</a:t>
            </a:r>
            <a:endParaRPr lang="ru-RU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  <a:p>
            <a:pPr defTabSz="450000"/>
            <a:r>
              <a:rPr lang="en-US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(n &lt; 5)</a:t>
            </a:r>
          </a:p>
          <a:p>
            <a:pPr defTabSz="450000"/>
            <a:r>
              <a:rPr lang="en-US" dirty="0">
                <a:latin typeface="Courier New" pitchFamily="49" charset="0"/>
                <a:cs typeface="Courier New" pitchFamily="49" charset="0"/>
              </a:rPr>
              <a:t>  n++;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Логические операторы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E4FF-B573-43EC-9397-5A43ECE2EF9F}" type="slidenum">
              <a:rPr lang="ru-RU" smtClean="0"/>
              <a:pPr/>
              <a:t>55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1214422"/>
            <a:ext cx="80010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Логические операторы позволяют соединять несколько условий вместе.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42910" y="1643082"/>
          <a:ext cx="7929616" cy="3657600"/>
        </p:xfrm>
        <a:graphic>
          <a:graphicData uri="http://schemas.openxmlformats.org/drawingml/2006/table">
            <a:tbl>
              <a:tblPr/>
              <a:tblGrid>
                <a:gridCol w="571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29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31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0324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&amp;&amp;</a:t>
                      </a:r>
                      <a:endParaRPr lang="ru-RU" sz="20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675" marR="66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b="1" dirty="0">
                          <a:latin typeface="+mn-lt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675" marR="66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должны выполниться оба условия.</a:t>
                      </a: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675" marR="66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Оператор </a:t>
                      </a:r>
                      <a:r>
                        <a:rPr lang="en-US" sz="2000" b="1" dirty="0">
                          <a:latin typeface="+mn-lt"/>
                          <a:ea typeface="Times New Roman"/>
                          <a:cs typeface="Times New Roman"/>
                        </a:rPr>
                        <a:t>&amp;&amp;</a:t>
                      </a:r>
                      <a:r>
                        <a:rPr lang="ru-RU" sz="2000" b="1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равен </a:t>
                      </a:r>
                      <a:r>
                        <a:rPr lang="en-US" sz="2000" b="1" dirty="0">
                          <a:latin typeface="+mn-lt"/>
                          <a:ea typeface="Times New Roman"/>
                          <a:cs typeface="Times New Roman"/>
                        </a:rPr>
                        <a:t>true</a:t>
                      </a: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latin typeface="+mn-lt"/>
                          <a:ea typeface="Times New Roman"/>
                          <a:cs typeface="Times New Roman"/>
                        </a:rPr>
                        <a:t>т.т.т.к</a:t>
                      </a: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. все его операнды равны </a:t>
                      </a:r>
                      <a:r>
                        <a:rPr lang="en-US" sz="2000" b="1" dirty="0">
                          <a:latin typeface="+mn-lt"/>
                          <a:ea typeface="Times New Roman"/>
                          <a:cs typeface="Times New Roman"/>
                        </a:rPr>
                        <a:t>true</a:t>
                      </a: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. если хотя бы один из операндов равен </a:t>
                      </a:r>
                      <a:r>
                        <a:rPr lang="en-US" sz="2000" b="1" dirty="0">
                          <a:latin typeface="+mn-lt"/>
                          <a:ea typeface="Times New Roman"/>
                          <a:cs typeface="Times New Roman"/>
                        </a:rPr>
                        <a:t>false</a:t>
                      </a: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 – остальные можно не вычислять, результат будет </a:t>
                      </a:r>
                      <a:r>
                        <a:rPr lang="en-US" sz="2000" b="1" dirty="0">
                          <a:latin typeface="+mn-lt"/>
                          <a:ea typeface="Times New Roman"/>
                          <a:cs typeface="Times New Roman"/>
                        </a:rPr>
                        <a:t>false</a:t>
                      </a: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6675" marR="66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324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||</a:t>
                      </a:r>
                      <a:endParaRPr lang="ru-RU" sz="20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675" marR="66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b="1" dirty="0">
                          <a:latin typeface="+mn-lt"/>
                          <a:ea typeface="Times New Roman"/>
                          <a:cs typeface="Times New Roman"/>
                        </a:rPr>
                        <a:t>ИЛИ</a:t>
                      </a:r>
                      <a:endParaRPr lang="ru-RU" sz="20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675" marR="66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должно выполниться хотя бы одно условие. </a:t>
                      </a:r>
                      <a:endParaRPr lang="ru-RU" sz="20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675" marR="66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Оператор </a:t>
                      </a:r>
                      <a:r>
                        <a:rPr lang="en-US" sz="2000" b="1" dirty="0">
                          <a:latin typeface="+mn-lt"/>
                          <a:ea typeface="Times New Roman"/>
                          <a:cs typeface="Times New Roman"/>
                        </a:rPr>
                        <a:t>||</a:t>
                      </a:r>
                      <a:r>
                        <a:rPr lang="ru-RU" sz="2000" b="1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равен </a:t>
                      </a:r>
                      <a:r>
                        <a:rPr lang="en-US" sz="2000" b="1" dirty="0">
                          <a:latin typeface="+mn-lt"/>
                          <a:ea typeface="Times New Roman"/>
                          <a:cs typeface="Times New Roman"/>
                        </a:rPr>
                        <a:t>false</a:t>
                      </a: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latin typeface="+mn-lt"/>
                          <a:ea typeface="Times New Roman"/>
                          <a:cs typeface="Times New Roman"/>
                        </a:rPr>
                        <a:t>т.т.т.к</a:t>
                      </a: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. все его операнды равны </a:t>
                      </a:r>
                      <a:r>
                        <a:rPr lang="en-US" sz="2000" b="1" dirty="0">
                          <a:latin typeface="+mn-lt"/>
                          <a:ea typeface="Times New Roman"/>
                          <a:cs typeface="Times New Roman"/>
                        </a:rPr>
                        <a:t>false</a:t>
                      </a: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. если хотя бы один из операндов равен </a:t>
                      </a:r>
                      <a:r>
                        <a:rPr lang="en-US" sz="2000" b="1" dirty="0">
                          <a:latin typeface="+mn-lt"/>
                          <a:ea typeface="Times New Roman"/>
                          <a:cs typeface="Times New Roman"/>
                        </a:rPr>
                        <a:t>true</a:t>
                      </a: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 – остальные можно не вычислять, результат будет </a:t>
                      </a:r>
                      <a:r>
                        <a:rPr lang="en-US" sz="2000" b="1" dirty="0">
                          <a:latin typeface="+mn-lt"/>
                          <a:ea typeface="Times New Roman"/>
                          <a:cs typeface="Times New Roman"/>
                        </a:rPr>
                        <a:t>true</a:t>
                      </a: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6675" marR="66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649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!</a:t>
                      </a:r>
                      <a:endParaRPr lang="ru-RU" sz="20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675" marR="66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b="1" dirty="0">
                          <a:latin typeface="+mn-lt"/>
                          <a:ea typeface="Times New Roman"/>
                          <a:cs typeface="Times New Roman"/>
                        </a:rPr>
                        <a:t>НЕ</a:t>
                      </a:r>
                      <a:endParaRPr lang="ru-RU" sz="20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675" marR="66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условие должно </a:t>
                      </a:r>
                      <a:r>
                        <a:rPr lang="ru-RU" sz="2000" b="1" dirty="0">
                          <a:latin typeface="+mn-lt"/>
                          <a:ea typeface="Times New Roman"/>
                          <a:cs typeface="Times New Roman"/>
                        </a:rPr>
                        <a:t>не</a:t>
                      </a: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 выполниться</a:t>
                      </a:r>
                      <a:endParaRPr lang="ru-RU" sz="20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675" marR="66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Оператор</a:t>
                      </a:r>
                      <a:r>
                        <a:rPr lang="ru-RU" sz="2000" baseline="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baseline="0" dirty="0">
                          <a:latin typeface="+mn-lt"/>
                          <a:ea typeface="Times New Roman"/>
                          <a:cs typeface="Times New Roman"/>
                        </a:rPr>
                        <a:t>!</a:t>
                      </a:r>
                      <a:r>
                        <a:rPr lang="en-US" sz="2000" baseline="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aseline="0" dirty="0">
                          <a:latin typeface="+mn-lt"/>
                          <a:ea typeface="Times New Roman"/>
                          <a:cs typeface="Times New Roman"/>
                        </a:rPr>
                        <a:t>равен </a:t>
                      </a:r>
                      <a:r>
                        <a:rPr lang="en-US" sz="2000" b="1" baseline="0" dirty="0">
                          <a:latin typeface="+mn-lt"/>
                          <a:ea typeface="Times New Roman"/>
                          <a:cs typeface="Times New Roman"/>
                        </a:rPr>
                        <a:t>true</a:t>
                      </a:r>
                      <a:r>
                        <a:rPr lang="ru-RU" sz="2000" baseline="0" dirty="0">
                          <a:latin typeface="+mn-lt"/>
                          <a:ea typeface="Times New Roman"/>
                          <a:cs typeface="Times New Roman"/>
                        </a:rPr>
                        <a:t>, когда операнд равен </a:t>
                      </a:r>
                      <a:r>
                        <a:rPr lang="en-US" sz="2000" b="1" baseline="0" dirty="0">
                          <a:latin typeface="+mn-lt"/>
                          <a:ea typeface="Times New Roman"/>
                          <a:cs typeface="Times New Roman"/>
                        </a:rPr>
                        <a:t>false</a:t>
                      </a:r>
                      <a:r>
                        <a:rPr lang="en-US" sz="2000" baseline="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aseline="0" dirty="0">
                          <a:latin typeface="+mn-lt"/>
                          <a:ea typeface="Times New Roman"/>
                          <a:cs typeface="Times New Roman"/>
                        </a:rPr>
                        <a:t>и наоборот.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675" marR="66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 - Логические операторы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E4FF-B573-43EC-9397-5A43ECE2EF9F}" type="slidenum">
              <a:rPr lang="ru-RU" smtClean="0"/>
              <a:pPr/>
              <a:t>56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42910" y="1643082"/>
          <a:ext cx="7929618" cy="3963566"/>
        </p:xfrm>
        <a:graphic>
          <a:graphicData uri="http://schemas.openxmlformats.org/drawingml/2006/table">
            <a:tbl>
              <a:tblPr/>
              <a:tblGrid>
                <a:gridCol w="6219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22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754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0324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&amp;&amp;</a:t>
                      </a:r>
                      <a:endParaRPr lang="ru-RU" sz="20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675" marR="66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У вас есть яблоки </a:t>
                      </a:r>
                      <a:r>
                        <a:rPr lang="ru-RU" sz="2000" b="1" dirty="0">
                          <a:latin typeface="+mn-lt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 груши?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У вас есть яблоки, </a:t>
                      </a:r>
                      <a:r>
                        <a:rPr lang="ru-RU" sz="2000" b="1" dirty="0">
                          <a:latin typeface="+mn-lt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 груши, </a:t>
                      </a:r>
                      <a:r>
                        <a:rPr lang="ru-RU" sz="2000" b="1" dirty="0">
                          <a:latin typeface="+mn-lt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 бананы?</a:t>
                      </a:r>
                    </a:p>
                  </a:txBody>
                  <a:tcPr marL="66675" marR="66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+mn-lt"/>
                          <a:ea typeface="Times New Roman"/>
                          <a:cs typeface="Times New Roman"/>
                        </a:rPr>
                        <a:t>Да</a:t>
                      </a:r>
                      <a:r>
                        <a:rPr lang="en-US" sz="2000" b="1" dirty="0">
                          <a:latin typeface="+mn-lt"/>
                          <a:ea typeface="Times New Roman"/>
                          <a:cs typeface="Times New Roman"/>
                        </a:rPr>
                        <a:t> (true)</a:t>
                      </a:r>
                      <a:r>
                        <a:rPr lang="ru-RU" sz="2000" b="1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– есть</a:t>
                      </a:r>
                      <a:r>
                        <a:rPr lang="ru-RU" sz="2000" baseline="0" dirty="0">
                          <a:latin typeface="+mn-lt"/>
                          <a:ea typeface="Times New Roman"/>
                          <a:cs typeface="Times New Roman"/>
                        </a:rPr>
                        <a:t> и то, и другое.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baseline="0" dirty="0">
                          <a:latin typeface="+mn-lt"/>
                          <a:ea typeface="Times New Roman"/>
                          <a:cs typeface="Times New Roman"/>
                        </a:rPr>
                        <a:t>Нет</a:t>
                      </a:r>
                      <a:r>
                        <a:rPr lang="ru-RU" sz="2000" baseline="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aseline="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baseline="0" dirty="0">
                          <a:latin typeface="+mn-lt"/>
                          <a:ea typeface="Times New Roman"/>
                          <a:cs typeface="Times New Roman"/>
                        </a:rPr>
                        <a:t>(false) </a:t>
                      </a:r>
                      <a:r>
                        <a:rPr lang="ru-RU" sz="2000" baseline="0" dirty="0">
                          <a:latin typeface="+mn-lt"/>
                          <a:ea typeface="Times New Roman"/>
                          <a:cs typeface="Times New Roman"/>
                        </a:rPr>
                        <a:t>– хотя бы чего-то нет.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675" marR="66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324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||</a:t>
                      </a:r>
                      <a:endParaRPr lang="ru-RU" sz="20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675" marR="66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У вас есть яблоки</a:t>
                      </a:r>
                      <a:r>
                        <a:rPr lang="ru-RU" sz="2000" baseline="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1" baseline="0" dirty="0">
                          <a:latin typeface="+mn-lt"/>
                          <a:ea typeface="Times New Roman"/>
                          <a:cs typeface="Times New Roman"/>
                        </a:rPr>
                        <a:t>ИЛИ</a:t>
                      </a:r>
                      <a:r>
                        <a:rPr lang="ru-RU" sz="2000" baseline="0" dirty="0">
                          <a:latin typeface="+mn-lt"/>
                          <a:ea typeface="Times New Roman"/>
                          <a:cs typeface="Times New Roman"/>
                        </a:rPr>
                        <a:t> груши?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У вас есть яблоки, </a:t>
                      </a:r>
                      <a:r>
                        <a:rPr lang="ru-RU" sz="2000" b="1" dirty="0">
                          <a:latin typeface="+mn-lt"/>
                          <a:ea typeface="Times New Roman"/>
                          <a:cs typeface="Times New Roman"/>
                        </a:rPr>
                        <a:t>ИЛИ</a:t>
                      </a: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 груши, </a:t>
                      </a:r>
                      <a:r>
                        <a:rPr lang="ru-RU" sz="2000" b="1" dirty="0">
                          <a:latin typeface="+mn-lt"/>
                          <a:ea typeface="Times New Roman"/>
                          <a:cs typeface="Times New Roman"/>
                        </a:rPr>
                        <a:t>ИЛИ</a:t>
                      </a:r>
                      <a:r>
                        <a:rPr lang="ru-RU" sz="2000" b="0" baseline="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бананы?</a:t>
                      </a:r>
                    </a:p>
                  </a:txBody>
                  <a:tcPr marL="66675" marR="66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+mn-lt"/>
                          <a:ea typeface="Times New Roman"/>
                          <a:cs typeface="Times New Roman"/>
                        </a:rPr>
                        <a:t>Да</a:t>
                      </a:r>
                      <a:r>
                        <a:rPr lang="en-US" sz="2000" b="1" dirty="0">
                          <a:latin typeface="+mn-lt"/>
                          <a:ea typeface="Times New Roman"/>
                          <a:cs typeface="Times New Roman"/>
                        </a:rPr>
                        <a:t> (true)</a:t>
                      </a:r>
                      <a:r>
                        <a:rPr lang="ru-RU" sz="2000" b="1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 – есть хотя бы</a:t>
                      </a:r>
                      <a:r>
                        <a:rPr lang="ru-RU" sz="2000" baseline="0" dirty="0">
                          <a:latin typeface="+mn-lt"/>
                          <a:ea typeface="Times New Roman"/>
                          <a:cs typeface="Times New Roman"/>
                        </a:rPr>
                        <a:t> один фрукт или несколько.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baseline="0" dirty="0">
                          <a:latin typeface="+mn-lt"/>
                          <a:ea typeface="Times New Roman"/>
                          <a:cs typeface="Times New Roman"/>
                        </a:rPr>
                        <a:t>Нет</a:t>
                      </a:r>
                      <a:r>
                        <a:rPr lang="ru-RU" sz="2000" baseline="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aseline="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baseline="0" dirty="0">
                          <a:latin typeface="+mn-lt"/>
                          <a:ea typeface="Times New Roman"/>
                          <a:cs typeface="Times New Roman"/>
                        </a:rPr>
                        <a:t>(false) </a:t>
                      </a:r>
                      <a:r>
                        <a:rPr lang="ru-RU" sz="2000" baseline="0" dirty="0">
                          <a:latin typeface="+mn-lt"/>
                          <a:ea typeface="Times New Roman"/>
                          <a:cs typeface="Times New Roman"/>
                        </a:rPr>
                        <a:t> – нет ничего.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675" marR="66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649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!</a:t>
                      </a:r>
                      <a:endParaRPr lang="ru-RU" sz="20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675" marR="66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У вас </a:t>
                      </a:r>
                      <a:r>
                        <a:rPr lang="ru-RU" sz="2000" b="1" dirty="0">
                          <a:latin typeface="+mn-lt"/>
                          <a:ea typeface="Times New Roman"/>
                          <a:cs typeface="Times New Roman"/>
                        </a:rPr>
                        <a:t>НЕТ</a:t>
                      </a:r>
                      <a:r>
                        <a:rPr lang="ru-RU" sz="2000" baseline="0" dirty="0">
                          <a:latin typeface="+mn-lt"/>
                          <a:ea typeface="Times New Roman"/>
                          <a:cs typeface="Times New Roman"/>
                        </a:rPr>
                        <a:t> яблок?</a:t>
                      </a:r>
                      <a:endParaRPr lang="ru-RU" sz="20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675" marR="66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+mn-lt"/>
                          <a:ea typeface="Times New Roman"/>
                          <a:cs typeface="Times New Roman"/>
                        </a:rPr>
                        <a:t>Да</a:t>
                      </a:r>
                      <a:r>
                        <a:rPr lang="en-US" sz="2000" b="1" dirty="0">
                          <a:latin typeface="+mn-lt"/>
                          <a:ea typeface="Times New Roman"/>
                          <a:cs typeface="Times New Roman"/>
                        </a:rPr>
                        <a:t> (true)</a:t>
                      </a:r>
                      <a:r>
                        <a:rPr lang="ru-RU" sz="2000" b="1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 – яблок</a:t>
                      </a:r>
                      <a:r>
                        <a:rPr lang="ru-RU" sz="2000" baseline="0" dirty="0">
                          <a:latin typeface="+mn-lt"/>
                          <a:ea typeface="Times New Roman"/>
                          <a:cs typeface="Times New Roman"/>
                        </a:rPr>
                        <a:t> нет.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baseline="0" dirty="0">
                          <a:latin typeface="+mn-lt"/>
                          <a:ea typeface="Times New Roman"/>
                          <a:cs typeface="Times New Roman"/>
                        </a:rPr>
                        <a:t>Нет</a:t>
                      </a:r>
                      <a:r>
                        <a:rPr lang="ru-RU" sz="2000" baseline="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aseline="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baseline="0" dirty="0">
                          <a:latin typeface="+mn-lt"/>
                          <a:ea typeface="Times New Roman"/>
                          <a:cs typeface="Times New Roman"/>
                        </a:rPr>
                        <a:t>(false) </a:t>
                      </a:r>
                      <a:r>
                        <a:rPr lang="ru-RU" sz="2000" baseline="0" dirty="0">
                          <a:latin typeface="+mn-lt"/>
                          <a:ea typeface="Times New Roman"/>
                          <a:cs typeface="Times New Roman"/>
                        </a:rPr>
                        <a:t> – яблоки есть.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i="1" baseline="0" dirty="0">
                          <a:latin typeface="+mn-lt"/>
                          <a:ea typeface="Times New Roman"/>
                          <a:cs typeface="Times New Roman"/>
                        </a:rPr>
                        <a:t>(гибкость русского языка не учитываем)</a:t>
                      </a:r>
                      <a:endParaRPr lang="ru-RU" sz="1800" i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675" marR="66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Таблица значений операторов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E4FF-B573-43EC-9397-5A43ECE2EF9F}" type="slidenum">
              <a:rPr lang="ru-RU" smtClean="0"/>
              <a:pPr/>
              <a:t>57</a:t>
            </a:fld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146177"/>
              </p:ext>
            </p:extLst>
          </p:nvPr>
        </p:nvGraphicFramePr>
        <p:xfrm>
          <a:off x="1357288" y="1500174"/>
          <a:ext cx="6429424" cy="1828800"/>
        </p:xfrm>
        <a:graphic>
          <a:graphicData uri="http://schemas.openxmlformats.org/drawingml/2006/table">
            <a:tbl>
              <a:tblPr/>
              <a:tblGrid>
                <a:gridCol w="1607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73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73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73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2400" i="0" dirty="0">
                          <a:latin typeface="+mn-lt"/>
                          <a:ea typeface="Calibri"/>
                          <a:cs typeface="Times New Roman"/>
                        </a:rPr>
                        <a:t>a</a:t>
                      </a:r>
                      <a:endParaRPr lang="ru-RU" sz="2400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2400" i="0" dirty="0">
                          <a:latin typeface="+mn-lt"/>
                          <a:ea typeface="Calibri"/>
                          <a:cs typeface="Times New Roman"/>
                        </a:rPr>
                        <a:t>b</a:t>
                      </a:r>
                      <a:endParaRPr lang="ru-RU" sz="2400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a </a:t>
                      </a:r>
                      <a:r>
                        <a:rPr lang="en-US" sz="2400" b="1" i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&amp;&amp;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b</a:t>
                      </a:r>
                      <a:endParaRPr lang="ru-RU" sz="2400" b="0" i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a </a:t>
                      </a:r>
                      <a:r>
                        <a:rPr lang="en-US" sz="2400" b="1" i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||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b</a:t>
                      </a:r>
                      <a:endParaRPr lang="ru-RU" sz="2400" b="0" i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8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true</a:t>
                      </a:r>
                      <a:endParaRPr lang="ru-RU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8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true</a:t>
                      </a:r>
                      <a:endParaRPr lang="ru-RU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8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true</a:t>
                      </a:r>
                      <a:endParaRPr lang="ru-RU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8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true</a:t>
                      </a:r>
                      <a:endParaRPr lang="ru-RU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8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true</a:t>
                      </a:r>
                      <a:endParaRPr lang="ru-RU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false</a:t>
                      </a:r>
                      <a:endParaRPr lang="ru-RU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false</a:t>
                      </a:r>
                      <a:endParaRPr lang="ru-RU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8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true</a:t>
                      </a:r>
                      <a:endParaRPr lang="ru-RU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false</a:t>
                      </a:r>
                      <a:endParaRPr lang="ru-RU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8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true</a:t>
                      </a:r>
                      <a:endParaRPr lang="ru-RU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false</a:t>
                      </a:r>
                      <a:endParaRPr lang="ru-RU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8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true</a:t>
                      </a:r>
                      <a:endParaRPr lang="ru-RU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false</a:t>
                      </a:r>
                      <a:endParaRPr lang="ru-RU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false</a:t>
                      </a:r>
                      <a:endParaRPr lang="ru-RU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false</a:t>
                      </a:r>
                      <a:endParaRPr lang="ru-RU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false</a:t>
                      </a:r>
                      <a:endParaRPr lang="ru-RU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928662" y="3643314"/>
          <a:ext cx="7215240" cy="2133600"/>
        </p:xfrm>
        <a:graphic>
          <a:graphicData uri="http://schemas.openxmlformats.org/drawingml/2006/table">
            <a:tbl>
              <a:tblPr/>
              <a:tblGrid>
                <a:gridCol w="15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31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002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2400" i="0" dirty="0">
                          <a:latin typeface="+mn-lt"/>
                          <a:ea typeface="Calibri"/>
                          <a:cs typeface="Times New Roman"/>
                        </a:rPr>
                        <a:t>a</a:t>
                      </a:r>
                      <a:endParaRPr lang="ru-RU" sz="2400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2400" i="0" dirty="0">
                          <a:latin typeface="+mn-lt"/>
                          <a:ea typeface="Calibri"/>
                          <a:cs typeface="Times New Roman"/>
                        </a:rPr>
                        <a:t>b</a:t>
                      </a:r>
                      <a:endParaRPr lang="ru-RU" sz="2400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a </a:t>
                      </a:r>
                      <a:r>
                        <a:rPr lang="en-US" sz="2400" b="1" i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&amp;&amp;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b</a:t>
                      </a:r>
                      <a:endParaRPr lang="ru-RU" sz="2400" b="0" i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0" i="0" dirty="0" err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Логич</a:t>
                      </a:r>
                      <a:r>
                        <a:rPr lang="ru-RU" sz="2000" b="0" i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ru-RU" sz="2000" b="0" i="0" baseline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умножение</a:t>
                      </a:r>
                      <a:endParaRPr lang="ru-RU" sz="2000" b="0" i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a </a:t>
                      </a:r>
                      <a:r>
                        <a:rPr lang="en-US" sz="2400" b="1" i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||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b</a:t>
                      </a:r>
                      <a:endParaRPr lang="ru-RU" sz="2400" b="0" i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0" i="0" dirty="0" err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Логич</a:t>
                      </a:r>
                      <a:r>
                        <a:rPr lang="ru-RU" sz="2000" b="0" i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. сложение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8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ru-RU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8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ru-RU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8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ru-RU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8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ru-RU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8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ru-RU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8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ru-RU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8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ru-RU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8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ru-RU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Условный оператор </a:t>
            </a:r>
            <a:r>
              <a:rPr lang="en-US" dirty="0"/>
              <a:t>switch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58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42910" y="1862728"/>
            <a:ext cx="78581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0000"/>
            <a:r>
              <a:rPr lang="en-US" b="1" dirty="0">
                <a:latin typeface="Courier New" pitchFamily="49" charset="0"/>
                <a:cs typeface="Courier New" pitchFamily="49" charset="0"/>
              </a:rPr>
              <a:t>switch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ru-RU" dirty="0" err="1">
                <a:latin typeface="Courier New" pitchFamily="49" charset="0"/>
                <a:cs typeface="Courier New" pitchFamily="49" charset="0"/>
              </a:rPr>
              <a:t>проверяемая_переменная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defTabSz="450000"/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  <a:p>
            <a:pPr defTabSz="450000"/>
            <a:r>
              <a:rPr lang="ru-RU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значение_1: действия;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defTabSz="450000"/>
            <a:r>
              <a:rPr lang="ru-RU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dirty="0" err="1">
                <a:latin typeface="Courier New" pitchFamily="49" charset="0"/>
                <a:cs typeface="Courier New" pitchFamily="49" charset="0"/>
              </a:rPr>
              <a:t>значение_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: действия;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defTabSz="450000"/>
            <a:r>
              <a:rPr lang="ru-RU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dirty="0" err="1">
                <a:latin typeface="Courier New" pitchFamily="49" charset="0"/>
                <a:cs typeface="Courier New" pitchFamily="49" charset="0"/>
              </a:rPr>
              <a:t>значение_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3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: действия;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defTabSz="450000"/>
            <a:r>
              <a:rPr lang="en-US" dirty="0">
                <a:latin typeface="Courier New" pitchFamily="49" charset="0"/>
                <a:cs typeface="Courier New" pitchFamily="49" charset="0"/>
              </a:rPr>
              <a:t>	...</a:t>
            </a:r>
          </a:p>
          <a:p>
            <a:pPr defTabSz="450000"/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default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действия;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defTabSz="450000"/>
            <a:r>
              <a:rPr lang="en-GB" dirty="0">
                <a:latin typeface="Courier New" pitchFamily="49" charset="0"/>
                <a:cs typeface="Courier New" pitchFamily="49" charset="0"/>
              </a:rPr>
              <a:t>};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348" y="4434496"/>
            <a:ext cx="79296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/>
              <a:t>Если пропустить оператор </a:t>
            </a:r>
            <a:r>
              <a:rPr lang="en-US" sz="2000" b="1" dirty="0"/>
              <a:t>break</a:t>
            </a:r>
            <a:r>
              <a:rPr lang="ru-RU" sz="2000" dirty="0"/>
              <a:t>, то программа скомпилируется без ошибок, но поведение изменится: </a:t>
            </a:r>
            <a:r>
              <a:rPr lang="en-US" sz="2000" dirty="0"/>
              <a:t>switch </a:t>
            </a:r>
            <a:r>
              <a:rPr lang="ru-RU" sz="2000" dirty="0"/>
              <a:t>продолжит проверять условия до первого </a:t>
            </a:r>
            <a:r>
              <a:rPr lang="en-US" sz="2000" b="1" dirty="0"/>
              <a:t>break</a:t>
            </a:r>
            <a:r>
              <a:rPr lang="ru-RU" sz="2000" dirty="0"/>
              <a:t>. </a:t>
            </a:r>
            <a:r>
              <a:rPr lang="en-US" sz="2000" b="1" dirty="0"/>
              <a:t>default</a:t>
            </a:r>
            <a:r>
              <a:rPr lang="en-US" sz="2000" dirty="0"/>
              <a:t> </a:t>
            </a:r>
            <a:r>
              <a:rPr lang="ru-RU" sz="2000" dirty="0"/>
              <a:t>может идти до </a:t>
            </a:r>
            <a:r>
              <a:rPr lang="en-US" sz="2000" b="1" dirty="0"/>
              <a:t>case</a:t>
            </a:r>
            <a:r>
              <a:rPr lang="ru-RU" sz="2000" dirty="0"/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2910" y="1142984"/>
            <a:ext cx="7715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Много вариантов значений переменной, для каждого – своя ветка.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 – День недели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E4FF-B573-43EC-9397-5A43ECE2EF9F}" type="slidenum">
              <a:rPr lang="ru-RU" smtClean="0"/>
              <a:pPr/>
              <a:t>59</a:t>
            </a:fld>
            <a:endParaRPr lang="ru-RU"/>
          </a:p>
        </p:txBody>
      </p:sp>
      <p:sp>
        <p:nvSpPr>
          <p:cNvPr id="4" name="Блок-схема: решение 3"/>
          <p:cNvSpPr/>
          <p:nvPr/>
        </p:nvSpPr>
        <p:spPr>
          <a:xfrm>
            <a:off x="3305172" y="1895454"/>
            <a:ext cx="2070114" cy="785818"/>
          </a:xfrm>
          <a:prstGeom prst="flowChartDecision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ru-RU" dirty="0"/>
              <a:t>Номер Дня</a:t>
            </a:r>
          </a:p>
        </p:txBody>
      </p:sp>
      <p:sp>
        <p:nvSpPr>
          <p:cNvPr id="5" name="Блок-схема: процесс 4"/>
          <p:cNvSpPr/>
          <p:nvPr/>
        </p:nvSpPr>
        <p:spPr>
          <a:xfrm>
            <a:off x="336492" y="3355974"/>
            <a:ext cx="1497033" cy="693747"/>
          </a:xfrm>
          <a:prstGeom prst="flowChartProcess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ru-RU" dirty="0"/>
              <a:t>День = Понедельник</a:t>
            </a:r>
          </a:p>
        </p:txBody>
      </p:sp>
      <p:sp>
        <p:nvSpPr>
          <p:cNvPr id="6" name="Блок-схема: процесс 5"/>
          <p:cNvSpPr/>
          <p:nvPr/>
        </p:nvSpPr>
        <p:spPr>
          <a:xfrm>
            <a:off x="1906551" y="3355974"/>
            <a:ext cx="1022364" cy="693747"/>
          </a:xfrm>
          <a:prstGeom prst="flowChartProcess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ru-RU" dirty="0"/>
              <a:t>День = Вторник</a:t>
            </a:r>
          </a:p>
        </p:txBody>
      </p:sp>
      <p:cxnSp>
        <p:nvCxnSpPr>
          <p:cNvPr id="7" name="Shape 7"/>
          <p:cNvCxnSpPr>
            <a:stCxn id="4" idx="2"/>
            <a:endCxn id="5" idx="0"/>
          </p:cNvCxnSpPr>
          <p:nvPr/>
        </p:nvCxnSpPr>
        <p:spPr>
          <a:xfrm rot="5400000">
            <a:off x="2375268" y="1391013"/>
            <a:ext cx="674702" cy="325522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hape 8"/>
          <p:cNvCxnSpPr>
            <a:stCxn id="4" idx="2"/>
            <a:endCxn id="6" idx="0"/>
          </p:cNvCxnSpPr>
          <p:nvPr/>
        </p:nvCxnSpPr>
        <p:spPr>
          <a:xfrm rot="5400000">
            <a:off x="3041630" y="2057375"/>
            <a:ext cx="674702" cy="192249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endCxn id="4" idx="0"/>
          </p:cNvCxnSpPr>
          <p:nvPr/>
        </p:nvCxnSpPr>
        <p:spPr>
          <a:xfrm rot="5400000">
            <a:off x="4187832" y="1719234"/>
            <a:ext cx="328617" cy="238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>
            <a:off x="4171151" y="4414057"/>
            <a:ext cx="292104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47674" y="2625714"/>
            <a:ext cx="4016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1</a:t>
            </a:r>
          </a:p>
        </p:txBody>
      </p:sp>
      <p:sp>
        <p:nvSpPr>
          <p:cNvPr id="12" name="Блок-схема: процесс 11"/>
          <p:cNvSpPr/>
          <p:nvPr/>
        </p:nvSpPr>
        <p:spPr>
          <a:xfrm>
            <a:off x="7383501" y="3355974"/>
            <a:ext cx="1460520" cy="693747"/>
          </a:xfrm>
          <a:prstGeom prst="flowChartProcess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ru-RU" dirty="0"/>
              <a:t>День = Воскресенье</a:t>
            </a:r>
          </a:p>
        </p:txBody>
      </p:sp>
      <p:cxnSp>
        <p:nvCxnSpPr>
          <p:cNvPr id="14" name="Соединительная линия уступом 13"/>
          <p:cNvCxnSpPr>
            <a:stCxn id="4" idx="2"/>
            <a:endCxn id="12" idx="0"/>
          </p:cNvCxnSpPr>
          <p:nvPr/>
        </p:nvCxnSpPr>
        <p:spPr>
          <a:xfrm rot="16200000" flipH="1">
            <a:off x="5889644" y="1131857"/>
            <a:ext cx="674702" cy="3773532"/>
          </a:xfrm>
          <a:prstGeom prst="bentConnector3">
            <a:avLst>
              <a:gd name="adj1" fmla="val 50000"/>
            </a:avLst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hape 38"/>
          <p:cNvCxnSpPr>
            <a:stCxn id="5" idx="2"/>
            <a:endCxn id="12" idx="2"/>
          </p:cNvCxnSpPr>
          <p:nvPr/>
        </p:nvCxnSpPr>
        <p:spPr>
          <a:xfrm rot="16200000" flipH="1">
            <a:off x="4599385" y="535345"/>
            <a:ext cx="1588" cy="7028752"/>
          </a:xfrm>
          <a:prstGeom prst="bentConnector3">
            <a:avLst>
              <a:gd name="adj1" fmla="val 14395466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162142" y="2625714"/>
            <a:ext cx="3651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870863" y="2625714"/>
            <a:ext cx="3651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/>
              <a:t>7</a:t>
            </a:r>
          </a:p>
        </p:txBody>
      </p:sp>
      <p:sp>
        <p:nvSpPr>
          <p:cNvPr id="24" name="Блок-схема: процесс 23"/>
          <p:cNvSpPr/>
          <p:nvPr/>
        </p:nvSpPr>
        <p:spPr>
          <a:xfrm>
            <a:off x="3038454" y="3355974"/>
            <a:ext cx="949338" cy="693747"/>
          </a:xfrm>
          <a:prstGeom prst="flowChartProcess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ru-RU" dirty="0"/>
              <a:t>День = Среда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294045" y="2625714"/>
            <a:ext cx="3651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3</a:t>
            </a:r>
          </a:p>
        </p:txBody>
      </p:sp>
      <p:sp>
        <p:nvSpPr>
          <p:cNvPr id="44" name="Блок-схема: процесс 43"/>
          <p:cNvSpPr/>
          <p:nvPr/>
        </p:nvSpPr>
        <p:spPr>
          <a:xfrm>
            <a:off x="4060818" y="3355974"/>
            <a:ext cx="985851" cy="693747"/>
          </a:xfrm>
          <a:prstGeom prst="flowChartProcess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ru-RU" dirty="0"/>
              <a:t>День = Четверг</a:t>
            </a:r>
          </a:p>
        </p:txBody>
      </p:sp>
      <p:sp>
        <p:nvSpPr>
          <p:cNvPr id="46" name="Блок-схема: процесс 45"/>
          <p:cNvSpPr/>
          <p:nvPr/>
        </p:nvSpPr>
        <p:spPr>
          <a:xfrm>
            <a:off x="5119695" y="3355974"/>
            <a:ext cx="1058877" cy="693747"/>
          </a:xfrm>
          <a:prstGeom prst="flowChartProcess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ru-RU" dirty="0"/>
              <a:t>День = Пятница</a:t>
            </a:r>
          </a:p>
        </p:txBody>
      </p:sp>
      <p:sp>
        <p:nvSpPr>
          <p:cNvPr id="47" name="Блок-схема: процесс 46"/>
          <p:cNvSpPr/>
          <p:nvPr/>
        </p:nvSpPr>
        <p:spPr>
          <a:xfrm>
            <a:off x="6251598" y="3355974"/>
            <a:ext cx="1058877" cy="693747"/>
          </a:xfrm>
          <a:prstGeom prst="flowChartProcess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ru-RU" dirty="0"/>
              <a:t>День = Суббота</a:t>
            </a:r>
          </a:p>
        </p:txBody>
      </p:sp>
      <p:cxnSp>
        <p:nvCxnSpPr>
          <p:cNvPr id="55" name="Соединительная линия уступом 54"/>
          <p:cNvCxnSpPr>
            <a:stCxn id="4" idx="2"/>
            <a:endCxn id="24" idx="0"/>
          </p:cNvCxnSpPr>
          <p:nvPr/>
        </p:nvCxnSpPr>
        <p:spPr>
          <a:xfrm rot="5400000">
            <a:off x="3589325" y="2605070"/>
            <a:ext cx="674702" cy="827106"/>
          </a:xfrm>
          <a:prstGeom prst="bentConnector3">
            <a:avLst>
              <a:gd name="adj1" fmla="val 50000"/>
            </a:avLst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Соединительная линия уступом 56"/>
          <p:cNvCxnSpPr>
            <a:stCxn id="4" idx="2"/>
            <a:endCxn id="44" idx="0"/>
          </p:cNvCxnSpPr>
          <p:nvPr/>
        </p:nvCxnSpPr>
        <p:spPr>
          <a:xfrm rot="16200000" flipH="1">
            <a:off x="4109635" y="2911865"/>
            <a:ext cx="674702" cy="213515"/>
          </a:xfrm>
          <a:prstGeom prst="bentConnector3">
            <a:avLst>
              <a:gd name="adj1" fmla="val 50000"/>
            </a:avLst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Соединительная линия уступом 58"/>
          <p:cNvCxnSpPr>
            <a:stCxn id="4" idx="2"/>
            <a:endCxn id="46" idx="0"/>
          </p:cNvCxnSpPr>
          <p:nvPr/>
        </p:nvCxnSpPr>
        <p:spPr>
          <a:xfrm rot="16200000" flipH="1">
            <a:off x="4657330" y="2364170"/>
            <a:ext cx="674702" cy="1308905"/>
          </a:xfrm>
          <a:prstGeom prst="bentConnector3">
            <a:avLst>
              <a:gd name="adj1" fmla="val 50000"/>
            </a:avLst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Соединительная линия уступом 60"/>
          <p:cNvCxnSpPr>
            <a:stCxn id="4" idx="2"/>
            <a:endCxn id="47" idx="0"/>
          </p:cNvCxnSpPr>
          <p:nvPr/>
        </p:nvCxnSpPr>
        <p:spPr>
          <a:xfrm rot="16200000" flipH="1">
            <a:off x="5223282" y="1798219"/>
            <a:ext cx="674702" cy="2440808"/>
          </a:xfrm>
          <a:prstGeom prst="bentConnector3">
            <a:avLst>
              <a:gd name="adj1" fmla="val 50000"/>
            </a:avLst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>
            <a:stCxn id="6" idx="2"/>
          </p:cNvCxnSpPr>
          <p:nvPr/>
        </p:nvCxnSpPr>
        <p:spPr>
          <a:xfrm rot="5400000">
            <a:off x="2308194" y="4159260"/>
            <a:ext cx="219078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>
            <a:stCxn id="24" idx="2"/>
          </p:cNvCxnSpPr>
          <p:nvPr/>
        </p:nvCxnSpPr>
        <p:spPr>
          <a:xfrm rot="5400000">
            <a:off x="3403584" y="4159260"/>
            <a:ext cx="219079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>
            <a:stCxn id="44" idx="2"/>
          </p:cNvCxnSpPr>
          <p:nvPr/>
        </p:nvCxnSpPr>
        <p:spPr>
          <a:xfrm rot="5400000">
            <a:off x="4444204" y="4159261"/>
            <a:ext cx="219081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>
            <a:stCxn id="46" idx="2"/>
          </p:cNvCxnSpPr>
          <p:nvPr/>
        </p:nvCxnSpPr>
        <p:spPr>
          <a:xfrm rot="16200000" flipH="1">
            <a:off x="5539594" y="4159261"/>
            <a:ext cx="21908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>
            <a:stCxn id="47" idx="2"/>
          </p:cNvCxnSpPr>
          <p:nvPr/>
        </p:nvCxnSpPr>
        <p:spPr>
          <a:xfrm rot="16200000" flipH="1">
            <a:off x="6671498" y="4159260"/>
            <a:ext cx="219078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4498974" y="2625714"/>
            <a:ext cx="3651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4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484825" y="2627247"/>
            <a:ext cx="3651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5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580214" y="2625714"/>
            <a:ext cx="3651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6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Среда разработки </a:t>
            </a:r>
            <a:r>
              <a:rPr lang="en-US" dirty="0"/>
              <a:t>Microsoft Visual Studio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92083" y="1530324"/>
            <a:ext cx="795983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/>
              <a:t>Поддерживает множество языков, но нам нужен </a:t>
            </a:r>
            <a:r>
              <a:rPr lang="ru-RU" sz="2000" b="1" dirty="0"/>
              <a:t>только </a:t>
            </a:r>
            <a:r>
              <a:rPr lang="en-US" sz="2000" b="1" dirty="0"/>
              <a:t>C#</a:t>
            </a:r>
            <a:r>
              <a:rPr lang="ru-RU" sz="2000" b="1" dirty="0"/>
              <a:t> </a:t>
            </a:r>
            <a:r>
              <a:rPr lang="ru-RU" sz="2000" dirty="0"/>
              <a:t>(устанавливается по умолчанию, другие языки не нужно)</a:t>
            </a:r>
          </a:p>
          <a:p>
            <a:pPr marL="177800" indent="-1778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/>
              <a:t>Visual Studio </a:t>
            </a:r>
            <a:r>
              <a:rPr lang="en-US" sz="2000" b="1" dirty="0"/>
              <a:t>Community</a:t>
            </a:r>
            <a:r>
              <a:rPr lang="en-US" sz="2000" dirty="0"/>
              <a:t> – </a:t>
            </a:r>
            <a:r>
              <a:rPr lang="ru-RU" sz="2000" dirty="0"/>
              <a:t>полностью бесплатная версия</a:t>
            </a:r>
          </a:p>
          <a:p>
            <a:pPr marL="177800" indent="-17780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/>
              <a:t>В аудиториях установлен </a:t>
            </a:r>
            <a:r>
              <a:rPr lang="en-US" sz="2000" dirty="0"/>
              <a:t>Visual Studio Community </a:t>
            </a:r>
            <a:r>
              <a:rPr lang="ru-RU" sz="2000" b="1" dirty="0"/>
              <a:t>2015 </a:t>
            </a:r>
            <a:r>
              <a:rPr lang="ru-RU" sz="2000" dirty="0"/>
              <a:t>– другие версии могут быть несовместимы</a:t>
            </a:r>
            <a:endParaRPr lang="ru-RU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92083" y="4049721"/>
            <a:ext cx="795983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spcAft>
                <a:spcPts val="600"/>
              </a:spcAft>
            </a:pPr>
            <a:r>
              <a:rPr lang="ru-RU" sz="2000" dirty="0"/>
              <a:t>Другие версии:</a:t>
            </a:r>
          </a:p>
          <a:p>
            <a:pPr marL="177800" indent="-17780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/>
              <a:t>последняя </a:t>
            </a:r>
            <a:r>
              <a:rPr lang="en-US" sz="2000" dirty="0"/>
              <a:t>Visual Studio Community 2017</a:t>
            </a:r>
          </a:p>
          <a:p>
            <a:pPr marL="177800" indent="-17780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/>
              <a:t>легкая </a:t>
            </a:r>
            <a:r>
              <a:rPr lang="en-US" sz="2000" dirty="0"/>
              <a:t>Visual Studio Express 2010 </a:t>
            </a:r>
            <a:r>
              <a:rPr lang="ru-RU" sz="2000" dirty="0"/>
              <a:t>или </a:t>
            </a:r>
            <a:r>
              <a:rPr lang="en-US" sz="2000" dirty="0"/>
              <a:t>2015</a:t>
            </a:r>
            <a:endParaRPr lang="ru-RU" sz="2000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 – День недели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E4FF-B573-43EC-9397-5A43ECE2EF9F}" type="slidenum">
              <a:rPr lang="ru-RU" smtClean="0"/>
              <a:pPr/>
              <a:t>60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42910" y="1500174"/>
            <a:ext cx="7929618" cy="4401205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byte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weekDayNumber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weekDayNumber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byte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.Parse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Console.ReadLine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weekDayName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switch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weekDayNumber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{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case 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weekDayName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= "Понедельник"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case 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weekDayName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= "Вторник"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  <a:endParaRPr lang="ru-RU" sz="2000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case 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weekDayName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= "Среда"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  <a:endParaRPr lang="ru-RU" sz="2000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case 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4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weekDayName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= "Четверг"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  <a:endParaRPr lang="ru-RU" sz="2000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case 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weekDayName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= "Пятница"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  <a:endParaRPr lang="ru-RU" sz="2000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case 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6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weekDayName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= "Суббота"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  <a:endParaRPr lang="ru-RU" sz="2000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case 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7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weekDayName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= "Воскресенье"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default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weekDayName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= "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-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  <a:endParaRPr lang="ru-RU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Console.WriteLine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weekDayNumber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Циклы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61</a:t>
            </a:fld>
            <a:endParaRPr lang="ru-RU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Цикл</a:t>
            </a:r>
            <a:r>
              <a:rPr lang="en-US" dirty="0"/>
              <a:t> </a:t>
            </a:r>
            <a:r>
              <a:rPr lang="ru-RU" dirty="0"/>
              <a:t>с параметром </a:t>
            </a:r>
            <a:r>
              <a:rPr lang="en-US" dirty="0"/>
              <a:t>FOR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62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755576" y="1196752"/>
            <a:ext cx="77135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0000"/>
            <a:r>
              <a:rPr lang="en-US" sz="24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ru-RU" sz="2400" i="1" dirty="0">
                <a:latin typeface="Courier New" pitchFamily="49" charset="0"/>
                <a:cs typeface="Courier New" pitchFamily="49" charset="0"/>
              </a:rPr>
              <a:t>переменная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ru-RU" sz="2400" i="1" dirty="0">
                <a:latin typeface="Courier New" pitchFamily="49" charset="0"/>
                <a:cs typeface="Courier New" pitchFamily="49" charset="0"/>
              </a:rPr>
              <a:t>начальное значение</a:t>
            </a:r>
            <a:r>
              <a:rPr lang="ru-RU" sz="24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ru-RU" sz="2400" i="1" dirty="0">
                <a:latin typeface="Courier New" pitchFamily="49" charset="0"/>
                <a:cs typeface="Courier New" pitchFamily="49" charset="0"/>
              </a:rPr>
              <a:t>условие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i="1" dirty="0">
                <a:latin typeface="Courier New" pitchFamily="49" charset="0"/>
                <a:cs typeface="Courier New" pitchFamily="49" charset="0"/>
              </a:rPr>
              <a:t>останова</a:t>
            </a:r>
            <a:r>
              <a:rPr lang="ru-RU" sz="24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ru-RU" sz="2400" i="1" dirty="0">
                <a:latin typeface="Courier New" pitchFamily="49" charset="0"/>
                <a:cs typeface="Courier New" pitchFamily="49" charset="0"/>
              </a:rPr>
              <a:t>инкремент</a:t>
            </a:r>
            <a:r>
              <a:rPr lang="ru-RU" sz="24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defTabSz="450000"/>
            <a:r>
              <a:rPr lang="en-US" sz="24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defTabSz="450000"/>
            <a:r>
              <a:rPr lang="en-US" sz="24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ru-RU" sz="2400" i="1" dirty="0" err="1">
                <a:latin typeface="Courier New" pitchFamily="49" charset="0"/>
                <a:cs typeface="Courier New" pitchFamily="49" charset="0"/>
              </a:rPr>
              <a:t>тело_цикла</a:t>
            </a:r>
            <a:endParaRPr lang="en-US" sz="2400" i="1" dirty="0">
              <a:latin typeface="Courier New" pitchFamily="49" charset="0"/>
              <a:cs typeface="Courier New" pitchFamily="49" charset="0"/>
            </a:endParaRPr>
          </a:p>
          <a:p>
            <a:pPr defTabSz="450000"/>
            <a:r>
              <a:rPr lang="en-GB" sz="2400" dirty="0">
                <a:latin typeface="Courier New" pitchFamily="49" charset="0"/>
                <a:cs typeface="Courier New" pitchFamily="49" charset="0"/>
              </a:rPr>
              <a:t>};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3068960"/>
            <a:ext cx="7713594" cy="830997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450000"/>
            <a:r>
              <a:rPr lang="en-US" sz="24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4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= 0</a:t>
            </a:r>
            <a:r>
              <a:rPr lang="ru-RU" sz="24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&lt; 10</a:t>
            </a:r>
            <a:r>
              <a:rPr lang="ru-RU" sz="24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++</a:t>
            </a:r>
            <a:r>
              <a:rPr lang="ru-RU" sz="2400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defTabSz="450000"/>
            <a:r>
              <a:rPr lang="en-US" sz="24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2400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= 0, 1, 2, 3, ..., 9</a:t>
            </a:r>
            <a:endParaRPr lang="ru-RU" sz="2400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5576" y="3933056"/>
            <a:ext cx="77135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0000"/>
            <a:r>
              <a:rPr lang="en-US" sz="24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4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= n</a:t>
            </a:r>
            <a:r>
              <a:rPr lang="ru-RU" sz="24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&gt; 0</a:t>
            </a:r>
            <a:r>
              <a:rPr lang="ru-RU" sz="24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--</a:t>
            </a:r>
            <a:r>
              <a:rPr lang="ru-RU" sz="2400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defTabSz="450000"/>
            <a:r>
              <a:rPr lang="en-US" sz="24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2400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= n, n - 1, n - 2, ..., 2, 1</a:t>
            </a:r>
            <a:endParaRPr lang="ru-RU" sz="2400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5576" y="4653136"/>
            <a:ext cx="77135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0000"/>
            <a:r>
              <a:rPr lang="en-US" sz="24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4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= 0</a:t>
            </a:r>
            <a:r>
              <a:rPr lang="ru-RU" sz="24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/ 5 &lt;= 4</a:t>
            </a:r>
            <a:r>
              <a:rPr lang="ru-RU" sz="24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+= 5</a:t>
            </a:r>
            <a:r>
              <a:rPr lang="ru-RU" sz="2400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defTabSz="450000"/>
            <a:r>
              <a:rPr lang="en-US" sz="24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2400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= 0, 5, 10, 15, 20</a:t>
            </a:r>
            <a:endParaRPr lang="ru-RU" sz="2400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5576" y="5445224"/>
            <a:ext cx="77135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0000"/>
            <a:r>
              <a:rPr lang="en-US" sz="24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4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= 2</a:t>
            </a:r>
            <a:r>
              <a:rPr lang="ru-RU" sz="24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&lt; 100</a:t>
            </a:r>
            <a:r>
              <a:rPr lang="ru-RU" sz="24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*= 2</a:t>
            </a:r>
            <a:r>
              <a:rPr lang="ru-RU" sz="2400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defTabSz="450000"/>
            <a:r>
              <a:rPr lang="en-US" sz="24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2400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= 2, 4, 8, 16, 32, 64</a:t>
            </a:r>
            <a:endParaRPr lang="ru-RU" sz="2400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Простой пример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E4FF-B573-43EC-9397-5A43ECE2EF9F}" type="slidenum">
              <a:rPr lang="ru-RU" smtClean="0"/>
              <a:pPr/>
              <a:t>63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11560" y="4365104"/>
            <a:ext cx="792087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ru-RU" sz="24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для </a:t>
            </a:r>
            <a:r>
              <a:rPr lang="en-US" sz="2400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от 1 до 10 с шагом 1</a:t>
            </a:r>
            <a:endParaRPr lang="ru-RU" sz="2400" b="1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4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ru-RU" sz="24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&lt;</a:t>
            </a:r>
            <a:r>
              <a:rPr lang="ru-RU" sz="2400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10;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++)</a:t>
            </a:r>
            <a:endParaRPr lang="ru-RU" sz="2400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ru-RU" sz="24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ru-RU" sz="24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   //выведи </a:t>
            </a:r>
            <a:r>
              <a:rPr lang="ru-RU" sz="2400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ru-RU" sz="24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в консоль</a:t>
            </a:r>
            <a:endParaRPr lang="ru-RU" sz="2400" dirty="0">
              <a:latin typeface="Courier New" pitchFamily="49" charset="0"/>
              <a:cs typeface="Courier New" pitchFamily="49" charset="0"/>
            </a:endParaRPr>
          </a:p>
          <a:p>
            <a:r>
              <a:rPr lang="ru-RU" sz="24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Console</a:t>
            </a:r>
            <a:r>
              <a:rPr lang="ru-RU" sz="2400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WriteLine</a:t>
            </a:r>
            <a:r>
              <a:rPr lang="ru-RU" sz="2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ru-RU" sz="2400" dirty="0">
                <a:latin typeface="Courier New" pitchFamily="49" charset="0"/>
                <a:cs typeface="Courier New" pitchFamily="49" charset="0"/>
              </a:rPr>
              <a:t>); </a:t>
            </a:r>
            <a:endParaRPr lang="ru-RU" sz="2400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ru-RU" sz="2400" dirty="0">
                <a:latin typeface="Courier New" pitchFamily="49" charset="0"/>
                <a:cs typeface="Courier New" pitchFamily="49" charset="0"/>
              </a:rPr>
              <a:t>} </a:t>
            </a:r>
            <a:r>
              <a:rPr lang="ru-RU" sz="24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//здесь выполняется инкремент </a:t>
            </a:r>
            <a:r>
              <a:rPr lang="en-US" sz="2400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ru-RU" sz="24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++</a:t>
            </a:r>
            <a:endParaRPr lang="ru-RU" sz="2400" b="1" dirty="0">
              <a:solidFill>
                <a:srgbClr val="0000CC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AutoShape 14"/>
          <p:cNvSpPr>
            <a:spLocks noChangeArrowheads="1"/>
          </p:cNvSpPr>
          <p:nvPr/>
        </p:nvSpPr>
        <p:spPr bwMode="auto">
          <a:xfrm>
            <a:off x="2844826" y="3054506"/>
            <a:ext cx="3527374" cy="549745"/>
          </a:xfrm>
          <a:prstGeom prst="parallelogram">
            <a:avLst>
              <a:gd name="adj" fmla="val 9421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36000" rIns="0" bIns="3600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err="1">
                <a:cs typeface="Courier New" pitchFamily="49" charset="0"/>
              </a:rPr>
              <a:t>Console.WriteLine</a:t>
            </a:r>
            <a:r>
              <a:rPr lang="en-US" sz="2000" dirty="0">
                <a:cs typeface="Courier New" pitchFamily="49" charset="0"/>
              </a:rPr>
              <a:t>(</a:t>
            </a:r>
            <a:r>
              <a:rPr lang="en-US" sz="2000" dirty="0" err="1">
                <a:cs typeface="Courier New" pitchFamily="49" charset="0"/>
              </a:rPr>
              <a:t>i</a:t>
            </a:r>
            <a:r>
              <a:rPr lang="en-US" sz="2000" dirty="0">
                <a:cs typeface="Courier New" pitchFamily="49" charset="0"/>
              </a:rPr>
              <a:t>)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9" name="AutoShape 10"/>
          <p:cNvSpPr>
            <a:spLocks noChangeArrowheads="1"/>
          </p:cNvSpPr>
          <p:nvPr/>
        </p:nvSpPr>
        <p:spPr bwMode="auto">
          <a:xfrm>
            <a:off x="2978260" y="2149197"/>
            <a:ext cx="3262958" cy="453183"/>
          </a:xfrm>
          <a:prstGeom prst="flowChartPreparation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72000" rIns="0" bIns="720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i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= 1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;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i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&lt;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= 10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;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i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++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Прямая со стрелкой 9"/>
          <p:cNvCxnSpPr>
            <a:endCxn id="9" idx="0"/>
          </p:cNvCxnSpPr>
          <p:nvPr/>
        </p:nvCxnSpPr>
        <p:spPr>
          <a:xfrm>
            <a:off x="4608514" y="1822427"/>
            <a:ext cx="1225" cy="32677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9" idx="2"/>
            <a:endCxn id="8" idx="0"/>
          </p:cNvCxnSpPr>
          <p:nvPr/>
        </p:nvCxnSpPr>
        <p:spPr>
          <a:xfrm flipH="1">
            <a:off x="4608513" y="2602380"/>
            <a:ext cx="1226" cy="452126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hape 11"/>
          <p:cNvCxnSpPr>
            <a:stCxn id="8" idx="4"/>
            <a:endCxn id="9" idx="1"/>
          </p:cNvCxnSpPr>
          <p:nvPr/>
        </p:nvCxnSpPr>
        <p:spPr>
          <a:xfrm rot="5400000" flipH="1">
            <a:off x="3179156" y="2174894"/>
            <a:ext cx="1228462" cy="1630253"/>
          </a:xfrm>
          <a:prstGeom prst="bentConnector4">
            <a:avLst>
              <a:gd name="adj1" fmla="val -18609"/>
              <a:gd name="adj2" fmla="val 122207"/>
            </a:avLst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hape 12"/>
          <p:cNvCxnSpPr>
            <a:stCxn id="9" idx="3"/>
          </p:cNvCxnSpPr>
          <p:nvPr/>
        </p:nvCxnSpPr>
        <p:spPr>
          <a:xfrm flipH="1">
            <a:off x="4572000" y="2375789"/>
            <a:ext cx="1669218" cy="2010117"/>
          </a:xfrm>
          <a:prstGeom prst="bentConnector4">
            <a:avLst>
              <a:gd name="adj1" fmla="val -13695"/>
              <a:gd name="adj2" fmla="val 82475"/>
            </a:avLst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28596" y="1274733"/>
            <a:ext cx="7959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Пользователь вводит число </a:t>
            </a:r>
            <a:r>
              <a:rPr lang="en-US" sz="2000" dirty="0"/>
              <a:t>n</a:t>
            </a:r>
            <a:r>
              <a:rPr lang="ru-RU" sz="2000" dirty="0"/>
              <a:t>. Вывести числа от 1 до </a:t>
            </a:r>
            <a:r>
              <a:rPr lang="en-US" sz="2000" dirty="0"/>
              <a:t>n</a:t>
            </a:r>
            <a:r>
              <a:rPr lang="ru-RU" sz="2000" dirty="0"/>
              <a:t>.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Суммирование в цикле</a:t>
            </a:r>
            <a:r>
              <a:rPr lang="en-US" dirty="0"/>
              <a:t> FOR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E4FF-B573-43EC-9397-5A43ECE2EF9F}" type="slidenum">
              <a:rPr lang="ru-RU" smtClean="0"/>
              <a:pPr/>
              <a:t>64</a:t>
            </a:fld>
            <a:endParaRPr lang="ru-RU"/>
          </a:p>
        </p:txBody>
      </p:sp>
      <p:sp>
        <p:nvSpPr>
          <p:cNvPr id="9" name="AutoShape 10"/>
          <p:cNvSpPr>
            <a:spLocks noChangeArrowheads="1"/>
          </p:cNvSpPr>
          <p:nvPr/>
        </p:nvSpPr>
        <p:spPr bwMode="auto">
          <a:xfrm>
            <a:off x="5364088" y="2250404"/>
            <a:ext cx="2996518" cy="453183"/>
          </a:xfrm>
          <a:prstGeom prst="flowChartPreparation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72000" rIns="0" bIns="720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i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= 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1;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i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&lt;= n;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i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++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Прямая со стрелкой 9"/>
          <p:cNvCxnSpPr>
            <a:stCxn id="23" idx="2"/>
            <a:endCxn id="9" idx="0"/>
          </p:cNvCxnSpPr>
          <p:nvPr/>
        </p:nvCxnSpPr>
        <p:spPr>
          <a:xfrm rot="16200000" flipH="1">
            <a:off x="6723196" y="2111252"/>
            <a:ext cx="277077" cy="1226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9" idx="2"/>
            <a:endCxn id="30" idx="0"/>
          </p:cNvCxnSpPr>
          <p:nvPr/>
        </p:nvCxnSpPr>
        <p:spPr>
          <a:xfrm rot="5400000">
            <a:off x="6723196" y="2841512"/>
            <a:ext cx="277077" cy="1226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hape 11"/>
          <p:cNvCxnSpPr>
            <a:stCxn id="30" idx="2"/>
            <a:endCxn id="9" idx="1"/>
          </p:cNvCxnSpPr>
          <p:nvPr/>
        </p:nvCxnSpPr>
        <p:spPr>
          <a:xfrm rot="5400000" flipH="1">
            <a:off x="5634179" y="2206906"/>
            <a:ext cx="956851" cy="1497033"/>
          </a:xfrm>
          <a:prstGeom prst="bentConnector4">
            <a:avLst>
              <a:gd name="adj1" fmla="val -23891"/>
              <a:gd name="adj2" fmla="val 115270"/>
            </a:avLst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hape 12"/>
          <p:cNvCxnSpPr>
            <a:stCxn id="9" idx="3"/>
          </p:cNvCxnSpPr>
          <p:nvPr/>
        </p:nvCxnSpPr>
        <p:spPr>
          <a:xfrm flipH="1">
            <a:off x="6861121" y="2476996"/>
            <a:ext cx="1499485" cy="1672084"/>
          </a:xfrm>
          <a:prstGeom prst="bentConnector4">
            <a:avLst>
              <a:gd name="adj1" fmla="val -15245"/>
              <a:gd name="adj2" fmla="val 82511"/>
            </a:avLst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AutoShape 14"/>
          <p:cNvSpPr>
            <a:spLocks noChangeArrowheads="1"/>
          </p:cNvSpPr>
          <p:nvPr/>
        </p:nvSpPr>
        <p:spPr bwMode="auto">
          <a:xfrm>
            <a:off x="5948296" y="1520144"/>
            <a:ext cx="1825650" cy="453183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72000" rIns="0" bIns="720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sum = 0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6" name="Прямая со стрелкой 25"/>
          <p:cNvCxnSpPr>
            <a:endCxn id="23" idx="0"/>
          </p:cNvCxnSpPr>
          <p:nvPr/>
        </p:nvCxnSpPr>
        <p:spPr>
          <a:xfrm rot="5400000">
            <a:off x="6686070" y="1345092"/>
            <a:ext cx="350103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AutoShape 14"/>
          <p:cNvSpPr>
            <a:spLocks noChangeArrowheads="1"/>
          </p:cNvSpPr>
          <p:nvPr/>
        </p:nvSpPr>
        <p:spPr bwMode="auto">
          <a:xfrm>
            <a:off x="5948296" y="2980664"/>
            <a:ext cx="1825650" cy="453183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72000" rIns="0" bIns="7200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sum 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+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= </a:t>
            </a:r>
            <a:r>
              <a:rPr lang="en-US" sz="2000" dirty="0" err="1">
                <a:cs typeface="Courier New" pitchFamily="49" charset="0"/>
              </a:rPr>
              <a:t>i</a:t>
            </a:r>
            <a:endParaRPr lang="ru-RU" sz="2000" dirty="0"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28596" y="1274733"/>
            <a:ext cx="3799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Найти сумму чисел от 1 до </a:t>
            </a:r>
            <a:r>
              <a:rPr lang="en-US" sz="2000" dirty="0"/>
              <a:t>n</a:t>
            </a:r>
            <a:r>
              <a:rPr lang="ru-RU" sz="2000" dirty="0"/>
              <a:t>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83568" y="1876762"/>
            <a:ext cx="38359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Sum(n) = 1 + 2 + 3 + ... + n</a:t>
            </a:r>
            <a:endParaRPr lang="ru-RU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611560" y="4077072"/>
            <a:ext cx="792961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0000"/>
            <a:r>
              <a:rPr lang="en-US" sz="20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n = </a:t>
            </a:r>
            <a:r>
              <a:rPr lang="en-US" sz="20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.Parse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Console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.ReadLine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defTabSz="450000"/>
            <a:r>
              <a:rPr lang="en-US" sz="20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sum = 0;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  <a:p>
            <a:pPr defTabSz="450000"/>
            <a:r>
              <a:rPr lang="en-US" sz="20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0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1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&lt;= n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++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defTabSz="450000"/>
            <a:r>
              <a:rPr lang="en-US" sz="20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defTabSz="450000"/>
            <a:r>
              <a:rPr lang="en-US" sz="2000" dirty="0">
                <a:latin typeface="Courier New" pitchFamily="49" charset="0"/>
                <a:cs typeface="Courier New" pitchFamily="49" charset="0"/>
              </a:rPr>
              <a:t>	sum +=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defTabSz="450000"/>
            <a:r>
              <a:rPr lang="en-GB" sz="20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defTabSz="450000"/>
            <a:r>
              <a:rPr lang="en-GB" sz="20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Console</a:t>
            </a:r>
            <a:r>
              <a:rPr lang="en-GB" sz="2000" dirty="0" err="1">
                <a:latin typeface="Courier New" pitchFamily="49" charset="0"/>
                <a:cs typeface="Courier New" pitchFamily="49" charset="0"/>
              </a:rPr>
              <a:t>.WriteLine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"Sum("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 + n + 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") = "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 + sum);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Произведение в цикле </a:t>
            </a:r>
            <a:r>
              <a:rPr lang="en-US" dirty="0"/>
              <a:t>FOR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E4FF-B573-43EC-9397-5A43ECE2EF9F}" type="slidenum">
              <a:rPr lang="ru-RU" smtClean="0"/>
              <a:pPr/>
              <a:t>65</a:t>
            </a:fld>
            <a:endParaRPr lang="ru-RU"/>
          </a:p>
        </p:txBody>
      </p:sp>
      <p:sp>
        <p:nvSpPr>
          <p:cNvPr id="15" name="AutoShape 10"/>
          <p:cNvSpPr>
            <a:spLocks noChangeArrowheads="1"/>
          </p:cNvSpPr>
          <p:nvPr/>
        </p:nvSpPr>
        <p:spPr bwMode="auto">
          <a:xfrm>
            <a:off x="5436096" y="2322412"/>
            <a:ext cx="2996518" cy="453183"/>
          </a:xfrm>
          <a:prstGeom prst="flowChartPreparation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72000" rIns="0" bIns="7200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err="1">
                <a:latin typeface="Calibri" pitchFamily="34" charset="0"/>
                <a:ea typeface="Times New Roman" pitchFamily="18" charset="0"/>
                <a:cs typeface="Calibri" pitchFamily="34" charset="0"/>
              </a:rPr>
              <a:t>i</a:t>
            </a:r>
            <a:r>
              <a:rPr lang="en-US" sz="20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ru-RU" sz="20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= </a:t>
            </a:r>
            <a:r>
              <a:rPr lang="en-US" sz="20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1; </a:t>
            </a:r>
            <a:r>
              <a:rPr lang="en-US" sz="2000" dirty="0" err="1">
                <a:latin typeface="Calibri" pitchFamily="34" charset="0"/>
                <a:ea typeface="Times New Roman" pitchFamily="18" charset="0"/>
                <a:cs typeface="Calibri" pitchFamily="34" charset="0"/>
              </a:rPr>
              <a:t>i</a:t>
            </a:r>
            <a:r>
              <a:rPr lang="en-US" sz="20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&lt;= n; </a:t>
            </a:r>
            <a:r>
              <a:rPr lang="en-US" sz="2000" dirty="0" err="1">
                <a:latin typeface="Calibri" pitchFamily="34" charset="0"/>
                <a:ea typeface="Times New Roman" pitchFamily="18" charset="0"/>
                <a:cs typeface="Calibri" pitchFamily="34" charset="0"/>
              </a:rPr>
              <a:t>i</a:t>
            </a:r>
            <a:r>
              <a:rPr lang="en-US" sz="20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++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Прямая со стрелкой 15"/>
          <p:cNvCxnSpPr>
            <a:stCxn id="20" idx="2"/>
            <a:endCxn id="15" idx="0"/>
          </p:cNvCxnSpPr>
          <p:nvPr/>
        </p:nvCxnSpPr>
        <p:spPr>
          <a:xfrm rot="16200000" flipH="1">
            <a:off x="6795204" y="2183260"/>
            <a:ext cx="277077" cy="1226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15" idx="2"/>
            <a:endCxn id="22" idx="0"/>
          </p:cNvCxnSpPr>
          <p:nvPr/>
        </p:nvCxnSpPr>
        <p:spPr>
          <a:xfrm flipH="1">
            <a:off x="6933129" y="2775595"/>
            <a:ext cx="1226" cy="277077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hape 17"/>
          <p:cNvCxnSpPr>
            <a:stCxn id="22" idx="2"/>
            <a:endCxn id="15" idx="1"/>
          </p:cNvCxnSpPr>
          <p:nvPr/>
        </p:nvCxnSpPr>
        <p:spPr>
          <a:xfrm rot="5400000" flipH="1">
            <a:off x="5706187" y="2278914"/>
            <a:ext cx="956851" cy="1497033"/>
          </a:xfrm>
          <a:prstGeom prst="bentConnector4">
            <a:avLst>
              <a:gd name="adj1" fmla="val -23891"/>
              <a:gd name="adj2" fmla="val 115270"/>
            </a:avLst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hape 18"/>
          <p:cNvCxnSpPr>
            <a:stCxn id="15" idx="3"/>
          </p:cNvCxnSpPr>
          <p:nvPr/>
        </p:nvCxnSpPr>
        <p:spPr>
          <a:xfrm flipH="1">
            <a:off x="6933129" y="2549004"/>
            <a:ext cx="1499485" cy="1672084"/>
          </a:xfrm>
          <a:prstGeom prst="bentConnector4">
            <a:avLst>
              <a:gd name="adj1" fmla="val -15245"/>
              <a:gd name="adj2" fmla="val 82511"/>
            </a:avLst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AutoShape 14"/>
          <p:cNvSpPr>
            <a:spLocks noChangeArrowheads="1"/>
          </p:cNvSpPr>
          <p:nvPr/>
        </p:nvSpPr>
        <p:spPr bwMode="auto">
          <a:xfrm>
            <a:off x="6020304" y="1592152"/>
            <a:ext cx="1825650" cy="453183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72000" rIns="0" bIns="7200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cs typeface="Courier New" pitchFamily="49" charset="0"/>
              </a:rPr>
              <a:t>fact 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alibri" pitchFamily="34" charset="0"/>
              </a:rPr>
              <a:t>= 1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cxnSp>
        <p:nvCxnSpPr>
          <p:cNvPr id="21" name="Прямая со стрелкой 20"/>
          <p:cNvCxnSpPr>
            <a:endCxn id="20" idx="0"/>
          </p:cNvCxnSpPr>
          <p:nvPr/>
        </p:nvCxnSpPr>
        <p:spPr>
          <a:xfrm>
            <a:off x="6933129" y="1231211"/>
            <a:ext cx="0" cy="360941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AutoShape 14"/>
          <p:cNvSpPr>
            <a:spLocks noChangeArrowheads="1"/>
          </p:cNvSpPr>
          <p:nvPr/>
        </p:nvSpPr>
        <p:spPr bwMode="auto">
          <a:xfrm>
            <a:off x="6020304" y="3052672"/>
            <a:ext cx="1825650" cy="453183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72000" rIns="0" bIns="7200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cs typeface="Courier New" pitchFamily="49" charset="0"/>
              </a:rPr>
              <a:t>fact *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alibri" pitchFamily="34" charset="0"/>
              </a:rPr>
              <a:t>=  </a:t>
            </a:r>
            <a:r>
              <a:rPr lang="en-US" sz="2000" dirty="0" err="1">
                <a:cs typeface="Courier New" pitchFamily="49" charset="0"/>
              </a:rPr>
              <a:t>i</a:t>
            </a:r>
            <a:endParaRPr lang="ru-RU" sz="2000" dirty="0"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28596" y="1201707"/>
            <a:ext cx="3799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Найти факториал </a:t>
            </a:r>
            <a:r>
              <a:rPr lang="en-US" sz="2000" dirty="0"/>
              <a:t>n!</a:t>
            </a:r>
            <a:r>
              <a:rPr lang="ru-RU" sz="2000" dirty="0"/>
              <a:t>, т.е. произведение чисел от 1 до </a:t>
            </a:r>
            <a:r>
              <a:rPr lang="en-US" sz="2000" dirty="0"/>
              <a:t>n</a:t>
            </a:r>
            <a:r>
              <a:rPr lang="ru-RU" sz="2000" dirty="0"/>
              <a:t>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83568" y="2668850"/>
            <a:ext cx="38359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n! = 1 * 2 * ... * n</a:t>
            </a:r>
            <a:endParaRPr lang="ru-RU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571472" y="4221088"/>
            <a:ext cx="792961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0000"/>
            <a:r>
              <a:rPr lang="en-US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n = </a:t>
            </a:r>
            <a:r>
              <a:rPr lang="en-US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.Parse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Console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.ReadLine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defTabSz="450000"/>
            <a:r>
              <a:rPr lang="en-US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fact = 1;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  <a:p>
            <a:pPr defTabSz="450000"/>
            <a:r>
              <a:rPr 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1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&lt;= n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++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defTabSz="450000"/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defTabSz="450000"/>
            <a:r>
              <a:rPr lang="en-US" dirty="0">
                <a:latin typeface="Courier New" pitchFamily="49" charset="0"/>
                <a:cs typeface="Courier New" pitchFamily="49" charset="0"/>
              </a:rPr>
              <a:t>	fact *=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defTabSz="450000"/>
            <a:r>
              <a:rPr lang="en-GB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defTabSz="450000"/>
            <a:r>
              <a:rPr lang="en-GB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Console</a:t>
            </a:r>
            <a:r>
              <a:rPr lang="en-GB" dirty="0" err="1">
                <a:latin typeface="Courier New" pitchFamily="49" charset="0"/>
                <a:cs typeface="Courier New" pitchFamily="49" charset="0"/>
              </a:rPr>
              <a:t>.WriteLine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(n + </a:t>
            </a:r>
            <a:r>
              <a:rPr lang="en-GB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"! = "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 + fact);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>
          <a:xfrm>
            <a:off x="611560" y="3933056"/>
            <a:ext cx="792961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0000"/>
            <a:r>
              <a:rPr lang="en-US" sz="20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count = 0;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  <a:p>
            <a:pPr defTabSz="450000"/>
            <a:r>
              <a:rPr lang="en-US" sz="20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0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1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&lt;= n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++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defTabSz="450000"/>
            <a:r>
              <a:rPr lang="en-US" sz="20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defTabSz="450000"/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a = </a:t>
            </a:r>
            <a:r>
              <a:rPr lang="en-US" sz="20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.Parse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Console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.ReadLine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defTabSz="450000"/>
            <a:r>
              <a:rPr lang="en-US" sz="2000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20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(a &lt; 0)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  <a:p>
            <a:pPr defTabSz="450000"/>
            <a:r>
              <a:rPr lang="ru-RU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 count += 1;</a:t>
            </a:r>
          </a:p>
          <a:p>
            <a:pPr defTabSz="450000"/>
            <a:r>
              <a:rPr lang="en-GB" sz="20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defTabSz="450000"/>
            <a:r>
              <a:rPr lang="en-GB" sz="20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Console</a:t>
            </a:r>
            <a:r>
              <a:rPr lang="en-GB" sz="2000" dirty="0" err="1">
                <a:latin typeface="Courier New" pitchFamily="49" charset="0"/>
                <a:cs typeface="Courier New" pitchFamily="49" charset="0"/>
              </a:rPr>
              <a:t>.WriteLine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count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 </a:t>
            </a:r>
            <a:r>
              <a:rPr lang="ru-RU" sz="20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отрицательных чисел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Подсчет количества</a:t>
            </a:r>
            <a:r>
              <a:rPr lang="en-US" dirty="0"/>
              <a:t> </a:t>
            </a:r>
            <a:r>
              <a:rPr lang="ru-RU" dirty="0"/>
              <a:t>в цикле </a:t>
            </a:r>
            <a:r>
              <a:rPr lang="en-US" dirty="0"/>
              <a:t>FOR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E4FF-B573-43EC-9397-5A43ECE2EF9F}" type="slidenum">
              <a:rPr lang="ru-RU" smtClean="0"/>
              <a:pPr/>
              <a:t>66</a:t>
            </a:fld>
            <a:endParaRPr lang="ru-RU"/>
          </a:p>
        </p:txBody>
      </p:sp>
      <p:sp>
        <p:nvSpPr>
          <p:cNvPr id="15" name="AutoShape 10"/>
          <p:cNvSpPr>
            <a:spLocks noChangeArrowheads="1"/>
          </p:cNvSpPr>
          <p:nvPr/>
        </p:nvSpPr>
        <p:spPr bwMode="auto">
          <a:xfrm>
            <a:off x="5652120" y="1772816"/>
            <a:ext cx="2626484" cy="307777"/>
          </a:xfrm>
          <a:prstGeom prst="flowChartPreparation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err="1">
                <a:latin typeface="Calibri" pitchFamily="34" charset="0"/>
                <a:ea typeface="Times New Roman" pitchFamily="18" charset="0"/>
                <a:cs typeface="Calibri" pitchFamily="34" charset="0"/>
              </a:rPr>
              <a:t>i</a:t>
            </a:r>
            <a:r>
              <a:rPr lang="en-US" sz="20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ru-RU" sz="20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= </a:t>
            </a:r>
            <a:r>
              <a:rPr lang="en-US" sz="20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1; </a:t>
            </a:r>
            <a:r>
              <a:rPr lang="en-US" sz="2000" dirty="0" err="1">
                <a:latin typeface="Calibri" pitchFamily="34" charset="0"/>
                <a:ea typeface="Times New Roman" pitchFamily="18" charset="0"/>
                <a:cs typeface="Calibri" pitchFamily="34" charset="0"/>
              </a:rPr>
              <a:t>i</a:t>
            </a:r>
            <a:r>
              <a:rPr lang="en-US" sz="20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&lt;= n; </a:t>
            </a:r>
            <a:r>
              <a:rPr lang="en-US" sz="2000" dirty="0" err="1">
                <a:latin typeface="Calibri" pitchFamily="34" charset="0"/>
                <a:ea typeface="Times New Roman" pitchFamily="18" charset="0"/>
                <a:cs typeface="Calibri" pitchFamily="34" charset="0"/>
              </a:rPr>
              <a:t>i</a:t>
            </a:r>
            <a:r>
              <a:rPr lang="en-US" sz="20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++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Прямая со стрелкой 15"/>
          <p:cNvCxnSpPr>
            <a:stCxn id="20" idx="2"/>
            <a:endCxn id="15" idx="0"/>
          </p:cNvCxnSpPr>
          <p:nvPr/>
        </p:nvCxnSpPr>
        <p:spPr>
          <a:xfrm rot="16200000" flipH="1">
            <a:off x="6855210" y="1662664"/>
            <a:ext cx="219078" cy="1226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15" idx="2"/>
            <a:endCxn id="31" idx="1"/>
          </p:cNvCxnSpPr>
          <p:nvPr/>
        </p:nvCxnSpPr>
        <p:spPr>
          <a:xfrm rot="5400000">
            <a:off x="6808278" y="2236451"/>
            <a:ext cx="312943" cy="1226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hape 17"/>
          <p:cNvCxnSpPr>
            <a:endCxn id="15" idx="1"/>
          </p:cNvCxnSpPr>
          <p:nvPr/>
        </p:nvCxnSpPr>
        <p:spPr>
          <a:xfrm rot="5400000" flipH="1" flipV="1">
            <a:off x="4180894" y="2785866"/>
            <a:ext cx="2330387" cy="612066"/>
          </a:xfrm>
          <a:prstGeom prst="bentConnector2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hape 18"/>
          <p:cNvCxnSpPr>
            <a:stCxn id="15" idx="3"/>
          </p:cNvCxnSpPr>
          <p:nvPr/>
        </p:nvCxnSpPr>
        <p:spPr>
          <a:xfrm flipH="1">
            <a:off x="6948264" y="1926705"/>
            <a:ext cx="1330340" cy="2824570"/>
          </a:xfrm>
          <a:prstGeom prst="bentConnector4">
            <a:avLst>
              <a:gd name="adj1" fmla="val -17184"/>
              <a:gd name="adj2" fmla="val 91248"/>
            </a:avLst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AutoShape 14"/>
          <p:cNvSpPr>
            <a:spLocks noChangeArrowheads="1"/>
          </p:cNvSpPr>
          <p:nvPr/>
        </p:nvSpPr>
        <p:spPr bwMode="auto">
          <a:xfrm>
            <a:off x="6051311" y="1245961"/>
            <a:ext cx="1825650" cy="307777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000" dirty="0">
                <a:cs typeface="Courier New" pitchFamily="49" charset="0"/>
              </a:rPr>
              <a:t>с</a:t>
            </a:r>
            <a:r>
              <a:rPr lang="en-US" sz="2000" dirty="0" err="1">
                <a:cs typeface="Courier New" pitchFamily="49" charset="0"/>
              </a:rPr>
              <a:t>ount</a:t>
            </a:r>
            <a:r>
              <a:rPr lang="en-US" sz="2000" dirty="0">
                <a:cs typeface="Courier New" pitchFamily="49" charset="0"/>
              </a:rPr>
              <a:t> = 0</a:t>
            </a:r>
          </a:p>
        </p:txBody>
      </p:sp>
      <p:cxnSp>
        <p:nvCxnSpPr>
          <p:cNvPr id="21" name="Прямая со стрелкой 20"/>
          <p:cNvCxnSpPr>
            <a:endCxn id="20" idx="0"/>
          </p:cNvCxnSpPr>
          <p:nvPr/>
        </p:nvCxnSpPr>
        <p:spPr>
          <a:xfrm rot="5400000">
            <a:off x="6844177" y="1126002"/>
            <a:ext cx="239918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AutoShape 14"/>
          <p:cNvSpPr>
            <a:spLocks noChangeArrowheads="1"/>
          </p:cNvSpPr>
          <p:nvPr/>
        </p:nvSpPr>
        <p:spPr bwMode="auto">
          <a:xfrm>
            <a:off x="5292080" y="3501008"/>
            <a:ext cx="1334468" cy="307777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cs typeface="Courier New" pitchFamily="49" charset="0"/>
              </a:rPr>
              <a:t>с</a:t>
            </a:r>
            <a:r>
              <a:rPr lang="en-US" sz="2000" dirty="0" err="1">
                <a:cs typeface="Courier New" pitchFamily="49" charset="0"/>
              </a:rPr>
              <a:t>ount</a:t>
            </a:r>
            <a:r>
              <a:rPr lang="en-US" sz="2000" dirty="0">
                <a:cs typeface="Courier New" pitchFamily="49" charset="0"/>
              </a:rPr>
              <a:t> </a:t>
            </a:r>
            <a:r>
              <a:rPr lang="ru-RU" sz="2000" dirty="0">
                <a:cs typeface="Courier New" pitchFamily="49" charset="0"/>
              </a:rPr>
              <a:t>+</a:t>
            </a:r>
            <a:r>
              <a:rPr lang="en-US" sz="2000" dirty="0">
                <a:cs typeface="Courier New" pitchFamily="49" charset="0"/>
              </a:rPr>
              <a:t>= 1</a:t>
            </a:r>
            <a:endParaRPr lang="ru-RU" sz="2000" dirty="0"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28596" y="1201707"/>
            <a:ext cx="37273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Пользователь вводит </a:t>
            </a:r>
            <a:r>
              <a:rPr lang="en-US" sz="2000" dirty="0"/>
              <a:t>n </a:t>
            </a:r>
            <a:r>
              <a:rPr lang="ru-RU" sz="2000" dirty="0"/>
              <a:t>целых чисел. Необходимо проверить, сколько среди них отрицательных.</a:t>
            </a:r>
          </a:p>
        </p:txBody>
      </p:sp>
      <p:sp>
        <p:nvSpPr>
          <p:cNvPr id="31" name="AutoShape 14"/>
          <p:cNvSpPr>
            <a:spLocks noChangeArrowheads="1"/>
          </p:cNvSpPr>
          <p:nvPr/>
        </p:nvSpPr>
        <p:spPr bwMode="auto">
          <a:xfrm>
            <a:off x="6051311" y="2393536"/>
            <a:ext cx="1825650" cy="307777"/>
          </a:xfrm>
          <a:prstGeom prst="flowChartInputOutpu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Ввод 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a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Блок-схема: решение 33"/>
          <p:cNvSpPr/>
          <p:nvPr/>
        </p:nvSpPr>
        <p:spPr>
          <a:xfrm>
            <a:off x="6160850" y="2977744"/>
            <a:ext cx="1606572" cy="528650"/>
          </a:xfrm>
          <a:prstGeom prst="flowChartDecision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/>
              <a:t>a &lt; 0</a:t>
            </a:r>
            <a:endParaRPr lang="ru-RU" sz="2000" dirty="0"/>
          </a:p>
        </p:txBody>
      </p:sp>
      <p:cxnSp>
        <p:nvCxnSpPr>
          <p:cNvPr id="36" name="Прямая со стрелкой 35"/>
          <p:cNvCxnSpPr>
            <a:stCxn id="31" idx="4"/>
            <a:endCxn id="34" idx="0"/>
          </p:cNvCxnSpPr>
          <p:nvPr/>
        </p:nvCxnSpPr>
        <p:spPr>
          <a:xfrm rot="5400000">
            <a:off x="6825921" y="2839528"/>
            <a:ext cx="276431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Соединительная линия уступом 42"/>
          <p:cNvCxnSpPr>
            <a:stCxn id="34" idx="3"/>
            <a:endCxn id="22" idx="2"/>
          </p:cNvCxnSpPr>
          <p:nvPr/>
        </p:nvCxnSpPr>
        <p:spPr>
          <a:xfrm flipH="1">
            <a:off x="5959314" y="3242069"/>
            <a:ext cx="1808108" cy="566716"/>
          </a:xfrm>
          <a:prstGeom prst="bentConnector4">
            <a:avLst>
              <a:gd name="adj1" fmla="val -12643"/>
              <a:gd name="adj2" fmla="val 140338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hape 55"/>
          <p:cNvCxnSpPr>
            <a:stCxn id="34" idx="1"/>
            <a:endCxn id="22" idx="0"/>
          </p:cNvCxnSpPr>
          <p:nvPr/>
        </p:nvCxnSpPr>
        <p:spPr>
          <a:xfrm rot="10800000" flipV="1">
            <a:off x="5959314" y="3242068"/>
            <a:ext cx="201536" cy="258939"/>
          </a:xfrm>
          <a:prstGeom prst="bentConnector2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5798172" y="2831693"/>
            <a:ext cx="5111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да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7660335" y="2831693"/>
            <a:ext cx="568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/>
              <a:t>нет</a:t>
            </a: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6948264" y="4041068"/>
            <a:ext cx="0" cy="21602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>
            <a:off x="5040052" y="4257092"/>
            <a:ext cx="1908212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Вложенные циклы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E4FF-B573-43EC-9397-5A43ECE2EF9F}" type="slidenum">
              <a:rPr lang="ru-RU" smtClean="0"/>
              <a:pPr/>
              <a:t>67</a:t>
            </a:fld>
            <a:endParaRPr lang="ru-RU"/>
          </a:p>
        </p:txBody>
      </p:sp>
      <p:sp>
        <p:nvSpPr>
          <p:cNvPr id="8" name="AutoShape 14"/>
          <p:cNvSpPr>
            <a:spLocks noChangeArrowheads="1"/>
          </p:cNvSpPr>
          <p:nvPr/>
        </p:nvSpPr>
        <p:spPr bwMode="auto">
          <a:xfrm>
            <a:off x="5967970" y="3789040"/>
            <a:ext cx="2268252" cy="593902"/>
          </a:xfrm>
          <a:prstGeom prst="parallelogram">
            <a:avLst>
              <a:gd name="adj" fmla="val 90942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36000" rIns="0" bIns="3600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cs typeface="Courier New" pitchFamily="49" charset="0"/>
              </a:rPr>
              <a:t>Вывод </a:t>
            </a:r>
            <a:r>
              <a:rPr lang="en-US" sz="2000" dirty="0">
                <a:cs typeface="Courier New" pitchFamily="49" charset="0"/>
              </a:rPr>
              <a:t>a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9" name="AutoShape 10"/>
          <p:cNvSpPr>
            <a:spLocks noChangeArrowheads="1"/>
          </p:cNvSpPr>
          <p:nvPr/>
        </p:nvSpPr>
        <p:spPr bwMode="auto">
          <a:xfrm>
            <a:off x="5607930" y="2611088"/>
            <a:ext cx="2996518" cy="453183"/>
          </a:xfrm>
          <a:prstGeom prst="flowChartPreparation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72000" rIns="0" bIns="7200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cs typeface="Courier New" pitchFamily="49" charset="0"/>
              </a:rPr>
              <a:t>j</a:t>
            </a:r>
            <a:r>
              <a:rPr lang="ru-RU" sz="2000" dirty="0">
                <a:cs typeface="Courier New" pitchFamily="49" charset="0"/>
              </a:rPr>
              <a:t> = </a:t>
            </a:r>
            <a:r>
              <a:rPr lang="en-US" sz="2000" dirty="0">
                <a:cs typeface="Courier New" pitchFamily="49" charset="0"/>
              </a:rPr>
              <a:t>1</a:t>
            </a:r>
            <a:r>
              <a:rPr lang="ru-RU" sz="2000" dirty="0">
                <a:cs typeface="Courier New" pitchFamily="49" charset="0"/>
              </a:rPr>
              <a:t> </a:t>
            </a:r>
            <a:r>
              <a:rPr lang="en-US" sz="2000" dirty="0">
                <a:cs typeface="Courier New" pitchFamily="49" charset="0"/>
              </a:rPr>
              <a:t>To 6</a:t>
            </a:r>
            <a:endParaRPr kumimoji="0" lang="ru-RU" sz="2000" i="0" u="none" strike="noStrike" cap="none" normalizeH="0" baseline="0" dirty="0">
              <a:ln>
                <a:noFill/>
              </a:ln>
              <a:effectLst/>
              <a:cs typeface="Courier New" pitchFamily="49" charset="0"/>
            </a:endParaRPr>
          </a:p>
        </p:txBody>
      </p:sp>
      <p:cxnSp>
        <p:nvCxnSpPr>
          <p:cNvPr id="10" name="Прямая со стрелкой 9"/>
          <p:cNvCxnSpPr>
            <a:stCxn id="46" idx="2"/>
            <a:endCxn id="9" idx="0"/>
          </p:cNvCxnSpPr>
          <p:nvPr/>
        </p:nvCxnSpPr>
        <p:spPr>
          <a:xfrm rot="5400000">
            <a:off x="6967651" y="2472549"/>
            <a:ext cx="277077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26" idx="2"/>
            <a:endCxn id="8" idx="0"/>
          </p:cNvCxnSpPr>
          <p:nvPr/>
        </p:nvCxnSpPr>
        <p:spPr>
          <a:xfrm>
            <a:off x="7096819" y="3592761"/>
            <a:ext cx="5277" cy="196279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hape 11"/>
          <p:cNvCxnSpPr>
            <a:stCxn id="8" idx="4"/>
            <a:endCxn id="9" idx="1"/>
          </p:cNvCxnSpPr>
          <p:nvPr/>
        </p:nvCxnSpPr>
        <p:spPr>
          <a:xfrm rot="5400000" flipH="1">
            <a:off x="5582382" y="2863228"/>
            <a:ext cx="1545262" cy="1494166"/>
          </a:xfrm>
          <a:prstGeom prst="bentConnector4">
            <a:avLst>
              <a:gd name="adj1" fmla="val -14794"/>
              <a:gd name="adj2" fmla="val 115300"/>
            </a:avLst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hape 12"/>
          <p:cNvCxnSpPr>
            <a:stCxn id="9" idx="3"/>
            <a:endCxn id="46" idx="1"/>
          </p:cNvCxnSpPr>
          <p:nvPr/>
        </p:nvCxnSpPr>
        <p:spPr>
          <a:xfrm flipH="1" flipV="1">
            <a:off x="5607930" y="2107420"/>
            <a:ext cx="2996518" cy="730260"/>
          </a:xfrm>
          <a:prstGeom prst="bentConnector5">
            <a:avLst>
              <a:gd name="adj1" fmla="val -4577"/>
              <a:gd name="adj2" fmla="val -274088"/>
              <a:gd name="adj3" fmla="val 115707"/>
            </a:avLst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AutoShape 10"/>
          <p:cNvSpPr>
            <a:spLocks noChangeArrowheads="1"/>
          </p:cNvSpPr>
          <p:nvPr/>
        </p:nvSpPr>
        <p:spPr bwMode="auto">
          <a:xfrm>
            <a:off x="5607930" y="1880828"/>
            <a:ext cx="2996518" cy="453183"/>
          </a:xfrm>
          <a:prstGeom prst="flowChartPreparation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72000" rIns="0" bIns="720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alibri" pitchFamily="34" charset="0"/>
              </a:rPr>
              <a:t>i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alibri" pitchFamily="34" charset="0"/>
              </a:rPr>
              <a:t>= 1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alibri" pitchFamily="34" charset="0"/>
              </a:rPr>
              <a:t> To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alibri" pitchFamily="34" charset="0"/>
              </a:rPr>
              <a:t> 5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cxnSp>
        <p:nvCxnSpPr>
          <p:cNvPr id="49" name="Прямая со стрелкой 48"/>
          <p:cNvCxnSpPr>
            <a:stCxn id="21" idx="2"/>
            <a:endCxn id="46" idx="0"/>
          </p:cNvCxnSpPr>
          <p:nvPr/>
        </p:nvCxnSpPr>
        <p:spPr>
          <a:xfrm flipH="1">
            <a:off x="7106189" y="1527629"/>
            <a:ext cx="1184" cy="353199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hape 53"/>
          <p:cNvCxnSpPr>
            <a:stCxn id="46" idx="3"/>
          </p:cNvCxnSpPr>
          <p:nvPr/>
        </p:nvCxnSpPr>
        <p:spPr>
          <a:xfrm flipH="1">
            <a:off x="7084094" y="2107420"/>
            <a:ext cx="1520354" cy="3229792"/>
          </a:xfrm>
          <a:prstGeom prst="bentConnector4">
            <a:avLst>
              <a:gd name="adj1" fmla="val -19246"/>
              <a:gd name="adj2" fmla="val 91445"/>
            </a:avLst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28596" y="1052736"/>
            <a:ext cx="7959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Вывести таблицу (матрицу)</a:t>
            </a:r>
            <a:r>
              <a:rPr lang="en-US" sz="2000" dirty="0"/>
              <a:t> </a:t>
            </a:r>
            <a:r>
              <a:rPr lang="ru-RU" sz="2000" dirty="0"/>
              <a:t>по образцу: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467544" y="3609020"/>
            <a:ext cx="792961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0000"/>
            <a:r>
              <a:rPr lang="en-US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 = 1;</a:t>
            </a:r>
          </a:p>
          <a:p>
            <a:pPr defTabSz="450000"/>
            <a:r>
              <a:rPr 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1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&lt;= 5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++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defTabSz="450000"/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  <a:p>
            <a:pPr defTabSz="450000"/>
            <a:r>
              <a:rPr lang="ru-RU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j = 1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j &lt;= 6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j++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defTabSz="450000"/>
            <a:r>
              <a:rPr lang="ru-RU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defTabSz="450000"/>
            <a:r>
              <a:rPr lang="en-GB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Console</a:t>
            </a:r>
            <a:r>
              <a:rPr lang="en-GB" dirty="0" err="1">
                <a:latin typeface="Courier New" pitchFamily="49" charset="0"/>
                <a:cs typeface="Courier New" pitchFamily="49" charset="0"/>
              </a:rPr>
              <a:t>.Write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"\t"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defTabSz="450000"/>
            <a:r>
              <a:rPr lang="en-US" dirty="0">
                <a:latin typeface="Courier New" pitchFamily="49" charset="0"/>
                <a:cs typeface="Courier New" pitchFamily="49" charset="0"/>
              </a:rPr>
              <a:t>        a += 1;</a:t>
            </a:r>
          </a:p>
          <a:p>
            <a:pPr defTabSz="450000"/>
            <a:r>
              <a:rPr lang="ru-RU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defTabSz="450000"/>
            <a:r>
              <a:rPr lang="en-GB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Console</a:t>
            </a:r>
            <a:r>
              <a:rPr lang="en-GB" dirty="0" err="1">
                <a:latin typeface="Courier New" pitchFamily="49" charset="0"/>
                <a:cs typeface="Courier New" pitchFamily="49" charset="0"/>
              </a:rPr>
              <a:t>.WriteLine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defTabSz="450000"/>
            <a:r>
              <a:rPr lang="en-GB" dirty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755576" y="1700808"/>
          <a:ext cx="3657600" cy="157162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ru-RU" sz="2000" b="0" i="0" u="none" strike="noStrike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ru-RU" sz="2000" b="0" i="0" u="none" strike="noStrike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ru-RU" sz="2000" b="0" i="0" u="none" strike="noStrike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4</a:t>
                      </a:r>
                      <a:endParaRPr lang="ru-RU" sz="2000" b="0" i="0" u="none" strike="noStrike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  <a:endParaRPr lang="ru-RU" sz="2000" b="0" i="0" u="none" strike="noStrike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6</a:t>
                      </a:r>
                      <a:endParaRPr lang="ru-RU" sz="2000" b="0" i="0" u="none" strike="noStrike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7</a:t>
                      </a:r>
                      <a:endParaRPr lang="ru-RU" sz="2000" b="0" i="0" u="none" strike="noStrike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8</a:t>
                      </a:r>
                      <a:endParaRPr lang="ru-RU" sz="2000" b="0" i="0" u="none" strike="noStrike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9</a:t>
                      </a:r>
                      <a:endParaRPr lang="ru-RU" sz="2000" b="0" i="0" u="none" strike="noStrike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</a:t>
                      </a:r>
                      <a:endParaRPr lang="ru-RU" sz="2000" b="0" i="0" u="none" strike="noStrike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11</a:t>
                      </a:r>
                      <a:endParaRPr lang="ru-RU" sz="2000" b="0" i="0" u="none" strike="noStrike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12</a:t>
                      </a:r>
                      <a:endParaRPr lang="ru-RU" sz="2000" b="0" i="0" u="none" strike="noStrike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13</a:t>
                      </a:r>
                      <a:endParaRPr lang="ru-RU" sz="2000" b="0" i="0" u="none" strike="noStrike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14</a:t>
                      </a:r>
                      <a:endParaRPr lang="ru-RU" sz="2000" b="0" i="0" u="none" strike="noStrike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15</a:t>
                      </a:r>
                      <a:endParaRPr lang="ru-RU" sz="2000" b="0" i="0" u="none" strike="noStrike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16</a:t>
                      </a:r>
                      <a:endParaRPr lang="ru-RU" sz="2000" b="0" i="0" u="none" strike="noStrike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17</a:t>
                      </a:r>
                      <a:endParaRPr lang="ru-RU" sz="2000" b="0" i="0" u="none" strike="noStrike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18</a:t>
                      </a:r>
                      <a:endParaRPr lang="ru-RU" sz="2000" b="0" i="0" u="none" strike="noStrike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19</a:t>
                      </a:r>
                      <a:endParaRPr lang="ru-RU" sz="2000" b="0" i="0" u="none" strike="noStrike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20</a:t>
                      </a:r>
                      <a:endParaRPr lang="ru-RU" sz="2000" b="0" i="0" u="none" strike="noStrike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21</a:t>
                      </a:r>
                      <a:endParaRPr lang="ru-RU" sz="2000" b="0" i="0" u="none" strike="noStrike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22</a:t>
                      </a:r>
                      <a:endParaRPr lang="ru-RU" sz="2000" b="0" i="0" u="none" strike="noStrike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23</a:t>
                      </a:r>
                      <a:endParaRPr lang="ru-RU" sz="2000" b="0" i="0" u="none" strike="noStrike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24</a:t>
                      </a:r>
                      <a:endParaRPr lang="ru-RU" sz="2000" b="0" i="0" u="none" strike="noStrike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25</a:t>
                      </a:r>
                      <a:endParaRPr lang="ru-RU" sz="2000" b="0" i="0" u="none" strike="noStrike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26</a:t>
                      </a:r>
                      <a:endParaRPr lang="ru-RU" sz="2000" b="0" i="0" u="none" strike="noStrike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27</a:t>
                      </a:r>
                      <a:endParaRPr lang="ru-RU" sz="2000" b="0" i="0" u="none" strike="noStrike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28</a:t>
                      </a:r>
                      <a:endParaRPr lang="ru-RU" sz="2000" b="0" i="0" u="none" strike="noStrike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29</a:t>
                      </a:r>
                      <a:endParaRPr lang="ru-RU" sz="2000" b="0" i="0" u="none" strike="noStrike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30</a:t>
                      </a:r>
                      <a:endParaRPr lang="ru-RU" sz="2000" b="0" i="0" u="none" strike="noStrike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1" name="AutoShape 14"/>
          <p:cNvSpPr>
            <a:spLocks noChangeArrowheads="1"/>
          </p:cNvSpPr>
          <p:nvPr/>
        </p:nvSpPr>
        <p:spPr bwMode="auto">
          <a:xfrm>
            <a:off x="6194548" y="1219852"/>
            <a:ext cx="1825650" cy="307777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>
                <a:cs typeface="Courier New" pitchFamily="49" charset="0"/>
              </a:rPr>
              <a:t>a = 1</a:t>
            </a:r>
          </a:p>
        </p:txBody>
      </p:sp>
      <p:cxnSp>
        <p:nvCxnSpPr>
          <p:cNvPr id="22" name="Прямая со стрелкой 21"/>
          <p:cNvCxnSpPr>
            <a:endCxn id="21" idx="0"/>
          </p:cNvCxnSpPr>
          <p:nvPr/>
        </p:nvCxnSpPr>
        <p:spPr>
          <a:xfrm rot="5400000">
            <a:off x="6987414" y="1099893"/>
            <a:ext cx="239918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AutoShape 14"/>
          <p:cNvSpPr>
            <a:spLocks noChangeArrowheads="1"/>
          </p:cNvSpPr>
          <p:nvPr/>
        </p:nvSpPr>
        <p:spPr bwMode="auto">
          <a:xfrm>
            <a:off x="6183994" y="3284984"/>
            <a:ext cx="1825650" cy="307777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>
                <a:cs typeface="Courier New" pitchFamily="49" charset="0"/>
              </a:rPr>
              <a:t>a = 1</a:t>
            </a:r>
          </a:p>
        </p:txBody>
      </p:sp>
      <p:cxnSp>
        <p:nvCxnSpPr>
          <p:cNvPr id="27" name="Прямая со стрелкой 26"/>
          <p:cNvCxnSpPr>
            <a:stCxn id="9" idx="2"/>
            <a:endCxn id="26" idx="0"/>
          </p:cNvCxnSpPr>
          <p:nvPr/>
        </p:nvCxnSpPr>
        <p:spPr>
          <a:xfrm flipH="1">
            <a:off x="7096819" y="3064271"/>
            <a:ext cx="9370" cy="220713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Вложенные циклы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E4FF-B573-43EC-9397-5A43ECE2EF9F}" type="slidenum">
              <a:rPr lang="ru-RU" smtClean="0"/>
              <a:pPr/>
              <a:t>68</a:t>
            </a:fld>
            <a:endParaRPr lang="ru-RU"/>
          </a:p>
        </p:txBody>
      </p:sp>
      <p:sp>
        <p:nvSpPr>
          <p:cNvPr id="8" name="AutoShape 14"/>
          <p:cNvSpPr>
            <a:spLocks noChangeArrowheads="1"/>
          </p:cNvSpPr>
          <p:nvPr/>
        </p:nvSpPr>
        <p:spPr bwMode="auto">
          <a:xfrm>
            <a:off x="5392967" y="2783658"/>
            <a:ext cx="3368356" cy="557105"/>
          </a:xfrm>
          <a:prstGeom prst="parallelogram">
            <a:avLst>
              <a:gd name="adj" fmla="val 90942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36000" rIns="0" bIns="3600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cs typeface="Courier New" pitchFamily="49" charset="0"/>
              </a:rPr>
              <a:t>Вывод </a:t>
            </a:r>
            <a:r>
              <a:rPr lang="en-US" sz="2000" dirty="0" err="1">
                <a:cs typeface="Courier New" pitchFamily="49" charset="0"/>
              </a:rPr>
              <a:t>i</a:t>
            </a:r>
            <a:r>
              <a:rPr lang="en-US" sz="2000" dirty="0">
                <a:cs typeface="Courier New" pitchFamily="49" charset="0"/>
              </a:rPr>
              <a:t> + (j – 1) * 5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9" name="AutoShape 10"/>
          <p:cNvSpPr>
            <a:spLocks noChangeArrowheads="1"/>
          </p:cNvSpPr>
          <p:nvPr/>
        </p:nvSpPr>
        <p:spPr bwMode="auto">
          <a:xfrm>
            <a:off x="5580112" y="2024456"/>
            <a:ext cx="2996518" cy="453183"/>
          </a:xfrm>
          <a:prstGeom prst="flowChartPreparation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72000" rIns="0" bIns="7200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cs typeface="Courier New" pitchFamily="49" charset="0"/>
              </a:rPr>
              <a:t>j</a:t>
            </a:r>
            <a:r>
              <a:rPr lang="ru-RU" sz="2000" dirty="0">
                <a:cs typeface="Courier New" pitchFamily="49" charset="0"/>
              </a:rPr>
              <a:t> = </a:t>
            </a:r>
            <a:r>
              <a:rPr lang="en-US" sz="2000" dirty="0">
                <a:cs typeface="Courier New" pitchFamily="49" charset="0"/>
              </a:rPr>
              <a:t>1</a:t>
            </a:r>
            <a:r>
              <a:rPr lang="ru-RU" sz="2000" dirty="0">
                <a:cs typeface="Courier New" pitchFamily="49" charset="0"/>
              </a:rPr>
              <a:t> </a:t>
            </a:r>
            <a:r>
              <a:rPr lang="en-US" sz="2000" dirty="0">
                <a:cs typeface="Courier New" pitchFamily="49" charset="0"/>
              </a:rPr>
              <a:t>To 6</a:t>
            </a:r>
            <a:endParaRPr kumimoji="0" lang="ru-RU" sz="2000" i="0" u="none" strike="noStrike" cap="none" normalizeH="0" baseline="0" dirty="0">
              <a:ln>
                <a:noFill/>
              </a:ln>
              <a:effectLst/>
              <a:cs typeface="Courier New" pitchFamily="49" charset="0"/>
            </a:endParaRPr>
          </a:p>
        </p:txBody>
      </p:sp>
      <p:cxnSp>
        <p:nvCxnSpPr>
          <p:cNvPr id="10" name="Прямая со стрелкой 9"/>
          <p:cNvCxnSpPr>
            <a:stCxn id="46" idx="2"/>
            <a:endCxn id="9" idx="0"/>
          </p:cNvCxnSpPr>
          <p:nvPr/>
        </p:nvCxnSpPr>
        <p:spPr>
          <a:xfrm rot="5400000">
            <a:off x="6939833" y="1885917"/>
            <a:ext cx="277077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9" idx="2"/>
            <a:endCxn id="8" idx="0"/>
          </p:cNvCxnSpPr>
          <p:nvPr/>
        </p:nvCxnSpPr>
        <p:spPr>
          <a:xfrm flipH="1">
            <a:off x="7077145" y="2477639"/>
            <a:ext cx="1226" cy="306019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hape 11"/>
          <p:cNvCxnSpPr>
            <a:stCxn id="8" idx="4"/>
            <a:endCxn id="9" idx="1"/>
          </p:cNvCxnSpPr>
          <p:nvPr/>
        </p:nvCxnSpPr>
        <p:spPr>
          <a:xfrm rot="5400000" flipH="1">
            <a:off x="5783771" y="2047390"/>
            <a:ext cx="1089715" cy="1497033"/>
          </a:xfrm>
          <a:prstGeom prst="bentConnector4">
            <a:avLst>
              <a:gd name="adj1" fmla="val -20978"/>
              <a:gd name="adj2" fmla="val 127771"/>
            </a:avLst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hape 12"/>
          <p:cNvCxnSpPr>
            <a:stCxn id="9" idx="3"/>
            <a:endCxn id="46" idx="1"/>
          </p:cNvCxnSpPr>
          <p:nvPr/>
        </p:nvCxnSpPr>
        <p:spPr>
          <a:xfrm flipH="1" flipV="1">
            <a:off x="5580112" y="1520788"/>
            <a:ext cx="2996518" cy="730260"/>
          </a:xfrm>
          <a:prstGeom prst="bentConnector5">
            <a:avLst>
              <a:gd name="adj1" fmla="val -7629"/>
              <a:gd name="adj2" fmla="val -211480"/>
              <a:gd name="adj3" fmla="val 115707"/>
            </a:avLst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AutoShape 10"/>
          <p:cNvSpPr>
            <a:spLocks noChangeArrowheads="1"/>
          </p:cNvSpPr>
          <p:nvPr/>
        </p:nvSpPr>
        <p:spPr bwMode="auto">
          <a:xfrm>
            <a:off x="5580112" y="1294196"/>
            <a:ext cx="2996518" cy="453183"/>
          </a:xfrm>
          <a:prstGeom prst="flowChartPreparation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72000" rIns="0" bIns="720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alibri" pitchFamily="34" charset="0"/>
              </a:rPr>
              <a:t>i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alibri" pitchFamily="34" charset="0"/>
              </a:rPr>
              <a:t>= 1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alibri" pitchFamily="34" charset="0"/>
              </a:rPr>
              <a:t> To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alibri" pitchFamily="34" charset="0"/>
              </a:rPr>
              <a:t> 5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cxnSp>
        <p:nvCxnSpPr>
          <p:cNvPr id="49" name="Прямая со стрелкой 48"/>
          <p:cNvCxnSpPr>
            <a:endCxn id="46" idx="0"/>
          </p:cNvCxnSpPr>
          <p:nvPr/>
        </p:nvCxnSpPr>
        <p:spPr>
          <a:xfrm rot="5400000">
            <a:off x="6903682" y="1119144"/>
            <a:ext cx="349741" cy="362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hape 53"/>
          <p:cNvCxnSpPr>
            <a:stCxn id="46" idx="3"/>
          </p:cNvCxnSpPr>
          <p:nvPr/>
        </p:nvCxnSpPr>
        <p:spPr>
          <a:xfrm flipH="1">
            <a:off x="7077144" y="1520788"/>
            <a:ext cx="1499486" cy="2819376"/>
          </a:xfrm>
          <a:prstGeom prst="bentConnector4">
            <a:avLst>
              <a:gd name="adj1" fmla="val -26903"/>
              <a:gd name="adj2" fmla="val 87882"/>
            </a:avLst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28596" y="1052736"/>
            <a:ext cx="7959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Вывести таблицу (матрицу)</a:t>
            </a:r>
            <a:r>
              <a:rPr lang="en-US" sz="2000" dirty="0"/>
              <a:t> </a:t>
            </a:r>
            <a:r>
              <a:rPr lang="ru-RU" sz="2000" dirty="0"/>
              <a:t>по образцу:</a:t>
            </a:r>
            <a:endParaRPr lang="en-US" sz="2000" dirty="0"/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1151620" y="1736812"/>
          <a:ext cx="3132348" cy="1490950"/>
        </p:xfrm>
        <a:graphic>
          <a:graphicData uri="http://schemas.openxmlformats.org/drawingml/2006/table">
            <a:tbl>
              <a:tblPr firstRow="1" firstCol="1">
                <a:tableStyleId>{5940675A-B579-460E-94D1-54222C63F5DA}</a:tableStyleId>
              </a:tblPr>
              <a:tblGrid>
                <a:gridCol w="5220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2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20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20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20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20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8190"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marL="90000" marR="9000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6</a:t>
                      </a:r>
                    </a:p>
                  </a:txBody>
                  <a:tcPr marL="90000" marR="9000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11</a:t>
                      </a:r>
                    </a:p>
                  </a:txBody>
                  <a:tcPr marL="90000" marR="9000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16</a:t>
                      </a:r>
                    </a:p>
                  </a:txBody>
                  <a:tcPr marL="90000" marR="9000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21</a:t>
                      </a:r>
                    </a:p>
                  </a:txBody>
                  <a:tcPr marL="90000" marR="9000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26</a:t>
                      </a:r>
                      <a:endParaRPr lang="ru-RU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190"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</a:p>
                  </a:txBody>
                  <a:tcPr marL="90000" marR="9000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7</a:t>
                      </a:r>
                    </a:p>
                  </a:txBody>
                  <a:tcPr marL="90000" marR="9000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12</a:t>
                      </a:r>
                    </a:p>
                  </a:txBody>
                  <a:tcPr marL="90000" marR="9000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17</a:t>
                      </a:r>
                    </a:p>
                  </a:txBody>
                  <a:tcPr marL="90000" marR="9000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22</a:t>
                      </a:r>
                    </a:p>
                  </a:txBody>
                  <a:tcPr marL="90000" marR="9000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27</a:t>
                      </a:r>
                      <a:endParaRPr lang="ru-RU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190"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</a:p>
                  </a:txBody>
                  <a:tcPr marL="90000" marR="9000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8</a:t>
                      </a:r>
                    </a:p>
                  </a:txBody>
                  <a:tcPr marL="90000" marR="9000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13</a:t>
                      </a:r>
                    </a:p>
                  </a:txBody>
                  <a:tcPr marL="90000" marR="9000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18</a:t>
                      </a:r>
                    </a:p>
                  </a:txBody>
                  <a:tcPr marL="90000" marR="9000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23</a:t>
                      </a:r>
                    </a:p>
                  </a:txBody>
                  <a:tcPr marL="90000" marR="9000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28</a:t>
                      </a:r>
                      <a:endParaRPr lang="ru-RU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190"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4</a:t>
                      </a:r>
                    </a:p>
                  </a:txBody>
                  <a:tcPr marL="90000" marR="9000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9</a:t>
                      </a:r>
                    </a:p>
                  </a:txBody>
                  <a:tcPr marL="90000" marR="9000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14</a:t>
                      </a:r>
                    </a:p>
                  </a:txBody>
                  <a:tcPr marL="90000" marR="9000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19</a:t>
                      </a:r>
                    </a:p>
                  </a:txBody>
                  <a:tcPr marL="90000" marR="9000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24</a:t>
                      </a:r>
                    </a:p>
                  </a:txBody>
                  <a:tcPr marL="90000" marR="9000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29</a:t>
                      </a:r>
                      <a:endParaRPr lang="ru-RU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8190"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</a:p>
                  </a:txBody>
                  <a:tcPr marL="90000" marR="9000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</a:t>
                      </a:r>
                    </a:p>
                  </a:txBody>
                  <a:tcPr marL="90000" marR="9000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15</a:t>
                      </a:r>
                    </a:p>
                  </a:txBody>
                  <a:tcPr marL="90000" marR="9000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20</a:t>
                      </a:r>
                    </a:p>
                  </a:txBody>
                  <a:tcPr marL="90000" marR="9000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25</a:t>
                      </a:r>
                    </a:p>
                  </a:txBody>
                  <a:tcPr marL="90000" marR="9000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30</a:t>
                      </a:r>
                      <a:endParaRPr lang="ru-RU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611560" y="3843042"/>
            <a:ext cx="792961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0000"/>
            <a:r>
              <a:rPr lang="en-US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n = </a:t>
            </a:r>
            <a:r>
              <a:rPr lang="en-US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.Parse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Console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.ReadLine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defTabSz="450000"/>
            <a:r>
              <a:rPr 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1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&lt;= 5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++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defTabSz="450000"/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  <a:p>
            <a:pPr defTabSz="450000"/>
            <a:r>
              <a:rPr lang="ru-RU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j = 1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j &lt;= 6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j++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defTabSz="450000"/>
            <a:r>
              <a:rPr lang="ru-RU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defTabSz="450000"/>
            <a:r>
              <a:rPr lang="en-US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+ (j – 1) * 5;</a:t>
            </a:r>
          </a:p>
          <a:p>
            <a:pPr defTabSz="450000"/>
            <a:r>
              <a:rPr lang="en-US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Console</a:t>
            </a:r>
            <a:r>
              <a:rPr lang="en-GB" dirty="0" err="1">
                <a:latin typeface="Courier New" pitchFamily="49" charset="0"/>
                <a:cs typeface="Courier New" pitchFamily="49" charset="0"/>
              </a:rPr>
              <a:t>.Write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GB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"\t"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defTabSz="450000"/>
            <a:r>
              <a:rPr lang="ru-RU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defTabSz="450000"/>
            <a:r>
              <a:rPr lang="en-GB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Console</a:t>
            </a:r>
            <a:r>
              <a:rPr lang="en-GB" dirty="0" err="1">
                <a:latin typeface="Courier New" pitchFamily="49" charset="0"/>
                <a:cs typeface="Courier New" pitchFamily="49" charset="0"/>
              </a:rPr>
              <a:t>.WriteLine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defTabSz="450000"/>
            <a:r>
              <a:rPr lang="en-GB" dirty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Цикл с предусловием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E4FF-B573-43EC-9397-5A43ECE2EF9F}" type="slidenum">
              <a:rPr lang="ru-RU" smtClean="0"/>
              <a:pPr/>
              <a:t>69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28596" y="1260594"/>
            <a:ext cx="79233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/>
              <a:t>Пока </a:t>
            </a:r>
            <a:r>
              <a:rPr lang="ru-RU" sz="2000" b="1" dirty="0"/>
              <a:t>условие</a:t>
            </a:r>
            <a:r>
              <a:rPr lang="ru-RU" sz="2000" dirty="0"/>
              <a:t> выполняется, то </a:t>
            </a:r>
            <a:r>
              <a:rPr lang="ru-RU" sz="2000" b="1" dirty="0"/>
              <a:t>тело цикла </a:t>
            </a:r>
            <a:r>
              <a:rPr lang="ru-RU" sz="2000" dirty="0"/>
              <a:t>повторяется. Иначе – цикл завершается.</a:t>
            </a:r>
          </a:p>
        </p:txBody>
      </p:sp>
      <p:sp>
        <p:nvSpPr>
          <p:cNvPr id="5" name="AutoShape 14"/>
          <p:cNvSpPr>
            <a:spLocks noChangeArrowheads="1"/>
          </p:cNvSpPr>
          <p:nvPr/>
        </p:nvSpPr>
        <p:spPr bwMode="auto">
          <a:xfrm>
            <a:off x="1322343" y="3882336"/>
            <a:ext cx="2263806" cy="453183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72000" rIns="0" bIns="720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тело цикла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10"/>
          <p:cNvSpPr>
            <a:spLocks noChangeArrowheads="1"/>
          </p:cNvSpPr>
          <p:nvPr/>
        </p:nvSpPr>
        <p:spPr bwMode="auto">
          <a:xfrm>
            <a:off x="1395369" y="2589201"/>
            <a:ext cx="2115302" cy="900230"/>
          </a:xfrm>
          <a:prstGeom prst="flowChartDecision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72000" rIns="0" bIns="720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условие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Прямая со стрелкой 6"/>
          <p:cNvCxnSpPr>
            <a:endCxn id="6" idx="0"/>
          </p:cNvCxnSpPr>
          <p:nvPr/>
        </p:nvCxnSpPr>
        <p:spPr>
          <a:xfrm rot="5400000">
            <a:off x="2286354" y="2421308"/>
            <a:ext cx="334559" cy="1226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stCxn id="6" idx="2"/>
            <a:endCxn id="5" idx="0"/>
          </p:cNvCxnSpPr>
          <p:nvPr/>
        </p:nvCxnSpPr>
        <p:spPr>
          <a:xfrm rot="16200000" flipH="1">
            <a:off x="2257181" y="3685270"/>
            <a:ext cx="392905" cy="1226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hape 8"/>
          <p:cNvCxnSpPr>
            <a:stCxn id="5" idx="2"/>
            <a:endCxn id="6" idx="1"/>
          </p:cNvCxnSpPr>
          <p:nvPr/>
        </p:nvCxnSpPr>
        <p:spPr>
          <a:xfrm rot="5400000" flipH="1">
            <a:off x="1276706" y="3157980"/>
            <a:ext cx="1296203" cy="1058877"/>
          </a:xfrm>
          <a:prstGeom prst="bentConnector4">
            <a:avLst>
              <a:gd name="adj1" fmla="val -17636"/>
              <a:gd name="adj2" fmla="val 128485"/>
            </a:avLst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hape 9"/>
          <p:cNvCxnSpPr>
            <a:stCxn id="6" idx="3"/>
          </p:cNvCxnSpPr>
          <p:nvPr/>
        </p:nvCxnSpPr>
        <p:spPr>
          <a:xfrm flipH="1">
            <a:off x="2454247" y="3039316"/>
            <a:ext cx="1056424" cy="2063338"/>
          </a:xfrm>
          <a:prstGeom prst="bentConnector4">
            <a:avLst>
              <a:gd name="adj1" fmla="val -21639"/>
              <a:gd name="adj2" fmla="val 87627"/>
            </a:avLst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906551" y="3429000"/>
            <a:ext cx="5476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/>
              <a:t>да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294045" y="2656283"/>
            <a:ext cx="5476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/>
              <a:t>нет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644008" y="2528900"/>
            <a:ext cx="38205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0000"/>
            <a:r>
              <a:rPr 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i="1" dirty="0" err="1">
                <a:latin typeface="Courier New" pitchFamily="49" charset="0"/>
                <a:cs typeface="Courier New" pitchFamily="49" charset="0"/>
              </a:rPr>
              <a:t>условие_останова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defTabSz="450000"/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defTabSz="450000"/>
            <a:r>
              <a:rPr lang="en-US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i="1" dirty="0" err="1">
                <a:latin typeface="Courier New" pitchFamily="49" charset="0"/>
                <a:cs typeface="Courier New" pitchFamily="49" charset="0"/>
              </a:rPr>
              <a:t>тело_цикла</a:t>
            </a:r>
            <a:endParaRPr lang="en-US" i="1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  <a:p>
            <a:pPr defTabSz="450000"/>
            <a:r>
              <a:rPr lang="en-GB" dirty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7564" y="5589240"/>
            <a:ext cx="79233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/>
              <a:t>Через </a:t>
            </a:r>
            <a:r>
              <a:rPr lang="en-US" sz="2000" dirty="0"/>
              <a:t>WHILE </a:t>
            </a:r>
            <a:r>
              <a:rPr lang="ru-RU" sz="2000" dirty="0"/>
              <a:t>можно написать любой другой цикл.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Установка </a:t>
            </a:r>
            <a:r>
              <a:rPr lang="en-US" dirty="0"/>
              <a:t>Visual Studio</a:t>
            </a:r>
            <a:r>
              <a:rPr lang="ru-RU" dirty="0"/>
              <a:t> </a:t>
            </a:r>
            <a:r>
              <a:rPr lang="en-US" dirty="0"/>
              <a:t>Community 2015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92083" y="946116"/>
            <a:ext cx="781378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hlinkClick r:id="rId2"/>
              </a:rPr>
              <a:t>https://visualstudio.microsoft.com/ru/vs/older-downloads/</a:t>
            </a:r>
            <a:r>
              <a:rPr lang="ru-RU" dirty="0"/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Внизу развернуть 2015 – Скачать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Нужна учетная запись </a:t>
            </a:r>
            <a:r>
              <a:rPr lang="en-US" dirty="0"/>
              <a:t>Microsoft </a:t>
            </a:r>
            <a:r>
              <a:rPr lang="ru-RU" dirty="0"/>
              <a:t>+ подтвердить участие в </a:t>
            </a:r>
            <a:r>
              <a:rPr lang="en-GB" dirty="0">
                <a:hlinkClick r:id="rId3"/>
              </a:rPr>
              <a:t>Visual Studio Dev Essentials</a:t>
            </a:r>
            <a:endParaRPr lang="ru-RU" dirty="0"/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На вкладке </a:t>
            </a:r>
            <a:r>
              <a:rPr lang="en-US" dirty="0"/>
              <a:t>Downloads </a:t>
            </a:r>
            <a:r>
              <a:rPr lang="ru-RU" dirty="0"/>
              <a:t>найти </a:t>
            </a:r>
            <a:r>
              <a:rPr lang="en-US" dirty="0"/>
              <a:t>Visual Studio Community 2015 </a:t>
            </a:r>
            <a:r>
              <a:rPr lang="ru-RU" dirty="0"/>
              <a:t>с последним обновлением, выбрать язык </a:t>
            </a:r>
            <a:r>
              <a:rPr lang="en-US" dirty="0"/>
              <a:t>Russian, </a:t>
            </a:r>
            <a:r>
              <a:rPr lang="ru-RU" dirty="0"/>
              <a:t>кнопка </a:t>
            </a:r>
            <a:r>
              <a:rPr lang="en-US" dirty="0"/>
              <a:t>Download </a:t>
            </a:r>
            <a:endParaRPr lang="ru-RU" dirty="0"/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Запустить файл установки. Потребуется минимум </a:t>
            </a:r>
            <a:r>
              <a:rPr lang="ru-RU" b="1" dirty="0"/>
              <a:t>6 Гб </a:t>
            </a:r>
            <a:r>
              <a:rPr lang="ru-RU" dirty="0"/>
              <a:t>места</a:t>
            </a:r>
          </a:p>
        </p:txBody>
      </p:sp>
      <p:pic>
        <p:nvPicPr>
          <p:cNvPr id="10649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9517" y="2910104"/>
            <a:ext cx="8361477" cy="3768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Скругленный прямоугольник 6"/>
          <p:cNvSpPr/>
          <p:nvPr/>
        </p:nvSpPr>
        <p:spPr>
          <a:xfrm>
            <a:off x="1030239" y="3173409"/>
            <a:ext cx="803286" cy="328617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324624" y="4889520"/>
            <a:ext cx="912825" cy="328617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870038" y="3611565"/>
            <a:ext cx="6973983" cy="328617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785144" y="4889520"/>
            <a:ext cx="912825" cy="328617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Суммирование в цикле </a:t>
            </a:r>
            <a:r>
              <a:rPr lang="en-US" dirty="0"/>
              <a:t>WHILE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E4FF-B573-43EC-9397-5A43ECE2EF9F}" type="slidenum">
              <a:rPr lang="ru-RU" smtClean="0"/>
              <a:pPr/>
              <a:t>70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628596" y="1274733"/>
            <a:ext cx="3799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Найти сумму чисел от 1 до </a:t>
            </a:r>
            <a:r>
              <a:rPr lang="en-US" sz="2000" dirty="0"/>
              <a:t>n</a:t>
            </a:r>
            <a:r>
              <a:rPr lang="ru-RU" sz="2000" dirty="0"/>
              <a:t>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83568" y="2276872"/>
            <a:ext cx="38359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Sum(n) = 1 + 2 + 3 + ... + n</a:t>
            </a:r>
            <a:endParaRPr lang="ru-RU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611560" y="3897052"/>
            <a:ext cx="792961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0000"/>
            <a:r>
              <a:rPr lang="en-US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n = </a:t>
            </a:r>
            <a:r>
              <a:rPr lang="en-US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.Parse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Console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.ReadLine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defTabSz="450000"/>
            <a:r>
              <a:rPr lang="en-US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sum = 0,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1;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  <a:p>
            <a:pPr defTabSz="450000"/>
            <a:r>
              <a:rPr 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while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&lt;= n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defTabSz="450000"/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defTabSz="450000"/>
            <a:r>
              <a:rPr lang="en-US" dirty="0">
                <a:latin typeface="Courier New" pitchFamily="49" charset="0"/>
                <a:cs typeface="Courier New" pitchFamily="49" charset="0"/>
              </a:rPr>
              <a:t>	sum +=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defTabSz="450000"/>
            <a:r>
              <a:rPr lang="en-US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pPr defTabSz="450000"/>
            <a:r>
              <a:rPr lang="en-GB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defTabSz="450000"/>
            <a:r>
              <a:rPr lang="en-GB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Console</a:t>
            </a:r>
            <a:r>
              <a:rPr lang="en-GB" dirty="0" err="1">
                <a:latin typeface="Courier New" pitchFamily="49" charset="0"/>
                <a:cs typeface="Courier New" pitchFamily="49" charset="0"/>
              </a:rPr>
              <a:t>.WriteLine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"Sum("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 + n + </a:t>
            </a:r>
            <a:r>
              <a:rPr lang="en-GB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") = "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 + sum);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AutoShape 10"/>
          <p:cNvSpPr>
            <a:spLocks noChangeArrowheads="1"/>
          </p:cNvSpPr>
          <p:nvPr/>
        </p:nvSpPr>
        <p:spPr bwMode="auto">
          <a:xfrm>
            <a:off x="6710769" y="2168860"/>
            <a:ext cx="1604120" cy="611386"/>
          </a:xfrm>
          <a:prstGeom prst="flowChartDecision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i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&lt; n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Прямая со стрелкой 15"/>
          <p:cNvCxnSpPr>
            <a:stCxn id="24" idx="2"/>
            <a:endCxn id="15" idx="0"/>
          </p:cNvCxnSpPr>
          <p:nvPr/>
        </p:nvCxnSpPr>
        <p:spPr>
          <a:xfrm rot="16200000" flipH="1">
            <a:off x="7381675" y="2037706"/>
            <a:ext cx="261082" cy="1226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15" idx="2"/>
            <a:endCxn id="27" idx="0"/>
          </p:cNvCxnSpPr>
          <p:nvPr/>
        </p:nvCxnSpPr>
        <p:spPr>
          <a:xfrm rot="5400000">
            <a:off x="7398010" y="2893839"/>
            <a:ext cx="228413" cy="1226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hape 18"/>
          <p:cNvCxnSpPr>
            <a:stCxn id="28" idx="2"/>
            <a:endCxn id="15" idx="1"/>
          </p:cNvCxnSpPr>
          <p:nvPr/>
        </p:nvCxnSpPr>
        <p:spPr>
          <a:xfrm rot="5400000" flipH="1">
            <a:off x="6270668" y="2914654"/>
            <a:ext cx="1681036" cy="800834"/>
          </a:xfrm>
          <a:prstGeom prst="bentConnector4">
            <a:avLst>
              <a:gd name="adj1" fmla="val -13599"/>
              <a:gd name="adj2" fmla="val 142530"/>
            </a:avLst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hape 21"/>
          <p:cNvCxnSpPr>
            <a:stCxn id="15" idx="3"/>
          </p:cNvCxnSpPr>
          <p:nvPr/>
        </p:nvCxnSpPr>
        <p:spPr>
          <a:xfrm flipH="1">
            <a:off x="7511603" y="2474553"/>
            <a:ext cx="803286" cy="2336834"/>
          </a:xfrm>
          <a:prstGeom prst="bentConnector4">
            <a:avLst>
              <a:gd name="adj1" fmla="val -28458"/>
              <a:gd name="adj2" fmla="val 91643"/>
            </a:avLst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AutoShape 14"/>
          <p:cNvSpPr>
            <a:spLocks noChangeArrowheads="1"/>
          </p:cNvSpPr>
          <p:nvPr/>
        </p:nvSpPr>
        <p:spPr bwMode="auto">
          <a:xfrm>
            <a:off x="6598778" y="1219522"/>
            <a:ext cx="1825650" cy="688256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36000" rIns="0" bIns="360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sum = 0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>
                <a:latin typeface="Calibri" pitchFamily="34" charset="0"/>
                <a:cs typeface="Calibri" pitchFamily="34" charset="0"/>
              </a:rPr>
              <a:t>i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= 1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Прямая со стрелкой 24"/>
          <p:cNvCxnSpPr>
            <a:endCxn id="24" idx="0"/>
          </p:cNvCxnSpPr>
          <p:nvPr/>
        </p:nvCxnSpPr>
        <p:spPr>
          <a:xfrm rot="5400000">
            <a:off x="7402064" y="1109983"/>
            <a:ext cx="219078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AutoShape 14"/>
          <p:cNvSpPr>
            <a:spLocks noChangeArrowheads="1"/>
          </p:cNvSpPr>
          <p:nvPr/>
        </p:nvSpPr>
        <p:spPr bwMode="auto">
          <a:xfrm>
            <a:off x="6598778" y="3008659"/>
            <a:ext cx="1825650" cy="453183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72000" rIns="0" bIns="7200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sum += </a:t>
            </a:r>
            <a:r>
              <a:rPr lang="en-US" sz="2000" dirty="0" err="1">
                <a:cs typeface="Courier New" pitchFamily="49" charset="0"/>
              </a:rPr>
              <a:t>i</a:t>
            </a:r>
            <a:endParaRPr lang="ru-RU" sz="2000" dirty="0">
              <a:cs typeface="Arial" pitchFamily="34" charset="0"/>
            </a:endParaRPr>
          </a:p>
        </p:txBody>
      </p:sp>
      <p:sp>
        <p:nvSpPr>
          <p:cNvPr id="28" name="AutoShape 14"/>
          <p:cNvSpPr>
            <a:spLocks noChangeArrowheads="1"/>
          </p:cNvSpPr>
          <p:nvPr/>
        </p:nvSpPr>
        <p:spPr bwMode="auto">
          <a:xfrm>
            <a:off x="6598778" y="3702406"/>
            <a:ext cx="1825650" cy="453183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72000" rIns="0" bIns="7200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i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++</a:t>
            </a:r>
            <a:endParaRPr lang="ru-RU" sz="2000" dirty="0">
              <a:cs typeface="Arial" pitchFamily="34" charset="0"/>
            </a:endParaRPr>
          </a:p>
        </p:txBody>
      </p:sp>
      <p:cxnSp>
        <p:nvCxnSpPr>
          <p:cNvPr id="29" name="Прямая со стрелкой 28"/>
          <p:cNvCxnSpPr>
            <a:stCxn id="27" idx="2"/>
            <a:endCxn id="28" idx="0"/>
          </p:cNvCxnSpPr>
          <p:nvPr/>
        </p:nvCxnSpPr>
        <p:spPr>
          <a:xfrm rot="5400000">
            <a:off x="7391321" y="3582124"/>
            <a:ext cx="240564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Цикл </a:t>
            </a:r>
            <a:r>
              <a:rPr lang="en-US" dirty="0"/>
              <a:t>WHILE – </a:t>
            </a:r>
            <a:r>
              <a:rPr lang="ru-RU" dirty="0"/>
              <a:t>условие по 2 переменным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71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11560" y="2981851"/>
            <a:ext cx="79208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0000"/>
            <a:r>
              <a:rPr 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rKolya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0,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rOlya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 defTabSz="450000"/>
            <a:r>
              <a:rPr 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rKolya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rOlya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3800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defTabSz="450000"/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defTabSz="450000"/>
            <a:r>
              <a:rPr lang="en-US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rKolya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+= 5.5 * 5 / 60;</a:t>
            </a:r>
          </a:p>
          <a:p>
            <a:pPr defTabSz="450000"/>
            <a:r>
              <a:rPr lang="en-US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rOlya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+= 4.0 * 5 / 60;</a:t>
            </a:r>
          </a:p>
          <a:p>
            <a:pPr defTabSz="450000"/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Console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.Write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ru-RU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Коля: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rKolya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"\t </a:t>
            </a:r>
            <a:r>
              <a:rPr lang="ru-RU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Оля: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rOlya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defTabSz="450000"/>
            <a:r>
              <a:rPr lang="en-GB" dirty="0">
                <a:latin typeface="Courier New" pitchFamily="49" charset="0"/>
                <a:cs typeface="Courier New" pitchFamily="49" charset="0"/>
              </a:rPr>
              <a:t>};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7564" y="1160748"/>
            <a:ext cx="79233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/>
              <a:t>Коля и Оля одновременно вышли навстречу друг другу. Между ними </a:t>
            </a:r>
            <a:r>
              <a:rPr lang="en-US" sz="2000" dirty="0"/>
              <a:t>3</a:t>
            </a:r>
            <a:r>
              <a:rPr lang="ru-RU" sz="2000" dirty="0"/>
              <a:t>800м. Коля идет со скоростью 5</a:t>
            </a:r>
            <a:r>
              <a:rPr lang="en-US" sz="2000" dirty="0"/>
              <a:t>.5</a:t>
            </a:r>
            <a:r>
              <a:rPr lang="ru-RU" sz="2000" dirty="0"/>
              <a:t> км/ч, а Оля 4 км/ч. Каждые 5 минут они созваниваются (не останавливаясь). Выведите, сколько пройдут Коля и Оля к каждому звонку и к моменту встречи.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Цикл с постусловием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E4FF-B573-43EC-9397-5A43ECE2EF9F}" type="slidenum">
              <a:rPr lang="ru-RU" smtClean="0"/>
              <a:pPr/>
              <a:t>72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28596" y="1260594"/>
            <a:ext cx="79233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/>
              <a:t>Тело цикла </a:t>
            </a:r>
            <a:r>
              <a:rPr lang="ru-RU" sz="2000" dirty="0"/>
              <a:t>повторяется, пока </a:t>
            </a:r>
            <a:r>
              <a:rPr lang="ru-RU" sz="2000" b="1" dirty="0"/>
              <a:t>условие</a:t>
            </a:r>
            <a:r>
              <a:rPr lang="ru-RU" sz="2000" dirty="0"/>
              <a:t> выполняется. Как только условие не выполнится – цикл завершается.</a:t>
            </a:r>
          </a:p>
        </p:txBody>
      </p:sp>
      <p:sp>
        <p:nvSpPr>
          <p:cNvPr id="5" name="AutoShape 14"/>
          <p:cNvSpPr>
            <a:spLocks noChangeArrowheads="1"/>
          </p:cNvSpPr>
          <p:nvPr/>
        </p:nvSpPr>
        <p:spPr bwMode="auto">
          <a:xfrm>
            <a:off x="1577934" y="2842069"/>
            <a:ext cx="1825650" cy="453183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72000" rIns="0" bIns="720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тело цикла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10"/>
          <p:cNvSpPr>
            <a:spLocks noChangeArrowheads="1"/>
          </p:cNvSpPr>
          <p:nvPr/>
        </p:nvSpPr>
        <p:spPr bwMode="auto">
          <a:xfrm>
            <a:off x="1431882" y="3538539"/>
            <a:ext cx="2115302" cy="900230"/>
          </a:xfrm>
          <a:prstGeom prst="flowChartDecision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72000" rIns="0" bIns="720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условие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Прямая со стрелкой 6"/>
          <p:cNvCxnSpPr>
            <a:stCxn id="5" idx="2"/>
            <a:endCxn id="6" idx="0"/>
          </p:cNvCxnSpPr>
          <p:nvPr/>
        </p:nvCxnSpPr>
        <p:spPr>
          <a:xfrm rot="5400000">
            <a:off x="2368503" y="3416282"/>
            <a:ext cx="243287" cy="1226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endCxn id="5" idx="0"/>
          </p:cNvCxnSpPr>
          <p:nvPr/>
        </p:nvCxnSpPr>
        <p:spPr>
          <a:xfrm rot="5400000">
            <a:off x="2216097" y="2566611"/>
            <a:ext cx="550121" cy="795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hape 8"/>
          <p:cNvCxnSpPr>
            <a:stCxn id="6" idx="1"/>
            <a:endCxn id="5" idx="1"/>
          </p:cNvCxnSpPr>
          <p:nvPr/>
        </p:nvCxnSpPr>
        <p:spPr>
          <a:xfrm rot="10800000" flipH="1">
            <a:off x="1431882" y="3068662"/>
            <a:ext cx="146052" cy="919993"/>
          </a:xfrm>
          <a:prstGeom prst="bentConnector3">
            <a:avLst>
              <a:gd name="adj1" fmla="val -156520"/>
            </a:avLst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71600" y="3969060"/>
            <a:ext cx="5476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/>
              <a:t>да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19772" y="4401108"/>
            <a:ext cx="5476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/>
              <a:t>нет</a:t>
            </a:r>
          </a:p>
        </p:txBody>
      </p:sp>
      <p:cxnSp>
        <p:nvCxnSpPr>
          <p:cNvPr id="23" name="Прямая со стрелкой 22"/>
          <p:cNvCxnSpPr>
            <a:stCxn id="6" idx="2"/>
          </p:cNvCxnSpPr>
          <p:nvPr/>
        </p:nvCxnSpPr>
        <p:spPr>
          <a:xfrm rot="16200000" flipH="1">
            <a:off x="2249486" y="4678816"/>
            <a:ext cx="481320" cy="1226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47564" y="5445224"/>
            <a:ext cx="79233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/>
              <a:t>Цикл с постусловием всегда выполняется хотя бы 1 раз, поэтому подходит не для всех задач.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788024" y="2960948"/>
            <a:ext cx="37891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0000"/>
            <a:r>
              <a:rPr 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do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defTabSz="450000"/>
            <a:r>
              <a:rPr lang="en-US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i="1" dirty="0" err="1">
                <a:latin typeface="Courier New" pitchFamily="49" charset="0"/>
                <a:cs typeface="Courier New" pitchFamily="49" charset="0"/>
              </a:rPr>
              <a:t>тело_цикла</a:t>
            </a:r>
            <a:endParaRPr lang="en-US" i="1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  <a:p>
            <a:pPr defTabSz="450000"/>
            <a:r>
              <a:rPr lang="en-GB" dirty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i="1" dirty="0" err="1">
                <a:latin typeface="Courier New" pitchFamily="49" charset="0"/>
                <a:cs typeface="Courier New" pitchFamily="49" charset="0"/>
              </a:rPr>
              <a:t>условие_останова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Произведение в цикле </a:t>
            </a:r>
            <a:r>
              <a:rPr lang="en-US" dirty="0"/>
              <a:t>DO-WHILE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E4FF-B573-43EC-9397-5A43ECE2EF9F}" type="slidenum">
              <a:rPr lang="ru-RU" smtClean="0"/>
              <a:pPr/>
              <a:t>73</a:t>
            </a:fld>
            <a:endParaRPr lang="ru-RU"/>
          </a:p>
        </p:txBody>
      </p:sp>
      <p:sp>
        <p:nvSpPr>
          <p:cNvPr id="15" name="AutoShape 10"/>
          <p:cNvSpPr>
            <a:spLocks noChangeArrowheads="1"/>
          </p:cNvSpPr>
          <p:nvPr/>
        </p:nvSpPr>
        <p:spPr bwMode="auto">
          <a:xfrm>
            <a:off x="6632414" y="2371021"/>
            <a:ext cx="1539986" cy="900230"/>
          </a:xfrm>
          <a:prstGeom prst="diamond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72000" rIns="0" bIns="7200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err="1">
                <a:latin typeface="Calibri" pitchFamily="34" charset="0"/>
                <a:ea typeface="Times New Roman" pitchFamily="18" charset="0"/>
                <a:cs typeface="Calibri" pitchFamily="34" charset="0"/>
              </a:rPr>
              <a:t>i</a:t>
            </a:r>
            <a:r>
              <a:rPr lang="en-US" sz="20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&lt;= n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Прямая со стрелкой 15"/>
          <p:cNvCxnSpPr>
            <a:stCxn id="20" idx="2"/>
            <a:endCxn id="15" idx="0"/>
          </p:cNvCxnSpPr>
          <p:nvPr/>
        </p:nvCxnSpPr>
        <p:spPr>
          <a:xfrm flipH="1">
            <a:off x="7402407" y="2121831"/>
            <a:ext cx="1184" cy="24919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41" idx="2"/>
            <a:endCxn id="22" idx="0"/>
          </p:cNvCxnSpPr>
          <p:nvPr/>
        </p:nvCxnSpPr>
        <p:spPr>
          <a:xfrm>
            <a:off x="7401181" y="4082307"/>
            <a:ext cx="0" cy="230893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hape 17"/>
          <p:cNvCxnSpPr>
            <a:stCxn id="22" idx="2"/>
            <a:endCxn id="15" idx="1"/>
          </p:cNvCxnSpPr>
          <p:nvPr/>
        </p:nvCxnSpPr>
        <p:spPr>
          <a:xfrm rot="5400000" flipH="1">
            <a:off x="6044174" y="3409377"/>
            <a:ext cx="1945247" cy="768767"/>
          </a:xfrm>
          <a:prstGeom prst="bentConnector4">
            <a:avLst>
              <a:gd name="adj1" fmla="val -11752"/>
              <a:gd name="adj2" fmla="val 129736"/>
            </a:avLst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hape 18"/>
          <p:cNvCxnSpPr>
            <a:stCxn id="15" idx="3"/>
          </p:cNvCxnSpPr>
          <p:nvPr/>
        </p:nvCxnSpPr>
        <p:spPr>
          <a:xfrm flipH="1">
            <a:off x="7380312" y="2821136"/>
            <a:ext cx="792088" cy="2732100"/>
          </a:xfrm>
          <a:prstGeom prst="bentConnector4">
            <a:avLst>
              <a:gd name="adj1" fmla="val -28860"/>
              <a:gd name="adj2" fmla="val 88695"/>
            </a:avLst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AutoShape 14"/>
          <p:cNvSpPr>
            <a:spLocks noChangeArrowheads="1"/>
          </p:cNvSpPr>
          <p:nvPr/>
        </p:nvSpPr>
        <p:spPr bwMode="auto">
          <a:xfrm>
            <a:off x="6732240" y="1360872"/>
            <a:ext cx="1342702" cy="760959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72000" rIns="0" bIns="7200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cs typeface="Courier New" pitchFamily="49" charset="0"/>
              </a:rPr>
              <a:t>fact 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alibri" pitchFamily="34" charset="0"/>
              </a:rPr>
              <a:t>= 1;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err="1">
                <a:cs typeface="Arial" pitchFamily="34" charset="0"/>
              </a:rPr>
              <a:t>i</a:t>
            </a:r>
            <a:r>
              <a:rPr lang="en-US" sz="2000" dirty="0">
                <a:cs typeface="Arial" pitchFamily="34" charset="0"/>
              </a:rPr>
              <a:t> = 1;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cxnSp>
        <p:nvCxnSpPr>
          <p:cNvPr id="21" name="Прямая со стрелкой 20"/>
          <p:cNvCxnSpPr>
            <a:endCxn id="20" idx="0"/>
          </p:cNvCxnSpPr>
          <p:nvPr/>
        </p:nvCxnSpPr>
        <p:spPr>
          <a:xfrm>
            <a:off x="7403591" y="1153819"/>
            <a:ext cx="0" cy="207053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AutoShape 14"/>
          <p:cNvSpPr>
            <a:spLocks noChangeArrowheads="1"/>
          </p:cNvSpPr>
          <p:nvPr/>
        </p:nvSpPr>
        <p:spPr bwMode="auto">
          <a:xfrm>
            <a:off x="6696236" y="4313200"/>
            <a:ext cx="1409890" cy="453183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72000" rIns="0" bIns="7200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err="1">
                <a:cs typeface="Courier New" pitchFamily="49" charset="0"/>
              </a:rPr>
              <a:t>i</a:t>
            </a:r>
            <a:r>
              <a:rPr lang="en-US" sz="2000" dirty="0">
                <a:cs typeface="Courier New" pitchFamily="49" charset="0"/>
              </a:rPr>
              <a:t>++;</a:t>
            </a:r>
            <a:endParaRPr lang="ru-RU" sz="2000" dirty="0"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28596" y="1201707"/>
            <a:ext cx="37993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В ячейке </a:t>
            </a:r>
            <a:r>
              <a:rPr lang="en-US" sz="2000" dirty="0"/>
              <a:t>A1 </a:t>
            </a:r>
            <a:r>
              <a:rPr lang="ru-RU" sz="2000" dirty="0"/>
              <a:t>записано число </a:t>
            </a:r>
            <a:r>
              <a:rPr lang="en-US" sz="2000" dirty="0"/>
              <a:t>n</a:t>
            </a:r>
            <a:r>
              <a:rPr lang="ru-RU" sz="2000" dirty="0"/>
              <a:t>. Найти факториал </a:t>
            </a:r>
            <a:r>
              <a:rPr lang="en-US" sz="2000" dirty="0"/>
              <a:t>n!</a:t>
            </a:r>
            <a:r>
              <a:rPr lang="ru-RU" sz="2000" dirty="0"/>
              <a:t>, т.е. произведение чисел от 1 до </a:t>
            </a:r>
            <a:r>
              <a:rPr lang="en-US" sz="2000" dirty="0"/>
              <a:t>n</a:t>
            </a:r>
            <a:r>
              <a:rPr lang="ru-RU" sz="2000" dirty="0"/>
              <a:t>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83568" y="2492896"/>
            <a:ext cx="38359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n! = 1 * 2 * ... * n</a:t>
            </a:r>
            <a:endParaRPr lang="ru-RU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571472" y="3809943"/>
            <a:ext cx="56567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0000"/>
            <a:r>
              <a:rPr lang="en-US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n = </a:t>
            </a:r>
            <a:r>
              <a:rPr lang="en-US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.Parse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Console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.ReadLine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defTabSz="450000"/>
            <a:r>
              <a:rPr lang="en-US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fact = 1,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1;</a:t>
            </a:r>
          </a:p>
          <a:p>
            <a:pPr defTabSz="450000"/>
            <a:r>
              <a:rPr 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do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defTabSz="450000"/>
            <a:r>
              <a:rPr lang="en-US" dirty="0">
                <a:latin typeface="Courier New" pitchFamily="49" charset="0"/>
                <a:cs typeface="Courier New" pitchFamily="49" charset="0"/>
              </a:rPr>
              <a:t>    fact *=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defTabSz="450000"/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pPr defTabSz="450000"/>
            <a:r>
              <a:rPr lang="en-GB" dirty="0">
                <a:latin typeface="Courier New" pitchFamily="49" charset="0"/>
                <a:cs typeface="Courier New" pitchFamily="49" charset="0"/>
              </a:rPr>
              <a:t>} </a:t>
            </a:r>
            <a:r>
              <a:rPr lang="en-GB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 n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defTabSz="450000"/>
            <a:r>
              <a:rPr lang="en-GB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Console</a:t>
            </a:r>
            <a:r>
              <a:rPr lang="en-GB" dirty="0" err="1">
                <a:latin typeface="Courier New" pitchFamily="49" charset="0"/>
                <a:cs typeface="Courier New" pitchFamily="49" charset="0"/>
              </a:rPr>
              <a:t>.WriteLine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(n + </a:t>
            </a:r>
            <a:r>
              <a:rPr lang="en-GB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"! = "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 + fact);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40" name="Прямая со стрелкой 39"/>
          <p:cNvCxnSpPr>
            <a:stCxn id="15" idx="2"/>
            <a:endCxn id="41" idx="0"/>
          </p:cNvCxnSpPr>
          <p:nvPr/>
        </p:nvCxnSpPr>
        <p:spPr>
          <a:xfrm flipH="1">
            <a:off x="7401181" y="3271251"/>
            <a:ext cx="1226" cy="357873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AutoShape 14"/>
          <p:cNvSpPr>
            <a:spLocks noChangeArrowheads="1"/>
          </p:cNvSpPr>
          <p:nvPr/>
        </p:nvSpPr>
        <p:spPr bwMode="auto">
          <a:xfrm>
            <a:off x="6696236" y="3629124"/>
            <a:ext cx="1409890" cy="453183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72000" rIns="0" bIns="7200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cs typeface="Courier New" pitchFamily="49" charset="0"/>
              </a:rPr>
              <a:t>fact *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alibri" pitchFamily="34" charset="0"/>
              </a:rPr>
              <a:t>=  </a:t>
            </a:r>
            <a:r>
              <a:rPr lang="en-US" sz="2000" dirty="0" err="1">
                <a:cs typeface="Courier New" pitchFamily="49" charset="0"/>
              </a:rPr>
              <a:t>i</a:t>
            </a:r>
            <a:r>
              <a:rPr lang="en-US" sz="2000" dirty="0">
                <a:cs typeface="Courier New" pitchFamily="49" charset="0"/>
              </a:rPr>
              <a:t>;</a:t>
            </a:r>
            <a:endParaRPr lang="ru-RU" sz="2000" dirty="0"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83568" y="2992886"/>
            <a:ext cx="38359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0! = 1</a:t>
            </a:r>
            <a:endParaRPr lang="ru-RU" sz="2000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 - Ввод пароля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E4FF-B573-43EC-9397-5A43ECE2EF9F}" type="slidenum">
              <a:rPr lang="ru-RU" smtClean="0"/>
              <a:pPr/>
              <a:t>74</a:t>
            </a:fld>
            <a:endParaRPr lang="ru-RU"/>
          </a:p>
        </p:txBody>
      </p:sp>
      <p:sp>
        <p:nvSpPr>
          <p:cNvPr id="7" name="AutoShape 10"/>
          <p:cNvSpPr>
            <a:spLocks noChangeArrowheads="1"/>
          </p:cNvSpPr>
          <p:nvPr/>
        </p:nvSpPr>
        <p:spPr bwMode="auto">
          <a:xfrm>
            <a:off x="5523790" y="4173688"/>
            <a:ext cx="2553458" cy="1650742"/>
          </a:xfrm>
          <a:prstGeom prst="flowChartDecision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Calibri" pitchFamily="34" charset="0"/>
                <a:cs typeface="Calibri" pitchFamily="34" charset="0"/>
              </a:rPr>
              <a:t>Пароль неверный и </a:t>
            </a:r>
            <a:r>
              <a:rPr lang="en-US" dirty="0">
                <a:latin typeface="Calibri" pitchFamily="34" charset="0"/>
                <a:cs typeface="Calibri" pitchFamily="34" charset="0"/>
              </a:rPr>
              <a:t>n &lt;= 5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Shape 6"/>
          <p:cNvCxnSpPr>
            <a:stCxn id="7" idx="1"/>
            <a:endCxn id="36" idx="2"/>
          </p:cNvCxnSpPr>
          <p:nvPr/>
        </p:nvCxnSpPr>
        <p:spPr>
          <a:xfrm rot="10800000" flipH="1">
            <a:off x="5523789" y="2742929"/>
            <a:ext cx="77877" cy="2256131"/>
          </a:xfrm>
          <a:prstGeom prst="bentConnector3">
            <a:avLst>
              <a:gd name="adj1" fmla="val -578001"/>
            </a:avLst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36" idx="4"/>
            <a:endCxn id="38" idx="0"/>
          </p:cNvCxnSpPr>
          <p:nvPr/>
        </p:nvCxnSpPr>
        <p:spPr>
          <a:xfrm rot="5400000">
            <a:off x="6587891" y="3144571"/>
            <a:ext cx="422806" cy="1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7" idx="2"/>
          </p:cNvCxnSpPr>
          <p:nvPr/>
        </p:nvCxnSpPr>
        <p:spPr>
          <a:xfrm rot="5400000">
            <a:off x="6591870" y="6031853"/>
            <a:ext cx="416073" cy="1226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932040" y="5013176"/>
            <a:ext cx="5476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/>
              <a:t>да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840252" y="5877272"/>
            <a:ext cx="5476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/>
              <a:t>нет</a:t>
            </a:r>
          </a:p>
        </p:txBody>
      </p:sp>
      <p:sp>
        <p:nvSpPr>
          <p:cNvPr id="36" name="AutoShape 14"/>
          <p:cNvSpPr>
            <a:spLocks noChangeArrowheads="1"/>
          </p:cNvSpPr>
          <p:nvPr/>
        </p:nvSpPr>
        <p:spPr bwMode="auto">
          <a:xfrm>
            <a:off x="5302260" y="2552688"/>
            <a:ext cx="2994067" cy="380480"/>
          </a:xfrm>
          <a:prstGeom prst="flowChartInputOutpu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36000" rIns="0" bIns="360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Ввод пароля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9" name="Прямая со стрелкой 38"/>
          <p:cNvCxnSpPr>
            <a:stCxn id="68" idx="2"/>
            <a:endCxn id="36" idx="1"/>
          </p:cNvCxnSpPr>
          <p:nvPr/>
        </p:nvCxnSpPr>
        <p:spPr>
          <a:xfrm rot="16200000" flipH="1">
            <a:off x="6634985" y="2388378"/>
            <a:ext cx="328617" cy="1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Прямоугольник 37"/>
          <p:cNvSpPr/>
          <p:nvPr/>
        </p:nvSpPr>
        <p:spPr>
          <a:xfrm>
            <a:off x="5630877" y="3355974"/>
            <a:ext cx="2336832" cy="40164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  <a:r>
              <a:rPr lang="ru-RU" dirty="0"/>
              <a:t> = </a:t>
            </a:r>
            <a:r>
              <a:rPr lang="en-US" dirty="0"/>
              <a:t>n</a:t>
            </a:r>
            <a:r>
              <a:rPr lang="ru-RU" dirty="0"/>
              <a:t> + </a:t>
            </a:r>
            <a:r>
              <a:rPr lang="en-US" dirty="0"/>
              <a:t>1</a:t>
            </a:r>
            <a:endParaRPr lang="ru-RU" dirty="0"/>
          </a:p>
        </p:txBody>
      </p:sp>
      <p:cxnSp>
        <p:nvCxnSpPr>
          <p:cNvPr id="45" name="Прямая со стрелкой 44"/>
          <p:cNvCxnSpPr>
            <a:stCxn id="38" idx="2"/>
            <a:endCxn id="7" idx="0"/>
          </p:cNvCxnSpPr>
          <p:nvPr/>
        </p:nvCxnSpPr>
        <p:spPr>
          <a:xfrm rot="16200000" flipH="1">
            <a:off x="6591870" y="3965039"/>
            <a:ext cx="416072" cy="1226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Прямоугольник 67"/>
          <p:cNvSpPr/>
          <p:nvPr/>
        </p:nvSpPr>
        <p:spPr>
          <a:xfrm>
            <a:off x="5630877" y="1749403"/>
            <a:ext cx="2336832" cy="47466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  <a:r>
              <a:rPr lang="ru-RU" dirty="0"/>
              <a:t> = 0</a:t>
            </a:r>
          </a:p>
        </p:txBody>
      </p:sp>
      <p:cxnSp>
        <p:nvCxnSpPr>
          <p:cNvPr id="71" name="Прямая со стрелкой 70"/>
          <p:cNvCxnSpPr>
            <a:endCxn id="68" idx="0"/>
          </p:cNvCxnSpPr>
          <p:nvPr/>
        </p:nvCxnSpPr>
        <p:spPr>
          <a:xfrm rot="5400000">
            <a:off x="6617522" y="1566837"/>
            <a:ext cx="364338" cy="795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5" name="AutoShape 10"/>
          <p:cNvSpPr>
            <a:spLocks noChangeArrowheads="1"/>
          </p:cNvSpPr>
          <p:nvPr/>
        </p:nvSpPr>
        <p:spPr bwMode="auto">
          <a:xfrm>
            <a:off x="1288282" y="3462960"/>
            <a:ext cx="2553458" cy="1100495"/>
          </a:xfrm>
          <a:prstGeom prst="flowChartDecision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Calibri" pitchFamily="34" charset="0"/>
                <a:cs typeface="Calibri" pitchFamily="34" charset="0"/>
              </a:rPr>
              <a:t>Пароль неверный</a:t>
            </a:r>
            <a:r>
              <a:rPr lang="en-US" dirty="0">
                <a:latin typeface="Calibri" pitchFamily="34" charset="0"/>
                <a:cs typeface="Calibri" pitchFamily="34" charset="0"/>
              </a:rPr>
              <a:t>?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6" name="Shape 6"/>
          <p:cNvCxnSpPr>
            <a:stCxn id="105" idx="1"/>
            <a:endCxn id="111" idx="2"/>
          </p:cNvCxnSpPr>
          <p:nvPr/>
        </p:nvCxnSpPr>
        <p:spPr>
          <a:xfrm rot="10800000" flipH="1">
            <a:off x="1288281" y="2815954"/>
            <a:ext cx="77877" cy="1197254"/>
          </a:xfrm>
          <a:prstGeom prst="bentConnector3">
            <a:avLst>
              <a:gd name="adj1" fmla="val -578001"/>
            </a:avLst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Прямая со стрелкой 107"/>
          <p:cNvCxnSpPr>
            <a:stCxn id="105" idx="2"/>
          </p:cNvCxnSpPr>
          <p:nvPr/>
        </p:nvCxnSpPr>
        <p:spPr>
          <a:xfrm rot="5400000">
            <a:off x="2310082" y="4817158"/>
            <a:ext cx="508632" cy="1226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755576" y="4005064"/>
            <a:ext cx="5476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/>
              <a:t>да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2555776" y="4581128"/>
            <a:ext cx="5476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/>
              <a:t>нет</a:t>
            </a:r>
          </a:p>
        </p:txBody>
      </p:sp>
      <p:sp>
        <p:nvSpPr>
          <p:cNvPr id="111" name="AutoShape 14"/>
          <p:cNvSpPr>
            <a:spLocks noChangeArrowheads="1"/>
          </p:cNvSpPr>
          <p:nvPr/>
        </p:nvSpPr>
        <p:spPr bwMode="auto">
          <a:xfrm>
            <a:off x="1066752" y="2625714"/>
            <a:ext cx="2994067" cy="380480"/>
          </a:xfrm>
          <a:prstGeom prst="flowChartInputOutpu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36000" rIns="0" bIns="360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Ввод пароля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2" name="Прямая со стрелкой 111"/>
          <p:cNvCxnSpPr>
            <a:endCxn id="111" idx="1"/>
          </p:cNvCxnSpPr>
          <p:nvPr/>
        </p:nvCxnSpPr>
        <p:spPr>
          <a:xfrm rot="16200000" flipH="1">
            <a:off x="2399477" y="2461404"/>
            <a:ext cx="328617" cy="1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Прямая со стрелкой 113"/>
          <p:cNvCxnSpPr>
            <a:stCxn id="111" idx="4"/>
            <a:endCxn id="105" idx="0"/>
          </p:cNvCxnSpPr>
          <p:nvPr/>
        </p:nvCxnSpPr>
        <p:spPr>
          <a:xfrm rot="16200000" flipH="1">
            <a:off x="2336015" y="3233964"/>
            <a:ext cx="456766" cy="1225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 – Проверка</a:t>
            </a:r>
            <a:r>
              <a:rPr lang="en-US" dirty="0"/>
              <a:t> </a:t>
            </a:r>
            <a:r>
              <a:rPr lang="ru-RU" dirty="0"/>
              <a:t>введенного значения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75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11560" y="1196752"/>
            <a:ext cx="79928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0000"/>
            <a:r>
              <a:rPr lang="en-US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x = 0;</a:t>
            </a:r>
          </a:p>
          <a:p>
            <a:pPr defTabSz="450000"/>
            <a:r>
              <a:rPr 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do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defTabSz="450000"/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Console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.Write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ru-RU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\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ru-RU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Введите целое 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 +</a:t>
            </a:r>
          </a:p>
          <a:p>
            <a:pPr defTabSz="450000"/>
            <a:r>
              <a:rPr lang="ru-RU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                           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ru-RU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положительное число: 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defTabSz="450000"/>
            <a:r>
              <a:rPr lang="en-GB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ru-RU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 ! </a:t>
            </a:r>
            <a:r>
              <a:rPr lang="en-US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.TryParse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Console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.ReadLine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(), </a:t>
            </a:r>
            <a:r>
              <a:rPr 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x) </a:t>
            </a:r>
          </a:p>
          <a:p>
            <a:pPr defTabSz="450000"/>
            <a:r>
              <a:rPr lang="en-US" dirty="0">
                <a:latin typeface="Courier New" pitchFamily="49" charset="0"/>
                <a:cs typeface="Courier New" pitchFamily="49" charset="0"/>
              </a:rPr>
              <a:t>         || x &lt;= 0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;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  <a:p>
            <a:pPr defTabSz="450000"/>
            <a:r>
              <a:rPr lang="en-US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Console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.Write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ru-RU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\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ru-RU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Верно!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3123" y="4145839"/>
            <a:ext cx="7488832" cy="193899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defTabSz="450000"/>
            <a:r>
              <a:rPr lang="ru-RU" sz="2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Введите целое положительное число:</a:t>
            </a:r>
            <a:r>
              <a:rPr lang="en-US" sz="2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ru-RU" sz="2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три</a:t>
            </a:r>
            <a:endParaRPr lang="en-US" sz="2000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  <a:p>
            <a:pPr defTabSz="450000"/>
            <a:r>
              <a:rPr lang="ru-RU" sz="2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Введите целое положительное число:</a:t>
            </a:r>
            <a:r>
              <a:rPr lang="en-US" sz="2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7.8</a:t>
            </a:r>
          </a:p>
          <a:p>
            <a:pPr defTabSz="450000"/>
            <a:r>
              <a:rPr lang="ru-RU" sz="2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Введите целое положительное число:</a:t>
            </a:r>
            <a:r>
              <a:rPr lang="en-US" sz="2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ru-RU" sz="2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-10</a:t>
            </a:r>
          </a:p>
          <a:p>
            <a:pPr defTabSz="450000"/>
            <a:r>
              <a:rPr lang="ru-RU" sz="2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Введите целое положительное число:</a:t>
            </a:r>
            <a:r>
              <a:rPr lang="en-US" sz="2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ru-RU" sz="2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0</a:t>
            </a:r>
            <a:endParaRPr lang="en-US" sz="2000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  <a:p>
            <a:pPr defTabSz="450000"/>
            <a:r>
              <a:rPr lang="ru-RU" sz="2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Введите целое положительное число:</a:t>
            </a:r>
            <a:r>
              <a:rPr lang="en-US" sz="2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ru-RU" sz="2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5</a:t>
            </a:r>
          </a:p>
          <a:p>
            <a:pPr defTabSz="450000"/>
            <a:r>
              <a:rPr lang="ru-RU" sz="2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Верно!</a:t>
            </a:r>
            <a:endParaRPr lang="en-US" sz="2000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Бесконечный цикл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E4FF-B573-43EC-9397-5A43ECE2EF9F}" type="slidenum">
              <a:rPr lang="ru-RU" smtClean="0"/>
              <a:pPr/>
              <a:t>76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28596" y="1124744"/>
            <a:ext cx="79233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Несколько способов надежно подвесить программу.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7564" y="1664804"/>
            <a:ext cx="3364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b="1" dirty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true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...</a:t>
            </a:r>
            <a:endParaRPr lang="ru-RU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5109" y="5517232"/>
            <a:ext cx="79233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Иногда бесконечные циклы применяют специально, но только в фоновом режиме.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7564" y="2312876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0000"/>
            <a:r>
              <a:rPr 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10;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&gt; 0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++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defTabSz="450000"/>
            <a:r>
              <a:rPr lang="en-US" dirty="0">
                <a:latin typeface="Courier New" pitchFamily="49" charset="0"/>
                <a:cs typeface="Courier New" pitchFamily="49" charset="0"/>
              </a:rPr>
              <a:t>    ...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7564" y="3153742"/>
            <a:ext cx="39964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b="1" dirty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(x &gt; 0)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Console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.WriteLine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(x);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};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44008" y="2314617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0000"/>
            <a:r>
              <a:rPr 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0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10;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++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defTabSz="450000"/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--;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7564" y="4293096"/>
            <a:ext cx="64447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do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x = </a:t>
            </a:r>
            <a:r>
              <a:rPr lang="en-US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.Parse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Console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.WriteLine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(x));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b="1" dirty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&gt; 0)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Операторы </a:t>
            </a:r>
            <a:r>
              <a:rPr lang="en-US" dirty="0"/>
              <a:t>break </a:t>
            </a:r>
            <a:r>
              <a:rPr lang="ru-RU" dirty="0"/>
              <a:t>и </a:t>
            </a:r>
            <a:r>
              <a:rPr lang="en-US" dirty="0"/>
              <a:t>continue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77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71472" y="992922"/>
            <a:ext cx="8001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break</a:t>
            </a:r>
            <a:r>
              <a:rPr lang="en-US" sz="2000" dirty="0"/>
              <a:t> </a:t>
            </a:r>
            <a:r>
              <a:rPr lang="ru-RU" sz="2000" dirty="0"/>
              <a:t>полностью прерывает выполнение цикла</a:t>
            </a:r>
          </a:p>
          <a:p>
            <a:r>
              <a:rPr lang="en-US" sz="2000" b="1" dirty="0"/>
              <a:t>continue</a:t>
            </a:r>
            <a:r>
              <a:rPr lang="en-US" sz="2000" dirty="0"/>
              <a:t> </a:t>
            </a:r>
            <a:r>
              <a:rPr lang="ru-RU" sz="2000" dirty="0"/>
              <a:t>переходит к следующей итерации.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16016" y="2034714"/>
            <a:ext cx="4176464" cy="175432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450000"/>
            <a:r>
              <a:rPr 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1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&lt;= k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++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defTabSz="450000"/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  <a:p>
            <a:pPr defTabSz="450000"/>
            <a:r>
              <a:rPr lang="ru-RU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% 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== 0)</a:t>
            </a:r>
          </a:p>
          <a:p>
            <a:pPr defTabSz="450000"/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continue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defTabSz="450000"/>
            <a:r>
              <a:rPr lang="en-US" dirty="0">
                <a:latin typeface="Courier New" pitchFamily="49" charset="0"/>
                <a:cs typeface="Courier New" pitchFamily="49" charset="0"/>
              </a:rPr>
              <a:t>	sum +=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defTabSz="450000"/>
            <a:r>
              <a:rPr lang="en-GB" dirty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9552" y="2044584"/>
            <a:ext cx="4140460" cy="175432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450000"/>
            <a:r>
              <a:rPr 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1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&lt;= k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++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defTabSz="450000"/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  <a:p>
            <a:pPr defTabSz="450000"/>
            <a:r>
              <a:rPr lang="en-US" dirty="0">
                <a:latin typeface="Courier New" pitchFamily="49" charset="0"/>
                <a:cs typeface="Courier New" pitchFamily="49" charset="0"/>
              </a:rPr>
              <a:t>	sum +=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defTabSz="450000"/>
            <a:r>
              <a:rPr lang="ru-RU" dirty="0">
                <a:latin typeface="Courier New" pitchFamily="49" charset="0"/>
                <a:cs typeface="Courier New" pitchFamily="49" charset="0"/>
              </a:rPr>
              <a:t> 	</a:t>
            </a:r>
            <a:r>
              <a:rPr 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(sum &gt; 100)</a:t>
            </a:r>
          </a:p>
          <a:p>
            <a:pPr defTabSz="450000"/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defTabSz="450000"/>
            <a:r>
              <a:rPr lang="en-GB" dirty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80012" y="4374974"/>
            <a:ext cx="4140460" cy="1477328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450000"/>
            <a:r>
              <a:rPr 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1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&lt;= k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++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defTabSz="450000"/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  <a:p>
            <a:pPr defTabSz="450000"/>
            <a:r>
              <a:rPr lang="ru-RU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% 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!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 0)</a:t>
            </a:r>
          </a:p>
          <a:p>
            <a:pPr defTabSz="450000"/>
            <a:r>
              <a:rPr lang="en-US" dirty="0">
                <a:latin typeface="Courier New" pitchFamily="49" charset="0"/>
                <a:cs typeface="Courier New" pitchFamily="49" charset="0"/>
              </a:rPr>
              <a:t>		sum +=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defTabSz="450000"/>
            <a:r>
              <a:rPr lang="en-GB" dirty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9552" y="4410978"/>
            <a:ext cx="4176464" cy="175432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450000"/>
            <a:r>
              <a:rPr 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1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defTabSz="450000"/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&lt;= k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&amp;&amp;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sum &lt;= 100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defTabSz="450000"/>
            <a:r>
              <a:rPr lang="ru-RU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++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defTabSz="450000"/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  <a:p>
            <a:pPr defTabSz="450000"/>
            <a:r>
              <a:rPr lang="en-US" dirty="0">
                <a:latin typeface="Courier New" pitchFamily="49" charset="0"/>
                <a:cs typeface="Courier New" pitchFamily="49" charset="0"/>
              </a:rPr>
              <a:t>	sum +=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defTabSz="450000"/>
            <a:r>
              <a:rPr lang="en-GB" dirty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 прерывания во вложенных циклах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78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11560" y="1587564"/>
            <a:ext cx="79208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ru-RU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внешний цикл</a:t>
            </a:r>
            <a:endParaRPr lang="ru-RU" sz="20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solidFill>
                  <a:srgbClr val="0101FD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000" dirty="0" err="1">
                <a:solidFill>
                  <a:srgbClr val="0101FD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x = 0; x &lt; </a:t>
            </a:r>
            <a:r>
              <a:rPr lang="ru-RU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x++) {</a:t>
            </a:r>
            <a:endParaRPr lang="ru-RU" sz="20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ru-RU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Console.WriteLine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>
                <a:solidFill>
                  <a:srgbClr val="A31515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ru-RU" sz="2000" dirty="0">
                <a:solidFill>
                  <a:srgbClr val="A31515"/>
                </a:solidFill>
                <a:latin typeface="Courier New" pitchFamily="49" charset="0"/>
                <a:cs typeface="Courier New" pitchFamily="49" charset="0"/>
              </a:rPr>
              <a:t>№</a:t>
            </a:r>
            <a:r>
              <a:rPr lang="en-US" sz="2000" dirty="0">
                <a:solidFill>
                  <a:srgbClr val="A31515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ru-RU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+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x);</a:t>
            </a:r>
            <a:endParaRPr lang="ru-RU" sz="20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ru-RU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ru-RU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внутренний цикл</a:t>
            </a:r>
            <a:endParaRPr lang="ru-RU" sz="20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ru-RU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>
                <a:solidFill>
                  <a:srgbClr val="0101FD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000" dirty="0" err="1">
                <a:solidFill>
                  <a:srgbClr val="0101FD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y = 0; y &lt; </a:t>
            </a:r>
            <a:r>
              <a:rPr lang="ru-RU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y++) {</a:t>
            </a:r>
            <a:endParaRPr lang="ru-RU" sz="20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ru-RU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0101FD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(y == x) {</a:t>
            </a:r>
            <a:r>
              <a:rPr lang="en-US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ru-RU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/возврат к внешнему циклу</a:t>
            </a:r>
            <a:endParaRPr lang="ru-RU" sz="20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ru-RU" sz="2000" dirty="0">
                <a:solidFill>
                  <a:srgbClr val="0101FD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>
                <a:solidFill>
                  <a:srgbClr val="0101FD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</a:t>
            </a:r>
            <a:endParaRPr lang="ru-RU" sz="20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ru-RU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 </a:t>
            </a:r>
            <a:endParaRPr lang="ru-RU" sz="20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ru-RU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Console.Write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(y</a:t>
            </a:r>
            <a:r>
              <a:rPr lang="ru-RU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20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 "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 </a:t>
            </a:r>
            <a:endParaRPr lang="ru-RU" sz="20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ru-RU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 </a:t>
            </a:r>
            <a:endParaRPr lang="ru-RU" sz="20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Console.WriteLine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 </a:t>
            </a:r>
            <a:endParaRPr lang="ru-RU" sz="20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Массивы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79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Основы синтаксиса </a:t>
            </a:r>
            <a:r>
              <a:rPr lang="en-US" dirty="0"/>
              <a:t>C#</a:t>
            </a:r>
            <a:r>
              <a:rPr lang="ru-RU" dirty="0"/>
              <a:t>. </a:t>
            </a:r>
            <a:br>
              <a:rPr lang="ru-RU" dirty="0"/>
            </a:br>
            <a:r>
              <a:rPr lang="ru-RU" dirty="0"/>
              <a:t>Консольные приложения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Массив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E4FF-B573-43EC-9397-5A43ECE2EF9F}" type="slidenum">
              <a:rPr lang="ru-RU" smtClean="0"/>
              <a:pPr/>
              <a:t>80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67544" y="1323115"/>
            <a:ext cx="824491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/>
              <a:t>Массив (</a:t>
            </a:r>
            <a:r>
              <a:rPr lang="en-US" sz="2000" b="1" dirty="0"/>
              <a:t>array)</a:t>
            </a:r>
            <a:r>
              <a:rPr lang="ru-RU" sz="2000" dirty="0"/>
              <a:t> – это структура</a:t>
            </a:r>
            <a:r>
              <a:rPr lang="en-US" sz="2000" dirty="0"/>
              <a:t> (</a:t>
            </a:r>
            <a:r>
              <a:rPr lang="ru-RU" sz="2000" dirty="0"/>
              <a:t>тип данных</a:t>
            </a:r>
            <a:r>
              <a:rPr lang="en-US" sz="2000" dirty="0"/>
              <a:t>)</a:t>
            </a:r>
            <a:r>
              <a:rPr lang="ru-RU" sz="2000" dirty="0"/>
              <a:t>, стоящая из последовательности </a:t>
            </a:r>
            <a:r>
              <a:rPr lang="ru-RU" sz="2000" u="sng" dirty="0"/>
              <a:t>однотипных</a:t>
            </a:r>
            <a:r>
              <a:rPr lang="ru-RU" sz="2000" dirty="0"/>
              <a:t> </a:t>
            </a:r>
            <a:r>
              <a:rPr lang="ru-RU" sz="2000" b="1" dirty="0"/>
              <a:t>элементов</a:t>
            </a:r>
            <a:r>
              <a:rPr lang="ru-RU" sz="2000" dirty="0"/>
              <a:t>.</a:t>
            </a:r>
          </a:p>
          <a:p>
            <a:pPr algn="just"/>
            <a:r>
              <a:rPr lang="ru-RU" sz="2000" dirty="0"/>
              <a:t>Т.е. может быть массив целых чисел, массив дробных чисел, массив дат, массив строк и т.д. Но не могут быть в одном массиве элементы разных типов.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7544" y="4911894"/>
            <a:ext cx="82449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/>
              <a:t>Длина</a:t>
            </a:r>
            <a:r>
              <a:rPr lang="ru-RU" sz="2000" dirty="0"/>
              <a:t> массива – это количество элементов в нем. 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665109" y="3088963"/>
          <a:ext cx="7956887" cy="741680"/>
        </p:xfrm>
        <a:graphic>
          <a:graphicData uri="http://schemas.openxmlformats.org/drawingml/2006/table">
            <a:tbl>
              <a:tblPr firstRow="1" firstCol="1" bandCol="1">
                <a:tableStyleId>{5C22544A-7EE6-4342-B048-85BDC9FD1C3A}</a:tableStyleId>
              </a:tblPr>
              <a:tblGrid>
                <a:gridCol w="12563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4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45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45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45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45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45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450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450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4450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Индекс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Элемент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82544" y="5473728"/>
            <a:ext cx="82449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/>
              <a:t>В памяти массив располагается целиком, как одна целая переменная. Элементы массива идут подряд, что ускоряет доступ к ним.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665107" y="4013208"/>
          <a:ext cx="7959839" cy="741680"/>
        </p:xfrm>
        <a:graphic>
          <a:graphicData uri="http://schemas.openxmlformats.org/drawingml/2006/table">
            <a:tbl>
              <a:tblPr firstRow="1" firstCol="1" bandCol="1">
                <a:tableStyleId>{7DF18680-E054-41AD-8BC1-D1AEF772440D}</a:tableStyleId>
              </a:tblPr>
              <a:tblGrid>
                <a:gridCol w="1308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85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85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85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85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85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085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Индекс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Элемент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"На"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"дворе"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"трава"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"на"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"траве"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"дрова"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Индексы элементов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E4FF-B573-43EC-9397-5A43ECE2EF9F}" type="slidenum">
              <a:rPr lang="ru-RU" smtClean="0"/>
              <a:pPr/>
              <a:t>81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65109" y="1165194"/>
            <a:ext cx="7923322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ru-RU" sz="2000" dirty="0"/>
              <a:t>Каждый</a:t>
            </a:r>
            <a:r>
              <a:rPr lang="ru-RU" sz="2000" b="1" dirty="0"/>
              <a:t> </a:t>
            </a:r>
            <a:r>
              <a:rPr lang="ru-RU" sz="2000" dirty="0"/>
              <a:t>элемент массива имеет номер (</a:t>
            </a:r>
            <a:r>
              <a:rPr lang="ru-RU" sz="2000" b="1" dirty="0"/>
              <a:t>индекс</a:t>
            </a:r>
            <a:r>
              <a:rPr lang="ru-RU" sz="2000" dirty="0"/>
              <a:t>), по которому его можно получить. Индексы отсчитываются </a:t>
            </a:r>
            <a:r>
              <a:rPr lang="ru-RU" sz="2000" u="sng" dirty="0"/>
              <a:t>с нуля</a:t>
            </a:r>
            <a:r>
              <a:rPr lang="ru-RU" sz="2000" dirty="0"/>
              <a:t>.</a:t>
            </a:r>
            <a:endParaRPr lang="en-US" sz="2000" dirty="0"/>
          </a:p>
          <a:p>
            <a:pPr algn="just">
              <a:spcBef>
                <a:spcPts val="600"/>
              </a:spcBef>
            </a:pPr>
            <a:r>
              <a:rPr lang="ru-RU" sz="2000" dirty="0"/>
              <a:t>Индекс пишется в квадратных скобках после имени массива.</a:t>
            </a:r>
            <a:r>
              <a:rPr lang="en-US" sz="2000" dirty="0"/>
              <a:t> </a:t>
            </a:r>
            <a:r>
              <a:rPr lang="ru-RU" sz="2000" dirty="0"/>
              <a:t>Например,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a[5]</a:t>
            </a:r>
            <a:r>
              <a:rPr lang="ru-RU" sz="2000" dirty="0"/>
              <a:t> – шестой элемент в массиве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ru-RU" sz="2000" dirty="0"/>
              <a:t>. 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38136" y="3219084"/>
          <a:ext cx="7813781" cy="741680"/>
        </p:xfrm>
        <a:graphic>
          <a:graphicData uri="http://schemas.openxmlformats.org/drawingml/2006/table">
            <a:tbl>
              <a:tblPr firstRow="1" firstCol="1" bandCol="1">
                <a:tableStyleId>{5C22544A-7EE6-4342-B048-85BDC9FD1C3A}</a:tableStyleId>
              </a:tblPr>
              <a:tblGrid>
                <a:gridCol w="8397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48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48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48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48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48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48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48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748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7488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endParaRPr lang="ru-RU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Courier New" pitchFamily="49" charset="0"/>
                          <a:cs typeface="Courier New" pitchFamily="49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Courier New" pitchFamily="49" charset="0"/>
                          <a:cs typeface="Courier New" pitchFamily="49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Courier New" pitchFamily="49" charset="0"/>
                          <a:cs typeface="Courier New" pitchFamily="49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Courier New" pitchFamily="49" charset="0"/>
                          <a:cs typeface="Courier New" pitchFamily="49" charset="0"/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a[</a:t>
                      </a:r>
                      <a:r>
                        <a:rPr lang="en-US" sz="1800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]</a:t>
                      </a:r>
                      <a:endParaRPr lang="ru-RU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latin typeface="Courier New" pitchFamily="49" charset="0"/>
                          <a:cs typeface="Courier New" pitchFamily="49" charset="0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latin typeface="Courier New" pitchFamily="49" charset="0"/>
                          <a:cs typeface="Courier New" pitchFamily="49" charset="0"/>
                        </a:rPr>
                        <a:t>-7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latin typeface="Courier New" pitchFamily="49" charset="0"/>
                          <a:cs typeface="Courier New" pitchFamily="49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latin typeface="Courier New" pitchFamily="49" charset="0"/>
                          <a:cs typeface="Courier New" pitchFamily="49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latin typeface="Courier New" pitchFamily="49" charset="0"/>
                          <a:cs typeface="Courier New" pitchFamily="49" charset="0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latin typeface="Courier New" pitchFamily="49" charset="0"/>
                          <a:cs typeface="Courier New" pitchFamily="49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latin typeface="Courier New" pitchFamily="49" charset="0"/>
                          <a:cs typeface="Courier New" pitchFamily="49" charset="0"/>
                        </a:rPr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38135" y="4022370"/>
            <a:ext cx="14157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a[0] = 5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03250" y="4022370"/>
            <a:ext cx="1569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a[5] = 12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16804" y="4022370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a[1] = 100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5806" y="4022370"/>
            <a:ext cx="1569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a[8] = 25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11161" y="4999059"/>
            <a:ext cx="72660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a[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-1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], a[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9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] </a:t>
            </a:r>
            <a:endParaRPr lang="en-US" sz="2000" dirty="0"/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Subscript out of range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ru-RU" sz="2000" dirty="0"/>
              <a:t>ошибка:</a:t>
            </a:r>
            <a:r>
              <a:rPr lang="en-US" sz="2000" dirty="0"/>
              <a:t>  </a:t>
            </a:r>
            <a:r>
              <a:rPr lang="ru-RU" sz="2000" dirty="0"/>
              <a:t>Выход за границы массива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01622" y="2780928"/>
            <a:ext cx="7923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/>
              <a:t>Доступ к элементам по индексу: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Объявление массива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E4FF-B573-43EC-9397-5A43ECE2EF9F}" type="slidenum">
              <a:rPr lang="ru-RU" smtClean="0"/>
              <a:pPr/>
              <a:t>82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28596" y="1201707"/>
            <a:ext cx="79233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Массив может объявляется через любой другой тип, который будут иметь его элементы.</a:t>
            </a:r>
            <a:r>
              <a:rPr lang="en-US" sz="2000" dirty="0"/>
              <a:t> </a:t>
            </a:r>
            <a:r>
              <a:rPr lang="ru-RU" sz="2000" dirty="0"/>
              <a:t>После типа данных ставятся пустые квадратные скобки.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8595" y="2345479"/>
            <a:ext cx="792332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Примеры:</a:t>
            </a:r>
          </a:p>
          <a:p>
            <a:r>
              <a:rPr lang="en-US" sz="20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x; </a:t>
            </a:r>
            <a:r>
              <a:rPr lang="en-US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ru-RU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целые числа</a:t>
            </a:r>
          </a:p>
          <a:p>
            <a:r>
              <a:rPr lang="en-US" sz="20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 weights; </a:t>
            </a:r>
            <a:r>
              <a:rPr lang="ru-RU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//дробные числа</a:t>
            </a:r>
          </a:p>
          <a:p>
            <a:r>
              <a:rPr lang="en-US" sz="20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decimal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wages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ru-RU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//числа с десятичной точкой</a:t>
            </a:r>
          </a:p>
          <a:p>
            <a:r>
              <a:rPr lang="en-US" sz="20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userNames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ru-RU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//строки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28596" y="4364199"/>
            <a:ext cx="79233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Имя массива лучше писать во множественном числе</a:t>
            </a:r>
            <a:r>
              <a:rPr lang="en-US" sz="2000" dirty="0"/>
              <a:t>.</a:t>
            </a:r>
            <a:endParaRPr lang="ru-RU" sz="2000" dirty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Ссылочные типы данных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83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28596" y="1057960"/>
            <a:ext cx="792332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/>
              <a:t>Хранимые (размерные, значимые, </a:t>
            </a:r>
            <a:r>
              <a:rPr lang="en-US" sz="2000" b="1" dirty="0"/>
              <a:t>value) </a:t>
            </a:r>
            <a:r>
              <a:rPr lang="ru-RU" sz="2000" b="1" dirty="0"/>
              <a:t>типы данных </a:t>
            </a:r>
            <a:r>
              <a:rPr lang="ru-RU" sz="2000" dirty="0"/>
              <a:t>– имеют небольшую постоянную длину. Место в памяти под такие переменные выделяется сразу при запуске программы. Например, тип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long </a:t>
            </a:r>
            <a:r>
              <a:rPr lang="ru-RU" sz="2000" dirty="0"/>
              <a:t>– под каждую переменную будет выделено </a:t>
            </a:r>
            <a:r>
              <a:rPr lang="en-US" sz="2000" dirty="0"/>
              <a:t>8</a:t>
            </a:r>
            <a:r>
              <a:rPr lang="ru-RU" sz="2000" dirty="0"/>
              <a:t> байт и ее значение всегда будет храниться в этих байтах. Даже если переменная не используется, место все равно зарезервировано.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8596" y="3027357"/>
            <a:ext cx="792332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ru-RU" sz="2000" b="1" dirty="0"/>
              <a:t>Ссылочные (</a:t>
            </a:r>
            <a:r>
              <a:rPr lang="en-US" sz="2000" b="1" dirty="0"/>
              <a:t>reference) </a:t>
            </a:r>
            <a:r>
              <a:rPr lang="ru-RU" sz="2000" b="1" dirty="0"/>
              <a:t>типы данных </a:t>
            </a:r>
            <a:r>
              <a:rPr lang="ru-RU" sz="2000" dirty="0"/>
              <a:t>– объекты, которые имеют большую</a:t>
            </a:r>
            <a:r>
              <a:rPr lang="en-US" sz="2000" dirty="0"/>
              <a:t> </a:t>
            </a:r>
            <a:r>
              <a:rPr lang="ru-RU" sz="2000" dirty="0"/>
              <a:t>и/или переменную длину (массивы, строки и др.). Сколько им надо памяти – заранее может быть неясно (в массиве может быть один элемент, а может миллион).</a:t>
            </a:r>
          </a:p>
          <a:p>
            <a:pPr algn="just">
              <a:spcBef>
                <a:spcPts val="600"/>
              </a:spcBef>
            </a:pPr>
            <a:r>
              <a:rPr lang="ru-RU" sz="2000" dirty="0"/>
              <a:t>В переменной сохраняют </a:t>
            </a:r>
            <a:r>
              <a:rPr lang="ru-RU" sz="2000" u="sng" dirty="0"/>
              <a:t>ссылку (</a:t>
            </a:r>
            <a:r>
              <a:rPr lang="en-US" sz="2000" u="sng" dirty="0"/>
              <a:t>reference)</a:t>
            </a:r>
            <a:r>
              <a:rPr lang="ru-RU" sz="2000" dirty="0"/>
              <a:t> на адрес в динамически распределяемой памяти, где отводится место под значение – столько, сколько нужно. Длину можно в любой момент изменить, а вообще удалить объект, когда он уже не нужен.</a:t>
            </a:r>
          </a:p>
          <a:p>
            <a:pPr algn="just">
              <a:spcBef>
                <a:spcPts val="600"/>
              </a:spcBef>
            </a:pPr>
            <a:r>
              <a:rPr lang="ru-RU" sz="2000" dirty="0"/>
              <a:t>Переменные ссылочных типов нужно не только </a:t>
            </a:r>
            <a:r>
              <a:rPr lang="ru-RU" sz="2000" u="sng" dirty="0"/>
              <a:t>объявлять</a:t>
            </a:r>
            <a:r>
              <a:rPr lang="ru-RU" sz="2000" dirty="0"/>
              <a:t>, но и </a:t>
            </a:r>
            <a:r>
              <a:rPr lang="ru-RU" sz="2000" u="sng" dirty="0"/>
              <a:t>создавать (инициализировать)</a:t>
            </a:r>
            <a:r>
              <a:rPr lang="ru-RU" sz="2000" dirty="0"/>
              <a:t> командой </a:t>
            </a:r>
            <a:r>
              <a:rPr lang="en-US" sz="20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ru-RU" sz="2000" dirty="0"/>
              <a:t>.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Создание (инициализация) массива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84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28596" y="1484784"/>
            <a:ext cx="79233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u="sng" dirty="0"/>
              <a:t>Способ 1</a:t>
            </a:r>
            <a:r>
              <a:rPr lang="ru-RU" sz="2000" dirty="0"/>
              <a:t> (просто, но применяется редко): сразу ввести все значения в фигурных скобках. Их надо знать заранее.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47674" y="2105505"/>
            <a:ext cx="803296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a 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= {5, -2, 1, 6, 9};</a:t>
            </a:r>
          </a:p>
          <a:p>
            <a:r>
              <a:rPr lang="en-US" sz="20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weekDays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{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ru-RU" sz="2000" dirty="0" err="1">
                <a:latin typeface="Courier New" pitchFamily="49" charset="0"/>
                <a:cs typeface="Courier New" pitchFamily="49" charset="0"/>
              </a:rPr>
              <a:t>Пн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", "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Вт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", "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Ср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", "</a:t>
            </a:r>
            <a:r>
              <a:rPr lang="ru-RU" sz="2000" dirty="0" err="1">
                <a:latin typeface="Courier New" pitchFamily="49" charset="0"/>
                <a:cs typeface="Courier New" pitchFamily="49" charset="0"/>
              </a:rPr>
              <a:t>Чт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", "</a:t>
            </a:r>
            <a:r>
              <a:rPr lang="ru-RU" sz="2000" dirty="0" err="1">
                <a:latin typeface="Courier New" pitchFamily="49" charset="0"/>
                <a:cs typeface="Courier New" pitchFamily="49" charset="0"/>
              </a:rPr>
              <a:t>Пт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",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ru-RU" sz="2000" dirty="0">
                <a:latin typeface="Courier New" pitchFamily="49" charset="0"/>
                <a:cs typeface="Courier New" pitchFamily="49" charset="0"/>
              </a:rPr>
              <a:t>                     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ru-RU" sz="2000" dirty="0" err="1">
                <a:latin typeface="Courier New" pitchFamily="49" charset="0"/>
                <a:cs typeface="Courier New" pitchFamily="49" charset="0"/>
              </a:rPr>
              <a:t>Сб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", "</a:t>
            </a:r>
            <a:r>
              <a:rPr lang="ru-RU" sz="2000" dirty="0" err="1">
                <a:latin typeface="Courier New" pitchFamily="49" charset="0"/>
                <a:cs typeface="Courier New" pitchFamily="49" charset="0"/>
              </a:rPr>
              <a:t>Вс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};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3129402"/>
            <a:ext cx="79233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u="sng" dirty="0"/>
              <a:t>Способ </a:t>
            </a:r>
            <a:r>
              <a:rPr lang="en-US" sz="2000" u="sng" dirty="0"/>
              <a:t>2</a:t>
            </a:r>
            <a:r>
              <a:rPr lang="ru-RU" sz="2000" dirty="0"/>
              <a:t>: выделить в памяти место под массив командой </a:t>
            </a:r>
            <a:r>
              <a:rPr lang="en-US" sz="2000" b="1" dirty="0"/>
              <a:t>new</a:t>
            </a:r>
            <a:r>
              <a:rPr lang="ru-RU" sz="2000" dirty="0"/>
              <a:t>. Длину массива можно задавать через переменную, значения заранее неизвестны.  Массив</a:t>
            </a:r>
            <a:r>
              <a:rPr lang="en-US" sz="2000" dirty="0"/>
              <a:t> </a:t>
            </a:r>
            <a:r>
              <a:rPr lang="ru-RU" sz="2000" dirty="0"/>
              <a:t>инициализируется нулями.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84187" y="4077207"/>
            <a:ext cx="618630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a 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20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[5]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decimal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wages 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new decimal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[n]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 names = </a:t>
            </a:r>
            <a:r>
              <a:rPr lang="en-US" sz="20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new string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userCount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];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8596" y="5129897"/>
            <a:ext cx="79233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u="sng" dirty="0">
                <a:solidFill>
                  <a:srgbClr val="C00000"/>
                </a:solidFill>
              </a:rPr>
              <a:t>Инициализация обязательна!</a:t>
            </a:r>
          </a:p>
          <a:p>
            <a:pPr algn="just"/>
            <a:r>
              <a:rPr lang="ru-RU" sz="2000" dirty="0"/>
              <a:t>Попытка обратиться к неинициализированному массиву, как и неверное значение индекса, вызывает исключение </a:t>
            </a:r>
            <a:r>
              <a:rPr lang="en-US" sz="2000" b="1" dirty="0"/>
              <a:t>Access Violation</a:t>
            </a:r>
            <a:r>
              <a:rPr lang="ru-RU" sz="2000" b="1" dirty="0"/>
              <a:t> </a:t>
            </a:r>
            <a:r>
              <a:rPr lang="ru-RU" sz="2000" dirty="0"/>
              <a:t>и вылет программы.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1012666"/>
            <a:ext cx="79208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ru-RU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объявлен, но не создан (пуст, </a:t>
            </a:r>
            <a:r>
              <a:rPr lang="en-US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Null)</a:t>
            </a:r>
            <a:endParaRPr lang="ru-RU" sz="2000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Ввод-вывод значений в цикле </a:t>
            </a:r>
            <a:r>
              <a:rPr lang="en-US" dirty="0"/>
              <a:t>for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85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738135" y="1274733"/>
            <a:ext cx="770424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ru-RU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длина массива</a:t>
            </a:r>
          </a:p>
          <a:p>
            <a:r>
              <a:rPr lang="en-US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Console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.Write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ru-RU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Введите длину массива: "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n = </a:t>
            </a:r>
            <a:r>
              <a:rPr lang="en-US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.Parse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Console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.ReadLine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());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ru-RU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инициализация</a:t>
            </a:r>
          </a:p>
          <a:p>
            <a:r>
              <a:rPr lang="en-US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[] a = </a:t>
            </a:r>
            <a:r>
              <a:rPr 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[n];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ru-RU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считываем значения по одному</a:t>
            </a:r>
          </a:p>
          <a:p>
            <a:r>
              <a:rPr 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a.Length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++)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Console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.Write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ru-RU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Ведите 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a[</a:t>
            </a:r>
            <a:r>
              <a:rPr lang="ru-RU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"]</a:t>
            </a:r>
            <a:r>
              <a:rPr lang="ru-RU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a[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.Parse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Console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.ReadLine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());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Console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WriteLine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ru-RU" dirty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ru-RU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выводим значения в консоль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a.Length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++)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Console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WriteLine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"a[</a:t>
            </a:r>
            <a:r>
              <a:rPr lang="ru-RU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"] = "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r>
              <a:rPr lang="ru-RU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Класс </a:t>
            </a:r>
            <a:r>
              <a:rPr lang="en-US" dirty="0"/>
              <a:t>Array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86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11560" y="1196752"/>
            <a:ext cx="79208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2000" dirty="0"/>
              <a:t>Массивы, как и всё в </a:t>
            </a:r>
            <a:r>
              <a:rPr lang="en-US" sz="2000" dirty="0"/>
              <a:t>C#</a:t>
            </a:r>
            <a:r>
              <a:rPr lang="ru-RU" sz="2000" dirty="0"/>
              <a:t>, имеют свой класс – это системный класс </a:t>
            </a:r>
            <a:r>
              <a:rPr lang="en-US" sz="2000" b="1" dirty="0"/>
              <a:t>Array</a:t>
            </a:r>
            <a:r>
              <a:rPr lang="ru-RU" sz="2000" dirty="0"/>
              <a:t>. Он предоставляет методы для создания, изменения, поиска и сортировки.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1560" y="2466469"/>
            <a:ext cx="792088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Свойства массива:</a:t>
            </a:r>
          </a:p>
          <a:p>
            <a:pPr marL="361950" indent="-180975">
              <a:buFont typeface="Arial" pitchFamily="34" charset="0"/>
              <a:buChar char="•"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arr.Length</a:t>
            </a:r>
            <a:r>
              <a:rPr lang="en-US" sz="2000" dirty="0"/>
              <a:t> – </a:t>
            </a:r>
            <a:r>
              <a:rPr lang="ru-RU" sz="2000" dirty="0"/>
              <a:t>длина массива</a:t>
            </a:r>
            <a:r>
              <a:rPr lang="en-US" sz="2000" dirty="0"/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arr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600"/>
              </a:spcBef>
            </a:pPr>
            <a:r>
              <a:rPr lang="ru-RU" sz="2000" dirty="0"/>
              <a:t>Статические методы</a:t>
            </a:r>
            <a:r>
              <a:rPr lang="en-US" sz="2000" dirty="0"/>
              <a:t> </a:t>
            </a:r>
            <a:r>
              <a:rPr lang="ru-RU" sz="2000" dirty="0"/>
              <a:t>класса:</a:t>
            </a:r>
          </a:p>
          <a:p>
            <a:pPr marL="361950" indent="-180975">
              <a:buFont typeface="Arial" pitchFamily="34" charset="0"/>
              <a:buChar char="•"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Array.Copy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n) </a:t>
            </a:r>
            <a:r>
              <a:rPr lang="en-US" sz="2000" dirty="0"/>
              <a:t>– </a:t>
            </a:r>
            <a:r>
              <a:rPr lang="ru-RU" sz="2000" dirty="0"/>
              <a:t>скопировать из массива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dirty="0"/>
              <a:t> </a:t>
            </a:r>
            <a:r>
              <a:rPr lang="ru-RU" sz="2000" dirty="0"/>
              <a:t>в массив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2000" dirty="0"/>
              <a:t> </a:t>
            </a:r>
            <a:r>
              <a:rPr lang="ru-RU" sz="2000" dirty="0"/>
              <a:t>первые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dirty="0"/>
              <a:t> </a:t>
            </a:r>
            <a:r>
              <a:rPr lang="ru-RU" sz="2000" dirty="0"/>
              <a:t>значений</a:t>
            </a:r>
          </a:p>
          <a:p>
            <a:pPr marL="361950" indent="-180975">
              <a:buFont typeface="Arial" pitchFamily="34" charset="0"/>
              <a:buChar char="•"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Array.Reverse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ru-RU" sz="2000" dirty="0"/>
              <a:t>–</a:t>
            </a:r>
            <a:r>
              <a:rPr lang="en-US" sz="2000" dirty="0"/>
              <a:t> </a:t>
            </a:r>
            <a:r>
              <a:rPr lang="ru-RU" sz="2000" dirty="0"/>
              <a:t>переворачивает массив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dirty="0"/>
              <a:t>на месте (обратный порядок значений)</a:t>
            </a:r>
          </a:p>
          <a:p>
            <a:pPr marL="361950" indent="-180975">
              <a:buFont typeface="Arial" pitchFamily="34" charset="0"/>
              <a:buChar char="•"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Array.Sort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ru-RU" sz="2000" dirty="0"/>
              <a:t>–</a:t>
            </a:r>
            <a:r>
              <a:rPr lang="en-US" sz="2000" dirty="0"/>
              <a:t> </a:t>
            </a:r>
            <a:r>
              <a:rPr lang="ru-RU" sz="2000" dirty="0"/>
              <a:t>сортирует массив</a:t>
            </a:r>
            <a:r>
              <a:rPr lang="en-US" sz="2000" dirty="0"/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/>
              <a:t> </a:t>
            </a:r>
            <a:r>
              <a:rPr lang="ru-RU" sz="2000" dirty="0"/>
              <a:t>по возрастанию</a:t>
            </a:r>
          </a:p>
          <a:p>
            <a:pPr marL="361950" indent="-180975">
              <a:buFont typeface="Arial" pitchFamily="34" charset="0"/>
              <a:buChar char="•"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Array.IndexOf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value) </a:t>
            </a:r>
            <a:r>
              <a:rPr lang="ru-RU" sz="2000" dirty="0"/>
              <a:t>–</a:t>
            </a:r>
            <a:r>
              <a:rPr lang="en-US" sz="2000" dirty="0"/>
              <a:t> </a:t>
            </a:r>
            <a:r>
              <a:rPr lang="ru-RU" sz="2000" dirty="0"/>
              <a:t>ищет в массиве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/>
              <a:t> </a:t>
            </a:r>
            <a:r>
              <a:rPr lang="ru-RU" sz="2000" dirty="0"/>
              <a:t>значение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2000" dirty="0"/>
              <a:t> </a:t>
            </a:r>
            <a:r>
              <a:rPr lang="ru-RU" sz="2000" dirty="0"/>
              <a:t>и возвращает номер его первого вхождения, если не найдено – то -1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Класс </a:t>
            </a:r>
            <a:r>
              <a:rPr lang="en-US" dirty="0"/>
              <a:t>List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87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11560" y="2204864"/>
            <a:ext cx="79208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Методы списков:</a:t>
            </a:r>
          </a:p>
          <a:p>
            <a:pPr marL="361950" indent="-180975">
              <a:buFont typeface="Arial" pitchFamily="34" charset="0"/>
              <a:buChar char="•"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arr.Min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000" dirty="0"/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arr.Max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000" dirty="0"/>
              <a:t> </a:t>
            </a:r>
            <a:r>
              <a:rPr lang="ru-RU" sz="2000" dirty="0"/>
              <a:t>– минимальное и максимальное значения</a:t>
            </a:r>
            <a:r>
              <a:rPr lang="en-US" sz="2000" dirty="0"/>
              <a:t> </a:t>
            </a:r>
            <a:r>
              <a:rPr lang="ru-RU" sz="2000" dirty="0"/>
              <a:t>в массиве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arr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  <a:p>
            <a:pPr marL="361950" indent="-180975">
              <a:buFont typeface="Arial" pitchFamily="34" charset="0"/>
              <a:buChar char="•"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arr.First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000" dirty="0"/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arr.Last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000" dirty="0"/>
              <a:t> </a:t>
            </a:r>
            <a:r>
              <a:rPr lang="ru-RU" sz="2000" dirty="0"/>
              <a:t>– первое и последнее значения</a:t>
            </a:r>
            <a:r>
              <a:rPr lang="en-US" sz="2000" dirty="0"/>
              <a:t> </a:t>
            </a:r>
            <a:r>
              <a:rPr lang="ru-RU" sz="2000" dirty="0"/>
              <a:t>в массиве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arr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  <a:p>
            <a:pPr marL="361950" indent="-180975">
              <a:buFont typeface="Arial" pitchFamily="34" charset="0"/>
              <a:buChar char="•"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arr.Sum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000" dirty="0"/>
              <a:t> </a:t>
            </a:r>
            <a:r>
              <a:rPr lang="ru-RU" sz="2000" dirty="0"/>
              <a:t>– сумма значений</a:t>
            </a:r>
            <a:r>
              <a:rPr lang="en-US" sz="2000" dirty="0"/>
              <a:t> </a:t>
            </a:r>
            <a:r>
              <a:rPr lang="ru-RU" sz="2000" dirty="0"/>
              <a:t>в массиве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ru-RU" sz="2000" dirty="0"/>
              <a:t> (только для числовых)</a:t>
            </a:r>
          </a:p>
          <a:p>
            <a:pPr marL="361950" indent="-180975">
              <a:buFont typeface="Arial" pitchFamily="34" charset="0"/>
              <a:buChar char="•"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arr.Average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ru-RU" sz="2000" dirty="0"/>
              <a:t> – среднее значение</a:t>
            </a:r>
            <a:r>
              <a:rPr lang="en-US" sz="2000" dirty="0"/>
              <a:t> </a:t>
            </a:r>
            <a:r>
              <a:rPr lang="ru-RU" sz="2000" dirty="0"/>
              <a:t>в массиве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/>
              <a:t> </a:t>
            </a:r>
            <a:r>
              <a:rPr lang="ru-RU" sz="2000" dirty="0"/>
              <a:t>(только для числовых)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1560" y="1280954"/>
            <a:ext cx="7920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Кроме того, массив является частным случаем списка </a:t>
            </a:r>
            <a:r>
              <a:rPr lang="en-US" sz="2000" dirty="0"/>
              <a:t>(List)</a:t>
            </a:r>
            <a:r>
              <a:rPr lang="ru-RU" sz="2000" dirty="0"/>
              <a:t>, который предоставляет свои методы.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Перечисления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88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827584" y="1196752"/>
            <a:ext cx="75608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2000" dirty="0"/>
              <a:t>Перечисления отдаленно похожи на массивы, но работают иначе. </a:t>
            </a:r>
            <a:r>
              <a:rPr lang="ru-RU" sz="2000" b="1" dirty="0"/>
              <a:t>Перечисление </a:t>
            </a:r>
            <a:r>
              <a:rPr lang="en-US" sz="2000" b="1" dirty="0"/>
              <a:t>(</a:t>
            </a:r>
            <a:r>
              <a:rPr lang="en-US" sz="2000" b="1" dirty="0" err="1"/>
              <a:t>enum</a:t>
            </a:r>
            <a:r>
              <a:rPr lang="en-US" sz="2000" b="1" dirty="0"/>
              <a:t>)</a:t>
            </a:r>
            <a:r>
              <a:rPr lang="ru-RU" sz="2000" b="1" dirty="0"/>
              <a:t> </a:t>
            </a:r>
            <a:r>
              <a:rPr lang="ru-RU" sz="2000" dirty="0"/>
              <a:t>– это тип данных, содержащий список всех допустимых значений переменной (констант).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4365104"/>
            <a:ext cx="638828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Day {Sat, Sun, Mon, Tue, Wed, Thu, Fri};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Day today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Day.Sat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ru-RU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переменная типа </a:t>
            </a:r>
            <a:r>
              <a:rPr lang="en-US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Day</a:t>
            </a:r>
            <a:endParaRPr lang="ru-RU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Day tomorrow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Day.Sun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ru-RU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переменная типа </a:t>
            </a:r>
            <a:r>
              <a:rPr lang="en-US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Day</a:t>
            </a:r>
            <a:endParaRPr lang="ru-RU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99592" y="2348880"/>
            <a:ext cx="459613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Gender { Male, Female };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  <a:p>
            <a:endParaRPr lang="ru-RU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userName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ru-RU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Аркадий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Gender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userGender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Gender.Male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3748970"/>
            <a:ext cx="7560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2000" dirty="0"/>
              <a:t>На самом деле каждое значение – это целое число.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Объявление перечисления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89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827584" y="1196752"/>
            <a:ext cx="7560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2000" dirty="0"/>
              <a:t>Перечисления объявляются в пространстве имен, чтобы быть доступными всем классам и методам.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988840"/>
            <a:ext cx="8180445" cy="42473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namespace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Weekdays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Day { Sun, Mon, Tue, Wed, Thu, Fri, Sat };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Program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public static void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Main(</a:t>
            </a:r>
            <a:r>
              <a:rPr 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    Day today = (Day)4;</a:t>
            </a:r>
            <a:r>
              <a:rPr lang="en-US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ru-RU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переменная типа </a:t>
            </a:r>
            <a:r>
              <a:rPr lang="en-US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Day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    Day tomorrow = today + 1;</a:t>
            </a:r>
            <a:r>
              <a:rPr lang="en-US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ru-RU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переменная типа </a:t>
            </a:r>
            <a:r>
              <a:rPr lang="en-US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Day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Console.WriteLine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(today);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Console.WriteLine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(tomorrow);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39778" y="2224071"/>
            <a:ext cx="7101855" cy="4003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Создаем проект в </a:t>
            </a:r>
            <a:r>
              <a:rPr lang="en-US" dirty="0"/>
              <a:t>C#</a:t>
            </a:r>
            <a:r>
              <a:rPr lang="ru-RU" dirty="0"/>
              <a:t>. Консольное приложение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811161" y="1094951"/>
            <a:ext cx="7375626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ru-RU" sz="2000" dirty="0"/>
              <a:t>Файл -</a:t>
            </a:r>
            <a:r>
              <a:rPr lang="en-US" sz="2000" dirty="0"/>
              <a:t>&gt; </a:t>
            </a:r>
            <a:r>
              <a:rPr lang="ru-RU" sz="2000" dirty="0"/>
              <a:t>Создать -</a:t>
            </a:r>
            <a:r>
              <a:rPr lang="en-US" sz="2000" dirty="0"/>
              <a:t>&gt; </a:t>
            </a:r>
            <a:r>
              <a:rPr lang="ru-RU" sz="2000" dirty="0"/>
              <a:t>Проект… (</a:t>
            </a:r>
            <a:r>
              <a:rPr lang="en-US" sz="2000" dirty="0"/>
              <a:t>File -&gt; Create -&gt; Project…)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Visual C# -&gt; </a:t>
            </a:r>
            <a:r>
              <a:rPr lang="ru-RU" sz="2000" dirty="0"/>
              <a:t>Консольное приложение -</a:t>
            </a:r>
            <a:r>
              <a:rPr lang="en-US" sz="2000" dirty="0"/>
              <a:t>&gt; </a:t>
            </a:r>
            <a:r>
              <a:rPr lang="ru-RU" sz="2000" dirty="0"/>
              <a:t>задать имя и путь -</a:t>
            </a:r>
            <a:r>
              <a:rPr lang="en-US" sz="2000" dirty="0"/>
              <a:t>&gt; OK</a:t>
            </a:r>
            <a:endParaRPr lang="ru-RU" sz="20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85830" y="2990843"/>
            <a:ext cx="949338" cy="40164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184506" y="3465513"/>
            <a:ext cx="2628936" cy="32861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249317" y="4926032"/>
            <a:ext cx="4600638" cy="76677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Строки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90</a:t>
            </a:fld>
            <a:endParaRPr lang="ru-RU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Типы данных </a:t>
            </a:r>
            <a:r>
              <a:rPr lang="en-US" dirty="0"/>
              <a:t>String </a:t>
            </a:r>
            <a:r>
              <a:rPr lang="ru-RU" dirty="0"/>
              <a:t>и </a:t>
            </a:r>
            <a:r>
              <a:rPr lang="en-US" dirty="0"/>
              <a:t>Char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91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11560" y="1196752"/>
            <a:ext cx="828092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b="1" dirty="0">
                <a:cs typeface="Courier New" panose="02070309020205020404" pitchFamily="49" charset="0"/>
              </a:rPr>
              <a:t>string</a:t>
            </a:r>
            <a:r>
              <a:rPr lang="en-US" sz="2000" dirty="0"/>
              <a:t> – </a:t>
            </a:r>
            <a:r>
              <a:rPr lang="ru-RU" sz="2000" dirty="0"/>
              <a:t>строка произвольной длины (до 2 Гб). Пишется в двойных кавычках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C00000"/>
                </a:solidFill>
              </a:rPr>
              <a:t>" "</a:t>
            </a:r>
            <a:endParaRPr lang="ru-RU" sz="2000" dirty="0">
              <a:solidFill>
                <a:srgbClr val="C00000"/>
              </a:solidFill>
            </a:endParaRPr>
          </a:p>
          <a:p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name = </a:t>
            </a:r>
            <a:r>
              <a:rPr lang="ru-RU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"Виталий"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00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ru-RU" sz="200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строка из 7 символов</a:t>
            </a:r>
          </a:p>
          <a:p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num0 = 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"0"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00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ru-RU" sz="200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строка из 1 символа</a:t>
            </a:r>
          </a:p>
          <a:p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emptyString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""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00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ru-RU" sz="200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пустая строка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b="1" dirty="0">
                <a:cs typeface="Courier New" panose="02070309020205020404" pitchFamily="49" charset="0"/>
              </a:rPr>
              <a:t>char</a:t>
            </a:r>
            <a:r>
              <a:rPr lang="en-US" sz="2000" dirty="0"/>
              <a:t> – </a:t>
            </a:r>
            <a:r>
              <a:rPr lang="ru-RU" sz="2000" dirty="0"/>
              <a:t>отдельный символ, хранится в виде числового кода (</a:t>
            </a:r>
            <a:r>
              <a:rPr lang="en-US" sz="2000" dirty="0"/>
              <a:t>Unicode </a:t>
            </a:r>
            <a:r>
              <a:rPr lang="ru-RU" sz="2000" dirty="0"/>
              <a:t>или </a:t>
            </a:r>
            <a:r>
              <a:rPr lang="en-US" sz="2000" dirty="0"/>
              <a:t>ASCII)</a:t>
            </a:r>
            <a:r>
              <a:rPr lang="ru-RU" sz="2000" dirty="0"/>
              <a:t>. Пишется в одинарных кавычках </a:t>
            </a:r>
            <a:r>
              <a:rPr lang="en-US" sz="2000" dirty="0">
                <a:solidFill>
                  <a:srgbClr val="C00000"/>
                </a:solidFill>
              </a:rPr>
              <a:t>' '</a:t>
            </a:r>
            <a:endParaRPr lang="ru-RU" sz="2000" dirty="0">
              <a:solidFill>
                <a:srgbClr val="C00000"/>
              </a:solidFill>
            </a:endParaRPr>
          </a:p>
          <a:p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letter = 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'W'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00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ru-RU" sz="200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символ заглавной буквы </a:t>
            </a:r>
            <a:r>
              <a:rPr lang="en-US" sz="200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</a:t>
            </a:r>
            <a:endParaRPr lang="ru-RU" sz="2000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tab = 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'\t'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00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ru-RU" sz="200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символ табуляции</a:t>
            </a:r>
          </a:p>
          <a:p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emptyChar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''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00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ru-RU" sz="200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ОШИБКА! не может быть пустым</a:t>
            </a:r>
          </a:p>
          <a:p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abc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00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ru-RU" sz="200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ОШИБКА! только 1 символ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2127" y="4913873"/>
            <a:ext cx="82809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ru-RU" sz="2000" b="1" dirty="0">
                <a:cs typeface="Courier New" panose="02070309020205020404" pitchFamily="49" charset="0"/>
              </a:rPr>
              <a:t>Строка = массив символов</a:t>
            </a:r>
            <a:endParaRPr lang="ru-RU" sz="2000" dirty="0">
              <a:solidFill>
                <a:srgbClr val="C00000"/>
              </a:solidFill>
            </a:endParaRPr>
          </a:p>
          <a:p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city = </a:t>
            </a:r>
            <a:r>
              <a:rPr lang="ru-RU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ru-RU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Сомара</a:t>
            </a:r>
            <a:r>
              <a:rPr lang="ru-RU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00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ru-RU" sz="200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строка с опечаткой</a:t>
            </a:r>
          </a:p>
          <a:p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letter = city[0]; </a:t>
            </a:r>
            <a:r>
              <a:rPr lang="en-US" sz="200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//letter = '</a:t>
            </a:r>
            <a:r>
              <a:rPr lang="ru-RU" sz="200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С</a:t>
            </a:r>
            <a:r>
              <a:rPr lang="en-US" sz="200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city[1] = 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ru-RU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00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ru-RU" sz="200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ОШИБКА! только для чтения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Методы класса </a:t>
            </a:r>
            <a:r>
              <a:rPr lang="en-US" dirty="0"/>
              <a:t>String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92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71472" y="1071546"/>
            <a:ext cx="7920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Т.к. строка – это массив символов, у нее есть все свойства и  методы массивов (</a:t>
            </a:r>
            <a:r>
              <a:rPr lang="en-US" sz="2000" dirty="0"/>
              <a:t>Length, Sort, Reverse </a:t>
            </a:r>
            <a:r>
              <a:rPr lang="ru-RU" sz="2000" dirty="0"/>
              <a:t>и т.д.)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1472" y="1857364"/>
            <a:ext cx="7920880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ru-RU" sz="2000" dirty="0"/>
              <a:t>Методы</a:t>
            </a:r>
            <a:r>
              <a:rPr lang="en-US" sz="2000" dirty="0"/>
              <a:t> </a:t>
            </a:r>
            <a:r>
              <a:rPr lang="ru-RU" sz="2000" dirty="0"/>
              <a:t>класса:</a:t>
            </a:r>
          </a:p>
          <a:p>
            <a:pPr marL="361950" indent="-180975">
              <a:buFont typeface="Arial" pitchFamily="34" charset="0"/>
              <a:buChar char="•"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str.Trim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ru-RU" sz="2000" dirty="0"/>
              <a:t>- обрезать пробелы в начале и конце</a:t>
            </a:r>
            <a:endParaRPr lang="en-US" sz="2000" dirty="0"/>
          </a:p>
          <a:p>
            <a:pPr marL="361950" indent="-180975">
              <a:buFont typeface="Arial" pitchFamily="34" charset="0"/>
              <a:buChar char="•"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str.ToUpper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str.ToLower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dirty="0"/>
              <a:t>– изменяет регистр символов</a:t>
            </a:r>
            <a:endParaRPr lang="en-US" sz="2000" dirty="0"/>
          </a:p>
          <a:p>
            <a:pPr marL="361950" indent="-180975">
              <a:buFont typeface="Arial" pitchFamily="34" charset="0"/>
              <a:buChar char="•"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str.Substring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(first, length)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dirty="0"/>
              <a:t>– вырезать подстроку из строки, начиная с символа </a:t>
            </a:r>
            <a:r>
              <a:rPr lang="en-US" sz="2000" dirty="0"/>
              <a:t>first </a:t>
            </a:r>
            <a:r>
              <a:rPr lang="ru-RU" sz="2000" dirty="0"/>
              <a:t>длиной </a:t>
            </a:r>
            <a:r>
              <a:rPr lang="en-US" sz="2000" dirty="0"/>
              <a:t>length</a:t>
            </a:r>
          </a:p>
          <a:p>
            <a:pPr marL="361950" indent="-180975">
              <a:buFont typeface="Arial" pitchFamily="34" charset="0"/>
              <a:buChar char="•"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str.Replace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oldValue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newValue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/>
              <a:t>– </a:t>
            </a:r>
            <a:r>
              <a:rPr lang="ru-RU" sz="2000" dirty="0"/>
              <a:t>заменить все вхождения </a:t>
            </a:r>
            <a:r>
              <a:rPr lang="en-US" sz="2000" dirty="0" err="1"/>
              <a:t>oldValue</a:t>
            </a:r>
            <a:r>
              <a:rPr lang="ru-RU" sz="2000" dirty="0"/>
              <a:t> на </a:t>
            </a:r>
            <a:r>
              <a:rPr lang="en-US" sz="2000" dirty="0" err="1"/>
              <a:t>newValue</a:t>
            </a:r>
            <a:endParaRPr lang="en-US" sz="2000" dirty="0"/>
          </a:p>
          <a:p>
            <a:pPr marL="361950" indent="-180975">
              <a:buFont typeface="Arial" pitchFamily="34" charset="0"/>
              <a:buChar char="•"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str.Split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(separator)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dirty="0"/>
              <a:t>– разбить строку в массив строк по разделителю </a:t>
            </a:r>
            <a:r>
              <a:rPr lang="en-US" sz="2000" dirty="0"/>
              <a:t>separator</a:t>
            </a:r>
            <a:endParaRPr lang="ru-RU" sz="2000" dirty="0"/>
          </a:p>
          <a:p>
            <a:pPr>
              <a:spcBef>
                <a:spcPts val="600"/>
              </a:spcBef>
            </a:pPr>
            <a:r>
              <a:rPr lang="ru-RU" sz="2000" dirty="0"/>
              <a:t>Статические методы</a:t>
            </a:r>
            <a:r>
              <a:rPr lang="en-US" sz="2000" dirty="0"/>
              <a:t> </a:t>
            </a:r>
            <a:r>
              <a:rPr lang="ru-RU" sz="2000" dirty="0"/>
              <a:t>класса:</a:t>
            </a:r>
          </a:p>
          <a:p>
            <a:pPr marL="361950" indent="-180975">
              <a:buFont typeface="Arial" pitchFamily="34" charset="0"/>
              <a:buChar char="•"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String.Join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(separator,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stringArray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ru-RU" sz="2000" dirty="0"/>
              <a:t>–</a:t>
            </a:r>
            <a:r>
              <a:rPr lang="en-US" sz="2000" dirty="0"/>
              <a:t> </a:t>
            </a:r>
            <a:r>
              <a:rPr lang="ru-RU" sz="2000" dirty="0"/>
              <a:t>соединяет строки из массива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stringArray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dirty="0">
                <a:cs typeface="Courier New" pitchFamily="49" charset="0"/>
              </a:rPr>
              <a:t>в одну строку с разделителем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separator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dirty="0">
                <a:cs typeface="Courier New" pitchFamily="49" charset="0"/>
              </a:rPr>
              <a:t>между ними </a:t>
            </a:r>
            <a:endParaRPr lang="ru-RU" sz="2000" dirty="0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Строка составного формата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93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28596" y="1571612"/>
            <a:ext cx="84296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dirty="0" err="1">
                <a:latin typeface="Consolas" pitchFamily="49" charset="0"/>
                <a:cs typeface="Consolas" pitchFamily="49" charset="0"/>
              </a:rPr>
              <a:t>String.Format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</a:t>
            </a:r>
            <a:r>
              <a:rPr lang="ru-RU" sz="2000" dirty="0">
                <a:latin typeface="Consolas" pitchFamily="49" charset="0"/>
                <a:cs typeface="Consolas" pitchFamily="49" charset="0"/>
              </a:rPr>
              <a:t>шаблон, </a:t>
            </a:r>
            <a:r>
              <a:rPr lang="ru-RU" sz="2000" dirty="0" err="1">
                <a:latin typeface="Consolas" pitchFamily="49" charset="0"/>
                <a:cs typeface="Consolas" pitchFamily="49" charset="0"/>
              </a:rPr>
              <a:t>аргументы_для_подстановки</a:t>
            </a:r>
            <a:r>
              <a:rPr lang="ru-RU" sz="2000" dirty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8596" y="2143116"/>
            <a:ext cx="84296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000" dirty="0" err="1">
                <a:latin typeface="Consolas" pitchFamily="49" charset="0"/>
                <a:cs typeface="Consolas" pitchFamily="49" charset="0"/>
              </a:rPr>
              <a:t>String.Format</a:t>
            </a:r>
            <a:r>
              <a:rPr lang="en-GB" sz="2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GB" sz="20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ru-RU" sz="20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Имя: {0}  Возраст: {1}"</a:t>
            </a:r>
            <a:r>
              <a:rPr lang="ru-RU" sz="20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GB" sz="2000" dirty="0">
                <a:latin typeface="Consolas" pitchFamily="49" charset="0"/>
                <a:cs typeface="Consolas" pitchFamily="49" charset="0"/>
              </a:rPr>
              <a:t>name, age);</a:t>
            </a:r>
            <a:endParaRPr lang="ru-RU" sz="20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Дуга 6"/>
          <p:cNvSpPr/>
          <p:nvPr/>
        </p:nvSpPr>
        <p:spPr>
          <a:xfrm>
            <a:off x="3500430" y="2143116"/>
            <a:ext cx="2857520" cy="714380"/>
          </a:xfrm>
          <a:prstGeom prst="arc">
            <a:avLst>
              <a:gd name="adj1" fmla="val 59651"/>
              <a:gd name="adj2" fmla="val 10824279"/>
            </a:avLst>
          </a:prstGeom>
          <a:ln w="38100">
            <a:headEnd type="none" w="med" len="med"/>
            <a:tailEnd type="triangle" w="lg" len="lg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Дуга 7"/>
          <p:cNvSpPr/>
          <p:nvPr/>
        </p:nvSpPr>
        <p:spPr>
          <a:xfrm>
            <a:off x="5500694" y="2143116"/>
            <a:ext cx="1643074" cy="785818"/>
          </a:xfrm>
          <a:prstGeom prst="arc">
            <a:avLst>
              <a:gd name="adj1" fmla="val 59651"/>
              <a:gd name="adj2" fmla="val 10824279"/>
            </a:avLst>
          </a:prstGeom>
          <a:ln w="381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642910" y="1071546"/>
            <a:ext cx="17771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2000" dirty="0"/>
              <a:t>Метод </a:t>
            </a:r>
            <a:r>
              <a:rPr lang="en-US" sz="2000" dirty="0"/>
              <a:t>Format</a:t>
            </a:r>
            <a:r>
              <a:rPr lang="ru-RU" sz="2000" dirty="0"/>
              <a:t>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2910" y="2814576"/>
            <a:ext cx="37396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2000" dirty="0"/>
              <a:t>Можно прямо в </a:t>
            </a:r>
            <a:r>
              <a:rPr lang="en-US" sz="2000" dirty="0"/>
              <a:t>Write/</a:t>
            </a:r>
            <a:r>
              <a:rPr lang="en-US" sz="2000" dirty="0" err="1"/>
              <a:t>WriteLine</a:t>
            </a:r>
            <a:r>
              <a:rPr lang="ru-RU" sz="2000" dirty="0"/>
              <a:t>: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8596" y="3357562"/>
            <a:ext cx="84296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dirty="0" err="1">
                <a:latin typeface="Consolas" pitchFamily="49" charset="0"/>
                <a:cs typeface="Consolas" pitchFamily="49" charset="0"/>
              </a:rPr>
              <a:t>Console.WriteLine</a:t>
            </a:r>
            <a:r>
              <a:rPr lang="en-GB" sz="2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GB" sz="20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ru-RU" sz="20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Имя: {0}  Возраст: {1}"</a:t>
            </a:r>
            <a:r>
              <a:rPr lang="ru-RU" sz="20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GB" sz="2000" dirty="0">
                <a:latin typeface="Consolas" pitchFamily="49" charset="0"/>
                <a:cs typeface="Consolas" pitchFamily="49" charset="0"/>
              </a:rPr>
              <a:t>name, age);</a:t>
            </a:r>
            <a:endParaRPr lang="ru-RU" sz="20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596" y="4572008"/>
            <a:ext cx="84296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2000" dirty="0">
                <a:latin typeface="Consolas" pitchFamily="49" charset="0"/>
                <a:cs typeface="Consolas" pitchFamily="49" charset="0"/>
              </a:rPr>
              <a:t>{индекс, кол-во символов : формат}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42910" y="4071942"/>
            <a:ext cx="33434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2000" dirty="0"/>
              <a:t>Настройки форматирования: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Форматы чисел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94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71472" y="1071546"/>
            <a:ext cx="80010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/>
            <a:r>
              <a:rPr lang="ru-RU" sz="2000" b="1" dirty="0"/>
              <a:t>C</a:t>
            </a:r>
            <a:r>
              <a:rPr lang="ru-RU" sz="2000" dirty="0"/>
              <a:t> </a:t>
            </a:r>
            <a:r>
              <a:rPr lang="en-US" sz="2000" dirty="0"/>
              <a:t>– </a:t>
            </a:r>
            <a:r>
              <a:rPr lang="ru-RU" sz="2000" dirty="0"/>
              <a:t>денежные единицы</a:t>
            </a:r>
            <a:r>
              <a:rPr lang="en-US" sz="2000" dirty="0"/>
              <a:t> (</a:t>
            </a:r>
            <a:r>
              <a:rPr lang="ru-RU" sz="2000" dirty="0"/>
              <a:t>валюта из системных настроек)</a:t>
            </a:r>
          </a:p>
          <a:p>
            <a:pPr marL="355600" indent="-355600"/>
            <a:r>
              <a:rPr lang="ru-RU" sz="2000" b="1" dirty="0"/>
              <a:t>D</a:t>
            </a:r>
            <a:r>
              <a:rPr lang="ru-RU" sz="2000" dirty="0"/>
              <a:t> – целочисленный формат</a:t>
            </a:r>
          </a:p>
          <a:p>
            <a:pPr marL="355600" indent="-355600"/>
            <a:r>
              <a:rPr lang="ru-RU" sz="2000" b="1" dirty="0"/>
              <a:t>E</a:t>
            </a:r>
            <a:r>
              <a:rPr lang="ru-RU" sz="2000" dirty="0"/>
              <a:t> – экспоненциальный формат</a:t>
            </a:r>
          </a:p>
          <a:p>
            <a:pPr marL="355600" indent="-355600"/>
            <a:r>
              <a:rPr lang="ru-RU" sz="2000" b="1" dirty="0"/>
              <a:t>F</a:t>
            </a:r>
            <a:r>
              <a:rPr lang="ru-RU" sz="2000" dirty="0"/>
              <a:t> – формат дробных чисел с фиксированной точкой</a:t>
            </a:r>
          </a:p>
          <a:p>
            <a:pPr marL="355600" indent="-355600"/>
            <a:r>
              <a:rPr lang="ru-RU" sz="2000" b="1" dirty="0"/>
              <a:t>G</a:t>
            </a:r>
            <a:r>
              <a:rPr lang="ru-RU" sz="2000" dirty="0"/>
              <a:t> – выбирает более короткий из двух форматов: F или E</a:t>
            </a:r>
          </a:p>
          <a:p>
            <a:pPr marL="355600" indent="-355600"/>
            <a:r>
              <a:rPr lang="ru-RU" sz="2000" b="1" dirty="0"/>
              <a:t>N</a:t>
            </a:r>
            <a:r>
              <a:rPr lang="ru-RU" sz="2000" dirty="0"/>
              <a:t> – также задает формат дробных чисел с фиксированной точкой</a:t>
            </a:r>
          </a:p>
          <a:p>
            <a:pPr marL="355600" indent="-355600"/>
            <a:r>
              <a:rPr lang="ru-RU" sz="2000" b="1" dirty="0"/>
              <a:t>P</a:t>
            </a:r>
            <a:r>
              <a:rPr lang="ru-RU" sz="2000" dirty="0"/>
              <a:t> – процентный формат</a:t>
            </a:r>
          </a:p>
          <a:p>
            <a:pPr marL="355600" indent="-355600"/>
            <a:r>
              <a:rPr lang="ru-RU" sz="2000" b="1" dirty="0"/>
              <a:t>X</a:t>
            </a:r>
            <a:r>
              <a:rPr lang="ru-RU" sz="2000" dirty="0"/>
              <a:t> – шестнадцатеричный формат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1472" y="3869486"/>
            <a:ext cx="800105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/>
            <a:r>
              <a:rPr lang="en-US" sz="2000" b="1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number = 47.126;</a:t>
            </a:r>
            <a:endParaRPr lang="ru-RU" sz="2000" dirty="0">
              <a:latin typeface="Consolas" pitchFamily="49" charset="0"/>
              <a:cs typeface="Consolas" pitchFamily="49" charset="0"/>
            </a:endParaRPr>
          </a:p>
          <a:p>
            <a:pPr marL="355600" indent="-355600"/>
            <a:r>
              <a:rPr lang="en-GB" sz="2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String</a:t>
            </a:r>
            <a:r>
              <a:rPr lang="en-GB" sz="2000" dirty="0" err="1">
                <a:latin typeface="Consolas" pitchFamily="49" charset="0"/>
                <a:cs typeface="Consolas" pitchFamily="49" charset="0"/>
              </a:rPr>
              <a:t>.Format</a:t>
            </a:r>
            <a:r>
              <a:rPr lang="en-GB" sz="2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GB" sz="20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"{0:C2}"</a:t>
            </a:r>
            <a:r>
              <a:rPr lang="en-GB" sz="2000" dirty="0">
                <a:latin typeface="Consolas" pitchFamily="49" charset="0"/>
                <a:cs typeface="Consolas" pitchFamily="49" charset="0"/>
              </a:rPr>
              <a:t>, number); </a:t>
            </a:r>
            <a:r>
              <a:rPr lang="en-GB" sz="2000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//</a:t>
            </a:r>
            <a:r>
              <a:rPr lang="ru-RU" sz="2000" dirty="0">
                <a:latin typeface="Consolas" pitchFamily="49" charset="0"/>
                <a:cs typeface="Consolas" pitchFamily="49" charset="0"/>
              </a:rPr>
              <a:t>47,13р.</a:t>
            </a:r>
            <a:endParaRPr lang="ru-RU" sz="2000" dirty="0">
              <a:solidFill>
                <a:srgbClr val="008000"/>
              </a:solidFill>
              <a:latin typeface="Consolas" pitchFamily="49" charset="0"/>
              <a:cs typeface="Consolas" pitchFamily="49" charset="0"/>
            </a:endParaRPr>
          </a:p>
          <a:p>
            <a:pPr marL="355600" indent="-355600"/>
            <a:r>
              <a:rPr lang="en-GB" sz="2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String</a:t>
            </a:r>
            <a:r>
              <a:rPr lang="en-GB" sz="2000" dirty="0" err="1">
                <a:latin typeface="Consolas" pitchFamily="49" charset="0"/>
                <a:cs typeface="Consolas" pitchFamily="49" charset="0"/>
              </a:rPr>
              <a:t>.Format</a:t>
            </a:r>
            <a:r>
              <a:rPr lang="en-GB" sz="2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GB" sz="20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"{0, 6:n1}"</a:t>
            </a:r>
            <a:r>
              <a:rPr lang="en-GB" sz="2000" dirty="0">
                <a:latin typeface="Consolas" pitchFamily="49" charset="0"/>
                <a:cs typeface="Consolas" pitchFamily="49" charset="0"/>
              </a:rPr>
              <a:t>, number);</a:t>
            </a:r>
            <a:r>
              <a:rPr lang="ru-RU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//</a:t>
            </a:r>
            <a:r>
              <a:rPr lang="ru-RU" sz="2000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   47,1</a:t>
            </a:r>
          </a:p>
          <a:p>
            <a:pPr marL="355600" indent="-355600"/>
            <a:r>
              <a:rPr lang="en-GB" sz="2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String</a:t>
            </a:r>
            <a:r>
              <a:rPr lang="en-GB" sz="2000" dirty="0" err="1">
                <a:latin typeface="Consolas" pitchFamily="49" charset="0"/>
                <a:cs typeface="Consolas" pitchFamily="49" charset="0"/>
              </a:rPr>
              <a:t>.Format</a:t>
            </a:r>
            <a:r>
              <a:rPr lang="en-GB" sz="2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GB" sz="20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"{0:F6}"</a:t>
            </a:r>
            <a:r>
              <a:rPr lang="en-GB" sz="2000" dirty="0">
                <a:latin typeface="Consolas" pitchFamily="49" charset="0"/>
                <a:cs typeface="Consolas" pitchFamily="49" charset="0"/>
              </a:rPr>
              <a:t>, number);</a:t>
            </a:r>
            <a:r>
              <a:rPr lang="ru-RU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//</a:t>
            </a:r>
            <a:r>
              <a:rPr lang="ru-RU" sz="2000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47,12600</a:t>
            </a:r>
            <a:endParaRPr lang="en-US" sz="2000" dirty="0">
              <a:solidFill>
                <a:srgbClr val="008000"/>
              </a:solidFill>
              <a:latin typeface="Consolas" pitchFamily="49" charset="0"/>
              <a:cs typeface="Consolas" pitchFamily="49" charset="0"/>
            </a:endParaRPr>
          </a:p>
          <a:p>
            <a:pPr marL="355600" indent="-355600"/>
            <a:r>
              <a:rPr lang="en-GB" sz="2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String</a:t>
            </a:r>
            <a:r>
              <a:rPr lang="en-GB" sz="2000" dirty="0" err="1">
                <a:latin typeface="Consolas" pitchFamily="49" charset="0"/>
                <a:cs typeface="Consolas" pitchFamily="49" charset="0"/>
              </a:rPr>
              <a:t>.Format</a:t>
            </a:r>
            <a:r>
              <a:rPr lang="en-GB" sz="2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GB" sz="20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"{0:e2}"</a:t>
            </a:r>
            <a:r>
              <a:rPr lang="en-GB" sz="2000" dirty="0">
                <a:latin typeface="Consolas" pitchFamily="49" charset="0"/>
                <a:cs typeface="Consolas" pitchFamily="49" charset="0"/>
              </a:rPr>
              <a:t>, number);</a:t>
            </a:r>
            <a:r>
              <a:rPr lang="ru-RU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//</a:t>
            </a:r>
            <a:r>
              <a:rPr lang="en-GB" sz="2000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4,71e+001</a:t>
            </a:r>
            <a:endParaRPr lang="ru-RU" sz="2000" dirty="0">
              <a:solidFill>
                <a:srgbClr val="008000"/>
              </a:solidFill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Форматы даты и времени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95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00034" y="1198324"/>
            <a:ext cx="864396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>
              <a:spcBef>
                <a:spcPts val="600"/>
              </a:spcBef>
            </a:pPr>
            <a:r>
              <a:rPr lang="en-GB" sz="2000" dirty="0" err="1">
                <a:latin typeface="Consolas" pitchFamily="49" charset="0"/>
                <a:cs typeface="Consolas" pitchFamily="49" charset="0"/>
              </a:rPr>
              <a:t>DateTime</a:t>
            </a:r>
            <a:r>
              <a:rPr lang="en-GB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GB" sz="2000" dirty="0" err="1">
                <a:latin typeface="Consolas" pitchFamily="49" charset="0"/>
                <a:cs typeface="Consolas" pitchFamily="49" charset="0"/>
              </a:rPr>
              <a:t>dt</a:t>
            </a:r>
            <a:r>
              <a:rPr lang="en-GB" sz="2000" dirty="0">
                <a:latin typeface="Consolas" pitchFamily="49" charset="0"/>
                <a:cs typeface="Consolas" pitchFamily="49" charset="0"/>
              </a:rPr>
              <a:t> = new </a:t>
            </a:r>
            <a:r>
              <a:rPr lang="en-GB" sz="2000" dirty="0" err="1">
                <a:latin typeface="Consolas" pitchFamily="49" charset="0"/>
                <a:cs typeface="Consolas" pitchFamily="49" charset="0"/>
              </a:rPr>
              <a:t>DateTime</a:t>
            </a:r>
            <a:r>
              <a:rPr lang="en-GB" sz="2000" dirty="0">
                <a:latin typeface="Consolas" pitchFamily="49" charset="0"/>
                <a:cs typeface="Consolas" pitchFamily="49" charset="0"/>
              </a:rPr>
              <a:t>(2013, 11, 8, 16, 5, 7, 123); </a:t>
            </a:r>
            <a:endParaRPr lang="ru-RU" sz="2000" dirty="0">
              <a:latin typeface="Consolas" pitchFamily="49" charset="0"/>
              <a:cs typeface="Consolas" pitchFamily="49" charset="0"/>
            </a:endParaRPr>
          </a:p>
          <a:p>
            <a:pPr marL="177800">
              <a:spcBef>
                <a:spcPts val="600"/>
              </a:spcBef>
            </a:pPr>
            <a:r>
              <a:rPr lang="en-GB" sz="2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GB" sz="20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"{0:y </a:t>
            </a:r>
            <a:r>
              <a:rPr lang="en-GB" sz="2000" dirty="0" err="1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yy</a:t>
            </a:r>
            <a:r>
              <a:rPr lang="en-GB" sz="20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GB" sz="2000" dirty="0" err="1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yyy</a:t>
            </a:r>
            <a:r>
              <a:rPr lang="en-GB" sz="20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GB" sz="2000" dirty="0" err="1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yyyy</a:t>
            </a:r>
            <a:r>
              <a:rPr lang="en-GB" sz="20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}"</a:t>
            </a:r>
            <a:r>
              <a:rPr lang="en-GB" sz="20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GB" sz="2000" dirty="0" err="1">
                <a:latin typeface="Consolas" pitchFamily="49" charset="0"/>
                <a:cs typeface="Consolas" pitchFamily="49" charset="0"/>
              </a:rPr>
              <a:t>dt</a:t>
            </a:r>
            <a:r>
              <a:rPr lang="en-GB" sz="2000" dirty="0">
                <a:latin typeface="Consolas" pitchFamily="49" charset="0"/>
                <a:cs typeface="Consolas" pitchFamily="49" charset="0"/>
              </a:rPr>
              <a:t>); </a:t>
            </a:r>
            <a:r>
              <a:rPr lang="en-GB" sz="2000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// 3 13 013 2023</a:t>
            </a:r>
            <a:endParaRPr lang="ru-RU" sz="2000" dirty="0">
              <a:solidFill>
                <a:srgbClr val="008000"/>
              </a:solidFill>
              <a:latin typeface="Consolas" pitchFamily="49" charset="0"/>
              <a:cs typeface="Consolas" pitchFamily="49" charset="0"/>
            </a:endParaRPr>
          </a:p>
          <a:p>
            <a:pPr marL="177800">
              <a:spcBef>
                <a:spcPts val="600"/>
              </a:spcBef>
            </a:pPr>
            <a:r>
              <a:rPr lang="en-GB" sz="2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GB" sz="20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"{0:M MM MMM MMMM}"</a:t>
            </a:r>
            <a:r>
              <a:rPr lang="en-GB" sz="20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GB" sz="2000" dirty="0" err="1">
                <a:latin typeface="Consolas" pitchFamily="49" charset="0"/>
                <a:cs typeface="Consolas" pitchFamily="49" charset="0"/>
              </a:rPr>
              <a:t>dt</a:t>
            </a:r>
            <a:r>
              <a:rPr lang="en-GB" sz="2000" dirty="0">
                <a:latin typeface="Consolas" pitchFamily="49" charset="0"/>
                <a:cs typeface="Consolas" pitchFamily="49" charset="0"/>
              </a:rPr>
              <a:t>); </a:t>
            </a:r>
            <a:r>
              <a:rPr lang="en-GB" sz="2000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ru-RU" sz="2000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11 11 ноя Ноябрь</a:t>
            </a:r>
          </a:p>
          <a:p>
            <a:pPr marL="177800">
              <a:spcBef>
                <a:spcPts val="600"/>
              </a:spcBef>
            </a:pPr>
            <a:r>
              <a:rPr lang="en-GB" sz="2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GB" sz="20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"{0:d </a:t>
            </a:r>
            <a:r>
              <a:rPr lang="en-GB" sz="2000" dirty="0" err="1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dd</a:t>
            </a:r>
            <a:r>
              <a:rPr lang="en-GB" sz="20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GB" sz="2000" dirty="0" err="1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ddd</a:t>
            </a:r>
            <a:r>
              <a:rPr lang="en-GB" sz="20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GB" sz="2000" dirty="0" err="1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dddd</a:t>
            </a:r>
            <a:r>
              <a:rPr lang="en-GB" sz="20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}"</a:t>
            </a:r>
            <a:r>
              <a:rPr lang="en-GB" sz="20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GB" sz="2000" dirty="0" err="1">
                <a:latin typeface="Consolas" pitchFamily="49" charset="0"/>
                <a:cs typeface="Consolas" pitchFamily="49" charset="0"/>
              </a:rPr>
              <a:t>dt</a:t>
            </a:r>
            <a:r>
              <a:rPr lang="en-GB" sz="2000" dirty="0">
                <a:latin typeface="Consolas" pitchFamily="49" charset="0"/>
                <a:cs typeface="Consolas" pitchFamily="49" charset="0"/>
              </a:rPr>
              <a:t>); </a:t>
            </a:r>
            <a:r>
              <a:rPr lang="en-GB" sz="2000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ru-RU" sz="2000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8 08 </a:t>
            </a:r>
            <a:r>
              <a:rPr lang="ru-RU" sz="2000" dirty="0" err="1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Пт</a:t>
            </a:r>
            <a:r>
              <a:rPr lang="ru-RU" sz="2000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 пятница (дни)</a:t>
            </a:r>
          </a:p>
          <a:p>
            <a:pPr marL="177800">
              <a:spcBef>
                <a:spcPts val="600"/>
              </a:spcBef>
            </a:pPr>
            <a:r>
              <a:rPr lang="en-GB" sz="2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GB" sz="20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"{0:h </a:t>
            </a:r>
            <a:r>
              <a:rPr lang="en-GB" sz="2000" dirty="0" err="1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hh</a:t>
            </a:r>
            <a:r>
              <a:rPr lang="en-GB" sz="20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 H HH}"</a:t>
            </a:r>
            <a:r>
              <a:rPr lang="en-GB" sz="20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GB" sz="2000" dirty="0" err="1">
                <a:latin typeface="Consolas" pitchFamily="49" charset="0"/>
                <a:cs typeface="Consolas" pitchFamily="49" charset="0"/>
              </a:rPr>
              <a:t>dt</a:t>
            </a:r>
            <a:r>
              <a:rPr lang="en-GB" sz="2000" dirty="0">
                <a:latin typeface="Consolas" pitchFamily="49" charset="0"/>
                <a:cs typeface="Consolas" pitchFamily="49" charset="0"/>
              </a:rPr>
              <a:t>); </a:t>
            </a:r>
            <a:r>
              <a:rPr lang="en-GB" sz="2000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//</a:t>
            </a:r>
            <a:r>
              <a:rPr lang="ru-RU" sz="2000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4 04 16 16 (часы)</a:t>
            </a:r>
          </a:p>
          <a:p>
            <a:pPr marL="177800">
              <a:spcBef>
                <a:spcPts val="600"/>
              </a:spcBef>
            </a:pPr>
            <a:r>
              <a:rPr lang="en-GB" sz="2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GB" sz="20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"{0:m mm}"</a:t>
            </a:r>
            <a:r>
              <a:rPr lang="en-GB" sz="20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GB" sz="2000" dirty="0" err="1">
                <a:latin typeface="Consolas" pitchFamily="49" charset="0"/>
                <a:cs typeface="Consolas" pitchFamily="49" charset="0"/>
              </a:rPr>
              <a:t>dt</a:t>
            </a:r>
            <a:r>
              <a:rPr lang="en-GB" sz="2000" dirty="0">
                <a:latin typeface="Consolas" pitchFamily="49" charset="0"/>
                <a:cs typeface="Consolas" pitchFamily="49" charset="0"/>
              </a:rPr>
              <a:t>); </a:t>
            </a:r>
            <a:r>
              <a:rPr lang="en-GB" sz="2000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// 5 05 </a:t>
            </a:r>
            <a:r>
              <a:rPr lang="ru-RU" sz="2000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(минуты)</a:t>
            </a:r>
          </a:p>
          <a:p>
            <a:pPr marL="177800">
              <a:spcBef>
                <a:spcPts val="600"/>
              </a:spcBef>
            </a:pPr>
            <a:r>
              <a:rPr lang="en-GB" sz="2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GB" sz="20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"{0:s </a:t>
            </a:r>
            <a:r>
              <a:rPr lang="en-GB" sz="2000" dirty="0" err="1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ss</a:t>
            </a:r>
            <a:r>
              <a:rPr lang="en-GB" sz="20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}"</a:t>
            </a:r>
            <a:r>
              <a:rPr lang="en-GB" sz="20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GB" sz="2000" dirty="0" err="1">
                <a:latin typeface="Consolas" pitchFamily="49" charset="0"/>
                <a:cs typeface="Consolas" pitchFamily="49" charset="0"/>
              </a:rPr>
              <a:t>dt</a:t>
            </a:r>
            <a:r>
              <a:rPr lang="en-GB" sz="2000" dirty="0">
                <a:latin typeface="Consolas" pitchFamily="49" charset="0"/>
                <a:cs typeface="Consolas" pitchFamily="49" charset="0"/>
              </a:rPr>
              <a:t>); </a:t>
            </a:r>
            <a:r>
              <a:rPr lang="en-GB" sz="2000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// 7 07 </a:t>
            </a:r>
            <a:r>
              <a:rPr lang="ru-RU" sz="2000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(секунды)</a:t>
            </a:r>
          </a:p>
          <a:p>
            <a:pPr marL="177800">
              <a:spcBef>
                <a:spcPts val="600"/>
              </a:spcBef>
            </a:pPr>
            <a:r>
              <a:rPr lang="en-GB" sz="2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GB" sz="20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"{0:f ff </a:t>
            </a:r>
            <a:r>
              <a:rPr lang="en-GB" sz="2000" dirty="0" err="1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fff</a:t>
            </a:r>
            <a:r>
              <a:rPr lang="en-GB" sz="20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GB" sz="2000" dirty="0" err="1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ffff</a:t>
            </a:r>
            <a:r>
              <a:rPr lang="en-GB" sz="20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}"</a:t>
            </a:r>
            <a:r>
              <a:rPr lang="en-GB" sz="20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GB" sz="2000" dirty="0" err="1">
                <a:latin typeface="Consolas" pitchFamily="49" charset="0"/>
                <a:cs typeface="Consolas" pitchFamily="49" charset="0"/>
              </a:rPr>
              <a:t>dt</a:t>
            </a:r>
            <a:r>
              <a:rPr lang="en-GB" sz="2000" dirty="0">
                <a:latin typeface="Consolas" pitchFamily="49" charset="0"/>
                <a:cs typeface="Consolas" pitchFamily="49" charset="0"/>
              </a:rPr>
              <a:t>); </a:t>
            </a:r>
            <a:r>
              <a:rPr lang="en-GB" sz="2000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ru-RU" sz="2000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1 12 123 1230 (доли секунды)</a:t>
            </a:r>
          </a:p>
          <a:p>
            <a:pPr marL="177800">
              <a:spcBef>
                <a:spcPts val="600"/>
              </a:spcBef>
            </a:pPr>
            <a:r>
              <a:rPr lang="en-GB" sz="2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GB" sz="20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"{0:F FF FFF FFFF}"</a:t>
            </a:r>
            <a:r>
              <a:rPr lang="en-GB" sz="20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GB" sz="2000" dirty="0" err="1">
                <a:latin typeface="Consolas" pitchFamily="49" charset="0"/>
                <a:cs typeface="Consolas" pitchFamily="49" charset="0"/>
              </a:rPr>
              <a:t>dt</a:t>
            </a:r>
            <a:r>
              <a:rPr lang="en-GB" sz="2000" dirty="0">
                <a:latin typeface="Consolas" pitchFamily="49" charset="0"/>
                <a:cs typeface="Consolas" pitchFamily="49" charset="0"/>
              </a:rPr>
              <a:t>); </a:t>
            </a:r>
            <a:r>
              <a:rPr lang="en-GB" sz="2000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ru-RU" sz="2000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1 12 123 123</a:t>
            </a:r>
            <a:r>
              <a:rPr lang="en-GB" sz="2000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ru-RU" sz="2000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(без нулей)</a:t>
            </a:r>
          </a:p>
          <a:p>
            <a:pPr marL="177800">
              <a:spcBef>
                <a:spcPts val="600"/>
              </a:spcBef>
            </a:pPr>
            <a:r>
              <a:rPr lang="en-GB" sz="2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GB" sz="20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"{0:z </a:t>
            </a:r>
            <a:r>
              <a:rPr lang="en-GB" sz="2000" dirty="0" err="1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zz</a:t>
            </a:r>
            <a:r>
              <a:rPr lang="en-GB" sz="20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GB" sz="2000" dirty="0" err="1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zzz</a:t>
            </a:r>
            <a:r>
              <a:rPr lang="en-GB" sz="20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}"</a:t>
            </a:r>
            <a:r>
              <a:rPr lang="en-GB" sz="20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GB" sz="2000" dirty="0" err="1">
                <a:latin typeface="Consolas" pitchFamily="49" charset="0"/>
                <a:cs typeface="Consolas" pitchFamily="49" charset="0"/>
              </a:rPr>
              <a:t>dt</a:t>
            </a:r>
            <a:r>
              <a:rPr lang="en-GB" sz="2000" dirty="0">
                <a:latin typeface="Consolas" pitchFamily="49" charset="0"/>
                <a:cs typeface="Consolas" pitchFamily="49" charset="0"/>
              </a:rPr>
              <a:t>); </a:t>
            </a:r>
            <a:r>
              <a:rPr lang="en-GB" sz="2000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ru-RU" sz="2000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+4 +04 +04:00 (часовой пояс)</a:t>
            </a:r>
          </a:p>
          <a:p>
            <a:pPr marL="177800">
              <a:spcBef>
                <a:spcPts val="600"/>
              </a:spcBef>
            </a:pPr>
            <a:r>
              <a:rPr lang="en-GB" sz="2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GB" sz="20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"{0:d/M/</a:t>
            </a:r>
            <a:r>
              <a:rPr lang="en-GB" sz="2000" dirty="0" err="1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yyyy</a:t>
            </a:r>
            <a:r>
              <a:rPr lang="en-GB" sz="20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GB" sz="2000" dirty="0" err="1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HH:mm:ss</a:t>
            </a:r>
            <a:r>
              <a:rPr lang="en-GB" sz="20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}"</a:t>
            </a:r>
            <a:r>
              <a:rPr lang="en-GB" sz="20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GB" sz="2000" dirty="0" err="1">
                <a:latin typeface="Consolas" pitchFamily="49" charset="0"/>
                <a:cs typeface="Consolas" pitchFamily="49" charset="0"/>
              </a:rPr>
              <a:t>dt</a:t>
            </a:r>
            <a:r>
              <a:rPr lang="en-GB" sz="2000" dirty="0">
                <a:latin typeface="Consolas" pitchFamily="49" charset="0"/>
                <a:cs typeface="Consolas" pitchFamily="49" charset="0"/>
              </a:rPr>
              <a:t>); </a:t>
            </a:r>
            <a:r>
              <a:rPr lang="en-GB" sz="2000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ru-RU" sz="2000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8.11.2013 16:05:07</a:t>
            </a:r>
          </a:p>
          <a:p>
            <a:pPr marL="177800">
              <a:spcBef>
                <a:spcPts val="600"/>
              </a:spcBef>
            </a:pPr>
            <a:r>
              <a:rPr lang="en-GB" sz="2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GB" sz="20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"{0:ddd, MMM d, </a:t>
            </a:r>
            <a:r>
              <a:rPr lang="en-GB" sz="2000" dirty="0" err="1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yyyy</a:t>
            </a:r>
            <a:r>
              <a:rPr lang="en-GB" sz="20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}"</a:t>
            </a:r>
            <a:r>
              <a:rPr lang="en-GB" sz="20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GB" sz="2000" dirty="0" err="1">
                <a:latin typeface="Consolas" pitchFamily="49" charset="0"/>
                <a:cs typeface="Consolas" pitchFamily="49" charset="0"/>
              </a:rPr>
              <a:t>dt</a:t>
            </a:r>
            <a:r>
              <a:rPr lang="en-GB" sz="2000" dirty="0">
                <a:latin typeface="Consolas" pitchFamily="49" charset="0"/>
                <a:cs typeface="Consolas" pitchFamily="49" charset="0"/>
              </a:rPr>
              <a:t>); </a:t>
            </a:r>
            <a:r>
              <a:rPr lang="en-GB" sz="2000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ru-RU" sz="2000" dirty="0" err="1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Пт</a:t>
            </a:r>
            <a:r>
              <a:rPr lang="ru-RU" sz="2000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, ноя 8, 2013</a:t>
            </a:r>
          </a:p>
          <a:p>
            <a:pPr marL="177800">
              <a:spcBef>
                <a:spcPts val="600"/>
              </a:spcBef>
            </a:pPr>
            <a:r>
              <a:rPr lang="en-GB" sz="2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GB" sz="20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"{0:dddd, MMMM d, </a:t>
            </a:r>
            <a:r>
              <a:rPr lang="en-GB" sz="2000" dirty="0" err="1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yyyy</a:t>
            </a:r>
            <a:r>
              <a:rPr lang="en-GB" sz="20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}"</a:t>
            </a:r>
            <a:r>
              <a:rPr lang="en-GB" sz="20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GB" sz="2000" dirty="0" err="1">
                <a:latin typeface="Consolas" pitchFamily="49" charset="0"/>
                <a:cs typeface="Consolas" pitchFamily="49" charset="0"/>
              </a:rPr>
              <a:t>dt</a:t>
            </a:r>
            <a:r>
              <a:rPr lang="en-GB" sz="2000" dirty="0">
                <a:latin typeface="Consolas" pitchFamily="49" charset="0"/>
                <a:cs typeface="Consolas" pitchFamily="49" charset="0"/>
              </a:rPr>
              <a:t>); </a:t>
            </a:r>
            <a:r>
              <a:rPr lang="en-GB" sz="2000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ru-RU" sz="2000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пятница, ноября 8, 2013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Интерполяция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96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71472" y="2199023"/>
            <a:ext cx="81439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GB" sz="2000" dirty="0">
                <a:latin typeface="Consolas" pitchFamily="49" charset="0"/>
                <a:cs typeface="Consolas" pitchFamily="49" charset="0"/>
              </a:rPr>
              <a:t> x = 8;</a:t>
            </a:r>
          </a:p>
          <a:p>
            <a:r>
              <a:rPr lang="en-GB" sz="2000" b="1" dirty="0" err="1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GB" sz="2000" dirty="0">
                <a:latin typeface="Consolas" pitchFamily="49" charset="0"/>
                <a:cs typeface="Consolas" pitchFamily="49" charset="0"/>
              </a:rPr>
              <a:t> y = 7;</a:t>
            </a:r>
          </a:p>
          <a:p>
            <a:r>
              <a:rPr lang="en-GB" sz="2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Console</a:t>
            </a:r>
            <a:r>
              <a:rPr lang="en-GB" sz="2000" dirty="0" err="1">
                <a:latin typeface="Consolas" pitchFamily="49" charset="0"/>
                <a:cs typeface="Consolas" pitchFamily="49" charset="0"/>
              </a:rPr>
              <a:t>.WriteLine</a:t>
            </a:r>
            <a:r>
              <a:rPr lang="en-GB" sz="2000" dirty="0">
                <a:latin typeface="Consolas" pitchFamily="49" charset="0"/>
                <a:cs typeface="Consolas" pitchFamily="49" charset="0"/>
              </a:rPr>
              <a:t>($</a:t>
            </a:r>
            <a:r>
              <a:rPr lang="en-GB" sz="20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"{x} + {y} = {x + y}"</a:t>
            </a:r>
            <a:r>
              <a:rPr lang="en-GB" sz="2000" dirty="0">
                <a:latin typeface="Consolas" pitchFamily="49" charset="0"/>
                <a:cs typeface="Consolas" pitchFamily="49" charset="0"/>
              </a:rPr>
              <a:t>); </a:t>
            </a:r>
            <a:r>
              <a:rPr lang="en-GB" sz="2000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// 8 + 7 = 15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2910" y="1142984"/>
            <a:ext cx="7929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2000" dirty="0"/>
              <a:t>Можно использовать имена переменных, и даже формулы. Перед строкой-шаблоном нужно поставить </a:t>
            </a:r>
            <a:r>
              <a:rPr lang="en-US" sz="2000" dirty="0"/>
              <a:t>$</a:t>
            </a:r>
            <a:r>
              <a:rPr lang="ru-RU" sz="2000" dirty="0"/>
              <a:t>.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Объектно-ориентированное программирование (ООП)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97</a:t>
            </a:fld>
            <a:endParaRPr lang="ru-RU"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понятия ООП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98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785786" y="1285860"/>
            <a:ext cx="7643866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ru-RU" sz="2000" b="1" dirty="0"/>
              <a:t>Класс</a:t>
            </a:r>
            <a:r>
              <a:rPr lang="ru-RU" sz="2000" dirty="0"/>
              <a:t> – совокупность реальных или виртуальных объектов, обладающих общими характеристиками (атрибутами) и методами поведения.</a:t>
            </a:r>
          </a:p>
          <a:p>
            <a:pPr algn="just">
              <a:spcBef>
                <a:spcPts val="600"/>
              </a:spcBef>
            </a:pPr>
            <a:r>
              <a:rPr lang="ru-RU" sz="2000" b="1" dirty="0"/>
              <a:t>Объект (экземпляр класса)</a:t>
            </a:r>
            <a:r>
              <a:rPr lang="ru-RU" sz="2000" dirty="0"/>
              <a:t> – конкретный представитель класса с определенными значениями атрибутов.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42910" y="3306142"/>
          <a:ext cx="8001056" cy="2194560"/>
        </p:xfrm>
        <a:graphic>
          <a:graphicData uri="http://schemas.openxmlformats.org/drawingml/2006/table">
            <a:tbl>
              <a:tblPr firstRow="1" firstCol="1" bandCol="1">
                <a:tableStyleId>{BC89EF96-8CEA-46FF-86C4-4CE0E7609802}</a:tableStyleId>
              </a:tblPr>
              <a:tblGrid>
                <a:gridCol w="20717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293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38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/>
                        <a:t>Класс</a:t>
                      </a:r>
                      <a:endParaRPr lang="ru-RU" sz="24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/>
                        <a:t>Экземпляр</a:t>
                      </a:r>
                      <a:endParaRPr lang="ru-RU" sz="24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8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/>
                        <a:t>Кошка</a:t>
                      </a:r>
                      <a:endParaRPr lang="ru-RU" sz="24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/>
                        <a:t>соседская</a:t>
                      </a:r>
                      <a:r>
                        <a:rPr lang="ru-RU" sz="2400" baseline="0" dirty="0"/>
                        <a:t> </a:t>
                      </a:r>
                      <a:r>
                        <a:rPr lang="ru-RU" sz="2400" dirty="0"/>
                        <a:t>Мурка</a:t>
                      </a:r>
                      <a:endParaRPr lang="ru-RU" sz="24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8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/>
                        <a:t>Студент</a:t>
                      </a:r>
                      <a:endParaRPr lang="ru-RU" sz="24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/>
                        <a:t>студент СГЭУ 3 курса Н. Кузнецов</a:t>
                      </a:r>
                      <a:endParaRPr lang="ru-RU" sz="24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8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/>
                        <a:t>Чек</a:t>
                      </a:r>
                      <a:endParaRPr lang="ru-RU" sz="24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/>
                        <a:t>чек №0001003234023 от 02.11.2012</a:t>
                      </a:r>
                      <a:endParaRPr lang="ru-RU" sz="24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76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/>
                        <a:t>Консоль</a:t>
                      </a:r>
                      <a:endParaRPr lang="ru-RU" sz="24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/>
                        <a:t>окно командной строки, которое было</a:t>
                      </a:r>
                      <a:r>
                        <a:rPr lang="ru-RU" sz="2400" baseline="0" dirty="0"/>
                        <a:t> запущено на компьютере</a:t>
                      </a:r>
                      <a:endParaRPr lang="ru-RU" sz="24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Атрибут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83AE-F887-4507-85E7-19740F3369AD}" type="slidenum">
              <a:rPr lang="ru-RU" smtClean="0"/>
              <a:pPr/>
              <a:t>99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785786" y="1285860"/>
            <a:ext cx="7572428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2000" b="1" dirty="0"/>
              <a:t>Атрибут (свойство)</a:t>
            </a:r>
            <a:r>
              <a:rPr lang="ru-RU" sz="2000" dirty="0"/>
              <a:t> – это характеристика, присущая всем объектам данного класса. Ее значения могут отличаться, но у всех она присутствует.</a:t>
            </a:r>
          </a:p>
          <a:p>
            <a:pPr algn="just">
              <a:spcAft>
                <a:spcPts val="600"/>
              </a:spcAft>
            </a:pPr>
            <a:r>
              <a:rPr lang="ru-RU" sz="2000" dirty="0"/>
              <a:t>Можно сказать, что объект отличается от класса тем, что у объекта атрибуты имеют конкретные значения, а у класса – просто перечисляются (описываются).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headEnd type="none" w="med" len="med"/>
          <a:tailEnd type="none" w="med" len="med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spcAft>
            <a:spcPts val="600"/>
          </a:spcAft>
          <a:defRPr sz="20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5486</TotalTime>
  <Words>10632</Words>
  <Application>Microsoft Office PowerPoint</Application>
  <PresentationFormat>Экран (4:3)</PresentationFormat>
  <Paragraphs>2212</Paragraphs>
  <Slides>149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149</vt:i4>
      </vt:variant>
    </vt:vector>
  </HeadingPairs>
  <TitlesOfParts>
    <vt:vector size="158" baseType="lpstr">
      <vt:lpstr>Arial</vt:lpstr>
      <vt:lpstr>Calibri</vt:lpstr>
      <vt:lpstr>Cambria Math</vt:lpstr>
      <vt:lpstr>Consolas</vt:lpstr>
      <vt:lpstr>Courier New</vt:lpstr>
      <vt:lpstr>Times New Roman</vt:lpstr>
      <vt:lpstr>Wingdings</vt:lpstr>
      <vt:lpstr>Тема Office</vt:lpstr>
      <vt:lpstr>Формула</vt:lpstr>
      <vt:lpstr>Разработка программных приложений</vt:lpstr>
      <vt:lpstr>Язык C#. Visual Studio</vt:lpstr>
      <vt:lpstr>Рейтинг IEEE Spectrum 2018 </vt:lpstr>
      <vt:lpstr>Пример программы на С#</vt:lpstr>
      <vt:lpstr>Основные особенности C#</vt:lpstr>
      <vt:lpstr>Среда разработки Microsoft Visual Studio</vt:lpstr>
      <vt:lpstr>Установка Visual Studio Community 2015</vt:lpstr>
      <vt:lpstr>Основы синтаксиса C#.  Консольные приложения</vt:lpstr>
      <vt:lpstr>Создаем проект в C#. Консольное приложение</vt:lpstr>
      <vt:lpstr>Окно Visual Studio</vt:lpstr>
      <vt:lpstr>Пример - HelloWorld</vt:lpstr>
      <vt:lpstr>Структура программы</vt:lpstr>
      <vt:lpstr>Комментарии</vt:lpstr>
      <vt:lpstr>Ввод-вывод данных в консоль</vt:lpstr>
      <vt:lpstr>Методы. Аргументы и возвращаемое значение</vt:lpstr>
      <vt:lpstr>Пример - HelloUser</vt:lpstr>
      <vt:lpstr>Идентификаторы (имена)</vt:lpstr>
      <vt:lpstr>Типы данных</vt:lpstr>
      <vt:lpstr>Типы данных C#</vt:lpstr>
      <vt:lpstr>Встроенные типы данных</vt:lpstr>
      <vt:lpstr>Переменные и константы</vt:lpstr>
      <vt:lpstr>Литералы (значения, константы)</vt:lpstr>
      <vt:lpstr>Конкатенация</vt:lpstr>
      <vt:lpstr>Пример – Конкатенация строк</vt:lpstr>
      <vt:lpstr>Преобразование типов (текст и числа)</vt:lpstr>
      <vt:lpstr>Явное преобразование типов</vt:lpstr>
      <vt:lpstr>Математические операторы</vt:lpstr>
      <vt:lpstr>Пример – Сложение двух чисел</vt:lpstr>
      <vt:lpstr>Задание</vt:lpstr>
      <vt:lpstr>Важные константы</vt:lpstr>
      <vt:lpstr>Оператор присваивания</vt:lpstr>
      <vt:lpstr>Простые примеры</vt:lpstr>
      <vt:lpstr>Сложные примеры</vt:lpstr>
      <vt:lpstr>Класс Math – математические функции</vt:lpstr>
      <vt:lpstr>Пример – Площадь треугольника</vt:lpstr>
      <vt:lpstr>Пример – Площадь треугольника</vt:lpstr>
      <vt:lpstr>Пример – Площадь треугольника</vt:lpstr>
      <vt:lpstr>Пример – Площадь треугольника</vt:lpstr>
      <vt:lpstr>Пример – Площадь треугольника</vt:lpstr>
      <vt:lpstr>Округление</vt:lpstr>
      <vt:lpstr>Ветвление</vt:lpstr>
      <vt:lpstr>Условный оператор if</vt:lpstr>
      <vt:lpstr>Запись условий</vt:lpstr>
      <vt:lpstr>Пример – Четность числа</vt:lpstr>
      <vt:lpstr>Пример – Подтвердить удаление</vt:lpstr>
      <vt:lpstr>Каскадные условные операторы</vt:lpstr>
      <vt:lpstr>Каскадное ветвление на блок-схеме </vt:lpstr>
      <vt:lpstr>Пример – Знак числа</vt:lpstr>
      <vt:lpstr>Последовательное ветвление</vt:lpstr>
      <vt:lpstr>Пример</vt:lpstr>
      <vt:lpstr>Code Style - Где писать фигурные скобки?</vt:lpstr>
      <vt:lpstr>Условная операция ? :</vt:lpstr>
      <vt:lpstr>Пример – Корень из числа</vt:lpstr>
      <vt:lpstr>Пример – Очередь</vt:lpstr>
      <vt:lpstr>Логические операторы</vt:lpstr>
      <vt:lpstr>Пример - Логические операторы</vt:lpstr>
      <vt:lpstr>Таблица значений операторов</vt:lpstr>
      <vt:lpstr>Условный оператор switch</vt:lpstr>
      <vt:lpstr>Пример – День недели </vt:lpstr>
      <vt:lpstr>Пример – День недели </vt:lpstr>
      <vt:lpstr>Циклы</vt:lpstr>
      <vt:lpstr>Цикл с параметром FOR</vt:lpstr>
      <vt:lpstr>Простой пример</vt:lpstr>
      <vt:lpstr>Суммирование в цикле FOR</vt:lpstr>
      <vt:lpstr>Произведение в цикле FOR</vt:lpstr>
      <vt:lpstr>Подсчет количества в цикле FOR</vt:lpstr>
      <vt:lpstr>Вложенные циклы</vt:lpstr>
      <vt:lpstr>Вложенные циклы</vt:lpstr>
      <vt:lpstr>Цикл с предусловием</vt:lpstr>
      <vt:lpstr>Суммирование в цикле WHILE</vt:lpstr>
      <vt:lpstr>Цикл WHILE – условие по 2 переменным</vt:lpstr>
      <vt:lpstr>Цикл с постусловием</vt:lpstr>
      <vt:lpstr>Произведение в цикле DO-WHILE</vt:lpstr>
      <vt:lpstr>Пример - Ввод пароля</vt:lpstr>
      <vt:lpstr>Пример – Проверка введенного значения</vt:lpstr>
      <vt:lpstr>Бесконечный цикл</vt:lpstr>
      <vt:lpstr>Операторы break и continue</vt:lpstr>
      <vt:lpstr>Пример прерывания во вложенных циклах</vt:lpstr>
      <vt:lpstr>Массивы</vt:lpstr>
      <vt:lpstr>Массив</vt:lpstr>
      <vt:lpstr>Индексы элементов</vt:lpstr>
      <vt:lpstr>Объявление массива</vt:lpstr>
      <vt:lpstr>Ссылочные типы данных</vt:lpstr>
      <vt:lpstr>Создание (инициализация) массива</vt:lpstr>
      <vt:lpstr>Ввод-вывод значений в цикле for</vt:lpstr>
      <vt:lpstr>Класс Array</vt:lpstr>
      <vt:lpstr>Класс List</vt:lpstr>
      <vt:lpstr>Перечисления</vt:lpstr>
      <vt:lpstr>Объявление перечисления</vt:lpstr>
      <vt:lpstr>Строки</vt:lpstr>
      <vt:lpstr>Типы данных String и Char</vt:lpstr>
      <vt:lpstr>Методы класса String</vt:lpstr>
      <vt:lpstr>Строка составного формата</vt:lpstr>
      <vt:lpstr>Форматы чисел</vt:lpstr>
      <vt:lpstr>Форматы даты и времени</vt:lpstr>
      <vt:lpstr>Интерполяция</vt:lpstr>
      <vt:lpstr>Объектно-ориентированное программирование (ООП)</vt:lpstr>
      <vt:lpstr>Основные понятия ООП</vt:lpstr>
      <vt:lpstr>Атрибут</vt:lpstr>
      <vt:lpstr>Атрибуты – примеры 1</vt:lpstr>
      <vt:lpstr>Атрибуты – примеры 2</vt:lpstr>
      <vt:lpstr>Описание атрибутов класса</vt:lpstr>
      <vt:lpstr>Описание атрибутов – пример 1</vt:lpstr>
      <vt:lpstr>Описание атрибутов – пример 2</vt:lpstr>
      <vt:lpstr>Методы</vt:lpstr>
      <vt:lpstr>Методы – примеры 1</vt:lpstr>
      <vt:lpstr>Методы – примеры 2</vt:lpstr>
      <vt:lpstr>Описание метода</vt:lpstr>
      <vt:lpstr>Классы и объекты в программе</vt:lpstr>
      <vt:lpstr>Объявление класса</vt:lpstr>
      <vt:lpstr>Объявление полей</vt:lpstr>
      <vt:lpstr>Объявление методов</vt:lpstr>
      <vt:lpstr>Объявление методов в классе</vt:lpstr>
      <vt:lpstr>Пример – метод без параметров и возвращаемого значения</vt:lpstr>
      <vt:lpstr>Пример – метод с параметром и возвращаемым значением</vt:lpstr>
      <vt:lpstr>Пример – метод с двумя параметрами</vt:lpstr>
      <vt:lpstr>Оператор точка .</vt:lpstr>
      <vt:lpstr>Конструктор</vt:lpstr>
      <vt:lpstr>Класс как тип данных</vt:lpstr>
      <vt:lpstr>Отличие при присваивании</vt:lpstr>
      <vt:lpstr>Кто управляет распределением памяти</vt:lpstr>
      <vt:lpstr>Пример</vt:lpstr>
      <vt:lpstr>Коллекции</vt:lpstr>
      <vt:lpstr>Коллекции</vt:lpstr>
      <vt:lpstr>Списки</vt:lpstr>
      <vt:lpstr>Основные методы списков</vt:lpstr>
      <vt:lpstr>Цикл foreach</vt:lpstr>
      <vt:lpstr>Принципы ООП</vt:lpstr>
      <vt:lpstr>Классы на схемах</vt:lpstr>
      <vt:lpstr>Принципы ООП</vt:lpstr>
      <vt:lpstr>Инкапсуляция</vt:lpstr>
      <vt:lpstr>Приватные методы</vt:lpstr>
      <vt:lpstr>Наследование</vt:lpstr>
      <vt:lpstr>Наследование атрибутов и методов</vt:lpstr>
      <vt:lpstr>Абстрактные классы</vt:lpstr>
      <vt:lpstr>Полиморфизм</vt:lpstr>
      <vt:lpstr>Полиморфизм - 1</vt:lpstr>
      <vt:lpstr>Полиморфизм - 2</vt:lpstr>
      <vt:lpstr>Полиморфизм - 3</vt:lpstr>
      <vt:lpstr>Инкапсуляция и целостность данных</vt:lpstr>
      <vt:lpstr>Ограничения области видимости</vt:lpstr>
      <vt:lpstr>Свойства (properties)</vt:lpstr>
      <vt:lpstr>Только для чтения (readonly)</vt:lpstr>
      <vt:lpstr>Вычисляемые свойства</vt:lpstr>
      <vt:lpstr>Наследование</vt:lpstr>
      <vt:lpstr>Приведение (casting)</vt:lpstr>
      <vt:lpstr>Переопределение методов</vt:lpstr>
      <vt:lpstr>Ключевое слово  base</vt:lpstr>
      <vt:lpstr>Перегрузка методов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Программирование на  языке C# и платформе .NET</dc:title>
  <dc:creator>Коробецкая Анастасия (kaa.sseu@yandex.ru)</dc:creator>
  <cp:lastModifiedBy>Анастасия</cp:lastModifiedBy>
  <cp:revision>443</cp:revision>
  <dcterms:created xsi:type="dcterms:W3CDTF">2016-10-05T23:50:27Z</dcterms:created>
  <dcterms:modified xsi:type="dcterms:W3CDTF">2019-07-21T13:52:53Z</dcterms:modified>
</cp:coreProperties>
</file>