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256" r:id="rId2"/>
    <p:sldId id="560" r:id="rId3"/>
    <p:sldId id="258" r:id="rId4"/>
    <p:sldId id="572" r:id="rId5"/>
    <p:sldId id="564" r:id="rId6"/>
    <p:sldId id="563" r:id="rId7"/>
    <p:sldId id="565" r:id="rId8"/>
    <p:sldId id="575" r:id="rId9"/>
    <p:sldId id="561" r:id="rId10"/>
    <p:sldId id="562" r:id="rId11"/>
    <p:sldId id="566" r:id="rId12"/>
    <p:sldId id="573" r:id="rId13"/>
    <p:sldId id="567" r:id="rId14"/>
    <p:sldId id="578" r:id="rId15"/>
    <p:sldId id="574" r:id="rId16"/>
    <p:sldId id="576" r:id="rId17"/>
    <p:sldId id="577" r:id="rId18"/>
    <p:sldId id="579" r:id="rId19"/>
    <p:sldId id="580" r:id="rId20"/>
    <p:sldId id="582" r:id="rId21"/>
    <p:sldId id="581" r:id="rId22"/>
    <p:sldId id="568" r:id="rId23"/>
    <p:sldId id="569" r:id="rId24"/>
    <p:sldId id="584" r:id="rId25"/>
    <p:sldId id="570" r:id="rId26"/>
    <p:sldId id="585" r:id="rId27"/>
    <p:sldId id="571" r:id="rId28"/>
    <p:sldId id="583" r:id="rId29"/>
    <p:sldId id="595" r:id="rId30"/>
    <p:sldId id="590" r:id="rId31"/>
    <p:sldId id="589" r:id="rId32"/>
    <p:sldId id="591" r:id="rId33"/>
    <p:sldId id="586" r:id="rId34"/>
    <p:sldId id="587" r:id="rId35"/>
    <p:sldId id="588" r:id="rId36"/>
    <p:sldId id="592" r:id="rId37"/>
    <p:sldId id="594" r:id="rId38"/>
    <p:sldId id="593" r:id="rId39"/>
    <p:sldId id="596" r:id="rId40"/>
    <p:sldId id="597" r:id="rId41"/>
    <p:sldId id="598" r:id="rId42"/>
    <p:sldId id="599" r:id="rId43"/>
    <p:sldId id="628" r:id="rId44"/>
    <p:sldId id="629" r:id="rId45"/>
    <p:sldId id="601" r:id="rId46"/>
    <p:sldId id="602" r:id="rId47"/>
    <p:sldId id="639" r:id="rId48"/>
    <p:sldId id="603" r:id="rId49"/>
    <p:sldId id="604" r:id="rId50"/>
    <p:sldId id="606" r:id="rId51"/>
    <p:sldId id="607" r:id="rId52"/>
    <p:sldId id="609" r:id="rId53"/>
    <p:sldId id="610" r:id="rId54"/>
    <p:sldId id="630" r:id="rId55"/>
    <p:sldId id="617" r:id="rId56"/>
    <p:sldId id="618" r:id="rId57"/>
    <p:sldId id="619" r:id="rId58"/>
    <p:sldId id="620" r:id="rId59"/>
    <p:sldId id="621" r:id="rId60"/>
    <p:sldId id="634" r:id="rId61"/>
    <p:sldId id="642" r:id="rId62"/>
    <p:sldId id="640" r:id="rId63"/>
    <p:sldId id="624" r:id="rId64"/>
    <p:sldId id="625" r:id="rId65"/>
    <p:sldId id="613" r:id="rId66"/>
    <p:sldId id="614" r:id="rId67"/>
    <p:sldId id="611" r:id="rId68"/>
    <p:sldId id="644" r:id="rId69"/>
    <p:sldId id="645" r:id="rId70"/>
    <p:sldId id="647" r:id="rId71"/>
    <p:sldId id="646" r:id="rId72"/>
    <p:sldId id="643" r:id="rId73"/>
    <p:sldId id="612" r:id="rId74"/>
    <p:sldId id="648" r:id="rId75"/>
    <p:sldId id="631" r:id="rId76"/>
    <p:sldId id="632" r:id="rId77"/>
    <p:sldId id="635" r:id="rId78"/>
    <p:sldId id="636" r:id="rId79"/>
    <p:sldId id="637" r:id="rId80"/>
    <p:sldId id="638" r:id="rId81"/>
    <p:sldId id="649" r:id="rId82"/>
    <p:sldId id="650" r:id="rId83"/>
    <p:sldId id="651" r:id="rId84"/>
    <p:sldId id="652" r:id="rId85"/>
    <p:sldId id="653" r:id="rId86"/>
    <p:sldId id="654" r:id="rId87"/>
    <p:sldId id="655" r:id="rId88"/>
    <p:sldId id="656" r:id="rId89"/>
    <p:sldId id="665" r:id="rId90"/>
    <p:sldId id="657" r:id="rId91"/>
    <p:sldId id="641" r:id="rId92"/>
    <p:sldId id="662" r:id="rId93"/>
    <p:sldId id="663" r:id="rId94"/>
    <p:sldId id="659" r:id="rId95"/>
    <p:sldId id="660" r:id="rId96"/>
    <p:sldId id="661" r:id="rId97"/>
    <p:sldId id="664" r:id="rId9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FF66"/>
    <a:srgbClr val="FFFFCC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4" autoAdjust="0"/>
    <p:restoredTop sz="99472" autoAdjust="0"/>
  </p:normalViewPr>
  <p:slideViewPr>
    <p:cSldViewPr>
      <p:cViewPr varScale="1">
        <p:scale>
          <a:sx n="88" d="100"/>
          <a:sy n="88" d="100"/>
        </p:scale>
        <p:origin x="11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268" y="-10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AppData\Local\Temp\ITU_Key_2005-2015_ICT_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2;&#1086;&#1080;%20&#1076;&#1086;&#1082;&#1091;&#1084;&#1077;&#1085;&#1090;&#1099;\&#1101;&#1082;&#1086;&#1085;&#1086;&#1084;&#1077;&#1090;&#1088;&#1080;&#1082;&#1072;\&#1082;&#1086;&#1085;&#1092;&#1077;&#1088;&#1077;&#1085;&#1094;&#1080;&#1080;\&#1052;&#1052;&#1080;&#1048;&#1058;-2011\&#1073;&#1088;&#1072;&#1091;&#1079;&#1077;&#1088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\&#1101;&#1082;&#1086;&#1085;&#1086;&#1084;&#1077;&#1090;&#1088;&#1080;&#1082;&#1072;\&#1082;&#1086;&#1085;&#1092;&#1077;&#1088;&#1077;&#1085;&#1094;&#1080;&#1080;\&#1052;&#1052;&#1080;&#1048;&#1058;-2011\&#1073;&#1088;&#1072;&#1091;&#1079;&#1077;&#1088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развитые страны</c:v>
          </c:tx>
          <c:spPr>
            <a:ln w="50800"/>
          </c:spPr>
          <c:marker>
            <c:symbol val="diamond"/>
            <c:size val="12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Sheet1!$M$26:$W$26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Sheet1!$M$38:$W$38</c:f>
              <c:numCache>
                <c:formatCode>0.0</c:formatCode>
                <c:ptCount val="11"/>
                <c:pt idx="0">
                  <c:v>50.933675746205161</c:v>
                </c:pt>
                <c:pt idx="1">
                  <c:v>53.452724459040944</c:v>
                </c:pt>
                <c:pt idx="2">
                  <c:v>59.034160568949254</c:v>
                </c:pt>
                <c:pt idx="3">
                  <c:v>61.272702643271124</c:v>
                </c:pt>
                <c:pt idx="4">
                  <c:v>62.904395432635674</c:v>
                </c:pt>
                <c:pt idx="5">
                  <c:v>66.512293677385827</c:v>
                </c:pt>
                <c:pt idx="6">
                  <c:v>67.676256499346266</c:v>
                </c:pt>
                <c:pt idx="7">
                  <c:v>73.836057164892011</c:v>
                </c:pt>
                <c:pt idx="8">
                  <c:v>76.869512240674283</c:v>
                </c:pt>
                <c:pt idx="9">
                  <c:v>79.495873682539212</c:v>
                </c:pt>
                <c:pt idx="10">
                  <c:v>82.248124884769567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6B-4019-9AA6-C7395D67CB04}"/>
            </c:ext>
          </c:extLst>
        </c:ser>
        <c:ser>
          <c:idx val="1"/>
          <c:order val="1"/>
          <c:tx>
            <c:v>развивающиеся страны</c:v>
          </c:tx>
          <c:spPr>
            <a:ln w="50800"/>
          </c:spPr>
          <c:marker>
            <c:symbol val="square"/>
            <c:size val="12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Sheet1!$M$26:$W$26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Sheet1!$M$39:$W$39</c:f>
              <c:numCache>
                <c:formatCode>0.0</c:formatCode>
                <c:ptCount val="11"/>
                <c:pt idx="0">
                  <c:v>7.7515278089862845</c:v>
                </c:pt>
                <c:pt idx="1">
                  <c:v>9.4011500440394116</c:v>
                </c:pt>
                <c:pt idx="2">
                  <c:v>11.919629888833224</c:v>
                </c:pt>
                <c:pt idx="3">
                  <c:v>14.63515159331426</c:v>
                </c:pt>
                <c:pt idx="4">
                  <c:v>17.417824614107431</c:v>
                </c:pt>
                <c:pt idx="5">
                  <c:v>21.068605078516452</c:v>
                </c:pt>
                <c:pt idx="6">
                  <c:v>24.050378557530383</c:v>
                </c:pt>
                <c:pt idx="7">
                  <c:v>26.985845582110237</c:v>
                </c:pt>
                <c:pt idx="8">
                  <c:v>29.514401895550495</c:v>
                </c:pt>
                <c:pt idx="9">
                  <c:v>32.411511470578702</c:v>
                </c:pt>
                <c:pt idx="10">
                  <c:v>35.283547988200475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6B-4019-9AA6-C7395D67CB04}"/>
            </c:ext>
          </c:extLst>
        </c:ser>
        <c:ser>
          <c:idx val="2"/>
          <c:order val="2"/>
          <c:tx>
            <c:v>мир</c:v>
          </c:tx>
          <c:spPr>
            <a:ln w="50800"/>
          </c:spPr>
          <c:marker>
            <c:symbol val="triangle"/>
            <c:size val="12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Sheet1!$M$26:$W$26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Sheet1!$M$40:$W$40</c:f>
              <c:numCache>
                <c:formatCode>0.0</c:formatCode>
                <c:ptCount val="11"/>
                <c:pt idx="0">
                  <c:v>15.807536859368406</c:v>
                </c:pt>
                <c:pt idx="1">
                  <c:v>17.555893240731063</c:v>
                </c:pt>
                <c:pt idx="2">
                  <c:v>20.575734219254826</c:v>
                </c:pt>
                <c:pt idx="3">
                  <c:v>23.129237860517609</c:v>
                </c:pt>
                <c:pt idx="4">
                  <c:v>25.6386901354754</c:v>
                </c:pt>
                <c:pt idx="5">
                  <c:v>29.216695872726099</c:v>
                </c:pt>
                <c:pt idx="6">
                  <c:v>31.805881361307691</c:v>
                </c:pt>
                <c:pt idx="7">
                  <c:v>35.243724507840284</c:v>
                </c:pt>
                <c:pt idx="8">
                  <c:v>37.789450141701806</c:v>
                </c:pt>
                <c:pt idx="9">
                  <c:v>40.571246001405974</c:v>
                </c:pt>
                <c:pt idx="10">
                  <c:v>43.354715024140155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6B-4019-9AA6-C7395D67CB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474112"/>
        <c:axId val="41346176"/>
      </c:lineChart>
      <c:catAx>
        <c:axId val="6247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346176"/>
        <c:crosses val="autoZero"/>
        <c:auto val="1"/>
        <c:lblAlgn val="ctr"/>
        <c:lblOffset val="100"/>
        <c:noMultiLvlLbl val="0"/>
      </c:catAx>
      <c:valAx>
        <c:axId val="4134617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624741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 w="38100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Лист1!$A$3:$O$3</c:f>
              <c:numCache>
                <c:formatCode>General</c:formatCode>
                <c:ptCount val="15"/>
                <c:pt idx="0">
                  <c:v>0</c:v>
                </c:pt>
                <c:pt idx="1">
                  <c:v>1750</c:v>
                </c:pt>
                <c:pt idx="2">
                  <c:v>1900</c:v>
                </c:pt>
                <c:pt idx="3">
                  <c:v>1950</c:v>
                </c:pt>
                <c:pt idx="4">
                  <c:v>1975</c:v>
                </c:pt>
                <c:pt idx="5">
                  <c:v>1985</c:v>
                </c:pt>
                <c:pt idx="6">
                  <c:v>1990</c:v>
                </c:pt>
              </c:numCache>
            </c:numRef>
          </c:xVal>
          <c:yVal>
            <c:numRef>
              <c:f>Лист1!$A$4:$O$4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C3-4B12-9404-66DCC3EC2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29504"/>
        <c:axId val="41831424"/>
      </c:scatterChart>
      <c:valAx>
        <c:axId val="41829504"/>
        <c:scaling>
          <c:orientation val="minMax"/>
          <c:max val="20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годы, н.э.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831424"/>
        <c:crosses val="autoZero"/>
        <c:crossBetween val="midCat"/>
        <c:majorUnit val="500"/>
      </c:valAx>
      <c:valAx>
        <c:axId val="41831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объем информации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one"/>
        <c:crossAx val="4182950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322011004625187E-2"/>
          <c:y val="2.425689007950604E-2"/>
          <c:w val="0.88765989938739775"/>
          <c:h val="0.70385450129954275"/>
        </c:manualLayout>
      </c:layout>
      <c:areaChart>
        <c:grouping val="percentStacked"/>
        <c:varyColors val="0"/>
        <c:ser>
          <c:idx val="0"/>
          <c:order val="0"/>
          <c:tx>
            <c:strRef>
              <c:f>Лист1!$S$14</c:f>
              <c:strCache>
                <c:ptCount val="1"/>
                <c:pt idx="0">
                  <c:v>Mosaic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0.39226465090623458"/>
                  <c:y val="-9.22708509696105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3C-4974-90BE-0B944271AC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Лист1!$S$15:$S$31</c:f>
              <c:numCache>
                <c:formatCode>0.00%</c:formatCode>
                <c:ptCount val="17"/>
                <c:pt idx="0">
                  <c:v>0.95000000000000062</c:v>
                </c:pt>
                <c:pt idx="1">
                  <c:v>0.37500000000000078</c:v>
                </c:pt>
                <c:pt idx="2">
                  <c:v>7.5000000000000011E-2</c:v>
                </c:pt>
                <c:pt idx="3">
                  <c:v>2.5000000000000012E-2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C-4974-90BE-0B944271AC75}"/>
            </c:ext>
          </c:extLst>
        </c:ser>
        <c:ser>
          <c:idx val="1"/>
          <c:order val="1"/>
          <c:tx>
            <c:strRef>
              <c:f>Лист1!$T$14</c:f>
              <c:strCache>
                <c:ptCount val="1"/>
                <c:pt idx="0">
                  <c:v>Netscape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-0.25738396624472726"/>
                  <c:y val="-0.23227752639517338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3C-4974-90BE-0B944271AC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Лист1!$T$15:$T$31</c:f>
              <c:numCache>
                <c:formatCode>0.00%</c:formatCode>
                <c:ptCount val="17"/>
                <c:pt idx="0">
                  <c:v>0</c:v>
                </c:pt>
                <c:pt idx="1">
                  <c:v>0.55000000000000004</c:v>
                </c:pt>
                <c:pt idx="2">
                  <c:v>0.8</c:v>
                </c:pt>
                <c:pt idx="3">
                  <c:v>0.72500000000000064</c:v>
                </c:pt>
                <c:pt idx="4">
                  <c:v>0.60000000000000064</c:v>
                </c:pt>
                <c:pt idx="5">
                  <c:v>0.35000000000000031</c:v>
                </c:pt>
                <c:pt idx="6">
                  <c:v>0.15937499999999999</c:v>
                </c:pt>
                <c:pt idx="7">
                  <c:v>7.2550000000000031E-2</c:v>
                </c:pt>
                <c:pt idx="8">
                  <c:v>3.5375000000000011E-2</c:v>
                </c:pt>
                <c:pt idx="9">
                  <c:v>1.6100000000000041E-2</c:v>
                </c:pt>
                <c:pt idx="10">
                  <c:v>2.6500000000000052E-3</c:v>
                </c:pt>
                <c:pt idx="11">
                  <c:v>8.5000000000000245E-4</c:v>
                </c:pt>
                <c:pt idx="12">
                  <c:v>5.2500000000000159E-4</c:v>
                </c:pt>
                <c:pt idx="13">
                  <c:v>6.0000000000000179E-4</c:v>
                </c:pt>
                <c:pt idx="14">
                  <c:v>6.5000000000000192E-4</c:v>
                </c:pt>
                <c:pt idx="15">
                  <c:v>6.2500000000000175E-4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C-4974-90BE-0B944271AC75}"/>
            </c:ext>
          </c:extLst>
        </c:ser>
        <c:ser>
          <c:idx val="2"/>
          <c:order val="2"/>
          <c:tx>
            <c:strRef>
              <c:f>Лист1!$U$14</c:f>
              <c:strCache>
                <c:ptCount val="1"/>
                <c:pt idx="0">
                  <c:v>Internet Explorer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9.972697965333328E-3"/>
                  <c:y val="-0.1641274991354643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3C-4974-90BE-0B944271AC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Лист1!$U$15:$U$31</c:f>
              <c:numCache>
                <c:formatCode>0.00%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3.7500000000000006E-2</c:v>
                </c:pt>
                <c:pt idx="3">
                  <c:v>0.17500000000000004</c:v>
                </c:pt>
                <c:pt idx="4">
                  <c:v>0.35000000000000031</c:v>
                </c:pt>
                <c:pt idx="5">
                  <c:v>0.62500000000000167</c:v>
                </c:pt>
                <c:pt idx="6">
                  <c:v>0.81525000000000003</c:v>
                </c:pt>
                <c:pt idx="7">
                  <c:v>0.8851249999999995</c:v>
                </c:pt>
                <c:pt idx="8">
                  <c:v>0.93032499999999996</c:v>
                </c:pt>
                <c:pt idx="9">
                  <c:v>0.94304999999999994</c:v>
                </c:pt>
                <c:pt idx="10">
                  <c:v>0.93250000000000011</c:v>
                </c:pt>
                <c:pt idx="11">
                  <c:v>0.89125000000000021</c:v>
                </c:pt>
                <c:pt idx="12">
                  <c:v>0.86230000000000062</c:v>
                </c:pt>
                <c:pt idx="13">
                  <c:v>0.8235749999999995</c:v>
                </c:pt>
                <c:pt idx="14">
                  <c:v>0.76917499999999994</c:v>
                </c:pt>
                <c:pt idx="15">
                  <c:v>0.69262500000000193</c:v>
                </c:pt>
                <c:pt idx="16">
                  <c:v>0.60010000000000063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3C-4974-90BE-0B944271AC75}"/>
            </c:ext>
          </c:extLst>
        </c:ser>
        <c:ser>
          <c:idx val="3"/>
          <c:order val="3"/>
          <c:tx>
            <c:strRef>
              <c:f>Лист1!$V$14</c:f>
              <c:strCache>
                <c:ptCount val="1"/>
                <c:pt idx="0">
                  <c:v>Mozilla Firefox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0.34388185654008452"/>
                  <c:y val="8.794052327169514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3C-4974-90BE-0B944271AC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Лист1!$V$15:$V$31</c:f>
              <c:numCache>
                <c:formatCode>0.00%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5.0000000000000034E-4</c:v>
                </c:pt>
                <c:pt idx="7">
                  <c:v>3.8500000000000006E-3</c:v>
                </c:pt>
                <c:pt idx="8">
                  <c:v>1.2725000000000005E-2</c:v>
                </c:pt>
                <c:pt idx="9">
                  <c:v>2.1850000000000012E-2</c:v>
                </c:pt>
                <c:pt idx="10">
                  <c:v>3.4350000000000006E-2</c:v>
                </c:pt>
                <c:pt idx="11">
                  <c:v>7.1925000000000003E-2</c:v>
                </c:pt>
                <c:pt idx="12">
                  <c:v>9.3725000000000544E-2</c:v>
                </c:pt>
                <c:pt idx="13">
                  <c:v>0.12820000000000001</c:v>
                </c:pt>
                <c:pt idx="14">
                  <c:v>0.17215</c:v>
                </c:pt>
                <c:pt idx="15">
                  <c:v>0.204625</c:v>
                </c:pt>
                <c:pt idx="16">
                  <c:v>0.24240000000000048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3C-4974-90BE-0B944271AC75}"/>
            </c:ext>
          </c:extLst>
        </c:ser>
        <c:ser>
          <c:idx val="4"/>
          <c:order val="4"/>
          <c:tx>
            <c:strRef>
              <c:f>Лист1!$W$14</c:f>
              <c:strCache>
                <c:ptCount val="1"/>
                <c:pt idx="0">
                  <c:v>Safari</c:v>
                </c:pt>
              </c:strCache>
            </c:strRef>
          </c:tx>
          <c:spPr>
            <a:solidFill>
              <a:srgbClr val="9966FF"/>
            </a:solidFill>
          </c:spPr>
          <c:dLbls>
            <c:delet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Лист1!$W$15:$W$31</c:f>
              <c:numCache>
                <c:formatCode>0.00%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7.233333333333372E-3</c:v>
                </c:pt>
                <c:pt idx="11">
                  <c:v>1.3550000000000003E-2</c:v>
                </c:pt>
                <c:pt idx="12">
                  <c:v>2.0900000000000002E-2</c:v>
                </c:pt>
                <c:pt idx="13">
                  <c:v>2.7300000000000012E-2</c:v>
                </c:pt>
                <c:pt idx="14">
                  <c:v>3.752500000000001E-2</c:v>
                </c:pt>
                <c:pt idx="15">
                  <c:v>3.670000000000001E-2</c:v>
                </c:pt>
                <c:pt idx="16">
                  <c:v>4.7800000000000023E-2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3C-4974-90BE-0B944271AC75}"/>
            </c:ext>
          </c:extLst>
        </c:ser>
        <c:ser>
          <c:idx val="5"/>
          <c:order val="5"/>
          <c:tx>
            <c:strRef>
              <c:f>Лист1!$X$14</c:f>
              <c:strCache>
                <c:ptCount val="1"/>
                <c:pt idx="0">
                  <c:v>Opera</c:v>
                </c:pt>
              </c:strCache>
            </c:strRef>
          </c:tx>
          <c:spPr>
            <a:solidFill>
              <a:srgbClr val="C00000"/>
            </a:solidFill>
          </c:spPr>
          <c:dLbls>
            <c:delet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Лист1!$X$15:$X$31</c:f>
              <c:numCache>
                <c:formatCode>0.00%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1.325000000000003E-3</c:v>
                </c:pt>
                <c:pt idx="7">
                  <c:v>2.9250000000000066E-3</c:v>
                </c:pt>
                <c:pt idx="8">
                  <c:v>7.7750000000000189E-3</c:v>
                </c:pt>
                <c:pt idx="9">
                  <c:v>6.5500000000000124E-3</c:v>
                </c:pt>
                <c:pt idx="10">
                  <c:v>5.9000000000000172E-3</c:v>
                </c:pt>
                <c:pt idx="11">
                  <c:v>6.0750000000000162E-3</c:v>
                </c:pt>
                <c:pt idx="12">
                  <c:v>6.5250000000000004E-3</c:v>
                </c:pt>
                <c:pt idx="13">
                  <c:v>6.3500000000000023E-3</c:v>
                </c:pt>
                <c:pt idx="14">
                  <c:v>1.9699999999999999E-2</c:v>
                </c:pt>
                <c:pt idx="15">
                  <c:v>2.0500000000000001E-2</c:v>
                </c:pt>
                <c:pt idx="16">
                  <c:v>2.3299999999999998E-2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3C-4974-90BE-0B944271AC75}"/>
            </c:ext>
          </c:extLst>
        </c:ser>
        <c:ser>
          <c:idx val="6"/>
          <c:order val="6"/>
          <c:tx>
            <c:strRef>
              <c:f>Лист1!$Y$14</c:f>
              <c:strCache>
                <c:ptCount val="1"/>
                <c:pt idx="0">
                  <c:v>Chrome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.41139240506329205"/>
                  <c:y val="9.049773755656112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3C-4974-90BE-0B944271AC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Лист1!$Y$15:$Y$31</c:f>
              <c:numCache>
                <c:formatCode>0.00%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1.1599999999999996E-2</c:v>
                </c:pt>
                <c:pt idx="15">
                  <c:v>2.8600000000000011E-2</c:v>
                </c:pt>
                <c:pt idx="16">
                  <c:v>7.5300000000000034E-2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53C-4974-90BE-0B944271AC75}"/>
            </c:ext>
          </c:extLst>
        </c:ser>
        <c:ser>
          <c:idx val="7"/>
          <c:order val="7"/>
          <c:tx>
            <c:strRef>
              <c:f>Лист1!$Z$14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dLbls>
            <c:delete val="1"/>
          </c:dLbls>
          <c:cat>
            <c:numRef>
              <c:f>Лист1!$R$15:$R$31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Лист1!$Z$15:$Z$31</c:f>
              <c:numCache>
                <c:formatCode>0.00%</c:formatCode>
                <c:ptCount val="17"/>
                <c:pt idx="0">
                  <c:v>2.354999999999997E-2</c:v>
                </c:pt>
                <c:pt idx="1">
                  <c:v>2.354999999999997E-2</c:v>
                </c:pt>
                <c:pt idx="2">
                  <c:v>2.354999999999997E-2</c:v>
                </c:pt>
                <c:pt idx="3">
                  <c:v>2.354999999999997E-2</c:v>
                </c:pt>
                <c:pt idx="4">
                  <c:v>2.354999999999997E-2</c:v>
                </c:pt>
                <c:pt idx="5">
                  <c:v>2.354999999999997E-2</c:v>
                </c:pt>
                <c:pt idx="6">
                  <c:v>2.354999999999997E-2</c:v>
                </c:pt>
                <c:pt idx="7">
                  <c:v>3.5550000000000082E-2</c:v>
                </c:pt>
                <c:pt idx="8">
                  <c:v>1.3800000000000083E-2</c:v>
                </c:pt>
                <c:pt idx="9">
                  <c:v>1.2450000000000077E-2</c:v>
                </c:pt>
                <c:pt idx="10">
                  <c:v>1.7366666666666537E-2</c:v>
                </c:pt>
                <c:pt idx="11">
                  <c:v>1.6349999999999865E-2</c:v>
                </c:pt>
                <c:pt idx="12">
                  <c:v>1.6024999999999959E-2</c:v>
                </c:pt>
                <c:pt idx="13">
                  <c:v>1.127500000000004E-2</c:v>
                </c:pt>
                <c:pt idx="14">
                  <c:v>1.2174999999999906E-2</c:v>
                </c:pt>
                <c:pt idx="15">
                  <c:v>1.7600000000000067E-2</c:v>
                </c:pt>
                <c:pt idx="16">
                  <c:v>1.7600000000000067E-2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3C-4974-90BE-0B944271AC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1924864"/>
        <c:axId val="42401792"/>
      </c:areaChart>
      <c:catAx>
        <c:axId val="4192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2401792"/>
        <c:crosses val="autoZero"/>
        <c:auto val="1"/>
        <c:lblAlgn val="ctr"/>
        <c:lblOffset val="100"/>
        <c:noMultiLvlLbl val="0"/>
      </c:catAx>
      <c:valAx>
        <c:axId val="42401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1924864"/>
        <c:crosses val="autoZero"/>
        <c:crossBetween val="midCat"/>
      </c:valAx>
    </c:plotArea>
    <c:legend>
      <c:legendPos val="b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2594589284185E-2"/>
          <c:y val="3.7153848919570194E-2"/>
          <c:w val="0.86590888704462965"/>
          <c:h val="0.76458903387668564"/>
        </c:manualLayout>
      </c:layout>
      <c:areaChart>
        <c:grouping val="percentStacked"/>
        <c:varyColors val="0"/>
        <c:ser>
          <c:idx val="0"/>
          <c:order val="0"/>
          <c:tx>
            <c:strRef>
              <c:f>WW!$C$1</c:f>
              <c:strCache>
                <c:ptCount val="1"/>
                <c:pt idx="0">
                  <c:v>Chrome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WW!$A$2:$A$73</c:f>
              <c:numCache>
                <c:formatCode>General</c:formatCode>
                <c:ptCount val="72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WW!$C$2:$C$73</c:f>
              <c:numCache>
                <c:formatCode>General</c:formatCode>
                <c:ptCount val="72"/>
                <c:pt idx="0">
                  <c:v>1.3800000000000001</c:v>
                </c:pt>
                <c:pt idx="1">
                  <c:v>1.52</c:v>
                </c:pt>
                <c:pt idx="2">
                  <c:v>1.73</c:v>
                </c:pt>
                <c:pt idx="3">
                  <c:v>2.0699999999999998</c:v>
                </c:pt>
                <c:pt idx="4">
                  <c:v>2.42</c:v>
                </c:pt>
                <c:pt idx="5">
                  <c:v>2.82</c:v>
                </c:pt>
                <c:pt idx="6">
                  <c:v>3.01</c:v>
                </c:pt>
                <c:pt idx="7">
                  <c:v>3.38</c:v>
                </c:pt>
                <c:pt idx="8">
                  <c:v>3.69</c:v>
                </c:pt>
                <c:pt idx="9">
                  <c:v>4.17</c:v>
                </c:pt>
                <c:pt idx="10">
                  <c:v>4.6599999999999975</c:v>
                </c:pt>
                <c:pt idx="11">
                  <c:v>5.45</c:v>
                </c:pt>
                <c:pt idx="12">
                  <c:v>6.04</c:v>
                </c:pt>
                <c:pt idx="13">
                  <c:v>6.72</c:v>
                </c:pt>
                <c:pt idx="14">
                  <c:v>7.29</c:v>
                </c:pt>
                <c:pt idx="15">
                  <c:v>8.06</c:v>
                </c:pt>
                <c:pt idx="16">
                  <c:v>8.61</c:v>
                </c:pt>
                <c:pt idx="17">
                  <c:v>9.24</c:v>
                </c:pt>
                <c:pt idx="18">
                  <c:v>9.8800000000000008</c:v>
                </c:pt>
                <c:pt idx="19">
                  <c:v>10.76</c:v>
                </c:pt>
                <c:pt idx="20">
                  <c:v>11.54</c:v>
                </c:pt>
                <c:pt idx="21">
                  <c:v>12.39</c:v>
                </c:pt>
                <c:pt idx="22">
                  <c:v>13.350000000000017</c:v>
                </c:pt>
                <c:pt idx="23">
                  <c:v>14.850000000000017</c:v>
                </c:pt>
                <c:pt idx="24">
                  <c:v>15.68</c:v>
                </c:pt>
                <c:pt idx="25">
                  <c:v>16.54</c:v>
                </c:pt>
                <c:pt idx="26">
                  <c:v>17.37</c:v>
                </c:pt>
                <c:pt idx="27">
                  <c:v>18.29</c:v>
                </c:pt>
                <c:pt idx="28">
                  <c:v>19.36</c:v>
                </c:pt>
                <c:pt idx="29">
                  <c:v>20.650000000000031</c:v>
                </c:pt>
                <c:pt idx="30">
                  <c:v>22.14</c:v>
                </c:pt>
                <c:pt idx="31">
                  <c:v>23.16</c:v>
                </c:pt>
                <c:pt idx="32">
                  <c:v>23.610000000000031</c:v>
                </c:pt>
                <c:pt idx="33">
                  <c:v>25</c:v>
                </c:pt>
                <c:pt idx="34">
                  <c:v>25.69</c:v>
                </c:pt>
                <c:pt idx="35">
                  <c:v>27.27</c:v>
                </c:pt>
                <c:pt idx="36">
                  <c:v>28.4</c:v>
                </c:pt>
                <c:pt idx="37">
                  <c:v>29.84</c:v>
                </c:pt>
                <c:pt idx="38">
                  <c:v>30.87</c:v>
                </c:pt>
                <c:pt idx="39">
                  <c:v>31.23</c:v>
                </c:pt>
                <c:pt idx="40">
                  <c:v>32.43</c:v>
                </c:pt>
                <c:pt idx="41">
                  <c:v>32.760000000000012</c:v>
                </c:pt>
                <c:pt idx="42">
                  <c:v>33.81</c:v>
                </c:pt>
                <c:pt idx="43">
                  <c:v>33.590000000000003</c:v>
                </c:pt>
                <c:pt idx="44">
                  <c:v>34.21</c:v>
                </c:pt>
                <c:pt idx="45">
                  <c:v>34.770000000000003</c:v>
                </c:pt>
                <c:pt idx="46">
                  <c:v>35.720000000000013</c:v>
                </c:pt>
                <c:pt idx="47">
                  <c:v>36.42</c:v>
                </c:pt>
                <c:pt idx="48">
                  <c:v>36.520000000000003</c:v>
                </c:pt>
                <c:pt idx="49">
                  <c:v>37.090000000000003</c:v>
                </c:pt>
                <c:pt idx="50">
                  <c:v>38.07</c:v>
                </c:pt>
                <c:pt idx="51">
                  <c:v>39.15</c:v>
                </c:pt>
                <c:pt idx="52">
                  <c:v>41.38</c:v>
                </c:pt>
                <c:pt idx="53">
                  <c:v>42.68</c:v>
                </c:pt>
                <c:pt idx="54">
                  <c:v>43.120000000000012</c:v>
                </c:pt>
                <c:pt idx="55">
                  <c:v>42.78</c:v>
                </c:pt>
                <c:pt idx="56">
                  <c:v>40.800000000000004</c:v>
                </c:pt>
                <c:pt idx="57">
                  <c:v>40.44</c:v>
                </c:pt>
                <c:pt idx="58">
                  <c:v>41.87</c:v>
                </c:pt>
                <c:pt idx="59">
                  <c:v>43.92</c:v>
                </c:pt>
                <c:pt idx="60">
                  <c:v>43.67</c:v>
                </c:pt>
                <c:pt idx="61">
                  <c:v>43.85</c:v>
                </c:pt>
                <c:pt idx="62">
                  <c:v>43.660000000000011</c:v>
                </c:pt>
                <c:pt idx="63">
                  <c:v>45.220000000000013</c:v>
                </c:pt>
                <c:pt idx="64">
                  <c:v>45.6</c:v>
                </c:pt>
                <c:pt idx="65">
                  <c:v>45.46</c:v>
                </c:pt>
                <c:pt idx="66">
                  <c:v>45.28</c:v>
                </c:pt>
                <c:pt idx="67">
                  <c:v>46.260000000000012</c:v>
                </c:pt>
                <c:pt idx="68">
                  <c:v>45.58</c:v>
                </c:pt>
                <c:pt idx="69">
                  <c:v>47.63</c:v>
                </c:pt>
                <c:pt idx="70">
                  <c:v>48.06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6-4AC6-A35F-F863701489B6}"/>
            </c:ext>
          </c:extLst>
        </c:ser>
        <c:ser>
          <c:idx val="1"/>
          <c:order val="1"/>
          <c:tx>
            <c:strRef>
              <c:f>WW!$D$1</c:f>
              <c:strCache>
                <c:ptCount val="1"/>
                <c:pt idx="0">
                  <c:v>IE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WW!$A$2:$A$73</c:f>
              <c:numCache>
                <c:formatCode>General</c:formatCode>
                <c:ptCount val="72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WW!$D$2:$D$73</c:f>
              <c:numCache>
                <c:formatCode>General</c:formatCode>
                <c:ptCount val="72"/>
                <c:pt idx="0">
                  <c:v>65.410000000000025</c:v>
                </c:pt>
                <c:pt idx="1">
                  <c:v>64.430000000000007</c:v>
                </c:pt>
                <c:pt idx="2">
                  <c:v>62.52</c:v>
                </c:pt>
                <c:pt idx="3">
                  <c:v>61.88</c:v>
                </c:pt>
                <c:pt idx="4">
                  <c:v>62.09</c:v>
                </c:pt>
                <c:pt idx="5">
                  <c:v>59.49</c:v>
                </c:pt>
                <c:pt idx="6">
                  <c:v>60.11</c:v>
                </c:pt>
                <c:pt idx="7">
                  <c:v>58.690000000000012</c:v>
                </c:pt>
                <c:pt idx="8">
                  <c:v>58.37</c:v>
                </c:pt>
                <c:pt idx="9">
                  <c:v>57.96</c:v>
                </c:pt>
                <c:pt idx="10">
                  <c:v>56.57</c:v>
                </c:pt>
                <c:pt idx="11">
                  <c:v>55.720000000000013</c:v>
                </c:pt>
                <c:pt idx="12">
                  <c:v>55.25</c:v>
                </c:pt>
                <c:pt idx="13">
                  <c:v>54.5</c:v>
                </c:pt>
                <c:pt idx="14">
                  <c:v>54.44</c:v>
                </c:pt>
                <c:pt idx="15">
                  <c:v>53.260000000000012</c:v>
                </c:pt>
                <c:pt idx="16">
                  <c:v>52.77</c:v>
                </c:pt>
                <c:pt idx="17">
                  <c:v>52.86</c:v>
                </c:pt>
                <c:pt idx="18">
                  <c:v>52.68</c:v>
                </c:pt>
                <c:pt idx="19">
                  <c:v>51.34</c:v>
                </c:pt>
                <c:pt idx="20">
                  <c:v>49.87</c:v>
                </c:pt>
                <c:pt idx="21">
                  <c:v>49.21</c:v>
                </c:pt>
                <c:pt idx="22">
                  <c:v>48.160000000000011</c:v>
                </c:pt>
                <c:pt idx="23">
                  <c:v>46.94</c:v>
                </c:pt>
                <c:pt idx="24">
                  <c:v>46</c:v>
                </c:pt>
                <c:pt idx="25">
                  <c:v>45.44</c:v>
                </c:pt>
                <c:pt idx="26">
                  <c:v>45.11</c:v>
                </c:pt>
                <c:pt idx="27">
                  <c:v>44.52</c:v>
                </c:pt>
                <c:pt idx="28">
                  <c:v>43.87</c:v>
                </c:pt>
                <c:pt idx="29">
                  <c:v>43.58</c:v>
                </c:pt>
                <c:pt idx="30">
                  <c:v>42.45</c:v>
                </c:pt>
                <c:pt idx="31">
                  <c:v>41.89</c:v>
                </c:pt>
                <c:pt idx="32">
                  <c:v>41.660000000000011</c:v>
                </c:pt>
                <c:pt idx="33">
                  <c:v>40.18</c:v>
                </c:pt>
                <c:pt idx="34">
                  <c:v>40.630000000000003</c:v>
                </c:pt>
                <c:pt idx="35">
                  <c:v>38.65</c:v>
                </c:pt>
                <c:pt idx="36">
                  <c:v>37.450000000000003</c:v>
                </c:pt>
                <c:pt idx="37">
                  <c:v>35.75</c:v>
                </c:pt>
                <c:pt idx="38">
                  <c:v>34.81</c:v>
                </c:pt>
                <c:pt idx="39">
                  <c:v>34.07</c:v>
                </c:pt>
                <c:pt idx="40">
                  <c:v>32.120000000000012</c:v>
                </c:pt>
                <c:pt idx="41">
                  <c:v>32.31</c:v>
                </c:pt>
                <c:pt idx="42">
                  <c:v>32.04</c:v>
                </c:pt>
                <c:pt idx="43">
                  <c:v>32.85</c:v>
                </c:pt>
                <c:pt idx="44">
                  <c:v>32.700000000000003</c:v>
                </c:pt>
                <c:pt idx="45">
                  <c:v>32.08</c:v>
                </c:pt>
                <c:pt idx="46">
                  <c:v>31.23</c:v>
                </c:pt>
                <c:pt idx="47">
                  <c:v>30.779999999999987</c:v>
                </c:pt>
                <c:pt idx="48">
                  <c:v>30.71</c:v>
                </c:pt>
                <c:pt idx="49">
                  <c:v>29.82</c:v>
                </c:pt>
                <c:pt idx="50">
                  <c:v>29.3</c:v>
                </c:pt>
                <c:pt idx="51">
                  <c:v>29.71</c:v>
                </c:pt>
                <c:pt idx="52">
                  <c:v>27.72</c:v>
                </c:pt>
                <c:pt idx="53">
                  <c:v>25.439999999999987</c:v>
                </c:pt>
                <c:pt idx="54">
                  <c:v>24.53</c:v>
                </c:pt>
                <c:pt idx="55">
                  <c:v>25.55</c:v>
                </c:pt>
                <c:pt idx="56">
                  <c:v>28.56</c:v>
                </c:pt>
                <c:pt idx="57">
                  <c:v>28.959999999999987</c:v>
                </c:pt>
                <c:pt idx="58">
                  <c:v>27.310000000000031</c:v>
                </c:pt>
                <c:pt idx="59">
                  <c:v>23.24</c:v>
                </c:pt>
                <c:pt idx="60">
                  <c:v>22.85</c:v>
                </c:pt>
                <c:pt idx="61">
                  <c:v>22.58</c:v>
                </c:pt>
                <c:pt idx="62">
                  <c:v>22.58</c:v>
                </c:pt>
                <c:pt idx="63">
                  <c:v>21.43</c:v>
                </c:pt>
                <c:pt idx="64">
                  <c:v>20.779999999999987</c:v>
                </c:pt>
                <c:pt idx="65">
                  <c:v>20.979999999999986</c:v>
                </c:pt>
                <c:pt idx="66">
                  <c:v>21.38</c:v>
                </c:pt>
                <c:pt idx="67">
                  <c:v>20.309999999999999</c:v>
                </c:pt>
                <c:pt idx="68">
                  <c:v>20.459999999999987</c:v>
                </c:pt>
                <c:pt idx="69">
                  <c:v>19.3</c:v>
                </c:pt>
                <c:pt idx="70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C6-4AC6-A35F-F863701489B6}"/>
            </c:ext>
          </c:extLst>
        </c:ser>
        <c:ser>
          <c:idx val="2"/>
          <c:order val="2"/>
          <c:tx>
            <c:strRef>
              <c:f>WW!$E$1</c:f>
              <c:strCache>
                <c:ptCount val="1"/>
                <c:pt idx="0">
                  <c:v>Firefox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WW!$A$2:$A$73</c:f>
              <c:numCache>
                <c:formatCode>General</c:formatCode>
                <c:ptCount val="72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WW!$E$2:$E$73</c:f>
              <c:numCache>
                <c:formatCode>General</c:formatCode>
                <c:ptCount val="72"/>
                <c:pt idx="0">
                  <c:v>27.03</c:v>
                </c:pt>
                <c:pt idx="1">
                  <c:v>27.85</c:v>
                </c:pt>
                <c:pt idx="2">
                  <c:v>29.4</c:v>
                </c:pt>
                <c:pt idx="3">
                  <c:v>29.67</c:v>
                </c:pt>
                <c:pt idx="4">
                  <c:v>28.75</c:v>
                </c:pt>
                <c:pt idx="5">
                  <c:v>30.330000000000005</c:v>
                </c:pt>
                <c:pt idx="6">
                  <c:v>30.5</c:v>
                </c:pt>
                <c:pt idx="7">
                  <c:v>31.279999999999987</c:v>
                </c:pt>
                <c:pt idx="8">
                  <c:v>31.34</c:v>
                </c:pt>
                <c:pt idx="9">
                  <c:v>31.82</c:v>
                </c:pt>
                <c:pt idx="10">
                  <c:v>32.21</c:v>
                </c:pt>
                <c:pt idx="11">
                  <c:v>31.97</c:v>
                </c:pt>
                <c:pt idx="12">
                  <c:v>31.64</c:v>
                </c:pt>
                <c:pt idx="13">
                  <c:v>31.82</c:v>
                </c:pt>
                <c:pt idx="14">
                  <c:v>31.27</c:v>
                </c:pt>
                <c:pt idx="15">
                  <c:v>31.74</c:v>
                </c:pt>
                <c:pt idx="16">
                  <c:v>31.64</c:v>
                </c:pt>
                <c:pt idx="17">
                  <c:v>31.150000000000031</c:v>
                </c:pt>
                <c:pt idx="18">
                  <c:v>30.69</c:v>
                </c:pt>
                <c:pt idx="19">
                  <c:v>31.09</c:v>
                </c:pt>
                <c:pt idx="20">
                  <c:v>31.5</c:v>
                </c:pt>
                <c:pt idx="21">
                  <c:v>31.24</c:v>
                </c:pt>
                <c:pt idx="22">
                  <c:v>31.17</c:v>
                </c:pt>
                <c:pt idx="23">
                  <c:v>30.759999999999987</c:v>
                </c:pt>
                <c:pt idx="24">
                  <c:v>30.68</c:v>
                </c:pt>
                <c:pt idx="25">
                  <c:v>30.37</c:v>
                </c:pt>
                <c:pt idx="26">
                  <c:v>29.979999999999986</c:v>
                </c:pt>
                <c:pt idx="27">
                  <c:v>29.67</c:v>
                </c:pt>
                <c:pt idx="28">
                  <c:v>29.29</c:v>
                </c:pt>
                <c:pt idx="29">
                  <c:v>28.34</c:v>
                </c:pt>
                <c:pt idx="30">
                  <c:v>27.95</c:v>
                </c:pt>
                <c:pt idx="31">
                  <c:v>27.49</c:v>
                </c:pt>
                <c:pt idx="32">
                  <c:v>26.79</c:v>
                </c:pt>
                <c:pt idx="33">
                  <c:v>26.39</c:v>
                </c:pt>
                <c:pt idx="34">
                  <c:v>25.23</c:v>
                </c:pt>
                <c:pt idx="35">
                  <c:v>25.27</c:v>
                </c:pt>
                <c:pt idx="36">
                  <c:v>24.779999999999987</c:v>
                </c:pt>
                <c:pt idx="37">
                  <c:v>24.88</c:v>
                </c:pt>
                <c:pt idx="38">
                  <c:v>24.979999999999986</c:v>
                </c:pt>
                <c:pt idx="39">
                  <c:v>24.87</c:v>
                </c:pt>
                <c:pt idx="40">
                  <c:v>25.55</c:v>
                </c:pt>
                <c:pt idx="41">
                  <c:v>24.56</c:v>
                </c:pt>
                <c:pt idx="42">
                  <c:v>23.73</c:v>
                </c:pt>
                <c:pt idx="43">
                  <c:v>22.85</c:v>
                </c:pt>
                <c:pt idx="44">
                  <c:v>22.4</c:v>
                </c:pt>
                <c:pt idx="45">
                  <c:v>22.32</c:v>
                </c:pt>
                <c:pt idx="46">
                  <c:v>22.37</c:v>
                </c:pt>
                <c:pt idx="47">
                  <c:v>21.89</c:v>
                </c:pt>
                <c:pt idx="48">
                  <c:v>21.419999999999987</c:v>
                </c:pt>
                <c:pt idx="49">
                  <c:v>21.34</c:v>
                </c:pt>
                <c:pt idx="50">
                  <c:v>20.87</c:v>
                </c:pt>
                <c:pt idx="51">
                  <c:v>20.059999999999999</c:v>
                </c:pt>
                <c:pt idx="52">
                  <c:v>19.760000000000002</c:v>
                </c:pt>
                <c:pt idx="53">
                  <c:v>20.010000000000005</c:v>
                </c:pt>
                <c:pt idx="54">
                  <c:v>20.09</c:v>
                </c:pt>
                <c:pt idx="55">
                  <c:v>19.25</c:v>
                </c:pt>
                <c:pt idx="56">
                  <c:v>18.36</c:v>
                </c:pt>
                <c:pt idx="57">
                  <c:v>18.110000000000031</c:v>
                </c:pt>
                <c:pt idx="58">
                  <c:v>18.149999999999999</c:v>
                </c:pt>
                <c:pt idx="59">
                  <c:v>18.95</c:v>
                </c:pt>
                <c:pt idx="60">
                  <c:v>18.899999999999999</c:v>
                </c:pt>
                <c:pt idx="61">
                  <c:v>19.239999999999988</c:v>
                </c:pt>
                <c:pt idx="62">
                  <c:v>18.75</c:v>
                </c:pt>
                <c:pt idx="63">
                  <c:v>18.62</c:v>
                </c:pt>
                <c:pt idx="64">
                  <c:v>18.72</c:v>
                </c:pt>
                <c:pt idx="65">
                  <c:v>17.95</c:v>
                </c:pt>
                <c:pt idx="66">
                  <c:v>17.52</c:v>
                </c:pt>
                <c:pt idx="67">
                  <c:v>17.5</c:v>
                </c:pt>
                <c:pt idx="68">
                  <c:v>17.439999999999987</c:v>
                </c:pt>
                <c:pt idx="69">
                  <c:v>17.04</c:v>
                </c:pt>
                <c:pt idx="70">
                  <c:v>16.739999999999988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C6-4AC6-A35F-F863701489B6}"/>
            </c:ext>
          </c:extLst>
        </c:ser>
        <c:ser>
          <c:idx val="3"/>
          <c:order val="3"/>
          <c:tx>
            <c:strRef>
              <c:f>WW!$F$1</c:f>
              <c:strCache>
                <c:ptCount val="1"/>
                <c:pt idx="0">
                  <c:v>Safari</c:v>
                </c:pt>
              </c:strCache>
            </c:strRef>
          </c:tx>
          <c:cat>
            <c:numRef>
              <c:f>WW!$A$2:$A$73</c:f>
              <c:numCache>
                <c:formatCode>General</c:formatCode>
                <c:ptCount val="72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WW!$F$2:$F$73</c:f>
              <c:numCache>
                <c:formatCode>General</c:formatCode>
                <c:ptCount val="72"/>
                <c:pt idx="0">
                  <c:v>2.57</c:v>
                </c:pt>
                <c:pt idx="1">
                  <c:v>2.59</c:v>
                </c:pt>
                <c:pt idx="2">
                  <c:v>2.73</c:v>
                </c:pt>
                <c:pt idx="3">
                  <c:v>2.75</c:v>
                </c:pt>
                <c:pt idx="4">
                  <c:v>2.65</c:v>
                </c:pt>
                <c:pt idx="5">
                  <c:v>2.9299999999999997</c:v>
                </c:pt>
                <c:pt idx="6">
                  <c:v>3.02</c:v>
                </c:pt>
                <c:pt idx="7">
                  <c:v>3.25</c:v>
                </c:pt>
                <c:pt idx="8">
                  <c:v>3.2800000000000002</c:v>
                </c:pt>
                <c:pt idx="9">
                  <c:v>3.4699999999999998</c:v>
                </c:pt>
                <c:pt idx="10">
                  <c:v>3.67</c:v>
                </c:pt>
                <c:pt idx="11">
                  <c:v>3.48</c:v>
                </c:pt>
                <c:pt idx="12">
                  <c:v>3.7600000000000002</c:v>
                </c:pt>
                <c:pt idx="13">
                  <c:v>4.08</c:v>
                </c:pt>
                <c:pt idx="14">
                  <c:v>4.1599999999999975</c:v>
                </c:pt>
                <c:pt idx="15">
                  <c:v>4.2300000000000004</c:v>
                </c:pt>
                <c:pt idx="16">
                  <c:v>4.1399999999999997</c:v>
                </c:pt>
                <c:pt idx="17">
                  <c:v>4.07</c:v>
                </c:pt>
                <c:pt idx="18">
                  <c:v>4.09</c:v>
                </c:pt>
                <c:pt idx="19">
                  <c:v>4.2300000000000004</c:v>
                </c:pt>
                <c:pt idx="20">
                  <c:v>4.42</c:v>
                </c:pt>
                <c:pt idx="21">
                  <c:v>4.5599999999999996</c:v>
                </c:pt>
                <c:pt idx="22">
                  <c:v>4.7</c:v>
                </c:pt>
                <c:pt idx="23">
                  <c:v>4.79</c:v>
                </c:pt>
                <c:pt idx="24">
                  <c:v>5.09</c:v>
                </c:pt>
                <c:pt idx="25">
                  <c:v>5.08</c:v>
                </c:pt>
                <c:pt idx="26">
                  <c:v>5.0199999999999996</c:v>
                </c:pt>
                <c:pt idx="27">
                  <c:v>5.04</c:v>
                </c:pt>
                <c:pt idx="28">
                  <c:v>5.01</c:v>
                </c:pt>
                <c:pt idx="29">
                  <c:v>5.07</c:v>
                </c:pt>
                <c:pt idx="30">
                  <c:v>5.17</c:v>
                </c:pt>
                <c:pt idx="31">
                  <c:v>5.1899999999999995</c:v>
                </c:pt>
                <c:pt idx="32">
                  <c:v>5.6</c:v>
                </c:pt>
                <c:pt idx="33">
                  <c:v>5.9300000000000024</c:v>
                </c:pt>
                <c:pt idx="34">
                  <c:v>5.92</c:v>
                </c:pt>
                <c:pt idx="35">
                  <c:v>6.08</c:v>
                </c:pt>
                <c:pt idx="36">
                  <c:v>6.6199999999999966</c:v>
                </c:pt>
                <c:pt idx="37">
                  <c:v>6.7700000000000014</c:v>
                </c:pt>
                <c:pt idx="38">
                  <c:v>6.72</c:v>
                </c:pt>
                <c:pt idx="39">
                  <c:v>7.13</c:v>
                </c:pt>
                <c:pt idx="40">
                  <c:v>7.09</c:v>
                </c:pt>
                <c:pt idx="41">
                  <c:v>7</c:v>
                </c:pt>
                <c:pt idx="42">
                  <c:v>7.1199999999999966</c:v>
                </c:pt>
                <c:pt idx="43">
                  <c:v>7.39</c:v>
                </c:pt>
                <c:pt idx="44">
                  <c:v>7.7</c:v>
                </c:pt>
                <c:pt idx="45">
                  <c:v>7.81</c:v>
                </c:pt>
                <c:pt idx="46">
                  <c:v>7.83</c:v>
                </c:pt>
                <c:pt idx="47">
                  <c:v>7.92</c:v>
                </c:pt>
                <c:pt idx="48">
                  <c:v>8.2900000000000009</c:v>
                </c:pt>
                <c:pt idx="49">
                  <c:v>8.6</c:v>
                </c:pt>
                <c:pt idx="50">
                  <c:v>8.5</c:v>
                </c:pt>
                <c:pt idx="51">
                  <c:v>8</c:v>
                </c:pt>
                <c:pt idx="52">
                  <c:v>7.96</c:v>
                </c:pt>
                <c:pt idx="53">
                  <c:v>8.39</c:v>
                </c:pt>
                <c:pt idx="54">
                  <c:v>8.59</c:v>
                </c:pt>
                <c:pt idx="55">
                  <c:v>8.57</c:v>
                </c:pt>
                <c:pt idx="56">
                  <c:v>8.52</c:v>
                </c:pt>
                <c:pt idx="57">
                  <c:v>8.5400000000000009</c:v>
                </c:pt>
                <c:pt idx="58">
                  <c:v>8.5</c:v>
                </c:pt>
                <c:pt idx="59">
                  <c:v>9.14</c:v>
                </c:pt>
                <c:pt idx="60">
                  <c:v>9.73</c:v>
                </c:pt>
                <c:pt idx="61">
                  <c:v>9.68</c:v>
                </c:pt>
                <c:pt idx="62">
                  <c:v>9.91</c:v>
                </c:pt>
                <c:pt idx="63">
                  <c:v>9.7900000000000009</c:v>
                </c:pt>
                <c:pt idx="64">
                  <c:v>10.02</c:v>
                </c:pt>
                <c:pt idx="65">
                  <c:v>10.3</c:v>
                </c:pt>
                <c:pt idx="66">
                  <c:v>10.6</c:v>
                </c:pt>
                <c:pt idx="67">
                  <c:v>10.81</c:v>
                </c:pt>
                <c:pt idx="68">
                  <c:v>11.21</c:v>
                </c:pt>
                <c:pt idx="69">
                  <c:v>10.99</c:v>
                </c:pt>
                <c:pt idx="70">
                  <c:v>10.63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6-4AC6-A35F-F863701489B6}"/>
            </c:ext>
          </c:extLst>
        </c:ser>
        <c:ser>
          <c:idx val="4"/>
          <c:order val="4"/>
          <c:tx>
            <c:strRef>
              <c:f>WW!$G$1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numRef>
              <c:f>WW!$A$2:$A$73</c:f>
              <c:numCache>
                <c:formatCode>General</c:formatCode>
                <c:ptCount val="72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</c:numCache>
            </c:numRef>
          </c:cat>
          <c:val>
            <c:numRef>
              <c:f>WW!$G$2:$G$73</c:f>
              <c:numCache>
                <c:formatCode>General</c:formatCode>
                <c:ptCount val="72"/>
                <c:pt idx="0">
                  <c:v>3.6100000000000136</c:v>
                </c:pt>
                <c:pt idx="1">
                  <c:v>3.6099999999999848</c:v>
                </c:pt>
                <c:pt idx="2">
                  <c:v>3.6199999999999903</c:v>
                </c:pt>
                <c:pt idx="3">
                  <c:v>3.6299999999999955</c:v>
                </c:pt>
                <c:pt idx="4">
                  <c:v>4.0899999999999892</c:v>
                </c:pt>
                <c:pt idx="5">
                  <c:v>4.4299999999999926</c:v>
                </c:pt>
                <c:pt idx="6">
                  <c:v>3.3599999999999977</c:v>
                </c:pt>
                <c:pt idx="7">
                  <c:v>3.4000000000000057</c:v>
                </c:pt>
                <c:pt idx="8">
                  <c:v>3.3200000000000074</c:v>
                </c:pt>
                <c:pt idx="9">
                  <c:v>2.5799999999999983</c:v>
                </c:pt>
                <c:pt idx="10">
                  <c:v>2.8899999999999997</c:v>
                </c:pt>
                <c:pt idx="11">
                  <c:v>3.3799999999999937</c:v>
                </c:pt>
                <c:pt idx="12">
                  <c:v>3.3099999999999867</c:v>
                </c:pt>
                <c:pt idx="13">
                  <c:v>2.8800000000000097</c:v>
                </c:pt>
                <c:pt idx="14">
                  <c:v>2.8400000000000034</c:v>
                </c:pt>
                <c:pt idx="15">
                  <c:v>2.7099999999999942</c:v>
                </c:pt>
                <c:pt idx="16">
                  <c:v>2.8399999999999839</c:v>
                </c:pt>
                <c:pt idx="17">
                  <c:v>2.6800000000000082</c:v>
                </c:pt>
                <c:pt idx="18">
                  <c:v>2.6599999999999966</c:v>
                </c:pt>
                <c:pt idx="19">
                  <c:v>2.5799999999999983</c:v>
                </c:pt>
                <c:pt idx="20">
                  <c:v>2.6700000000000017</c:v>
                </c:pt>
                <c:pt idx="21">
                  <c:v>2.5999999999999943</c:v>
                </c:pt>
                <c:pt idx="22">
                  <c:v>2.6199999999999903</c:v>
                </c:pt>
                <c:pt idx="23">
                  <c:v>2.6599999999999966</c:v>
                </c:pt>
                <c:pt idx="24">
                  <c:v>2.5499999999999972</c:v>
                </c:pt>
                <c:pt idx="25">
                  <c:v>2.5700000000000074</c:v>
                </c:pt>
                <c:pt idx="26">
                  <c:v>2.519999999999996</c:v>
                </c:pt>
                <c:pt idx="27">
                  <c:v>2.4799999999999867</c:v>
                </c:pt>
                <c:pt idx="28">
                  <c:v>2.4699999999999989</c:v>
                </c:pt>
                <c:pt idx="29">
                  <c:v>2.3600000000000136</c:v>
                </c:pt>
                <c:pt idx="30">
                  <c:v>2.2899999999999952</c:v>
                </c:pt>
                <c:pt idx="31">
                  <c:v>2.2700000000000102</c:v>
                </c:pt>
                <c:pt idx="32">
                  <c:v>2.3400000000000034</c:v>
                </c:pt>
                <c:pt idx="33">
                  <c:v>2.5</c:v>
                </c:pt>
                <c:pt idx="34">
                  <c:v>2.5299999999999869</c:v>
                </c:pt>
                <c:pt idx="35">
                  <c:v>2.730000000000004</c:v>
                </c:pt>
                <c:pt idx="36">
                  <c:v>2.75</c:v>
                </c:pt>
                <c:pt idx="37">
                  <c:v>2.7600000000000051</c:v>
                </c:pt>
                <c:pt idx="38">
                  <c:v>2.6199999999999903</c:v>
                </c:pt>
                <c:pt idx="39">
                  <c:v>2.7000000000000042</c:v>
                </c:pt>
                <c:pt idx="40">
                  <c:v>2.8100000000000023</c:v>
                </c:pt>
                <c:pt idx="41">
                  <c:v>3.3700000000000037</c:v>
                </c:pt>
                <c:pt idx="42">
                  <c:v>3.2999999999999972</c:v>
                </c:pt>
                <c:pt idx="43">
                  <c:v>3.3200000000000074</c:v>
                </c:pt>
                <c:pt idx="44">
                  <c:v>2.9899999999999949</c:v>
                </c:pt>
                <c:pt idx="45">
                  <c:v>3.0200000000000102</c:v>
                </c:pt>
                <c:pt idx="46">
                  <c:v>2.8499999999999943</c:v>
                </c:pt>
                <c:pt idx="47">
                  <c:v>2.9899999999999949</c:v>
                </c:pt>
                <c:pt idx="48">
                  <c:v>3.0600000000000032</c:v>
                </c:pt>
                <c:pt idx="49">
                  <c:v>3.1500000000000057</c:v>
                </c:pt>
                <c:pt idx="50">
                  <c:v>3.2599999999999909</c:v>
                </c:pt>
                <c:pt idx="51">
                  <c:v>3.0799999999999983</c:v>
                </c:pt>
                <c:pt idx="52">
                  <c:v>3.1800000000000082</c:v>
                </c:pt>
                <c:pt idx="53">
                  <c:v>3.4799999999999867</c:v>
                </c:pt>
                <c:pt idx="54">
                  <c:v>3.6699999999999875</c:v>
                </c:pt>
                <c:pt idx="55">
                  <c:v>3.8499999999999943</c:v>
                </c:pt>
                <c:pt idx="56">
                  <c:v>3.7600000000000051</c:v>
                </c:pt>
                <c:pt idx="57">
                  <c:v>3.9499999999999877</c:v>
                </c:pt>
                <c:pt idx="58">
                  <c:v>4.1700000000000159</c:v>
                </c:pt>
                <c:pt idx="59">
                  <c:v>4.75</c:v>
                </c:pt>
                <c:pt idx="60">
                  <c:v>4.8499999999999801</c:v>
                </c:pt>
                <c:pt idx="61">
                  <c:v>4.6500000000000057</c:v>
                </c:pt>
                <c:pt idx="62">
                  <c:v>5.1000000000000085</c:v>
                </c:pt>
                <c:pt idx="63">
                  <c:v>4.9400000000000004</c:v>
                </c:pt>
                <c:pt idx="64">
                  <c:v>4.8800000000000097</c:v>
                </c:pt>
                <c:pt idx="65">
                  <c:v>5.3100000000000005</c:v>
                </c:pt>
                <c:pt idx="66">
                  <c:v>5.2200000000000095</c:v>
                </c:pt>
                <c:pt idx="67">
                  <c:v>5.1200000000000045</c:v>
                </c:pt>
                <c:pt idx="68">
                  <c:v>5.3100000000000005</c:v>
                </c:pt>
                <c:pt idx="69">
                  <c:v>5.0400000000000063</c:v>
                </c:pt>
                <c:pt idx="70">
                  <c:v>4.9700000000000131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C6-4AC6-A35F-F86370148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38432"/>
        <c:axId val="42739968"/>
      </c:areaChart>
      <c:catAx>
        <c:axId val="42738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739968"/>
        <c:crosses val="autoZero"/>
        <c:auto val="1"/>
        <c:lblAlgn val="l"/>
        <c:lblOffset val="0"/>
        <c:tickLblSkip val="12"/>
        <c:tickMarkSkip val="12"/>
        <c:noMultiLvlLbl val="0"/>
      </c:catAx>
      <c:valAx>
        <c:axId val="427399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4273843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3137095572596111"/>
          <c:y val="0.9110487007948187"/>
          <c:w val="0.79031578947368419"/>
          <c:h val="7.5776249056998521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0.14912</cdr:x>
      <cdr:y>0.02817</cdr:y>
    </cdr:from>
    <cdr:to>
      <cdr:x>0.14912</cdr:x>
      <cdr:y>0.73239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-576049" y="1944203"/>
          <a:ext cx="360037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9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0.36842</cdr:x>
      <cdr:y>0.02817</cdr:y>
    </cdr:from>
    <cdr:to>
      <cdr:x>0.36842</cdr:x>
      <cdr:y>0.73239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 flipV="1">
          <a:off x="1224150" y="1944202"/>
          <a:ext cx="360037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0.23684</cdr:x>
      <cdr:y>0.26761</cdr:y>
    </cdr:from>
    <cdr:to>
      <cdr:x>0.2807</cdr:x>
      <cdr:y>0.40845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44216" y="1368152"/>
          <a:ext cx="36004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</a:t>
          </a:r>
          <a:endParaRPr lang="ru-RU" sz="4800" dirty="0">
            <a:ln w="12700">
              <a:solidFill>
                <a:schemeClr val="tx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0.64912</cdr:x>
      <cdr:y>0.02817</cdr:y>
    </cdr:from>
    <cdr:to>
      <cdr:x>0.64912</cdr:x>
      <cdr:y>0.73239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 flipV="1">
          <a:off x="3528405" y="1944202"/>
          <a:ext cx="360037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0.78873</cdr:x>
      <cdr:y>0.27111</cdr:y>
    </cdr:from>
    <cdr:to>
      <cdr:x>0.86767</cdr:x>
      <cdr:y>0.41195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62801" y="1387494"/>
          <a:ext cx="646828" cy="720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II</a:t>
          </a:r>
          <a:endParaRPr lang="ru-RU" sz="4800" dirty="0">
            <a:ln w="12700">
              <a:solidFill>
                <a:schemeClr val="tx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6B4B-3210-44A1-A7DF-CCEF2F9ACB0B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FA47-337F-448E-83EC-512EBCF2C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96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6F8B-3B09-42E3-8568-86CC6C50158A}" type="datetimeFigureOut">
              <a:rPr lang="ru-RU" smtClean="0"/>
              <a:pPr/>
              <a:t>21.07.2019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B7589-0435-4848-A099-801F5782D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3C3-D428-4B47-AD68-6E2DE0C9E47C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201-D00B-45FC-80B0-1B37145600FE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4AB7-F4C8-4695-8906-70D4516D2499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6E8A-83CE-48A7-9B61-05B32DB93352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175E-8667-4EE4-844B-3D86D5A2EF4C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1BD-2D85-4B7A-BD03-C95A25929EF9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DB1-FA7B-437D-B0B2-5E0EC9332CE8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63408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5B3E-2FFD-4748-B5E3-09CA1CD64926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1D73-67C9-4DD5-8754-4AEE78517D8E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E79-9802-41CB-A733-E7B27C893BCC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DEE7-AA4D-4C54-9F29-F5A8522963E3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524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525344"/>
            <a:ext cx="169168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13D1-4694-4CFF-B04C-47BBA9AC0779}" type="datetime1">
              <a:rPr lang="ru-RU" smtClean="0"/>
              <a:pPr/>
              <a:t>21.07.2019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1680" y="6525344"/>
            <a:ext cx="6408712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00392" y="6492875"/>
            <a:ext cx="1043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5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ftp://ftp.galaktika.ru/" TargetMode="External"/><Relationship Id="rId2" Type="http://schemas.openxmlformats.org/officeDocument/2006/relationships/hyperlink" Target="ftp://mirror.yandex.r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0789"/>
            <a:ext cx="7772400" cy="2426696"/>
          </a:xfrm>
        </p:spPr>
        <p:txBody>
          <a:bodyPr>
            <a:normAutofit/>
          </a:bodyPr>
          <a:lstStyle/>
          <a:p>
            <a:r>
              <a:rPr lang="ru-RU" sz="4000" dirty="0"/>
              <a:t>Информационно-коммуникационные технологии в профессиональной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196680"/>
            <a:ext cx="7416824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к.э.н. Коробецкая Анастасия Александровна</a:t>
            </a:r>
          </a:p>
          <a:p>
            <a:pPr algn="l"/>
            <a:r>
              <a:rPr lang="ru-RU" sz="2400" dirty="0" err="1">
                <a:solidFill>
                  <a:schemeClr val="tx1"/>
                </a:solidFill>
              </a:rPr>
              <a:t>к.п.н</a:t>
            </a:r>
            <a:r>
              <a:rPr lang="ru-RU" sz="2400" dirty="0">
                <a:solidFill>
                  <a:schemeClr val="tx1"/>
                </a:solidFill>
              </a:rPr>
              <a:t>. Чеверева Светлана Александровна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к.э.н. Кожухова Варвара Николаевна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B7D21-B663-4D8A-958D-92D13B7044F7}"/>
              </a:ext>
            </a:extLst>
          </p:cNvPr>
          <p:cNvSpPr txBox="1"/>
          <p:nvPr/>
        </p:nvSpPr>
        <p:spPr>
          <a:xfrm>
            <a:off x="678283" y="67055"/>
            <a:ext cx="7772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/>
              <a:t>Самарский государственный экономический университет</a:t>
            </a:r>
          </a:p>
          <a:p>
            <a:pPr algn="ctr">
              <a:spcAft>
                <a:spcPts val="600"/>
              </a:spcAft>
            </a:pPr>
            <a:r>
              <a:rPr lang="ru-RU" sz="2000" dirty="0"/>
              <a:t>Кафедра цифровых технологий и решений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24BA9-95AE-4F9A-934F-6341AD600E46}"/>
              </a:ext>
            </a:extLst>
          </p:cNvPr>
          <p:cNvSpPr txBox="1"/>
          <p:nvPr/>
        </p:nvSpPr>
        <p:spPr>
          <a:xfrm>
            <a:off x="685800" y="6198475"/>
            <a:ext cx="7772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/>
              <a:t>Самара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локальных и глобальных сетей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518" y="145119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Высокая скорость передачи информации, большая пропускная способность линий связи.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Высококачественные каналы связи (мало ошибок передачи).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Передача данных гарантирована.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Небольшое и ограниченное количество узлов.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Может быть централизованной.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2990" y="1451190"/>
            <a:ext cx="421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Возможна низкая скорость передачи.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Низкое качество каналов связи на отдельных участках.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Передача данных не гарантирована.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Сеть рассчитана на неограниченное число абонентов, заранее неизвестное.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Не может быть централизованной.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518" y="101914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000" b="1" dirty="0"/>
              <a:t>Локальная сеть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8974" y="101914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000" b="1" dirty="0"/>
              <a:t>Глобальная сеть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2083" y="4853007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Региональные и корпоративные сети могут иметь признаки и глобальных, и локальных сетей.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083" y="5729319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Корпоративные сети обычно закрытые, доступ к ним имеют только сотрудники. На первом плане - безопасность сети.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Internet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44707" y="7635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Internet</a:t>
            </a:r>
            <a:r>
              <a:rPr lang="en-US" dirty="0"/>
              <a:t> = </a:t>
            </a:r>
            <a:r>
              <a:rPr lang="en-GB" b="1" dirty="0"/>
              <a:t>Inter</a:t>
            </a:r>
            <a:r>
              <a:rPr lang="en-GB" dirty="0"/>
              <a:t>connected </a:t>
            </a:r>
            <a:r>
              <a:rPr lang="en-GB" b="1" dirty="0"/>
              <a:t>net</a:t>
            </a:r>
            <a:r>
              <a:rPr lang="en-GB" dirty="0"/>
              <a:t>works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1201707"/>
            <a:ext cx="8324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Интернет</a:t>
            </a:r>
            <a:r>
              <a:rPr lang="ru-RU" dirty="0"/>
              <a:t> – это глобальная система объединенных компьютерных сетей. Интернет использует принцип </a:t>
            </a:r>
            <a:r>
              <a:rPr lang="ru-RU" u="sng" dirty="0"/>
              <a:t>маршрутизации пакетов</a:t>
            </a:r>
            <a:r>
              <a:rPr lang="ru-RU" dirty="0"/>
              <a:t> данных и построен на основе </a:t>
            </a:r>
            <a:r>
              <a:rPr lang="ru-RU" u="sng" dirty="0"/>
              <a:t>стека протоколов</a:t>
            </a:r>
            <a:r>
              <a:rPr lang="ru-RU" dirty="0"/>
              <a:t> </a:t>
            </a:r>
            <a:r>
              <a:rPr lang="en-US" dirty="0"/>
              <a:t>TCP/IP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031" y="2151045"/>
            <a:ext cx="8324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Сервисы Интернет </a:t>
            </a:r>
            <a:r>
              <a:rPr lang="ru-RU" dirty="0"/>
              <a:t>определяют его </a:t>
            </a:r>
            <a:r>
              <a:rPr lang="ru-RU" u="sng" dirty="0"/>
              <a:t>структуру</a:t>
            </a:r>
            <a:r>
              <a:rPr lang="ru-RU" dirty="0"/>
              <a:t> с точки зрения </a:t>
            </a:r>
            <a:r>
              <a:rPr lang="ru-RU" u="sng" dirty="0"/>
              <a:t>пользователя</a:t>
            </a:r>
            <a:r>
              <a:rPr lang="ru-RU" b="1" dirty="0"/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/>
              <a:t>Сервис </a:t>
            </a:r>
            <a:r>
              <a:rPr lang="en-US" dirty="0"/>
              <a:t>DNS</a:t>
            </a:r>
            <a:r>
              <a:rPr lang="ru-RU" dirty="0"/>
              <a:t> (система доменных имен)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b="1" dirty="0"/>
              <a:t>Всемирная паутина </a:t>
            </a:r>
            <a:r>
              <a:rPr lang="ru-RU" dirty="0"/>
              <a:t>(</a:t>
            </a:r>
            <a:r>
              <a:rPr lang="en-US" dirty="0"/>
              <a:t>WWW, Web)</a:t>
            </a:r>
            <a:r>
              <a:rPr lang="ru-RU" dirty="0"/>
              <a:t>, в том числе:</a:t>
            </a:r>
          </a:p>
          <a:p>
            <a:pPr lvl="2" algn="just">
              <a:buFont typeface="Arial" pitchFamily="34" charset="0"/>
              <a:buChar char="•"/>
            </a:pPr>
            <a:r>
              <a:rPr lang="ru-RU" dirty="0" err="1"/>
              <a:t>Веб-сайты</a:t>
            </a:r>
            <a:endParaRPr lang="ru-RU" dirty="0"/>
          </a:p>
          <a:p>
            <a:pPr lvl="2" algn="just">
              <a:buFont typeface="Arial" pitchFamily="34" charset="0"/>
              <a:buChar char="•"/>
            </a:pPr>
            <a:r>
              <a:rPr lang="ru-RU" dirty="0" err="1"/>
              <a:t>Веб-форумы</a:t>
            </a:r>
            <a:endParaRPr lang="ru-RU" dirty="0"/>
          </a:p>
          <a:p>
            <a:pPr lvl="2" algn="just">
              <a:buFont typeface="Arial" pitchFamily="34" charset="0"/>
              <a:buChar char="•"/>
            </a:pPr>
            <a:r>
              <a:rPr lang="ru-RU" dirty="0"/>
              <a:t>Социальные сети</a:t>
            </a:r>
          </a:p>
          <a:p>
            <a:pPr lvl="2" algn="just">
              <a:buFont typeface="Arial" pitchFamily="34" charset="0"/>
              <a:buChar char="•"/>
            </a:pPr>
            <a:r>
              <a:rPr lang="ru-RU" dirty="0" err="1"/>
              <a:t>Блоги</a:t>
            </a:r>
            <a:endParaRPr lang="ru-RU" dirty="0"/>
          </a:p>
          <a:p>
            <a:pPr lvl="1" algn="just">
              <a:buFont typeface="Arial" pitchFamily="34" charset="0"/>
              <a:buChar char="•"/>
            </a:pPr>
            <a:r>
              <a:rPr lang="ru-RU" dirty="0"/>
              <a:t>Электронная почта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/>
              <a:t>Системы мгновенного обмена сообщениями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/>
              <a:t>Системы файлового обмена 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/>
              <a:t>Телеконференции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/>
              <a:t>IPTV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/>
              <a:t>IP-</a:t>
            </a:r>
            <a:r>
              <a:rPr lang="ru-RU" dirty="0"/>
              <a:t>телефония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/>
              <a:t>Удаленное управление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/>
              <a:t>и др.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Интернета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73090"/>
            <a:ext cx="79233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/>
              <a:t>Электронный (цифровой)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/>
              <a:t>Глобальный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/>
              <a:t>Децентрализованный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/>
              <a:t>Стандартизованный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/>
              <a:t>Изменчивый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/>
              <a:t>Растущий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/>
              <a:t>Публичный (открытый)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4268799"/>
            <a:ext cx="78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 июня 2011 года была принята резолюция ООН, признающая доступ в Интернет базовым правом человека. Таким образом, отключение тех или иных регионов от Интернета является нарушением прав человека.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2490759" y="2662227"/>
            <a:ext cx="219078" cy="584208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19376" y="2771766"/>
            <a:ext cx="14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динамичный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596" y="5327676"/>
            <a:ext cx="78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Интернет считается достоянием человечества.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596" y="5838858"/>
            <a:ext cx="78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Сегодня каждый день в Интернете публикуется больше информации, чем было всего накоплено человечеством к моменту его создания.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сети Интернет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3466" y="617499"/>
            <a:ext cx="86900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/>
              <a:t>Родина Интернета – США. </a:t>
            </a:r>
          </a:p>
          <a:p>
            <a:pPr indent="355600" algn="just"/>
            <a:r>
              <a:rPr lang="ru-RU" dirty="0"/>
              <a:t>Первые компьютерные сети связывали центральный компьютер (сервер) и терминалы. Такие сети были </a:t>
            </a:r>
            <a:r>
              <a:rPr lang="ru-RU" i="1" dirty="0"/>
              <a:t>централизованными</a:t>
            </a:r>
            <a:r>
              <a:rPr lang="ru-RU" dirty="0"/>
              <a:t>.</a:t>
            </a:r>
          </a:p>
          <a:p>
            <a:pPr marL="627063" indent="-627063" algn="just">
              <a:buAutoNum type="arabicPlain" startAt="1961"/>
            </a:pPr>
            <a:r>
              <a:rPr lang="ru-RU" dirty="0"/>
              <a:t>Управление перспективных разработок (DARPA) по заданию министерства обороны США приступило к проекту по созданию экспериментальной </a:t>
            </a:r>
            <a:r>
              <a:rPr lang="ru-RU" i="1" dirty="0"/>
              <a:t>децентрализованной</a:t>
            </a:r>
            <a:r>
              <a:rPr lang="ru-RU" dirty="0"/>
              <a:t> сети для обмена данными в пакетном режиме</a:t>
            </a:r>
          </a:p>
          <a:p>
            <a:pPr marL="627063" indent="-627063" algn="just"/>
            <a:r>
              <a:rPr lang="ru-RU" dirty="0"/>
              <a:t>1969	Внедрение первой вневедомственной национальной компьютерной сети </a:t>
            </a:r>
            <a:r>
              <a:rPr lang="ru-RU" b="1" dirty="0"/>
              <a:t>ARPANET</a:t>
            </a:r>
            <a:r>
              <a:rPr lang="ru-RU" dirty="0"/>
              <a:t>. </a:t>
            </a:r>
          </a:p>
          <a:p>
            <a:pPr marL="627063" indent="-627063" algn="just"/>
            <a:r>
              <a:rPr lang="ru-RU" dirty="0"/>
              <a:t>1975	ARPANET переходит из разряда экспериментальной сети в рабочую сеть.</a:t>
            </a:r>
          </a:p>
          <a:p>
            <a:pPr marL="627063" indent="-627063" algn="just">
              <a:buAutoNum type="arabicPlain" startAt="1983"/>
            </a:pPr>
            <a:r>
              <a:rPr lang="ru-RU" dirty="0"/>
              <a:t>«второе рождение» Интернета - вышел первый стандарт для протоколов TCP/IP. Из ARPANET выделилась MILNET, которая стала относиться к министерству обороны США. Термин </a:t>
            </a:r>
            <a:r>
              <a:rPr lang="ru-RU" dirty="0" err="1"/>
              <a:t>Internet</a:t>
            </a:r>
            <a:r>
              <a:rPr lang="ru-RU" dirty="0"/>
              <a:t> стал использоваться для обозначения единой сети: MILNET +ARPANET. </a:t>
            </a:r>
          </a:p>
          <a:p>
            <a:pPr marL="627063" indent="-627063" algn="just"/>
            <a:r>
              <a:rPr lang="ru-RU" dirty="0"/>
              <a:t>1989 	Тим </a:t>
            </a:r>
            <a:r>
              <a:rPr lang="ru-RU" dirty="0" err="1"/>
              <a:t>Бернерс-Ли</a:t>
            </a:r>
            <a:r>
              <a:rPr lang="ru-RU" dirty="0"/>
              <a:t> предложил концепцию распределенной информационной системы с целью "объединения знаний человечества", которую он назвал </a:t>
            </a:r>
            <a:r>
              <a:rPr lang="ru-RU" i="1" dirty="0"/>
              <a:t>"Всемирной паутиной" (</a:t>
            </a:r>
            <a:r>
              <a:rPr lang="ru-RU" i="1" dirty="0" err="1"/>
              <a:t>World</a:t>
            </a:r>
            <a:r>
              <a:rPr lang="ru-RU" i="1" dirty="0"/>
              <a:t> </a:t>
            </a:r>
            <a:r>
              <a:rPr lang="ru-RU" i="1" dirty="0" err="1"/>
              <a:t>Wide</a:t>
            </a:r>
            <a:r>
              <a:rPr lang="ru-RU" i="1" dirty="0"/>
              <a:t> </a:t>
            </a:r>
            <a:r>
              <a:rPr lang="ru-RU" i="1" dirty="0" err="1"/>
              <a:t>Web</a:t>
            </a:r>
            <a:r>
              <a:rPr lang="ru-RU" i="1" dirty="0"/>
              <a:t> - WWW)</a:t>
            </a:r>
            <a:endParaRPr lang="ru-RU" dirty="0"/>
          </a:p>
          <a:p>
            <a:pPr marL="627063" indent="-627063" algn="just">
              <a:buAutoNum type="arabicPlain" startAt="1991"/>
            </a:pPr>
            <a:r>
              <a:rPr lang="ru-RU" dirty="0"/>
              <a:t>ARPANET прекратила свое существование.  Выпущен первый браузер.</a:t>
            </a:r>
          </a:p>
          <a:p>
            <a:pPr marL="627063" indent="-627063" algn="just"/>
            <a:r>
              <a:rPr lang="ru-RU" dirty="0"/>
              <a:t>1994	Появление первой технологии поиска и индексации </a:t>
            </a:r>
            <a:r>
              <a:rPr lang="ru-RU" dirty="0" err="1"/>
              <a:t>веб-страниц</a:t>
            </a:r>
            <a:r>
              <a:rPr lang="ru-RU" dirty="0"/>
              <a:t> </a:t>
            </a:r>
            <a:r>
              <a:rPr lang="en-US" dirty="0"/>
              <a:t>WWW</a:t>
            </a:r>
            <a:r>
              <a:rPr lang="ru-RU" dirty="0"/>
              <a:t>-</a:t>
            </a:r>
            <a:r>
              <a:rPr lang="en-US" dirty="0"/>
              <a:t>Worm.</a:t>
            </a:r>
            <a:endParaRPr lang="ru-RU" dirty="0"/>
          </a:p>
          <a:p>
            <a:pPr marL="627063" indent="-627063" algn="just"/>
            <a:r>
              <a:rPr lang="ru-RU" dirty="0"/>
              <a:t>	...</a:t>
            </a:r>
          </a:p>
          <a:p>
            <a:pPr marL="627063" indent="-627063" algn="just"/>
            <a:r>
              <a:rPr lang="ru-RU" dirty="0"/>
              <a:t>2010	число устройств в сети превысило число жителей Земли (Интернет вещей)</a:t>
            </a:r>
          </a:p>
          <a:p>
            <a:pPr marL="627063" indent="-627063" algn="just"/>
            <a:r>
              <a:rPr lang="ru-RU" dirty="0"/>
              <a:t>2012	число пользователей, регулярно использующих Интернет, составило более 2,4 млрд. человек (каждый третий житель Земли)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Доля населения с доступом в Интернет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99980" y="982629"/>
          <a:ext cx="8653580" cy="529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Частичная карта Интернета (2005г.)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 descr="https://upload.wikimedia.org/wikipedia/commons/d/d2/Internet_map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83" y="690525"/>
            <a:ext cx="5991354" cy="5991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99293" y="690525"/>
            <a:ext cx="2154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линии – участки сети между узлами;</a:t>
            </a:r>
          </a:p>
          <a:p>
            <a:r>
              <a:rPr lang="ru-RU" dirty="0"/>
              <a:t>чем короче линия, тем быстрее связь;</a:t>
            </a:r>
          </a:p>
          <a:p>
            <a:r>
              <a:rPr lang="ru-RU" dirty="0"/>
              <a:t>цвет – домен (</a:t>
            </a:r>
            <a:r>
              <a:rPr lang="en-US" dirty="0"/>
              <a:t>com, org, ru…)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сайтов по странам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6866" name="Picture 2" descr="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7759"/>
            <a:ext cx="9090989" cy="3651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440" y="6313527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Источник</a:t>
            </a:r>
            <a:r>
              <a:rPr lang="en-GB" dirty="0"/>
              <a:t>:</a:t>
            </a:r>
            <a:r>
              <a:rPr lang="ru-RU" dirty="0"/>
              <a:t> </a:t>
            </a:r>
            <a:r>
              <a:rPr lang="en-GB" dirty="0"/>
              <a:t>internet-map.net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Мировая карта Интернета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8914" name="Picture 2" descr="http://privatejets-asia.com/wp-content/uploads/2013/09/Global-Flights-Map-1024x6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7038"/>
            <a:ext cx="9144000" cy="539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Информационный взрыв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09518" y="836577"/>
          <a:ext cx="5257872" cy="401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596" y="5692806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/>
              <a:t>Парадокс:</a:t>
            </a:r>
            <a:r>
              <a:rPr lang="ru-RU" dirty="0"/>
              <a:t> Информацию можно найти очень быстро, но нужную и надежную информацию найти очень трудно.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596" y="5291163"/>
            <a:ext cx="78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Информационный голод и информационная перегрузка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67389" y="763551"/>
            <a:ext cx="3176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оценкам</a:t>
            </a:r>
            <a:r>
              <a:rPr lang="en-US" dirty="0"/>
              <a:t> </a:t>
            </a:r>
            <a:r>
              <a:rPr lang="en-US" dirty="0" err="1"/>
              <a:t>экспертов</a:t>
            </a:r>
            <a:r>
              <a:rPr lang="en-US" dirty="0"/>
              <a:t>,</a:t>
            </a:r>
            <a:r>
              <a:rPr lang="ru-RU" dirty="0"/>
              <a:t>суммарный </a:t>
            </a:r>
            <a:r>
              <a:rPr lang="en-US" dirty="0" err="1"/>
              <a:t>объем</a:t>
            </a:r>
            <a:r>
              <a:rPr lang="en-US" dirty="0"/>
              <a:t> </a:t>
            </a:r>
            <a:r>
              <a:rPr lang="en-US" dirty="0" err="1"/>
              <a:t>сгенерированных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составил</a:t>
            </a:r>
            <a:r>
              <a:rPr lang="ru-RU" dirty="0"/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13442" y="2004993"/>
            <a:ext cx="2884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2011г. </a:t>
            </a:r>
            <a:r>
              <a:rPr lang="ru-RU" dirty="0"/>
              <a:t>- </a:t>
            </a:r>
            <a:r>
              <a:rPr lang="en-US" dirty="0"/>
              <a:t>1,8</a:t>
            </a:r>
            <a:r>
              <a:rPr lang="ru-RU" dirty="0"/>
              <a:t>  </a:t>
            </a:r>
            <a:r>
              <a:rPr lang="en-US" dirty="0"/>
              <a:t>ЗБ</a:t>
            </a:r>
            <a:endParaRPr lang="ru-RU" dirty="0"/>
          </a:p>
          <a:p>
            <a:pPr algn="just"/>
            <a:r>
              <a:rPr lang="en-US" dirty="0"/>
              <a:t>2012г. </a:t>
            </a:r>
            <a:r>
              <a:rPr lang="ru-RU" dirty="0"/>
              <a:t>- </a:t>
            </a:r>
            <a:r>
              <a:rPr lang="en-US" dirty="0"/>
              <a:t>2,8</a:t>
            </a:r>
            <a:r>
              <a:rPr lang="ru-RU" dirty="0"/>
              <a:t>  </a:t>
            </a:r>
            <a:r>
              <a:rPr lang="en-US" dirty="0"/>
              <a:t>ЗБ</a:t>
            </a:r>
            <a:endParaRPr lang="ru-RU" dirty="0"/>
          </a:p>
          <a:p>
            <a:pPr algn="just"/>
            <a:r>
              <a:rPr lang="ru-RU" dirty="0"/>
              <a:t>2015г. - 8  ЗБ (более 1 ТБ на жителя Земли)</a:t>
            </a:r>
          </a:p>
          <a:p>
            <a:pPr algn="just"/>
            <a:r>
              <a:rPr lang="en-US" dirty="0"/>
              <a:t>2020г. </a:t>
            </a:r>
            <a:r>
              <a:rPr lang="ru-RU" dirty="0"/>
              <a:t>- </a:t>
            </a:r>
            <a:r>
              <a:rPr lang="en-US" dirty="0"/>
              <a:t>40</a:t>
            </a:r>
            <a:r>
              <a:rPr lang="ru-RU" dirty="0"/>
              <a:t>  </a:t>
            </a:r>
            <a:r>
              <a:rPr lang="en-US" dirty="0"/>
              <a:t>ЗБ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03903" y="3757617"/>
            <a:ext cx="3067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</a:t>
            </a:r>
            <a:r>
              <a:rPr lang="en-US" dirty="0"/>
              <a:t>ЗБ </a:t>
            </a:r>
            <a:r>
              <a:rPr lang="ru-RU" dirty="0"/>
              <a:t>= 1 млн. ТБ = </a:t>
            </a:r>
          </a:p>
          <a:p>
            <a:r>
              <a:rPr lang="ru-RU" dirty="0"/>
              <a:t>1 000 000 000 000 000 000 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Единицы измерения информации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7674" y="2479662"/>
          <a:ext cx="7229574" cy="3432222"/>
        </p:xfrm>
        <a:graphic>
          <a:graphicData uri="http://schemas.openxmlformats.org/drawingml/2006/table">
            <a:tbl>
              <a:tblPr/>
              <a:tblGrid>
                <a:gridCol w="157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35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Приставка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По степеням 10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По степеням 2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кило-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кБ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 = 1024 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Кбайт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мега-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 ≈ 1,05∙10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Мбайт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гига-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 ≈ 1,07∙10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Гбайт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тера-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ТБ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 ≈ 1,10∙10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Тбайт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пета-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 ≈ 1,13∙10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экса-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ЭБ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 ≈ 1,15∙10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Эбайт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зетта-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ЗБ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 ≈ 1,18∙10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Збайт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йотта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ЙБ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 ≈ 1,21∙10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Йбайт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161" y="1201707"/>
            <a:ext cx="755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Бит = 0 или 1, минимальная единица информации</a:t>
            </a:r>
          </a:p>
          <a:p>
            <a:r>
              <a:rPr lang="ru-RU" dirty="0"/>
              <a:t>Байт = 8 бит, наименьшая единица информации в компьютере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Введение. Компьютерные сети. Интернет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55570" y="836577"/>
            <a:ext cx="7959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Дайте определение компьютерной сети.</a:t>
            </a:r>
          </a:p>
          <a:p>
            <a:pPr marL="342900" indent="-342900">
              <a:buAutoNum type="arabicPeriod"/>
            </a:pPr>
            <a:r>
              <a:rPr lang="ru-RU" dirty="0"/>
              <a:t>Что такое (кто такой) абонент?</a:t>
            </a:r>
          </a:p>
          <a:p>
            <a:pPr marL="342900" indent="-342900">
              <a:buAutoNum type="arabicPeriod"/>
            </a:pPr>
            <a:r>
              <a:rPr lang="ru-RU" dirty="0"/>
              <a:t>Какие бывают виды узлов в сети?</a:t>
            </a:r>
          </a:p>
          <a:p>
            <a:pPr marL="342900" indent="-342900">
              <a:buAutoNum type="arabicPeriod"/>
            </a:pPr>
            <a:r>
              <a:rPr lang="ru-RU" dirty="0"/>
              <a:t>Что такое пакет данных? Из чего он состоит?</a:t>
            </a:r>
          </a:p>
          <a:p>
            <a:pPr marL="342900" indent="-342900">
              <a:buAutoNum type="arabicPeriod"/>
            </a:pPr>
            <a:r>
              <a:rPr lang="ru-RU" dirty="0"/>
              <a:t>Чем отличается коммутация каналов от коммутации пакетов?</a:t>
            </a:r>
          </a:p>
          <a:p>
            <a:pPr marL="342900" indent="-342900">
              <a:buAutoNum type="arabicPeriod"/>
            </a:pPr>
            <a:r>
              <a:rPr lang="ru-RU" dirty="0"/>
              <a:t>Что такое протокол? Зачем он нужен?</a:t>
            </a:r>
          </a:p>
          <a:p>
            <a:pPr marL="342900" indent="-342900">
              <a:buAutoNum type="arabicPeriod"/>
            </a:pPr>
            <a:r>
              <a:rPr lang="ru-RU" dirty="0"/>
              <a:t>Что такое Интернет?</a:t>
            </a:r>
          </a:p>
          <a:p>
            <a:pPr marL="342900" indent="-342900">
              <a:buAutoNum type="arabicPeriod"/>
            </a:pPr>
            <a:r>
              <a:rPr lang="ru-RU" dirty="0"/>
              <a:t>Чем отличается Интернет от </a:t>
            </a:r>
            <a:r>
              <a:rPr lang="ru-RU" dirty="0" err="1"/>
              <a:t>Веб</a:t>
            </a:r>
            <a:r>
              <a:rPr lang="ru-RU" dirty="0"/>
              <a:t> (</a:t>
            </a:r>
            <a:r>
              <a:rPr lang="en-US" dirty="0"/>
              <a:t>WWW)</a:t>
            </a:r>
            <a:r>
              <a:rPr lang="ru-RU" dirty="0"/>
              <a:t>?</a:t>
            </a:r>
          </a:p>
          <a:p>
            <a:pPr marL="342900" indent="-342900">
              <a:buAutoNum type="arabicPeriod"/>
            </a:pPr>
            <a:r>
              <a:rPr lang="ru-RU" dirty="0"/>
              <a:t>Где и когда появился Интернет?</a:t>
            </a:r>
          </a:p>
          <a:p>
            <a:pPr marL="342900" indent="-342900">
              <a:buAutoNum type="arabicPeriod"/>
            </a:pPr>
            <a:r>
              <a:rPr lang="ru-RU" dirty="0"/>
              <a:t>Где находится «центр управления» Интернетом?</a:t>
            </a:r>
          </a:p>
          <a:p>
            <a:pPr marL="342900" indent="-342900">
              <a:buAutoNum type="arabicPeriod"/>
            </a:pPr>
            <a:r>
              <a:rPr lang="ru-RU" dirty="0"/>
              <a:t>Перечислите основные единицы измерения информации.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Всемирная паутина </a:t>
            </a:r>
            <a:r>
              <a:rPr lang="en-US" dirty="0"/>
              <a:t>(WWW)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944724"/>
            <a:ext cx="8388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b="1" dirty="0"/>
              <a:t>World Wide Web (WWW</a:t>
            </a:r>
            <a:r>
              <a:rPr lang="ru-RU" b="1" dirty="0"/>
              <a:t>,</a:t>
            </a:r>
            <a:r>
              <a:rPr lang="en-US" b="1" dirty="0"/>
              <a:t> </a:t>
            </a:r>
            <a:r>
              <a:rPr lang="ru-RU" b="1" dirty="0"/>
              <a:t>всемирная паутина, </a:t>
            </a:r>
            <a:r>
              <a:rPr lang="ru-RU" b="1" dirty="0" err="1"/>
              <a:t>веб</a:t>
            </a:r>
            <a:r>
              <a:rPr lang="ru-RU" b="1" dirty="0"/>
              <a:t>) </a:t>
            </a:r>
            <a:r>
              <a:rPr lang="ru-RU" dirty="0"/>
              <a:t>– это общемировое хранилище данных, распространяемых через сеть Интернет.</a:t>
            </a:r>
          </a:p>
          <a:p>
            <a:pPr indent="355600"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WWW ≠</a:t>
            </a:r>
            <a:r>
              <a:rPr lang="ru-RU" dirty="0"/>
              <a:t>Интернет</a:t>
            </a:r>
          </a:p>
          <a:p>
            <a:pPr algn="just"/>
            <a:r>
              <a:rPr lang="ru-RU" dirty="0"/>
              <a:t>Интернет – это глобальная компьютерная</a:t>
            </a:r>
            <a:r>
              <a:rPr lang="en-US" dirty="0"/>
              <a:t> </a:t>
            </a:r>
            <a:r>
              <a:rPr lang="ru-RU" dirty="0"/>
              <a:t>сеть (устройства, линии связи, сигналы)</a:t>
            </a:r>
          </a:p>
          <a:p>
            <a:pPr algn="just"/>
            <a:r>
              <a:rPr lang="en-US" dirty="0"/>
              <a:t>WWW </a:t>
            </a:r>
            <a:r>
              <a:rPr lang="ru-RU" dirty="0"/>
              <a:t>– это распространяемые в этой сети ресурсы, в первую очередь сайты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924944"/>
            <a:ext cx="838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Большая часть ресурсов </a:t>
            </a:r>
            <a:r>
              <a:rPr lang="en-US" dirty="0"/>
              <a:t>WWW </a:t>
            </a:r>
            <a:r>
              <a:rPr lang="ru-RU" dirty="0"/>
              <a:t> - это гипертекст. </a:t>
            </a:r>
            <a:r>
              <a:rPr lang="ru-RU" b="1" dirty="0"/>
              <a:t>Гипертекст</a:t>
            </a:r>
            <a:r>
              <a:rPr lang="ru-RU" dirty="0"/>
              <a:t> – это система текстовых документов (страниц), связанных между собой с помощью </a:t>
            </a:r>
            <a:r>
              <a:rPr lang="ru-RU" b="1" dirty="0"/>
              <a:t>ссылок</a:t>
            </a:r>
            <a:r>
              <a:rPr lang="ru-RU" dirty="0"/>
              <a:t>.</a:t>
            </a:r>
          </a:p>
          <a:p>
            <a:pPr indent="355600" algn="just"/>
            <a:r>
              <a:rPr lang="ru-RU" dirty="0"/>
              <a:t>Гипертексты создаются с помощью языка </a:t>
            </a:r>
            <a:r>
              <a:rPr lang="en-US" b="1" dirty="0"/>
              <a:t>HTML</a:t>
            </a:r>
            <a:r>
              <a:rPr lang="ru-RU" dirty="0"/>
              <a:t>.</a:t>
            </a:r>
          </a:p>
          <a:p>
            <a:pPr indent="355600" algn="just"/>
            <a:r>
              <a:rPr lang="ru-RU" dirty="0"/>
              <a:t>К другим ресурсам </a:t>
            </a:r>
            <a:r>
              <a:rPr lang="en-US" dirty="0"/>
              <a:t>WWW </a:t>
            </a:r>
            <a:r>
              <a:rPr lang="ru-RU" dirty="0"/>
              <a:t>относятся: изображения, аудио, видео и другие файлы, приложения (программы), базы данных.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9532" y="4737918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Ресурсы </a:t>
            </a:r>
            <a:r>
              <a:rPr lang="en-US" dirty="0"/>
              <a:t>WWW </a:t>
            </a:r>
            <a:r>
              <a:rPr lang="ru-RU" dirty="0"/>
              <a:t>могут быть </a:t>
            </a:r>
            <a:r>
              <a:rPr lang="ru-RU" i="1" dirty="0"/>
              <a:t>пассивными</a:t>
            </a:r>
            <a:r>
              <a:rPr lang="ru-RU" dirty="0"/>
              <a:t> и </a:t>
            </a:r>
            <a:r>
              <a:rPr lang="ru-RU" i="1" dirty="0"/>
              <a:t>активными</a:t>
            </a:r>
            <a:r>
              <a:rPr lang="ru-RU" dirty="0"/>
              <a:t>. Активные ресурсы взаимодействуют с пользователями: форумы, социальные сети, </a:t>
            </a:r>
            <a:r>
              <a:rPr lang="ru-RU" dirty="0" err="1"/>
              <a:t>интернет-магазины</a:t>
            </a:r>
            <a:r>
              <a:rPr lang="ru-RU" dirty="0"/>
              <a:t>, </a:t>
            </a:r>
            <a:r>
              <a:rPr lang="ru-RU" dirty="0" err="1"/>
              <a:t>блоги</a:t>
            </a:r>
            <a:r>
              <a:rPr lang="ru-RU" dirty="0"/>
              <a:t>, </a:t>
            </a:r>
            <a:r>
              <a:rPr lang="en-US" dirty="0"/>
              <a:t>wiki-</a:t>
            </a:r>
            <a:r>
              <a:rPr lang="ru-RU" dirty="0"/>
              <a:t>проекты, чаты и др. Пассивные ресурсы предназначены для просмотра: текстовые страницы, картинки, документы, файлы.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9841" t="15382" r="11463" b="22404"/>
          <a:stretch>
            <a:fillRect/>
          </a:stretch>
        </p:blipFill>
        <p:spPr bwMode="auto">
          <a:xfrm>
            <a:off x="1322343" y="2187558"/>
            <a:ext cx="6754905" cy="34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5600"/>
            <a:r>
              <a:rPr lang="ru-RU" dirty="0"/>
              <a:t>Архитектура </a:t>
            </a:r>
            <a:r>
              <a:rPr lang="en-US" dirty="0"/>
              <a:t>WWW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9518" y="1384272"/>
            <a:ext cx="83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Всемирную паутину образуют миллионы </a:t>
            </a:r>
            <a:r>
              <a:rPr lang="ru-RU" b="1" dirty="0" err="1"/>
              <a:t>веб-серверов</a:t>
            </a:r>
            <a:r>
              <a:rPr lang="ru-RU" dirty="0"/>
              <a:t> сети Интернет, расположенных по всему миру.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31" y="727038"/>
            <a:ext cx="828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Всемирная паутина построена на </a:t>
            </a:r>
            <a:r>
              <a:rPr lang="ru-RU" b="1" dirty="0"/>
              <a:t>клиент-серверной</a:t>
            </a:r>
            <a:r>
              <a:rPr lang="ru-RU" dirty="0"/>
              <a:t> технологии. Клиент и сервер – это программы, запущенные на компьютерах, подключенных к Интернет.</a:t>
            </a: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1176291" y="5656293"/>
            <a:ext cx="1424007" cy="657234"/>
          </a:xfrm>
          <a:prstGeom prst="snip1Rect">
            <a:avLst>
              <a:gd name="adj" fmla="val 283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Программа-клиент</a:t>
            </a: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5448312" y="5619780"/>
            <a:ext cx="1424007" cy="657234"/>
          </a:xfrm>
          <a:prstGeom prst="snip1Rect">
            <a:avLst>
              <a:gd name="adj" fmla="val 283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Программа-сервер</a:t>
            </a: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3184506" y="4341825"/>
            <a:ext cx="1971702" cy="839799"/>
          </a:xfrm>
          <a:prstGeom prst="curvedDownArrow">
            <a:avLst>
              <a:gd name="adj1" fmla="val 14213"/>
              <a:gd name="adj2" fmla="val 36146"/>
              <a:gd name="adj3" fmla="val 32481"/>
            </a:avLst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3123" y="4524390"/>
            <a:ext cx="11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запрос</a:t>
            </a:r>
          </a:p>
        </p:txBody>
      </p:sp>
      <p:sp>
        <p:nvSpPr>
          <p:cNvPr id="24" name="Выгнутая вверх стрелка 23"/>
          <p:cNvSpPr/>
          <p:nvPr/>
        </p:nvSpPr>
        <p:spPr>
          <a:xfrm flipH="1">
            <a:off x="2673323" y="4086234"/>
            <a:ext cx="2738475" cy="1095390"/>
          </a:xfrm>
          <a:prstGeom prst="curvedDownArrow">
            <a:avLst>
              <a:gd name="adj1" fmla="val 11116"/>
              <a:gd name="adj2" fmla="val 36146"/>
              <a:gd name="adj3" fmla="val 30817"/>
            </a:avLst>
          </a:prstGeom>
          <a:solidFill>
            <a:srgbClr val="99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9636" y="3721104"/>
            <a:ext cx="11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3300"/>
                </a:solidFill>
              </a:rPr>
              <a:t>ответ</a:t>
            </a:r>
          </a:p>
        </p:txBody>
      </p:sp>
      <p:sp>
        <p:nvSpPr>
          <p:cNvPr id="26" name="Стрелка влево 25"/>
          <p:cNvSpPr/>
          <p:nvPr/>
        </p:nvSpPr>
        <p:spPr>
          <a:xfrm>
            <a:off x="6507189" y="4378338"/>
            <a:ext cx="584208" cy="29210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324624" y="3684591"/>
            <a:ext cx="105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файлы, данные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5600"/>
            <a:r>
              <a:rPr lang="ru-RU" dirty="0" err="1"/>
              <a:t>Веб-сервер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2114532"/>
            <a:ext cx="7923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i="1" dirty="0"/>
              <a:t>Простейший вариант:</a:t>
            </a:r>
          </a:p>
          <a:p>
            <a:pPr indent="355600" algn="just"/>
            <a:r>
              <a:rPr lang="ru-RU" dirty="0"/>
              <a:t>Клиент запрашивает файл, указав имя и путь</a:t>
            </a:r>
          </a:p>
          <a:p>
            <a:pPr indent="355600" algn="just"/>
            <a:r>
              <a:rPr lang="ru-RU" dirty="0" err="1"/>
              <a:t>Веб-сервер</a:t>
            </a:r>
            <a:r>
              <a:rPr lang="ru-RU" dirty="0"/>
              <a:t> находит соответствующий файл на локальном жёстком диске и отправляет его по сети клиенту. Если файл не найден, отправляется сообщение об ошибке.</a:t>
            </a:r>
          </a:p>
          <a:p>
            <a:pPr indent="355600" algn="just"/>
            <a:endParaRPr lang="ru-RU" dirty="0"/>
          </a:p>
          <a:p>
            <a:pPr indent="355600" algn="just"/>
            <a:r>
              <a:rPr lang="ru-RU" dirty="0"/>
              <a:t>Более сложные </a:t>
            </a:r>
            <a:r>
              <a:rPr lang="ru-RU" dirty="0" err="1"/>
              <a:t>веб-серверы</a:t>
            </a:r>
            <a:r>
              <a:rPr lang="ru-RU" dirty="0"/>
              <a:t> способны </a:t>
            </a:r>
            <a:r>
              <a:rPr lang="ru-RU" i="1" dirty="0"/>
              <a:t>динамически</a:t>
            </a:r>
            <a:r>
              <a:rPr lang="ru-RU" dirty="0"/>
              <a:t> </a:t>
            </a:r>
            <a:r>
              <a:rPr lang="ru-RU" i="1" dirty="0"/>
              <a:t>генерировать</a:t>
            </a:r>
            <a:r>
              <a:rPr lang="ru-RU" dirty="0"/>
              <a:t> документы с помощью шаблонов и сценариев </a:t>
            </a:r>
            <a:r>
              <a:rPr lang="en-US" dirty="0"/>
              <a:t>(CGI, PHP)</a:t>
            </a:r>
            <a:r>
              <a:rPr lang="ru-RU" dirty="0"/>
              <a:t>.</a:t>
            </a:r>
          </a:p>
          <a:p>
            <a:pPr indent="355600" algn="just"/>
            <a:r>
              <a:rPr lang="ru-RU" dirty="0"/>
              <a:t>Один из наиболее распространенных серверов на сегодняшний день – бесплатный </a:t>
            </a:r>
            <a:r>
              <a:rPr lang="en-US" b="1" dirty="0"/>
              <a:t>Apache</a:t>
            </a:r>
            <a:r>
              <a:rPr lang="en-US" dirty="0"/>
              <a:t> 2.2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596" y="727038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err="1"/>
              <a:t>Веб-сервер</a:t>
            </a:r>
            <a:r>
              <a:rPr lang="ru-RU" dirty="0"/>
              <a:t> – это устройство в сети и установленная на нем программа, которые способны в ответ на запрос клиента предоставить ему </a:t>
            </a:r>
            <a:r>
              <a:rPr lang="ru-RU" u="sng" dirty="0"/>
              <a:t>нужные</a:t>
            </a:r>
            <a:r>
              <a:rPr lang="ru-RU" dirty="0"/>
              <a:t> данные (файлы, </a:t>
            </a:r>
            <a:r>
              <a:rPr lang="ru-RU" dirty="0" err="1"/>
              <a:t>веб-страницы</a:t>
            </a:r>
            <a:r>
              <a:rPr lang="ru-RU" dirty="0"/>
              <a:t>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Веб-документы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00064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b="1" dirty="0"/>
              <a:t>Статические документы </a:t>
            </a:r>
            <a:r>
              <a:rPr lang="ru-RU" dirty="0"/>
              <a:t>с фиксированным содержанием, которое сохраняется в сервере. Клиент получает только копию файла. (</a:t>
            </a:r>
            <a:r>
              <a:rPr lang="en-US" dirty="0"/>
              <a:t>HTML)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1676376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b="1" dirty="0"/>
              <a:t>Динамические документы </a:t>
            </a:r>
            <a:r>
              <a:rPr lang="ru-RU" dirty="0"/>
              <a:t>не существуют заранее в виде готового файла. Создается </a:t>
            </a:r>
            <a:r>
              <a:rPr lang="ru-RU" dirty="0" err="1"/>
              <a:t>веб-сервером</a:t>
            </a:r>
            <a:r>
              <a:rPr lang="ru-RU" dirty="0"/>
              <a:t> каждый раз, когда клиент запрашивает документ.</a:t>
            </a:r>
            <a:r>
              <a:rPr lang="en-US" dirty="0"/>
              <a:t> </a:t>
            </a:r>
            <a:r>
              <a:rPr lang="ru-RU" dirty="0"/>
              <a:t>Сервер получает входные данные от клиента</a:t>
            </a:r>
            <a:r>
              <a:rPr lang="en-US" dirty="0"/>
              <a:t> </a:t>
            </a:r>
            <a:r>
              <a:rPr lang="ru-RU" dirty="0"/>
              <a:t>с помощью </a:t>
            </a:r>
            <a:r>
              <a:rPr lang="ru-RU" i="1" dirty="0"/>
              <a:t>форм</a:t>
            </a:r>
            <a:r>
              <a:rPr lang="ru-RU" dirty="0"/>
              <a:t>. </a:t>
            </a:r>
            <a:r>
              <a:rPr lang="en-US" dirty="0"/>
              <a:t>(CGI, PHP)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96" y="2917818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b="1" dirty="0"/>
              <a:t>Активные документы </a:t>
            </a:r>
            <a:r>
              <a:rPr lang="ru-RU" dirty="0"/>
              <a:t>включает программы и активные элементы, обрабатывающиеся на стороне клиента , в браузере. </a:t>
            </a:r>
            <a:r>
              <a:rPr lang="en-US" dirty="0"/>
              <a:t>(JavaScript, Flash)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Веб-клиент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596" y="1603350"/>
            <a:ext cx="78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Задачи: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/>
              <a:t>отправка запросов и получение ответов от сервера (в специальном формате);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/>
              <a:t>Интерпретация (расшифровка) полученных ответов и представление в доступном для пользователя виде;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/>
              <a:t>дополнительные функции – история, кэш, </a:t>
            </a:r>
            <a:r>
              <a:rPr lang="en-US" dirty="0"/>
              <a:t>cookies</a:t>
            </a:r>
            <a:r>
              <a:rPr lang="ru-RU" dirty="0"/>
              <a:t>, хранение пользовательских настроек, анализ страниц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800064"/>
            <a:ext cx="78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err="1"/>
              <a:t>Веб-клиент</a:t>
            </a:r>
            <a:r>
              <a:rPr lang="ru-RU" b="1" dirty="0"/>
              <a:t> (браузер, </a:t>
            </a:r>
            <a:r>
              <a:rPr lang="en-US" b="1" dirty="0"/>
              <a:t>browser)</a:t>
            </a:r>
            <a:r>
              <a:rPr lang="ru-RU" dirty="0"/>
              <a:t> – программа для отправки запросов серверу и отображения полученных результатов.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596" y="4962546"/>
            <a:ext cx="79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/>
            <a:r>
              <a:rPr lang="ru-RU" dirty="0">
                <a:solidFill>
                  <a:prstClr val="black"/>
                </a:solidFill>
              </a:rPr>
              <a:t>Наиболее распространенные браузеры: </a:t>
            </a:r>
            <a:r>
              <a:rPr lang="en-US" dirty="0">
                <a:solidFill>
                  <a:prstClr val="black"/>
                </a:solidFill>
              </a:rPr>
              <a:t>Internet Explorer, Mozilla Firefox, Google Chrome, Opera, Safari.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1016732"/>
            <a:ext cx="78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/>
              <a:t>Куки, «плюшки», «</a:t>
            </a:r>
            <a:r>
              <a:rPr lang="ru-RU" b="1" dirty="0" err="1"/>
              <a:t>печеньки</a:t>
            </a:r>
            <a:r>
              <a:rPr lang="ru-RU" b="1" dirty="0"/>
              <a:t>»</a:t>
            </a:r>
            <a:r>
              <a:rPr lang="ru-RU" dirty="0"/>
              <a:t> - небольшой фрагмент данных, отправленный </a:t>
            </a:r>
            <a:r>
              <a:rPr lang="ru-RU" dirty="0" err="1"/>
              <a:t>веб-сервером</a:t>
            </a:r>
            <a:r>
              <a:rPr lang="ru-RU" dirty="0"/>
              <a:t> и хранимый на компьютере пользователя. </a:t>
            </a:r>
          </a:p>
          <a:p>
            <a:pPr indent="355600" algn="just"/>
            <a:r>
              <a:rPr lang="ru-RU" dirty="0"/>
              <a:t>Браузер всякий раз при попытке открыть страницу соответствующего сайта пересылает этот фрагмент данных </a:t>
            </a:r>
            <a:r>
              <a:rPr lang="ru-RU" dirty="0" err="1"/>
              <a:t>веб-серверу</a:t>
            </a:r>
            <a:r>
              <a:rPr lang="ru-RU" dirty="0"/>
              <a:t> в виде HTTP-запроса. Применяется для сохранения данных на стороне пользователя, на практике обычно используется для: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/>
              <a:t>аутентификации пользователя;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/>
              <a:t>хранения персональных предпочтений и настроек пользователя;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/>
              <a:t>отслеживания состояния сессии доступа пользователя;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/>
              <a:t>ведения статистики о пользователях.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Куки удаляются:</a:t>
            </a:r>
          </a:p>
          <a:p>
            <a:pPr marL="450850" indent="-273050" algn="just">
              <a:buFont typeface="+mj-lt"/>
              <a:buAutoNum type="arabicPeriod"/>
            </a:pPr>
            <a:r>
              <a:rPr lang="ru-RU" dirty="0"/>
              <a:t>В конце сессии (например, когда браузер закрывается), если </a:t>
            </a:r>
            <a:r>
              <a:rPr lang="ru-RU" dirty="0" err="1"/>
              <a:t>куки</a:t>
            </a:r>
            <a:r>
              <a:rPr lang="ru-RU" dirty="0"/>
              <a:t> не являются постоянными.</a:t>
            </a:r>
          </a:p>
          <a:p>
            <a:pPr marL="450850" indent="-273050" algn="just">
              <a:buFont typeface="+mj-lt"/>
              <a:buAutoNum type="arabicPeriod"/>
            </a:pPr>
            <a:r>
              <a:rPr lang="ru-RU" dirty="0"/>
              <a:t>Дата истечения была указана и срок хранения вышел.</a:t>
            </a:r>
          </a:p>
          <a:p>
            <a:pPr marL="450850" indent="-273050" algn="just">
              <a:buFont typeface="+mj-lt"/>
              <a:buAutoNum type="arabicPeriod"/>
            </a:pPr>
            <a:r>
              <a:rPr lang="ru-RU" dirty="0"/>
              <a:t>Браузер удалил </a:t>
            </a:r>
            <a:r>
              <a:rPr lang="ru-RU" dirty="0" err="1"/>
              <a:t>куки</a:t>
            </a:r>
            <a:r>
              <a:rPr lang="ru-RU" dirty="0"/>
              <a:t> по запросу пользователя.</a:t>
            </a:r>
          </a:p>
          <a:p>
            <a:pPr indent="355600"/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Кеш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36577"/>
            <a:ext cx="78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Кеш (кэш, </a:t>
            </a:r>
            <a:r>
              <a:rPr lang="en-US" b="1" dirty="0"/>
              <a:t>cash</a:t>
            </a:r>
            <a:r>
              <a:rPr lang="ru-RU" b="1" dirty="0"/>
              <a:t>) </a:t>
            </a:r>
            <a:r>
              <a:rPr lang="ru-RU" dirty="0"/>
              <a:t>(в общем смысле) – промежуточное хранилище данных, промежуточная память, которая расположена «ближе» к потребителю, чем основное хранилище. Нужна для ускорения доступа при повторных запросах.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596" y="2114532"/>
            <a:ext cx="78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Кеш браузера</a:t>
            </a:r>
            <a:r>
              <a:rPr lang="ru-RU" dirty="0"/>
              <a:t> – файлы в специальном формате, в которые временно записываются большие файлы, получаемые из сети (картинки, видео, аудио, реже – </a:t>
            </a:r>
            <a:r>
              <a:rPr lang="ru-RU" dirty="0" err="1"/>
              <a:t>веб-страницы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При повторном обращении к этим файлам, если они еще не устарели, браузер не будет их загружать из сети, а возьмет из </a:t>
            </a:r>
            <a:r>
              <a:rPr lang="ru-RU" dirty="0" err="1"/>
              <a:t>кеша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Кроме того, в </a:t>
            </a:r>
            <a:r>
              <a:rPr lang="ru-RU" dirty="0" err="1"/>
              <a:t>кеше</a:t>
            </a:r>
            <a:r>
              <a:rPr lang="ru-RU" dirty="0"/>
              <a:t> файлы «собираются» из фрагментов.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96" y="4232286"/>
            <a:ext cx="78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Размер </a:t>
            </a:r>
            <a:r>
              <a:rPr lang="ru-RU" dirty="0" err="1"/>
              <a:t>кеша</a:t>
            </a:r>
            <a:r>
              <a:rPr lang="ru-RU" dirty="0"/>
              <a:t> обычно можно изменить в настройках браузера. Кеш рекомендуется периодически очищать.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596" y="5035572"/>
            <a:ext cx="78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Кеш не следует путать с </a:t>
            </a:r>
            <a:r>
              <a:rPr lang="ru-RU" i="1" dirty="0"/>
              <a:t>автономным режимом работы</a:t>
            </a:r>
            <a:r>
              <a:rPr lang="ru-RU" dirty="0"/>
              <a:t> браузера.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Плагин</a:t>
            </a:r>
            <a:r>
              <a:rPr lang="ru-RU" dirty="0"/>
              <a:t> (расширение)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946116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Plug-in </a:t>
            </a:r>
            <a:r>
              <a:rPr lang="ru-RU" b="1" dirty="0"/>
              <a:t>(расширение, дополнение)</a:t>
            </a:r>
            <a:r>
              <a:rPr lang="ru-RU" dirty="0"/>
              <a:t> – программа, которая встраивается в другую программу (браузер) и расширяет ее функциональность.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596" y="1785915"/>
            <a:ext cx="79233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Чрезвычайно популярная сегодня концепция, позволяющая пользователю настроить браузер под свои нужды, а разработчику браузера освободить себя от решения «посторонних» проблем.</a:t>
            </a:r>
          </a:p>
          <a:p>
            <a:pPr algn="just"/>
            <a:r>
              <a:rPr lang="ru-RU" dirty="0"/>
              <a:t>Примеры: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/>
              <a:t>проверка орфографии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/>
              <a:t>переводчики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/>
              <a:t>блокировка рекламы и нежелательного </a:t>
            </a:r>
            <a:r>
              <a:rPr lang="ru-RU" dirty="0" err="1"/>
              <a:t>контента</a:t>
            </a:r>
            <a:endParaRPr lang="ru-RU" dirty="0"/>
          </a:p>
          <a:p>
            <a:pPr marL="273050" indent="-177800" algn="just">
              <a:buFont typeface="Arial" pitchFamily="34" charset="0"/>
              <a:buChar char="•"/>
            </a:pPr>
            <a:r>
              <a:rPr lang="en-US" dirty="0"/>
              <a:t>toolbars – </a:t>
            </a:r>
            <a:r>
              <a:rPr lang="ru-RU" dirty="0"/>
              <a:t>панели инструментов, обычно от какого-то ресурса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/>
              <a:t>безопасность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 err="1"/>
              <a:t>онлайн-сервисы</a:t>
            </a:r>
            <a:endParaRPr lang="ru-RU" dirty="0"/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/>
              <a:t>специальный поиск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/>
              <a:t>что угодно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8596" y="4633929"/>
            <a:ext cx="7923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Информационная сеть </a:t>
            </a:r>
            <a:r>
              <a:rPr lang="ru-RU" dirty="0"/>
              <a:t>(</a:t>
            </a:r>
            <a:r>
              <a:rPr lang="ru-RU" b="1" dirty="0"/>
              <a:t>вычислительная, компьютерная, коммуникационная сеть, </a:t>
            </a:r>
            <a:r>
              <a:rPr lang="en-US" b="1" dirty="0"/>
              <a:t>network</a:t>
            </a:r>
            <a:r>
              <a:rPr lang="ru-RU" b="1" dirty="0"/>
              <a:t>, КС</a:t>
            </a:r>
            <a:r>
              <a:rPr lang="ru-RU" dirty="0"/>
              <a:t>) – это система распределенных на территории аппаратных, программных и информационных </a:t>
            </a:r>
            <a:r>
              <a:rPr lang="ru-RU" u="sng" dirty="0"/>
              <a:t>ресурсов</a:t>
            </a:r>
            <a:r>
              <a:rPr lang="ru-RU" dirty="0"/>
              <a:t>, связанных между собой </a:t>
            </a:r>
            <a:r>
              <a:rPr lang="ru-RU" u="sng" dirty="0"/>
              <a:t>каналами передачи данных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Самая известная и обширная компьютерная сеть – Интернет.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8597" y="800064"/>
            <a:ext cx="78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Сеть </a:t>
            </a:r>
            <a:r>
              <a:rPr lang="ru-RU" dirty="0"/>
              <a:t>(</a:t>
            </a:r>
            <a:r>
              <a:rPr lang="ru-RU" b="1" dirty="0"/>
              <a:t>граф, </a:t>
            </a:r>
            <a:r>
              <a:rPr lang="en-US" b="1" dirty="0"/>
              <a:t>net</a:t>
            </a:r>
            <a:r>
              <a:rPr lang="ru-RU" dirty="0"/>
              <a:t>) – это множество произвольных элементов (узлов, вершин), связанных между собой линиями связи (ребрами, дугами).</a:t>
            </a:r>
          </a:p>
          <a:p>
            <a:pPr algn="just">
              <a:spcBef>
                <a:spcPts val="1200"/>
              </a:spcBef>
            </a:pPr>
            <a:r>
              <a:rPr lang="ru-RU" dirty="0"/>
              <a:t>Сети могут быть как материальными, так и абстрактными.</a:t>
            </a:r>
          </a:p>
        </p:txBody>
      </p:sp>
      <p:pic>
        <p:nvPicPr>
          <p:cNvPr id="69" name="Рисунок 68" descr="http://lmatrix.ru/uploads/images/13037295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57" y="1895454"/>
            <a:ext cx="3213144" cy="26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 descr="http://www.wolfram.com/mathematica/new-in-8/graph-and-network-modeling/HTMLImages.ru/load-on-demand-empirical-graphs/O_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175" y="1968480"/>
            <a:ext cx="4892742" cy="25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Наиболее распространенные браузеры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8856" y="873090"/>
          <a:ext cx="6480719" cy="47466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Доля рынка браузера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</a:t>
                      </a:r>
                      <a:r>
                        <a:rPr lang="ru-RU" sz="1800" baseline="0" dirty="0"/>
                        <a:t> мире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 России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Internet</a:t>
                      </a:r>
                      <a:r>
                        <a:rPr lang="en-US" sz="1800" baseline="0" dirty="0"/>
                        <a:t> Explorer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13,4%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</a:t>
                      </a:r>
                      <a:r>
                        <a:rPr lang="ru-RU" sz="2000" u="none" strike="noStrike" dirty="0"/>
                        <a:t>,</a:t>
                      </a:r>
                      <a:r>
                        <a:rPr lang="en-US" sz="2000" u="none" strike="noStrike" dirty="0"/>
                        <a:t>4</a:t>
                      </a:r>
                      <a:r>
                        <a:rPr lang="ru-RU" sz="2000" u="none" strike="noStrike" dirty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Mozilla Firefox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14,7%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14</a:t>
                      </a:r>
                      <a:r>
                        <a:rPr lang="ru-RU" sz="2000" u="none" strike="noStrike" dirty="0"/>
                        <a:t>,</a:t>
                      </a:r>
                      <a:r>
                        <a:rPr lang="en-US" sz="2000" u="none" strike="noStrike" dirty="0"/>
                        <a:t>1</a:t>
                      </a:r>
                      <a:r>
                        <a:rPr lang="ru-RU" sz="2000" u="none" strike="noStrike" dirty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Google Chrome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55,3%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45</a:t>
                      </a:r>
                      <a:r>
                        <a:rPr lang="ru-RU" sz="2000" u="none" strike="noStrike" dirty="0"/>
                        <a:t>,</a:t>
                      </a:r>
                      <a:r>
                        <a:rPr lang="en-US" sz="2000" u="none" strike="noStrike" dirty="0"/>
                        <a:t>7</a:t>
                      </a:r>
                      <a:r>
                        <a:rPr lang="ru-RU" sz="2000" u="none" strike="noStrike" dirty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Safari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9,5%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Opera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2,0%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12</a:t>
                      </a:r>
                      <a:r>
                        <a:rPr lang="ru-RU" sz="2000" u="none" strike="noStrike" dirty="0"/>
                        <a:t>,</a:t>
                      </a:r>
                      <a:r>
                        <a:rPr lang="en-US" sz="2000" u="none" strike="noStrike" dirty="0"/>
                        <a:t>1</a:t>
                      </a:r>
                      <a:r>
                        <a:rPr lang="ru-RU" sz="2000" u="none" strike="noStrike" dirty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Yandex Browser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11,9%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5,2%</a:t>
                      </a:r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7,7%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73449"/>
          <a:stretch>
            <a:fillRect/>
          </a:stretch>
        </p:blipFill>
        <p:spPr bwMode="auto">
          <a:xfrm>
            <a:off x="1496225" y="2662227"/>
            <a:ext cx="520404" cy="5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68395" y="145729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ozilla_Firefox_3.5_logo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0863" y="2041506"/>
            <a:ext cx="571128" cy="571128"/>
          </a:xfrm>
          <a:prstGeom prst="rect">
            <a:avLst/>
          </a:prstGeom>
        </p:spPr>
      </p:pic>
      <p:pic>
        <p:nvPicPr>
          <p:cNvPr id="8" name="Рисунок 7" descr="500px-Opera_O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8395" y="3830643"/>
            <a:ext cx="576064" cy="576064"/>
          </a:xfrm>
          <a:prstGeom prst="rect">
            <a:avLst/>
          </a:prstGeom>
        </p:spPr>
      </p:pic>
      <p:pic>
        <p:nvPicPr>
          <p:cNvPr id="9" name="Рисунок 8" descr="Safari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8395" y="3246435"/>
            <a:ext cx="576064" cy="576064"/>
          </a:xfrm>
          <a:prstGeom prst="rect">
            <a:avLst/>
          </a:prstGeom>
        </p:spPr>
      </p:pic>
      <p:sp>
        <p:nvSpPr>
          <p:cNvPr id="2050" name="AutoShape 2" descr="chrome://theme/IDR_PRODUCT_LOGO_NAME_51_EN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hrome://theme/IDR_PRODUCT_LOGO_NAME_51_EN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3540" y="4487877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65109" y="5802345"/>
            <a:ext cx="722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данным </a:t>
            </a:r>
            <a:r>
              <a:rPr lang="en-US" dirty="0" err="1"/>
              <a:t>StatCounter</a:t>
            </a:r>
            <a:r>
              <a:rPr lang="en-US" dirty="0"/>
              <a:t> </a:t>
            </a:r>
            <a:r>
              <a:rPr lang="ru-RU" dirty="0"/>
              <a:t>на февраль 2016г.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Браузерные</a:t>
            </a:r>
            <a:r>
              <a:rPr lang="ru-RU" dirty="0"/>
              <a:t> войны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82544" y="982629"/>
          <a:ext cx="8193912" cy="511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Браузерные</a:t>
            </a:r>
            <a:r>
              <a:rPr lang="ru-RU" dirty="0"/>
              <a:t> войны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19057" y="1019142"/>
          <a:ext cx="8288450" cy="481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81220" y="3136896"/>
            <a:ext cx="1778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Internet Explorer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2059" y="3940182"/>
            <a:ext cx="927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Chrome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3123" y="1858941"/>
            <a:ext cx="816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Firefox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93040" y="1384272"/>
            <a:ext cx="709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Safari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800064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HyperText Transfer Protocol</a:t>
            </a:r>
            <a:r>
              <a:rPr lang="ru-RU" b="1" dirty="0"/>
              <a:t> </a:t>
            </a:r>
            <a:r>
              <a:rPr lang="ru-RU" dirty="0"/>
              <a:t>– язык запросов, на котором «разговаривают» клиент и сервер. Это протокол, т.е. набор правил в виде стандарта (1992г.)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596" y="1712889"/>
            <a:ext cx="7923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Позволяет</a:t>
            </a:r>
            <a:r>
              <a:rPr lang="ru-RU" dirty="0"/>
              <a:t>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сообщить, какой </a:t>
            </a:r>
            <a:r>
              <a:rPr lang="ru-RU" dirty="0" err="1"/>
              <a:t>веб-документ</a:t>
            </a:r>
            <a:r>
              <a:rPr lang="ru-RU" dirty="0"/>
              <a:t> запросил пользователь (имя и путь файла)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передать файл в виде текста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сообщить информацию о файле (размер, дата изменения, тип)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сообщить информацию о клиенте и сервере (название, версия)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передать данные от клиента серверу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сообщить о типе ошибки, если передача файла не удалась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96" y="3757617"/>
            <a:ext cx="7923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Недостатки: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отсутствие навигации</a:t>
            </a:r>
            <a:r>
              <a:rPr lang="en-US" dirty="0"/>
              <a:t> (</a:t>
            </a:r>
            <a:r>
              <a:rPr lang="ru-RU" dirty="0"/>
              <a:t>отображения структуры сайтов)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отсутствие поддержки </a:t>
            </a:r>
            <a:r>
              <a:rPr lang="ru-RU" dirty="0" err="1"/>
              <a:t>распределенности</a:t>
            </a:r>
            <a:r>
              <a:rPr lang="ru-RU" dirty="0"/>
              <a:t> (возможности хранения и передачи файлов с нескольких серверов)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Коды состояния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873090"/>
            <a:ext cx="78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Сообщают о результатах запроса. Записываются в виде трех цифр.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96" y="1521943"/>
            <a:ext cx="78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1</a:t>
            </a:r>
            <a:r>
              <a:rPr lang="en-US" b="1" dirty="0"/>
              <a:t>xx Informational </a:t>
            </a:r>
            <a:r>
              <a:rPr lang="en-US" dirty="0"/>
              <a:t>– </a:t>
            </a:r>
            <a:r>
              <a:rPr lang="ru-RU" dirty="0"/>
              <a:t>информационный</a:t>
            </a:r>
          </a:p>
          <a:p>
            <a:pPr marL="355600" algn="just"/>
            <a:r>
              <a:rPr lang="it-IT" dirty="0"/>
              <a:t>100 Continue («</a:t>
            </a:r>
            <a:r>
              <a:rPr lang="ru-RU" dirty="0"/>
              <a:t>продолжить»); 102 </a:t>
            </a:r>
            <a:r>
              <a:rPr lang="it-IT" dirty="0"/>
              <a:t>Processing</a:t>
            </a:r>
            <a:r>
              <a:rPr lang="ru-RU" dirty="0"/>
              <a:t> </a:t>
            </a:r>
            <a:r>
              <a:rPr lang="it-IT" dirty="0"/>
              <a:t>(«</a:t>
            </a:r>
            <a:r>
              <a:rPr lang="ru-RU" dirty="0"/>
              <a:t>идёт обработка»)</a:t>
            </a:r>
          </a:p>
          <a:p>
            <a:pPr algn="just"/>
            <a:r>
              <a:rPr lang="ru-RU" b="1" dirty="0"/>
              <a:t>2</a:t>
            </a:r>
            <a:r>
              <a:rPr lang="en-US" b="1" dirty="0"/>
              <a:t>xx Success </a:t>
            </a:r>
            <a:r>
              <a:rPr lang="en-US" dirty="0"/>
              <a:t>– </a:t>
            </a:r>
            <a:r>
              <a:rPr lang="ru-RU" dirty="0"/>
              <a:t>успех</a:t>
            </a:r>
          </a:p>
          <a:p>
            <a:pPr marL="355600" algn="just"/>
            <a:r>
              <a:rPr lang="it-IT" dirty="0"/>
              <a:t>200 OK («</a:t>
            </a:r>
            <a:r>
              <a:rPr lang="ru-RU" dirty="0"/>
              <a:t>хорошо»); 202 </a:t>
            </a:r>
            <a:r>
              <a:rPr lang="it-IT" dirty="0"/>
              <a:t>Accepted («</a:t>
            </a:r>
            <a:r>
              <a:rPr lang="ru-RU" dirty="0"/>
              <a:t>принято»); 206 </a:t>
            </a:r>
            <a:r>
              <a:rPr lang="it-IT" dirty="0"/>
              <a:t>Partial Content («</a:t>
            </a:r>
            <a:r>
              <a:rPr lang="ru-RU" dirty="0"/>
              <a:t>частичное содержимое»)</a:t>
            </a:r>
            <a:endParaRPr lang="en-US" dirty="0"/>
          </a:p>
          <a:p>
            <a:pPr algn="just"/>
            <a:r>
              <a:rPr lang="en-US" b="1" dirty="0"/>
              <a:t>3xx Redirection </a:t>
            </a:r>
            <a:r>
              <a:rPr lang="en-US" dirty="0"/>
              <a:t>– </a:t>
            </a:r>
            <a:r>
              <a:rPr lang="ru-RU" dirty="0"/>
              <a:t>перенаправление</a:t>
            </a:r>
          </a:p>
          <a:p>
            <a:pPr marL="355600" algn="just"/>
            <a:r>
              <a:rPr lang="it-IT" dirty="0"/>
              <a:t>301 Moved Permanently («</a:t>
            </a:r>
            <a:r>
              <a:rPr lang="ru-RU" dirty="0"/>
              <a:t>перемещено постоянно»); 302 </a:t>
            </a:r>
            <a:r>
              <a:rPr lang="it-IT" dirty="0"/>
              <a:t>Moved Temporarily</a:t>
            </a:r>
            <a:r>
              <a:rPr lang="ru-RU" dirty="0"/>
              <a:t> </a:t>
            </a:r>
            <a:r>
              <a:rPr lang="it-IT" dirty="0"/>
              <a:t>(«</a:t>
            </a:r>
            <a:r>
              <a:rPr lang="ru-RU" dirty="0"/>
              <a:t>перемещено временно»); 305 </a:t>
            </a:r>
            <a:r>
              <a:rPr lang="ru-RU" dirty="0" err="1"/>
              <a:t>Use</a:t>
            </a:r>
            <a:r>
              <a:rPr lang="ru-RU" dirty="0"/>
              <a:t> </a:t>
            </a:r>
            <a:r>
              <a:rPr lang="ru-RU" dirty="0" err="1"/>
              <a:t>Proxy</a:t>
            </a:r>
            <a:r>
              <a:rPr lang="ru-RU" dirty="0"/>
              <a:t> («использовать </a:t>
            </a:r>
            <a:r>
              <a:rPr lang="ru-RU" dirty="0" err="1"/>
              <a:t>прокси</a:t>
            </a:r>
            <a:r>
              <a:rPr lang="ru-RU" dirty="0"/>
              <a:t>»)</a:t>
            </a:r>
          </a:p>
          <a:p>
            <a:pPr algn="just"/>
            <a:r>
              <a:rPr lang="en-US" b="1" dirty="0"/>
              <a:t>4xx Client Error </a:t>
            </a:r>
            <a:r>
              <a:rPr lang="en-US" dirty="0"/>
              <a:t>– </a:t>
            </a:r>
            <a:r>
              <a:rPr lang="ru-RU" dirty="0"/>
              <a:t>ошибка клиента</a:t>
            </a:r>
          </a:p>
          <a:p>
            <a:pPr marL="355600" algn="just"/>
            <a:r>
              <a:rPr lang="it-IT" dirty="0"/>
              <a:t>400 Bad Request («</a:t>
            </a:r>
            <a:r>
              <a:rPr lang="ru-RU" dirty="0"/>
              <a:t>неверный запрос»); 403 </a:t>
            </a:r>
            <a:r>
              <a:rPr lang="it-IT" dirty="0"/>
              <a:t>Forbidden («</a:t>
            </a:r>
            <a:r>
              <a:rPr lang="ru-RU" dirty="0"/>
              <a:t>запрещено»); 404 </a:t>
            </a:r>
            <a:r>
              <a:rPr lang="it-IT" dirty="0"/>
              <a:t>Not Found («</a:t>
            </a:r>
            <a:r>
              <a:rPr lang="ru-RU" dirty="0"/>
              <a:t>не найдено»); 405 </a:t>
            </a:r>
            <a:r>
              <a:rPr lang="it-IT" dirty="0"/>
              <a:t>Method Not Allowed («</a:t>
            </a:r>
            <a:r>
              <a:rPr lang="ru-RU" dirty="0"/>
              <a:t>метод не поддерживается»)</a:t>
            </a:r>
          </a:p>
          <a:p>
            <a:pPr algn="just"/>
            <a:r>
              <a:rPr lang="en-US" b="1" dirty="0"/>
              <a:t>5xx Server Error </a:t>
            </a:r>
            <a:r>
              <a:rPr lang="en-US" dirty="0"/>
              <a:t>– </a:t>
            </a:r>
            <a:r>
              <a:rPr lang="ru-RU" dirty="0"/>
              <a:t>ошибка сервера</a:t>
            </a:r>
          </a:p>
          <a:p>
            <a:pPr marL="355600" algn="just"/>
            <a:r>
              <a:rPr lang="it-IT" dirty="0"/>
              <a:t>500 Internal Server Error («</a:t>
            </a:r>
            <a:r>
              <a:rPr lang="ru-RU" dirty="0"/>
              <a:t>внутренняя ошибка сервера»); 503 </a:t>
            </a:r>
            <a:r>
              <a:rPr lang="it-IT" dirty="0"/>
              <a:t>Service Unavailable («</a:t>
            </a:r>
            <a:r>
              <a:rPr lang="ru-RU" dirty="0"/>
              <a:t>сервис недоступен»); 504 </a:t>
            </a:r>
            <a:r>
              <a:rPr lang="it-IT" dirty="0"/>
              <a:t>Gateway Timeout</a:t>
            </a:r>
            <a:r>
              <a:rPr lang="ru-RU" dirty="0"/>
              <a:t> </a:t>
            </a:r>
            <a:r>
              <a:rPr lang="it-IT" dirty="0"/>
              <a:t>(«</a:t>
            </a:r>
            <a:r>
              <a:rPr lang="ru-RU" dirty="0"/>
              <a:t>шлюз не отвечает»)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2083" y="800064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HyperText Transfer Protocol</a:t>
            </a:r>
            <a:r>
              <a:rPr lang="ru-RU" b="1" dirty="0"/>
              <a:t> </a:t>
            </a:r>
            <a:r>
              <a:rPr lang="en-US" b="1" dirty="0"/>
              <a:t>Secure</a:t>
            </a:r>
            <a:r>
              <a:rPr lang="en-US" dirty="0"/>
              <a:t> </a:t>
            </a:r>
            <a:r>
              <a:rPr lang="ru-RU" dirty="0"/>
              <a:t>– «безопасный» </a:t>
            </a:r>
            <a:r>
              <a:rPr lang="en-US" dirty="0"/>
              <a:t>HTTP</a:t>
            </a:r>
            <a:r>
              <a:rPr lang="ru-RU" dirty="0"/>
              <a:t>. Расширение </a:t>
            </a:r>
            <a:r>
              <a:rPr lang="en-US" dirty="0"/>
              <a:t>HTTP </a:t>
            </a:r>
            <a:r>
              <a:rPr lang="ru-RU" dirty="0"/>
              <a:t>для обеспечения </a:t>
            </a:r>
            <a:r>
              <a:rPr lang="ru-RU" b="1" dirty="0"/>
              <a:t>защищенного</a:t>
            </a:r>
            <a:r>
              <a:rPr lang="ru-RU" dirty="0"/>
              <a:t> канала связи. Поддерживается всеми популярными браузерами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083" y="1749402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Позволяет: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Зашифровывать передаваемые данные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Проверять подлинность сервера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Аутентифицировать клиента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083" y="3246435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Для этого используются </a:t>
            </a:r>
            <a:r>
              <a:rPr lang="ru-RU" b="1" dirty="0"/>
              <a:t>сертификаты</a:t>
            </a:r>
            <a:r>
              <a:rPr lang="ru-RU" dirty="0"/>
              <a:t>. Обычно выдаются (подписываются) специальными центрами сертификации (платно), но свои сертификаты может генерировать любой (</a:t>
            </a:r>
            <a:r>
              <a:rPr lang="ru-RU" dirty="0" err="1"/>
              <a:t>самоподписанный</a:t>
            </a:r>
            <a:r>
              <a:rPr lang="ru-RU" dirty="0"/>
              <a:t> сертификат).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595" y="4378338"/>
            <a:ext cx="7923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Используется для: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Доступа к личным данным и сервисам (почта, личные кабинеты, </a:t>
            </a:r>
            <a:r>
              <a:rPr lang="ru-RU" dirty="0" err="1"/>
              <a:t>интернет-банкинг</a:t>
            </a:r>
            <a:r>
              <a:rPr lang="ru-RU" dirty="0"/>
              <a:t>), особенно при передаче паролей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Доступа пользователей к закрытым ресурсам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Передачи секретных данных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Поисковые системы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73090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Основные составляющие: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Поисковый робот (</a:t>
            </a:r>
            <a:r>
              <a:rPr lang="en-US" dirty="0"/>
              <a:t>crawler</a:t>
            </a:r>
            <a:r>
              <a:rPr lang="ru-RU" dirty="0"/>
              <a:t>, паук</a:t>
            </a:r>
            <a:r>
              <a:rPr lang="en-US" dirty="0"/>
              <a:t>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Индексатор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Поисковик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596" y="2151045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Поисковая система ищет не в Интернете (это было бы слишком долго), а в своем внутреннем индексе с описанием </a:t>
            </a:r>
            <a:r>
              <a:rPr lang="ru-RU" dirty="0" err="1"/>
              <a:t>веб-страниц</a:t>
            </a:r>
            <a:r>
              <a:rPr lang="ru-RU" dirty="0"/>
              <a:t> (от краткого до полных копий).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96" y="3209922"/>
            <a:ext cx="79233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Наиболее известные в России: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err="1"/>
              <a:t>Яндекс</a:t>
            </a:r>
            <a:endParaRPr lang="ru-RU" dirty="0"/>
          </a:p>
          <a:p>
            <a:pPr marL="355600" indent="-177800">
              <a:buFont typeface="Arial" pitchFamily="34" charset="0"/>
              <a:buChar char="•"/>
            </a:pPr>
            <a:r>
              <a:rPr lang="en-US" dirty="0"/>
              <a:t>Google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/>
              <a:t>Bing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/>
              <a:t>Yahoo!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/>
              <a:t>AltaVista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/>
              <a:t>Mail.ru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err="1"/>
              <a:t>Рамблер</a:t>
            </a:r>
            <a:endParaRPr lang="ru-RU" dirty="0"/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Апорт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err="1"/>
              <a:t>Нигма.рф</a:t>
            </a:r>
            <a:endParaRPr lang="ru-RU" dirty="0"/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Спутник (бета)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Релевантность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946116"/>
            <a:ext cx="7923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Релевантность</a:t>
            </a:r>
            <a:r>
              <a:rPr lang="ru-RU" dirty="0"/>
              <a:t> – соответствие ресурса составленному запросу. Влияет на попадание ресурса в результат запроса и ранжирование результата. Механизм расчета релевантности постоянно усложняется. </a:t>
            </a:r>
          </a:p>
          <a:p>
            <a:endParaRPr lang="ru-RU" dirty="0"/>
          </a:p>
          <a:p>
            <a:r>
              <a:rPr lang="ru-RU" dirty="0"/>
              <a:t>Учитывается: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название и заголовки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ключевые слова, </a:t>
            </a:r>
            <a:r>
              <a:rPr lang="ru-RU" dirty="0" err="1"/>
              <a:t>метатеги</a:t>
            </a:r>
            <a:endParaRPr lang="ru-RU" dirty="0"/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непосредственно </a:t>
            </a:r>
            <a:r>
              <a:rPr lang="ru-RU" dirty="0" err="1"/>
              <a:t>контент</a:t>
            </a:r>
            <a:endParaRPr lang="ru-RU" dirty="0"/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ссылки, ведущие на ресурс (популярность и окружение)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предыдущие результаты поиска данного пользователя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популярность в запросах других пользователей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географическое положение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дополнительные параметры запроса, применение расширенного поиска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особенности языка (морфология, синонимы, перевод на другие языки, транслитерация, опечатки)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/>
              <a:t>искусственные ограничения (законодательство, реклама)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поисковых систем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092168"/>
            <a:ext cx="792332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/>
              <a:t>Избыточность – результатом запроса становятся миллионы страниц, в том числе слабо связанные с запросом</a:t>
            </a:r>
          </a:p>
          <a:p>
            <a:pPr marL="355600" indent="-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/>
              <a:t>«Пузырь фильтров» - результаты поиска зависят от предыдущих запросов, в результате пользователь замыкается в собственном информационном пространстве</a:t>
            </a:r>
          </a:p>
          <a:p>
            <a:pPr marL="355600" indent="-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/>
              <a:t>Предвзятость – методы поиска неидеальны, существуют способы влияния на результаты запросов по коммерческим, политическим мотивам. Некоторые результаты закрываются для отдельных стран и регионов по местным законам</a:t>
            </a:r>
          </a:p>
          <a:p>
            <a:pPr marL="355600" indent="-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/>
              <a:t>Поисковые бомбы – получение абсурдного или провокационного результата поиска. Может быть вызвано ошибкой поиска или преднамеренной «подгонки» релевантности страницы.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019142"/>
            <a:ext cx="7923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Что такое </a:t>
            </a:r>
            <a:r>
              <a:rPr lang="en-US" dirty="0"/>
              <a:t>WWW?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Какие бывают виды </a:t>
            </a:r>
            <a:r>
              <a:rPr lang="ru-RU" dirty="0" err="1"/>
              <a:t>веб-документов</a:t>
            </a:r>
            <a:r>
              <a:rPr lang="ru-RU" dirty="0"/>
              <a:t>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 чем заключается задача </a:t>
            </a:r>
            <a:r>
              <a:rPr lang="ru-RU" dirty="0" err="1"/>
              <a:t>веб-сервера</a:t>
            </a:r>
            <a:r>
              <a:rPr lang="ru-RU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Какие задачи решает </a:t>
            </a:r>
            <a:r>
              <a:rPr lang="ru-RU" dirty="0" err="1"/>
              <a:t>веб-клиент</a:t>
            </a:r>
            <a:r>
              <a:rPr lang="ru-RU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Что такое </a:t>
            </a:r>
            <a:r>
              <a:rPr lang="en-US" dirty="0"/>
              <a:t>cookies</a:t>
            </a:r>
            <a:r>
              <a:rPr lang="ru-RU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Зачем нужен </a:t>
            </a:r>
            <a:r>
              <a:rPr lang="ru-RU" dirty="0" err="1"/>
              <a:t>кеш</a:t>
            </a:r>
            <a:r>
              <a:rPr lang="ru-RU" dirty="0"/>
              <a:t> браузера?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Перечислите наиболее популярные в России и в мире </a:t>
            </a:r>
            <a:r>
              <a:rPr lang="ru-RU" dirty="0" err="1"/>
              <a:t>веб-клиенты</a:t>
            </a:r>
            <a:r>
              <a:rPr lang="ru-RU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Что такое </a:t>
            </a:r>
            <a:r>
              <a:rPr lang="en-US" dirty="0"/>
              <a:t>HTTP?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Что означают </a:t>
            </a:r>
            <a:r>
              <a:rPr lang="ru-RU"/>
              <a:t>коды состояния 200, 404, 502?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Чем отличается </a:t>
            </a:r>
            <a:r>
              <a:rPr lang="en-US" dirty="0"/>
              <a:t>HTTP </a:t>
            </a:r>
            <a:r>
              <a:rPr lang="ru-RU" dirty="0"/>
              <a:t>от </a:t>
            </a:r>
            <a:r>
              <a:rPr lang="en-US" dirty="0"/>
              <a:t>HTTPS?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кого состоит сеть?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8596" y="654012"/>
            <a:ext cx="792332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Абонент</a:t>
            </a:r>
            <a:r>
              <a:rPr lang="ru-RU" dirty="0"/>
              <a:t> (</a:t>
            </a:r>
            <a:r>
              <a:rPr lang="ru-RU" dirty="0" err="1"/>
              <a:t>=</a:t>
            </a:r>
            <a:r>
              <a:rPr lang="ru-RU" b="1" dirty="0" err="1"/>
              <a:t>узел</a:t>
            </a:r>
            <a:r>
              <a:rPr lang="ru-RU" b="1" dirty="0"/>
              <a:t>, хост, станция</a:t>
            </a:r>
            <a:r>
              <a:rPr lang="ru-RU" dirty="0"/>
              <a:t>) — это устройство, подключенное к сети и </a:t>
            </a:r>
            <a:r>
              <a:rPr lang="ru-RU" u="sng" dirty="0"/>
              <a:t>активно</a:t>
            </a:r>
            <a:r>
              <a:rPr lang="ru-RU" dirty="0"/>
              <a:t> участвующее в информационном обмене</a:t>
            </a:r>
            <a:r>
              <a:rPr lang="en-US" dirty="0"/>
              <a:t>.</a:t>
            </a:r>
            <a:endParaRPr lang="ru-RU" dirty="0"/>
          </a:p>
          <a:p>
            <a:pPr marR="0" lvl="0" algn="just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Узлами КС могут быть:</a:t>
            </a:r>
          </a:p>
          <a:p>
            <a:pPr marL="355600" marR="0" lvl="0" indent="-1778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/>
              <a:t>компьютеры</a:t>
            </a:r>
          </a:p>
          <a:p>
            <a:pPr marL="355600" marR="0" lvl="0" indent="-1778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/>
              <a:t>сетевые устройства</a:t>
            </a:r>
          </a:p>
          <a:p>
            <a:pPr marL="355600" marR="0" lvl="0" indent="-1778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/>
              <a:t>другие устройства с доступом в сеть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695688" y="2881305"/>
            <a:ext cx="11521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Узел</a:t>
            </a:r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125629" y="3734338"/>
            <a:ext cx="206508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Клиент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(рабочая станция)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94773" y="3734338"/>
            <a:ext cx="151216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Сервер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5" idx="2"/>
            <a:endCxn id="16" idx="0"/>
          </p:cNvCxnSpPr>
          <p:nvPr/>
        </p:nvCxnSpPr>
        <p:spPr>
          <a:xfrm rot="5400000">
            <a:off x="3473113" y="2935698"/>
            <a:ext cx="483701" cy="111357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  <a:endCxn id="17" idx="0"/>
          </p:cNvCxnSpPr>
          <p:nvPr/>
        </p:nvCxnSpPr>
        <p:spPr>
          <a:xfrm rot="16200000" flipH="1">
            <a:off x="4619454" y="2902934"/>
            <a:ext cx="483701" cy="11791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987793" y="4670442"/>
            <a:ext cx="149906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Выделенный сервер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630877" y="4670442"/>
            <a:ext cx="1800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Невыделенный сервер</a:t>
            </a:r>
          </a:p>
        </p:txBody>
      </p:sp>
      <p:cxnSp>
        <p:nvCxnSpPr>
          <p:cNvPr id="31" name="Прямая со стрелкой 30"/>
          <p:cNvCxnSpPr>
            <a:stCxn id="17" idx="2"/>
            <a:endCxn id="28" idx="0"/>
          </p:cNvCxnSpPr>
          <p:nvPr/>
        </p:nvCxnSpPr>
        <p:spPr>
          <a:xfrm rot="5400000">
            <a:off x="4810706" y="4030291"/>
            <a:ext cx="566772" cy="71353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7" idx="2"/>
            <a:endCxn id="29" idx="0"/>
          </p:cNvCxnSpPr>
          <p:nvPr/>
        </p:nvCxnSpPr>
        <p:spPr>
          <a:xfrm rot="16200000" flipH="1">
            <a:off x="5707531" y="3846996"/>
            <a:ext cx="566772" cy="10801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46031" y="5510241"/>
            <a:ext cx="8251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Абонентом</a:t>
            </a:r>
            <a:r>
              <a:rPr lang="ru-RU" dirty="0"/>
              <a:t> также называют человека, пользователя, 1) как активного участника сети, 2) как конечный пункт доставки информации по сети, 3) как участника правовых отношений.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Адресация в компьютерных сетях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адресации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3027357"/>
            <a:ext cx="79233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1200"/>
              </a:spcBef>
            </a:pPr>
            <a:r>
              <a:rPr lang="ru-RU" sz="2000" dirty="0"/>
              <a:t>Сегодня одновременно используется 3 системы адресации: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/>
              <a:t>MAC-</a:t>
            </a:r>
            <a:r>
              <a:rPr lang="ru-RU" sz="2000" b="1" dirty="0"/>
              <a:t>адресация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/>
              <a:t>IP-</a:t>
            </a:r>
            <a:r>
              <a:rPr lang="ru-RU" sz="2000" b="1" dirty="0"/>
              <a:t>адресация (</a:t>
            </a:r>
            <a:r>
              <a:rPr lang="en-US" sz="2000" b="1" dirty="0"/>
              <a:t>IPv4 </a:t>
            </a:r>
            <a:r>
              <a:rPr lang="ru-RU" sz="2000" dirty="0"/>
              <a:t>и </a:t>
            </a:r>
            <a:r>
              <a:rPr lang="en-US" sz="2000" b="1" dirty="0"/>
              <a:t>IPv6)</a:t>
            </a:r>
            <a:endParaRPr lang="ru-RU" sz="2000" b="1" dirty="0"/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/>
              <a:t>Система доменных имен (</a:t>
            </a:r>
            <a:r>
              <a:rPr lang="en-US" sz="2000" b="1" dirty="0"/>
              <a:t>DNS)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946116"/>
            <a:ext cx="7923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Адрес должен быть: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dirty="0"/>
              <a:t>уникальным (не может быть 2 хостов с одинаковым адресом)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dirty="0"/>
              <a:t>универсальным (для любых устройств в сети)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dirty="0"/>
              <a:t>структурированным (иерархическим)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dirty="0"/>
              <a:t>удобным (как для людей, так и для машин)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083" y="4889520"/>
            <a:ext cx="7923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1200"/>
              </a:spcBef>
            </a:pPr>
            <a:r>
              <a:rPr lang="ru-RU" sz="2000" dirty="0"/>
              <a:t>Также применяются: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/>
              <a:t>номера</a:t>
            </a:r>
            <a:r>
              <a:rPr lang="ru-RU" sz="2000" b="1" dirty="0"/>
              <a:t> портов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/>
              <a:t>URL</a:t>
            </a:r>
            <a:endParaRPr lang="ru-RU" sz="2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 </a:t>
            </a:r>
            <a:r>
              <a:rPr lang="en-US" dirty="0"/>
              <a:t>IP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727038"/>
            <a:ext cx="79233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/>
              <a:t>Задача - обеспечить глобальную связь между всеми устройствами. </a:t>
            </a:r>
          </a:p>
          <a:p>
            <a:pPr indent="361950" algn="just"/>
            <a:endParaRPr lang="ru-RU" sz="2000" dirty="0"/>
          </a:p>
          <a:p>
            <a:pPr indent="361950" algn="just"/>
            <a:r>
              <a:rPr lang="ru-RU" sz="2000" dirty="0"/>
              <a:t>Протокол содержит: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/>
              <a:t>Формат </a:t>
            </a:r>
            <a:r>
              <a:rPr lang="en-US" sz="2000" dirty="0"/>
              <a:t>IP</a:t>
            </a:r>
            <a:r>
              <a:rPr lang="ru-RU" sz="2000" dirty="0"/>
              <a:t>-адреса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/>
              <a:t>Описание структуры </a:t>
            </a:r>
            <a:r>
              <a:rPr lang="en-US" sz="2000" dirty="0"/>
              <a:t>IP-</a:t>
            </a:r>
            <a:r>
              <a:rPr lang="ru-RU" sz="2000" dirty="0"/>
              <a:t>пакета</a:t>
            </a:r>
          </a:p>
          <a:p>
            <a:pPr indent="361950" algn="just"/>
            <a:endParaRPr lang="ru-RU" sz="2000" dirty="0"/>
          </a:p>
          <a:p>
            <a:pPr indent="361950" algn="just"/>
            <a:r>
              <a:rPr lang="en-US" sz="2000" dirty="0"/>
              <a:t>IP-</a:t>
            </a:r>
            <a:r>
              <a:rPr lang="ru-RU" sz="2000" dirty="0"/>
              <a:t>адрес используется для маршрутизации, т.е. по </a:t>
            </a:r>
            <a:r>
              <a:rPr lang="en-US" sz="2000" dirty="0"/>
              <a:t>IP</a:t>
            </a:r>
            <a:r>
              <a:rPr lang="ru-RU" sz="2000" dirty="0"/>
              <a:t> должно быть понятно, где (в какой сети) находится узел, куда отправлять пакет.</a:t>
            </a:r>
          </a:p>
          <a:p>
            <a:pPr indent="361950" algn="just"/>
            <a:r>
              <a:rPr lang="ru-RU" sz="2000" dirty="0"/>
              <a:t>Поэтому </a:t>
            </a:r>
            <a:r>
              <a:rPr lang="en-US" sz="2000" dirty="0"/>
              <a:t>IP </a:t>
            </a:r>
            <a:r>
              <a:rPr lang="ru-RU" sz="2000" dirty="0"/>
              <a:t>адрес должен содержать </a:t>
            </a:r>
            <a:r>
              <a:rPr lang="ru-RU" sz="2000" b="1" dirty="0"/>
              <a:t>две (как минимум) части</a:t>
            </a:r>
            <a:r>
              <a:rPr lang="ru-RU" sz="2000" dirty="0"/>
              <a:t>:</a:t>
            </a:r>
          </a:p>
          <a:p>
            <a:pPr marL="531813" indent="-169863" algn="just">
              <a:buFont typeface="Arial" pitchFamily="34" charset="0"/>
              <a:buChar char="•"/>
            </a:pPr>
            <a:r>
              <a:rPr lang="ru-RU" sz="2000" b="1" dirty="0"/>
              <a:t>Адрес сети </a:t>
            </a:r>
            <a:r>
              <a:rPr lang="en-US" sz="2000" b="1" dirty="0"/>
              <a:t>(</a:t>
            </a:r>
            <a:r>
              <a:rPr lang="en-US" sz="2000" b="1" dirty="0" err="1"/>
              <a:t>NetID</a:t>
            </a:r>
            <a:r>
              <a:rPr lang="en-US" sz="2000" b="1" dirty="0"/>
              <a:t>)</a:t>
            </a:r>
          </a:p>
          <a:p>
            <a:pPr marL="531813" indent="-169863" algn="just">
              <a:buFont typeface="Arial" pitchFamily="34" charset="0"/>
              <a:buChar char="•"/>
            </a:pPr>
            <a:r>
              <a:rPr lang="ru-RU" sz="2000" b="1" dirty="0"/>
              <a:t>Адрес хоста (</a:t>
            </a:r>
            <a:r>
              <a:rPr lang="en-US" sz="2000" b="1" dirty="0" err="1"/>
              <a:t>HostID</a:t>
            </a:r>
            <a:r>
              <a:rPr lang="en-US" sz="2000" b="1" dirty="0"/>
              <a:t>)</a:t>
            </a:r>
            <a:endParaRPr lang="ru-RU" sz="2000" b="1" dirty="0"/>
          </a:p>
          <a:p>
            <a:pPr marL="531813" indent="-169863" algn="just"/>
            <a:endParaRPr lang="ru-RU" sz="2000" b="1" dirty="0"/>
          </a:p>
          <a:p>
            <a:pPr indent="361950" algn="just"/>
            <a:r>
              <a:rPr lang="en-US" sz="2000" dirty="0"/>
              <a:t>IP-</a:t>
            </a:r>
            <a:r>
              <a:rPr lang="ru-RU" sz="2000" dirty="0"/>
              <a:t>адрес может быть </a:t>
            </a:r>
            <a:r>
              <a:rPr lang="ru-RU" sz="2000" i="1" dirty="0"/>
              <a:t>динамическим</a:t>
            </a:r>
            <a:r>
              <a:rPr lang="ru-RU" sz="2000" dirty="0"/>
              <a:t>, т.е. один адрес назначается разным устройствам, но не одновременно.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 </a:t>
            </a:r>
            <a:r>
              <a:rPr lang="en-US" dirty="0"/>
              <a:t>IPv4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596" y="1406646"/>
            <a:ext cx="7923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/>
              <a:t>Состоит из 4 чисел от 0 до 255, записываемых через точку:</a:t>
            </a:r>
          </a:p>
          <a:p>
            <a:pPr algn="ctr"/>
            <a:r>
              <a:rPr lang="ru-RU" sz="2000" dirty="0"/>
              <a:t>101.56.45.78	75.45.34.78	10.0.127.1</a:t>
            </a:r>
            <a:endParaRPr lang="en-US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3697994"/>
            <a:ext cx="7923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Способы представления</a:t>
            </a:r>
            <a:r>
              <a:rPr lang="ru-RU" sz="2000" dirty="0"/>
              <a:t>:</a:t>
            </a:r>
          </a:p>
          <a:p>
            <a:pPr indent="355600" algn="just">
              <a:tabLst>
                <a:tab pos="3233738" algn="l"/>
              </a:tabLst>
            </a:pPr>
            <a:r>
              <a:rPr lang="ru-RU" sz="2000" dirty="0"/>
              <a:t>двоичный</a:t>
            </a:r>
            <a:r>
              <a:rPr lang="en-US" sz="2000" dirty="0"/>
              <a:t>	</a:t>
            </a:r>
            <a:r>
              <a:rPr lang="ru-RU" sz="2000" dirty="0"/>
              <a:t>10010001  11011101  01010101  10010100</a:t>
            </a:r>
          </a:p>
          <a:p>
            <a:pPr indent="355600" algn="just">
              <a:tabLst>
                <a:tab pos="3233738" algn="l"/>
              </a:tabLst>
            </a:pPr>
            <a:r>
              <a:rPr lang="ru-RU" sz="2000" dirty="0"/>
              <a:t>десятичный</a:t>
            </a:r>
            <a:r>
              <a:rPr lang="en-US" sz="2000" dirty="0"/>
              <a:t>	</a:t>
            </a:r>
            <a:r>
              <a:rPr lang="ru-RU" sz="2000" dirty="0"/>
              <a:t>145.219.85.1</a:t>
            </a:r>
            <a:r>
              <a:rPr lang="en-US" sz="2000" dirty="0"/>
              <a:t>4</a:t>
            </a:r>
            <a:r>
              <a:rPr lang="ru-RU" sz="2000" dirty="0"/>
              <a:t>8</a:t>
            </a:r>
          </a:p>
          <a:p>
            <a:pPr indent="355600" algn="just">
              <a:tabLst>
                <a:tab pos="3233738" algn="l"/>
              </a:tabLst>
            </a:pPr>
            <a:r>
              <a:rPr lang="ru-RU" sz="2000" dirty="0"/>
              <a:t>шестнадцатеричный (</a:t>
            </a:r>
            <a:r>
              <a:rPr lang="en-US" sz="2000" dirty="0"/>
              <a:t>hex)	</a:t>
            </a:r>
            <a:r>
              <a:rPr lang="ru-RU" sz="2000" dirty="0"/>
              <a:t>0</a:t>
            </a:r>
            <a:r>
              <a:rPr lang="en-US" sz="2000" dirty="0"/>
              <a:t>x</a:t>
            </a:r>
            <a:r>
              <a:rPr lang="ru-RU" sz="2000" dirty="0"/>
              <a:t>91</a:t>
            </a:r>
            <a:r>
              <a:rPr lang="en-US" sz="2000" dirty="0"/>
              <a:t>dd5594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596" y="5313537"/>
            <a:ext cx="7954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Неверные </a:t>
            </a:r>
            <a:r>
              <a:rPr lang="en-US" sz="2000" dirty="0"/>
              <a:t>IP-</a:t>
            </a:r>
            <a:r>
              <a:rPr lang="ru-RU" sz="2000" dirty="0"/>
              <a:t>адреса:</a:t>
            </a:r>
          </a:p>
          <a:p>
            <a:pPr marL="361950" algn="just"/>
            <a:r>
              <a:rPr lang="ru-RU" sz="2000" dirty="0"/>
              <a:t>111.56.045.78, 221.34.7.8.20, 75.45.301.14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596" y="836577"/>
            <a:ext cx="78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Стандарт протокола </a:t>
            </a:r>
            <a:r>
              <a:rPr lang="ru-RU" sz="2000" b="1" dirty="0"/>
              <a:t>RFC 791 (1981г.)</a:t>
            </a:r>
            <a:r>
              <a:rPr lang="ru-RU" sz="20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596" y="2575062"/>
            <a:ext cx="7923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/>
              <a:t>Максимальное число адресов </a:t>
            </a:r>
            <a:r>
              <a:rPr lang="en-US" sz="2000" dirty="0"/>
              <a:t>2</a:t>
            </a:r>
            <a:r>
              <a:rPr lang="en-US" sz="2000" baseline="30000" dirty="0"/>
              <a:t>32</a:t>
            </a:r>
            <a:r>
              <a:rPr lang="en-US" sz="2000" dirty="0"/>
              <a:t> = 4 </a:t>
            </a:r>
            <a:r>
              <a:rPr lang="ru-RU" sz="2000" dirty="0"/>
              <a:t>млрд.  В реальности это число меньше, из-за зарезервированных диапазонов.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596" y="2173419"/>
            <a:ext cx="7923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/>
              <a:t>Каждое число = 1 байт, т.е.</a:t>
            </a:r>
            <a:r>
              <a:rPr lang="en-US" sz="2000" dirty="0"/>
              <a:t> IP-</a:t>
            </a:r>
            <a:r>
              <a:rPr lang="ru-RU" sz="2000" dirty="0"/>
              <a:t>адрес имеет длину 4 байта (32 бита).</a:t>
            </a:r>
            <a:endParaRPr 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Иерархическая структура </a:t>
            </a:r>
            <a:r>
              <a:rPr lang="en-US" dirty="0"/>
              <a:t>IPv4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4187" y="1896987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00" dirty="0"/>
              <a:t>15</a:t>
            </a:r>
            <a:r>
              <a:rPr lang="ru-RU" sz="2400" spc="100" dirty="0"/>
              <a:t>.</a:t>
            </a:r>
            <a:r>
              <a:rPr lang="en-US" sz="2400" spc="100" dirty="0"/>
              <a:t>7</a:t>
            </a:r>
            <a:r>
              <a:rPr lang="ru-RU" sz="2400" spc="100" dirty="0"/>
              <a:t>.1</a:t>
            </a:r>
            <a:r>
              <a:rPr lang="en-US" sz="2400" spc="100" dirty="0"/>
              <a:t>61</a:t>
            </a:r>
            <a:r>
              <a:rPr lang="ru-RU" sz="2400" spc="100" dirty="0"/>
              <a:t>.</a:t>
            </a:r>
            <a:r>
              <a:rPr lang="en-US" sz="2400" spc="100" dirty="0"/>
              <a:t>4</a:t>
            </a:r>
            <a:endParaRPr lang="ru-RU" sz="2400" spc="100" dirty="0"/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1121521" y="2024783"/>
            <a:ext cx="219078" cy="693747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1851781" y="2024783"/>
            <a:ext cx="219078" cy="693747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7674" y="2517708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NetID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50960" y="2517708"/>
            <a:ext cx="81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HostID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083" y="654012"/>
            <a:ext cx="795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Сначала записывается адрес сети, потом – адрес хоста. Но граница между ними может проходить в любом месте адреса.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6031" y="2846325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/>
              <a:t>15</a:t>
            </a:r>
            <a:r>
              <a:rPr lang="ru-RU" sz="2000" spc="100" dirty="0"/>
              <a:t>.</a:t>
            </a:r>
            <a:r>
              <a:rPr lang="en-US" sz="2000" spc="100" dirty="0"/>
              <a:t>7</a:t>
            </a:r>
            <a:r>
              <a:rPr lang="ru-RU" sz="2000" spc="100" dirty="0"/>
              <a:t>.0.0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23986" y="2846325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0" dirty="0"/>
              <a:t>0.0.1</a:t>
            </a:r>
            <a:r>
              <a:rPr lang="en-US" sz="2000" spc="100" dirty="0"/>
              <a:t>61</a:t>
            </a:r>
            <a:r>
              <a:rPr lang="ru-RU" sz="2000" spc="100" dirty="0"/>
              <a:t>.</a:t>
            </a:r>
            <a:r>
              <a:rPr lang="en-US" sz="2000" spc="100" dirty="0"/>
              <a:t>4</a:t>
            </a:r>
            <a:endParaRPr lang="ru-RU" sz="2000" spc="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22662" y="1896987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00" dirty="0"/>
              <a:t>1</a:t>
            </a:r>
            <a:r>
              <a:rPr lang="ru-RU" sz="2400" spc="100" dirty="0"/>
              <a:t>0.1.0.15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3750457" y="2134322"/>
            <a:ext cx="219077" cy="47466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4480717" y="1915245"/>
            <a:ext cx="219077" cy="912825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76610" y="2481195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NetID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43383" y="2481195"/>
            <a:ext cx="81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HostID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84506" y="2846325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/>
              <a:t>1</a:t>
            </a:r>
            <a:r>
              <a:rPr lang="ru-RU" sz="2000" spc="100" dirty="0"/>
              <a:t>0.0.0.0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16409" y="2846325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0" dirty="0"/>
              <a:t>0.1.0.15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42059" y="1823961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00" dirty="0"/>
              <a:t>1</a:t>
            </a:r>
            <a:r>
              <a:rPr lang="ru-RU" sz="2400" spc="100" dirty="0"/>
              <a:t>92.168.1.1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6817549" y="1659653"/>
            <a:ext cx="219076" cy="135098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7639093" y="2225606"/>
            <a:ext cx="219076" cy="21907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43702" y="2444682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NetID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66066" y="2444682"/>
            <a:ext cx="81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HostID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96007" y="2837108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/>
              <a:t>1</a:t>
            </a:r>
            <a:r>
              <a:rPr lang="ru-RU" sz="2000" spc="100" dirty="0"/>
              <a:t>92.168.1.0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02579" y="2837108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0" dirty="0"/>
              <a:t>0.0.0.1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109" y="1493811"/>
            <a:ext cx="78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Чаще всего, граница проходит между байтами: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8596" y="3355974"/>
            <a:ext cx="78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Но может быть и посередине любого байта: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68714" y="3721104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00" dirty="0"/>
              <a:t>15</a:t>
            </a:r>
            <a:r>
              <a:rPr lang="ru-RU" sz="2400" spc="100" dirty="0"/>
              <a:t>.</a:t>
            </a:r>
            <a:r>
              <a:rPr lang="en-US" sz="2400" spc="100" dirty="0"/>
              <a:t>7</a:t>
            </a:r>
            <a:r>
              <a:rPr lang="ru-RU" sz="2400" spc="100" dirty="0"/>
              <a:t>.1</a:t>
            </a:r>
            <a:r>
              <a:rPr lang="en-US" sz="2400" spc="100" dirty="0"/>
              <a:t>61</a:t>
            </a:r>
            <a:r>
              <a:rPr lang="ru-RU" sz="2400" spc="100" dirty="0"/>
              <a:t>.</a:t>
            </a:r>
            <a:r>
              <a:rPr lang="en-US" sz="2400" spc="100" dirty="0"/>
              <a:t>4</a:t>
            </a:r>
            <a:endParaRPr lang="ru-RU" sz="2400" spc="1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23986" y="4159260"/>
            <a:ext cx="621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100" dirty="0"/>
              <a:t>00001111  00000111  100</a:t>
            </a:r>
            <a:r>
              <a:rPr lang="en-US" sz="2400" spc="100" dirty="0"/>
              <a:t>1</a:t>
            </a:r>
            <a:r>
              <a:rPr lang="ru-RU" sz="2400" spc="100" dirty="0"/>
              <a:t>0001  00000100</a:t>
            </a:r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3330558" y="3027357"/>
            <a:ext cx="255590" cy="332268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6215084" y="3465514"/>
            <a:ext cx="255593" cy="2446371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111480" y="477998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NetID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886468" y="4779981"/>
            <a:ext cx="81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HostID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82863" y="5035572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/>
              <a:t>15</a:t>
            </a:r>
            <a:r>
              <a:rPr lang="ru-RU" sz="2000" spc="100" dirty="0"/>
              <a:t>.</a:t>
            </a:r>
            <a:r>
              <a:rPr lang="en-US" sz="2000" spc="100" dirty="0"/>
              <a:t>7</a:t>
            </a:r>
            <a:r>
              <a:rPr lang="ru-RU" sz="2000" spc="100" dirty="0"/>
              <a:t>.</a:t>
            </a:r>
            <a:r>
              <a:rPr lang="en-US" sz="2000" spc="100" dirty="0"/>
              <a:t>128</a:t>
            </a:r>
            <a:r>
              <a:rPr lang="ru-RU" sz="2000" spc="100" dirty="0"/>
              <a:t>.0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703903" y="5035572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0" dirty="0"/>
              <a:t>0.0.</a:t>
            </a:r>
            <a:r>
              <a:rPr lang="en-US" sz="2000" spc="100" dirty="0"/>
              <a:t>33</a:t>
            </a:r>
            <a:r>
              <a:rPr lang="ru-RU" sz="2000" spc="100" dirty="0"/>
              <a:t>.</a:t>
            </a:r>
            <a:r>
              <a:rPr lang="en-US" sz="2000" spc="100" dirty="0"/>
              <a:t>4</a:t>
            </a:r>
            <a:endParaRPr lang="ru-RU" sz="2000" spc="1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768714" y="5400702"/>
            <a:ext cx="2169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NetID</a:t>
            </a:r>
            <a:r>
              <a:rPr lang="en-US" sz="2000" dirty="0"/>
              <a:t> + </a:t>
            </a:r>
            <a:r>
              <a:rPr lang="en-US" sz="2000" dirty="0" err="1"/>
              <a:t>HostID</a:t>
            </a:r>
            <a:r>
              <a:rPr lang="en-US" sz="2000" dirty="0"/>
              <a:t> = IP</a:t>
            </a:r>
            <a:endParaRPr lang="ru-R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46031" y="6021423"/>
            <a:ext cx="828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Адреса в формате </a:t>
            </a:r>
            <a:r>
              <a:rPr lang="en-US" sz="2000" dirty="0" err="1"/>
              <a:t>HostID</a:t>
            </a:r>
            <a:r>
              <a:rPr lang="en-US" sz="2000" dirty="0"/>
              <a:t>/</a:t>
            </a:r>
            <a:r>
              <a:rPr lang="en-US" sz="2000" dirty="0" err="1"/>
              <a:t>NetID</a:t>
            </a:r>
            <a:r>
              <a:rPr lang="en-US" sz="2000" dirty="0"/>
              <a:t> </a:t>
            </a:r>
            <a:r>
              <a:rPr lang="ru-RU" sz="2000" dirty="0"/>
              <a:t>запрещено назначать конкретным хостам.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Классовая система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45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6033" y="1347759"/>
          <a:ext cx="8288449" cy="44958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Класс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Первые биты IP-адреса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Наименьший </a:t>
                      </a:r>
                      <a:r>
                        <a:rPr lang="en-US" sz="2000" dirty="0" err="1"/>
                        <a:t>NetID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Наибольший </a:t>
                      </a:r>
                      <a:r>
                        <a:rPr lang="en-US" sz="2000" dirty="0" err="1"/>
                        <a:t>NetID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Макс. число сетей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Макс. число узлов в сети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A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Большие сети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ru-RU" sz="2000" dirty="0"/>
                        <a:t>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0.0.0.0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/>
                        <a:t>127.0.0.0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7</a:t>
                      </a:r>
                      <a:r>
                        <a:rPr lang="ru-RU" sz="2000" dirty="0"/>
                        <a:t> – 2 = 126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24</a:t>
                      </a:r>
                      <a:r>
                        <a:rPr lang="ru-RU" sz="2000" dirty="0"/>
                        <a:t> – 2 = 16,8 млн.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B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Средние сети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10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128.0.0.0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/>
                        <a:t>191.255.0.0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14</a:t>
                      </a:r>
                      <a:r>
                        <a:rPr lang="ru-RU" sz="2000" dirty="0"/>
                        <a:t> – 2 = 16,4 тыс.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16</a:t>
                      </a:r>
                      <a:r>
                        <a:rPr lang="ru-RU" sz="2000" dirty="0"/>
                        <a:t> – 2 = 65,5</a:t>
                      </a:r>
                      <a:r>
                        <a:rPr lang="ru-RU" sz="2000" baseline="0" dirty="0"/>
                        <a:t> тыс.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C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Малые сети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110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192.0.0.0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/>
                        <a:t>223.255.255.0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21</a:t>
                      </a:r>
                      <a:r>
                        <a:rPr lang="ru-RU" sz="2000" dirty="0"/>
                        <a:t> – 2 = 3,1млн.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8</a:t>
                      </a:r>
                      <a:r>
                        <a:rPr lang="ru-RU" sz="2000" dirty="0"/>
                        <a:t> – 2 = 254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D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Групповые адреса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1110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224.0.0.0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/>
                        <a:t>239.255.255.255</a:t>
                      </a:r>
                      <a:endParaRPr lang="ru-RU" sz="1800" b="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15 * 2</a:t>
                      </a:r>
                      <a:r>
                        <a:rPr lang="ru-RU" sz="2000" baseline="30000" dirty="0"/>
                        <a:t>24 </a:t>
                      </a:r>
                      <a:r>
                        <a:rPr lang="ru-RU" sz="2000" baseline="0" dirty="0"/>
                        <a:t>= 251,6 млн.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–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E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Резерв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11110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240.0.0.0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/>
                        <a:t>255.255.255.255</a:t>
                      </a:r>
                      <a:endParaRPr lang="ru-RU" sz="1800" b="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7 * 2</a:t>
                      </a:r>
                      <a:r>
                        <a:rPr lang="ru-RU" sz="2000" baseline="30000" dirty="0"/>
                        <a:t>24</a:t>
                      </a:r>
                      <a:r>
                        <a:rPr lang="ru-RU" sz="2000" baseline="0" dirty="0"/>
                        <a:t> = 117,4 млн.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–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9057" y="6540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dirty="0" err="1"/>
              <a:t>NetID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HostID</a:t>
            </a:r>
            <a:r>
              <a:rPr lang="ru-RU" dirty="0"/>
              <a:t> определяется в зависимости от класса сети.</a:t>
            </a:r>
          </a:p>
          <a:p>
            <a:pPr indent="355600" algn="just"/>
            <a:r>
              <a:rPr lang="ru-RU" dirty="0"/>
              <a:t>Сегодня устарела, но используется для уже созданных сетей.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031" y="5911884"/>
            <a:ext cx="828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Недостаток – избыточность. Например, одна сеть </a:t>
            </a:r>
            <a:r>
              <a:rPr lang="en-US" dirty="0"/>
              <a:t>A </a:t>
            </a:r>
            <a:r>
              <a:rPr lang="ru-RU" dirty="0"/>
              <a:t>«занимает» 16,8 млн. адресов, хотя хостов в ней может быть «всего лишь» 100 тыс.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Маска сети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690525"/>
            <a:ext cx="7923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Маска</a:t>
            </a:r>
            <a:r>
              <a:rPr lang="ru-RU" sz="2000" dirty="0"/>
              <a:t> определяет биты, относящиеся к </a:t>
            </a:r>
            <a:r>
              <a:rPr lang="en-US" sz="2000" dirty="0" err="1"/>
              <a:t>NetID</a:t>
            </a:r>
            <a:r>
              <a:rPr lang="en-US" sz="2000" dirty="0"/>
              <a:t>.</a:t>
            </a:r>
            <a:endParaRPr lang="ru-RU" sz="2000" dirty="0"/>
          </a:p>
          <a:p>
            <a:pPr algn="just"/>
            <a:r>
              <a:rPr lang="ru-RU" sz="2000" dirty="0"/>
              <a:t>Можно записать количество битов через дробь после адреса: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5109" y="3319461"/>
          <a:ext cx="7923323" cy="3014400"/>
        </p:xfrm>
        <a:graphic>
          <a:graphicData uri="http://schemas.openxmlformats.org/drawingml/2006/table">
            <a:tbl>
              <a:tblPr/>
              <a:tblGrid>
                <a:gridCol w="15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968">
                <a:tc rowSpan="2"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IP-</a:t>
                      </a:r>
                      <a:r>
                        <a:rPr lang="ru-RU" sz="2000" b="1" dirty="0"/>
                        <a:t>адрес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192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  <a:r>
                        <a:rPr lang="en-US" sz="2000" dirty="0"/>
                        <a:t>4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805"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11000000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00000000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00000010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001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000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Маска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11111111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11111111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11111111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1110000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46"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255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255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255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224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NetID</a:t>
                      </a:r>
                      <a:endParaRPr lang="ru-RU" sz="2000" b="1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11000000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00000000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00000010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7030A0"/>
                          </a:solidFill>
                        </a:rPr>
                        <a:t>001</a:t>
                      </a:r>
                      <a:r>
                        <a:rPr lang="ru-RU" sz="2000" dirty="0"/>
                        <a:t>0000</a:t>
                      </a:r>
                      <a:r>
                        <a:rPr lang="en-US" sz="2000" dirty="0"/>
                        <a:t>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46">
                <a:tc v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192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5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HostID</a:t>
                      </a:r>
                      <a:endParaRPr lang="ru-RU" sz="2000" b="1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00000000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00000000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00000000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000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546">
                <a:tc v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68714" y="1384272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192.0.2.3</a:t>
            </a:r>
            <a:r>
              <a:rPr lang="en-US" sz="2400" dirty="0"/>
              <a:t>4</a:t>
            </a:r>
            <a:r>
              <a:rPr lang="ru-RU" sz="2400" dirty="0"/>
              <a:t>/</a:t>
            </a:r>
            <a:r>
              <a:rPr lang="ru-RU" sz="2400" b="1" dirty="0"/>
              <a:t>27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595" y="2004993"/>
            <a:ext cx="7959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Но чаще используется запись, аналогичная самому </a:t>
            </a:r>
            <a:r>
              <a:rPr lang="en-US" sz="2000" dirty="0"/>
              <a:t>IP-</a:t>
            </a:r>
            <a:r>
              <a:rPr lang="ru-RU" sz="2000" dirty="0"/>
              <a:t>адресу.</a:t>
            </a:r>
          </a:p>
          <a:p>
            <a:pPr algn="just"/>
            <a:r>
              <a:rPr lang="ru-RU" sz="2000" dirty="0"/>
              <a:t>Каждому классу соответствует маска сети по умолчанию:</a:t>
            </a:r>
          </a:p>
          <a:p>
            <a:pPr algn="ctr"/>
            <a:r>
              <a:rPr lang="ru-RU" sz="2400" b="1" dirty="0"/>
              <a:t>255.0.0.0	255.255.0.0	255.255.255.0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схемы отправки пакетов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1026" name="Picture 2" descr="File:Anycas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28700"/>
            <a:ext cx="2667000" cy="1776889"/>
          </a:xfrm>
          <a:prstGeom prst="rect">
            <a:avLst/>
          </a:prstGeom>
          <a:noFill/>
        </p:spPr>
      </p:pic>
      <p:pic>
        <p:nvPicPr>
          <p:cNvPr id="1028" name="Picture 4" descr="File:Broadcas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459" y="2673425"/>
            <a:ext cx="2667000" cy="1776889"/>
          </a:xfrm>
          <a:prstGeom prst="rect">
            <a:avLst/>
          </a:prstGeom>
          <a:noFill/>
        </p:spPr>
      </p:pic>
      <p:pic>
        <p:nvPicPr>
          <p:cNvPr id="1032" name="Picture 8" descr="File:Multicast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46" y="2589201"/>
            <a:ext cx="2667000" cy="1776889"/>
          </a:xfrm>
          <a:prstGeom prst="rect">
            <a:avLst/>
          </a:prstGeom>
          <a:noFill/>
        </p:spPr>
      </p:pic>
      <p:pic>
        <p:nvPicPr>
          <p:cNvPr id="1034" name="Picture 10" descr="File:Unicast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48" y="764705"/>
            <a:ext cx="2667000" cy="17768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9518" y="2333610"/>
            <a:ext cx="2984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unicast</a:t>
            </a:r>
            <a:endParaRPr lang="ru-RU" b="1" dirty="0"/>
          </a:p>
          <a:p>
            <a:pPr algn="ctr"/>
            <a:r>
              <a:rPr lang="ru-RU" dirty="0"/>
              <a:t>индивидуальная рассылка</a:t>
            </a:r>
          </a:p>
          <a:p>
            <a:pPr algn="ctr"/>
            <a:r>
              <a:rPr lang="ru-RU" dirty="0"/>
              <a:t>(эй, ты!)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7130" y="2333610"/>
            <a:ext cx="2336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anycast</a:t>
            </a:r>
            <a:endParaRPr lang="ru-RU" b="1" dirty="0"/>
          </a:p>
          <a:p>
            <a:r>
              <a:rPr lang="ru-RU" dirty="0"/>
              <a:t>(ну хоть кто-нибудь!)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0759" y="4305312"/>
            <a:ext cx="3359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broadcast</a:t>
            </a:r>
          </a:p>
          <a:p>
            <a:pPr algn="ctr"/>
            <a:r>
              <a:rPr lang="ru-RU" dirty="0"/>
              <a:t>широковещательная рассылка</a:t>
            </a:r>
          </a:p>
          <a:p>
            <a:pPr algn="ctr"/>
            <a:r>
              <a:rPr lang="ru-RU" dirty="0"/>
              <a:t>(всем! всем! всем!)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24" y="4232286"/>
            <a:ext cx="2409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multicast</a:t>
            </a:r>
            <a:endParaRPr lang="ru-RU" b="1" dirty="0"/>
          </a:p>
          <a:p>
            <a:pPr algn="ctr"/>
            <a:r>
              <a:rPr lang="ru-RU" dirty="0"/>
              <a:t>групповая рассылка</a:t>
            </a:r>
          </a:p>
          <a:p>
            <a:pPr algn="ctr"/>
            <a:r>
              <a:rPr lang="ru-RU" dirty="0"/>
              <a:t>(эй, вы!)</a:t>
            </a:r>
          </a:p>
        </p:txBody>
      </p:sp>
      <p:pic>
        <p:nvPicPr>
          <p:cNvPr id="1036" name="Picture 12" descr="http://upload.wikimedia.org/wikipedia/commons/thumb/1/1d/Multicast_vs_broadcast_illustrated.svg/500px-Multicast_vs_broadcast_illustrated.svg.png?uselang=ru"/>
          <p:cNvPicPr>
            <a:picLocks noChangeAspect="1" noChangeArrowheads="1"/>
          </p:cNvPicPr>
          <p:nvPr/>
        </p:nvPicPr>
        <p:blipFill>
          <a:blip r:embed="rId6" cstate="print"/>
          <a:srcRect t="1899" b="58211"/>
          <a:stretch>
            <a:fillRect/>
          </a:stretch>
        </p:blipFill>
        <p:spPr bwMode="auto">
          <a:xfrm>
            <a:off x="4425948" y="5489848"/>
            <a:ext cx="4308809" cy="1368152"/>
          </a:xfrm>
          <a:prstGeom prst="rect">
            <a:avLst/>
          </a:prstGeom>
          <a:noFill/>
        </p:spPr>
      </p:pic>
      <p:pic>
        <p:nvPicPr>
          <p:cNvPr id="1038" name="Picture 14" descr="http://upload.wikimedia.org/wikipedia/commons/thumb/1/1d/Multicast_vs_broadcast_illustrated.svg/500px-Multicast_vs_broadcast_illustrated.svg.png?uselang=ru"/>
          <p:cNvPicPr>
            <a:picLocks noChangeAspect="1" noChangeArrowheads="1"/>
          </p:cNvPicPr>
          <p:nvPr/>
        </p:nvPicPr>
        <p:blipFill>
          <a:blip r:embed="rId6" cstate="print"/>
          <a:srcRect t="56034" b="4077"/>
          <a:stretch>
            <a:fillRect/>
          </a:stretch>
        </p:blipFill>
        <p:spPr bwMode="auto">
          <a:xfrm>
            <a:off x="226953" y="5489882"/>
            <a:ext cx="4308809" cy="136811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9979" y="5254650"/>
            <a:ext cx="680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Снижение трафика за счет групповой рассылки: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Специальные адреса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9520" y="690525"/>
          <a:ext cx="8324962" cy="566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Специальный адрес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/>
                        <a:t>NetID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/>
                        <a:t>HostID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Пример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Адрес сети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Заданный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нули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75.</a:t>
                      </a:r>
                      <a:r>
                        <a:rPr lang="en-US" sz="2000" dirty="0"/>
                        <a:t>10</a:t>
                      </a:r>
                      <a:r>
                        <a:rPr lang="ru-RU" sz="2000" dirty="0"/>
                        <a:t>.0.0</a:t>
                      </a:r>
                      <a:r>
                        <a:rPr lang="en-US" sz="2000" dirty="0"/>
                        <a:t>/16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Прямой широковещательный адрес (всем хостам</a:t>
                      </a:r>
                      <a:r>
                        <a:rPr lang="ru-RU" sz="2000" b="1" baseline="0" dirty="0"/>
                        <a:t> в указанной сети)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Заданный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биты = 1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/>
                        <a:t>75.</a:t>
                      </a:r>
                      <a:r>
                        <a:rPr lang="en-US" sz="2000" kern="1200" dirty="0"/>
                        <a:t>10</a:t>
                      </a:r>
                      <a:r>
                        <a:rPr lang="ru-RU" sz="2000" kern="1200" dirty="0"/>
                        <a:t>.</a:t>
                      </a:r>
                      <a:r>
                        <a:rPr lang="en-US" sz="2000" kern="1200" dirty="0"/>
                        <a:t>255</a:t>
                      </a:r>
                      <a:r>
                        <a:rPr lang="ru-RU" sz="2000" kern="1200" dirty="0"/>
                        <a:t>.</a:t>
                      </a:r>
                      <a:r>
                        <a:rPr lang="en-US" sz="2000" kern="1200" dirty="0"/>
                        <a:t>255/16</a:t>
                      </a:r>
                      <a:endParaRPr lang="ru-RU" sz="2000" kern="12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Ограниченный широковещательный адрес </a:t>
                      </a:r>
                      <a:r>
                        <a:rPr lang="ru-RU" sz="2000" b="1" kern="1200" dirty="0"/>
                        <a:t>(всем хостам</a:t>
                      </a:r>
                      <a:r>
                        <a:rPr lang="ru-RU" sz="2000" b="1" kern="1200" baseline="0" dirty="0"/>
                        <a:t> в текущей сети)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биты = 1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биты = 1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255.255.255.255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Новый хост на этой сети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0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0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0.0.0.0/8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Заданный хост на этой сети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0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Заданный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0.</a:t>
                      </a:r>
                      <a:r>
                        <a:rPr lang="en-US" sz="2000" dirty="0"/>
                        <a:t>0</a:t>
                      </a:r>
                      <a:r>
                        <a:rPr lang="ru-RU" sz="2000" dirty="0"/>
                        <a:t>.121.5/8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Локальный адрес (</a:t>
                      </a:r>
                      <a:r>
                        <a:rPr lang="en-US" sz="2000" b="1" dirty="0" err="1"/>
                        <a:t>localhost</a:t>
                      </a:r>
                      <a:r>
                        <a:rPr lang="ru-RU" sz="2000" b="1" dirty="0"/>
                        <a:t>)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127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Любой</a:t>
                      </a:r>
                      <a:endParaRPr lang="ru-RU" sz="200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127.0.0.1/8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/>
                        <a:t>Конференц-связь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224.0.1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/>
                        <a:t>Любой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/>
                        <a:t>224.0.1.16/24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Локальные сети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10</a:t>
                      </a:r>
                      <a:r>
                        <a:rPr lang="ru-RU" sz="2000" dirty="0"/>
                        <a:t>.</a:t>
                      </a:r>
                      <a:r>
                        <a:rPr lang="en-US" sz="2000" dirty="0"/>
                        <a:t>x</a:t>
                      </a:r>
                      <a:r>
                        <a:rPr lang="ru-RU" sz="2000" dirty="0"/>
                        <a:t>.</a:t>
                      </a:r>
                      <a:r>
                        <a:rPr lang="en-US" sz="2000" dirty="0"/>
                        <a:t>x</a:t>
                      </a:r>
                      <a:r>
                        <a:rPr lang="ru-RU" sz="2000" dirty="0"/>
                        <a:t>.</a:t>
                      </a:r>
                      <a:r>
                        <a:rPr lang="en-US" sz="2000" dirty="0"/>
                        <a:t>x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/>
                        <a:t>Любой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10.</a:t>
                      </a:r>
                      <a:r>
                        <a:rPr lang="ru-RU" sz="2000" dirty="0"/>
                        <a:t>0</a:t>
                      </a:r>
                      <a:r>
                        <a:rPr lang="en-US" sz="2000" dirty="0"/>
                        <a:t>.</a:t>
                      </a:r>
                      <a:r>
                        <a:rPr lang="ru-RU" sz="2000" dirty="0"/>
                        <a:t>51</a:t>
                      </a:r>
                      <a:r>
                        <a:rPr lang="en-US" sz="2000" dirty="0"/>
                        <a:t>.</a:t>
                      </a:r>
                      <a:r>
                        <a:rPr lang="ru-RU" sz="2000" dirty="0"/>
                        <a:t>1</a:t>
                      </a:r>
                      <a:r>
                        <a:rPr lang="en-US" sz="2000" dirty="0"/>
                        <a:t>/8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172.16.x.x-172.31.x.x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/>
                        <a:t>Любой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172.18.0.15/16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192.168.x.x</a:t>
                      </a:r>
                      <a:endParaRPr lang="ru-RU" sz="20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/>
                        <a:t>Любой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192.168.101.1/24</a:t>
                      </a:r>
                      <a:endParaRPr lang="ru-RU" sz="20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</a:t>
            </a:r>
            <a:r>
              <a:rPr lang="en-US" dirty="0"/>
              <a:t>IP-</a:t>
            </a:r>
            <a:r>
              <a:rPr lang="ru-RU" dirty="0"/>
              <a:t>адресов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690525"/>
            <a:ext cx="8244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Статический </a:t>
            </a:r>
            <a:r>
              <a:rPr lang="en-US" sz="2000" b="1" dirty="0"/>
              <a:t>IP-</a:t>
            </a:r>
            <a:r>
              <a:rPr lang="ru-RU" sz="2000" b="1" dirty="0"/>
              <a:t>адрес </a:t>
            </a:r>
            <a:r>
              <a:rPr lang="ru-RU" sz="2000" dirty="0"/>
              <a:t>назначается пользователем в настройках устройства, либо </a:t>
            </a:r>
            <a:r>
              <a:rPr lang="ru-RU" sz="2000" dirty="0" err="1"/>
              <a:t>единоразово</a:t>
            </a:r>
            <a:r>
              <a:rPr lang="ru-RU" sz="2000" dirty="0"/>
              <a:t> назначается автоматически при подключении устройства к сети и не может быть присвоен другому устройству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2544" y="2078019"/>
            <a:ext cx="8244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Динамический </a:t>
            </a:r>
            <a:r>
              <a:rPr lang="en-US" sz="2000" b="1" dirty="0"/>
              <a:t>IP-</a:t>
            </a:r>
            <a:r>
              <a:rPr lang="ru-RU" sz="2000" b="1" dirty="0"/>
              <a:t>адрес </a:t>
            </a:r>
            <a:r>
              <a:rPr lang="ru-RU" sz="2000" dirty="0"/>
              <a:t>назначается автоматически при подключении устройства к сети и используется в течение ограниченного промежутка времени</a:t>
            </a:r>
            <a:r>
              <a:rPr lang="en-US" sz="2000" dirty="0"/>
              <a:t>.</a:t>
            </a:r>
            <a:endParaRPr lang="ru-RU" sz="2000" dirty="0"/>
          </a:p>
          <a:p>
            <a:pPr indent="361950" algn="just"/>
            <a:r>
              <a:rPr lang="en-US" sz="2000" dirty="0"/>
              <a:t>(</a:t>
            </a:r>
            <a:r>
              <a:rPr lang="ru-RU" sz="2000" dirty="0"/>
              <a:t>Для получения </a:t>
            </a:r>
            <a:r>
              <a:rPr lang="en-US" sz="2000" dirty="0"/>
              <a:t>IP-</a:t>
            </a:r>
            <a:r>
              <a:rPr lang="ru-RU" sz="2000" dirty="0"/>
              <a:t>адреса чаще всего используют  протокол </a:t>
            </a:r>
            <a:r>
              <a:rPr lang="en-US" sz="2000" b="1" dirty="0"/>
              <a:t>DHCP</a:t>
            </a:r>
            <a:r>
              <a:rPr lang="en-US" sz="2000" dirty="0"/>
              <a:t>).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9057" y="3588455"/>
            <a:ext cx="81058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Частный </a:t>
            </a:r>
            <a:r>
              <a:rPr lang="en-US" sz="2000" b="1" dirty="0"/>
              <a:t>IP-</a:t>
            </a:r>
            <a:r>
              <a:rPr lang="ru-RU" sz="2000" b="1" dirty="0"/>
              <a:t>адрес (</a:t>
            </a:r>
            <a:r>
              <a:rPr lang="ru-RU" sz="2000" b="1" dirty="0" err="1"/>
              <a:t>внутрисетевой</a:t>
            </a:r>
            <a:r>
              <a:rPr lang="ru-RU" sz="2000" b="1" dirty="0"/>
              <a:t>, «серый») </a:t>
            </a:r>
            <a:r>
              <a:rPr lang="ru-RU" sz="2000" dirty="0"/>
              <a:t>используется </a:t>
            </a:r>
            <a:r>
              <a:rPr lang="ru-RU" sz="2000" u="sng" dirty="0"/>
              <a:t>внутри</a:t>
            </a:r>
            <a:r>
              <a:rPr lang="ru-RU" sz="2000" dirty="0"/>
              <a:t> локальной сети</a:t>
            </a:r>
            <a:r>
              <a:rPr lang="en-US" sz="2000" dirty="0"/>
              <a:t>.</a:t>
            </a:r>
            <a:r>
              <a:rPr lang="ru-RU" sz="2000" b="1" dirty="0"/>
              <a:t>  </a:t>
            </a:r>
            <a:r>
              <a:rPr lang="ru-RU" sz="2000" dirty="0"/>
              <a:t>Назначение таких адресов никто не контролирует, в глобальном масштабе они могут быть неуникальны.</a:t>
            </a:r>
          </a:p>
          <a:p>
            <a:pPr indent="361950" algn="just"/>
            <a:r>
              <a:rPr lang="ru-RU" sz="2000" dirty="0"/>
              <a:t>Для выхода  в глобальную сеть хосты с частными </a:t>
            </a:r>
            <a:r>
              <a:rPr lang="en-US" sz="2000" dirty="0"/>
              <a:t>IP-</a:t>
            </a:r>
            <a:r>
              <a:rPr lang="ru-RU" sz="2000" dirty="0"/>
              <a:t>адресами могут использовать:</a:t>
            </a:r>
          </a:p>
          <a:p>
            <a:pPr indent="361950" algn="just">
              <a:buFont typeface="Arial" pitchFamily="34" charset="0"/>
              <a:buChar char="•"/>
            </a:pPr>
            <a:r>
              <a:rPr lang="ru-RU" sz="2000" dirty="0"/>
              <a:t>прокси-сервер;</a:t>
            </a:r>
          </a:p>
          <a:p>
            <a:pPr indent="361950" algn="just">
              <a:buFont typeface="Arial" pitchFamily="34" charset="0"/>
              <a:buChar char="•"/>
            </a:pPr>
            <a:r>
              <a:rPr lang="ru-RU" sz="2000" dirty="0"/>
              <a:t>маршрутизатор, поддерживающий </a:t>
            </a:r>
            <a:r>
              <a:rPr lang="en-US" sz="2000" b="1" dirty="0"/>
              <a:t>NAT</a:t>
            </a:r>
            <a:r>
              <a:rPr lang="en-US" sz="2000" dirty="0"/>
              <a:t> (Network Address Translation)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коммутации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763551"/>
            <a:ext cx="795983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spcBef>
                <a:spcPts val="600"/>
              </a:spcBef>
            </a:pPr>
            <a:r>
              <a:rPr lang="ru-RU" b="1" dirty="0"/>
              <a:t>Коммутация</a:t>
            </a:r>
            <a:r>
              <a:rPr lang="ru-RU" dirty="0"/>
              <a:t> - установление связи между абонентами сети.</a:t>
            </a:r>
          </a:p>
          <a:p>
            <a:pPr indent="355600" algn="just">
              <a:spcBef>
                <a:spcPts val="600"/>
              </a:spcBef>
            </a:pPr>
            <a:r>
              <a:rPr lang="ru-RU" dirty="0"/>
              <a:t>Одно из основных отличий современных компьютерных сетей от традиционных (телефонных, радио, телевизионных).</a:t>
            </a:r>
          </a:p>
          <a:p>
            <a:pPr indent="355600" algn="just">
              <a:spcBef>
                <a:spcPts val="600"/>
              </a:spcBef>
            </a:pPr>
            <a:endParaRPr lang="ru-RU" dirty="0"/>
          </a:p>
          <a:p>
            <a:pPr indent="355600" algn="just">
              <a:spcBef>
                <a:spcPts val="600"/>
              </a:spcBef>
            </a:pPr>
            <a:r>
              <a:rPr lang="ru-RU" dirty="0"/>
              <a:t>Основные методы:</a:t>
            </a:r>
          </a:p>
          <a:p>
            <a:pPr marL="177800" indent="-1778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коммутация каналов (телефонная сеть)</a:t>
            </a:r>
          </a:p>
          <a:p>
            <a:pPr marL="177800" indent="-1778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коммутация пакетов (компьютерная сеть)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8596" y="3611565"/>
            <a:ext cx="7923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Пакет (кадр, блок) </a:t>
            </a:r>
            <a:r>
              <a:rPr lang="ru-RU" dirty="0"/>
              <a:t>– «порция» информации, передаваемая в сети.</a:t>
            </a:r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1723986" y="4268799"/>
            <a:ext cx="5859145" cy="655955"/>
            <a:chOff x="3286" y="3955"/>
            <a:chExt cx="9227" cy="1033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3286" y="4068"/>
              <a:ext cx="7825" cy="9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294" y="4408"/>
              <a:ext cx="3507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Заголовок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Header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801" y="4408"/>
              <a:ext cx="571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Данные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Data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441" y="3955"/>
              <a:ext cx="238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Пакет (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8595" y="5327676"/>
            <a:ext cx="7923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Коммутатор </a:t>
            </a:r>
            <a:r>
              <a:rPr lang="ru-RU" dirty="0"/>
              <a:t>– промежуточное устройство (узел сети), которое передает данные другим узлам. Задача коммутатора – передать данные от одного узла до другого.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IP-</a:t>
            </a:r>
            <a:r>
              <a:rPr lang="ru-RU" dirty="0"/>
              <a:t>адресация версии 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9057" y="101914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Адресное пространство</a:t>
            </a:r>
            <a:r>
              <a:rPr lang="ru-RU" sz="2000" dirty="0"/>
              <a:t>:</a:t>
            </a:r>
          </a:p>
          <a:p>
            <a:pPr indent="355600" algn="just"/>
            <a:r>
              <a:rPr lang="en-US" sz="2000" dirty="0"/>
              <a:t>IPv6</a:t>
            </a:r>
            <a:r>
              <a:rPr lang="ru-RU" sz="2000" dirty="0"/>
              <a:t> состоит из </a:t>
            </a:r>
            <a:r>
              <a:rPr lang="en-US" sz="2000" dirty="0"/>
              <a:t>16</a:t>
            </a:r>
            <a:r>
              <a:rPr lang="ru-RU" sz="2000" dirty="0"/>
              <a:t> байт (</a:t>
            </a:r>
            <a:r>
              <a:rPr lang="en-US" sz="2000" dirty="0"/>
              <a:t>128</a:t>
            </a:r>
            <a:r>
              <a:rPr lang="ru-RU" sz="2000" dirty="0"/>
              <a:t> бит). Максимальное число адресов составляет </a:t>
            </a:r>
            <a:r>
              <a:rPr lang="en-US" sz="2000" dirty="0"/>
              <a:t>2</a:t>
            </a:r>
            <a:r>
              <a:rPr lang="en-US" sz="2000" baseline="30000" dirty="0"/>
              <a:t>128</a:t>
            </a:r>
            <a:r>
              <a:rPr lang="en-US" sz="2000" dirty="0"/>
              <a:t> = 3,4*10</a:t>
            </a:r>
            <a:r>
              <a:rPr lang="en-US" sz="2000" baseline="30000" dirty="0"/>
              <a:t>38 </a:t>
            </a:r>
            <a:r>
              <a:rPr lang="ru-RU" sz="2000" dirty="0"/>
              <a:t>или около 5*10</a:t>
            </a:r>
            <a:r>
              <a:rPr lang="ru-RU" sz="2000" baseline="30000" dirty="0"/>
              <a:t>28</a:t>
            </a:r>
            <a:r>
              <a:rPr lang="ru-RU" sz="2000" dirty="0"/>
              <a:t> на каждого жителя Земли. Но как и в </a:t>
            </a:r>
            <a:r>
              <a:rPr lang="en-US" sz="2000" dirty="0"/>
              <a:t>IPv4 </a:t>
            </a:r>
            <a:r>
              <a:rPr lang="ru-RU" sz="2000" dirty="0"/>
              <a:t>не все возможные адреса можно использовать.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031" y="2516175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Способ представления</a:t>
            </a:r>
            <a:r>
              <a:rPr lang="ru-RU" sz="2000" dirty="0"/>
              <a:t>:</a:t>
            </a:r>
          </a:p>
          <a:p>
            <a:pPr marL="361950" lvl="0" algn="just"/>
            <a:r>
              <a:rPr lang="ru-RU" sz="2000" i="1" dirty="0"/>
              <a:t>Предпочтительная</a:t>
            </a:r>
            <a:r>
              <a:rPr lang="ru-RU" sz="2000" dirty="0"/>
              <a:t> форма (шестнадцатеричная система счисления с двоеточием) </a:t>
            </a:r>
          </a:p>
          <a:p>
            <a:pPr marL="361950" lvl="0" algn="ctr"/>
            <a:r>
              <a:rPr lang="ru-RU" sz="2000" dirty="0"/>
              <a:t>FEDC:BA98:7654:3210:FEDC:BA98:7654:3210.</a:t>
            </a:r>
          </a:p>
          <a:p>
            <a:pPr marL="361950" lvl="0" algn="just"/>
            <a:r>
              <a:rPr lang="ru-RU" sz="2000" i="1" dirty="0"/>
              <a:t>Сжатая</a:t>
            </a:r>
            <a:r>
              <a:rPr lang="ru-RU" sz="2000" dirty="0"/>
              <a:t> форма – запись длительной последовательности "0" путем введения двойного двоеточия. Двойное двоеточие допускается использовать только в одном месте адреса. </a:t>
            </a:r>
          </a:p>
          <a:p>
            <a:pPr marL="361950" lvl="0" algn="ctr"/>
            <a:r>
              <a:rPr lang="ru-RU" sz="2000" dirty="0"/>
              <a:t>1080:0000:0000:0000:0008:0800:200C:417A =</a:t>
            </a:r>
            <a:r>
              <a:rPr lang="en-US" sz="2000" dirty="0"/>
              <a:t>&gt; </a:t>
            </a:r>
            <a:r>
              <a:rPr lang="ru-RU" sz="2000" dirty="0"/>
              <a:t>1080::8:800:200C:417A</a:t>
            </a:r>
          </a:p>
          <a:p>
            <a:pPr marL="361950" lvl="0" algn="ctr"/>
            <a:r>
              <a:rPr lang="ru-RU" sz="2000" dirty="0"/>
              <a:t>1::</a:t>
            </a:r>
            <a:r>
              <a:rPr lang="en-US" sz="2000" dirty="0"/>
              <a:t>F56::8:801:20D =&gt; ?</a:t>
            </a:r>
            <a:r>
              <a:rPr lang="ru-RU" sz="2000" dirty="0"/>
              <a:t>??</a:t>
            </a:r>
          </a:p>
          <a:p>
            <a:pPr marL="361950" algn="just"/>
            <a:r>
              <a:rPr lang="ru-RU" sz="2000" i="1" dirty="0"/>
              <a:t>Смешанная</a:t>
            </a:r>
            <a:r>
              <a:rPr lang="ru-RU" sz="2000" dirty="0"/>
              <a:t> форма – шесть старших чисел (96 бит) записываются в сжатой форме, а младшие числа (32 бита) представляются в виде, принятом в IPv4. </a:t>
            </a:r>
          </a:p>
          <a:p>
            <a:pPr marL="361950" algn="ctr"/>
            <a:r>
              <a:rPr lang="ru-RU" sz="2000" dirty="0"/>
              <a:t>0:0:0:0:0:0:</a:t>
            </a:r>
            <a:r>
              <a:rPr lang="en-US" sz="2000" dirty="0"/>
              <a:t>D:</a:t>
            </a:r>
            <a:r>
              <a:rPr lang="ru-RU" sz="2000" dirty="0"/>
              <a:t>1</a:t>
            </a:r>
            <a:r>
              <a:rPr lang="en-US" sz="2000" dirty="0"/>
              <a:t>:44:</a:t>
            </a:r>
            <a:r>
              <a:rPr lang="ru-RU" sz="2000" dirty="0"/>
              <a:t>3 =</a:t>
            </a:r>
            <a:r>
              <a:rPr lang="en-US" sz="2000" dirty="0"/>
              <a:t>&gt;</a:t>
            </a:r>
            <a:r>
              <a:rPr lang="ru-RU" sz="2000" dirty="0"/>
              <a:t> ::</a:t>
            </a:r>
            <a:r>
              <a:rPr lang="en-US" sz="2000" dirty="0"/>
              <a:t>D:</a:t>
            </a:r>
            <a:r>
              <a:rPr lang="ru-RU" sz="2000" dirty="0"/>
              <a:t>1</a:t>
            </a:r>
            <a:r>
              <a:rPr lang="en-US" sz="2000" dirty="0"/>
              <a:t>:0.68.0.3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3548" y="617499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Стандарт протокола </a:t>
            </a:r>
            <a:r>
              <a:rPr lang="ru-RU" sz="2000" b="1" dirty="0"/>
              <a:t>RFC 2460</a:t>
            </a:r>
            <a:r>
              <a:rPr lang="en-US" sz="2000" b="1" dirty="0"/>
              <a:t> (1996</a:t>
            </a:r>
            <a:r>
              <a:rPr lang="ru-RU" sz="2000" b="1" dirty="0"/>
              <a:t>г.)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</a:t>
            </a:r>
            <a:r>
              <a:rPr lang="en-US" dirty="0" err="1"/>
              <a:t>IPv</a:t>
            </a:r>
            <a:r>
              <a:rPr lang="ru-RU" dirty="0"/>
              <a:t>6</a:t>
            </a:r>
            <a:r>
              <a:rPr lang="en-US" dirty="0"/>
              <a:t>-</a:t>
            </a:r>
            <a:r>
              <a:rPr lang="ru-RU" dirty="0"/>
              <a:t>адресов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150471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Индивидуальный адрес </a:t>
            </a:r>
            <a:r>
              <a:rPr lang="ru-RU" sz="2000" dirty="0"/>
              <a:t>(один узел)</a:t>
            </a:r>
            <a:r>
              <a:rPr lang="en-US" sz="2000" dirty="0"/>
              <a:t> </a:t>
            </a:r>
            <a:r>
              <a:rPr lang="ru-RU" sz="2000" dirty="0"/>
              <a:t>имеет иерархическую структуру: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570" y="2041506"/>
            <a:ext cx="63205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110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2041506"/>
            <a:ext cx="155872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регистрация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6349" y="2041499"/>
            <a:ext cx="1424007" cy="398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поставщик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0357" y="2041506"/>
            <a:ext cx="1387494" cy="399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абонент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851" y="2041499"/>
            <a:ext cx="1131903" cy="398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подсеть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9754" y="2041506"/>
            <a:ext cx="18066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узел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65109" y="3465513"/>
          <a:ext cx="7923321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38">
                <a:tc>
                  <a:txBody>
                    <a:bodyPr/>
                    <a:lstStyle/>
                    <a:p>
                      <a:r>
                        <a:rPr lang="ru-RU" sz="2000" dirty="0"/>
                        <a:t>::/128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«этот хост этой сети», аналог 0.0.0.0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38">
                <a:tc>
                  <a:txBody>
                    <a:bodyPr/>
                    <a:lstStyle/>
                    <a:p>
                      <a:r>
                        <a:rPr lang="ru-RU" sz="2000" dirty="0"/>
                        <a:t>::1/128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loopback</a:t>
                      </a:r>
                      <a:r>
                        <a:rPr lang="ru-RU" sz="2000" dirty="0"/>
                        <a:t>,</a:t>
                      </a:r>
                      <a:r>
                        <a:rPr lang="ru-RU" sz="2000" baseline="0" dirty="0"/>
                        <a:t> аналог 127.</a:t>
                      </a:r>
                      <a:r>
                        <a:rPr lang="en-US" sz="2000" baseline="0" dirty="0"/>
                        <a:t>0.0.1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38">
                <a:tc>
                  <a:txBody>
                    <a:bodyPr/>
                    <a:lstStyle/>
                    <a:p>
                      <a:r>
                        <a:rPr lang="en-US" sz="2000" dirty="0"/>
                        <a:t>::</a:t>
                      </a:r>
                      <a:r>
                        <a:rPr lang="en-US" sz="2000" dirty="0" err="1"/>
                        <a:t>ffff:xx.xx.xx.xx</a:t>
                      </a:r>
                      <a:r>
                        <a:rPr lang="en-US" sz="2000" dirty="0"/>
                        <a:t>/96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адрес IPv4, отображенный на IPv6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38">
                <a:tc>
                  <a:txBody>
                    <a:bodyPr/>
                    <a:lstStyle/>
                    <a:p>
                      <a:r>
                        <a:rPr lang="en-US" sz="2000" dirty="0"/>
                        <a:t>fe80:: - </a:t>
                      </a:r>
                      <a:r>
                        <a:rPr lang="en-US" sz="2000" dirty="0" err="1"/>
                        <a:t>febf</a:t>
                      </a:r>
                      <a:r>
                        <a:rPr lang="en-US" sz="2000" dirty="0"/>
                        <a:t>::/10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link-local (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Адрес местной линии</a:t>
                      </a:r>
                      <a:r>
                        <a:rPr lang="en-US" sz="2000" dirty="0"/>
                        <a:t>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fec0:: - </a:t>
                      </a:r>
                      <a:r>
                        <a:rPr lang="en-US" sz="2000" dirty="0" err="1"/>
                        <a:t>feff</a:t>
                      </a:r>
                      <a:r>
                        <a:rPr lang="en-US" sz="2000" dirty="0"/>
                        <a:t>::/10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site-local (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Местный адрес сайта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устарел</a:t>
                      </a:r>
                      <a:r>
                        <a:rPr lang="en-US" sz="2000" dirty="0"/>
                        <a:t>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fc00::</a:t>
                      </a:r>
                      <a:r>
                        <a:rPr lang="ru-RU" sz="2000" dirty="0"/>
                        <a:t>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Unique Local </a:t>
                      </a:r>
                      <a:r>
                        <a:rPr lang="en-US" sz="2000" dirty="0" err="1"/>
                        <a:t>Unicast</a:t>
                      </a:r>
                      <a:r>
                        <a:rPr lang="ru-RU" sz="2000" dirty="0"/>
                        <a:t> (вместо </a:t>
                      </a:r>
                      <a:r>
                        <a:rPr lang="en-US" sz="2000" dirty="0"/>
                        <a:t>site-local</a:t>
                      </a:r>
                      <a:r>
                        <a:rPr lang="ru-RU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46031" y="65401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Префикс</a:t>
            </a:r>
            <a:r>
              <a:rPr lang="ru-RU" sz="2000" dirty="0"/>
              <a:t> – начало адреса, определяющее тип пакета. Длина префикса записывается после адреса через / (как маска в </a:t>
            </a:r>
            <a:r>
              <a:rPr lang="en-US" sz="2000" dirty="0"/>
              <a:t>IPv4)</a:t>
            </a:r>
            <a:r>
              <a:rPr lang="ru-RU" sz="2000" dirty="0"/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8596" y="2881305"/>
            <a:ext cx="78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/>
              <a:t>Специальные адреса:</a:t>
            </a:r>
            <a:endParaRPr lang="ru-RU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MAC-</a:t>
            </a:r>
            <a:r>
              <a:rPr lang="ru-RU" dirty="0"/>
              <a:t>адрес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52</a:t>
            </a:fld>
            <a:endParaRPr lang="ru-RU"/>
          </a:p>
        </p:txBody>
      </p:sp>
      <p:grpSp>
        <p:nvGrpSpPr>
          <p:cNvPr id="3" name="Группа 17"/>
          <p:cNvGrpSpPr/>
          <p:nvPr/>
        </p:nvGrpSpPr>
        <p:grpSpPr>
          <a:xfrm>
            <a:off x="1030239" y="2662227"/>
            <a:ext cx="7200800" cy="1449452"/>
            <a:chOff x="1007604" y="1448780"/>
            <a:chExt cx="7200800" cy="14494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07604" y="1808820"/>
              <a:ext cx="54006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ysClr val="windowText" lastClr="000000"/>
                  </a:solidFill>
                </a:rPr>
                <a:t>I/G</a:t>
              </a:r>
              <a:endParaRPr lang="ru-RU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1808820"/>
              <a:ext cx="54006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2000" dirty="0">
                  <a:solidFill>
                    <a:sysClr val="windowText" lastClr="000000"/>
                  </a:solidFill>
                </a:rPr>
                <a:t>U/G</a:t>
              </a:r>
              <a:endParaRPr lang="ru-RU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087724" y="1808820"/>
              <a:ext cx="306034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OUI (</a:t>
              </a:r>
              <a:r>
                <a:rPr lang="ru-RU" sz="2000" dirty="0">
                  <a:solidFill>
                    <a:schemeClr val="tx1"/>
                  </a:solidFill>
                </a:rPr>
                <a:t>идентификатор)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48064" y="1808820"/>
              <a:ext cx="306034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OUA </a:t>
              </a:r>
              <a:r>
                <a:rPr lang="ru-RU" sz="2000" dirty="0">
                  <a:solidFill>
                    <a:schemeClr val="tx1"/>
                  </a:solidFill>
                </a:rPr>
                <a:t>(сетевой адрес)</a:t>
              </a:r>
            </a:p>
          </p:txBody>
        </p:sp>
        <p:sp>
          <p:nvSpPr>
            <p:cNvPr id="9" name="Правая фигурная скобка 8"/>
            <p:cNvSpPr/>
            <p:nvPr/>
          </p:nvSpPr>
          <p:spPr>
            <a:xfrm rot="5400000">
              <a:off x="5022050" y="-621450"/>
              <a:ext cx="252028" cy="6120680"/>
            </a:xfrm>
            <a:prstGeom prst="rightBrace">
              <a:avLst>
                <a:gd name="adj1" fmla="val 3772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2528900"/>
              <a:ext cx="22322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UAA (</a:t>
              </a:r>
              <a:r>
                <a:rPr lang="ru-RU" dirty="0"/>
                <a:t>46 бит</a:t>
              </a:r>
              <a:r>
                <a:rPr lang="en-US" dirty="0"/>
                <a:t>)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7604" y="1448780"/>
              <a:ext cx="5400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/>
                <a:t>1 </a:t>
              </a:r>
              <a:r>
                <a:rPr lang="ru-RU" dirty="0"/>
                <a:t>бит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664" y="1448780"/>
              <a:ext cx="5400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/>
                <a:t>1 </a:t>
              </a:r>
              <a:r>
                <a:rPr lang="ru-RU" dirty="0"/>
                <a:t>бит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848" y="1448780"/>
              <a:ext cx="864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dirty="0"/>
                <a:t>22</a:t>
              </a:r>
              <a:r>
                <a:rPr lang="en-US" dirty="0"/>
                <a:t> </a:t>
              </a:r>
              <a:r>
                <a:rPr lang="ru-RU" dirty="0"/>
                <a:t>бита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448780"/>
              <a:ext cx="864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dirty="0"/>
                <a:t>24</a:t>
              </a:r>
              <a:r>
                <a:rPr lang="en-US" dirty="0"/>
                <a:t> </a:t>
              </a:r>
              <a:r>
                <a:rPr lang="ru-RU" dirty="0"/>
                <a:t>бита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9057" y="617499"/>
            <a:ext cx="820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Каждое сетевое устройство имеет </a:t>
            </a:r>
            <a:r>
              <a:rPr lang="en-US" sz="2000" b="1" dirty="0"/>
              <a:t>MAC-</a:t>
            </a:r>
            <a:r>
              <a:rPr lang="ru-RU" sz="2000" b="1" dirty="0"/>
              <a:t>адрес</a:t>
            </a:r>
            <a:r>
              <a:rPr lang="ru-RU" sz="2000" dirty="0"/>
              <a:t>, назначаемый производителем («вшитый»).</a:t>
            </a:r>
          </a:p>
          <a:p>
            <a:pPr algn="just"/>
            <a:r>
              <a:rPr lang="ru-RU" sz="2000" dirty="0"/>
              <a:t>Содержит 6 байт (48 бит), записывается в 16-ричном виде:</a:t>
            </a:r>
          </a:p>
          <a:p>
            <a:pPr algn="ctr"/>
            <a:r>
              <a:rPr lang="ru-RU" sz="2400" dirty="0">
                <a:cs typeface="Courier New" pitchFamily="49" charset="0"/>
              </a:rPr>
              <a:t>00-1</a:t>
            </a:r>
            <a:r>
              <a:rPr lang="en-GB" sz="2400" dirty="0">
                <a:cs typeface="Courier New" pitchFamily="49" charset="0"/>
              </a:rPr>
              <a:t>D-60-74-8B-E8</a:t>
            </a:r>
            <a:endParaRPr lang="ru-RU" sz="2400" dirty="0"/>
          </a:p>
          <a:p>
            <a:pPr algn="just"/>
            <a:r>
              <a:rPr lang="ru-RU" sz="2000" dirty="0"/>
              <a:t>Строго уникален, но не позволяет найти хост в глобальной сети, зато указывает на производителя. Используется в пределах локальной сети.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031" y="4049721"/>
            <a:ext cx="8244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OUA</a:t>
            </a:r>
            <a:r>
              <a:rPr lang="ru-RU" dirty="0"/>
              <a:t> (</a:t>
            </a:r>
            <a:r>
              <a:rPr lang="ru-RU" dirty="0" err="1"/>
              <a:t>Organizationally</a:t>
            </a:r>
            <a:r>
              <a:rPr lang="ru-RU" dirty="0"/>
              <a:t> </a:t>
            </a:r>
            <a:r>
              <a:rPr lang="ru-RU" dirty="0" err="1"/>
              <a:t>Unique</a:t>
            </a:r>
            <a:r>
              <a:rPr lang="ru-RU" dirty="0"/>
              <a:t> </a:t>
            </a:r>
            <a:r>
              <a:rPr lang="ru-RU" dirty="0" err="1"/>
              <a:t>Address</a:t>
            </a:r>
            <a:r>
              <a:rPr lang="ru-RU" dirty="0"/>
              <a:t>) – уникальный адрес карты для данного производителя.</a:t>
            </a:r>
          </a:p>
          <a:p>
            <a:pPr algn="just"/>
            <a:r>
              <a:rPr lang="ru-RU" b="1" dirty="0"/>
              <a:t>OUI</a:t>
            </a:r>
            <a:r>
              <a:rPr lang="ru-RU" dirty="0"/>
              <a:t> (</a:t>
            </a:r>
            <a:r>
              <a:rPr lang="ru-RU" dirty="0" err="1"/>
              <a:t>Organizationally</a:t>
            </a:r>
            <a:r>
              <a:rPr lang="ru-RU" dirty="0"/>
              <a:t> </a:t>
            </a:r>
            <a:r>
              <a:rPr lang="ru-RU" dirty="0" err="1"/>
              <a:t>Unique</a:t>
            </a:r>
            <a:r>
              <a:rPr lang="ru-RU" dirty="0"/>
              <a:t> </a:t>
            </a:r>
            <a:r>
              <a:rPr lang="ru-RU" dirty="0" err="1"/>
              <a:t>Identifier</a:t>
            </a:r>
            <a:r>
              <a:rPr lang="ru-RU" dirty="0"/>
              <a:t>) – идентификатор производителя. Назначается организацией IEEE.</a:t>
            </a:r>
          </a:p>
          <a:p>
            <a:pPr algn="just"/>
            <a:r>
              <a:rPr lang="ru-RU" b="1" dirty="0"/>
              <a:t>I/G</a:t>
            </a:r>
            <a:r>
              <a:rPr lang="ru-RU" dirty="0"/>
              <a:t> (</a:t>
            </a:r>
            <a:r>
              <a:rPr lang="ru-RU" dirty="0" err="1"/>
              <a:t>Individual</a:t>
            </a:r>
            <a:r>
              <a:rPr lang="ru-RU" dirty="0"/>
              <a:t>/</a:t>
            </a:r>
            <a:r>
              <a:rPr lang="ru-RU" dirty="0" err="1"/>
              <a:t>Group</a:t>
            </a:r>
            <a:r>
              <a:rPr lang="ru-RU" dirty="0"/>
              <a:t>) указывает на тип адреса (0 - индивидуальный, 1 - групповой).</a:t>
            </a:r>
          </a:p>
          <a:p>
            <a:pPr algn="just"/>
            <a:r>
              <a:rPr lang="ru-RU" b="1" dirty="0"/>
              <a:t>U/L</a:t>
            </a:r>
            <a:r>
              <a:rPr lang="ru-RU" dirty="0"/>
              <a:t> (</a:t>
            </a:r>
            <a:r>
              <a:rPr lang="ru-RU" dirty="0" err="1"/>
              <a:t>Universal</a:t>
            </a:r>
            <a:r>
              <a:rPr lang="ru-RU" dirty="0"/>
              <a:t>/</a:t>
            </a:r>
            <a:r>
              <a:rPr lang="ru-RU" dirty="0" err="1"/>
              <a:t>Local</a:t>
            </a:r>
            <a:r>
              <a:rPr lang="ru-RU" dirty="0"/>
              <a:t>) - определяет, как был присвоен адрес. Обычно = 0. 1 означает, что адрес задан администратором локальной сети («</a:t>
            </a:r>
            <a:r>
              <a:rPr lang="ru-RU" dirty="0" err="1"/>
              <a:t>перепрошит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или назначен через драйвер).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</a:t>
            </a:r>
            <a:r>
              <a:rPr lang="en-US" dirty="0"/>
              <a:t>MAC-</a:t>
            </a:r>
            <a:r>
              <a:rPr lang="ru-RU" dirty="0"/>
              <a:t>адресом в </a:t>
            </a:r>
            <a:r>
              <a:rPr lang="en-US" dirty="0"/>
              <a:t>Windows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3466" y="1092168"/>
            <a:ext cx="8580555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getmac</a:t>
            </a:r>
            <a:endParaRPr lang="en-GB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Физический адрес    Имя транспорта</a:t>
            </a:r>
          </a:p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=================== ==========================================================</a:t>
            </a:r>
          </a:p>
          <a:p>
            <a:r>
              <a:rPr lang="ru-RU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00-1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D-60-74-8B-E8   \Device\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Tcpip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_{FDDB29EF-C5A1-4CDC-A665-C8D9BD639DA8}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08-00-27-00-48-68   \Device\</a:t>
            </a:r>
            <a:r>
              <a:rPr lang="en-GB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Tcpip</a:t>
            </a:r>
            <a:r>
              <a:rPr lang="en-GB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_{429B1394-0396-4FEB-A6C8-D5D5E5223F56}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031" y="727038"/>
            <a:ext cx="351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Через командную строку - </a:t>
            </a:r>
            <a:r>
              <a:rPr lang="en-US" b="1" dirty="0" err="1"/>
              <a:t>getmac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2544" y="2771766"/>
            <a:ext cx="456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Назначить </a:t>
            </a:r>
            <a:r>
              <a:rPr lang="en-US" dirty="0"/>
              <a:t>MAC-</a:t>
            </a:r>
            <a:r>
              <a:rPr lang="ru-RU" dirty="0"/>
              <a:t>адрес можно через диспетчер устройств, в свойствах сетевой карты – вкладка «Дополнительно», свойство «Сетевой адрес».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182" y="2516174"/>
            <a:ext cx="3534520" cy="408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38" y="252369"/>
            <a:ext cx="5403924" cy="638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ru-RU" dirty="0" err="1"/>
              <a:t>доме</a:t>
            </a:r>
            <a:r>
              <a:rPr lang="ru-RU" dirty="0" err="1">
                <a:latin typeface="Calibri"/>
                <a:cs typeface="Calibri"/>
              </a:rPr>
              <a:t>́</a:t>
            </a:r>
            <a:r>
              <a:rPr lang="ru-RU" dirty="0" err="1"/>
              <a:t>нных</a:t>
            </a:r>
            <a:r>
              <a:rPr lang="ru-RU" dirty="0"/>
              <a:t> имен </a:t>
            </a:r>
            <a:r>
              <a:rPr lang="en-US" dirty="0"/>
              <a:t>(DNS)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6031" y="65401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Domain Name System </a:t>
            </a:r>
            <a:r>
              <a:rPr lang="ru-RU" sz="2000" dirty="0"/>
              <a:t>позволяет вместо числовых </a:t>
            </a:r>
            <a:r>
              <a:rPr lang="en-US" sz="2000" dirty="0"/>
              <a:t>IP-</a:t>
            </a:r>
            <a:r>
              <a:rPr lang="ru-RU" sz="2000" dirty="0"/>
              <a:t>адресов использовать более понятные человеку символьные имена.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114272"/>
            <a:ext cx="18066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sagmu.ru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355812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yandex.ru</a:t>
            </a:r>
            <a:endParaRPr lang="ru-RU" dirty="0"/>
          </a:p>
        </p:txBody>
      </p:sp>
      <p:sp>
        <p:nvSpPr>
          <p:cNvPr id="117" name="TextBox 116"/>
          <p:cNvSpPr txBox="1"/>
          <p:nvPr/>
        </p:nvSpPr>
        <p:spPr>
          <a:xfrm>
            <a:off x="4572000" y="2195572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semenychev.ru</a:t>
            </a:r>
            <a:endParaRPr lang="ru-RU" dirty="0"/>
          </a:p>
        </p:txBody>
      </p:sp>
      <p:sp>
        <p:nvSpPr>
          <p:cNvPr id="177" name="TextBox 176"/>
          <p:cNvSpPr txBox="1"/>
          <p:nvPr/>
        </p:nvSpPr>
        <p:spPr>
          <a:xfrm>
            <a:off x="2699792" y="2339588"/>
            <a:ext cx="15481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46.20.71.169 </a:t>
            </a:r>
            <a:endParaRPr lang="ru-RU" dirty="0"/>
          </a:p>
        </p:txBody>
      </p:sp>
      <p:cxnSp>
        <p:nvCxnSpPr>
          <p:cNvPr id="179" name="Прямая соединительная линия 178"/>
          <p:cNvCxnSpPr>
            <a:stCxn id="7" idx="3"/>
            <a:endCxn id="177" idx="1"/>
          </p:cNvCxnSpPr>
          <p:nvPr/>
        </p:nvCxnSpPr>
        <p:spPr>
          <a:xfrm>
            <a:off x="2274236" y="2298938"/>
            <a:ext cx="425556" cy="225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572000" y="2663624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globmedia.ru</a:t>
            </a:r>
            <a:endParaRPr lang="ru-RU" dirty="0"/>
          </a:p>
        </p:txBody>
      </p:sp>
      <p:sp>
        <p:nvSpPr>
          <p:cNvPr id="181" name="TextBox 180"/>
          <p:cNvSpPr txBox="1"/>
          <p:nvPr/>
        </p:nvSpPr>
        <p:spPr>
          <a:xfrm>
            <a:off x="4572000" y="3095672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www.uprava.net</a:t>
            </a:r>
            <a:endParaRPr lang="ru-RU" dirty="0"/>
          </a:p>
        </p:txBody>
      </p:sp>
      <p:sp>
        <p:nvSpPr>
          <p:cNvPr id="182" name="TextBox 181"/>
          <p:cNvSpPr txBox="1"/>
          <p:nvPr/>
        </p:nvSpPr>
        <p:spPr>
          <a:xfrm>
            <a:off x="7308304" y="2744924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80.249.164.74</a:t>
            </a:r>
          </a:p>
        </p:txBody>
      </p:sp>
      <p:cxnSp>
        <p:nvCxnSpPr>
          <p:cNvPr id="184" name="Прямая соединительная линия 183"/>
          <p:cNvCxnSpPr>
            <a:stCxn id="117" idx="3"/>
            <a:endCxn id="182" idx="1"/>
          </p:cNvCxnSpPr>
          <p:nvPr/>
        </p:nvCxnSpPr>
        <p:spPr>
          <a:xfrm>
            <a:off x="6444208" y="2380238"/>
            <a:ext cx="864096" cy="549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>
            <a:stCxn id="180" idx="3"/>
            <a:endCxn id="182" idx="1"/>
          </p:cNvCxnSpPr>
          <p:nvPr/>
        </p:nvCxnSpPr>
        <p:spPr>
          <a:xfrm>
            <a:off x="6444208" y="2848290"/>
            <a:ext cx="864096" cy="81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>
            <a:stCxn id="181" idx="3"/>
            <a:endCxn id="182" idx="1"/>
          </p:cNvCxnSpPr>
          <p:nvPr/>
        </p:nvCxnSpPr>
        <p:spPr>
          <a:xfrm flipV="1">
            <a:off x="6444208" y="2929590"/>
            <a:ext cx="864096" cy="350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67544" y="3158388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moodle.sagmu.ru</a:t>
            </a:r>
            <a:endParaRPr lang="ru-RU" dirty="0"/>
          </a:p>
        </p:txBody>
      </p:sp>
      <p:sp>
        <p:nvSpPr>
          <p:cNvPr id="191" name="TextBox 190"/>
          <p:cNvSpPr txBox="1"/>
          <p:nvPr/>
        </p:nvSpPr>
        <p:spPr>
          <a:xfrm>
            <a:off x="2663788" y="3158388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46.20.71.172 </a:t>
            </a:r>
            <a:endParaRPr lang="ru-RU" dirty="0"/>
          </a:p>
        </p:txBody>
      </p:sp>
      <p:cxnSp>
        <p:nvCxnSpPr>
          <p:cNvPr id="192" name="Прямая соединительная линия 191"/>
          <p:cNvCxnSpPr>
            <a:stCxn id="190" idx="3"/>
            <a:endCxn id="191" idx="1"/>
          </p:cNvCxnSpPr>
          <p:nvPr/>
        </p:nvCxnSpPr>
        <p:spPr>
          <a:xfrm>
            <a:off x="2339752" y="3343054"/>
            <a:ext cx="324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67544" y="2555612"/>
            <a:ext cx="18362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ns.sagmu.ru</a:t>
            </a:r>
            <a:endParaRPr lang="ru-RU" dirty="0"/>
          </a:p>
        </p:txBody>
      </p:sp>
      <p:sp>
        <p:nvSpPr>
          <p:cNvPr id="216" name="TextBox 215"/>
          <p:cNvSpPr txBox="1"/>
          <p:nvPr/>
        </p:nvSpPr>
        <p:spPr>
          <a:xfrm>
            <a:off x="467544" y="3743744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isu.smim.ru</a:t>
            </a:r>
            <a:endParaRPr lang="ru-RU" dirty="0"/>
          </a:p>
        </p:txBody>
      </p:sp>
      <p:sp>
        <p:nvSpPr>
          <p:cNvPr id="217" name="TextBox 216"/>
          <p:cNvSpPr txBox="1"/>
          <p:nvPr/>
        </p:nvSpPr>
        <p:spPr>
          <a:xfrm>
            <a:off x="2663788" y="3743744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80.249.164.74</a:t>
            </a:r>
          </a:p>
        </p:txBody>
      </p:sp>
      <p:cxnSp>
        <p:nvCxnSpPr>
          <p:cNvPr id="218" name="Прямая соединительная линия 217"/>
          <p:cNvCxnSpPr>
            <a:stCxn id="216" idx="3"/>
            <a:endCxn id="217" idx="1"/>
          </p:cNvCxnSpPr>
          <p:nvPr/>
        </p:nvCxnSpPr>
        <p:spPr>
          <a:xfrm>
            <a:off x="2339752" y="3928410"/>
            <a:ext cx="324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>
            <a:stCxn id="215" idx="3"/>
            <a:endCxn id="177" idx="1"/>
          </p:cNvCxnSpPr>
          <p:nvPr/>
        </p:nvCxnSpPr>
        <p:spPr>
          <a:xfrm flipV="1">
            <a:off x="2303748" y="2524254"/>
            <a:ext cx="39604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4572000" y="3563724"/>
            <a:ext cx="19082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...</a:t>
            </a:r>
            <a:endParaRPr lang="ru-RU" dirty="0"/>
          </a:p>
        </p:txBody>
      </p:sp>
      <p:cxnSp>
        <p:nvCxnSpPr>
          <p:cNvPr id="232" name="Прямая соединительная линия 231"/>
          <p:cNvCxnSpPr>
            <a:stCxn id="231" idx="3"/>
            <a:endCxn id="182" idx="1"/>
          </p:cNvCxnSpPr>
          <p:nvPr/>
        </p:nvCxnSpPr>
        <p:spPr>
          <a:xfrm flipV="1">
            <a:off x="6480212" y="2929590"/>
            <a:ext cx="828092" cy="81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580112" y="4752528"/>
            <a:ext cx="1692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213.180.193.11</a:t>
            </a:r>
            <a:endParaRPr lang="ru-RU" dirty="0"/>
          </a:p>
        </p:txBody>
      </p:sp>
      <p:sp>
        <p:nvSpPr>
          <p:cNvPr id="242" name="TextBox 241"/>
          <p:cNvSpPr txBox="1"/>
          <p:nvPr/>
        </p:nvSpPr>
        <p:spPr>
          <a:xfrm>
            <a:off x="5580112" y="4212468"/>
            <a:ext cx="1692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93.158.134.11</a:t>
            </a:r>
            <a:endParaRPr lang="ru-RU" dirty="0"/>
          </a:p>
        </p:txBody>
      </p:sp>
      <p:sp>
        <p:nvSpPr>
          <p:cNvPr id="243" name="TextBox 242"/>
          <p:cNvSpPr txBox="1"/>
          <p:nvPr/>
        </p:nvSpPr>
        <p:spPr>
          <a:xfrm>
            <a:off x="5580112" y="525658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213.180.204.11</a:t>
            </a:r>
            <a:endParaRPr lang="ru-RU" dirty="0"/>
          </a:p>
        </p:txBody>
      </p:sp>
      <p:sp>
        <p:nvSpPr>
          <p:cNvPr id="244" name="TextBox 243"/>
          <p:cNvSpPr txBox="1"/>
          <p:nvPr/>
        </p:nvSpPr>
        <p:spPr>
          <a:xfrm>
            <a:off x="1979712" y="5327920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ya.ru</a:t>
            </a:r>
            <a:endParaRPr lang="ru-RU" dirty="0"/>
          </a:p>
        </p:txBody>
      </p:sp>
      <p:cxnSp>
        <p:nvCxnSpPr>
          <p:cNvPr id="245" name="Прямая соединительная линия 244"/>
          <p:cNvCxnSpPr>
            <a:stCxn id="301" idx="6"/>
            <a:endCxn id="242" idx="1"/>
          </p:cNvCxnSpPr>
          <p:nvPr/>
        </p:nvCxnSpPr>
        <p:spPr>
          <a:xfrm flipV="1">
            <a:off x="4680012" y="4397134"/>
            <a:ext cx="900100" cy="1120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5580112" y="579664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87.250.250.3</a:t>
            </a:r>
          </a:p>
        </p:txBody>
      </p:sp>
      <p:cxnSp>
        <p:nvCxnSpPr>
          <p:cNvPr id="249" name="Прямая соединительная линия 248"/>
          <p:cNvCxnSpPr>
            <a:stCxn id="301" idx="6"/>
            <a:endCxn id="241" idx="1"/>
          </p:cNvCxnSpPr>
          <p:nvPr/>
        </p:nvCxnSpPr>
        <p:spPr>
          <a:xfrm flipV="1">
            <a:off x="4680012" y="4937194"/>
            <a:ext cx="900100" cy="580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>
            <a:stCxn id="301" idx="6"/>
            <a:endCxn id="243" idx="1"/>
          </p:cNvCxnSpPr>
          <p:nvPr/>
        </p:nvCxnSpPr>
        <p:spPr>
          <a:xfrm flipV="1">
            <a:off x="4680012" y="5441250"/>
            <a:ext cx="900100" cy="75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>
            <a:stCxn id="301" idx="6"/>
            <a:endCxn id="248" idx="1"/>
          </p:cNvCxnSpPr>
          <p:nvPr/>
        </p:nvCxnSpPr>
        <p:spPr>
          <a:xfrm>
            <a:off x="4680012" y="5517232"/>
            <a:ext cx="900100" cy="464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1979712" y="4859868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www.yandex.ru</a:t>
            </a:r>
            <a:endParaRPr lang="ru-RU" dirty="0"/>
          </a:p>
        </p:txBody>
      </p:sp>
      <p:sp>
        <p:nvSpPr>
          <p:cNvPr id="269" name="TextBox 268"/>
          <p:cNvSpPr txBox="1"/>
          <p:nvPr/>
        </p:nvSpPr>
        <p:spPr>
          <a:xfrm>
            <a:off x="1979712" y="5795972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yandx.ru</a:t>
            </a:r>
            <a:endParaRPr lang="ru-RU" dirty="0"/>
          </a:p>
        </p:txBody>
      </p:sp>
      <p:sp>
        <p:nvSpPr>
          <p:cNvPr id="280" name="TextBox 279"/>
          <p:cNvSpPr txBox="1"/>
          <p:nvPr/>
        </p:nvSpPr>
        <p:spPr>
          <a:xfrm>
            <a:off x="5580112" y="6300028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...</a:t>
            </a:r>
            <a:endParaRPr lang="ru-RU" dirty="0"/>
          </a:p>
        </p:txBody>
      </p:sp>
      <p:cxnSp>
        <p:nvCxnSpPr>
          <p:cNvPr id="285" name="Прямая соединительная линия 284"/>
          <p:cNvCxnSpPr>
            <a:stCxn id="301" idx="6"/>
            <a:endCxn id="280" idx="1"/>
          </p:cNvCxnSpPr>
          <p:nvPr/>
        </p:nvCxnSpPr>
        <p:spPr>
          <a:xfrm>
            <a:off x="4680012" y="5517232"/>
            <a:ext cx="900100" cy="967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1" name="Овал 300"/>
          <p:cNvSpPr/>
          <p:nvPr/>
        </p:nvSpPr>
        <p:spPr>
          <a:xfrm>
            <a:off x="4463988" y="540922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TextBox 316"/>
          <p:cNvSpPr txBox="1"/>
          <p:nvPr/>
        </p:nvSpPr>
        <p:spPr>
          <a:xfrm>
            <a:off x="1979712" y="6264024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...</a:t>
            </a:r>
            <a:endParaRPr lang="ru-RU" dirty="0"/>
          </a:p>
        </p:txBody>
      </p:sp>
      <p:cxnSp>
        <p:nvCxnSpPr>
          <p:cNvPr id="319" name="Прямая соединительная линия 318"/>
          <p:cNvCxnSpPr>
            <a:stCxn id="8" idx="3"/>
            <a:endCxn id="301" idx="2"/>
          </p:cNvCxnSpPr>
          <p:nvPr/>
        </p:nvCxnSpPr>
        <p:spPr>
          <a:xfrm>
            <a:off x="3635896" y="4540478"/>
            <a:ext cx="828092" cy="976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>
            <a:stCxn id="263" idx="3"/>
            <a:endCxn id="301" idx="2"/>
          </p:cNvCxnSpPr>
          <p:nvPr/>
        </p:nvCxnSpPr>
        <p:spPr>
          <a:xfrm>
            <a:off x="3635896" y="5044534"/>
            <a:ext cx="828092" cy="472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Прямая соединительная линия 324"/>
          <p:cNvCxnSpPr>
            <a:stCxn id="244" idx="3"/>
            <a:endCxn id="301" idx="2"/>
          </p:cNvCxnSpPr>
          <p:nvPr/>
        </p:nvCxnSpPr>
        <p:spPr>
          <a:xfrm>
            <a:off x="3635896" y="5512586"/>
            <a:ext cx="828092" cy="4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>
            <a:stCxn id="269" idx="3"/>
            <a:endCxn id="301" idx="2"/>
          </p:cNvCxnSpPr>
          <p:nvPr/>
        </p:nvCxnSpPr>
        <p:spPr>
          <a:xfrm flipV="1">
            <a:off x="3635896" y="5517232"/>
            <a:ext cx="828092" cy="463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/>
          <p:cNvCxnSpPr>
            <a:stCxn id="317" idx="3"/>
            <a:endCxn id="301" idx="2"/>
          </p:cNvCxnSpPr>
          <p:nvPr/>
        </p:nvCxnSpPr>
        <p:spPr>
          <a:xfrm flipV="1">
            <a:off x="3635896" y="5517232"/>
            <a:ext cx="828092" cy="931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446031" y="131124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Одному доменному имени может соответствовать несколько </a:t>
            </a:r>
            <a:r>
              <a:rPr lang="en-US" sz="2000" dirty="0"/>
              <a:t>IP-</a:t>
            </a:r>
            <a:r>
              <a:rPr lang="ru-RU" sz="2000" dirty="0"/>
              <a:t>адресов, и наоборот. </a:t>
            </a:r>
            <a:r>
              <a:rPr lang="en-US" sz="2000" b="1" i="1" dirty="0"/>
              <a:t>DNS </a:t>
            </a:r>
            <a:r>
              <a:rPr lang="ru-RU" sz="2000" b="1" i="1" dirty="0"/>
              <a:t>не следует путать с </a:t>
            </a:r>
            <a:r>
              <a:rPr lang="en-US" sz="2000" b="1" i="1" dirty="0"/>
              <a:t>URL</a:t>
            </a:r>
            <a:r>
              <a:rPr lang="ru-RU" sz="2000" b="1" i="1" dirty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Иерархия доменных имен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80012" y="872716"/>
            <a:ext cx="6120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org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1611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ru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24228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uk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91780" y="2591616"/>
            <a:ext cx="122413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wikipedia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03748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ru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en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27884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84068" y="2591616"/>
            <a:ext cx="122413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sagmu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112060" y="3537012"/>
            <a:ext cx="93610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moodle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>
            <a:stCxn id="9" idx="2"/>
            <a:endCxn id="10" idx="0"/>
          </p:cNvCxnSpPr>
          <p:nvPr/>
        </p:nvCxnSpPr>
        <p:spPr>
          <a:xfrm rot="5400000">
            <a:off x="3559533" y="238291"/>
            <a:ext cx="422756" cy="2430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2"/>
            <a:endCxn id="11" idx="0"/>
          </p:cNvCxnSpPr>
          <p:nvPr/>
        </p:nvCxnSpPr>
        <p:spPr>
          <a:xfrm rot="5400000">
            <a:off x="4279613" y="958371"/>
            <a:ext cx="422756" cy="990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2"/>
            <a:endCxn id="12" idx="0"/>
          </p:cNvCxnSpPr>
          <p:nvPr/>
        </p:nvCxnSpPr>
        <p:spPr>
          <a:xfrm rot="16200000" flipH="1">
            <a:off x="5269723" y="958371"/>
            <a:ext cx="422756" cy="990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2"/>
            <a:endCxn id="13" idx="0"/>
          </p:cNvCxnSpPr>
          <p:nvPr/>
        </p:nvCxnSpPr>
        <p:spPr>
          <a:xfrm rot="16200000" flipH="1">
            <a:off x="5773779" y="454315"/>
            <a:ext cx="422756" cy="199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2"/>
            <a:endCxn id="14" idx="0"/>
          </p:cNvCxnSpPr>
          <p:nvPr/>
        </p:nvCxnSpPr>
        <p:spPr>
          <a:xfrm rot="16200000" flipH="1">
            <a:off x="6259833" y="-31739"/>
            <a:ext cx="422756" cy="2970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1" idx="2"/>
            <a:endCxn id="15" idx="0"/>
          </p:cNvCxnSpPr>
          <p:nvPr/>
        </p:nvCxnSpPr>
        <p:spPr>
          <a:xfrm rot="5400000">
            <a:off x="3321152" y="1916832"/>
            <a:ext cx="55748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5" idx="2"/>
            <a:endCxn id="16" idx="0"/>
          </p:cNvCxnSpPr>
          <p:nvPr/>
        </p:nvCxnSpPr>
        <p:spPr>
          <a:xfrm rot="5400000">
            <a:off x="2592071" y="2906651"/>
            <a:ext cx="557480" cy="666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5" idx="2"/>
            <a:endCxn id="17" idx="0"/>
          </p:cNvCxnSpPr>
          <p:nvPr/>
        </p:nvCxnSpPr>
        <p:spPr>
          <a:xfrm rot="5400000">
            <a:off x="2898105" y="3212685"/>
            <a:ext cx="557480" cy="54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5" idx="2"/>
            <a:endCxn id="18" idx="0"/>
          </p:cNvCxnSpPr>
          <p:nvPr/>
        </p:nvCxnSpPr>
        <p:spPr>
          <a:xfrm rot="16200000" flipH="1">
            <a:off x="3204139" y="2960657"/>
            <a:ext cx="557480" cy="558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2" idx="2"/>
            <a:endCxn id="19" idx="0"/>
          </p:cNvCxnSpPr>
          <p:nvPr/>
        </p:nvCxnSpPr>
        <p:spPr>
          <a:xfrm rot="5400000">
            <a:off x="5607406" y="2222866"/>
            <a:ext cx="557480" cy="18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9" idx="2"/>
            <a:endCxn id="20" idx="0"/>
          </p:cNvCxnSpPr>
          <p:nvPr/>
        </p:nvCxnSpPr>
        <p:spPr>
          <a:xfrm rot="5400000">
            <a:off x="5400092" y="3140968"/>
            <a:ext cx="57606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55576" y="167409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1 </a:t>
            </a:r>
            <a:r>
              <a:rPr lang="ru-RU" dirty="0"/>
              <a:t>уровень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76" y="256490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уровень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76" y="352772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3</a:t>
            </a:r>
            <a:r>
              <a:rPr lang="en-US" dirty="0"/>
              <a:t> </a:t>
            </a:r>
            <a:r>
              <a:rPr lang="ru-RU" dirty="0"/>
              <a:t>уровень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56176" y="3537012"/>
            <a:ext cx="68407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mail</a:t>
            </a:r>
            <a:endParaRPr lang="ru-RU" dirty="0"/>
          </a:p>
        </p:txBody>
      </p:sp>
      <p:cxnSp>
        <p:nvCxnSpPr>
          <p:cNvPr id="84" name="Прямая соединительная линия 83"/>
          <p:cNvCxnSpPr>
            <a:stCxn id="19" idx="2"/>
            <a:endCxn id="80" idx="0"/>
          </p:cNvCxnSpPr>
          <p:nvPr/>
        </p:nvCxnSpPr>
        <p:spPr>
          <a:xfrm rot="16200000" flipH="1">
            <a:off x="5859143" y="2897941"/>
            <a:ext cx="576064" cy="702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608004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edu</a:t>
            </a:r>
            <a:endParaRPr lang="ru-RU" dirty="0"/>
          </a:p>
        </p:txBody>
      </p:sp>
      <p:cxnSp>
        <p:nvCxnSpPr>
          <p:cNvPr id="111" name="Прямая соединительная линия 110"/>
          <p:cNvCxnSpPr>
            <a:stCxn id="9" idx="2"/>
            <a:endCxn id="98" idx="0"/>
          </p:cNvCxnSpPr>
          <p:nvPr/>
        </p:nvCxnSpPr>
        <p:spPr>
          <a:xfrm rot="5400000">
            <a:off x="4765667" y="1444425"/>
            <a:ext cx="422756" cy="18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247964" y="3527720"/>
            <a:ext cx="75608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www</a:t>
            </a:r>
            <a:endParaRPr lang="ru-RU" dirty="0"/>
          </a:p>
        </p:txBody>
      </p:sp>
      <p:cxnSp>
        <p:nvCxnSpPr>
          <p:cNvPr id="121" name="Прямая соединительная линия 120"/>
          <p:cNvCxnSpPr>
            <a:stCxn id="19" idx="2"/>
            <a:endCxn id="120" idx="0"/>
          </p:cNvCxnSpPr>
          <p:nvPr/>
        </p:nvCxnSpPr>
        <p:spPr>
          <a:xfrm rot="5400000">
            <a:off x="4927685" y="2659269"/>
            <a:ext cx="566772" cy="1170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55576" y="872716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0 уровень (корень)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948264" y="2600908"/>
            <a:ext cx="104411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smim</a:t>
            </a:r>
            <a:endParaRPr lang="ru-RU" dirty="0"/>
          </a:p>
        </p:txBody>
      </p:sp>
      <p:cxnSp>
        <p:nvCxnSpPr>
          <p:cNvPr id="147" name="Прямая соединительная линия 146"/>
          <p:cNvCxnSpPr>
            <a:stCxn id="12" idx="2"/>
            <a:endCxn id="145" idx="0"/>
          </p:cNvCxnSpPr>
          <p:nvPr/>
        </p:nvCxnSpPr>
        <p:spPr>
          <a:xfrm rot="16200000" flipH="1">
            <a:off x="6439853" y="1570439"/>
            <a:ext cx="566772" cy="1494166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>
            <a:stCxn id="154" idx="0"/>
            <a:endCxn id="145" idx="2"/>
          </p:cNvCxnSpPr>
          <p:nvPr/>
        </p:nvCxnSpPr>
        <p:spPr>
          <a:xfrm rot="16200000" flipV="1">
            <a:off x="7420962" y="3019600"/>
            <a:ext cx="566772" cy="46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>
            <a:stCxn id="80" idx="0"/>
            <a:endCxn id="145" idx="2"/>
          </p:cNvCxnSpPr>
          <p:nvPr/>
        </p:nvCxnSpPr>
        <p:spPr>
          <a:xfrm rot="5400000" flipH="1" flipV="1">
            <a:off x="6700882" y="2767572"/>
            <a:ext cx="566772" cy="9721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7560332" y="3537012"/>
            <a:ext cx="75608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www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6948264" y="3537012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ns</a:t>
            </a:r>
            <a:endParaRPr lang="ru-RU" dirty="0"/>
          </a:p>
        </p:txBody>
      </p:sp>
      <p:cxnSp>
        <p:nvCxnSpPr>
          <p:cNvPr id="104" name="Прямая соединительная линия 103"/>
          <p:cNvCxnSpPr>
            <a:stCxn id="19" idx="2"/>
            <a:endCxn id="102" idx="0"/>
          </p:cNvCxnSpPr>
          <p:nvPr/>
        </p:nvCxnSpPr>
        <p:spPr>
          <a:xfrm rot="16200000" flipH="1">
            <a:off x="6201181" y="2555903"/>
            <a:ext cx="576064" cy="13861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102" idx="0"/>
            <a:endCxn id="145" idx="2"/>
          </p:cNvCxnSpPr>
          <p:nvPr/>
        </p:nvCxnSpPr>
        <p:spPr>
          <a:xfrm rot="5400000" flipH="1" flipV="1">
            <a:off x="7042920" y="3109610"/>
            <a:ext cx="56677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09518" y="4926033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Полностью определенное </a:t>
            </a:r>
            <a:r>
              <a:rPr lang="ru-RU" sz="2000" b="1" dirty="0"/>
              <a:t>доменное имя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it-IT" sz="2000" dirty="0"/>
              <a:t>FQDN, Fully Qualified Domain Name)</a:t>
            </a:r>
            <a:r>
              <a:rPr lang="ru-RU" sz="2000" dirty="0"/>
              <a:t> – завершается </a:t>
            </a:r>
            <a:r>
              <a:rPr lang="ru-RU" sz="2000" dirty="0" err="1"/>
              <a:t>нуль-меткой</a:t>
            </a:r>
            <a:r>
              <a:rPr lang="ru-RU" sz="2000" dirty="0"/>
              <a:t> корня (пустой домен):</a:t>
            </a:r>
          </a:p>
          <a:p>
            <a:pPr algn="just"/>
            <a:r>
              <a:rPr lang="en-US" sz="2000" dirty="0"/>
              <a:t>dom.sagmu.ru</a:t>
            </a:r>
            <a:r>
              <a:rPr lang="en-US" sz="2000" b="1" dirty="0"/>
              <a:t>.</a:t>
            </a:r>
            <a:r>
              <a:rPr lang="en-US" sz="2000" dirty="0"/>
              <a:t>	www.google.com</a:t>
            </a:r>
            <a:r>
              <a:rPr lang="en-US" sz="2000" b="1" dirty="0"/>
              <a:t>.</a:t>
            </a:r>
            <a:r>
              <a:rPr lang="ru-RU" sz="2000" b="1" dirty="0"/>
              <a:t>	</a:t>
            </a:r>
            <a:r>
              <a:rPr lang="en-US" sz="2000" dirty="0"/>
              <a:t>myhost.org</a:t>
            </a:r>
            <a:r>
              <a:rPr lang="en-US" sz="2000" b="1" dirty="0"/>
              <a:t>.</a:t>
            </a:r>
            <a:r>
              <a:rPr lang="en-US" sz="2000" dirty="0"/>
              <a:t>	</a:t>
            </a:r>
            <a:endParaRPr lang="ru-RU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46031" y="5875371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Частично определенное </a:t>
            </a:r>
            <a:r>
              <a:rPr lang="ru-RU" sz="2000" b="1" dirty="0"/>
              <a:t>доменное имя</a:t>
            </a:r>
            <a:r>
              <a:rPr lang="ru-RU" sz="2000" dirty="0"/>
              <a:t>:</a:t>
            </a:r>
            <a:endParaRPr lang="en-US" sz="2000" dirty="0"/>
          </a:p>
          <a:p>
            <a:pPr algn="just"/>
            <a:r>
              <a:rPr lang="en-US" sz="2000" dirty="0" err="1"/>
              <a:t>dom</a:t>
            </a:r>
            <a:r>
              <a:rPr lang="en-US" sz="2000" dirty="0"/>
              <a:t>	</a:t>
            </a:r>
            <a:r>
              <a:rPr lang="en-US" sz="2000" dirty="0" err="1"/>
              <a:t>dom.sagmu</a:t>
            </a:r>
            <a:r>
              <a:rPr lang="en-US" sz="2000" dirty="0"/>
              <a:t>	sagmu.ru		google.com	</a:t>
            </a:r>
            <a:endParaRPr lang="ru-RU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09518" y="415926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Домен</a:t>
            </a:r>
            <a:r>
              <a:rPr lang="ru-RU" sz="2000" dirty="0"/>
              <a:t> (</a:t>
            </a:r>
            <a:r>
              <a:rPr lang="en-US" sz="2000" dirty="0"/>
              <a:t>domain – </a:t>
            </a:r>
            <a:r>
              <a:rPr lang="ru-RU" sz="2000" dirty="0"/>
              <a:t>область) – ветвь иерархии, со всеми подчиненными </a:t>
            </a:r>
            <a:r>
              <a:rPr lang="ru-RU" sz="2000" b="1" dirty="0" err="1"/>
              <a:t>поддоменами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Домены верхнего уровня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9979" y="644112"/>
          <a:ext cx="8580555" cy="6132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17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4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Классификаци</a:t>
                      </a:r>
                      <a:r>
                        <a:rPr lang="ru-RU" sz="2000" b="1" baseline="0" dirty="0"/>
                        <a:t>я</a:t>
                      </a:r>
                      <a:endParaRPr lang="ru-RU" sz="2000" b="1" dirty="0"/>
                    </a:p>
                  </a:txBody>
                  <a:tcPr marL="46800" marR="46800" marT="18000" marB="1800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6800" marR="468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Метка</a:t>
                      </a:r>
                    </a:p>
                  </a:txBody>
                  <a:tcPr marL="46800" marR="46800" marT="18000" marB="1800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Описание</a:t>
                      </a:r>
                    </a:p>
                  </a:txBody>
                  <a:tcPr marL="46800" marR="46800" marT="18000" marB="18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Родовые</a:t>
                      </a:r>
                      <a:r>
                        <a:rPr lang="ru-RU" sz="2000" dirty="0"/>
                        <a:t> –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dirty="0"/>
                        <a:t>тип хоста по его роду деятельности, обычно из 3 букв.</a:t>
                      </a:r>
                    </a:p>
                  </a:txBody>
                  <a:tcPr marL="36000" marR="36000" marT="0" marB="0"/>
                </a:tc>
                <a:tc rowSpan="4">
                  <a:txBody>
                    <a:bodyPr/>
                    <a:lstStyle/>
                    <a:p>
                      <a:r>
                        <a:rPr lang="ru-RU" sz="2000" dirty="0" err="1"/>
                        <a:t>Неспонси-руемые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com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коммерческие организации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net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центры поддержки сетей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org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некоммерческие организации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info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информационные сайты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2000" dirty="0"/>
                        <a:t>Спонсируемые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int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международные организации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eco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связанные с экологией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post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почтовые организации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000" dirty="0"/>
                        <a:t>Ограниченного пользования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gov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правительственные учреждения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edu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образовательные учреждения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rowSpan="4" gridSpan="2">
                  <a:txBody>
                    <a:bodyPr/>
                    <a:lstStyle/>
                    <a:p>
                      <a:r>
                        <a:rPr lang="ru-RU" sz="2000" b="1" dirty="0"/>
                        <a:t>Зарезервированные</a:t>
                      </a:r>
                      <a:endParaRPr lang="it-IT" sz="2000" b="1" i="1" dirty="0"/>
                    </a:p>
                  </a:txBody>
                  <a:tcPr marL="36000" marR="36000" marT="0" marB="0"/>
                </a:tc>
                <a:tc rowSpan="4"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 rowSpan="3">
                  <a:txBody>
                    <a:bodyPr/>
                    <a:lstStyle/>
                    <a:p>
                      <a:r>
                        <a:rPr lang="ru-RU" sz="1800" dirty="0"/>
                        <a:t>для примеров в документации и тестирования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test</a:t>
                      </a:r>
                    </a:p>
                  </a:txBody>
                  <a:tcPr marL="36000" marR="3600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invalid</a:t>
                      </a:r>
                    </a:p>
                  </a:txBody>
                  <a:tcPr marL="36000" marR="3600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localhost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=127.0.0.1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rowSpan="6" gridSpan="2">
                  <a:txBody>
                    <a:bodyPr/>
                    <a:lstStyle/>
                    <a:p>
                      <a:r>
                        <a:rPr lang="ru-RU" sz="2000" b="1" dirty="0"/>
                        <a:t>Национальные</a:t>
                      </a:r>
                      <a:r>
                        <a:rPr lang="ru-RU" sz="2000" dirty="0"/>
                        <a:t> – определяют размещение хоста, обычно из 2 букв.</a:t>
                      </a:r>
                    </a:p>
                  </a:txBody>
                  <a:tcPr marL="36000" marR="36000" marT="0" marB="0"/>
                </a:tc>
                <a:tc rowSpan="6"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ru</a:t>
                      </a:r>
                      <a:r>
                        <a:rPr lang="en-US" sz="2000" dirty="0"/>
                        <a:t>, </a:t>
                      </a:r>
                      <a:r>
                        <a:rPr lang="ru-RU" sz="2000" dirty="0" err="1"/>
                        <a:t>рф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Россия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su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СССР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ua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укр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Украина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kz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Казахстан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Германия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uk</a:t>
                      </a:r>
                      <a:r>
                        <a:rPr lang="ru-RU" sz="2000" dirty="0"/>
                        <a:t>,</a:t>
                      </a:r>
                      <a:r>
                        <a:rPr lang="ru-RU" sz="2000" baseline="0" dirty="0"/>
                        <a:t> </a:t>
                      </a:r>
                      <a:r>
                        <a:rPr lang="en-US" sz="2000" baseline="0" dirty="0" err="1"/>
                        <a:t>gb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Великобритания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записи доменных имен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946116"/>
            <a:ext cx="78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/>
              <a:t>В доменных именах разрешено использовать только 26 символов латинского алфавита (без различения заглавных и строчных букв), арабские цифры 0-9 и дефис.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96" y="2224071"/>
            <a:ext cx="78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/>
              <a:t>Максимальный </a:t>
            </a:r>
            <a:r>
              <a:rPr lang="ru-RU" sz="2000" i="1" dirty="0"/>
              <a:t>уровень</a:t>
            </a:r>
            <a:r>
              <a:rPr lang="ru-RU" sz="2000" dirty="0"/>
              <a:t> доменного имени - 127. Максимальная длина метки каждого уровня – 63 символа.</a:t>
            </a:r>
          </a:p>
          <a:p>
            <a:pPr indent="355600" algn="just"/>
            <a:r>
              <a:rPr lang="en-US" sz="2000" dirty="0"/>
              <a:t>zzzzzzzzzzzzzzzzzzzzzzzzzzzzzzzzzzzzzzzzzzzzzzzzzzzzzzzzzzzzzzzz.ru – </a:t>
            </a:r>
            <a:r>
              <a:rPr lang="ru-RU" sz="2000" dirty="0"/>
              <a:t>«последний домен </a:t>
            </a:r>
            <a:r>
              <a:rPr lang="ru-RU" sz="2000" dirty="0" err="1"/>
              <a:t>рунета</a:t>
            </a:r>
            <a:r>
              <a:rPr lang="ru-RU" sz="2000" dirty="0"/>
              <a:t>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596" y="3794130"/>
            <a:ext cx="78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/>
              <a:t>Все прочие символы кодируются на основе </a:t>
            </a:r>
            <a:r>
              <a:rPr lang="en-US" sz="2000" dirty="0" err="1"/>
              <a:t>Punicode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DNS-</a:t>
            </a:r>
            <a:r>
              <a:rPr lang="ru-RU" dirty="0"/>
              <a:t>сервер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9532" y="81348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/>
              <a:t>Преобразование </a:t>
            </a:r>
            <a:r>
              <a:rPr lang="en-US" sz="2000" dirty="0"/>
              <a:t>DNS-</a:t>
            </a:r>
            <a:r>
              <a:rPr lang="ru-RU" sz="2000" dirty="0"/>
              <a:t>имен в </a:t>
            </a:r>
            <a:r>
              <a:rPr lang="en-US" sz="2000" dirty="0"/>
              <a:t>IP-</a:t>
            </a:r>
            <a:r>
              <a:rPr lang="ru-RU" sz="2000" dirty="0"/>
              <a:t>адреса и обратно осуществляется </a:t>
            </a:r>
            <a:r>
              <a:rPr lang="en-US" sz="2000" b="1" dirty="0"/>
              <a:t>DNS-</a:t>
            </a:r>
            <a:r>
              <a:rPr lang="ru-RU" sz="2000" b="1" dirty="0"/>
              <a:t>серверами</a:t>
            </a:r>
            <a:r>
              <a:rPr lang="ru-RU" sz="2000" dirty="0"/>
              <a:t>. Соответствия хранятся в хост файле. Каждый </a:t>
            </a:r>
            <a:r>
              <a:rPr lang="en-US" sz="2000" dirty="0"/>
              <a:t>DNS-</a:t>
            </a:r>
            <a:r>
              <a:rPr lang="ru-RU" sz="2000" dirty="0"/>
              <a:t>сервер отвечает за определенную </a:t>
            </a:r>
            <a:r>
              <a:rPr lang="ru-RU" sz="2000" b="1" dirty="0"/>
              <a:t>зону</a:t>
            </a:r>
            <a:r>
              <a:rPr lang="ru-RU" sz="2000" dirty="0"/>
              <a:t> доменных имен.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84068" y="4149080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Узел 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3176972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DNS-</a:t>
            </a:r>
            <a:r>
              <a:rPr lang="ru-RU" dirty="0"/>
              <a:t>сервер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6031" y="1895454"/>
            <a:ext cx="45276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/>
              <a:t>Пример </a:t>
            </a:r>
            <a:r>
              <a:rPr lang="ru-RU" sz="2000" b="1" i="1" dirty="0"/>
              <a:t>распознавания имени</a:t>
            </a:r>
            <a:r>
              <a:rPr lang="ru-RU" sz="2000" dirty="0"/>
              <a:t>: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ru-RU" sz="2000" dirty="0"/>
              <a:t>А → 1: </a:t>
            </a:r>
            <a:r>
              <a:rPr lang="en-US" sz="2000" dirty="0"/>
              <a:t>test.example.com?</a:t>
            </a:r>
            <a:endParaRPr lang="ru-RU" sz="2000" dirty="0"/>
          </a:p>
          <a:p>
            <a:pPr marL="342900" indent="-342900">
              <a:buFontTx/>
              <a:buAutoNum type="arabicPeriod"/>
            </a:pPr>
            <a:r>
              <a:rPr lang="ru-RU" sz="2000" dirty="0"/>
              <a:t>1 → 2: </a:t>
            </a:r>
            <a:r>
              <a:rPr lang="en-US" sz="2000" dirty="0"/>
              <a:t>test.example.com</a:t>
            </a:r>
            <a:r>
              <a:rPr lang="ru-RU" sz="2000" dirty="0"/>
              <a:t>?</a:t>
            </a:r>
            <a:br>
              <a:rPr lang="ru-RU" sz="2000" dirty="0"/>
            </a:br>
            <a:r>
              <a:rPr lang="ru-RU" sz="2000" dirty="0"/>
              <a:t>за </a:t>
            </a:r>
            <a:r>
              <a:rPr lang="en-US" sz="2000" dirty="0"/>
              <a:t>.com</a:t>
            </a:r>
            <a:r>
              <a:rPr lang="ru-RU" sz="2000" dirty="0"/>
              <a:t> отвечает сервер 3</a:t>
            </a:r>
          </a:p>
          <a:p>
            <a:pPr marL="342900" indent="-342900">
              <a:buAutoNum type="arabicPeriod"/>
            </a:pPr>
            <a:r>
              <a:rPr lang="ru-RU" sz="2000" dirty="0"/>
              <a:t>2 → 1: см. сервер 3</a:t>
            </a:r>
          </a:p>
          <a:p>
            <a:pPr marL="342900" indent="-342900">
              <a:buAutoNum type="arabicPeriod"/>
            </a:pPr>
            <a:r>
              <a:rPr lang="ru-RU" sz="2000" dirty="0"/>
              <a:t>1 → 3: </a:t>
            </a:r>
            <a:r>
              <a:rPr lang="en-US" sz="2000" dirty="0"/>
              <a:t>test.example.com</a:t>
            </a:r>
            <a:r>
              <a:rPr lang="ru-RU" sz="2000" dirty="0"/>
              <a:t> ?</a:t>
            </a:r>
            <a:br>
              <a:rPr lang="ru-RU" sz="2000" dirty="0"/>
            </a:br>
            <a:r>
              <a:rPr lang="ru-RU" sz="2000" dirty="0"/>
              <a:t>за </a:t>
            </a:r>
            <a:r>
              <a:rPr lang="en-US" sz="2000" dirty="0"/>
              <a:t>example.com</a:t>
            </a:r>
            <a:r>
              <a:rPr lang="ru-RU" sz="2000" dirty="0"/>
              <a:t> отвечает сервер 4</a:t>
            </a:r>
          </a:p>
          <a:p>
            <a:pPr marL="342900" indent="-342900">
              <a:buAutoNum type="arabicPeriod"/>
            </a:pPr>
            <a:r>
              <a:rPr lang="ru-RU" sz="2000" dirty="0"/>
              <a:t>3 → 4: </a:t>
            </a:r>
            <a:r>
              <a:rPr lang="en-US" sz="2000" dirty="0"/>
              <a:t>test.example.com</a:t>
            </a:r>
            <a:r>
              <a:rPr lang="ru-RU" sz="2000" dirty="0"/>
              <a:t> ?</a:t>
            </a:r>
            <a:br>
              <a:rPr lang="ru-RU" sz="2000" dirty="0"/>
            </a:br>
            <a:r>
              <a:rPr lang="ru-RU" sz="2000" dirty="0"/>
              <a:t> 200.31.6.17	</a:t>
            </a:r>
            <a:r>
              <a:rPr lang="en-US" sz="2000" dirty="0"/>
              <a:t> test.example.com</a:t>
            </a: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4 → 3: 200.31.6.17</a:t>
            </a:r>
          </a:p>
          <a:p>
            <a:pPr marL="342900" indent="-342900">
              <a:buFontTx/>
              <a:buAutoNum type="arabicPeriod"/>
            </a:pPr>
            <a:r>
              <a:rPr lang="ru-RU" sz="2000" dirty="0"/>
              <a:t>3 → 1: 200.31.6.17</a:t>
            </a:r>
          </a:p>
          <a:p>
            <a:pPr marL="342900" indent="-342900">
              <a:buFontTx/>
              <a:buAutoNum type="arabicPeriod"/>
            </a:pPr>
            <a:r>
              <a:rPr lang="ru-RU" sz="2000" dirty="0"/>
              <a:t>1 → А: 200.31.6.17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2204864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DNS-</a:t>
            </a:r>
            <a:r>
              <a:rPr lang="ru-RU" dirty="0"/>
              <a:t>сервер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292" y="2528900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DNS-</a:t>
            </a:r>
            <a:r>
              <a:rPr lang="ru-RU" dirty="0"/>
              <a:t>сервер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292" y="3537012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DNS-</a:t>
            </a:r>
            <a:r>
              <a:rPr lang="ru-RU" dirty="0"/>
              <a:t>сервер 4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5591642" y="3815102"/>
            <a:ext cx="497268" cy="13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561316" y="2870938"/>
            <a:ext cx="54085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831346" y="2888940"/>
            <a:ext cx="43284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6750242" y="2870938"/>
            <a:ext cx="3960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840252" y="29969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7651136" y="3194180"/>
            <a:ext cx="5400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7883574" y="3212976"/>
            <a:ext cx="50485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5814932" y="3842252"/>
            <a:ext cx="4680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472100" y="36450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508104" y="267291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084168" y="267291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3.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588224" y="2708920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560332" y="303295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136396" y="303295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6.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056276" y="314096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7.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048164" y="36450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Коммутация каналов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26" name="modem"/>
          <p:cNvSpPr>
            <a:spLocks noEditPoints="1" noChangeArrowheads="1"/>
          </p:cNvSpPr>
          <p:nvPr/>
        </p:nvSpPr>
        <p:spPr bwMode="auto">
          <a:xfrm>
            <a:off x="1833525" y="4853007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phone3"/>
          <p:cNvSpPr>
            <a:spLocks noEditPoints="1" noChangeArrowheads="1"/>
          </p:cNvSpPr>
          <p:nvPr/>
        </p:nvSpPr>
        <p:spPr bwMode="auto">
          <a:xfrm>
            <a:off x="303268" y="4597416"/>
            <a:ext cx="792122" cy="77946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phone3"/>
          <p:cNvSpPr>
            <a:spLocks noEditPoints="1" noChangeArrowheads="1"/>
          </p:cNvSpPr>
          <p:nvPr/>
        </p:nvSpPr>
        <p:spPr bwMode="auto">
          <a:xfrm>
            <a:off x="8121636" y="4305312"/>
            <a:ext cx="777927" cy="89853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522936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Абонент 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9532" y="5327676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Абонент 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3064" y="5218137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АТС</a:t>
            </a:r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5010156" y="427622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19695" y="4641353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АТС</a:t>
            </a:r>
          </a:p>
        </p:txBody>
      </p:sp>
      <p:sp>
        <p:nvSpPr>
          <p:cNvPr id="14" name="modem"/>
          <p:cNvSpPr>
            <a:spLocks noEditPoints="1" noChangeArrowheads="1"/>
          </p:cNvSpPr>
          <p:nvPr/>
        </p:nvSpPr>
        <p:spPr bwMode="auto">
          <a:xfrm>
            <a:off x="4645026" y="5437215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54565" y="5802345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АТС</a:t>
            </a:r>
          </a:p>
        </p:txBody>
      </p:sp>
      <p:sp>
        <p:nvSpPr>
          <p:cNvPr id="16" name="modem"/>
          <p:cNvSpPr>
            <a:spLocks noEditPoints="1" noChangeArrowheads="1"/>
          </p:cNvSpPr>
          <p:nvPr/>
        </p:nvSpPr>
        <p:spPr bwMode="auto">
          <a:xfrm>
            <a:off x="3147993" y="409365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57532" y="4458788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АТС</a:t>
            </a:r>
          </a:p>
        </p:txBody>
      </p:sp>
      <p:sp>
        <p:nvSpPr>
          <p:cNvPr id="18" name="modem"/>
          <p:cNvSpPr>
            <a:spLocks noEditPoints="1" noChangeArrowheads="1"/>
          </p:cNvSpPr>
          <p:nvPr/>
        </p:nvSpPr>
        <p:spPr bwMode="auto">
          <a:xfrm>
            <a:off x="2965428" y="5700230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074967" y="6057936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АТС</a:t>
            </a:r>
          </a:p>
        </p:txBody>
      </p:sp>
      <p:sp>
        <p:nvSpPr>
          <p:cNvPr id="20" name="modem"/>
          <p:cNvSpPr>
            <a:spLocks noEditPoints="1" noChangeArrowheads="1"/>
          </p:cNvSpPr>
          <p:nvPr/>
        </p:nvSpPr>
        <p:spPr bwMode="auto">
          <a:xfrm>
            <a:off x="6397650" y="555417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07189" y="5919308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АТС</a:t>
            </a:r>
          </a:p>
        </p:txBody>
      </p:sp>
      <p:sp>
        <p:nvSpPr>
          <p:cNvPr id="22" name="modem"/>
          <p:cNvSpPr>
            <a:spLocks noEditPoints="1" noChangeArrowheads="1"/>
          </p:cNvSpPr>
          <p:nvPr/>
        </p:nvSpPr>
        <p:spPr bwMode="auto">
          <a:xfrm>
            <a:off x="6653241" y="4341825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762780" y="3976695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АТС</a:t>
            </a:r>
          </a:p>
        </p:txBody>
      </p:sp>
      <p:cxnSp>
        <p:nvCxnSpPr>
          <p:cNvPr id="25" name="Прямая соединительная линия 24"/>
          <p:cNvCxnSpPr>
            <a:stCxn id="1027" idx="3"/>
            <a:endCxn id="1026" idx="8"/>
          </p:cNvCxnSpPr>
          <p:nvPr/>
        </p:nvCxnSpPr>
        <p:spPr>
          <a:xfrm>
            <a:off x="1095390" y="4987150"/>
            <a:ext cx="738135" cy="69356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26" idx="6"/>
            <a:endCxn id="16" idx="8"/>
          </p:cNvCxnSpPr>
          <p:nvPr/>
        </p:nvCxnSpPr>
        <p:spPr>
          <a:xfrm flipV="1">
            <a:off x="2235168" y="4297157"/>
            <a:ext cx="912825" cy="555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26" idx="9"/>
            <a:endCxn id="18" idx="6"/>
          </p:cNvCxnSpPr>
          <p:nvPr/>
        </p:nvCxnSpPr>
        <p:spPr>
          <a:xfrm>
            <a:off x="2636811" y="5056506"/>
            <a:ext cx="730260" cy="643724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6" idx="9"/>
            <a:endCxn id="12" idx="8"/>
          </p:cNvCxnSpPr>
          <p:nvPr/>
        </p:nvCxnSpPr>
        <p:spPr>
          <a:xfrm>
            <a:off x="3951279" y="4297157"/>
            <a:ext cx="1058877" cy="182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6"/>
            <a:endCxn id="12" idx="8"/>
          </p:cNvCxnSpPr>
          <p:nvPr/>
        </p:nvCxnSpPr>
        <p:spPr>
          <a:xfrm flipV="1">
            <a:off x="3367071" y="4479722"/>
            <a:ext cx="1643085" cy="1220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8" idx="9"/>
            <a:endCxn id="14" idx="8"/>
          </p:cNvCxnSpPr>
          <p:nvPr/>
        </p:nvCxnSpPr>
        <p:spPr>
          <a:xfrm flipV="1">
            <a:off x="3768714" y="5640714"/>
            <a:ext cx="876312" cy="263015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2" idx="9"/>
            <a:endCxn id="1028" idx="7"/>
          </p:cNvCxnSpPr>
          <p:nvPr/>
        </p:nvCxnSpPr>
        <p:spPr>
          <a:xfrm>
            <a:off x="7456527" y="4545324"/>
            <a:ext cx="665109" cy="209255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2" idx="9"/>
            <a:endCxn id="22" idx="8"/>
          </p:cNvCxnSpPr>
          <p:nvPr/>
        </p:nvCxnSpPr>
        <p:spPr>
          <a:xfrm>
            <a:off x="5813442" y="4479722"/>
            <a:ext cx="839799" cy="656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9"/>
            <a:endCxn id="20" idx="8"/>
          </p:cNvCxnSpPr>
          <p:nvPr/>
        </p:nvCxnSpPr>
        <p:spPr>
          <a:xfrm>
            <a:off x="5448312" y="5640714"/>
            <a:ext cx="949338" cy="116963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0" idx="6"/>
            <a:endCxn id="22" idx="7"/>
          </p:cNvCxnSpPr>
          <p:nvPr/>
        </p:nvCxnSpPr>
        <p:spPr>
          <a:xfrm flipV="1">
            <a:off x="6799293" y="4670442"/>
            <a:ext cx="255591" cy="883736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9"/>
            <a:endCxn id="20" idx="6"/>
          </p:cNvCxnSpPr>
          <p:nvPr/>
        </p:nvCxnSpPr>
        <p:spPr>
          <a:xfrm>
            <a:off x="5813442" y="4479722"/>
            <a:ext cx="985851" cy="1074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46031" y="727038"/>
            <a:ext cx="8251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/>
              <a:t>Коммутация каналов </a:t>
            </a:r>
            <a:r>
              <a:rPr lang="ru-RU" dirty="0"/>
              <a:t>- между  абонентами устанавливается непрерывная физическая связь. Промежуточные коммутаторы не задерживают передаваемые данные 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19057" y="1712889"/>
            <a:ext cx="8288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+ монополия абонентов на канал</a:t>
            </a:r>
          </a:p>
          <a:p>
            <a:r>
              <a:rPr lang="ru-RU" dirty="0"/>
              <a:t>+ постоянная и известная скорость во время соединения</a:t>
            </a:r>
          </a:p>
          <a:p>
            <a:r>
              <a:rPr lang="ru-RU" dirty="0"/>
              <a:t>- отказ любого устройства на линии = обрыв связи</a:t>
            </a:r>
          </a:p>
          <a:p>
            <a:pPr>
              <a:buFontTx/>
              <a:buChar char="-"/>
            </a:pPr>
            <a:r>
              <a:rPr lang="ru-RU" dirty="0"/>
              <a:t> нерациональное использование пропускной способности каналов</a:t>
            </a:r>
          </a:p>
          <a:p>
            <a:pPr>
              <a:buFontTx/>
              <a:buChar char="-"/>
            </a:pPr>
            <a:r>
              <a:rPr lang="ru-RU" dirty="0"/>
              <a:t> задержка перед передачей данных для установления соединения</a:t>
            </a:r>
          </a:p>
          <a:p>
            <a:pPr>
              <a:buFontTx/>
              <a:buChar char="-"/>
            </a:pPr>
            <a:r>
              <a:rPr lang="ru-RU" dirty="0"/>
              <a:t> нехватка каналов</a:t>
            </a:r>
          </a:p>
          <a:p>
            <a:pPr>
              <a:buFontTx/>
              <a:buChar char="-"/>
            </a:pPr>
            <a:r>
              <a:rPr lang="ru-RU" dirty="0"/>
              <a:t> у каждого абонента только одно соединение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5229234" y="544473"/>
            <a:ext cx="1862163" cy="124144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/>
              <a:t>Интернет/</a:t>
            </a:r>
            <a:r>
              <a:rPr lang="en-US" sz="2000" dirty="0"/>
              <a:t>LAN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Прокси-сервер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176291" y="946116"/>
            <a:ext cx="1987867" cy="133214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/>
              <a:t>Интернет</a:t>
            </a:r>
          </a:p>
        </p:txBody>
      </p:sp>
      <p:sp>
        <p:nvSpPr>
          <p:cNvPr id="1026" name="server"/>
          <p:cNvSpPr>
            <a:spLocks noEditPoints="1" noChangeArrowheads="1"/>
          </p:cNvSpPr>
          <p:nvPr/>
        </p:nvSpPr>
        <p:spPr bwMode="auto">
          <a:xfrm>
            <a:off x="4133844" y="1055655"/>
            <a:ext cx="693747" cy="9858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294045" y="1311246"/>
            <a:ext cx="766773" cy="401643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87792" y="2041506"/>
            <a:ext cx="9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Proxy</a:t>
            </a:r>
            <a:endParaRPr lang="ru-RU" dirty="0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937130" y="1384273"/>
            <a:ext cx="2227293" cy="365130"/>
          </a:xfrm>
          <a:prstGeom prst="left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computr3"/>
          <p:cNvSpPr>
            <a:spLocks noEditPoints="1" noChangeArrowheads="1"/>
          </p:cNvSpPr>
          <p:nvPr/>
        </p:nvSpPr>
        <p:spPr bwMode="auto">
          <a:xfrm>
            <a:off x="7273962" y="1092168"/>
            <a:ext cx="1131903" cy="83979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383501" y="1968480"/>
            <a:ext cx="9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Клиент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596" y="2479662"/>
            <a:ext cx="79233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ru-RU" dirty="0" err="1"/>
              <a:t>Прокси</a:t>
            </a:r>
            <a:r>
              <a:rPr lang="ru-RU" dirty="0"/>
              <a:t> задается в настройках конкретной программы (например, браузера) или </a:t>
            </a:r>
            <a:r>
              <a:rPr lang="ru-RU" dirty="0" err="1"/>
              <a:t>маршрутизатора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Существуют каталоги открытых прокси-серверов (бесплатных и платных).</a:t>
            </a:r>
          </a:p>
          <a:p>
            <a:r>
              <a:rPr lang="ru-RU" dirty="0"/>
              <a:t>Цели: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ru-RU" dirty="0"/>
              <a:t>доступ из локальной сети в Интернет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ru-RU" dirty="0"/>
              <a:t>защита локальной сети от внешнего доступа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ru-RU" dirty="0"/>
              <a:t>увеличение скорости за счет кэширования и сжатия данных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ru-RU" dirty="0"/>
              <a:t>анонимный  доступ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ru-RU" dirty="0"/>
              <a:t>обход ограничений доступа</a:t>
            </a:r>
          </a:p>
          <a:p>
            <a:pPr marL="273050" indent="-177800"/>
            <a:r>
              <a:rPr lang="ru-RU" dirty="0"/>
              <a:t>Недостатки: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ru-RU" dirty="0"/>
              <a:t>для локальной сети может стать «бутылочным горлышком»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ru-RU" dirty="0"/>
              <a:t>замедление на слабых или загруженных серверах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ru-RU" dirty="0"/>
              <a:t>неполная анонимность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ru-RU" dirty="0"/>
              <a:t>если прокси-сервер широко известный, с него может быть запрещен доступ</a:t>
            </a:r>
          </a:p>
          <a:p>
            <a:pPr marL="273050" indent="-177800">
              <a:buFont typeface="Arial" pitchFamily="34" charset="0"/>
              <a:buChar char="•"/>
            </a:pPr>
            <a:r>
              <a:rPr lang="ru-RU" dirty="0"/>
              <a:t>запрет некоторых служб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019142"/>
            <a:ext cx="7923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Какие способы адресации используются в Интернет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Как задается адрес </a:t>
            </a:r>
            <a:r>
              <a:rPr lang="en-US" dirty="0"/>
              <a:t>IPv4</a:t>
            </a:r>
            <a:r>
              <a:rPr lang="ru-RU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Из каких двух частей состоит </a:t>
            </a:r>
            <a:r>
              <a:rPr lang="en-US" dirty="0"/>
              <a:t>IPv4?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Что такое маска адреса?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Как задается адрес </a:t>
            </a:r>
            <a:r>
              <a:rPr lang="en-US" dirty="0"/>
              <a:t>IPv6?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Что такое </a:t>
            </a:r>
            <a:r>
              <a:rPr lang="en-US" dirty="0"/>
              <a:t>MAC-</a:t>
            </a:r>
            <a:r>
              <a:rPr lang="ru-RU" dirty="0"/>
              <a:t>адрес?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Для чего нужна </a:t>
            </a:r>
            <a:r>
              <a:rPr lang="en-US" dirty="0"/>
              <a:t>DNS?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Может ли одному домену соответствовать несколько </a:t>
            </a:r>
            <a:r>
              <a:rPr lang="en-US" dirty="0"/>
              <a:t>IP-</a:t>
            </a:r>
            <a:r>
              <a:rPr lang="ru-RU" dirty="0"/>
              <a:t>адресов? А одному </a:t>
            </a:r>
            <a:r>
              <a:rPr lang="en-US" dirty="0"/>
              <a:t>IP-</a:t>
            </a:r>
            <a:r>
              <a:rPr lang="ru-RU" dirty="0"/>
              <a:t>адресу несколько доменов?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Зачем нужен прокси-сервер?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Адресация (Продолжение)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nslookup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8" y="1676376"/>
            <a:ext cx="4392488" cy="45243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it-IT" sz="1600" dirty="0">
                <a:latin typeface="Courier New" pitchFamily="49" charset="0"/>
                <a:cs typeface="Courier New" pitchFamily="49" charset="0"/>
              </a:rPr>
              <a:t>nslookup google.com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Server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 </a:t>
            </a:r>
            <a:r>
              <a:rPr lang="it-IT" sz="1600" dirty="0">
                <a:latin typeface="Courier New" pitchFamily="49" charset="0"/>
                <a:cs typeface="Courier New" pitchFamily="49" charset="0"/>
              </a:rPr>
              <a:t>ns2.smr.aist.net.ru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Address:  62.106.124.111</a:t>
            </a:r>
          </a:p>
          <a:p>
            <a:endParaRPr lang="it-IT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Non-authoritative answer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    </a:t>
            </a:r>
            <a:r>
              <a:rPr lang="it-IT" sz="1600" dirty="0">
                <a:latin typeface="Courier New" pitchFamily="49" charset="0"/>
                <a:cs typeface="Courier New" pitchFamily="49" charset="0"/>
              </a:rPr>
              <a:t>google.com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Addresses:  2a00:1450:4010:c04::64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173.194.47.198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173.194.47.199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173.194.47.200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173.194.47.201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173.194.47.206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173.194.47.192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173.194.47.193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173.194.47.194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173.194.47.195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173.194.47.196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          173.194.47.197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0617" y="1676376"/>
            <a:ext cx="3924436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&gt;nslookup sagmu.ru ns.sagmu.ru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Server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 </a:t>
            </a:r>
            <a:r>
              <a:rPr lang="it-IT" sz="1600" dirty="0">
                <a:latin typeface="Courier New" pitchFamily="49" charset="0"/>
                <a:cs typeface="Courier New" pitchFamily="49" charset="0"/>
              </a:rPr>
              <a:t>UnKnown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Address:  46.20.71.169</a:t>
            </a:r>
          </a:p>
          <a:p>
            <a:endParaRPr lang="it-IT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    </a:t>
            </a:r>
            <a:r>
              <a:rPr lang="it-IT" sz="1600" dirty="0">
                <a:latin typeface="Courier New" pitchFamily="49" charset="0"/>
                <a:cs typeface="Courier New" pitchFamily="49" charset="0"/>
              </a:rPr>
              <a:t>sagmu.ru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Address:  46.20.71.169</a:t>
            </a:r>
          </a:p>
          <a:p>
            <a:endParaRPr lang="it-IT" sz="1600" dirty="0">
              <a:latin typeface="Courier New" pitchFamily="49" charset="0"/>
              <a:cs typeface="Courier New" pitchFamily="49" charset="0"/>
            </a:endParaRPr>
          </a:p>
          <a:p>
            <a:endParaRPr lang="it-IT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nslookup sagmu.ru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Server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 </a:t>
            </a:r>
            <a:r>
              <a:rPr lang="it-IT" sz="1600" dirty="0">
                <a:latin typeface="Courier New" pitchFamily="49" charset="0"/>
                <a:cs typeface="Courier New" pitchFamily="49" charset="0"/>
              </a:rPr>
              <a:t>ns2.smr.aist.net.ru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Address:  62.106.124.111</a:t>
            </a:r>
          </a:p>
          <a:p>
            <a:endParaRPr lang="it-IT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Non-authoritative answer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    </a:t>
            </a:r>
            <a:r>
              <a:rPr lang="it-IT" sz="1600" dirty="0">
                <a:latin typeface="Courier New" pitchFamily="49" charset="0"/>
                <a:cs typeface="Courier New" pitchFamily="49" charset="0"/>
              </a:rPr>
              <a:t>sagmu.ru</a:t>
            </a:r>
          </a:p>
          <a:p>
            <a:r>
              <a:rPr lang="it-IT" sz="1600" dirty="0">
                <a:latin typeface="Courier New" pitchFamily="49" charset="0"/>
                <a:cs typeface="Courier New" pitchFamily="49" charset="0"/>
              </a:rPr>
              <a:t>Address:  46.20.71.169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18" y="61749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Системная утилита для </a:t>
            </a:r>
            <a:r>
              <a:rPr lang="en-US" dirty="0" err="1"/>
              <a:t>dns</a:t>
            </a:r>
            <a:r>
              <a:rPr lang="en-US" dirty="0"/>
              <a:t>-</a:t>
            </a:r>
            <a:r>
              <a:rPr lang="ru-RU" dirty="0"/>
              <a:t>запросов.</a:t>
            </a:r>
          </a:p>
          <a:p>
            <a:r>
              <a:rPr lang="en-US" dirty="0"/>
              <a:t>Server – </a:t>
            </a:r>
            <a:r>
              <a:rPr lang="ru-RU" dirty="0"/>
              <a:t>адрес </a:t>
            </a:r>
            <a:r>
              <a:rPr lang="en-US" dirty="0"/>
              <a:t>DNS-</a:t>
            </a:r>
            <a:r>
              <a:rPr lang="ru-RU" dirty="0"/>
              <a:t>сервера, который ответил на запрос</a:t>
            </a:r>
          </a:p>
          <a:p>
            <a:r>
              <a:rPr lang="it-IT" dirty="0"/>
              <a:t>Non-authoritative answer</a:t>
            </a:r>
            <a:r>
              <a:rPr lang="ru-RU" dirty="0"/>
              <a:t> – значит, сервер ответил на запрос, но не он выдал имя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Файл </a:t>
            </a:r>
            <a:r>
              <a:rPr lang="en-US" dirty="0"/>
              <a:t>hosts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9518" y="72703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/>
              <a:t>Ручная настройка </a:t>
            </a:r>
            <a:r>
              <a:rPr lang="en-US" sz="2000" dirty="0"/>
              <a:t>DNS</a:t>
            </a:r>
            <a:r>
              <a:rPr lang="ru-RU" sz="2000" dirty="0"/>
              <a:t> выполняется с помощью редактирования системного файла </a:t>
            </a:r>
            <a:r>
              <a:rPr lang="en-US" sz="2000" b="1" dirty="0"/>
              <a:t>hosts</a:t>
            </a:r>
            <a:r>
              <a:rPr lang="ru-RU" sz="2000" dirty="0"/>
              <a:t>.</a:t>
            </a:r>
            <a:endParaRPr lang="en-US" sz="2000" dirty="0"/>
          </a:p>
          <a:p>
            <a:pPr indent="355600" algn="just"/>
            <a:r>
              <a:rPr lang="ru-RU" sz="2000" dirty="0"/>
              <a:t>В </a:t>
            </a:r>
            <a:r>
              <a:rPr lang="en-US" sz="2000" dirty="0"/>
              <a:t>Windows </a:t>
            </a:r>
            <a:r>
              <a:rPr lang="ru-RU" sz="2000" dirty="0"/>
              <a:t>он находится в </a:t>
            </a:r>
            <a:r>
              <a:rPr lang="it-IT" sz="2000" dirty="0"/>
              <a:t>%SystemRoot%\system32\drivers\etc\hosts</a:t>
            </a:r>
            <a:r>
              <a:rPr lang="ru-RU" sz="2000" dirty="0"/>
              <a:t>, </a:t>
            </a:r>
            <a:r>
              <a:rPr lang="it-IT" sz="2000" dirty="0"/>
              <a:t>%SystemRoot%</a:t>
            </a:r>
            <a:r>
              <a:rPr lang="ru-RU" sz="2000" dirty="0"/>
              <a:t> - папка </a:t>
            </a:r>
            <a:r>
              <a:rPr lang="en-US" sz="2000" dirty="0"/>
              <a:t>Windows, </a:t>
            </a:r>
            <a:r>
              <a:rPr lang="ru-RU" sz="2000" dirty="0"/>
              <a:t>обычно на диске </a:t>
            </a:r>
            <a:r>
              <a:rPr lang="en-US" sz="2000" dirty="0"/>
              <a:t>C</a:t>
            </a:r>
            <a:endParaRPr lang="ru-RU" sz="2000" dirty="0"/>
          </a:p>
          <a:p>
            <a:pPr indent="355600" algn="just"/>
            <a:r>
              <a:rPr lang="ru-RU" sz="2000" dirty="0"/>
              <a:t>Структура записи в файле:</a:t>
            </a:r>
          </a:p>
          <a:p>
            <a:pPr algn="just"/>
            <a:r>
              <a:rPr lang="ru-RU" sz="2000" dirty="0">
                <a:latin typeface="Courier New" pitchFamily="49" charset="0"/>
                <a:cs typeface="Courier New" pitchFamily="49" charset="0"/>
              </a:rPr>
              <a:t>адрес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доменное имя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#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комментарий</a:t>
            </a:r>
          </a:p>
          <a:p>
            <a:pPr algn="just"/>
            <a:r>
              <a:rPr lang="en-US" sz="2000" dirty="0">
                <a:latin typeface="Courier New" pitchFamily="49" charset="0"/>
                <a:cs typeface="Courier New" pitchFamily="49" charset="0"/>
              </a:rPr>
              <a:t>127.0.0.1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#IPv4</a:t>
            </a:r>
          </a:p>
          <a:p>
            <a:pPr algn="just"/>
            <a:r>
              <a:rPr lang="en-US" sz="2000" dirty="0">
                <a:latin typeface="Courier New" pitchFamily="49" charset="0"/>
                <a:cs typeface="Courier New" pitchFamily="49" charset="0"/>
              </a:rPr>
              <a:t>::1	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#IPv6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  <a:p>
            <a:pPr indent="355600" algn="just"/>
            <a:r>
              <a:rPr lang="ru-RU" sz="2000" dirty="0"/>
              <a:t>При распознавании </a:t>
            </a:r>
            <a:r>
              <a:rPr lang="en-US" sz="2000" dirty="0" err="1"/>
              <a:t>dns</a:t>
            </a:r>
            <a:r>
              <a:rPr lang="en-US" sz="2000" dirty="0"/>
              <a:t>-</a:t>
            </a:r>
            <a:r>
              <a:rPr lang="ru-RU" sz="2000" dirty="0"/>
              <a:t>имени система в первую очередь обращается к файлу </a:t>
            </a:r>
            <a:r>
              <a:rPr lang="en-US" sz="2000" dirty="0"/>
              <a:t>hosts</a:t>
            </a:r>
            <a:r>
              <a:rPr lang="ru-RU" sz="2000" dirty="0"/>
              <a:t>, и лишь потом запрашивает </a:t>
            </a:r>
            <a:r>
              <a:rPr lang="en-US" sz="2000" dirty="0" err="1"/>
              <a:t>dns</a:t>
            </a:r>
            <a:r>
              <a:rPr lang="en-US" sz="2000" dirty="0"/>
              <a:t>-</a:t>
            </a:r>
            <a:r>
              <a:rPr lang="ru-RU" sz="2000" dirty="0"/>
              <a:t>сервер. Исключение – работа через </a:t>
            </a:r>
            <a:r>
              <a:rPr lang="ru-RU" sz="2000" dirty="0" err="1"/>
              <a:t>прокси</a:t>
            </a:r>
            <a:r>
              <a:rPr lang="ru-RU" sz="2000" dirty="0"/>
              <a:t> (в этом случае распознавание имен осуществляется </a:t>
            </a:r>
            <a:r>
              <a:rPr lang="en-US" sz="2000" dirty="0"/>
              <a:t>proxy-</a:t>
            </a:r>
            <a:r>
              <a:rPr lang="ru-RU" sz="2000" dirty="0"/>
              <a:t>сервером).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005" y="481649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/>
              <a:t>Файл </a:t>
            </a:r>
            <a:r>
              <a:rPr lang="en-US" sz="2000" dirty="0"/>
              <a:t>hosts </a:t>
            </a:r>
            <a:r>
              <a:rPr lang="ru-RU" sz="2000" dirty="0"/>
              <a:t>обычно редактируются в следующих целях: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/>
              <a:t>ускорение работы и снижение нагрузки на сервер;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/>
              <a:t>перенаправление запросов к локальным ресурсам в обход глобального соединения;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/>
              <a:t>фильтрация нежелательных ресурсов;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/>
              <a:t>злонамеренные цели.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Инкапсуляция пакетов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6031" y="6566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Инкапсуляция - это формирование пакета (кадра) сверху вниз по схеме от отправителя к получателю</a:t>
            </a:r>
            <a:r>
              <a:rPr lang="en-US" dirty="0"/>
              <a:t>.</a:t>
            </a:r>
          </a:p>
          <a:p>
            <a:pPr indent="355600" algn="just"/>
            <a:r>
              <a:rPr lang="ru-RU" dirty="0"/>
              <a:t>На передающей станции поток данных разбивается на транспортабельные единицы (пакеты), они нумеруются и один за другим отправляются.</a:t>
            </a:r>
            <a:endParaRPr lang="en-US" dirty="0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6984267" y="5337212"/>
            <a:ext cx="1987867" cy="133214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/>
              <a:t>Сеть</a:t>
            </a:r>
          </a:p>
        </p:txBody>
      </p:sp>
      <p:sp>
        <p:nvSpPr>
          <p:cNvPr id="5124" name="computr3"/>
          <p:cNvSpPr>
            <a:spLocks noEditPoints="1" noChangeArrowheads="1"/>
          </p:cNvSpPr>
          <p:nvPr/>
        </p:nvSpPr>
        <p:spPr bwMode="auto">
          <a:xfrm>
            <a:off x="683568" y="2204864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Document"/>
          <p:cNvSpPr>
            <a:spLocks noEditPoints="1" noChangeArrowheads="1"/>
          </p:cNvSpPr>
          <p:nvPr/>
        </p:nvSpPr>
        <p:spPr bwMode="auto">
          <a:xfrm>
            <a:off x="2627784" y="2204864"/>
            <a:ext cx="432048" cy="5400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51920" y="2204864"/>
            <a:ext cx="2124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Данные (сообщение)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5976" y="3203684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Часть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3203684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Заголовок1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1840" y="4787860"/>
            <a:ext cx="29163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IP-</a:t>
            </a:r>
            <a:r>
              <a:rPr lang="ru-RU" dirty="0"/>
              <a:t>данные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7684" y="4787860"/>
            <a:ext cx="14041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IP-</a:t>
            </a:r>
            <a:r>
              <a:rPr lang="ru-RU" dirty="0"/>
              <a:t>заголовок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27684" y="5553236"/>
            <a:ext cx="4320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Данные кадра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548" y="5553236"/>
            <a:ext cx="12246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5975" y="3599728"/>
            <a:ext cx="1656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Часть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9832" y="3599728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Заголовок2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1580" y="1772816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Хост 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2142" y="1822428"/>
            <a:ext cx="16430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Приложение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1871700" y="2420888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275856" y="2420888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355976" y="4031776"/>
            <a:ext cx="936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Часть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59833" y="4031776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Заголовок3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4644008" y="2888940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644008" y="4473116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644008" y="5229200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680012" y="5985284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347864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71900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959932" y="63093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283968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08004" y="63093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932040" y="63093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92080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865612" y="643964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153644" y="643102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513684" y="643102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5125752" y="643964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>
            <a:off x="6300192" y="6237312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modem"/>
          <p:cNvSpPr>
            <a:spLocks noEditPoints="1" noChangeArrowheads="1"/>
          </p:cNvSpPr>
          <p:nvPr/>
        </p:nvSpPr>
        <p:spPr bwMode="auto">
          <a:xfrm>
            <a:off x="8028384" y="5517232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modem"/>
          <p:cNvSpPr>
            <a:spLocks noEditPoints="1" noChangeArrowheads="1"/>
          </p:cNvSpPr>
          <p:nvPr/>
        </p:nvSpPr>
        <p:spPr bwMode="auto">
          <a:xfrm>
            <a:off x="7380312" y="6165304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modem"/>
          <p:cNvSpPr>
            <a:spLocks noEditPoints="1" noChangeArrowheads="1"/>
          </p:cNvSpPr>
          <p:nvPr/>
        </p:nvSpPr>
        <p:spPr bwMode="auto">
          <a:xfrm>
            <a:off x="6984268" y="5445224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330558" y="6240501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95688" y="6240501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79896" y="6240501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29234" y="6240501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14766" y="6277014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08513" y="6277014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37130" y="6277014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Декапсуляция</a:t>
            </a:r>
            <a:r>
              <a:rPr lang="ru-RU" dirty="0"/>
              <a:t> пакетов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9057" y="763551"/>
            <a:ext cx="44911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err="1"/>
              <a:t>Декапсуляция</a:t>
            </a:r>
            <a:r>
              <a:rPr lang="ru-RU" dirty="0"/>
              <a:t> - это разбор кадра от отправителя.</a:t>
            </a:r>
            <a:endParaRPr lang="en-US" dirty="0"/>
          </a:p>
          <a:p>
            <a:pPr indent="355600" algn="just"/>
            <a:r>
              <a:rPr lang="ru-RU" dirty="0"/>
              <a:t>На приемнике нужно: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/>
              <a:t>собрать все блоки, пришедшие к одной и той же прикладной программе; 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/>
              <a:t>проверить их  на ошибки;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/>
              <a:t>те, которые свободны от ошибок, доставить к программе в виде целого потока данных или поштучно;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/>
              <a:t>если необходимо, блоки с ошибками запросить повторно.</a:t>
            </a: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59532" y="5229200"/>
            <a:ext cx="1826689" cy="12241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/>
              <a:t>Сеть</a:t>
            </a:r>
          </a:p>
        </p:txBody>
      </p:sp>
      <p:sp>
        <p:nvSpPr>
          <p:cNvPr id="7" name="computr3"/>
          <p:cNvSpPr>
            <a:spLocks noEditPoints="1" noChangeArrowheads="1"/>
          </p:cNvSpPr>
          <p:nvPr/>
        </p:nvSpPr>
        <p:spPr bwMode="auto">
          <a:xfrm>
            <a:off x="7668344" y="1340768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480212" y="1304764"/>
            <a:ext cx="432048" cy="5400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32140" y="2276872"/>
            <a:ext cx="2124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Данные (сообщение)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6196" y="3275692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Часть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052" y="3275692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Заголовок1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2060" y="4859868"/>
            <a:ext cx="29163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IP-</a:t>
            </a:r>
            <a:r>
              <a:rPr lang="ru-RU" dirty="0"/>
              <a:t>данные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4859868"/>
            <a:ext cx="14041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IP-</a:t>
            </a:r>
            <a:r>
              <a:rPr lang="ru-RU" dirty="0"/>
              <a:t>заголовок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5625244"/>
            <a:ext cx="4320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Данные кадра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3768" y="5625244"/>
            <a:ext cx="12246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6195" y="3671736"/>
            <a:ext cx="1656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Часть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0052" y="3671736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Заголовок2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6356" y="908720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Хост </a:t>
            </a:r>
            <a:r>
              <a:rPr lang="en-US" dirty="0"/>
              <a:t>B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86468" y="908720"/>
            <a:ext cx="15335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Приложение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7092280" y="1556792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336196" y="4077072"/>
            <a:ext cx="936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Часть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40053" y="4077072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Заголовок3</a:t>
            </a:r>
          </a:p>
        </p:txBody>
      </p:sp>
      <p:sp>
        <p:nvSpPr>
          <p:cNvPr id="24" name="Стрелка вниз 23"/>
          <p:cNvSpPr/>
          <p:nvPr/>
        </p:nvSpPr>
        <p:spPr>
          <a:xfrm flipV="1">
            <a:off x="6624228" y="2960948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flipV="1">
            <a:off x="6624228" y="4545124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6624228" y="5301208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flipV="1">
            <a:off x="6660232" y="6057292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051720" y="6273316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6624228" y="1988840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046549" y="66397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370585" y="66397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658617" y="638773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982653" y="66397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306689" y="638773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630725" y="638773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990765" y="66397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5564297" y="6518056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5852329" y="6509436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6212369" y="6509436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6824437" y="6518056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29243" y="6318913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94373" y="6318913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78581" y="6318913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27919" y="6318913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3451" y="6355426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07198" y="6355426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35815" y="6355426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Протоколы </a:t>
            </a:r>
            <a:r>
              <a:rPr lang="en-US" dirty="0"/>
              <a:t>UDP</a:t>
            </a:r>
            <a:r>
              <a:rPr lang="ru-RU" dirty="0"/>
              <a:t> и </a:t>
            </a:r>
            <a:r>
              <a:rPr lang="en-US" dirty="0"/>
              <a:t>TCP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727038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Эти протоколы отвечают за первоначальную «</a:t>
            </a:r>
            <a:r>
              <a:rPr lang="ru-RU" u="sng" dirty="0"/>
              <a:t>нарезку</a:t>
            </a:r>
            <a:r>
              <a:rPr lang="ru-RU" dirty="0"/>
              <a:t>» данных на пакеты, их передачу </a:t>
            </a:r>
            <a:r>
              <a:rPr lang="ru-RU" u="sng" dirty="0"/>
              <a:t>от программы до программы </a:t>
            </a:r>
            <a:r>
              <a:rPr lang="ru-RU" dirty="0"/>
              <a:t>и обратную «</a:t>
            </a:r>
            <a:r>
              <a:rPr lang="ru-RU" u="sng" dirty="0"/>
              <a:t>сборку</a:t>
            </a:r>
            <a:r>
              <a:rPr lang="ru-RU" dirty="0"/>
              <a:t>» данных из пакетов.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596" y="2004993"/>
            <a:ext cx="78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TCP</a:t>
            </a:r>
            <a:r>
              <a:rPr lang="en-US" dirty="0"/>
              <a:t> – </a:t>
            </a:r>
            <a:r>
              <a:rPr lang="ru-RU" u="sng" dirty="0"/>
              <a:t>надежный</a:t>
            </a:r>
            <a:r>
              <a:rPr lang="ru-RU" dirty="0"/>
              <a:t> протокол доставки пакетов. Он проверяет доступен ли получатель, все ли пакеты доставлены, говорит, в каком порядке они идут. На это тратится трафик и время. Каждые пакет упаковывается в «толстый» заголовок.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596" y="3648078"/>
            <a:ext cx="78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UDP</a:t>
            </a:r>
            <a:r>
              <a:rPr lang="en-US" dirty="0"/>
              <a:t> – </a:t>
            </a:r>
            <a:r>
              <a:rPr lang="ru-RU" u="sng" dirty="0"/>
              <a:t>быстрый</a:t>
            </a:r>
            <a:r>
              <a:rPr lang="ru-RU" dirty="0"/>
              <a:t> протокол доставки пакетов (</a:t>
            </a:r>
            <a:r>
              <a:rPr lang="ru-RU" i="1" dirty="0"/>
              <a:t>дейтаграмм</a:t>
            </a:r>
            <a:r>
              <a:rPr lang="ru-RU" dirty="0"/>
              <a:t>). Ничего не проверяет, просто отправляет пакеты с «легким» заголовком. Это быстрее и проще, но если часть пакетов потеряется или поменяется местами и об этом даже никто не узнает.</a:t>
            </a:r>
          </a:p>
          <a:p>
            <a:pPr algn="just"/>
            <a:r>
              <a:rPr lang="ru-RU" dirty="0"/>
              <a:t>Если все-таки требуется контролировать, что передает </a:t>
            </a:r>
            <a:r>
              <a:rPr lang="en-US" dirty="0"/>
              <a:t>UDP</a:t>
            </a:r>
            <a:r>
              <a:rPr lang="ru-RU" dirty="0"/>
              <a:t>, это придется делать программе, которая его использует.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Сессия (сеанс связи) </a:t>
            </a:r>
            <a:r>
              <a:rPr lang="en-US" dirty="0"/>
              <a:t>TCP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68</a:t>
            </a:fld>
            <a:endParaRPr lang="ru-RU" dirty="0"/>
          </a:p>
        </p:txBody>
      </p:sp>
      <p:sp>
        <p:nvSpPr>
          <p:cNvPr id="4" name="computr3"/>
          <p:cNvSpPr>
            <a:spLocks noEditPoints="1" noChangeArrowheads="1"/>
          </p:cNvSpPr>
          <p:nvPr/>
        </p:nvSpPr>
        <p:spPr bwMode="auto">
          <a:xfrm>
            <a:off x="226954" y="654011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computr3"/>
          <p:cNvSpPr>
            <a:spLocks noEditPoints="1" noChangeArrowheads="1"/>
          </p:cNvSpPr>
          <p:nvPr/>
        </p:nvSpPr>
        <p:spPr bwMode="auto">
          <a:xfrm>
            <a:off x="7931196" y="544473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>
            <a:off x="749012" y="1374090"/>
            <a:ext cx="25637" cy="5085488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 flipH="1">
            <a:off x="8442378" y="1264552"/>
            <a:ext cx="10876" cy="519502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Скругленная прямоугольная выноска 12"/>
          <p:cNvSpPr/>
          <p:nvPr/>
        </p:nvSpPr>
        <p:spPr>
          <a:xfrm>
            <a:off x="1212804" y="1822428"/>
            <a:ext cx="5586489" cy="365130"/>
          </a:xfrm>
          <a:prstGeom prst="wedgeRoundRectCallout">
            <a:avLst>
              <a:gd name="adj1" fmla="val -58549"/>
              <a:gd name="adj2" fmla="val 5458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Привет!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024305" y="2297097"/>
            <a:ext cx="3833865" cy="401643"/>
          </a:xfrm>
          <a:prstGeom prst="wedgeRoundRectCallout">
            <a:avLst>
              <a:gd name="adj1" fmla="val 64607"/>
              <a:gd name="adj2" fmla="val 37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/>
              <a:t>Привет.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249317" y="2844792"/>
            <a:ext cx="5586489" cy="401643"/>
          </a:xfrm>
          <a:prstGeom prst="wedgeRoundRectCallout">
            <a:avLst>
              <a:gd name="adj1" fmla="val -58735"/>
              <a:gd name="adj2" fmla="val 543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 меня для тебя пара пакетов. Готов принять?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987792" y="3355974"/>
            <a:ext cx="3870378" cy="401643"/>
          </a:xfrm>
          <a:prstGeom prst="wedgeRoundRectCallout">
            <a:avLst>
              <a:gd name="adj1" fmla="val 64607"/>
              <a:gd name="adj2" fmla="val 37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/>
              <a:t>Давай, поехали.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212804" y="3830643"/>
            <a:ext cx="5586489" cy="365130"/>
          </a:xfrm>
          <a:prstGeom prst="wedgeRoundRectCallout">
            <a:avLst>
              <a:gd name="adj1" fmla="val -58246"/>
              <a:gd name="adj2" fmla="val 478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Первый пошел.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738135" y="4268799"/>
            <a:ext cx="7667730" cy="54769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Пакет 1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723986" y="4341825"/>
            <a:ext cx="876312" cy="401643"/>
            <a:chOff x="3001941" y="5218137"/>
            <a:chExt cx="1131903" cy="40164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001941" y="5218137"/>
              <a:ext cx="1131903" cy="4016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flipV="1">
              <a:off x="3001941" y="5218137"/>
              <a:ext cx="1131903" cy="25559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кругленная прямоугольная выноска 24"/>
          <p:cNvSpPr/>
          <p:nvPr/>
        </p:nvSpPr>
        <p:spPr>
          <a:xfrm>
            <a:off x="1212804" y="4816494"/>
            <a:ext cx="5586489" cy="365130"/>
          </a:xfrm>
          <a:prstGeom prst="wedgeRoundRectCallout">
            <a:avLst>
              <a:gd name="adj1" fmla="val -58491"/>
              <a:gd name="adj2" fmla="val 366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Получил?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3987792" y="5254650"/>
            <a:ext cx="3870378" cy="401643"/>
          </a:xfrm>
          <a:prstGeom prst="wedgeRoundRectCallout">
            <a:avLst>
              <a:gd name="adj1" fmla="val 64607"/>
              <a:gd name="adj2" fmla="val 37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/>
              <a:t>Да, давай следующий.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01941" y="6277014"/>
            <a:ext cx="3503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(продолжение на следующем слайде)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3466" y="28888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Клиент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67709" y="17934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Сервер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738135" y="1676376"/>
            <a:ext cx="766773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82863" y="1274733"/>
            <a:ext cx="333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Клиент</a:t>
            </a:r>
            <a:r>
              <a:rPr lang="ru-RU" dirty="0"/>
              <a:t> подключается к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серверу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Сессия </a:t>
            </a:r>
            <a:r>
              <a:rPr lang="en-US" dirty="0"/>
              <a:t>TCP</a:t>
            </a:r>
            <a:r>
              <a:rPr lang="ru-RU" dirty="0"/>
              <a:t> (продолжение)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69</a:t>
            </a:fld>
            <a:endParaRPr lang="ru-RU" dirty="0"/>
          </a:p>
        </p:txBody>
      </p:sp>
      <p:sp>
        <p:nvSpPr>
          <p:cNvPr id="4" name="computr3"/>
          <p:cNvSpPr>
            <a:spLocks noEditPoints="1" noChangeArrowheads="1"/>
          </p:cNvSpPr>
          <p:nvPr/>
        </p:nvSpPr>
        <p:spPr bwMode="auto">
          <a:xfrm>
            <a:off x="226954" y="654011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computr3"/>
          <p:cNvSpPr>
            <a:spLocks noEditPoints="1" noChangeArrowheads="1"/>
          </p:cNvSpPr>
          <p:nvPr/>
        </p:nvSpPr>
        <p:spPr bwMode="auto">
          <a:xfrm>
            <a:off x="7931196" y="544473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>
            <a:off x="749012" y="1374090"/>
            <a:ext cx="25636" cy="4756872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 flipH="1">
            <a:off x="8442378" y="1264552"/>
            <a:ext cx="10876" cy="4902923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Скругленная прямоугольная выноска 12"/>
          <p:cNvSpPr/>
          <p:nvPr/>
        </p:nvSpPr>
        <p:spPr>
          <a:xfrm>
            <a:off x="1249317" y="2297097"/>
            <a:ext cx="5586489" cy="365130"/>
          </a:xfrm>
          <a:prstGeom prst="wedgeRoundRectCallout">
            <a:avLst>
              <a:gd name="adj1" fmla="val -58549"/>
              <a:gd name="adj2" fmla="val 5458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Получил?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060818" y="2735253"/>
            <a:ext cx="3833865" cy="401643"/>
          </a:xfrm>
          <a:prstGeom prst="wedgeRoundRectCallout">
            <a:avLst>
              <a:gd name="adj1" fmla="val 64607"/>
              <a:gd name="adj2" fmla="val 37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/>
              <a:t>Нет, что-то не идет.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285830" y="3209922"/>
            <a:ext cx="5586489" cy="401643"/>
          </a:xfrm>
          <a:prstGeom prst="wedgeRoundRectCallout">
            <a:avLst>
              <a:gd name="adj1" fmla="val -58735"/>
              <a:gd name="adj2" fmla="val 543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Сейчас еще раз отправлю.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774648" y="3611565"/>
            <a:ext cx="7667730" cy="54769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Пакет 2</a:t>
            </a:r>
          </a:p>
        </p:txBody>
      </p:sp>
      <p:grpSp>
        <p:nvGrpSpPr>
          <p:cNvPr id="6" name="Группа 23"/>
          <p:cNvGrpSpPr/>
          <p:nvPr/>
        </p:nvGrpSpPr>
        <p:grpSpPr>
          <a:xfrm>
            <a:off x="1760499" y="3684591"/>
            <a:ext cx="876312" cy="401643"/>
            <a:chOff x="3001941" y="5218137"/>
            <a:chExt cx="1131903" cy="40164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001941" y="5218137"/>
              <a:ext cx="1131903" cy="4016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flipV="1">
              <a:off x="3001941" y="5218137"/>
              <a:ext cx="1131903" cy="25559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кругленная прямоугольная выноска 24"/>
          <p:cNvSpPr/>
          <p:nvPr/>
        </p:nvSpPr>
        <p:spPr>
          <a:xfrm>
            <a:off x="1249317" y="4122747"/>
            <a:ext cx="5586489" cy="365130"/>
          </a:xfrm>
          <a:prstGeom prst="wedgeRoundRectCallout">
            <a:avLst>
              <a:gd name="adj1" fmla="val -58491"/>
              <a:gd name="adj2" fmla="val 366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Получил?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3841740" y="4597416"/>
            <a:ext cx="4052943" cy="401643"/>
          </a:xfrm>
          <a:prstGeom prst="wedgeRoundRectCallout">
            <a:avLst>
              <a:gd name="adj1" fmla="val 64607"/>
              <a:gd name="adj2" fmla="val 37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/>
              <a:t>Да, теперь пришло. Еще пакеты есть?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1249317" y="5108598"/>
            <a:ext cx="5586489" cy="365130"/>
          </a:xfrm>
          <a:prstGeom prst="wedgeRoundRectCallout">
            <a:avLst>
              <a:gd name="adj1" fmla="val -58246"/>
              <a:gd name="adj2" fmla="val 478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Нет, это все. Пока.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4097331" y="5546754"/>
            <a:ext cx="3833865" cy="401643"/>
          </a:xfrm>
          <a:prstGeom prst="wedgeRoundRectCallout">
            <a:avLst>
              <a:gd name="adj1" fmla="val 64607"/>
              <a:gd name="adj2" fmla="val 37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/>
              <a:t>Пока.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6953" y="25236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Клиент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4222" y="21585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Сервер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774648" y="1749402"/>
            <a:ext cx="5257872" cy="54769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Пакет 2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760499" y="1822428"/>
            <a:ext cx="876312" cy="401643"/>
            <a:chOff x="3001941" y="5218137"/>
            <a:chExt cx="1131903" cy="40164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001941" y="5218137"/>
              <a:ext cx="1131903" cy="4016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flipV="1">
              <a:off x="3001941" y="5218137"/>
              <a:ext cx="1131903" cy="25559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Скругленная прямоугольная выноска 38"/>
          <p:cNvSpPr/>
          <p:nvPr/>
        </p:nvSpPr>
        <p:spPr>
          <a:xfrm>
            <a:off x="1249317" y="1347759"/>
            <a:ext cx="5586489" cy="365130"/>
          </a:xfrm>
          <a:prstGeom prst="wedgeRoundRectCallout">
            <a:avLst>
              <a:gd name="adj1" fmla="val -58246"/>
              <a:gd name="adj2" fmla="val 478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Второй пошел.</a:t>
            </a:r>
          </a:p>
        </p:txBody>
      </p:sp>
      <p:sp>
        <p:nvSpPr>
          <p:cNvPr id="40" name="Знак запрета 39"/>
          <p:cNvSpPr/>
          <p:nvPr/>
        </p:nvSpPr>
        <p:spPr>
          <a:xfrm>
            <a:off x="6032520" y="1749402"/>
            <a:ext cx="620721" cy="584208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7213" y="6057936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Клиент </a:t>
            </a:r>
            <a:r>
              <a:rPr lang="en-US" dirty="0"/>
              <a:t>A </a:t>
            </a:r>
            <a:r>
              <a:rPr lang="ru-RU" dirty="0"/>
              <a:t>отключается от сервера</a:t>
            </a:r>
          </a:p>
        </p:txBody>
      </p:sp>
      <p:sp>
        <p:nvSpPr>
          <p:cNvPr id="44" name="Крест 43"/>
          <p:cNvSpPr/>
          <p:nvPr/>
        </p:nvSpPr>
        <p:spPr>
          <a:xfrm rot="2700000">
            <a:off x="593615" y="6059467"/>
            <a:ext cx="360000" cy="360000"/>
          </a:xfrm>
          <a:prstGeom prst="plus">
            <a:avLst>
              <a:gd name="adj" fmla="val 3995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Коммутация пакетов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26" name="modem"/>
          <p:cNvSpPr>
            <a:spLocks noEditPoints="1" noChangeArrowheads="1"/>
          </p:cNvSpPr>
          <p:nvPr/>
        </p:nvSpPr>
        <p:spPr bwMode="auto">
          <a:xfrm>
            <a:off x="1833525" y="5276315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6492" y="5911884"/>
            <a:ext cx="88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Хост 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9532" y="5437215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Хост Б</a:t>
            </a:r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5010156" y="469953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modem"/>
          <p:cNvSpPr>
            <a:spLocks noEditPoints="1" noChangeArrowheads="1"/>
          </p:cNvSpPr>
          <p:nvPr/>
        </p:nvSpPr>
        <p:spPr bwMode="auto">
          <a:xfrm>
            <a:off x="4645026" y="586052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modem"/>
          <p:cNvSpPr>
            <a:spLocks noEditPoints="1" noChangeArrowheads="1"/>
          </p:cNvSpPr>
          <p:nvPr/>
        </p:nvSpPr>
        <p:spPr bwMode="auto">
          <a:xfrm>
            <a:off x="3147993" y="4516966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modem"/>
          <p:cNvSpPr>
            <a:spLocks noEditPoints="1" noChangeArrowheads="1"/>
          </p:cNvSpPr>
          <p:nvPr/>
        </p:nvSpPr>
        <p:spPr bwMode="auto">
          <a:xfrm>
            <a:off x="2965428" y="612353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27273" y="6488668"/>
            <a:ext cx="17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маршрутизатор</a:t>
            </a:r>
          </a:p>
        </p:txBody>
      </p:sp>
      <p:sp>
        <p:nvSpPr>
          <p:cNvPr id="20" name="modem"/>
          <p:cNvSpPr>
            <a:spLocks noEditPoints="1" noChangeArrowheads="1"/>
          </p:cNvSpPr>
          <p:nvPr/>
        </p:nvSpPr>
        <p:spPr bwMode="auto">
          <a:xfrm>
            <a:off x="5959494" y="587537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modem"/>
          <p:cNvSpPr>
            <a:spLocks noEditPoints="1" noChangeArrowheads="1"/>
          </p:cNvSpPr>
          <p:nvPr/>
        </p:nvSpPr>
        <p:spPr bwMode="auto">
          <a:xfrm>
            <a:off x="6653241" y="476513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Прямая соединительная линия 24"/>
          <p:cNvCxnSpPr>
            <a:stCxn id="2051" idx="3"/>
            <a:endCxn id="1026" idx="8"/>
          </p:cNvCxnSpPr>
          <p:nvPr/>
        </p:nvCxnSpPr>
        <p:spPr>
          <a:xfrm>
            <a:off x="1138050" y="5427696"/>
            <a:ext cx="695475" cy="5211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26" idx="6"/>
            <a:endCxn id="16" idx="8"/>
          </p:cNvCxnSpPr>
          <p:nvPr/>
        </p:nvCxnSpPr>
        <p:spPr>
          <a:xfrm flipV="1">
            <a:off x="2235168" y="4720465"/>
            <a:ext cx="912825" cy="555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26" idx="9"/>
            <a:endCxn id="18" idx="6"/>
          </p:cNvCxnSpPr>
          <p:nvPr/>
        </p:nvCxnSpPr>
        <p:spPr>
          <a:xfrm>
            <a:off x="2636811" y="5479814"/>
            <a:ext cx="730260" cy="643724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6" idx="9"/>
            <a:endCxn id="12" idx="8"/>
          </p:cNvCxnSpPr>
          <p:nvPr/>
        </p:nvCxnSpPr>
        <p:spPr>
          <a:xfrm>
            <a:off x="3951279" y="4720465"/>
            <a:ext cx="1058877" cy="182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6"/>
            <a:endCxn id="12" idx="8"/>
          </p:cNvCxnSpPr>
          <p:nvPr/>
        </p:nvCxnSpPr>
        <p:spPr>
          <a:xfrm flipV="1">
            <a:off x="3367071" y="4903030"/>
            <a:ext cx="1643085" cy="1220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8" idx="9"/>
            <a:endCxn id="14" idx="8"/>
          </p:cNvCxnSpPr>
          <p:nvPr/>
        </p:nvCxnSpPr>
        <p:spPr>
          <a:xfrm flipV="1">
            <a:off x="3768714" y="6064022"/>
            <a:ext cx="876312" cy="263015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2" idx="9"/>
            <a:endCxn id="2050" idx="1"/>
          </p:cNvCxnSpPr>
          <p:nvPr/>
        </p:nvCxnSpPr>
        <p:spPr>
          <a:xfrm flipV="1">
            <a:off x="7456527" y="4813901"/>
            <a:ext cx="638244" cy="154731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2" idx="9"/>
            <a:endCxn id="22" idx="8"/>
          </p:cNvCxnSpPr>
          <p:nvPr/>
        </p:nvCxnSpPr>
        <p:spPr>
          <a:xfrm>
            <a:off x="5813442" y="4903030"/>
            <a:ext cx="839799" cy="656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9"/>
            <a:endCxn id="20" idx="8"/>
          </p:cNvCxnSpPr>
          <p:nvPr/>
        </p:nvCxnSpPr>
        <p:spPr>
          <a:xfrm>
            <a:off x="5448312" y="6064022"/>
            <a:ext cx="511182" cy="1484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0" idx="6"/>
            <a:endCxn id="22" idx="7"/>
          </p:cNvCxnSpPr>
          <p:nvPr/>
        </p:nvCxnSpPr>
        <p:spPr>
          <a:xfrm flipV="1">
            <a:off x="6361137" y="5093750"/>
            <a:ext cx="693747" cy="781621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9"/>
            <a:endCxn id="20" idx="6"/>
          </p:cNvCxnSpPr>
          <p:nvPr/>
        </p:nvCxnSpPr>
        <p:spPr>
          <a:xfrm>
            <a:off x="5813442" y="4903030"/>
            <a:ext cx="547695" cy="9723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46031" y="617499"/>
            <a:ext cx="8251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/>
              <a:t>Коммутация пакетов </a:t>
            </a:r>
            <a:r>
              <a:rPr lang="ru-RU" dirty="0"/>
              <a:t>– между абонентами не создается постоянное соединение. Данные передаются отдельными частями (пакетами), каждый из которых доставляется независимо от других. Коммутаторы накапливают пакеты и анализируют сеть для выбора оптимального маршрута доставки.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46031" y="1931967"/>
            <a:ext cx="8288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+ высокая общая пропускная способность сети, особенно при передаче «пульсирующего» трафика</a:t>
            </a:r>
          </a:p>
          <a:p>
            <a:r>
              <a:rPr lang="ru-RU" dirty="0"/>
              <a:t>+ несколько параллельных сеансов связи у каждого абонента (теоретически – бесконечно много)</a:t>
            </a:r>
          </a:p>
          <a:p>
            <a:r>
              <a:rPr lang="ru-RU" dirty="0"/>
              <a:t>+ при отказе отдельного коммутатора можно найти обходной путь, не прерывая связь (динамическое перераспределение трафика)</a:t>
            </a:r>
          </a:p>
          <a:p>
            <a:r>
              <a:rPr lang="ru-RU" dirty="0"/>
              <a:t>- скорость передачи не гарантируется, возможны задержки, очереди</a:t>
            </a:r>
          </a:p>
          <a:p>
            <a:r>
              <a:rPr lang="ru-RU" dirty="0"/>
              <a:t>- возможные потери данных </a:t>
            </a:r>
          </a:p>
        </p:txBody>
      </p:sp>
      <p:sp>
        <p:nvSpPr>
          <p:cNvPr id="2050" name="laptop"/>
          <p:cNvSpPr>
            <a:spLocks noEditPoints="1" noChangeArrowheads="1"/>
          </p:cNvSpPr>
          <p:nvPr/>
        </p:nvSpPr>
        <p:spPr bwMode="auto">
          <a:xfrm>
            <a:off x="7931196" y="4539238"/>
            <a:ext cx="1050927" cy="82709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computr3"/>
          <p:cNvSpPr>
            <a:spLocks noEditPoints="1" noChangeArrowheads="1"/>
          </p:cNvSpPr>
          <p:nvPr/>
        </p:nvSpPr>
        <p:spPr bwMode="auto">
          <a:xfrm>
            <a:off x="190440" y="5035572"/>
            <a:ext cx="1128667" cy="784247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010156" y="5072085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Пакет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62780" y="5437215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Пакет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33525" y="5656293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Пакет 3</a:t>
            </a:r>
          </a:p>
        </p:txBody>
      </p:sp>
      <p:sp>
        <p:nvSpPr>
          <p:cNvPr id="51" name="Выноска-облако 50"/>
          <p:cNvSpPr/>
          <p:nvPr/>
        </p:nvSpPr>
        <p:spPr>
          <a:xfrm>
            <a:off x="5667390" y="4341825"/>
            <a:ext cx="657234" cy="438156"/>
          </a:xfrm>
          <a:prstGeom prst="cloudCallout">
            <a:avLst>
              <a:gd name="adj1" fmla="val -64513"/>
              <a:gd name="adj2" fmla="val 7220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sym typeface="Wingdings"/>
              </a:rPr>
              <a:t></a:t>
            </a:r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Прямая со стрелкой 78"/>
          <p:cNvCxnSpPr>
            <a:stCxn id="62" idx="3"/>
            <a:endCxn id="77" idx="1"/>
          </p:cNvCxnSpPr>
          <p:nvPr/>
        </p:nvCxnSpPr>
        <p:spPr>
          <a:xfrm>
            <a:off x="4571999" y="3812387"/>
            <a:ext cx="985852" cy="12414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22" name="computr3"/>
          <p:cNvSpPr>
            <a:spLocks noEditPoints="1" noChangeArrowheads="1"/>
          </p:cNvSpPr>
          <p:nvPr/>
        </p:nvSpPr>
        <p:spPr bwMode="auto">
          <a:xfrm>
            <a:off x="226954" y="654011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computr3"/>
          <p:cNvSpPr>
            <a:spLocks noEditPoints="1" noChangeArrowheads="1"/>
          </p:cNvSpPr>
          <p:nvPr/>
        </p:nvSpPr>
        <p:spPr bwMode="auto">
          <a:xfrm>
            <a:off x="7931196" y="544473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4" name="Прямая со стрелкой 23"/>
          <p:cNvCxnSpPr>
            <a:stCxn id="22" idx="2"/>
          </p:cNvCxnSpPr>
          <p:nvPr/>
        </p:nvCxnSpPr>
        <p:spPr>
          <a:xfrm>
            <a:off x="749012" y="1374090"/>
            <a:ext cx="25636" cy="4756872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3" idx="2"/>
          </p:cNvCxnSpPr>
          <p:nvPr/>
        </p:nvCxnSpPr>
        <p:spPr>
          <a:xfrm flipH="1">
            <a:off x="8442378" y="1264552"/>
            <a:ext cx="10876" cy="4902923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2083" y="25236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ru-RU" b="1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774648" y="1530324"/>
            <a:ext cx="7704243" cy="54769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Пакет 1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030239" y="1603350"/>
            <a:ext cx="876312" cy="401643"/>
            <a:chOff x="3001941" y="5218137"/>
            <a:chExt cx="1131903" cy="40164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001941" y="5218137"/>
              <a:ext cx="1131903" cy="4016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flipV="1">
              <a:off x="3001941" y="5218137"/>
              <a:ext cx="1131903" cy="25559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Крест 45"/>
          <p:cNvSpPr/>
          <p:nvPr/>
        </p:nvSpPr>
        <p:spPr>
          <a:xfrm rot="2700000">
            <a:off x="593615" y="6059467"/>
            <a:ext cx="360000" cy="360000"/>
          </a:xfrm>
          <a:prstGeom prst="plus">
            <a:avLst>
              <a:gd name="adj" fmla="val 3995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774648" y="2078019"/>
            <a:ext cx="5257872" cy="54769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Пакет 2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1030238" y="2151045"/>
            <a:ext cx="876312" cy="401643"/>
            <a:chOff x="3001941" y="5218137"/>
            <a:chExt cx="1131903" cy="40164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001941" y="5218137"/>
              <a:ext cx="1131903" cy="4016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 flipV="1">
              <a:off x="3001941" y="5218137"/>
              <a:ext cx="1131903" cy="25559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Знак запрета 50"/>
          <p:cNvSpPr/>
          <p:nvPr/>
        </p:nvSpPr>
        <p:spPr>
          <a:xfrm>
            <a:off x="6032520" y="2078019"/>
            <a:ext cx="620721" cy="584208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774648" y="2808279"/>
            <a:ext cx="7704243" cy="54769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Пакет 3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1030239" y="2881305"/>
            <a:ext cx="876312" cy="401643"/>
            <a:chOff x="3001941" y="5218137"/>
            <a:chExt cx="1131903" cy="40164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001941" y="5218137"/>
              <a:ext cx="1131903" cy="4016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flipV="1">
              <a:off x="3001941" y="5218137"/>
              <a:ext cx="1131903" cy="25559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Стрелка вправо 61"/>
          <p:cNvSpPr/>
          <p:nvPr/>
        </p:nvSpPr>
        <p:spPr>
          <a:xfrm>
            <a:off x="774648" y="3538539"/>
            <a:ext cx="3797351" cy="54769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Пакет 4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1030239" y="3611565"/>
            <a:ext cx="876312" cy="401643"/>
            <a:chOff x="3001941" y="5218137"/>
            <a:chExt cx="1131903" cy="401643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3001941" y="5218137"/>
              <a:ext cx="1131903" cy="4016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 flipV="1">
              <a:off x="3001941" y="5218137"/>
              <a:ext cx="1131903" cy="25559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Стрелка вправо 66"/>
          <p:cNvSpPr/>
          <p:nvPr/>
        </p:nvSpPr>
        <p:spPr>
          <a:xfrm>
            <a:off x="774648" y="4159260"/>
            <a:ext cx="7704243" cy="54769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Пакет 5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1030239" y="4232286"/>
            <a:ext cx="876312" cy="401643"/>
            <a:chOff x="3001941" y="5218137"/>
            <a:chExt cx="1131903" cy="401643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001941" y="5218137"/>
              <a:ext cx="1131903" cy="4016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flipV="1">
              <a:off x="3001941" y="5218137"/>
              <a:ext cx="1131903" cy="25559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Стрелка вправо 70"/>
          <p:cNvSpPr/>
          <p:nvPr/>
        </p:nvSpPr>
        <p:spPr>
          <a:xfrm>
            <a:off x="774648" y="5364189"/>
            <a:ext cx="7704243" cy="54769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Пакет 6</a:t>
            </a:r>
          </a:p>
        </p:txBody>
      </p:sp>
      <p:grpSp>
        <p:nvGrpSpPr>
          <p:cNvPr id="72" name="Группа 71"/>
          <p:cNvGrpSpPr/>
          <p:nvPr/>
        </p:nvGrpSpPr>
        <p:grpSpPr>
          <a:xfrm>
            <a:off x="1030239" y="5437215"/>
            <a:ext cx="876312" cy="401643"/>
            <a:chOff x="3001941" y="5218137"/>
            <a:chExt cx="1131903" cy="401643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3001941" y="5218137"/>
              <a:ext cx="1131903" cy="4016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flipV="1">
              <a:off x="3001941" y="5218137"/>
              <a:ext cx="1131903" cy="25559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718052" y="3502026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ym typeface="Wingdings"/>
              </a:rPr>
              <a:t></a:t>
            </a:r>
            <a:endParaRPr lang="ru-RU" sz="3600" dirty="0"/>
          </a:p>
        </p:txBody>
      </p:sp>
      <p:sp>
        <p:nvSpPr>
          <p:cNvPr id="77" name="Стрелка вправо 76"/>
          <p:cNvSpPr/>
          <p:nvPr/>
        </p:nvSpPr>
        <p:spPr>
          <a:xfrm>
            <a:off x="5557851" y="4779981"/>
            <a:ext cx="2921039" cy="54769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Пакет 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332839" y="17934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ru-RU" b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</a:t>
            </a:r>
            <a:r>
              <a:rPr lang="en-US" dirty="0"/>
              <a:t>UDP</a:t>
            </a:r>
            <a:r>
              <a:rPr lang="ru-RU" dirty="0"/>
              <a:t> и </a:t>
            </a:r>
            <a:r>
              <a:rPr lang="en-US" dirty="0"/>
              <a:t>TCP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8596" y="1019142"/>
          <a:ext cx="7886808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2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UDP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TCP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502">
                <a:tc>
                  <a:txBody>
                    <a:bodyPr/>
                    <a:lstStyle/>
                    <a:p>
                      <a:r>
                        <a:rPr lang="ru-RU" b="0" dirty="0"/>
                        <a:t>Отправка </a:t>
                      </a:r>
                      <a:r>
                        <a:rPr lang="ru-RU" b="0" i="1" dirty="0"/>
                        <a:t>отдельных пакетов </a:t>
                      </a:r>
                      <a:r>
                        <a:rPr lang="ru-RU" b="0" baseline="0" dirty="0"/>
                        <a:t>без постоянного соединения</a:t>
                      </a:r>
                      <a:endParaRPr lang="ru-RU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/>
                        <a:t>Отправка </a:t>
                      </a:r>
                      <a:r>
                        <a:rPr lang="ru-RU" b="0" i="1" dirty="0"/>
                        <a:t>потока данных </a:t>
                      </a:r>
                      <a:r>
                        <a:rPr lang="ru-RU" b="0" i="0" dirty="0"/>
                        <a:t>с установлением виртуального сеанса</a:t>
                      </a:r>
                      <a:r>
                        <a:rPr lang="ru-RU" b="0" i="0" baseline="0" dirty="0"/>
                        <a:t> связи</a:t>
                      </a:r>
                      <a:endParaRPr lang="ru-RU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02">
                <a:tc>
                  <a:txBody>
                    <a:bodyPr/>
                    <a:lstStyle/>
                    <a:p>
                      <a:r>
                        <a:rPr lang="ru-RU" i="1" dirty="0"/>
                        <a:t>Ненадежный</a:t>
                      </a:r>
                      <a:r>
                        <a:rPr lang="ru-RU" dirty="0"/>
                        <a:t> (</a:t>
                      </a:r>
                      <a:r>
                        <a:rPr lang="ru-RU" baseline="0" dirty="0"/>
                        <a:t>возможны потери, ошибки и дублирование)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/>
                        <a:t>Надежный </a:t>
                      </a:r>
                      <a:r>
                        <a:rPr lang="ru-RU" i="0" dirty="0"/>
                        <a:t>(контролирует</a:t>
                      </a:r>
                      <a:r>
                        <a:rPr lang="ru-RU" i="0" baseline="0" dirty="0"/>
                        <a:t> полную доставку всех данных потока)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75">
                <a:tc>
                  <a:txBody>
                    <a:bodyPr/>
                    <a:lstStyle/>
                    <a:p>
                      <a:r>
                        <a:rPr lang="ru-RU" i="1" dirty="0"/>
                        <a:t>Неупорядоченность</a:t>
                      </a:r>
                      <a:r>
                        <a:rPr lang="ru-RU" dirty="0"/>
                        <a:t> (пакеты могут быть получены не в том порядке, в каком они были отправлены)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/>
                        <a:t>Упорядоченность</a:t>
                      </a:r>
                      <a:r>
                        <a:rPr lang="ru-RU" dirty="0"/>
                        <a:t> (поступившие пакеты упорядочиваются перед передачей приложению)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75">
                <a:tc>
                  <a:txBody>
                    <a:bodyPr/>
                    <a:lstStyle/>
                    <a:p>
                      <a:r>
                        <a:rPr lang="ru-RU" i="1" dirty="0"/>
                        <a:t>Легковесность</a:t>
                      </a:r>
                      <a:r>
                        <a:rPr lang="ru-RU" dirty="0"/>
                        <a:t> (небольшой служебный трафик)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/>
                        <a:t>Тяжеловесность</a:t>
                      </a:r>
                      <a:r>
                        <a:rPr lang="ru-RU" dirty="0"/>
                        <a:t> (дополнительный</a:t>
                      </a:r>
                      <a:r>
                        <a:rPr lang="ru-RU" baseline="0" dirty="0"/>
                        <a:t> трафик для установления соединения и контроля доставки пакетов)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502">
                <a:tc>
                  <a:txBody>
                    <a:bodyPr/>
                    <a:lstStyle/>
                    <a:p>
                      <a:r>
                        <a:rPr lang="ru-RU" dirty="0"/>
                        <a:t>Быстрая</a:t>
                      </a:r>
                      <a:r>
                        <a:rPr lang="ru-RU" baseline="0" dirty="0"/>
                        <a:t> доставка данных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Ожидание</a:t>
                      </a:r>
                      <a:r>
                        <a:rPr lang="ru-RU" baseline="0" dirty="0"/>
                        <a:t> доставки всех отправленных данных приводит к задержкам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502">
                <a:tc>
                  <a:txBody>
                    <a:bodyPr/>
                    <a:lstStyle/>
                    <a:p>
                      <a:r>
                        <a:rPr lang="ru-RU" dirty="0"/>
                        <a:t>Может создавать </a:t>
                      </a:r>
                      <a:r>
                        <a:rPr lang="ru-RU" i="1" dirty="0"/>
                        <a:t>широковещательную</a:t>
                      </a:r>
                      <a:r>
                        <a:rPr lang="ru-RU" dirty="0"/>
                        <a:t> рассылку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/>
                        <a:t>Широковещательная</a:t>
                      </a:r>
                      <a:r>
                        <a:rPr lang="ru-RU" dirty="0"/>
                        <a:t> рассылка невозможна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применяется </a:t>
            </a:r>
            <a:r>
              <a:rPr lang="en-US" dirty="0"/>
              <a:t>UDP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7213" y="1055655"/>
            <a:ext cx="74121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/>
              <a:t>Интернет-телефония </a:t>
            </a:r>
            <a:r>
              <a:rPr lang="en-US" sz="2000" dirty="0"/>
              <a:t>VoIP</a:t>
            </a:r>
            <a:endParaRPr lang="ru-RU" sz="2000" dirty="0"/>
          </a:p>
          <a:p>
            <a:pPr indent="3556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/>
              <a:t>Интернет-телевидение </a:t>
            </a:r>
            <a:r>
              <a:rPr lang="en-US" sz="2000" dirty="0"/>
              <a:t>IPTV</a:t>
            </a:r>
            <a:endParaRPr lang="ru-RU" sz="2000" dirty="0"/>
          </a:p>
          <a:p>
            <a:pPr indent="3556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/>
              <a:t>трансляция аудио и видео </a:t>
            </a:r>
            <a:r>
              <a:rPr lang="ru-RU" sz="2000" dirty="0" err="1"/>
              <a:t>онлайн</a:t>
            </a:r>
            <a:r>
              <a:rPr lang="en-US" sz="2000" dirty="0"/>
              <a:t> (</a:t>
            </a:r>
            <a:r>
              <a:rPr lang="ru-RU" sz="2000" dirty="0" err="1"/>
              <a:t>стримы</a:t>
            </a:r>
            <a:r>
              <a:rPr lang="ru-RU" sz="2000" dirty="0"/>
              <a:t> и др.)</a:t>
            </a:r>
          </a:p>
          <a:p>
            <a:pPr indent="3556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err="1"/>
              <a:t>онлайн-игры</a:t>
            </a:r>
            <a:endParaRPr lang="ru-RU" sz="2000" dirty="0"/>
          </a:p>
          <a:p>
            <a:pPr indent="3556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/>
              <a:t>другие системы реального времени</a:t>
            </a:r>
          </a:p>
          <a:p>
            <a:pPr indent="3556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/>
              <a:t>служебная информация и управление сетями, в том числе </a:t>
            </a:r>
            <a:r>
              <a:rPr lang="en-US" sz="2000" dirty="0"/>
              <a:t>DNS (</a:t>
            </a:r>
            <a:r>
              <a:rPr lang="ru-RU" sz="2000" dirty="0"/>
              <a:t>узнать </a:t>
            </a:r>
            <a:r>
              <a:rPr lang="en-US" sz="2000" dirty="0"/>
              <a:t>IP </a:t>
            </a:r>
            <a:r>
              <a:rPr lang="ru-RU" sz="2000" dirty="0"/>
              <a:t>по доменному имени)</a:t>
            </a:r>
            <a:r>
              <a:rPr lang="en-US" sz="2000" dirty="0"/>
              <a:t>, DHCP </a:t>
            </a:r>
            <a:r>
              <a:rPr lang="ru-RU" sz="2000" dirty="0"/>
              <a:t>(выдача </a:t>
            </a:r>
            <a:r>
              <a:rPr lang="en-US" sz="2000" dirty="0"/>
              <a:t>IP-</a:t>
            </a:r>
            <a:r>
              <a:rPr lang="ru-RU" sz="2000" dirty="0"/>
              <a:t>адреса)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544" y="1749402"/>
            <a:ext cx="82809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b="1" dirty="0"/>
              <a:t>Порт</a:t>
            </a:r>
            <a:r>
              <a:rPr lang="ru-RU" sz="2000" dirty="0"/>
              <a:t> – это уникальный номер от 0 до 65535, назначаемый </a:t>
            </a:r>
            <a:r>
              <a:rPr lang="ru-RU" sz="2000" b="1" dirty="0"/>
              <a:t>каждому</a:t>
            </a:r>
            <a:r>
              <a:rPr lang="ru-RU" sz="2000" dirty="0"/>
              <a:t> </a:t>
            </a:r>
            <a:r>
              <a:rPr lang="ru-RU" sz="2000" b="1" dirty="0"/>
              <a:t>приложению</a:t>
            </a:r>
            <a:r>
              <a:rPr lang="ru-RU" sz="2000" dirty="0"/>
              <a:t> для приема/передачи данных. 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/>
              <a:t>Каждый порт может быть занят только одной программой, т.е. если одна программа займет порт 1234, то всем другим программам система запретит его использовать, пока первая программа его не освободит. 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/>
              <a:t>Порты </a:t>
            </a:r>
            <a:r>
              <a:rPr lang="en-US" sz="2000" dirty="0"/>
              <a:t>TCP </a:t>
            </a:r>
            <a:r>
              <a:rPr lang="ru-RU" sz="2000" dirty="0"/>
              <a:t>и </a:t>
            </a:r>
            <a:r>
              <a:rPr lang="en-US" sz="2000" dirty="0"/>
              <a:t>UDP </a:t>
            </a:r>
            <a:r>
              <a:rPr lang="ru-RU" sz="2000" dirty="0"/>
              <a:t>существуют отдельно и независимо, т.е. может быть одновременно </a:t>
            </a:r>
            <a:r>
              <a:rPr lang="en-US" sz="2000" dirty="0"/>
              <a:t>TCP 1234 </a:t>
            </a:r>
            <a:r>
              <a:rPr lang="ru-RU" sz="2000" dirty="0"/>
              <a:t>и </a:t>
            </a:r>
            <a:r>
              <a:rPr lang="en-US" sz="2000" dirty="0"/>
              <a:t>UDP 1234</a:t>
            </a:r>
            <a:r>
              <a:rPr lang="ru-RU" sz="2000" dirty="0"/>
              <a:t>.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/>
              <a:t>У сервера и клиента могут быть разные номера портов (и чаще всего так и бывает).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/>
              <a:t>Порт – это просто номер, он не имеет физической формы.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6031" y="5473728"/>
            <a:ext cx="83169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/>
              <a:t>Порт можно записать вместе с </a:t>
            </a:r>
            <a:r>
              <a:rPr lang="en-US" sz="2000" dirty="0"/>
              <a:t>IP-</a:t>
            </a:r>
            <a:r>
              <a:rPr lang="ru-RU" sz="2000" dirty="0"/>
              <a:t>адресом</a:t>
            </a:r>
            <a:r>
              <a:rPr lang="en-US" sz="2000" dirty="0"/>
              <a:t> </a:t>
            </a:r>
            <a:r>
              <a:rPr lang="ru-RU" sz="2000" dirty="0"/>
              <a:t>или </a:t>
            </a:r>
            <a:r>
              <a:rPr lang="en-US" sz="2000" dirty="0"/>
              <a:t>DNS</a:t>
            </a:r>
            <a:r>
              <a:rPr lang="ru-RU" sz="2000" dirty="0"/>
              <a:t> через двоеточие:</a:t>
            </a:r>
          </a:p>
          <a:p>
            <a:pPr algn="just"/>
            <a:r>
              <a:rPr lang="ru-RU" dirty="0">
                <a:latin typeface="Courier New" pitchFamily="49" charset="0"/>
                <a:cs typeface="Courier New" pitchFamily="49" charset="0"/>
              </a:rPr>
              <a:t>127.0.0.1:8080	192.169.1.10:51076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example.org:42240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031" y="763551"/>
            <a:ext cx="832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/>
              <a:t>Адрес  позволяет найти компьютер в сети и передать ему пакет данных. Но как узнать, какой программе</a:t>
            </a:r>
            <a:r>
              <a:rPr lang="en-US" sz="2000" dirty="0"/>
              <a:t> (</a:t>
            </a:r>
            <a:r>
              <a:rPr lang="ru-RU" sz="2000" dirty="0"/>
              <a:t>приложению) он предназначен?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портов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727038"/>
            <a:ext cx="78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buFont typeface="Arial" pitchFamily="34" charset="0"/>
              <a:buChar char="•"/>
            </a:pPr>
            <a:r>
              <a:rPr lang="ru-RU" dirty="0"/>
              <a:t>0 – зарезервирован (указывается как порт отправителя, если обратной передачи данных не предусмотрено);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/>
              <a:t>1.. 1023 –  </a:t>
            </a:r>
            <a:r>
              <a:rPr lang="ru-RU" b="1" dirty="0"/>
              <a:t>закрепленные</a:t>
            </a:r>
            <a:r>
              <a:rPr lang="ru-RU" dirty="0"/>
              <a:t> порты - общеизвестные службы (электронная почта, </a:t>
            </a:r>
            <a:r>
              <a:rPr lang="en-US" dirty="0"/>
              <a:t>HTTP</a:t>
            </a:r>
            <a:r>
              <a:rPr lang="ru-RU" dirty="0"/>
              <a:t> и др.)</a:t>
            </a:r>
            <a:r>
              <a:rPr lang="en-US" dirty="0"/>
              <a:t>, </a:t>
            </a:r>
            <a:r>
              <a:rPr lang="ru-RU" dirty="0"/>
              <a:t>их должны знать все компьютеры для комфортной работы пользователя в сети;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/>
              <a:t>1024.. 49 151 – </a:t>
            </a:r>
            <a:r>
              <a:rPr lang="ru-RU" b="1" dirty="0" err="1"/>
              <a:t>регистриуемые</a:t>
            </a:r>
            <a:r>
              <a:rPr lang="ru-RU" dirty="0"/>
              <a:t> порты - зарегистрированные в организации </a:t>
            </a:r>
            <a:r>
              <a:rPr lang="en-US" dirty="0"/>
              <a:t>IANA </a:t>
            </a:r>
            <a:r>
              <a:rPr lang="ru-RU" dirty="0"/>
              <a:t>службы для частных программ (</a:t>
            </a:r>
            <a:r>
              <a:rPr lang="en-US" dirty="0"/>
              <a:t>Skype, ICQ)</a:t>
            </a:r>
            <a:r>
              <a:rPr lang="ru-RU" dirty="0"/>
              <a:t>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/>
              <a:t>49 152.. 65 535 – </a:t>
            </a:r>
            <a:r>
              <a:rPr lang="ru-RU" b="1" dirty="0"/>
              <a:t>динамические</a:t>
            </a:r>
            <a:r>
              <a:rPr lang="ru-RU" dirty="0"/>
              <a:t> порты, могут использоваться любыми программами для любых целей. Чаще всего выбирается случайно.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005" y="4779981"/>
            <a:ext cx="828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В </a:t>
            </a:r>
            <a:r>
              <a:rPr lang="en-US" dirty="0"/>
              <a:t>Windows </a:t>
            </a:r>
            <a:r>
              <a:rPr lang="ru-RU" dirty="0"/>
              <a:t>перечень портов для общеизвестных и зарегистрированных служб хранится в файле </a:t>
            </a:r>
          </a:p>
          <a:p>
            <a:pPr indent="355600" algn="just"/>
            <a:r>
              <a:rPr lang="it-IT" dirty="0">
                <a:latin typeface="Courier New" pitchFamily="49" charset="0"/>
                <a:cs typeface="Courier New" pitchFamily="49" charset="0"/>
              </a:rPr>
              <a:t>%SystemRoot%\system32\drivers\etc\services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indent="355600" algn="just"/>
            <a:r>
              <a:rPr lang="it-IT" dirty="0">
                <a:latin typeface="Courier New" pitchFamily="49" charset="0"/>
                <a:cs typeface="Courier New" pitchFamily="49" charset="0"/>
              </a:rPr>
              <a:t>%SystemRoot%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- папка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Windows,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обычно на диске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8596" y="3575052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Например, сайты на серверах всегда доступны либо через порт 80, либо через порт 8080 (</a:t>
            </a:r>
            <a:r>
              <a:rPr lang="en-US" dirty="0"/>
              <a:t>HTTP)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532" y="692696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err="1"/>
              <a:t>Uniform</a:t>
            </a:r>
            <a:r>
              <a:rPr lang="ru-RU" b="1" dirty="0"/>
              <a:t> </a:t>
            </a:r>
            <a:r>
              <a:rPr lang="ru-RU" b="1" dirty="0" err="1"/>
              <a:t>Resource</a:t>
            </a:r>
            <a:r>
              <a:rPr lang="ru-RU" b="1" dirty="0"/>
              <a:t> </a:t>
            </a:r>
            <a:r>
              <a:rPr lang="ru-RU" b="1" dirty="0" err="1"/>
              <a:t>Locator</a:t>
            </a:r>
            <a:r>
              <a:rPr lang="ru-RU" dirty="0"/>
              <a:t> — единообразный локатор (определитель местонахождения) ресурса. Это основной способ определения расположения ресурсов в </a:t>
            </a:r>
            <a:r>
              <a:rPr lang="en-US" dirty="0"/>
              <a:t>WWW</a:t>
            </a:r>
            <a:r>
              <a:rPr lang="ru-RU" dirty="0"/>
              <a:t>. </a:t>
            </a:r>
          </a:p>
          <a:p>
            <a:pPr indent="355600"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532" y="1628800"/>
            <a:ext cx="83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ourier New" pitchFamily="49" charset="0"/>
                <a:cs typeface="Courier New" pitchFamily="49" charset="0"/>
              </a:rPr>
              <a:t>&lt;схема&gt;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://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&lt;логин&gt;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&lt;пароль&gt;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&lt;хост&gt;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&lt;порт&gt;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&lt;путь&gt;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?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&lt;параметры&gt;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#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&lt;якорь&gt;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258866"/>
            <a:ext cx="8388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схема</a:t>
            </a:r>
            <a:r>
              <a:rPr lang="ru-RU" dirty="0"/>
              <a:t>  обращения к ресурсу (обычно</a:t>
            </a:r>
            <a:r>
              <a:rPr lang="en-US" dirty="0"/>
              <a:t> </a:t>
            </a:r>
            <a:r>
              <a:rPr lang="ru-RU" dirty="0"/>
              <a:t>это протокол – </a:t>
            </a:r>
            <a:r>
              <a:rPr lang="en-US" dirty="0"/>
              <a:t>http</a:t>
            </a:r>
            <a:r>
              <a:rPr lang="ru-RU" dirty="0"/>
              <a:t>, </a:t>
            </a:r>
            <a:r>
              <a:rPr lang="en-US"/>
              <a:t>https, </a:t>
            </a:r>
            <a:r>
              <a:rPr lang="en-US" dirty="0"/>
              <a:t>ftp, mailto, file)</a:t>
            </a:r>
            <a:endParaRPr lang="ru-RU" dirty="0"/>
          </a:p>
          <a:p>
            <a:pPr algn="just"/>
            <a:r>
              <a:rPr lang="ru-RU" b="1" i="1" dirty="0"/>
              <a:t>хост</a:t>
            </a:r>
            <a:r>
              <a:rPr lang="ru-RU" dirty="0"/>
              <a:t>  полное имя хоста в системе DNS или IP-адрес в десятичной форме</a:t>
            </a:r>
          </a:p>
          <a:p>
            <a:pPr algn="just"/>
            <a:r>
              <a:rPr lang="ru-RU" b="1" i="1" dirty="0"/>
              <a:t>путь</a:t>
            </a:r>
            <a:r>
              <a:rPr lang="ru-RU" dirty="0"/>
              <a:t>  уточняющая информация о месте нахождения ресурса (зависит от протокола, обычно путь к файлу на сервере)</a:t>
            </a:r>
          </a:p>
          <a:p>
            <a:pPr algn="just"/>
            <a:r>
              <a:rPr lang="ru-RU" b="1" i="1" dirty="0"/>
              <a:t>параметры</a:t>
            </a:r>
            <a:r>
              <a:rPr lang="ru-RU" dirty="0"/>
              <a:t>  строка запроса с передаваемыми на сервер параметрами (разделитель - знак &amp;)</a:t>
            </a:r>
          </a:p>
          <a:p>
            <a:pPr algn="just"/>
            <a:r>
              <a:rPr lang="ru-RU" dirty="0">
                <a:latin typeface="Courier New" pitchFamily="49" charset="0"/>
                <a:cs typeface="Courier New" pitchFamily="49" charset="0"/>
              </a:rPr>
              <a:t>?параметр_1=значение_1&amp;параметр_2=значение_2&amp;параметр3=значение_3</a:t>
            </a:r>
          </a:p>
          <a:p>
            <a:pPr algn="just"/>
            <a:r>
              <a:rPr lang="ru-RU" b="1" i="1" dirty="0"/>
              <a:t>якорь</a:t>
            </a:r>
            <a:r>
              <a:rPr lang="ru-RU" dirty="0"/>
              <a:t>  позволяет ссылаться на некоторую часть (раздел) открываемого документа (в </a:t>
            </a:r>
            <a:r>
              <a:rPr lang="en-US" dirty="0"/>
              <a:t>HTML </a:t>
            </a:r>
            <a:r>
              <a:rPr lang="ru-RU" dirty="0"/>
              <a:t>задается тэгом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&lt;a name=“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имя_якоря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”&gt;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217003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Courier New" pitchFamily="49" charset="0"/>
                <a:cs typeface="Courier New" pitchFamily="49" charset="0"/>
              </a:rPr>
              <a:t>http://ru.example.org/mypage.htm#article2 http://en.example.org:80/Special:Search?search=train&amp;go=Go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it-IT" dirty="0">
                <a:latin typeface="Courier New" pitchFamily="49" charset="0"/>
                <a:cs typeface="Courier New" pitchFamily="49" charset="0"/>
              </a:rPr>
              <a:t>ftp://myname:mypass@myhost.com:21/etc/motd</a:t>
            </a:r>
          </a:p>
          <a:p>
            <a:pPr algn="just"/>
            <a:r>
              <a:rPr lang="it-IT" dirty="0">
                <a:latin typeface="Courier New" pitchFamily="49" charset="0"/>
                <a:cs typeface="Courier New" pitchFamily="49" charset="0"/>
              </a:rPr>
              <a:t>file://vms.myhost.edu/disk$user/my/notes/note123.txt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Кодирование </a:t>
            </a:r>
            <a:r>
              <a:rPr lang="it-IT" dirty="0"/>
              <a:t>URL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9518" y="617499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/>
              <a:t>В </a:t>
            </a:r>
            <a:r>
              <a:rPr lang="en-US" sz="2000" dirty="0"/>
              <a:t>URL</a:t>
            </a:r>
            <a:r>
              <a:rPr lang="ru-RU" sz="2000" dirty="0"/>
              <a:t> разрешено использовать лишь ограниченный набор </a:t>
            </a:r>
            <a:r>
              <a:rPr lang="en-US" sz="2000" dirty="0"/>
              <a:t>ASCII</a:t>
            </a:r>
            <a:r>
              <a:rPr lang="ru-RU" sz="2000" dirty="0"/>
              <a:t>-символов: латинские буквы, цифры и некоторые знаки препинания.</a:t>
            </a:r>
          </a:p>
          <a:p>
            <a:pPr indent="355600" algn="just"/>
            <a:r>
              <a:rPr lang="ru-RU" sz="2000" dirty="0"/>
              <a:t>Недопустимые символы представляются в виде </a:t>
            </a:r>
            <a:r>
              <a:rPr lang="it-IT" sz="2000" dirty="0"/>
              <a:t>«</a:t>
            </a:r>
            <a:r>
              <a:rPr lang="it-IT" sz="2000" b="1" dirty="0"/>
              <a:t>percent‐encoding</a:t>
            </a:r>
            <a:r>
              <a:rPr lang="it-IT" sz="2000" dirty="0"/>
              <a:t>»: </a:t>
            </a:r>
            <a:r>
              <a:rPr lang="ru-RU" sz="2000" dirty="0"/>
              <a:t>знак % и шестнадцатеричный код (2 </a:t>
            </a:r>
            <a:r>
              <a:rPr lang="en-US" sz="2000" dirty="0"/>
              <a:t>hex-</a:t>
            </a:r>
            <a:r>
              <a:rPr lang="ru-RU" sz="2000" dirty="0"/>
              <a:t>символа</a:t>
            </a:r>
            <a:r>
              <a:rPr lang="en-US" sz="2000" dirty="0"/>
              <a:t> = 1 </a:t>
            </a:r>
            <a:r>
              <a:rPr lang="ru-RU" sz="2000" dirty="0"/>
              <a:t>байт).</a:t>
            </a:r>
          </a:p>
          <a:p>
            <a:pPr indent="355600" algn="just"/>
            <a:r>
              <a:rPr lang="ru-RU" sz="2000" dirty="0"/>
              <a:t>Например:</a:t>
            </a:r>
            <a:endParaRPr lang="en-US" sz="2000" dirty="0"/>
          </a:p>
          <a:p>
            <a:pPr indent="355600" algn="just"/>
            <a:r>
              <a:rPr lang="ru-RU" sz="2000" dirty="0"/>
              <a:t>пробел	→	</a:t>
            </a:r>
            <a:r>
              <a:rPr lang="en-US" sz="2000" dirty="0"/>
              <a:t>%20</a:t>
            </a:r>
            <a:endParaRPr lang="ru-RU" sz="2000" dirty="0"/>
          </a:p>
          <a:p>
            <a:pPr indent="355600" algn="just"/>
            <a:r>
              <a:rPr lang="ru-RU" sz="2000" dirty="0"/>
              <a:t>! 	→	</a:t>
            </a:r>
            <a:r>
              <a:rPr lang="en-US" sz="2000" dirty="0"/>
              <a:t>%21</a:t>
            </a:r>
          </a:p>
          <a:p>
            <a:pPr indent="355600" algn="just"/>
            <a:r>
              <a:rPr lang="ru-RU" sz="2000" dirty="0"/>
              <a:t>%	→	</a:t>
            </a:r>
            <a:r>
              <a:rPr lang="en-US" sz="2000" dirty="0"/>
              <a:t>%25</a:t>
            </a:r>
            <a:endParaRPr lang="ru-RU" sz="2000" dirty="0"/>
          </a:p>
          <a:p>
            <a:pPr indent="355600" algn="just"/>
            <a:r>
              <a:rPr lang="ru-RU" sz="2000" dirty="0"/>
              <a:t>*	→	%26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518" y="342900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/>
              <a:t>Символы нелатинского алфавита представляются в кодировке Юникод (</a:t>
            </a:r>
            <a:r>
              <a:rPr lang="en-US" sz="2000" dirty="0"/>
              <a:t>UTF-8)</a:t>
            </a:r>
            <a:r>
              <a:rPr lang="ru-RU" sz="2000" dirty="0"/>
              <a:t>. Но в ней символы</a:t>
            </a:r>
            <a:r>
              <a:rPr lang="en-US" sz="2000" dirty="0"/>
              <a:t> </a:t>
            </a:r>
            <a:r>
              <a:rPr lang="ru-RU" sz="2000" dirty="0"/>
              <a:t>кодируются 2 байтами (4 </a:t>
            </a:r>
            <a:r>
              <a:rPr lang="en-US" sz="2000" dirty="0"/>
              <a:t>hex</a:t>
            </a:r>
            <a:r>
              <a:rPr lang="ru-RU" sz="2000" dirty="0"/>
              <a:t>-цифры):</a:t>
            </a:r>
          </a:p>
          <a:p>
            <a:pPr indent="355600" algn="just"/>
            <a:r>
              <a:rPr lang="ru-RU" sz="2000" dirty="0"/>
              <a:t>М	→	%D0%9C </a:t>
            </a:r>
          </a:p>
          <a:p>
            <a:pPr indent="355600" algn="just"/>
            <a:r>
              <a:rPr lang="ru-RU" sz="2000" dirty="0"/>
              <a:t>и	→	%D0%B8</a:t>
            </a:r>
          </a:p>
          <a:p>
            <a:pPr indent="355600" algn="just"/>
            <a:r>
              <a:rPr lang="ru-RU" sz="2000" dirty="0"/>
              <a:t>к	→	%D0%BA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518" y="510859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http://ru.wikipedia.org/wiki/Микрокредит </a:t>
            </a:r>
          </a:p>
          <a:p>
            <a:r>
              <a:rPr lang="ru-RU" sz="2000" dirty="0"/>
              <a:t>	→</a:t>
            </a:r>
          </a:p>
          <a:p>
            <a:r>
              <a:rPr lang="ru-RU" sz="2000" dirty="0"/>
              <a:t>http://ru.wikipedia.org/wiki/%D0%9C%D0%B8%D0%BA%D1%80%D0%BE%D0%BA%D1%80%D0%B5%D0%B4%D0%B8%D1%82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2083" y="800064"/>
            <a:ext cx="792332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/>
              <a:t>Ping</a:t>
            </a:r>
            <a:r>
              <a:rPr lang="en-US" sz="2000" dirty="0"/>
              <a:t> – </a:t>
            </a:r>
            <a:r>
              <a:rPr lang="ru-RU" sz="2000" dirty="0"/>
              <a:t>это стандартная утилита</a:t>
            </a:r>
            <a:r>
              <a:rPr lang="en-US" sz="2000" dirty="0"/>
              <a:t> (</a:t>
            </a:r>
            <a:r>
              <a:rPr lang="ru-RU" sz="2000" dirty="0"/>
              <a:t>системная программа) проверки наличия соединения между узлами.</a:t>
            </a:r>
          </a:p>
          <a:p>
            <a:pPr algn="just">
              <a:spcBef>
                <a:spcPts val="600"/>
              </a:spcBef>
            </a:pPr>
            <a:r>
              <a:rPr lang="en-US" sz="2000" dirty="0"/>
              <a:t>Ping </a:t>
            </a:r>
            <a:r>
              <a:rPr lang="ru-RU" sz="2000" dirty="0"/>
              <a:t>позволяет проверить наличие связи между двумя узлами и скорость работы по сети, но ничего не знает о работоспособности сайта, почты и т.п.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Она генерирует серию коротких </a:t>
            </a:r>
            <a:r>
              <a:rPr lang="ru-RU" sz="2000" i="1" dirty="0" err="1"/>
              <a:t>эхо-запросов</a:t>
            </a:r>
            <a:r>
              <a:rPr lang="ru-RU" sz="2000" dirty="0"/>
              <a:t> и обрабатывает статистику по поступившим </a:t>
            </a:r>
            <a:r>
              <a:rPr lang="ru-RU" sz="2000" i="1" dirty="0" err="1"/>
              <a:t>эхо-ответам</a:t>
            </a:r>
            <a:r>
              <a:rPr lang="ru-RU" sz="2000" dirty="0"/>
              <a:t>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000" dirty="0"/>
              <a:t>число успешно доставленных пакетов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000" dirty="0"/>
              <a:t>среднее время доставки пакета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000" dirty="0"/>
              <a:t>узнать </a:t>
            </a:r>
            <a:r>
              <a:rPr lang="en-US" sz="2000" dirty="0" err="1"/>
              <a:t>ip</a:t>
            </a:r>
            <a:r>
              <a:rPr lang="en-US" sz="2000" dirty="0"/>
              <a:t>-</a:t>
            </a:r>
            <a:r>
              <a:rPr lang="ru-RU" sz="2000" dirty="0"/>
              <a:t>адрес по имени домена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ru-RU" sz="2000" dirty="0"/>
          </a:p>
          <a:p>
            <a:pPr algn="just">
              <a:spcBef>
                <a:spcPts val="600"/>
              </a:spcBef>
            </a:pPr>
            <a:r>
              <a:rPr lang="en-US" sz="2000" dirty="0"/>
              <a:t>Ping </a:t>
            </a:r>
            <a:r>
              <a:rPr lang="ru-RU" sz="2000" dirty="0"/>
              <a:t>может использоваться злоумышленниками для сетевых атак, поэтому некоторые известные узлы блокируют ее.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работы утилиты </a:t>
            </a:r>
            <a:r>
              <a:rPr lang="en-US" dirty="0"/>
              <a:t>Ping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466" y="827268"/>
            <a:ext cx="8617067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ping</a:t>
            </a:r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sagmu.ru</a:t>
            </a:r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10 -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64</a:t>
            </a: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Обмен пакетами с 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sagmu.ru</a:t>
            </a:r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[46.20.71.172] с 64 байтами данных: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время=9мс TTL=60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время=5мс TTL=60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время=29мс TTL=60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время=3мс TTL=60</a:t>
            </a: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Статистика 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Ping</a:t>
            </a:r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для 46.20.71.172: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Пакетов: отправлено = 10, получено = 9, потеряно = 1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(10% потерь)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Приблизительное время приема-передачи в мс: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Минимальное = 2мсек, Максимальное = 29 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мсек</a:t>
            </a:r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Среднее = 6 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мсек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работы утилиты </a:t>
            </a:r>
            <a:r>
              <a:rPr lang="en-US" dirty="0"/>
              <a:t>Ping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1" y="1582739"/>
            <a:ext cx="8288451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ping</a:t>
            </a:r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microsoft.com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Обмен пакетами с 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microsoft.com</a:t>
            </a:r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[134.170.185.46] с 32 байтами данных: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Статистика </a:t>
            </a:r>
            <a:r>
              <a:rPr lang="ru-RU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Ping</a:t>
            </a:r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для 134.170.185.46: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Пакетов: отправлено = 4, получено = 0, потеряно = 4</a:t>
            </a:r>
          </a:p>
          <a:p>
            <a:r>
              <a:rPr lang="ru-RU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(100% потерь)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031" y="873090"/>
            <a:ext cx="828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Узел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microsoft.com</a:t>
            </a:r>
            <a:r>
              <a:rPr lang="en-US" dirty="0"/>
              <a:t> </a:t>
            </a:r>
            <a:r>
              <a:rPr lang="ru-RU" dirty="0"/>
              <a:t>закрыт для </a:t>
            </a:r>
            <a:r>
              <a:rPr lang="ru-RU" dirty="0" err="1"/>
              <a:t>эхо-запросов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17499"/>
            <a:ext cx="79233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Протокол</a:t>
            </a:r>
            <a:r>
              <a:rPr lang="ru-RU" dirty="0"/>
              <a:t> – это набор правил, в соответствии с которыми пакеты передаются по сети.</a:t>
            </a:r>
          </a:p>
          <a:p>
            <a:pPr algn="just"/>
            <a:r>
              <a:rPr lang="ru-RU" dirty="0"/>
              <a:t>В протоколах описываются такие вопросы как: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как «нарезать» исходные данные на пакеты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как поместить данные в пакет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как узнать, кому предназначен пакет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как отделить один пакет от другого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как извлечь данные из пакета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как проверить полученные данные на наличие ошибок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как зашифровать/расшифровать данные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как предать данные в виде электрических сигналов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/>
              <a:t>и др.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596" y="4049721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Протоколы позволяют разным устройствам и разным программам от разных производителей «общаться» друг с другом «на одном языке».</a:t>
            </a:r>
          </a:p>
          <a:p>
            <a:pPr algn="just"/>
            <a:r>
              <a:rPr lang="ru-RU" dirty="0"/>
              <a:t>Общепринятые протоколы записываются в виде открытых </a:t>
            </a:r>
            <a:r>
              <a:rPr lang="ru-RU" b="1" dirty="0"/>
              <a:t>стандартов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96" y="5400702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сети действует одновременно много протоколов, каждый решает свою задачу. Все множество протоколов, управляющих данной сетью, называется </a:t>
            </a:r>
            <a:r>
              <a:rPr lang="ru-RU" b="1" dirty="0"/>
              <a:t>стеком протоколов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092168"/>
            <a:ext cx="79233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Что записано в файл </a:t>
            </a:r>
            <a:r>
              <a:rPr lang="en-US" dirty="0"/>
              <a:t>hosts?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Что позволяет узнать утилита </a:t>
            </a:r>
            <a:r>
              <a:rPr lang="en-US" dirty="0" err="1"/>
              <a:t>nslookup</a:t>
            </a:r>
            <a:r>
              <a:rPr lang="en-US" dirty="0"/>
              <a:t>?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Что происходит при </a:t>
            </a:r>
            <a:r>
              <a:rPr lang="ru-RU" dirty="0" err="1"/>
              <a:t>деинкапсуляции</a:t>
            </a:r>
            <a:r>
              <a:rPr lang="ru-RU" dirty="0"/>
              <a:t> пакетов?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Для чего используются порты?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Что такое </a:t>
            </a:r>
            <a:r>
              <a:rPr lang="en-US" dirty="0"/>
              <a:t>TCP </a:t>
            </a:r>
            <a:r>
              <a:rPr lang="ru-RU" dirty="0"/>
              <a:t>и </a:t>
            </a:r>
            <a:r>
              <a:rPr lang="en-US" dirty="0"/>
              <a:t>UDP?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Когда применяется </a:t>
            </a:r>
            <a:r>
              <a:rPr lang="en-US" dirty="0"/>
              <a:t>UDP?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Чем отличается </a:t>
            </a:r>
            <a:r>
              <a:rPr lang="en-US" dirty="0"/>
              <a:t>DNS </a:t>
            </a:r>
            <a:r>
              <a:rPr lang="ru-RU" dirty="0"/>
              <a:t>от </a:t>
            </a:r>
            <a:r>
              <a:rPr lang="en-US" dirty="0"/>
              <a:t>URL?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Из каких частей состоит </a:t>
            </a:r>
            <a:r>
              <a:rPr lang="en-US" dirty="0"/>
              <a:t>URL?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Что такое </a:t>
            </a:r>
            <a:r>
              <a:rPr lang="en-US" dirty="0"/>
              <a:t>Ping?</a:t>
            </a:r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Электронная почта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81</a:t>
            </a:fld>
            <a:endParaRPr lang="ru-RU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2527271" y="2996951"/>
            <a:ext cx="6462685" cy="35356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обмена электронной почтой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82</a:t>
            </a:fld>
            <a:endParaRPr lang="ru-RU"/>
          </a:p>
        </p:txBody>
      </p:sp>
      <p:sp>
        <p:nvSpPr>
          <p:cNvPr id="5" name="computr3"/>
          <p:cNvSpPr>
            <a:spLocks noEditPoints="1" noChangeArrowheads="1"/>
          </p:cNvSpPr>
          <p:nvPr/>
        </p:nvSpPr>
        <p:spPr bwMode="auto">
          <a:xfrm>
            <a:off x="3547743" y="1232756"/>
            <a:ext cx="1404156" cy="100811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tower"/>
          <p:cNvSpPr>
            <a:spLocks noEditPoints="1" noChangeArrowheads="1"/>
          </p:cNvSpPr>
          <p:nvPr/>
        </p:nvSpPr>
        <p:spPr bwMode="auto">
          <a:xfrm>
            <a:off x="3691759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4519851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ower"/>
          <p:cNvSpPr>
            <a:spLocks noEditPoints="1" noChangeArrowheads="1"/>
          </p:cNvSpPr>
          <p:nvPr/>
        </p:nvSpPr>
        <p:spPr bwMode="auto">
          <a:xfrm>
            <a:off x="5996015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ower"/>
          <p:cNvSpPr>
            <a:spLocks noEditPoints="1" noChangeArrowheads="1"/>
          </p:cNvSpPr>
          <p:nvPr/>
        </p:nvSpPr>
        <p:spPr bwMode="auto">
          <a:xfrm>
            <a:off x="6824107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mputr3"/>
          <p:cNvSpPr>
            <a:spLocks noEditPoints="1" noChangeArrowheads="1"/>
          </p:cNvSpPr>
          <p:nvPr/>
        </p:nvSpPr>
        <p:spPr bwMode="auto">
          <a:xfrm>
            <a:off x="6248043" y="1232756"/>
            <a:ext cx="1404156" cy="100811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22450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40452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5400000">
            <a:off x="4082973" y="4549954"/>
            <a:ext cx="477712" cy="540060"/>
          </a:xfrm>
          <a:prstGeom prst="arc">
            <a:avLst>
              <a:gd name="adj1" fmla="val 16200000"/>
              <a:gd name="adj2" fmla="val 5201440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5400000">
            <a:off x="6423233" y="4549954"/>
            <a:ext cx="477712" cy="540060"/>
          </a:xfrm>
          <a:prstGeom prst="arc">
            <a:avLst>
              <a:gd name="adj1" fmla="val 16200000"/>
              <a:gd name="adj2" fmla="val 5201440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7" idx="4"/>
            <a:endCxn id="8" idx="9"/>
          </p:cNvCxnSpPr>
          <p:nvPr/>
        </p:nvCxnSpPr>
        <p:spPr>
          <a:xfrm flipV="1">
            <a:off x="5203926" y="4295923"/>
            <a:ext cx="792089" cy="64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46486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680885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42040" y="2240868"/>
            <a:ext cx="142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клиент-оправитель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703903" y="2204864"/>
            <a:ext cx="138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клиент-получатель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84506" y="4889520"/>
            <a:ext cx="102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Сервер </a:t>
            </a:r>
            <a:r>
              <a:rPr lang="en-US" dirty="0"/>
              <a:t>MSA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389435" y="4853007"/>
            <a:ext cx="98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Сервер </a:t>
            </a:r>
            <a:r>
              <a:rPr lang="en-US" dirty="0"/>
              <a:t>MTA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594364" y="4833156"/>
            <a:ext cx="91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Сервер </a:t>
            </a:r>
            <a:r>
              <a:rPr lang="en-US" dirty="0"/>
              <a:t>MX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906336" y="4833156"/>
            <a:ext cx="95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Сервер </a:t>
            </a:r>
            <a:r>
              <a:rPr lang="en-US" dirty="0"/>
              <a:t>MDA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26953" y="836577"/>
            <a:ext cx="2932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Участники обмена (агенты):</a:t>
            </a:r>
          </a:p>
          <a:p>
            <a:pPr marL="177800"/>
            <a:r>
              <a:rPr lang="ru-RU" dirty="0"/>
              <a:t>Клиенты:</a:t>
            </a:r>
          </a:p>
          <a:p>
            <a:pPr marL="363538"/>
            <a:r>
              <a:rPr lang="en-US" dirty="0"/>
              <a:t>Mail User Agent</a:t>
            </a:r>
          </a:p>
          <a:p>
            <a:pPr marL="177800"/>
            <a:r>
              <a:rPr lang="ru-RU" dirty="0"/>
              <a:t>Серверы:</a:t>
            </a:r>
            <a:endParaRPr lang="en-US" dirty="0"/>
          </a:p>
          <a:p>
            <a:pPr marL="363538"/>
            <a:r>
              <a:rPr lang="it-IT" dirty="0"/>
              <a:t>Mail Submission Agent</a:t>
            </a:r>
          </a:p>
          <a:p>
            <a:pPr marL="363538"/>
            <a:r>
              <a:rPr lang="it-IT" dirty="0"/>
              <a:t>Mail Transfer Agent</a:t>
            </a:r>
          </a:p>
          <a:p>
            <a:pPr marL="363538"/>
            <a:r>
              <a:rPr lang="it-IT" dirty="0"/>
              <a:t>Mail eXchanger</a:t>
            </a:r>
          </a:p>
          <a:p>
            <a:pPr marL="363538"/>
            <a:r>
              <a:rPr lang="it-IT" dirty="0"/>
              <a:t>Mail Delivery Agent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99978" y="3465513"/>
            <a:ext cx="2409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Протоколы:</a:t>
            </a:r>
            <a:endParaRPr lang="en-US" dirty="0"/>
          </a:p>
          <a:p>
            <a:pPr marL="185738" indent="-185738">
              <a:buFont typeface="Arial" pitchFamily="34" charset="0"/>
              <a:buChar char="•"/>
            </a:pPr>
            <a:r>
              <a:rPr lang="ru-RU" dirty="0"/>
              <a:t>отправки писем:</a:t>
            </a:r>
            <a:endParaRPr lang="en-US" dirty="0"/>
          </a:p>
          <a:p>
            <a:pPr marL="363538"/>
            <a:r>
              <a:rPr lang="en-US" dirty="0"/>
              <a:t>SMTP, ESMTP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ru-RU" dirty="0"/>
              <a:t>получения писем:</a:t>
            </a:r>
            <a:endParaRPr lang="en-US" dirty="0"/>
          </a:p>
          <a:p>
            <a:pPr marL="363538"/>
            <a:r>
              <a:rPr lang="en-US" dirty="0"/>
              <a:t>POP3</a:t>
            </a:r>
          </a:p>
          <a:p>
            <a:pPr marL="363538"/>
            <a:r>
              <a:rPr lang="en-US" dirty="0"/>
              <a:t>IMAP</a:t>
            </a:r>
            <a:endParaRPr lang="ru-RU" dirty="0"/>
          </a:p>
          <a:p>
            <a:pPr marL="177800" indent="-177800">
              <a:buFont typeface="Arial" pitchFamily="34" charset="0"/>
              <a:buChar char="•"/>
            </a:pPr>
            <a:r>
              <a:rPr lang="ru-RU" dirty="0"/>
              <a:t>промежуточный (узнать адрес сервера):</a:t>
            </a:r>
          </a:p>
          <a:p>
            <a:pPr marL="355600"/>
            <a:r>
              <a:rPr lang="en-US" dirty="0"/>
              <a:t>DNS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233929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SMTP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10392" y="2600908"/>
            <a:ext cx="139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</a:t>
            </a:r>
            <a:r>
              <a:rPr lang="ru-RU" b="1" dirty="0"/>
              <a:t>3</a:t>
            </a:r>
            <a:r>
              <a:rPr lang="en-US" b="1" dirty="0"/>
              <a:t>/IMAP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20072" y="432910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SMTP,</a:t>
            </a:r>
          </a:p>
          <a:p>
            <a:r>
              <a:rPr lang="en-US" b="1" dirty="0"/>
              <a:t>DNS</a:t>
            </a:r>
            <a:endParaRPr lang="ru-RU" b="1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Почтовые протоколы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763551"/>
            <a:ext cx="79598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/>
              <a:t>Simple</a:t>
            </a:r>
            <a:r>
              <a:rPr lang="ru-RU" b="1" dirty="0"/>
              <a:t> </a:t>
            </a:r>
            <a:r>
              <a:rPr lang="ru-RU" b="1" dirty="0" err="1"/>
              <a:t>Mail</a:t>
            </a:r>
            <a:r>
              <a:rPr lang="ru-RU" b="1" dirty="0"/>
              <a:t> </a:t>
            </a:r>
            <a:r>
              <a:rPr lang="ru-RU" b="1" dirty="0" err="1"/>
              <a:t>Transfer</a:t>
            </a:r>
            <a:r>
              <a:rPr lang="ru-RU" b="1" dirty="0"/>
              <a:t> </a:t>
            </a:r>
            <a:r>
              <a:rPr lang="ru-RU" b="1" dirty="0" err="1"/>
              <a:t>Protocol</a:t>
            </a:r>
            <a:r>
              <a:rPr lang="ru-RU" dirty="0"/>
              <a:t> </a:t>
            </a:r>
            <a:r>
              <a:rPr lang="ru-RU" b="1" dirty="0"/>
              <a:t>(</a:t>
            </a:r>
            <a:r>
              <a:rPr lang="en-US" b="1" dirty="0"/>
              <a:t>SMTP) </a:t>
            </a:r>
            <a:r>
              <a:rPr lang="ru-RU" dirty="0"/>
              <a:t>— простой протокол передачи текстовых сообщений</a:t>
            </a:r>
            <a:r>
              <a:rPr lang="en-US" dirty="0"/>
              <a:t>.</a:t>
            </a:r>
            <a:r>
              <a:rPr lang="ru-RU" dirty="0"/>
              <a:t> Предназначен для передачи исходящей почты. Сообщает от кого, кому и что нужно передать. Предназначен только для передачи текста.</a:t>
            </a:r>
          </a:p>
          <a:p>
            <a:pPr algn="just"/>
            <a:endParaRPr lang="ru-RU" dirty="0"/>
          </a:p>
          <a:p>
            <a:pPr algn="just"/>
            <a:r>
              <a:rPr lang="en-US" b="1" dirty="0"/>
              <a:t>Extended SMTP (ESMTP) </a:t>
            </a:r>
            <a:r>
              <a:rPr lang="ru-RU" dirty="0"/>
              <a:t>– обеспечивает дополнительные возможности: авторизация, передача любых файлов и др. Любые файлы перекодируются в текст в формате </a:t>
            </a:r>
            <a:r>
              <a:rPr lang="en-US" dirty="0"/>
              <a:t>MIME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it-IT" b="1" dirty="0"/>
              <a:t>Post Office Protocol Version 3 </a:t>
            </a:r>
            <a:r>
              <a:rPr lang="ru-RU" b="1" dirty="0"/>
              <a:t>(POP3) </a:t>
            </a:r>
            <a:r>
              <a:rPr lang="ru-RU" dirty="0"/>
              <a:t>поддерживает простые требования «</a:t>
            </a:r>
            <a:r>
              <a:rPr lang="ru-RU" dirty="0" err="1"/>
              <a:t>загрузи-и-удали</a:t>
            </a:r>
            <a:r>
              <a:rPr lang="ru-RU" dirty="0"/>
              <a:t>» для доступа к почтовым ящикам. Включает 3 шага: 1) авторизация 2) загрузка файлов на компьютер клиента 3) удаление файлов с сервера.</a:t>
            </a:r>
          </a:p>
          <a:p>
            <a:pPr algn="just"/>
            <a:endParaRPr lang="ru-RU" i="1" dirty="0"/>
          </a:p>
          <a:p>
            <a:pPr algn="just"/>
            <a:r>
              <a:rPr lang="ru-RU" b="1" dirty="0" err="1"/>
              <a:t>Internet</a:t>
            </a:r>
            <a:r>
              <a:rPr lang="ru-RU" b="1" dirty="0"/>
              <a:t> </a:t>
            </a:r>
            <a:r>
              <a:rPr lang="ru-RU" b="1" dirty="0" err="1"/>
              <a:t>Message</a:t>
            </a:r>
            <a:r>
              <a:rPr lang="ru-RU" b="1" dirty="0"/>
              <a:t> </a:t>
            </a:r>
            <a:r>
              <a:rPr lang="ru-RU" b="1" dirty="0" err="1"/>
              <a:t>Access</a:t>
            </a:r>
            <a:r>
              <a:rPr lang="ru-RU" b="1" dirty="0"/>
              <a:t> </a:t>
            </a:r>
            <a:r>
              <a:rPr lang="ru-RU" b="1" dirty="0" err="1"/>
              <a:t>Protocol</a:t>
            </a:r>
            <a:r>
              <a:rPr lang="ru-RU" dirty="0"/>
              <a:t> — протокол доступа к электронной почте с расширенными возможностями: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dirty="0"/>
              <a:t>просмотр писем без их загрузки (заголовок, дата, размер)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dirty="0"/>
              <a:t>выборочная загрузка писем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dirty="0"/>
              <a:t>отметки «прочитано», «важное» и др. (настраиваемые пользователем)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dirty="0"/>
              <a:t>сортировка писем по папкам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dirty="0"/>
              <a:t>удаление писем в «корзину»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Почтовый агент пользователя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809663"/>
            <a:ext cx="8316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Основные функции </a:t>
            </a:r>
            <a:r>
              <a:rPr lang="ru-RU" dirty="0"/>
              <a:t>почтового агента пользователя: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/>
              <a:t>создание и оформление письма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/>
              <a:t>исходящий адрес, адреса отправки копий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/>
              <a:t>тема письма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/>
              <a:t>проверка орфографии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/>
              <a:t>расширенное форматирование (</a:t>
            </a:r>
            <a:r>
              <a:rPr lang="en-US" dirty="0"/>
              <a:t>HTML)</a:t>
            </a:r>
            <a:endParaRPr lang="ru-RU" dirty="0"/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/>
              <a:t>вложенные файлы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/>
              <a:t>получение письма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/>
              <a:t>создание ответного сообщения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/>
              <a:t>пересылка полученного письма одному или нескольким адресатам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/>
              <a:t>работа с почтовым ящиком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/>
              <a:t>сортировка писем по папкам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/>
              <a:t>фильтрация спама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/>
              <a:t>правила обработки писем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518" y="4779981"/>
            <a:ext cx="8316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Наиболее известные </a:t>
            </a:r>
            <a:r>
              <a:rPr lang="ru-RU" dirty="0"/>
              <a:t>почтовые клиенты для </a:t>
            </a:r>
            <a:r>
              <a:rPr lang="en-US" dirty="0"/>
              <a:t>Windows</a:t>
            </a:r>
            <a:r>
              <a:rPr lang="ru-RU" dirty="0"/>
              <a:t>: </a:t>
            </a:r>
          </a:p>
          <a:p>
            <a:pPr marL="355600"/>
            <a:r>
              <a:rPr lang="en-US" dirty="0"/>
              <a:t>The Bat!, MS Outlook, MS Outlook Express</a:t>
            </a:r>
            <a:r>
              <a:rPr lang="ru-RU" dirty="0"/>
              <a:t> (устарел)</a:t>
            </a:r>
            <a:r>
              <a:rPr lang="en-US" dirty="0"/>
              <a:t>, Windows Mail, Mozilla Thunderbird, Opera Mail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3005" y="5729319"/>
            <a:ext cx="8316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Большое распространение имеют </a:t>
            </a:r>
            <a:r>
              <a:rPr lang="en-US" b="1" dirty="0"/>
              <a:t>web-</a:t>
            </a:r>
            <a:r>
              <a:rPr lang="ru-RU" b="1" dirty="0"/>
              <a:t>клиенты</a:t>
            </a:r>
            <a:r>
              <a:rPr lang="ru-RU" dirty="0"/>
              <a:t>, отображаемые через браузер. В этом случае почтовый клиент работает на стороне сервера и автоматически преобразует письма в </a:t>
            </a:r>
            <a:r>
              <a:rPr lang="en-US" dirty="0"/>
              <a:t>web-</a:t>
            </a:r>
            <a:r>
              <a:rPr lang="ru-RU" dirty="0"/>
              <a:t>страницы.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Рекомендации по составлению электронных писем для деловой переписки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946116"/>
            <a:ext cx="7886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Обязательно указывайте </a:t>
            </a:r>
            <a:r>
              <a:rPr lang="ru-RU" b="1" dirty="0"/>
              <a:t>тему</a:t>
            </a:r>
            <a:r>
              <a:rPr lang="ru-RU" dirty="0"/>
              <a:t> письма!</a:t>
            </a:r>
          </a:p>
          <a:p>
            <a:pPr marL="273050" indent="-273050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/>
              <a:t>Представьтесь</a:t>
            </a:r>
            <a:r>
              <a:rPr lang="ru-RU" dirty="0"/>
              <a:t>. В поле «от кого» или в настройках почтового ящика можно указать свое имя, которое получатель увидит вместо почтового адреса или вместе с ним. Желательно указывать реальные ФИО.</a:t>
            </a:r>
          </a:p>
          <a:p>
            <a:pPr marL="273050" indent="-2730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Невежливо отправлять письма без текста.</a:t>
            </a:r>
          </a:p>
          <a:p>
            <a:pPr marL="273050" indent="-2730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Текст письма должен начинаться с </a:t>
            </a:r>
            <a:r>
              <a:rPr lang="ru-RU" b="1" dirty="0"/>
              <a:t>приветствия</a:t>
            </a:r>
            <a:r>
              <a:rPr lang="ru-RU" dirty="0"/>
              <a:t> и заканчиваться </a:t>
            </a:r>
            <a:r>
              <a:rPr lang="ru-RU" b="1" dirty="0"/>
              <a:t>подписью</a:t>
            </a:r>
            <a:r>
              <a:rPr lang="ru-RU" dirty="0"/>
              <a:t>. Если вы знакомы с собеседником, в приветствии обратитесь к нему по имени и отчеству. После подписи можно указать должность, организацию и как с вами связаться.</a:t>
            </a:r>
          </a:p>
          <a:p>
            <a:pPr marL="273050" indent="-273050">
              <a:spcBef>
                <a:spcPts val="600"/>
              </a:spcBef>
            </a:pPr>
            <a:endParaRPr lang="ru-RU" sz="1600" dirty="0"/>
          </a:p>
          <a:p>
            <a:pPr marL="273050" indent="-273050"/>
            <a:r>
              <a:rPr lang="ru-RU" sz="1600" dirty="0">
                <a:latin typeface="Arial" pitchFamily="34" charset="0"/>
                <a:cs typeface="Arial" pitchFamily="34" charset="0"/>
              </a:rPr>
              <a:t>Здравствуйте, Иван Сергеевич!</a:t>
            </a:r>
          </a:p>
          <a:p>
            <a:pPr marL="273050" indent="-273050"/>
            <a:r>
              <a:rPr lang="en-US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…</a:t>
            </a:r>
          </a:p>
          <a:p>
            <a:pPr marL="273050" indent="-273050"/>
            <a:r>
              <a:rPr lang="ru-RU" sz="1600" dirty="0">
                <a:latin typeface="Arial" pitchFamily="34" charset="0"/>
                <a:cs typeface="Arial" pitchFamily="34" charset="0"/>
              </a:rPr>
              <a:t> --</a:t>
            </a:r>
          </a:p>
          <a:p>
            <a:pPr marL="273050" indent="-273050"/>
            <a:r>
              <a:rPr lang="ru-RU" sz="1600" dirty="0">
                <a:latin typeface="Arial" pitchFamily="34" charset="0"/>
                <a:cs typeface="Arial" pitchFamily="34" charset="0"/>
              </a:rPr>
              <a:t>С уважением,</a:t>
            </a:r>
          </a:p>
          <a:p>
            <a:pPr marL="273050" indent="-273050"/>
            <a:r>
              <a:rPr lang="ru-RU" sz="1600" dirty="0">
                <a:latin typeface="Arial" pitchFamily="34" charset="0"/>
                <a:cs typeface="Arial" pitchFamily="34" charset="0"/>
              </a:rPr>
              <a:t>Корнеева Ирина Владимировна,</a:t>
            </a:r>
          </a:p>
          <a:p>
            <a:pPr marL="273050" indent="-273050"/>
            <a:r>
              <a:rPr lang="ru-RU" sz="1600" dirty="0">
                <a:latin typeface="Arial" pitchFamily="34" charset="0"/>
                <a:cs typeface="Arial" pitchFamily="34" charset="0"/>
              </a:rPr>
              <a:t>начальник отдела кадров ООО «Ирис»</a:t>
            </a:r>
          </a:p>
          <a:p>
            <a:pPr marL="273050" indent="-273050"/>
            <a:r>
              <a:rPr lang="ru-RU" sz="1600" dirty="0">
                <a:latin typeface="Arial" pitchFamily="34" charset="0"/>
                <a:cs typeface="Arial" pitchFamily="34" charset="0"/>
              </a:rPr>
              <a:t>тел.: (846) 111-11-11, 8-999-123-45-67</a:t>
            </a:r>
          </a:p>
          <a:p>
            <a:pPr marL="273050" indent="-273050"/>
            <a:r>
              <a:rPr lang="en-US" sz="1600" dirty="0">
                <a:latin typeface="Arial" pitchFamily="34" charset="0"/>
                <a:cs typeface="Arial" pitchFamily="34" charset="0"/>
              </a:rPr>
              <a:t>email: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KorneevaIV@ooo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_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iris.ru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Рекомендации по составлению электронных писем для деловой переписки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836577"/>
            <a:ext cx="78868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Сразу обозначьте цель письма, если вы незнакомы с собеседником – поясните, кто вы.</a:t>
            </a:r>
          </a:p>
          <a:p>
            <a:pPr marL="273050" indent="-273050" algn="just"/>
            <a:r>
              <a:rPr lang="en-US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Пишу в ответ на ваше предложение…</a:t>
            </a:r>
          </a:p>
          <a:p>
            <a:pPr marL="273050" indent="-273050" algn="just"/>
            <a:r>
              <a:rPr lang="ru-RU" sz="1600" dirty="0">
                <a:latin typeface="Arial" pitchFamily="34" charset="0"/>
                <a:cs typeface="Arial" pitchFamily="34" charset="0"/>
              </a:rPr>
              <a:t>  Хочу сообщить Вам об ошибке на вашем сайте…</a:t>
            </a:r>
          </a:p>
          <a:p>
            <a:pPr marL="273050" indent="-273050" algn="just"/>
            <a:r>
              <a:rPr lang="ru-RU" sz="1600" dirty="0">
                <a:latin typeface="Arial" pitchFamily="34" charset="0"/>
                <a:cs typeface="Arial" pitchFamily="34" charset="0"/>
              </a:rPr>
              <a:t>  Я много лет являюсь клиентом вашей компании…</a:t>
            </a:r>
          </a:p>
          <a:p>
            <a:pPr marL="273050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Если вы прикрепляете к письму файлы, напишите об этом в тексте письма.</a:t>
            </a:r>
          </a:p>
          <a:p>
            <a:pPr marL="273050" indent="-273050" algn="just">
              <a:spcBef>
                <a:spcPts val="600"/>
              </a:spcBef>
            </a:pPr>
            <a:r>
              <a:rPr lang="ru-RU" sz="1600" dirty="0"/>
              <a:t>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Высылаю Вам образец и шаблон заполнения договора.</a:t>
            </a:r>
          </a:p>
          <a:p>
            <a:pPr marL="273050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Если вы ожидаете от собеседника каких-то действий, напишите об этом.</a:t>
            </a:r>
          </a:p>
          <a:p>
            <a:pPr indent="355600" algn="just"/>
            <a:r>
              <a:rPr lang="ru-RU" sz="1600" dirty="0"/>
              <a:t>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Пришлите заполненный договор в формате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DOC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скан-копию листа с вашей подписью.</a:t>
            </a:r>
          </a:p>
          <a:p>
            <a:pPr indent="355600" algn="just"/>
            <a:r>
              <a:rPr lang="ru-RU" sz="1600" dirty="0">
                <a:latin typeface="Arial" pitchFamily="34" charset="0"/>
                <a:cs typeface="Arial" pitchFamily="34" charset="0"/>
              </a:rPr>
              <a:t>  Приходите на наше собрание 21 апреля в 12.00 по адресу: …</a:t>
            </a:r>
          </a:p>
          <a:p>
            <a:pPr marL="273050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Нежелательно прикреплять к письму большие файлы (более 10 Мб), особенно, если вы не уверены, что у получателя быстрый Интернет. Если нужно отправить такой большой файл: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ru-RU" dirty="0"/>
              <a:t>заархивируйте его в </a:t>
            </a:r>
            <a:r>
              <a:rPr lang="en-US" dirty="0"/>
              <a:t>zip</a:t>
            </a:r>
            <a:r>
              <a:rPr lang="ru-RU" dirty="0"/>
              <a:t>-архив (открывается на большинстве современных компьютеров), если информация важная – с паролем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ru-RU" dirty="0"/>
              <a:t>выложите архив на бесплатный </a:t>
            </a:r>
            <a:r>
              <a:rPr lang="ru-RU" dirty="0" err="1"/>
              <a:t>файлообменник</a:t>
            </a:r>
            <a:r>
              <a:rPr lang="ru-RU" dirty="0"/>
              <a:t> или файловое хранилище (</a:t>
            </a:r>
            <a:r>
              <a:rPr lang="ru-RU" dirty="0" err="1"/>
              <a:t>Яндекс.Диск</a:t>
            </a:r>
            <a:r>
              <a:rPr lang="ru-RU" dirty="0"/>
              <a:t>, </a:t>
            </a:r>
            <a:r>
              <a:rPr lang="en-US" dirty="0"/>
              <a:t>Google Drive, </a:t>
            </a:r>
            <a:r>
              <a:rPr lang="en-US" dirty="0" err="1"/>
              <a:t>RGhost</a:t>
            </a:r>
            <a:r>
              <a:rPr lang="en-US" dirty="0"/>
              <a:t> </a:t>
            </a:r>
            <a:r>
              <a:rPr lang="ru-RU" dirty="0"/>
              <a:t>и др.)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ru-RU" dirty="0"/>
              <a:t>вставьте в письмо ссылку на файл и пароль к архиву, если он нужен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Избегайте грамматических ошибок и опечаток. Не используйте жаргон. Смайлики допустимы только в личной переписке!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87</a:t>
            </a:fld>
            <a:endParaRPr lang="ru-RU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 </a:t>
            </a:r>
            <a:r>
              <a:rPr lang="en-US" dirty="0"/>
              <a:t>FTP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763551"/>
            <a:ext cx="83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/>
              <a:t>Протокол передачи файлов </a:t>
            </a:r>
            <a:r>
              <a:rPr lang="ru-RU" dirty="0"/>
              <a:t>(</a:t>
            </a:r>
            <a:r>
              <a:rPr lang="ru-RU" b="1" dirty="0" err="1"/>
              <a:t>File</a:t>
            </a:r>
            <a:r>
              <a:rPr lang="ru-RU" b="1" dirty="0"/>
              <a:t> </a:t>
            </a:r>
            <a:r>
              <a:rPr lang="ru-RU" b="1" dirty="0" err="1"/>
              <a:t>Transfer</a:t>
            </a:r>
            <a:r>
              <a:rPr lang="ru-RU" b="1" dirty="0"/>
              <a:t> </a:t>
            </a:r>
            <a:r>
              <a:rPr lang="ru-RU" b="1" dirty="0" err="1"/>
              <a:t>Protocol</a:t>
            </a:r>
            <a:r>
              <a:rPr lang="ru-RU" dirty="0"/>
              <a:t>) – стандартный механизм для копирования файла от одного хоста на другой через </a:t>
            </a:r>
            <a:r>
              <a:rPr lang="en-US" dirty="0"/>
              <a:t>TCP-</a:t>
            </a:r>
            <a:r>
              <a:rPr lang="ru-RU" dirty="0"/>
              <a:t>соединение.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522" y="144762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/>
              <a:t>FTP – один из старейших прикладных протоколов, появившийся задолго до </a:t>
            </a:r>
            <a:r>
              <a:rPr lang="en-US" dirty="0"/>
              <a:t>WWW </a:t>
            </a:r>
            <a:r>
              <a:rPr lang="ru-RU" dirty="0"/>
              <a:t>и HTTP, в 1971г. Первые клиентские FTP-приложения работали через командную строку.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057" y="2552688"/>
            <a:ext cx="81058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/>
              <a:t>Отличия от </a:t>
            </a:r>
            <a:r>
              <a:rPr lang="en-US" b="1" dirty="0"/>
              <a:t>HTTP: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/>
              <a:t>позволяет работать с файлами на удаленном хосте так, как если бы они находились на компьютере пользователя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/>
              <a:t>позволяет видеть файловую структуру (перечень файлов и папок)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/>
              <a:t>предназначен для передачи любых типов файлов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/>
              <a:t>предназначен для двунаправленной передачи (клиент ↔ сервер)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/>
              <a:t>требует авторизации</a:t>
            </a:r>
            <a:r>
              <a:rPr lang="en-US" dirty="0"/>
              <a:t> (</a:t>
            </a:r>
            <a:r>
              <a:rPr lang="ru-RU" dirty="0"/>
              <a:t>кроме публичных серверов)</a:t>
            </a:r>
            <a:endParaRPr lang="en-US" dirty="0"/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/>
              <a:t>устанавливает одновременно два соединения с сервером: одно для передачи самих файлов, другое – для передачи управляющей информации. Поэтому клиенту не нужно ждать, когда загрузится файл, чтобы перейти в другую папку и т.п.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по </a:t>
            </a:r>
            <a:r>
              <a:rPr lang="en-US" dirty="0"/>
              <a:t>FTP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90525"/>
            <a:ext cx="7886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Обычные поисковые системы используют индексацию страниц и могут найти файл на </a:t>
            </a:r>
            <a:r>
              <a:rPr lang="en-US" dirty="0"/>
              <a:t>FTP-</a:t>
            </a:r>
            <a:r>
              <a:rPr lang="ru-RU" dirty="0"/>
              <a:t>сервере только тогда, когда на него есть прямая ссылка с </a:t>
            </a:r>
            <a:r>
              <a:rPr lang="en-US" dirty="0"/>
              <a:t>web-</a:t>
            </a:r>
            <a:r>
              <a:rPr lang="ru-RU" dirty="0"/>
              <a:t>страницы.</a:t>
            </a:r>
          </a:p>
          <a:p>
            <a:pPr indent="355600" algn="just"/>
            <a:r>
              <a:rPr lang="ru-RU" dirty="0"/>
              <a:t>Файловый поисковик ищет файлы напрямую на известных ему </a:t>
            </a:r>
            <a:r>
              <a:rPr lang="en-US" dirty="0"/>
              <a:t>FTP-</a:t>
            </a:r>
            <a:r>
              <a:rPr lang="ru-RU" dirty="0"/>
              <a:t>серверах.</a:t>
            </a:r>
          </a:p>
          <a:p>
            <a:endParaRPr lang="ru-RU" dirty="0"/>
          </a:p>
          <a:p>
            <a:pPr>
              <a:spcBef>
                <a:spcPts val="1200"/>
              </a:spcBef>
            </a:pPr>
            <a:r>
              <a:rPr lang="en-US" b="1" dirty="0"/>
              <a:t>FileSearch.ru</a:t>
            </a:r>
            <a:r>
              <a:rPr lang="en-US" dirty="0"/>
              <a:t> (</a:t>
            </a:r>
            <a:r>
              <a:rPr lang="ru-RU" dirty="0"/>
              <a:t>не развивается после 2011)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ru-RU" b="1" dirty="0"/>
              <a:t>МАМОНТ</a:t>
            </a:r>
            <a:r>
              <a:rPr lang="ru-RU" dirty="0"/>
              <a:t> </a:t>
            </a:r>
            <a:r>
              <a:rPr lang="en-US" dirty="0"/>
              <a:t>(mmnt.ru)</a:t>
            </a:r>
          </a:p>
          <a:p>
            <a:pPr>
              <a:spcBef>
                <a:spcPts val="1200"/>
              </a:spcBef>
            </a:pPr>
            <a:r>
              <a:rPr lang="en-US" b="1" dirty="0"/>
              <a:t>FreewareWeb.com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4013208"/>
            <a:ext cx="7886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Примеры публичных (анонимных) </a:t>
            </a:r>
            <a:r>
              <a:rPr lang="en-US" dirty="0"/>
              <a:t>FTP-</a:t>
            </a:r>
            <a:r>
              <a:rPr lang="ru-RU" dirty="0"/>
              <a:t>серверов:</a:t>
            </a:r>
          </a:p>
          <a:p>
            <a:pPr>
              <a:spcBef>
                <a:spcPts val="1200"/>
              </a:spcBef>
            </a:pPr>
            <a:r>
              <a:rPr lang="en-US" b="1" dirty="0">
                <a:hlinkClick r:id="rId2"/>
              </a:rPr>
              <a:t>ftp://mirror.yandex.ru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b="1" dirty="0">
                <a:hlinkClick r:id="rId3"/>
              </a:rPr>
              <a:t>ftp://ftp.galaktika.ru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Классификации компьютерных сетей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6031" y="654012"/>
            <a:ext cx="8288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зависимости от того, какие абоненты входят в сеть:</a:t>
            </a:r>
          </a:p>
          <a:p>
            <a:pPr>
              <a:buFont typeface="Calibri" pitchFamily="34" charset="0"/>
              <a:buChar char="–"/>
            </a:pPr>
            <a:r>
              <a:rPr lang="ru-RU" sz="2000" b="1" dirty="0"/>
              <a:t> </a:t>
            </a:r>
            <a:r>
              <a:rPr lang="ru-RU" sz="2000" b="1" dirty="0" err="1"/>
              <a:t>одноранговые</a:t>
            </a:r>
            <a:r>
              <a:rPr lang="ru-RU" sz="2000" dirty="0"/>
              <a:t> сети </a:t>
            </a:r>
          </a:p>
          <a:p>
            <a:pPr>
              <a:buFont typeface="Calibri" pitchFamily="34" charset="0"/>
              <a:buChar char="–"/>
            </a:pPr>
            <a:r>
              <a:rPr lang="ru-RU" sz="2000" dirty="0"/>
              <a:t> сети </a:t>
            </a:r>
            <a:r>
              <a:rPr lang="ru-RU" sz="2000" b="1" dirty="0"/>
              <a:t>с выделенным сервером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4706955"/>
            <a:ext cx="8288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масштабности выделяют:</a:t>
            </a:r>
          </a:p>
          <a:p>
            <a:pPr marL="177800" indent="-177800">
              <a:buFont typeface="Calibri" pitchFamily="34" charset="0"/>
              <a:buChar char="–"/>
            </a:pPr>
            <a:r>
              <a:rPr lang="ru-RU" sz="2000" b="1" dirty="0"/>
              <a:t>локальные (ЛВС, LAN, </a:t>
            </a:r>
            <a:r>
              <a:rPr lang="ru-RU" sz="2000" b="1" dirty="0" err="1"/>
              <a:t>Local</a:t>
            </a:r>
            <a:r>
              <a:rPr lang="ru-RU" sz="2000" b="1" dirty="0"/>
              <a:t> </a:t>
            </a:r>
            <a:r>
              <a:rPr lang="ru-RU" sz="2000" b="1" dirty="0" err="1"/>
              <a:t>Area</a:t>
            </a:r>
            <a:r>
              <a:rPr lang="ru-RU" sz="2000" b="1" dirty="0"/>
              <a:t> </a:t>
            </a:r>
            <a:r>
              <a:rPr lang="ru-RU" sz="2000" b="1" dirty="0" err="1"/>
              <a:t>Network</a:t>
            </a:r>
            <a:r>
              <a:rPr lang="ru-RU" sz="2000" b="1" dirty="0"/>
              <a:t>)</a:t>
            </a:r>
            <a:r>
              <a:rPr lang="ru-RU" sz="2000" dirty="0"/>
              <a:t> сети;</a:t>
            </a:r>
          </a:p>
          <a:p>
            <a:pPr marL="177800" indent="-177800">
              <a:buFont typeface="Calibri" pitchFamily="34" charset="0"/>
              <a:buChar char="–"/>
            </a:pPr>
            <a:r>
              <a:rPr lang="ru-RU" sz="2000" b="1" dirty="0"/>
              <a:t>региональные </a:t>
            </a:r>
            <a:r>
              <a:rPr lang="ru-RU" sz="2000" dirty="0"/>
              <a:t>(MAN, </a:t>
            </a:r>
            <a:r>
              <a:rPr lang="ru-RU" sz="2000" dirty="0" err="1"/>
              <a:t>Metropolitan</a:t>
            </a:r>
            <a:r>
              <a:rPr lang="ru-RU" sz="2000" dirty="0"/>
              <a:t> </a:t>
            </a:r>
            <a:r>
              <a:rPr lang="ru-RU" sz="2000" dirty="0" err="1"/>
              <a:t>Area</a:t>
            </a:r>
            <a:r>
              <a:rPr lang="ru-RU" sz="2000" dirty="0"/>
              <a:t> </a:t>
            </a:r>
            <a:r>
              <a:rPr lang="ru-RU" sz="2000" dirty="0" err="1"/>
              <a:t>Network</a:t>
            </a:r>
            <a:r>
              <a:rPr lang="ru-RU" sz="2000" dirty="0"/>
              <a:t>) сети;</a:t>
            </a:r>
          </a:p>
          <a:p>
            <a:pPr marL="177800" indent="-177800">
              <a:buFont typeface="Calibri" pitchFamily="34" charset="0"/>
              <a:buChar char="–"/>
            </a:pPr>
            <a:r>
              <a:rPr lang="ru-RU" sz="2000" b="1" dirty="0"/>
              <a:t>глобальные</a:t>
            </a:r>
            <a:r>
              <a:rPr lang="ru-RU" sz="2000" dirty="0"/>
              <a:t> </a:t>
            </a:r>
            <a:r>
              <a:rPr lang="ru-RU" sz="2000" b="1" dirty="0"/>
              <a:t>(WAN, </a:t>
            </a:r>
            <a:r>
              <a:rPr lang="ru-RU" sz="2000" b="1" dirty="0" err="1"/>
              <a:t>Wide</a:t>
            </a:r>
            <a:r>
              <a:rPr lang="ru-RU" sz="2000" b="1" dirty="0"/>
              <a:t> </a:t>
            </a:r>
            <a:r>
              <a:rPr lang="ru-RU" sz="2000" b="1" dirty="0" err="1"/>
              <a:t>Area</a:t>
            </a:r>
            <a:r>
              <a:rPr lang="ru-RU" sz="2000" b="1" dirty="0"/>
              <a:t> </a:t>
            </a:r>
            <a:r>
              <a:rPr lang="ru-RU" sz="2000" b="1" dirty="0" err="1"/>
              <a:t>Network</a:t>
            </a:r>
            <a:r>
              <a:rPr lang="ru-RU" sz="2000" b="1" dirty="0"/>
              <a:t> </a:t>
            </a:r>
            <a:r>
              <a:rPr lang="ru-RU" sz="2000" dirty="0"/>
              <a:t>или</a:t>
            </a:r>
            <a:r>
              <a:rPr lang="ru-RU" sz="2000" b="1" dirty="0"/>
              <a:t> GAN, </a:t>
            </a:r>
            <a:r>
              <a:rPr lang="ru-RU" sz="2000" b="1" dirty="0" err="1"/>
              <a:t>Global</a:t>
            </a:r>
            <a:r>
              <a:rPr lang="ru-RU" sz="2000" b="1" dirty="0"/>
              <a:t> </a:t>
            </a:r>
            <a:r>
              <a:rPr lang="ru-RU" sz="2000" b="1" dirty="0" err="1"/>
              <a:t>Area</a:t>
            </a:r>
            <a:r>
              <a:rPr lang="ru-RU" sz="2000" b="1" dirty="0"/>
              <a:t> </a:t>
            </a:r>
            <a:r>
              <a:rPr lang="ru-RU" sz="2000" b="1" dirty="0" err="1"/>
              <a:t>Network</a:t>
            </a:r>
            <a:r>
              <a:rPr lang="ru-RU" sz="2000" b="1" dirty="0"/>
              <a:t>) </a:t>
            </a:r>
            <a:r>
              <a:rPr lang="ru-RU" sz="2000" dirty="0"/>
              <a:t>сети;</a:t>
            </a:r>
          </a:p>
          <a:p>
            <a:pPr marL="177800" indent="-177800">
              <a:buFont typeface="Calibri" pitchFamily="34" charset="0"/>
              <a:buChar char="–"/>
            </a:pPr>
            <a:r>
              <a:rPr lang="ru-RU" sz="2000" b="1" dirty="0"/>
              <a:t>корпоративные </a:t>
            </a:r>
            <a:r>
              <a:rPr lang="ru-RU" sz="2000" dirty="0"/>
              <a:t>сети.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518" y="1749402"/>
            <a:ext cx="8288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составу вычислительных средств:</a:t>
            </a:r>
          </a:p>
          <a:p>
            <a:pPr>
              <a:buFont typeface="Calibri" pitchFamily="34" charset="0"/>
              <a:buChar char="–"/>
            </a:pPr>
            <a:r>
              <a:rPr lang="ru-RU" sz="2000" dirty="0"/>
              <a:t> </a:t>
            </a:r>
            <a:r>
              <a:rPr lang="ru-RU" sz="2000" b="1" dirty="0"/>
              <a:t>однородные</a:t>
            </a:r>
            <a:r>
              <a:rPr lang="ru-RU" sz="2000" dirty="0"/>
              <a:t> – объединяют однородные вычислительные средства (компьютеры);</a:t>
            </a:r>
          </a:p>
          <a:p>
            <a:pPr>
              <a:buFont typeface="Calibri" pitchFamily="34" charset="0"/>
              <a:buChar char="–"/>
            </a:pPr>
            <a:r>
              <a:rPr lang="ru-RU" sz="2000" dirty="0"/>
              <a:t> </a:t>
            </a:r>
            <a:r>
              <a:rPr lang="ru-RU" sz="2000" b="1" dirty="0"/>
              <a:t>неоднородные</a:t>
            </a:r>
            <a:r>
              <a:rPr lang="ru-RU" sz="2000" dirty="0"/>
              <a:t> – объединяют различные вычислительные средства (например: ПК, торговые терминалы, </a:t>
            </a:r>
            <a:r>
              <a:rPr lang="ru-RU" sz="2000" dirty="0" err="1"/>
              <a:t>веб-камеры</a:t>
            </a:r>
            <a:r>
              <a:rPr lang="ru-RU" sz="2000" dirty="0"/>
              <a:t> и сетевое хранилище данных).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031" y="3721104"/>
            <a:ext cx="8288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способу связи:</a:t>
            </a:r>
          </a:p>
          <a:p>
            <a:pPr>
              <a:buFont typeface="Calibri" pitchFamily="34" charset="0"/>
              <a:buChar char="–"/>
            </a:pPr>
            <a:r>
              <a:rPr lang="ru-RU" sz="2000" b="1" dirty="0"/>
              <a:t> проводные;</a:t>
            </a:r>
          </a:p>
          <a:p>
            <a:pPr>
              <a:buFont typeface="Calibri" pitchFamily="34" charset="0"/>
              <a:buChar char="–"/>
            </a:pPr>
            <a:r>
              <a:rPr lang="ru-RU" sz="2000" b="1" dirty="0"/>
              <a:t> беспроводные</a:t>
            </a:r>
            <a:r>
              <a:rPr lang="ru-RU" sz="2000" dirty="0"/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 </a:t>
            </a:r>
            <a:r>
              <a:rPr lang="ru-RU" dirty="0"/>
              <a:t>клиент </a:t>
            </a:r>
            <a:r>
              <a:rPr lang="en-US" dirty="0" err="1"/>
              <a:t>FileZilla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90</a:t>
            </a:fld>
            <a:endParaRPr lang="ru-RU"/>
          </a:p>
        </p:txBody>
      </p:sp>
      <p:pic>
        <p:nvPicPr>
          <p:cNvPr id="1026" name="Picture 2" descr="F:\FT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596" y="647699"/>
            <a:ext cx="7976889" cy="583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доступа к сети Интернет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91</a:t>
            </a:fld>
            <a:endParaRPr lang="ru-RU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Скорость доступа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36577"/>
            <a:ext cx="79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Измеряется</a:t>
            </a:r>
            <a:r>
              <a:rPr lang="ru-RU" dirty="0"/>
              <a:t> в бит/с = 8 * байт/с.</a:t>
            </a:r>
          </a:p>
          <a:p>
            <a:r>
              <a:rPr lang="ru-RU" dirty="0"/>
              <a:t>Пример: 30 Мбит/с </a:t>
            </a:r>
            <a:r>
              <a:rPr lang="ru-RU" dirty="0">
                <a:latin typeface="Calibri"/>
                <a:cs typeface="Calibri"/>
              </a:rPr>
              <a:t>= 3,75 МБ / 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1712889"/>
            <a:ext cx="7959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Зависит от: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/>
              <a:t>способа подключения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ru-RU" dirty="0"/>
              <a:t>типа провода/беспроводного соединения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ru-RU" dirty="0"/>
              <a:t>технологии доступа</a:t>
            </a:r>
          </a:p>
          <a:p>
            <a:pPr marL="635000" lvl="1" indent="-177800">
              <a:buFont typeface="Arial" pitchFamily="34" charset="0"/>
              <a:buChar char="•"/>
            </a:pPr>
            <a:r>
              <a:rPr lang="ru-RU" dirty="0"/>
              <a:t>оборудования для подключения (модем, сетевая карта, роутер)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/>
              <a:t>загруженности сети (число подключений со стороны клиента, со стороны сервера)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/>
              <a:t>наличия помех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/>
              <a:t>ограничений провайдера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/>
              <a:t>сжатия данных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/>
              <a:t>направления передачи данных (скорость приема </a:t>
            </a:r>
            <a:r>
              <a:rPr lang="ru-RU" dirty="0">
                <a:latin typeface="Calibri"/>
                <a:cs typeface="Calibri"/>
              </a:rPr>
              <a:t>≠ скорость передачи)</a:t>
            </a:r>
            <a:endParaRPr lang="ru-RU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технологии доступа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9518" y="690525"/>
          <a:ext cx="8324964" cy="58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Описание</a:t>
                      </a:r>
                    </a:p>
                  </a:txBody>
                  <a:tcPr marL="36000" marR="36000" marT="3600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</a:t>
                      </a:r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Макс. скорость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/>
                        <a:t>Проводной доступ</a:t>
                      </a:r>
                      <a:endParaRPr lang="en-US" i="1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Коммутируемый доступ через модем</a:t>
                      </a:r>
                      <a:endParaRPr lang="en-US" dirty="0"/>
                    </a:p>
                  </a:txBody>
                  <a:tcPr marL="36000" marR="36000" marT="36000" marB="0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Dial-Up</a:t>
                      </a:r>
                      <a:endParaRPr lang="ru-RU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56Кбит/с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Высокоскоростное модемное соединение</a:t>
                      </a:r>
                    </a:p>
                  </a:txBody>
                  <a:tcPr marL="36000" marR="36000" marT="36000" marB="0"/>
                </a:tc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xDSL</a:t>
                      </a:r>
                      <a:endParaRPr lang="ru-RU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1,4 </a:t>
                      </a:r>
                      <a:r>
                        <a:rPr lang="ru-RU" dirty="0"/>
                        <a:t>Мбит/с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 rowSpan="3">
                  <a:txBody>
                    <a:bodyPr/>
                    <a:lstStyle/>
                    <a:p>
                      <a:r>
                        <a:rPr lang="ru-RU" dirty="0"/>
                        <a:t>Широкополосный доступ по выделенной линии </a:t>
                      </a:r>
                    </a:p>
                  </a:txBody>
                  <a:tcPr marL="36000" marR="36000" marT="36000" marB="0"/>
                </a:tc>
                <a:tc rowSpan="3">
                  <a:txBody>
                    <a:bodyPr/>
                    <a:lstStyle/>
                    <a:p>
                      <a:r>
                        <a:rPr lang="en-US" dirty="0"/>
                        <a:t>Ethernet</a:t>
                      </a:r>
                      <a:endParaRPr lang="ru-RU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FastEthernet</a:t>
                      </a:r>
                      <a:endParaRPr lang="ru-RU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ru-RU" dirty="0"/>
                        <a:t>0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Мбит/с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GigabitEthernet</a:t>
                      </a:r>
                      <a:endParaRPr lang="ru-RU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</a:t>
                      </a:r>
                      <a:r>
                        <a:rPr lang="ru-RU" dirty="0"/>
                        <a:t>Гбит/с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10G Ethernet</a:t>
                      </a:r>
                      <a:endParaRPr lang="ru-RU" dirty="0"/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r>
                        <a:rPr lang="ru-RU" dirty="0"/>
                        <a:t>0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Гбит/с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Доступ по телевизионному кабелю</a:t>
                      </a:r>
                    </a:p>
                  </a:txBody>
                  <a:tcPr marL="36000" marR="36000" marT="36000" marB="0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DOCSIS</a:t>
                      </a:r>
                      <a:endParaRPr lang="ru-RU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38-152 Мбит/с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/>
                        <a:t>Беспроводной доступ</a:t>
                      </a:r>
                      <a:endParaRPr lang="en-US" i="1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Беспроводная</a:t>
                      </a:r>
                      <a:r>
                        <a:rPr lang="ru-RU" baseline="0" dirty="0"/>
                        <a:t> сеть</a:t>
                      </a:r>
                      <a:endParaRPr lang="ru-RU" dirty="0"/>
                    </a:p>
                  </a:txBody>
                  <a:tcPr marL="36000" marR="36000" marT="36000" marB="0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Wi-Fi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™</a:t>
                      </a:r>
                      <a:endParaRPr lang="ru-RU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54-300</a:t>
                      </a:r>
                      <a:r>
                        <a:rPr lang="ru-RU" baseline="0" dirty="0"/>
                        <a:t> Мбит/с</a:t>
                      </a:r>
                      <a:endParaRPr lang="ru-RU" dirty="0"/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613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Мобильный доступ </a:t>
                      </a:r>
                    </a:p>
                  </a:txBody>
                  <a:tcPr marL="36000" marR="36000" marT="36000" marB="0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GPRS</a:t>
                      </a:r>
                      <a:r>
                        <a:rPr lang="ru-RU" dirty="0"/>
                        <a:t>, </a:t>
                      </a:r>
                      <a:r>
                        <a:rPr lang="en-US" dirty="0"/>
                        <a:t>EDGE (2.5 G)</a:t>
                      </a:r>
                      <a:endParaRPr lang="ru-RU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115-384 </a:t>
                      </a:r>
                      <a:r>
                        <a:rPr lang="ru-RU" dirty="0"/>
                        <a:t>Кбит/с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3G</a:t>
                      </a:r>
                      <a:endParaRPr lang="ru-RU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144-2048 Кбит/с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4G</a:t>
                      </a:r>
                      <a:endParaRPr lang="ru-RU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100-1000 Мбит/с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Широкополосный мобильный доступ</a:t>
                      </a:r>
                      <a:endParaRPr lang="en-US" dirty="0"/>
                    </a:p>
                  </a:txBody>
                  <a:tcPr marL="36000" marR="36000" marT="36000" marB="0"/>
                </a:tc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WiMAX</a:t>
                      </a:r>
                      <a:endParaRPr lang="ru-RU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75Мбит/с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Спутниковое подключение</a:t>
                      </a:r>
                    </a:p>
                  </a:txBody>
                  <a:tcPr marL="36000" marR="36000" marT="36000" marB="0"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DVB, VSAT</a:t>
                      </a:r>
                      <a:endParaRPr lang="ru-RU" dirty="0"/>
                    </a:p>
                  </a:txBody>
                  <a:tcPr marL="36000" marR="36000" marT="3600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4-8 </a:t>
                      </a:r>
                      <a:r>
                        <a:rPr lang="ru-RU" dirty="0"/>
                        <a:t>Мбит/с</a:t>
                      </a:r>
                    </a:p>
                  </a:txBody>
                  <a:tcPr marL="36000" marR="36000" marT="3600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elec-transfer.ru/image/cache/data/%D0%B4/FTP4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6953" y="1968480"/>
            <a:ext cx="2774988" cy="2774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Витая пара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94</a:t>
            </a:fld>
            <a:endParaRPr lang="ru-RU"/>
          </a:p>
        </p:txBody>
      </p:sp>
      <p:pic>
        <p:nvPicPr>
          <p:cNvPr id="16386" name="Picture 2" descr="http://pubpages.unh.edu/~ejg58/project/images/UTP_c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369" y="544473"/>
            <a:ext cx="1943386" cy="15870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59175" y="379413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присоединения витой пары используются разъемы (</a:t>
            </a:r>
            <a:r>
              <a:rPr lang="ru-RU" dirty="0" err="1"/>
              <a:t>коннекторы</a:t>
            </a:r>
            <a:r>
              <a:rPr lang="ru-RU" dirty="0"/>
              <a:t>) типа </a:t>
            </a:r>
            <a:r>
              <a:rPr lang="ru-RU" b="1" dirty="0"/>
              <a:t>8</a:t>
            </a:r>
            <a:r>
              <a:rPr lang="en-US" b="1" dirty="0"/>
              <a:t>P8C</a:t>
            </a:r>
            <a:r>
              <a:rPr lang="en-US" dirty="0"/>
              <a:t> (</a:t>
            </a:r>
            <a:r>
              <a:rPr lang="ru-RU" b="1" dirty="0"/>
              <a:t>RJ-45</a:t>
            </a:r>
            <a:r>
              <a:rPr lang="en-US" b="1" dirty="0"/>
              <a:t>)</a:t>
            </a:r>
            <a:r>
              <a:rPr lang="ru-RU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7884" y="160335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Может быть </a:t>
            </a:r>
            <a:r>
              <a:rPr lang="ru-RU" b="1" dirty="0"/>
              <a:t>экранированной</a:t>
            </a:r>
            <a:r>
              <a:rPr lang="ru-RU" dirty="0"/>
              <a:t> и </a:t>
            </a:r>
            <a:r>
              <a:rPr lang="ru-RU" b="1" dirty="0"/>
              <a:t>неэкранированной</a:t>
            </a:r>
            <a:r>
              <a:rPr lang="ru-RU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27884" y="836577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настоящее время наиболее распространенный тип кабеля для локальных сетей.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86149" y="2333610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Полоса пропускания 250-1000МГц, расстояние передачи до 100м, скорость от 10Мбит/с до 40ГБит/с. </a:t>
            </a:r>
          </a:p>
        </p:txBody>
      </p:sp>
      <p:pic>
        <p:nvPicPr>
          <p:cNvPr id="228354" name="Picture 2" descr="https://upload.wikimedia.org/wikipedia/commons/thumb/3/36/Rj45plug-8p8c.png/240px-Rj45plug-8p8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804" y="4743468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Коаксиальный кабель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95</a:t>
            </a:fld>
            <a:endParaRPr lang="ru-RU"/>
          </a:p>
        </p:txBody>
      </p:sp>
      <p:pic>
        <p:nvPicPr>
          <p:cNvPr id="14338" name="Picture 2" descr="http://racblog.files.wordpress.com/2010/07/0-r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52936"/>
            <a:ext cx="2496278" cy="1872208"/>
          </a:xfrm>
          <a:prstGeom prst="rect">
            <a:avLst/>
          </a:prstGeom>
          <a:noFill/>
        </p:spPr>
      </p:pic>
      <p:pic>
        <p:nvPicPr>
          <p:cNvPr id="14340" name="Picture 4" descr="http://www.qrp.pops.net/images/2010/rf-workbench2/April%2021,%20201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38" y="5583267"/>
            <a:ext cx="2282517" cy="864096"/>
          </a:xfrm>
          <a:prstGeom prst="rect">
            <a:avLst/>
          </a:prstGeom>
          <a:noFill/>
        </p:spPr>
      </p:pic>
      <p:pic>
        <p:nvPicPr>
          <p:cNvPr id="8" name="Рисунок 7" descr="Коаксиальный кабель"/>
          <p:cNvPicPr/>
          <p:nvPr/>
        </p:nvPicPr>
        <p:blipFill>
          <a:blip r:embed="rId4" cstate="print"/>
          <a:srcRect l="9786" t="3616" r="13321" b="11160"/>
          <a:stretch>
            <a:fillRect/>
          </a:stretch>
        </p:blipFill>
        <p:spPr bwMode="auto">
          <a:xfrm>
            <a:off x="4644008" y="1124744"/>
            <a:ext cx="4101465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1160748"/>
            <a:ext cx="450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Телевизионный кабель, в компьютерных сетях сегодня почти не используется.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9518" y="2552688"/>
            <a:ext cx="450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Высокая защищенность благодаря экранированию. Широкая полоса пропускания до 1ГГц.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185084"/>
            <a:ext cx="450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Монтаж кабеля значительно труднее и дороже (в 1,5-2 раза, чем витой пары). Скорости до 10МБ/сек, расстояние передачи – 100-500м.</a:t>
            </a:r>
          </a:p>
        </p:txBody>
      </p:sp>
      <p:pic>
        <p:nvPicPr>
          <p:cNvPr id="14342" name="Picture 6" descr="http://www.avsound.ru/i/main_qed_qunex_signature_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1397" y="4268799"/>
            <a:ext cx="1916932" cy="1277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Оптоволоконный кабель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96</a:t>
            </a:fld>
            <a:endParaRPr lang="ru-RU"/>
          </a:p>
        </p:txBody>
      </p:sp>
      <p:pic>
        <p:nvPicPr>
          <p:cNvPr id="15362" name="Picture 2" descr="http://www.mobiledevice.ru/Images/News_2474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95" y="4378338"/>
            <a:ext cx="2836196" cy="1460520"/>
          </a:xfrm>
          <a:prstGeom prst="rect">
            <a:avLst/>
          </a:prstGeom>
          <a:noFill/>
        </p:spPr>
      </p:pic>
      <p:pic>
        <p:nvPicPr>
          <p:cNvPr id="15364" name="Picture 4" descr="http://f01.image.kz/img/73/73f8029d74eb09a2db9ecd62e6a7c9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060" y="1160748"/>
            <a:ext cx="3757212" cy="20455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124744"/>
            <a:ext cx="450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Передается не электрический сигнал, а световой импульс.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85915"/>
            <a:ext cx="450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Сильная помехозащищенность и </a:t>
            </a:r>
            <a:r>
              <a:rPr lang="ru-RU" dirty="0" err="1"/>
              <a:t>взломоустойчивость</a:t>
            </a:r>
            <a:r>
              <a:rPr lang="ru-RU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518" y="4159260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Высокая стоимость и трудность прокладки. Требуются специальное оборудование для преобразования электрического сигнала в световой и обратно.  Малейшие ошибки в его установке или повреждение кабеля сильно искажают или полностью нарушают передачу.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443149"/>
            <a:ext cx="450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Широкая полоса пропускания (до 1000ГГц), высокая скорость (до </a:t>
            </a:r>
            <a:r>
              <a:rPr lang="ru-RU" dirty="0" err="1"/>
              <a:t>терабит</a:t>
            </a:r>
            <a:r>
              <a:rPr lang="ru-RU" dirty="0"/>
              <a:t> в сек.) и расстояние передачи (тысячи км). </a:t>
            </a:r>
          </a:p>
        </p:txBody>
      </p:sp>
      <p:pic>
        <p:nvPicPr>
          <p:cNvPr id="15366" name="Picture 6" descr="File:Optical fiber c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208" y="3246435"/>
            <a:ext cx="2678174" cy="1108872"/>
          </a:xfrm>
          <a:prstGeom prst="rect">
            <a:avLst/>
          </a:prstGeom>
          <a:noFill/>
        </p:spPr>
      </p:pic>
      <p:pic>
        <p:nvPicPr>
          <p:cNvPr id="227330" name="Picture 2" descr="&amp;Ocy;&amp;pcy;&amp;tcy;&amp;ocy;&amp;vcy;&amp;ocy;&amp;lcy;&amp;ocy;&amp;kcy;&amp;ocy;&amp;ncy;&amp;ncy;&amp;ycy;&amp;jcy; &amp;kcy;&amp;acy;&amp;bcy;&amp;iecy;&amp;lcy;&amp;softcy; TOSLINK &amp;vcy;&amp;icy;&amp;lcy;&amp;kcy;&amp;acy; - TOSLINK &amp;vcy;&amp;icy;&amp;lcy;&amp;kcy;&amp;acy; 5&amp;mcy; Belsis BW1792 Multimedia data manager, &amp;TScy;&amp;icy;&amp;fcy;&amp;rcy;&amp;ocy;&amp;vcy;&amp;ocy;&amp;iecy; &amp;acy;&amp;ucy;&amp;dcy;&amp;icy;&amp;o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735" y="3246435"/>
            <a:ext cx="781542" cy="25383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9518" y="3429000"/>
            <a:ext cx="450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Виды: </a:t>
            </a:r>
            <a:r>
              <a:rPr lang="ru-RU" dirty="0" err="1"/>
              <a:t>одномодовый</a:t>
            </a:r>
            <a:r>
              <a:rPr lang="ru-RU" dirty="0"/>
              <a:t>, </a:t>
            </a:r>
            <a:r>
              <a:rPr lang="ru-RU" dirty="0" err="1"/>
              <a:t>многомодовый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Беспроводное соединение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2544" y="1019142"/>
          <a:ext cx="8251937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Преимущества и недостатки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Wi-Fi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Используется для раздачи проводного доступа. Небольшой</a:t>
                      </a:r>
                      <a:r>
                        <a:rPr lang="ru-RU" baseline="0" dirty="0"/>
                        <a:t> радиус действия. Большое влияние других сетей и устройств. Очень высокая распространенность, присутствует в большинстве современных устройств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WiMAX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Позволяет передавать данные на </a:t>
                      </a:r>
                      <a:r>
                        <a:rPr lang="ru-RU" dirty="0" err="1"/>
                        <a:t>бо</a:t>
                      </a:r>
                      <a:r>
                        <a:rPr lang="ru-RU" dirty="0" err="1">
                          <a:latin typeface="Calibri"/>
                          <a:cs typeface="Calibri"/>
                        </a:rPr>
                        <a:t>́</a:t>
                      </a:r>
                      <a:r>
                        <a:rPr lang="ru-RU" dirty="0" err="1"/>
                        <a:t>льшее</a:t>
                      </a:r>
                      <a:r>
                        <a:rPr lang="ru-RU" dirty="0"/>
                        <a:t> расстояние на стабильно высокой</a:t>
                      </a:r>
                      <a:r>
                        <a:rPr lang="ru-RU" baseline="0" dirty="0"/>
                        <a:t> скорости. Не очень распространен.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Bluetooth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Предназначен</a:t>
                      </a:r>
                      <a:r>
                        <a:rPr lang="ru-RU" baseline="0" dirty="0"/>
                        <a:t> для прямого соединения устройств на малом расстоянии. Скорость невысокая или средняя (до 24Мбит/с)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Инфракрасный 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зависит</a:t>
                      </a:r>
                      <a:r>
                        <a:rPr lang="ru-RU" baseline="0" dirty="0"/>
                        <a:t> от электромагнитных помех, но сильно влияет пыль и погодные условия. Малый радиус действия, низкие скорости. Сегодня почти не используется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Оптическая линия связи </a:t>
                      </a:r>
                      <a:r>
                        <a:rPr lang="en-US" dirty="0"/>
                        <a:t>(FSO)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Использует</a:t>
                      </a:r>
                      <a:r>
                        <a:rPr lang="ru-RU" baseline="0" dirty="0"/>
                        <a:t> лазерный сигнал. Используется в случаях, когда прокладка кабеля технически затруднена, при сильных электромагнитных помехах, или когда их нельзя создавать (аэропорт). Очень дорогой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11775</TotalTime>
  <Words>7802</Words>
  <Application>Microsoft Office PowerPoint</Application>
  <PresentationFormat>Экран (4:3)</PresentationFormat>
  <Paragraphs>1408</Paragraphs>
  <Slides>97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103" baseType="lpstr">
      <vt:lpstr>Arial</vt:lpstr>
      <vt:lpstr>Calibri</vt:lpstr>
      <vt:lpstr>Courier New</vt:lpstr>
      <vt:lpstr>Times New Roman</vt:lpstr>
      <vt:lpstr>Wingdings</vt:lpstr>
      <vt:lpstr>Тема Office</vt:lpstr>
      <vt:lpstr>Информационно-коммуникационные технологии в профессиональной деятельности</vt:lpstr>
      <vt:lpstr>Введение. Компьютерные сети. Интернет</vt:lpstr>
      <vt:lpstr>Основные понятия</vt:lpstr>
      <vt:lpstr>Из кого состоит сеть?</vt:lpstr>
      <vt:lpstr>Методы коммутации</vt:lpstr>
      <vt:lpstr>Коммутация каналов</vt:lpstr>
      <vt:lpstr>Коммутация пакетов</vt:lpstr>
      <vt:lpstr>Протокол</vt:lpstr>
      <vt:lpstr>Классификации компьютерных сетей</vt:lpstr>
      <vt:lpstr>Особенности локальных и глобальных сетей</vt:lpstr>
      <vt:lpstr> Internet </vt:lpstr>
      <vt:lpstr>Характеристики Интернета</vt:lpstr>
      <vt:lpstr>История сети Интернет</vt:lpstr>
      <vt:lpstr>Доля населения с доступом в Интернет</vt:lpstr>
      <vt:lpstr>Частичная карта Интернета (2005г.)</vt:lpstr>
      <vt:lpstr>Количество сайтов по странам</vt:lpstr>
      <vt:lpstr>Мировая карта Интернета</vt:lpstr>
      <vt:lpstr>Информационный взрыв</vt:lpstr>
      <vt:lpstr>Единицы измерения информации</vt:lpstr>
      <vt:lpstr>Контрольные вопросы</vt:lpstr>
      <vt:lpstr>WEB </vt:lpstr>
      <vt:lpstr>Всемирная паутина (WWW)</vt:lpstr>
      <vt:lpstr>Архитектура WWW</vt:lpstr>
      <vt:lpstr>Веб-сервер</vt:lpstr>
      <vt:lpstr>Веб-документы</vt:lpstr>
      <vt:lpstr>Веб-клиент</vt:lpstr>
      <vt:lpstr>Cookies</vt:lpstr>
      <vt:lpstr>Кеш</vt:lpstr>
      <vt:lpstr>Плагин (расширение)</vt:lpstr>
      <vt:lpstr>Наиболее распространенные браузеры</vt:lpstr>
      <vt:lpstr>Браузерные войны</vt:lpstr>
      <vt:lpstr>Браузерные войны</vt:lpstr>
      <vt:lpstr>HTTP</vt:lpstr>
      <vt:lpstr>Коды состояния</vt:lpstr>
      <vt:lpstr>HTTPS</vt:lpstr>
      <vt:lpstr>Поисковые системы</vt:lpstr>
      <vt:lpstr>Релевантность</vt:lpstr>
      <vt:lpstr>Проблемы поисковых систем</vt:lpstr>
      <vt:lpstr>Контрольные вопросы</vt:lpstr>
      <vt:lpstr>Адресация в компьютерных сетях</vt:lpstr>
      <vt:lpstr>Способы адресации</vt:lpstr>
      <vt:lpstr>Протокол IP</vt:lpstr>
      <vt:lpstr>Адрес IPv4</vt:lpstr>
      <vt:lpstr>Иерархическая структура IPv4</vt:lpstr>
      <vt:lpstr>Классовая система</vt:lpstr>
      <vt:lpstr>Маска сети</vt:lpstr>
      <vt:lpstr>Основные схемы отправки пакетов</vt:lpstr>
      <vt:lpstr>Специальные адреса</vt:lpstr>
      <vt:lpstr>Типы IP-адресов</vt:lpstr>
      <vt:lpstr>IP-адресация версии 6</vt:lpstr>
      <vt:lpstr>Типы IPv6-адресов</vt:lpstr>
      <vt:lpstr>MAC-адрес</vt:lpstr>
      <vt:lpstr>Управление MAC-адресом в Windows</vt:lpstr>
      <vt:lpstr>Презентация PowerPoint</vt:lpstr>
      <vt:lpstr>Система доме́нных имен (DNS)</vt:lpstr>
      <vt:lpstr>Иерархия доменных имен</vt:lpstr>
      <vt:lpstr>Домены верхнего уровня</vt:lpstr>
      <vt:lpstr>Правила записи доменных имен</vt:lpstr>
      <vt:lpstr>DNS-сервер</vt:lpstr>
      <vt:lpstr>Прокси-сервер</vt:lpstr>
      <vt:lpstr>Контрольные вопросы</vt:lpstr>
      <vt:lpstr>Адресация (Продолжение)</vt:lpstr>
      <vt:lpstr>nslookup</vt:lpstr>
      <vt:lpstr>Файл hosts</vt:lpstr>
      <vt:lpstr>Инкапсуляция пакетов</vt:lpstr>
      <vt:lpstr>Декапсуляция пакетов</vt:lpstr>
      <vt:lpstr>Протоколы UDP и TCP</vt:lpstr>
      <vt:lpstr>Сессия (сеанс связи) TCP</vt:lpstr>
      <vt:lpstr>Сессия TCP (продолжение)</vt:lpstr>
      <vt:lpstr>UDP</vt:lpstr>
      <vt:lpstr>Сравнение UDP и TCP</vt:lpstr>
      <vt:lpstr>Где применяется UDP</vt:lpstr>
      <vt:lpstr>Порт</vt:lpstr>
      <vt:lpstr>Типы портов</vt:lpstr>
      <vt:lpstr>URL</vt:lpstr>
      <vt:lpstr>Кодирование URL</vt:lpstr>
      <vt:lpstr>Ping</vt:lpstr>
      <vt:lpstr>Пример работы утилиты Ping</vt:lpstr>
      <vt:lpstr>Пример работы утилиты Ping</vt:lpstr>
      <vt:lpstr>Контрольные вопросы</vt:lpstr>
      <vt:lpstr>Электронная почта</vt:lpstr>
      <vt:lpstr>Схема обмена электронной почтой</vt:lpstr>
      <vt:lpstr>Почтовые протоколы</vt:lpstr>
      <vt:lpstr>Почтовый агент пользователя</vt:lpstr>
      <vt:lpstr>Рекомендации по составлению электронных писем для деловой переписки</vt:lpstr>
      <vt:lpstr>Рекомендации по составлению электронных писем для деловой переписки</vt:lpstr>
      <vt:lpstr>FTP</vt:lpstr>
      <vt:lpstr>Протокол FTP</vt:lpstr>
      <vt:lpstr>Поиск по FTP</vt:lpstr>
      <vt:lpstr>FTP клиент FileZilla</vt:lpstr>
      <vt:lpstr>Технологии доступа к сети Интернет</vt:lpstr>
      <vt:lpstr>Скорость доступа</vt:lpstr>
      <vt:lpstr>Основные технологии доступа</vt:lpstr>
      <vt:lpstr>Витая пара</vt:lpstr>
      <vt:lpstr>Коаксиальный кабель</vt:lpstr>
      <vt:lpstr>Оптоволоконный кабель</vt:lpstr>
      <vt:lpstr>Беспроводное соединение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Локальные, корпоративные и глобальные компьютерные сети</dc:title>
  <dc:creator>Анастасия</dc:creator>
  <cp:lastModifiedBy>Анастасия</cp:lastModifiedBy>
  <cp:revision>1254</cp:revision>
  <cp:lastPrinted>2019-07-21T14:28:14Z</cp:lastPrinted>
  <dcterms:created xsi:type="dcterms:W3CDTF">2013-02-10T22:04:26Z</dcterms:created>
  <dcterms:modified xsi:type="dcterms:W3CDTF">2019-07-21T14:29:56Z</dcterms:modified>
</cp:coreProperties>
</file>