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03" r:id="rId39"/>
    <p:sldId id="293" r:id="rId40"/>
    <p:sldId id="304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7" r:id="rId50"/>
    <p:sldId id="318" r:id="rId51"/>
    <p:sldId id="319" r:id="rId52"/>
    <p:sldId id="320" r:id="rId53"/>
    <p:sldId id="321" r:id="rId54"/>
    <p:sldId id="315" r:id="rId55"/>
    <p:sldId id="316" r:id="rId56"/>
    <p:sldId id="323" r:id="rId57"/>
    <p:sldId id="324" r:id="rId58"/>
    <p:sldId id="325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340" r:id="rId73"/>
    <p:sldId id="341" r:id="rId74"/>
    <p:sldId id="342" r:id="rId75"/>
    <p:sldId id="343" r:id="rId76"/>
    <p:sldId id="344" r:id="rId77"/>
    <p:sldId id="345" r:id="rId78"/>
    <p:sldId id="346" r:id="rId79"/>
    <p:sldId id="347" r:id="rId80"/>
    <p:sldId id="348" r:id="rId81"/>
    <p:sldId id="349" r:id="rId82"/>
    <p:sldId id="350" r:id="rId83"/>
    <p:sldId id="351" r:id="rId84"/>
    <p:sldId id="352" r:id="rId85"/>
    <p:sldId id="353" r:id="rId86"/>
    <p:sldId id="354" r:id="rId87"/>
    <p:sldId id="355" r:id="rId88"/>
    <p:sldId id="356" r:id="rId89"/>
    <p:sldId id="357" r:id="rId90"/>
    <p:sldId id="358" r:id="rId91"/>
    <p:sldId id="359" r:id="rId92"/>
    <p:sldId id="360" r:id="rId93"/>
    <p:sldId id="361" r:id="rId94"/>
    <p:sldId id="362" r:id="rId95"/>
    <p:sldId id="363" r:id="rId96"/>
    <p:sldId id="364" r:id="rId97"/>
    <p:sldId id="365" r:id="rId98"/>
    <p:sldId id="366" r:id="rId99"/>
    <p:sldId id="367" r:id="rId100"/>
    <p:sldId id="368" r:id="rId101"/>
    <p:sldId id="369" r:id="rId102"/>
    <p:sldId id="370" r:id="rId103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F4E7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950" y="-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lang="ru-RU" smtClean="0"/>
              <a:pPr marL="25400">
                <a:lnSpc>
                  <a:spcPts val="2310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23739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lang="ru-RU" smtClean="0"/>
              <a:pPr marL="25400">
                <a:lnSpc>
                  <a:spcPts val="2310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719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lang="ru-RU" smtClean="0"/>
              <a:pPr marL="25400">
                <a:lnSpc>
                  <a:spcPts val="2310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8583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CC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CC330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22058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CC330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841324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lang="ru-RU" smtClean="0"/>
              <a:pPr marL="25400">
                <a:lnSpc>
                  <a:spcPts val="2310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8654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lang="ru-RU" smtClean="0"/>
              <a:pPr marL="25400">
                <a:lnSpc>
                  <a:spcPts val="2310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5588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lang="ru-RU" smtClean="0"/>
              <a:pPr marL="25400">
                <a:lnSpc>
                  <a:spcPts val="2310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5553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lang="ru-RU" smtClean="0"/>
              <a:pPr marL="25400">
                <a:lnSpc>
                  <a:spcPts val="2310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382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lang="ru-RU" smtClean="0"/>
              <a:pPr marL="25400">
                <a:lnSpc>
                  <a:spcPts val="2310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1074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lang="ru-RU" smtClean="0"/>
              <a:pPr marL="25400">
                <a:lnSpc>
                  <a:spcPts val="2310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2217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lang="ru-RU" smtClean="0"/>
              <a:pPr marL="25400">
                <a:lnSpc>
                  <a:spcPts val="2310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98236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lang="ru-RU" smtClean="0"/>
              <a:pPr marL="25400">
                <a:lnSpc>
                  <a:spcPts val="2310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679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25400">
              <a:lnSpc>
                <a:spcPts val="2310"/>
              </a:lnSpc>
            </a:pPr>
            <a:fld id="{81D60167-4931-47E6-BA6A-407CBD079E47}" type="slidenum">
              <a:rPr lang="ru-RU" smtClean="0"/>
              <a:pPr marL="25400">
                <a:lnSpc>
                  <a:spcPts val="2310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687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17" Type="http://schemas.openxmlformats.org/officeDocument/2006/relationships/image" Target="../media/image59.png"/><Relationship Id="rId2" Type="http://schemas.openxmlformats.org/officeDocument/2006/relationships/image" Target="../media/image44.jpe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19" Type="http://schemas.openxmlformats.org/officeDocument/2006/relationships/image" Target="../media/image61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9" Type="http://schemas.openxmlformats.org/officeDocument/2006/relationships/image" Target="../media/image99.png"/><Relationship Id="rId21" Type="http://schemas.openxmlformats.org/officeDocument/2006/relationships/image" Target="../media/image81.png"/><Relationship Id="rId34" Type="http://schemas.openxmlformats.org/officeDocument/2006/relationships/image" Target="../media/image94.png"/><Relationship Id="rId42" Type="http://schemas.openxmlformats.org/officeDocument/2006/relationships/image" Target="../media/image102.png"/><Relationship Id="rId47" Type="http://schemas.openxmlformats.org/officeDocument/2006/relationships/image" Target="../media/image107.png"/><Relationship Id="rId50" Type="http://schemas.openxmlformats.org/officeDocument/2006/relationships/image" Target="../media/image110.png"/><Relationship Id="rId55" Type="http://schemas.openxmlformats.org/officeDocument/2006/relationships/image" Target="../media/image115.png"/><Relationship Id="rId63" Type="http://schemas.openxmlformats.org/officeDocument/2006/relationships/image" Target="../media/image123.png"/><Relationship Id="rId68" Type="http://schemas.openxmlformats.org/officeDocument/2006/relationships/image" Target="../media/image128.png"/><Relationship Id="rId76" Type="http://schemas.openxmlformats.org/officeDocument/2006/relationships/image" Target="../media/image136.png"/><Relationship Id="rId7" Type="http://schemas.openxmlformats.org/officeDocument/2006/relationships/image" Target="../media/image67.png"/><Relationship Id="rId71" Type="http://schemas.openxmlformats.org/officeDocument/2006/relationships/image" Target="../media/image131.pn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9" Type="http://schemas.openxmlformats.org/officeDocument/2006/relationships/image" Target="../media/image89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32" Type="http://schemas.openxmlformats.org/officeDocument/2006/relationships/image" Target="../media/image92.png"/><Relationship Id="rId37" Type="http://schemas.openxmlformats.org/officeDocument/2006/relationships/image" Target="../media/image97.png"/><Relationship Id="rId40" Type="http://schemas.openxmlformats.org/officeDocument/2006/relationships/image" Target="../media/image100.png"/><Relationship Id="rId45" Type="http://schemas.openxmlformats.org/officeDocument/2006/relationships/image" Target="../media/image105.png"/><Relationship Id="rId53" Type="http://schemas.openxmlformats.org/officeDocument/2006/relationships/image" Target="../media/image113.png"/><Relationship Id="rId58" Type="http://schemas.openxmlformats.org/officeDocument/2006/relationships/image" Target="../media/image118.png"/><Relationship Id="rId66" Type="http://schemas.openxmlformats.org/officeDocument/2006/relationships/image" Target="../media/image126.png"/><Relationship Id="rId74" Type="http://schemas.openxmlformats.org/officeDocument/2006/relationships/image" Target="../media/image134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image" Target="../media/image88.png"/><Relationship Id="rId36" Type="http://schemas.openxmlformats.org/officeDocument/2006/relationships/image" Target="../media/image96.png"/><Relationship Id="rId49" Type="http://schemas.openxmlformats.org/officeDocument/2006/relationships/image" Target="../media/image109.png"/><Relationship Id="rId57" Type="http://schemas.openxmlformats.org/officeDocument/2006/relationships/image" Target="../media/image117.png"/><Relationship Id="rId61" Type="http://schemas.openxmlformats.org/officeDocument/2006/relationships/image" Target="../media/image121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31" Type="http://schemas.openxmlformats.org/officeDocument/2006/relationships/image" Target="../media/image91.png"/><Relationship Id="rId44" Type="http://schemas.openxmlformats.org/officeDocument/2006/relationships/image" Target="../media/image104.png"/><Relationship Id="rId52" Type="http://schemas.openxmlformats.org/officeDocument/2006/relationships/image" Target="../media/image112.png"/><Relationship Id="rId60" Type="http://schemas.openxmlformats.org/officeDocument/2006/relationships/image" Target="../media/image120.png"/><Relationship Id="rId65" Type="http://schemas.openxmlformats.org/officeDocument/2006/relationships/image" Target="../media/image125.png"/><Relationship Id="rId73" Type="http://schemas.openxmlformats.org/officeDocument/2006/relationships/image" Target="../media/image133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Relationship Id="rId30" Type="http://schemas.openxmlformats.org/officeDocument/2006/relationships/image" Target="../media/image90.png"/><Relationship Id="rId35" Type="http://schemas.openxmlformats.org/officeDocument/2006/relationships/image" Target="../media/image95.png"/><Relationship Id="rId43" Type="http://schemas.openxmlformats.org/officeDocument/2006/relationships/image" Target="../media/image103.png"/><Relationship Id="rId48" Type="http://schemas.openxmlformats.org/officeDocument/2006/relationships/image" Target="../media/image108.png"/><Relationship Id="rId56" Type="http://schemas.openxmlformats.org/officeDocument/2006/relationships/image" Target="../media/image116.png"/><Relationship Id="rId64" Type="http://schemas.openxmlformats.org/officeDocument/2006/relationships/image" Target="../media/image124.png"/><Relationship Id="rId69" Type="http://schemas.openxmlformats.org/officeDocument/2006/relationships/image" Target="../media/image129.png"/><Relationship Id="rId77" Type="http://schemas.openxmlformats.org/officeDocument/2006/relationships/image" Target="../media/image137.png"/><Relationship Id="rId8" Type="http://schemas.openxmlformats.org/officeDocument/2006/relationships/image" Target="../media/image68.png"/><Relationship Id="rId51" Type="http://schemas.openxmlformats.org/officeDocument/2006/relationships/image" Target="../media/image111.png"/><Relationship Id="rId72" Type="http://schemas.openxmlformats.org/officeDocument/2006/relationships/image" Target="../media/image132.png"/><Relationship Id="rId3" Type="http://schemas.openxmlformats.org/officeDocument/2006/relationships/image" Target="../media/image63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33" Type="http://schemas.openxmlformats.org/officeDocument/2006/relationships/image" Target="../media/image93.png"/><Relationship Id="rId38" Type="http://schemas.openxmlformats.org/officeDocument/2006/relationships/image" Target="../media/image98.png"/><Relationship Id="rId46" Type="http://schemas.openxmlformats.org/officeDocument/2006/relationships/image" Target="../media/image106.png"/><Relationship Id="rId59" Type="http://schemas.openxmlformats.org/officeDocument/2006/relationships/image" Target="../media/image119.png"/><Relationship Id="rId67" Type="http://schemas.openxmlformats.org/officeDocument/2006/relationships/image" Target="../media/image127.png"/><Relationship Id="rId20" Type="http://schemas.openxmlformats.org/officeDocument/2006/relationships/image" Target="../media/image80.png"/><Relationship Id="rId41" Type="http://schemas.openxmlformats.org/officeDocument/2006/relationships/image" Target="../media/image101.png"/><Relationship Id="rId54" Type="http://schemas.openxmlformats.org/officeDocument/2006/relationships/image" Target="../media/image114.png"/><Relationship Id="rId62" Type="http://schemas.openxmlformats.org/officeDocument/2006/relationships/image" Target="../media/image122.png"/><Relationship Id="rId70" Type="http://schemas.openxmlformats.org/officeDocument/2006/relationships/image" Target="../media/image130.png"/><Relationship Id="rId75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jpeg"/><Relationship Id="rId26" Type="http://schemas.openxmlformats.org/officeDocument/2006/relationships/image" Target="../media/image31.jpeg"/><Relationship Id="rId3" Type="http://schemas.openxmlformats.org/officeDocument/2006/relationships/image" Target="../media/image8.jpe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jpeg"/><Relationship Id="rId25" Type="http://schemas.openxmlformats.org/officeDocument/2006/relationships/image" Target="../media/image30.jpe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jpe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jpe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jpeg"/><Relationship Id="rId28" Type="http://schemas.openxmlformats.org/officeDocument/2006/relationships/image" Target="../media/image33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Relationship Id="rId22" Type="http://schemas.openxmlformats.org/officeDocument/2006/relationships/image" Target="../media/image27.jpeg"/><Relationship Id="rId27" Type="http://schemas.openxmlformats.org/officeDocument/2006/relationships/image" Target="../media/image32.png"/><Relationship Id="rId30" Type="http://schemas.openxmlformats.org/officeDocument/2006/relationships/image" Target="../media/image3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9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366821" y="2286000"/>
            <a:ext cx="9312413" cy="916276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indent="697230" algn="ctr">
              <a:lnSpc>
                <a:spcPct val="100000"/>
              </a:lnSpc>
              <a:spcBef>
                <a:spcPts val="425"/>
              </a:spcBef>
            </a:pPr>
            <a:r>
              <a:rPr sz="2800" spc="-5" dirty="0">
                <a:solidFill>
                  <a:schemeClr val="bg1"/>
                </a:solidFill>
              </a:rPr>
              <a:t>Обзор</a:t>
            </a:r>
            <a:r>
              <a:rPr sz="2800" spc="10" dirty="0">
                <a:solidFill>
                  <a:schemeClr val="bg1"/>
                </a:solidFill>
              </a:rPr>
              <a:t> </a:t>
            </a:r>
            <a:r>
              <a:rPr sz="2800" spc="-10" dirty="0" err="1">
                <a:solidFill>
                  <a:schemeClr val="bg1"/>
                </a:solidFill>
              </a:rPr>
              <a:t>функциональных</a:t>
            </a:r>
            <a:r>
              <a:rPr sz="2800" spc="5" dirty="0">
                <a:solidFill>
                  <a:schemeClr val="bg1"/>
                </a:solidFill>
              </a:rPr>
              <a:t> </a:t>
            </a:r>
            <a:r>
              <a:rPr sz="2800" spc="-10" dirty="0" err="1" smtClean="0">
                <a:solidFill>
                  <a:schemeClr val="bg1"/>
                </a:solidFill>
              </a:rPr>
              <a:t>возможностей</a:t>
            </a:r>
            <a:r>
              <a:rPr lang="ru-RU" sz="2800" spc="-10" dirty="0" smtClean="0">
                <a:solidFill>
                  <a:schemeClr val="bg1"/>
                </a:solidFill>
              </a:rPr>
              <a:t/>
            </a:r>
            <a:br>
              <a:rPr lang="ru-RU" sz="2800" spc="-10" dirty="0" smtClean="0">
                <a:solidFill>
                  <a:schemeClr val="bg1"/>
                </a:solidFill>
              </a:rPr>
            </a:br>
            <a:r>
              <a:rPr lang="ru-RU" sz="2800" spc="-10" dirty="0" smtClean="0">
                <a:solidFill>
                  <a:schemeClr val="bg1"/>
                </a:solidFill>
              </a:rPr>
              <a:t>        </a:t>
            </a:r>
            <a:r>
              <a:rPr lang="en-US" sz="2800" spc="-5" dirty="0" smtClean="0">
                <a:solidFill>
                  <a:schemeClr val="bg1"/>
                </a:solidFill>
              </a:rPr>
              <a:t>1C</a:t>
            </a:r>
            <a:r>
              <a:rPr lang="ru-RU" sz="2800" spc="-5" dirty="0" smtClean="0">
                <a:solidFill>
                  <a:schemeClr val="bg1"/>
                </a:solidFill>
              </a:rPr>
              <a:t>:</a:t>
            </a:r>
            <a:r>
              <a:rPr lang="en-US" sz="2800" spc="-5" dirty="0" smtClean="0">
                <a:solidFill>
                  <a:schemeClr val="bg1"/>
                </a:solidFill>
              </a:rPr>
              <a:t>ERP</a:t>
            </a:r>
            <a:r>
              <a:rPr lang="ru-RU" sz="2800" spc="-5" dirty="0" smtClean="0">
                <a:solidFill>
                  <a:schemeClr val="bg1"/>
                </a:solidFill>
              </a:rPr>
              <a:t> Управление предприятием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762000" y="457200"/>
            <a:ext cx="80017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ФГБОУ ВО «САМАРСКИЙ ГОСУДАРСТВЕННЫЙ ЭКОНОМИЧЕСКИЙ УНИВЕРСИТЕТ»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32230" y="101600"/>
            <a:ext cx="5467350" cy="57404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1920"/>
              </a:lnSpc>
              <a:spcBef>
                <a:spcPts val="56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Возможности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sz="2000" b="1" spc="-10" dirty="0">
                <a:solidFill>
                  <a:schemeClr val="accent1">
                    <a:lumMod val="50000"/>
                  </a:schemeClr>
                </a:solidFill>
              </a:rPr>
              <a:t>преимущества платформы 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1С:Предприятие</a:t>
            </a:r>
            <a:r>
              <a:rPr sz="2000" b="1" spc="-1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10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228079" y="1047750"/>
            <a:ext cx="2734310" cy="4415311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934085">
              <a:lnSpc>
                <a:spcPct val="75000"/>
              </a:lnSpc>
              <a:spcBef>
                <a:spcPts val="640"/>
              </a:spcBef>
            </a:pPr>
            <a:r>
              <a:rPr sz="18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Ключевые  харак</a:t>
            </a:r>
            <a:r>
              <a:rPr sz="1800" b="1" spc="-3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т</a:t>
            </a:r>
            <a:r>
              <a:rPr sz="1800" b="1" spc="-1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е</a:t>
            </a:r>
            <a:r>
              <a:rPr sz="1800" b="1" spc="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р</a:t>
            </a:r>
            <a:r>
              <a:rPr sz="1800" b="1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и</a:t>
            </a:r>
            <a:r>
              <a:rPr sz="18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с</a:t>
            </a:r>
            <a:r>
              <a:rPr sz="1800" b="1" spc="-3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т</a:t>
            </a:r>
            <a:r>
              <a:rPr sz="1800" b="1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и</a:t>
            </a:r>
            <a:r>
              <a:rPr sz="18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ки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Поддержка </a:t>
            </a: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нескольких</a:t>
            </a:r>
            <a:r>
              <a:rPr sz="1500" spc="-50" dirty="0">
                <a:solidFill>
                  <a:srgbClr val="1B1B1B"/>
                </a:solidFill>
                <a:latin typeface="+mj-lt"/>
                <a:cs typeface="Arial"/>
              </a:rPr>
              <a:t> </a:t>
            </a: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СУБД</a:t>
            </a:r>
            <a:endParaRPr sz="1500" dirty="0">
              <a:latin typeface="+mj-lt"/>
              <a:cs typeface="Arial"/>
            </a:endParaRPr>
          </a:p>
          <a:p>
            <a:pPr marL="12700" marR="542925">
              <a:lnSpc>
                <a:spcPct val="75000"/>
              </a:lnSpc>
              <a:spcBef>
                <a:spcPts val="1180"/>
              </a:spcBef>
            </a:pP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Работа </a:t>
            </a: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кластера в  </a:t>
            </a: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операционных </a:t>
            </a: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системах  </a:t>
            </a:r>
            <a:r>
              <a:rPr sz="1500" b="1" spc="-5" dirty="0">
                <a:solidFill>
                  <a:srgbClr val="1B1B1B"/>
                </a:solidFill>
                <a:latin typeface="+mj-lt"/>
                <a:cs typeface="Arial"/>
              </a:rPr>
              <a:t>Windows </a:t>
            </a: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и</a:t>
            </a:r>
            <a:r>
              <a:rPr sz="1500" spc="5" dirty="0">
                <a:solidFill>
                  <a:srgbClr val="1B1B1B"/>
                </a:solidFill>
                <a:latin typeface="+mj-lt"/>
                <a:cs typeface="Arial"/>
              </a:rPr>
              <a:t> </a:t>
            </a:r>
            <a:r>
              <a:rPr sz="1500" b="1" spc="-5" dirty="0">
                <a:solidFill>
                  <a:srgbClr val="1B1B1B"/>
                </a:solidFill>
                <a:latin typeface="+mj-lt"/>
                <a:cs typeface="Arial"/>
              </a:rPr>
              <a:t>Linux</a:t>
            </a:r>
            <a:endParaRPr sz="1500" dirty="0">
              <a:latin typeface="+mj-lt"/>
              <a:cs typeface="Arial"/>
            </a:endParaRPr>
          </a:p>
          <a:p>
            <a:pPr marL="12700" marR="224154">
              <a:lnSpc>
                <a:spcPct val="75000"/>
              </a:lnSpc>
              <a:spcBef>
                <a:spcPts val="1180"/>
              </a:spcBef>
            </a:pP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Отказоустойчивость </a:t>
            </a: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за</a:t>
            </a:r>
            <a:r>
              <a:rPr sz="1500" spc="-65" dirty="0">
                <a:solidFill>
                  <a:srgbClr val="1B1B1B"/>
                </a:solidFill>
                <a:latin typeface="+mj-lt"/>
                <a:cs typeface="Arial"/>
              </a:rPr>
              <a:t> </a:t>
            </a: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счет  </a:t>
            </a: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резервирования кластера</a:t>
            </a:r>
            <a:endParaRPr sz="1500" dirty="0">
              <a:latin typeface="+mj-lt"/>
              <a:cs typeface="Arial"/>
            </a:endParaRPr>
          </a:p>
          <a:p>
            <a:pPr marL="12700" marR="5080">
              <a:lnSpc>
                <a:spcPct val="74700"/>
              </a:lnSpc>
              <a:spcBef>
                <a:spcPts val="1185"/>
              </a:spcBef>
            </a:pP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Оптимизация быстродействия  </a:t>
            </a: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за </a:t>
            </a: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счет динамической  балансировки нагрузки</a:t>
            </a:r>
            <a:endParaRPr sz="1500" dirty="0">
              <a:latin typeface="+mj-lt"/>
              <a:cs typeface="Arial"/>
            </a:endParaRPr>
          </a:p>
          <a:p>
            <a:pPr marL="12700" marR="1435100">
              <a:lnSpc>
                <a:spcPct val="140600"/>
              </a:lnSpc>
              <a:spcBef>
                <a:spcPts val="10"/>
              </a:spcBef>
            </a:pP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Тонкий</a:t>
            </a:r>
            <a:r>
              <a:rPr sz="1500" spc="-55" dirty="0">
                <a:solidFill>
                  <a:srgbClr val="1B1B1B"/>
                </a:solidFill>
                <a:latin typeface="+mj-lt"/>
                <a:cs typeface="Arial"/>
              </a:rPr>
              <a:t> </a:t>
            </a: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клиент  Веб–клиент</a:t>
            </a:r>
            <a:endParaRPr sz="1500" dirty="0">
              <a:latin typeface="+mj-lt"/>
              <a:cs typeface="Arial"/>
            </a:endParaRPr>
          </a:p>
          <a:p>
            <a:pPr marL="12700" marR="435609">
              <a:lnSpc>
                <a:spcPct val="74400"/>
              </a:lnSpc>
              <a:spcBef>
                <a:spcPts val="1200"/>
              </a:spcBef>
            </a:pP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Работа </a:t>
            </a: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в </a:t>
            </a: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разных часовых  </a:t>
            </a: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поясах</a:t>
            </a:r>
            <a:endParaRPr sz="1500" dirty="0">
              <a:latin typeface="+mj-lt"/>
              <a:cs typeface="Arial"/>
            </a:endParaRPr>
          </a:p>
          <a:p>
            <a:pPr marL="12700" marR="1264285">
              <a:lnSpc>
                <a:spcPct val="74400"/>
              </a:lnSpc>
              <a:spcBef>
                <a:spcPts val="1200"/>
              </a:spcBef>
            </a:pP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Прогрессивный  и</a:t>
            </a: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н</a:t>
            </a:r>
            <a:r>
              <a:rPr sz="1500" spc="5" dirty="0">
                <a:solidFill>
                  <a:srgbClr val="1B1B1B"/>
                </a:solidFill>
                <a:latin typeface="+mj-lt"/>
                <a:cs typeface="Arial"/>
              </a:rPr>
              <a:t>с</a:t>
            </a:r>
            <a:r>
              <a:rPr sz="1500" spc="-10" dirty="0">
                <a:solidFill>
                  <a:srgbClr val="1B1B1B"/>
                </a:solidFill>
                <a:latin typeface="+mj-lt"/>
                <a:cs typeface="Arial"/>
              </a:rPr>
              <a:t>т</a:t>
            </a: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р</a:t>
            </a:r>
            <a:r>
              <a:rPr sz="1500" spc="-20" dirty="0">
                <a:solidFill>
                  <a:srgbClr val="1B1B1B"/>
                </a:solidFill>
                <a:latin typeface="+mj-lt"/>
                <a:cs typeface="Arial"/>
              </a:rPr>
              <a:t>у</a:t>
            </a:r>
            <a:r>
              <a:rPr sz="1500" spc="5" dirty="0">
                <a:solidFill>
                  <a:srgbClr val="1B1B1B"/>
                </a:solidFill>
                <a:latin typeface="+mj-lt"/>
                <a:cs typeface="Arial"/>
              </a:rPr>
              <a:t>м</a:t>
            </a: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е</a:t>
            </a: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н</a:t>
            </a:r>
            <a:r>
              <a:rPr sz="1500" spc="-10" dirty="0">
                <a:solidFill>
                  <a:srgbClr val="1B1B1B"/>
                </a:solidFill>
                <a:latin typeface="+mj-lt"/>
                <a:cs typeface="Arial"/>
              </a:rPr>
              <a:t>т</a:t>
            </a: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арий</a:t>
            </a:r>
            <a:endParaRPr sz="1500" dirty="0">
              <a:latin typeface="+mj-lt"/>
              <a:cs typeface="Arial"/>
            </a:endParaRPr>
          </a:p>
          <a:p>
            <a:pPr marL="12700">
              <a:lnSpc>
                <a:spcPts val="1350"/>
              </a:lnSpc>
            </a:pP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и </a:t>
            </a: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средства</a:t>
            </a:r>
            <a:r>
              <a:rPr sz="1500" spc="10" dirty="0">
                <a:solidFill>
                  <a:srgbClr val="1B1B1B"/>
                </a:solidFill>
                <a:latin typeface="+mj-lt"/>
                <a:cs typeface="Arial"/>
              </a:rPr>
              <a:t> </a:t>
            </a: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отладки</a:t>
            </a:r>
            <a:endParaRPr sz="1500" dirty="0">
              <a:latin typeface="+mj-l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08430" y="5316220"/>
            <a:ext cx="3604895" cy="942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Clr>
                <a:schemeClr val="accent1">
                  <a:lumMod val="50000"/>
                </a:schemeClr>
              </a:buClr>
            </a:pPr>
            <a:r>
              <a:rPr sz="15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В</a:t>
            </a:r>
            <a:r>
              <a:rPr sz="1500" b="1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</a:t>
            </a:r>
            <a:r>
              <a:rPr sz="1500" b="1" spc="-1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результате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  <a:p>
            <a:pPr marL="119380" indent="-106680">
              <a:lnSpc>
                <a:spcPct val="100000"/>
              </a:lnSpc>
              <a:buClr>
                <a:schemeClr val="accent1">
                  <a:lumMod val="50000"/>
                </a:schemeClr>
              </a:buClr>
              <a:buSzPct val="60000"/>
              <a:buFont typeface="Symbol"/>
              <a:buChar char=""/>
              <a:tabLst>
                <a:tab pos="119380" algn="l"/>
              </a:tabLst>
            </a:pP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Создание </a:t>
            </a: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систем </a:t>
            </a: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высокой</a:t>
            </a:r>
            <a:r>
              <a:rPr sz="1500" spc="10" dirty="0">
                <a:solidFill>
                  <a:srgbClr val="1B1B1B"/>
                </a:solidFill>
                <a:latin typeface="+mj-lt"/>
                <a:cs typeface="Arial"/>
              </a:rPr>
              <a:t> </a:t>
            </a: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сложности</a:t>
            </a:r>
            <a:endParaRPr sz="1500" dirty="0">
              <a:latin typeface="+mj-lt"/>
              <a:cs typeface="Arial"/>
            </a:endParaRPr>
          </a:p>
          <a:p>
            <a:pPr marL="119380" indent="-106680">
              <a:lnSpc>
                <a:spcPct val="100000"/>
              </a:lnSpc>
              <a:spcBef>
                <a:spcPts val="10"/>
              </a:spcBef>
              <a:buClr>
                <a:schemeClr val="accent1">
                  <a:lumMod val="50000"/>
                </a:schemeClr>
              </a:buClr>
              <a:buSzPct val="60000"/>
              <a:buFont typeface="Symbol"/>
              <a:buChar char=""/>
              <a:tabLst>
                <a:tab pos="119380" algn="l"/>
              </a:tabLst>
            </a:pP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Оперативное</a:t>
            </a: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 </a:t>
            </a: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развертывание</a:t>
            </a:r>
            <a:endParaRPr sz="1500" dirty="0">
              <a:latin typeface="+mj-lt"/>
              <a:cs typeface="Arial"/>
            </a:endParaRPr>
          </a:p>
          <a:p>
            <a:pPr marL="119380" indent="-106680">
              <a:lnSpc>
                <a:spcPct val="100000"/>
              </a:lnSpc>
              <a:spcBef>
                <a:spcPts val="10"/>
              </a:spcBef>
              <a:buClr>
                <a:schemeClr val="accent1">
                  <a:lumMod val="50000"/>
                </a:schemeClr>
              </a:buClr>
              <a:buSzPct val="60000"/>
              <a:buFont typeface="Symbol"/>
              <a:buChar char=""/>
              <a:tabLst>
                <a:tab pos="119380" algn="l"/>
              </a:tabLst>
            </a:pPr>
            <a:r>
              <a:rPr sz="1500" spc="-5" dirty="0">
                <a:solidFill>
                  <a:srgbClr val="1B1B1B"/>
                </a:solidFill>
                <a:latin typeface="+mj-lt"/>
                <a:cs typeface="Arial"/>
              </a:rPr>
              <a:t>Оптимизация </a:t>
            </a:r>
            <a:r>
              <a:rPr sz="1500" dirty="0">
                <a:solidFill>
                  <a:srgbClr val="1B1B1B"/>
                </a:solidFill>
                <a:latin typeface="+mj-lt"/>
                <a:cs typeface="Arial"/>
              </a:rPr>
              <a:t>затрат</a:t>
            </a:r>
            <a:endParaRPr sz="1500" dirty="0">
              <a:latin typeface="+mj-lt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6379" y="1323339"/>
            <a:ext cx="5812790" cy="3727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dissolv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7. Учет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внеоборотных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активов.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№20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680351" y="106395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 smtClean="0">
                <a:solidFill>
                  <a:srgbClr val="1F4E79"/>
                </a:solidFill>
              </a:rPr>
              <a:t>Документ </a:t>
            </a:r>
            <a:r>
              <a:rPr lang="ru-RU" sz="1400" i="1" dirty="0">
                <a:solidFill>
                  <a:srgbClr val="1F4E79"/>
                </a:solidFill>
              </a:rPr>
              <a:t>амортизации можно найти в «Регламентированном учете» и проверить проводки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40" y="1887856"/>
            <a:ext cx="4953635" cy="82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038" y="2971800"/>
            <a:ext cx="5937885" cy="148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348296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Пример итогового отчета по проводкам по организации «Мебель-комплект»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5388" y="930340"/>
            <a:ext cx="4185453" cy="5852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841" y="1270143"/>
            <a:ext cx="3906300" cy="54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19274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514600"/>
            <a:ext cx="8458200" cy="1325563"/>
          </a:xfrm>
        </p:spPr>
        <p:txBody>
          <a:bodyPr>
            <a:normAutofit/>
          </a:bodyPr>
          <a:lstStyle/>
          <a:p>
            <a:r>
              <a:rPr lang="ru-RU" sz="3600" b="1" smtClean="0">
                <a:solidFill>
                  <a:schemeClr val="accent1">
                    <a:lumMod val="50000"/>
                  </a:schemeClr>
                </a:solidFill>
              </a:rPr>
              <a:t>                 Желаем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успехов в учебе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!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198120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864043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37310" y="236220"/>
            <a:ext cx="61239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Широкий спектр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специализированных</a:t>
            </a:r>
            <a:r>
              <a:rPr sz="2000" b="1" spc="-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решений</a:t>
            </a: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11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13080" y="1830069"/>
            <a:ext cx="124460" cy="9988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3080" y="3154680"/>
            <a:ext cx="124460" cy="4540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3080" y="3933189"/>
            <a:ext cx="124460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3080" y="4439920"/>
            <a:ext cx="124460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3080" y="4945379"/>
            <a:ext cx="124460" cy="10001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5980" y="1791970"/>
            <a:ext cx="5243830" cy="4262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1С:Документооборот</a:t>
            </a:r>
            <a:endParaRPr sz="1700">
              <a:latin typeface="+mj-lt"/>
              <a:cs typeface="Arial"/>
            </a:endParaRPr>
          </a:p>
          <a:p>
            <a:pPr marL="12700" marR="5080">
              <a:lnSpc>
                <a:spcPts val="2150"/>
              </a:lnSpc>
              <a:spcBef>
                <a:spcPts val="80"/>
              </a:spcBef>
            </a:pPr>
            <a:r>
              <a:rPr sz="1700" dirty="0">
                <a:solidFill>
                  <a:srgbClr val="333333"/>
                </a:solidFill>
                <a:latin typeface="+mj-lt"/>
                <a:cs typeface="Arial"/>
              </a:rPr>
              <a:t>1С:PDM </a:t>
            </a: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Управление инженерными данными  1С:MES Оперативное управление</a:t>
            </a:r>
            <a:r>
              <a:rPr sz="1700" spc="-1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производством</a:t>
            </a:r>
            <a:endParaRPr sz="1700">
              <a:latin typeface="+mj-lt"/>
              <a:cs typeface="Arial"/>
            </a:endParaRPr>
          </a:p>
          <a:p>
            <a:pPr marL="12700" marR="5080">
              <a:lnSpc>
                <a:spcPts val="1839"/>
              </a:lnSpc>
              <a:spcBef>
                <a:spcPts val="245"/>
              </a:spcBef>
            </a:pPr>
            <a:r>
              <a:rPr sz="1700" dirty="0">
                <a:solidFill>
                  <a:srgbClr val="333333"/>
                </a:solidFill>
                <a:latin typeface="+mj-lt"/>
                <a:cs typeface="Arial"/>
              </a:rPr>
              <a:t>1С:ТОИР </a:t>
            </a: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Управление ремонтами </a:t>
            </a:r>
            <a:r>
              <a:rPr sz="17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обслуживанием  оборудования</a:t>
            </a:r>
            <a:endParaRPr sz="1700">
              <a:latin typeface="+mj-lt"/>
              <a:cs typeface="Arial"/>
            </a:endParaRPr>
          </a:p>
          <a:p>
            <a:pPr marL="12700" marR="1139825">
              <a:lnSpc>
                <a:spcPct val="97500"/>
              </a:lnSpc>
              <a:spcBef>
                <a:spcPts val="135"/>
              </a:spcBef>
            </a:pP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1С:Управление проектной организацией  </a:t>
            </a:r>
            <a:r>
              <a:rPr sz="1700" dirty="0">
                <a:solidFill>
                  <a:srgbClr val="333333"/>
                </a:solidFill>
                <a:latin typeface="+mj-lt"/>
                <a:cs typeface="Arial"/>
              </a:rPr>
              <a:t>1С:ITIL </a:t>
            </a: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Управление информационными  технологиями</a:t>
            </a:r>
            <a:r>
              <a:rPr sz="1700" spc="-1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предприятия</a:t>
            </a:r>
            <a:endParaRPr sz="1700">
              <a:latin typeface="+mj-lt"/>
              <a:cs typeface="Arial"/>
            </a:endParaRPr>
          </a:p>
          <a:p>
            <a:pPr marL="12700" marR="792480">
              <a:lnSpc>
                <a:spcPts val="1839"/>
              </a:lnSpc>
              <a:spcBef>
                <a:spcPts val="335"/>
              </a:spcBef>
            </a:pPr>
            <a:r>
              <a:rPr sz="1700" dirty="0">
                <a:solidFill>
                  <a:srgbClr val="333333"/>
                </a:solidFill>
                <a:latin typeface="+mj-lt"/>
                <a:cs typeface="Arial"/>
              </a:rPr>
              <a:t>1С:CRM </a:t>
            </a: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Управление взаимоотношениями </a:t>
            </a:r>
            <a:r>
              <a:rPr sz="1700" dirty="0">
                <a:solidFill>
                  <a:srgbClr val="333333"/>
                </a:solidFill>
                <a:latin typeface="+mj-lt"/>
                <a:cs typeface="Arial"/>
              </a:rPr>
              <a:t>с  </a:t>
            </a: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клиентами</a:t>
            </a:r>
            <a:endParaRPr sz="1700">
              <a:latin typeface="+mj-lt"/>
              <a:cs typeface="Arial"/>
            </a:endParaRPr>
          </a:p>
          <a:p>
            <a:pPr marL="12700" marR="593090">
              <a:lnSpc>
                <a:spcPts val="1830"/>
              </a:lnSpc>
              <a:spcBef>
                <a:spcPts val="320"/>
              </a:spcBef>
            </a:pP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1С:MDM Управление нормативно-справочной  информацией</a:t>
            </a:r>
            <a:endParaRPr sz="1700">
              <a:latin typeface="+mj-lt"/>
              <a:cs typeface="Arial"/>
            </a:endParaRPr>
          </a:p>
          <a:p>
            <a:pPr marL="12700" marR="679450">
              <a:lnSpc>
                <a:spcPts val="2150"/>
              </a:lnSpc>
              <a:spcBef>
                <a:spcPts val="65"/>
              </a:spcBef>
            </a:pP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1С:WMS Логистика. Управление складом  1С:TMS Логистика. Управление перевозками  1С:Управление автотранспортом  1С:Управление по целям </a:t>
            </a:r>
            <a:r>
              <a:rPr sz="1700" dirty="0">
                <a:solidFill>
                  <a:srgbClr val="333333"/>
                </a:solidFill>
                <a:latin typeface="+mj-lt"/>
                <a:cs typeface="Arial"/>
              </a:rPr>
              <a:t>и</a:t>
            </a:r>
            <a:r>
              <a:rPr sz="1700" spc="-1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700" dirty="0">
                <a:solidFill>
                  <a:srgbClr val="333333"/>
                </a:solidFill>
                <a:latin typeface="+mj-lt"/>
                <a:cs typeface="Arial"/>
              </a:rPr>
              <a:t>KPI</a:t>
            </a:r>
            <a:endParaRPr sz="1700">
              <a:latin typeface="+mj-lt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21120" y="2754629"/>
            <a:ext cx="704850" cy="885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23659" y="6010909"/>
            <a:ext cx="1192530" cy="513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33030" y="2172970"/>
            <a:ext cx="1189990" cy="5422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59090" y="5199379"/>
            <a:ext cx="883920" cy="6045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70519" y="5844540"/>
            <a:ext cx="855979" cy="660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7509" y="981709"/>
            <a:ext cx="8280400" cy="52959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34290" marR="5080" indent="-21590">
              <a:lnSpc>
                <a:spcPts val="1810"/>
              </a:lnSpc>
              <a:spcBef>
                <a:spcPts val="450"/>
              </a:spcBef>
            </a:pPr>
            <a:r>
              <a:rPr sz="1800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Большое </a:t>
            </a:r>
            <a:r>
              <a:rPr sz="18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количество специализированных решений расширяет возможности  системы 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на </a:t>
            </a:r>
            <a:r>
              <a:rPr sz="18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единой платформе «1С:Предприятие </a:t>
            </a:r>
            <a:r>
              <a:rPr sz="1800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8»: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473950" y="3688079"/>
            <a:ext cx="1536700" cy="485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23329" y="3663950"/>
            <a:ext cx="1129029" cy="3721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85000" y="4147820"/>
            <a:ext cx="1941829" cy="3251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23150" y="3299459"/>
            <a:ext cx="1437640" cy="3022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28079" y="2152650"/>
            <a:ext cx="1506220" cy="5600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500619" y="2791460"/>
            <a:ext cx="1149350" cy="4610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22059" y="5621020"/>
            <a:ext cx="1443989" cy="3225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59220" y="5210809"/>
            <a:ext cx="1158240" cy="3581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42709" y="1567180"/>
            <a:ext cx="548639" cy="68707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235190" y="1709420"/>
            <a:ext cx="1574800" cy="29717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391909" y="4301490"/>
            <a:ext cx="354330" cy="29463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84950" y="4523740"/>
            <a:ext cx="2048509" cy="16001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67779" y="4706620"/>
            <a:ext cx="2157729" cy="36068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1800" y="115593"/>
            <a:ext cx="8540750" cy="68736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spcBef>
                <a:spcPts val="56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Единая информационно-управленческая </a:t>
            </a:r>
            <a:r>
              <a:rPr sz="2000" b="1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система, 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построенная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на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1C:ERP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и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других </a:t>
            </a:r>
            <a:r>
              <a:rPr sz="2000" b="1" spc="-5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решениях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</a:t>
            </a:r>
            <a:r>
              <a:rPr sz="2000" b="1" spc="-10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системы</a:t>
            </a:r>
            <a:r>
              <a:rPr lang="ru-RU" sz="2000" b="1" spc="-10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</a:t>
            </a:r>
            <a:r>
              <a:rPr sz="2000" b="1" spc="-5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«1С:Предприятие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8»</a:t>
            </a:r>
            <a:endParaRPr sz="2000" b="1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779" y="1040130"/>
            <a:ext cx="1047749" cy="518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71570" y="1040130"/>
            <a:ext cx="481329" cy="518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64050" y="1040130"/>
            <a:ext cx="805179" cy="518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19500" y="1606550"/>
            <a:ext cx="723900" cy="1828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79650" y="1604010"/>
            <a:ext cx="1314450" cy="3797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19500" y="1803400"/>
            <a:ext cx="723900" cy="1828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64990" y="1606550"/>
            <a:ext cx="1007110" cy="3771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05070" y="2016760"/>
            <a:ext cx="354329" cy="1828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75269" y="1797050"/>
            <a:ext cx="800100" cy="5219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19719" y="2299970"/>
            <a:ext cx="722629" cy="1828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47740" y="1040130"/>
            <a:ext cx="862330" cy="5181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43550" y="1040130"/>
            <a:ext cx="389889" cy="5181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00900" y="1906270"/>
            <a:ext cx="533400" cy="52197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01309" y="1616710"/>
            <a:ext cx="1619249" cy="1828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91250" y="2227579"/>
            <a:ext cx="902970" cy="18287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01309" y="1833879"/>
            <a:ext cx="1697989" cy="37718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71979" y="2226310"/>
            <a:ext cx="2362199" cy="18287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16900" y="2655570"/>
            <a:ext cx="508000" cy="5461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35140" y="2698750"/>
            <a:ext cx="638809" cy="5715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62750" y="3275329"/>
            <a:ext cx="814070" cy="36449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627619" y="3275329"/>
            <a:ext cx="971550" cy="36957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32700" y="3665220"/>
            <a:ext cx="971550" cy="36956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62750" y="3670300"/>
            <a:ext cx="814070" cy="1790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62750" y="3887470"/>
            <a:ext cx="814070" cy="17906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40319" y="4066540"/>
            <a:ext cx="971550" cy="17906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36870" y="5486400"/>
            <a:ext cx="633729" cy="50419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64479" y="6061709"/>
            <a:ext cx="871220" cy="36576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63620" y="5485129"/>
            <a:ext cx="1309370" cy="51942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84550" y="6045200"/>
            <a:ext cx="1764029" cy="37719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585709" y="5462270"/>
            <a:ext cx="642620" cy="55245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24750" y="6061709"/>
            <a:ext cx="838200" cy="17907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521450" y="4282440"/>
            <a:ext cx="1126490" cy="32131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745730" y="4358640"/>
            <a:ext cx="923290" cy="47625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20180" y="4660900"/>
            <a:ext cx="1127759" cy="17906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20180" y="4876800"/>
            <a:ext cx="2261870" cy="17906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20180" y="5099050"/>
            <a:ext cx="2261870" cy="17906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61150" y="5486400"/>
            <a:ext cx="590550" cy="50419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616700" y="6062979"/>
            <a:ext cx="838200" cy="17907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616700" y="6289040"/>
            <a:ext cx="838200" cy="17906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30630" y="1612900"/>
            <a:ext cx="1023619" cy="37337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30630" y="2016760"/>
            <a:ext cx="3750309" cy="18415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30630" y="2233929"/>
            <a:ext cx="601980" cy="18287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77339" y="1041400"/>
            <a:ext cx="609599" cy="51942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26390" y="3131820"/>
            <a:ext cx="490219" cy="55752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051050" y="2698750"/>
            <a:ext cx="490219" cy="58038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4989" y="3280409"/>
            <a:ext cx="890269" cy="18287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89000" y="3281679"/>
            <a:ext cx="899160" cy="17398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9000" y="3497579"/>
            <a:ext cx="899160" cy="17399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24989" y="3496309"/>
            <a:ext cx="890269" cy="37337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824989" y="3896359"/>
            <a:ext cx="890269" cy="37338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835150" y="4282440"/>
            <a:ext cx="890269" cy="32385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77900" y="4067809"/>
            <a:ext cx="857250" cy="623569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692910" y="4641850"/>
            <a:ext cx="1155700" cy="502919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870710" y="5182870"/>
            <a:ext cx="830580" cy="17907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84530" y="3707129"/>
            <a:ext cx="1126489" cy="32003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435600" y="4724400"/>
            <a:ext cx="942339" cy="623569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276600" y="4714240"/>
            <a:ext cx="960120" cy="603250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282440" y="4785359"/>
            <a:ext cx="1116330" cy="179069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282440" y="5029200"/>
            <a:ext cx="1116330" cy="179069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851909" y="2636520"/>
            <a:ext cx="961389" cy="637539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219700" y="2654300"/>
            <a:ext cx="862329" cy="61976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771139" y="2654300"/>
            <a:ext cx="947419" cy="619760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749550" y="3288029"/>
            <a:ext cx="1899920" cy="369570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678679" y="3281679"/>
            <a:ext cx="864870" cy="369570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70220" y="3281679"/>
            <a:ext cx="1040129" cy="36957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36850" y="3686809"/>
            <a:ext cx="3890009" cy="182880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744470" y="3909059"/>
            <a:ext cx="941069" cy="182880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700779" y="3909059"/>
            <a:ext cx="944879" cy="182880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691379" y="3912870"/>
            <a:ext cx="1935479" cy="182880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549900" y="4146550"/>
            <a:ext cx="462279" cy="495300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059170" y="4118609"/>
            <a:ext cx="410210" cy="514350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846070" y="4137659"/>
            <a:ext cx="762000" cy="500380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708400" y="4141470"/>
            <a:ext cx="718820" cy="500380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572000" y="4110990"/>
            <a:ext cx="798829" cy="530860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22250" y="1165860"/>
            <a:ext cx="1360170" cy="270510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28600" y="2687320"/>
            <a:ext cx="1675130" cy="46355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31800" y="5504179"/>
            <a:ext cx="1897380" cy="46100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46050" y="1023619"/>
            <a:ext cx="8826500" cy="1497330"/>
          </a:xfrm>
          <a:custGeom>
            <a:avLst/>
            <a:gdLst/>
            <a:ahLst/>
            <a:cxnLst/>
            <a:rect l="l" t="t" r="r" b="b"/>
            <a:pathLst>
              <a:path w="8826500" h="1497330">
                <a:moveTo>
                  <a:pt x="250190" y="0"/>
                </a:moveTo>
                <a:lnTo>
                  <a:pt x="203341" y="5590"/>
                </a:lnTo>
                <a:lnTo>
                  <a:pt x="158055" y="21391"/>
                </a:lnTo>
                <a:lnTo>
                  <a:pt x="115775" y="45943"/>
                </a:lnTo>
                <a:lnTo>
                  <a:pt x="77946" y="77787"/>
                </a:lnTo>
                <a:lnTo>
                  <a:pt x="46010" y="115465"/>
                </a:lnTo>
                <a:lnTo>
                  <a:pt x="21411" y="157519"/>
                </a:lnTo>
                <a:lnTo>
                  <a:pt x="5593" y="202490"/>
                </a:lnTo>
                <a:lnTo>
                  <a:pt x="0" y="248919"/>
                </a:lnTo>
                <a:lnTo>
                  <a:pt x="0" y="1247139"/>
                </a:lnTo>
                <a:lnTo>
                  <a:pt x="5593" y="1293988"/>
                </a:lnTo>
                <a:lnTo>
                  <a:pt x="21411" y="1339274"/>
                </a:lnTo>
                <a:lnTo>
                  <a:pt x="46010" y="1381554"/>
                </a:lnTo>
                <a:lnTo>
                  <a:pt x="77946" y="1419383"/>
                </a:lnTo>
                <a:lnTo>
                  <a:pt x="115775" y="1451319"/>
                </a:lnTo>
                <a:lnTo>
                  <a:pt x="158055" y="1475918"/>
                </a:lnTo>
                <a:lnTo>
                  <a:pt x="203341" y="1491736"/>
                </a:lnTo>
                <a:lnTo>
                  <a:pt x="250190" y="1497329"/>
                </a:lnTo>
                <a:lnTo>
                  <a:pt x="8577580" y="1497329"/>
                </a:lnTo>
                <a:lnTo>
                  <a:pt x="8624009" y="1491736"/>
                </a:lnTo>
                <a:lnTo>
                  <a:pt x="8668980" y="1475918"/>
                </a:lnTo>
                <a:lnTo>
                  <a:pt x="8711034" y="1451319"/>
                </a:lnTo>
                <a:lnTo>
                  <a:pt x="8748712" y="1419383"/>
                </a:lnTo>
                <a:lnTo>
                  <a:pt x="8780556" y="1381554"/>
                </a:lnTo>
                <a:lnTo>
                  <a:pt x="8805108" y="1339274"/>
                </a:lnTo>
                <a:lnTo>
                  <a:pt x="8820909" y="1293988"/>
                </a:lnTo>
                <a:lnTo>
                  <a:pt x="8826500" y="1247139"/>
                </a:lnTo>
                <a:lnTo>
                  <a:pt x="8826500" y="248919"/>
                </a:lnTo>
                <a:lnTo>
                  <a:pt x="8820909" y="202490"/>
                </a:lnTo>
                <a:lnTo>
                  <a:pt x="8805108" y="157519"/>
                </a:lnTo>
                <a:lnTo>
                  <a:pt x="8780556" y="115465"/>
                </a:lnTo>
                <a:lnTo>
                  <a:pt x="8748712" y="77787"/>
                </a:lnTo>
                <a:lnTo>
                  <a:pt x="8711034" y="45943"/>
                </a:lnTo>
                <a:lnTo>
                  <a:pt x="8668980" y="21391"/>
                </a:lnTo>
                <a:lnTo>
                  <a:pt x="8624009" y="5590"/>
                </a:lnTo>
                <a:lnTo>
                  <a:pt x="8577580" y="0"/>
                </a:lnTo>
                <a:lnTo>
                  <a:pt x="250190" y="0"/>
                </a:lnTo>
                <a:close/>
              </a:path>
            </a:pathLst>
          </a:custGeom>
          <a:ln w="4420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46050" y="10236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420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972550" y="25209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420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5570" y="2574289"/>
            <a:ext cx="8909050" cy="2811780"/>
          </a:xfrm>
          <a:custGeom>
            <a:avLst/>
            <a:gdLst/>
            <a:ahLst/>
            <a:cxnLst/>
            <a:rect l="l" t="t" r="r" b="b"/>
            <a:pathLst>
              <a:path w="8909050" h="2811779">
                <a:moveTo>
                  <a:pt x="468630" y="0"/>
                </a:moveTo>
                <a:lnTo>
                  <a:pt x="424648" y="2695"/>
                </a:lnTo>
                <a:lnTo>
                  <a:pt x="381037" y="10551"/>
                </a:lnTo>
                <a:lnTo>
                  <a:pt x="338136" y="23222"/>
                </a:lnTo>
                <a:lnTo>
                  <a:pt x="296287" y="40362"/>
                </a:lnTo>
                <a:lnTo>
                  <a:pt x="255829" y="61624"/>
                </a:lnTo>
                <a:lnTo>
                  <a:pt x="217103" y="86662"/>
                </a:lnTo>
                <a:lnTo>
                  <a:pt x="180449" y="115131"/>
                </a:lnTo>
                <a:lnTo>
                  <a:pt x="146208" y="146685"/>
                </a:lnTo>
                <a:lnTo>
                  <a:pt x="114721" y="180976"/>
                </a:lnTo>
                <a:lnTo>
                  <a:pt x="86327" y="217661"/>
                </a:lnTo>
                <a:lnTo>
                  <a:pt x="61368" y="256391"/>
                </a:lnTo>
                <a:lnTo>
                  <a:pt x="40183" y="296822"/>
                </a:lnTo>
                <a:lnTo>
                  <a:pt x="23113" y="338608"/>
                </a:lnTo>
                <a:lnTo>
                  <a:pt x="10499" y="381401"/>
                </a:lnTo>
                <a:lnTo>
                  <a:pt x="2681" y="424857"/>
                </a:lnTo>
                <a:lnTo>
                  <a:pt x="0" y="468630"/>
                </a:lnTo>
                <a:lnTo>
                  <a:pt x="0" y="2343150"/>
                </a:lnTo>
                <a:lnTo>
                  <a:pt x="2681" y="2386922"/>
                </a:lnTo>
                <a:lnTo>
                  <a:pt x="10499" y="2430378"/>
                </a:lnTo>
                <a:lnTo>
                  <a:pt x="23113" y="2473171"/>
                </a:lnTo>
                <a:lnTo>
                  <a:pt x="40183" y="2514957"/>
                </a:lnTo>
                <a:lnTo>
                  <a:pt x="61368" y="2555388"/>
                </a:lnTo>
                <a:lnTo>
                  <a:pt x="86327" y="2594118"/>
                </a:lnTo>
                <a:lnTo>
                  <a:pt x="114721" y="2630803"/>
                </a:lnTo>
                <a:lnTo>
                  <a:pt x="146208" y="2665095"/>
                </a:lnTo>
                <a:lnTo>
                  <a:pt x="180449" y="2696648"/>
                </a:lnTo>
                <a:lnTo>
                  <a:pt x="217103" y="2725117"/>
                </a:lnTo>
                <a:lnTo>
                  <a:pt x="255829" y="2750155"/>
                </a:lnTo>
                <a:lnTo>
                  <a:pt x="296287" y="2771417"/>
                </a:lnTo>
                <a:lnTo>
                  <a:pt x="338136" y="2788557"/>
                </a:lnTo>
                <a:lnTo>
                  <a:pt x="381037" y="2801228"/>
                </a:lnTo>
                <a:lnTo>
                  <a:pt x="424648" y="2809084"/>
                </a:lnTo>
                <a:lnTo>
                  <a:pt x="468630" y="2811780"/>
                </a:lnTo>
                <a:lnTo>
                  <a:pt x="8440420" y="2811780"/>
                </a:lnTo>
                <a:lnTo>
                  <a:pt x="8484401" y="2809084"/>
                </a:lnTo>
                <a:lnTo>
                  <a:pt x="8528012" y="2801228"/>
                </a:lnTo>
                <a:lnTo>
                  <a:pt x="8570913" y="2788557"/>
                </a:lnTo>
                <a:lnTo>
                  <a:pt x="8612762" y="2771417"/>
                </a:lnTo>
                <a:lnTo>
                  <a:pt x="8653220" y="2750155"/>
                </a:lnTo>
                <a:lnTo>
                  <a:pt x="8691946" y="2725117"/>
                </a:lnTo>
                <a:lnTo>
                  <a:pt x="8728600" y="2696648"/>
                </a:lnTo>
                <a:lnTo>
                  <a:pt x="8762841" y="2665095"/>
                </a:lnTo>
                <a:lnTo>
                  <a:pt x="8794328" y="2630803"/>
                </a:lnTo>
                <a:lnTo>
                  <a:pt x="8822722" y="2594118"/>
                </a:lnTo>
                <a:lnTo>
                  <a:pt x="8847681" y="2555388"/>
                </a:lnTo>
                <a:lnTo>
                  <a:pt x="8868866" y="2514957"/>
                </a:lnTo>
                <a:lnTo>
                  <a:pt x="8885936" y="2473171"/>
                </a:lnTo>
                <a:lnTo>
                  <a:pt x="8898550" y="2430378"/>
                </a:lnTo>
                <a:lnTo>
                  <a:pt x="8906368" y="2386922"/>
                </a:lnTo>
                <a:lnTo>
                  <a:pt x="8909050" y="2343150"/>
                </a:lnTo>
                <a:lnTo>
                  <a:pt x="8909050" y="468630"/>
                </a:lnTo>
                <a:lnTo>
                  <a:pt x="8906368" y="424857"/>
                </a:lnTo>
                <a:lnTo>
                  <a:pt x="8898550" y="381401"/>
                </a:lnTo>
                <a:lnTo>
                  <a:pt x="8885936" y="338608"/>
                </a:lnTo>
                <a:lnTo>
                  <a:pt x="8868866" y="296822"/>
                </a:lnTo>
                <a:lnTo>
                  <a:pt x="8847681" y="256391"/>
                </a:lnTo>
                <a:lnTo>
                  <a:pt x="8822722" y="217661"/>
                </a:lnTo>
                <a:lnTo>
                  <a:pt x="8794328" y="180976"/>
                </a:lnTo>
                <a:lnTo>
                  <a:pt x="8762841" y="146685"/>
                </a:lnTo>
                <a:lnTo>
                  <a:pt x="8728600" y="115131"/>
                </a:lnTo>
                <a:lnTo>
                  <a:pt x="8691946" y="86662"/>
                </a:lnTo>
                <a:lnTo>
                  <a:pt x="8653220" y="61624"/>
                </a:lnTo>
                <a:lnTo>
                  <a:pt x="8612762" y="40362"/>
                </a:lnTo>
                <a:lnTo>
                  <a:pt x="8570913" y="23222"/>
                </a:lnTo>
                <a:lnTo>
                  <a:pt x="8528012" y="10551"/>
                </a:lnTo>
                <a:lnTo>
                  <a:pt x="8484401" y="2695"/>
                </a:lnTo>
                <a:lnTo>
                  <a:pt x="8440420" y="0"/>
                </a:lnTo>
                <a:lnTo>
                  <a:pt x="468630" y="0"/>
                </a:lnTo>
                <a:close/>
              </a:path>
            </a:pathLst>
          </a:custGeom>
          <a:ln w="4420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15570" y="257428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420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024619" y="53860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420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01600" y="5443220"/>
            <a:ext cx="8909050" cy="1085850"/>
          </a:xfrm>
          <a:custGeom>
            <a:avLst/>
            <a:gdLst/>
            <a:ahLst/>
            <a:cxnLst/>
            <a:rect l="l" t="t" r="r" b="b"/>
            <a:pathLst>
              <a:path w="8909050" h="1085850">
                <a:moveTo>
                  <a:pt x="180340" y="0"/>
                </a:moveTo>
                <a:lnTo>
                  <a:pt x="135672" y="7102"/>
                </a:lnTo>
                <a:lnTo>
                  <a:pt x="93509" y="26764"/>
                </a:lnTo>
                <a:lnTo>
                  <a:pt x="56356" y="56514"/>
                </a:lnTo>
                <a:lnTo>
                  <a:pt x="26717" y="93885"/>
                </a:lnTo>
                <a:lnTo>
                  <a:pt x="7096" y="136407"/>
                </a:lnTo>
                <a:lnTo>
                  <a:pt x="0" y="181609"/>
                </a:lnTo>
                <a:lnTo>
                  <a:pt x="0" y="905509"/>
                </a:lnTo>
                <a:lnTo>
                  <a:pt x="7096" y="950177"/>
                </a:lnTo>
                <a:lnTo>
                  <a:pt x="26717" y="992340"/>
                </a:lnTo>
                <a:lnTo>
                  <a:pt x="56356" y="1029493"/>
                </a:lnTo>
                <a:lnTo>
                  <a:pt x="93509" y="1059132"/>
                </a:lnTo>
                <a:lnTo>
                  <a:pt x="135672" y="1078753"/>
                </a:lnTo>
                <a:lnTo>
                  <a:pt x="180340" y="1085849"/>
                </a:lnTo>
                <a:lnTo>
                  <a:pt x="8728710" y="1085849"/>
                </a:lnTo>
                <a:lnTo>
                  <a:pt x="8773377" y="1078753"/>
                </a:lnTo>
                <a:lnTo>
                  <a:pt x="8815540" y="1059132"/>
                </a:lnTo>
                <a:lnTo>
                  <a:pt x="8852693" y="1029493"/>
                </a:lnTo>
                <a:lnTo>
                  <a:pt x="8882332" y="992340"/>
                </a:lnTo>
                <a:lnTo>
                  <a:pt x="8901953" y="950177"/>
                </a:lnTo>
                <a:lnTo>
                  <a:pt x="8909050" y="905509"/>
                </a:lnTo>
                <a:lnTo>
                  <a:pt x="8909050" y="181609"/>
                </a:lnTo>
                <a:lnTo>
                  <a:pt x="8901953" y="136407"/>
                </a:lnTo>
                <a:lnTo>
                  <a:pt x="8882332" y="93885"/>
                </a:lnTo>
                <a:lnTo>
                  <a:pt x="8852693" y="56514"/>
                </a:lnTo>
                <a:lnTo>
                  <a:pt x="8815540" y="26764"/>
                </a:lnTo>
                <a:lnTo>
                  <a:pt x="8773377" y="7102"/>
                </a:lnTo>
                <a:lnTo>
                  <a:pt x="8728710" y="0"/>
                </a:lnTo>
                <a:lnTo>
                  <a:pt x="180340" y="0"/>
                </a:lnTo>
                <a:close/>
              </a:path>
            </a:pathLst>
          </a:custGeom>
          <a:ln w="4420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01600" y="54432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420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010650" y="65290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420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12</a:t>
            </a:fld>
            <a:endParaRPr dirty="0"/>
          </a:p>
        </p:txBody>
      </p:sp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0679" y="1151889"/>
            <a:ext cx="4066540" cy="2374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550" y="1106169"/>
            <a:ext cx="191770" cy="194310"/>
          </a:xfrm>
          <a:custGeom>
            <a:avLst/>
            <a:gdLst/>
            <a:ahLst/>
            <a:cxnLst/>
            <a:rect l="l" t="t" r="r" b="b"/>
            <a:pathLst>
              <a:path w="191770" h="194309">
                <a:moveTo>
                  <a:pt x="191770" y="0"/>
                </a:moveTo>
                <a:lnTo>
                  <a:pt x="0" y="0"/>
                </a:lnTo>
                <a:lnTo>
                  <a:pt x="0" y="194309"/>
                </a:lnTo>
                <a:lnTo>
                  <a:pt x="1917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8929" y="3392170"/>
            <a:ext cx="190500" cy="194310"/>
          </a:xfrm>
          <a:custGeom>
            <a:avLst/>
            <a:gdLst/>
            <a:ahLst/>
            <a:cxnLst/>
            <a:rect l="l" t="t" r="r" b="b"/>
            <a:pathLst>
              <a:path w="190500" h="194310">
                <a:moveTo>
                  <a:pt x="0" y="0"/>
                </a:moveTo>
                <a:lnTo>
                  <a:pt x="0" y="194309"/>
                </a:lnTo>
                <a:lnTo>
                  <a:pt x="190500" y="19430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74820" y="1143000"/>
            <a:ext cx="161290" cy="121920"/>
          </a:xfrm>
          <a:custGeom>
            <a:avLst/>
            <a:gdLst/>
            <a:ahLst/>
            <a:cxnLst/>
            <a:rect l="l" t="t" r="r" b="b"/>
            <a:pathLst>
              <a:path w="161289" h="121919">
                <a:moveTo>
                  <a:pt x="161289" y="0"/>
                </a:moveTo>
                <a:lnTo>
                  <a:pt x="0" y="0"/>
                </a:lnTo>
                <a:lnTo>
                  <a:pt x="161289" y="121920"/>
                </a:lnTo>
                <a:lnTo>
                  <a:pt x="161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29100" y="3406140"/>
            <a:ext cx="228600" cy="212090"/>
          </a:xfrm>
          <a:custGeom>
            <a:avLst/>
            <a:gdLst/>
            <a:ahLst/>
            <a:cxnLst/>
            <a:rect l="l" t="t" r="r" b="b"/>
            <a:pathLst>
              <a:path w="228600" h="212089">
                <a:moveTo>
                  <a:pt x="228600" y="0"/>
                </a:moveTo>
                <a:lnTo>
                  <a:pt x="0" y="170180"/>
                </a:lnTo>
                <a:lnTo>
                  <a:pt x="180339" y="212090"/>
                </a:lnTo>
                <a:lnTo>
                  <a:pt x="228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40986" y="5291741"/>
            <a:ext cx="8168005" cy="898964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44780" marR="5080" indent="-132080">
              <a:lnSpc>
                <a:spcPts val="1910"/>
              </a:lnSpc>
              <a:spcBef>
                <a:spcPts val="490"/>
              </a:spcBef>
            </a:pPr>
            <a:r>
              <a:rPr lang="ru-RU" sz="1600" spc="-55" dirty="0" smtClean="0">
                <a:solidFill>
                  <a:srgbClr val="282828"/>
                </a:solidFill>
                <a:latin typeface="+mj-lt"/>
                <a:cs typeface="Arial"/>
              </a:rPr>
              <a:t>    </a:t>
            </a:r>
            <a:r>
              <a:rPr sz="1600" spc="-55" dirty="0" err="1" smtClean="0">
                <a:solidFill>
                  <a:srgbClr val="282828"/>
                </a:solidFill>
                <a:latin typeface="+mj-lt"/>
                <a:cs typeface="Arial"/>
              </a:rPr>
              <a:t>Решения</a:t>
            </a:r>
            <a:r>
              <a:rPr sz="1600" spc="-55" dirty="0" smtClean="0">
                <a:solidFill>
                  <a:srgbClr val="282828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282828"/>
                </a:solidFill>
                <a:latin typeface="+mj-lt"/>
                <a:cs typeface="Arial"/>
              </a:rPr>
              <a:t>«1С» распространяются через </a:t>
            </a:r>
            <a:r>
              <a:rPr sz="1600" dirty="0">
                <a:solidFill>
                  <a:srgbClr val="282828"/>
                </a:solidFill>
                <a:latin typeface="+mj-lt"/>
                <a:cs typeface="Arial"/>
              </a:rPr>
              <a:t>сеть </a:t>
            </a:r>
            <a:r>
              <a:rPr sz="1600" spc="-10" dirty="0">
                <a:solidFill>
                  <a:srgbClr val="282828"/>
                </a:solidFill>
                <a:latin typeface="+mj-lt"/>
                <a:cs typeface="Arial"/>
              </a:rPr>
              <a:t>фирм-партнеров </a:t>
            </a:r>
            <a:r>
              <a:rPr sz="1600" dirty="0">
                <a:solidFill>
                  <a:srgbClr val="282828"/>
                </a:solidFill>
                <a:latin typeface="+mj-lt"/>
                <a:cs typeface="Arial"/>
              </a:rPr>
              <a:t>в </a:t>
            </a:r>
            <a:r>
              <a:rPr sz="1600" spc="-5" dirty="0">
                <a:solidFill>
                  <a:srgbClr val="282828"/>
                </a:solidFill>
                <a:latin typeface="+mj-lt"/>
                <a:cs typeface="Arial"/>
              </a:rPr>
              <a:t>600 городах России  </a:t>
            </a:r>
            <a:r>
              <a:rPr sz="1600" dirty="0">
                <a:solidFill>
                  <a:srgbClr val="282828"/>
                </a:solidFill>
                <a:latin typeface="+mj-lt"/>
                <a:cs typeface="Arial"/>
              </a:rPr>
              <a:t>и</a:t>
            </a:r>
            <a:r>
              <a:rPr sz="1600" spc="-15" dirty="0">
                <a:solidFill>
                  <a:srgbClr val="282828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282828"/>
                </a:solidFill>
                <a:latin typeface="+mj-lt"/>
                <a:cs typeface="Arial"/>
              </a:rPr>
              <a:t>СНГ.</a:t>
            </a:r>
            <a:endParaRPr sz="1600" dirty="0">
              <a:latin typeface="+mj-lt"/>
              <a:cs typeface="Arial"/>
            </a:endParaRPr>
          </a:p>
          <a:p>
            <a:pPr marL="144780" marR="667385" indent="-132080">
              <a:lnSpc>
                <a:spcPct val="100000"/>
              </a:lnSpc>
              <a:spcBef>
                <a:spcPts val="340"/>
              </a:spcBef>
            </a:pPr>
            <a:r>
              <a:rPr lang="ru-RU" sz="1600" spc="-135" dirty="0" smtClean="0">
                <a:solidFill>
                  <a:srgbClr val="282828"/>
                </a:solidFill>
                <a:latin typeface="+mj-lt"/>
                <a:cs typeface="Arial"/>
              </a:rPr>
              <a:t>     </a:t>
            </a:r>
            <a:r>
              <a:rPr sz="1600" spc="-135" dirty="0" err="1" smtClean="0">
                <a:solidFill>
                  <a:srgbClr val="282828"/>
                </a:solidFill>
                <a:latin typeface="+mj-lt"/>
                <a:cs typeface="Arial"/>
              </a:rPr>
              <a:t>Из</a:t>
            </a:r>
            <a:r>
              <a:rPr sz="1600" spc="-135" dirty="0" smtClean="0">
                <a:solidFill>
                  <a:srgbClr val="282828"/>
                </a:solidFill>
                <a:latin typeface="+mj-lt"/>
                <a:cs typeface="Arial"/>
              </a:rPr>
              <a:t> </a:t>
            </a:r>
            <a:r>
              <a:rPr sz="1600" spc="-10" dirty="0">
                <a:solidFill>
                  <a:srgbClr val="282828"/>
                </a:solidFill>
                <a:latin typeface="+mj-lt"/>
                <a:cs typeface="Arial"/>
              </a:rPr>
              <a:t>них </a:t>
            </a:r>
            <a:r>
              <a:rPr sz="1600" spc="-5" dirty="0">
                <a:solidFill>
                  <a:srgbClr val="282828"/>
                </a:solidFill>
                <a:latin typeface="+mj-lt"/>
                <a:cs typeface="Arial"/>
              </a:rPr>
              <a:t>особенно </a:t>
            </a:r>
            <a:r>
              <a:rPr sz="1600" spc="-10" dirty="0">
                <a:solidFill>
                  <a:srgbClr val="282828"/>
                </a:solidFill>
                <a:latin typeface="+mj-lt"/>
                <a:cs typeface="Arial"/>
              </a:rPr>
              <a:t>важны </a:t>
            </a:r>
            <a:r>
              <a:rPr sz="1600" spc="-5" dirty="0">
                <a:solidFill>
                  <a:srgbClr val="282828"/>
                </a:solidFill>
                <a:latin typeface="+mj-lt"/>
                <a:cs typeface="Arial"/>
              </a:rPr>
              <a:t>1С:Франчайзи </a:t>
            </a:r>
            <a:r>
              <a:rPr sz="2000" dirty="0">
                <a:solidFill>
                  <a:srgbClr val="333333"/>
                </a:solidFill>
                <a:latin typeface="+mj-lt"/>
                <a:cs typeface="Arial"/>
              </a:rPr>
              <a:t>– </a:t>
            </a:r>
            <a:r>
              <a:rPr sz="1600" spc="-5" dirty="0">
                <a:solidFill>
                  <a:srgbClr val="282828"/>
                </a:solidFill>
                <a:latin typeface="+mj-lt"/>
                <a:cs typeface="Arial"/>
              </a:rPr>
              <a:t>сеть </a:t>
            </a:r>
            <a:r>
              <a:rPr sz="1600" spc="-10" dirty="0">
                <a:solidFill>
                  <a:srgbClr val="282828"/>
                </a:solidFill>
                <a:latin typeface="+mj-lt"/>
                <a:cs typeface="Arial"/>
              </a:rPr>
              <a:t>предприятий, </a:t>
            </a:r>
            <a:r>
              <a:rPr sz="1600" spc="-10" dirty="0" err="1" smtClean="0">
                <a:solidFill>
                  <a:srgbClr val="282828"/>
                </a:solidFill>
                <a:latin typeface="+mj-lt"/>
                <a:cs typeface="Arial"/>
              </a:rPr>
              <a:t>осуществляющих</a:t>
            </a:r>
            <a:r>
              <a:rPr lang="ru-RU" sz="1600" spc="-10" dirty="0">
                <a:solidFill>
                  <a:srgbClr val="282828"/>
                </a:solidFill>
                <a:latin typeface="+mj-lt"/>
                <a:cs typeface="Arial"/>
              </a:rPr>
              <a:t> </a:t>
            </a:r>
            <a:r>
              <a:rPr sz="1600" spc="-10" dirty="0" err="1" smtClean="0">
                <a:solidFill>
                  <a:srgbClr val="282828"/>
                </a:solidFill>
                <a:latin typeface="+mj-lt"/>
                <a:cs typeface="Arial"/>
              </a:rPr>
              <a:t>комплексные</a:t>
            </a:r>
            <a:r>
              <a:rPr sz="1600" spc="-10" dirty="0" smtClean="0">
                <a:solidFill>
                  <a:srgbClr val="282828"/>
                </a:solidFill>
                <a:latin typeface="+mj-lt"/>
                <a:cs typeface="Arial"/>
              </a:rPr>
              <a:t> </a:t>
            </a:r>
            <a:r>
              <a:rPr sz="1600" spc="-10" dirty="0">
                <a:solidFill>
                  <a:srgbClr val="282828"/>
                </a:solidFill>
                <a:latin typeface="+mj-lt"/>
                <a:cs typeface="Arial"/>
              </a:rPr>
              <a:t>услуги </a:t>
            </a:r>
            <a:r>
              <a:rPr sz="1600" dirty="0">
                <a:solidFill>
                  <a:srgbClr val="282828"/>
                </a:solidFill>
                <a:latin typeface="+mj-lt"/>
                <a:cs typeface="Arial"/>
              </a:rPr>
              <a:t>по </a:t>
            </a:r>
            <a:r>
              <a:rPr sz="1600" spc="-5" dirty="0">
                <a:solidFill>
                  <a:srgbClr val="282828"/>
                </a:solidFill>
                <a:latin typeface="+mj-lt"/>
                <a:cs typeface="Arial"/>
              </a:rPr>
              <a:t>автоматизации </a:t>
            </a:r>
            <a:r>
              <a:rPr sz="1600" spc="-10" dirty="0">
                <a:solidFill>
                  <a:srgbClr val="282828"/>
                </a:solidFill>
                <a:latin typeface="+mj-lt"/>
                <a:cs typeface="Arial"/>
              </a:rPr>
              <a:t>учетной </a:t>
            </a:r>
            <a:r>
              <a:rPr sz="1600" dirty="0">
                <a:solidFill>
                  <a:srgbClr val="282828"/>
                </a:solidFill>
                <a:latin typeface="+mj-lt"/>
                <a:cs typeface="Arial"/>
              </a:rPr>
              <a:t>и </a:t>
            </a:r>
            <a:r>
              <a:rPr sz="1600" spc="-5" dirty="0">
                <a:solidFill>
                  <a:srgbClr val="282828"/>
                </a:solidFill>
                <a:latin typeface="+mj-lt"/>
                <a:cs typeface="Arial"/>
              </a:rPr>
              <a:t>офисной</a:t>
            </a:r>
            <a:r>
              <a:rPr sz="1600" spc="-45" dirty="0">
                <a:solidFill>
                  <a:srgbClr val="282828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282828"/>
                </a:solidFill>
                <a:latin typeface="+mj-lt"/>
                <a:cs typeface="Arial"/>
              </a:rPr>
              <a:t>работы.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71269" y="242570"/>
            <a:ext cx="29432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Партнерская </a:t>
            </a:r>
            <a:r>
              <a:rPr sz="2000" b="1" spc="-1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сеть</a:t>
            </a:r>
            <a:r>
              <a:rPr sz="2000" b="1" spc="-65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«1С»</a:t>
            </a:r>
          </a:p>
        </p:txBody>
      </p:sp>
      <p:sp>
        <p:nvSpPr>
          <p:cNvPr id="183" name="object 18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13</a:t>
            </a:fld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87350" y="1177289"/>
            <a:ext cx="3999229" cy="2339340"/>
          </a:xfrm>
          <a:custGeom>
            <a:avLst/>
            <a:gdLst/>
            <a:ahLst/>
            <a:cxnLst/>
            <a:rect l="l" t="t" r="r" b="b"/>
            <a:pathLst>
              <a:path w="3999229" h="2339340">
                <a:moveTo>
                  <a:pt x="113029" y="0"/>
                </a:moveTo>
                <a:lnTo>
                  <a:pt x="71258" y="9802"/>
                </a:lnTo>
                <a:lnTo>
                  <a:pt x="35083" y="35560"/>
                </a:lnTo>
                <a:lnTo>
                  <a:pt x="9624" y="71794"/>
                </a:lnTo>
                <a:lnTo>
                  <a:pt x="0" y="113030"/>
                </a:lnTo>
                <a:lnTo>
                  <a:pt x="0" y="2226310"/>
                </a:lnTo>
                <a:lnTo>
                  <a:pt x="9624" y="2268081"/>
                </a:lnTo>
                <a:lnTo>
                  <a:pt x="35083" y="2304256"/>
                </a:lnTo>
                <a:lnTo>
                  <a:pt x="71258" y="2329715"/>
                </a:lnTo>
                <a:lnTo>
                  <a:pt x="113029" y="2339340"/>
                </a:lnTo>
                <a:lnTo>
                  <a:pt x="3886200" y="2339340"/>
                </a:lnTo>
                <a:lnTo>
                  <a:pt x="3927971" y="2329715"/>
                </a:lnTo>
                <a:lnTo>
                  <a:pt x="3964146" y="2304256"/>
                </a:lnTo>
                <a:lnTo>
                  <a:pt x="3989605" y="2268081"/>
                </a:lnTo>
                <a:lnTo>
                  <a:pt x="3999229" y="2226310"/>
                </a:lnTo>
                <a:lnTo>
                  <a:pt x="3999229" y="113030"/>
                </a:lnTo>
                <a:lnTo>
                  <a:pt x="3989605" y="71794"/>
                </a:lnTo>
                <a:lnTo>
                  <a:pt x="3964146" y="35559"/>
                </a:lnTo>
                <a:lnTo>
                  <a:pt x="3927971" y="9802"/>
                </a:lnTo>
                <a:lnTo>
                  <a:pt x="3886200" y="0"/>
                </a:lnTo>
                <a:lnTo>
                  <a:pt x="113029" y="0"/>
                </a:lnTo>
                <a:close/>
              </a:path>
            </a:pathLst>
          </a:custGeom>
          <a:ln w="28393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7350" y="117728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8393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86579" y="35166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8393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75080" y="1468119"/>
            <a:ext cx="3620770" cy="580390"/>
          </a:xfrm>
          <a:custGeom>
            <a:avLst/>
            <a:gdLst/>
            <a:ahLst/>
            <a:cxnLst/>
            <a:rect l="l" t="t" r="r" b="b"/>
            <a:pathLst>
              <a:path w="3620770" h="580389">
                <a:moveTo>
                  <a:pt x="0" y="580389"/>
                </a:moveTo>
                <a:lnTo>
                  <a:pt x="3620770" y="0"/>
                </a:lnTo>
              </a:path>
            </a:pathLst>
          </a:custGeom>
          <a:ln w="28393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76350" y="2109470"/>
            <a:ext cx="4131310" cy="283210"/>
          </a:xfrm>
          <a:custGeom>
            <a:avLst/>
            <a:gdLst/>
            <a:ahLst/>
            <a:cxnLst/>
            <a:rect l="l" t="t" r="r" b="b"/>
            <a:pathLst>
              <a:path w="4131310" h="283210">
                <a:moveTo>
                  <a:pt x="0" y="0"/>
                </a:moveTo>
                <a:lnTo>
                  <a:pt x="4131310" y="283209"/>
                </a:lnTo>
              </a:path>
            </a:pathLst>
          </a:custGeom>
          <a:ln w="28393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05230" y="2171700"/>
            <a:ext cx="5624830" cy="1408430"/>
          </a:xfrm>
          <a:custGeom>
            <a:avLst/>
            <a:gdLst/>
            <a:ahLst/>
            <a:cxnLst/>
            <a:rect l="l" t="t" r="r" b="b"/>
            <a:pathLst>
              <a:path w="5624830" h="1408429">
                <a:moveTo>
                  <a:pt x="0" y="0"/>
                </a:moveTo>
                <a:lnTo>
                  <a:pt x="5624830" y="1408429"/>
                </a:lnTo>
              </a:path>
            </a:pathLst>
          </a:custGeom>
          <a:ln w="28393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58569" y="2259329"/>
            <a:ext cx="5581650" cy="2463800"/>
          </a:xfrm>
          <a:custGeom>
            <a:avLst/>
            <a:gdLst/>
            <a:ahLst/>
            <a:cxnLst/>
            <a:rect l="l" t="t" r="r" b="b"/>
            <a:pathLst>
              <a:path w="5581650" h="2463800">
                <a:moveTo>
                  <a:pt x="0" y="0"/>
                </a:moveTo>
                <a:lnTo>
                  <a:pt x="5581650" y="2463800"/>
                </a:lnTo>
              </a:path>
            </a:pathLst>
          </a:custGeom>
          <a:ln w="28393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25219" y="2303779"/>
            <a:ext cx="956310" cy="1652270"/>
          </a:xfrm>
          <a:custGeom>
            <a:avLst/>
            <a:gdLst/>
            <a:ahLst/>
            <a:cxnLst/>
            <a:rect l="l" t="t" r="r" b="b"/>
            <a:pathLst>
              <a:path w="956310" h="1652270">
                <a:moveTo>
                  <a:pt x="0" y="0"/>
                </a:moveTo>
                <a:lnTo>
                  <a:pt x="956310" y="1652270"/>
                </a:lnTo>
              </a:path>
            </a:pathLst>
          </a:custGeom>
          <a:ln w="28393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12850" y="2301239"/>
            <a:ext cx="3042920" cy="2659380"/>
          </a:xfrm>
          <a:custGeom>
            <a:avLst/>
            <a:gdLst/>
            <a:ahLst/>
            <a:cxnLst/>
            <a:rect l="l" t="t" r="r" b="b"/>
            <a:pathLst>
              <a:path w="3042920" h="2659379">
                <a:moveTo>
                  <a:pt x="0" y="0"/>
                </a:moveTo>
                <a:lnTo>
                  <a:pt x="3042920" y="2659380"/>
                </a:lnTo>
              </a:path>
            </a:pathLst>
          </a:custGeom>
          <a:ln w="28393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0110" y="1874520"/>
            <a:ext cx="491490" cy="490220"/>
          </a:xfrm>
          <a:custGeom>
            <a:avLst/>
            <a:gdLst/>
            <a:ahLst/>
            <a:cxnLst/>
            <a:rect l="l" t="t" r="r" b="b"/>
            <a:pathLst>
              <a:path w="491490" h="490219">
                <a:moveTo>
                  <a:pt x="245109" y="0"/>
                </a:moveTo>
                <a:lnTo>
                  <a:pt x="194833" y="4854"/>
                </a:lnTo>
                <a:lnTo>
                  <a:pt x="148411" y="18831"/>
                </a:lnTo>
                <a:lnTo>
                  <a:pt x="106722" y="41054"/>
                </a:lnTo>
                <a:lnTo>
                  <a:pt x="70643" y="70643"/>
                </a:lnTo>
                <a:lnTo>
                  <a:pt x="41054" y="106722"/>
                </a:lnTo>
                <a:lnTo>
                  <a:pt x="18831" y="148411"/>
                </a:lnTo>
                <a:lnTo>
                  <a:pt x="4854" y="194833"/>
                </a:lnTo>
                <a:lnTo>
                  <a:pt x="0" y="245109"/>
                </a:lnTo>
                <a:lnTo>
                  <a:pt x="4854" y="295751"/>
                </a:lnTo>
                <a:lnTo>
                  <a:pt x="18831" y="342344"/>
                </a:lnTo>
                <a:lnTo>
                  <a:pt x="41054" y="384055"/>
                </a:lnTo>
                <a:lnTo>
                  <a:pt x="70643" y="420052"/>
                </a:lnTo>
                <a:lnTo>
                  <a:pt x="106722" y="449500"/>
                </a:lnTo>
                <a:lnTo>
                  <a:pt x="148411" y="471566"/>
                </a:lnTo>
                <a:lnTo>
                  <a:pt x="194833" y="485417"/>
                </a:lnTo>
                <a:lnTo>
                  <a:pt x="245109" y="490219"/>
                </a:lnTo>
                <a:lnTo>
                  <a:pt x="295805" y="485417"/>
                </a:lnTo>
                <a:lnTo>
                  <a:pt x="342542" y="471566"/>
                </a:lnTo>
                <a:lnTo>
                  <a:pt x="384457" y="449500"/>
                </a:lnTo>
                <a:lnTo>
                  <a:pt x="420687" y="420052"/>
                </a:lnTo>
                <a:lnTo>
                  <a:pt x="450368" y="384055"/>
                </a:lnTo>
                <a:lnTo>
                  <a:pt x="472638" y="342344"/>
                </a:lnTo>
                <a:lnTo>
                  <a:pt x="486633" y="295751"/>
                </a:lnTo>
                <a:lnTo>
                  <a:pt x="491490" y="245109"/>
                </a:lnTo>
                <a:lnTo>
                  <a:pt x="486633" y="194833"/>
                </a:lnTo>
                <a:lnTo>
                  <a:pt x="472638" y="148411"/>
                </a:lnTo>
                <a:lnTo>
                  <a:pt x="450368" y="106722"/>
                </a:lnTo>
                <a:lnTo>
                  <a:pt x="420687" y="70643"/>
                </a:lnTo>
                <a:lnTo>
                  <a:pt x="384457" y="41054"/>
                </a:lnTo>
                <a:lnTo>
                  <a:pt x="342542" y="18831"/>
                </a:lnTo>
                <a:lnTo>
                  <a:pt x="295805" y="4854"/>
                </a:lnTo>
                <a:lnTo>
                  <a:pt x="24510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80110" y="1874520"/>
            <a:ext cx="491490" cy="490220"/>
          </a:xfrm>
          <a:custGeom>
            <a:avLst/>
            <a:gdLst/>
            <a:ahLst/>
            <a:cxnLst/>
            <a:rect l="l" t="t" r="r" b="b"/>
            <a:pathLst>
              <a:path w="491490" h="490219">
                <a:moveTo>
                  <a:pt x="245109" y="0"/>
                </a:moveTo>
                <a:lnTo>
                  <a:pt x="295805" y="4854"/>
                </a:lnTo>
                <a:lnTo>
                  <a:pt x="342542" y="18831"/>
                </a:lnTo>
                <a:lnTo>
                  <a:pt x="384457" y="41054"/>
                </a:lnTo>
                <a:lnTo>
                  <a:pt x="420687" y="70643"/>
                </a:lnTo>
                <a:lnTo>
                  <a:pt x="450368" y="106722"/>
                </a:lnTo>
                <a:lnTo>
                  <a:pt x="472638" y="148411"/>
                </a:lnTo>
                <a:lnTo>
                  <a:pt x="486633" y="194833"/>
                </a:lnTo>
                <a:lnTo>
                  <a:pt x="491490" y="245109"/>
                </a:lnTo>
                <a:lnTo>
                  <a:pt x="486633" y="295751"/>
                </a:lnTo>
                <a:lnTo>
                  <a:pt x="472638" y="342344"/>
                </a:lnTo>
                <a:lnTo>
                  <a:pt x="450368" y="384055"/>
                </a:lnTo>
                <a:lnTo>
                  <a:pt x="420687" y="420052"/>
                </a:lnTo>
                <a:lnTo>
                  <a:pt x="384457" y="449500"/>
                </a:lnTo>
                <a:lnTo>
                  <a:pt x="342542" y="471566"/>
                </a:lnTo>
                <a:lnTo>
                  <a:pt x="295805" y="485417"/>
                </a:lnTo>
                <a:lnTo>
                  <a:pt x="245109" y="490219"/>
                </a:lnTo>
                <a:lnTo>
                  <a:pt x="194833" y="485417"/>
                </a:lnTo>
                <a:lnTo>
                  <a:pt x="148411" y="471566"/>
                </a:lnTo>
                <a:lnTo>
                  <a:pt x="106722" y="449500"/>
                </a:lnTo>
                <a:lnTo>
                  <a:pt x="70643" y="420052"/>
                </a:lnTo>
                <a:lnTo>
                  <a:pt x="41054" y="384055"/>
                </a:lnTo>
                <a:lnTo>
                  <a:pt x="18831" y="342344"/>
                </a:lnTo>
                <a:lnTo>
                  <a:pt x="4854" y="295751"/>
                </a:lnTo>
                <a:lnTo>
                  <a:pt x="0" y="245109"/>
                </a:lnTo>
                <a:lnTo>
                  <a:pt x="4854" y="194833"/>
                </a:lnTo>
                <a:lnTo>
                  <a:pt x="18831" y="148411"/>
                </a:lnTo>
                <a:lnTo>
                  <a:pt x="41054" y="106722"/>
                </a:lnTo>
                <a:lnTo>
                  <a:pt x="70643" y="70643"/>
                </a:lnTo>
                <a:lnTo>
                  <a:pt x="106722" y="41054"/>
                </a:lnTo>
                <a:lnTo>
                  <a:pt x="148411" y="18831"/>
                </a:lnTo>
                <a:lnTo>
                  <a:pt x="194833" y="4854"/>
                </a:lnTo>
                <a:lnTo>
                  <a:pt x="245109" y="0"/>
                </a:lnTo>
                <a:close/>
              </a:path>
            </a:pathLst>
          </a:custGeom>
          <a:ln w="19048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74419" y="1904364"/>
            <a:ext cx="104139" cy="0"/>
          </a:xfrm>
          <a:custGeom>
            <a:avLst/>
            <a:gdLst/>
            <a:ahLst/>
            <a:cxnLst/>
            <a:rect l="l" t="t" r="r" b="b"/>
            <a:pathLst>
              <a:path w="104140">
                <a:moveTo>
                  <a:pt x="0" y="0"/>
                </a:moveTo>
                <a:lnTo>
                  <a:pt x="104139" y="0"/>
                </a:lnTo>
              </a:path>
            </a:pathLst>
          </a:custGeom>
          <a:ln w="635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0289" y="191135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7620">
            <a:solidFill>
              <a:srgbClr val="FFFF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32510" y="1918335"/>
            <a:ext cx="187960" cy="0"/>
          </a:xfrm>
          <a:custGeom>
            <a:avLst/>
            <a:gdLst/>
            <a:ahLst/>
            <a:cxnLst/>
            <a:rect l="l" t="t" r="r" b="b"/>
            <a:pathLst>
              <a:path w="187959">
                <a:moveTo>
                  <a:pt x="0" y="0"/>
                </a:moveTo>
                <a:lnTo>
                  <a:pt x="187959" y="0"/>
                </a:lnTo>
              </a:path>
            </a:pathLst>
          </a:custGeom>
          <a:ln w="8889">
            <a:solidFill>
              <a:srgbClr val="FFFF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19810" y="1925320"/>
            <a:ext cx="213360" cy="0"/>
          </a:xfrm>
          <a:custGeom>
            <a:avLst/>
            <a:gdLst/>
            <a:ahLst/>
            <a:cxnLst/>
            <a:rect l="l" t="t" r="r" b="b"/>
            <a:pathLst>
              <a:path w="213359">
                <a:moveTo>
                  <a:pt x="0" y="0"/>
                </a:moveTo>
                <a:lnTo>
                  <a:pt x="213359" y="0"/>
                </a:lnTo>
              </a:path>
            </a:pathLst>
          </a:custGeom>
          <a:ln w="7619">
            <a:solidFill>
              <a:srgbClr val="FFFF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08538" y="1932939"/>
            <a:ext cx="236854" cy="0"/>
          </a:xfrm>
          <a:custGeom>
            <a:avLst/>
            <a:gdLst/>
            <a:ahLst/>
            <a:cxnLst/>
            <a:rect l="l" t="t" r="r" b="b"/>
            <a:pathLst>
              <a:path w="236855">
                <a:moveTo>
                  <a:pt x="0" y="0"/>
                </a:moveTo>
                <a:lnTo>
                  <a:pt x="236696" y="0"/>
                </a:lnTo>
              </a:path>
            </a:pathLst>
          </a:custGeom>
          <a:ln w="7620">
            <a:solidFill>
              <a:srgbClr val="FFFF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98219" y="1939925"/>
            <a:ext cx="257810" cy="0"/>
          </a:xfrm>
          <a:custGeom>
            <a:avLst/>
            <a:gdLst/>
            <a:ahLst/>
            <a:cxnLst/>
            <a:rect l="l" t="t" r="r" b="b"/>
            <a:pathLst>
              <a:path w="257809">
                <a:moveTo>
                  <a:pt x="0" y="0"/>
                </a:moveTo>
                <a:lnTo>
                  <a:pt x="257386" y="0"/>
                </a:lnTo>
              </a:path>
            </a:pathLst>
          </a:custGeom>
          <a:ln w="8890">
            <a:solidFill>
              <a:srgbClr val="FFFF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88060" y="194754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59">
                <a:moveTo>
                  <a:pt x="0" y="0"/>
                </a:moveTo>
                <a:lnTo>
                  <a:pt x="276859" y="0"/>
                </a:lnTo>
              </a:path>
            </a:pathLst>
          </a:custGeom>
          <a:ln w="8889">
            <a:solidFill>
              <a:srgbClr val="FFFF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81710" y="1954529"/>
            <a:ext cx="289560" cy="0"/>
          </a:xfrm>
          <a:custGeom>
            <a:avLst/>
            <a:gdLst/>
            <a:ahLst/>
            <a:cxnLst/>
            <a:rect l="l" t="t" r="r" b="b"/>
            <a:pathLst>
              <a:path w="289559">
                <a:moveTo>
                  <a:pt x="0" y="0"/>
                </a:moveTo>
                <a:lnTo>
                  <a:pt x="289559" y="0"/>
                </a:lnTo>
              </a:path>
            </a:pathLst>
          </a:custGeom>
          <a:ln w="7619">
            <a:solidFill>
              <a:srgbClr val="FFFF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74436" y="1962150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222" y="0"/>
                </a:lnTo>
              </a:path>
            </a:pathLst>
          </a:custGeom>
          <a:ln w="7620">
            <a:solidFill>
              <a:srgbClr val="FFFF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68894" y="1969135"/>
            <a:ext cx="316230" cy="0"/>
          </a:xfrm>
          <a:custGeom>
            <a:avLst/>
            <a:gdLst/>
            <a:ahLst/>
            <a:cxnLst/>
            <a:rect l="l" t="t" r="r" b="b"/>
            <a:pathLst>
              <a:path w="316230">
                <a:moveTo>
                  <a:pt x="0" y="0"/>
                </a:moveTo>
                <a:lnTo>
                  <a:pt x="315999" y="0"/>
                </a:lnTo>
              </a:path>
            </a:pathLst>
          </a:custGeom>
          <a:ln w="8889">
            <a:solidFill>
              <a:srgbClr val="FFF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63352" y="1976754"/>
            <a:ext cx="327660" cy="0"/>
          </a:xfrm>
          <a:custGeom>
            <a:avLst/>
            <a:gdLst/>
            <a:ahLst/>
            <a:cxnLst/>
            <a:rect l="l" t="t" r="r" b="b"/>
            <a:pathLst>
              <a:path w="327659">
                <a:moveTo>
                  <a:pt x="0" y="0"/>
                </a:moveTo>
                <a:lnTo>
                  <a:pt x="327313" y="0"/>
                </a:lnTo>
              </a:path>
            </a:pathLst>
          </a:custGeom>
          <a:ln w="8889">
            <a:solidFill>
              <a:srgbClr val="FF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8734" y="1983739"/>
            <a:ext cx="336550" cy="0"/>
          </a:xfrm>
          <a:custGeom>
            <a:avLst/>
            <a:gdLst/>
            <a:ahLst/>
            <a:cxnLst/>
            <a:rect l="l" t="t" r="r" b="b"/>
            <a:pathLst>
              <a:path w="336550">
                <a:moveTo>
                  <a:pt x="0" y="0"/>
                </a:moveTo>
                <a:lnTo>
                  <a:pt x="335972" y="0"/>
                </a:lnTo>
              </a:path>
            </a:pathLst>
          </a:custGeom>
          <a:ln w="7620">
            <a:solidFill>
              <a:srgbClr val="FFFF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53654" y="1991360"/>
            <a:ext cx="346075" cy="0"/>
          </a:xfrm>
          <a:custGeom>
            <a:avLst/>
            <a:gdLst/>
            <a:ahLst/>
            <a:cxnLst/>
            <a:rect l="l" t="t" r="r" b="b"/>
            <a:pathLst>
              <a:path w="346075">
                <a:moveTo>
                  <a:pt x="0" y="0"/>
                </a:moveTo>
                <a:lnTo>
                  <a:pt x="345670" y="0"/>
                </a:lnTo>
              </a:path>
            </a:pathLst>
          </a:custGeom>
          <a:ln w="7620">
            <a:solidFill>
              <a:srgbClr val="FFFF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49498" y="1998345"/>
            <a:ext cx="354330" cy="0"/>
          </a:xfrm>
          <a:custGeom>
            <a:avLst/>
            <a:gdLst/>
            <a:ahLst/>
            <a:cxnLst/>
            <a:rect l="l" t="t" r="r" b="b"/>
            <a:pathLst>
              <a:path w="354330">
                <a:moveTo>
                  <a:pt x="0" y="0"/>
                </a:moveTo>
                <a:lnTo>
                  <a:pt x="353983" y="0"/>
                </a:lnTo>
              </a:path>
            </a:pathLst>
          </a:custGeom>
          <a:ln w="8889">
            <a:solidFill>
              <a:srgbClr val="FFFF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46512" y="2005329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0" y="0"/>
                </a:moveTo>
                <a:lnTo>
                  <a:pt x="359954" y="0"/>
                </a:lnTo>
              </a:path>
            </a:pathLst>
          </a:custGeom>
          <a:ln w="7619">
            <a:solidFill>
              <a:srgbClr val="FFFF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43791" y="2012950"/>
            <a:ext cx="365760" cy="0"/>
          </a:xfrm>
          <a:custGeom>
            <a:avLst/>
            <a:gdLst/>
            <a:ahLst/>
            <a:cxnLst/>
            <a:rect l="l" t="t" r="r" b="b"/>
            <a:pathLst>
              <a:path w="365759">
                <a:moveTo>
                  <a:pt x="0" y="0"/>
                </a:moveTo>
                <a:lnTo>
                  <a:pt x="365397" y="0"/>
                </a:lnTo>
              </a:path>
            </a:pathLst>
          </a:custGeom>
          <a:ln w="7620">
            <a:solidFill>
              <a:srgbClr val="FFF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41069" y="2019935"/>
            <a:ext cx="370840" cy="0"/>
          </a:xfrm>
          <a:custGeom>
            <a:avLst/>
            <a:gdLst/>
            <a:ahLst/>
            <a:cxnLst/>
            <a:rect l="l" t="t" r="r" b="b"/>
            <a:pathLst>
              <a:path w="370840">
                <a:moveTo>
                  <a:pt x="0" y="0"/>
                </a:moveTo>
                <a:lnTo>
                  <a:pt x="370840" y="0"/>
                </a:lnTo>
              </a:path>
            </a:pathLst>
          </a:custGeom>
          <a:ln w="8889">
            <a:solidFill>
              <a:srgbClr val="FFF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38892" y="2027554"/>
            <a:ext cx="375285" cy="0"/>
          </a:xfrm>
          <a:custGeom>
            <a:avLst/>
            <a:gdLst/>
            <a:ahLst/>
            <a:cxnLst/>
            <a:rect l="l" t="t" r="r" b="b"/>
            <a:pathLst>
              <a:path w="375284">
                <a:moveTo>
                  <a:pt x="0" y="0"/>
                </a:moveTo>
                <a:lnTo>
                  <a:pt x="375194" y="0"/>
                </a:lnTo>
              </a:path>
            </a:pathLst>
          </a:custGeom>
          <a:ln w="8889">
            <a:solidFill>
              <a:srgbClr val="FFFF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37078" y="2034539"/>
            <a:ext cx="379095" cy="0"/>
          </a:xfrm>
          <a:custGeom>
            <a:avLst/>
            <a:gdLst/>
            <a:ahLst/>
            <a:cxnLst/>
            <a:rect l="l" t="t" r="r" b="b"/>
            <a:pathLst>
              <a:path w="379094">
                <a:moveTo>
                  <a:pt x="0" y="0"/>
                </a:moveTo>
                <a:lnTo>
                  <a:pt x="378822" y="0"/>
                </a:lnTo>
              </a:path>
            </a:pathLst>
          </a:custGeom>
          <a:ln w="7620">
            <a:solidFill>
              <a:srgbClr val="FFFF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35717" y="2044064"/>
            <a:ext cx="382270" cy="0"/>
          </a:xfrm>
          <a:custGeom>
            <a:avLst/>
            <a:gdLst/>
            <a:ahLst/>
            <a:cxnLst/>
            <a:rect l="l" t="t" r="r" b="b"/>
            <a:pathLst>
              <a:path w="382269">
                <a:moveTo>
                  <a:pt x="0" y="0"/>
                </a:moveTo>
                <a:lnTo>
                  <a:pt x="381680" y="0"/>
                </a:lnTo>
              </a:path>
            </a:pathLst>
          </a:custGeom>
          <a:ln w="3810">
            <a:solidFill>
              <a:srgbClr val="FFF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36534" y="2040254"/>
            <a:ext cx="380365" cy="0"/>
          </a:xfrm>
          <a:custGeom>
            <a:avLst/>
            <a:gdLst/>
            <a:ahLst/>
            <a:cxnLst/>
            <a:rect l="l" t="t" r="r" b="b"/>
            <a:pathLst>
              <a:path w="380365">
                <a:moveTo>
                  <a:pt x="0" y="0"/>
                </a:moveTo>
                <a:lnTo>
                  <a:pt x="379911" y="0"/>
                </a:lnTo>
              </a:path>
            </a:pathLst>
          </a:custGeom>
          <a:ln w="3809">
            <a:solidFill>
              <a:srgbClr val="FFF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34357" y="2049145"/>
            <a:ext cx="385445" cy="0"/>
          </a:xfrm>
          <a:custGeom>
            <a:avLst/>
            <a:gdLst/>
            <a:ahLst/>
            <a:cxnLst/>
            <a:rect l="l" t="t" r="r" b="b"/>
            <a:pathLst>
              <a:path w="385444">
                <a:moveTo>
                  <a:pt x="0" y="0"/>
                </a:moveTo>
                <a:lnTo>
                  <a:pt x="385082" y="0"/>
                </a:lnTo>
              </a:path>
            </a:pathLst>
          </a:custGeom>
          <a:ln w="8889">
            <a:solidFill>
              <a:srgbClr val="FF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33365" y="2056764"/>
            <a:ext cx="387985" cy="0"/>
          </a:xfrm>
          <a:custGeom>
            <a:avLst/>
            <a:gdLst/>
            <a:ahLst/>
            <a:cxnLst/>
            <a:rect l="l" t="t" r="r" b="b"/>
            <a:pathLst>
              <a:path w="387984">
                <a:moveTo>
                  <a:pt x="0" y="0"/>
                </a:moveTo>
                <a:lnTo>
                  <a:pt x="387434" y="0"/>
                </a:lnTo>
              </a:path>
            </a:pathLst>
          </a:custGeom>
          <a:ln w="8889">
            <a:solidFill>
              <a:srgbClr val="FFFF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32941" y="2063750"/>
            <a:ext cx="387985" cy="0"/>
          </a:xfrm>
          <a:custGeom>
            <a:avLst/>
            <a:gdLst/>
            <a:ahLst/>
            <a:cxnLst/>
            <a:rect l="l" t="t" r="r" b="b"/>
            <a:pathLst>
              <a:path w="387984">
                <a:moveTo>
                  <a:pt x="0" y="0"/>
                </a:moveTo>
                <a:lnTo>
                  <a:pt x="387857" y="0"/>
                </a:lnTo>
              </a:path>
            </a:pathLst>
          </a:custGeom>
          <a:ln w="7620">
            <a:solidFill>
              <a:srgbClr val="FFF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32433" y="2071370"/>
            <a:ext cx="388620" cy="0"/>
          </a:xfrm>
          <a:custGeom>
            <a:avLst/>
            <a:gdLst/>
            <a:ahLst/>
            <a:cxnLst/>
            <a:rect l="l" t="t" r="r" b="b"/>
            <a:pathLst>
              <a:path w="388619">
                <a:moveTo>
                  <a:pt x="0" y="0"/>
                </a:moveTo>
                <a:lnTo>
                  <a:pt x="388365" y="0"/>
                </a:lnTo>
              </a:path>
            </a:pathLst>
          </a:custGeom>
          <a:ln w="7619">
            <a:solidFill>
              <a:srgbClr val="FFFF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32326" y="2080895"/>
            <a:ext cx="388620" cy="0"/>
          </a:xfrm>
          <a:custGeom>
            <a:avLst/>
            <a:gdLst/>
            <a:ahLst/>
            <a:cxnLst/>
            <a:rect l="l" t="t" r="r" b="b"/>
            <a:pathLst>
              <a:path w="388619">
                <a:moveTo>
                  <a:pt x="0" y="0"/>
                </a:moveTo>
                <a:lnTo>
                  <a:pt x="388473" y="0"/>
                </a:lnTo>
              </a:path>
            </a:pathLst>
          </a:custGeom>
          <a:ln w="3810">
            <a:solidFill>
              <a:srgbClr val="FFFF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32349" y="2076450"/>
            <a:ext cx="388620" cy="0"/>
          </a:xfrm>
          <a:custGeom>
            <a:avLst/>
            <a:gdLst/>
            <a:ahLst/>
            <a:cxnLst/>
            <a:rect l="l" t="t" r="r" b="b"/>
            <a:pathLst>
              <a:path w="388619">
                <a:moveTo>
                  <a:pt x="0" y="0"/>
                </a:moveTo>
                <a:lnTo>
                  <a:pt x="388450" y="0"/>
                </a:lnTo>
              </a:path>
            </a:pathLst>
          </a:custGeom>
          <a:ln w="5080">
            <a:solidFill>
              <a:srgbClr val="FFFF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32375" y="2085339"/>
            <a:ext cx="388620" cy="0"/>
          </a:xfrm>
          <a:custGeom>
            <a:avLst/>
            <a:gdLst/>
            <a:ahLst/>
            <a:cxnLst/>
            <a:rect l="l" t="t" r="r" b="b"/>
            <a:pathLst>
              <a:path w="388619">
                <a:moveTo>
                  <a:pt x="0" y="0"/>
                </a:moveTo>
                <a:lnTo>
                  <a:pt x="388424" y="0"/>
                </a:lnTo>
              </a:path>
            </a:pathLst>
          </a:custGeom>
          <a:ln w="7620">
            <a:solidFill>
              <a:srgbClr val="FFFF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33534" y="2096135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>
                <a:moveTo>
                  <a:pt x="0" y="0"/>
                </a:moveTo>
                <a:lnTo>
                  <a:pt x="387138" y="0"/>
                </a:lnTo>
              </a:path>
            </a:pathLst>
          </a:custGeom>
          <a:ln w="3175">
            <a:solidFill>
              <a:srgbClr val="FFFF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33205" y="2092325"/>
            <a:ext cx="387985" cy="0"/>
          </a:xfrm>
          <a:custGeom>
            <a:avLst/>
            <a:gdLst/>
            <a:ahLst/>
            <a:cxnLst/>
            <a:rect l="l" t="t" r="r" b="b"/>
            <a:pathLst>
              <a:path w="387984">
                <a:moveTo>
                  <a:pt x="0" y="0"/>
                </a:moveTo>
                <a:lnTo>
                  <a:pt x="387594" y="0"/>
                </a:lnTo>
              </a:path>
            </a:pathLst>
          </a:custGeom>
          <a:ln w="6350">
            <a:solidFill>
              <a:srgbClr val="FFFF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33450" y="2099945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>
                <a:moveTo>
                  <a:pt x="0" y="0"/>
                </a:moveTo>
                <a:lnTo>
                  <a:pt x="387350" y="0"/>
                </a:lnTo>
              </a:path>
            </a:pathLst>
          </a:custGeom>
          <a:ln w="8889">
            <a:solidFill>
              <a:srgbClr val="FFFF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34466" y="2107564"/>
            <a:ext cx="384810" cy="0"/>
          </a:xfrm>
          <a:custGeom>
            <a:avLst/>
            <a:gdLst/>
            <a:ahLst/>
            <a:cxnLst/>
            <a:rect l="l" t="t" r="r" b="b"/>
            <a:pathLst>
              <a:path w="384809">
                <a:moveTo>
                  <a:pt x="0" y="0"/>
                </a:moveTo>
                <a:lnTo>
                  <a:pt x="384809" y="0"/>
                </a:lnTo>
              </a:path>
            </a:pathLst>
          </a:custGeom>
          <a:ln w="8889">
            <a:solidFill>
              <a:srgbClr val="FFFF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36534" y="2116454"/>
            <a:ext cx="380365" cy="0"/>
          </a:xfrm>
          <a:custGeom>
            <a:avLst/>
            <a:gdLst/>
            <a:ahLst/>
            <a:cxnLst/>
            <a:rect l="l" t="t" r="r" b="b"/>
            <a:pathLst>
              <a:path w="380365">
                <a:moveTo>
                  <a:pt x="0" y="0"/>
                </a:moveTo>
                <a:lnTo>
                  <a:pt x="379911" y="0"/>
                </a:lnTo>
              </a:path>
            </a:pathLst>
          </a:custGeom>
          <a:ln w="3809">
            <a:solidFill>
              <a:srgbClr val="FFFF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35736" y="2112645"/>
            <a:ext cx="381635" cy="0"/>
          </a:xfrm>
          <a:custGeom>
            <a:avLst/>
            <a:gdLst/>
            <a:ahLst/>
            <a:cxnLst/>
            <a:rect l="l" t="t" r="r" b="b"/>
            <a:pathLst>
              <a:path w="381634">
                <a:moveTo>
                  <a:pt x="0" y="0"/>
                </a:moveTo>
                <a:lnTo>
                  <a:pt x="381634" y="0"/>
                </a:lnTo>
              </a:path>
            </a:pathLst>
          </a:custGeom>
          <a:ln w="3810">
            <a:solidFill>
              <a:srgbClr val="FFFF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37078" y="2122170"/>
            <a:ext cx="379095" cy="0"/>
          </a:xfrm>
          <a:custGeom>
            <a:avLst/>
            <a:gdLst/>
            <a:ahLst/>
            <a:cxnLst/>
            <a:rect l="l" t="t" r="r" b="b"/>
            <a:pathLst>
              <a:path w="379094">
                <a:moveTo>
                  <a:pt x="0" y="0"/>
                </a:moveTo>
                <a:lnTo>
                  <a:pt x="378822" y="0"/>
                </a:lnTo>
              </a:path>
            </a:pathLst>
          </a:custGeom>
          <a:ln w="7619">
            <a:solidFill>
              <a:srgbClr val="FF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38892" y="2129154"/>
            <a:ext cx="375285" cy="0"/>
          </a:xfrm>
          <a:custGeom>
            <a:avLst/>
            <a:gdLst/>
            <a:ahLst/>
            <a:cxnLst/>
            <a:rect l="l" t="t" r="r" b="b"/>
            <a:pathLst>
              <a:path w="375284">
                <a:moveTo>
                  <a:pt x="0" y="0"/>
                </a:moveTo>
                <a:lnTo>
                  <a:pt x="375194" y="0"/>
                </a:lnTo>
              </a:path>
            </a:pathLst>
          </a:custGeom>
          <a:ln w="8889">
            <a:solidFill>
              <a:srgbClr val="FFFF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41069" y="2136139"/>
            <a:ext cx="370840" cy="0"/>
          </a:xfrm>
          <a:custGeom>
            <a:avLst/>
            <a:gdLst/>
            <a:ahLst/>
            <a:cxnLst/>
            <a:rect l="l" t="t" r="r" b="b"/>
            <a:pathLst>
              <a:path w="370840">
                <a:moveTo>
                  <a:pt x="0" y="0"/>
                </a:moveTo>
                <a:lnTo>
                  <a:pt x="370840" y="0"/>
                </a:lnTo>
              </a:path>
            </a:pathLst>
          </a:custGeom>
          <a:ln w="7620">
            <a:solidFill>
              <a:srgbClr val="FFFF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44000" y="2143760"/>
            <a:ext cx="365125" cy="0"/>
          </a:xfrm>
          <a:custGeom>
            <a:avLst/>
            <a:gdLst/>
            <a:ahLst/>
            <a:cxnLst/>
            <a:rect l="l" t="t" r="r" b="b"/>
            <a:pathLst>
              <a:path w="365125">
                <a:moveTo>
                  <a:pt x="0" y="0"/>
                </a:moveTo>
                <a:lnTo>
                  <a:pt x="364978" y="0"/>
                </a:lnTo>
              </a:path>
            </a:pathLst>
          </a:custGeom>
          <a:ln w="7620">
            <a:solidFill>
              <a:srgbClr val="FFFF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46931" y="2151379"/>
            <a:ext cx="359410" cy="0"/>
          </a:xfrm>
          <a:custGeom>
            <a:avLst/>
            <a:gdLst/>
            <a:ahLst/>
            <a:cxnLst/>
            <a:rect l="l" t="t" r="r" b="b"/>
            <a:pathLst>
              <a:path w="359409">
                <a:moveTo>
                  <a:pt x="0" y="0"/>
                </a:moveTo>
                <a:lnTo>
                  <a:pt x="359116" y="0"/>
                </a:lnTo>
              </a:path>
            </a:pathLst>
          </a:custGeom>
          <a:ln w="7619">
            <a:solidFill>
              <a:srgbClr val="FFFF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49960" y="2157729"/>
            <a:ext cx="353060" cy="0"/>
          </a:xfrm>
          <a:custGeom>
            <a:avLst/>
            <a:gdLst/>
            <a:ahLst/>
            <a:cxnLst/>
            <a:rect l="l" t="t" r="r" b="b"/>
            <a:pathLst>
              <a:path w="353059">
                <a:moveTo>
                  <a:pt x="0" y="0"/>
                </a:moveTo>
                <a:lnTo>
                  <a:pt x="353059" y="0"/>
                </a:lnTo>
              </a:path>
            </a:pathLst>
          </a:custGeom>
          <a:ln w="7619">
            <a:solidFill>
              <a:srgbClr val="FFFF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53769" y="2165350"/>
            <a:ext cx="345440" cy="0"/>
          </a:xfrm>
          <a:custGeom>
            <a:avLst/>
            <a:gdLst/>
            <a:ahLst/>
            <a:cxnLst/>
            <a:rect l="l" t="t" r="r" b="b"/>
            <a:pathLst>
              <a:path w="345440">
                <a:moveTo>
                  <a:pt x="0" y="0"/>
                </a:moveTo>
                <a:lnTo>
                  <a:pt x="345439" y="0"/>
                </a:lnTo>
              </a:path>
            </a:pathLst>
          </a:custGeom>
          <a:ln w="7620">
            <a:solidFill>
              <a:srgbClr val="FFFF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58734" y="2172970"/>
            <a:ext cx="336550" cy="0"/>
          </a:xfrm>
          <a:custGeom>
            <a:avLst/>
            <a:gdLst/>
            <a:ahLst/>
            <a:cxnLst/>
            <a:rect l="l" t="t" r="r" b="b"/>
            <a:pathLst>
              <a:path w="336550">
                <a:moveTo>
                  <a:pt x="0" y="0"/>
                </a:moveTo>
                <a:lnTo>
                  <a:pt x="335972" y="0"/>
                </a:lnTo>
              </a:path>
            </a:pathLst>
          </a:custGeom>
          <a:ln w="7619">
            <a:solidFill>
              <a:srgbClr val="FFFF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63352" y="2179954"/>
            <a:ext cx="327660" cy="0"/>
          </a:xfrm>
          <a:custGeom>
            <a:avLst/>
            <a:gdLst/>
            <a:ahLst/>
            <a:cxnLst/>
            <a:rect l="l" t="t" r="r" b="b"/>
            <a:pathLst>
              <a:path w="327659">
                <a:moveTo>
                  <a:pt x="0" y="0"/>
                </a:moveTo>
                <a:lnTo>
                  <a:pt x="327313" y="0"/>
                </a:lnTo>
              </a:path>
            </a:pathLst>
          </a:custGeom>
          <a:ln w="8889">
            <a:solidFill>
              <a:srgbClr val="FFF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68894" y="2186939"/>
            <a:ext cx="316230" cy="0"/>
          </a:xfrm>
          <a:custGeom>
            <a:avLst/>
            <a:gdLst/>
            <a:ahLst/>
            <a:cxnLst/>
            <a:rect l="l" t="t" r="r" b="b"/>
            <a:pathLst>
              <a:path w="316230">
                <a:moveTo>
                  <a:pt x="0" y="0"/>
                </a:moveTo>
                <a:lnTo>
                  <a:pt x="315999" y="0"/>
                </a:lnTo>
              </a:path>
            </a:pathLst>
          </a:custGeom>
          <a:ln w="7620">
            <a:solidFill>
              <a:srgbClr val="FFFF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74436" y="2194560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222" y="0"/>
                </a:lnTo>
              </a:path>
            </a:pathLst>
          </a:custGeom>
          <a:ln w="7620">
            <a:solidFill>
              <a:srgbClr val="FFF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81710" y="2202179"/>
            <a:ext cx="289560" cy="0"/>
          </a:xfrm>
          <a:custGeom>
            <a:avLst/>
            <a:gdLst/>
            <a:ahLst/>
            <a:cxnLst/>
            <a:rect l="l" t="t" r="r" b="b"/>
            <a:pathLst>
              <a:path w="289559">
                <a:moveTo>
                  <a:pt x="0" y="0"/>
                </a:moveTo>
                <a:lnTo>
                  <a:pt x="289559" y="0"/>
                </a:lnTo>
              </a:path>
            </a:pathLst>
          </a:custGeom>
          <a:ln w="7619">
            <a:solidFill>
              <a:srgbClr val="FFFF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88060" y="2208529"/>
            <a:ext cx="276860" cy="0"/>
          </a:xfrm>
          <a:custGeom>
            <a:avLst/>
            <a:gdLst/>
            <a:ahLst/>
            <a:cxnLst/>
            <a:rect l="l" t="t" r="r" b="b"/>
            <a:pathLst>
              <a:path w="276859">
                <a:moveTo>
                  <a:pt x="0" y="0"/>
                </a:moveTo>
                <a:lnTo>
                  <a:pt x="276859" y="0"/>
                </a:lnTo>
              </a:path>
            </a:pathLst>
          </a:custGeom>
          <a:ln w="7619">
            <a:solidFill>
              <a:srgbClr val="FFFF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98219" y="2216150"/>
            <a:ext cx="257810" cy="0"/>
          </a:xfrm>
          <a:custGeom>
            <a:avLst/>
            <a:gdLst/>
            <a:ahLst/>
            <a:cxnLst/>
            <a:rect l="l" t="t" r="r" b="b"/>
            <a:pathLst>
              <a:path w="257809">
                <a:moveTo>
                  <a:pt x="0" y="0"/>
                </a:moveTo>
                <a:lnTo>
                  <a:pt x="257386" y="0"/>
                </a:lnTo>
              </a:path>
            </a:pathLst>
          </a:custGeom>
          <a:ln w="7620">
            <a:solidFill>
              <a:srgbClr val="FFFF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08538" y="2223770"/>
            <a:ext cx="236854" cy="0"/>
          </a:xfrm>
          <a:custGeom>
            <a:avLst/>
            <a:gdLst/>
            <a:ahLst/>
            <a:cxnLst/>
            <a:rect l="l" t="t" r="r" b="b"/>
            <a:pathLst>
              <a:path w="236855">
                <a:moveTo>
                  <a:pt x="0" y="0"/>
                </a:moveTo>
                <a:lnTo>
                  <a:pt x="236696" y="0"/>
                </a:lnTo>
              </a:path>
            </a:pathLst>
          </a:custGeom>
          <a:ln w="7619">
            <a:solidFill>
              <a:srgbClr val="FFF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19447" y="2231389"/>
            <a:ext cx="214629" cy="0"/>
          </a:xfrm>
          <a:custGeom>
            <a:avLst/>
            <a:gdLst/>
            <a:ahLst/>
            <a:cxnLst/>
            <a:rect l="l" t="t" r="r" b="b"/>
            <a:pathLst>
              <a:path w="214630">
                <a:moveTo>
                  <a:pt x="0" y="0"/>
                </a:moveTo>
                <a:lnTo>
                  <a:pt x="214085" y="0"/>
                </a:lnTo>
              </a:path>
            </a:pathLst>
          </a:custGeom>
          <a:ln w="7620">
            <a:solidFill>
              <a:srgbClr val="FFFF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30332" y="2237739"/>
            <a:ext cx="192405" cy="0"/>
          </a:xfrm>
          <a:custGeom>
            <a:avLst/>
            <a:gdLst/>
            <a:ahLst/>
            <a:cxnLst/>
            <a:rect l="l" t="t" r="r" b="b"/>
            <a:pathLst>
              <a:path w="192405">
                <a:moveTo>
                  <a:pt x="0" y="0"/>
                </a:moveTo>
                <a:lnTo>
                  <a:pt x="192314" y="0"/>
                </a:lnTo>
              </a:path>
            </a:pathLst>
          </a:custGeom>
          <a:ln w="7620">
            <a:solidFill>
              <a:srgbClr val="FFFF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50289" y="224536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7620">
            <a:solidFill>
              <a:srgbClr val="FFFF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74419" y="2252345"/>
            <a:ext cx="104139" cy="0"/>
          </a:xfrm>
          <a:custGeom>
            <a:avLst/>
            <a:gdLst/>
            <a:ahLst/>
            <a:cxnLst/>
            <a:rect l="l" t="t" r="r" b="b"/>
            <a:pathLst>
              <a:path w="104140">
                <a:moveTo>
                  <a:pt x="0" y="0"/>
                </a:moveTo>
                <a:lnTo>
                  <a:pt x="104139" y="0"/>
                </a:lnTo>
              </a:path>
            </a:pathLst>
          </a:custGeom>
          <a:ln w="6350">
            <a:solidFill>
              <a:srgbClr val="FFFF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13130" y="1974850"/>
            <a:ext cx="415289" cy="2959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951095" y="1205864"/>
            <a:ext cx="2287905" cy="0"/>
          </a:xfrm>
          <a:custGeom>
            <a:avLst/>
            <a:gdLst/>
            <a:ahLst/>
            <a:cxnLst/>
            <a:rect l="l" t="t" r="r" b="b"/>
            <a:pathLst>
              <a:path w="2287904">
                <a:moveTo>
                  <a:pt x="0" y="0"/>
                </a:moveTo>
                <a:lnTo>
                  <a:pt x="2287587" y="0"/>
                </a:lnTo>
              </a:path>
            </a:pathLst>
          </a:custGeom>
          <a:ln w="8889">
            <a:solidFill>
              <a:srgbClr val="64C6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935431" y="1214755"/>
            <a:ext cx="2320290" cy="0"/>
          </a:xfrm>
          <a:custGeom>
            <a:avLst/>
            <a:gdLst/>
            <a:ahLst/>
            <a:cxnLst/>
            <a:rect l="l" t="t" r="r" b="b"/>
            <a:pathLst>
              <a:path w="2320290">
                <a:moveTo>
                  <a:pt x="0" y="0"/>
                </a:moveTo>
                <a:lnTo>
                  <a:pt x="2319866" y="0"/>
                </a:lnTo>
              </a:path>
            </a:pathLst>
          </a:custGeom>
          <a:ln w="11430">
            <a:solidFill>
              <a:srgbClr val="64C6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926329" y="1225550"/>
            <a:ext cx="2338070" cy="0"/>
          </a:xfrm>
          <a:custGeom>
            <a:avLst/>
            <a:gdLst/>
            <a:ahLst/>
            <a:cxnLst/>
            <a:rect l="l" t="t" r="r" b="b"/>
            <a:pathLst>
              <a:path w="2338070">
                <a:moveTo>
                  <a:pt x="0" y="0"/>
                </a:moveTo>
                <a:lnTo>
                  <a:pt x="2338069" y="0"/>
                </a:lnTo>
              </a:path>
            </a:pathLst>
          </a:custGeom>
          <a:ln w="10159">
            <a:solidFill>
              <a:srgbClr val="64C7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917440" y="1230630"/>
            <a:ext cx="2356485" cy="11430"/>
          </a:xfrm>
          <a:custGeom>
            <a:avLst/>
            <a:gdLst/>
            <a:ahLst/>
            <a:cxnLst/>
            <a:rect l="l" t="t" r="r" b="b"/>
            <a:pathLst>
              <a:path w="2356484" h="11430">
                <a:moveTo>
                  <a:pt x="0" y="11430"/>
                </a:moveTo>
                <a:lnTo>
                  <a:pt x="2356485" y="11430"/>
                </a:lnTo>
                <a:lnTo>
                  <a:pt x="2356485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66C8E5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911634" y="1240789"/>
            <a:ext cx="2366645" cy="11430"/>
          </a:xfrm>
          <a:custGeom>
            <a:avLst/>
            <a:gdLst/>
            <a:ahLst/>
            <a:cxnLst/>
            <a:rect l="l" t="t" r="r" b="b"/>
            <a:pathLst>
              <a:path w="2366645" h="11430">
                <a:moveTo>
                  <a:pt x="0" y="11430"/>
                </a:moveTo>
                <a:lnTo>
                  <a:pt x="2366554" y="11430"/>
                </a:lnTo>
                <a:lnTo>
                  <a:pt x="2366554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66C9E5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907703" y="1256664"/>
            <a:ext cx="2375535" cy="0"/>
          </a:xfrm>
          <a:custGeom>
            <a:avLst/>
            <a:gdLst/>
            <a:ahLst/>
            <a:cxnLst/>
            <a:rect l="l" t="t" r="r" b="b"/>
            <a:pathLst>
              <a:path w="2375534">
                <a:moveTo>
                  <a:pt x="0" y="0"/>
                </a:moveTo>
                <a:lnTo>
                  <a:pt x="2375323" y="0"/>
                </a:lnTo>
              </a:path>
            </a:pathLst>
          </a:custGeom>
          <a:ln w="11429">
            <a:solidFill>
              <a:srgbClr val="66CA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905163" y="1266825"/>
            <a:ext cx="2380615" cy="0"/>
          </a:xfrm>
          <a:custGeom>
            <a:avLst/>
            <a:gdLst/>
            <a:ahLst/>
            <a:cxnLst/>
            <a:rect l="l" t="t" r="r" b="b"/>
            <a:pathLst>
              <a:path w="2380615">
                <a:moveTo>
                  <a:pt x="0" y="0"/>
                </a:moveTo>
                <a:lnTo>
                  <a:pt x="2380403" y="0"/>
                </a:lnTo>
              </a:path>
            </a:pathLst>
          </a:custGeom>
          <a:ln w="11429">
            <a:solidFill>
              <a:srgbClr val="66CC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904740" y="1278889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7620">
            <a:solidFill>
              <a:srgbClr val="66CC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905057" y="1273175"/>
            <a:ext cx="2380615" cy="0"/>
          </a:xfrm>
          <a:custGeom>
            <a:avLst/>
            <a:gdLst/>
            <a:ahLst/>
            <a:cxnLst/>
            <a:rect l="l" t="t" r="r" b="b"/>
            <a:pathLst>
              <a:path w="2380615">
                <a:moveTo>
                  <a:pt x="0" y="0"/>
                </a:moveTo>
                <a:lnTo>
                  <a:pt x="2380615" y="0"/>
                </a:lnTo>
              </a:path>
            </a:pathLst>
          </a:custGeom>
          <a:ln w="3810">
            <a:solidFill>
              <a:srgbClr val="66CC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904740" y="1287780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0160">
            <a:solidFill>
              <a:srgbClr val="66CD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904740" y="1297939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0160">
            <a:solidFill>
              <a:srgbClr val="67CE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904740" y="1308735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1429">
            <a:solidFill>
              <a:srgbClr val="67CF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904740" y="1313180"/>
            <a:ext cx="2381250" cy="11430"/>
          </a:xfrm>
          <a:custGeom>
            <a:avLst/>
            <a:gdLst/>
            <a:ahLst/>
            <a:cxnLst/>
            <a:rect l="l" t="t" r="r" b="b"/>
            <a:pathLst>
              <a:path w="2381250" h="11430">
                <a:moveTo>
                  <a:pt x="0" y="11430"/>
                </a:moveTo>
                <a:lnTo>
                  <a:pt x="2381250" y="11430"/>
                </a:lnTo>
                <a:lnTo>
                  <a:pt x="238125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68D0E9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904740" y="1323339"/>
            <a:ext cx="2381250" cy="11430"/>
          </a:xfrm>
          <a:custGeom>
            <a:avLst/>
            <a:gdLst/>
            <a:ahLst/>
            <a:cxnLst/>
            <a:rect l="l" t="t" r="r" b="b"/>
            <a:pathLst>
              <a:path w="2381250" h="11430">
                <a:moveTo>
                  <a:pt x="0" y="11430"/>
                </a:moveTo>
                <a:lnTo>
                  <a:pt x="2381250" y="11430"/>
                </a:lnTo>
                <a:lnTo>
                  <a:pt x="238125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68D1E9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904740" y="1339850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0159">
            <a:solidFill>
              <a:srgbClr val="68D2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904740" y="1350010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0160">
            <a:solidFill>
              <a:srgbClr val="69D3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904740" y="1360169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0160">
            <a:solidFill>
              <a:srgbClr val="69D4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904740" y="1370964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1429">
            <a:solidFill>
              <a:srgbClr val="69D5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904740" y="1381125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1429">
            <a:solidFill>
              <a:srgbClr val="6AD6E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904740" y="1391285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1429">
            <a:solidFill>
              <a:srgbClr val="6AD7E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904740" y="1402080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0160">
            <a:solidFill>
              <a:srgbClr val="6AD8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904740" y="1411605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1430">
            <a:solidFill>
              <a:srgbClr val="6BD9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904740" y="1423035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1429">
            <a:solidFill>
              <a:srgbClr val="6BDA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904740" y="1427480"/>
            <a:ext cx="2381250" cy="11430"/>
          </a:xfrm>
          <a:custGeom>
            <a:avLst/>
            <a:gdLst/>
            <a:ahLst/>
            <a:cxnLst/>
            <a:rect l="l" t="t" r="r" b="b"/>
            <a:pathLst>
              <a:path w="2381250" h="11430">
                <a:moveTo>
                  <a:pt x="0" y="11430"/>
                </a:moveTo>
                <a:lnTo>
                  <a:pt x="2381250" y="11430"/>
                </a:lnTo>
                <a:lnTo>
                  <a:pt x="238125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6CDBEE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904740" y="1437639"/>
            <a:ext cx="2381250" cy="11430"/>
          </a:xfrm>
          <a:custGeom>
            <a:avLst/>
            <a:gdLst/>
            <a:ahLst/>
            <a:cxnLst/>
            <a:rect l="l" t="t" r="r" b="b"/>
            <a:pathLst>
              <a:path w="2381250" h="11430">
                <a:moveTo>
                  <a:pt x="0" y="11430"/>
                </a:moveTo>
                <a:lnTo>
                  <a:pt x="2381250" y="11430"/>
                </a:lnTo>
                <a:lnTo>
                  <a:pt x="238125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6CDCE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904740" y="1453514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1429">
            <a:solidFill>
              <a:srgbClr val="6CDD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904740" y="1463675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1429">
            <a:solidFill>
              <a:srgbClr val="6DDE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904740" y="1474469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0160">
            <a:solidFill>
              <a:srgbClr val="6DDF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904740" y="1485264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1429">
            <a:solidFill>
              <a:srgbClr val="6DE0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904740" y="1494789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0160">
            <a:solidFill>
              <a:srgbClr val="6EE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904740" y="1505585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1429">
            <a:solidFill>
              <a:srgbClr val="6EE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904740" y="1510030"/>
            <a:ext cx="2381250" cy="11430"/>
          </a:xfrm>
          <a:custGeom>
            <a:avLst/>
            <a:gdLst/>
            <a:ahLst/>
            <a:cxnLst/>
            <a:rect l="l" t="t" r="r" b="b"/>
            <a:pathLst>
              <a:path w="2381250" h="11430">
                <a:moveTo>
                  <a:pt x="0" y="11430"/>
                </a:moveTo>
                <a:lnTo>
                  <a:pt x="2381250" y="11430"/>
                </a:lnTo>
                <a:lnTo>
                  <a:pt x="238125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6FE3F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904740" y="1520189"/>
            <a:ext cx="2381250" cy="11430"/>
          </a:xfrm>
          <a:custGeom>
            <a:avLst/>
            <a:gdLst/>
            <a:ahLst/>
            <a:cxnLst/>
            <a:rect l="l" t="t" r="r" b="b"/>
            <a:pathLst>
              <a:path w="2381250" h="11430">
                <a:moveTo>
                  <a:pt x="0" y="11430"/>
                </a:moveTo>
                <a:lnTo>
                  <a:pt x="2381250" y="11430"/>
                </a:lnTo>
                <a:lnTo>
                  <a:pt x="2381250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6FE4F3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904740" y="1536700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0159">
            <a:solidFill>
              <a:srgbClr val="6FE5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904740" y="1546860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0160">
            <a:solidFill>
              <a:srgbClr val="70E6F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904740" y="1557655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1430">
            <a:solidFill>
              <a:srgbClr val="70E7F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4740" y="1567814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1429">
            <a:solidFill>
              <a:srgbClr val="70E8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04740" y="1577975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1429">
            <a:solidFill>
              <a:srgbClr val="71E9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04740" y="1588135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1429">
            <a:solidFill>
              <a:srgbClr val="71EA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904740" y="1598930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0160">
            <a:solidFill>
              <a:srgbClr val="71EB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904740" y="1609089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10160">
            <a:solidFill>
              <a:srgbClr val="72EC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905057" y="1623694"/>
            <a:ext cx="2380615" cy="0"/>
          </a:xfrm>
          <a:custGeom>
            <a:avLst/>
            <a:gdLst/>
            <a:ahLst/>
            <a:cxnLst/>
            <a:rect l="l" t="t" r="r" b="b"/>
            <a:pathLst>
              <a:path w="2380615">
                <a:moveTo>
                  <a:pt x="0" y="0"/>
                </a:moveTo>
                <a:lnTo>
                  <a:pt x="2380615" y="0"/>
                </a:lnTo>
              </a:path>
            </a:pathLst>
          </a:custGeom>
          <a:ln w="3810">
            <a:solidFill>
              <a:srgbClr val="72ED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904740" y="1617980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1250" y="0"/>
                </a:lnTo>
              </a:path>
            </a:pathLst>
          </a:custGeom>
          <a:ln w="7620">
            <a:solidFill>
              <a:srgbClr val="72ED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905163" y="1624330"/>
            <a:ext cx="2380615" cy="11430"/>
          </a:xfrm>
          <a:custGeom>
            <a:avLst/>
            <a:gdLst/>
            <a:ahLst/>
            <a:cxnLst/>
            <a:rect l="l" t="t" r="r" b="b"/>
            <a:pathLst>
              <a:path w="2380615" h="11430">
                <a:moveTo>
                  <a:pt x="0" y="11430"/>
                </a:moveTo>
                <a:lnTo>
                  <a:pt x="2380403" y="11430"/>
                </a:lnTo>
                <a:lnTo>
                  <a:pt x="2380403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73EEF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907703" y="1634489"/>
            <a:ext cx="2375535" cy="11430"/>
          </a:xfrm>
          <a:custGeom>
            <a:avLst/>
            <a:gdLst/>
            <a:ahLst/>
            <a:cxnLst/>
            <a:rect l="l" t="t" r="r" b="b"/>
            <a:pathLst>
              <a:path w="2375534" h="11430">
                <a:moveTo>
                  <a:pt x="0" y="11430"/>
                </a:moveTo>
                <a:lnTo>
                  <a:pt x="2375323" y="11430"/>
                </a:lnTo>
                <a:lnTo>
                  <a:pt x="2375323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73EFF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911090" y="1650364"/>
            <a:ext cx="2367280" cy="0"/>
          </a:xfrm>
          <a:custGeom>
            <a:avLst/>
            <a:gdLst/>
            <a:ahLst/>
            <a:cxnLst/>
            <a:rect l="l" t="t" r="r" b="b"/>
            <a:pathLst>
              <a:path w="2367279">
                <a:moveTo>
                  <a:pt x="0" y="0"/>
                </a:moveTo>
                <a:lnTo>
                  <a:pt x="2367280" y="0"/>
                </a:lnTo>
              </a:path>
            </a:pathLst>
          </a:custGeom>
          <a:ln w="11429">
            <a:solidFill>
              <a:srgbClr val="73F0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917440" y="1660525"/>
            <a:ext cx="2356485" cy="0"/>
          </a:xfrm>
          <a:custGeom>
            <a:avLst/>
            <a:gdLst/>
            <a:ahLst/>
            <a:cxnLst/>
            <a:rect l="l" t="t" r="r" b="b"/>
            <a:pathLst>
              <a:path w="2356484">
                <a:moveTo>
                  <a:pt x="0" y="0"/>
                </a:moveTo>
                <a:lnTo>
                  <a:pt x="2356485" y="0"/>
                </a:lnTo>
              </a:path>
            </a:pathLst>
          </a:custGeom>
          <a:ln w="11429">
            <a:solidFill>
              <a:srgbClr val="74F1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927091" y="1671320"/>
            <a:ext cx="2336800" cy="0"/>
          </a:xfrm>
          <a:custGeom>
            <a:avLst/>
            <a:gdLst/>
            <a:ahLst/>
            <a:cxnLst/>
            <a:rect l="l" t="t" r="r" b="b"/>
            <a:pathLst>
              <a:path w="2336800">
                <a:moveTo>
                  <a:pt x="0" y="0"/>
                </a:moveTo>
                <a:lnTo>
                  <a:pt x="2336546" y="0"/>
                </a:lnTo>
              </a:path>
            </a:pathLst>
          </a:custGeom>
          <a:ln w="10160">
            <a:solidFill>
              <a:srgbClr val="74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936490" y="1682114"/>
            <a:ext cx="2317750" cy="0"/>
          </a:xfrm>
          <a:custGeom>
            <a:avLst/>
            <a:gdLst/>
            <a:ahLst/>
            <a:cxnLst/>
            <a:rect l="l" t="t" r="r" b="b"/>
            <a:pathLst>
              <a:path w="2317750">
                <a:moveTo>
                  <a:pt x="0" y="0"/>
                </a:moveTo>
                <a:lnTo>
                  <a:pt x="2317750" y="0"/>
                </a:lnTo>
              </a:path>
            </a:pathLst>
          </a:custGeom>
          <a:ln w="11429">
            <a:solidFill>
              <a:srgbClr val="74F3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951729" y="1691639"/>
            <a:ext cx="2286635" cy="0"/>
          </a:xfrm>
          <a:custGeom>
            <a:avLst/>
            <a:gdLst/>
            <a:ahLst/>
            <a:cxnLst/>
            <a:rect l="l" t="t" r="r" b="b"/>
            <a:pathLst>
              <a:path w="2286634">
                <a:moveTo>
                  <a:pt x="0" y="0"/>
                </a:moveTo>
                <a:lnTo>
                  <a:pt x="2286423" y="0"/>
                </a:lnTo>
              </a:path>
            </a:pathLst>
          </a:custGeom>
          <a:ln w="10160">
            <a:solidFill>
              <a:srgbClr val="75F4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904740" y="1200150"/>
            <a:ext cx="2382520" cy="495300"/>
          </a:xfrm>
          <a:custGeom>
            <a:avLst/>
            <a:gdLst/>
            <a:ahLst/>
            <a:cxnLst/>
            <a:rect l="l" t="t" r="r" b="b"/>
            <a:pathLst>
              <a:path w="2382520" h="495300">
                <a:moveTo>
                  <a:pt x="82550" y="0"/>
                </a:moveTo>
                <a:lnTo>
                  <a:pt x="52506" y="7004"/>
                </a:lnTo>
                <a:lnTo>
                  <a:pt x="26034" y="25558"/>
                </a:lnTo>
                <a:lnTo>
                  <a:pt x="7183" y="51970"/>
                </a:lnTo>
                <a:lnTo>
                  <a:pt x="0" y="82550"/>
                </a:lnTo>
                <a:lnTo>
                  <a:pt x="0" y="412750"/>
                </a:lnTo>
                <a:lnTo>
                  <a:pt x="7183" y="443329"/>
                </a:lnTo>
                <a:lnTo>
                  <a:pt x="26035" y="469741"/>
                </a:lnTo>
                <a:lnTo>
                  <a:pt x="52506" y="488295"/>
                </a:lnTo>
                <a:lnTo>
                  <a:pt x="82550" y="495300"/>
                </a:lnTo>
                <a:lnTo>
                  <a:pt x="2298700" y="495300"/>
                </a:lnTo>
                <a:lnTo>
                  <a:pt x="2329477" y="488295"/>
                </a:lnTo>
                <a:lnTo>
                  <a:pt x="2356326" y="469741"/>
                </a:lnTo>
                <a:lnTo>
                  <a:pt x="2375316" y="443329"/>
                </a:lnTo>
                <a:lnTo>
                  <a:pt x="2382519" y="412750"/>
                </a:lnTo>
                <a:lnTo>
                  <a:pt x="2382519" y="82550"/>
                </a:lnTo>
                <a:lnTo>
                  <a:pt x="2375316" y="51970"/>
                </a:lnTo>
                <a:lnTo>
                  <a:pt x="2356326" y="25558"/>
                </a:lnTo>
                <a:lnTo>
                  <a:pt x="2329477" y="7004"/>
                </a:lnTo>
                <a:lnTo>
                  <a:pt x="2298700" y="0"/>
                </a:lnTo>
                <a:lnTo>
                  <a:pt x="82550" y="0"/>
                </a:lnTo>
                <a:close/>
              </a:path>
            </a:pathLst>
          </a:custGeom>
          <a:ln w="25518">
            <a:solidFill>
              <a:srgbClr val="0000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904740" y="12001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0000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287259" y="16954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0000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 txBox="1"/>
          <p:nvPr/>
        </p:nvSpPr>
        <p:spPr>
          <a:xfrm>
            <a:off x="4917499" y="1227484"/>
            <a:ext cx="2348865" cy="417830"/>
          </a:xfrm>
          <a:prstGeom prst="rect">
            <a:avLst/>
          </a:prstGeom>
          <a:solidFill>
            <a:srgbClr val="6CDCEF">
              <a:alpha val="50000"/>
            </a:srgbClr>
          </a:solidFill>
        </p:spPr>
        <p:txBody>
          <a:bodyPr vert="horz" wrap="square" lIns="0" tIns="1905" rIns="0" bIns="0" rtlCol="0">
            <a:spAutoFit/>
          </a:bodyPr>
          <a:lstStyle/>
          <a:p>
            <a:pPr marL="688975">
              <a:lnSpc>
                <a:spcPct val="100000"/>
              </a:lnSpc>
              <a:spcBef>
                <a:spcPts val="15"/>
              </a:spcBef>
            </a:pPr>
            <a:r>
              <a:rPr sz="1400" b="1" spc="-135" dirty="0">
                <a:solidFill>
                  <a:srgbClr val="333333"/>
                </a:solidFill>
                <a:latin typeface="Arial"/>
                <a:cs typeface="Arial"/>
              </a:rPr>
              <a:t>Ф</a:t>
            </a:r>
            <a:r>
              <a:rPr sz="1400" b="1" spc="-27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333333"/>
                </a:solidFill>
                <a:latin typeface="Arial"/>
                <a:cs typeface="Arial"/>
              </a:rPr>
              <a:t>ран</a:t>
            </a:r>
            <a:r>
              <a:rPr sz="1400" b="1" spc="-26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400" b="1" spc="35" dirty="0">
                <a:solidFill>
                  <a:srgbClr val="333333"/>
                </a:solidFill>
                <a:latin typeface="Arial"/>
                <a:cs typeface="Arial"/>
              </a:rPr>
              <a:t>чайз</a:t>
            </a:r>
            <a:r>
              <a:rPr sz="1400" b="1" spc="-27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333333"/>
                </a:solidFill>
                <a:latin typeface="Arial"/>
                <a:cs typeface="Arial"/>
              </a:rPr>
              <a:t>и</a:t>
            </a:r>
            <a:endParaRPr sz="1400">
              <a:latin typeface="Arial"/>
              <a:cs typeface="Arial"/>
            </a:endParaRPr>
          </a:p>
          <a:p>
            <a:pPr marL="653415">
              <a:lnSpc>
                <a:spcPts val="1425"/>
              </a:lnSpc>
              <a:spcBef>
                <a:spcPts val="170"/>
              </a:spcBef>
            </a:pPr>
            <a:r>
              <a:rPr sz="1400" spc="-170" dirty="0">
                <a:solidFill>
                  <a:srgbClr val="333333"/>
                </a:solidFill>
                <a:latin typeface="Arial Black"/>
                <a:cs typeface="Arial Black"/>
              </a:rPr>
              <a:t>порядка</a:t>
            </a:r>
            <a:r>
              <a:rPr sz="1400" spc="-90" dirty="0">
                <a:solidFill>
                  <a:srgbClr val="333333"/>
                </a:solidFill>
                <a:latin typeface="Arial Black"/>
                <a:cs typeface="Arial Black"/>
              </a:rPr>
              <a:t> </a:t>
            </a:r>
            <a:r>
              <a:rPr sz="1400" spc="-165" dirty="0">
                <a:solidFill>
                  <a:srgbClr val="333333"/>
                </a:solidFill>
                <a:latin typeface="Arial Black"/>
                <a:cs typeface="Arial Black"/>
              </a:rPr>
              <a:t>6500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6907348" y="2957195"/>
            <a:ext cx="1904364" cy="0"/>
          </a:xfrm>
          <a:custGeom>
            <a:avLst/>
            <a:gdLst/>
            <a:ahLst/>
            <a:cxnLst/>
            <a:rect l="l" t="t" r="r" b="b"/>
            <a:pathLst>
              <a:path w="1904365">
                <a:moveTo>
                  <a:pt x="0" y="0"/>
                </a:moveTo>
                <a:lnTo>
                  <a:pt x="1903911" y="0"/>
                </a:lnTo>
              </a:path>
            </a:pathLst>
          </a:custGeom>
          <a:ln w="24130">
            <a:solidFill>
              <a:srgbClr val="64C6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872958" y="2980054"/>
            <a:ext cx="1971675" cy="0"/>
          </a:xfrm>
          <a:custGeom>
            <a:avLst/>
            <a:gdLst/>
            <a:ahLst/>
            <a:cxnLst/>
            <a:rect l="l" t="t" r="r" b="b"/>
            <a:pathLst>
              <a:path w="1971675">
                <a:moveTo>
                  <a:pt x="0" y="0"/>
                </a:moveTo>
                <a:lnTo>
                  <a:pt x="1971604" y="0"/>
                </a:lnTo>
              </a:path>
            </a:pathLst>
          </a:custGeom>
          <a:ln w="26669">
            <a:solidFill>
              <a:srgbClr val="64C6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848994" y="3003550"/>
            <a:ext cx="2019935" cy="0"/>
          </a:xfrm>
          <a:custGeom>
            <a:avLst/>
            <a:gdLst/>
            <a:ahLst/>
            <a:cxnLst/>
            <a:rect l="l" t="t" r="r" b="b"/>
            <a:pathLst>
              <a:path w="2019934">
                <a:moveTo>
                  <a:pt x="0" y="0"/>
                </a:moveTo>
                <a:lnTo>
                  <a:pt x="2019530" y="0"/>
                </a:lnTo>
              </a:path>
            </a:pathLst>
          </a:custGeom>
          <a:ln w="25400">
            <a:solidFill>
              <a:srgbClr val="64C7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831330" y="3027679"/>
            <a:ext cx="2054860" cy="0"/>
          </a:xfrm>
          <a:custGeom>
            <a:avLst/>
            <a:gdLst/>
            <a:ahLst/>
            <a:cxnLst/>
            <a:rect l="l" t="t" r="r" b="b"/>
            <a:pathLst>
              <a:path w="2054859">
                <a:moveTo>
                  <a:pt x="0" y="0"/>
                </a:moveTo>
                <a:lnTo>
                  <a:pt x="2054859" y="0"/>
                </a:lnTo>
              </a:path>
            </a:pathLst>
          </a:custGeom>
          <a:ln w="25400">
            <a:solidFill>
              <a:srgbClr val="66C8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817359" y="3037839"/>
            <a:ext cx="2082800" cy="26670"/>
          </a:xfrm>
          <a:custGeom>
            <a:avLst/>
            <a:gdLst/>
            <a:ahLst/>
            <a:cxnLst/>
            <a:rect l="l" t="t" r="r" b="b"/>
            <a:pathLst>
              <a:path w="2082800" h="26669">
                <a:moveTo>
                  <a:pt x="0" y="26670"/>
                </a:moveTo>
                <a:lnTo>
                  <a:pt x="2082800" y="26670"/>
                </a:lnTo>
                <a:lnTo>
                  <a:pt x="2082800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66C9E5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809649" y="3061970"/>
            <a:ext cx="2098675" cy="25400"/>
          </a:xfrm>
          <a:custGeom>
            <a:avLst/>
            <a:gdLst/>
            <a:ahLst/>
            <a:cxnLst/>
            <a:rect l="l" t="t" r="r" b="b"/>
            <a:pathLst>
              <a:path w="2098675" h="25400">
                <a:moveTo>
                  <a:pt x="0" y="25400"/>
                </a:moveTo>
                <a:lnTo>
                  <a:pt x="2098675" y="25400"/>
                </a:lnTo>
                <a:lnTo>
                  <a:pt x="209867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6CAE6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803571" y="3086100"/>
            <a:ext cx="2110740" cy="25400"/>
          </a:xfrm>
          <a:custGeom>
            <a:avLst/>
            <a:gdLst/>
            <a:ahLst/>
            <a:cxnLst/>
            <a:rect l="l" t="t" r="r" b="b"/>
            <a:pathLst>
              <a:path w="2110740" h="25400">
                <a:moveTo>
                  <a:pt x="0" y="25400"/>
                </a:moveTo>
                <a:lnTo>
                  <a:pt x="2110739" y="25400"/>
                </a:lnTo>
                <a:lnTo>
                  <a:pt x="2110739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6CCE6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802119" y="3108960"/>
            <a:ext cx="2114550" cy="26670"/>
          </a:xfrm>
          <a:custGeom>
            <a:avLst/>
            <a:gdLst/>
            <a:ahLst/>
            <a:cxnLst/>
            <a:rect l="l" t="t" r="r" b="b"/>
            <a:pathLst>
              <a:path w="2114550" h="26669">
                <a:moveTo>
                  <a:pt x="0" y="26669"/>
                </a:moveTo>
                <a:lnTo>
                  <a:pt x="2114550" y="26669"/>
                </a:lnTo>
                <a:lnTo>
                  <a:pt x="2114550" y="0"/>
                </a:lnTo>
                <a:lnTo>
                  <a:pt x="0" y="0"/>
                </a:lnTo>
                <a:lnTo>
                  <a:pt x="0" y="26669"/>
                </a:lnTo>
                <a:close/>
              </a:path>
            </a:pathLst>
          </a:custGeom>
          <a:solidFill>
            <a:srgbClr val="66CCE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802119" y="3133089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6CDE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802119" y="3157220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7CEE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802119" y="3180079"/>
            <a:ext cx="2114550" cy="26670"/>
          </a:xfrm>
          <a:custGeom>
            <a:avLst/>
            <a:gdLst/>
            <a:ahLst/>
            <a:cxnLst/>
            <a:rect l="l" t="t" r="r" b="b"/>
            <a:pathLst>
              <a:path w="2114550" h="26669">
                <a:moveTo>
                  <a:pt x="0" y="26670"/>
                </a:moveTo>
                <a:lnTo>
                  <a:pt x="2114550" y="26670"/>
                </a:lnTo>
                <a:lnTo>
                  <a:pt x="2114550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67CFE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802119" y="3204210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8D0E9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802119" y="3228339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8D1E9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802119" y="3251200"/>
            <a:ext cx="2114550" cy="26670"/>
          </a:xfrm>
          <a:custGeom>
            <a:avLst/>
            <a:gdLst/>
            <a:ahLst/>
            <a:cxnLst/>
            <a:rect l="l" t="t" r="r" b="b"/>
            <a:pathLst>
              <a:path w="2114550" h="26670">
                <a:moveTo>
                  <a:pt x="0" y="26670"/>
                </a:moveTo>
                <a:lnTo>
                  <a:pt x="2114550" y="26670"/>
                </a:lnTo>
                <a:lnTo>
                  <a:pt x="2114550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68D2EA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802119" y="3275329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9D3EA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802119" y="3299459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9D4EB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802119" y="3322320"/>
            <a:ext cx="2114550" cy="26670"/>
          </a:xfrm>
          <a:custGeom>
            <a:avLst/>
            <a:gdLst/>
            <a:ahLst/>
            <a:cxnLst/>
            <a:rect l="l" t="t" r="r" b="b"/>
            <a:pathLst>
              <a:path w="2114550" h="26670">
                <a:moveTo>
                  <a:pt x="0" y="26669"/>
                </a:moveTo>
                <a:lnTo>
                  <a:pt x="2114550" y="26669"/>
                </a:lnTo>
                <a:lnTo>
                  <a:pt x="2114550" y="0"/>
                </a:lnTo>
                <a:lnTo>
                  <a:pt x="0" y="0"/>
                </a:lnTo>
                <a:lnTo>
                  <a:pt x="0" y="26669"/>
                </a:lnTo>
                <a:close/>
              </a:path>
            </a:pathLst>
          </a:custGeom>
          <a:solidFill>
            <a:srgbClr val="69D5EB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802119" y="3346450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AD6EC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802119" y="3370579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AD7EC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802119" y="3393440"/>
            <a:ext cx="2114550" cy="26670"/>
          </a:xfrm>
          <a:custGeom>
            <a:avLst/>
            <a:gdLst/>
            <a:ahLst/>
            <a:cxnLst/>
            <a:rect l="l" t="t" r="r" b="b"/>
            <a:pathLst>
              <a:path w="2114550" h="26670">
                <a:moveTo>
                  <a:pt x="0" y="26670"/>
                </a:moveTo>
                <a:lnTo>
                  <a:pt x="2114550" y="26670"/>
                </a:lnTo>
                <a:lnTo>
                  <a:pt x="2114550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6AD8ED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802119" y="3417570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BD9ED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802119" y="3441700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BDAEE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802119" y="3464559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CDBEE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802119" y="3488690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CDCE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802119" y="3511550"/>
            <a:ext cx="2114550" cy="26670"/>
          </a:xfrm>
          <a:custGeom>
            <a:avLst/>
            <a:gdLst/>
            <a:ahLst/>
            <a:cxnLst/>
            <a:rect l="l" t="t" r="r" b="b"/>
            <a:pathLst>
              <a:path w="2114550" h="26670">
                <a:moveTo>
                  <a:pt x="0" y="26670"/>
                </a:moveTo>
                <a:lnTo>
                  <a:pt x="2114550" y="26670"/>
                </a:lnTo>
                <a:lnTo>
                  <a:pt x="2114550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6CDDE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802119" y="3535679"/>
            <a:ext cx="2114550" cy="26670"/>
          </a:xfrm>
          <a:custGeom>
            <a:avLst/>
            <a:gdLst/>
            <a:ahLst/>
            <a:cxnLst/>
            <a:rect l="l" t="t" r="r" b="b"/>
            <a:pathLst>
              <a:path w="2114550" h="26670">
                <a:moveTo>
                  <a:pt x="0" y="26670"/>
                </a:moveTo>
                <a:lnTo>
                  <a:pt x="2114550" y="26670"/>
                </a:lnTo>
                <a:lnTo>
                  <a:pt x="2114550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6DDEF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802119" y="3559809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DDFF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02119" y="3582670"/>
            <a:ext cx="2114550" cy="26670"/>
          </a:xfrm>
          <a:custGeom>
            <a:avLst/>
            <a:gdLst/>
            <a:ahLst/>
            <a:cxnLst/>
            <a:rect l="l" t="t" r="r" b="b"/>
            <a:pathLst>
              <a:path w="2114550" h="26670">
                <a:moveTo>
                  <a:pt x="0" y="26669"/>
                </a:moveTo>
                <a:lnTo>
                  <a:pt x="2114550" y="26669"/>
                </a:lnTo>
                <a:lnTo>
                  <a:pt x="2114550" y="0"/>
                </a:lnTo>
                <a:lnTo>
                  <a:pt x="0" y="0"/>
                </a:lnTo>
                <a:lnTo>
                  <a:pt x="0" y="26669"/>
                </a:lnTo>
                <a:close/>
              </a:path>
            </a:pathLst>
          </a:custGeom>
          <a:solidFill>
            <a:srgbClr val="6DE0F1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02119" y="3606800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EE1F1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802119" y="3630929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EE2F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802119" y="3653790"/>
            <a:ext cx="2114550" cy="26670"/>
          </a:xfrm>
          <a:custGeom>
            <a:avLst/>
            <a:gdLst/>
            <a:ahLst/>
            <a:cxnLst/>
            <a:rect l="l" t="t" r="r" b="b"/>
            <a:pathLst>
              <a:path w="2114550" h="26670">
                <a:moveTo>
                  <a:pt x="0" y="26670"/>
                </a:moveTo>
                <a:lnTo>
                  <a:pt x="2114550" y="26670"/>
                </a:lnTo>
                <a:lnTo>
                  <a:pt x="2114550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6FE3F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802119" y="3677920"/>
            <a:ext cx="2114550" cy="26670"/>
          </a:xfrm>
          <a:custGeom>
            <a:avLst/>
            <a:gdLst/>
            <a:ahLst/>
            <a:cxnLst/>
            <a:rect l="l" t="t" r="r" b="b"/>
            <a:pathLst>
              <a:path w="2114550" h="26670">
                <a:moveTo>
                  <a:pt x="0" y="26670"/>
                </a:moveTo>
                <a:lnTo>
                  <a:pt x="2114550" y="26670"/>
                </a:lnTo>
                <a:lnTo>
                  <a:pt x="2114550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6FE4F3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802119" y="3702050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6FE5F3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802119" y="3724909"/>
            <a:ext cx="2114550" cy="26670"/>
          </a:xfrm>
          <a:custGeom>
            <a:avLst/>
            <a:gdLst/>
            <a:ahLst/>
            <a:cxnLst/>
            <a:rect l="l" t="t" r="r" b="b"/>
            <a:pathLst>
              <a:path w="2114550" h="26670">
                <a:moveTo>
                  <a:pt x="0" y="26670"/>
                </a:moveTo>
                <a:lnTo>
                  <a:pt x="2114550" y="26670"/>
                </a:lnTo>
                <a:lnTo>
                  <a:pt x="2114550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70E6F4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802119" y="3749040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70E7F4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802119" y="3773170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399"/>
                </a:moveTo>
                <a:lnTo>
                  <a:pt x="2114550" y="25399"/>
                </a:lnTo>
                <a:lnTo>
                  <a:pt x="2114550" y="0"/>
                </a:lnTo>
                <a:lnTo>
                  <a:pt x="0" y="0"/>
                </a:lnTo>
                <a:lnTo>
                  <a:pt x="0" y="25399"/>
                </a:lnTo>
                <a:close/>
              </a:path>
            </a:pathLst>
          </a:custGeom>
          <a:solidFill>
            <a:srgbClr val="70E8F5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802119" y="3796029"/>
            <a:ext cx="2114550" cy="26670"/>
          </a:xfrm>
          <a:custGeom>
            <a:avLst/>
            <a:gdLst/>
            <a:ahLst/>
            <a:cxnLst/>
            <a:rect l="l" t="t" r="r" b="b"/>
            <a:pathLst>
              <a:path w="2114550" h="26670">
                <a:moveTo>
                  <a:pt x="0" y="26670"/>
                </a:moveTo>
                <a:lnTo>
                  <a:pt x="2114550" y="26670"/>
                </a:lnTo>
                <a:lnTo>
                  <a:pt x="2114550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71E9F5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802119" y="3820159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71EAF6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802119" y="3844290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71EBF6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802119" y="3892550"/>
            <a:ext cx="2114550" cy="0"/>
          </a:xfrm>
          <a:custGeom>
            <a:avLst/>
            <a:gdLst/>
            <a:ahLst/>
            <a:cxnLst/>
            <a:rect l="l" t="t" r="r" b="b"/>
            <a:pathLst>
              <a:path w="2114550">
                <a:moveTo>
                  <a:pt x="0" y="0"/>
                </a:moveTo>
                <a:lnTo>
                  <a:pt x="2114459" y="0"/>
                </a:lnTo>
              </a:path>
            </a:pathLst>
          </a:custGeom>
          <a:ln w="3175">
            <a:solidFill>
              <a:srgbClr val="72EC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802119" y="3867150"/>
            <a:ext cx="2114550" cy="24130"/>
          </a:xfrm>
          <a:custGeom>
            <a:avLst/>
            <a:gdLst/>
            <a:ahLst/>
            <a:cxnLst/>
            <a:rect l="l" t="t" r="r" b="b"/>
            <a:pathLst>
              <a:path w="2114550" h="24129">
                <a:moveTo>
                  <a:pt x="0" y="24129"/>
                </a:moveTo>
                <a:lnTo>
                  <a:pt x="2114550" y="24129"/>
                </a:lnTo>
                <a:lnTo>
                  <a:pt x="2114550" y="0"/>
                </a:lnTo>
                <a:lnTo>
                  <a:pt x="0" y="0"/>
                </a:lnTo>
                <a:lnTo>
                  <a:pt x="0" y="24129"/>
                </a:lnTo>
                <a:close/>
              </a:path>
            </a:pathLst>
          </a:custGeom>
          <a:solidFill>
            <a:srgbClr val="72ECF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802119" y="3891279"/>
            <a:ext cx="2114550" cy="25400"/>
          </a:xfrm>
          <a:custGeom>
            <a:avLst/>
            <a:gdLst/>
            <a:ahLst/>
            <a:cxnLst/>
            <a:rect l="l" t="t" r="r" b="b"/>
            <a:pathLst>
              <a:path w="2114550" h="25400">
                <a:moveTo>
                  <a:pt x="0" y="25400"/>
                </a:moveTo>
                <a:lnTo>
                  <a:pt x="2114550" y="25400"/>
                </a:lnTo>
                <a:lnTo>
                  <a:pt x="211455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72EDF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803934" y="3915409"/>
            <a:ext cx="2110105" cy="25400"/>
          </a:xfrm>
          <a:custGeom>
            <a:avLst/>
            <a:gdLst/>
            <a:ahLst/>
            <a:cxnLst/>
            <a:rect l="l" t="t" r="r" b="b"/>
            <a:pathLst>
              <a:path w="2110104" h="25400">
                <a:moveTo>
                  <a:pt x="0" y="25400"/>
                </a:moveTo>
                <a:lnTo>
                  <a:pt x="2110104" y="25400"/>
                </a:lnTo>
                <a:lnTo>
                  <a:pt x="2110104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73EEF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809837" y="3938270"/>
            <a:ext cx="2098675" cy="26670"/>
          </a:xfrm>
          <a:custGeom>
            <a:avLst/>
            <a:gdLst/>
            <a:ahLst/>
            <a:cxnLst/>
            <a:rect l="l" t="t" r="r" b="b"/>
            <a:pathLst>
              <a:path w="2098675" h="26670">
                <a:moveTo>
                  <a:pt x="0" y="26670"/>
                </a:moveTo>
                <a:lnTo>
                  <a:pt x="2098235" y="26670"/>
                </a:lnTo>
                <a:lnTo>
                  <a:pt x="2098235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73EFF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818043" y="3962400"/>
            <a:ext cx="2081530" cy="25400"/>
          </a:xfrm>
          <a:custGeom>
            <a:avLst/>
            <a:gdLst/>
            <a:ahLst/>
            <a:cxnLst/>
            <a:rect l="l" t="t" r="r" b="b"/>
            <a:pathLst>
              <a:path w="2081529" h="25400">
                <a:moveTo>
                  <a:pt x="0" y="25400"/>
                </a:moveTo>
                <a:lnTo>
                  <a:pt x="2081432" y="25400"/>
                </a:lnTo>
                <a:lnTo>
                  <a:pt x="2081432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73F0F9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832176" y="3999229"/>
            <a:ext cx="2053589" cy="0"/>
          </a:xfrm>
          <a:custGeom>
            <a:avLst/>
            <a:gdLst/>
            <a:ahLst/>
            <a:cxnLst/>
            <a:rect l="l" t="t" r="r" b="b"/>
            <a:pathLst>
              <a:path w="2053590">
                <a:moveTo>
                  <a:pt x="0" y="0"/>
                </a:moveTo>
                <a:lnTo>
                  <a:pt x="2053166" y="0"/>
                </a:lnTo>
              </a:path>
            </a:pathLst>
          </a:custGeom>
          <a:ln w="25400">
            <a:solidFill>
              <a:srgbClr val="74F1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849956" y="4022725"/>
            <a:ext cx="2018030" cy="0"/>
          </a:xfrm>
          <a:custGeom>
            <a:avLst/>
            <a:gdLst/>
            <a:ahLst/>
            <a:cxnLst/>
            <a:rect l="l" t="t" r="r" b="b"/>
            <a:pathLst>
              <a:path w="2018029">
                <a:moveTo>
                  <a:pt x="0" y="0"/>
                </a:moveTo>
                <a:lnTo>
                  <a:pt x="2017606" y="0"/>
                </a:lnTo>
              </a:path>
            </a:pathLst>
          </a:custGeom>
          <a:ln w="26670">
            <a:solidFill>
              <a:srgbClr val="74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874509" y="4046220"/>
            <a:ext cx="1968500" cy="0"/>
          </a:xfrm>
          <a:custGeom>
            <a:avLst/>
            <a:gdLst/>
            <a:ahLst/>
            <a:cxnLst/>
            <a:rect l="l" t="t" r="r" b="b"/>
            <a:pathLst>
              <a:path w="1968500">
                <a:moveTo>
                  <a:pt x="0" y="0"/>
                </a:moveTo>
                <a:lnTo>
                  <a:pt x="1968500" y="0"/>
                </a:lnTo>
              </a:path>
            </a:pathLst>
          </a:custGeom>
          <a:ln w="25400">
            <a:solidFill>
              <a:srgbClr val="74F3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909706" y="4069079"/>
            <a:ext cx="1899285" cy="0"/>
          </a:xfrm>
          <a:custGeom>
            <a:avLst/>
            <a:gdLst/>
            <a:ahLst/>
            <a:cxnLst/>
            <a:rect l="l" t="t" r="r" b="b"/>
            <a:pathLst>
              <a:path w="1899284">
                <a:moveTo>
                  <a:pt x="0" y="0"/>
                </a:moveTo>
                <a:lnTo>
                  <a:pt x="1899012" y="0"/>
                </a:lnTo>
              </a:path>
            </a:pathLst>
          </a:custGeom>
          <a:ln w="22860">
            <a:solidFill>
              <a:srgbClr val="75F4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802119" y="2943860"/>
            <a:ext cx="2114550" cy="1136650"/>
          </a:xfrm>
          <a:custGeom>
            <a:avLst/>
            <a:gdLst/>
            <a:ahLst/>
            <a:cxnLst/>
            <a:rect l="l" t="t" r="r" b="b"/>
            <a:pathLst>
              <a:path w="2114550" h="1136650">
                <a:moveTo>
                  <a:pt x="189229" y="0"/>
                </a:moveTo>
                <a:lnTo>
                  <a:pt x="142140" y="7490"/>
                </a:lnTo>
                <a:lnTo>
                  <a:pt x="97837" y="28175"/>
                </a:lnTo>
                <a:lnTo>
                  <a:pt x="58896" y="59372"/>
                </a:lnTo>
                <a:lnTo>
                  <a:pt x="27892" y="98401"/>
                </a:lnTo>
                <a:lnTo>
                  <a:pt x="7402" y="142581"/>
                </a:lnTo>
                <a:lnTo>
                  <a:pt x="0" y="189229"/>
                </a:lnTo>
                <a:lnTo>
                  <a:pt x="0" y="946150"/>
                </a:lnTo>
                <a:lnTo>
                  <a:pt x="7402" y="993334"/>
                </a:lnTo>
                <a:lnTo>
                  <a:pt x="27892" y="1037872"/>
                </a:lnTo>
                <a:lnTo>
                  <a:pt x="58896" y="1077118"/>
                </a:lnTo>
                <a:lnTo>
                  <a:pt x="97837" y="1108427"/>
                </a:lnTo>
                <a:lnTo>
                  <a:pt x="142140" y="1129153"/>
                </a:lnTo>
                <a:lnTo>
                  <a:pt x="189229" y="1136650"/>
                </a:lnTo>
                <a:lnTo>
                  <a:pt x="1925320" y="1136650"/>
                </a:lnTo>
                <a:lnTo>
                  <a:pt x="1972409" y="1129153"/>
                </a:lnTo>
                <a:lnTo>
                  <a:pt x="2016712" y="1108427"/>
                </a:lnTo>
                <a:lnTo>
                  <a:pt x="2055653" y="1077118"/>
                </a:lnTo>
                <a:lnTo>
                  <a:pt x="2086657" y="1037872"/>
                </a:lnTo>
                <a:lnTo>
                  <a:pt x="2107147" y="993334"/>
                </a:lnTo>
                <a:lnTo>
                  <a:pt x="2114550" y="946150"/>
                </a:lnTo>
                <a:lnTo>
                  <a:pt x="2114550" y="189229"/>
                </a:lnTo>
                <a:lnTo>
                  <a:pt x="2107147" y="142581"/>
                </a:lnTo>
                <a:lnTo>
                  <a:pt x="2086657" y="98401"/>
                </a:lnTo>
                <a:lnTo>
                  <a:pt x="2055653" y="59372"/>
                </a:lnTo>
                <a:lnTo>
                  <a:pt x="2016712" y="28175"/>
                </a:lnTo>
                <a:lnTo>
                  <a:pt x="1972409" y="7490"/>
                </a:lnTo>
                <a:lnTo>
                  <a:pt x="1925320" y="0"/>
                </a:lnTo>
                <a:lnTo>
                  <a:pt x="189229" y="0"/>
                </a:lnTo>
                <a:close/>
              </a:path>
            </a:pathLst>
          </a:custGeom>
          <a:ln w="25518">
            <a:solidFill>
              <a:srgbClr val="0000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802119" y="29438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0000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916669" y="40805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0000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 txBox="1"/>
          <p:nvPr/>
        </p:nvSpPr>
        <p:spPr>
          <a:xfrm>
            <a:off x="7103109" y="2964180"/>
            <a:ext cx="1539875" cy="107442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412750">
              <a:lnSpc>
                <a:spcPct val="100000"/>
              </a:lnSpc>
              <a:spcBef>
                <a:spcPts val="270"/>
              </a:spcBef>
            </a:pPr>
            <a:r>
              <a:rPr sz="1400" b="1" spc="10" dirty="0">
                <a:solidFill>
                  <a:srgbClr val="333333"/>
                </a:solidFill>
                <a:latin typeface="Arial"/>
                <a:cs typeface="Arial"/>
              </a:rPr>
              <a:t>Ц</a:t>
            </a:r>
            <a:r>
              <a:rPr sz="1400" b="1" spc="-26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400" b="1" spc="20" dirty="0">
                <a:solidFill>
                  <a:srgbClr val="333333"/>
                </a:solidFill>
                <a:latin typeface="Arial"/>
                <a:cs typeface="Arial"/>
              </a:rPr>
              <a:t>ен</a:t>
            </a:r>
            <a:r>
              <a:rPr sz="1400" b="1" spc="-27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333333"/>
                </a:solidFill>
                <a:latin typeface="Arial"/>
                <a:cs typeface="Arial"/>
              </a:rPr>
              <a:t>тры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ct val="109500"/>
              </a:lnSpc>
              <a:spcBef>
                <a:spcPts val="10"/>
              </a:spcBef>
            </a:pPr>
            <a:r>
              <a:rPr sz="1400" b="1" spc="35" dirty="0">
                <a:solidFill>
                  <a:srgbClr val="333333"/>
                </a:solidFill>
                <a:latin typeface="Arial"/>
                <a:cs typeface="Arial"/>
              </a:rPr>
              <a:t>компет</a:t>
            </a:r>
            <a:r>
              <a:rPr sz="1400" b="1" spc="-28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400" b="1" spc="20" dirty="0">
                <a:solidFill>
                  <a:srgbClr val="333333"/>
                </a:solidFill>
                <a:latin typeface="Arial"/>
                <a:cs typeface="Arial"/>
              </a:rPr>
              <a:t>ен</a:t>
            </a:r>
            <a:r>
              <a:rPr sz="1400" b="1" spc="-27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33333"/>
                </a:solidFill>
                <a:latin typeface="Arial"/>
                <a:cs typeface="Arial"/>
              </a:rPr>
              <a:t>ции</a:t>
            </a:r>
            <a:r>
              <a:rPr sz="1400" b="1" spc="18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333333"/>
                </a:solidFill>
                <a:latin typeface="Arial"/>
                <a:cs typeface="Arial"/>
              </a:rPr>
              <a:t>по  </a:t>
            </a:r>
            <a:r>
              <a:rPr sz="1400" b="1" dirty="0">
                <a:solidFill>
                  <a:srgbClr val="333333"/>
                </a:solidFill>
                <a:latin typeface="Arial"/>
                <a:cs typeface="Arial"/>
              </a:rPr>
              <a:t>E</a:t>
            </a:r>
            <a:r>
              <a:rPr sz="1400" b="1" spc="-28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33333"/>
                </a:solidFill>
                <a:latin typeface="Arial"/>
                <a:cs typeface="Arial"/>
              </a:rPr>
              <a:t>R</a:t>
            </a:r>
            <a:r>
              <a:rPr sz="1400" b="1" spc="-27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400" b="1" spc="55" dirty="0">
                <a:solidFill>
                  <a:srgbClr val="333333"/>
                </a:solidFill>
                <a:latin typeface="Arial"/>
                <a:cs typeface="Arial"/>
              </a:rPr>
              <a:t>P-</a:t>
            </a:r>
            <a:r>
              <a:rPr sz="1400" b="1" spc="-28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400" b="1" spc="35" dirty="0">
                <a:solidFill>
                  <a:srgbClr val="333333"/>
                </a:solidFill>
                <a:latin typeface="Arial"/>
                <a:cs typeface="Arial"/>
              </a:rPr>
              <a:t>реш</a:t>
            </a:r>
            <a:r>
              <a:rPr sz="1400" b="1" spc="-27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400" b="1" spc="20" dirty="0">
                <a:solidFill>
                  <a:srgbClr val="333333"/>
                </a:solidFill>
                <a:latin typeface="Arial"/>
                <a:cs typeface="Arial"/>
              </a:rPr>
              <a:t>ен</a:t>
            </a:r>
            <a:r>
              <a:rPr sz="1400" b="1" spc="-27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33333"/>
                </a:solidFill>
                <a:latin typeface="Arial"/>
                <a:cs typeface="Arial"/>
              </a:rPr>
              <a:t>иям</a:t>
            </a:r>
            <a:endParaRPr sz="1400">
              <a:latin typeface="Arial"/>
              <a:cs typeface="Arial"/>
            </a:endParaRPr>
          </a:p>
          <a:p>
            <a:pPr marL="15875" algn="ctr">
              <a:lnSpc>
                <a:spcPct val="100000"/>
              </a:lnSpc>
              <a:spcBef>
                <a:spcPts val="1040"/>
              </a:spcBef>
            </a:pPr>
            <a:r>
              <a:rPr sz="1400" spc="-170" dirty="0">
                <a:solidFill>
                  <a:srgbClr val="333333"/>
                </a:solidFill>
                <a:latin typeface="Arial Black"/>
                <a:cs typeface="Arial Black"/>
              </a:rPr>
              <a:t>Более</a:t>
            </a:r>
            <a:r>
              <a:rPr sz="1400" spc="-90" dirty="0">
                <a:solidFill>
                  <a:srgbClr val="333333"/>
                </a:solidFill>
                <a:latin typeface="Arial Black"/>
                <a:cs typeface="Arial Black"/>
              </a:rPr>
              <a:t> </a:t>
            </a:r>
            <a:r>
              <a:rPr sz="1400" spc="-165" dirty="0">
                <a:solidFill>
                  <a:srgbClr val="333333"/>
                </a:solidFill>
                <a:latin typeface="Arial Black"/>
                <a:cs typeface="Arial Black"/>
              </a:rPr>
              <a:t>400</a:t>
            </a:r>
            <a:endParaRPr sz="1400">
              <a:latin typeface="Arial Black"/>
              <a:cs typeface="Arial Black"/>
            </a:endParaRPr>
          </a:p>
        </p:txBody>
      </p:sp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22030" y="6563359"/>
            <a:ext cx="3092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CC3300"/>
                </a:solidFill>
                <a:latin typeface="Arial"/>
                <a:cs typeface="Arial"/>
              </a:rPr>
              <a:t>1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4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37310" y="144779"/>
            <a:ext cx="6668134" cy="57404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1920"/>
              </a:lnSpc>
              <a:spcBef>
                <a:spcPts val="560"/>
              </a:spcBef>
            </a:pPr>
            <a:r>
              <a:rPr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Невысокая </a:t>
            </a:r>
            <a:r>
              <a:rPr sz="2000" b="1" spc="-1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стоимость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владения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и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возможность  получения существенного экономического</a:t>
            </a:r>
            <a:r>
              <a:rPr sz="2000" b="1" spc="-35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sz="2000" b="1" spc="-15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эффекта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27380" y="961390"/>
            <a:ext cx="7278370" cy="80137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7620">
              <a:lnSpc>
                <a:spcPct val="80000"/>
              </a:lnSpc>
              <a:spcBef>
                <a:spcPts val="459"/>
              </a:spcBef>
            </a:pPr>
            <a:r>
              <a:rPr sz="15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Совокупная стоимость владения (Total </a:t>
            </a:r>
            <a:r>
              <a:rPr sz="15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Cost </a:t>
            </a:r>
            <a:r>
              <a:rPr sz="15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of Ownership </a:t>
            </a:r>
            <a:r>
              <a:rPr sz="15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- </a:t>
            </a:r>
            <a:r>
              <a:rPr sz="1500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ТСО) </a:t>
            </a:r>
            <a:r>
              <a:rPr sz="15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ERP-решениями  фирмы «1С» является наиболее конкурентоспособной на </a:t>
            </a:r>
            <a:r>
              <a:rPr sz="15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рынке</a:t>
            </a:r>
            <a:r>
              <a:rPr sz="1500" spc="9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</a:t>
            </a:r>
            <a:r>
              <a:rPr sz="15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ERP-систем.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  <a:p>
            <a:pPr marL="12700" marR="5080">
              <a:lnSpc>
                <a:spcPct val="79400"/>
              </a:lnSpc>
              <a:spcBef>
                <a:spcPts val="10"/>
              </a:spcBef>
            </a:pPr>
            <a:r>
              <a:rPr sz="15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По всем </a:t>
            </a:r>
            <a:r>
              <a:rPr sz="15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основным составляющим TCO «1С:ERP Управление предприятием </a:t>
            </a:r>
            <a:r>
              <a:rPr sz="15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2.0»  имеются </a:t>
            </a:r>
            <a:r>
              <a:rPr sz="15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резервы для экономии ИТ-бюджета</a:t>
            </a:r>
            <a:r>
              <a:rPr sz="1500" spc="2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</a:t>
            </a:r>
            <a:r>
              <a:rPr sz="15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предприятия: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7430" y="1738629"/>
            <a:ext cx="384429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sz="1400" spc="-5" dirty="0">
                <a:solidFill>
                  <a:srgbClr val="333333"/>
                </a:solidFill>
                <a:latin typeface="+mj-lt"/>
                <a:cs typeface="Arial"/>
              </a:rPr>
              <a:t>стоимость </a:t>
            </a:r>
            <a:r>
              <a:rPr sz="1400" dirty="0">
                <a:solidFill>
                  <a:srgbClr val="333333"/>
                </a:solidFill>
                <a:latin typeface="+mj-lt"/>
                <a:cs typeface="Arial"/>
              </a:rPr>
              <a:t>ПО и </a:t>
            </a:r>
            <a:r>
              <a:rPr sz="1400" spc="-5" dirty="0">
                <a:solidFill>
                  <a:srgbClr val="333333"/>
                </a:solidFill>
                <a:latin typeface="+mj-lt"/>
                <a:cs typeface="Arial"/>
              </a:rPr>
              <a:t>необходимого оборудования;  </a:t>
            </a:r>
            <a:r>
              <a:rPr sz="1400" dirty="0">
                <a:solidFill>
                  <a:srgbClr val="333333"/>
                </a:solidFill>
                <a:latin typeface="+mj-lt"/>
                <a:cs typeface="Arial"/>
              </a:rPr>
              <a:t>затраты на </a:t>
            </a:r>
            <a:r>
              <a:rPr sz="1400" spc="-5" dirty="0">
                <a:solidFill>
                  <a:srgbClr val="333333"/>
                </a:solidFill>
                <a:latin typeface="+mj-lt"/>
                <a:cs typeface="Arial"/>
              </a:rPr>
              <a:t>ИТ-персонал;</a:t>
            </a:r>
            <a:endParaRPr sz="1400" dirty="0">
              <a:latin typeface="+mj-lt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Wingdings" panose="05000000000000000000" pitchFamily="2" charset="2"/>
              <a:buChar char="§"/>
            </a:pPr>
            <a:r>
              <a:rPr sz="1400" spc="-5" dirty="0">
                <a:solidFill>
                  <a:srgbClr val="333333"/>
                </a:solidFill>
                <a:latin typeface="+mj-lt"/>
                <a:cs typeface="Arial"/>
              </a:rPr>
              <a:t>стоимость</a:t>
            </a:r>
            <a:r>
              <a:rPr sz="1400" spc="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400" spc="-5" dirty="0">
                <a:solidFill>
                  <a:srgbClr val="333333"/>
                </a:solidFill>
                <a:latin typeface="+mj-lt"/>
                <a:cs typeface="Arial"/>
              </a:rPr>
              <a:t>внедрения;</a:t>
            </a:r>
            <a:endParaRPr sz="1400" dirty="0">
              <a:latin typeface="+mj-lt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"/>
              </a:spcBef>
              <a:buFont typeface="Wingdings" panose="05000000000000000000" pitchFamily="2" charset="2"/>
              <a:buChar char="§"/>
            </a:pPr>
            <a:r>
              <a:rPr sz="1400" spc="-5" dirty="0">
                <a:solidFill>
                  <a:srgbClr val="333333"/>
                </a:solidFill>
                <a:latin typeface="+mj-lt"/>
                <a:cs typeface="Arial"/>
              </a:rPr>
              <a:t>стоимость сопровождения </a:t>
            </a:r>
            <a:r>
              <a:rPr sz="1400" dirty="0">
                <a:solidFill>
                  <a:srgbClr val="333333"/>
                </a:solidFill>
                <a:latin typeface="+mj-lt"/>
                <a:cs typeface="Arial"/>
              </a:rPr>
              <a:t>и</a:t>
            </a:r>
            <a:r>
              <a:rPr sz="1400" spc="2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400" spc="-5" dirty="0">
                <a:solidFill>
                  <a:srgbClr val="333333"/>
                </a:solidFill>
                <a:latin typeface="+mj-lt"/>
                <a:cs typeface="Arial"/>
              </a:rPr>
              <a:t>обслуживания.</a:t>
            </a:r>
            <a:endParaRPr sz="1400" dirty="0">
              <a:latin typeface="+mj-lt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7380" y="2706558"/>
            <a:ext cx="7904480" cy="428964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5080">
              <a:lnSpc>
                <a:spcPct val="79700"/>
              </a:lnSpc>
              <a:spcBef>
                <a:spcPts val="465"/>
              </a:spcBef>
            </a:pPr>
            <a:r>
              <a:rPr sz="15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При </a:t>
            </a:r>
            <a:r>
              <a:rPr sz="15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этом </a:t>
            </a:r>
            <a:r>
              <a:rPr sz="15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в </a:t>
            </a:r>
            <a:r>
              <a:rPr sz="15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результате внедрения достигается существенный экономический эффект.  </a:t>
            </a:r>
            <a:r>
              <a:rPr sz="15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По </a:t>
            </a:r>
            <a:r>
              <a:rPr sz="15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данным проектов внедрения ERP-решений «</a:t>
            </a:r>
            <a:r>
              <a:rPr sz="1500" spc="-5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1С</a:t>
            </a:r>
            <a:r>
              <a:rPr lang="ru-RU" sz="1500" spc="-5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: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3444654"/>
              </p:ext>
            </p:extLst>
          </p:nvPr>
        </p:nvGraphicFramePr>
        <p:xfrm>
          <a:off x="722630" y="3290462"/>
          <a:ext cx="6668770" cy="32102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841"/>
                <a:gridCol w="5475039"/>
                <a:gridCol w="982890"/>
              </a:tblGrid>
              <a:tr h="216422">
                <a:tc>
                  <a:txBody>
                    <a:bodyPr/>
                    <a:lstStyle/>
                    <a:p>
                      <a:pPr marL="31750">
                        <a:lnSpc>
                          <a:spcPts val="1565"/>
                        </a:lnSpc>
                      </a:pPr>
                      <a:r>
                        <a:rPr sz="1400" dirty="0">
                          <a:solidFill>
                            <a:srgbClr val="CC0000"/>
                          </a:solidFill>
                          <a:latin typeface="Symbol"/>
                          <a:cs typeface="Symbol"/>
                        </a:rPr>
                        <a:t></a:t>
                      </a:r>
                      <a:endParaRPr sz="1400" dirty="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ts val="1614"/>
                        </a:lnSpc>
                        <a:spcBef>
                          <a:spcPts val="30"/>
                        </a:spcBef>
                      </a:pP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Запасы и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производство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72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984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ts val="1500"/>
                        </a:lnSpc>
                        <a:tabLst>
                          <a:tab pos="551815" algn="l"/>
                        </a:tabLst>
                      </a:pP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Symbol"/>
                          <a:cs typeface="Symbol"/>
                        </a:rPr>
                        <a:t></a:t>
                      </a: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Снижение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объемов материальных</a:t>
                      </a:r>
                      <a:r>
                        <a:rPr sz="14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запасов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1500"/>
                        </a:lnSpc>
                      </a:pPr>
                      <a:r>
                        <a:rPr sz="1400" spc="-5" dirty="0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21%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84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ts val="1500"/>
                        </a:lnSpc>
                        <a:tabLst>
                          <a:tab pos="551815" algn="l"/>
                        </a:tabLst>
                      </a:pP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Symbol"/>
                          <a:cs typeface="Symbol"/>
                        </a:rPr>
                        <a:t></a:t>
                      </a: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Сокращение расходов 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на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материальные</a:t>
                      </a:r>
                      <a:r>
                        <a:rPr sz="1400" spc="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ресурсы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1500"/>
                        </a:lnSpc>
                      </a:pPr>
                      <a:r>
                        <a:rPr sz="1400" spc="-5" dirty="0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9%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84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ts val="1500"/>
                        </a:lnSpc>
                        <a:tabLst>
                          <a:tab pos="551815" algn="l"/>
                        </a:tabLst>
                      </a:pP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Symbol"/>
                          <a:cs typeface="Symbol"/>
                        </a:rPr>
                        <a:t></a:t>
                      </a: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Снижение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производственных</a:t>
                      </a:r>
                      <a:r>
                        <a:rPr sz="14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издержек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1500"/>
                        </a:lnSpc>
                      </a:pPr>
                      <a:r>
                        <a:rPr sz="1400" spc="-5" dirty="0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8%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84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ts val="1500"/>
                        </a:lnSpc>
                        <a:tabLst>
                          <a:tab pos="551815" algn="l"/>
                        </a:tabLst>
                      </a:pP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Symbol"/>
                          <a:cs typeface="Symbol"/>
                        </a:rPr>
                        <a:t></a:t>
                      </a: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Сокращение операционных 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и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административных</a:t>
                      </a:r>
                      <a:r>
                        <a:rPr sz="1400" spc="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расходов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1500"/>
                        </a:lnSpc>
                      </a:pPr>
                      <a:r>
                        <a:rPr sz="1400" spc="-5" dirty="0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11%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84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ts val="1505"/>
                        </a:lnSpc>
                        <a:tabLst>
                          <a:tab pos="551815" algn="l"/>
                        </a:tabLst>
                      </a:pP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Symbol"/>
                          <a:cs typeface="Symbol"/>
                        </a:rPr>
                        <a:t></a:t>
                      </a: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Снижение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себестоимости выпускаемой продукции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1505"/>
                        </a:lnSpc>
                      </a:pPr>
                      <a:r>
                        <a:rPr sz="1400" spc="-5" dirty="0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6%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39811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r>
                        <a:rPr sz="1400" dirty="0">
                          <a:solidFill>
                            <a:srgbClr val="CC0000"/>
                          </a:solidFill>
                          <a:latin typeface="Symbol"/>
                          <a:cs typeface="Symbol"/>
                        </a:rPr>
                        <a:t></a:t>
                      </a:r>
                      <a:endParaRPr sz="1400">
                        <a:latin typeface="Symbol"/>
                        <a:cs typeface="Symbol"/>
                      </a:endParaRPr>
                    </a:p>
                  </a:txBody>
                  <a:tcPr marL="0" marR="0" marT="167432" marB="0"/>
                </a:tc>
                <a:tc>
                  <a:txBody>
                    <a:bodyPr/>
                    <a:lstStyle/>
                    <a:p>
                      <a:pPr marL="101600" marR="1314450" indent="171450">
                        <a:lnSpc>
                          <a:spcPts val="1600"/>
                        </a:lnSpc>
                        <a:spcBef>
                          <a:spcPts val="10"/>
                        </a:spcBef>
                        <a:tabLst>
                          <a:tab pos="551815" algn="l"/>
                        </a:tabLst>
                      </a:pP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Symbol"/>
                          <a:cs typeface="Symbol"/>
                        </a:rPr>
                        <a:t></a:t>
                      </a: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Увеличение объема выпускаемой продукции  Оборотные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средства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240" marB="0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1570"/>
                        </a:lnSpc>
                      </a:pPr>
                      <a:r>
                        <a:rPr sz="1400" spc="-5" dirty="0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15%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39687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1400" dirty="0">
                          <a:solidFill>
                            <a:srgbClr val="CC0000"/>
                          </a:solidFill>
                          <a:latin typeface="Symbol"/>
                          <a:cs typeface="Symbol"/>
                        </a:rPr>
                        <a:t></a:t>
                      </a:r>
                      <a:endParaRPr sz="1400">
                        <a:latin typeface="Symbol"/>
                        <a:cs typeface="Symbol"/>
                      </a:endParaRPr>
                    </a:p>
                  </a:txBody>
                  <a:tcPr marL="0" marR="0" marT="166192" marB="0"/>
                </a:tc>
                <a:tc>
                  <a:txBody>
                    <a:bodyPr/>
                    <a:lstStyle/>
                    <a:p>
                      <a:pPr marL="101600" marR="1546225" indent="171450">
                        <a:lnSpc>
                          <a:spcPts val="1600"/>
                        </a:lnSpc>
                        <a:tabLst>
                          <a:tab pos="551815" algn="l"/>
                        </a:tabLst>
                      </a:pP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Symbol"/>
                          <a:cs typeface="Symbol"/>
                        </a:rPr>
                        <a:t></a:t>
                      </a: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Рост оборачиваемости складских запасов  Эффективность 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400" spc="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оперативность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1560"/>
                        </a:lnSpc>
                      </a:pPr>
                      <a:r>
                        <a:rPr sz="1400" spc="-5" dirty="0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19%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72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ts val="1495"/>
                        </a:lnSpc>
                        <a:tabLst>
                          <a:tab pos="551815" algn="l"/>
                        </a:tabLst>
                      </a:pP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Symbol"/>
                          <a:cs typeface="Symbol"/>
                        </a:rPr>
                        <a:t></a:t>
                      </a: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Сокращение сроков исполнения</a:t>
                      </a:r>
                      <a:r>
                        <a:rPr sz="1400" spc="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заказов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1495"/>
                        </a:lnSpc>
                      </a:pPr>
                      <a:r>
                        <a:rPr sz="1400" spc="-5" dirty="0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30%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39749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1400" dirty="0">
                          <a:solidFill>
                            <a:srgbClr val="CC0000"/>
                          </a:solidFill>
                          <a:latin typeface="Symbol"/>
                          <a:cs typeface="Symbol"/>
                        </a:rPr>
                        <a:t></a:t>
                      </a:r>
                      <a:endParaRPr sz="1400">
                        <a:latin typeface="Symbol"/>
                        <a:cs typeface="Symbol"/>
                      </a:endParaRPr>
                    </a:p>
                  </a:txBody>
                  <a:tcPr marL="0" marR="0" marT="166812" marB="0"/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ts val="1530"/>
                        </a:lnSpc>
                        <a:tabLst>
                          <a:tab pos="551815" algn="l"/>
                        </a:tabLst>
                      </a:pP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Symbol"/>
                          <a:cs typeface="Symbol"/>
                        </a:rPr>
                        <a:t></a:t>
                      </a: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Рост</a:t>
                      </a:r>
                      <a:r>
                        <a:rPr sz="1400" spc="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прибыли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101600">
                        <a:lnSpc>
                          <a:spcPts val="1580"/>
                        </a:lnSpc>
                      </a:pP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Трудозатраты 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400" spc="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отчетность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1565"/>
                        </a:lnSpc>
                      </a:pPr>
                      <a:r>
                        <a:rPr sz="1400" spc="-5" dirty="0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13%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84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ts val="1500"/>
                        </a:lnSpc>
                        <a:tabLst>
                          <a:tab pos="551815" algn="l"/>
                        </a:tabLst>
                      </a:pP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Symbol"/>
                          <a:cs typeface="Symbol"/>
                        </a:rPr>
                        <a:t></a:t>
                      </a: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Сокращение трудозатрат 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в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различных</a:t>
                      </a:r>
                      <a:r>
                        <a:rPr sz="1400" spc="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подразделениях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1500"/>
                        </a:lnSpc>
                      </a:pPr>
                      <a:r>
                        <a:rPr sz="1400" spc="-5" dirty="0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30%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84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ts val="1500"/>
                        </a:lnSpc>
                        <a:tabLst>
                          <a:tab pos="551815" algn="l"/>
                        </a:tabLst>
                      </a:pP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Symbol"/>
                          <a:cs typeface="Symbol"/>
                        </a:rPr>
                        <a:t></a:t>
                      </a: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Ускорение </a:t>
                      </a:r>
                      <a:r>
                        <a:rPr sz="14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получения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управленческой</a:t>
                      </a:r>
                      <a:r>
                        <a:rPr sz="1400" spc="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отчетности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1500"/>
                        </a:lnSpc>
                      </a:pPr>
                      <a:r>
                        <a:rPr sz="1400" dirty="0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в 3,3</a:t>
                      </a:r>
                      <a:r>
                        <a:rPr sz="1400" spc="-60" dirty="0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раза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59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ts val="1480"/>
                        </a:lnSpc>
                        <a:tabLst>
                          <a:tab pos="551815" algn="l"/>
                        </a:tabLst>
                      </a:pP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Symbol"/>
                          <a:cs typeface="Symbol"/>
                        </a:rPr>
                        <a:t></a:t>
                      </a:r>
                      <a:r>
                        <a:rPr sz="1600" spc="-472" baseline="12626" dirty="0">
                          <a:solidFill>
                            <a:srgbClr val="CC000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Ускорение подготовки регламентированной</a:t>
                      </a:r>
                      <a:r>
                        <a:rPr sz="1400" spc="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отчетности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1480"/>
                        </a:lnSpc>
                      </a:pPr>
                      <a:r>
                        <a:rPr sz="1400" dirty="0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в 2,8</a:t>
                      </a:r>
                      <a:r>
                        <a:rPr sz="1400" spc="-60" dirty="0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CC3300"/>
                          </a:solidFill>
                          <a:latin typeface="Arial"/>
                          <a:cs typeface="Arial"/>
                        </a:rPr>
                        <a:t>раза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595630" y="6616700"/>
            <a:ext cx="78136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333333"/>
                </a:solidFill>
                <a:latin typeface="+mj-lt"/>
                <a:cs typeface="Arial"/>
              </a:rPr>
              <a:t>*Средние значение по данным </a:t>
            </a:r>
            <a:r>
              <a:rPr sz="1200" b="1" dirty="0">
                <a:solidFill>
                  <a:srgbClr val="333333"/>
                </a:solidFill>
                <a:latin typeface="+mj-lt"/>
                <a:cs typeface="Arial"/>
              </a:rPr>
              <a:t>67 </a:t>
            </a:r>
            <a:r>
              <a:rPr sz="1200" b="1" spc="-5" dirty="0">
                <a:solidFill>
                  <a:srgbClr val="333333"/>
                </a:solidFill>
                <a:latin typeface="+mj-lt"/>
                <a:cs typeface="Arial"/>
              </a:rPr>
              <a:t>проектов </a:t>
            </a:r>
            <a:r>
              <a:rPr sz="1200" b="1" dirty="0">
                <a:solidFill>
                  <a:srgbClr val="333333"/>
                </a:solidFill>
                <a:latin typeface="+mj-lt"/>
                <a:cs typeface="Arial"/>
              </a:rPr>
              <a:t>с </a:t>
            </a:r>
            <a:r>
              <a:rPr sz="1200" b="1" spc="-5" dirty="0">
                <a:solidFill>
                  <a:srgbClr val="333333"/>
                </a:solidFill>
                <a:latin typeface="+mj-lt"/>
                <a:cs typeface="Arial"/>
              </a:rPr>
              <a:t>показателями </a:t>
            </a:r>
            <a:r>
              <a:rPr sz="1200" b="1" spc="-10" dirty="0">
                <a:solidFill>
                  <a:srgbClr val="333333"/>
                </a:solidFill>
                <a:latin typeface="+mj-lt"/>
                <a:cs typeface="Arial"/>
              </a:rPr>
              <a:t>эффективности, </a:t>
            </a:r>
            <a:r>
              <a:rPr sz="1200" b="1" spc="-5" dirty="0">
                <a:solidFill>
                  <a:srgbClr val="333333"/>
                </a:solidFill>
                <a:latin typeface="+mj-lt"/>
                <a:cs typeface="Arial"/>
              </a:rPr>
              <a:t>по состоянию </a:t>
            </a:r>
            <a:r>
              <a:rPr sz="1200" b="1" spc="-5" dirty="0" err="1">
                <a:solidFill>
                  <a:srgbClr val="333333"/>
                </a:solidFill>
                <a:latin typeface="+mj-lt"/>
                <a:cs typeface="Arial"/>
              </a:rPr>
              <a:t>на</a:t>
            </a:r>
            <a:r>
              <a:rPr sz="1200" b="1" spc="-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200" b="1" dirty="0" smtClean="0">
                <a:solidFill>
                  <a:srgbClr val="333333"/>
                </a:solidFill>
                <a:latin typeface="+mj-lt"/>
                <a:cs typeface="Arial"/>
              </a:rPr>
              <a:t>201</a:t>
            </a:r>
            <a:r>
              <a:rPr lang="ru-RU" sz="1200" b="1" dirty="0" smtClean="0">
                <a:solidFill>
                  <a:srgbClr val="333333"/>
                </a:solidFill>
                <a:latin typeface="+mj-lt"/>
                <a:cs typeface="Arial"/>
              </a:rPr>
              <a:t>7</a:t>
            </a:r>
            <a:r>
              <a:rPr sz="1200" b="1" spc="60" dirty="0" smtClean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200" b="1" spc="-5" dirty="0">
                <a:solidFill>
                  <a:srgbClr val="333333"/>
                </a:solidFill>
                <a:latin typeface="+mj-lt"/>
                <a:cs typeface="Arial"/>
              </a:rPr>
              <a:t>год</a:t>
            </a:r>
            <a:endParaRPr sz="1200" dirty="0">
              <a:latin typeface="+mj-lt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872219" y="6361429"/>
            <a:ext cx="0" cy="496570"/>
          </a:xfrm>
          <a:custGeom>
            <a:avLst/>
            <a:gdLst/>
            <a:ahLst/>
            <a:cxnLst/>
            <a:rect l="l" t="t" r="r" b="b"/>
            <a:pathLst>
              <a:path h="496570">
                <a:moveTo>
                  <a:pt x="0" y="0"/>
                </a:moveTo>
                <a:lnTo>
                  <a:pt x="0" y="496570"/>
                </a:lnTo>
              </a:path>
            </a:pathLst>
          </a:custGeom>
          <a:ln w="6469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18880" y="6361429"/>
            <a:ext cx="0" cy="496570"/>
          </a:xfrm>
          <a:custGeom>
            <a:avLst/>
            <a:gdLst/>
            <a:ahLst/>
            <a:cxnLst/>
            <a:rect l="l" t="t" r="r" b="b"/>
            <a:pathLst>
              <a:path h="496570">
                <a:moveTo>
                  <a:pt x="0" y="0"/>
                </a:moveTo>
                <a:lnTo>
                  <a:pt x="0" y="496570"/>
                </a:lnTo>
              </a:path>
            </a:pathLst>
          </a:custGeom>
          <a:ln w="12579">
            <a:solidFill>
              <a:srgbClr val="FFF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66640" y="6454140"/>
            <a:ext cx="38874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1С:ERP </a:t>
            </a:r>
            <a:r>
              <a:rPr sz="1600" b="1" spc="-1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Управление </a:t>
            </a:r>
            <a:r>
              <a:rPr sz="1600" b="1" spc="-1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предприятием</a:t>
            </a:r>
            <a:r>
              <a:rPr sz="1600" b="1" spc="-2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19200" y="2590800"/>
            <a:ext cx="7042150" cy="1402948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algn="ctr">
              <a:lnSpc>
                <a:spcPts val="3450"/>
              </a:lnSpc>
              <a:spcBef>
                <a:spcPts val="540"/>
              </a:spcBef>
            </a:pPr>
            <a:r>
              <a:rPr sz="3200" b="1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Обзор</a:t>
            </a:r>
            <a:r>
              <a:rPr sz="3200" b="1" spc="-9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3200" b="1" spc="-9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основных </a:t>
            </a:r>
            <a:r>
              <a:rPr sz="3200" b="1" spc="-5" dirty="0" err="1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функциональных</a:t>
            </a:r>
            <a:r>
              <a:rPr sz="3200" b="1" spc="-5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 </a:t>
            </a:r>
            <a:r>
              <a:rPr sz="3200" b="1" spc="-1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возможностей</a:t>
            </a:r>
            <a:endParaRPr sz="32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marL="2540" algn="ctr">
              <a:lnSpc>
                <a:spcPts val="3400"/>
              </a:lnSpc>
            </a:pPr>
            <a:r>
              <a:rPr sz="3200" b="1" spc="-1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продукта</a:t>
            </a:r>
            <a:endParaRPr sz="32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47239" y="2631440"/>
            <a:ext cx="5455920" cy="1487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99900"/>
              </a:lnSpc>
              <a:spcBef>
                <a:spcPts val="100"/>
              </a:spcBef>
            </a:pPr>
            <a:r>
              <a:rPr lang="ru-RU" sz="3200" b="1" spc="-1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sz="3200" b="1" spc="-1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</a:t>
            </a:r>
            <a:r>
              <a:rPr sz="3200" b="1" spc="-1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3200" b="1" spc="-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 показателей</a:t>
            </a:r>
            <a:r>
              <a:rPr sz="3200" b="1" spc="-4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1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 </a:t>
            </a:r>
            <a:r>
              <a:rPr sz="3200" b="1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22690" y="5303520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0"/>
                </a:moveTo>
                <a:lnTo>
                  <a:pt x="0" y="1554479"/>
                </a:lnTo>
              </a:path>
            </a:pathLst>
          </a:custGeom>
          <a:ln w="6469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31580" y="5303520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0"/>
                </a:moveTo>
                <a:lnTo>
                  <a:pt x="0" y="1554479"/>
                </a:lnTo>
              </a:path>
            </a:pathLst>
          </a:custGeom>
          <a:ln w="12579">
            <a:solidFill>
              <a:srgbClr val="FFF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49040" y="5716270"/>
            <a:ext cx="5025390" cy="99695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R="67945" algn="r">
              <a:lnSpc>
                <a:spcPct val="100000"/>
              </a:lnSpc>
              <a:spcBef>
                <a:spcPts val="620"/>
              </a:spcBef>
            </a:pPr>
            <a:r>
              <a:rPr sz="16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1С:ERP </a:t>
            </a:r>
            <a:r>
              <a:rPr sz="1600" b="1" spc="-1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Управление предприятием</a:t>
            </a:r>
            <a:r>
              <a:rPr sz="1600" b="1" spc="-1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2.0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marR="8890" algn="r">
              <a:lnSpc>
                <a:spcPts val="2280"/>
              </a:lnSpc>
              <a:spcBef>
                <a:spcPts val="65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Обзор функциональных</a:t>
            </a:r>
            <a:r>
              <a:rPr sz="2000" b="1" spc="-4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возможностей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marR="5080" algn="r">
              <a:lnSpc>
                <a:spcPts val="2280"/>
              </a:lnSpc>
            </a:pP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пр</a:t>
            </a:r>
            <a:r>
              <a:rPr sz="2000" b="1" spc="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д</a:t>
            </a:r>
            <a:r>
              <a:rPr sz="2000" b="1" spc="-3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у</a:t>
            </a:r>
            <a:r>
              <a:rPr sz="2000" b="1" spc="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к</a:t>
            </a:r>
            <a:r>
              <a:rPr sz="2000" b="1" spc="-3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37310" y="175259"/>
            <a:ext cx="7113270" cy="519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45"/>
              </a:lnSpc>
              <a:spcBef>
                <a:spcPts val="100"/>
              </a:spcBef>
            </a:pPr>
            <a:r>
              <a:rPr sz="1800" b="1" spc="-5" dirty="0">
                <a:solidFill>
                  <a:schemeClr val="accent1">
                    <a:lumMod val="50000"/>
                  </a:schemeClr>
                </a:solidFill>
              </a:rPr>
              <a:t>1С:ERP Управление </a:t>
            </a:r>
            <a:r>
              <a:rPr sz="1800" b="1" spc="-10" dirty="0">
                <a:solidFill>
                  <a:schemeClr val="accent1">
                    <a:lumMod val="50000"/>
                  </a:schemeClr>
                </a:solidFill>
              </a:rPr>
              <a:t>предприятием</a:t>
            </a:r>
            <a:r>
              <a:rPr sz="1800" b="1" spc="-2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1800" b="1" spc="-5" dirty="0">
                <a:solidFill>
                  <a:schemeClr val="accent1">
                    <a:lumMod val="50000"/>
                  </a:schemeClr>
                </a:solidFill>
              </a:rPr>
              <a:t>2.0</a:t>
            </a:r>
            <a:endParaRPr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2700">
              <a:lnSpc>
                <a:spcPts val="1945"/>
              </a:lnSpc>
            </a:pPr>
            <a:r>
              <a:rPr sz="1800" b="1" spc="-5" dirty="0">
                <a:solidFill>
                  <a:schemeClr val="accent1">
                    <a:lumMod val="50000"/>
                  </a:schemeClr>
                </a:solidFill>
              </a:rPr>
              <a:t>Мониторинг </a:t>
            </a:r>
            <a:r>
              <a:rPr sz="1800" b="1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sz="1800" b="1" spc="-5" dirty="0">
                <a:solidFill>
                  <a:schemeClr val="accent1">
                    <a:lumMod val="50000"/>
                  </a:schemeClr>
                </a:solidFill>
              </a:rPr>
              <a:t>анализ </a:t>
            </a:r>
            <a:r>
              <a:rPr sz="1800" b="1" spc="-10" dirty="0">
                <a:solidFill>
                  <a:schemeClr val="accent1">
                    <a:lumMod val="50000"/>
                  </a:schemeClr>
                </a:solidFill>
              </a:rPr>
              <a:t>показателей деятельности</a:t>
            </a:r>
            <a:r>
              <a:rPr sz="1800" b="1" spc="1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1800" b="1" spc="-10" dirty="0">
                <a:solidFill>
                  <a:schemeClr val="accent1">
                    <a:lumMod val="50000"/>
                  </a:schemeClr>
                </a:solidFill>
              </a:rPr>
              <a:t>предприятия</a:t>
            </a:r>
            <a:endParaRPr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17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99720" y="104648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9720" y="1492249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9720" y="1938019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9720" y="238506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2619" y="1005840"/>
            <a:ext cx="7810500" cy="163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Построение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иерархической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модели целей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целевых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показателей</a:t>
            </a:r>
            <a:endParaRPr sz="1800" dirty="0">
              <a:latin typeface="+mj-lt"/>
              <a:cs typeface="Arial"/>
            </a:endParaRPr>
          </a:p>
          <a:p>
            <a:pPr marL="12700" marR="5080">
              <a:lnSpc>
                <a:spcPct val="162500"/>
              </a:lnSpc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Создание различных вариантов показателей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с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возможностью сравнения 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Мониторинг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целевых показателей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с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расшифровками исходных данных  Расширенный анализ финансовых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результатов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по</a:t>
            </a:r>
            <a:r>
              <a:rPr sz="1800" spc="1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направлениям</a:t>
            </a:r>
            <a:endParaRPr sz="1800" dirty="0">
              <a:latin typeface="+mj-lt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2619" y="2589529"/>
            <a:ext cx="1493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деятельности</a:t>
            </a:r>
            <a:endParaRPr sz="1800">
              <a:latin typeface="+mj-lt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49600" y="2768600"/>
            <a:ext cx="5256530" cy="3721100"/>
          </a:xfrm>
          <a:custGeom>
            <a:avLst/>
            <a:gdLst/>
            <a:ahLst/>
            <a:cxnLst/>
            <a:rect l="l" t="t" r="r" b="b"/>
            <a:pathLst>
              <a:path w="5256530" h="3721100">
                <a:moveTo>
                  <a:pt x="0" y="0"/>
                </a:moveTo>
                <a:lnTo>
                  <a:pt x="5256530" y="0"/>
                </a:lnTo>
                <a:lnTo>
                  <a:pt x="5256530" y="3721100"/>
                </a:lnTo>
                <a:lnTo>
                  <a:pt x="0" y="3721100"/>
                </a:lnTo>
                <a:lnTo>
                  <a:pt x="0" y="0"/>
                </a:lnTo>
                <a:close/>
              </a:path>
            </a:pathLst>
          </a:custGeom>
          <a:ln w="3809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68650" y="2787650"/>
            <a:ext cx="5218430" cy="368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27659" y="313436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0559" y="3093720"/>
            <a:ext cx="2040255" cy="104013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15"/>
              </a:spcBef>
            </a:pP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Многообразие 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графических</a:t>
            </a:r>
            <a:r>
              <a:rPr sz="1800" spc="-8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форм 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аналитических  отчетов</a:t>
            </a:r>
            <a:endParaRPr sz="1800">
              <a:latin typeface="+mj-lt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7659" y="432054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0559" y="4279900"/>
            <a:ext cx="2261870" cy="775212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Доступ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с</a:t>
            </a:r>
            <a:r>
              <a:rPr sz="1800" spc="-8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мобильного  устройства  (планшет,  смартфон)</a:t>
            </a:r>
            <a:endParaRPr sz="1800">
              <a:latin typeface="+mj-lt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37310" y="175259"/>
            <a:ext cx="7113270" cy="519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45"/>
              </a:lnSpc>
              <a:spcBef>
                <a:spcPts val="100"/>
              </a:spcBef>
            </a:pPr>
            <a:r>
              <a:rPr sz="18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1С:ERP Управление </a:t>
            </a:r>
            <a:r>
              <a:rPr sz="1800" b="1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предприятием</a:t>
            </a:r>
            <a:r>
              <a:rPr sz="1800" b="1" spc="-2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</a:t>
            </a:r>
            <a:r>
              <a:rPr sz="18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2.0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  <a:p>
            <a:pPr marL="12700">
              <a:lnSpc>
                <a:spcPts val="1945"/>
              </a:lnSpc>
            </a:pPr>
            <a:r>
              <a:rPr sz="18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Мониторинг </a:t>
            </a:r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и </a:t>
            </a:r>
            <a:r>
              <a:rPr sz="18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анализ </a:t>
            </a:r>
            <a:r>
              <a:rPr sz="1800" b="1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показателей деятельности</a:t>
            </a:r>
            <a:r>
              <a:rPr sz="1800" b="1" spc="1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</a:t>
            </a:r>
            <a:r>
              <a:rPr sz="1800" b="1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предприятия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4340" y="1624330"/>
            <a:ext cx="5416550" cy="41833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54803" y="1205003"/>
            <a:ext cx="2871923" cy="5052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18</a:t>
            </a:fld>
            <a:endParaRPr dirty="0"/>
          </a:p>
        </p:txBody>
      </p:sp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37310" y="175259"/>
            <a:ext cx="7113270" cy="519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45"/>
              </a:lnSpc>
              <a:spcBef>
                <a:spcPts val="100"/>
              </a:spcBef>
            </a:pPr>
            <a:r>
              <a:rPr sz="1800" b="1" spc="-5" dirty="0">
                <a:solidFill>
                  <a:schemeClr val="accent1">
                    <a:lumMod val="50000"/>
                  </a:schemeClr>
                </a:solidFill>
              </a:rPr>
              <a:t>1С:ERP Управление </a:t>
            </a:r>
            <a:r>
              <a:rPr sz="1800" b="1" spc="-10" dirty="0" err="1">
                <a:solidFill>
                  <a:schemeClr val="accent1">
                    <a:lumMod val="50000"/>
                  </a:schemeClr>
                </a:solidFill>
              </a:rPr>
              <a:t>предприятием</a:t>
            </a:r>
            <a:r>
              <a:rPr sz="1800" b="1" spc="-2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2700">
              <a:lnSpc>
                <a:spcPts val="1945"/>
              </a:lnSpc>
            </a:pPr>
            <a:r>
              <a:rPr sz="1800" b="1" spc="-5" dirty="0">
                <a:solidFill>
                  <a:schemeClr val="accent1">
                    <a:lumMod val="50000"/>
                  </a:schemeClr>
                </a:solidFill>
              </a:rPr>
              <a:t>Мониторинг </a:t>
            </a:r>
            <a:r>
              <a:rPr sz="1800" b="1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sz="1800" b="1" spc="-5" dirty="0">
                <a:solidFill>
                  <a:schemeClr val="accent1">
                    <a:lumMod val="50000"/>
                  </a:schemeClr>
                </a:solidFill>
              </a:rPr>
              <a:t>анализ </a:t>
            </a:r>
            <a:r>
              <a:rPr sz="1800" b="1" spc="-10" dirty="0">
                <a:solidFill>
                  <a:schemeClr val="accent1">
                    <a:lumMod val="50000"/>
                  </a:schemeClr>
                </a:solidFill>
              </a:rPr>
              <a:t>показателей деятельности</a:t>
            </a:r>
            <a:r>
              <a:rPr sz="1800" b="1" spc="1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1800" b="1" spc="-10" dirty="0">
                <a:solidFill>
                  <a:schemeClr val="accent1">
                    <a:lumMod val="50000"/>
                  </a:schemeClr>
                </a:solidFill>
              </a:rPr>
              <a:t>предприятия</a:t>
            </a:r>
            <a:endParaRPr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19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41629" y="1506219"/>
            <a:ext cx="124460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4530" y="1468120"/>
            <a:ext cx="3418204" cy="98425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ts val="1830"/>
              </a:lnSpc>
              <a:spcBef>
                <a:spcPts val="335"/>
              </a:spcBef>
            </a:pP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Оперативно оценивать ключевые  показатели</a:t>
            </a:r>
            <a:r>
              <a:rPr sz="1700" spc="-2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деятельности,</a:t>
            </a:r>
            <a:endParaRPr sz="1700">
              <a:latin typeface="+mj-lt"/>
              <a:cs typeface="Arial"/>
            </a:endParaRPr>
          </a:p>
          <a:p>
            <a:pPr marL="12700" marR="116839" indent="59690">
              <a:lnSpc>
                <a:spcPts val="1839"/>
              </a:lnSpc>
            </a:pPr>
            <a:r>
              <a:rPr sz="1700" b="1" spc="-5" dirty="0">
                <a:solidFill>
                  <a:srgbClr val="333333"/>
                </a:solidFill>
                <a:latin typeface="+mj-lt"/>
                <a:cs typeface="Arial"/>
              </a:rPr>
              <a:t>«охватить весь </a:t>
            </a:r>
            <a:r>
              <a:rPr sz="1700" b="1" dirty="0">
                <a:solidFill>
                  <a:srgbClr val="333333"/>
                </a:solidFill>
                <a:latin typeface="+mj-lt"/>
                <a:cs typeface="Arial"/>
              </a:rPr>
              <a:t>бизнес</a:t>
            </a:r>
            <a:r>
              <a:rPr sz="1700" b="1" spc="-9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700" b="1" dirty="0">
                <a:solidFill>
                  <a:srgbClr val="333333"/>
                </a:solidFill>
                <a:latin typeface="+mj-lt"/>
                <a:cs typeface="Arial"/>
              </a:rPr>
              <a:t>одним  </a:t>
            </a:r>
            <a:r>
              <a:rPr sz="1700" b="1" spc="-5" dirty="0">
                <a:solidFill>
                  <a:srgbClr val="333333"/>
                </a:solidFill>
                <a:latin typeface="+mj-lt"/>
                <a:cs typeface="Arial"/>
              </a:rPr>
              <a:t>взглядом»</a:t>
            </a:r>
            <a:endParaRPr sz="1700">
              <a:latin typeface="+mj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1629" y="2627630"/>
            <a:ext cx="124460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4530" y="2589529"/>
            <a:ext cx="3863975" cy="510011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05"/>
              </a:spcBef>
            </a:pP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Своевременно выявлять отклонения  </a:t>
            </a:r>
            <a:r>
              <a:rPr sz="1700" dirty="0">
                <a:solidFill>
                  <a:srgbClr val="333333"/>
                </a:solidFill>
                <a:latin typeface="+mj-lt"/>
                <a:cs typeface="Arial"/>
              </a:rPr>
              <a:t>от </a:t>
            </a: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плана, негативную </a:t>
            </a:r>
            <a:r>
              <a:rPr sz="1700" spc="-10" dirty="0">
                <a:solidFill>
                  <a:srgbClr val="333333"/>
                </a:solidFill>
                <a:latin typeface="+mj-lt"/>
                <a:cs typeface="Arial"/>
              </a:rPr>
              <a:t>динамику, </a:t>
            </a: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точки  </a:t>
            </a:r>
            <a:r>
              <a:rPr sz="1700" dirty="0">
                <a:solidFill>
                  <a:srgbClr val="333333"/>
                </a:solidFill>
                <a:latin typeface="+mj-lt"/>
                <a:cs typeface="Arial"/>
              </a:rPr>
              <a:t>роста</a:t>
            </a:r>
            <a:endParaRPr sz="1700">
              <a:latin typeface="+mj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1629" y="3515359"/>
            <a:ext cx="124460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4530" y="3477259"/>
            <a:ext cx="3190875" cy="75057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05"/>
              </a:spcBef>
            </a:pP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Расшифровывать показатели </a:t>
            </a:r>
            <a:r>
              <a:rPr sz="1700" dirty="0">
                <a:solidFill>
                  <a:srgbClr val="333333"/>
                </a:solidFill>
                <a:latin typeface="+mj-lt"/>
                <a:cs typeface="Arial"/>
              </a:rPr>
              <a:t>с  </a:t>
            </a: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детализацией </a:t>
            </a:r>
            <a:r>
              <a:rPr sz="1700" dirty="0">
                <a:solidFill>
                  <a:srgbClr val="333333"/>
                </a:solidFill>
                <a:latin typeface="+mj-lt"/>
                <a:cs typeface="Arial"/>
              </a:rPr>
              <a:t>до </a:t>
            </a: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отдельных  хозяйственных</a:t>
            </a:r>
            <a:r>
              <a:rPr sz="1700" spc="-2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операций</a:t>
            </a:r>
            <a:endParaRPr sz="1700">
              <a:latin typeface="+mj-lt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1629" y="4404359"/>
            <a:ext cx="124460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4530" y="4364990"/>
            <a:ext cx="3795395" cy="1686616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ct val="90100"/>
              </a:lnSpc>
              <a:spcBef>
                <a:spcPts val="300"/>
              </a:spcBef>
            </a:pP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Обеспечивает единый подход </a:t>
            </a:r>
            <a:r>
              <a:rPr sz="1700" dirty="0">
                <a:solidFill>
                  <a:srgbClr val="333333"/>
                </a:solidFill>
                <a:latin typeface="+mj-lt"/>
                <a:cs typeface="Arial"/>
              </a:rPr>
              <a:t>к  </a:t>
            </a: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оценке финансовых результатов  фактической деятельности  предприятия </a:t>
            </a:r>
            <a:r>
              <a:rPr sz="1700" b="1" spc="-5" dirty="0">
                <a:solidFill>
                  <a:srgbClr val="333333"/>
                </a:solidFill>
                <a:latin typeface="+mj-lt"/>
                <a:cs typeface="Arial"/>
              </a:rPr>
              <a:t>(«взгляд </a:t>
            </a:r>
            <a:r>
              <a:rPr sz="1700" b="1" dirty="0">
                <a:solidFill>
                  <a:srgbClr val="333333"/>
                </a:solidFill>
                <a:latin typeface="+mj-lt"/>
                <a:cs typeface="Arial"/>
              </a:rPr>
              <a:t>в </a:t>
            </a:r>
            <a:r>
              <a:rPr sz="1700" b="1" spc="-5" dirty="0">
                <a:solidFill>
                  <a:srgbClr val="333333"/>
                </a:solidFill>
                <a:latin typeface="+mj-lt"/>
                <a:cs typeface="Arial"/>
              </a:rPr>
              <a:t>прошлое»)  </a:t>
            </a:r>
            <a:r>
              <a:rPr sz="1700" b="1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700" spc="-5" dirty="0">
                <a:solidFill>
                  <a:srgbClr val="333333"/>
                </a:solidFill>
                <a:latin typeface="+mj-lt"/>
                <a:cs typeface="Arial"/>
              </a:rPr>
              <a:t>анализу эффективности  принимаемых решений на основании  запланированных данных </a:t>
            </a:r>
            <a:r>
              <a:rPr sz="1700" b="1" spc="-5" dirty="0">
                <a:solidFill>
                  <a:srgbClr val="333333"/>
                </a:solidFill>
                <a:latin typeface="+mj-lt"/>
                <a:cs typeface="Arial"/>
              </a:rPr>
              <a:t>(«оценка  </a:t>
            </a:r>
            <a:r>
              <a:rPr sz="1700" b="1" spc="-10" dirty="0">
                <a:solidFill>
                  <a:srgbClr val="333333"/>
                </a:solidFill>
                <a:latin typeface="+mj-lt"/>
                <a:cs typeface="Arial"/>
              </a:rPr>
              <a:t>будущего»).</a:t>
            </a:r>
            <a:endParaRPr sz="1700">
              <a:latin typeface="+mj-lt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9559" y="1042670"/>
            <a:ext cx="4700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Возможности 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для </a:t>
            </a:r>
            <a:r>
              <a:rPr sz="1800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руководителей</a:t>
            </a:r>
            <a:r>
              <a:rPr sz="1800" spc="-2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</a:t>
            </a:r>
            <a:r>
              <a:rPr sz="18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компании: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66920" y="2142489"/>
            <a:ext cx="4309110" cy="3313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63000" y="6563359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40460" y="259079"/>
            <a:ext cx="40106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/>
              <a:t>Фирма </a:t>
            </a:r>
            <a:r>
              <a:rPr sz="2000" b="1" dirty="0"/>
              <a:t>«1С», </a:t>
            </a:r>
            <a:r>
              <a:rPr sz="2000" b="1" spc="-5" dirty="0"/>
              <a:t>основана </a:t>
            </a:r>
            <a:r>
              <a:rPr sz="2000" b="1" dirty="0"/>
              <a:t>в 1991</a:t>
            </a:r>
            <a:r>
              <a:rPr sz="2000" b="1" spc="-55" dirty="0"/>
              <a:t> </a:t>
            </a:r>
            <a:r>
              <a:rPr sz="2000" b="1" dirty="0"/>
              <a:t>г.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3690" y="1075690"/>
            <a:ext cx="3985260" cy="493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Направления </a:t>
            </a:r>
            <a:r>
              <a:rPr sz="1800" b="1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деятельности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 dirty="0">
              <a:latin typeface="+mj-lt"/>
              <a:cs typeface="Times New Roman"/>
            </a:endParaRPr>
          </a:p>
          <a:p>
            <a:pPr marL="148590" marR="367665" indent="-132080">
              <a:lnSpc>
                <a:spcPts val="1720"/>
              </a:lnSpc>
              <a:buClr>
                <a:srgbClr val="CC0000"/>
              </a:buClr>
              <a:buSzPct val="59375"/>
              <a:buFont typeface="Symbol"/>
              <a:buChar char=""/>
              <a:tabLst>
                <a:tab pos="148590" algn="l"/>
              </a:tabLst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Разработка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издание программ</a:t>
            </a:r>
            <a:r>
              <a:rPr sz="1600" spc="-10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для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автоматизации</a:t>
            </a:r>
            <a:r>
              <a:rPr sz="1600" spc="-2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организаций</a:t>
            </a:r>
            <a:endParaRPr sz="1600" dirty="0">
              <a:latin typeface="+mj-lt"/>
              <a:cs typeface="Arial"/>
            </a:endParaRPr>
          </a:p>
          <a:p>
            <a:pPr marL="148590" marR="367665" indent="-132080">
              <a:lnSpc>
                <a:spcPts val="1730"/>
              </a:lnSpc>
              <a:spcBef>
                <a:spcPts val="1190"/>
              </a:spcBef>
              <a:buClr>
                <a:srgbClr val="CC0000"/>
              </a:buClr>
              <a:buSzPct val="59375"/>
              <a:buFont typeface="Symbol"/>
              <a:buChar char=""/>
              <a:tabLst>
                <a:tab pos="148590" algn="l"/>
              </a:tabLst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Разработка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издание программ</a:t>
            </a:r>
            <a:r>
              <a:rPr sz="1600" spc="-10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для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отдыха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</a:t>
            </a:r>
            <a:r>
              <a:rPr sz="1600" spc="-2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обучения</a:t>
            </a:r>
            <a:endParaRPr sz="1600" dirty="0">
              <a:latin typeface="+mj-lt"/>
              <a:cs typeface="Arial"/>
            </a:endParaRPr>
          </a:p>
          <a:p>
            <a:pPr marL="148590" marR="109220" indent="-132080">
              <a:lnSpc>
                <a:spcPts val="1730"/>
              </a:lnSpc>
              <a:spcBef>
                <a:spcPts val="1180"/>
              </a:spcBef>
              <a:buClr>
                <a:srgbClr val="CC0000"/>
              </a:buClr>
              <a:buSzPct val="59375"/>
              <a:buFont typeface="Symbol"/>
              <a:buChar char=""/>
              <a:tabLst>
                <a:tab pos="148590" algn="l"/>
              </a:tabLst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Дистрибьюция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программных продуктов  ведущих</a:t>
            </a:r>
            <a:r>
              <a:rPr sz="1600" spc="-1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фирм</a:t>
            </a:r>
            <a:endParaRPr sz="1600" dirty="0">
              <a:latin typeface="+mj-lt"/>
              <a:cs typeface="Arial"/>
            </a:endParaRPr>
          </a:p>
          <a:p>
            <a:pPr marL="148590" marR="247015" indent="-132080">
              <a:lnSpc>
                <a:spcPct val="89800"/>
              </a:lnSpc>
              <a:spcBef>
                <a:spcPts val="1170"/>
              </a:spcBef>
              <a:buClr>
                <a:srgbClr val="CC0000"/>
              </a:buClr>
              <a:buSzPct val="59375"/>
              <a:buFont typeface="Symbol"/>
              <a:buChar char=""/>
              <a:tabLst>
                <a:tab pos="148590" algn="l"/>
              </a:tabLst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Ведение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крупных федеральных,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региональных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отраслевых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проектов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по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автоматизации</a:t>
            </a:r>
            <a:endParaRPr sz="1600" dirty="0">
              <a:latin typeface="+mj-lt"/>
              <a:cs typeface="Arial"/>
            </a:endParaRPr>
          </a:p>
          <a:p>
            <a:pPr marL="26670">
              <a:lnSpc>
                <a:spcPct val="100000"/>
              </a:lnSpc>
              <a:spcBef>
                <a:spcPts val="1370"/>
              </a:spcBef>
            </a:pPr>
            <a:r>
              <a:rPr sz="18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Ключи </a:t>
            </a:r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к</a:t>
            </a:r>
            <a:r>
              <a:rPr sz="18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</a:t>
            </a:r>
            <a:r>
              <a:rPr sz="1800" b="1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успеху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  <a:p>
            <a:pPr marL="165100" marR="5080" indent="-130810">
              <a:lnSpc>
                <a:spcPts val="1720"/>
              </a:lnSpc>
              <a:spcBef>
                <a:spcPts val="1445"/>
              </a:spcBef>
              <a:buClr>
                <a:srgbClr val="CC3300"/>
              </a:buClr>
              <a:buFont typeface="Symbol"/>
              <a:buChar char=""/>
              <a:tabLst>
                <a:tab pos="165100" algn="l"/>
              </a:tabLst>
            </a:pPr>
            <a:r>
              <a:rPr sz="1600" i="1" spc="-10" dirty="0">
                <a:solidFill>
                  <a:srgbClr val="282828"/>
                </a:solidFill>
                <a:latin typeface="+mj-lt"/>
                <a:cs typeface="Arial"/>
              </a:rPr>
              <a:t>Индустриальный </a:t>
            </a:r>
            <a:r>
              <a:rPr sz="1600" i="1" spc="-5" dirty="0">
                <a:solidFill>
                  <a:srgbClr val="282828"/>
                </a:solidFill>
                <a:latin typeface="+mj-lt"/>
                <a:cs typeface="Arial"/>
              </a:rPr>
              <a:t>подход </a:t>
            </a:r>
            <a:r>
              <a:rPr sz="1600" i="1" dirty="0">
                <a:solidFill>
                  <a:srgbClr val="282828"/>
                </a:solidFill>
                <a:latin typeface="+mj-lt"/>
                <a:cs typeface="Arial"/>
              </a:rPr>
              <a:t>к </a:t>
            </a:r>
            <a:r>
              <a:rPr sz="1600" i="1" spc="-5" dirty="0">
                <a:solidFill>
                  <a:srgbClr val="282828"/>
                </a:solidFill>
                <a:latin typeface="+mj-lt"/>
                <a:cs typeface="Arial"/>
              </a:rPr>
              <a:t>разработке,  </a:t>
            </a:r>
            <a:r>
              <a:rPr sz="1600" i="1" spc="-10" dirty="0">
                <a:solidFill>
                  <a:srgbClr val="282828"/>
                </a:solidFill>
                <a:latin typeface="+mj-lt"/>
                <a:cs typeface="Arial"/>
              </a:rPr>
              <a:t>тиражированию, </a:t>
            </a:r>
            <a:r>
              <a:rPr sz="1600" i="1" spc="-5" dirty="0">
                <a:solidFill>
                  <a:srgbClr val="282828"/>
                </a:solidFill>
                <a:latin typeface="+mj-lt"/>
                <a:cs typeface="Arial"/>
              </a:rPr>
              <a:t>продаже, поддержке  программ</a:t>
            </a:r>
            <a:endParaRPr sz="1600" dirty="0">
              <a:latin typeface="+mj-lt"/>
              <a:cs typeface="Arial"/>
            </a:endParaRPr>
          </a:p>
          <a:p>
            <a:pPr marL="165100" marR="186055" indent="-130810">
              <a:lnSpc>
                <a:spcPts val="1720"/>
              </a:lnSpc>
              <a:spcBef>
                <a:spcPts val="210"/>
              </a:spcBef>
              <a:buClr>
                <a:srgbClr val="CC3300"/>
              </a:buClr>
              <a:buFont typeface="Symbol"/>
              <a:buChar char=""/>
              <a:tabLst>
                <a:tab pos="165100" algn="l"/>
              </a:tabLst>
            </a:pPr>
            <a:r>
              <a:rPr sz="1600" i="1" spc="-10" dirty="0">
                <a:solidFill>
                  <a:srgbClr val="282828"/>
                </a:solidFill>
                <a:latin typeface="+mj-lt"/>
                <a:cs typeface="Arial"/>
              </a:rPr>
              <a:t>Соответствие программных  </a:t>
            </a:r>
            <a:r>
              <a:rPr sz="1600" i="1" spc="-5" dirty="0">
                <a:solidFill>
                  <a:srgbClr val="282828"/>
                </a:solidFill>
                <a:latin typeface="+mj-lt"/>
                <a:cs typeface="Arial"/>
              </a:rPr>
              <a:t>продуктов </a:t>
            </a:r>
            <a:r>
              <a:rPr sz="1600" i="1" dirty="0">
                <a:solidFill>
                  <a:srgbClr val="282828"/>
                </a:solidFill>
                <a:latin typeface="+mj-lt"/>
                <a:cs typeface="Arial"/>
              </a:rPr>
              <a:t>и </a:t>
            </a:r>
            <a:r>
              <a:rPr sz="1600" i="1" spc="-10" dirty="0">
                <a:solidFill>
                  <a:srgbClr val="282828"/>
                </a:solidFill>
                <a:latin typeface="+mj-lt"/>
                <a:cs typeface="Arial"/>
              </a:rPr>
              <a:t>партнерской </a:t>
            </a:r>
            <a:r>
              <a:rPr sz="1600" i="1" spc="-5" dirty="0">
                <a:solidFill>
                  <a:srgbClr val="282828"/>
                </a:solidFill>
                <a:latin typeface="+mj-lt"/>
                <a:cs typeface="Arial"/>
              </a:rPr>
              <a:t>сети по их  </a:t>
            </a:r>
            <a:r>
              <a:rPr sz="1600" i="1" spc="-10" dirty="0">
                <a:solidFill>
                  <a:srgbClr val="282828"/>
                </a:solidFill>
                <a:latin typeface="+mj-lt"/>
                <a:cs typeface="Arial"/>
              </a:rPr>
              <a:t>распространению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40579" y="1400810"/>
            <a:ext cx="3886200" cy="44843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97379" y="2720436"/>
            <a:ext cx="656082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spc="-5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sz="3200" b="1" spc="-5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</a:t>
            </a:r>
            <a:r>
              <a:rPr sz="3200" b="1" spc="-25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производством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22690" y="5303520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0"/>
                </a:moveTo>
                <a:lnTo>
                  <a:pt x="0" y="1554479"/>
                </a:lnTo>
              </a:path>
            </a:pathLst>
          </a:custGeom>
          <a:ln w="6469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31580" y="5303520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0"/>
                </a:moveTo>
                <a:lnTo>
                  <a:pt x="0" y="1554479"/>
                </a:lnTo>
              </a:path>
            </a:pathLst>
          </a:custGeom>
          <a:ln w="12579">
            <a:solidFill>
              <a:srgbClr val="FFF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49040" y="5716270"/>
            <a:ext cx="5025390" cy="99695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R="67945" algn="r">
              <a:lnSpc>
                <a:spcPct val="100000"/>
              </a:lnSpc>
              <a:spcBef>
                <a:spcPts val="620"/>
              </a:spcBef>
            </a:pPr>
            <a:r>
              <a:rPr sz="16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1С:ERP </a:t>
            </a:r>
            <a:r>
              <a:rPr sz="1600" b="1" spc="-1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Управление </a:t>
            </a:r>
            <a:r>
              <a:rPr sz="1600" b="1" spc="-1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предприятием</a:t>
            </a:r>
            <a:r>
              <a:rPr sz="1600" b="1" spc="-1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marR="8890" algn="r">
              <a:lnSpc>
                <a:spcPts val="2280"/>
              </a:lnSpc>
              <a:spcBef>
                <a:spcPts val="65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Обзор функциональных</a:t>
            </a:r>
            <a:r>
              <a:rPr sz="2000" b="1" spc="-4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возможностей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marR="5080" algn="r">
              <a:lnSpc>
                <a:spcPts val="2280"/>
              </a:lnSpc>
            </a:pP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пр</a:t>
            </a:r>
            <a:r>
              <a:rPr sz="2000" b="1" spc="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д</a:t>
            </a:r>
            <a:r>
              <a:rPr sz="2000" b="1" spc="-3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у</a:t>
            </a:r>
            <a:r>
              <a:rPr sz="2000" b="1" spc="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к</a:t>
            </a:r>
            <a:r>
              <a:rPr sz="2000" b="1" spc="-3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2100" y="120395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2100" y="160020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100" y="243458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100" y="348742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100" y="410210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493649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2100" y="555117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" y="616712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3730" y="1167129"/>
            <a:ext cx="3192145" cy="523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Визуализация структуры</a:t>
            </a:r>
            <a:r>
              <a:rPr sz="1600" spc="-2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изделия</a:t>
            </a:r>
            <a:endParaRPr sz="1600" dirty="0">
              <a:latin typeface="+mj-lt"/>
              <a:cs typeface="Arial"/>
            </a:endParaRPr>
          </a:p>
          <a:p>
            <a:pPr marL="12700" marR="15240">
              <a:lnSpc>
                <a:spcPct val="89800"/>
              </a:lnSpc>
              <a:spcBef>
                <a:spcPts val="1395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Описание производственных  процессов изготовления изделий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(ресурсные</a:t>
            </a:r>
            <a:r>
              <a:rPr sz="1600" spc="-1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спецификации)</a:t>
            </a:r>
            <a:endParaRPr sz="1600" dirty="0">
              <a:latin typeface="+mj-lt"/>
              <a:cs typeface="Arial"/>
            </a:endParaRPr>
          </a:p>
          <a:p>
            <a:pPr marL="12700" marR="645160">
              <a:lnSpc>
                <a:spcPct val="89800"/>
              </a:lnSpc>
              <a:spcBef>
                <a:spcPts val="1395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Управление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детализацией  описания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требуемых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для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производства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ресурсов  (маршрутные</a:t>
            </a:r>
            <a:r>
              <a:rPr sz="1600" spc="-2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карты)</a:t>
            </a:r>
            <a:endParaRPr sz="1600" dirty="0">
              <a:latin typeface="+mj-lt"/>
              <a:cs typeface="Arial"/>
            </a:endParaRPr>
          </a:p>
          <a:p>
            <a:pPr marL="12700" marR="205740">
              <a:lnSpc>
                <a:spcPts val="1720"/>
              </a:lnSpc>
              <a:spcBef>
                <a:spcPts val="1425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Параметрическое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обеспечение  потребности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в</a:t>
            </a:r>
            <a:r>
              <a:rPr sz="1600" spc="-4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номенклатуре</a:t>
            </a:r>
            <a:endParaRPr sz="1600" dirty="0">
              <a:latin typeface="+mj-lt"/>
              <a:cs typeface="Arial"/>
            </a:endParaRPr>
          </a:p>
          <a:p>
            <a:pPr marL="12700" marR="701040">
              <a:lnSpc>
                <a:spcPts val="1720"/>
              </a:lnSpc>
              <a:spcBef>
                <a:spcPts val="1410"/>
              </a:spcBef>
            </a:pP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Два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уровня планирования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производства: главный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локальный</a:t>
            </a:r>
            <a:r>
              <a:rPr sz="1600" spc="-2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диспетчер</a:t>
            </a:r>
            <a:endParaRPr sz="1600" dirty="0">
              <a:latin typeface="+mj-lt"/>
              <a:cs typeface="Arial"/>
            </a:endParaRPr>
          </a:p>
          <a:p>
            <a:pPr marL="12700">
              <a:lnSpc>
                <a:spcPts val="1825"/>
              </a:lnSpc>
              <a:spcBef>
                <a:spcPts val="1175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Интервальное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планирование</a:t>
            </a:r>
            <a:r>
              <a:rPr sz="1600" spc="-2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</a:t>
            </a:r>
            <a:endParaRPr sz="1600" dirty="0">
              <a:latin typeface="+mj-lt"/>
              <a:cs typeface="Arial"/>
            </a:endParaRPr>
          </a:p>
          <a:p>
            <a:pPr marL="12700">
              <a:lnSpc>
                <a:spcPts val="1825"/>
              </a:lnSpc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«Барабан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– </a:t>
            </a:r>
            <a:r>
              <a:rPr sz="1600" spc="-15" dirty="0">
                <a:solidFill>
                  <a:srgbClr val="333333"/>
                </a:solidFill>
                <a:latin typeface="+mj-lt"/>
                <a:cs typeface="Arial"/>
              </a:rPr>
              <a:t>Буфер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–</a:t>
            </a:r>
            <a:r>
              <a:rPr sz="1600" spc="-2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Веревка»</a:t>
            </a:r>
            <a:endParaRPr sz="1600" dirty="0">
              <a:latin typeface="+mj-lt"/>
              <a:cs typeface="Arial"/>
            </a:endParaRPr>
          </a:p>
          <a:p>
            <a:pPr marL="12700" marR="693420">
              <a:lnSpc>
                <a:spcPts val="1720"/>
              </a:lnSpc>
              <a:spcBef>
                <a:spcPts val="1425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Планирование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по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«узким»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местам</a:t>
            </a:r>
            <a:r>
              <a:rPr sz="1600" spc="-2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производства</a:t>
            </a:r>
            <a:endParaRPr sz="1600" dirty="0"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Пооперационное планирование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299210" y="270665"/>
            <a:ext cx="7311390" cy="32226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1920"/>
              </a:lnSpc>
              <a:spcBef>
                <a:spcPts val="56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1С:ERP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 </a:t>
            </a:r>
            <a:r>
              <a:rPr sz="2000" b="1" spc="-5" dirty="0" err="1">
                <a:solidFill>
                  <a:schemeClr val="accent1">
                    <a:lumMod val="50000"/>
                  </a:schemeClr>
                </a:solidFill>
              </a:rPr>
              <a:t>предприятием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00" b="1" spc="-5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 производством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21</a:t>
            </a:fld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4048759" y="1584960"/>
            <a:ext cx="4798060" cy="4432300"/>
          </a:xfrm>
          <a:custGeom>
            <a:avLst/>
            <a:gdLst/>
            <a:ahLst/>
            <a:cxnLst/>
            <a:rect l="l" t="t" r="r" b="b"/>
            <a:pathLst>
              <a:path w="4798059" h="4432300">
                <a:moveTo>
                  <a:pt x="0" y="0"/>
                </a:moveTo>
                <a:lnTo>
                  <a:pt x="4798060" y="0"/>
                </a:lnTo>
                <a:lnTo>
                  <a:pt x="4798060" y="4432300"/>
                </a:lnTo>
                <a:lnTo>
                  <a:pt x="0" y="4432300"/>
                </a:lnTo>
                <a:lnTo>
                  <a:pt x="0" y="0"/>
                </a:lnTo>
                <a:close/>
              </a:path>
            </a:pathLst>
          </a:custGeom>
          <a:ln w="4420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70350" y="1606550"/>
            <a:ext cx="4754880" cy="4387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5270" y="109982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6900" y="1064259"/>
            <a:ext cx="2830830" cy="70612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ts val="1720"/>
              </a:lnSpc>
              <a:spcBef>
                <a:spcPts val="325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Управление приоритетом  заказов на производство (VIP  заказы)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5270" y="193420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6900" y="1898650"/>
            <a:ext cx="2967990" cy="70612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ts val="1720"/>
              </a:lnSpc>
              <a:spcBef>
                <a:spcPts val="325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Оценка доступности  оборудования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материальных  ресурсов внутри</a:t>
            </a:r>
            <a:r>
              <a:rPr sz="1600" spc="-1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интервала</a:t>
            </a:r>
            <a:endParaRPr sz="1600">
              <a:latin typeface="+mj-lt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5270" y="276860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5270" y="360299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5270" y="421767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5270" y="483362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5270" y="566674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5270" y="606297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6900" y="2731770"/>
            <a:ext cx="3032760" cy="3783329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441959">
              <a:lnSpc>
                <a:spcPct val="89800"/>
              </a:lnSpc>
              <a:spcBef>
                <a:spcPts val="295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Расширенный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контроль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обеспечения</a:t>
            </a:r>
            <a:r>
              <a:rPr sz="1600" spc="-8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производства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ресурсами</a:t>
            </a:r>
            <a:endParaRPr sz="1600">
              <a:latin typeface="+mj-lt"/>
              <a:cs typeface="Arial"/>
            </a:endParaRPr>
          </a:p>
          <a:p>
            <a:pPr marL="12700" marR="43815">
              <a:lnSpc>
                <a:spcPts val="1720"/>
              </a:lnSpc>
              <a:spcBef>
                <a:spcPts val="1425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Учет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времени транспортировки 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пролеживания</a:t>
            </a:r>
            <a:r>
              <a:rPr sz="1600" spc="-15" dirty="0">
                <a:solidFill>
                  <a:srgbClr val="333333"/>
                </a:solidFill>
                <a:latin typeface="+mj-lt"/>
                <a:cs typeface="Arial"/>
              </a:rPr>
              <a:t> ТМЦ</a:t>
            </a:r>
            <a:endParaRPr sz="1600">
              <a:latin typeface="+mj-lt"/>
              <a:cs typeface="Arial"/>
            </a:endParaRPr>
          </a:p>
          <a:p>
            <a:pPr marL="12700" marR="255270">
              <a:lnSpc>
                <a:spcPts val="1720"/>
              </a:lnSpc>
              <a:spcBef>
                <a:spcPts val="1410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Прогнозирование хода  производственного</a:t>
            </a:r>
            <a:r>
              <a:rPr sz="1600" spc="-6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процесса</a:t>
            </a:r>
            <a:endParaRPr sz="1600">
              <a:latin typeface="+mj-lt"/>
              <a:cs typeface="Arial"/>
            </a:endParaRPr>
          </a:p>
          <a:p>
            <a:pPr marL="12700" marR="5080">
              <a:lnSpc>
                <a:spcPct val="89800"/>
              </a:lnSpc>
              <a:spcBef>
                <a:spcPts val="1370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Диспетчеризация</a:t>
            </a:r>
            <a:r>
              <a:rPr sz="1600" spc="-8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производства  на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межцеховом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внутрицеховом</a:t>
            </a:r>
            <a:r>
              <a:rPr sz="1600" spc="-1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уровнях</a:t>
            </a:r>
            <a:endParaRPr sz="1600"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Гибкое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перепланирование</a:t>
            </a:r>
            <a:endParaRPr sz="1600">
              <a:latin typeface="+mj-lt"/>
              <a:cs typeface="Arial"/>
            </a:endParaRPr>
          </a:p>
          <a:p>
            <a:pPr marL="12700" marR="153035">
              <a:lnSpc>
                <a:spcPts val="1720"/>
              </a:lnSpc>
              <a:spcBef>
                <a:spcPts val="1425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Расширенный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учет выработки  сотрудников</a:t>
            </a:r>
            <a:endParaRPr sz="1600">
              <a:latin typeface="+mj-lt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299210" y="270665"/>
            <a:ext cx="7387590" cy="32226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1920"/>
              </a:lnSpc>
              <a:spcBef>
                <a:spcPts val="56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1С:ERP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предприятием 2.0 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 производством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22</a:t>
            </a:fld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662679" y="971550"/>
            <a:ext cx="5161280" cy="2670810"/>
          </a:xfrm>
          <a:custGeom>
            <a:avLst/>
            <a:gdLst/>
            <a:ahLst/>
            <a:cxnLst/>
            <a:rect l="l" t="t" r="r" b="b"/>
            <a:pathLst>
              <a:path w="5161280" h="2670810">
                <a:moveTo>
                  <a:pt x="0" y="0"/>
                </a:moveTo>
                <a:lnTo>
                  <a:pt x="5161280" y="0"/>
                </a:lnTo>
                <a:lnTo>
                  <a:pt x="5161280" y="2670810"/>
                </a:lnTo>
                <a:lnTo>
                  <a:pt x="0" y="2670810"/>
                </a:lnTo>
                <a:lnTo>
                  <a:pt x="0" y="0"/>
                </a:lnTo>
                <a:close/>
              </a:path>
            </a:pathLst>
          </a:custGeom>
          <a:ln w="4420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84270" y="993139"/>
            <a:ext cx="5116830" cy="2626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88079" y="3644900"/>
            <a:ext cx="5135880" cy="2954020"/>
          </a:xfrm>
          <a:custGeom>
            <a:avLst/>
            <a:gdLst/>
            <a:ahLst/>
            <a:cxnLst/>
            <a:rect l="l" t="t" r="r" b="b"/>
            <a:pathLst>
              <a:path w="5135880" h="2954020">
                <a:moveTo>
                  <a:pt x="0" y="0"/>
                </a:moveTo>
                <a:lnTo>
                  <a:pt x="5135880" y="0"/>
                </a:lnTo>
                <a:lnTo>
                  <a:pt x="5135880" y="2954020"/>
                </a:lnTo>
                <a:lnTo>
                  <a:pt x="0" y="2954020"/>
                </a:lnTo>
                <a:lnTo>
                  <a:pt x="0" y="0"/>
                </a:lnTo>
                <a:close/>
              </a:path>
            </a:pathLst>
          </a:custGeom>
          <a:ln w="4420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09670" y="3666490"/>
            <a:ext cx="5091430" cy="29095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99210" y="270665"/>
            <a:ext cx="7463790" cy="32226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1920"/>
              </a:lnSpc>
              <a:spcBef>
                <a:spcPts val="56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1С:ERP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 </a:t>
            </a:r>
            <a:r>
              <a:rPr sz="2000" b="1" spc="-5" dirty="0" err="1">
                <a:solidFill>
                  <a:schemeClr val="accent1">
                    <a:lumMod val="50000"/>
                  </a:schemeClr>
                </a:solidFill>
              </a:rPr>
              <a:t>предприятием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00" b="1" spc="-5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 производством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23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03529" y="152527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3529" y="211582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3529" y="314325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3529" y="395224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3529" y="454152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3529" y="557022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6430" y="1488440"/>
            <a:ext cx="4898390" cy="475234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97790">
              <a:lnSpc>
                <a:spcPts val="1730"/>
              </a:lnSpc>
              <a:spcBef>
                <a:spcPts val="315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Позволяет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минимизировать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зависимость качества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планирования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от точности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нормативных</a:t>
            </a:r>
            <a:r>
              <a:rPr sz="1600" spc="-1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данных</a:t>
            </a:r>
            <a:endParaRPr sz="1600">
              <a:latin typeface="+mj-lt"/>
              <a:cs typeface="Arial"/>
            </a:endParaRPr>
          </a:p>
          <a:p>
            <a:pPr marL="12700" marR="187960">
              <a:lnSpc>
                <a:spcPct val="89800"/>
              </a:lnSpc>
              <a:spcBef>
                <a:spcPts val="1170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Разделение ответственности,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два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уровня  управления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производством: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уровень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диспетчера-  логиста предприятия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локальный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(цеховой)  уровень</a:t>
            </a:r>
            <a:r>
              <a:rPr sz="1600" spc="-2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управления</a:t>
            </a:r>
            <a:endParaRPr sz="1600">
              <a:latin typeface="+mj-lt"/>
              <a:cs typeface="Arial"/>
            </a:endParaRPr>
          </a:p>
          <a:p>
            <a:pPr marL="12700" marR="299085">
              <a:lnSpc>
                <a:spcPct val="89800"/>
              </a:lnSpc>
              <a:spcBef>
                <a:spcPts val="1195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Точность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в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учете: уточнение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пооперационного  состава работ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расхода материалов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на каждую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партию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запуска</a:t>
            </a:r>
            <a:endParaRPr sz="1600">
              <a:latin typeface="+mj-lt"/>
              <a:cs typeface="Arial"/>
            </a:endParaRPr>
          </a:p>
          <a:p>
            <a:pPr marL="12700" marR="622935">
              <a:lnSpc>
                <a:spcPts val="1730"/>
              </a:lnSpc>
              <a:spcBef>
                <a:spcPts val="1215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Позволяет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свести к </a:t>
            </a:r>
            <a:r>
              <a:rPr sz="1600" spc="-15" dirty="0">
                <a:solidFill>
                  <a:srgbClr val="333333"/>
                </a:solidFill>
                <a:latin typeface="+mj-lt"/>
                <a:cs typeface="Arial"/>
              </a:rPr>
              <a:t>минимуму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потребности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в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перепланировании</a:t>
            </a:r>
            <a:endParaRPr sz="1600">
              <a:latin typeface="+mj-lt"/>
              <a:cs typeface="Arial"/>
            </a:endParaRPr>
          </a:p>
          <a:p>
            <a:pPr marL="12700" marR="5080">
              <a:lnSpc>
                <a:spcPct val="89800"/>
              </a:lnSpc>
              <a:spcBef>
                <a:spcPts val="1170"/>
              </a:spcBef>
            </a:pP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Для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контроля хода производственного процесса по  этапам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(межцеховым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переделам) реализован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механизм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диспетчеризации,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разработана</a:t>
            </a:r>
            <a:endParaRPr sz="1600">
              <a:latin typeface="+mj-lt"/>
              <a:cs typeface="Arial"/>
            </a:endParaRPr>
          </a:p>
          <a:p>
            <a:pPr marL="12700">
              <a:lnSpc>
                <a:spcPts val="1720"/>
              </a:lnSpc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«семафорная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система»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оповещения</a:t>
            </a:r>
            <a:endParaRPr sz="1600">
              <a:latin typeface="+mj-lt"/>
              <a:cs typeface="Arial"/>
            </a:endParaRPr>
          </a:p>
          <a:p>
            <a:pPr marL="12700" marR="63500">
              <a:lnSpc>
                <a:spcPct val="89800"/>
              </a:lnSpc>
              <a:spcBef>
                <a:spcPts val="1195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Руководитель производства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может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заранее  спрогнозировать негативное развитие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ситуации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по  ходу производственного процесса</a:t>
            </a:r>
            <a:r>
              <a:rPr sz="1600" spc="-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относительно</a:t>
            </a:r>
            <a:endParaRPr sz="1600">
              <a:latin typeface="+mj-lt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5909" y="981709"/>
            <a:ext cx="7536815" cy="48895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5"/>
              </a:spcBef>
            </a:pPr>
            <a:r>
              <a:rPr sz="16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Возможности </a:t>
            </a:r>
            <a:r>
              <a:rPr sz="16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для </a:t>
            </a:r>
            <a:r>
              <a:rPr sz="1600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руководителей </a:t>
            </a:r>
            <a:r>
              <a:rPr sz="16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производства </a:t>
            </a:r>
            <a:r>
              <a:rPr sz="16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и </a:t>
            </a:r>
            <a:r>
              <a:rPr sz="16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специалистов по </a:t>
            </a:r>
            <a:r>
              <a:rPr sz="1600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управлению  </a:t>
            </a:r>
            <a:r>
              <a:rPr sz="16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производственными</a:t>
            </a:r>
            <a:r>
              <a:rPr sz="1600" spc="-1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процессами: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22620" y="1818639"/>
            <a:ext cx="3116579" cy="4253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46430" y="6209228"/>
            <a:ext cx="1638935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плановых</a:t>
            </a:r>
            <a:r>
              <a:rPr sz="1600" spc="-7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сроков</a:t>
            </a:r>
            <a:endParaRPr sz="1600">
              <a:latin typeface="+mj-lt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19020" y="2720436"/>
            <a:ext cx="598678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sz="3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</a:t>
            </a:r>
            <a:r>
              <a:rPr sz="3200" b="1" spc="-6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финансами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22690" y="5303520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0"/>
                </a:moveTo>
                <a:lnTo>
                  <a:pt x="0" y="1554479"/>
                </a:lnTo>
              </a:path>
            </a:pathLst>
          </a:custGeom>
          <a:ln w="6469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31580" y="5303520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0"/>
                </a:moveTo>
                <a:lnTo>
                  <a:pt x="0" y="1554479"/>
                </a:lnTo>
              </a:path>
            </a:pathLst>
          </a:custGeom>
          <a:ln w="12579">
            <a:solidFill>
              <a:srgbClr val="FFF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49040" y="5716270"/>
            <a:ext cx="5025390" cy="99695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R="67945" algn="r">
              <a:lnSpc>
                <a:spcPct val="100000"/>
              </a:lnSpc>
              <a:spcBef>
                <a:spcPts val="620"/>
              </a:spcBef>
            </a:pPr>
            <a:r>
              <a:rPr sz="16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1С:ERP </a:t>
            </a:r>
            <a:r>
              <a:rPr sz="1600" b="1" spc="-1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Управление предприятием</a:t>
            </a:r>
            <a:r>
              <a:rPr sz="1600" b="1" spc="-1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2.0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marR="8890" algn="r">
              <a:lnSpc>
                <a:spcPts val="2280"/>
              </a:lnSpc>
              <a:spcBef>
                <a:spcPts val="65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Обзор функциональных</a:t>
            </a:r>
            <a:r>
              <a:rPr sz="2000" b="1" spc="-4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возможностей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marR="5080" algn="r">
              <a:lnSpc>
                <a:spcPts val="2280"/>
              </a:lnSpc>
            </a:pP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пр</a:t>
            </a:r>
            <a:r>
              <a:rPr sz="2000" b="1" spc="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д</a:t>
            </a:r>
            <a:r>
              <a:rPr sz="2000" b="1" spc="-3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у</a:t>
            </a:r>
            <a:r>
              <a:rPr sz="2000" b="1" spc="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к</a:t>
            </a:r>
            <a:r>
              <a:rPr sz="2000" b="1" spc="-3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7809" y="99695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7809" y="134493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7809" y="169290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7809" y="221107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0709" y="857250"/>
            <a:ext cx="3369310" cy="1586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700"/>
              </a:lnSpc>
              <a:spcBef>
                <a:spcPts val="100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Учет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кредитов, депозитов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займов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Эквайринг (платежные</a:t>
            </a:r>
            <a:r>
              <a:rPr sz="1600" spc="-2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карты)</a:t>
            </a:r>
            <a:endParaRPr sz="1600" dirty="0">
              <a:latin typeface="+mj-lt"/>
              <a:cs typeface="Arial"/>
            </a:endParaRPr>
          </a:p>
          <a:p>
            <a:pPr marL="12700" marR="161290">
              <a:lnSpc>
                <a:spcPct val="69800"/>
              </a:lnSpc>
              <a:spcBef>
                <a:spcPts val="1400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Гибкие инструменты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для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ведения  платежного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календаря</a:t>
            </a:r>
            <a:endParaRPr sz="1600" dirty="0"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Маршруты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согласования</a:t>
            </a:r>
            <a:r>
              <a:rPr sz="1600" spc="-1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заявок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809" y="255905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0709" y="2522220"/>
            <a:ext cx="35852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Аналитическая отчетность </a:t>
            </a:r>
            <a:r>
              <a:rPr sz="1600" spc="-5" dirty="0" err="1">
                <a:solidFill>
                  <a:srgbClr val="333333"/>
                </a:solidFill>
                <a:latin typeface="+mj-lt"/>
                <a:cs typeface="Arial"/>
              </a:rPr>
              <a:t>по</a:t>
            </a:r>
            <a:r>
              <a:rPr sz="1600" spc="-8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 err="1" smtClean="0">
                <a:solidFill>
                  <a:srgbClr val="333333"/>
                </a:solidFill>
                <a:latin typeface="+mj-lt"/>
                <a:cs typeface="Arial"/>
              </a:rPr>
              <a:t>движен</a:t>
            </a:r>
            <a:r>
              <a:rPr lang="ru-RU" sz="1600" spc="-5" dirty="0" err="1" smtClean="0">
                <a:solidFill>
                  <a:srgbClr val="333333"/>
                </a:solidFill>
                <a:latin typeface="+mj-lt"/>
                <a:cs typeface="Arial"/>
              </a:rPr>
              <a:t>ию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71198" y="2554168"/>
            <a:ext cx="265430" cy="227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70"/>
              </a:lnSpc>
            </a:pPr>
            <a:r>
              <a:rPr sz="1600" spc="-5" dirty="0">
                <a:solidFill>
                  <a:srgbClr val="333333"/>
                </a:solidFill>
                <a:latin typeface="Arial"/>
                <a:cs typeface="Arial"/>
              </a:rPr>
              <a:t>и</a:t>
            </a:r>
            <a:r>
              <a:rPr sz="1600" dirty="0">
                <a:solidFill>
                  <a:srgbClr val="333333"/>
                </a:solidFill>
                <a:latin typeface="Arial"/>
                <a:cs typeface="Arial"/>
              </a:rPr>
              <a:t>ю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7809" y="307720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7809" y="359537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7809" y="411352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7809" y="463169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7809" y="497840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7809" y="549655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7809" y="584454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0709" y="2588260"/>
            <a:ext cx="3545204" cy="4000500"/>
          </a:xfrm>
          <a:prstGeom prst="rect">
            <a:avLst/>
          </a:prstGeom>
        </p:spPr>
        <p:txBody>
          <a:bodyPr vert="horz" wrap="square" lIns="0" tIns="1168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20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денежных</a:t>
            </a:r>
            <a:r>
              <a:rPr sz="1600" spc="-1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средств</a:t>
            </a:r>
            <a:endParaRPr sz="1600" dirty="0">
              <a:latin typeface="+mj-lt"/>
              <a:cs typeface="Arial"/>
            </a:endParaRPr>
          </a:p>
          <a:p>
            <a:pPr marL="12700" marR="177800">
              <a:lnSpc>
                <a:spcPct val="69800"/>
              </a:lnSpc>
              <a:spcBef>
                <a:spcPts val="1400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Отложенное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отражение проводок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в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учете</a:t>
            </a:r>
            <a:endParaRPr sz="1600" dirty="0">
              <a:latin typeface="+mj-lt"/>
              <a:cs typeface="Arial"/>
            </a:endParaRPr>
          </a:p>
          <a:p>
            <a:pPr marL="12700" marR="5080">
              <a:lnSpc>
                <a:spcPct val="69800"/>
              </a:lnSpc>
              <a:spcBef>
                <a:spcPts val="1400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Привязка проводок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к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документам без  трансформации</a:t>
            </a:r>
            <a:endParaRPr sz="1600" dirty="0">
              <a:latin typeface="+mj-lt"/>
              <a:cs typeface="Arial"/>
            </a:endParaRPr>
          </a:p>
          <a:p>
            <a:pPr marL="12700" marR="295275">
              <a:lnSpc>
                <a:spcPct val="69800"/>
              </a:lnSpc>
              <a:spcBef>
                <a:spcPts val="1400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Создание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документов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по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типовым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операциям</a:t>
            </a:r>
            <a:endParaRPr sz="1600" dirty="0"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Аудируемость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данных</a:t>
            </a:r>
            <a:endParaRPr sz="1600" dirty="0">
              <a:latin typeface="+mj-lt"/>
              <a:cs typeface="Arial"/>
            </a:endParaRPr>
          </a:p>
          <a:p>
            <a:pPr marL="12700" marR="865505">
              <a:lnSpc>
                <a:spcPct val="69800"/>
              </a:lnSpc>
              <a:spcBef>
                <a:spcPts val="1400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Регистрация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нефинансовых  показателей</a:t>
            </a:r>
            <a:endParaRPr sz="1600" dirty="0">
              <a:latin typeface="+mj-lt"/>
              <a:cs typeface="Arial"/>
            </a:endParaRPr>
          </a:p>
          <a:p>
            <a:pPr marL="12700" marR="500380">
              <a:lnSpc>
                <a:spcPts val="2730"/>
              </a:lnSpc>
              <a:spcBef>
                <a:spcPts val="235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Генератор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финансовых отчетов  Представлена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 настроенная</a:t>
            </a:r>
            <a:endParaRPr sz="1600" dirty="0">
              <a:latin typeface="+mj-lt"/>
              <a:cs typeface="Arial"/>
            </a:endParaRPr>
          </a:p>
          <a:p>
            <a:pPr marL="12700">
              <a:lnSpc>
                <a:spcPts val="835"/>
              </a:lnSpc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методическая модель: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план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счетов,</a:t>
            </a:r>
            <a:endParaRPr sz="1600" dirty="0">
              <a:latin typeface="+mj-lt"/>
              <a:cs typeface="Arial"/>
            </a:endParaRPr>
          </a:p>
          <a:p>
            <a:pPr marL="12700" marR="402590">
              <a:lnSpc>
                <a:spcPct val="69800"/>
              </a:lnSpc>
              <a:spcBef>
                <a:spcPts val="290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шаблоны проводок,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финансовые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отчеты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по</a:t>
            </a:r>
            <a:r>
              <a:rPr sz="1600" spc="-2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15" dirty="0">
                <a:solidFill>
                  <a:srgbClr val="333333"/>
                </a:solidFill>
                <a:latin typeface="+mj-lt"/>
                <a:cs typeface="Arial"/>
              </a:rPr>
              <a:t>МСФО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329689" y="245265"/>
            <a:ext cx="7052311" cy="32226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1920"/>
              </a:lnSpc>
              <a:spcBef>
                <a:spcPts val="56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1С:ERP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предприятием 2.0 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 финансами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25</a:t>
            </a:fld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170679" y="1805939"/>
            <a:ext cx="4648200" cy="3595370"/>
          </a:xfrm>
          <a:custGeom>
            <a:avLst/>
            <a:gdLst/>
            <a:ahLst/>
            <a:cxnLst/>
            <a:rect l="l" t="t" r="r" b="b"/>
            <a:pathLst>
              <a:path w="4648200" h="3595370">
                <a:moveTo>
                  <a:pt x="0" y="0"/>
                </a:moveTo>
                <a:lnTo>
                  <a:pt x="4648200" y="0"/>
                </a:lnTo>
                <a:lnTo>
                  <a:pt x="4648200" y="3595370"/>
                </a:lnTo>
                <a:lnTo>
                  <a:pt x="0" y="3595370"/>
                </a:lnTo>
                <a:lnTo>
                  <a:pt x="0" y="0"/>
                </a:lnTo>
                <a:close/>
              </a:path>
            </a:pathLst>
          </a:custGeom>
          <a:ln w="3809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89729" y="1824989"/>
            <a:ext cx="4610100" cy="355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1940" y="1121409"/>
            <a:ext cx="131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25" dirty="0">
                <a:solidFill>
                  <a:srgbClr val="CC0000"/>
                </a:solidFill>
                <a:latin typeface="Symbol"/>
                <a:cs typeface="Symbol"/>
              </a:rPr>
              <a:t>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29689" y="119379"/>
            <a:ext cx="6518911" cy="57404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1920"/>
              </a:lnSpc>
              <a:spcBef>
                <a:spcPts val="56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1С:ERP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предприятием 2.0 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 финансами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26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81940" y="1936340"/>
            <a:ext cx="28575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25" dirty="0">
                <a:solidFill>
                  <a:srgbClr val="CC0000"/>
                </a:solidFill>
                <a:latin typeface="Symbol"/>
                <a:cs typeface="Symbol"/>
              </a:rPr>
              <a:t></a:t>
            </a:r>
            <a:endParaRPr sz="1800" dirty="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7690" y="1144270"/>
            <a:ext cx="8042910" cy="21235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535"/>
              </a:spcBef>
            </a:pP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Факты хозяйственной  деятельности фиксируются  документами оперативного  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учета,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в 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финансовом 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учете  формируются 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проводки как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по  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принципам 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РСБУ, 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так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и 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по  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МСФО, отсутствует 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двойной  ввод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данных</a:t>
            </a:r>
            <a:endParaRPr sz="1800" dirty="0">
              <a:latin typeface="Arial"/>
              <a:cs typeface="Arial"/>
            </a:endParaRPr>
          </a:p>
          <a:p>
            <a:pPr marL="12700" marR="447040">
              <a:lnSpc>
                <a:spcPct val="79900"/>
              </a:lnSpc>
              <a:spcBef>
                <a:spcPts val="1120"/>
              </a:spcBef>
            </a:pP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Существует 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возможность  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формирования 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статей  отчетности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по 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МСФО  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способом 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трансформации  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проводок, сделанных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по  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принципам 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РСБУ</a:t>
            </a:r>
            <a:endParaRPr sz="1800" dirty="0">
              <a:latin typeface="Arial"/>
              <a:cs typeface="Arial"/>
            </a:endParaRPr>
          </a:p>
          <a:p>
            <a:pPr marL="12700" marR="69850">
              <a:lnSpc>
                <a:spcPct val="80000"/>
              </a:lnSpc>
              <a:spcBef>
                <a:spcPts val="1125"/>
              </a:spcBef>
              <a:tabLst>
                <a:tab pos="2471420" algn="l"/>
              </a:tabLst>
            </a:pP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Сверка 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оборотов  международного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и  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р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е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г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ла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м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е</a:t>
            </a:r>
            <a:r>
              <a:rPr sz="1800" spc="5" dirty="0">
                <a:solidFill>
                  <a:srgbClr val="333333"/>
                </a:solidFill>
                <a:latin typeface="Arial"/>
                <a:cs typeface="Arial"/>
              </a:rPr>
              <a:t>н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т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иро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в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а</a:t>
            </a:r>
            <a:r>
              <a:rPr sz="1800" spc="5" dirty="0">
                <a:solidFill>
                  <a:srgbClr val="333333"/>
                </a:solidFill>
                <a:latin typeface="Arial"/>
                <a:cs typeface="Arial"/>
              </a:rPr>
              <a:t>н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но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го	</a:t>
            </a:r>
            <a:r>
              <a:rPr sz="1800" spc="-35" dirty="0">
                <a:solidFill>
                  <a:srgbClr val="333333"/>
                </a:solidFill>
                <a:latin typeface="Arial"/>
                <a:cs typeface="Arial"/>
              </a:rPr>
              <a:t>у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ч</a:t>
            </a:r>
            <a:r>
              <a:rPr sz="1800" spc="-15" dirty="0">
                <a:solidFill>
                  <a:srgbClr val="333333"/>
                </a:solidFill>
                <a:latin typeface="Arial"/>
                <a:cs typeface="Arial"/>
              </a:rPr>
              <a:t>е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т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ов  осуществляется при  использовании специального  отчета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и 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таблицы  соответствия счетов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из  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планов счетов 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МСФО </a:t>
            </a:r>
            <a:r>
              <a:rPr sz="1800" dirty="0">
                <a:solidFill>
                  <a:srgbClr val="333333"/>
                </a:solidFill>
                <a:latin typeface="Arial"/>
                <a:cs typeface="Arial"/>
              </a:rPr>
              <a:t>и</a:t>
            </a:r>
            <a:r>
              <a:rPr sz="1800" spc="-5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Arial"/>
                <a:cs typeface="Arial"/>
              </a:rPr>
              <a:t>РСБУ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0" name="object 5"/>
          <p:cNvSpPr txBox="1"/>
          <p:nvPr/>
        </p:nvSpPr>
        <p:spPr>
          <a:xfrm>
            <a:off x="281940" y="2530670"/>
            <a:ext cx="28575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25" dirty="0">
                <a:solidFill>
                  <a:srgbClr val="CC0000"/>
                </a:solidFill>
                <a:latin typeface="Symbol"/>
                <a:cs typeface="Symbol"/>
              </a:rPr>
              <a:t></a:t>
            </a:r>
            <a:endParaRPr sz="1800" dirty="0">
              <a:latin typeface="Symbol"/>
              <a:cs typeface="Symbol"/>
            </a:endParaRPr>
          </a:p>
        </p:txBody>
      </p:sp>
    </p:spTree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29689" y="63975"/>
            <a:ext cx="7192009" cy="689932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580"/>
              </a:spcBef>
            </a:pP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финансами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— агрегирование </a:t>
            </a:r>
            <a:r>
              <a:rPr sz="2000" b="1" spc="-10" dirty="0">
                <a:solidFill>
                  <a:schemeClr val="accent1">
                    <a:lumMod val="50000"/>
                  </a:schemeClr>
                </a:solidFill>
              </a:rPr>
              <a:t>отчетности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по  МСФО, расширение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возможностей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с использованием 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1С:Консолидация</a:t>
            </a:r>
            <a:r>
              <a:rPr sz="2000" b="1" spc="-1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27</a:t>
            </a:fld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4030" y="1402080"/>
            <a:ext cx="8134350" cy="50431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4030" y="1403350"/>
            <a:ext cx="3074670" cy="2161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030" y="4367529"/>
            <a:ext cx="3074670" cy="207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68700" y="2297429"/>
            <a:ext cx="393700" cy="32778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50970" y="1670050"/>
            <a:ext cx="4676140" cy="4483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205989" y="1573530"/>
            <a:ext cx="1231900" cy="619760"/>
          </a:xfrm>
          <a:prstGeom prst="rect">
            <a:avLst/>
          </a:prstGeom>
          <a:solidFill>
            <a:srgbClr val="F8E282"/>
          </a:solidFill>
        </p:spPr>
        <p:txBody>
          <a:bodyPr vert="horz" wrap="square" lIns="0" tIns="172720" rIns="0" bIns="0" rtlCol="0">
            <a:spAutoFit/>
          </a:bodyPr>
          <a:lstStyle/>
          <a:p>
            <a:pPr marL="156210">
              <a:lnSpc>
                <a:spcPct val="100000"/>
              </a:lnSpc>
              <a:spcBef>
                <a:spcPts val="1360"/>
              </a:spcBef>
            </a:pPr>
            <a:r>
              <a:rPr sz="2000" spc="-5" dirty="0">
                <a:solidFill>
                  <a:srgbClr val="5E0000"/>
                </a:solidFill>
                <a:latin typeface="Arial"/>
                <a:cs typeface="Arial"/>
              </a:rPr>
              <a:t>1C:ERP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04720" y="4546600"/>
            <a:ext cx="1231900" cy="621030"/>
          </a:xfrm>
          <a:prstGeom prst="rect">
            <a:avLst/>
          </a:prstGeom>
          <a:solidFill>
            <a:srgbClr val="F8E282"/>
          </a:solidFill>
        </p:spPr>
        <p:txBody>
          <a:bodyPr vert="horz" wrap="square" lIns="0" tIns="172720" rIns="0" bIns="0" rtlCol="0">
            <a:spAutoFit/>
          </a:bodyPr>
          <a:lstStyle/>
          <a:p>
            <a:pPr marL="157480">
              <a:lnSpc>
                <a:spcPct val="100000"/>
              </a:lnSpc>
              <a:spcBef>
                <a:spcPts val="1360"/>
              </a:spcBef>
            </a:pPr>
            <a:r>
              <a:rPr sz="2000" spc="-5" dirty="0">
                <a:solidFill>
                  <a:srgbClr val="5E0000"/>
                </a:solidFill>
                <a:latin typeface="Arial"/>
                <a:cs typeface="Arial"/>
              </a:rPr>
              <a:t>1C:ERP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37310" y="270665"/>
            <a:ext cx="6816090" cy="32226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1920"/>
              </a:lnSpc>
              <a:spcBef>
                <a:spcPts val="56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1С:ERP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предприятием 2.0 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00" b="1" spc="-10" dirty="0">
                <a:solidFill>
                  <a:schemeClr val="accent1">
                    <a:lumMod val="50000"/>
                  </a:schemeClr>
                </a:solidFill>
              </a:rPr>
              <a:t>финансами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28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90829" y="1087120"/>
            <a:ext cx="7461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Возможности 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для </a:t>
            </a:r>
            <a:r>
              <a:rPr sz="1800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руководителей 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и </a:t>
            </a:r>
            <a:r>
              <a:rPr sz="18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специалистов финансовых</a:t>
            </a:r>
            <a:r>
              <a:rPr sz="1800" spc="4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</a:t>
            </a:r>
            <a:r>
              <a:rPr sz="1800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служб: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8940" y="1546859"/>
            <a:ext cx="128270" cy="187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31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8030" y="1506219"/>
            <a:ext cx="2157095" cy="10287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920"/>
              </a:lnSpc>
              <a:spcBef>
                <a:spcPts val="340"/>
              </a:spcBef>
            </a:pPr>
            <a:r>
              <a:rPr sz="1750" spc="10" dirty="0">
                <a:solidFill>
                  <a:srgbClr val="333333"/>
                </a:solidFill>
                <a:latin typeface="+mj-lt"/>
                <a:cs typeface="Arial"/>
              </a:rPr>
              <a:t>Эффективный  финансовый</a:t>
            </a:r>
            <a:r>
              <a:rPr sz="1750" spc="-5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750" spc="10" dirty="0">
                <a:solidFill>
                  <a:srgbClr val="333333"/>
                </a:solidFill>
                <a:latin typeface="+mj-lt"/>
                <a:cs typeface="Arial"/>
              </a:rPr>
              <a:t>анализ  </a:t>
            </a:r>
            <a:r>
              <a:rPr sz="1750" spc="5" dirty="0">
                <a:solidFill>
                  <a:srgbClr val="333333"/>
                </a:solidFill>
                <a:latin typeface="+mj-lt"/>
                <a:cs typeface="Arial"/>
              </a:rPr>
              <a:t>деятельности  </a:t>
            </a:r>
            <a:r>
              <a:rPr sz="1750" spc="10" dirty="0">
                <a:solidFill>
                  <a:srgbClr val="333333"/>
                </a:solidFill>
                <a:latin typeface="+mj-lt"/>
                <a:cs typeface="Arial"/>
              </a:rPr>
              <a:t>предприятия</a:t>
            </a:r>
            <a:endParaRPr sz="1750" dirty="0">
              <a:latin typeface="+mj-lt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8940" y="2719070"/>
            <a:ext cx="128270" cy="187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31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8030" y="2678430"/>
            <a:ext cx="2430780" cy="10287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920"/>
              </a:lnSpc>
              <a:spcBef>
                <a:spcPts val="340"/>
              </a:spcBef>
            </a:pPr>
            <a:r>
              <a:rPr sz="1750" spc="10" dirty="0">
                <a:solidFill>
                  <a:srgbClr val="333333"/>
                </a:solidFill>
                <a:latin typeface="+mj-lt"/>
                <a:cs typeface="Arial"/>
              </a:rPr>
              <a:t>Экономически  обоснованное  </a:t>
            </a:r>
            <a:r>
              <a:rPr sz="1750" spc="5" dirty="0">
                <a:solidFill>
                  <a:srgbClr val="333333"/>
                </a:solidFill>
                <a:latin typeface="+mj-lt"/>
                <a:cs typeface="Arial"/>
              </a:rPr>
              <a:t>управление</a:t>
            </a:r>
            <a:r>
              <a:rPr sz="1750" spc="-5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750" spc="10" dirty="0">
                <a:solidFill>
                  <a:srgbClr val="333333"/>
                </a:solidFill>
                <a:latin typeface="+mj-lt"/>
                <a:cs typeface="Arial"/>
              </a:rPr>
              <a:t>развитием  бизнеса</a:t>
            </a:r>
            <a:endParaRPr sz="1750">
              <a:latin typeface="+mj-lt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8940" y="3891279"/>
            <a:ext cx="128270" cy="187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31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8030" y="3850640"/>
            <a:ext cx="1472565" cy="7848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920"/>
              </a:lnSpc>
              <a:spcBef>
                <a:spcPts val="340"/>
              </a:spcBef>
            </a:pPr>
            <a:r>
              <a:rPr sz="1750" spc="10" dirty="0">
                <a:solidFill>
                  <a:srgbClr val="333333"/>
                </a:solidFill>
                <a:latin typeface="+mj-lt"/>
                <a:cs typeface="Arial"/>
              </a:rPr>
              <a:t>Оптимизация  направлений  </a:t>
            </a:r>
            <a:r>
              <a:rPr sz="1750" spc="5" dirty="0">
                <a:solidFill>
                  <a:srgbClr val="333333"/>
                </a:solidFill>
                <a:latin typeface="+mj-lt"/>
                <a:cs typeface="Arial"/>
              </a:rPr>
              <a:t>д</a:t>
            </a:r>
            <a:r>
              <a:rPr sz="1750" spc="10" dirty="0">
                <a:solidFill>
                  <a:srgbClr val="333333"/>
                </a:solidFill>
                <a:latin typeface="+mj-lt"/>
                <a:cs typeface="Arial"/>
              </a:rPr>
              <a:t>ея</a:t>
            </a:r>
            <a:r>
              <a:rPr sz="1750" dirty="0">
                <a:solidFill>
                  <a:srgbClr val="333333"/>
                </a:solidFill>
                <a:latin typeface="+mj-lt"/>
                <a:cs typeface="Arial"/>
              </a:rPr>
              <a:t>т</a:t>
            </a:r>
            <a:r>
              <a:rPr sz="1750" spc="10" dirty="0">
                <a:solidFill>
                  <a:srgbClr val="333333"/>
                </a:solidFill>
                <a:latin typeface="+mj-lt"/>
                <a:cs typeface="Arial"/>
              </a:rPr>
              <a:t>е</a:t>
            </a:r>
            <a:r>
              <a:rPr sz="1750" spc="5" dirty="0">
                <a:solidFill>
                  <a:srgbClr val="333333"/>
                </a:solidFill>
                <a:latin typeface="+mj-lt"/>
                <a:cs typeface="Arial"/>
              </a:rPr>
              <a:t>ль</a:t>
            </a:r>
            <a:r>
              <a:rPr sz="1750" spc="15" dirty="0">
                <a:solidFill>
                  <a:srgbClr val="333333"/>
                </a:solidFill>
                <a:latin typeface="+mj-lt"/>
                <a:cs typeface="Arial"/>
              </a:rPr>
              <a:t>н</a:t>
            </a:r>
            <a:r>
              <a:rPr sz="1750" spc="5" dirty="0">
                <a:solidFill>
                  <a:srgbClr val="333333"/>
                </a:solidFill>
                <a:latin typeface="+mj-lt"/>
                <a:cs typeface="Arial"/>
              </a:rPr>
              <a:t>о</a:t>
            </a:r>
            <a:r>
              <a:rPr sz="1750" spc="15" dirty="0">
                <a:solidFill>
                  <a:srgbClr val="333333"/>
                </a:solidFill>
                <a:latin typeface="+mj-lt"/>
                <a:cs typeface="Arial"/>
              </a:rPr>
              <a:t>с</a:t>
            </a:r>
            <a:r>
              <a:rPr sz="1750" dirty="0">
                <a:solidFill>
                  <a:srgbClr val="333333"/>
                </a:solidFill>
                <a:latin typeface="+mj-lt"/>
                <a:cs typeface="Arial"/>
              </a:rPr>
              <a:t>т</a:t>
            </a:r>
            <a:r>
              <a:rPr sz="1750" spc="15" dirty="0">
                <a:solidFill>
                  <a:srgbClr val="333333"/>
                </a:solidFill>
                <a:latin typeface="+mj-lt"/>
                <a:cs typeface="Arial"/>
              </a:rPr>
              <a:t>и</a:t>
            </a:r>
            <a:endParaRPr sz="1750">
              <a:latin typeface="+mj-lt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8940" y="4819650"/>
            <a:ext cx="128270" cy="187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31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8030" y="4779010"/>
            <a:ext cx="2391410" cy="12725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920"/>
              </a:lnSpc>
              <a:spcBef>
                <a:spcPts val="340"/>
              </a:spcBef>
            </a:pPr>
            <a:r>
              <a:rPr sz="1750" spc="10" dirty="0">
                <a:solidFill>
                  <a:srgbClr val="333333"/>
                </a:solidFill>
                <a:latin typeface="+mj-lt"/>
                <a:cs typeface="Arial"/>
              </a:rPr>
              <a:t>Учет финансовых  </a:t>
            </a:r>
            <a:r>
              <a:rPr sz="1750" spc="5" dirty="0">
                <a:solidFill>
                  <a:srgbClr val="333333"/>
                </a:solidFill>
                <a:latin typeface="+mj-lt"/>
                <a:cs typeface="Arial"/>
              </a:rPr>
              <a:t>результатов </a:t>
            </a:r>
            <a:r>
              <a:rPr sz="1750" spc="15" dirty="0">
                <a:solidFill>
                  <a:srgbClr val="333333"/>
                </a:solidFill>
                <a:latin typeface="+mj-lt"/>
                <a:cs typeface="Arial"/>
              </a:rPr>
              <a:t>в</a:t>
            </a:r>
            <a:r>
              <a:rPr sz="1750" spc="-7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750" spc="10" dirty="0">
                <a:solidFill>
                  <a:srgbClr val="333333"/>
                </a:solidFill>
                <a:latin typeface="+mj-lt"/>
                <a:cs typeface="Arial"/>
              </a:rPr>
              <a:t>разрезе  направлений  </a:t>
            </a:r>
            <a:r>
              <a:rPr sz="1750" spc="5" dirty="0">
                <a:solidFill>
                  <a:srgbClr val="333333"/>
                </a:solidFill>
                <a:latin typeface="+mj-lt"/>
                <a:cs typeface="Arial"/>
              </a:rPr>
              <a:t>деятельности  </a:t>
            </a:r>
            <a:r>
              <a:rPr sz="1750" spc="10" dirty="0">
                <a:solidFill>
                  <a:srgbClr val="333333"/>
                </a:solidFill>
                <a:latin typeface="+mj-lt"/>
                <a:cs typeface="Arial"/>
              </a:rPr>
              <a:t>предприятия</a:t>
            </a:r>
            <a:endParaRPr sz="1750">
              <a:latin typeface="+mj-lt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18283" y="1598703"/>
            <a:ext cx="5580833" cy="4559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76879" y="2720436"/>
            <a:ext cx="410972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spc="-1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sz="3200" b="1" spc="-1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Бюджетирование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22690" y="5303520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0"/>
                </a:moveTo>
                <a:lnTo>
                  <a:pt x="0" y="1554479"/>
                </a:lnTo>
              </a:path>
            </a:pathLst>
          </a:custGeom>
          <a:ln w="6469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31580" y="5303520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0"/>
                </a:moveTo>
                <a:lnTo>
                  <a:pt x="0" y="1554479"/>
                </a:lnTo>
              </a:path>
            </a:pathLst>
          </a:custGeom>
          <a:ln w="12579">
            <a:solidFill>
              <a:srgbClr val="FFF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49040" y="5716270"/>
            <a:ext cx="5025390" cy="99695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R="67945" algn="r">
              <a:lnSpc>
                <a:spcPct val="100000"/>
              </a:lnSpc>
              <a:spcBef>
                <a:spcPts val="620"/>
              </a:spcBef>
            </a:pPr>
            <a:r>
              <a:rPr sz="16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1С:ERP </a:t>
            </a:r>
            <a:r>
              <a:rPr sz="1600" b="1" spc="-1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Управление предприятием</a:t>
            </a:r>
            <a:r>
              <a:rPr sz="1600" b="1" spc="-1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2.0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marR="8890" algn="r">
              <a:lnSpc>
                <a:spcPts val="2280"/>
              </a:lnSpc>
              <a:spcBef>
                <a:spcPts val="65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Обзор функциональных</a:t>
            </a:r>
            <a:r>
              <a:rPr sz="2000" b="1" spc="-4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возможностей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marR="5080" algn="r">
              <a:lnSpc>
                <a:spcPts val="2280"/>
              </a:lnSpc>
            </a:pP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пр</a:t>
            </a:r>
            <a:r>
              <a:rPr sz="2000" b="1" spc="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д</a:t>
            </a:r>
            <a:r>
              <a:rPr sz="2000" b="1" spc="-3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у</a:t>
            </a:r>
            <a:r>
              <a:rPr sz="2000" b="1" spc="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к</a:t>
            </a:r>
            <a:r>
              <a:rPr sz="2000" b="1" spc="-3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63000" y="6563359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3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86729" y="830580"/>
            <a:ext cx="3557270" cy="3567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19200" y="233705"/>
            <a:ext cx="7071361" cy="33445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819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«1С:Предприятие 8»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на рынке 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систем управления</a:t>
            </a:r>
            <a:r>
              <a:rPr sz="2000" b="1" spc="-7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предприятием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90600" y="6319520"/>
            <a:ext cx="6165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CC3300"/>
                </a:solidFill>
                <a:latin typeface="Arial"/>
                <a:cs typeface="Arial"/>
              </a:rPr>
              <a:t>2003</a:t>
            </a:r>
            <a:r>
              <a:rPr sz="1600" b="1" spc="-8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CC3300"/>
                </a:solidFill>
                <a:latin typeface="Arial"/>
                <a:cs typeface="Arial"/>
              </a:rPr>
              <a:t>г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20413" y="1565910"/>
            <a:ext cx="3648709" cy="2759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759710" y="4325620"/>
            <a:ext cx="7683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 smtClean="0">
                <a:solidFill>
                  <a:srgbClr val="CC3300"/>
                </a:solidFill>
                <a:latin typeface="Arial"/>
                <a:cs typeface="Arial"/>
              </a:rPr>
              <a:t>201</a:t>
            </a:r>
            <a:r>
              <a:rPr lang="ru-RU" sz="2000" b="1" dirty="0" smtClean="0">
                <a:solidFill>
                  <a:srgbClr val="CC3300"/>
                </a:solidFill>
                <a:latin typeface="Arial"/>
                <a:cs typeface="Arial"/>
              </a:rPr>
              <a:t>7</a:t>
            </a:r>
            <a:r>
              <a:rPr sz="2000" b="1" spc="-80" dirty="0" smtClean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г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6090" y="4583429"/>
            <a:ext cx="2160270" cy="18199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995420" y="4476750"/>
            <a:ext cx="4658995" cy="1953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 indent="-130810">
              <a:lnSpc>
                <a:spcPts val="1820"/>
              </a:lnSpc>
              <a:spcBef>
                <a:spcPts val="100"/>
              </a:spcBef>
              <a:buClr>
                <a:srgbClr val="CC0000"/>
              </a:buClr>
              <a:buSzPct val="59375"/>
              <a:buFont typeface="Symbol"/>
              <a:buChar char=""/>
              <a:tabLst>
                <a:tab pos="143510" algn="l"/>
              </a:tabLst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Стоимость лицензий на</a:t>
            </a:r>
            <a:r>
              <a:rPr sz="1600" spc="-2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систему</a:t>
            </a:r>
            <a:endParaRPr sz="1600" dirty="0">
              <a:latin typeface="+mj-lt"/>
              <a:cs typeface="Arial"/>
            </a:endParaRPr>
          </a:p>
          <a:p>
            <a:pPr marL="142875" marR="232410">
              <a:lnSpc>
                <a:spcPct val="89800"/>
              </a:lnSpc>
              <a:spcBef>
                <a:spcPts val="95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«1С:Предприятие»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в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пересчете на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рабочее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место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в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несколько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раз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ниже,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чем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у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основного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зарубежного конкурента.</a:t>
            </a:r>
            <a:endParaRPr sz="1600" dirty="0">
              <a:latin typeface="+mj-lt"/>
              <a:cs typeface="Arial"/>
            </a:endParaRPr>
          </a:p>
          <a:p>
            <a:pPr marL="143510" indent="-130810">
              <a:lnSpc>
                <a:spcPts val="1820"/>
              </a:lnSpc>
              <a:spcBef>
                <a:spcPts val="1000"/>
              </a:spcBef>
              <a:buClr>
                <a:srgbClr val="CC0000"/>
              </a:buClr>
              <a:buSzPct val="59375"/>
              <a:buFont typeface="Symbol"/>
              <a:buChar char=""/>
              <a:tabLst>
                <a:tab pos="143510" algn="l"/>
              </a:tabLst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Соответственно,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в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2013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г.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на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долю</a:t>
            </a:r>
            <a:r>
              <a:rPr sz="1600" spc="-6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ERP-систем</a:t>
            </a:r>
            <a:endParaRPr sz="1600" dirty="0">
              <a:latin typeface="+mj-lt"/>
              <a:cs typeface="Arial"/>
            </a:endParaRPr>
          </a:p>
          <a:p>
            <a:pPr marL="142875" marR="5080">
              <a:lnSpc>
                <a:spcPct val="89800"/>
              </a:lnSpc>
              <a:spcBef>
                <a:spcPts val="95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«1С» пришлось по нашим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оценкам </a:t>
            </a:r>
            <a:r>
              <a:rPr sz="16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83%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от  общего количества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автоматизируемых рабочих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мест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в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стране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16100" y="4274820"/>
            <a:ext cx="697230" cy="563880"/>
          </a:xfrm>
          <a:custGeom>
            <a:avLst/>
            <a:gdLst/>
            <a:ahLst/>
            <a:cxnLst/>
            <a:rect l="l" t="t" r="r" b="b"/>
            <a:pathLst>
              <a:path w="697230" h="563879">
                <a:moveTo>
                  <a:pt x="473710" y="0"/>
                </a:moveTo>
                <a:lnTo>
                  <a:pt x="0" y="53339"/>
                </a:lnTo>
                <a:lnTo>
                  <a:pt x="175260" y="144779"/>
                </a:lnTo>
                <a:lnTo>
                  <a:pt x="50800" y="380999"/>
                </a:lnTo>
                <a:lnTo>
                  <a:pt x="398780" y="563879"/>
                </a:lnTo>
                <a:lnTo>
                  <a:pt x="523239" y="328929"/>
                </a:lnTo>
                <a:lnTo>
                  <a:pt x="648609" y="328929"/>
                </a:lnTo>
                <a:lnTo>
                  <a:pt x="473710" y="0"/>
                </a:lnTo>
                <a:close/>
              </a:path>
              <a:path w="697230" h="563879">
                <a:moveTo>
                  <a:pt x="648609" y="328929"/>
                </a:moveTo>
                <a:lnTo>
                  <a:pt x="523239" y="328929"/>
                </a:lnTo>
                <a:lnTo>
                  <a:pt x="697230" y="420369"/>
                </a:lnTo>
                <a:lnTo>
                  <a:pt x="648609" y="328929"/>
                </a:lnTo>
                <a:close/>
              </a:path>
            </a:pathLst>
          </a:custGeom>
          <a:solidFill>
            <a:srgbClr val="F8E28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16100" y="4274820"/>
            <a:ext cx="697230" cy="563880"/>
          </a:xfrm>
          <a:custGeom>
            <a:avLst/>
            <a:gdLst/>
            <a:ahLst/>
            <a:cxnLst/>
            <a:rect l="l" t="t" r="r" b="b"/>
            <a:pathLst>
              <a:path w="697230" h="563879">
                <a:moveTo>
                  <a:pt x="50800" y="380999"/>
                </a:moveTo>
                <a:lnTo>
                  <a:pt x="175260" y="144779"/>
                </a:lnTo>
                <a:lnTo>
                  <a:pt x="0" y="53339"/>
                </a:lnTo>
                <a:lnTo>
                  <a:pt x="473710" y="0"/>
                </a:lnTo>
                <a:lnTo>
                  <a:pt x="697230" y="420369"/>
                </a:lnTo>
                <a:lnTo>
                  <a:pt x="523239" y="328929"/>
                </a:lnTo>
                <a:lnTo>
                  <a:pt x="398780" y="563879"/>
                </a:lnTo>
                <a:lnTo>
                  <a:pt x="50800" y="380999"/>
                </a:lnTo>
                <a:close/>
              </a:path>
            </a:pathLst>
          </a:custGeom>
          <a:ln w="44207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92910" y="45643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4207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37789" y="44589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4207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0670" y="1802129"/>
            <a:ext cx="844550" cy="4229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22909" y="1076960"/>
            <a:ext cx="7709534" cy="15392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999740">
              <a:lnSpc>
                <a:spcPct val="109800"/>
              </a:lnSpc>
              <a:spcBef>
                <a:spcPts val="95"/>
              </a:spcBef>
            </a:pPr>
            <a:r>
              <a:rPr sz="1400" spc="-5" dirty="0">
                <a:solidFill>
                  <a:srgbClr val="333333"/>
                </a:solidFill>
                <a:latin typeface="+mj-lt"/>
                <a:cs typeface="Arial"/>
              </a:rPr>
              <a:t>Доля 1С </a:t>
            </a:r>
            <a:r>
              <a:rPr sz="1400" dirty="0">
                <a:solidFill>
                  <a:srgbClr val="333333"/>
                </a:solidFill>
                <a:latin typeface="+mj-lt"/>
                <a:cs typeface="Arial"/>
              </a:rPr>
              <a:t>на </a:t>
            </a:r>
            <a:r>
              <a:rPr sz="1400" spc="-5" dirty="0">
                <a:solidFill>
                  <a:srgbClr val="333333"/>
                </a:solidFill>
                <a:latin typeface="+mj-lt"/>
                <a:cs typeface="Arial"/>
              </a:rPr>
              <a:t>российском рынке интегрированных систем  управления предприятием </a:t>
            </a:r>
            <a:r>
              <a:rPr sz="1400" dirty="0">
                <a:solidFill>
                  <a:srgbClr val="333333"/>
                </a:solidFill>
                <a:latin typeface="+mj-lt"/>
                <a:cs typeface="Arial"/>
              </a:rPr>
              <a:t>по данным </a:t>
            </a:r>
            <a:r>
              <a:rPr sz="1400" spc="-5" dirty="0">
                <a:solidFill>
                  <a:srgbClr val="333333"/>
                </a:solidFill>
                <a:latin typeface="+mj-lt"/>
                <a:cs typeface="Arial"/>
              </a:rPr>
              <a:t>международного  аналитического </a:t>
            </a:r>
            <a:r>
              <a:rPr sz="1400" dirty="0">
                <a:solidFill>
                  <a:srgbClr val="333333"/>
                </a:solidFill>
                <a:latin typeface="+mj-lt"/>
                <a:cs typeface="Arial"/>
              </a:rPr>
              <a:t>агентства</a:t>
            </a:r>
            <a:r>
              <a:rPr sz="1400" spc="1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400" dirty="0">
                <a:solidFill>
                  <a:srgbClr val="333333"/>
                </a:solidFill>
                <a:latin typeface="+mj-lt"/>
                <a:cs typeface="Arial"/>
              </a:rPr>
              <a:t>IDC:</a:t>
            </a:r>
            <a:endParaRPr sz="14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00" dirty="0">
              <a:latin typeface="+mj-lt"/>
              <a:cs typeface="Times New Roman"/>
            </a:endParaRPr>
          </a:p>
          <a:p>
            <a:pPr marL="5751830" marR="5080" algn="r">
              <a:lnSpc>
                <a:spcPct val="110400"/>
              </a:lnSpc>
            </a:pPr>
            <a:r>
              <a:rPr sz="1600" b="1" spc="-10" dirty="0">
                <a:solidFill>
                  <a:srgbClr val="FF0000"/>
                </a:solidFill>
                <a:latin typeface="+mj-lt"/>
                <a:cs typeface="Arial"/>
              </a:rPr>
              <a:t>а</a:t>
            </a:r>
            <a:r>
              <a:rPr sz="1600" b="1" spc="5" dirty="0">
                <a:solidFill>
                  <a:srgbClr val="FF0000"/>
                </a:solidFill>
                <a:latin typeface="+mj-lt"/>
                <a:cs typeface="Arial"/>
              </a:rPr>
              <a:t>в</a:t>
            </a:r>
            <a:r>
              <a:rPr sz="1600" b="1" spc="-15" dirty="0">
                <a:solidFill>
                  <a:srgbClr val="FF0000"/>
                </a:solidFill>
                <a:latin typeface="+mj-lt"/>
                <a:cs typeface="Arial"/>
              </a:rPr>
              <a:t>т</a:t>
            </a:r>
            <a:r>
              <a:rPr sz="1600" b="1" spc="-10" dirty="0">
                <a:solidFill>
                  <a:srgbClr val="FF0000"/>
                </a:solidFill>
                <a:latin typeface="+mj-lt"/>
                <a:cs typeface="Arial"/>
              </a:rPr>
              <a:t>о</a:t>
            </a:r>
            <a:r>
              <a:rPr sz="1600" b="1" spc="-25" dirty="0">
                <a:solidFill>
                  <a:srgbClr val="FF0000"/>
                </a:solidFill>
                <a:latin typeface="+mj-lt"/>
                <a:cs typeface="Arial"/>
              </a:rPr>
              <a:t>м</a:t>
            </a:r>
            <a:r>
              <a:rPr sz="1600" b="1" spc="-5" dirty="0">
                <a:solidFill>
                  <a:srgbClr val="FF0000"/>
                </a:solidFill>
                <a:latin typeface="+mj-lt"/>
                <a:cs typeface="Arial"/>
              </a:rPr>
              <a:t>а</a:t>
            </a:r>
            <a:r>
              <a:rPr sz="1600" b="1" spc="-15" dirty="0">
                <a:solidFill>
                  <a:srgbClr val="FF0000"/>
                </a:solidFill>
                <a:latin typeface="+mj-lt"/>
                <a:cs typeface="Arial"/>
              </a:rPr>
              <a:t>т</a:t>
            </a:r>
            <a:r>
              <a:rPr sz="1600" b="1" spc="-5" dirty="0">
                <a:solidFill>
                  <a:srgbClr val="FF0000"/>
                </a:solidFill>
                <a:latin typeface="+mj-lt"/>
                <a:cs typeface="Arial"/>
              </a:rPr>
              <a:t>и</a:t>
            </a:r>
            <a:r>
              <a:rPr sz="1600" b="1" dirty="0">
                <a:solidFill>
                  <a:srgbClr val="FF0000"/>
                </a:solidFill>
                <a:latin typeface="+mj-lt"/>
                <a:cs typeface="Arial"/>
              </a:rPr>
              <a:t>з</a:t>
            </a:r>
            <a:r>
              <a:rPr sz="1600" b="1" spc="-5" dirty="0">
                <a:solidFill>
                  <a:srgbClr val="FF0000"/>
                </a:solidFill>
                <a:latin typeface="+mj-lt"/>
                <a:cs typeface="Arial"/>
              </a:rPr>
              <a:t>и</a:t>
            </a:r>
            <a:r>
              <a:rPr sz="1600" b="1" spc="-10" dirty="0">
                <a:solidFill>
                  <a:srgbClr val="FF0000"/>
                </a:solidFill>
                <a:latin typeface="+mj-lt"/>
                <a:cs typeface="Arial"/>
              </a:rPr>
              <a:t>р</a:t>
            </a:r>
            <a:r>
              <a:rPr sz="1600" b="1" spc="-45" dirty="0">
                <a:solidFill>
                  <a:srgbClr val="FF0000"/>
                </a:solidFill>
                <a:latin typeface="+mj-lt"/>
                <a:cs typeface="Arial"/>
              </a:rPr>
              <a:t>у</a:t>
            </a:r>
            <a:r>
              <a:rPr sz="1600" b="1" spc="-5" dirty="0">
                <a:solidFill>
                  <a:srgbClr val="FF0000"/>
                </a:solidFill>
                <a:latin typeface="+mj-lt"/>
                <a:cs typeface="Arial"/>
              </a:rPr>
              <a:t>е</a:t>
            </a:r>
            <a:r>
              <a:rPr sz="1600" b="1" spc="-25" dirty="0">
                <a:solidFill>
                  <a:srgbClr val="FF0000"/>
                </a:solidFill>
                <a:latin typeface="+mj-lt"/>
                <a:cs typeface="Arial"/>
              </a:rPr>
              <a:t>м</a:t>
            </a:r>
            <a:r>
              <a:rPr sz="1600" b="1" dirty="0">
                <a:solidFill>
                  <a:srgbClr val="FF0000"/>
                </a:solidFill>
                <a:latin typeface="+mj-lt"/>
                <a:cs typeface="Arial"/>
              </a:rPr>
              <a:t>ых  </a:t>
            </a:r>
            <a:r>
              <a:rPr sz="1600" b="1" spc="-10" dirty="0">
                <a:solidFill>
                  <a:srgbClr val="FF0000"/>
                </a:solidFill>
                <a:latin typeface="+mj-lt"/>
                <a:cs typeface="Arial"/>
              </a:rPr>
              <a:t>рабочих мест </a:t>
            </a:r>
            <a:r>
              <a:rPr sz="1600" b="1" dirty="0">
                <a:solidFill>
                  <a:srgbClr val="FF0000"/>
                </a:solidFill>
                <a:latin typeface="+mj-lt"/>
                <a:cs typeface="Arial"/>
              </a:rPr>
              <a:t>в</a:t>
            </a:r>
            <a:r>
              <a:rPr sz="1600" b="1" spc="-70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+mj-lt"/>
                <a:cs typeface="Arial"/>
              </a:rPr>
              <a:t>РФ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8589" y="6631940"/>
            <a:ext cx="61302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 Black"/>
              </a:rPr>
              <a:t>IDC* </a:t>
            </a:r>
            <a:r>
              <a:rPr sz="12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— работает 30 </a:t>
            </a:r>
            <a:r>
              <a:rPr sz="12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лет, более </a:t>
            </a:r>
            <a:r>
              <a:rPr sz="12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700 </a:t>
            </a:r>
            <a:r>
              <a:rPr sz="12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аналитиков </a:t>
            </a:r>
            <a:r>
              <a:rPr sz="12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в 43 </a:t>
            </a:r>
            <a:r>
              <a:rPr sz="12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странах мира, </a:t>
            </a:r>
            <a:r>
              <a:rPr sz="12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в России с 1995г.</a:t>
            </a:r>
          </a:p>
        </p:txBody>
      </p:sp>
    </p:spTree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5429" y="1155699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429" y="2012949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429" y="243078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429" y="3069589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5429" y="348742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5429" y="4126229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5429" y="454406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5429" y="518287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5429" y="604012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8330" y="1115059"/>
            <a:ext cx="3190875" cy="540258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411480">
              <a:lnSpc>
                <a:spcPct val="79900"/>
              </a:lnSpc>
              <a:spcBef>
                <a:spcPts val="535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Настраиваемые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виды 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бюджетов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расширенная 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аналитика</a:t>
            </a:r>
            <a:endParaRPr sz="1800" dirty="0"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Моделирование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сценариев</a:t>
            </a:r>
            <a:endParaRPr sz="1800" dirty="0">
              <a:latin typeface="+mj-lt"/>
              <a:cs typeface="Arial"/>
            </a:endParaRPr>
          </a:p>
          <a:p>
            <a:pPr marL="12700" marR="554355">
              <a:lnSpc>
                <a:spcPts val="1730"/>
              </a:lnSpc>
              <a:spcBef>
                <a:spcPts val="1555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Управление</a:t>
            </a:r>
            <a:r>
              <a:rPr sz="1800" spc="-6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бюджетным  процессом</a:t>
            </a:r>
            <a:endParaRPr sz="1800" dirty="0"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Поддержка нескольких</a:t>
            </a:r>
            <a:r>
              <a:rPr sz="1800" spc="-5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валют</a:t>
            </a:r>
            <a:endParaRPr sz="1800" dirty="0">
              <a:latin typeface="+mj-lt"/>
              <a:cs typeface="Arial"/>
            </a:endParaRPr>
          </a:p>
          <a:p>
            <a:pPr marL="12700" marR="262890">
              <a:lnSpc>
                <a:spcPts val="1730"/>
              </a:lnSpc>
              <a:spcBef>
                <a:spcPts val="1555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Табличные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формы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ввода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и 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корректировки</a:t>
            </a:r>
            <a:endParaRPr sz="1800" dirty="0"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Экономический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прогноз</a:t>
            </a:r>
            <a:endParaRPr sz="1800" dirty="0">
              <a:latin typeface="+mj-lt"/>
              <a:cs typeface="Arial"/>
            </a:endParaRPr>
          </a:p>
          <a:p>
            <a:pPr marL="12700" marR="742315">
              <a:lnSpc>
                <a:spcPts val="1730"/>
              </a:lnSpc>
              <a:spcBef>
                <a:spcPts val="1555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Анализ достижения  плановых</a:t>
            </a:r>
            <a:r>
              <a:rPr sz="1800" spc="-8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показателей</a:t>
            </a:r>
            <a:endParaRPr sz="1800" dirty="0">
              <a:latin typeface="+mj-lt"/>
              <a:cs typeface="Arial"/>
            </a:endParaRPr>
          </a:p>
          <a:p>
            <a:pPr marL="12700" marR="269875">
              <a:lnSpc>
                <a:spcPts val="1730"/>
              </a:lnSpc>
              <a:spcBef>
                <a:spcPts val="1560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Составление сводной  отчетности по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результатам 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мониторинга</a:t>
            </a:r>
            <a:endParaRPr sz="1800" dirty="0">
              <a:latin typeface="+mj-lt"/>
              <a:cs typeface="Arial"/>
            </a:endParaRPr>
          </a:p>
          <a:p>
            <a:pPr marL="12700" marR="255270">
              <a:lnSpc>
                <a:spcPts val="1730"/>
              </a:lnSpc>
              <a:spcBef>
                <a:spcPts val="1560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Расширенный</a:t>
            </a:r>
            <a:r>
              <a:rPr sz="1800" spc="-6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финансовый  анализ</a:t>
            </a:r>
            <a:endParaRPr sz="1800" dirty="0">
              <a:latin typeface="+mj-lt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53692" y="220501"/>
            <a:ext cx="7886700" cy="32226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72720" marR="5080">
              <a:lnSpc>
                <a:spcPts val="1920"/>
              </a:lnSpc>
              <a:spcBef>
                <a:spcPts val="56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1С:ERP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предприятием 2.0  Бюджетирование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30</a:t>
            </a:fld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3874770" y="1239519"/>
            <a:ext cx="4982210" cy="5010150"/>
          </a:xfrm>
          <a:custGeom>
            <a:avLst/>
            <a:gdLst/>
            <a:ahLst/>
            <a:cxnLst/>
            <a:rect l="l" t="t" r="r" b="b"/>
            <a:pathLst>
              <a:path w="4982209" h="5010150">
                <a:moveTo>
                  <a:pt x="0" y="0"/>
                </a:moveTo>
                <a:lnTo>
                  <a:pt x="4982209" y="0"/>
                </a:lnTo>
                <a:lnTo>
                  <a:pt x="4982209" y="5010150"/>
                </a:lnTo>
                <a:lnTo>
                  <a:pt x="0" y="5010150"/>
                </a:lnTo>
                <a:lnTo>
                  <a:pt x="0" y="0"/>
                </a:lnTo>
                <a:close/>
              </a:path>
            </a:pathLst>
          </a:custGeom>
          <a:ln w="3809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93820" y="1258569"/>
            <a:ext cx="4944110" cy="4972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150" y="1220469"/>
            <a:ext cx="8317230" cy="5083810"/>
          </a:xfrm>
          <a:custGeom>
            <a:avLst/>
            <a:gdLst/>
            <a:ahLst/>
            <a:cxnLst/>
            <a:rect l="l" t="t" r="r" b="b"/>
            <a:pathLst>
              <a:path w="8317230" h="5083810">
                <a:moveTo>
                  <a:pt x="0" y="0"/>
                </a:moveTo>
                <a:lnTo>
                  <a:pt x="8317230" y="0"/>
                </a:lnTo>
                <a:lnTo>
                  <a:pt x="8317230" y="5083809"/>
                </a:lnTo>
                <a:lnTo>
                  <a:pt x="0" y="5083809"/>
                </a:lnTo>
                <a:lnTo>
                  <a:pt x="0" y="0"/>
                </a:lnTo>
                <a:close/>
              </a:path>
            </a:pathLst>
          </a:custGeom>
          <a:ln w="3809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1239519"/>
            <a:ext cx="8279130" cy="5044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21461" y="377602"/>
            <a:ext cx="7886700" cy="32226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72720" marR="5080">
              <a:lnSpc>
                <a:spcPts val="1920"/>
              </a:lnSpc>
              <a:spcBef>
                <a:spcPts val="560"/>
              </a:spcBef>
            </a:pPr>
            <a:r>
              <a:rPr spc="-5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1С:ERP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Управление </a:t>
            </a:r>
            <a:r>
              <a:rPr spc="-5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предприятием 2.0  Бюджетирование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31</a:t>
            </a:fld>
            <a:endParaRPr dirty="0"/>
          </a:p>
        </p:txBody>
      </p:sp>
    </p:spTree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3220" y="157480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119" y="1537970"/>
            <a:ext cx="3885565" cy="48895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5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Эффективные инструменты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для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управления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процессом</a:t>
            </a:r>
            <a:r>
              <a:rPr sz="1600" spc="-5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бюджетирования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3220" y="218947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3220" y="346202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3220" y="429640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3220" y="578612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6119" y="2153920"/>
            <a:ext cx="4018915" cy="4122026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164465">
              <a:lnSpc>
                <a:spcPct val="89700"/>
              </a:lnSpc>
              <a:spcBef>
                <a:spcPts val="295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Контроль качества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информации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посредством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расшифровки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до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исходных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данных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расчетов (для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каждой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статьи  бюджета используются до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6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произвольных</a:t>
            </a:r>
            <a:r>
              <a:rPr sz="1600" spc="-2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аналитик)</a:t>
            </a:r>
            <a:endParaRPr sz="1600" dirty="0">
              <a:latin typeface="+mj-lt"/>
              <a:cs typeface="Arial"/>
            </a:endParaRPr>
          </a:p>
          <a:p>
            <a:pPr marL="12700" marR="163195">
              <a:lnSpc>
                <a:spcPct val="89800"/>
              </a:lnSpc>
              <a:spcBef>
                <a:spcPts val="1395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Управление корректировками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бюджета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-  в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системе сохраняется история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изменений значений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бюджетных</a:t>
            </a:r>
            <a:r>
              <a:rPr sz="1600" spc="-3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статей</a:t>
            </a:r>
            <a:endParaRPr sz="1600" dirty="0">
              <a:latin typeface="+mj-lt"/>
              <a:cs typeface="Arial"/>
            </a:endParaRPr>
          </a:p>
          <a:p>
            <a:pPr marL="12700" marR="82550">
              <a:lnSpc>
                <a:spcPct val="89800"/>
              </a:lnSpc>
              <a:spcBef>
                <a:spcPts val="1400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Удобный расчет плановых показателей</a:t>
            </a:r>
            <a:r>
              <a:rPr sz="1600" spc="-11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в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форме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редактирования бюджета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-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допускает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использование расчетов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по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формуле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для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каждого показателя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одновременно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от нескольких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источников  данных</a:t>
            </a:r>
            <a:endParaRPr sz="1600" dirty="0">
              <a:latin typeface="+mj-lt"/>
              <a:cs typeface="Arial"/>
            </a:endParaRPr>
          </a:p>
          <a:p>
            <a:pPr marL="12700" marR="5080" algn="just">
              <a:lnSpc>
                <a:spcPct val="89800"/>
              </a:lnSpc>
              <a:spcBef>
                <a:spcPts val="1395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Опция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версионирования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для</a:t>
            </a:r>
            <a:r>
              <a:rPr sz="1600" spc="-9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экземпляров  бюджетов позволяет производить анализ 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сравнение</a:t>
            </a:r>
            <a:r>
              <a:rPr sz="1600" spc="-3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версий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9559" y="974090"/>
            <a:ext cx="5293360" cy="54610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Возможности 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для </a:t>
            </a:r>
            <a:r>
              <a:rPr sz="1800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руководителей 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и </a:t>
            </a:r>
            <a:r>
              <a:rPr sz="1800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специалистов  занимающихся бюджетированием: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67579" y="2231389"/>
            <a:ext cx="4071620" cy="3181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04206" y="206500"/>
            <a:ext cx="7886700" cy="32226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72720" marR="5080">
              <a:lnSpc>
                <a:spcPts val="1920"/>
              </a:lnSpc>
              <a:spcBef>
                <a:spcPts val="56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1С:ERP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предприятием 2.0  Бюджетирование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32</a:t>
            </a:fld>
            <a:endParaRPr dirty="0"/>
          </a:p>
        </p:txBody>
      </p:sp>
    </p:spTree>
  </p:cSld>
  <p:clrMapOvr>
    <a:masterClrMapping/>
  </p:clrMapOvr>
  <p:transition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1200" y="2514600"/>
            <a:ext cx="664464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spc="-1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sz="3200" b="1" spc="-1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Регламентированный</a:t>
            </a:r>
            <a:r>
              <a:rPr sz="3200" b="1" spc="-25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учет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22690" y="5303520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0"/>
                </a:moveTo>
                <a:lnTo>
                  <a:pt x="0" y="1554479"/>
                </a:lnTo>
              </a:path>
            </a:pathLst>
          </a:custGeom>
          <a:ln w="6469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31580" y="5303520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0"/>
                </a:moveTo>
                <a:lnTo>
                  <a:pt x="0" y="1554479"/>
                </a:lnTo>
              </a:path>
            </a:pathLst>
          </a:custGeom>
          <a:ln w="12579">
            <a:solidFill>
              <a:srgbClr val="FFF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49040" y="5716270"/>
            <a:ext cx="5025390" cy="99695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R="67945" algn="r">
              <a:lnSpc>
                <a:spcPct val="100000"/>
              </a:lnSpc>
              <a:spcBef>
                <a:spcPts val="620"/>
              </a:spcBef>
            </a:pPr>
            <a:r>
              <a:rPr sz="16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1С:ERP </a:t>
            </a:r>
            <a:r>
              <a:rPr sz="1600" b="1" spc="-1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Управление предприятием</a:t>
            </a:r>
            <a:r>
              <a:rPr sz="1600" b="1" spc="-1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2.0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marR="8890" algn="r">
              <a:lnSpc>
                <a:spcPts val="2280"/>
              </a:lnSpc>
              <a:spcBef>
                <a:spcPts val="65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Обзор функциональных</a:t>
            </a:r>
            <a:r>
              <a:rPr sz="2000" b="1" spc="-4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возможностей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marR="5080" algn="r">
              <a:lnSpc>
                <a:spcPts val="2280"/>
              </a:lnSpc>
            </a:pP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пр</a:t>
            </a:r>
            <a:r>
              <a:rPr sz="2000" b="1" spc="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д</a:t>
            </a:r>
            <a:r>
              <a:rPr sz="2000" b="1" spc="-3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у</a:t>
            </a:r>
            <a:r>
              <a:rPr sz="2000" b="1" spc="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к</a:t>
            </a:r>
            <a:r>
              <a:rPr sz="2000" b="1" spc="-3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0690" y="1231899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0690" y="2307589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0690" y="3164839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0690" y="402209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2319" y="1191259"/>
            <a:ext cx="8079105" cy="3342582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496570">
              <a:lnSpc>
                <a:spcPct val="79900"/>
              </a:lnSpc>
              <a:spcBef>
                <a:spcPts val="535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Удобный функционал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для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автоматизации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бухгалтерского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налогового 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учета,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включая подготовку обязательной (регламентированной)  отчетности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в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организации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в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соответствии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с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действующим  законодательством Российской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Федерации</a:t>
            </a:r>
            <a:endParaRPr sz="1800" dirty="0">
              <a:latin typeface="+mj-lt"/>
              <a:cs typeface="Arial"/>
            </a:endParaRPr>
          </a:p>
          <a:p>
            <a:pPr marL="12700" marR="43815">
              <a:lnSpc>
                <a:spcPct val="79900"/>
              </a:lnSpc>
              <a:spcBef>
                <a:spcPts val="1560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Поддерживает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бухгалтерский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налоговый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учет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деятельности организаций 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с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обособленными подразделениями, как выделенными, так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и не 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выделенными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на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отдельный баланс</a:t>
            </a:r>
            <a:endParaRPr sz="1800" dirty="0">
              <a:latin typeface="+mj-lt"/>
              <a:cs typeface="Arial"/>
            </a:endParaRPr>
          </a:p>
          <a:p>
            <a:pPr marL="12700" marR="5080">
              <a:lnSpc>
                <a:spcPct val="79900"/>
              </a:lnSpc>
              <a:spcBef>
                <a:spcPts val="1575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Состав счетов, организация аналитического, валютного, количественного 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учета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на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счетах соответствуют требованиям законодательства по ведению 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бухгалтерского учета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отражению данных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в</a:t>
            </a:r>
            <a:r>
              <a:rPr sz="1800" spc="2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отчетности.</a:t>
            </a:r>
            <a:endParaRPr sz="1800" dirty="0">
              <a:latin typeface="+mj-lt"/>
              <a:cs typeface="Arial"/>
            </a:endParaRPr>
          </a:p>
          <a:p>
            <a:pPr marL="12700" marR="809625">
              <a:lnSpc>
                <a:spcPts val="1730"/>
              </a:lnSpc>
              <a:spcBef>
                <a:spcPts val="1555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При необходимости пользователи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могут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самостоятельно создавать  дополнительные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субсчета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разрезы аналитического</a:t>
            </a:r>
            <a:r>
              <a:rPr sz="1800" spc="1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учета</a:t>
            </a:r>
            <a:endParaRPr sz="1800" dirty="0">
              <a:latin typeface="+mj-lt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86856" y="220501"/>
            <a:ext cx="7886700" cy="32226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72720" marR="5080">
              <a:lnSpc>
                <a:spcPts val="1920"/>
              </a:lnSpc>
              <a:spcBef>
                <a:spcPts val="56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1С:ERP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предприятием 2.0  Регламентированный </a:t>
            </a:r>
            <a:r>
              <a:rPr sz="2000" b="1" spc="-10" dirty="0">
                <a:solidFill>
                  <a:schemeClr val="accent1">
                    <a:lumMod val="50000"/>
                  </a:schemeClr>
                </a:solidFill>
              </a:rPr>
              <a:t>учет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34</a:t>
            </a:fld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266950" y="4757420"/>
            <a:ext cx="4743450" cy="1504950"/>
          </a:xfrm>
          <a:custGeom>
            <a:avLst/>
            <a:gdLst/>
            <a:ahLst/>
            <a:cxnLst/>
            <a:rect l="l" t="t" r="r" b="b"/>
            <a:pathLst>
              <a:path w="4743450" h="1504950">
                <a:moveTo>
                  <a:pt x="0" y="0"/>
                </a:moveTo>
                <a:lnTo>
                  <a:pt x="4743450" y="0"/>
                </a:lnTo>
                <a:lnTo>
                  <a:pt x="4743450" y="1504949"/>
                </a:lnTo>
                <a:lnTo>
                  <a:pt x="0" y="1504949"/>
                </a:lnTo>
                <a:lnTo>
                  <a:pt x="0" y="0"/>
                </a:lnTo>
                <a:close/>
              </a:path>
            </a:pathLst>
          </a:custGeom>
          <a:ln w="38097">
            <a:solidFill>
              <a:srgbClr val="F8E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86000" y="4776470"/>
            <a:ext cx="4705350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6059" y="1061719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47941" y="220501"/>
            <a:ext cx="7886700" cy="32226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72720" marR="5080">
              <a:lnSpc>
                <a:spcPts val="1920"/>
              </a:lnSpc>
              <a:spcBef>
                <a:spcPts val="56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1С:ERP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предприятием 2.0  Регламентированный </a:t>
            </a:r>
            <a:r>
              <a:rPr sz="2000" b="1" spc="-10" dirty="0">
                <a:solidFill>
                  <a:schemeClr val="accent1">
                    <a:lumMod val="50000"/>
                  </a:schemeClr>
                </a:solidFill>
              </a:rPr>
              <a:t>учет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35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26059" y="1918969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059" y="255651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6059" y="3194049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6059" y="383286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6059" y="447040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6059" y="510794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6059" y="596519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8959" y="1021079"/>
            <a:ext cx="8049259" cy="542290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535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Учет НДС реализован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в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соответствии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с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нормами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гл.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21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НК РФ.  Автоматизировано заполнение книги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покупок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и книги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продаж, выставление  корректировочных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исправленных</a:t>
            </a:r>
            <a:r>
              <a:rPr sz="1800" spc="-3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счетов-фактур</a:t>
            </a:r>
            <a:endParaRPr sz="1800" dirty="0">
              <a:latin typeface="+mj-lt"/>
              <a:cs typeface="Arial"/>
            </a:endParaRPr>
          </a:p>
          <a:p>
            <a:pPr marL="12700" marR="413384">
              <a:lnSpc>
                <a:spcPts val="1730"/>
              </a:lnSpc>
              <a:spcBef>
                <a:spcPts val="1545"/>
              </a:spcBef>
            </a:pP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Для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целей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учета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НДС ведется раздельный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учет операций,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облагаемых  НДС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и не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подлежащих налогообложению согласно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ст.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149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НК</a:t>
            </a:r>
            <a:r>
              <a:rPr sz="1800" spc="-3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РФ</a:t>
            </a:r>
            <a:endParaRPr sz="1800" dirty="0">
              <a:latin typeface="+mj-lt"/>
              <a:cs typeface="Arial"/>
            </a:endParaRPr>
          </a:p>
          <a:p>
            <a:pPr marL="12700" marR="784860">
              <a:lnSpc>
                <a:spcPct val="79600"/>
              </a:lnSpc>
              <a:spcBef>
                <a:spcPts val="1595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Отслеживаются сложные хозяйственные ситуации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в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учете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НДС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при 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реализации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с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применением ставки НДС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0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%, Без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НДС</a:t>
            </a:r>
            <a:endParaRPr sz="1800" dirty="0">
              <a:latin typeface="+mj-lt"/>
              <a:cs typeface="Arial"/>
            </a:endParaRPr>
          </a:p>
          <a:p>
            <a:pPr marL="12700" marR="515620">
              <a:lnSpc>
                <a:spcPts val="1730"/>
              </a:lnSpc>
              <a:spcBef>
                <a:spcPts val="1555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Налоговый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учет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по налогу на прибыль ведется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на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тех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же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счетах,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что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и 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бухгалтерский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учет.</a:t>
            </a:r>
            <a:endParaRPr sz="1800" dirty="0">
              <a:latin typeface="+mj-lt"/>
              <a:cs typeface="Arial"/>
            </a:endParaRPr>
          </a:p>
          <a:p>
            <a:pPr marL="12700" marR="50165">
              <a:lnSpc>
                <a:spcPts val="1730"/>
              </a:lnSpc>
              <a:spcBef>
                <a:spcPts val="1560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Поддерживается технология нанесения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двухмерного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штрих-кода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на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листы  налоговых</a:t>
            </a:r>
            <a:r>
              <a:rPr sz="1800" spc="-2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деклараций.</a:t>
            </a:r>
            <a:endParaRPr sz="1800" dirty="0">
              <a:latin typeface="+mj-lt"/>
              <a:cs typeface="Arial"/>
            </a:endParaRPr>
          </a:p>
          <a:p>
            <a:pPr marL="12700" marR="129539">
              <a:lnSpc>
                <a:spcPct val="79600"/>
              </a:lnSpc>
              <a:spcBef>
                <a:spcPts val="1595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Регламентированная отчетность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о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доходах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физических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лиц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формируется 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автоматически.</a:t>
            </a:r>
            <a:endParaRPr sz="1800" dirty="0">
              <a:latin typeface="+mj-lt"/>
              <a:cs typeface="Arial"/>
            </a:endParaRPr>
          </a:p>
          <a:p>
            <a:pPr marL="12700" marR="281940">
              <a:lnSpc>
                <a:spcPct val="79900"/>
              </a:lnSpc>
              <a:spcBef>
                <a:spcPts val="1575"/>
              </a:spcBef>
            </a:pP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Для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представления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в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ПФР сведений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об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исчисленном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страховом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стаже </a:t>
            </a:r>
            <a:r>
              <a:rPr sz="1800" dirty="0">
                <a:solidFill>
                  <a:srgbClr val="333333"/>
                </a:solidFill>
                <a:latin typeface="+mj-lt"/>
                <a:cs typeface="Arial"/>
              </a:rPr>
              <a:t>и 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уплаченных страховых взносах ведется персонифицированный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учет 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работников</a:t>
            </a:r>
            <a:endParaRPr sz="1800" dirty="0">
              <a:latin typeface="+mj-lt"/>
              <a:cs typeface="Arial"/>
            </a:endParaRPr>
          </a:p>
          <a:p>
            <a:pPr marL="12700" marR="535940">
              <a:lnSpc>
                <a:spcPts val="1730"/>
              </a:lnSpc>
              <a:spcBef>
                <a:spcPts val="1555"/>
              </a:spcBef>
            </a:pP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Актуальность </a:t>
            </a:r>
            <a:r>
              <a:rPr sz="1800" spc="-10" dirty="0">
                <a:solidFill>
                  <a:srgbClr val="333333"/>
                </a:solidFill>
                <a:latin typeface="+mj-lt"/>
                <a:cs typeface="Arial"/>
              </a:rPr>
              <a:t>форм </a:t>
            </a:r>
            <a:r>
              <a:rPr sz="1800" spc="-5" dirty="0">
                <a:solidFill>
                  <a:srgbClr val="333333"/>
                </a:solidFill>
                <a:latin typeface="+mj-lt"/>
                <a:cs typeface="Arial"/>
              </a:rPr>
              <a:t>регламентированной отчетности поддерживается  возможностью автоматического обновления через Интернет.</a:t>
            </a:r>
            <a:endParaRPr sz="1800" dirty="0">
              <a:latin typeface="+mj-lt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9890" y="115950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299210" y="144779"/>
            <a:ext cx="4871720" cy="57404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1920"/>
              </a:lnSpc>
              <a:spcBef>
                <a:spcPts val="56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1С:ERP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предприятием 2.0  Отправка </a:t>
            </a:r>
            <a:r>
              <a:rPr sz="2000" b="1" spc="-10" dirty="0">
                <a:solidFill>
                  <a:schemeClr val="accent1">
                    <a:lumMod val="50000"/>
                  </a:schemeClr>
                </a:solidFill>
              </a:rPr>
              <a:t>отчетности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через</a:t>
            </a:r>
            <a:r>
              <a:rPr sz="2000" b="1" spc="-2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Интернет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36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54260" y="1053971"/>
            <a:ext cx="8083550" cy="1022716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spcBef>
                <a:spcPts val="295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Встроен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функционал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для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работы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с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сервисом «1С-Отчетность», который позволяет  отправлять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регламентированную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отчетность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в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контролирующие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органы: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ФНС,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ПФР,  ФСС, Росстат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Росалкогольрегулирование через Интернет непосредственно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из 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программы без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переключения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на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другие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приложения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повторного заполнения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форм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9890" y="221233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9890" y="260857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9890" y="300482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9890" y="340105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9890" y="379730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9890" y="419354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9890" y="458977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9890" y="520572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9890" y="5601970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9890" y="5998209"/>
            <a:ext cx="11874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2886" y="2165350"/>
            <a:ext cx="8016240" cy="405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Сверки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с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налоговой (запросы</a:t>
            </a:r>
            <a:r>
              <a:rPr sz="1600" spc="-2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ИОН)</a:t>
            </a:r>
            <a:endParaRPr sz="1600" dirty="0"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Сверки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с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ПФР (запросы ИОС)</a:t>
            </a:r>
            <a:endParaRPr sz="1600" dirty="0">
              <a:latin typeface="+mj-lt"/>
              <a:cs typeface="Arial"/>
            </a:endParaRPr>
          </a:p>
          <a:p>
            <a:pPr marL="12700" marR="3609975">
              <a:lnSpc>
                <a:spcPct val="162500"/>
              </a:lnSpc>
              <a:spcBef>
                <a:spcPts val="10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Отправка реестров больничных листов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в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ФСС 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Получение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требований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</a:t>
            </a:r>
            <a:r>
              <a:rPr sz="1600" spc="-2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уведомлений</a:t>
            </a:r>
            <a:endParaRPr sz="1600" dirty="0">
              <a:latin typeface="+mj-lt"/>
              <a:cs typeface="Arial"/>
            </a:endParaRPr>
          </a:p>
          <a:p>
            <a:pPr marL="12700" marR="2000250">
              <a:lnSpc>
                <a:spcPct val="162500"/>
              </a:lnSpc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Отправка электронных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документов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в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ответ на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требования ФНС  Получение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выписок ЕГРЮЛ/ЕГРИП</a:t>
            </a:r>
            <a:endParaRPr sz="1600" dirty="0">
              <a:latin typeface="+mj-lt"/>
              <a:cs typeface="Arial"/>
            </a:endParaRPr>
          </a:p>
          <a:p>
            <a:pPr marL="12700" marR="5080">
              <a:lnSpc>
                <a:spcPts val="1720"/>
              </a:lnSpc>
              <a:spcBef>
                <a:spcPts val="1425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Возможность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формирования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пакетов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с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отчетностью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в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формате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для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банков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и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прочих  получателей</a:t>
            </a:r>
            <a:endParaRPr sz="1600" dirty="0">
              <a:latin typeface="+mj-lt"/>
              <a:cs typeface="Arial"/>
            </a:endParaRPr>
          </a:p>
          <a:p>
            <a:pPr marL="12700" marR="425450">
              <a:lnSpc>
                <a:spcPts val="3120"/>
              </a:lnSpc>
              <a:spcBef>
                <a:spcPts val="280"/>
              </a:spcBef>
            </a:pP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Ретроконверсия (процесс перевода ПФР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бумажного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архива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в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электронный вид)  Отправка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уведомлений </a:t>
            </a:r>
            <a:r>
              <a:rPr sz="1600" dirty="0">
                <a:solidFill>
                  <a:srgbClr val="333333"/>
                </a:solidFill>
                <a:latin typeface="+mj-lt"/>
                <a:cs typeface="Arial"/>
              </a:rPr>
              <a:t>о </a:t>
            </a: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контролируемых</a:t>
            </a:r>
            <a:r>
              <a:rPr sz="1600" spc="-20" dirty="0">
                <a:solidFill>
                  <a:srgbClr val="333333"/>
                </a:solidFill>
                <a:latin typeface="+mj-lt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сделках;</a:t>
            </a:r>
            <a:endParaRPr sz="1600" dirty="0"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600" spc="-10" dirty="0">
                <a:solidFill>
                  <a:srgbClr val="333333"/>
                </a:solidFill>
                <a:latin typeface="+mj-lt"/>
                <a:cs typeface="Arial"/>
              </a:rPr>
              <a:t>Онлайн-проверка регламентированных </a:t>
            </a:r>
            <a:r>
              <a:rPr sz="1600" spc="-5" dirty="0">
                <a:solidFill>
                  <a:srgbClr val="333333"/>
                </a:solidFill>
                <a:latin typeface="+mj-lt"/>
                <a:cs typeface="Arial"/>
              </a:rPr>
              <a:t>отчетов</a:t>
            </a:r>
            <a:endParaRPr sz="1600" dirty="0">
              <a:latin typeface="+mj-lt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8069" y="158905"/>
            <a:ext cx="7886700" cy="32226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72720" marR="5080">
              <a:lnSpc>
                <a:spcPts val="1920"/>
              </a:lnSpc>
              <a:spcBef>
                <a:spcPts val="56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1С:ERP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предприятием 2.0  Регламентированный </a:t>
            </a:r>
            <a:r>
              <a:rPr sz="2000" b="1" spc="-10" dirty="0">
                <a:solidFill>
                  <a:schemeClr val="accent1">
                    <a:lumMod val="50000"/>
                  </a:schemeClr>
                </a:solidFill>
              </a:rPr>
              <a:t>учет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dirty="0"/>
              <a:pPr marL="25400">
                <a:lnSpc>
                  <a:spcPts val="2310"/>
                </a:lnSpc>
              </a:pPr>
              <a:t>37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70840" y="1477010"/>
            <a:ext cx="124460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3740" y="1438909"/>
            <a:ext cx="3404235" cy="19177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ct val="90100"/>
              </a:lnSpc>
              <a:spcBef>
                <a:spcPts val="300"/>
              </a:spcBef>
            </a:pPr>
            <a:r>
              <a:rPr sz="1700" spc="-5" dirty="0">
                <a:solidFill>
                  <a:srgbClr val="333333"/>
                </a:solidFill>
                <a:latin typeface="Arial"/>
                <a:cs typeface="Arial"/>
              </a:rPr>
              <a:t>Заложенные </a:t>
            </a:r>
            <a:r>
              <a:rPr sz="1700" dirty="0">
                <a:solidFill>
                  <a:srgbClr val="333333"/>
                </a:solidFill>
                <a:latin typeface="Arial"/>
                <a:cs typeface="Arial"/>
              </a:rPr>
              <a:t>в </a:t>
            </a:r>
            <a:r>
              <a:rPr sz="1700" spc="-5" dirty="0">
                <a:solidFill>
                  <a:srgbClr val="333333"/>
                </a:solidFill>
                <a:latin typeface="Arial"/>
                <a:cs typeface="Arial"/>
              </a:rPr>
              <a:t>систему  возможности ведения  бухгалтерского </a:t>
            </a:r>
            <a:r>
              <a:rPr sz="1700" dirty="0">
                <a:solidFill>
                  <a:srgbClr val="333333"/>
                </a:solidFill>
                <a:latin typeface="Arial"/>
                <a:cs typeface="Arial"/>
              </a:rPr>
              <a:t>и </a:t>
            </a:r>
            <a:r>
              <a:rPr sz="1700" spc="-5" dirty="0">
                <a:solidFill>
                  <a:srgbClr val="333333"/>
                </a:solidFill>
                <a:latin typeface="Arial"/>
                <a:cs typeface="Arial"/>
              </a:rPr>
              <a:t>налогового  </a:t>
            </a:r>
            <a:r>
              <a:rPr sz="1700" spc="-10" dirty="0">
                <a:solidFill>
                  <a:srgbClr val="333333"/>
                </a:solidFill>
                <a:latin typeface="Arial"/>
                <a:cs typeface="Arial"/>
              </a:rPr>
              <a:t>учетов </a:t>
            </a:r>
            <a:r>
              <a:rPr sz="1700" spc="-5" dirty="0">
                <a:solidFill>
                  <a:srgbClr val="333333"/>
                </a:solidFill>
                <a:latin typeface="Arial"/>
                <a:cs typeface="Arial"/>
              </a:rPr>
              <a:t>призваны обеспечить  наиболее полное соответствие  как </a:t>
            </a:r>
            <a:r>
              <a:rPr sz="1700" dirty="0">
                <a:solidFill>
                  <a:srgbClr val="333333"/>
                </a:solidFill>
                <a:latin typeface="Arial"/>
                <a:cs typeface="Arial"/>
              </a:rPr>
              <a:t>российскому  </a:t>
            </a:r>
            <a:r>
              <a:rPr sz="1700" spc="-5" dirty="0">
                <a:solidFill>
                  <a:srgbClr val="333333"/>
                </a:solidFill>
                <a:latin typeface="Arial"/>
                <a:cs typeface="Arial"/>
              </a:rPr>
              <a:t>законодательству, </a:t>
            </a:r>
            <a:r>
              <a:rPr sz="1700" dirty="0">
                <a:solidFill>
                  <a:srgbClr val="333333"/>
                </a:solidFill>
                <a:latin typeface="Arial"/>
                <a:cs typeface="Arial"/>
              </a:rPr>
              <a:t>так и  </a:t>
            </a:r>
            <a:r>
              <a:rPr sz="1700" spc="-5" dirty="0">
                <a:solidFill>
                  <a:srgbClr val="333333"/>
                </a:solidFill>
                <a:latin typeface="Arial"/>
                <a:cs typeface="Arial"/>
              </a:rPr>
              <a:t>потребностям реального</a:t>
            </a:r>
            <a:r>
              <a:rPr sz="1700" spc="-2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333333"/>
                </a:solidFill>
                <a:latin typeface="Arial"/>
                <a:cs typeface="Arial"/>
              </a:rPr>
              <a:t>бизнеса</a:t>
            </a:r>
            <a:endParaRPr sz="1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0840" y="3531870"/>
            <a:ext cx="124460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3740" y="3493770"/>
            <a:ext cx="3329304" cy="168402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05"/>
              </a:spcBef>
            </a:pPr>
            <a:r>
              <a:rPr sz="1700" spc="-5" dirty="0">
                <a:solidFill>
                  <a:srgbClr val="333333"/>
                </a:solidFill>
                <a:latin typeface="Arial"/>
                <a:cs typeface="Arial"/>
              </a:rPr>
              <a:t>Принятая методология является  дальнейшим развитием учетных  решений, реализованных </a:t>
            </a:r>
            <a:r>
              <a:rPr sz="1700" dirty="0">
                <a:solidFill>
                  <a:srgbClr val="333333"/>
                </a:solidFill>
                <a:latin typeface="Arial"/>
                <a:cs typeface="Arial"/>
              </a:rPr>
              <a:t>в  </a:t>
            </a:r>
            <a:r>
              <a:rPr sz="1700" spc="-5" dirty="0">
                <a:solidFill>
                  <a:srgbClr val="333333"/>
                </a:solidFill>
                <a:latin typeface="Arial"/>
                <a:cs typeface="Arial"/>
              </a:rPr>
              <a:t>продуктах</a:t>
            </a:r>
            <a:r>
              <a:rPr sz="1700" spc="-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333333"/>
                </a:solidFill>
                <a:latin typeface="Arial"/>
                <a:cs typeface="Arial"/>
              </a:rPr>
              <a:t>системы</a:t>
            </a:r>
            <a:endParaRPr sz="1700">
              <a:latin typeface="Arial"/>
              <a:cs typeface="Arial"/>
            </a:endParaRPr>
          </a:p>
          <a:p>
            <a:pPr marL="12700" marR="193675">
              <a:lnSpc>
                <a:spcPts val="1839"/>
              </a:lnSpc>
              <a:spcBef>
                <a:spcPts val="15"/>
              </a:spcBef>
            </a:pPr>
            <a:r>
              <a:rPr sz="1700" spc="-5" dirty="0">
                <a:solidFill>
                  <a:srgbClr val="333333"/>
                </a:solidFill>
                <a:latin typeface="Arial"/>
                <a:cs typeface="Arial"/>
              </a:rPr>
              <a:t>«1С:Предприятие», ставших  индустриальным стандартом </a:t>
            </a:r>
            <a:r>
              <a:rPr sz="1700" dirty="0">
                <a:solidFill>
                  <a:srgbClr val="333333"/>
                </a:solidFill>
                <a:latin typeface="Arial"/>
                <a:cs typeface="Arial"/>
              </a:rPr>
              <a:t>в  </a:t>
            </a:r>
            <a:r>
              <a:rPr sz="1700" spc="-5" dirty="0">
                <a:solidFill>
                  <a:srgbClr val="333333"/>
                </a:solidFill>
                <a:latin typeface="Arial"/>
                <a:cs typeface="Arial"/>
              </a:rPr>
              <a:t>стране</a:t>
            </a:r>
            <a:endParaRPr sz="1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0840" y="5353050"/>
            <a:ext cx="124460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30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3740" y="5314950"/>
            <a:ext cx="2847975" cy="98425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00"/>
              </a:spcBef>
            </a:pPr>
            <a:r>
              <a:rPr sz="1700" spc="-5" dirty="0">
                <a:solidFill>
                  <a:srgbClr val="333333"/>
                </a:solidFill>
                <a:latin typeface="Arial"/>
                <a:cs typeface="Arial"/>
              </a:rPr>
              <a:t>Автоматизация  регламентированного учета  поставлена на высокий  технологический</a:t>
            </a:r>
            <a:r>
              <a:rPr sz="1700" spc="-2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333333"/>
                </a:solidFill>
                <a:latin typeface="Arial"/>
                <a:cs typeface="Arial"/>
              </a:rPr>
              <a:t>уровень</a:t>
            </a:r>
            <a:endParaRPr sz="1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9879" y="1062990"/>
            <a:ext cx="7440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Возможности 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для </a:t>
            </a:r>
            <a:r>
              <a:rPr sz="1800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руководителей 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и </a:t>
            </a:r>
            <a:r>
              <a:rPr sz="1800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специалистов служб </a:t>
            </a:r>
            <a:r>
              <a:rPr sz="1800" spc="-1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бухгалтерии: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20540" y="1962150"/>
            <a:ext cx="4507229" cy="3651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регламентированного учета, реализованная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прикладном решении 1С: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ERP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(практические примеры*)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50" y="5943600"/>
            <a:ext cx="8610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*Практические примеры, выполнены на основе учебной базы по курсу «Регламентированный учет» (Октябрь 2015)/ 1С:</a:t>
            </a:r>
            <a:r>
              <a:rPr lang="en-US" sz="1400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ERP</a:t>
            </a:r>
            <a:r>
              <a:rPr lang="ru-RU" sz="1400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Управление предприятием 2 (1С: Предприятие)</a:t>
            </a:r>
          </a:p>
          <a:p>
            <a:r>
              <a:rPr lang="ru-RU" sz="1400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Операции моделируются для организации «Мебель-Комплект»</a:t>
            </a:r>
            <a:endParaRPr lang="ru-RU" sz="1400" dirty="0">
              <a:solidFill>
                <a:srgbClr val="1F4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351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Глава1 . Концепция регламентированного учета, реализованная в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прикладном решении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914400"/>
            <a:ext cx="7886700" cy="1380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+mj-lt"/>
                <a:cs typeface="Arial" panose="020B0604020202020204" pitchFamily="34" charset="0"/>
              </a:rPr>
              <a:t>Регламентированный учет обеспечивает законодательно установленную систему финансовой отчетности, которая дает внутренним и внешним пользователям представление о финансовой и хозяйственной деятельности предприятия</a:t>
            </a:r>
            <a:r>
              <a:rPr lang="ru-RU" sz="1800" dirty="0" smtClean="0">
                <a:latin typeface="+mj-lt"/>
                <a:cs typeface="Arial" panose="020B0604020202020204" pitchFamily="34" charset="0"/>
              </a:rPr>
              <a:t>.</a:t>
            </a:r>
            <a:endParaRPr lang="ru-RU" sz="1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1880588"/>
            <a:ext cx="4958454" cy="3276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5800" y="1970495"/>
            <a:ext cx="33556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  <a:cs typeface="Arial" panose="020B0604020202020204" pitchFamily="34" charset="0"/>
              </a:rPr>
              <a:t>Характерной особенностью механизмов, представленных в прикладном решении «1С:</a:t>
            </a:r>
            <a:r>
              <a:rPr lang="en-US" dirty="0">
                <a:latin typeface="+mj-lt"/>
                <a:cs typeface="Arial" panose="020B0604020202020204" pitchFamily="34" charset="0"/>
              </a:rPr>
              <a:t>ERP</a:t>
            </a:r>
            <a:r>
              <a:rPr lang="ru-RU" dirty="0">
                <a:latin typeface="+mj-lt"/>
                <a:cs typeface="Arial" panose="020B0604020202020204" pitchFamily="34" charset="0"/>
              </a:rPr>
              <a:t> Управление предприятием»</a:t>
            </a:r>
          </a:p>
          <a:p>
            <a:r>
              <a:rPr lang="ru-RU" dirty="0">
                <a:latin typeface="+mj-lt"/>
                <a:cs typeface="Arial" panose="020B0604020202020204" pitchFamily="34" charset="0"/>
              </a:rPr>
              <a:t>является их внимание не только непосредственно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учетным задачам</a:t>
            </a:r>
            <a:r>
              <a:rPr lang="ru-RU" dirty="0">
                <a:latin typeface="+mj-lt"/>
                <a:cs typeface="Arial" panose="020B0604020202020204" pitchFamily="34" charset="0"/>
              </a:rPr>
              <a:t>, но и задачам, ориентированным на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определение регламентированного учета и организации бухгалтерской службы в рамках общей системы управления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предприятием.</a:t>
            </a:r>
          </a:p>
        </p:txBody>
      </p:sp>
    </p:spTree>
    <p:extLst>
      <p:ext uri="{BB962C8B-B14F-4D97-AF65-F5344CB8AC3E}">
        <p14:creationId xmlns:p14="http://schemas.microsoft.com/office/powerpoint/2010/main" xmlns="" val="1170350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37310" y="266700"/>
            <a:ext cx="48717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1С:ERP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 </a:t>
            </a:r>
            <a:r>
              <a:rPr sz="2000" b="1" spc="-5" dirty="0" err="1">
                <a:solidFill>
                  <a:schemeClr val="accent1">
                    <a:lumMod val="50000"/>
                  </a:schemeClr>
                </a:solidFill>
              </a:rPr>
              <a:t>предприятием</a:t>
            </a:r>
            <a:r>
              <a:rPr sz="2000" b="1" spc="-7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sz="2000" b="1" spc="-5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50300" y="6587420"/>
            <a:ext cx="19240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pPr marL="25400">
                <a:lnSpc>
                  <a:spcPts val="2310"/>
                </a:lnSpc>
              </a:pPr>
              <a:t>4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3050" y="994409"/>
            <a:ext cx="18415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790" dirty="0">
                <a:solidFill>
                  <a:schemeClr val="accent1">
                    <a:lumMod val="50000"/>
                  </a:schemeClr>
                </a:solidFill>
                <a:latin typeface="Symbol"/>
                <a:cs typeface="Symbol"/>
              </a:rPr>
              <a:t></a:t>
            </a:r>
            <a:endParaRPr sz="2700">
              <a:solidFill>
                <a:schemeClr val="accent1">
                  <a:lumMod val="50000"/>
                </a:schemeClr>
              </a:solidFill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050" y="2179320"/>
            <a:ext cx="18415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790" dirty="0">
                <a:solidFill>
                  <a:schemeClr val="accent1">
                    <a:lumMod val="50000"/>
                  </a:schemeClr>
                </a:solidFill>
                <a:latin typeface="Symbol"/>
                <a:cs typeface="Symbol"/>
              </a:rPr>
              <a:t></a:t>
            </a:r>
            <a:endParaRPr sz="2700">
              <a:solidFill>
                <a:schemeClr val="accent1">
                  <a:lumMod val="50000"/>
                </a:schemeClr>
              </a:solidFill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3050" y="3119120"/>
            <a:ext cx="18415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790" dirty="0">
                <a:solidFill>
                  <a:schemeClr val="accent1">
                    <a:lumMod val="50000"/>
                  </a:schemeClr>
                </a:solidFill>
                <a:latin typeface="Symbol"/>
                <a:cs typeface="Symbol"/>
              </a:rPr>
              <a:t></a:t>
            </a:r>
            <a:endParaRPr sz="2700">
              <a:solidFill>
                <a:schemeClr val="accent1">
                  <a:lumMod val="50000"/>
                </a:schemeClr>
              </a:solidFill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4680" y="1097279"/>
            <a:ext cx="8154034" cy="2645981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spc="-5" dirty="0">
                <a:latin typeface="+mj-lt"/>
                <a:cs typeface="Arial"/>
              </a:rPr>
              <a:t>«1С:ERP Управление </a:t>
            </a:r>
            <a:r>
              <a:rPr sz="1800" spc="-5" dirty="0" err="1">
                <a:latin typeface="+mj-lt"/>
                <a:cs typeface="Arial"/>
              </a:rPr>
              <a:t>предприятием</a:t>
            </a:r>
            <a:r>
              <a:rPr sz="1800" spc="-5" dirty="0">
                <a:latin typeface="+mj-lt"/>
                <a:cs typeface="Arial"/>
              </a:rPr>
              <a:t> </a:t>
            </a:r>
            <a:r>
              <a:rPr sz="1800" spc="-10" dirty="0" smtClean="0">
                <a:latin typeface="+mj-lt"/>
                <a:cs typeface="Arial"/>
              </a:rPr>
              <a:t> </a:t>
            </a:r>
            <a:r>
              <a:rPr sz="1800" dirty="0">
                <a:latin typeface="+mj-lt"/>
                <a:cs typeface="Arial"/>
              </a:rPr>
              <a:t>– </a:t>
            </a:r>
            <a:r>
              <a:rPr sz="1800" spc="-5" dirty="0">
                <a:latin typeface="+mj-lt"/>
                <a:cs typeface="Arial"/>
              </a:rPr>
              <a:t>инновационное решение для  построения комплексных информационных систем </a:t>
            </a:r>
            <a:r>
              <a:rPr sz="1800" spc="-10" dirty="0">
                <a:latin typeface="+mj-lt"/>
                <a:cs typeface="Arial"/>
              </a:rPr>
              <a:t>управления  </a:t>
            </a:r>
            <a:r>
              <a:rPr sz="1800" spc="-5" dirty="0">
                <a:latin typeface="+mj-lt"/>
                <a:cs typeface="Arial"/>
              </a:rPr>
              <a:t>деятельностью многопрофильных предприятий </a:t>
            </a:r>
            <a:r>
              <a:rPr sz="1800" dirty="0">
                <a:latin typeface="+mj-lt"/>
                <a:cs typeface="Arial"/>
              </a:rPr>
              <a:t>с </a:t>
            </a:r>
            <a:r>
              <a:rPr sz="1800" spc="-10" dirty="0">
                <a:latin typeface="+mj-lt"/>
                <a:cs typeface="Arial"/>
              </a:rPr>
              <a:t>учетом лучших </a:t>
            </a:r>
            <a:r>
              <a:rPr sz="1800" spc="-5" dirty="0">
                <a:latin typeface="+mj-lt"/>
                <a:cs typeface="Arial"/>
              </a:rPr>
              <a:t>мировых </a:t>
            </a:r>
            <a:r>
              <a:rPr sz="1800" dirty="0">
                <a:latin typeface="+mj-lt"/>
                <a:cs typeface="Arial"/>
              </a:rPr>
              <a:t>и  </a:t>
            </a:r>
            <a:r>
              <a:rPr sz="1800" spc="-5" dirty="0">
                <a:latin typeface="+mj-lt"/>
                <a:cs typeface="Arial"/>
              </a:rPr>
              <a:t>отечественных практик автоматизации </a:t>
            </a:r>
            <a:r>
              <a:rPr sz="1800" spc="-10" dirty="0">
                <a:latin typeface="+mj-lt"/>
                <a:cs typeface="Arial"/>
              </a:rPr>
              <a:t>крупного </a:t>
            </a:r>
            <a:r>
              <a:rPr sz="1800" dirty="0">
                <a:latin typeface="+mj-lt"/>
                <a:cs typeface="Arial"/>
              </a:rPr>
              <a:t>и </a:t>
            </a:r>
            <a:r>
              <a:rPr sz="1800" spc="-5" dirty="0">
                <a:latin typeface="+mj-lt"/>
                <a:cs typeface="Arial"/>
              </a:rPr>
              <a:t>среднего</a:t>
            </a:r>
            <a:r>
              <a:rPr sz="1800" spc="10" dirty="0">
                <a:latin typeface="+mj-lt"/>
                <a:cs typeface="Arial"/>
              </a:rPr>
              <a:t> </a:t>
            </a:r>
            <a:r>
              <a:rPr sz="1800" spc="-5" dirty="0">
                <a:latin typeface="+mj-lt"/>
                <a:cs typeface="Arial"/>
              </a:rPr>
              <a:t>бизнеса</a:t>
            </a:r>
            <a:endParaRPr sz="1800" dirty="0">
              <a:latin typeface="+mj-lt"/>
              <a:cs typeface="Arial"/>
            </a:endParaRPr>
          </a:p>
          <a:p>
            <a:pPr marL="12700" marR="64769">
              <a:lnSpc>
                <a:spcPts val="1939"/>
              </a:lnSpc>
              <a:spcBef>
                <a:spcPts val="1580"/>
              </a:spcBef>
            </a:pPr>
            <a:r>
              <a:rPr sz="1800" spc="-5" dirty="0">
                <a:latin typeface="+mj-lt"/>
                <a:cs typeface="Arial"/>
              </a:rPr>
              <a:t>Является развитием наиболее </a:t>
            </a:r>
            <a:r>
              <a:rPr sz="1800" spc="-10" dirty="0">
                <a:latin typeface="+mj-lt"/>
                <a:cs typeface="Arial"/>
              </a:rPr>
              <a:t>массово </a:t>
            </a:r>
            <a:r>
              <a:rPr sz="1800" spc="-5" dirty="0">
                <a:latin typeface="+mj-lt"/>
                <a:cs typeface="Arial"/>
              </a:rPr>
              <a:t>применяемой </a:t>
            </a:r>
            <a:r>
              <a:rPr sz="1800" dirty="0">
                <a:latin typeface="+mj-lt"/>
                <a:cs typeface="Arial"/>
              </a:rPr>
              <a:t>в </a:t>
            </a:r>
            <a:r>
              <a:rPr sz="1800" spc="-10" dirty="0">
                <a:latin typeface="+mj-lt"/>
                <a:cs typeface="Arial"/>
              </a:rPr>
              <a:t>настоящее </a:t>
            </a:r>
            <a:r>
              <a:rPr sz="1800" spc="-5" dirty="0">
                <a:latin typeface="+mj-lt"/>
                <a:cs typeface="Arial"/>
              </a:rPr>
              <a:t>время </a:t>
            </a:r>
            <a:r>
              <a:rPr sz="1800" dirty="0">
                <a:latin typeface="+mj-lt"/>
                <a:cs typeface="Arial"/>
              </a:rPr>
              <a:t>в  </a:t>
            </a:r>
            <a:r>
              <a:rPr sz="1800" spc="-5" dirty="0">
                <a:latin typeface="+mj-lt"/>
                <a:cs typeface="Arial"/>
              </a:rPr>
              <a:t>России </a:t>
            </a:r>
            <a:r>
              <a:rPr sz="1800" dirty="0">
                <a:latin typeface="+mj-lt"/>
                <a:cs typeface="Arial"/>
              </a:rPr>
              <a:t>и </a:t>
            </a:r>
            <a:r>
              <a:rPr sz="1800" spc="-5" dirty="0">
                <a:latin typeface="+mj-lt"/>
                <a:cs typeface="Arial"/>
              </a:rPr>
              <a:t>странах СНГ системы ERP-класса «1С:Управление  производственным предприятием»* </a:t>
            </a:r>
            <a:r>
              <a:rPr sz="1800" spc="-10" dirty="0" smtClean="0">
                <a:latin typeface="+mj-lt"/>
                <a:cs typeface="Arial"/>
              </a:rPr>
              <a:t>;</a:t>
            </a:r>
            <a:endParaRPr sz="1800" dirty="0">
              <a:latin typeface="+mj-lt"/>
              <a:cs typeface="Arial"/>
            </a:endParaRPr>
          </a:p>
          <a:p>
            <a:pPr marL="12700" marR="147955">
              <a:lnSpc>
                <a:spcPct val="90000"/>
              </a:lnSpc>
              <a:spcBef>
                <a:spcPts val="1540"/>
              </a:spcBef>
            </a:pPr>
            <a:r>
              <a:rPr sz="1800" spc="-5" dirty="0">
                <a:latin typeface="+mj-lt"/>
                <a:cs typeface="Arial"/>
              </a:rPr>
              <a:t>Учитывает опыт, накопленный при внедрении </a:t>
            </a:r>
            <a:r>
              <a:rPr sz="1800" dirty="0">
                <a:latin typeface="+mj-lt"/>
                <a:cs typeface="Arial"/>
              </a:rPr>
              <a:t>и </a:t>
            </a:r>
            <a:r>
              <a:rPr sz="1800" spc="-5" dirty="0">
                <a:latin typeface="+mj-lt"/>
                <a:cs typeface="Arial"/>
              </a:rPr>
              <a:t>использовании этой  системы </a:t>
            </a:r>
            <a:r>
              <a:rPr sz="1800" dirty="0">
                <a:latin typeface="+mj-lt"/>
                <a:cs typeface="Arial"/>
              </a:rPr>
              <a:t>в </a:t>
            </a:r>
            <a:r>
              <a:rPr sz="1800" spc="-5" dirty="0">
                <a:latin typeface="+mj-lt"/>
                <a:cs typeface="Arial"/>
              </a:rPr>
              <a:t>масштабных </a:t>
            </a:r>
            <a:r>
              <a:rPr sz="1800" spc="-10" dirty="0">
                <a:latin typeface="+mj-lt"/>
                <a:cs typeface="Arial"/>
              </a:rPr>
              <a:t>проектах, </a:t>
            </a:r>
            <a:r>
              <a:rPr sz="1800" spc="-5" dirty="0">
                <a:latin typeface="+mj-lt"/>
                <a:cs typeface="Arial"/>
              </a:rPr>
              <a:t>насчитывающих сотни </a:t>
            </a:r>
            <a:r>
              <a:rPr sz="1800" dirty="0">
                <a:latin typeface="+mj-lt"/>
                <a:cs typeface="Arial"/>
              </a:rPr>
              <a:t>и </a:t>
            </a:r>
            <a:r>
              <a:rPr sz="1800" spc="-5" dirty="0">
                <a:latin typeface="+mj-lt"/>
                <a:cs typeface="Arial"/>
              </a:rPr>
              <a:t>тысячи </a:t>
            </a:r>
            <a:r>
              <a:rPr sz="1800" spc="-10" dirty="0">
                <a:latin typeface="+mj-lt"/>
                <a:cs typeface="Arial"/>
              </a:rPr>
              <a:t>рабочих  </a:t>
            </a:r>
            <a:r>
              <a:rPr sz="1800" spc="-5" dirty="0">
                <a:latin typeface="+mj-lt"/>
                <a:cs typeface="Arial"/>
              </a:rPr>
              <a:t>мест;</a:t>
            </a:r>
            <a:endParaRPr sz="1800" dirty="0">
              <a:latin typeface="+mj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9729" y="4268651"/>
            <a:ext cx="8025130" cy="22034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109300"/>
              </a:lnSpc>
              <a:spcBef>
                <a:spcPts val="114"/>
              </a:spcBef>
            </a:pPr>
            <a:r>
              <a:rPr sz="1800" b="1" spc="-5" dirty="0">
                <a:latin typeface="+mj-lt"/>
                <a:cs typeface="Arial"/>
              </a:rPr>
              <a:t>*</a:t>
            </a:r>
            <a:r>
              <a:rPr sz="1400" spc="-5" dirty="0">
                <a:latin typeface="+mj-lt"/>
                <a:cs typeface="Arial"/>
              </a:rPr>
              <a:t>Продукты линейки «1С:Управление производственным предприятием» зарекомендовали себя  как надежные </a:t>
            </a:r>
            <a:r>
              <a:rPr sz="1400" dirty="0">
                <a:latin typeface="+mj-lt"/>
                <a:cs typeface="Arial"/>
              </a:rPr>
              <a:t>и </a:t>
            </a:r>
            <a:r>
              <a:rPr sz="1400" spc="-5" dirty="0">
                <a:latin typeface="+mj-lt"/>
                <a:cs typeface="Arial"/>
              </a:rPr>
              <a:t>современные ERP-решения. Предприятиями Российской Федерации, Украины,  Казахстана, Беларуси </a:t>
            </a:r>
            <a:r>
              <a:rPr sz="1400" dirty="0">
                <a:latin typeface="+mj-lt"/>
                <a:cs typeface="Arial"/>
              </a:rPr>
              <a:t>и </a:t>
            </a:r>
            <a:r>
              <a:rPr sz="1400" spc="-5" dirty="0">
                <a:latin typeface="+mj-lt"/>
                <a:cs typeface="Arial"/>
              </a:rPr>
              <a:t>других </a:t>
            </a:r>
            <a:r>
              <a:rPr sz="1400" dirty="0">
                <a:latin typeface="+mj-lt"/>
                <a:cs typeface="Arial"/>
              </a:rPr>
              <a:t>стран </a:t>
            </a:r>
            <a:r>
              <a:rPr sz="1400" spc="-5" dirty="0">
                <a:latin typeface="+mj-lt"/>
                <a:cs typeface="Arial"/>
              </a:rPr>
              <a:t>приобретено более </a:t>
            </a:r>
            <a:r>
              <a:rPr sz="1400" b="1" spc="-5" dirty="0">
                <a:latin typeface="+mj-lt"/>
                <a:cs typeface="Arial"/>
              </a:rPr>
              <a:t>20 000 </a:t>
            </a:r>
            <a:r>
              <a:rPr sz="1400" spc="-5" dirty="0">
                <a:latin typeface="+mj-lt"/>
                <a:cs typeface="Arial"/>
              </a:rPr>
              <a:t>комплектов </a:t>
            </a:r>
            <a:r>
              <a:rPr sz="1400" dirty="0">
                <a:latin typeface="+mj-lt"/>
                <a:cs typeface="Arial"/>
              </a:rPr>
              <a:t>основных </a:t>
            </a:r>
            <a:r>
              <a:rPr sz="1400" spc="-5" dirty="0">
                <a:latin typeface="+mj-lt"/>
                <a:cs typeface="Arial"/>
              </a:rPr>
              <a:t>поставок  </a:t>
            </a:r>
            <a:r>
              <a:rPr sz="1400" dirty="0">
                <a:latin typeface="+mj-lt"/>
                <a:cs typeface="Arial"/>
              </a:rPr>
              <a:t>системы </a:t>
            </a:r>
            <a:r>
              <a:rPr sz="1400" spc="-5" dirty="0">
                <a:latin typeface="+mj-lt"/>
                <a:cs typeface="Arial"/>
              </a:rPr>
              <a:t>«1С:Управление производственным предприятием» </a:t>
            </a:r>
            <a:r>
              <a:rPr sz="1400" dirty="0">
                <a:latin typeface="+mj-lt"/>
                <a:cs typeface="Arial"/>
              </a:rPr>
              <a:t>и </a:t>
            </a:r>
            <a:r>
              <a:rPr sz="1400" spc="-5" dirty="0">
                <a:latin typeface="+mj-lt"/>
                <a:cs typeface="Arial"/>
              </a:rPr>
              <a:t>отраслевых решений </a:t>
            </a:r>
            <a:r>
              <a:rPr sz="1400" dirty="0">
                <a:latin typeface="+mj-lt"/>
                <a:cs typeface="Arial"/>
              </a:rPr>
              <a:t>на </a:t>
            </a:r>
            <a:r>
              <a:rPr sz="1400" spc="-5" dirty="0">
                <a:latin typeface="+mj-lt"/>
                <a:cs typeface="Arial"/>
              </a:rPr>
              <a:t>ее  основе. Общая численность персонала предприятий различных отраслей,</a:t>
            </a:r>
            <a:r>
              <a:rPr sz="1400" spc="90" dirty="0">
                <a:latin typeface="+mj-lt"/>
                <a:cs typeface="Arial"/>
              </a:rPr>
              <a:t> </a:t>
            </a:r>
            <a:r>
              <a:rPr sz="1400" spc="-5" dirty="0">
                <a:latin typeface="+mj-lt"/>
                <a:cs typeface="Arial"/>
              </a:rPr>
              <a:t>использующих</a:t>
            </a:r>
            <a:endParaRPr sz="1400" dirty="0">
              <a:latin typeface="+mj-lt"/>
              <a:cs typeface="Arial"/>
            </a:endParaRPr>
          </a:p>
          <a:p>
            <a:pPr marL="12700" marR="13970">
              <a:lnSpc>
                <a:spcPct val="109900"/>
              </a:lnSpc>
              <a:spcBef>
                <a:spcPts val="5"/>
              </a:spcBef>
            </a:pPr>
            <a:r>
              <a:rPr sz="1400" spc="-5" dirty="0">
                <a:latin typeface="+mj-lt"/>
                <a:cs typeface="Arial"/>
              </a:rPr>
              <a:t>«1С:Управление производственным предприятием», составляет </a:t>
            </a:r>
            <a:r>
              <a:rPr sz="1400" b="1" spc="-5" dirty="0">
                <a:latin typeface="+mj-lt"/>
                <a:cs typeface="Arial"/>
              </a:rPr>
              <a:t>порядка восьми миллионов  </a:t>
            </a:r>
            <a:r>
              <a:rPr sz="1400" b="1" spc="-10" dirty="0">
                <a:latin typeface="+mj-lt"/>
                <a:cs typeface="Arial"/>
              </a:rPr>
              <a:t>сотрудников</a:t>
            </a:r>
            <a:r>
              <a:rPr sz="1400" spc="-10" dirty="0">
                <a:latin typeface="+mj-lt"/>
                <a:cs typeface="Arial"/>
              </a:rPr>
              <a:t>. </a:t>
            </a:r>
            <a:r>
              <a:rPr sz="1400" dirty="0">
                <a:latin typeface="+mj-lt"/>
                <a:cs typeface="Arial"/>
              </a:rPr>
              <a:t>По данным </a:t>
            </a:r>
            <a:r>
              <a:rPr sz="1400" spc="-5" dirty="0">
                <a:latin typeface="+mj-lt"/>
                <a:cs typeface="Arial"/>
              </a:rPr>
              <a:t>регулярных опросов, удовлетворенность клиентов выбором,  сделанным </a:t>
            </a:r>
            <a:r>
              <a:rPr sz="1400" dirty="0">
                <a:latin typeface="+mj-lt"/>
                <a:cs typeface="Arial"/>
              </a:rPr>
              <a:t>в </a:t>
            </a:r>
            <a:r>
              <a:rPr sz="1400" spc="-5" dirty="0">
                <a:latin typeface="+mj-lt"/>
                <a:cs typeface="Arial"/>
              </a:rPr>
              <a:t>пользу внедрения </a:t>
            </a:r>
            <a:r>
              <a:rPr sz="1400" dirty="0">
                <a:latin typeface="+mj-lt"/>
                <a:cs typeface="Arial"/>
              </a:rPr>
              <a:t>системы </a:t>
            </a:r>
            <a:r>
              <a:rPr sz="1400" spc="-5" dirty="0">
                <a:latin typeface="+mj-lt"/>
                <a:cs typeface="Arial"/>
              </a:rPr>
              <a:t>«1С:Управление производственным предприятием», </a:t>
            </a:r>
            <a:r>
              <a:rPr sz="1400" dirty="0">
                <a:latin typeface="+mj-lt"/>
                <a:cs typeface="Arial"/>
              </a:rPr>
              <a:t>в  </a:t>
            </a:r>
            <a:r>
              <a:rPr sz="1400" b="1" spc="-5" dirty="0">
                <a:latin typeface="+mj-lt"/>
                <a:cs typeface="Arial"/>
              </a:rPr>
              <a:t>90 </a:t>
            </a:r>
            <a:r>
              <a:rPr sz="1400" b="1" dirty="0">
                <a:latin typeface="+mj-lt"/>
                <a:cs typeface="Arial"/>
              </a:rPr>
              <a:t>% </a:t>
            </a:r>
            <a:r>
              <a:rPr sz="1400" b="1" spc="-10" dirty="0">
                <a:latin typeface="+mj-lt"/>
                <a:cs typeface="Arial"/>
              </a:rPr>
              <a:t>случаев </a:t>
            </a:r>
            <a:r>
              <a:rPr sz="1400" b="1" spc="-5" dirty="0">
                <a:latin typeface="+mj-lt"/>
                <a:cs typeface="Arial"/>
              </a:rPr>
              <a:t>оценивается </a:t>
            </a:r>
            <a:r>
              <a:rPr sz="1400" b="1" dirty="0">
                <a:latin typeface="+mj-lt"/>
                <a:cs typeface="Arial"/>
              </a:rPr>
              <a:t>на </a:t>
            </a:r>
            <a:r>
              <a:rPr sz="1400" b="1" spc="-10" dirty="0">
                <a:latin typeface="+mj-lt"/>
                <a:cs typeface="Arial"/>
              </a:rPr>
              <a:t>"хорошо" </a:t>
            </a:r>
            <a:r>
              <a:rPr sz="1400" b="1" dirty="0">
                <a:latin typeface="+mj-lt"/>
                <a:cs typeface="Arial"/>
              </a:rPr>
              <a:t>и</a:t>
            </a:r>
            <a:r>
              <a:rPr sz="1400" b="1" spc="-15" dirty="0">
                <a:latin typeface="+mj-lt"/>
                <a:cs typeface="Arial"/>
              </a:rPr>
              <a:t> </a:t>
            </a:r>
            <a:r>
              <a:rPr sz="1400" b="1" spc="-5" dirty="0">
                <a:latin typeface="+mj-lt"/>
                <a:cs typeface="Arial"/>
              </a:rPr>
              <a:t>"отлично".</a:t>
            </a:r>
            <a:endParaRPr sz="1400" dirty="0">
              <a:latin typeface="+mj-lt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Глава 2. Настройка ведения учета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914400"/>
            <a:ext cx="7886700" cy="13804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+mj-lt"/>
                <a:cs typeface="Arial" panose="020B0604020202020204" pitchFamily="34" charset="0"/>
              </a:rPr>
              <a:t>Учетная политика — это документ, в котором организация закрепила  выбранные способы ведения бухучета, учитывающие специфику ее деятельности. Разработать и принять учетную политику для целей бухучета должна каждая организация, которая ведет бухучет. </a:t>
            </a:r>
            <a:r>
              <a:rPr lang="ru-RU" sz="1800" dirty="0">
                <a:latin typeface="+mj-lt"/>
                <a:cs typeface="Arial" panose="020B0604020202020204" pitchFamily="34" charset="0"/>
              </a:rPr>
              <a:t>Н</a:t>
            </a:r>
            <a:r>
              <a:rPr lang="ru-RU" sz="1800" dirty="0" smtClean="0">
                <a:latin typeface="+mj-lt"/>
                <a:cs typeface="Arial" panose="020B0604020202020204" pitchFamily="34" charset="0"/>
              </a:rPr>
              <a:t>езависимо от организационно-правовой формы и формы собственности. Применять положения этого документа должны все подразделения организации, включая территориально отдаленные и те, учет в которых ведется на отдельном балансе.</a:t>
            </a:r>
            <a:endParaRPr lang="ru-RU" sz="1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42015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8686800" cy="57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86090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86800" cy="389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7078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Глава 2. Настройка ведения учета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914400"/>
            <a:ext cx="7886700" cy="13804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+mj-lt"/>
                <a:cs typeface="Arial" panose="020B0604020202020204" pitchFamily="34" charset="0"/>
              </a:rPr>
              <a:t>Для целей регламентированного учета предприятие описывается, как организационная структура, основными объектами которой выступают организации (юридические лица) и подразделения (службы, отделы. цеха и т.д.)</a:t>
            </a:r>
            <a:endParaRPr lang="ru-RU" sz="1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1828800"/>
            <a:ext cx="5495925" cy="23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7593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Глава 2. Настройка ведения учета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914400"/>
            <a:ext cx="7886700" cy="138046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200" dirty="0" smtClean="0">
                <a:latin typeface="+mj-lt"/>
                <a:cs typeface="Arial" panose="020B0604020202020204" pitchFamily="34" charset="0"/>
              </a:rPr>
              <a:t>Список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Организации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 предназначен для указания организаций, входящих в состав предприятия, и хранения постоянных сведений о них. Возможность ведения нескольких организаций определяется функциональной опцией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НСИ и администрирование — Настройка параметров системы — Предприятие — Несколько организаций.</a:t>
            </a: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79666" y="1749402"/>
            <a:ext cx="5791200" cy="33769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5800" y="1752600"/>
            <a:ext cx="269386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  <a:cs typeface="Arial" panose="020B0604020202020204" pitchFamily="34" charset="0"/>
              </a:rPr>
              <a:t>Организация может быть юридическим лицом или индивидуальным предпринимателем. Подразделения, выделенные на отдельный баланс, также регистрируются в списке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Организации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. Использование обособленных Подразделений, выделенных на отдельный баланс, определяется функциональной опцией НСИ и администрирование — 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Настройка параметров системы — Предприятие — Обособленные подразделения на отдельном балансе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Не выделенные на отдельный баланс обособленные подразделения регистрируются в списках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Структура предприятия 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и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Подразделения организаций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767143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Глава 2. Настройка ведения учета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096963"/>
            <a:ext cx="7086600" cy="557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8399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Глава 2. Настройка ведения учета. План счетов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90600"/>
            <a:ext cx="8157510" cy="55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3010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 Отражение хозяйственных операций. Формирование проводок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85800" y="1096963"/>
            <a:ext cx="8153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</a:rPr>
              <a:t>В рамках прикладного решения </a:t>
            </a:r>
            <a:r>
              <a:rPr lang="ru-RU" dirty="0" err="1" smtClean="0">
                <a:latin typeface="+mj-lt"/>
              </a:rPr>
              <a:t>регламентированныи</a:t>
            </a:r>
            <a:r>
              <a:rPr lang="ru-RU" dirty="0" smtClean="0">
                <a:latin typeface="+mj-lt"/>
              </a:rPr>
              <a:t> учет по РСБУ классифицируется как разновидность финансового учета‚ основанная на регламентах и правилах оценки фактов хозяйственной деятельности,</a:t>
            </a:r>
          </a:p>
          <a:p>
            <a:r>
              <a:rPr lang="ru-RU" dirty="0" smtClean="0">
                <a:latin typeface="+mj-lt"/>
              </a:rPr>
              <a:t>установленных законодательными актами РФ.</a:t>
            </a:r>
          </a:p>
          <a:p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Данные требующие отражения в регламентированном учете, формируются в информационной базе:</a:t>
            </a:r>
          </a:p>
          <a:p>
            <a:r>
              <a:rPr lang="ru-RU" dirty="0" smtClean="0">
                <a:latin typeface="+mj-lt"/>
              </a:rPr>
              <a:t>* документами оперативного учета:</a:t>
            </a:r>
          </a:p>
          <a:p>
            <a:r>
              <a:rPr lang="ru-RU" dirty="0" smtClean="0">
                <a:latin typeface="+mj-lt"/>
              </a:rPr>
              <a:t>* бухгалтерскими (неоперативными) операциями:</a:t>
            </a:r>
          </a:p>
          <a:p>
            <a:r>
              <a:rPr lang="ru-RU" dirty="0" smtClean="0">
                <a:latin typeface="+mj-lt"/>
              </a:rPr>
              <a:t>* регламентными документами закрытия отчетного периода.</a:t>
            </a:r>
            <a:endParaRPr lang="ru-RU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4327585"/>
            <a:ext cx="699135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8982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Отражение хозяйственных операций. Формирование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проводок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62796" y="914400"/>
            <a:ext cx="8153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+mj-lt"/>
              </a:rPr>
              <a:t>Документы оперативного учета‚ использующиеся для отражения в информационной базе хозяйственных</a:t>
            </a:r>
          </a:p>
          <a:p>
            <a:r>
              <a:rPr lang="ru-RU" sz="1400" dirty="0" smtClean="0">
                <a:latin typeface="+mj-lt"/>
              </a:rPr>
              <a:t>операций, разработаны с учетом требований регламентированного учета по формированию необходимых аналитических разрезов.</a:t>
            </a:r>
          </a:p>
          <a:p>
            <a:endParaRPr lang="ru-RU" sz="1400" dirty="0" smtClean="0">
              <a:latin typeface="+mj-lt"/>
            </a:endParaRPr>
          </a:p>
          <a:p>
            <a:r>
              <a:rPr lang="ru-RU" sz="1400" dirty="0" smtClean="0">
                <a:latin typeface="+mj-lt"/>
              </a:rPr>
              <a:t>В большинстве случаев создание документов в оперативном учете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не требует от пользователей специфичных знаний</a:t>
            </a:r>
            <a:r>
              <a:rPr lang="ru-RU" sz="1400" dirty="0" smtClean="0">
                <a:latin typeface="+mj-lt"/>
              </a:rPr>
              <a:t>, необходимых для классификации совершаемых ими хозяйственных операций в интересах регламентированного учета. Задача пользователей - точно указать измеримые параметры выполнения хозяйственных операций (номенклатуру. количество. подразделение и т.д.), что позволит уже в автоматическом режиме сформировать проводки для бухгалтерского и налогового учета.</a:t>
            </a:r>
          </a:p>
          <a:p>
            <a:endParaRPr lang="ru-RU" sz="1400" dirty="0" smtClean="0">
              <a:latin typeface="+mj-lt"/>
            </a:endParaRPr>
          </a:p>
          <a:p>
            <a:r>
              <a:rPr lang="ru-RU" sz="1400" dirty="0" smtClean="0">
                <a:latin typeface="+mj-lt"/>
              </a:rPr>
              <a:t>В общем случае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настройка счетов учета производится без привязки к конкретным документам и может быть выполнена как до, так и после </a:t>
            </a:r>
            <a:r>
              <a:rPr lang="ru-RU" sz="1400" dirty="0" smtClean="0">
                <a:latin typeface="+mj-lt"/>
              </a:rPr>
              <a:t>возникновения в информационной базе каждого вида хозяйственных операций, требующих отражения в бухгалтерском и налоговом учете.</a:t>
            </a:r>
          </a:p>
          <a:p>
            <a:endParaRPr lang="ru-RU" sz="1400" dirty="0" smtClean="0">
              <a:latin typeface="+mj-lt"/>
            </a:endParaRPr>
          </a:p>
          <a:p>
            <a:r>
              <a:rPr lang="ru-RU" sz="1400" dirty="0" smtClean="0">
                <a:latin typeface="+mj-lt"/>
              </a:rPr>
              <a:t>Проводки формируются в привязке к первичным документам, что обеспечивает возможность детальной сверки данных бухгалтерского учета и первичных документов.</a:t>
            </a:r>
          </a:p>
          <a:p>
            <a:endParaRPr lang="ru-RU" sz="1400" dirty="0">
              <a:latin typeface="+mj-lt"/>
            </a:endParaRPr>
          </a:p>
          <a:p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Отражение документов в регламентированном учете происходит в два шага:</a:t>
            </a:r>
          </a:p>
          <a:p>
            <a:r>
              <a:rPr lang="ru-RU" sz="1400" dirty="0" smtClean="0">
                <a:latin typeface="+mj-lt"/>
              </a:rPr>
              <a:t>1)  указание аналитики отражения (определяется правилами отражения документов в регламентированном учете, заданными в рабочем месте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Регламентированный учет — Отражение документов в </a:t>
            </a:r>
            <a:r>
              <a:rPr lang="ru-RU" sz="1400" i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регл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. учете —Настройка отражения документов в регламентированном учете)</a:t>
            </a:r>
            <a:r>
              <a:rPr lang="ru-RU" sz="1400" dirty="0">
                <a:latin typeface="+mj-lt"/>
              </a:rPr>
              <a:t>;</a:t>
            </a:r>
            <a:endParaRPr lang="ru-RU" sz="1400" dirty="0" smtClean="0">
              <a:latin typeface="+mj-lt"/>
            </a:endParaRPr>
          </a:p>
          <a:p>
            <a:r>
              <a:rPr lang="ru-RU" sz="1400" dirty="0" smtClean="0">
                <a:latin typeface="+mj-lt"/>
              </a:rPr>
              <a:t>2) расчет стоимостной оценки хозяйственной операции (результат расчета себестоимости в рамках процедуры закрытия месяца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Финансовый результат и </a:t>
            </a:r>
            <a:r>
              <a:rPr lang="ru-RU" sz="1400" i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контроллинг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— Закрытие месяца — Закрытие месяца).</a:t>
            </a:r>
            <a:endParaRPr lang="ru-RU" sz="1400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6725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Отражение хозяйственных операций.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Настройка счетов учета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726" y="1096963"/>
            <a:ext cx="8153400" cy="556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1145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7020" y="1235710"/>
            <a:ext cx="8569960" cy="5187950"/>
          </a:xfrm>
          <a:custGeom>
            <a:avLst/>
            <a:gdLst/>
            <a:ahLst/>
            <a:cxnLst/>
            <a:rect l="l" t="t" r="r" b="b"/>
            <a:pathLst>
              <a:path w="8569960" h="5187950">
                <a:moveTo>
                  <a:pt x="8569960" y="0"/>
                </a:moveTo>
                <a:lnTo>
                  <a:pt x="0" y="0"/>
                </a:lnTo>
                <a:lnTo>
                  <a:pt x="0" y="5187950"/>
                </a:lnTo>
                <a:lnTo>
                  <a:pt x="8569960" y="5187950"/>
                </a:lnTo>
                <a:lnTo>
                  <a:pt x="8569960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49879" y="1553210"/>
            <a:ext cx="781049" cy="518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48739" y="269240"/>
            <a:ext cx="72028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Организации,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использующие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ERP-решения </a:t>
            </a:r>
            <a:r>
              <a:rPr sz="2000" b="1" spc="-10" dirty="0">
                <a:solidFill>
                  <a:schemeClr val="accent1">
                    <a:lumMod val="50000"/>
                  </a:schemeClr>
                </a:solidFill>
              </a:rPr>
              <a:t>фирмы</a:t>
            </a:r>
            <a:r>
              <a:rPr sz="2000" b="1" spc="-8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«1С»</a:t>
            </a:r>
          </a:p>
        </p:txBody>
      </p:sp>
      <p:sp>
        <p:nvSpPr>
          <p:cNvPr id="7" name="object 7"/>
          <p:cNvSpPr/>
          <p:nvPr/>
        </p:nvSpPr>
        <p:spPr>
          <a:xfrm>
            <a:off x="6337300" y="1615439"/>
            <a:ext cx="353059" cy="66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98409" y="2176779"/>
            <a:ext cx="1012190" cy="584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93509" y="2230120"/>
            <a:ext cx="1003299" cy="5956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4180" y="1732279"/>
            <a:ext cx="491489" cy="294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7739" y="1891029"/>
            <a:ext cx="1681480" cy="1460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4970" y="2381250"/>
            <a:ext cx="1897380" cy="2235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72200" y="3653790"/>
            <a:ext cx="896620" cy="3797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04480" y="4789170"/>
            <a:ext cx="821690" cy="12001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3220" y="4884420"/>
            <a:ext cx="2546350" cy="34416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24356" y="5598159"/>
            <a:ext cx="2045970" cy="3733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59"/>
              </a:spcBef>
            </a:pPr>
            <a:r>
              <a:rPr sz="1200" b="1" spc="-15" dirty="0">
                <a:solidFill>
                  <a:srgbClr val="4C4C4C"/>
                </a:solidFill>
                <a:latin typeface="Arial"/>
                <a:cs typeface="Arial"/>
              </a:rPr>
              <a:t>ОАО</a:t>
            </a:r>
            <a:r>
              <a:rPr sz="1200" b="1" spc="-60" dirty="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4C4C4C"/>
                </a:solidFill>
                <a:latin typeface="Arial"/>
                <a:cs typeface="Arial"/>
              </a:rPr>
              <a:t>«Пантелеймоновский  </a:t>
            </a:r>
            <a:r>
              <a:rPr sz="1200" b="1" spc="-10" dirty="0">
                <a:solidFill>
                  <a:srgbClr val="4C4C4C"/>
                </a:solidFill>
                <a:latin typeface="Arial"/>
                <a:cs typeface="Arial"/>
              </a:rPr>
              <a:t>огнеупорный </a:t>
            </a:r>
            <a:r>
              <a:rPr sz="1200" b="1" spc="-5" dirty="0">
                <a:solidFill>
                  <a:srgbClr val="4C4C4C"/>
                </a:solidFill>
                <a:latin typeface="Arial"/>
                <a:cs typeface="Arial"/>
              </a:rPr>
              <a:t>завод»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7329" y="5392420"/>
            <a:ext cx="795020" cy="8293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60679" y="4315459"/>
            <a:ext cx="84188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82465" algn="l"/>
                <a:tab pos="4639945" algn="l"/>
                <a:tab pos="8405495" algn="l"/>
              </a:tabLst>
            </a:pPr>
            <a:r>
              <a:rPr sz="2400" b="1" u="sng" spc="-5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Украина:	</a:t>
            </a:r>
            <a:r>
              <a:rPr sz="2400" b="1" spc="-5" dirty="0">
                <a:solidFill>
                  <a:srgbClr val="CC3300"/>
                </a:solidFill>
                <a:latin typeface="Arial"/>
                <a:cs typeface="Arial"/>
              </a:rPr>
              <a:t>	</a:t>
            </a:r>
            <a:r>
              <a:rPr sz="2400" b="1" u="heavy" spc="-10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Казахстан:	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87700" y="5551170"/>
            <a:ext cx="1700529" cy="4508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56870" y="1217929"/>
            <a:ext cx="6399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86195" algn="l"/>
              </a:tabLst>
            </a:pPr>
            <a:r>
              <a:rPr sz="2400" b="1" u="sng" spc="-10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Россия:	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57140" y="6043929"/>
            <a:ext cx="37026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CC3300"/>
                </a:solidFill>
                <a:latin typeface="Arial"/>
                <a:cs typeface="Arial"/>
              </a:rPr>
              <a:t>...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и </a:t>
            </a:r>
            <a:r>
              <a:rPr sz="2000" b="1" spc="-5" dirty="0">
                <a:solidFill>
                  <a:srgbClr val="CC3300"/>
                </a:solidFill>
                <a:latin typeface="Arial"/>
                <a:cs typeface="Arial"/>
              </a:rPr>
              <a:t>еще более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20 000</a:t>
            </a:r>
            <a:r>
              <a:rPr sz="2000" b="1" spc="-8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C3300"/>
                </a:solidFill>
                <a:latin typeface="Arial"/>
                <a:cs typeface="Arial"/>
              </a:rPr>
              <a:t>других.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37709" y="2978150"/>
            <a:ext cx="877569" cy="3962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28970" y="2947670"/>
            <a:ext cx="2879089" cy="4267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52880" y="2948939"/>
            <a:ext cx="1664970" cy="46355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92340" y="3630929"/>
            <a:ext cx="1308100" cy="42545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58870" y="3639820"/>
            <a:ext cx="2289810" cy="40766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413759" y="2226310"/>
            <a:ext cx="883919" cy="4800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467610" y="2193289"/>
            <a:ext cx="787400" cy="6616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59350" y="1762760"/>
            <a:ext cx="1235710" cy="33655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905250" y="1664970"/>
            <a:ext cx="798829" cy="43433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50229" y="2233929"/>
            <a:ext cx="544829" cy="50927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32809" y="2928620"/>
            <a:ext cx="792479" cy="48387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54329" y="3620770"/>
            <a:ext cx="1610360" cy="55880"/>
          </a:xfrm>
          <a:custGeom>
            <a:avLst/>
            <a:gdLst/>
            <a:ahLst/>
            <a:cxnLst/>
            <a:rect l="l" t="t" r="r" b="b"/>
            <a:pathLst>
              <a:path w="1610360" h="55879">
                <a:moveTo>
                  <a:pt x="0" y="55879"/>
                </a:moveTo>
                <a:lnTo>
                  <a:pt x="1610359" y="55879"/>
                </a:lnTo>
                <a:lnTo>
                  <a:pt x="1610359" y="0"/>
                </a:lnTo>
                <a:lnTo>
                  <a:pt x="0" y="0"/>
                </a:lnTo>
                <a:lnTo>
                  <a:pt x="0" y="55879"/>
                </a:lnTo>
                <a:close/>
              </a:path>
            </a:pathLst>
          </a:custGeom>
          <a:solidFill>
            <a:srgbClr val="469B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4329" y="3676650"/>
            <a:ext cx="1610360" cy="55880"/>
          </a:xfrm>
          <a:custGeom>
            <a:avLst/>
            <a:gdLst/>
            <a:ahLst/>
            <a:cxnLst/>
            <a:rect l="l" t="t" r="r" b="b"/>
            <a:pathLst>
              <a:path w="1610360" h="55879">
                <a:moveTo>
                  <a:pt x="0" y="55880"/>
                </a:moveTo>
                <a:lnTo>
                  <a:pt x="1610359" y="55880"/>
                </a:lnTo>
                <a:lnTo>
                  <a:pt x="1610359" y="0"/>
                </a:lnTo>
                <a:lnTo>
                  <a:pt x="0" y="0"/>
                </a:lnTo>
                <a:lnTo>
                  <a:pt x="0" y="55880"/>
                </a:lnTo>
                <a:close/>
              </a:path>
            </a:pathLst>
          </a:custGeom>
          <a:solidFill>
            <a:srgbClr val="469B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4329" y="3732529"/>
            <a:ext cx="1610360" cy="55880"/>
          </a:xfrm>
          <a:custGeom>
            <a:avLst/>
            <a:gdLst/>
            <a:ahLst/>
            <a:cxnLst/>
            <a:rect l="l" t="t" r="r" b="b"/>
            <a:pathLst>
              <a:path w="1610360" h="55879">
                <a:moveTo>
                  <a:pt x="0" y="55879"/>
                </a:moveTo>
                <a:lnTo>
                  <a:pt x="1610359" y="55879"/>
                </a:lnTo>
                <a:lnTo>
                  <a:pt x="1610359" y="0"/>
                </a:lnTo>
                <a:lnTo>
                  <a:pt x="0" y="0"/>
                </a:lnTo>
                <a:lnTo>
                  <a:pt x="0" y="55879"/>
                </a:lnTo>
                <a:close/>
              </a:path>
            </a:pathLst>
          </a:custGeom>
          <a:solidFill>
            <a:srgbClr val="469A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4329" y="3788409"/>
            <a:ext cx="1610360" cy="55880"/>
          </a:xfrm>
          <a:custGeom>
            <a:avLst/>
            <a:gdLst/>
            <a:ahLst/>
            <a:cxnLst/>
            <a:rect l="l" t="t" r="r" b="b"/>
            <a:pathLst>
              <a:path w="1610360" h="55879">
                <a:moveTo>
                  <a:pt x="0" y="55879"/>
                </a:moveTo>
                <a:lnTo>
                  <a:pt x="1610359" y="55879"/>
                </a:lnTo>
                <a:lnTo>
                  <a:pt x="1610359" y="0"/>
                </a:lnTo>
                <a:lnTo>
                  <a:pt x="0" y="0"/>
                </a:lnTo>
                <a:lnTo>
                  <a:pt x="0" y="55879"/>
                </a:lnTo>
                <a:close/>
              </a:path>
            </a:pathLst>
          </a:custGeom>
          <a:solidFill>
            <a:srgbClr val="459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4329" y="3844290"/>
            <a:ext cx="1610360" cy="57150"/>
          </a:xfrm>
          <a:custGeom>
            <a:avLst/>
            <a:gdLst/>
            <a:ahLst/>
            <a:cxnLst/>
            <a:rect l="l" t="t" r="r" b="b"/>
            <a:pathLst>
              <a:path w="1610360" h="57150">
                <a:moveTo>
                  <a:pt x="0" y="57150"/>
                </a:moveTo>
                <a:lnTo>
                  <a:pt x="1610359" y="57150"/>
                </a:lnTo>
                <a:lnTo>
                  <a:pt x="1610359" y="0"/>
                </a:lnTo>
                <a:lnTo>
                  <a:pt x="0" y="0"/>
                </a:lnTo>
                <a:lnTo>
                  <a:pt x="0" y="57150"/>
                </a:lnTo>
                <a:close/>
              </a:path>
            </a:pathLst>
          </a:custGeom>
          <a:solidFill>
            <a:srgbClr val="459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54329" y="3901440"/>
            <a:ext cx="1610360" cy="55880"/>
          </a:xfrm>
          <a:custGeom>
            <a:avLst/>
            <a:gdLst/>
            <a:ahLst/>
            <a:cxnLst/>
            <a:rect l="l" t="t" r="r" b="b"/>
            <a:pathLst>
              <a:path w="1610360" h="55879">
                <a:moveTo>
                  <a:pt x="0" y="55879"/>
                </a:moveTo>
                <a:lnTo>
                  <a:pt x="1610359" y="55879"/>
                </a:lnTo>
                <a:lnTo>
                  <a:pt x="1610359" y="0"/>
                </a:lnTo>
                <a:lnTo>
                  <a:pt x="0" y="0"/>
                </a:lnTo>
                <a:lnTo>
                  <a:pt x="0" y="55879"/>
                </a:lnTo>
                <a:close/>
              </a:path>
            </a:pathLst>
          </a:custGeom>
          <a:solidFill>
            <a:srgbClr val="4499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4329" y="3957320"/>
            <a:ext cx="1610360" cy="55880"/>
          </a:xfrm>
          <a:custGeom>
            <a:avLst/>
            <a:gdLst/>
            <a:ahLst/>
            <a:cxnLst/>
            <a:rect l="l" t="t" r="r" b="b"/>
            <a:pathLst>
              <a:path w="1610360" h="55879">
                <a:moveTo>
                  <a:pt x="0" y="55879"/>
                </a:moveTo>
                <a:lnTo>
                  <a:pt x="1610359" y="55879"/>
                </a:lnTo>
                <a:lnTo>
                  <a:pt x="1610359" y="0"/>
                </a:lnTo>
                <a:lnTo>
                  <a:pt x="0" y="0"/>
                </a:lnTo>
                <a:lnTo>
                  <a:pt x="0" y="55879"/>
                </a:lnTo>
                <a:close/>
              </a:path>
            </a:pathLst>
          </a:custGeom>
          <a:solidFill>
            <a:srgbClr val="4497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5600" y="4013200"/>
            <a:ext cx="1607820" cy="55880"/>
          </a:xfrm>
          <a:custGeom>
            <a:avLst/>
            <a:gdLst/>
            <a:ahLst/>
            <a:cxnLst/>
            <a:rect l="l" t="t" r="r" b="b"/>
            <a:pathLst>
              <a:path w="1607820" h="55879">
                <a:moveTo>
                  <a:pt x="0" y="55879"/>
                </a:moveTo>
                <a:lnTo>
                  <a:pt x="1607820" y="55879"/>
                </a:lnTo>
                <a:lnTo>
                  <a:pt x="1607820" y="0"/>
                </a:lnTo>
                <a:lnTo>
                  <a:pt x="0" y="0"/>
                </a:lnTo>
                <a:lnTo>
                  <a:pt x="0" y="55879"/>
                </a:lnTo>
                <a:close/>
              </a:path>
            </a:pathLst>
          </a:custGeom>
          <a:solidFill>
            <a:srgbClr val="4396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6400" y="3669029"/>
            <a:ext cx="1517650" cy="3556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185670" y="3599179"/>
            <a:ext cx="1249680" cy="48767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87350" y="2862579"/>
            <a:ext cx="751840" cy="52832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965450" y="4756150"/>
            <a:ext cx="1724660" cy="49656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478020" y="2292350"/>
            <a:ext cx="985519" cy="466090"/>
          </a:xfrm>
          <a:custGeom>
            <a:avLst/>
            <a:gdLst/>
            <a:ahLst/>
            <a:cxnLst/>
            <a:rect l="l" t="t" r="r" b="b"/>
            <a:pathLst>
              <a:path w="985520" h="466089">
                <a:moveTo>
                  <a:pt x="985519" y="0"/>
                </a:moveTo>
                <a:lnTo>
                  <a:pt x="0" y="0"/>
                </a:lnTo>
                <a:lnTo>
                  <a:pt x="0" y="466089"/>
                </a:lnTo>
                <a:lnTo>
                  <a:pt x="985519" y="466089"/>
                </a:lnTo>
                <a:lnTo>
                  <a:pt x="985519" y="0"/>
                </a:lnTo>
                <a:close/>
              </a:path>
            </a:pathLst>
          </a:custGeom>
          <a:solidFill>
            <a:srgbClr val="195BC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38979" y="2340610"/>
            <a:ext cx="862329" cy="36322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078729" y="5054600"/>
            <a:ext cx="908050" cy="76961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5835650" y="5180329"/>
            <a:ext cx="2074545" cy="40894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5080">
              <a:lnSpc>
                <a:spcPct val="79800"/>
              </a:lnSpc>
              <a:spcBef>
                <a:spcPts val="439"/>
              </a:spcBef>
            </a:pPr>
            <a:r>
              <a:rPr sz="1400" b="1" spc="-25" dirty="0">
                <a:solidFill>
                  <a:srgbClr val="4C4C4C"/>
                </a:solidFill>
                <a:latin typeface="Arial"/>
                <a:cs typeface="Arial"/>
              </a:rPr>
              <a:t>АО </a:t>
            </a:r>
            <a:r>
              <a:rPr sz="1400" b="1" spc="-5" dirty="0">
                <a:solidFill>
                  <a:srgbClr val="4C4C4C"/>
                </a:solidFill>
                <a:latin typeface="Arial"/>
                <a:cs typeface="Arial"/>
              </a:rPr>
              <a:t>«Казахстанский  электролизный</a:t>
            </a:r>
            <a:r>
              <a:rPr sz="1400" b="1" spc="-55" dirty="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4C4C4C"/>
                </a:solidFill>
                <a:latin typeface="Arial"/>
                <a:cs typeface="Arial"/>
              </a:rPr>
              <a:t>завод»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750300" y="6587420"/>
            <a:ext cx="19240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pPr marL="25400">
                <a:lnSpc>
                  <a:spcPts val="2310"/>
                </a:lnSpc>
              </a:pPr>
              <a:t>5</a:t>
            </a:fld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Отражение хозяйственных операций.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Операция (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регл.учет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2837" y="1108995"/>
            <a:ext cx="8042063" cy="43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11069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Отражение хозяйственных операций.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Ручная корректировка проводок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121026"/>
            <a:ext cx="8116584" cy="362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80173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денежных средств. Нормативно-справочная информация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096963"/>
            <a:ext cx="8153400" cy="33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41586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денежных средств.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0" y="1088942"/>
            <a:ext cx="8305800" cy="39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6734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83820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4. Учет денежных 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834189" y="1622911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Казначейство – Приходные кассовые ордера – Распоряжения на поступления</a:t>
            </a:r>
            <a:endParaRPr lang="ru-RU" sz="1400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19637"/>
            <a:ext cx="5940425" cy="201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58328" y="4212389"/>
            <a:ext cx="721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Открываем договор с «</a:t>
            </a:r>
            <a:r>
              <a:rPr lang="ru-RU" sz="14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Дальстроем</a:t>
            </a:r>
            <a:r>
              <a:rPr lang="ru-RU" sz="14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 и прописываем учетную информацию:</a:t>
            </a:r>
            <a:br>
              <a:rPr lang="ru-RU" sz="14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>
              <a:latin typeface="+mj-lt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648200"/>
            <a:ext cx="4343400" cy="96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881933"/>
            <a:ext cx="8253664" cy="7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09342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82296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4. Учет денежных 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№1</a:t>
            </a: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62796" y="914400"/>
            <a:ext cx="8153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Открываем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«Создать на основании» </a:t>
            </a:r>
            <a:r>
              <a:rPr lang="ru-RU" sz="1400" dirty="0">
                <a:latin typeface="+mj-lt"/>
              </a:rPr>
              <a:t>и выбираем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«Приходно-кассовый ордер», </a:t>
            </a:r>
            <a:r>
              <a:rPr lang="ru-RU" sz="1400" dirty="0">
                <a:latin typeface="+mj-lt"/>
              </a:rPr>
              <a:t>там тоже прописываем </a:t>
            </a:r>
            <a:r>
              <a:rPr lang="ru-RU" sz="1400" dirty="0" smtClean="0">
                <a:latin typeface="+mj-lt"/>
              </a:rPr>
              <a:t>ДДС </a:t>
            </a:r>
            <a:r>
              <a:rPr lang="ru-RU" sz="1400" dirty="0">
                <a:latin typeface="+mj-lt"/>
              </a:rPr>
              <a:t>в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«Расшифровке платежа» </a:t>
            </a:r>
            <a:r>
              <a:rPr lang="ru-RU" sz="1400" dirty="0">
                <a:latin typeface="+mj-lt"/>
              </a:rPr>
              <a:t>и нажимаем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«Провести и закрыть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».</a:t>
            </a:r>
          </a:p>
          <a:p>
            <a:endParaRPr lang="ru-RU" sz="1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49705" y="6307754"/>
            <a:ext cx="59650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*«Создать на основании» можно найти почти в любом документе по кнопке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028" name="Рисунок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0555" y="6284893"/>
            <a:ext cx="427038" cy="37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49705" y="6550223"/>
            <a:ext cx="69777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или в раскрывающемся списке «Еще» справа. 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5800" y="149641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Приходно-кассовый ордер </a:t>
            </a:r>
            <a:r>
              <a:rPr lang="ru-RU" altLang="ru-RU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создан, находим его в списке и открываем.</a:t>
            </a:r>
            <a:endParaRPr lang="ru-RU" sz="1400" dirty="0">
              <a:latin typeface="+mj-lt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145" y="1804194"/>
            <a:ext cx="5942330" cy="249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736145" y="4374706"/>
            <a:ext cx="6755519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Нажимаем на кнопку «</a:t>
            </a:r>
            <a:r>
              <a:rPr lang="ru-RU" sz="14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ДтКт</a:t>
            </a:r>
            <a:r>
              <a:rPr lang="ru-RU" sz="14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», а затем «Отразить в регламентированном учете»</a:t>
            </a:r>
            <a:endParaRPr lang="ru-RU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756930"/>
            <a:ext cx="5358899" cy="145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528219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4.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Учет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денежных 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№2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789" y="877133"/>
            <a:ext cx="8361273" cy="8968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789" y="1811484"/>
            <a:ext cx="8305800" cy="349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76505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4.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Учет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денежных 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№2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94" y="1095451"/>
            <a:ext cx="4436185" cy="438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33662" y="5638800"/>
            <a:ext cx="8506327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Непроведенных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заявок по «Мебель-Комплекту» за январь там нет. В «Закупках» тоже нет операций, на основе которых можно было бы создать заявку.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РКО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создаются аналогично ПКО через раскрывающийся список «Создать на основании» в заявке - ничего сложного)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23004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денежных 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№3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5852" y="1859782"/>
            <a:ext cx="8001000" cy="3244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747" y="896826"/>
            <a:ext cx="8225589" cy="9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95232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№4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201806"/>
            <a:ext cx="8205537" cy="45799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724" y="1730383"/>
            <a:ext cx="8305800" cy="4726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724" y="930341"/>
            <a:ext cx="7872501" cy="82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4592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9900" y="134366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50300" y="6587420"/>
            <a:ext cx="19240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pPr marL="25400">
                <a:lnSpc>
                  <a:spcPts val="2310"/>
                </a:lnSpc>
              </a:pPr>
              <a:t>6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2800" y="1301750"/>
            <a:ext cx="6390640" cy="546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sz="1800" spc="-5" dirty="0">
                <a:latin typeface="+mj-lt"/>
                <a:cs typeface="Arial"/>
              </a:rPr>
              <a:t>Разработано на новой современной версии </a:t>
            </a:r>
            <a:r>
              <a:rPr sz="1800" spc="-10" dirty="0">
                <a:latin typeface="+mj-lt"/>
                <a:cs typeface="Arial"/>
              </a:rPr>
              <a:t>8.3</a:t>
            </a:r>
            <a:r>
              <a:rPr sz="1800" spc="5" dirty="0">
                <a:latin typeface="+mj-lt"/>
                <a:cs typeface="Arial"/>
              </a:rPr>
              <a:t> </a:t>
            </a:r>
            <a:r>
              <a:rPr sz="1800" spc="-5" dirty="0">
                <a:latin typeface="+mj-lt"/>
                <a:cs typeface="Arial"/>
              </a:rPr>
              <a:t>платформы</a:t>
            </a:r>
            <a:endParaRPr sz="1800" dirty="0">
              <a:latin typeface="+mj-lt"/>
              <a:cs typeface="Arial"/>
            </a:endParaRPr>
          </a:p>
          <a:p>
            <a:pPr marL="12700">
              <a:lnSpc>
                <a:spcPts val="2050"/>
              </a:lnSpc>
            </a:pPr>
            <a:r>
              <a:rPr sz="1800" spc="-5" dirty="0">
                <a:latin typeface="+mj-lt"/>
                <a:cs typeface="Arial"/>
              </a:rPr>
              <a:t>«1С:Предприятие»</a:t>
            </a:r>
            <a:endParaRPr sz="1800" dirty="0">
              <a:latin typeface="+mj-l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9900" y="203581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2800" y="1995170"/>
            <a:ext cx="7688580" cy="12852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dirty="0">
                <a:latin typeface="+mj-lt"/>
                <a:cs typeface="Arial"/>
              </a:rPr>
              <a:t>В </a:t>
            </a:r>
            <a:r>
              <a:rPr sz="1800" spc="-5" dirty="0">
                <a:latin typeface="+mj-lt"/>
                <a:cs typeface="Arial"/>
              </a:rPr>
              <a:t>составе команды разработки: специалисты фирмы </a:t>
            </a:r>
            <a:r>
              <a:rPr sz="1800" spc="-10" dirty="0">
                <a:latin typeface="+mj-lt"/>
                <a:cs typeface="Arial"/>
              </a:rPr>
              <a:t>«1С», </a:t>
            </a:r>
            <a:r>
              <a:rPr sz="1800" spc="-5" dirty="0">
                <a:latin typeface="+mj-lt"/>
                <a:cs typeface="Arial"/>
              </a:rPr>
              <a:t>специально  созданный экспертный </a:t>
            </a:r>
            <a:r>
              <a:rPr sz="1800" dirty="0">
                <a:latin typeface="+mj-lt"/>
                <a:cs typeface="Arial"/>
              </a:rPr>
              <a:t>совет, в </a:t>
            </a:r>
            <a:r>
              <a:rPr sz="1800" spc="-5" dirty="0">
                <a:latin typeface="+mj-lt"/>
                <a:cs typeface="Arial"/>
              </a:rPr>
              <a:t>который вошли специалисты </a:t>
            </a:r>
            <a:r>
              <a:rPr sz="1800" spc="-10" dirty="0">
                <a:latin typeface="+mj-lt"/>
                <a:cs typeface="Arial"/>
              </a:rPr>
              <a:t>ведущих  </a:t>
            </a:r>
            <a:r>
              <a:rPr sz="1800" spc="-5" dirty="0">
                <a:latin typeface="+mj-lt"/>
                <a:cs typeface="Arial"/>
              </a:rPr>
              <a:t>партнеров </a:t>
            </a:r>
            <a:r>
              <a:rPr sz="1800" spc="-10" dirty="0">
                <a:latin typeface="+mj-lt"/>
                <a:cs typeface="Arial"/>
              </a:rPr>
              <a:t>«1С» </a:t>
            </a:r>
            <a:r>
              <a:rPr sz="1800" spc="-5" dirty="0">
                <a:latin typeface="+mj-lt"/>
                <a:cs typeface="Arial"/>
              </a:rPr>
              <a:t>(Центры компетенции по ERP-решениям, Центры  разработки «1С») </a:t>
            </a:r>
            <a:r>
              <a:rPr sz="1800" dirty="0">
                <a:latin typeface="+mj-lt"/>
                <a:cs typeface="Arial"/>
              </a:rPr>
              <a:t>и </a:t>
            </a:r>
            <a:r>
              <a:rPr sz="1800" spc="-5" dirty="0">
                <a:latin typeface="+mj-lt"/>
                <a:cs typeface="Arial"/>
              </a:rPr>
              <a:t>руководители профильных подразделений крупных  промышленных</a:t>
            </a:r>
            <a:r>
              <a:rPr sz="1800" spc="-20" dirty="0">
                <a:latin typeface="+mj-lt"/>
                <a:cs typeface="Arial"/>
              </a:rPr>
              <a:t> </a:t>
            </a:r>
            <a:r>
              <a:rPr sz="1800" spc="-5" dirty="0">
                <a:latin typeface="+mj-lt"/>
                <a:cs typeface="Arial"/>
              </a:rPr>
              <a:t>предприятий</a:t>
            </a:r>
            <a:endParaRPr sz="1800">
              <a:latin typeface="+mj-lt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9900" y="346837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2800" y="3427729"/>
            <a:ext cx="7443470" cy="103886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spc="-5" dirty="0">
                <a:latin typeface="+mj-lt"/>
                <a:cs typeface="Arial"/>
              </a:rPr>
              <a:t>Особое внимание при разработке было уделено реализации  функциональных возможностей, востребованных крупными  предприятиями различных направлений деятельности, </a:t>
            </a:r>
            <a:r>
              <a:rPr sz="1800" dirty="0">
                <a:latin typeface="+mj-lt"/>
                <a:cs typeface="Arial"/>
              </a:rPr>
              <a:t>в </a:t>
            </a:r>
            <a:r>
              <a:rPr sz="1800" spc="-5" dirty="0">
                <a:latin typeface="+mj-lt"/>
                <a:cs typeface="Arial"/>
              </a:rPr>
              <a:t>том </a:t>
            </a:r>
            <a:r>
              <a:rPr sz="1800" dirty="0">
                <a:latin typeface="+mj-lt"/>
                <a:cs typeface="Arial"/>
              </a:rPr>
              <a:t>числе с  </a:t>
            </a:r>
            <a:r>
              <a:rPr sz="1800" spc="-5" dirty="0">
                <a:latin typeface="+mj-lt"/>
                <a:cs typeface="Arial"/>
              </a:rPr>
              <a:t>технически сложным многопередельным</a:t>
            </a:r>
            <a:r>
              <a:rPr sz="1800" dirty="0">
                <a:latin typeface="+mj-lt"/>
                <a:cs typeface="Arial"/>
              </a:rPr>
              <a:t> </a:t>
            </a:r>
            <a:r>
              <a:rPr sz="1800" spc="-5" dirty="0">
                <a:latin typeface="+mj-lt"/>
                <a:cs typeface="Arial"/>
              </a:rPr>
              <a:t>производством.</a:t>
            </a:r>
            <a:endParaRPr sz="1800">
              <a:latin typeface="+mj-lt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9900" y="4654550"/>
            <a:ext cx="1301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330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2800" y="4612640"/>
            <a:ext cx="7461884" cy="79375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15"/>
              </a:spcBef>
            </a:pPr>
            <a:r>
              <a:rPr sz="1800" spc="-10" dirty="0">
                <a:latin typeface="+mj-lt"/>
                <a:cs typeface="Arial"/>
              </a:rPr>
              <a:t>Существенное </a:t>
            </a:r>
            <a:r>
              <a:rPr sz="1800" spc="-5" dirty="0">
                <a:latin typeface="+mj-lt"/>
                <a:cs typeface="Arial"/>
              </a:rPr>
              <a:t>расширение возможностей </a:t>
            </a:r>
            <a:r>
              <a:rPr sz="1800" dirty="0">
                <a:latin typeface="+mj-lt"/>
                <a:cs typeface="Arial"/>
              </a:rPr>
              <a:t>и </a:t>
            </a:r>
            <a:r>
              <a:rPr sz="1800" spc="-5" dirty="0">
                <a:latin typeface="+mj-lt"/>
                <a:cs typeface="Arial"/>
              </a:rPr>
              <a:t>областей применения по  сравнению </a:t>
            </a:r>
            <a:r>
              <a:rPr sz="1800" dirty="0">
                <a:latin typeface="+mj-lt"/>
                <a:cs typeface="Arial"/>
              </a:rPr>
              <a:t>с </a:t>
            </a:r>
            <a:r>
              <a:rPr sz="1800" spc="-5" dirty="0">
                <a:latin typeface="+mj-lt"/>
                <a:cs typeface="Arial"/>
              </a:rPr>
              <a:t>«1С:Управление производственным предприятием»  редакция</a:t>
            </a:r>
            <a:r>
              <a:rPr sz="1800" spc="-15" dirty="0">
                <a:latin typeface="+mj-lt"/>
                <a:cs typeface="Arial"/>
              </a:rPr>
              <a:t> </a:t>
            </a:r>
            <a:r>
              <a:rPr sz="1800" spc="-5" dirty="0">
                <a:latin typeface="+mj-lt"/>
                <a:cs typeface="Arial"/>
              </a:rPr>
              <a:t>1.3.</a:t>
            </a:r>
            <a:endParaRPr sz="1800">
              <a:latin typeface="+mj-lt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37310" y="266700"/>
            <a:ext cx="48717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1С:ERP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Управление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предприятием</a:t>
            </a:r>
            <a:r>
              <a:rPr sz="2000" b="1" spc="-7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2.0</a:t>
            </a:r>
          </a:p>
        </p:txBody>
      </p:sp>
    </p:spTree>
  </p:cSld>
  <p:clrMapOvr>
    <a:masterClrMapping/>
  </p:clrMapOvr>
  <p:transition>
    <p:dissolv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№4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645694" y="1050392"/>
            <a:ext cx="7848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Отразим </a:t>
            </a:r>
            <a:r>
              <a:rPr lang="ru-RU" sz="1400" dirty="0"/>
              <a:t>в регламентированном учете поступления </a:t>
            </a:r>
            <a:r>
              <a:rPr lang="ru-RU" sz="1400" dirty="0" smtClean="0"/>
              <a:t>безналичных ДС </a:t>
            </a:r>
            <a:r>
              <a:rPr lang="ru-RU" sz="1400" dirty="0"/>
              <a:t>на расчетный счет.</a:t>
            </a:r>
          </a:p>
          <a:p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Основания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«Безналичных платежах» на вкладке «К поступлению».</a:t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89056"/>
            <a:ext cx="5316220" cy="106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94" y="3014539"/>
            <a:ext cx="5940425" cy="166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45694" y="4839462"/>
            <a:ext cx="6858000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Оформляется безналичное поступление также как и ПКО: «Оформить поступление» - «Расшифровка платежа» - «Статья ДДС» - «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ДтКт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- «Отразить в регламентированном учете».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0752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№4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Прямоугольник 9"/>
          <p:cNvSpPr/>
          <p:nvPr/>
        </p:nvSpPr>
        <p:spPr>
          <a:xfrm>
            <a:off x="681788" y="1158493"/>
            <a:ext cx="815741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Оформляется безналичное поступление также как и ПКО: «Оформить поступление» - «Расшифровка платежа» - «Статья ДДС» - «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ДтКт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- «Отразить в регламентированном учете».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788" y="1905000"/>
            <a:ext cx="5940425" cy="187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87" y="4038600"/>
            <a:ext cx="5940425" cy="243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4638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№5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789" y="1901835"/>
            <a:ext cx="8251574" cy="4765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068387"/>
            <a:ext cx="8089057" cy="81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12007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№5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789" y="1901835"/>
            <a:ext cx="8251574" cy="4765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068387"/>
            <a:ext cx="8089057" cy="8102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6104" y="6504941"/>
            <a:ext cx="8584096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Основания для документов списания по адресу – «Казначейство» - «Безналичные платежи» - «К оплате».</a:t>
            </a:r>
            <a:endParaRPr lang="ru-RU" sz="1400" i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95207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№6.1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789" y="1051084"/>
            <a:ext cx="5940425" cy="267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95041" y="3746995"/>
            <a:ext cx="4000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Путь: «Казначейство</a:t>
            </a:r>
            <a:r>
              <a:rPr lang="ru-RU" sz="1400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- РКО – список «Создать»</a:t>
            </a:r>
            <a:endParaRPr lang="ru-RU" sz="1400" i="1" dirty="0">
              <a:solidFill>
                <a:srgbClr val="1F4E79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041" y="4108558"/>
            <a:ext cx="5029200" cy="232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918640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№6.2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5940425" cy="322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89" y="4572000"/>
            <a:ext cx="4572000" cy="193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09600" y="4146803"/>
            <a:ext cx="3708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Путь: «Закупки» </a:t>
            </a:r>
            <a:r>
              <a:rPr lang="ru-RU" sz="1400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i="1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Документы поступления»</a:t>
            </a:r>
            <a:endParaRPr lang="ru-RU" sz="1400" i="1" dirty="0">
              <a:solidFill>
                <a:srgbClr val="1F4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2616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№6.2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041" y="1158493"/>
            <a:ext cx="5940425" cy="101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041" y="2286000"/>
            <a:ext cx="5940425" cy="161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606" y="4049114"/>
            <a:ext cx="5940425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4314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№6.2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789" y="1151867"/>
            <a:ext cx="5940425" cy="305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1789" y="4268641"/>
            <a:ext cx="1450077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Закупка создана</a:t>
            </a:r>
            <a:endParaRPr lang="ru-RU" sz="1400" i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88" y="4924126"/>
            <a:ext cx="5940425" cy="120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409253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№6.3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224" y="1066800"/>
            <a:ext cx="5940425" cy="208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62000" y="3153410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Авансовый отчет можно создать прямо из РКО</a:t>
            </a:r>
            <a:endParaRPr lang="ru-RU" sz="1400" i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691002"/>
            <a:ext cx="5940425" cy="139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308863"/>
            <a:ext cx="5940425" cy="113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590419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№6.3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3605460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Успешно</a:t>
            </a:r>
            <a:endParaRPr lang="ru-RU" sz="1400" i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789" y="1066800"/>
            <a:ext cx="5940425" cy="136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88" y="2703582"/>
            <a:ext cx="5940425" cy="79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787" y="4048437"/>
            <a:ext cx="5940425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1144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0" y="6350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8350" y="638809"/>
            <a:ext cx="7576820" cy="60185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22069" y="43180"/>
            <a:ext cx="6189345" cy="78359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>
              <a:lnSpc>
                <a:spcPct val="74400"/>
              </a:lnSpc>
              <a:spcBef>
                <a:spcPts val="715"/>
              </a:spcBef>
            </a:pP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Линейка решений «1С»,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применяемых для  </a:t>
            </a:r>
            <a:r>
              <a:rPr sz="2000" b="1" spc="-10" dirty="0">
                <a:solidFill>
                  <a:schemeClr val="accent1">
                    <a:lumMod val="50000"/>
                  </a:schemeClr>
                </a:solidFill>
              </a:rPr>
              <a:t>автоматизации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производственных предприятий  крупного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среднего</a:t>
            </a:r>
            <a:r>
              <a:rPr sz="2000" b="1" spc="-2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</a:rPr>
              <a:t>масштаба</a:t>
            </a:r>
          </a:p>
        </p:txBody>
      </p:sp>
      <p:sp>
        <p:nvSpPr>
          <p:cNvPr id="6" name="object 6"/>
          <p:cNvSpPr/>
          <p:nvPr/>
        </p:nvSpPr>
        <p:spPr>
          <a:xfrm>
            <a:off x="2373629" y="1728470"/>
            <a:ext cx="4019550" cy="2584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63139" y="1267460"/>
            <a:ext cx="4674870" cy="2430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04720" y="1252219"/>
            <a:ext cx="4828539" cy="24879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232909" y="1336040"/>
            <a:ext cx="9575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CC3300"/>
                </a:solidFill>
                <a:latin typeface="Arial"/>
                <a:cs typeface="Arial"/>
              </a:rPr>
              <a:t>1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С</a:t>
            </a:r>
            <a:r>
              <a:rPr sz="2000" b="1" spc="-10" dirty="0">
                <a:solidFill>
                  <a:srgbClr val="CC3300"/>
                </a:solidFill>
                <a:latin typeface="Arial"/>
                <a:cs typeface="Arial"/>
              </a:rPr>
              <a:t>:</a:t>
            </a:r>
            <a:r>
              <a:rPr sz="2000" b="1" spc="-5" dirty="0">
                <a:solidFill>
                  <a:srgbClr val="CC3300"/>
                </a:solidFill>
                <a:latin typeface="Arial"/>
                <a:cs typeface="Arial"/>
              </a:rPr>
              <a:t>E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RP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39459" y="1855470"/>
            <a:ext cx="1068069" cy="23202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053840" y="2860040"/>
            <a:ext cx="2770505" cy="1281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solidFill>
                  <a:srgbClr val="359900"/>
                </a:solidFill>
                <a:latin typeface="Arial"/>
                <a:cs typeface="Arial"/>
              </a:rPr>
              <a:t>1</a:t>
            </a:r>
            <a:r>
              <a:rPr sz="1900" b="1" spc="-15" dirty="0">
                <a:solidFill>
                  <a:srgbClr val="359900"/>
                </a:solidFill>
                <a:latin typeface="Arial"/>
                <a:cs typeface="Arial"/>
              </a:rPr>
              <a:t>С</a:t>
            </a:r>
            <a:r>
              <a:rPr sz="1900" b="1" spc="-5" dirty="0">
                <a:solidFill>
                  <a:srgbClr val="359900"/>
                </a:solidFill>
                <a:latin typeface="Arial"/>
                <a:cs typeface="Arial"/>
              </a:rPr>
              <a:t>:</a:t>
            </a:r>
            <a:r>
              <a:rPr sz="1900" b="1" spc="5" dirty="0">
                <a:solidFill>
                  <a:srgbClr val="359900"/>
                </a:solidFill>
                <a:latin typeface="Arial"/>
                <a:cs typeface="Arial"/>
              </a:rPr>
              <a:t>M</a:t>
            </a:r>
            <a:r>
              <a:rPr sz="1900" b="1" spc="-10" dirty="0">
                <a:solidFill>
                  <a:srgbClr val="359900"/>
                </a:solidFill>
                <a:latin typeface="Arial"/>
                <a:cs typeface="Arial"/>
              </a:rPr>
              <a:t>E</a:t>
            </a:r>
            <a:r>
              <a:rPr sz="1900" b="1" dirty="0">
                <a:solidFill>
                  <a:srgbClr val="359900"/>
                </a:solidFill>
                <a:latin typeface="Arial"/>
                <a:cs typeface="Arial"/>
              </a:rPr>
              <a:t>S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900" b="1" spc="-10" dirty="0">
                <a:solidFill>
                  <a:srgbClr val="F4C20A"/>
                </a:solidFill>
                <a:latin typeface="Arial"/>
                <a:cs typeface="Arial"/>
              </a:rPr>
              <a:t>1С:УПП</a:t>
            </a:r>
            <a:endParaRPr sz="1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50300" y="6587420"/>
            <a:ext cx="19240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pPr marL="25400">
                <a:lnSpc>
                  <a:spcPts val="2310"/>
                </a:lnSpc>
              </a:pPr>
              <a:t>7</a:t>
            </a:fld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№6.4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30340"/>
            <a:ext cx="59404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89" y="2639042"/>
            <a:ext cx="5185611" cy="350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423160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№6.4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789" y="1145241"/>
            <a:ext cx="5940425" cy="210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1789" y="3285912"/>
            <a:ext cx="4572000" cy="7015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отразилось </a:t>
            </a:r>
            <a:r>
              <a:rPr lang="ru-RU" sz="1400" i="1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верным счетам</a:t>
            </a:r>
            <a:endParaRPr lang="ru-RU" sz="1400" i="1" dirty="0">
              <a:solidFill>
                <a:srgbClr val="1F4E7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Расходный документ:</a:t>
            </a:r>
            <a:endParaRPr lang="ru-RU" sz="1400" i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415" y="4114800"/>
            <a:ext cx="5940425" cy="159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687667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№6.4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453188" y="917094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Поступление:</a:t>
            </a:r>
            <a:endParaRPr lang="ru-RU" sz="1400" i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3576" y="1024103"/>
            <a:ext cx="59404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3575" y="3139349"/>
            <a:ext cx="59404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57200" y="3430372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err="1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Аванс.отчет</a:t>
            </a:r>
            <a:r>
              <a:rPr lang="ru-RU" sz="1400" i="1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400" i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0080" y="5071884"/>
            <a:ext cx="5940425" cy="162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57200" y="4991084"/>
            <a:ext cx="4572000" cy="7015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Приходный кассовый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ордер:</a:t>
            </a:r>
            <a:endParaRPr lang="ru-RU" sz="1400" i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01869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№7.1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30340"/>
            <a:ext cx="5940425" cy="343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1788" y="4390924"/>
            <a:ext cx="846221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Оформляются документы по адресу «Казначейство» - «</a:t>
            </a:r>
            <a:r>
              <a:rPr lang="ru-RU" sz="1400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Подотчетные лица» </a:t>
            </a:r>
            <a:r>
              <a:rPr lang="ru-RU" sz="1400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«Денежные документы». Их там можно создать и сразу оформить некоторые виды перемещений.</a:t>
            </a:r>
            <a:endParaRPr lang="ru-RU" sz="14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66" y="5005281"/>
            <a:ext cx="5940425" cy="154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023874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№7.1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163" y="1158493"/>
            <a:ext cx="594233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913" y="2743200"/>
            <a:ext cx="591058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032358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№7.2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971" y="1066800"/>
            <a:ext cx="5942330" cy="22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315583"/>
            <a:ext cx="5940425" cy="172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065566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№7.2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681789" y="1094495"/>
            <a:ext cx="8462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1F4E79"/>
                </a:solidFill>
              </a:rPr>
              <a:t>Авансовый </a:t>
            </a:r>
            <a:r>
              <a:rPr lang="ru-RU" sz="1400" i="1" dirty="0">
                <a:solidFill>
                  <a:srgbClr val="1F4E79"/>
                </a:solidFill>
              </a:rPr>
              <a:t>отчет создается по другому адресу: «Казначейство» - «</a:t>
            </a:r>
            <a:r>
              <a:rPr lang="ru-RU" sz="1400" i="1" dirty="0" smtClean="0">
                <a:solidFill>
                  <a:srgbClr val="1F4E79"/>
                </a:solidFill>
              </a:rPr>
              <a:t>Подотчетные л.» </a:t>
            </a:r>
            <a:r>
              <a:rPr lang="ru-RU" sz="1400" i="1" dirty="0">
                <a:solidFill>
                  <a:srgbClr val="1F4E79"/>
                </a:solidFill>
              </a:rPr>
              <a:t>- «Авансовые отчеты» - «Авансы»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789" y="1617715"/>
            <a:ext cx="5940425" cy="166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89" y="3429000"/>
            <a:ext cx="5940425" cy="185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785984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4. Учет безналичных денежных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средств.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№7.2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681789" y="1273700"/>
            <a:ext cx="8462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</a:rPr>
              <a:t>Аналитика прописывается </a:t>
            </a:r>
            <a:endParaRPr lang="ru-RU" sz="1400" i="1" dirty="0" smtClean="0">
              <a:solidFill>
                <a:srgbClr val="1F4E79"/>
              </a:solidFill>
            </a:endParaRPr>
          </a:p>
          <a:p>
            <a:r>
              <a:rPr lang="ru-RU" sz="1400" i="1" dirty="0" smtClean="0">
                <a:solidFill>
                  <a:srgbClr val="1F4E79"/>
                </a:solidFill>
              </a:rPr>
              <a:t>на </a:t>
            </a:r>
            <a:r>
              <a:rPr lang="ru-RU" sz="1400" i="1" dirty="0">
                <a:solidFill>
                  <a:srgbClr val="1F4E79"/>
                </a:solidFill>
              </a:rPr>
              <a:t>вкладке «Расходы».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361259"/>
            <a:ext cx="5940425" cy="157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1789" y="3154875"/>
            <a:ext cx="1826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Отразились в </a:t>
            </a:r>
            <a:r>
              <a:rPr lang="ru-RU" sz="1400" i="1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учете </a:t>
            </a:r>
          </a:p>
          <a:p>
            <a:r>
              <a:rPr lang="ru-RU" sz="1400" i="1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успешно</a:t>
            </a:r>
            <a:endParaRPr lang="ru-RU" sz="1400" i="1" dirty="0">
              <a:solidFill>
                <a:srgbClr val="1F4E79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049996"/>
            <a:ext cx="5940425" cy="174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9" y="5029200"/>
            <a:ext cx="5940425" cy="168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744881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5. Расчеты с партнерами и контрагентами.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№8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655285" y="1901701"/>
            <a:ext cx="243578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</a:rPr>
              <a:t>Нужно отразить в регламентированном учете операции поступления ТМЦ за январь 2015 по «Мебель-Комплекту». </a:t>
            </a:r>
          </a:p>
          <a:p>
            <a:r>
              <a:rPr lang="ru-RU" sz="1400" i="1" dirty="0">
                <a:solidFill>
                  <a:srgbClr val="1F4E79"/>
                </a:solidFill>
              </a:rPr>
              <a:t>Основания для отражения в учете в «Документах поступления» или в «Заказах поставщикам». В «Заказах поставщикам» - </a:t>
            </a:r>
            <a:r>
              <a:rPr lang="ru-RU" sz="1400" i="1" dirty="0" smtClean="0">
                <a:solidFill>
                  <a:srgbClr val="1F4E79"/>
                </a:solidFill>
              </a:rPr>
              <a:t>есть подходящая позиция для обработки.</a:t>
            </a:r>
            <a:r>
              <a:rPr lang="ru-RU" sz="1400" i="1" dirty="0">
                <a:solidFill>
                  <a:srgbClr val="1F4E79"/>
                </a:solidFill>
              </a:rPr>
              <a:t/>
            </a:r>
            <a:br>
              <a:rPr lang="ru-RU" sz="1400" i="1" dirty="0">
                <a:solidFill>
                  <a:srgbClr val="1F4E79"/>
                </a:solidFill>
              </a:rPr>
            </a:br>
            <a:endParaRPr lang="ru-RU" sz="1400" i="1" dirty="0">
              <a:solidFill>
                <a:srgbClr val="1F4E79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8415" y="977987"/>
            <a:ext cx="7924800" cy="725662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981200"/>
            <a:ext cx="4540250" cy="187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387" y="4831244"/>
            <a:ext cx="5940425" cy="161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965912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5. Расчеты с партнерами и контрагентами.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№8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1063953"/>
            <a:ext cx="2435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</a:rPr>
              <a:t>Открываем и создаем на основании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063953"/>
            <a:ext cx="5940425" cy="180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9157" y="3200400"/>
            <a:ext cx="5940425" cy="233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65509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069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23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37310" y="124459"/>
            <a:ext cx="7281545" cy="57404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1920"/>
              </a:lnSpc>
              <a:spcBef>
                <a:spcPts val="560"/>
              </a:spcBef>
            </a:pPr>
            <a:r>
              <a:rPr sz="2400" b="1" dirty="0">
                <a:solidFill>
                  <a:schemeClr val="accent1">
                    <a:lumMod val="50000"/>
                  </a:schemeClr>
                </a:solidFill>
              </a:rPr>
              <a:t>Ключевые </a:t>
            </a:r>
            <a:r>
              <a:rPr sz="2400" b="1" spc="-10" dirty="0">
                <a:solidFill>
                  <a:schemeClr val="accent1">
                    <a:lumMod val="50000"/>
                  </a:schemeClr>
                </a:solidFill>
              </a:rPr>
              <a:t>преимущества 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</a:rPr>
              <a:t>нового </a:t>
            </a:r>
            <a:r>
              <a:rPr sz="2400" b="1" spc="-5" dirty="0">
                <a:solidFill>
                  <a:schemeClr val="accent1">
                    <a:lumMod val="50000"/>
                  </a:schemeClr>
                </a:solidFill>
              </a:rPr>
              <a:t>флагманского 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</a:rPr>
              <a:t>решения  </a:t>
            </a:r>
            <a:r>
              <a:rPr sz="2400" b="1" spc="-10" dirty="0">
                <a:solidFill>
                  <a:schemeClr val="accent1">
                    <a:lumMod val="50000"/>
                  </a:schemeClr>
                </a:solidFill>
              </a:rPr>
              <a:t>фирмы</a:t>
            </a:r>
            <a:r>
              <a:rPr sz="2400" b="1" spc="-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</a:rPr>
              <a:t>«1С»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71779" y="1136649"/>
            <a:ext cx="11557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4519" y="1102359"/>
            <a:ext cx="4092575" cy="473709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670"/>
              </a:lnSpc>
              <a:spcBef>
                <a:spcPts val="310"/>
              </a:spcBef>
            </a:pPr>
            <a:r>
              <a:rPr sz="1550" spc="-5" dirty="0">
                <a:latin typeface="+mj-lt"/>
                <a:cs typeface="Arial"/>
              </a:rPr>
              <a:t>Широкие </a:t>
            </a:r>
            <a:r>
              <a:rPr sz="1550" spc="-10" dirty="0">
                <a:latin typeface="+mj-lt"/>
                <a:cs typeface="Arial"/>
              </a:rPr>
              <a:t>функциональные </a:t>
            </a:r>
            <a:r>
              <a:rPr sz="1550" spc="-5" dirty="0">
                <a:latin typeface="+mj-lt"/>
                <a:cs typeface="Arial"/>
              </a:rPr>
              <a:t>возможности </a:t>
            </a:r>
            <a:r>
              <a:rPr sz="1550" dirty="0">
                <a:latin typeface="+mj-lt"/>
                <a:cs typeface="Arial"/>
              </a:rPr>
              <a:t>на  </a:t>
            </a:r>
            <a:r>
              <a:rPr sz="1550" spc="-10" dirty="0">
                <a:latin typeface="+mj-lt"/>
                <a:cs typeface="Arial"/>
              </a:rPr>
              <a:t>уровне </a:t>
            </a:r>
            <a:r>
              <a:rPr sz="1550" spc="-5" dirty="0">
                <a:latin typeface="+mj-lt"/>
                <a:cs typeface="Arial"/>
              </a:rPr>
              <a:t>ERP-систем международного</a:t>
            </a:r>
            <a:r>
              <a:rPr sz="1550" spc="-25" dirty="0">
                <a:latin typeface="+mj-lt"/>
                <a:cs typeface="Arial"/>
              </a:rPr>
              <a:t> </a:t>
            </a:r>
            <a:r>
              <a:rPr sz="1550" spc="-5" dirty="0">
                <a:latin typeface="+mj-lt"/>
                <a:cs typeface="Arial"/>
              </a:rPr>
              <a:t>класса</a:t>
            </a:r>
            <a:endParaRPr sz="1550" dirty="0">
              <a:latin typeface="+mj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1779" y="1733549"/>
            <a:ext cx="11557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1779" y="2966719"/>
            <a:ext cx="11557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779" y="4201160"/>
            <a:ext cx="11557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1779" y="5010150"/>
            <a:ext cx="11557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285" dirty="0">
                <a:solidFill>
                  <a:srgbClr val="CC0000"/>
                </a:solidFill>
                <a:latin typeface="Symbol"/>
                <a:cs typeface="Symbol"/>
              </a:rPr>
              <a:t>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4519" y="1699259"/>
            <a:ext cx="4381500" cy="417449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165">
              <a:lnSpc>
                <a:spcPct val="89900"/>
              </a:lnSpc>
              <a:spcBef>
                <a:spcPts val="285"/>
              </a:spcBef>
            </a:pPr>
            <a:r>
              <a:rPr sz="1550" spc="-5" dirty="0">
                <a:latin typeface="+mj-lt"/>
                <a:cs typeface="Arial"/>
              </a:rPr>
              <a:t>Гибкая </a:t>
            </a:r>
            <a:r>
              <a:rPr sz="1550" dirty="0">
                <a:latin typeface="+mj-lt"/>
                <a:cs typeface="Arial"/>
              </a:rPr>
              <a:t>и </a:t>
            </a:r>
            <a:r>
              <a:rPr sz="1550" spc="-5" dirty="0">
                <a:latin typeface="+mj-lt"/>
                <a:cs typeface="Arial"/>
              </a:rPr>
              <a:t>производительная современная  платформа «1С:Предприятие 8.3»,  поддерживающая работу через Интернет, </a:t>
            </a:r>
            <a:r>
              <a:rPr sz="1550" dirty="0">
                <a:latin typeface="+mj-lt"/>
                <a:cs typeface="Arial"/>
              </a:rPr>
              <a:t>в  </a:t>
            </a:r>
            <a:r>
              <a:rPr sz="1550" spc="-5" dirty="0">
                <a:latin typeface="+mj-lt"/>
                <a:cs typeface="Arial"/>
              </a:rPr>
              <a:t>том числе «облачные» технологии </a:t>
            </a:r>
            <a:r>
              <a:rPr sz="1550" dirty="0">
                <a:latin typeface="+mj-lt"/>
                <a:cs typeface="Arial"/>
              </a:rPr>
              <a:t>и </a:t>
            </a:r>
            <a:r>
              <a:rPr sz="1550" spc="-5" dirty="0">
                <a:latin typeface="+mj-lt"/>
                <a:cs typeface="Arial"/>
              </a:rPr>
              <a:t>работу </a:t>
            </a:r>
            <a:r>
              <a:rPr sz="1550" dirty="0">
                <a:latin typeface="+mj-lt"/>
                <a:cs typeface="Arial"/>
              </a:rPr>
              <a:t>на  </a:t>
            </a:r>
            <a:r>
              <a:rPr sz="1550" spc="-5" dirty="0">
                <a:latin typeface="+mj-lt"/>
                <a:cs typeface="Arial"/>
              </a:rPr>
              <a:t>мобильных</a:t>
            </a:r>
            <a:r>
              <a:rPr sz="1550" spc="5" dirty="0">
                <a:latin typeface="+mj-lt"/>
                <a:cs typeface="Arial"/>
              </a:rPr>
              <a:t> </a:t>
            </a:r>
            <a:r>
              <a:rPr sz="1550" spc="-5" dirty="0">
                <a:latin typeface="+mj-lt"/>
                <a:cs typeface="Arial"/>
              </a:rPr>
              <a:t>устройствах</a:t>
            </a:r>
            <a:endParaRPr sz="1550">
              <a:latin typeface="+mj-lt"/>
              <a:cs typeface="Arial"/>
            </a:endParaRPr>
          </a:p>
          <a:p>
            <a:pPr marL="12700" marR="5080">
              <a:lnSpc>
                <a:spcPct val="90000"/>
              </a:lnSpc>
              <a:spcBef>
                <a:spcPts val="1345"/>
              </a:spcBef>
            </a:pPr>
            <a:r>
              <a:rPr sz="1550" spc="-5" dirty="0">
                <a:latin typeface="+mj-lt"/>
                <a:cs typeface="Arial"/>
              </a:rPr>
              <a:t>Большое количество специализированных  решений, расширяющих возможности системы  на единой платформе (PDM, </a:t>
            </a:r>
            <a:r>
              <a:rPr sz="1550" spc="-10" dirty="0">
                <a:latin typeface="+mj-lt"/>
                <a:cs typeface="Arial"/>
              </a:rPr>
              <a:t>MES, </a:t>
            </a:r>
            <a:r>
              <a:rPr sz="1550" spc="-5" dirty="0">
                <a:latin typeface="+mj-lt"/>
                <a:cs typeface="Arial"/>
              </a:rPr>
              <a:t>EAM, </a:t>
            </a:r>
            <a:r>
              <a:rPr sz="1550" spc="-10" dirty="0">
                <a:latin typeface="+mj-lt"/>
                <a:cs typeface="Arial"/>
              </a:rPr>
              <a:t>PMO,  </a:t>
            </a:r>
            <a:r>
              <a:rPr sz="1550" spc="-5" dirty="0">
                <a:latin typeface="+mj-lt"/>
                <a:cs typeface="Arial"/>
              </a:rPr>
              <a:t>ITIL, </a:t>
            </a:r>
            <a:r>
              <a:rPr sz="1550" spc="-10" dirty="0">
                <a:latin typeface="+mj-lt"/>
                <a:cs typeface="Arial"/>
              </a:rPr>
              <a:t>CRM, MDM, </a:t>
            </a:r>
            <a:r>
              <a:rPr sz="1550" spc="5" dirty="0">
                <a:latin typeface="+mj-lt"/>
                <a:cs typeface="Arial"/>
              </a:rPr>
              <a:t>WMS, </a:t>
            </a:r>
            <a:r>
              <a:rPr sz="1550" spc="-10" dirty="0">
                <a:latin typeface="+mj-lt"/>
                <a:cs typeface="Arial"/>
              </a:rPr>
              <a:t>TMS, </a:t>
            </a:r>
            <a:r>
              <a:rPr sz="1550" spc="-5" dirty="0">
                <a:latin typeface="+mj-lt"/>
                <a:cs typeface="Arial"/>
              </a:rPr>
              <a:t>BSC, ECM, CPM</a:t>
            </a:r>
            <a:r>
              <a:rPr sz="1550" spc="-30" dirty="0">
                <a:latin typeface="+mj-lt"/>
                <a:cs typeface="Arial"/>
              </a:rPr>
              <a:t> </a:t>
            </a:r>
            <a:r>
              <a:rPr sz="1550" dirty="0">
                <a:latin typeface="+mj-lt"/>
                <a:cs typeface="Arial"/>
              </a:rPr>
              <a:t>и</a:t>
            </a:r>
            <a:endParaRPr sz="1550">
              <a:latin typeface="+mj-lt"/>
              <a:cs typeface="Arial"/>
            </a:endParaRPr>
          </a:p>
          <a:p>
            <a:pPr marL="12700">
              <a:lnSpc>
                <a:spcPts val="1670"/>
              </a:lnSpc>
            </a:pPr>
            <a:r>
              <a:rPr sz="1550" spc="-5" dirty="0">
                <a:latin typeface="+mj-lt"/>
                <a:cs typeface="Arial"/>
              </a:rPr>
              <a:t>др.)</a:t>
            </a:r>
            <a:endParaRPr sz="1550">
              <a:latin typeface="+mj-lt"/>
              <a:cs typeface="Arial"/>
            </a:endParaRPr>
          </a:p>
          <a:p>
            <a:pPr marL="12700" marR="335915">
              <a:lnSpc>
                <a:spcPts val="1670"/>
              </a:lnSpc>
              <a:spcBef>
                <a:spcPts val="1385"/>
              </a:spcBef>
            </a:pPr>
            <a:r>
              <a:rPr sz="1550" spc="-5" dirty="0">
                <a:latin typeface="+mj-lt"/>
                <a:cs typeface="Arial"/>
              </a:rPr>
              <a:t>Широкая сеть партнеров </a:t>
            </a:r>
            <a:r>
              <a:rPr sz="1550" dirty="0">
                <a:latin typeface="+mj-lt"/>
                <a:cs typeface="Arial"/>
              </a:rPr>
              <a:t>с </a:t>
            </a:r>
            <a:r>
              <a:rPr sz="1550" spc="-5" dirty="0">
                <a:latin typeface="+mj-lt"/>
                <a:cs typeface="Arial"/>
              </a:rPr>
              <a:t>многолетним  опытом внедрения ERP-систем (1С:Центры  компетенции по</a:t>
            </a:r>
            <a:r>
              <a:rPr sz="1550" dirty="0">
                <a:latin typeface="+mj-lt"/>
                <a:cs typeface="Arial"/>
              </a:rPr>
              <a:t> </a:t>
            </a:r>
            <a:r>
              <a:rPr sz="1550" spc="-5" dirty="0">
                <a:latin typeface="+mj-lt"/>
                <a:cs typeface="Arial"/>
              </a:rPr>
              <a:t>ERP-решениям)</a:t>
            </a:r>
            <a:endParaRPr sz="1550">
              <a:latin typeface="+mj-lt"/>
              <a:cs typeface="Arial"/>
            </a:endParaRPr>
          </a:p>
          <a:p>
            <a:pPr marL="12700" marR="11430">
              <a:lnSpc>
                <a:spcPct val="90000"/>
              </a:lnSpc>
              <a:spcBef>
                <a:spcPts val="1325"/>
              </a:spcBef>
            </a:pPr>
            <a:r>
              <a:rPr sz="1550" spc="-5" dirty="0">
                <a:latin typeface="+mj-lt"/>
                <a:cs typeface="Arial"/>
              </a:rPr>
              <a:t>Невысокая стоимость владения </a:t>
            </a:r>
            <a:r>
              <a:rPr sz="1550" dirty="0">
                <a:latin typeface="+mj-lt"/>
                <a:cs typeface="Arial"/>
              </a:rPr>
              <a:t>и </a:t>
            </a:r>
            <a:r>
              <a:rPr sz="1550" spc="-5" dirty="0">
                <a:latin typeface="+mj-lt"/>
                <a:cs typeface="Arial"/>
              </a:rPr>
              <a:t>возможность  </a:t>
            </a:r>
            <a:r>
              <a:rPr sz="1550" spc="-10" dirty="0">
                <a:latin typeface="+mj-lt"/>
                <a:cs typeface="Arial"/>
              </a:rPr>
              <a:t>получения </a:t>
            </a:r>
            <a:r>
              <a:rPr sz="1550" spc="-5" dirty="0">
                <a:latin typeface="+mj-lt"/>
                <a:cs typeface="Arial"/>
              </a:rPr>
              <a:t>существенного экономического  эффекта </a:t>
            </a:r>
            <a:r>
              <a:rPr sz="1550" dirty="0">
                <a:latin typeface="+mj-lt"/>
                <a:cs typeface="Arial"/>
              </a:rPr>
              <a:t>с </a:t>
            </a:r>
            <a:r>
              <a:rPr sz="1550" spc="-5" dirty="0">
                <a:latin typeface="+mj-lt"/>
                <a:cs typeface="Arial"/>
              </a:rPr>
              <a:t>ростом производительности </a:t>
            </a:r>
            <a:r>
              <a:rPr sz="1550" spc="-10" dirty="0">
                <a:latin typeface="+mj-lt"/>
                <a:cs typeface="Arial"/>
              </a:rPr>
              <a:t>труда  </a:t>
            </a:r>
            <a:r>
              <a:rPr sz="1550" dirty="0">
                <a:latin typeface="+mj-lt"/>
                <a:cs typeface="Arial"/>
              </a:rPr>
              <a:t>и быстрым </a:t>
            </a:r>
            <a:r>
              <a:rPr sz="1550" spc="-5" dirty="0">
                <a:latin typeface="+mj-lt"/>
                <a:cs typeface="Arial"/>
              </a:rPr>
              <a:t>возвратом</a:t>
            </a:r>
            <a:r>
              <a:rPr sz="1550" spc="-25" dirty="0">
                <a:latin typeface="+mj-lt"/>
                <a:cs typeface="Arial"/>
              </a:rPr>
              <a:t> </a:t>
            </a:r>
            <a:r>
              <a:rPr sz="1550" spc="-5" dirty="0">
                <a:latin typeface="+mj-lt"/>
                <a:cs typeface="Arial"/>
              </a:rPr>
              <a:t>инвестиций.</a:t>
            </a:r>
            <a:endParaRPr sz="1550">
              <a:latin typeface="+mj-lt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31409" y="1838960"/>
            <a:ext cx="3923030" cy="36753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750300" y="6587420"/>
            <a:ext cx="19240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pPr marL="25400">
                <a:lnSpc>
                  <a:spcPts val="2310"/>
                </a:lnSpc>
              </a:pPr>
              <a:t>8</a:t>
            </a:fld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5. Расчеты с партнерами и контрагентами.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№9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919" y="1066800"/>
            <a:ext cx="8077200" cy="9438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8232" y="2209800"/>
            <a:ext cx="2253568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 распределить дополнительные расходы (например транспортные) на себестоимость закупленных «Мебель-Комплектом» в январе товаров.</a:t>
            </a:r>
            <a:endParaRPr lang="ru-RU" sz="1400" i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058" y="5858564"/>
            <a:ext cx="7974000" cy="81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133600"/>
            <a:ext cx="4405649" cy="350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588619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5. Расчеты с партнерами и контрагентами.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№11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51972" y="2109511"/>
            <a:ext cx="2253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</a:rPr>
              <a:t>Делается это через раздел «Продажи»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1789" y="3810000"/>
            <a:ext cx="22535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1F4E79"/>
                </a:solidFill>
              </a:rPr>
              <a:t>Неотраженные операции есть </a:t>
            </a:r>
            <a:r>
              <a:rPr lang="ru-RU" sz="1400" i="1" dirty="0">
                <a:solidFill>
                  <a:srgbClr val="1F4E79"/>
                </a:solidFill>
              </a:rPr>
              <a:t>– четыре продажи за январь 2015 года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1789" y="5334000"/>
            <a:ext cx="2507931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1F4E79"/>
                </a:solidFill>
              </a:rPr>
              <a:t>Во всех проводки правильные</a:t>
            </a:r>
            <a:endParaRPr lang="ru-RU" sz="1400" i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789" y="993311"/>
            <a:ext cx="8229600" cy="925916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8650" y="1919227"/>
            <a:ext cx="414655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196293"/>
            <a:ext cx="5940425" cy="165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/>
          <p:nvPr/>
        </p:nvPicPr>
        <p:blipFill rotWithShape="1">
          <a:blip r:embed="rId5" cstate="print"/>
          <a:srcRect b="44751"/>
          <a:stretch/>
        </p:blipFill>
        <p:spPr bwMode="auto">
          <a:xfrm>
            <a:off x="3189720" y="5029200"/>
            <a:ext cx="5940425" cy="160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727142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5. Расчеты с партнерами и контрагентами.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№12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45346" y="1775531"/>
            <a:ext cx="22535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</a:rPr>
              <a:t>Нужно отразить возврат ТМЦ от клиента. Делается это тоже через «Продажи» в разделе «Документы возврата».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5346" y="3377854"/>
            <a:ext cx="2253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</a:rPr>
              <a:t>Все возвраты созданы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1789" y="4800600"/>
            <a:ext cx="22904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</a:rPr>
              <a:t>Есть один неотраженный </a:t>
            </a:r>
            <a:endParaRPr lang="ru-RU" sz="1400" i="1" dirty="0" smtClean="0">
              <a:solidFill>
                <a:srgbClr val="1F4E79"/>
              </a:solidFill>
            </a:endParaRPr>
          </a:p>
          <a:p>
            <a:r>
              <a:rPr lang="ru-RU" sz="1400" i="1" dirty="0" smtClean="0">
                <a:solidFill>
                  <a:srgbClr val="1F4E79"/>
                </a:solidFill>
              </a:rPr>
              <a:t>возврат </a:t>
            </a:r>
            <a:r>
              <a:rPr lang="ru-RU" sz="1400" i="1" dirty="0">
                <a:solidFill>
                  <a:srgbClr val="1F4E79"/>
                </a:solidFill>
              </a:rPr>
              <a:t>за январь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102" y="876942"/>
            <a:ext cx="8153400" cy="894466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866392"/>
            <a:ext cx="5940425" cy="69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9" y="3124200"/>
            <a:ext cx="5940425" cy="129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7999" y="4800600"/>
            <a:ext cx="5940425" cy="148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104705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5. Расчеты с партнерами и контрагентами.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№12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45346" y="1775531"/>
            <a:ext cx="2253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</a:rPr>
              <a:t>Проводки </a:t>
            </a:r>
            <a:r>
              <a:rPr lang="ru-RU" sz="1400" i="1" dirty="0" smtClean="0">
                <a:solidFill>
                  <a:srgbClr val="1F4E79"/>
                </a:solidFill>
              </a:rPr>
              <a:t>верные. Можно отражать</a:t>
            </a:r>
            <a:endParaRPr lang="ru-RU" sz="1400" i="1" dirty="0">
              <a:solidFill>
                <a:srgbClr val="1F4E7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102" y="876942"/>
            <a:ext cx="8153400" cy="894466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89" y="2514600"/>
            <a:ext cx="594042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11718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5. Расчеты с партнерами и контрагентами.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№13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45346" y="1775531"/>
            <a:ext cx="2413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</a:rPr>
              <a:t>Отразить в регламентированном учете розничные продажи за январь.</a:t>
            </a:r>
          </a:p>
          <a:p>
            <a:r>
              <a:rPr lang="ru-RU" sz="1400" i="1" dirty="0">
                <a:solidFill>
                  <a:srgbClr val="1F4E79"/>
                </a:solidFill>
              </a:rPr>
              <a:t>Делается это через документ «Отчет о розничных продажах» («Продажи»-«Розничные продажи»)</a:t>
            </a:r>
          </a:p>
          <a:p>
            <a:r>
              <a:rPr lang="ru-RU" sz="1400" i="1" dirty="0" smtClean="0">
                <a:solidFill>
                  <a:srgbClr val="1F4E79"/>
                </a:solidFill>
              </a:rPr>
              <a:t>Есть один </a:t>
            </a:r>
            <a:r>
              <a:rPr lang="ru-RU" sz="1400" i="1" dirty="0">
                <a:solidFill>
                  <a:srgbClr val="1F4E79"/>
                </a:solidFill>
              </a:rPr>
              <a:t>неотраженный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789" y="969180"/>
            <a:ext cx="8001000" cy="842566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78" y="2017656"/>
            <a:ext cx="5940425" cy="111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5987" y="3339896"/>
            <a:ext cx="5940425" cy="206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450383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5. Расчеты с партнерами и контрагентами. Практикум №13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81789" y="1178371"/>
            <a:ext cx="24138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</a:rPr>
              <a:t>Проводки верные, отражены движение товара, налоги и финансовый результат. Можно отражать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131989"/>
            <a:ext cx="5940425" cy="284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331042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6. Выпуск продукции и выполнение работ.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№14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65224" y="2209800"/>
            <a:ext cx="24138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</a:rPr>
              <a:t>Отражается в разделе «Получение и возврат материалов»</a:t>
            </a:r>
          </a:p>
          <a:p>
            <a:r>
              <a:rPr lang="ru-RU" sz="1400" i="1" dirty="0">
                <a:solidFill>
                  <a:srgbClr val="1F4E79"/>
                </a:solidFill>
              </a:rPr>
              <a:t>Заказов на основе, которых можно было бы сделать новые передачи, нет.</a:t>
            </a:r>
          </a:p>
          <a:p>
            <a:r>
              <a:rPr lang="ru-RU" sz="1400" i="1" dirty="0">
                <a:solidFill>
                  <a:srgbClr val="1F4E79"/>
                </a:solidFill>
              </a:rPr>
              <a:t>Есть две неотраженные передачи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789" y="1135302"/>
            <a:ext cx="8305800" cy="93685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09800"/>
            <a:ext cx="5220335" cy="183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210234"/>
            <a:ext cx="5612836" cy="135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878457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6. Выпуск продукции и выполнение работ.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№14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81789" y="1295400"/>
            <a:ext cx="2413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</a:rPr>
              <a:t>Проводки в них верные. Можно отражать в учете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8995" y="1258957"/>
            <a:ext cx="5940425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497093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6. Выпуск продукции и выполнение работ.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№16*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700480" y="1884500"/>
            <a:ext cx="24138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</a:rPr>
              <a:t>Операцию можно провести в рамках закрытия месяца или отдельно через «Финансовый результат и </a:t>
            </a:r>
            <a:r>
              <a:rPr lang="ru-RU" sz="1400" i="1" dirty="0" err="1">
                <a:solidFill>
                  <a:srgbClr val="1F4E79"/>
                </a:solidFill>
              </a:rPr>
              <a:t>контроллинг</a:t>
            </a:r>
            <a:r>
              <a:rPr lang="ru-RU" sz="1400" i="1" dirty="0">
                <a:solidFill>
                  <a:srgbClr val="1F4E79"/>
                </a:solidFill>
              </a:rPr>
              <a:t>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6477000"/>
            <a:ext cx="23487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1F4E79"/>
                </a:solidFill>
              </a:rPr>
              <a:t>*Практикума №15 </a:t>
            </a:r>
            <a:r>
              <a:rPr lang="ru-RU" sz="1200" dirty="0">
                <a:solidFill>
                  <a:srgbClr val="1F4E79"/>
                </a:solidFill>
              </a:rPr>
              <a:t>нет в </a:t>
            </a:r>
            <a:r>
              <a:rPr lang="ru-RU" sz="1200" dirty="0" smtClean="0">
                <a:solidFill>
                  <a:srgbClr val="1F4E79"/>
                </a:solidFill>
              </a:rPr>
              <a:t>пособии</a:t>
            </a:r>
            <a:endParaRPr lang="ru-RU" sz="1200" dirty="0">
              <a:solidFill>
                <a:srgbClr val="1F4E79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789" y="902017"/>
            <a:ext cx="7625378" cy="926783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965894"/>
            <a:ext cx="5022215" cy="173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3940535"/>
            <a:ext cx="5371205" cy="240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928623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6. Выпуск продукции и выполнение работ.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№16*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74601" y="1371600"/>
            <a:ext cx="2413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1F4E79"/>
                </a:solidFill>
              </a:rPr>
              <a:t>Успешно отражено</a:t>
            </a:r>
            <a:endParaRPr lang="ru-RU" sz="1400" i="1" dirty="0">
              <a:solidFill>
                <a:srgbClr val="1F4E79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8433" y="1371600"/>
            <a:ext cx="5940425" cy="269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2214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4239" y="228600"/>
            <a:ext cx="7315200" cy="538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60"/>
              </a:lnSpc>
              <a:spcBef>
                <a:spcPts val="100"/>
              </a:spcBef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Функциональные возможности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  <a:p>
            <a:pPr marL="12700">
              <a:lnSpc>
                <a:spcPts val="1920"/>
              </a:lnSpc>
            </a:pP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«1С:ERP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Управление </a:t>
            </a:r>
            <a:r>
              <a:rPr sz="2000" b="1" spc="-5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предприятием</a:t>
            </a:r>
            <a:r>
              <a:rPr sz="2000" b="1" spc="-5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</a:t>
            </a:r>
            <a:r>
              <a:rPr sz="2000" b="1" spc="-5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»</a:t>
            </a:r>
            <a:r>
              <a:rPr sz="2000" b="1" spc="-50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</a:t>
            </a:r>
            <a:r>
              <a:rPr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c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</a:t>
            </a:r>
            <a:r>
              <a:rPr sz="2000" b="1" spc="-10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«1C:Документооборот</a:t>
            </a:r>
            <a:r>
              <a:rPr sz="2000" b="1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»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8360" y="1126489"/>
            <a:ext cx="7637780" cy="5299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50300" y="6587420"/>
            <a:ext cx="19240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pPr marL="25400">
                <a:lnSpc>
                  <a:spcPts val="2310"/>
                </a:lnSpc>
              </a:pPr>
              <a:t>9</a:t>
            </a:fld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7. Учет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внеоборотных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активов.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№17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789" y="1158493"/>
            <a:ext cx="4042611" cy="29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62000" y="414757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 создаются в разделе </a:t>
            </a:r>
            <a:endParaRPr lang="ru-RU" sz="1400" i="1" dirty="0" smtClean="0">
              <a:solidFill>
                <a:srgbClr val="1F4E7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solidFill>
                  <a:srgbClr val="1F4E7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i="1" dirty="0">
                <a:solidFill>
                  <a:srgbClr val="1F4E7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Регламентированный учет»</a:t>
            </a:r>
            <a:endParaRPr lang="ru-RU" sz="1400" i="1" dirty="0">
              <a:solidFill>
                <a:srgbClr val="1F4E79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061568"/>
            <a:ext cx="47529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446300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7. Учет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внеоборотных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активов.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№17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681789" y="113261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 smtClean="0">
                <a:solidFill>
                  <a:srgbClr val="1F4E79"/>
                </a:solidFill>
              </a:rPr>
              <a:t>Создаются </a:t>
            </a:r>
            <a:r>
              <a:rPr lang="ru-RU" sz="1400" i="1" dirty="0">
                <a:solidFill>
                  <a:srgbClr val="1F4E79"/>
                </a:solidFill>
              </a:rPr>
              <a:t>как любой </a:t>
            </a:r>
            <a:r>
              <a:rPr lang="ru-RU" sz="1400" i="1" dirty="0" smtClean="0">
                <a:solidFill>
                  <a:srgbClr val="1F4E79"/>
                </a:solidFill>
              </a:rPr>
              <a:t>другой новый </a:t>
            </a:r>
            <a:r>
              <a:rPr lang="ru-RU" sz="1400" i="1" dirty="0">
                <a:solidFill>
                  <a:srgbClr val="1F4E79"/>
                </a:solidFill>
              </a:rPr>
              <a:t>документ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853" y="1907978"/>
            <a:ext cx="5715836" cy="110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77983" y="3657600"/>
            <a:ext cx="6705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условиям практикума заполняются всего несколько строк «Наименование», «Класс» и устанавливается статус «В эксплуатации». Объект зарегистрирован в системе</a:t>
            </a:r>
            <a:endParaRPr lang="ru-RU" sz="1400" i="1" dirty="0">
              <a:solidFill>
                <a:srgbClr val="1F4E79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783782"/>
            <a:ext cx="5942330" cy="128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53441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7. Учет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внеоборотных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активов.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№18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39802"/>
            <a:ext cx="5942330" cy="403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903730" y="5791200"/>
            <a:ext cx="4572000" cy="5732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Эти же объекты приобретаются у поставщика, это надо отразить через «Закупки»</a:t>
            </a:r>
            <a:endParaRPr lang="ru-RU" sz="1400" i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85912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7. Учет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внеоборотных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активов.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№18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1861" y="1066800"/>
            <a:ext cx="503395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7807" y="3275426"/>
            <a:ext cx="5940425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81789" y="1158493"/>
            <a:ext cx="267101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Эти же </a:t>
            </a:r>
            <a:r>
              <a:rPr lang="ru-RU" sz="1400" i="1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объекты(см.17 п.) </a:t>
            </a:r>
            <a:r>
              <a:rPr lang="ru-RU" sz="1400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приобретаются у поставщика, это надо отразить через «Закупки»</a:t>
            </a:r>
            <a:endParaRPr lang="ru-RU" sz="1400" i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7807" y="4403154"/>
            <a:ext cx="5940425" cy="184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339311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7. Учет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внеоборотных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активов.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№18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658785" y="2971800"/>
            <a:ext cx="26710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F4E79"/>
                </a:solidFill>
              </a:rPr>
              <a:t>Отражаем в учете через «</a:t>
            </a:r>
            <a:r>
              <a:rPr lang="ru-RU" sz="1400" i="1" dirty="0" err="1">
                <a:solidFill>
                  <a:srgbClr val="1F4E79"/>
                </a:solidFill>
              </a:rPr>
              <a:t>ДтКт</a:t>
            </a:r>
            <a:r>
              <a:rPr lang="ru-RU" sz="1400" i="1" dirty="0">
                <a:solidFill>
                  <a:srgbClr val="1F4E79"/>
                </a:solidFill>
              </a:rPr>
              <a:t>». Проводки верные, учтено и ОС и налог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785" y="1325563"/>
            <a:ext cx="5940425" cy="134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784" y="4011771"/>
            <a:ext cx="5940425" cy="202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210752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7. Учет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внеоборотных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активов.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№19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789" y="990600"/>
            <a:ext cx="5940425" cy="433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637512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7. Учет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внеоборотных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активов.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№19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654472" y="1158493"/>
            <a:ext cx="2393528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 </a:t>
            </a:r>
            <a:r>
              <a:rPr lang="ru-RU" sz="1400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принять ОС к учету (начать эксплуатировать, начислять амортизацию и т.д.). Это можно сделать через «Создать на основании» прямо из документа «Объект эксплуатации» (создавался в практикум № 17 в «ОС и объектах строительства»)</a:t>
            </a:r>
            <a:endParaRPr lang="ru-RU" sz="1400" i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470" y="990600"/>
            <a:ext cx="5942330" cy="380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491447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7. Учет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внеоборотных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активов.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№19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789" y="1158493"/>
            <a:ext cx="5940425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849" y="4724400"/>
            <a:ext cx="5940425" cy="183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466210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7. Учет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внеоборотных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активов.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№19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681789" y="1209150"/>
            <a:ext cx="2079031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 принят к учету</a:t>
            </a:r>
            <a:endParaRPr lang="ru-RU" sz="1400" i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981" y="1676400"/>
            <a:ext cx="5940425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399716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89" y="-167070"/>
            <a:ext cx="84582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7. Учет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внеоборотных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активов.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Практикум №20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685800" y="0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9344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158493"/>
            <a:ext cx="5940425" cy="7918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600" y="1950338"/>
            <a:ext cx="4572000" cy="1940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средства амортизируются, причем амортизация начинает начисляться со следующего после ввода в эксплуатацию месяца. Поэтому это первый практикум, который происходит в феврале 2015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Начисление можно создать автоматически при закрытии месяца </a:t>
            </a:r>
            <a:endParaRPr lang="ru-RU" sz="1400" i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89" y="4114800"/>
            <a:ext cx="5940425" cy="139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159325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</TotalTime>
  <Words>4092</Words>
  <Application>Microsoft Office PowerPoint</Application>
  <PresentationFormat>Экран (4:3)</PresentationFormat>
  <Paragraphs>574</Paragraphs>
  <Slides>102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102</vt:i4>
      </vt:variant>
    </vt:vector>
  </HeadingPairs>
  <TitlesOfParts>
    <vt:vector size="103" baseType="lpstr">
      <vt:lpstr>Тема Office</vt:lpstr>
      <vt:lpstr>Обзор функциональных возможностей         1C:ERP Управление предприятием</vt:lpstr>
      <vt:lpstr>Фирма «1С», основана в 1991 г.</vt:lpstr>
      <vt:lpstr>«1С:Предприятие 8» на рынке  систем управления предприятием</vt:lpstr>
      <vt:lpstr>1С:ERP Управление предприятием </vt:lpstr>
      <vt:lpstr>Организации, использующие ERP-решения фирмы «1С»</vt:lpstr>
      <vt:lpstr>1С:ERP Управление предприятием 2.0</vt:lpstr>
      <vt:lpstr>Линейка решений «1С», применяемых для  автоматизации производственных предприятий  крупного и среднего масштаба</vt:lpstr>
      <vt:lpstr>Ключевые преимущества нового флагманского решения  фирмы «1С»</vt:lpstr>
      <vt:lpstr>Слайд 9</vt:lpstr>
      <vt:lpstr>Возможности и преимущества платформы  1С:Предприятие 8</vt:lpstr>
      <vt:lpstr>Широкий спектр специализированных решений</vt:lpstr>
      <vt:lpstr>Слайд 12</vt:lpstr>
      <vt:lpstr>Партнерская сеть «1С»</vt:lpstr>
      <vt:lpstr>Невысокая стоимость владения и возможность  получения существенного экономического эффекта</vt:lpstr>
      <vt:lpstr>Слайд 15</vt:lpstr>
      <vt:lpstr>1. Мониторинг и анализ  показателей деятельности  предприятия</vt:lpstr>
      <vt:lpstr>1С:ERP Управление предприятием 2.0 Мониторинг и анализ показателей деятельности предприятия</vt:lpstr>
      <vt:lpstr>Слайд 18</vt:lpstr>
      <vt:lpstr>1С:ERP Управление предприятием  Мониторинг и анализ показателей деятельности предприятия</vt:lpstr>
      <vt:lpstr>2. Управление производством</vt:lpstr>
      <vt:lpstr>1С:ERP Управление предприятием   Управление производством</vt:lpstr>
      <vt:lpstr>1С:ERP Управление предприятием 2.0  Управление производством</vt:lpstr>
      <vt:lpstr>1С:ERP Управление предприятием   Управление производством</vt:lpstr>
      <vt:lpstr>3. Управление финансами</vt:lpstr>
      <vt:lpstr>1С:ERP Управление предприятием 2.0  Управление финансами</vt:lpstr>
      <vt:lpstr>1С:ERP Управление предприятием 2.0  Управление финансами</vt:lpstr>
      <vt:lpstr>Управление финансами — агрегирование отчетности по  МСФО, расширение возможностей с использованием  1С:Консолидация 8</vt:lpstr>
      <vt:lpstr>1С:ERP Управление предприятием 2.0  Управление финансами</vt:lpstr>
      <vt:lpstr>4. Бюджетирование</vt:lpstr>
      <vt:lpstr>1С:ERP Управление предприятием 2.0  Бюджетирование</vt:lpstr>
      <vt:lpstr>1С:ERP Управление предприятием 2.0  Бюджетирование</vt:lpstr>
      <vt:lpstr>1С:ERP Управление предприятием 2.0  Бюджетирование</vt:lpstr>
      <vt:lpstr>5. Регламентированный учет</vt:lpstr>
      <vt:lpstr>1С:ERP Управление предприятием 2.0  Регламентированный учет</vt:lpstr>
      <vt:lpstr>1С:ERP Управление предприятием 2.0  Регламентированный учет</vt:lpstr>
      <vt:lpstr>1С:ERP Управление предприятием 2.0  Отправка отчетности через Интернет</vt:lpstr>
      <vt:lpstr>1С:ERP Управление предприятием 2.0  Регламентированный учет</vt:lpstr>
      <vt:lpstr>Концепция регламентированного учета, реализованная в прикладном решении 1С:ERP (практические примеры*)</vt:lpstr>
      <vt:lpstr>Глава1 . Концепция регламентированного учета, реализованная в прикладном решении</vt:lpstr>
      <vt:lpstr>Глава 2. Настройка ведения учета</vt:lpstr>
      <vt:lpstr>Слайд 41</vt:lpstr>
      <vt:lpstr>Слайд 42</vt:lpstr>
      <vt:lpstr>Глава 2. Настройка ведения учета</vt:lpstr>
      <vt:lpstr>Глава 2. Настройка ведения учета</vt:lpstr>
      <vt:lpstr>Глава 2. Настройка ведения учета</vt:lpstr>
      <vt:lpstr>Глава 2. Настройка ведения учета. План счетов</vt:lpstr>
      <vt:lpstr>Глава 3. Отражение хозяйственных операций. Формирование проводок</vt:lpstr>
      <vt:lpstr>Глава 3. Отражение хозяйственных операций. Формирование проводок</vt:lpstr>
      <vt:lpstr>Глава 3. Отражение хозяйственных операций. Настройка счетов учета</vt:lpstr>
      <vt:lpstr>Глава 3. Отражение хозяйственных операций. Операция (регл.учет)</vt:lpstr>
      <vt:lpstr>Глава 3. Отражение хозяйственных операций. Ручная корректировка проводок</vt:lpstr>
      <vt:lpstr>Глава 4. Учет денежных средств. Нормативно-справочная информация</vt:lpstr>
      <vt:lpstr>Глава 4. Учет денежных средств. </vt:lpstr>
      <vt:lpstr>Глава 4. Учет денежных средств.  Практикум №1</vt:lpstr>
      <vt:lpstr>Глава 4. Учет денежных средств. Практикум №1</vt:lpstr>
      <vt:lpstr>Глава 4. Учет денежных средств.  Практикум №2</vt:lpstr>
      <vt:lpstr>Глава 4.  Учет денежных средств.  Практикум №2</vt:lpstr>
      <vt:lpstr>Глава 4. Учет денежных средств.  Практикум №3</vt:lpstr>
      <vt:lpstr>Глава 4. Учет безналичных денежных средств.  Практикум №4</vt:lpstr>
      <vt:lpstr>Глава 4. Учет безналичных денежных средств.  Практикум №4</vt:lpstr>
      <vt:lpstr>Глава 4. Учет безналичных денежных средств.  Практикум №4</vt:lpstr>
      <vt:lpstr>Глава 4. Учет безналичных денежных средств.  Практикум №5</vt:lpstr>
      <vt:lpstr>Глава 4. Учет безналичных денежных средств.  Практикум №5</vt:lpstr>
      <vt:lpstr>Глава 4. Учет безналичных денежных средств.  Практикум №6.1</vt:lpstr>
      <vt:lpstr>Глава 4. Учет безналичных денежных средств.  Практикум №6.2</vt:lpstr>
      <vt:lpstr>Глава 4. Учет безналичных денежных средств.  Практикум №6.2</vt:lpstr>
      <vt:lpstr>Глава 4. Учет безналичных денежных средств.  Практикум №6.2</vt:lpstr>
      <vt:lpstr>Глава 4. Учет безналичных денежных средств.  Практикум №6.3</vt:lpstr>
      <vt:lpstr>Глава 4. Учет безналичных денежных средств.  Практикум №6.3</vt:lpstr>
      <vt:lpstr>Глава 4. Учет безналичных денежных средств.  Практикум №6.4</vt:lpstr>
      <vt:lpstr>Глава 4. Учет безналичных денежных средств.  Практикум №6.4</vt:lpstr>
      <vt:lpstr>Глава 4. Учет безналичных денежных средств.  Практикум №6.4</vt:lpstr>
      <vt:lpstr>Глава 4. Учет безналичных денежных средств.  Практикум №7.1</vt:lpstr>
      <vt:lpstr>Глава 4. Учет безналичных денежных средств.  Практикум №7.1</vt:lpstr>
      <vt:lpstr>Глава 4. Учет безналичных денежных средств.  Практикум №7.2</vt:lpstr>
      <vt:lpstr>Глава 4. Учет безналичных денежных средств.  Практикум №7.2</vt:lpstr>
      <vt:lpstr>Глава 4. Учет безналичных денежных средств.  Практикум №7.2</vt:lpstr>
      <vt:lpstr>Глава 5. Расчеты с партнерами и контрагентами.  Практикум №8</vt:lpstr>
      <vt:lpstr>Глава 5. Расчеты с партнерами и контрагентами.  Практикум №8</vt:lpstr>
      <vt:lpstr>Глава 5. Расчеты с партнерами и контрагентами.  Практикум №9</vt:lpstr>
      <vt:lpstr>Глава 5. Расчеты с партнерами и контрагентами.  Практикум №11</vt:lpstr>
      <vt:lpstr>Глава 5. Расчеты с партнерами и контрагентами.  Практикум №12</vt:lpstr>
      <vt:lpstr>Глава 5. Расчеты с партнерами и контрагентами.  Практикум №12</vt:lpstr>
      <vt:lpstr>Глава 5. Расчеты с партнерами и контрагентами.  Практикум №13</vt:lpstr>
      <vt:lpstr>Глава 5. Расчеты с партнерами и контрагентами. Практикум №13</vt:lpstr>
      <vt:lpstr>Глава 6. Выпуск продукции и выполнение работ. Практикум №14</vt:lpstr>
      <vt:lpstr>Глава 6. Выпуск продукции и выполнение работ.  Практикум №14</vt:lpstr>
      <vt:lpstr>Глава 6. Выпуск продукции и выполнение работ. Практикум №16*</vt:lpstr>
      <vt:lpstr>Глава 6. Выпуск продукции и выполнение работ. Практикум №16*</vt:lpstr>
      <vt:lpstr>Глава 7. Учет внеоборотных активов.  Практикум №17</vt:lpstr>
      <vt:lpstr>Глава 7. Учет внеоборотных активов.  Практикум №17</vt:lpstr>
      <vt:lpstr>Глава 7. Учет внеоборотных активов.  Практикум №18</vt:lpstr>
      <vt:lpstr>Глава 7. Учет внеоборотных активов.  Практикум №18</vt:lpstr>
      <vt:lpstr>Глава 7. Учет внеоборотных активов.  Практикум №18</vt:lpstr>
      <vt:lpstr>Глава 7. Учет внеоборотных активов.  Практикум №19</vt:lpstr>
      <vt:lpstr>Глава 7. Учет внеоборотных активов.  Практикум №19</vt:lpstr>
      <vt:lpstr>Глава 7. Учет внеоборотных активов.  Практикум №19</vt:lpstr>
      <vt:lpstr>Глава 7. Учет внеоборотных активов.  Практикум №19</vt:lpstr>
      <vt:lpstr>Глава 7. Учет внеоборотных активов.  Практикум №20</vt:lpstr>
      <vt:lpstr>Глава 7. Учет внеоборотных активов.  Практикум №20</vt:lpstr>
      <vt:lpstr>Пример итогового отчета по проводкам по организации «Мебель-комплект»</vt:lpstr>
      <vt:lpstr>                 Желаем успехов в учебе!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Обзор функциональных возможностей         1C:ERP Управление предприятием</dc:title>
  <cp:lastModifiedBy>agaf</cp:lastModifiedBy>
  <cp:revision>64</cp:revision>
  <dcterms:created xsi:type="dcterms:W3CDTF">2018-10-27T07:03:49Z</dcterms:created>
  <dcterms:modified xsi:type="dcterms:W3CDTF">2018-01-03T19:05:05Z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2014-12-13T00:00:00Z</vt:filetime>
  </property>
  <property fmtid="{D5CDD505-2E9C-101B-9397-08002B2CF9AE}" pid="3" name="Creator">
    <vt:lpwstr>pdftk 1.44 - www.pdftk.com</vt:lpwstr>
  </property>
  <property fmtid="{D5CDD505-2E9C-101B-9397-08002B2CF9AE}" pid="4" name="LastSaved">
    <vt:filetime>2018-10-27T00:00:00Z</vt:filetime>
  </property>
</Properties>
</file>