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6" r:id="rId3"/>
    <p:sldId id="257" r:id="rId4"/>
    <p:sldId id="404" r:id="rId5"/>
    <p:sldId id="405" r:id="rId6"/>
    <p:sldId id="406" r:id="rId7"/>
    <p:sldId id="407" r:id="rId8"/>
    <p:sldId id="419" r:id="rId9"/>
    <p:sldId id="408" r:id="rId10"/>
    <p:sldId id="409" r:id="rId11"/>
    <p:sldId id="420" r:id="rId12"/>
    <p:sldId id="410" r:id="rId13"/>
    <p:sldId id="411" r:id="rId14"/>
    <p:sldId id="412" r:id="rId15"/>
    <p:sldId id="413" r:id="rId16"/>
    <p:sldId id="414" r:id="rId17"/>
    <p:sldId id="415" r:id="rId18"/>
    <p:sldId id="416" r:id="rId19"/>
    <p:sldId id="421" r:id="rId20"/>
    <p:sldId id="422" r:id="rId21"/>
    <p:sldId id="337" r:id="rId22"/>
    <p:sldId id="338" r:id="rId23"/>
    <p:sldId id="339" r:id="rId24"/>
    <p:sldId id="340" r:id="rId25"/>
    <p:sldId id="342" r:id="rId26"/>
    <p:sldId id="343" r:id="rId27"/>
    <p:sldId id="344" r:id="rId28"/>
    <p:sldId id="345" r:id="rId29"/>
    <p:sldId id="403" r:id="rId30"/>
    <p:sldId id="347" r:id="rId31"/>
    <p:sldId id="348" r:id="rId32"/>
    <p:sldId id="349" r:id="rId33"/>
    <p:sldId id="350" r:id="rId34"/>
    <p:sldId id="351" r:id="rId35"/>
    <p:sldId id="346" r:id="rId36"/>
    <p:sldId id="352" r:id="rId37"/>
    <p:sldId id="264" r:id="rId38"/>
    <p:sldId id="265" r:id="rId39"/>
    <p:sldId id="266" r:id="rId40"/>
    <p:sldId id="396" r:id="rId41"/>
    <p:sldId id="397" r:id="rId42"/>
    <p:sldId id="398" r:id="rId43"/>
    <p:sldId id="402" r:id="rId44"/>
    <p:sldId id="389" r:id="rId45"/>
    <p:sldId id="388" r:id="rId46"/>
    <p:sldId id="386" r:id="rId47"/>
    <p:sldId id="385" r:id="rId48"/>
    <p:sldId id="387" r:id="rId49"/>
    <p:sldId id="384" r:id="rId50"/>
    <p:sldId id="383" r:id="rId51"/>
    <p:sldId id="382" r:id="rId52"/>
    <p:sldId id="381" r:id="rId53"/>
    <p:sldId id="380" r:id="rId54"/>
    <p:sldId id="379" r:id="rId55"/>
    <p:sldId id="378" r:id="rId56"/>
    <p:sldId id="377" r:id="rId57"/>
    <p:sldId id="401" r:id="rId58"/>
    <p:sldId id="375" r:id="rId59"/>
    <p:sldId id="374" r:id="rId60"/>
    <p:sldId id="373" r:id="rId61"/>
    <p:sldId id="372" r:id="rId62"/>
    <p:sldId id="368" r:id="rId63"/>
    <p:sldId id="369" r:id="rId64"/>
    <p:sldId id="370" r:id="rId65"/>
    <p:sldId id="371" r:id="rId66"/>
    <p:sldId id="400" r:id="rId67"/>
    <p:sldId id="364" r:id="rId68"/>
    <p:sldId id="365" r:id="rId69"/>
    <p:sldId id="366" r:id="rId70"/>
    <p:sldId id="367" r:id="rId71"/>
    <p:sldId id="425" r:id="rId72"/>
    <p:sldId id="426" r:id="rId73"/>
    <p:sldId id="424" r:id="rId74"/>
    <p:sldId id="423" r:id="rId75"/>
    <p:sldId id="399" r:id="rId76"/>
    <p:sldId id="363" r:id="rId77"/>
    <p:sldId id="362" r:id="rId78"/>
    <p:sldId id="360" r:id="rId79"/>
    <p:sldId id="359" r:id="rId80"/>
    <p:sldId id="361" r:id="rId81"/>
    <p:sldId id="358" r:id="rId82"/>
    <p:sldId id="354" r:id="rId83"/>
    <p:sldId id="356" r:id="rId84"/>
    <p:sldId id="357" r:id="rId85"/>
    <p:sldId id="353" r:id="rId86"/>
    <p:sldId id="335" r:id="rId8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21.05.2019</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21.05.2019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21.05.2019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21.05.2019</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21.05.2019</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Электронный курс </a:t>
            </a:r>
            <a:br>
              <a:rPr lang="ru-RU" dirty="0" smtClean="0"/>
            </a:br>
            <a:r>
              <a:rPr lang="ru-RU" dirty="0" smtClean="0"/>
              <a:t>Лизинговые операции</a:t>
            </a:r>
            <a:r>
              <a:rPr lang="ru-RU" dirty="0"/>
              <a:t/>
            </a:r>
            <a:br>
              <a:rPr lang="ru-RU" dirty="0"/>
            </a:b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Автор: к.э.н., доцент кафедры маркетинга, логистики и рекламы</a:t>
            </a:r>
          </a:p>
          <a:p>
            <a:r>
              <a:rPr lang="ru-RU" dirty="0" err="1" smtClean="0"/>
              <a:t>Сивакс</a:t>
            </a:r>
            <a:r>
              <a:rPr lang="ru-RU" dirty="0" smtClean="0"/>
              <a:t> А.Н.</a:t>
            </a:r>
            <a:endParaRPr lang="ru-RU" dirty="0"/>
          </a:p>
        </p:txBody>
      </p:sp>
    </p:spTree>
    <p:extLst>
      <p:ext uri="{BB962C8B-B14F-4D97-AF65-F5344CB8AC3E}">
        <p14:creationId xmlns:p14="http://schemas.microsoft.com/office/powerpoint/2010/main" val="3527412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r>
              <a:rPr lang="ru-RU" dirty="0"/>
              <a:t>​ </a:t>
            </a:r>
            <a:r>
              <a:rPr lang="ru-RU" dirty="0">
                <a:sym typeface="Symbol"/>
              </a:rPr>
              <a:t></a:t>
            </a:r>
            <a:r>
              <a:rPr lang="ru-RU" dirty="0"/>
              <a:t> сокращение запасов в цепях товародвижения за счет перераспределения запасов между розницей и оптов; применение современных технологий контроля запасов, высокой степени согласованности участников торговли. Сокращаются текущие запасы за счет использования технологии точно в срок. Страховые запасы - за счет концентрации в едином распределительном центре.</a:t>
            </a:r>
          </a:p>
          <a:p>
            <a:r>
              <a:rPr lang="ru-RU" dirty="0"/>
              <a:t>​ </a:t>
            </a:r>
            <a:r>
              <a:rPr lang="ru-RU" dirty="0">
                <a:sym typeface="Symbol"/>
              </a:rPr>
              <a:t></a:t>
            </a:r>
            <a:r>
              <a:rPr lang="ru-RU" dirty="0"/>
              <a:t>максимальное использование площадей. Логистическая оптимизация цепи товародвижения позволяет изменить структуру торговой организации в пользу увеличения доли торговых площадей. Этого удается достичь за счет резкого сокращения запасов и перемещение их значительной части в оптовое звено. Перемещение подготовительных операций на более ранние стадии товародвижения (маркировка, наклейка цен)</a:t>
            </a:r>
          </a:p>
          <a:p>
            <a:r>
              <a:rPr lang="ru-RU" dirty="0"/>
              <a:t>​ </a:t>
            </a:r>
            <a:r>
              <a:rPr lang="ru-RU" dirty="0">
                <a:sym typeface="Symbol"/>
              </a:rPr>
              <a:t></a:t>
            </a:r>
            <a:r>
              <a:rPr lang="ru-RU" dirty="0"/>
              <a:t>ускорение оборачиваемости капитала достигается за счет контроля времени сквозных процессов размещения и выполнения заказов</a:t>
            </a:r>
          </a:p>
          <a:p>
            <a:r>
              <a:rPr lang="ru-RU" dirty="0"/>
              <a:t>​ </a:t>
            </a:r>
            <a:r>
              <a:rPr lang="ru-RU" dirty="0">
                <a:sym typeface="Symbol"/>
              </a:rPr>
              <a:t></a:t>
            </a:r>
            <a:r>
              <a:rPr lang="ru-RU" dirty="0"/>
              <a:t>сокращение транспортных расходов за счет высокой согласованности участников в вопросах использования транспорта</a:t>
            </a:r>
          </a:p>
          <a:p>
            <a:r>
              <a:rPr lang="ru-RU" dirty="0"/>
              <a:t>​ </a:t>
            </a:r>
            <a:r>
              <a:rPr lang="ru-RU" dirty="0">
                <a:sym typeface="Symbol"/>
              </a:rPr>
              <a:t></a:t>
            </a:r>
            <a:r>
              <a:rPr lang="ru-RU" dirty="0"/>
              <a:t>сокращение затрат, связанных с </a:t>
            </a:r>
            <a:r>
              <a:rPr lang="ru-RU" dirty="0" err="1"/>
              <a:t>грузопереработкой</a:t>
            </a:r>
            <a:r>
              <a:rPr lang="ru-RU" dirty="0"/>
              <a:t> и затрат ручного труда</a:t>
            </a:r>
          </a:p>
          <a:p>
            <a:endParaRPr lang="ru-RU" dirty="0"/>
          </a:p>
        </p:txBody>
      </p:sp>
      <p:sp>
        <p:nvSpPr>
          <p:cNvPr id="2" name="Заголовок 1"/>
          <p:cNvSpPr>
            <a:spLocks noGrp="1"/>
          </p:cNvSpPr>
          <p:nvPr>
            <p:ph type="title"/>
          </p:nvPr>
        </p:nvSpPr>
        <p:spPr/>
        <p:txBody>
          <a:bodyPr>
            <a:normAutofit fontScale="90000"/>
          </a:bodyPr>
          <a:lstStyle/>
          <a:p>
            <a:r>
              <a:rPr lang="ru-RU" sz="3200" dirty="0"/>
              <a:t>Применение логистики позволяет существенно повысить эффективность торговли. Основными показателями эффективности </a:t>
            </a:r>
            <a:r>
              <a:rPr lang="ru-RU" sz="3200" dirty="0" err="1"/>
              <a:t>явл</a:t>
            </a:r>
            <a:r>
              <a:rPr lang="ru-RU" sz="3200" dirty="0"/>
              <a:t>:</a:t>
            </a:r>
            <a:br>
              <a:rPr lang="ru-RU" sz="3200" dirty="0"/>
            </a:br>
            <a:endParaRPr lang="ru-RU" sz="3200" dirty="0"/>
          </a:p>
        </p:txBody>
      </p:sp>
    </p:spTree>
    <p:extLst>
      <p:ext uri="{BB962C8B-B14F-4D97-AF65-F5344CB8AC3E}">
        <p14:creationId xmlns:p14="http://schemas.microsoft.com/office/powerpoint/2010/main" val="1358156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11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Это </a:t>
            </a:r>
            <a:r>
              <a:rPr lang="ru-RU" dirty="0"/>
              <a:t>объясняется возникновением у </a:t>
            </a:r>
            <a:r>
              <a:rPr lang="ru-RU" dirty="0" err="1"/>
              <a:t>логистически</a:t>
            </a:r>
            <a:r>
              <a:rPr lang="ru-RU" dirty="0"/>
              <a:t> организованных систем способности обеспечивать поставку нужного груза необходимого качества в нужном количестве в нужное время в нужное место с минимальными затратами.</a:t>
            </a:r>
          </a:p>
          <a:p>
            <a:endParaRPr lang="ru-RU" dirty="0"/>
          </a:p>
        </p:txBody>
      </p:sp>
      <p:sp>
        <p:nvSpPr>
          <p:cNvPr id="2" name="Заголовок 1"/>
          <p:cNvSpPr>
            <a:spLocks noGrp="1"/>
          </p:cNvSpPr>
          <p:nvPr>
            <p:ph type="title"/>
          </p:nvPr>
        </p:nvSpPr>
        <p:spPr/>
        <p:txBody>
          <a:bodyPr>
            <a:normAutofit fontScale="90000"/>
          </a:bodyPr>
          <a:lstStyle/>
          <a:p>
            <a:r>
              <a:rPr lang="ru-RU" sz="3200" dirty="0"/>
              <a:t>Совокупный эффект от использования логистики превышает сумму эффекта от перечисленных показателей. </a:t>
            </a:r>
          </a:p>
        </p:txBody>
      </p:sp>
    </p:spTree>
    <p:extLst>
      <p:ext uri="{BB962C8B-B14F-4D97-AF65-F5344CB8AC3E}">
        <p14:creationId xmlns:p14="http://schemas.microsoft.com/office/powerpoint/2010/main" val="74095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Внедрение логистического метода управления материальным потоком связано, как правило, с серьезными проблемами. </a:t>
            </a:r>
            <a:r>
              <a:rPr lang="ru-RU" dirty="0" smtClean="0"/>
              <a:t>Интерес </a:t>
            </a:r>
            <a:r>
              <a:rPr lang="ru-RU" dirty="0"/>
              <a:t>к логистике во многом определяется степенью развития конкуренции на рынке торговых услуг. Существенной предпосылкой применения логистики </a:t>
            </a:r>
            <a:r>
              <a:rPr lang="ru-RU" dirty="0" err="1"/>
              <a:t>явл</a:t>
            </a:r>
            <a:r>
              <a:rPr lang="ru-RU" dirty="0"/>
              <a:t> расширения ассортимента в рознице и превращение его в максимально удобный для покупателя.</a:t>
            </a:r>
          </a:p>
          <a:p>
            <a:endParaRPr lang="ru-RU" dirty="0"/>
          </a:p>
        </p:txBody>
      </p:sp>
      <p:sp>
        <p:nvSpPr>
          <p:cNvPr id="2" name="Заголовок 1"/>
          <p:cNvSpPr>
            <a:spLocks noGrp="1"/>
          </p:cNvSpPr>
          <p:nvPr>
            <p:ph type="title"/>
          </p:nvPr>
        </p:nvSpPr>
        <p:spPr/>
        <p:txBody>
          <a:bodyPr>
            <a:normAutofit fontScale="90000"/>
          </a:bodyPr>
          <a:lstStyle/>
          <a:p>
            <a:r>
              <a:rPr lang="ru-RU" sz="3600" dirty="0"/>
              <a:t>Логистика - путь интенсивного развития торговли, когда возможность экстенсивного развития уже исчерпана.</a:t>
            </a:r>
          </a:p>
        </p:txBody>
      </p:sp>
    </p:spTree>
    <p:extLst>
      <p:ext uri="{BB962C8B-B14F-4D97-AF65-F5344CB8AC3E}">
        <p14:creationId xmlns:p14="http://schemas.microsoft.com/office/powerpoint/2010/main" val="294662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smtClean="0"/>
              <a:t>Наиболее </a:t>
            </a:r>
            <a:r>
              <a:rPr lang="ru-RU" dirty="0"/>
              <a:t>поразительных успехов в сфере логистики добиваются японские предприятия, которые в своем составе имеет добросовестный и дисциплинированный персонал. Логистика дает плюсы для системы в целом, но ограничивает свободу действий для конкретного участника.</a:t>
            </a:r>
          </a:p>
          <a:p>
            <a:endParaRPr lang="ru-RU" dirty="0"/>
          </a:p>
        </p:txBody>
      </p:sp>
      <p:sp>
        <p:nvSpPr>
          <p:cNvPr id="2" name="Заголовок 1"/>
          <p:cNvSpPr>
            <a:spLocks noGrp="1"/>
          </p:cNvSpPr>
          <p:nvPr>
            <p:ph type="title"/>
          </p:nvPr>
        </p:nvSpPr>
        <p:spPr/>
        <p:txBody>
          <a:bodyPr>
            <a:normAutofit fontScale="90000"/>
          </a:bodyPr>
          <a:lstStyle/>
          <a:p>
            <a:r>
              <a:rPr lang="ru-RU" sz="3200" dirty="0"/>
              <a:t>Логистика - механизм, который может входить в конфликт с плохой организацией. </a:t>
            </a:r>
          </a:p>
        </p:txBody>
      </p:sp>
    </p:spTree>
    <p:extLst>
      <p:ext uri="{BB962C8B-B14F-4D97-AF65-F5344CB8AC3E}">
        <p14:creationId xmlns:p14="http://schemas.microsoft.com/office/powerpoint/2010/main" val="3135785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62500" lnSpcReduction="20000"/>
          </a:bodyPr>
          <a:lstStyle/>
          <a:p>
            <a:r>
              <a:rPr lang="ru-RU" dirty="0" smtClean="0"/>
              <a:t>1</a:t>
            </a:r>
            <a:r>
              <a:rPr lang="ru-RU" dirty="0"/>
              <a:t>. Отсутствие налаженных логист связей между участниками товародвижения. Между оптом и розницей в особенности</a:t>
            </a:r>
          </a:p>
          <a:p>
            <a:r>
              <a:rPr lang="ru-RU" dirty="0"/>
              <a:t>2. Низкий технический уровень предприятий опта и розницы в транспорте</a:t>
            </a:r>
          </a:p>
          <a:p>
            <a:r>
              <a:rPr lang="ru-RU" dirty="0"/>
              <a:t>3. Слабое развитие информационных технологий. Отсутствие информационных систем и обмена информацией между участниками</a:t>
            </a:r>
          </a:p>
          <a:p>
            <a:r>
              <a:rPr lang="ru-RU" dirty="0"/>
              <a:t>4. Слабое развитие логистического посредничества. Самостоятельное выполнение операций не свойственных для предприятий торговли</a:t>
            </a:r>
          </a:p>
          <a:p>
            <a:r>
              <a:rPr lang="ru-RU" dirty="0"/>
              <a:t>5. Слабое развитие цивилизованной конкуренции на товарном рынке РФ</a:t>
            </a:r>
          </a:p>
          <a:p>
            <a:r>
              <a:rPr lang="ru-RU" dirty="0"/>
              <a:t>6. Высокий уровень торговых наценок</a:t>
            </a:r>
          </a:p>
          <a:p>
            <a:r>
              <a:rPr lang="ru-RU" dirty="0"/>
              <a:t>7. Проблемы с организацией оборота тары</a:t>
            </a:r>
          </a:p>
          <a:p>
            <a:r>
              <a:rPr lang="ru-RU" dirty="0"/>
              <a:t>8. Отсутствие наработанных методов формирования сквозных </a:t>
            </a:r>
            <a:r>
              <a:rPr lang="ru-RU" dirty="0" err="1"/>
              <a:t>материалопроводящих</a:t>
            </a:r>
            <a:r>
              <a:rPr lang="ru-RU" dirty="0"/>
              <a:t> систем в условиях рынка</a:t>
            </a:r>
          </a:p>
          <a:p>
            <a:r>
              <a:rPr lang="ru-RU" dirty="0"/>
              <a:t>9. Отсутствие опыта оптовой торговли в условиях логистической организации товародвижения, а также недостаток ясного понимания персонала опта и розницы содержания и преимущества логистического подхода к управлению матер потоками.</a:t>
            </a:r>
          </a:p>
          <a:p>
            <a:endParaRPr lang="ru-RU" dirty="0"/>
          </a:p>
        </p:txBody>
      </p:sp>
      <p:sp>
        <p:nvSpPr>
          <p:cNvPr id="2" name="Заголовок 1"/>
          <p:cNvSpPr>
            <a:spLocks noGrp="1"/>
          </p:cNvSpPr>
          <p:nvPr>
            <p:ph type="title"/>
          </p:nvPr>
        </p:nvSpPr>
        <p:spPr/>
        <p:txBody>
          <a:bodyPr>
            <a:normAutofit fontScale="90000"/>
          </a:bodyPr>
          <a:lstStyle/>
          <a:p>
            <a:r>
              <a:rPr lang="ru-RU" sz="4000" dirty="0"/>
              <a:t>Проблемы развития логистики в торговле:</a:t>
            </a:r>
            <a:br>
              <a:rPr lang="ru-RU" sz="4000" dirty="0"/>
            </a:br>
            <a:endParaRPr lang="ru-RU" sz="4000" dirty="0"/>
          </a:p>
        </p:txBody>
      </p:sp>
    </p:spTree>
    <p:extLst>
      <p:ext uri="{BB962C8B-B14F-4D97-AF65-F5344CB8AC3E}">
        <p14:creationId xmlns:p14="http://schemas.microsoft.com/office/powerpoint/2010/main" val="1303900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smtClean="0"/>
              <a:t>Формирование </a:t>
            </a:r>
            <a:r>
              <a:rPr lang="ru-RU" dirty="0"/>
              <a:t>связей между элементами </a:t>
            </a:r>
            <a:r>
              <a:rPr lang="ru-RU" dirty="0" err="1"/>
              <a:t>макрологистических</a:t>
            </a:r>
            <a:r>
              <a:rPr lang="ru-RU" dirty="0"/>
              <a:t> систем. Особенности логистических функций: функции взаимосвязаны, направлены на управление матер потоком, все функции подчинены единой цели; носителями выступают субъекты, участвующие в логистическом процессе. Все функции взаимосвязаны.</a:t>
            </a:r>
          </a:p>
          <a:p>
            <a:endParaRPr lang="ru-RU" dirty="0"/>
          </a:p>
        </p:txBody>
      </p:sp>
      <p:sp>
        <p:nvSpPr>
          <p:cNvPr id="2" name="Заголовок 1"/>
          <p:cNvSpPr>
            <a:spLocks noGrp="1"/>
          </p:cNvSpPr>
          <p:nvPr>
            <p:ph type="title"/>
          </p:nvPr>
        </p:nvSpPr>
        <p:spPr/>
        <p:txBody>
          <a:bodyPr>
            <a:normAutofit fontScale="90000"/>
          </a:bodyPr>
          <a:lstStyle/>
          <a:p>
            <a:r>
              <a:rPr lang="ru-RU" dirty="0"/>
              <a:t>Каждая из функций представляет собой однородную совокупность действий. </a:t>
            </a:r>
          </a:p>
        </p:txBody>
      </p:sp>
    </p:spTree>
    <p:extLst>
      <p:ext uri="{BB962C8B-B14F-4D97-AF65-F5344CB8AC3E}">
        <p14:creationId xmlns:p14="http://schemas.microsoft.com/office/powerpoint/2010/main" val="2711059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Материальные потоки определяются как грузы, рассматриваемые в процессе приложения к ним различных логистических операций. Существует большое количество грузов и логистических операций. Этим усложняется изучение и управление материальными потоками.</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801221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smtClean="0"/>
              <a:t>1</a:t>
            </a:r>
            <a:r>
              <a:rPr lang="ru-RU" dirty="0"/>
              <a:t>. Отношение к логистической системе. </a:t>
            </a:r>
            <a:r>
              <a:rPr lang="ru-RU" dirty="0" smtClean="0"/>
              <a:t>-1.</a:t>
            </a:r>
          </a:p>
          <a:p>
            <a:r>
              <a:rPr lang="ru-RU" dirty="0" smtClean="0"/>
              <a:t>Внешний,</a:t>
            </a:r>
          </a:p>
          <a:p>
            <a:r>
              <a:rPr lang="ru-RU" dirty="0" smtClean="0"/>
              <a:t>внутренний</a:t>
            </a:r>
            <a:r>
              <a:rPr lang="ru-RU" dirty="0"/>
              <a:t>, </a:t>
            </a:r>
            <a:endParaRPr lang="ru-RU" dirty="0" smtClean="0"/>
          </a:p>
          <a:p>
            <a:r>
              <a:rPr lang="ru-RU" dirty="0" smtClean="0"/>
              <a:t>входной </a:t>
            </a:r>
            <a:r>
              <a:rPr lang="ru-RU" dirty="0"/>
              <a:t>и </a:t>
            </a:r>
            <a:endParaRPr lang="ru-RU" dirty="0" smtClean="0"/>
          </a:p>
          <a:p>
            <a:r>
              <a:rPr lang="ru-RU" dirty="0" smtClean="0"/>
              <a:t>выходной </a:t>
            </a:r>
            <a:r>
              <a:rPr lang="ru-RU" dirty="0"/>
              <a:t>поток. </a:t>
            </a:r>
          </a:p>
        </p:txBody>
      </p:sp>
      <p:sp>
        <p:nvSpPr>
          <p:cNvPr id="2" name="Заголовок 1"/>
          <p:cNvSpPr>
            <a:spLocks noGrp="1"/>
          </p:cNvSpPr>
          <p:nvPr>
            <p:ph type="title"/>
          </p:nvPr>
        </p:nvSpPr>
        <p:spPr/>
        <p:txBody>
          <a:bodyPr>
            <a:normAutofit fontScale="90000"/>
          </a:bodyPr>
          <a:lstStyle/>
          <a:p>
            <a:r>
              <a:rPr lang="ru-RU" dirty="0"/>
              <a:t>Материальные потоки подразделяются по след основным признакам:</a:t>
            </a:r>
            <a:br>
              <a:rPr lang="ru-RU" dirty="0"/>
            </a:br>
            <a:endParaRPr lang="ru-RU" dirty="0"/>
          </a:p>
        </p:txBody>
      </p:sp>
    </p:spTree>
    <p:extLst>
      <p:ext uri="{BB962C8B-B14F-4D97-AF65-F5344CB8AC3E}">
        <p14:creationId xmlns:p14="http://schemas.microsoft.com/office/powerpoint/2010/main" val="427395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27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20000"/>
          </a:bodyPr>
          <a:lstStyle/>
          <a:p>
            <a:r>
              <a:rPr lang="ru-RU" dirty="0" smtClean="0"/>
              <a:t>Тема</a:t>
            </a:r>
            <a:r>
              <a:rPr lang="ru-RU" dirty="0" smtClean="0"/>
              <a:t> </a:t>
            </a:r>
            <a:r>
              <a:rPr lang="ru-RU" dirty="0" smtClean="0"/>
              <a:t>1. </a:t>
            </a:r>
            <a:r>
              <a:rPr lang="ru-RU" dirty="0" smtClean="0"/>
              <a:t>Концепция развития лизинговой деятельности.</a:t>
            </a:r>
            <a:endParaRPr lang="ru-RU" dirty="0" smtClean="0"/>
          </a:p>
          <a:p>
            <a:r>
              <a:rPr lang="ru-RU" dirty="0" smtClean="0"/>
              <a:t>Тема</a:t>
            </a:r>
            <a:r>
              <a:rPr lang="ru-RU" dirty="0" smtClean="0"/>
              <a:t> </a:t>
            </a:r>
            <a:r>
              <a:rPr lang="ru-RU" dirty="0" smtClean="0"/>
              <a:t>2. </a:t>
            </a:r>
            <a:r>
              <a:rPr lang="ru-RU" dirty="0" smtClean="0"/>
              <a:t>Содержание, признаки классификации и виды лизинга.</a:t>
            </a:r>
            <a:endParaRPr lang="ru-RU" dirty="0" smtClean="0"/>
          </a:p>
          <a:p>
            <a:r>
              <a:rPr lang="ru-RU" dirty="0" smtClean="0"/>
              <a:t>Тема</a:t>
            </a:r>
            <a:r>
              <a:rPr lang="ru-RU" dirty="0" smtClean="0"/>
              <a:t> </a:t>
            </a:r>
            <a:r>
              <a:rPr lang="ru-RU" dirty="0" smtClean="0"/>
              <a:t>3. </a:t>
            </a:r>
            <a:r>
              <a:rPr lang="ru-RU" dirty="0"/>
              <a:t>Особенности аренды </a:t>
            </a:r>
            <a:r>
              <a:rPr lang="ru-RU" dirty="0" smtClean="0"/>
              <a:t>отдельных </a:t>
            </a:r>
            <a:r>
              <a:rPr lang="ru-RU" dirty="0"/>
              <a:t>видов имущества </a:t>
            </a:r>
            <a:r>
              <a:rPr lang="ru-RU" dirty="0" smtClean="0"/>
              <a:t>и </a:t>
            </a:r>
            <a:r>
              <a:rPr lang="ru-RU" dirty="0"/>
              <a:t>разновидности схем </a:t>
            </a:r>
            <a:r>
              <a:rPr lang="ru-RU" dirty="0" err="1" smtClean="0"/>
              <a:t>арендно</a:t>
            </a:r>
            <a:r>
              <a:rPr lang="ru-RU" dirty="0" smtClean="0"/>
              <a:t> - лизинговых операций.</a:t>
            </a:r>
            <a:endParaRPr lang="ru-RU" dirty="0"/>
          </a:p>
          <a:p>
            <a:r>
              <a:rPr lang="ru-RU" dirty="0" smtClean="0"/>
              <a:t>Тема</a:t>
            </a:r>
            <a:r>
              <a:rPr lang="ru-RU" dirty="0" smtClean="0"/>
              <a:t> </a:t>
            </a:r>
            <a:r>
              <a:rPr lang="ru-RU" dirty="0" smtClean="0"/>
              <a:t>4. </a:t>
            </a:r>
            <a:r>
              <a:rPr lang="ru-RU" dirty="0" smtClean="0"/>
              <a:t>Организационные формы управления лизингом.</a:t>
            </a:r>
            <a:endParaRPr lang="ru-RU" dirty="0" smtClean="0"/>
          </a:p>
          <a:p>
            <a:r>
              <a:rPr lang="ru-RU" dirty="0" smtClean="0"/>
              <a:t>Тема</a:t>
            </a:r>
            <a:r>
              <a:rPr lang="ru-RU" dirty="0" smtClean="0"/>
              <a:t> </a:t>
            </a:r>
            <a:r>
              <a:rPr lang="ru-RU" dirty="0" smtClean="0"/>
              <a:t>5. </a:t>
            </a:r>
            <a:r>
              <a:rPr lang="ru-RU" dirty="0" smtClean="0"/>
              <a:t>Договор как правовая форма лизинговых сделок.</a:t>
            </a:r>
            <a:endParaRPr lang="ru-RU" dirty="0" smtClean="0"/>
          </a:p>
          <a:p>
            <a:r>
              <a:rPr lang="ru-RU" dirty="0" smtClean="0"/>
              <a:t>Тема</a:t>
            </a:r>
            <a:r>
              <a:rPr lang="ru-RU" dirty="0" smtClean="0"/>
              <a:t> </a:t>
            </a:r>
            <a:r>
              <a:rPr lang="ru-RU" dirty="0" smtClean="0"/>
              <a:t>6. </a:t>
            </a:r>
            <a:r>
              <a:rPr lang="ru-RU" dirty="0" smtClean="0"/>
              <a:t>Экономические основы лизинга.</a:t>
            </a:r>
            <a:endParaRPr lang="ru-RU" dirty="0" smtClean="0"/>
          </a:p>
          <a:p>
            <a:r>
              <a:rPr lang="ru-RU" dirty="0" smtClean="0"/>
              <a:t>Тема</a:t>
            </a:r>
            <a:r>
              <a:rPr lang="ru-RU" dirty="0" smtClean="0"/>
              <a:t> </a:t>
            </a:r>
            <a:r>
              <a:rPr lang="ru-RU" dirty="0" smtClean="0"/>
              <a:t>7. </a:t>
            </a:r>
            <a:r>
              <a:rPr lang="ru-RU" dirty="0" smtClean="0"/>
              <a:t>Тенденции развития мировой лизинговой деятельности.</a:t>
            </a:r>
            <a:endParaRPr lang="ru-RU" dirty="0" smtClean="0"/>
          </a:p>
        </p:txBody>
      </p:sp>
      <p:sp>
        <p:nvSpPr>
          <p:cNvPr id="3" name="Заголовок 2"/>
          <p:cNvSpPr>
            <a:spLocks noGrp="1"/>
          </p:cNvSpPr>
          <p:nvPr>
            <p:ph type="title"/>
          </p:nvPr>
        </p:nvSpPr>
        <p:spPr/>
        <p:txBody>
          <a:bodyPr/>
          <a:lstStyle/>
          <a:p>
            <a:r>
              <a:rPr lang="ru-RU" dirty="0" smtClean="0"/>
              <a:t>Содержание:</a:t>
            </a:r>
            <a:endParaRPr lang="ru-RU" dirty="0"/>
          </a:p>
        </p:txBody>
      </p:sp>
    </p:spTree>
    <p:extLst>
      <p:ext uri="{BB962C8B-B14F-4D97-AF65-F5344CB8AC3E}">
        <p14:creationId xmlns:p14="http://schemas.microsoft.com/office/powerpoint/2010/main" val="4171207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395536" y="1988840"/>
            <a:ext cx="8229600" cy="1143000"/>
          </a:xfrm>
        </p:spPr>
        <p:txBody>
          <a:bodyPr>
            <a:normAutofit fontScale="90000"/>
          </a:bodyPr>
          <a:lstStyle/>
          <a:p>
            <a:r>
              <a:rPr lang="ru-RU" dirty="0" smtClean="0"/>
              <a:t>Тема 2. </a:t>
            </a:r>
            <a:r>
              <a:rPr lang="ru-RU" dirty="0"/>
              <a:t>Содержание, признаки классификации и виды </a:t>
            </a:r>
            <a:r>
              <a:rPr lang="ru-RU" dirty="0" smtClean="0"/>
              <a:t>лизинга.</a:t>
            </a:r>
            <a:br>
              <a:rPr lang="ru-RU" dirty="0" smtClean="0"/>
            </a:br>
            <a:r>
              <a:rPr lang="ru-RU" dirty="0"/>
              <a:t/>
            </a:r>
            <a:br>
              <a:rPr lang="ru-RU" dirty="0"/>
            </a:br>
            <a:endParaRPr lang="ru-RU" dirty="0"/>
          </a:p>
        </p:txBody>
      </p:sp>
    </p:spTree>
    <p:extLst>
      <p:ext uri="{BB962C8B-B14F-4D97-AF65-F5344CB8AC3E}">
        <p14:creationId xmlns:p14="http://schemas.microsoft.com/office/powerpoint/2010/main" val="407425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437112"/>
            <a:ext cx="8229600" cy="1143000"/>
          </a:xfrm>
        </p:spPr>
        <p:txBody>
          <a:bodyPr>
            <a:normAutofit fontScale="90000"/>
          </a:bodyPr>
          <a:lstStyle/>
          <a:p>
            <a:r>
              <a:rPr lang="ru-RU" dirty="0">
                <a:effectLst/>
              </a:rPr>
              <a:t>Схема 1. Организация прямой лизинговой сделки</a:t>
            </a:r>
            <a:endParaRPr lang="ru-RU" dirty="0"/>
          </a:p>
        </p:txBody>
      </p:sp>
      <p:pic>
        <p:nvPicPr>
          <p:cNvPr id="4" name="Рисунок 1" descr="http://www.profiz.ru/pictures/arts/sx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5418" y="1628800"/>
            <a:ext cx="818103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51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4509120"/>
            <a:ext cx="8229600" cy="1143000"/>
          </a:xfrm>
        </p:spPr>
        <p:txBody>
          <a:bodyPr>
            <a:normAutofit fontScale="90000"/>
          </a:bodyPr>
          <a:lstStyle/>
          <a:p>
            <a:r>
              <a:rPr lang="ru-RU" dirty="0">
                <a:effectLst/>
              </a:rPr>
              <a:t>Схема 2.Простой случай организации косвенного лизинга </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2477" y="1556792"/>
            <a:ext cx="7791971" cy="176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737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293096"/>
            <a:ext cx="8229600" cy="1143000"/>
          </a:xfrm>
        </p:spPr>
        <p:txBody>
          <a:bodyPr>
            <a:normAutofit fontScale="90000"/>
          </a:bodyPr>
          <a:lstStyle/>
          <a:p>
            <a:r>
              <a:rPr lang="ru-RU" dirty="0">
                <a:effectLst/>
              </a:rPr>
              <a:t>Схема 3.Структура отношений возвратного лизинга </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055" y="1484784"/>
            <a:ext cx="8365417" cy="171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654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052736"/>
            <a:ext cx="7772400" cy="3321714"/>
          </a:xfrm>
        </p:spPr>
        <p:txBody>
          <a:bodyPr>
            <a:normAutofit fontScale="90000"/>
          </a:bodyPr>
          <a:lstStyle/>
          <a:p>
            <a:r>
              <a:rPr lang="ru-RU" dirty="0" smtClean="0">
                <a:effectLst/>
              </a:rPr>
              <a:t>Возвратный лизинг </a:t>
            </a:r>
            <a:r>
              <a:rPr lang="ru-RU" dirty="0">
                <a:effectLst/>
              </a:rPr>
              <a:t>широко используется первоначальным собственником имущества</a:t>
            </a:r>
            <a:endParaRPr lang="ru-RU" dirty="0"/>
          </a:p>
        </p:txBody>
      </p:sp>
    </p:spTree>
    <p:extLst>
      <p:ext uri="{BB962C8B-B14F-4D97-AF65-F5344CB8AC3E}">
        <p14:creationId xmlns:p14="http://schemas.microsoft.com/office/powerpoint/2010/main" val="1084631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060848"/>
            <a:ext cx="8229600" cy="4525963"/>
          </a:xfrm>
        </p:spPr>
        <p:txBody>
          <a:bodyPr>
            <a:normAutofit fontScale="55000" lnSpcReduction="20000"/>
          </a:bodyPr>
          <a:lstStyle/>
          <a:p>
            <a:pPr lvl="0"/>
            <a:r>
              <a:rPr lang="ru-RU" dirty="0" smtClean="0"/>
              <a:t>получения </a:t>
            </a:r>
            <a:r>
              <a:rPr lang="ru-RU" dirty="0"/>
              <a:t>налоговых льгот — использование фактически своего оборудования, но переоформленного в лизинг, позволяет значительно снизить налогооблагаемую прибыль предприятия за счет отнесения лизинговых платежей на себестоимость выпускаемой продукции (оказываемых услуг, выполняемых работ);</a:t>
            </a:r>
          </a:p>
          <a:p>
            <a:pPr lvl="0"/>
            <a:r>
              <a:rPr lang="ru-RU" dirty="0"/>
              <a:t>более целесообразного использования привлеченных инвестиций в зависимости от необходимости — в наращивание основных фондов или увеличение оборотных средств, в то время как финансовый лизинг ограничивает сферу их применения основным капиталом;</a:t>
            </a:r>
          </a:p>
          <a:p>
            <a:pPr lvl="0"/>
            <a:r>
              <a:rPr lang="ru-RU" dirty="0"/>
              <a:t>переоснащения предприятий новыми технологическими машинами и оборудованием — после закупки новой техники и отвлечения значительных средств из оборота предприятие получает затраченные средства от лизинговой компании, сохраняя право владения и пользования этой техникой;</a:t>
            </a:r>
          </a:p>
          <a:p>
            <a:pPr lvl="0"/>
            <a:r>
              <a:rPr lang="ru-RU" dirty="0"/>
              <a:t>выравнивания баланса путем продажи своего движимого и недвижимого имущества не по балансовой, а по обычно опережающей рыночной стоимости. Осовременивая таким способом свой баланс, предприятие приводит его в соответствие с рыночной обстановкой, существенно увеличивая финансовый потенциал и одновременно удерживая свою прежнюю собственность в пользовании. Привлечение дополнительных ликвидных средств за счет первой фазы возвратного лизинга обеспечивает фирме доступ к нетрадиционным финансовым источникам.</a:t>
            </a:r>
            <a:r>
              <a:rPr lang="ru-RU" b="1" dirty="0"/>
              <a:t> </a:t>
            </a:r>
            <a:endParaRPr lang="ru-RU" dirty="0"/>
          </a:p>
          <a:p>
            <a:endParaRPr lang="ru-RU" dirty="0"/>
          </a:p>
        </p:txBody>
      </p:sp>
      <p:sp>
        <p:nvSpPr>
          <p:cNvPr id="3" name="Заголовок 2"/>
          <p:cNvSpPr>
            <a:spLocks noGrp="1"/>
          </p:cNvSpPr>
          <p:nvPr>
            <p:ph type="title"/>
          </p:nvPr>
        </p:nvSpPr>
        <p:spPr>
          <a:xfrm>
            <a:off x="539552" y="836712"/>
            <a:ext cx="8229600" cy="1143000"/>
          </a:xfrm>
        </p:spPr>
        <p:txBody>
          <a:bodyPr>
            <a:normAutofit fontScale="90000"/>
          </a:bodyPr>
          <a:lstStyle/>
          <a:p>
            <a:r>
              <a:rPr lang="ru-RU" dirty="0" smtClean="0"/>
              <a:t>Возвратный лизинг лизингополучателем используется для</a:t>
            </a:r>
            <a:r>
              <a:rPr lang="ru-RU" dirty="0"/>
              <a:t>: </a:t>
            </a:r>
            <a:br>
              <a:rPr lang="ru-RU" dirty="0"/>
            </a:br>
            <a:endParaRPr lang="ru-RU" dirty="0"/>
          </a:p>
        </p:txBody>
      </p:sp>
    </p:spTree>
    <p:extLst>
      <p:ext uri="{BB962C8B-B14F-4D97-AF65-F5344CB8AC3E}">
        <p14:creationId xmlns:p14="http://schemas.microsoft.com/office/powerpoint/2010/main" val="368899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764704"/>
            <a:ext cx="7772400" cy="1829761"/>
          </a:xfrm>
        </p:spPr>
        <p:txBody>
          <a:bodyPr/>
          <a:lstStyle/>
          <a:p>
            <a:r>
              <a:rPr lang="ru-RU" dirty="0" smtClean="0"/>
              <a:t>Пример</a:t>
            </a:r>
            <a:endParaRPr lang="ru-RU" dirty="0"/>
          </a:p>
        </p:txBody>
      </p:sp>
      <p:sp>
        <p:nvSpPr>
          <p:cNvPr id="3" name="Подзаголовок 2"/>
          <p:cNvSpPr>
            <a:spLocks noGrp="1"/>
          </p:cNvSpPr>
          <p:nvPr>
            <p:ph type="subTitle" idx="1"/>
          </p:nvPr>
        </p:nvSpPr>
        <p:spPr>
          <a:xfrm>
            <a:off x="685800" y="2780928"/>
            <a:ext cx="7772400" cy="2030383"/>
          </a:xfrm>
        </p:spPr>
        <p:txBody>
          <a:bodyPr>
            <a:normAutofit fontScale="62500" lnSpcReduction="20000"/>
          </a:bodyPr>
          <a:lstStyle/>
          <a:p>
            <a:r>
              <a:rPr lang="ru-RU" dirty="0" smtClean="0"/>
              <a:t>На </a:t>
            </a:r>
            <a:r>
              <a:rPr lang="ru-RU" dirty="0"/>
              <a:t>условиях возвратного лизинга ассоциация «</a:t>
            </a:r>
            <a:r>
              <a:rPr lang="ru-RU" dirty="0" err="1"/>
              <a:t>Балтлиз</a:t>
            </a:r>
            <a:r>
              <a:rPr lang="ru-RU" dirty="0"/>
              <a:t>» приобрела у Балтийского морского пароходства сухогрузное судно «Кисловодск» и предоставила сразу же пароходству его в аренду. Договор был подписан на 5 лет и предусматривал за этот период возмещение «</a:t>
            </a:r>
            <a:r>
              <a:rPr lang="ru-RU" dirty="0" err="1"/>
              <a:t>Балтлизу</a:t>
            </a:r>
            <a:r>
              <a:rPr lang="ru-RU" dirty="0"/>
              <a:t>» пароходством стоимости судна и лизингового процента. Понятно, что после истечения срока лизинговой аренды Балтийскому пароходству перешло право собственности на сухогрузное судно.</a:t>
            </a:r>
            <a:r>
              <a:rPr lang="ru-RU" b="1" dirty="0"/>
              <a:t> </a:t>
            </a:r>
            <a:endParaRPr lang="ru-RU" dirty="0"/>
          </a:p>
        </p:txBody>
      </p:sp>
    </p:spTree>
    <p:extLst>
      <p:ext uri="{BB962C8B-B14F-4D97-AF65-F5344CB8AC3E}">
        <p14:creationId xmlns:p14="http://schemas.microsoft.com/office/powerpoint/2010/main" val="115837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869160"/>
            <a:ext cx="8229600" cy="1143000"/>
          </a:xfrm>
        </p:spPr>
        <p:txBody>
          <a:bodyPr>
            <a:normAutofit fontScale="90000"/>
          </a:bodyPr>
          <a:lstStyle/>
          <a:p>
            <a:r>
              <a:rPr lang="ru-RU" dirty="0">
                <a:effectLst/>
              </a:rPr>
              <a:t>Схема 4. Организация лизинга поставщику</a:t>
            </a:r>
            <a:br>
              <a:rPr lang="ru-RU" dirty="0">
                <a:effectLst/>
              </a:rPr>
            </a:b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888586"/>
            <a:ext cx="8943109" cy="27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47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365104"/>
            <a:ext cx="8229600" cy="1642187"/>
          </a:xfrm>
        </p:spPr>
        <p:txBody>
          <a:bodyPr/>
          <a:lstStyle/>
          <a:p>
            <a:r>
              <a:rPr lang="ru-RU" dirty="0" smtClean="0"/>
              <a:t>финансовый </a:t>
            </a:r>
          </a:p>
          <a:p>
            <a:r>
              <a:rPr lang="ru-RU" dirty="0" smtClean="0"/>
              <a:t>оперативный </a:t>
            </a:r>
            <a:r>
              <a:rPr lang="ru-RU" dirty="0"/>
              <a:t>(операционный).</a:t>
            </a:r>
          </a:p>
        </p:txBody>
      </p:sp>
      <p:sp>
        <p:nvSpPr>
          <p:cNvPr id="3" name="Заголовок 2"/>
          <p:cNvSpPr>
            <a:spLocks noGrp="1"/>
          </p:cNvSpPr>
          <p:nvPr>
            <p:ph type="title"/>
          </p:nvPr>
        </p:nvSpPr>
        <p:spPr>
          <a:xfrm>
            <a:off x="457200" y="274638"/>
            <a:ext cx="8229600" cy="3874442"/>
          </a:xfrm>
        </p:spPr>
        <p:txBody>
          <a:bodyPr>
            <a:normAutofit fontScale="90000"/>
          </a:bodyPr>
          <a:lstStyle/>
          <a:p>
            <a:r>
              <a:rPr lang="ru-RU" dirty="0"/>
              <a:t>По признакам продолжительности сделок, объему обязанностей лизингодателя и степени окупаемости объектов выделяют два основных вида лизинга: </a:t>
            </a:r>
          </a:p>
        </p:txBody>
      </p:sp>
    </p:spTree>
    <p:extLst>
      <p:ext uri="{BB962C8B-B14F-4D97-AF65-F5344CB8AC3E}">
        <p14:creationId xmlns:p14="http://schemas.microsoft.com/office/powerpoint/2010/main" val="1752660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467544" y="2420888"/>
            <a:ext cx="8229600" cy="1143000"/>
          </a:xfrm>
        </p:spPr>
        <p:txBody>
          <a:bodyPr/>
          <a:lstStyle/>
          <a:p>
            <a:r>
              <a:rPr lang="ru-RU" dirty="0" smtClean="0"/>
              <a:t> </a:t>
            </a:r>
            <a:r>
              <a:rPr lang="ru-RU" dirty="0" smtClean="0"/>
              <a:t>Финансовый лизинг</a:t>
            </a:r>
            <a:endParaRPr lang="ru-RU" dirty="0"/>
          </a:p>
        </p:txBody>
      </p:sp>
    </p:spTree>
    <p:extLst>
      <p:ext uri="{BB962C8B-B14F-4D97-AF65-F5344CB8AC3E}">
        <p14:creationId xmlns:p14="http://schemas.microsoft.com/office/powerpoint/2010/main" val="66088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Тема 1. </a:t>
            </a:r>
            <a:r>
              <a:rPr lang="ru-RU" dirty="0"/>
              <a:t>Концепция развития лизинговой деятельности.</a:t>
            </a:r>
          </a:p>
        </p:txBody>
      </p:sp>
      <p:sp>
        <p:nvSpPr>
          <p:cNvPr id="2" name="Заголовок 1"/>
          <p:cNvSpPr>
            <a:spLocks noGrp="1"/>
          </p:cNvSpPr>
          <p:nvPr>
            <p:ph type="title"/>
          </p:nvPr>
        </p:nvSpPr>
        <p:spPr/>
        <p:txBody>
          <a:bodyPr/>
          <a:lstStyle/>
          <a:p>
            <a:r>
              <a:rPr lang="ru-RU" dirty="0" smtClean="0"/>
              <a:t>Раздел 1.</a:t>
            </a:r>
            <a:endParaRPr lang="ru-RU" dirty="0"/>
          </a:p>
        </p:txBody>
      </p:sp>
    </p:spTree>
    <p:extLst>
      <p:ext uri="{BB962C8B-B14F-4D97-AF65-F5344CB8AC3E}">
        <p14:creationId xmlns:p14="http://schemas.microsoft.com/office/powerpoint/2010/main" val="1325178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 </a:t>
            </a:r>
            <a:r>
              <a:rPr lang="ru-RU" dirty="0"/>
              <a:t>наиболее распространенный вид, предусматривающий сдачу в аренду техники на длительный срок, сопоставимый со сроком амортизации объекта лизинга или превышающий его, и полное или почти пол­ное возмещение ее стоимости за период использования. </a:t>
            </a:r>
          </a:p>
        </p:txBody>
      </p:sp>
      <p:sp>
        <p:nvSpPr>
          <p:cNvPr id="3" name="Заголовок 2"/>
          <p:cNvSpPr>
            <a:spLocks noGrp="1"/>
          </p:cNvSpPr>
          <p:nvPr>
            <p:ph type="title"/>
          </p:nvPr>
        </p:nvSpPr>
        <p:spPr/>
        <p:txBody>
          <a:bodyPr/>
          <a:lstStyle/>
          <a:p>
            <a:r>
              <a:rPr lang="ru-RU" dirty="0"/>
              <a:t>Финансовый лизинг </a:t>
            </a:r>
          </a:p>
        </p:txBody>
      </p:sp>
    </p:spTree>
    <p:extLst>
      <p:ext uri="{BB962C8B-B14F-4D97-AF65-F5344CB8AC3E}">
        <p14:creationId xmlns:p14="http://schemas.microsoft.com/office/powerpoint/2010/main" val="3767481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не </a:t>
            </a:r>
            <a:r>
              <a:rPr lang="ru-RU" dirty="0"/>
              <a:t>может быть меньше периода амортизации объекта отношений, как это имеет место в развитых странах мира.</a:t>
            </a:r>
          </a:p>
        </p:txBody>
      </p:sp>
      <p:sp>
        <p:nvSpPr>
          <p:cNvPr id="3" name="Заголовок 2"/>
          <p:cNvSpPr>
            <a:spLocks noGrp="1"/>
          </p:cNvSpPr>
          <p:nvPr>
            <p:ph type="title"/>
          </p:nvPr>
        </p:nvSpPr>
        <p:spPr/>
        <p:txBody>
          <a:bodyPr>
            <a:normAutofit fontScale="90000"/>
          </a:bodyPr>
          <a:lstStyle/>
          <a:p>
            <a:r>
              <a:rPr lang="ru-RU" dirty="0"/>
              <a:t>Срок финансового лизинга в России </a:t>
            </a:r>
          </a:p>
        </p:txBody>
      </p:sp>
    </p:spTree>
    <p:extLst>
      <p:ext uri="{BB962C8B-B14F-4D97-AF65-F5344CB8AC3E}">
        <p14:creationId xmlns:p14="http://schemas.microsoft.com/office/powerpoint/2010/main" val="1581553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068960"/>
            <a:ext cx="8229600" cy="2938331"/>
          </a:xfrm>
        </p:spPr>
        <p:txBody>
          <a:bodyPr/>
          <a:lstStyle/>
          <a:p>
            <a:pPr lvl="0"/>
            <a:r>
              <a:rPr lang="ru-RU" dirty="0" smtClean="0"/>
              <a:t>период </a:t>
            </a:r>
            <a:r>
              <a:rPr lang="ru-RU" dirty="0"/>
              <a:t>лизинга не превышает 80% срока службы оборудования;</a:t>
            </a:r>
          </a:p>
          <a:p>
            <a:pPr lvl="0"/>
            <a:r>
              <a:rPr lang="ru-RU" dirty="0"/>
              <a:t>к концу срока лизингового контракта имущество должно иметь остаточную стоимость не менее</a:t>
            </a:r>
            <a:r>
              <a:rPr lang="ru-RU" b="1" dirty="0"/>
              <a:t> </a:t>
            </a:r>
            <a:r>
              <a:rPr lang="ru-RU" dirty="0"/>
              <a:t>20% от его первоначальной стоимости.</a:t>
            </a:r>
          </a:p>
          <a:p>
            <a:endParaRPr lang="ru-RU" dirty="0"/>
          </a:p>
        </p:txBody>
      </p:sp>
      <p:sp>
        <p:nvSpPr>
          <p:cNvPr id="3" name="Заголовок 2"/>
          <p:cNvSpPr>
            <a:spLocks noGrp="1"/>
          </p:cNvSpPr>
          <p:nvPr>
            <p:ph type="title"/>
          </p:nvPr>
        </p:nvSpPr>
        <p:spPr>
          <a:xfrm>
            <a:off x="457200" y="274638"/>
            <a:ext cx="8229600" cy="2650306"/>
          </a:xfrm>
        </p:spPr>
        <p:txBody>
          <a:bodyPr>
            <a:normAutofit fontScale="90000"/>
          </a:bodyPr>
          <a:lstStyle/>
          <a:p>
            <a:r>
              <a:rPr lang="ru-RU" dirty="0" smtClean="0"/>
              <a:t>В </a:t>
            </a:r>
            <a:r>
              <a:rPr lang="ru-RU" dirty="0"/>
              <a:t>США лизинговая сделка считается финансовой, если выдерживаются наряду с дру­гими два параметра:</a:t>
            </a:r>
            <a:br>
              <a:rPr lang="ru-RU" dirty="0"/>
            </a:br>
            <a:endParaRPr lang="ru-RU" dirty="0"/>
          </a:p>
        </p:txBody>
      </p:sp>
    </p:spTree>
    <p:extLst>
      <p:ext uri="{BB962C8B-B14F-4D97-AF65-F5344CB8AC3E}">
        <p14:creationId xmlns:p14="http://schemas.microsoft.com/office/powerpoint/2010/main" val="85368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23109775"/>
              </p:ext>
            </p:extLst>
          </p:nvPr>
        </p:nvGraphicFramePr>
        <p:xfrm>
          <a:off x="395536" y="1268760"/>
          <a:ext cx="8424936" cy="5256587"/>
        </p:xfrm>
        <a:graphic>
          <a:graphicData uri="http://schemas.openxmlformats.org/drawingml/2006/table">
            <a:tbl>
              <a:tblPr firstRow="1" firstCol="1" bandRow="1">
                <a:tableStyleId>{5C22544A-7EE6-4342-B048-85BDC9FD1C3A}</a:tableStyleId>
              </a:tblPr>
              <a:tblGrid>
                <a:gridCol w="4212468"/>
                <a:gridCol w="4212468"/>
              </a:tblGrid>
              <a:tr h="339135">
                <a:tc>
                  <a:txBody>
                    <a:bodyPr/>
                    <a:lstStyle/>
                    <a:p>
                      <a:pPr algn="just">
                        <a:lnSpc>
                          <a:spcPct val="115000"/>
                        </a:lnSpc>
                        <a:spcAft>
                          <a:spcPts val="0"/>
                        </a:spcAft>
                      </a:pPr>
                      <a:r>
                        <a:rPr lang="ru-RU" sz="800" dirty="0">
                          <a:effectLst/>
                        </a:rPr>
                        <a:t/>
                      </a:r>
                      <a:br>
                        <a:rPr lang="ru-RU" sz="800" dirty="0">
                          <a:effectLst/>
                        </a:rPr>
                      </a:br>
                      <a:r>
                        <a:rPr lang="ru-RU" sz="800" dirty="0">
                          <a:effectLst/>
                        </a:rPr>
                        <a:t>Содержание отношения</a:t>
                      </a:r>
                      <a:endParaRPr lang="ru-RU" sz="900" dirty="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Условия выполнения</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a:effectLst/>
                        </a:rPr>
                        <a:t>Выбор объекта лизинга и его продавца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По общему правилу осуществляет лизингополучатель</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Приобретение лизингового имущества для арендатора (пользователя)</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Покупает лизингодатель с уведомлением продавца о передаче имущества в лизинг определенному лицу</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a:effectLst/>
                        </a:rPr>
                        <a:t>Назначение лизингового имущества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Только для предпринимательских целей</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Сумма лизинговых платежей за период договора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Включает полную (или близкую к ней) стоимость лизингового имущества в ценах на момент сделки</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Сервисное обслуживание и страхование объекта лизинга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Входит в обязанности лизингополучателя, если иное не предусмотрено договором лизинга</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a:effectLst/>
                        </a:rPr>
                        <a:t>Риск случайной гибели, утраты, порчи лизингового объекта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Переходит к лизингополучателю с момента передачи ему объекта лизинга</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dirty="0">
                          <a:effectLst/>
                        </a:rPr>
                        <a:t>Ускоренная амортизация лизингового имущества</a:t>
                      </a:r>
                      <a:endParaRPr lang="ru-RU" sz="900" dirty="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Может применяться по взаимному соглашению сторон договора</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a:effectLst/>
                        </a:rPr>
                        <a:t>Отношения лизингодателя и арендатора с продавцом лизингового объекта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В качестве солидарных кредиторов</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Уступка лизингополучателем обязательств по договору лизинга третьему лицу</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Допускается, если нет иного в договоре лизинга</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Уступка лизингополучателем своих прав по договору лизинга третьему лицу</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Допускается при сублизинге</a:t>
                      </a:r>
                      <a:endParaRPr lang="ru-RU" sz="900">
                        <a:effectLst/>
                        <a:latin typeface="Calibri"/>
                        <a:ea typeface="Calibri"/>
                        <a:cs typeface="Times New Roman"/>
                      </a:endParaRPr>
                    </a:p>
                  </a:txBody>
                  <a:tcPr marL="0" marR="0" marT="0" marB="0" anchor="ctr"/>
                </a:tc>
              </a:tr>
              <a:tr h="678268">
                <a:tc>
                  <a:txBody>
                    <a:bodyPr/>
                    <a:lstStyle/>
                    <a:p>
                      <a:pPr algn="just">
                        <a:lnSpc>
                          <a:spcPct val="115000"/>
                        </a:lnSpc>
                        <a:spcAft>
                          <a:spcPts val="0"/>
                        </a:spcAft>
                      </a:pPr>
                      <a:r>
                        <a:rPr lang="ru-RU" sz="800">
                          <a:effectLst/>
                        </a:rPr>
                        <a:t>Ответственность за выполнение продавцом условий договора купли-продажи объекта лизинга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Лизингодатель не несет ответственности, кроме случаев, когда продавца выбирает он сам. Лизингополучатель вправе предъявлять требования продавцу по качеству, срокам поставки и др. условиями договора купли-продажи объекта лизинга</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a:effectLst/>
                        </a:rPr>
                        <a:t>Продолжительность лизингового срока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Близкая к нормативному сроку службы и окупаемости объекта лизинга</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Издержки устаревания объекта сделки</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Несет лизингодатель, но, включая их в лизинговые платежи, переносит на лизингополучателя</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Переход права собственности на лизинговое имущество пользователю</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Может быть предусмотрен в конце или до исте­чения срока договора после выплаты всей сум­мы лизинговых платежей</a:t>
                      </a:r>
                      <a:endParaRPr lang="ru-RU" sz="900">
                        <a:effectLst/>
                        <a:latin typeface="Calibri"/>
                        <a:ea typeface="Calibri"/>
                        <a:cs typeface="Times New Roman"/>
                      </a:endParaRPr>
                    </a:p>
                  </a:txBody>
                  <a:tcPr marL="0" marR="0" marT="0" marB="0" anchor="ctr"/>
                </a:tc>
              </a:tr>
              <a:tr h="169567">
                <a:tc>
                  <a:txBody>
                    <a:bodyPr/>
                    <a:lstStyle/>
                    <a:p>
                      <a:pPr algn="just">
                        <a:lnSpc>
                          <a:spcPct val="115000"/>
                        </a:lnSpc>
                        <a:spcAft>
                          <a:spcPts val="0"/>
                        </a:spcAft>
                      </a:pPr>
                      <a:r>
                        <a:rPr lang="ru-RU" sz="800">
                          <a:effectLst/>
                        </a:rPr>
                        <a:t>Предметы лизинга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Обычно дорогостоящие объекты с длительным сроком физического износа</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Учет объекта лизинга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a:effectLst/>
                        </a:rPr>
                        <a:t>На балансе лизингодателя или на забалансовом счете 001 лизингополучателя по соглашению сторон договора</a:t>
                      </a:r>
                      <a:endParaRPr lang="ru-RU" sz="900">
                        <a:effectLst/>
                        <a:latin typeface="Calibri"/>
                        <a:ea typeface="Calibri"/>
                        <a:cs typeface="Times New Roman"/>
                      </a:endParaRPr>
                    </a:p>
                  </a:txBody>
                  <a:tcPr marL="0" marR="0" marT="0" marB="0" anchor="ctr"/>
                </a:tc>
              </a:tr>
              <a:tr h="339135">
                <a:tc>
                  <a:txBody>
                    <a:bodyPr/>
                    <a:lstStyle/>
                    <a:p>
                      <a:pPr algn="just">
                        <a:lnSpc>
                          <a:spcPct val="115000"/>
                        </a:lnSpc>
                        <a:spcAft>
                          <a:spcPts val="0"/>
                        </a:spcAft>
                      </a:pPr>
                      <a:r>
                        <a:rPr lang="ru-RU" sz="800">
                          <a:effectLst/>
                        </a:rPr>
                        <a:t>Функции кредитора</a:t>
                      </a:r>
                      <a:endParaRPr lang="ru-RU" sz="9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800" dirty="0">
                          <a:effectLst/>
                        </a:rPr>
                        <a:t>Полное или частичное финансирование покупки лизингодателем предмета лизинга</a:t>
                      </a:r>
                      <a:endParaRPr lang="ru-RU" sz="900" dirty="0">
                        <a:effectLst/>
                        <a:latin typeface="Calibri"/>
                        <a:ea typeface="Calibri"/>
                        <a:cs typeface="Times New Roman"/>
                      </a:endParaRPr>
                    </a:p>
                  </a:txBody>
                  <a:tcPr marL="0" marR="0" marT="0" marB="0" anchor="ctr"/>
                </a:tc>
              </a:tr>
            </a:tbl>
          </a:graphicData>
        </a:graphic>
      </p:graphicFrame>
      <p:sp>
        <p:nvSpPr>
          <p:cNvPr id="3" name="Заголовок 2"/>
          <p:cNvSpPr>
            <a:spLocks noGrp="1"/>
          </p:cNvSpPr>
          <p:nvPr>
            <p:ph type="title"/>
          </p:nvPr>
        </p:nvSpPr>
        <p:spPr>
          <a:xfrm>
            <a:off x="457200" y="562670"/>
            <a:ext cx="8229600" cy="778098"/>
          </a:xfrm>
        </p:spPr>
        <p:txBody>
          <a:bodyPr>
            <a:normAutofit fontScale="90000"/>
          </a:bodyPr>
          <a:lstStyle/>
          <a:p>
            <a:r>
              <a:rPr lang="ru-RU" sz="3600" dirty="0">
                <a:effectLst/>
              </a:rPr>
              <a:t>Таблица 1. Качественная характеристика финансового лизинга</a:t>
            </a:r>
            <a:r>
              <a:rPr lang="ru-RU" dirty="0">
                <a:effectLst/>
              </a:rPr>
              <a:t/>
            </a:r>
            <a:br>
              <a:rPr lang="ru-RU" dirty="0">
                <a:effectLst/>
              </a:rPr>
            </a:br>
            <a:endParaRPr lang="ru-RU" dirty="0"/>
          </a:p>
        </p:txBody>
      </p:sp>
    </p:spTree>
    <p:extLst>
      <p:ext uri="{BB962C8B-B14F-4D97-AF65-F5344CB8AC3E}">
        <p14:creationId xmlns:p14="http://schemas.microsoft.com/office/powerpoint/2010/main" val="1168688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pPr lvl="0"/>
            <a:r>
              <a:rPr lang="ru-RU" dirty="0" smtClean="0"/>
              <a:t>арендатор </a:t>
            </a:r>
            <a:r>
              <a:rPr lang="ru-RU" dirty="0"/>
              <a:t>самостоятельно выбирает продавца и предмет лизинга, а лизингодатель только оплачивает сделку купли-продажи и передает право пользования товаропроизводителю. В результате арендатор по определенным вопросам приравнивается к покупателю имущества;</a:t>
            </a:r>
          </a:p>
          <a:p>
            <a:pPr lvl="0"/>
            <a:r>
              <a:rPr lang="ru-RU" dirty="0"/>
              <a:t>продавца выбирает лизингодатель, тогда он несет ответственность перед арендатором за выполнение обязательств по договору купли-продажи объекта лизинга;</a:t>
            </a:r>
          </a:p>
          <a:p>
            <a:pPr lvl="0"/>
            <a:r>
              <a:rPr lang="ru-RU" dirty="0"/>
              <a:t>лизингодатель назначает арендатора своим агентом по заказу товара у поставщика.</a:t>
            </a:r>
          </a:p>
          <a:p>
            <a:endParaRPr lang="ru-RU" dirty="0"/>
          </a:p>
        </p:txBody>
      </p:sp>
      <p:sp>
        <p:nvSpPr>
          <p:cNvPr id="3" name="Заголовок 2"/>
          <p:cNvSpPr>
            <a:spLocks noGrp="1"/>
          </p:cNvSpPr>
          <p:nvPr>
            <p:ph type="title"/>
          </p:nvPr>
        </p:nvSpPr>
        <p:spPr/>
        <p:txBody>
          <a:bodyPr>
            <a:normAutofit fontScale="90000"/>
          </a:bodyPr>
          <a:lstStyle/>
          <a:p>
            <a:r>
              <a:rPr lang="ru-RU" sz="2800" dirty="0" smtClean="0"/>
              <a:t>Три </a:t>
            </a:r>
            <a:r>
              <a:rPr lang="ru-RU" sz="2800" dirty="0"/>
              <a:t>основных варианта отношений при купле-продаже объекта лизинга: </a:t>
            </a:r>
            <a:br>
              <a:rPr lang="ru-RU" sz="2800" dirty="0"/>
            </a:br>
            <a:endParaRPr lang="ru-RU" sz="2800" dirty="0"/>
          </a:p>
        </p:txBody>
      </p:sp>
    </p:spTree>
    <p:extLst>
      <p:ext uri="{BB962C8B-B14F-4D97-AF65-F5344CB8AC3E}">
        <p14:creationId xmlns:p14="http://schemas.microsoft.com/office/powerpoint/2010/main" val="3583870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4797152"/>
            <a:ext cx="8229600" cy="1143000"/>
          </a:xfrm>
        </p:spPr>
        <p:txBody>
          <a:bodyPr>
            <a:normAutofit fontScale="90000"/>
          </a:bodyPr>
          <a:lstStyle/>
          <a:p>
            <a:r>
              <a:rPr lang="ru-RU" dirty="0">
                <a:effectLst/>
              </a:rPr>
              <a:t>Схема 5. Принципиальная модель финансового лизинга</a:t>
            </a:r>
            <a:br>
              <a:rPr lang="ru-RU" dirty="0">
                <a:effectLst/>
              </a:rPr>
            </a:br>
            <a:endParaRPr lang="ru-R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832" y="716578"/>
            <a:ext cx="8732664" cy="300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082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429000"/>
            <a:ext cx="8229600" cy="2578291"/>
          </a:xfrm>
        </p:spPr>
        <p:txBody>
          <a:bodyPr>
            <a:normAutofit lnSpcReduction="10000"/>
          </a:bodyPr>
          <a:lstStyle/>
          <a:p>
            <a:r>
              <a:rPr lang="ru-RU" dirty="0" smtClean="0"/>
              <a:t>раздельный</a:t>
            </a:r>
            <a:r>
              <a:rPr lang="ru-RU" dirty="0"/>
              <a:t>, </a:t>
            </a:r>
            <a:endParaRPr lang="ru-RU" dirty="0" smtClean="0"/>
          </a:p>
          <a:p>
            <a:r>
              <a:rPr lang="ru-RU" dirty="0"/>
              <a:t>п</a:t>
            </a:r>
            <a:r>
              <a:rPr lang="ru-RU" dirty="0" smtClean="0"/>
              <a:t>ростой,</a:t>
            </a:r>
          </a:p>
          <a:p>
            <a:r>
              <a:rPr lang="ru-RU" dirty="0" smtClean="0"/>
              <a:t>слож­ный</a:t>
            </a:r>
            <a:r>
              <a:rPr lang="ru-RU" dirty="0"/>
              <a:t>, </a:t>
            </a:r>
            <a:endParaRPr lang="ru-RU" dirty="0" smtClean="0"/>
          </a:p>
          <a:p>
            <a:r>
              <a:rPr lang="ru-RU" dirty="0" smtClean="0"/>
              <a:t>групповой </a:t>
            </a:r>
            <a:r>
              <a:rPr lang="ru-RU" dirty="0"/>
              <a:t>(акционерный), </a:t>
            </a:r>
            <a:endParaRPr lang="ru-RU" dirty="0" smtClean="0"/>
          </a:p>
          <a:p>
            <a:r>
              <a:rPr lang="ru-RU" dirty="0" smtClean="0"/>
              <a:t>прямой </a:t>
            </a:r>
            <a:r>
              <a:rPr lang="ru-RU" dirty="0"/>
              <a:t>и др.</a:t>
            </a:r>
            <a:br>
              <a:rPr lang="ru-RU" dirty="0"/>
            </a:br>
            <a:endParaRPr lang="ru-RU" dirty="0"/>
          </a:p>
        </p:txBody>
      </p:sp>
      <p:sp>
        <p:nvSpPr>
          <p:cNvPr id="3" name="Заголовок 2"/>
          <p:cNvSpPr>
            <a:spLocks noGrp="1"/>
          </p:cNvSpPr>
          <p:nvPr>
            <p:ph type="title"/>
          </p:nvPr>
        </p:nvSpPr>
        <p:spPr>
          <a:xfrm>
            <a:off x="467544" y="1052736"/>
            <a:ext cx="8229600" cy="1143000"/>
          </a:xfrm>
        </p:spPr>
        <p:txBody>
          <a:bodyPr>
            <a:normAutofit fontScale="90000"/>
          </a:bodyPr>
          <a:lstStyle/>
          <a:p>
            <a:r>
              <a:rPr lang="ru-RU" dirty="0"/>
              <a:t>В рамках финансового лизинга возможны различные его модификации: </a:t>
            </a:r>
          </a:p>
        </p:txBody>
      </p:sp>
    </p:spTree>
    <p:extLst>
      <p:ext uri="{BB962C8B-B14F-4D97-AF65-F5344CB8AC3E}">
        <p14:creationId xmlns:p14="http://schemas.microsoft.com/office/powerpoint/2010/main" val="1073229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2286000" y="2413338"/>
            <a:ext cx="4572000" cy="2031325"/>
          </a:xfrm>
          <a:prstGeom prst="rect">
            <a:avLst/>
          </a:prstGeom>
        </p:spPr>
        <p:txBody>
          <a:bodyPr>
            <a:spAutoFit/>
          </a:bodyPr>
          <a:lstStyle/>
          <a:p>
            <a:r>
              <a:rPr lang="ru-RU" dirty="0"/>
              <a:t>Федеральным законом могут быть установлены случаи запрещения перехода права собственности на предмет лизинга к лизингополучателю (ст. 19 Федерального закона «О финансовой аренде (лизинге)»).</a:t>
            </a:r>
          </a:p>
        </p:txBody>
      </p:sp>
      <p:sp>
        <p:nvSpPr>
          <p:cNvPr id="4" name="Объект 3"/>
          <p:cNvSpPr>
            <a:spLocks noGrp="1"/>
          </p:cNvSpPr>
          <p:nvPr>
            <p:ph idx="1"/>
          </p:nvPr>
        </p:nvSpPr>
        <p:spPr/>
        <p:txBody>
          <a:bodyPr/>
          <a:lstStyle/>
          <a:p>
            <a:endParaRPr lang="ru-RU" dirty="0"/>
          </a:p>
        </p:txBody>
      </p:sp>
    </p:spTree>
    <p:extLst>
      <p:ext uri="{BB962C8B-B14F-4D97-AF65-F5344CB8AC3E}">
        <p14:creationId xmlns:p14="http://schemas.microsoft.com/office/powerpoint/2010/main" val="837097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И </a:t>
            </a:r>
            <a:r>
              <a:rPr lang="ru-RU" dirty="0"/>
              <a:t>если окажется, что посредники не обеспечивают получения дополнительной прибыли по сравнению с самостоятельным сбытом, то их привлекать не рационально. В целом, в мировой практике посредники привлекаются достаточно широко, что дает покупателям также ряд преимуществ.</a:t>
            </a:r>
          </a:p>
          <a:p>
            <a:endParaRPr lang="ru-RU" dirty="0"/>
          </a:p>
        </p:txBody>
      </p:sp>
      <p:sp>
        <p:nvSpPr>
          <p:cNvPr id="2" name="Заголовок 1"/>
          <p:cNvSpPr>
            <a:spLocks noGrp="1"/>
          </p:cNvSpPr>
          <p:nvPr>
            <p:ph type="title"/>
          </p:nvPr>
        </p:nvSpPr>
        <p:spPr/>
        <p:txBody>
          <a:bodyPr>
            <a:normAutofit fontScale="90000"/>
          </a:bodyPr>
          <a:lstStyle/>
          <a:p>
            <a:r>
              <a:rPr lang="ru-RU" dirty="0"/>
              <a:t>Привлечение посредников требует экономического обоснования. </a:t>
            </a:r>
          </a:p>
        </p:txBody>
      </p:sp>
    </p:spTree>
    <p:extLst>
      <p:ext uri="{BB962C8B-B14F-4D97-AF65-F5344CB8AC3E}">
        <p14:creationId xmlns:p14="http://schemas.microsoft.com/office/powerpoint/2010/main" val="3433672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08720"/>
            <a:ext cx="7772400" cy="1470025"/>
          </a:xfrm>
        </p:spPr>
        <p:txBody>
          <a:bodyPr>
            <a:normAutofit fontScale="90000"/>
          </a:bodyPr>
          <a:lstStyle/>
          <a:p>
            <a:r>
              <a:rPr lang="ru-RU" dirty="0"/>
              <a:t>В зависимости от формы организации и техники проведения </a:t>
            </a:r>
            <a:r>
              <a:rPr lang="ru-RU" dirty="0" smtClean="0"/>
              <a:t>операции:</a:t>
            </a:r>
            <a:endParaRPr lang="ru-RU" dirty="0"/>
          </a:p>
        </p:txBody>
      </p:sp>
      <p:sp>
        <p:nvSpPr>
          <p:cNvPr id="3" name="Подзаголовок 2"/>
          <p:cNvSpPr>
            <a:spLocks noGrp="1"/>
          </p:cNvSpPr>
          <p:nvPr>
            <p:ph type="subTitle" idx="1"/>
          </p:nvPr>
        </p:nvSpPr>
        <p:spPr>
          <a:xfrm>
            <a:off x="1403648" y="2924944"/>
            <a:ext cx="6400800" cy="1752600"/>
          </a:xfrm>
        </p:spPr>
        <p:txBody>
          <a:bodyPr>
            <a:normAutofit fontScale="85000" lnSpcReduction="20000"/>
          </a:bodyPr>
          <a:lstStyle/>
          <a:p>
            <a:pPr marL="514350" indent="-514350">
              <a:buAutoNum type="arabicPeriod"/>
            </a:pPr>
            <a:r>
              <a:rPr lang="ru-RU" dirty="0" smtClean="0"/>
              <a:t>лизинг </a:t>
            </a:r>
            <a:r>
              <a:rPr lang="ru-RU" dirty="0"/>
              <a:t>прямой, </a:t>
            </a:r>
            <a:endParaRPr lang="ru-RU" dirty="0" smtClean="0"/>
          </a:p>
          <a:p>
            <a:pPr marL="514350" indent="-514350">
              <a:buAutoNum type="arabicPeriod"/>
            </a:pPr>
            <a:r>
              <a:rPr lang="ru-RU" dirty="0" smtClean="0"/>
              <a:t>косвенный</a:t>
            </a:r>
            <a:r>
              <a:rPr lang="ru-RU" dirty="0"/>
              <a:t>, </a:t>
            </a:r>
            <a:endParaRPr lang="ru-RU" dirty="0" smtClean="0"/>
          </a:p>
          <a:p>
            <a:pPr marL="514350" indent="-514350">
              <a:buAutoNum type="arabicPeriod"/>
            </a:pPr>
            <a:r>
              <a:rPr lang="ru-RU" dirty="0" smtClean="0"/>
              <a:t>Возвратный, </a:t>
            </a:r>
          </a:p>
          <a:p>
            <a:pPr marL="514350" indent="-514350">
              <a:buAutoNum type="arabicPeriod"/>
            </a:pPr>
            <a:r>
              <a:rPr lang="ru-RU" dirty="0" smtClean="0"/>
              <a:t>лизинг </a:t>
            </a:r>
            <a:r>
              <a:rPr lang="ru-RU" dirty="0"/>
              <a:t>поставщику.</a:t>
            </a:r>
            <a:br>
              <a:rPr lang="ru-RU" dirty="0"/>
            </a:br>
            <a:endParaRPr lang="ru-RU" dirty="0"/>
          </a:p>
        </p:txBody>
      </p:sp>
    </p:spTree>
    <p:extLst>
      <p:ext uri="{BB962C8B-B14F-4D97-AF65-F5344CB8AC3E}">
        <p14:creationId xmlns:p14="http://schemas.microsoft.com/office/powerpoint/2010/main" val="386463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899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373216"/>
            <a:ext cx="8229600" cy="1143000"/>
          </a:xfrm>
        </p:spPr>
        <p:txBody>
          <a:bodyPr>
            <a:normAutofit fontScale="90000"/>
          </a:bodyPr>
          <a:lstStyle/>
          <a:p>
            <a:r>
              <a:rPr lang="ru-RU" dirty="0">
                <a:effectLst/>
              </a:rPr>
              <a:t>Схема 6. Организация и особенности раздельного лизинга</a:t>
            </a:r>
            <a:endParaRPr lang="ru-RU"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8409" y="260648"/>
            <a:ext cx="8422264" cy="467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279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5301208"/>
            <a:ext cx="8229600" cy="1143000"/>
          </a:xfrm>
        </p:spPr>
        <p:txBody>
          <a:bodyPr>
            <a:normAutofit fontScale="90000"/>
          </a:bodyPr>
          <a:lstStyle/>
          <a:p>
            <a:r>
              <a:rPr lang="ru-RU" dirty="0">
                <a:effectLst/>
              </a:rPr>
              <a:t>Схема 7. Организационная структура группового (акционерного) лизинга </a:t>
            </a:r>
            <a:endParaRPr lang="ru-RU"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8640"/>
            <a:ext cx="802464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306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4581128"/>
            <a:ext cx="8229600" cy="1143000"/>
          </a:xfrm>
        </p:spPr>
        <p:txBody>
          <a:bodyPr>
            <a:normAutofit fontScale="90000"/>
          </a:bodyPr>
          <a:lstStyle/>
          <a:p>
            <a:r>
              <a:rPr lang="ru-RU" dirty="0">
                <a:effectLst/>
              </a:rPr>
              <a:t>Схема 8. Взаимосвязи при прямом финансовом лизинге</a:t>
            </a:r>
            <a:br>
              <a:rPr lang="ru-RU" dirty="0">
                <a:effectLst/>
              </a:rPr>
            </a:br>
            <a:endParaRPr lang="ru-RU"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592596"/>
            <a:ext cx="7960919" cy="326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566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539552" y="2636912"/>
            <a:ext cx="8229600" cy="1143000"/>
          </a:xfrm>
        </p:spPr>
        <p:txBody>
          <a:bodyPr>
            <a:normAutofit/>
          </a:bodyPr>
          <a:lstStyle/>
          <a:p>
            <a:r>
              <a:rPr lang="ru-RU" dirty="0" smtClean="0"/>
              <a:t> </a:t>
            </a:r>
            <a:r>
              <a:rPr lang="ru-RU" dirty="0" smtClean="0"/>
              <a:t>Оперативный лизинг</a:t>
            </a:r>
            <a:endParaRPr lang="ru-RU" dirty="0"/>
          </a:p>
        </p:txBody>
      </p:sp>
    </p:spTree>
    <p:extLst>
      <p:ext uri="{BB962C8B-B14F-4D97-AF65-F5344CB8AC3E}">
        <p14:creationId xmlns:p14="http://schemas.microsoft.com/office/powerpoint/2010/main" val="65709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97143381"/>
              </p:ext>
            </p:extLst>
          </p:nvPr>
        </p:nvGraphicFramePr>
        <p:xfrm>
          <a:off x="395536" y="692696"/>
          <a:ext cx="8280920" cy="6067310"/>
        </p:xfrm>
        <a:graphic>
          <a:graphicData uri="http://schemas.openxmlformats.org/drawingml/2006/table">
            <a:tbl>
              <a:tblPr firstRow="1" firstCol="1" bandRow="1">
                <a:tableStyleId>{5C22544A-7EE6-4342-B048-85BDC9FD1C3A}</a:tableStyleId>
              </a:tblPr>
              <a:tblGrid>
                <a:gridCol w="2376263"/>
                <a:gridCol w="5904657"/>
              </a:tblGrid>
              <a:tr h="215522">
                <a:tc>
                  <a:txBody>
                    <a:bodyPr/>
                    <a:lstStyle/>
                    <a:p>
                      <a:pPr algn="just">
                        <a:lnSpc>
                          <a:spcPct val="115000"/>
                        </a:lnSpc>
                        <a:spcAft>
                          <a:spcPts val="0"/>
                        </a:spcAft>
                      </a:pPr>
                      <a:r>
                        <a:rPr lang="ru-RU" sz="1100" dirty="0">
                          <a:effectLst/>
                        </a:rPr>
                        <a:t/>
                      </a:r>
                      <a:br>
                        <a:rPr lang="ru-RU" sz="1100" dirty="0">
                          <a:effectLst/>
                        </a:rPr>
                      </a:br>
                      <a:r>
                        <a:rPr lang="ru-RU" sz="1100" dirty="0">
                          <a:effectLst/>
                        </a:rPr>
                        <a:t>Содержание отношений</a:t>
                      </a:r>
                      <a:endParaRPr lang="ru-RU" sz="1100" dirty="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Условия выполнения </a:t>
                      </a:r>
                      <a:endParaRPr lang="ru-RU" sz="1100" dirty="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Срок сделки</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Значительно короче периода физического износа объекта (сезонное, разовое, целевое использование)</a:t>
                      </a:r>
                      <a:endParaRPr lang="ru-RU" sz="1100" dirty="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Сервисное обслуживание</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Берет на себя лизингодатель, если иное не предусмотрено договором</a:t>
                      </a:r>
                      <a:endParaRPr lang="ru-RU" sz="1100" dirty="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Ставки лизинговых платежей</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Обычно высокие, так как включают еще все затраты по сервисному обслуживанию</a:t>
                      </a:r>
                      <a:endParaRPr lang="ru-RU" sz="1100" dirty="0">
                        <a:effectLst/>
                        <a:latin typeface="Calibri"/>
                        <a:ea typeface="Calibri"/>
                        <a:cs typeface="Times New Roman"/>
                      </a:endParaRPr>
                    </a:p>
                  </a:txBody>
                  <a:tcPr marL="0" marR="0" marT="0" marB="0" anchor="ctr"/>
                </a:tc>
              </a:tr>
              <a:tr h="754327">
                <a:tc>
                  <a:txBody>
                    <a:bodyPr/>
                    <a:lstStyle/>
                    <a:p>
                      <a:pPr algn="just">
                        <a:lnSpc>
                          <a:spcPct val="115000"/>
                        </a:lnSpc>
                        <a:spcAft>
                          <a:spcPts val="0"/>
                        </a:spcAft>
                      </a:pPr>
                      <a:r>
                        <a:rPr lang="ru-RU" sz="1100">
                          <a:effectLst/>
                        </a:rPr>
                        <a:t>Предпочтителен в следующих случаях</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Арендатор не желает нести риски по владению имуществом</a:t>
                      </a:r>
                      <a:br>
                        <a:rPr lang="ru-RU" sz="1100" dirty="0">
                          <a:effectLst/>
                        </a:rPr>
                      </a:br>
                      <a:r>
                        <a:rPr lang="ru-RU" sz="1100" dirty="0">
                          <a:effectLst/>
                        </a:rPr>
                        <a:t>Арендатор не уверен в своей длительной платежеспособности</a:t>
                      </a:r>
                      <a:br>
                        <a:rPr lang="ru-RU" sz="1100" dirty="0">
                          <a:effectLst/>
                        </a:rPr>
                      </a:br>
                      <a:r>
                        <a:rPr lang="ru-RU" sz="1100" dirty="0">
                          <a:effectLst/>
                        </a:rPr>
                        <a:t>У лизингополучателя не хватает средств для покупки объекта</a:t>
                      </a:r>
                      <a:br>
                        <a:rPr lang="ru-RU" sz="1100" dirty="0">
                          <a:effectLst/>
                        </a:rPr>
                      </a:br>
                      <a:r>
                        <a:rPr lang="ru-RU" sz="1100" dirty="0">
                          <a:effectLst/>
                        </a:rPr>
                        <a:t>Надо убедиться в правильности выбора объекта</a:t>
                      </a:r>
                      <a:endParaRPr lang="ru-RU" sz="1100" dirty="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Риски лизингодателя</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По возмещению стоимости имущества при порче или гибели объекта лизинга</a:t>
                      </a:r>
                      <a:endParaRPr lang="ru-RU" sz="1100" dirty="0">
                        <a:effectLst/>
                        <a:latin typeface="Calibri"/>
                        <a:ea typeface="Calibri"/>
                        <a:cs typeface="Times New Roman"/>
                      </a:endParaRPr>
                    </a:p>
                  </a:txBody>
                  <a:tcPr marL="0" marR="0" marT="0" marB="0" anchor="ctr"/>
                </a:tc>
              </a:tr>
              <a:tr h="538805">
                <a:tc>
                  <a:txBody>
                    <a:bodyPr/>
                    <a:lstStyle/>
                    <a:p>
                      <a:pPr algn="just">
                        <a:lnSpc>
                          <a:spcPct val="115000"/>
                        </a:lnSpc>
                        <a:spcAft>
                          <a:spcPts val="0"/>
                        </a:spcAft>
                      </a:pPr>
                      <a:r>
                        <a:rPr lang="ru-RU" sz="1100">
                          <a:effectLst/>
                        </a:rPr>
                        <a:t>Объект лизинга</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Чаще с высокими темпами морального старения</a:t>
                      </a:r>
                      <a:br>
                        <a:rPr lang="ru-RU" sz="1100" dirty="0">
                          <a:effectLst/>
                        </a:rPr>
                      </a:br>
                      <a:r>
                        <a:rPr lang="ru-RU" sz="1100" dirty="0">
                          <a:effectLst/>
                        </a:rPr>
                        <a:t>Требует специального технического обслуживания</a:t>
                      </a:r>
                      <a:br>
                        <a:rPr lang="ru-RU" sz="1100" dirty="0">
                          <a:effectLst/>
                        </a:rPr>
                      </a:br>
                      <a:r>
                        <a:rPr lang="ru-RU" sz="1100" dirty="0">
                          <a:effectLst/>
                        </a:rPr>
                        <a:t>По окончании срока сделки повторно сдается в аренду желающим</a:t>
                      </a:r>
                      <a:br>
                        <a:rPr lang="ru-RU" sz="1100" dirty="0">
                          <a:effectLst/>
                        </a:rPr>
                      </a:br>
                      <a:r>
                        <a:rPr lang="ru-RU" sz="1100" dirty="0">
                          <a:effectLst/>
                        </a:rPr>
                        <a:t>Состоит на учете у лизингодателя</a:t>
                      </a:r>
                      <a:endParaRPr lang="ru-RU" sz="1100" dirty="0">
                        <a:effectLst/>
                        <a:latin typeface="Calibri"/>
                        <a:ea typeface="Calibri"/>
                        <a:cs typeface="Times New Roman"/>
                      </a:endParaRPr>
                    </a:p>
                  </a:txBody>
                  <a:tcPr marL="0" marR="0" marT="0" marB="0" anchor="ctr"/>
                </a:tc>
              </a:tr>
              <a:tr h="323283">
                <a:tc>
                  <a:txBody>
                    <a:bodyPr/>
                    <a:lstStyle/>
                    <a:p>
                      <a:pPr algn="just">
                        <a:lnSpc>
                          <a:spcPct val="115000"/>
                        </a:lnSpc>
                        <a:spcAft>
                          <a:spcPts val="0"/>
                        </a:spcAft>
                      </a:pPr>
                      <a:r>
                        <a:rPr lang="ru-RU" sz="1100">
                          <a:effectLst/>
                        </a:rPr>
                        <a:t>Уступка прав или обязательств третьему лицу по договору лизинга</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a:effectLst/>
                        </a:rPr>
                        <a:t>Лизингодатель может уступить полностью или частично свои права и предупредить лизингополучателя о всех правах третьих лиц на предмет лизинга</a:t>
                      </a:r>
                      <a:endParaRPr lang="ru-RU" sz="110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Ответственность за недостатки переданного объекта лизинга</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a:effectLst/>
                        </a:rPr>
                        <a:t>Несет лизингодатель, если даже при заключении договора не знал о них</a:t>
                      </a:r>
                      <a:endParaRPr lang="ru-RU" sz="110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Арендатор имеет право</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Застраховать риск своей ответственности за нарушение договора лизинга в пользу лизингодателя</a:t>
                      </a:r>
                      <a:endParaRPr lang="ru-RU" sz="1100" dirty="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Возмещение первоначальной стоимости объекта лизинга</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Лизинговые платежи не компенсируют стоимость объекта за один срок договора лизинга</a:t>
                      </a:r>
                      <a:endParaRPr lang="ru-RU" sz="1100" dirty="0">
                        <a:effectLst/>
                        <a:latin typeface="Calibri"/>
                        <a:ea typeface="Calibri"/>
                        <a:cs typeface="Times New Roman"/>
                      </a:endParaRPr>
                    </a:p>
                  </a:txBody>
                  <a:tcPr marL="0" marR="0" marT="0" marB="0" anchor="ctr"/>
                </a:tc>
              </a:tr>
              <a:tr h="969849">
                <a:tc>
                  <a:txBody>
                    <a:bodyPr/>
                    <a:lstStyle/>
                    <a:p>
                      <a:pPr algn="just">
                        <a:lnSpc>
                          <a:spcPct val="115000"/>
                        </a:lnSpc>
                        <a:spcAft>
                          <a:spcPts val="0"/>
                        </a:spcAft>
                      </a:pPr>
                      <a:r>
                        <a:rPr lang="ru-RU" sz="1100">
                          <a:effectLst/>
                        </a:rPr>
                        <a:t>Отношения при возврате объекта лизинга</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Пользователь не имеет права требовать перехода права собственности на предмет лизинга</a:t>
                      </a:r>
                      <a:br>
                        <a:rPr lang="ru-RU" sz="1100" dirty="0">
                          <a:effectLst/>
                        </a:rPr>
                      </a:br>
                      <a:r>
                        <a:rPr lang="ru-RU" sz="1100" dirty="0">
                          <a:effectLst/>
                        </a:rPr>
                        <a:t>В договоре указывается остаточная стоимость объекта на разные даты</a:t>
                      </a:r>
                      <a:br>
                        <a:rPr lang="ru-RU" sz="1100" dirty="0">
                          <a:effectLst/>
                        </a:rPr>
                      </a:br>
                      <a:r>
                        <a:rPr lang="ru-RU" sz="1100" dirty="0">
                          <a:effectLst/>
                        </a:rPr>
                        <a:t>Возможна покупка объекта лизингополучателем, если предусмотрено договором</a:t>
                      </a:r>
                      <a:br>
                        <a:rPr lang="ru-RU" sz="1100" dirty="0">
                          <a:effectLst/>
                        </a:rPr>
                      </a:br>
                      <a:r>
                        <a:rPr lang="ru-RU" sz="1100" dirty="0">
                          <a:effectLst/>
                        </a:rPr>
                        <a:t>Арендатор возмещает возможную разницу между предполагаемой остаточной и ликвидационной стоимостями объекта</a:t>
                      </a:r>
                      <a:endParaRPr lang="ru-RU" sz="1100" dirty="0">
                        <a:effectLst/>
                        <a:latin typeface="Calibri"/>
                        <a:ea typeface="Calibri"/>
                        <a:cs typeface="Times New Roman"/>
                      </a:endParaRPr>
                    </a:p>
                  </a:txBody>
                  <a:tcPr marL="0" marR="0" marT="0" marB="0" anchor="ctr"/>
                </a:tc>
              </a:tr>
              <a:tr h="215522">
                <a:tc>
                  <a:txBody>
                    <a:bodyPr/>
                    <a:lstStyle/>
                    <a:p>
                      <a:pPr algn="just">
                        <a:lnSpc>
                          <a:spcPct val="115000"/>
                        </a:lnSpc>
                        <a:spcAft>
                          <a:spcPts val="0"/>
                        </a:spcAft>
                      </a:pPr>
                      <a:r>
                        <a:rPr lang="ru-RU" sz="1100">
                          <a:effectLst/>
                        </a:rPr>
                        <a:t>Гарантии пользователя</a:t>
                      </a:r>
                      <a:endParaRPr lang="ru-RU" sz="110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1100" dirty="0">
                          <a:effectLst/>
                        </a:rPr>
                        <a:t>Обеспечить установленную остаточную стоимость объекта к концу контракта</a:t>
                      </a:r>
                      <a:endParaRPr lang="ru-RU" sz="1100" dirty="0">
                        <a:effectLst/>
                        <a:latin typeface="Calibri"/>
                        <a:ea typeface="Calibri"/>
                        <a:cs typeface="Times New Roman"/>
                      </a:endParaRPr>
                    </a:p>
                  </a:txBody>
                  <a:tcPr marL="0" marR="0" marT="0" marB="0" anchor="ctr"/>
                </a:tc>
              </a:tr>
            </a:tbl>
          </a:graphicData>
        </a:graphic>
      </p:graphicFrame>
      <p:sp>
        <p:nvSpPr>
          <p:cNvPr id="3" name="Заголовок 2"/>
          <p:cNvSpPr>
            <a:spLocks noGrp="1"/>
          </p:cNvSpPr>
          <p:nvPr>
            <p:ph type="title"/>
          </p:nvPr>
        </p:nvSpPr>
        <p:spPr>
          <a:xfrm>
            <a:off x="457200" y="274638"/>
            <a:ext cx="8229600" cy="490066"/>
          </a:xfrm>
        </p:spPr>
        <p:txBody>
          <a:bodyPr>
            <a:normAutofit/>
          </a:bodyPr>
          <a:lstStyle/>
          <a:p>
            <a:r>
              <a:rPr lang="ru-RU" sz="2000" dirty="0">
                <a:effectLst/>
              </a:rPr>
              <a:t>Таблица 2.Особенности оперативного лизинга</a:t>
            </a:r>
            <a:endParaRPr lang="ru-RU" sz="2000" dirty="0"/>
          </a:p>
        </p:txBody>
      </p:sp>
    </p:spTree>
    <p:extLst>
      <p:ext uri="{BB962C8B-B14F-4D97-AF65-F5344CB8AC3E}">
        <p14:creationId xmlns:p14="http://schemas.microsoft.com/office/powerpoint/2010/main" val="1352535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62880" y="5013176"/>
            <a:ext cx="8229600" cy="1143000"/>
          </a:xfrm>
        </p:spPr>
        <p:txBody>
          <a:bodyPr>
            <a:normAutofit fontScale="90000"/>
          </a:bodyPr>
          <a:lstStyle/>
          <a:p>
            <a:r>
              <a:rPr lang="ru-RU" sz="2700" dirty="0">
                <a:effectLst/>
              </a:rPr>
              <a:t>Схема 9. Последовательность действий участников сделки при оперативном лизинге </a:t>
            </a:r>
            <a:r>
              <a:rPr lang="ru-RU" dirty="0">
                <a:effectLst/>
              </a:rPr>
              <a:t/>
            </a:r>
            <a:br>
              <a:rPr lang="ru-RU" dirty="0">
                <a:effectLst/>
              </a:rPr>
            </a:br>
            <a:endParaRPr lang="ru-RU"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265567"/>
            <a:ext cx="8928992" cy="205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8760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5517232"/>
            <a:ext cx="8229600" cy="1143000"/>
          </a:xfrm>
        </p:spPr>
        <p:txBody>
          <a:bodyPr>
            <a:normAutofit/>
          </a:bodyPr>
          <a:lstStyle/>
          <a:p>
            <a:r>
              <a:rPr lang="ru-RU" sz="2000" dirty="0">
                <a:effectLst/>
              </a:rPr>
              <a:t>Схема 10. Принципиальные положения финансового и оперативного лизинга </a:t>
            </a:r>
            <a:endParaRPr lang="ru-RU" sz="20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484" y="1196752"/>
            <a:ext cx="887751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216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a:r>
              <a:rPr lang="ru-RU" dirty="0"/>
              <a:t>Понятие «финансовый лизинг» и сходные с ним понятия широко используются в нормативных документах по бухгалтерскому учету лизинговых сделок в Бельгии, Греции, Нидерландах, Ирландии, Великобритании и США, а также в Международном стандарте бухгалтерского учета № 17.</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997228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lvl="0"/>
            <a:r>
              <a:rPr lang="ru-RU" dirty="0"/>
              <a:t>Во многих европейских странах термин «финансовый лизинг» нормативными документами не предусмотрен и официально не используется, а в ряде стран он применяется в смысле, отличном от англосаксонских норм.</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087115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077072"/>
            <a:ext cx="8229600" cy="1930219"/>
          </a:xfrm>
        </p:spPr>
        <p:txBody>
          <a:bodyPr>
            <a:normAutofit fontScale="92500" lnSpcReduction="20000"/>
          </a:bodyPr>
          <a:lstStyle/>
          <a:p>
            <a:r>
              <a:rPr lang="ru-RU" dirty="0" smtClean="0"/>
              <a:t>«</a:t>
            </a:r>
            <a:r>
              <a:rPr lang="ru-RU" dirty="0"/>
              <a:t>чистый» лизинг</a:t>
            </a:r>
            <a:r>
              <a:rPr lang="ru-RU" dirty="0" smtClean="0"/>
              <a:t>,</a:t>
            </a:r>
          </a:p>
          <a:p>
            <a:r>
              <a:rPr lang="ru-RU" dirty="0" smtClean="0"/>
              <a:t>лизинг </a:t>
            </a:r>
            <a:r>
              <a:rPr lang="ru-RU" dirty="0"/>
              <a:t>с </a:t>
            </a:r>
            <a:r>
              <a:rPr lang="ru-RU" dirty="0" smtClean="0"/>
              <a:t>полным;</a:t>
            </a:r>
          </a:p>
          <a:p>
            <a:r>
              <a:rPr lang="ru-RU" dirty="0" smtClean="0"/>
              <a:t>неполным </a:t>
            </a:r>
            <a:r>
              <a:rPr lang="ru-RU" dirty="0"/>
              <a:t>набором </a:t>
            </a:r>
            <a:r>
              <a:rPr lang="ru-RU" dirty="0" smtClean="0"/>
              <a:t>услуг;</a:t>
            </a:r>
          </a:p>
          <a:p>
            <a:r>
              <a:rPr lang="ru-RU" dirty="0" smtClean="0"/>
              <a:t>генеральный</a:t>
            </a:r>
            <a:r>
              <a:rPr lang="ru-RU" dirty="0"/>
              <a:t>.</a:t>
            </a:r>
            <a:br>
              <a:rPr lang="ru-RU" dirty="0"/>
            </a:br>
            <a:endParaRPr lang="ru-RU" dirty="0"/>
          </a:p>
        </p:txBody>
      </p:sp>
      <p:sp>
        <p:nvSpPr>
          <p:cNvPr id="3" name="Заголовок 2"/>
          <p:cNvSpPr>
            <a:spLocks noGrp="1"/>
          </p:cNvSpPr>
          <p:nvPr>
            <p:ph type="title"/>
          </p:nvPr>
        </p:nvSpPr>
        <p:spPr>
          <a:xfrm>
            <a:off x="539552" y="1484784"/>
            <a:ext cx="8229600" cy="1143000"/>
          </a:xfrm>
        </p:spPr>
        <p:txBody>
          <a:bodyPr>
            <a:normAutofit fontScale="90000"/>
          </a:bodyPr>
          <a:lstStyle/>
          <a:p>
            <a:r>
              <a:rPr lang="ru-RU" dirty="0"/>
              <a:t>По третьему признаку классификации — по объему сервисного обслуживания арендатора — выделяют </a:t>
            </a:r>
          </a:p>
        </p:txBody>
      </p:sp>
    </p:spTree>
    <p:extLst>
      <p:ext uri="{BB962C8B-B14F-4D97-AF65-F5344CB8AC3E}">
        <p14:creationId xmlns:p14="http://schemas.microsoft.com/office/powerpoint/2010/main" val="14067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ru-RU" dirty="0"/>
              <a:t>Необходимо отметить высокие возможности логистической оптимизации интегрированных сетевых структур. В крупных розничных сетях интеграция информационных систем розничной и оптовой торговли позволяет автоматически информировать поставщика о сокращении товара на полках магазинов.</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627873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5085184"/>
            <a:ext cx="8229600" cy="1143000"/>
          </a:xfrm>
        </p:spPr>
        <p:txBody>
          <a:bodyPr>
            <a:normAutofit fontScale="90000"/>
          </a:bodyPr>
          <a:lstStyle/>
          <a:p>
            <a:r>
              <a:rPr lang="ru-RU" dirty="0">
                <a:effectLst/>
              </a:rPr>
              <a:t>Схема 11.Общая модель лизинга с полным набором сервисных услуг (комплексный) </a:t>
            </a:r>
            <a:endParaRPr lang="ru-RU"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58" y="1556792"/>
            <a:ext cx="9001138" cy="285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776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444393098"/>
              </p:ext>
            </p:extLst>
          </p:nvPr>
        </p:nvGraphicFramePr>
        <p:xfrm>
          <a:off x="323528" y="260648"/>
          <a:ext cx="8568952" cy="6851333"/>
        </p:xfrm>
        <a:graphic>
          <a:graphicData uri="http://schemas.openxmlformats.org/drawingml/2006/table">
            <a:tbl>
              <a:tblPr firstRow="1" firstCol="1" bandRow="1">
                <a:tableStyleId>{5C22544A-7EE6-4342-B048-85BDC9FD1C3A}</a:tableStyleId>
              </a:tblPr>
              <a:tblGrid>
                <a:gridCol w="1307128"/>
                <a:gridCol w="7261824"/>
              </a:tblGrid>
              <a:tr h="109059">
                <a:tc>
                  <a:txBody>
                    <a:bodyPr/>
                    <a:lstStyle/>
                    <a:p>
                      <a:pPr algn="just">
                        <a:lnSpc>
                          <a:spcPct val="115000"/>
                        </a:lnSpc>
                        <a:spcAft>
                          <a:spcPts val="0"/>
                        </a:spcAft>
                      </a:pPr>
                      <a:r>
                        <a:rPr lang="ru-RU" sz="900" dirty="0">
                          <a:effectLst/>
                        </a:rPr>
                        <a:t/>
                      </a:r>
                      <a:br>
                        <a:rPr lang="ru-RU" sz="900" dirty="0">
                          <a:effectLst/>
                        </a:rPr>
                      </a:br>
                      <a:r>
                        <a:rPr lang="ru-RU" sz="900" dirty="0">
                          <a:effectLst/>
                        </a:rPr>
                        <a:t>Этапы реализации лизингового проекта </a:t>
                      </a:r>
                      <a:endParaRPr lang="ru-RU" sz="900" dirty="0">
                        <a:effectLst/>
                        <a:latin typeface="Calibri"/>
                        <a:ea typeface="Calibri"/>
                        <a:cs typeface="Times New Roman"/>
                      </a:endParaRPr>
                    </a:p>
                  </a:txBody>
                  <a:tcPr marL="0" marR="0" marT="0" marB="0" anchor="ctr"/>
                </a:tc>
                <a:tc>
                  <a:txBody>
                    <a:bodyPr/>
                    <a:lstStyle/>
                    <a:p>
                      <a:pPr algn="just">
                        <a:lnSpc>
                          <a:spcPct val="115000"/>
                        </a:lnSpc>
                        <a:spcAft>
                          <a:spcPts val="0"/>
                        </a:spcAft>
                      </a:pPr>
                      <a:r>
                        <a:rPr lang="ru-RU" sz="900" dirty="0">
                          <a:effectLst/>
                        </a:rPr>
                        <a:t>Виды и организация сервисных услуг </a:t>
                      </a:r>
                      <a:endParaRPr lang="ru-RU" sz="900" dirty="0">
                        <a:effectLst/>
                        <a:latin typeface="Calibri"/>
                        <a:ea typeface="Calibri"/>
                        <a:cs typeface="Times New Roman"/>
                      </a:endParaRPr>
                    </a:p>
                  </a:txBody>
                  <a:tcPr marL="0" marR="0" marT="0" marB="0" anchor="ctr"/>
                </a:tc>
              </a:tr>
              <a:tr h="381708">
                <a:tc>
                  <a:txBody>
                    <a:bodyPr/>
                    <a:lstStyle/>
                    <a:p>
                      <a:pPr algn="just">
                        <a:lnSpc>
                          <a:spcPct val="115000"/>
                        </a:lnSpc>
                        <a:spcAft>
                          <a:spcPts val="0"/>
                        </a:spcAft>
                      </a:pPr>
                      <a:r>
                        <a:rPr lang="ru-RU" sz="900">
                          <a:effectLst/>
                        </a:rPr>
                        <a:t>Услуги до начала пользования объектом лизинга</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Приобретение у третьих лиц прав на интеллектуальную собственность (ноу-хау, лицензионные права, права на товарные знаки, марки, программное обеспечение и др.)</a:t>
                      </a:r>
                      <a:br>
                        <a:rPr lang="ru-RU" sz="900" dirty="0">
                          <a:effectLst/>
                        </a:rPr>
                      </a:br>
                      <a:r>
                        <a:rPr lang="ru-RU" sz="900" dirty="0">
                          <a:effectLst/>
                        </a:rPr>
                        <a:t>Приобретение у третьих лиц товарно-материальных ценностей, необходимых для монтажа и пусконаладочных работ</a:t>
                      </a:r>
                      <a:br>
                        <a:rPr lang="ru-RU" sz="900" dirty="0">
                          <a:effectLst/>
                        </a:rPr>
                      </a:br>
                      <a:r>
                        <a:rPr lang="ru-RU" sz="900" dirty="0">
                          <a:effectLst/>
                        </a:rPr>
                        <a:t>Подготовка производственных площадей и коммуникаций</a:t>
                      </a:r>
                      <a:endParaRPr lang="ru-RU" sz="900" dirty="0">
                        <a:effectLst/>
                        <a:latin typeface="Calibri"/>
                        <a:ea typeface="Calibri"/>
                        <a:cs typeface="Times New Roman"/>
                      </a:endParaRPr>
                    </a:p>
                  </a:txBody>
                  <a:tcPr marL="0" marR="0" marT="0" marB="0" anchor="ctr"/>
                </a:tc>
              </a:tr>
              <a:tr h="699707">
                <a:tc>
                  <a:txBody>
                    <a:bodyPr/>
                    <a:lstStyle/>
                    <a:p>
                      <a:pPr algn="just">
                        <a:lnSpc>
                          <a:spcPct val="115000"/>
                        </a:lnSpc>
                        <a:spcAft>
                          <a:spcPts val="0"/>
                        </a:spcAft>
                      </a:pPr>
                      <a:r>
                        <a:rPr lang="ru-RU" sz="900">
                          <a:effectLst/>
                        </a:rPr>
                        <a:t>Обучение кадров для эксплуатации объекта лизинга</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Обучение пользователя без участия </a:t>
                      </a:r>
                      <a:r>
                        <a:rPr lang="ru-RU" sz="900" dirty="0" smtClean="0">
                          <a:effectLst/>
                        </a:rPr>
                        <a:t>изготовителя, Консультирование </a:t>
                      </a:r>
                      <a:r>
                        <a:rPr lang="ru-RU" sz="900" dirty="0">
                          <a:effectLst/>
                        </a:rPr>
                        <a:t>изготовителем до поступления объекта пользователю</a:t>
                      </a:r>
                      <a:br>
                        <a:rPr lang="ru-RU" sz="900" dirty="0">
                          <a:effectLst/>
                        </a:rPr>
                      </a:br>
                      <a:r>
                        <a:rPr lang="ru-RU" sz="900" dirty="0">
                          <a:effectLst/>
                        </a:rPr>
                        <a:t>Разовое консультирование изготовителем в процессе </a:t>
                      </a:r>
                      <a:r>
                        <a:rPr lang="ru-RU" sz="900" dirty="0" smtClean="0">
                          <a:effectLst/>
                        </a:rPr>
                        <a:t>эксплуатации, Периодические </a:t>
                      </a:r>
                      <a:r>
                        <a:rPr lang="ru-RU" sz="900" dirty="0">
                          <a:effectLst/>
                        </a:rPr>
                        <a:t>курсы при изготовителе</a:t>
                      </a:r>
                      <a:br>
                        <a:rPr lang="ru-RU" sz="900" dirty="0">
                          <a:effectLst/>
                        </a:rPr>
                      </a:br>
                      <a:r>
                        <a:rPr lang="ru-RU" sz="900" dirty="0">
                          <a:effectLst/>
                        </a:rPr>
                        <a:t>Организация специальных учебных центров при </a:t>
                      </a:r>
                      <a:r>
                        <a:rPr lang="ru-RU" sz="900" dirty="0" smtClean="0">
                          <a:effectLst/>
                        </a:rPr>
                        <a:t>изготовителе, Организация </a:t>
                      </a:r>
                      <a:r>
                        <a:rPr lang="ru-RU" sz="900" dirty="0">
                          <a:effectLst/>
                        </a:rPr>
                        <a:t>учебных центров в филиалах изготовителя</a:t>
                      </a:r>
                      <a:br>
                        <a:rPr lang="ru-RU" sz="900" dirty="0">
                          <a:effectLst/>
                        </a:rPr>
                      </a:br>
                      <a:r>
                        <a:rPr lang="ru-RU" sz="900" dirty="0">
                          <a:effectLst/>
                        </a:rPr>
                        <a:t>Консультационные услуги подразделениями лизингодателя</a:t>
                      </a:r>
                      <a:endParaRPr lang="ru-RU" sz="900" dirty="0">
                        <a:effectLst/>
                        <a:latin typeface="Calibri"/>
                        <a:ea typeface="Calibri"/>
                        <a:cs typeface="Times New Roman"/>
                      </a:endParaRPr>
                    </a:p>
                  </a:txBody>
                  <a:tcPr marL="0" marR="0" marT="0" marB="0" anchor="ctr"/>
                </a:tc>
              </a:tr>
              <a:tr h="163589">
                <a:tc>
                  <a:txBody>
                    <a:bodyPr/>
                    <a:lstStyle/>
                    <a:p>
                      <a:pPr algn="just">
                        <a:lnSpc>
                          <a:spcPct val="115000"/>
                        </a:lnSpc>
                        <a:spcAft>
                          <a:spcPts val="0"/>
                        </a:spcAft>
                      </a:pPr>
                      <a:r>
                        <a:rPr lang="ru-RU" sz="900">
                          <a:effectLst/>
                        </a:rPr>
                        <a:t>Доставка объекта лизинга пользователю</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Доставка силами </a:t>
                      </a:r>
                      <a:r>
                        <a:rPr lang="ru-RU" sz="900" dirty="0" smtClean="0">
                          <a:effectLst/>
                        </a:rPr>
                        <a:t>арендатора, Частичное </a:t>
                      </a:r>
                      <a:r>
                        <a:rPr lang="ru-RU" sz="900" dirty="0">
                          <a:effectLst/>
                        </a:rPr>
                        <a:t>участие изготовителя в </a:t>
                      </a:r>
                      <a:r>
                        <a:rPr lang="ru-RU" sz="900" dirty="0" smtClean="0">
                          <a:effectLst/>
                        </a:rPr>
                        <a:t>доставке, Доставка </a:t>
                      </a:r>
                      <a:r>
                        <a:rPr lang="ru-RU" sz="900" dirty="0">
                          <a:effectLst/>
                        </a:rPr>
                        <a:t>полностью изготовителем</a:t>
                      </a:r>
                      <a:endParaRPr lang="ru-RU" sz="900" dirty="0">
                        <a:effectLst/>
                        <a:latin typeface="Calibri"/>
                        <a:ea typeface="Calibri"/>
                        <a:cs typeface="Times New Roman"/>
                      </a:endParaRPr>
                    </a:p>
                  </a:txBody>
                  <a:tcPr marL="0" marR="0" marT="0" marB="0" anchor="ctr"/>
                </a:tc>
              </a:tr>
              <a:tr h="218119">
                <a:tc>
                  <a:txBody>
                    <a:bodyPr/>
                    <a:lstStyle/>
                    <a:p>
                      <a:pPr algn="just">
                        <a:lnSpc>
                          <a:spcPct val="115000"/>
                        </a:lnSpc>
                        <a:spcAft>
                          <a:spcPts val="0"/>
                        </a:spcAft>
                      </a:pPr>
                      <a:r>
                        <a:rPr lang="ru-RU" sz="900">
                          <a:effectLst/>
                        </a:rPr>
                        <a:t>Монтаж, наладка, регулировка оборудования</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Выполнение без участия </a:t>
                      </a:r>
                      <a:r>
                        <a:rPr lang="ru-RU" sz="900" dirty="0" smtClean="0">
                          <a:effectLst/>
                        </a:rPr>
                        <a:t>изготовителя, Выполнение </a:t>
                      </a:r>
                      <a:r>
                        <a:rPr lang="ru-RU" sz="900" dirty="0">
                          <a:effectLst/>
                        </a:rPr>
                        <a:t>изготовителем монтажа и авторского надзора</a:t>
                      </a:r>
                      <a:br>
                        <a:rPr lang="ru-RU" sz="900" dirty="0">
                          <a:effectLst/>
                        </a:rPr>
                      </a:br>
                      <a:r>
                        <a:rPr lang="ru-RU" sz="900" dirty="0">
                          <a:effectLst/>
                        </a:rPr>
                        <a:t>Выполнение всех работ </a:t>
                      </a:r>
                      <a:r>
                        <a:rPr lang="ru-RU" sz="900" dirty="0" smtClean="0">
                          <a:effectLst/>
                        </a:rPr>
                        <a:t>изготовителем, Выполнение </a:t>
                      </a:r>
                      <a:r>
                        <a:rPr lang="ru-RU" sz="900" dirty="0">
                          <a:effectLst/>
                        </a:rPr>
                        <a:t>всех работ филиалами изготовителя</a:t>
                      </a:r>
                      <a:endParaRPr lang="ru-RU" sz="900" dirty="0">
                        <a:effectLst/>
                        <a:latin typeface="Calibri"/>
                        <a:ea typeface="Calibri"/>
                        <a:cs typeface="Times New Roman"/>
                      </a:endParaRPr>
                    </a:p>
                  </a:txBody>
                  <a:tcPr marL="0" marR="0" marT="0" marB="0" anchor="ctr"/>
                </a:tc>
              </a:tr>
              <a:tr h="109059">
                <a:tc>
                  <a:txBody>
                    <a:bodyPr/>
                    <a:lstStyle/>
                    <a:p>
                      <a:pPr algn="just">
                        <a:lnSpc>
                          <a:spcPct val="115000"/>
                        </a:lnSpc>
                        <a:spcAft>
                          <a:spcPts val="0"/>
                        </a:spcAft>
                      </a:pPr>
                      <a:r>
                        <a:rPr lang="ru-RU" sz="900">
                          <a:effectLst/>
                        </a:rPr>
                        <a:t>Обеспечение комплектующими</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Поставка только отдельного изделия</a:t>
                      </a:r>
                      <a:br>
                        <a:rPr lang="ru-RU" sz="900" dirty="0">
                          <a:effectLst/>
                        </a:rPr>
                      </a:br>
                      <a:r>
                        <a:rPr lang="ru-RU" sz="900" dirty="0">
                          <a:effectLst/>
                        </a:rPr>
                        <a:t>Поставка части комплектующих</a:t>
                      </a:r>
                      <a:endParaRPr lang="ru-RU" sz="900" dirty="0">
                        <a:effectLst/>
                        <a:latin typeface="Calibri"/>
                        <a:ea typeface="Calibri"/>
                        <a:cs typeface="Times New Roman"/>
                      </a:endParaRPr>
                    </a:p>
                  </a:txBody>
                  <a:tcPr marL="0" marR="0" marT="0" marB="0" anchor="ctr"/>
                </a:tc>
              </a:tr>
              <a:tr h="272648">
                <a:tc>
                  <a:txBody>
                    <a:bodyPr/>
                    <a:lstStyle/>
                    <a:p>
                      <a:pPr algn="just">
                        <a:lnSpc>
                          <a:spcPct val="115000"/>
                        </a:lnSpc>
                        <a:spcAft>
                          <a:spcPts val="0"/>
                        </a:spcAft>
                      </a:pPr>
                      <a:r>
                        <a:rPr lang="ru-RU" sz="900">
                          <a:effectLst/>
                        </a:rPr>
                        <a:t>Модернизация объекта лизинга у пользователя</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Изготовителем по заказу пользователя с согласия </a:t>
                      </a:r>
                      <a:r>
                        <a:rPr lang="ru-RU" sz="900" dirty="0" smtClean="0">
                          <a:effectLst/>
                        </a:rPr>
                        <a:t>собственника, Лизинговой </a:t>
                      </a:r>
                      <a:r>
                        <a:rPr lang="ru-RU" sz="900" dirty="0">
                          <a:effectLst/>
                        </a:rPr>
                        <a:t>компанией по заявке пользователя</a:t>
                      </a:r>
                      <a:br>
                        <a:rPr lang="ru-RU" sz="900" dirty="0">
                          <a:effectLst/>
                        </a:rPr>
                      </a:br>
                      <a:r>
                        <a:rPr lang="ru-RU" sz="900" dirty="0">
                          <a:effectLst/>
                        </a:rPr>
                        <a:t>Пользователем с помощью изготовителя и с разрешения собственника</a:t>
                      </a:r>
                      <a:endParaRPr lang="ru-RU" sz="900" dirty="0">
                        <a:effectLst/>
                        <a:latin typeface="Calibri"/>
                        <a:ea typeface="Calibri"/>
                        <a:cs typeface="Times New Roman"/>
                      </a:endParaRPr>
                    </a:p>
                  </a:txBody>
                  <a:tcPr marL="0" marR="0" marT="0" marB="0" anchor="ctr"/>
                </a:tc>
              </a:tr>
              <a:tr h="927004">
                <a:tc>
                  <a:txBody>
                    <a:bodyPr/>
                    <a:lstStyle/>
                    <a:p>
                      <a:pPr algn="just">
                        <a:lnSpc>
                          <a:spcPct val="115000"/>
                        </a:lnSpc>
                        <a:spcAft>
                          <a:spcPts val="0"/>
                        </a:spcAft>
                      </a:pPr>
                      <a:r>
                        <a:rPr lang="ru-RU" sz="900">
                          <a:effectLst/>
                        </a:rPr>
                        <a:t>Техническое обслуживание и эксплуатационный контроль</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Поставка всего необходимого набора </a:t>
                      </a:r>
                      <a:r>
                        <a:rPr lang="ru-RU" sz="900" dirty="0" smtClean="0">
                          <a:effectLst/>
                        </a:rPr>
                        <a:t>комплектующих, Обеспечение </a:t>
                      </a:r>
                      <a:r>
                        <a:rPr lang="ru-RU" sz="900" dirty="0">
                          <a:effectLst/>
                        </a:rPr>
                        <a:t>работоспособности всего объекта</a:t>
                      </a:r>
                      <a:br>
                        <a:rPr lang="ru-RU" sz="900" dirty="0">
                          <a:effectLst/>
                        </a:rPr>
                      </a:br>
                      <a:r>
                        <a:rPr lang="ru-RU" sz="900" dirty="0">
                          <a:effectLst/>
                        </a:rPr>
                        <a:t>Выполнение всех работ пользователем за свой счет </a:t>
                      </a:r>
                      <a:r>
                        <a:rPr lang="ru-RU" sz="900" dirty="0" smtClean="0">
                          <a:effectLst/>
                        </a:rPr>
                        <a:t>(п. </a:t>
                      </a:r>
                      <a:r>
                        <a:rPr lang="ru-RU" sz="900" dirty="0">
                          <a:effectLst/>
                        </a:rPr>
                        <a:t>3 ст. 12 Федерального закона от 29 октября 1998 г. № 164-ФЗ «О финансовой аренде (лизинге)» (далее — Федеральный закон № 164-ФЗ)), если нет иного в договоре</a:t>
                      </a:r>
                      <a:br>
                        <a:rPr lang="ru-RU" sz="900" dirty="0">
                          <a:effectLst/>
                        </a:rPr>
                      </a:br>
                      <a:r>
                        <a:rPr lang="ru-RU" sz="900" dirty="0">
                          <a:effectLst/>
                        </a:rPr>
                        <a:t>Выполнение всех работ изготовителем в течение гарантийного </a:t>
                      </a:r>
                      <a:r>
                        <a:rPr lang="ru-RU" sz="900" dirty="0" smtClean="0">
                          <a:effectLst/>
                        </a:rPr>
                        <a:t>срока, Выполнение </a:t>
                      </a:r>
                      <a:r>
                        <a:rPr lang="ru-RU" sz="900" dirty="0">
                          <a:effectLst/>
                        </a:rPr>
                        <a:t>работ изготовителем по договорам с </a:t>
                      </a:r>
                      <a:r>
                        <a:rPr lang="ru-RU" sz="900" dirty="0" smtClean="0">
                          <a:effectLst/>
                        </a:rPr>
                        <a:t>пользователем, Выполнение </a:t>
                      </a:r>
                      <a:r>
                        <a:rPr lang="ru-RU" sz="900" dirty="0">
                          <a:effectLst/>
                        </a:rPr>
                        <a:t>всех работ изготовителем в течение всего срока службы объекта по договору с пользователем</a:t>
                      </a:r>
                      <a:br>
                        <a:rPr lang="ru-RU" sz="900" dirty="0">
                          <a:effectLst/>
                        </a:rPr>
                      </a:br>
                      <a:r>
                        <a:rPr lang="ru-RU" sz="900" dirty="0">
                          <a:effectLst/>
                        </a:rPr>
                        <a:t>Выполнение работ специализированными независимыми организациями за счет средств лизингополучателя</a:t>
                      </a:r>
                      <a:br>
                        <a:rPr lang="ru-RU" sz="900" dirty="0">
                          <a:effectLst/>
                        </a:rPr>
                      </a:br>
                      <a:r>
                        <a:rPr lang="ru-RU" sz="900" dirty="0">
                          <a:effectLst/>
                        </a:rPr>
                        <a:t>Оказание услуг лизингодателем, если предусмотрено </a:t>
                      </a:r>
                      <a:r>
                        <a:rPr lang="ru-RU" sz="900" dirty="0" smtClean="0">
                          <a:effectLst/>
                        </a:rPr>
                        <a:t>договором, Осуществляет </a:t>
                      </a:r>
                      <a:r>
                        <a:rPr lang="ru-RU" sz="900" dirty="0">
                          <a:effectLst/>
                        </a:rPr>
                        <a:t>пользователь, если нет иного в договоре</a:t>
                      </a:r>
                      <a:endParaRPr lang="ru-RU" sz="900" dirty="0">
                        <a:effectLst/>
                        <a:latin typeface="Calibri"/>
                        <a:ea typeface="Calibri"/>
                        <a:cs typeface="Times New Roman"/>
                      </a:endParaRPr>
                    </a:p>
                  </a:txBody>
                  <a:tcPr marL="0" marR="0" marT="0" marB="0" anchor="ctr"/>
                </a:tc>
              </a:tr>
              <a:tr h="599826">
                <a:tc>
                  <a:txBody>
                    <a:bodyPr/>
                    <a:lstStyle/>
                    <a:p>
                      <a:pPr algn="just">
                        <a:lnSpc>
                          <a:spcPct val="115000"/>
                        </a:lnSpc>
                        <a:spcAft>
                          <a:spcPts val="0"/>
                        </a:spcAft>
                      </a:pPr>
                      <a:r>
                        <a:rPr lang="ru-RU" sz="900" dirty="0">
                          <a:effectLst/>
                        </a:rPr>
                        <a:t>Ремонт предмета лизинга: текущий, средний, капитальный</a:t>
                      </a:r>
                      <a:endParaRPr lang="ru-RU" sz="900" dirty="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Выполняет изготовитель в течение гарантийного срока </a:t>
                      </a:r>
                      <a:r>
                        <a:rPr lang="ru-RU" sz="900" dirty="0" smtClean="0">
                          <a:effectLst/>
                        </a:rPr>
                        <a:t>службы, За </a:t>
                      </a:r>
                      <a:r>
                        <a:rPr lang="ru-RU" sz="900" dirty="0">
                          <a:effectLst/>
                        </a:rPr>
                        <a:t>пределами гарантийного периода выполняет:</a:t>
                      </a:r>
                      <a:br>
                        <a:rPr lang="ru-RU" sz="900" dirty="0">
                          <a:effectLst/>
                        </a:rPr>
                      </a:br>
                      <a:r>
                        <a:rPr lang="ru-RU" sz="900" dirty="0">
                          <a:effectLst/>
                        </a:rPr>
                        <a:t>а) изготовитель по договорам с пользователем</a:t>
                      </a:r>
                      <a:r>
                        <a:rPr lang="ru-RU" sz="900" dirty="0" smtClean="0">
                          <a:effectLst/>
                        </a:rPr>
                        <a:t>; б</a:t>
                      </a:r>
                      <a:r>
                        <a:rPr lang="ru-RU" sz="900" dirty="0">
                          <a:effectLst/>
                        </a:rPr>
                        <a:t>) лизингодатель, если предусмотрено договором лизинга</a:t>
                      </a:r>
                      <a:br>
                        <a:rPr lang="ru-RU" sz="900" dirty="0">
                          <a:effectLst/>
                        </a:rPr>
                      </a:br>
                      <a:r>
                        <a:rPr lang="ru-RU" sz="900" dirty="0">
                          <a:effectLst/>
                        </a:rPr>
                        <a:t>Проводит изготовитель в течение всего срока службы по </a:t>
                      </a:r>
                      <a:r>
                        <a:rPr lang="ru-RU" sz="900" dirty="0" smtClean="0">
                          <a:effectLst/>
                        </a:rPr>
                        <a:t>договору, Выполняют </a:t>
                      </a:r>
                      <a:r>
                        <a:rPr lang="ru-RU" sz="900" dirty="0">
                          <a:effectLst/>
                        </a:rPr>
                        <a:t>специализированные ремонтные мастерские, входящие в систему лизинга, по </a:t>
                      </a:r>
                      <a:r>
                        <a:rPr lang="ru-RU" sz="900" dirty="0" smtClean="0">
                          <a:effectLst/>
                        </a:rPr>
                        <a:t>договору, Проводит </a:t>
                      </a:r>
                      <a:r>
                        <a:rPr lang="ru-RU" sz="900" dirty="0">
                          <a:effectLst/>
                        </a:rPr>
                        <a:t>лизингодатель в течение всего срока, если предусмотрено договором</a:t>
                      </a:r>
                      <a:endParaRPr lang="ru-RU" sz="900" dirty="0">
                        <a:effectLst/>
                        <a:latin typeface="Calibri"/>
                        <a:ea typeface="Calibri"/>
                        <a:cs typeface="Times New Roman"/>
                      </a:endParaRPr>
                    </a:p>
                  </a:txBody>
                  <a:tcPr marL="0" marR="0" marT="0" marB="0" anchor="ctr"/>
                </a:tc>
              </a:tr>
              <a:tr h="327178">
                <a:tc>
                  <a:txBody>
                    <a:bodyPr/>
                    <a:lstStyle/>
                    <a:p>
                      <a:pPr algn="just">
                        <a:lnSpc>
                          <a:spcPct val="115000"/>
                        </a:lnSpc>
                        <a:spcAft>
                          <a:spcPts val="0"/>
                        </a:spcAft>
                      </a:pPr>
                      <a:r>
                        <a:rPr lang="ru-RU" sz="900">
                          <a:effectLst/>
                        </a:rPr>
                        <a:t>Модернизация объекта у пользователя</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Осуществляется потребителем (пользователем) при консультировании изготовителем по согласованию с лизингодателем</a:t>
                      </a:r>
                      <a:br>
                        <a:rPr lang="ru-RU" sz="900" dirty="0">
                          <a:effectLst/>
                        </a:rPr>
                      </a:br>
                      <a:r>
                        <a:rPr lang="ru-RU" sz="900" dirty="0">
                          <a:effectLst/>
                        </a:rPr>
                        <a:t>По запросу пользователя выполняет </a:t>
                      </a:r>
                      <a:r>
                        <a:rPr lang="ru-RU" sz="900" dirty="0" smtClean="0">
                          <a:effectLst/>
                        </a:rPr>
                        <a:t>изготовитель, Осуществляет </a:t>
                      </a:r>
                      <a:r>
                        <a:rPr lang="ru-RU" sz="900" dirty="0">
                          <a:effectLst/>
                        </a:rPr>
                        <a:t>лизинговая компания, если предусмотрено договором лизинга</a:t>
                      </a:r>
                      <a:endParaRPr lang="ru-RU" sz="900" dirty="0">
                        <a:effectLst/>
                        <a:latin typeface="Calibri"/>
                        <a:ea typeface="Calibri"/>
                        <a:cs typeface="Times New Roman"/>
                      </a:endParaRPr>
                    </a:p>
                  </a:txBody>
                  <a:tcPr marL="0" marR="0" marT="0" marB="0" anchor="ctr"/>
                </a:tc>
              </a:tr>
              <a:tr h="436237">
                <a:tc>
                  <a:txBody>
                    <a:bodyPr/>
                    <a:lstStyle/>
                    <a:p>
                      <a:pPr algn="just">
                        <a:lnSpc>
                          <a:spcPct val="115000"/>
                        </a:lnSpc>
                        <a:spcAft>
                          <a:spcPts val="0"/>
                        </a:spcAft>
                      </a:pPr>
                      <a:r>
                        <a:rPr lang="ru-RU" sz="900">
                          <a:effectLst/>
                        </a:rPr>
                        <a:t>Утилизация остатков отслужившего свой срок объекта</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Утилизация не предусмотрена </a:t>
                      </a:r>
                      <a:r>
                        <a:rPr lang="ru-RU" sz="900" dirty="0" smtClean="0">
                          <a:effectLst/>
                        </a:rPr>
                        <a:t>договором, Повторное </a:t>
                      </a:r>
                      <a:r>
                        <a:rPr lang="ru-RU" sz="900" dirty="0">
                          <a:effectLst/>
                        </a:rPr>
                        <a:t>использование отдельных узлов и деталей потребителем</a:t>
                      </a:r>
                      <a:br>
                        <a:rPr lang="ru-RU" sz="900" dirty="0">
                          <a:effectLst/>
                        </a:rPr>
                      </a:br>
                      <a:r>
                        <a:rPr lang="ru-RU" sz="900" dirty="0">
                          <a:effectLst/>
                        </a:rPr>
                        <a:t>Утилизация отдельных узлов и деталей </a:t>
                      </a:r>
                      <a:r>
                        <a:rPr lang="ru-RU" sz="900" dirty="0" smtClean="0">
                          <a:effectLst/>
                        </a:rPr>
                        <a:t>изготовителем, Полная </a:t>
                      </a:r>
                      <a:r>
                        <a:rPr lang="ru-RU" sz="900" dirty="0">
                          <a:effectLst/>
                        </a:rPr>
                        <a:t>обязательная утилизация изготовителем</a:t>
                      </a:r>
                      <a:br>
                        <a:rPr lang="ru-RU" sz="900" dirty="0">
                          <a:effectLst/>
                        </a:rPr>
                      </a:br>
                      <a:r>
                        <a:rPr lang="ru-RU" sz="900" dirty="0">
                          <a:effectLst/>
                        </a:rPr>
                        <a:t>Утилизация отдельных узлов и деталей лизинговой </a:t>
                      </a:r>
                      <a:r>
                        <a:rPr lang="ru-RU" sz="900" dirty="0" smtClean="0">
                          <a:effectLst/>
                        </a:rPr>
                        <a:t>компании, Утилизация </a:t>
                      </a:r>
                      <a:r>
                        <a:rPr lang="ru-RU" sz="900" dirty="0">
                          <a:effectLst/>
                        </a:rPr>
                        <a:t>пользователем по договору</a:t>
                      </a:r>
                      <a:endParaRPr lang="ru-RU" sz="900" dirty="0">
                        <a:effectLst/>
                        <a:latin typeface="Calibri"/>
                        <a:ea typeface="Calibri"/>
                        <a:cs typeface="Times New Roman"/>
                      </a:endParaRPr>
                    </a:p>
                  </a:txBody>
                  <a:tcPr marL="0" marR="0" marT="0" marB="0" anchor="ctr"/>
                </a:tc>
              </a:tr>
              <a:tr h="109059">
                <a:tc>
                  <a:txBody>
                    <a:bodyPr/>
                    <a:lstStyle/>
                    <a:p>
                      <a:pPr algn="just">
                        <a:lnSpc>
                          <a:spcPct val="115000"/>
                        </a:lnSpc>
                        <a:spcAft>
                          <a:spcPts val="0"/>
                        </a:spcAft>
                      </a:pPr>
                      <a:r>
                        <a:rPr lang="ru-RU" sz="900">
                          <a:effectLst/>
                        </a:rPr>
                        <a:t>Подготовительные работы</a:t>
                      </a:r>
                      <a:endParaRPr lang="ru-RU" sz="90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Подготовка производственных площадей и коммуникаций, услуги по установке предмета лизинга</a:t>
                      </a:r>
                      <a:endParaRPr lang="ru-RU" sz="900" dirty="0">
                        <a:effectLst/>
                        <a:latin typeface="Calibri"/>
                        <a:ea typeface="Calibri"/>
                        <a:cs typeface="Times New Roman"/>
                      </a:endParaRPr>
                    </a:p>
                  </a:txBody>
                  <a:tcPr marL="0" marR="0" marT="0" marB="0" anchor="ctr"/>
                </a:tc>
              </a:tr>
              <a:tr h="272648">
                <a:tc>
                  <a:txBody>
                    <a:bodyPr/>
                    <a:lstStyle/>
                    <a:p>
                      <a:pPr algn="just">
                        <a:lnSpc>
                          <a:spcPct val="115000"/>
                        </a:lnSpc>
                        <a:spcAft>
                          <a:spcPts val="0"/>
                        </a:spcAft>
                      </a:pPr>
                      <a:r>
                        <a:rPr lang="ru-RU" sz="900" dirty="0">
                          <a:effectLst/>
                        </a:rPr>
                        <a:t>Другие работы и услуги</a:t>
                      </a:r>
                      <a:endParaRPr lang="ru-RU" sz="900" dirty="0">
                        <a:effectLst/>
                        <a:latin typeface="Calibri"/>
                        <a:ea typeface="Calibri"/>
                        <a:cs typeface="Times New Roman"/>
                      </a:endParaRPr>
                    </a:p>
                  </a:txBody>
                  <a:tcPr marL="0" marR="0" marT="0" marB="0" anchor="ctr"/>
                </a:tc>
                <a:tc>
                  <a:txBody>
                    <a:bodyPr/>
                    <a:lstStyle/>
                    <a:p>
                      <a:pPr algn="l">
                        <a:lnSpc>
                          <a:spcPct val="115000"/>
                        </a:lnSpc>
                        <a:spcAft>
                          <a:spcPts val="0"/>
                        </a:spcAft>
                      </a:pPr>
                      <a:r>
                        <a:rPr lang="ru-RU" sz="900" dirty="0">
                          <a:effectLst/>
                        </a:rPr>
                        <a:t>Комплекс работ, без оказания которых невозможно использовать предмет лизинга</a:t>
                      </a:r>
                      <a:br>
                        <a:rPr lang="ru-RU" sz="900" dirty="0">
                          <a:effectLst/>
                        </a:rPr>
                      </a:br>
                      <a:r>
                        <a:rPr lang="ru-RU" sz="900" dirty="0">
                          <a:effectLst/>
                        </a:rPr>
                        <a:t>Перечень, объем и стоимость дополнительных услуг должны быть указаны в договоре лизинга (ст. 7 Федерального закона № 164-ФЗ)</a:t>
                      </a:r>
                      <a:endParaRPr lang="ru-RU" sz="900" dirty="0">
                        <a:effectLst/>
                        <a:latin typeface="Calibri"/>
                        <a:ea typeface="Calibri"/>
                        <a:cs typeface="Times New Roman"/>
                      </a:endParaRPr>
                    </a:p>
                  </a:txBody>
                  <a:tcPr marL="0" marR="0" marT="0" marB="0" anchor="ctr"/>
                </a:tc>
              </a:tr>
            </a:tbl>
          </a:graphicData>
        </a:graphic>
      </p:graphicFrame>
      <p:sp>
        <p:nvSpPr>
          <p:cNvPr id="3" name="Заголовок 2"/>
          <p:cNvSpPr>
            <a:spLocks noGrp="1"/>
          </p:cNvSpPr>
          <p:nvPr>
            <p:ph type="title"/>
          </p:nvPr>
        </p:nvSpPr>
        <p:spPr>
          <a:xfrm>
            <a:off x="0" y="0"/>
            <a:ext cx="9144000" cy="332656"/>
          </a:xfrm>
        </p:spPr>
        <p:txBody>
          <a:bodyPr>
            <a:normAutofit fontScale="90000"/>
          </a:bodyPr>
          <a:lstStyle/>
          <a:p>
            <a:r>
              <a:rPr lang="ru-RU" sz="900" dirty="0">
                <a:effectLst/>
              </a:rPr>
              <a:t>Таблица 3.Возможный состав дополнительных сервисных услуг, оказываемых пользователю на различных этапах жизненного цикла объекта лизинга</a:t>
            </a:r>
            <a:r>
              <a:rPr lang="ru-RU" sz="1050" dirty="0">
                <a:effectLst/>
              </a:rPr>
              <a:t/>
            </a:r>
            <a:br>
              <a:rPr lang="ru-RU" sz="1050" dirty="0">
                <a:effectLst/>
              </a:rPr>
            </a:br>
            <a:endParaRPr lang="ru-RU" sz="1050" dirty="0"/>
          </a:p>
        </p:txBody>
      </p:sp>
    </p:spTree>
    <p:extLst>
      <p:ext uri="{BB962C8B-B14F-4D97-AF65-F5344CB8AC3E}">
        <p14:creationId xmlns:p14="http://schemas.microsoft.com/office/powerpoint/2010/main" val="1936704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5085184"/>
            <a:ext cx="8229600" cy="1143000"/>
          </a:xfrm>
        </p:spPr>
        <p:txBody>
          <a:bodyPr>
            <a:normAutofit fontScale="90000"/>
          </a:bodyPr>
          <a:lstStyle/>
          <a:p>
            <a:r>
              <a:rPr lang="ru-RU" dirty="0">
                <a:effectLst/>
              </a:rPr>
              <a:t>Схема 12</a:t>
            </a:r>
            <a:r>
              <a:rPr lang="ru-RU" i="1" dirty="0">
                <a:effectLst/>
              </a:rPr>
              <a:t>. </a:t>
            </a:r>
            <a:r>
              <a:rPr lang="ru-RU" dirty="0">
                <a:effectLst/>
              </a:rPr>
              <a:t>Взаимосвязи прямого импортного </a:t>
            </a:r>
            <a:r>
              <a:rPr lang="ru-RU" dirty="0" smtClean="0">
                <a:effectLst/>
              </a:rPr>
              <a:t>лизинга</a:t>
            </a:r>
            <a:endParaRPr lang="ru-RU"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935" y="980728"/>
            <a:ext cx="8389521" cy="349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629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5373216"/>
            <a:ext cx="8229600" cy="1143000"/>
          </a:xfrm>
        </p:spPr>
        <p:txBody>
          <a:bodyPr>
            <a:normAutofit fontScale="90000"/>
          </a:bodyPr>
          <a:lstStyle/>
          <a:p>
            <a:r>
              <a:rPr lang="ru-RU" dirty="0">
                <a:effectLst/>
              </a:rPr>
              <a:t>Схема 13.Прямой финансовый экспортный лизинг автомобилей </a:t>
            </a: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548680"/>
            <a:ext cx="6578266" cy="440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731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5157192"/>
            <a:ext cx="8229600" cy="1143000"/>
          </a:xfrm>
        </p:spPr>
        <p:txBody>
          <a:bodyPr>
            <a:normAutofit fontScale="90000"/>
          </a:bodyPr>
          <a:lstStyle/>
          <a:p>
            <a:r>
              <a:rPr lang="ru-RU" dirty="0">
                <a:effectLst/>
              </a:rPr>
              <a:t>Схема 14.Упрощенная модель транзитного международного лизинга </a:t>
            </a:r>
            <a:br>
              <a:rPr lang="ru-RU" dirty="0">
                <a:effectLst/>
              </a:rPr>
            </a:br>
            <a:endParaRPr lang="ru-RU"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0091" y="548680"/>
            <a:ext cx="8472389" cy="375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101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85000" lnSpcReduction="10000"/>
          </a:bodyPr>
          <a:lstStyle/>
          <a:p>
            <a:pPr lvl="0"/>
            <a:r>
              <a:rPr lang="ru-RU" dirty="0" smtClean="0"/>
              <a:t>он</a:t>
            </a:r>
            <a:r>
              <a:rPr lang="ru-RU" b="1" dirty="0"/>
              <a:t> </a:t>
            </a:r>
            <a:r>
              <a:rPr lang="ru-RU" dirty="0"/>
              <a:t>получает доступ к местным финансовым источникам страны арендатора;</a:t>
            </a:r>
          </a:p>
          <a:p>
            <a:pPr lvl="0"/>
            <a:r>
              <a:rPr lang="ru-RU" dirty="0"/>
              <a:t>уменьшается риск, связанный с обменом валюты;</a:t>
            </a:r>
          </a:p>
          <a:p>
            <a:pPr lvl="0"/>
            <a:r>
              <a:rPr lang="ru-RU" dirty="0"/>
              <a:t>расширяется номенклатура сдаваемых в лизинг технических средств;</a:t>
            </a:r>
          </a:p>
          <a:p>
            <a:pPr lvl="0"/>
            <a:r>
              <a:rPr lang="ru-RU" dirty="0"/>
              <a:t>снижаются налоговые барьеры на перевод лизинговых платежей за границу;</a:t>
            </a:r>
          </a:p>
          <a:p>
            <a:pPr lvl="0"/>
            <a:r>
              <a:rPr lang="ru-RU" dirty="0"/>
              <a:t>снимаются ограничения на деятельность иностранных партнеров-лизингодателей;</a:t>
            </a:r>
          </a:p>
          <a:p>
            <a:pPr lvl="0"/>
            <a:r>
              <a:rPr lang="ru-RU" dirty="0"/>
              <a:t>упрощается процедура регистрации имущества на имя иностранных владельцев;</a:t>
            </a:r>
          </a:p>
          <a:p>
            <a:pPr lvl="0"/>
            <a:r>
              <a:rPr lang="ru-RU" dirty="0"/>
              <a:t>расширяются иностранные рынки сбыта производимой продукции.</a:t>
            </a:r>
          </a:p>
          <a:p>
            <a:endParaRPr lang="ru-RU" dirty="0"/>
          </a:p>
        </p:txBody>
      </p:sp>
      <p:sp>
        <p:nvSpPr>
          <p:cNvPr id="3" name="Заголовок 2"/>
          <p:cNvSpPr>
            <a:spLocks noGrp="1"/>
          </p:cNvSpPr>
          <p:nvPr>
            <p:ph type="title"/>
          </p:nvPr>
        </p:nvSpPr>
        <p:spPr/>
        <p:txBody>
          <a:bodyPr>
            <a:normAutofit fontScale="90000"/>
          </a:bodyPr>
          <a:lstStyle/>
          <a:p>
            <a:r>
              <a:rPr lang="ru-RU" sz="2800" dirty="0"/>
              <a:t>Инвестирование в транзитный лизинг в сравнении с прямыми сделками имеет для арендодателя следующие преимущества:</a:t>
            </a:r>
            <a:br>
              <a:rPr lang="ru-RU" sz="2800" dirty="0"/>
            </a:br>
            <a:endParaRPr lang="ru-RU" sz="2800" dirty="0"/>
          </a:p>
        </p:txBody>
      </p:sp>
    </p:spTree>
    <p:extLst>
      <p:ext uri="{BB962C8B-B14F-4D97-AF65-F5344CB8AC3E}">
        <p14:creationId xmlns:p14="http://schemas.microsoft.com/office/powerpoint/2010/main" val="22491213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933056"/>
            <a:ext cx="8229600" cy="2074235"/>
          </a:xfrm>
        </p:spPr>
        <p:txBody>
          <a:bodyPr/>
          <a:lstStyle/>
          <a:p>
            <a:r>
              <a:rPr lang="ru-RU" dirty="0" smtClean="0"/>
              <a:t>Фиктивный,</a:t>
            </a:r>
          </a:p>
          <a:p>
            <a:r>
              <a:rPr lang="ru-RU" dirty="0" smtClean="0"/>
              <a:t>действительный.</a:t>
            </a:r>
            <a:endParaRPr lang="ru-RU" dirty="0"/>
          </a:p>
        </p:txBody>
      </p:sp>
      <p:sp>
        <p:nvSpPr>
          <p:cNvPr id="3" name="Заголовок 2"/>
          <p:cNvSpPr>
            <a:spLocks noGrp="1"/>
          </p:cNvSpPr>
          <p:nvPr>
            <p:ph type="title"/>
          </p:nvPr>
        </p:nvSpPr>
        <p:spPr>
          <a:xfrm>
            <a:off x="395536" y="1772816"/>
            <a:ext cx="8229600" cy="1143000"/>
          </a:xfrm>
        </p:spPr>
        <p:txBody>
          <a:bodyPr>
            <a:normAutofit fontScale="90000"/>
          </a:bodyPr>
          <a:lstStyle/>
          <a:p>
            <a:r>
              <a:rPr lang="ru-RU" dirty="0"/>
              <a:t>По признаку налоговых и амортизационных льгот </a:t>
            </a:r>
            <a:r>
              <a:rPr lang="ru-RU" dirty="0" smtClean="0"/>
              <a:t>лизинг подразделяется </a:t>
            </a:r>
            <a:r>
              <a:rPr lang="ru-RU" dirty="0"/>
              <a:t>на: </a:t>
            </a:r>
            <a:br>
              <a:rPr lang="ru-RU" dirty="0"/>
            </a:br>
            <a:endParaRPr lang="ru-RU" dirty="0"/>
          </a:p>
        </p:txBody>
      </p:sp>
    </p:spTree>
    <p:extLst>
      <p:ext uri="{BB962C8B-B14F-4D97-AF65-F5344CB8AC3E}">
        <p14:creationId xmlns:p14="http://schemas.microsoft.com/office/powerpoint/2010/main" val="2055656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67544" y="1916832"/>
            <a:ext cx="8229600" cy="1143000"/>
          </a:xfrm>
        </p:spPr>
        <p:txBody>
          <a:bodyPr>
            <a:normAutofit fontScale="90000"/>
          </a:bodyPr>
          <a:lstStyle/>
          <a:p>
            <a:r>
              <a:rPr lang="ru-RU" dirty="0"/>
              <a:t>Тема 3. Особенности аренды отдельных видов имущества и разновидности схем </a:t>
            </a:r>
            <a:r>
              <a:rPr lang="ru-RU" dirty="0" err="1"/>
              <a:t>арендно</a:t>
            </a:r>
            <a:r>
              <a:rPr lang="ru-RU" dirty="0"/>
              <a:t> - лизинговых операций.</a:t>
            </a:r>
            <a:br>
              <a:rPr lang="ru-RU" dirty="0"/>
            </a:br>
            <a:endParaRPr lang="ru-RU" dirty="0"/>
          </a:p>
        </p:txBody>
      </p:sp>
    </p:spTree>
    <p:extLst>
      <p:ext uri="{BB962C8B-B14F-4D97-AF65-F5344CB8AC3E}">
        <p14:creationId xmlns:p14="http://schemas.microsoft.com/office/powerpoint/2010/main" val="333961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err="1"/>
              <a:t>Сублизинг</a:t>
            </a:r>
            <a:r>
              <a:rPr lang="ru-RU" b="1" dirty="0"/>
              <a:t> </a:t>
            </a:r>
            <a:r>
              <a:rPr lang="ru-RU" dirty="0"/>
              <a:t>— вид поднайма</a:t>
            </a:r>
            <a:r>
              <a:rPr lang="ru-RU" b="1" dirty="0"/>
              <a:t> </a:t>
            </a:r>
            <a:r>
              <a:rPr lang="ru-RU" dirty="0"/>
              <a:t>предмета лизинга, при котором лизингополучатель по договору лизинга передает третьим лицам (лизингополучателям по договору </a:t>
            </a:r>
            <a:r>
              <a:rPr lang="ru-RU" dirty="0" err="1"/>
              <a:t>сублизинга</a:t>
            </a:r>
            <a:r>
              <a:rPr lang="ru-RU" dirty="0"/>
              <a:t>) во владение и в пользование за плату и на срок в соответствии с условиями договора </a:t>
            </a:r>
            <a:r>
              <a:rPr lang="ru-RU" dirty="0" err="1"/>
              <a:t>сублизинга</a:t>
            </a:r>
            <a:r>
              <a:rPr lang="ru-RU" dirty="0"/>
              <a:t> имущество, полученное ранее от лизингодателя по договору лизинга и составляющее предмет лизинга.</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767694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lvl="0"/>
            <a:r>
              <a:rPr lang="ru-RU" dirty="0" err="1"/>
              <a:t>С</a:t>
            </a:r>
            <a:r>
              <a:rPr lang="ru-RU" dirty="0" err="1" smtClean="0"/>
              <a:t>ублизинг</a:t>
            </a:r>
            <a:r>
              <a:rPr lang="ru-RU" dirty="0" smtClean="0"/>
              <a:t> </a:t>
            </a:r>
            <a:r>
              <a:rPr lang="ru-RU" dirty="0"/>
              <a:t>возможен только при осуществлении финансового и возвратного лизинга по основной лизинговой сделке;</a:t>
            </a:r>
          </a:p>
          <a:p>
            <a:pPr lvl="0"/>
            <a:r>
              <a:rPr lang="ru-RU" dirty="0"/>
              <a:t>третье лицо, получившее право пользования объектом лизинга при </a:t>
            </a:r>
            <a:r>
              <a:rPr lang="ru-RU" dirty="0" err="1"/>
              <a:t>сублизинге</a:t>
            </a:r>
            <a:r>
              <a:rPr lang="ru-RU" dirty="0"/>
              <a:t>, является вторичным лизингополучателем в основной лизинговой сделке, но с правом предъявления требований к продавцу оборудования (п. 1 ст. 7 Федерального закона № 164-ФЗ).</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2731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Логистические сетевые структуры могут создавать на обслуживаемой территории несколько распределительных центров, составлять договора со сторонними специализированными компаниями.</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542243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4797152"/>
            <a:ext cx="8229600" cy="1143000"/>
          </a:xfrm>
        </p:spPr>
        <p:txBody>
          <a:bodyPr>
            <a:normAutofit fontScale="90000"/>
          </a:bodyPr>
          <a:lstStyle/>
          <a:p>
            <a:r>
              <a:rPr lang="ru-RU" dirty="0">
                <a:effectLst/>
              </a:rPr>
              <a:t>Схема 15.Общая структура </a:t>
            </a:r>
            <a:r>
              <a:rPr lang="ru-RU" dirty="0" err="1">
                <a:effectLst/>
              </a:rPr>
              <a:t>сублизинга</a:t>
            </a:r>
            <a:r>
              <a:rPr lang="ru-RU" dirty="0">
                <a:effectLst/>
              </a:rPr>
              <a:t/>
            </a:r>
            <a:br>
              <a:rPr lang="ru-RU" dirty="0">
                <a:effectLst/>
              </a:rPr>
            </a:br>
            <a:endParaRPr lang="ru-RU"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277069" cy="390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139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5157192"/>
            <a:ext cx="8229600" cy="1143000"/>
          </a:xfrm>
        </p:spPr>
        <p:txBody>
          <a:bodyPr>
            <a:normAutofit fontScale="90000"/>
          </a:bodyPr>
          <a:lstStyle/>
          <a:p>
            <a:r>
              <a:rPr lang="ru-RU" dirty="0">
                <a:effectLst/>
              </a:rPr>
              <a:t>Схема 16.Вариант </a:t>
            </a:r>
            <a:r>
              <a:rPr lang="ru-RU" dirty="0" err="1">
                <a:effectLst/>
              </a:rPr>
              <a:t>сублизинговых</a:t>
            </a:r>
            <a:r>
              <a:rPr lang="ru-RU" dirty="0">
                <a:effectLst/>
              </a:rPr>
              <a:t> сделок для технического перевооружения зависимых или смежных предприятий </a:t>
            </a:r>
            <a:br>
              <a:rPr lang="ru-RU" dirty="0">
                <a:effectLst/>
              </a:rPr>
            </a:br>
            <a:endParaRPr lang="ru-RU"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04664"/>
            <a:ext cx="8891149" cy="299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366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395536" y="2132856"/>
            <a:ext cx="8229600" cy="1143000"/>
          </a:xfrm>
        </p:spPr>
        <p:txBody>
          <a:bodyPr>
            <a:normAutofit fontScale="90000"/>
          </a:bodyPr>
          <a:lstStyle/>
          <a:p>
            <a:pPr algn="ctr"/>
            <a:r>
              <a:rPr lang="ru-RU" dirty="0" smtClean="0">
                <a:effectLst/>
              </a:rPr>
              <a:t>Субаренда </a:t>
            </a:r>
            <a:r>
              <a:rPr lang="ru-RU" dirty="0">
                <a:effectLst/>
              </a:rPr>
              <a:t>и </a:t>
            </a:r>
            <a:r>
              <a:rPr lang="ru-RU" dirty="0" err="1">
                <a:effectLst/>
              </a:rPr>
              <a:t>сублизинг</a:t>
            </a:r>
            <a:r>
              <a:rPr lang="ru-RU" dirty="0">
                <a:effectLst/>
              </a:rPr>
              <a:t/>
            </a:r>
            <a:br>
              <a:rPr lang="ru-RU" dirty="0">
                <a:effectLst/>
              </a:rPr>
            </a:br>
            <a:endParaRPr lang="ru-RU" dirty="0"/>
          </a:p>
        </p:txBody>
      </p:sp>
    </p:spTree>
    <p:extLst>
      <p:ext uri="{BB962C8B-B14F-4D97-AF65-F5344CB8AC3E}">
        <p14:creationId xmlns:p14="http://schemas.microsoft.com/office/powerpoint/2010/main" val="10859371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dirty="0" smtClean="0"/>
              <a:t>• </a:t>
            </a:r>
            <a:r>
              <a:rPr lang="ru-RU" dirty="0"/>
              <a:t>арендатор имеет право сдавать имущество в субаренду только с письменного согласия арендодателя, оформляемого в виде специального пункта арендного договора;</a:t>
            </a:r>
          </a:p>
          <a:p>
            <a:r>
              <a:rPr lang="ru-RU" dirty="0"/>
              <a:t>• при субаренде, как и при аренде, собственником объекта субаренды всегда остается первый арендодатель;</a:t>
            </a:r>
          </a:p>
          <a:p>
            <a:r>
              <a:rPr lang="ru-RU" dirty="0"/>
              <a:t>• все обязательства арендатора перед арендодателем, включая платежи, сохраняются за арендатором, невзирая на письменное согласие арендодателя на субаренду, т.е. арендатор при невыполнении обязательств перед арендодателем не может ссылаться на невыполнение обязательств субарендатором;</a:t>
            </a:r>
          </a:p>
          <a:p>
            <a:r>
              <a:rPr lang="ru-RU" dirty="0"/>
              <a:t>• если иное не предусмотрено договором аренды, досрочное прекращение договора аренды влечет прекращение и договора субаренды.</a:t>
            </a:r>
          </a:p>
          <a:p>
            <a:endParaRPr lang="ru-RU" dirty="0"/>
          </a:p>
        </p:txBody>
      </p:sp>
      <p:sp>
        <p:nvSpPr>
          <p:cNvPr id="3" name="Заголовок 2"/>
          <p:cNvSpPr>
            <a:spLocks noGrp="1"/>
          </p:cNvSpPr>
          <p:nvPr>
            <p:ph type="title"/>
          </p:nvPr>
        </p:nvSpPr>
        <p:spPr/>
        <p:txBody>
          <a:bodyPr>
            <a:normAutofit fontScale="90000"/>
          </a:bodyPr>
          <a:lstStyle/>
          <a:p>
            <a:r>
              <a:rPr lang="ru-RU" dirty="0"/>
              <a:t>При субаренде действуют следующие правила:</a:t>
            </a:r>
            <a:br>
              <a:rPr lang="ru-RU" dirty="0"/>
            </a:br>
            <a:endParaRPr lang="ru-RU" dirty="0"/>
          </a:p>
        </p:txBody>
      </p:sp>
    </p:spTree>
    <p:extLst>
      <p:ext uri="{BB962C8B-B14F-4D97-AF65-F5344CB8AC3E}">
        <p14:creationId xmlns:p14="http://schemas.microsoft.com/office/powerpoint/2010/main" val="12811763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При договорах, предусматривающих право на </a:t>
            </a:r>
            <a:r>
              <a:rPr lang="ru-RU" dirty="0" err="1"/>
              <a:t>сублизинг</a:t>
            </a:r>
            <a:r>
              <a:rPr lang="ru-RU" dirty="0"/>
              <a:t>, действуют вышеперечисленные принципы отношений, однако все риски утраты или повреждения имущества переходят на лизингополучателя при выполнении арендодателем обязательств по поставке объекта в адрес лизингополучателя или </a:t>
            </a:r>
            <a:r>
              <a:rPr lang="ru-RU" dirty="0" err="1"/>
              <a:t>сублизингополучателя</a:t>
            </a:r>
            <a:r>
              <a:rPr lang="ru-RU" dirty="0"/>
              <a:t>. </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27829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err="1"/>
              <a:t>Субарендные</a:t>
            </a:r>
            <a:r>
              <a:rPr lang="ru-RU" dirty="0"/>
              <a:t> и </a:t>
            </a:r>
            <a:r>
              <a:rPr lang="ru-RU" dirty="0" err="1"/>
              <a:t>сублизинговые</a:t>
            </a:r>
            <a:r>
              <a:rPr lang="ru-RU" dirty="0"/>
              <a:t> компании также могут создаваться инвесторами в различных организационно-правовых формах и пользоваться услугами внешних инвесторов.</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22757568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467544" y="3284984"/>
            <a:ext cx="8229600" cy="1143000"/>
          </a:xfrm>
        </p:spPr>
        <p:txBody>
          <a:bodyPr>
            <a:normAutofit fontScale="90000"/>
          </a:bodyPr>
          <a:lstStyle/>
          <a:p>
            <a:r>
              <a:rPr lang="ru-RU" dirty="0"/>
              <a:t>Тема 4. Организационные формы управления лизингом.</a:t>
            </a:r>
            <a:br>
              <a:rPr lang="ru-RU" dirty="0"/>
            </a:br>
            <a:endParaRPr lang="ru-RU" dirty="0"/>
          </a:p>
        </p:txBody>
      </p:sp>
    </p:spTree>
    <p:extLst>
      <p:ext uri="{BB962C8B-B14F-4D97-AF65-F5344CB8AC3E}">
        <p14:creationId xmlns:p14="http://schemas.microsoft.com/office/powerpoint/2010/main" val="28074893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109728" indent="0">
              <a:buNone/>
            </a:pPr>
            <a:endParaRPr lang="ru-RU" sz="4000" dirty="0"/>
          </a:p>
          <a:p>
            <a:endParaRPr lang="ru-RU" sz="4000" dirty="0"/>
          </a:p>
        </p:txBody>
      </p:sp>
      <p:sp>
        <p:nvSpPr>
          <p:cNvPr id="3" name="Заголовок 2"/>
          <p:cNvSpPr>
            <a:spLocks noGrp="1"/>
          </p:cNvSpPr>
          <p:nvPr>
            <p:ph type="title"/>
          </p:nvPr>
        </p:nvSpPr>
        <p:spPr>
          <a:xfrm>
            <a:off x="467544" y="2204864"/>
            <a:ext cx="8229600" cy="1143000"/>
          </a:xfrm>
        </p:spPr>
        <p:txBody>
          <a:bodyPr>
            <a:noAutofit/>
          </a:bodyPr>
          <a:lstStyle/>
          <a:p>
            <a:r>
              <a:rPr lang="ru-RU" sz="4000" dirty="0" smtClean="0"/>
              <a:t>Основные </a:t>
            </a:r>
            <a:r>
              <a:rPr lang="ru-RU" sz="4000" dirty="0"/>
              <a:t>виды посредников, используемых арендными компаниями для заключения арендных договоров.</a:t>
            </a:r>
          </a:p>
        </p:txBody>
      </p:sp>
    </p:spTree>
    <p:extLst>
      <p:ext uri="{BB962C8B-B14F-4D97-AF65-F5344CB8AC3E}">
        <p14:creationId xmlns:p14="http://schemas.microsoft.com/office/powerpoint/2010/main" val="11756147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7500" lnSpcReduction="20000"/>
          </a:bodyPr>
          <a:lstStyle/>
          <a:p>
            <a:r>
              <a:rPr lang="ru-RU" dirty="0"/>
              <a:t>1. </a:t>
            </a:r>
            <a:r>
              <a:rPr lang="ru-RU" i="1" dirty="0"/>
              <a:t>Посредники-представители</a:t>
            </a:r>
            <a:r>
              <a:rPr lang="ru-RU" dirty="0"/>
              <a:t> (часто называемые брокерами) за вознаграждение ищут фирмы, заинтересованные в аренде или лизинге имущества, содействуют арендодателю в заключении арендного (лизингового) договора (соглашения). Они могут предоставлять достаточно широкий перечень других услуг.</a:t>
            </a:r>
          </a:p>
          <a:p>
            <a:r>
              <a:rPr lang="ru-RU" dirty="0"/>
              <a:t>Другие посредники-представители за вознаграждение находят поставщиков имущества, которое имеет спрос на арендном рынке или заказано лизингополучателем, извещают об этом арендодателя и содействуют ему в заключении контрактов купли-продажи. Те же или другие посредники-представители занимаются сбытом бывшего в аренде или лизинге имущества. Арендодатели привлекают посредников к поиску инвесторов, кредитных, страховых и иных организаций, участвующих в арендных операциях.</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4182980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70000" lnSpcReduction="20000"/>
          </a:bodyPr>
          <a:lstStyle/>
          <a:p>
            <a:r>
              <a:rPr lang="ru-RU" dirty="0"/>
              <a:t>2. </a:t>
            </a:r>
            <a:r>
              <a:rPr lang="ru-RU" i="1" dirty="0"/>
              <a:t>Посредники-поверенные</a:t>
            </a:r>
            <a:r>
              <a:rPr lang="ru-RU" dirty="0"/>
              <a:t> за вознаграждение ищут фирмы, заинтересованные в аренде или лизинге имущества, и, в пределах данных им арендодателем полномочий, заключают с арендатором арендный договор (соглашение) от имени и за счет арендодателя. Они также могут оказывать широкий диапазон других услуг.</a:t>
            </a:r>
          </a:p>
          <a:p>
            <a:r>
              <a:rPr lang="ru-RU" dirty="0"/>
              <a:t>Другие посредники-поверенные за вознаграждение находят поставщиков имущества, которое имеет спрос на арендном рынке или заказано лизингополучателем, и, в пределах данных им арендодателем полномочий, заключают с поставщиками контракты купли-продажи.</a:t>
            </a:r>
          </a:p>
          <a:p>
            <a:r>
              <a:rPr lang="ru-RU" dirty="0"/>
              <a:t>Специальным посредникам-поверенным может быть поручено заключение от имени и за счет арендодателя трехсторонних договоров финансовой аренды, а также многих других договоров с финансовыми и иными организациями.</a:t>
            </a:r>
          </a:p>
          <a:p>
            <a:r>
              <a:rPr lang="ru-RU" dirty="0"/>
              <a:t>Нередко поверенные защищают интересы арендодателей при рассмотрении претензий третьих лиц и защите интересов арендодателей в судах.</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76986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Применение логист систем требует от участников процесса устойчивых хозяйственных связей. Только у постоянных партнеров по бизнесу возникает необходимость использования прозрачных систем учета издержек. Появляется возможность разработки и применения согласованных технологий по переработке грузов и информации.</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6486781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a:t>3. </a:t>
            </a:r>
            <a:r>
              <a:rPr lang="ru-RU" i="1" dirty="0"/>
              <a:t>Посредники-дистрибьюторы</a:t>
            </a:r>
            <a:r>
              <a:rPr lang="ru-RU" dirty="0"/>
              <a:t> в основном привлекаются арендодателями для сбыта массовых видов объектов аренды после возврата последних арендатором. Они также используются для продукции, поставленной арендаторами в качестве арендной платы по компенсационным соглашениям.</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1645492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395536" y="1916832"/>
            <a:ext cx="8229600" cy="1143000"/>
          </a:xfrm>
        </p:spPr>
        <p:txBody>
          <a:bodyPr>
            <a:normAutofit fontScale="90000"/>
          </a:bodyPr>
          <a:lstStyle/>
          <a:p>
            <a:r>
              <a:rPr lang="ru-RU" dirty="0" smtClean="0"/>
              <a:t>Тема </a:t>
            </a:r>
            <a:r>
              <a:rPr lang="ru-RU" dirty="0"/>
              <a:t>5. Договор как правовая форма лизинговых сделок.</a:t>
            </a:r>
            <a:br>
              <a:rPr lang="ru-RU" dirty="0"/>
            </a:br>
            <a:endParaRPr lang="ru-RU" dirty="0"/>
          </a:p>
        </p:txBody>
      </p:sp>
    </p:spTree>
    <p:extLst>
      <p:ext uri="{BB962C8B-B14F-4D97-AF65-F5344CB8AC3E}">
        <p14:creationId xmlns:p14="http://schemas.microsoft.com/office/powerpoint/2010/main" val="1720117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20000"/>
          </a:bodyPr>
          <a:lstStyle/>
          <a:p>
            <a:r>
              <a:rPr lang="ru-RU" dirty="0"/>
              <a:t>исполнение </a:t>
            </a:r>
            <a:r>
              <a:rPr lang="ru-RU" dirty="0" smtClean="0"/>
              <a:t>лизингового </a:t>
            </a:r>
            <a:r>
              <a:rPr lang="ru-RU" dirty="0"/>
              <a:t>договора арендодателем начинается с приобретения им указанного арендатором объекта лизинга у выбранного им продавца по договору купли-продажи. При этом арендодатель обязан </a:t>
            </a:r>
            <a:r>
              <a:rPr lang="ru-RU" i="1" dirty="0"/>
              <a:t>уведомить продавца</a:t>
            </a:r>
            <a:r>
              <a:rPr lang="ru-RU" dirty="0"/>
              <a:t> о том, что имущество предназначено для передачи его в аренду определенному лицу (ст. 667 Гражданского Кодекса). Сообщение продавцу сведений о лице, которому передается в аренду объект лизинга, необходимо потому, что в силу закона к арендатору (лизингополучателю) переходят права требования по договору купли-продажи. </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085681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395536" y="2204864"/>
            <a:ext cx="8229600" cy="1143000"/>
          </a:xfrm>
        </p:spPr>
        <p:txBody>
          <a:bodyPr>
            <a:normAutofit fontScale="90000"/>
          </a:bodyPr>
          <a:lstStyle/>
          <a:p>
            <a:r>
              <a:rPr lang="ru-RU" dirty="0" smtClean="0"/>
              <a:t>Тема 6. Экономические основы лизинга. </a:t>
            </a:r>
            <a:endParaRPr lang="ru-RU" dirty="0"/>
          </a:p>
        </p:txBody>
      </p:sp>
    </p:spTree>
    <p:extLst>
      <p:ext uri="{BB962C8B-B14F-4D97-AF65-F5344CB8AC3E}">
        <p14:creationId xmlns:p14="http://schemas.microsoft.com/office/powerpoint/2010/main" val="3806023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62500" lnSpcReduction="20000"/>
          </a:bodyPr>
          <a:lstStyle/>
          <a:p>
            <a:r>
              <a:rPr lang="ru-RU" dirty="0"/>
              <a:t>ЛП = АО + ПК + КВ + ДУ + НДС,</a:t>
            </a:r>
          </a:p>
          <a:p>
            <a:r>
              <a:rPr lang="ru-RU" dirty="0"/>
              <a:t>где: ЛП - общая сумма лизинговых платежей;</a:t>
            </a:r>
          </a:p>
          <a:p>
            <a:r>
              <a:rPr lang="ru-RU" dirty="0"/>
              <a:t>АО - величина амортизационных отчислений, причитающихся лизингодателю в текущем году;</a:t>
            </a:r>
          </a:p>
          <a:p>
            <a:r>
              <a:rPr lang="ru-RU" dirty="0"/>
              <a:t>ПК - плата за используемые кредитные ресурсы лизингодателем на приобретение имущества - объекта договора лизинга;</a:t>
            </a:r>
          </a:p>
          <a:p>
            <a:r>
              <a:rPr lang="ru-RU" dirty="0"/>
              <a:t>КВ - комиссионное вознаграждение лизингодателю за предоставление имущества по договору лизинга;</a:t>
            </a:r>
          </a:p>
          <a:p>
            <a:r>
              <a:rPr lang="ru-RU" dirty="0"/>
              <a:t>ДУ - плата лизингодателю за дополнительные услуги лизингополучателю, предусмотренные договором лизинга;</a:t>
            </a:r>
          </a:p>
          <a:p>
            <a:r>
              <a:rPr lang="ru-RU" dirty="0"/>
              <a:t>НДС - налог на добавленную стоимость, уплачиваемый лизингополучателем по услугам лизингодателя.</a:t>
            </a:r>
          </a:p>
          <a:p>
            <a:r>
              <a:rPr lang="ru-RU" dirty="0"/>
              <a:t>Амортизационные отчисления АО рассчитываются по формуле:</a:t>
            </a:r>
          </a:p>
          <a:p>
            <a:r>
              <a:rPr lang="ru-RU" dirty="0"/>
              <a:t>АО=БС*На/100,</a:t>
            </a:r>
          </a:p>
          <a:p>
            <a:r>
              <a:rPr lang="ru-RU" dirty="0"/>
              <a:t>где; БС - балансовая стоимость имущества - предмета договора лизинга, млн, руб.;</a:t>
            </a:r>
          </a:p>
          <a:p>
            <a:r>
              <a:rPr lang="ru-RU" dirty="0"/>
              <a:t>На - норма амортизационных отчислений, процентов.</a:t>
            </a:r>
          </a:p>
          <a:p>
            <a:endParaRPr lang="ru-RU" dirty="0"/>
          </a:p>
        </p:txBody>
      </p:sp>
      <p:sp>
        <p:nvSpPr>
          <p:cNvPr id="3" name="Заголовок 2"/>
          <p:cNvSpPr>
            <a:spLocks noGrp="1"/>
          </p:cNvSpPr>
          <p:nvPr>
            <p:ph type="title"/>
          </p:nvPr>
        </p:nvSpPr>
        <p:spPr/>
        <p:txBody>
          <a:bodyPr/>
          <a:lstStyle/>
          <a:p>
            <a:endParaRPr lang="ru-RU" dirty="0"/>
          </a:p>
        </p:txBody>
      </p:sp>
    </p:spTree>
    <p:extLst>
      <p:ext uri="{BB962C8B-B14F-4D97-AF65-F5344CB8AC3E}">
        <p14:creationId xmlns:p14="http://schemas.microsoft.com/office/powerpoint/2010/main" val="2768494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b="1" dirty="0"/>
          </a:p>
        </p:txBody>
      </p:sp>
      <p:sp>
        <p:nvSpPr>
          <p:cNvPr id="3" name="Заголовок 2"/>
          <p:cNvSpPr>
            <a:spLocks noGrp="1"/>
          </p:cNvSpPr>
          <p:nvPr>
            <p:ph type="title"/>
          </p:nvPr>
        </p:nvSpPr>
        <p:spPr>
          <a:xfrm>
            <a:off x="539552" y="2132856"/>
            <a:ext cx="8229600" cy="1143000"/>
          </a:xfrm>
        </p:spPr>
        <p:txBody>
          <a:bodyPr>
            <a:normAutofit fontScale="90000"/>
          </a:bodyPr>
          <a:lstStyle/>
          <a:p>
            <a:r>
              <a:rPr lang="ru-RU" dirty="0" smtClean="0"/>
              <a:t>Тема </a:t>
            </a:r>
            <a:r>
              <a:rPr lang="ru-RU" dirty="0" smtClean="0"/>
              <a:t>7</a:t>
            </a:r>
            <a:r>
              <a:rPr lang="ru-RU" dirty="0"/>
              <a:t>. Тенденции развития мировой лизинговой деятельности.</a:t>
            </a:r>
            <a:br>
              <a:rPr lang="ru-RU" dirty="0"/>
            </a:br>
            <a:r>
              <a:rPr lang="ru-RU" dirty="0"/>
              <a:t/>
            </a:r>
            <a:br>
              <a:rPr lang="ru-RU" dirty="0"/>
            </a:br>
            <a:endParaRPr lang="ru-RU" dirty="0"/>
          </a:p>
        </p:txBody>
      </p:sp>
    </p:spTree>
    <p:extLst>
      <p:ext uri="{BB962C8B-B14F-4D97-AF65-F5344CB8AC3E}">
        <p14:creationId xmlns:p14="http://schemas.microsoft.com/office/powerpoint/2010/main" val="330884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467544" y="1844824"/>
            <a:ext cx="8229600" cy="1143000"/>
          </a:xfrm>
        </p:spPr>
        <p:txBody>
          <a:bodyPr>
            <a:normAutofit fontScale="90000"/>
          </a:bodyPr>
          <a:lstStyle/>
          <a:p>
            <a:r>
              <a:rPr lang="ru-RU" i="1" dirty="0">
                <a:effectLst/>
              </a:rPr>
              <a:t>Основные схемы организации международного оперативного и финансового лизинга.</a:t>
            </a:r>
            <a:r>
              <a:rPr lang="ru-RU" dirty="0">
                <a:effectLst/>
              </a:rPr>
              <a:t/>
            </a:r>
            <a:br>
              <a:rPr lang="ru-RU" dirty="0">
                <a:effectLst/>
              </a:rPr>
            </a:br>
            <a:endParaRPr lang="ru-RU" dirty="0"/>
          </a:p>
        </p:txBody>
      </p:sp>
    </p:spTree>
    <p:extLst>
      <p:ext uri="{BB962C8B-B14F-4D97-AF65-F5344CB8AC3E}">
        <p14:creationId xmlns:p14="http://schemas.microsoft.com/office/powerpoint/2010/main" val="42605711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251520" y="1916832"/>
            <a:ext cx="8229600" cy="1143000"/>
          </a:xfrm>
        </p:spPr>
        <p:txBody>
          <a:bodyPr>
            <a:normAutofit fontScale="90000"/>
          </a:bodyPr>
          <a:lstStyle/>
          <a:p>
            <a:r>
              <a:rPr lang="ru-RU" i="1" dirty="0">
                <a:effectLst/>
              </a:rPr>
              <a:t>А). Лизинговые компании одной страны сдают объекты в оператив­ный или финансовый лизинг лизингопо­лучателям другой страны. </a:t>
            </a:r>
            <a:r>
              <a:rPr lang="ru-RU" dirty="0">
                <a:effectLst/>
              </a:rPr>
              <a:t/>
            </a:r>
            <a:br>
              <a:rPr lang="ru-RU" dirty="0">
                <a:effectLst/>
              </a:rPr>
            </a:br>
            <a:endParaRPr lang="ru-RU" dirty="0"/>
          </a:p>
        </p:txBody>
      </p:sp>
    </p:spTree>
    <p:extLst>
      <p:ext uri="{BB962C8B-B14F-4D97-AF65-F5344CB8AC3E}">
        <p14:creationId xmlns:p14="http://schemas.microsoft.com/office/powerpoint/2010/main" val="1262219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268760"/>
            <a:ext cx="8229600" cy="4525963"/>
          </a:xfrm>
        </p:spPr>
        <p:txBody>
          <a:bodyPr/>
          <a:lstStyle/>
          <a:p>
            <a:endParaRPr lang="ru-RU"/>
          </a:p>
        </p:txBody>
      </p:sp>
      <p:sp>
        <p:nvSpPr>
          <p:cNvPr id="3" name="Заголовок 2"/>
          <p:cNvSpPr>
            <a:spLocks noGrp="1"/>
          </p:cNvSpPr>
          <p:nvPr>
            <p:ph type="title"/>
          </p:nvPr>
        </p:nvSpPr>
        <p:spPr>
          <a:xfrm>
            <a:off x="755576" y="4869160"/>
            <a:ext cx="8229600" cy="1143000"/>
          </a:xfrm>
        </p:spPr>
        <p:txBody>
          <a:bodyPr>
            <a:normAutofit fontScale="90000"/>
          </a:bodyPr>
          <a:lstStyle/>
          <a:p>
            <a:r>
              <a:rPr lang="ru-RU" dirty="0" smtClean="0"/>
              <a:t>Схема </a:t>
            </a:r>
            <a:r>
              <a:rPr lang="ru-RU" dirty="0"/>
              <a:t>м</a:t>
            </a:r>
            <a:r>
              <a:rPr lang="ru-RU" dirty="0" smtClean="0"/>
              <a:t>еждународного оперативного лизинга</a:t>
            </a:r>
            <a:endParaRPr lang="ru-RU" dirty="0"/>
          </a:p>
        </p:txBody>
      </p:sp>
      <p:pic>
        <p:nvPicPr>
          <p:cNvPr id="11266" name="Picture 2" descr="img-QJaz1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824348"/>
            <a:ext cx="4341093" cy="37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047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a:xfrm>
            <a:off x="539552" y="1844824"/>
            <a:ext cx="8229600" cy="1143000"/>
          </a:xfrm>
        </p:spPr>
        <p:txBody>
          <a:bodyPr>
            <a:normAutofit fontScale="90000"/>
          </a:bodyPr>
          <a:lstStyle/>
          <a:p>
            <a:r>
              <a:rPr lang="ru-RU" i="1" dirty="0">
                <a:effectLst/>
              </a:rPr>
              <a:t>Б). Схемы с использованием лизинговыми компаниями посредников для заключения и реализации международных лизинговых соглашений.</a:t>
            </a:r>
            <a:r>
              <a:rPr lang="ru-RU" dirty="0">
                <a:effectLst/>
              </a:rPr>
              <a:t> </a:t>
            </a:r>
            <a:br>
              <a:rPr lang="ru-RU" dirty="0">
                <a:effectLst/>
              </a:rPr>
            </a:br>
            <a:endParaRPr lang="ru-RU" dirty="0"/>
          </a:p>
        </p:txBody>
      </p:sp>
    </p:spTree>
    <p:extLst>
      <p:ext uri="{BB962C8B-B14F-4D97-AF65-F5344CB8AC3E}">
        <p14:creationId xmlns:p14="http://schemas.microsoft.com/office/powerpoint/2010/main" val="307568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020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35696" y="5094312"/>
            <a:ext cx="6120680" cy="1143000"/>
          </a:xfrm>
        </p:spPr>
        <p:txBody>
          <a:bodyPr>
            <a:normAutofit fontScale="90000"/>
          </a:bodyPr>
          <a:lstStyle/>
          <a:p>
            <a:r>
              <a:rPr lang="ru-RU" dirty="0" smtClean="0"/>
              <a:t>Схема международного финансового лизинга</a:t>
            </a:r>
            <a:endParaRPr lang="ru-RU"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0661"/>
            <a:ext cx="5328592" cy="460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4930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47500" lnSpcReduction="20000"/>
          </a:bodyPr>
          <a:lstStyle/>
          <a:p>
            <a:r>
              <a:rPr lang="ru-RU" dirty="0"/>
              <a:t>1). </a:t>
            </a:r>
            <a:r>
              <a:rPr lang="ru-RU" i="1" dirty="0"/>
              <a:t>Посредники-представители </a:t>
            </a:r>
            <a:r>
              <a:rPr lang="ru-RU" dirty="0"/>
              <a:t>(часто называемые брокерами) за вознаграждение ищут фирмы, заинтересованные в ли­зинге имущества, содействуют лизингодателю в заключении лизингового договора (соглашения). Они могут предостав­лять достаточно широкий перечень других услуг. </a:t>
            </a:r>
          </a:p>
          <a:p>
            <a:r>
              <a:rPr lang="ru-RU" dirty="0" smtClean="0"/>
              <a:t>Другие </a:t>
            </a:r>
            <a:r>
              <a:rPr lang="ru-RU" i="1" dirty="0"/>
              <a:t>посредники-представители</a:t>
            </a:r>
            <a:r>
              <a:rPr lang="ru-RU" dirty="0"/>
              <a:t> за вознаграждение находят поставщиков имущества, которое имеет спрос на арендном рынке или заказано лизингополучателем, извещают об этом лизингодате­ля и содействуют ему в заключении контрактов купли-продажи. Те же или другие посредники-представители занимаются сбытом бывшего в лизинге имущества. Лизингодатели привле­кают посредников к поиску инвесторов, кредитных, страховых и иных организаций, участвующих в лизинговых операциях.</a:t>
            </a:r>
          </a:p>
          <a:p>
            <a:r>
              <a:rPr lang="ru-RU" i="1" dirty="0"/>
              <a:t>2). Посредники-поверенные </a:t>
            </a:r>
            <a:r>
              <a:rPr lang="ru-RU" dirty="0"/>
              <a:t>за вознаграждение ищут фирмы, заинтересованные в лизинге имущества, и, в преде­лах данных им лизингодателем полномочий, заключают с лизингополучателем лизинговый договор (соглашение) от имени и за счет лизингодателя. Они также могут оказывать широкий диапазон других услуг.</a:t>
            </a:r>
          </a:p>
          <a:p>
            <a:r>
              <a:rPr lang="ru-RU" dirty="0"/>
              <a:t>Специальным посредникам-поверенным может быть поручено заключение от имени и за счет лизингодателя трехсторонних дого­воров финансового лизинга, а также многих других договоров с фи­нансовыми и иными организациями. Нередко поверенные защищают интересы лизингодателей при рассмотрении претензий третьих лиц и защите интересов лизинго­дателей в судах.</a:t>
            </a:r>
          </a:p>
          <a:p>
            <a:r>
              <a:rPr lang="ru-RU" i="1" dirty="0"/>
              <a:t>3).Посредники-дистрибьюторы </a:t>
            </a:r>
            <a:r>
              <a:rPr lang="ru-RU" dirty="0"/>
              <a:t>в основном привлекаются лизингодателями для сбыта массовых видов объектов лизинга после воз­врата последних лизингополучателем. Они также используются для про­дукции, поставленной лизингополучателями в качестве арендной платы по компенсационным соглашениям.</a:t>
            </a:r>
          </a:p>
          <a:p>
            <a:endParaRPr lang="ru-RU" dirty="0"/>
          </a:p>
        </p:txBody>
      </p:sp>
      <p:sp>
        <p:nvSpPr>
          <p:cNvPr id="3" name="Заголовок 2"/>
          <p:cNvSpPr>
            <a:spLocks noGrp="1"/>
          </p:cNvSpPr>
          <p:nvPr>
            <p:ph type="title"/>
          </p:nvPr>
        </p:nvSpPr>
        <p:spPr/>
        <p:txBody>
          <a:bodyPr>
            <a:noAutofit/>
          </a:bodyPr>
          <a:lstStyle/>
          <a:p>
            <a:r>
              <a:rPr lang="ru-RU" sz="2400" dirty="0">
                <a:effectLst/>
              </a:rPr>
              <a:t>К числу основных видов посредников, используемых лизинговыми компаниями для заключения лизинговых договоров относятся: </a:t>
            </a:r>
            <a:endParaRPr lang="ru-RU" sz="2400" dirty="0"/>
          </a:p>
        </p:txBody>
      </p:sp>
    </p:spTree>
    <p:extLst>
      <p:ext uri="{BB962C8B-B14F-4D97-AF65-F5344CB8AC3E}">
        <p14:creationId xmlns:p14="http://schemas.microsoft.com/office/powerpoint/2010/main" val="34666614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5013176"/>
            <a:ext cx="8229600" cy="1143000"/>
          </a:xfrm>
        </p:spPr>
        <p:txBody>
          <a:bodyPr>
            <a:noAutofit/>
          </a:bodyPr>
          <a:lstStyle/>
          <a:p>
            <a:r>
              <a:rPr lang="ru-RU" sz="2800" dirty="0">
                <a:effectLst/>
              </a:rPr>
              <a:t>Рис.3. Схема международного лизинга через дочернюю фирму(инициатор-поставщик из страны А).</a:t>
            </a:r>
            <a:br>
              <a:rPr lang="ru-RU" sz="2800" dirty="0">
                <a:effectLst/>
              </a:rPr>
            </a:br>
            <a:endParaRPr lang="ru-RU" sz="28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4231" y="620688"/>
            <a:ext cx="543210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334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a:xfrm>
            <a:off x="611560" y="2060848"/>
            <a:ext cx="8229600" cy="1143000"/>
          </a:xfrm>
        </p:spPr>
        <p:txBody>
          <a:bodyPr>
            <a:normAutofit fontScale="90000"/>
          </a:bodyPr>
          <a:lstStyle/>
          <a:p>
            <a:r>
              <a:rPr lang="ru-RU" i="1" dirty="0"/>
              <a:t>В). Организация оперативного и фи­нансового лизинга с использованием транснацио­нальных сетей через дочерние фирмы.</a:t>
            </a:r>
            <a:r>
              <a:rPr lang="ru-RU" dirty="0"/>
              <a:t/>
            </a:r>
            <a:br>
              <a:rPr lang="ru-RU" dirty="0"/>
            </a:br>
            <a:endParaRPr lang="ru-RU" dirty="0"/>
          </a:p>
        </p:txBody>
      </p:sp>
    </p:spTree>
    <p:extLst>
      <p:ext uri="{BB962C8B-B14F-4D97-AF65-F5344CB8AC3E}">
        <p14:creationId xmlns:p14="http://schemas.microsoft.com/office/powerpoint/2010/main" val="7123525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ru-RU" dirty="0" smtClean="0"/>
              <a:t>Крупные </a:t>
            </a:r>
            <a:r>
              <a:rPr lang="ru-RU" dirty="0"/>
              <a:t>поставщики объектов лизинга выходят на лизинговые рынки сбыта через созданные ими дочерние компа­нии. При этом капиталы дочерних компаний могут полностью принадлежать поставщикам либо, что бывает гораздо чаще, </a:t>
            </a:r>
            <a:r>
              <a:rPr lang="ru-RU" i="1" dirty="0"/>
              <a:t>наци­ональным компаниям, специализирующимся на </a:t>
            </a:r>
            <a:endParaRPr lang="ru-RU" dirty="0"/>
          </a:p>
          <a:p>
            <a:r>
              <a:rPr lang="ru-RU" i="1" dirty="0"/>
              <a:t>лизинге однородных товаров на наиболее перспективном рынке</a:t>
            </a:r>
            <a:r>
              <a:rPr lang="ru-RU" dirty="0"/>
              <a:t> </a:t>
            </a:r>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3169153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5589240"/>
            <a:ext cx="8229600" cy="1143000"/>
          </a:xfrm>
        </p:spPr>
        <p:txBody>
          <a:bodyPr>
            <a:normAutofit fontScale="90000"/>
          </a:bodyPr>
          <a:lstStyle/>
          <a:p>
            <a:r>
              <a:rPr lang="ru-RU" sz="3100" dirty="0">
                <a:effectLst/>
              </a:rPr>
              <a:t>Рис.4. Схема международного лизинга через дочернюю фирму(инициатор-национальная лизинговая компания страны А).</a:t>
            </a:r>
            <a:r>
              <a:rPr lang="ru-RU" dirty="0">
                <a:effectLst/>
              </a:rPr>
              <a:t/>
            </a:r>
            <a:br>
              <a:rPr lang="ru-RU" dirty="0">
                <a:effectLst/>
              </a:rPr>
            </a:br>
            <a:endParaRPr lang="ru-R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476672"/>
            <a:ext cx="6286777" cy="425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659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algn="ctr"/>
            <a:endParaRPr lang="ru-RU" dirty="0" smtClean="0"/>
          </a:p>
          <a:p>
            <a:pPr algn="ctr"/>
            <a:endParaRPr lang="ru-RU" dirty="0"/>
          </a:p>
          <a:p>
            <a:pPr algn="ctr"/>
            <a:endParaRPr lang="ru-RU" smtClean="0"/>
          </a:p>
          <a:p>
            <a:pPr algn="ctr"/>
            <a:r>
              <a:rPr lang="ru-RU" smtClean="0"/>
              <a:t>Спасибо за внимание!!!!!!!!!!!!!!!</a:t>
            </a:r>
            <a:endParaRPr lang="ru-RU"/>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080362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БУРНОЕ РАЗВИТИЕ логист систем в торговле в некоторых странах обусловлено именно наличием сетевых структур, на которые приходится около 90% торгового оборота. В наст время такие тенденции становятся характерными и для РФ.</a:t>
            </a:r>
          </a:p>
          <a:p>
            <a:endParaRPr lang="ru-RU" dirty="0"/>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1839940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341</TotalTime>
  <Words>3107</Words>
  <Application>Microsoft Office PowerPoint</Application>
  <PresentationFormat>Экран (4:3)</PresentationFormat>
  <Paragraphs>268</Paragraphs>
  <Slides>86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86</vt:i4>
      </vt:variant>
    </vt:vector>
  </HeadingPairs>
  <TitlesOfParts>
    <vt:vector size="87" baseType="lpstr">
      <vt:lpstr>Открытая</vt:lpstr>
      <vt:lpstr>Электронный курс  Лизинговые операции </vt:lpstr>
      <vt:lpstr>Содержание:</vt:lpstr>
      <vt:lpstr>Раздел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Применение логистики позволяет существенно повысить эффективность торговли. Основными показателями эффективности явл: </vt:lpstr>
      <vt:lpstr>Презентация PowerPoint</vt:lpstr>
      <vt:lpstr>Совокупный эффект от использования логистики превышает сумму эффекта от перечисленных показателей. </vt:lpstr>
      <vt:lpstr>Логистика - путь интенсивного развития торговли, когда возможность экстенсивного развития уже исчерпана.</vt:lpstr>
      <vt:lpstr>Логистика - механизм, который может входить в конфликт с плохой организацией. </vt:lpstr>
      <vt:lpstr>Проблемы развития логистики в торговле: </vt:lpstr>
      <vt:lpstr>Каждая из функций представляет собой однородную совокупность действий. </vt:lpstr>
      <vt:lpstr>Презентация PowerPoint</vt:lpstr>
      <vt:lpstr>Материальные потоки подразделяются по след основным признакам: </vt:lpstr>
      <vt:lpstr>Презентация PowerPoint</vt:lpstr>
      <vt:lpstr>Тема 2. Содержание, признаки классификации и виды лизинга.  </vt:lpstr>
      <vt:lpstr>Схема 1. Организация прямой лизинговой сделки</vt:lpstr>
      <vt:lpstr>Схема 2.Простой случай организации косвенного лизинга </vt:lpstr>
      <vt:lpstr>Схема 3.Структура отношений возвратного лизинга </vt:lpstr>
      <vt:lpstr>Возвратный лизинг широко используется первоначальным собственником имущества</vt:lpstr>
      <vt:lpstr>Возвратный лизинг лизингополучателем используется для:  </vt:lpstr>
      <vt:lpstr>Пример</vt:lpstr>
      <vt:lpstr>Схема 4. Организация лизинга поставщику </vt:lpstr>
      <vt:lpstr>По признакам продолжительности сделок, объему обязанностей лизингодателя и степени окупаемости объектов выделяют два основных вида лизинга: </vt:lpstr>
      <vt:lpstr> Финансовый лизинг</vt:lpstr>
      <vt:lpstr>Финансовый лизинг </vt:lpstr>
      <vt:lpstr>Срок финансового лизинга в России </vt:lpstr>
      <vt:lpstr>В США лизинговая сделка считается финансовой, если выдерживаются наряду с дру­гими два параметра: </vt:lpstr>
      <vt:lpstr>Таблица 1. Качественная характеристика финансового лизинга </vt:lpstr>
      <vt:lpstr>Три основных варианта отношений при купле-продаже объекта лизинга:  </vt:lpstr>
      <vt:lpstr>Схема 5. Принципиальная модель финансового лизинга </vt:lpstr>
      <vt:lpstr>В рамках финансового лизинга возможны различные его модификации: </vt:lpstr>
      <vt:lpstr>Презентация PowerPoint</vt:lpstr>
      <vt:lpstr>Привлечение посредников требует экономического обоснования. </vt:lpstr>
      <vt:lpstr>В зависимости от формы организации и техники проведения операции:</vt:lpstr>
      <vt:lpstr>Схема 6. Организация и особенности раздельного лизинга</vt:lpstr>
      <vt:lpstr>Схема 7. Организационная структура группового (акционерного) лизинга </vt:lpstr>
      <vt:lpstr>Схема 8. Взаимосвязи при прямом финансовом лизинге </vt:lpstr>
      <vt:lpstr> Оперативный лизинг</vt:lpstr>
      <vt:lpstr>Таблица 2.Особенности оперативного лизинга</vt:lpstr>
      <vt:lpstr>Схема 9. Последовательность действий участников сделки при оперативном лизинге  </vt:lpstr>
      <vt:lpstr>Схема 10. Принципиальные положения финансового и оперативного лизинга </vt:lpstr>
      <vt:lpstr>Презентация PowerPoint</vt:lpstr>
      <vt:lpstr>Презентация PowerPoint</vt:lpstr>
      <vt:lpstr>По третьему признаку классификации — по объему сервисного обслуживания арендатора — выделяют </vt:lpstr>
      <vt:lpstr>Схема 11.Общая модель лизинга с полным набором сервисных услуг (комплексный) </vt:lpstr>
      <vt:lpstr>Таблица 3.Возможный состав дополнительных сервисных услуг, оказываемых пользователю на различных этапах жизненного цикла объекта лизинга </vt:lpstr>
      <vt:lpstr>Схема 12. Взаимосвязи прямого импортного лизинга</vt:lpstr>
      <vt:lpstr>Схема 13.Прямой финансовый экспортный лизинг автомобилей </vt:lpstr>
      <vt:lpstr>Схема 14.Упрощенная модель транзитного международного лизинга  </vt:lpstr>
      <vt:lpstr>Инвестирование в транзитный лизинг в сравнении с прямыми сделками имеет для арендодателя следующие преимущества: </vt:lpstr>
      <vt:lpstr>По признаку налоговых и амортизационных льгот лизинг подразделяется на:  </vt:lpstr>
      <vt:lpstr>Тема 3. Особенности аренды отдельных видов имущества и разновидности схем арендно - лизинговых операций. </vt:lpstr>
      <vt:lpstr>Презентация PowerPoint</vt:lpstr>
      <vt:lpstr>Презентация PowerPoint</vt:lpstr>
      <vt:lpstr>Схема 15.Общая структура сублизинга </vt:lpstr>
      <vt:lpstr>Схема 16.Вариант сублизинговых сделок для технического перевооружения зависимых или смежных предприятий  </vt:lpstr>
      <vt:lpstr>Субаренда и сублизинг </vt:lpstr>
      <vt:lpstr>При субаренде действуют следующие правила: </vt:lpstr>
      <vt:lpstr>Презентация PowerPoint</vt:lpstr>
      <vt:lpstr>Презентация PowerPoint</vt:lpstr>
      <vt:lpstr>Тема 4. Организационные формы управления лизингом. </vt:lpstr>
      <vt:lpstr>Основные виды посредников, используемых арендными компаниями для заключения арендных договоров.</vt:lpstr>
      <vt:lpstr>Презентация PowerPoint</vt:lpstr>
      <vt:lpstr>Презентация PowerPoint</vt:lpstr>
      <vt:lpstr>Презентация PowerPoint</vt:lpstr>
      <vt:lpstr>Тема 5. Договор как правовая форма лизинговых сделок. </vt:lpstr>
      <vt:lpstr>Презентация PowerPoint</vt:lpstr>
      <vt:lpstr>Тема 6. Экономические основы лизинга. </vt:lpstr>
      <vt:lpstr>Презентация PowerPoint</vt:lpstr>
      <vt:lpstr>Тема 7. Тенденции развития мировой лизинговой деятельности.  </vt:lpstr>
      <vt:lpstr>Основные схемы организации международного оперативного и финансового лизинга. </vt:lpstr>
      <vt:lpstr>А). Лизинговые компании одной страны сдают объекты в оператив­ный или финансовый лизинг лизингопо­лучателям другой страны.  </vt:lpstr>
      <vt:lpstr>Схема международного оперативного лизинга</vt:lpstr>
      <vt:lpstr>Б). Схемы с использованием лизинговыми компаниями посредников для заключения и реализации международных лизинговых соглашений.  </vt:lpstr>
      <vt:lpstr>Схема международного финансового лизинга</vt:lpstr>
      <vt:lpstr>К числу основных видов посредников, используемых лизинговыми компаниями для заключения лизинговых договоров относятся: </vt:lpstr>
      <vt:lpstr>Рис.3. Схема международного лизинга через дочернюю фирму(инициатор-поставщик из страны А). </vt:lpstr>
      <vt:lpstr>В). Организация оперативного и фи­нансового лизинга с использованием транснацио­нальных сетей через дочерние фирмы. </vt:lpstr>
      <vt:lpstr>Презентация PowerPoint</vt:lpstr>
      <vt:lpstr>Рис.4. Схема международного лизинга через дочернюю фирму(инициатор-национальная лизинговая компания страны 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Электронный курс  Логистика в оптово-посреднических компаниях </dc:title>
  <cp:lastModifiedBy>Admin</cp:lastModifiedBy>
  <cp:revision>34</cp:revision>
  <dcterms:modified xsi:type="dcterms:W3CDTF">2019-05-20T20:49:45Z</dcterms:modified>
</cp:coreProperties>
</file>