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59" r:id="rId4"/>
    <p:sldId id="261" r:id="rId5"/>
    <p:sldId id="262" r:id="rId6"/>
    <p:sldId id="260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5" r:id="rId18"/>
    <p:sldId id="286" r:id="rId19"/>
    <p:sldId id="287" r:id="rId20"/>
    <p:sldId id="281" r:id="rId21"/>
    <p:sldId id="278" r:id="rId22"/>
    <p:sldId id="279" r:id="rId23"/>
    <p:sldId id="280" r:id="rId24"/>
    <p:sldId id="273" r:id="rId25"/>
    <p:sldId id="276" r:id="rId26"/>
    <p:sldId id="274" r:id="rId27"/>
    <p:sldId id="317" r:id="rId28"/>
    <p:sldId id="318" r:id="rId29"/>
    <p:sldId id="319" r:id="rId30"/>
    <p:sldId id="290" r:id="rId31"/>
    <p:sldId id="275" r:id="rId32"/>
    <p:sldId id="277" r:id="rId33"/>
    <p:sldId id="288" r:id="rId34"/>
    <p:sldId id="292" r:id="rId35"/>
    <p:sldId id="282" r:id="rId36"/>
    <p:sldId id="283" r:id="rId37"/>
    <p:sldId id="284" r:id="rId38"/>
    <p:sldId id="293" r:id="rId39"/>
    <p:sldId id="310" r:id="rId40"/>
    <p:sldId id="296" r:id="rId41"/>
    <p:sldId id="311" r:id="rId42"/>
    <p:sldId id="295" r:id="rId43"/>
    <p:sldId id="297" r:id="rId44"/>
    <p:sldId id="298" r:id="rId45"/>
    <p:sldId id="312" r:id="rId46"/>
    <p:sldId id="299" r:id="rId47"/>
    <p:sldId id="313" r:id="rId48"/>
    <p:sldId id="314" r:id="rId49"/>
    <p:sldId id="300" r:id="rId50"/>
    <p:sldId id="301" r:id="rId51"/>
    <p:sldId id="302" r:id="rId52"/>
    <p:sldId id="315" r:id="rId53"/>
    <p:sldId id="303" r:id="rId54"/>
    <p:sldId id="304" r:id="rId55"/>
    <p:sldId id="305" r:id="rId56"/>
    <p:sldId id="306" r:id="rId57"/>
    <p:sldId id="316" r:id="rId58"/>
    <p:sldId id="307" r:id="rId59"/>
    <p:sldId id="309" r:id="rId60"/>
    <p:sldId id="320" r:id="rId61"/>
    <p:sldId id="339" r:id="rId62"/>
    <p:sldId id="340" r:id="rId63"/>
    <p:sldId id="322" r:id="rId64"/>
    <p:sldId id="327" r:id="rId65"/>
    <p:sldId id="323" r:id="rId66"/>
    <p:sldId id="324" r:id="rId67"/>
    <p:sldId id="325" r:id="rId68"/>
    <p:sldId id="326" r:id="rId69"/>
    <p:sldId id="328" r:id="rId70"/>
    <p:sldId id="329" r:id="rId71"/>
    <p:sldId id="333" r:id="rId72"/>
    <p:sldId id="332" r:id="rId73"/>
    <p:sldId id="330" r:id="rId74"/>
    <p:sldId id="331" r:id="rId75"/>
    <p:sldId id="341" r:id="rId76"/>
    <p:sldId id="337" r:id="rId77"/>
    <p:sldId id="348" r:id="rId78"/>
    <p:sldId id="345" r:id="rId79"/>
    <p:sldId id="343" r:id="rId80"/>
    <p:sldId id="350" r:id="rId81"/>
    <p:sldId id="344" r:id="rId82"/>
    <p:sldId id="372" r:id="rId83"/>
    <p:sldId id="357" r:id="rId84"/>
    <p:sldId id="358" r:id="rId85"/>
    <p:sldId id="346" r:id="rId86"/>
    <p:sldId id="356" r:id="rId87"/>
    <p:sldId id="347" r:id="rId88"/>
    <p:sldId id="351" r:id="rId89"/>
    <p:sldId id="352" r:id="rId90"/>
    <p:sldId id="353" r:id="rId91"/>
    <p:sldId id="359" r:id="rId92"/>
    <p:sldId id="349" r:id="rId93"/>
    <p:sldId id="354" r:id="rId94"/>
    <p:sldId id="355" r:id="rId95"/>
    <p:sldId id="338" r:id="rId96"/>
    <p:sldId id="375" r:id="rId97"/>
    <p:sldId id="376" r:id="rId98"/>
    <p:sldId id="377" r:id="rId99"/>
    <p:sldId id="361" r:id="rId100"/>
    <p:sldId id="360" r:id="rId101"/>
    <p:sldId id="334" r:id="rId102"/>
    <p:sldId id="373" r:id="rId103"/>
    <p:sldId id="335" r:id="rId104"/>
    <p:sldId id="336" r:id="rId105"/>
    <p:sldId id="362" r:id="rId106"/>
    <p:sldId id="363" r:id="rId107"/>
    <p:sldId id="364" r:id="rId108"/>
    <p:sldId id="37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21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42" r:id="rId137"/>
    <p:sldId id="397" r:id="rId138"/>
    <p:sldId id="398" r:id="rId139"/>
    <p:sldId id="399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416" r:id="rId157"/>
    <p:sldId id="417" r:id="rId158"/>
    <p:sldId id="418" r:id="rId1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200DAD9-D7D1-43F5-B93F-D7A8F93A2C65}">
          <p14:sldIdLst>
            <p14:sldId id="256"/>
          </p14:sldIdLst>
        </p14:section>
        <p14:section name="Тема 1. Основные понятия" id="{B7938B6C-AE89-4851-ABFC-03DA619CF601}">
          <p14:sldIdLst>
            <p14:sldId id="258"/>
            <p14:sldId id="259"/>
            <p14:sldId id="261"/>
            <p14:sldId id="262"/>
            <p14:sldId id="260"/>
            <p14:sldId id="263"/>
            <p14:sldId id="265"/>
            <p14:sldId id="264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Тема 2. ИТ" id="{68B3F635-F890-4DE0-A790-1866FD294A02}">
          <p14:sldIdLst>
            <p14:sldId id="272"/>
            <p14:sldId id="285"/>
            <p14:sldId id="286"/>
            <p14:sldId id="287"/>
            <p14:sldId id="281"/>
            <p14:sldId id="278"/>
            <p14:sldId id="279"/>
            <p14:sldId id="280"/>
            <p14:sldId id="273"/>
            <p14:sldId id="276"/>
            <p14:sldId id="274"/>
            <p14:sldId id="317"/>
            <p14:sldId id="318"/>
            <p14:sldId id="319"/>
            <p14:sldId id="290"/>
            <p14:sldId id="275"/>
            <p14:sldId id="277"/>
            <p14:sldId id="288"/>
            <p14:sldId id="292"/>
            <p14:sldId id="282"/>
            <p14:sldId id="283"/>
            <p14:sldId id="284"/>
          </p14:sldIdLst>
        </p14:section>
        <p14:section name="Тема 3. Кодирование информации" id="{5A3452DF-8D26-418E-BD49-1A887CD09F94}">
          <p14:sldIdLst>
            <p14:sldId id="293"/>
            <p14:sldId id="310"/>
            <p14:sldId id="296"/>
            <p14:sldId id="311"/>
            <p14:sldId id="295"/>
            <p14:sldId id="297"/>
            <p14:sldId id="298"/>
            <p14:sldId id="312"/>
            <p14:sldId id="299"/>
            <p14:sldId id="313"/>
            <p14:sldId id="314"/>
            <p14:sldId id="300"/>
            <p14:sldId id="301"/>
            <p14:sldId id="302"/>
            <p14:sldId id="315"/>
            <p14:sldId id="303"/>
            <p14:sldId id="304"/>
            <p14:sldId id="305"/>
            <p14:sldId id="306"/>
            <p14:sldId id="316"/>
            <p14:sldId id="307"/>
            <p14:sldId id="309"/>
          </p14:sldIdLst>
        </p14:section>
        <p14:section name="Тема 4. ПО" id="{A118A8CD-7463-44A5-8FFE-7F759AA4105C}">
          <p14:sldIdLst>
            <p14:sldId id="320"/>
            <p14:sldId id="339"/>
            <p14:sldId id="340"/>
            <p14:sldId id="322"/>
            <p14:sldId id="327"/>
            <p14:sldId id="323"/>
            <p14:sldId id="324"/>
            <p14:sldId id="325"/>
            <p14:sldId id="326"/>
            <p14:sldId id="328"/>
            <p14:sldId id="329"/>
            <p14:sldId id="333"/>
            <p14:sldId id="332"/>
            <p14:sldId id="330"/>
            <p14:sldId id="331"/>
            <p14:sldId id="341"/>
            <p14:sldId id="337"/>
            <p14:sldId id="348"/>
            <p14:sldId id="345"/>
            <p14:sldId id="343"/>
            <p14:sldId id="350"/>
            <p14:sldId id="344"/>
            <p14:sldId id="372"/>
            <p14:sldId id="357"/>
            <p14:sldId id="358"/>
            <p14:sldId id="346"/>
            <p14:sldId id="356"/>
            <p14:sldId id="347"/>
            <p14:sldId id="351"/>
            <p14:sldId id="352"/>
            <p14:sldId id="353"/>
            <p14:sldId id="359"/>
            <p14:sldId id="349"/>
            <p14:sldId id="354"/>
            <p14:sldId id="355"/>
            <p14:sldId id="338"/>
            <p14:sldId id="375"/>
            <p14:sldId id="376"/>
            <p14:sldId id="377"/>
            <p14:sldId id="361"/>
            <p14:sldId id="360"/>
            <p14:sldId id="334"/>
            <p14:sldId id="373"/>
            <p14:sldId id="335"/>
            <p14:sldId id="336"/>
            <p14:sldId id="362"/>
            <p14:sldId id="363"/>
            <p14:sldId id="364"/>
            <p14:sldId id="374"/>
            <p14:sldId id="365"/>
            <p14:sldId id="366"/>
            <p14:sldId id="367"/>
            <p14:sldId id="368"/>
            <p14:sldId id="369"/>
            <p14:sldId id="370"/>
            <p14:sldId id="371"/>
            <p14:sldId id="321"/>
          </p14:sldIdLst>
        </p14:section>
        <p14:section name="Тема 5. Аппаратное обеспечение" id="{6EEAA338-259C-4EEF-838F-DC693384A6AE}">
          <p14:sldIdLst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42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9D6"/>
    <a:srgbClr val="808080"/>
    <a:srgbClr val="E6E0EC"/>
    <a:srgbClr val="EBF1DE"/>
    <a:srgbClr val="DCE6F2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0" autoAdjust="0"/>
    <p:restoredTop sz="9466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5;&#1072;&#1089;&#1090;&#1072;&#1089;&#1080;&#1103;\AppData\Local\Temp\trud10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5;&#1072;&#1089;&#1090;&#1072;&#1089;&#1080;&#1103;\AppData\Local\Temp\os_combined-ww-monthly-201703-201703-bar.csv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5;&#1072;&#1089;&#1090;&#1072;&#1089;&#1080;&#1103;\AppData\Local\Temp\os_combined-ww-monthly-201703-201703-bar-1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984649889462475E-2"/>
          <c:y val="0.19313036790254792"/>
          <c:w val="0.40084486625543236"/>
          <c:h val="0.65137290766507761"/>
        </c:manualLayout>
      </c:layout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-9.1167453075680707E-3"/>
                  <c:y val="1.481471112479819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73-486A-B351-7F26937F8CE1}"/>
                </c:ext>
              </c:extLst>
            </c:dLbl>
            <c:dLbl>
              <c:idx val="3"/>
              <c:layout>
                <c:manualLayout>
                  <c:x val="7.5061083389983962E-2"/>
                  <c:y val="9.135738526958894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73-486A-B351-7F26937F8CE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Лист2!$A$2:$A$6</c:f>
              <c:strCache>
                <c:ptCount val="5"/>
                <c:pt idx="0">
                  <c:v>Сельское хозяйство</c:v>
                </c:pt>
                <c:pt idx="1">
                  <c:v>Строительство</c:v>
                </c:pt>
                <c:pt idx="2">
                  <c:v>Промышленность и добыча полезных ископаемых</c:v>
                </c:pt>
                <c:pt idx="3">
                  <c:v>Сфера услуг (торговля, транспорт, финансы, гос. сектор, образование, здравоохранение)</c:v>
                </c:pt>
                <c:pt idx="4">
                  <c:v>Другие виды экономической дятельности</c:v>
                </c:pt>
              </c:strCache>
            </c:strRef>
          </c:cat>
          <c:val>
            <c:numRef>
              <c:f>Лист2!$B$2:$B$6</c:f>
              <c:numCache>
                <c:formatCode>#,##0.0;[Red]#,##0.0;"..."</c:formatCode>
                <c:ptCount val="5"/>
                <c:pt idx="0">
                  <c:v>6.717755382</c:v>
                </c:pt>
                <c:pt idx="1">
                  <c:v>7.1847112139999956</c:v>
                </c:pt>
                <c:pt idx="2">
                  <c:v>19.760713182999986</c:v>
                </c:pt>
                <c:pt idx="3">
                  <c:v>61.989078742000011</c:v>
                </c:pt>
                <c:pt idx="4">
                  <c:v>4.3477414789999971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73-486A-B351-7F26937F8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3"/>
        <c:txPr>
          <a:bodyPr/>
          <a:lstStyle/>
          <a:p>
            <a:pPr>
              <a:defRPr sz="1800"/>
            </a:pPr>
            <a:endParaRPr lang="ru-RU"/>
          </a:p>
        </c:txPr>
      </c:legendEntry>
      <c:layout>
        <c:manualLayout>
          <c:xMode val="edge"/>
          <c:yMode val="edge"/>
          <c:x val="0.55353033399591256"/>
          <c:y val="1.3802383967669241E-2"/>
          <c:w val="0.43245916993502342"/>
          <c:h val="0.9720456899689238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401715320957709E-2"/>
          <c:y val="3.8790251218597673E-2"/>
          <c:w val="0.85973632837004366"/>
          <c:h val="0.73387326584176948"/>
        </c:manualLayout>
      </c:layout>
      <c:scatterChart>
        <c:scatterStyle val="smoothMarker"/>
        <c:varyColors val="0"/>
        <c:ser>
          <c:idx val="0"/>
          <c:order val="0"/>
          <c:spPr>
            <a:ln w="57150"/>
          </c:spPr>
          <c:marker>
            <c:symbol val="none"/>
          </c:marker>
          <c:xVal>
            <c:numRef>
              <c:f>Лист1!$A$3:$O$3</c:f>
              <c:numCache>
                <c:formatCode>General</c:formatCode>
                <c:ptCount val="15"/>
                <c:pt idx="0">
                  <c:v>0</c:v>
                </c:pt>
                <c:pt idx="1">
                  <c:v>1750</c:v>
                </c:pt>
                <c:pt idx="2">
                  <c:v>1900</c:v>
                </c:pt>
                <c:pt idx="3">
                  <c:v>1950</c:v>
                </c:pt>
                <c:pt idx="4">
                  <c:v>1975</c:v>
                </c:pt>
                <c:pt idx="5">
                  <c:v>1985</c:v>
                </c:pt>
                <c:pt idx="6">
                  <c:v>1990</c:v>
                </c:pt>
              </c:numCache>
            </c:numRef>
          </c:xVal>
          <c:yVal>
            <c:numRef>
              <c:f>Лист1!$A$4:$O$4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CDA-4587-977B-5F2D8DAA0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202688"/>
        <c:axId val="167391616"/>
      </c:scatterChart>
      <c:valAx>
        <c:axId val="157202688"/>
        <c:scaling>
          <c:orientation val="minMax"/>
          <c:max val="20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годы, н.э.</a:t>
                </a:r>
              </a:p>
            </c:rich>
          </c:tx>
          <c:layout>
            <c:manualLayout>
              <c:xMode val="edge"/>
              <c:yMode val="edge"/>
              <c:x val="0.60115947265674152"/>
              <c:y val="0.8894820994739804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7391616"/>
        <c:crosses val="autoZero"/>
        <c:crossBetween val="midCat"/>
      </c:valAx>
      <c:valAx>
        <c:axId val="1673916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объем знаний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one"/>
        <c:crossAx val="15720268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Настольные компьютеры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3.0555555555555575E-2"/>
          <c:y val="0.10185185185185186"/>
          <c:w val="0.7120910886781141"/>
          <c:h val="0.8533784427367247"/>
        </c:manualLayout>
      </c:layout>
      <c:ofPieChart>
        <c:ofPieType val="bar"/>
        <c:varyColors val="1"/>
        <c:ser>
          <c:idx val="0"/>
          <c:order val="0"/>
          <c:dLbls>
            <c:dLbl>
              <c:idx val="0"/>
              <c:layout>
                <c:manualLayout>
                  <c:x val="1.9323406884001741E-2"/>
                  <c:y val="0.1385129166021364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5A-4F18-B8A4-2AB1B213C2F3}"/>
                </c:ext>
              </c:extLst>
            </c:dLbl>
            <c:dLbl>
              <c:idx val="1"/>
              <c:layout>
                <c:manualLayout>
                  <c:x val="-7.8603689019668133E-3"/>
                  <c:y val="-9.234194440142419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A-4F18-B8A4-2AB1B213C2F3}"/>
                </c:ext>
              </c:extLst>
            </c:dLbl>
            <c:dLbl>
              <c:idx val="2"/>
              <c:layout>
                <c:manualLayout>
                  <c:x val="2.5546198931392133E-2"/>
                  <c:y val="-0.1169664629084707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5A-4F18-B8A4-2AB1B213C2F3}"/>
                </c:ext>
              </c:extLst>
            </c:dLbl>
            <c:dLbl>
              <c:idx val="3"/>
              <c:layout>
                <c:manualLayout>
                  <c:x val="5.1092397862784307E-2"/>
                  <c:y val="2.154645369366570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5A-4F18-B8A4-2AB1B213C2F3}"/>
                </c:ext>
              </c:extLst>
            </c:dLbl>
            <c:dLbl>
              <c:idx val="4"/>
              <c:layout>
                <c:manualLayout>
                  <c:x val="-0.10540040118546404"/>
                  <c:y val="-3.078064813380814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5A-4F18-B8A4-2AB1B213C2F3}"/>
                </c:ext>
              </c:extLst>
            </c:dLbl>
            <c:dLbl>
              <c:idx val="5"/>
              <c:layout>
                <c:manualLayout>
                  <c:x val="-0.10013038112619088"/>
                  <c:y val="5.232710182747368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5A-4F18-B8A4-2AB1B213C2F3}"/>
                </c:ext>
              </c:extLst>
            </c:dLbl>
            <c:dLbl>
              <c:idx val="6"/>
              <c:layout>
                <c:manualLayout>
                  <c:x val="-3.9301844509834075E-3"/>
                  <c:y val="9.849807402818583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5A-4F18-B8A4-2AB1B213C2F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'os_combined-ww-monthly-201703-2'!$A$2:$A$7</c:f>
              <c:strCache>
                <c:ptCount val="6"/>
                <c:pt idx="0">
                  <c:v>Windows</c:v>
                </c:pt>
                <c:pt idx="1">
                  <c:v>OS X</c:v>
                </c:pt>
                <c:pt idx="2">
                  <c:v>Unknown</c:v>
                </c:pt>
                <c:pt idx="3">
                  <c:v>Linux</c:v>
                </c:pt>
                <c:pt idx="4">
                  <c:v>Chrome OS</c:v>
                </c:pt>
                <c:pt idx="5">
                  <c:v>Other</c:v>
                </c:pt>
              </c:strCache>
            </c:strRef>
          </c:cat>
          <c:val>
            <c:numRef>
              <c:f>'os_combined-ww-monthly-201703-2'!$B$2:$B$7</c:f>
              <c:numCache>
                <c:formatCode>General</c:formatCode>
                <c:ptCount val="6"/>
                <c:pt idx="0">
                  <c:v>84.34</c:v>
                </c:pt>
                <c:pt idx="1">
                  <c:v>11.68</c:v>
                </c:pt>
                <c:pt idx="2">
                  <c:v>1.59</c:v>
                </c:pt>
                <c:pt idx="3">
                  <c:v>1.54</c:v>
                </c:pt>
                <c:pt idx="4">
                  <c:v>0.8400000000000003</c:v>
                </c:pt>
                <c:pt idx="5">
                  <c:v>1.0000000000000005E-2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35A-4F18-B8A4-2AB1B213C2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50"/>
        <c:secondPieSize val="75"/>
        <c:serLines/>
      </c:of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Настольные компьютеры, мобильные устройства и игровые консоли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2.6005332628936933E-2"/>
                  <c:y val="1.26942089018989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1B-4F22-971F-9654884D6200}"/>
                </c:ext>
              </c:extLst>
            </c:dLbl>
            <c:dLbl>
              <c:idx val="4"/>
              <c:layout>
                <c:manualLayout>
                  <c:x val="-4.875999867925673E-3"/>
                  <c:y val="-3.046610136455746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1B-4F22-971F-9654884D6200}"/>
                </c:ext>
              </c:extLst>
            </c:dLbl>
            <c:dLbl>
              <c:idx val="5"/>
              <c:layout>
                <c:manualLayout>
                  <c:x val="2.9255999207554045E-2"/>
                  <c:y val="-1.523305068227874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1B-4F22-971F-9654884D620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'os_combined-ww-monthly-201703-2'!$A$2:$A$7</c:f>
              <c:strCache>
                <c:ptCount val="6"/>
                <c:pt idx="0">
                  <c:v>Android</c:v>
                </c:pt>
                <c:pt idx="1">
                  <c:v>Windows</c:v>
                </c:pt>
                <c:pt idx="2">
                  <c:v>iOS</c:v>
                </c:pt>
                <c:pt idx="3">
                  <c:v>OS X</c:v>
                </c:pt>
                <c:pt idx="4">
                  <c:v>Linux</c:v>
                </c:pt>
                <c:pt idx="5">
                  <c:v>Прочие</c:v>
                </c:pt>
              </c:strCache>
            </c:strRef>
          </c:cat>
          <c:val>
            <c:numRef>
              <c:f>'os_combined-ww-monthly-201703-2'!$B$2:$B$7</c:f>
              <c:numCache>
                <c:formatCode>General</c:formatCode>
                <c:ptCount val="6"/>
                <c:pt idx="0">
                  <c:v>37.93</c:v>
                </c:pt>
                <c:pt idx="1">
                  <c:v>37.910000000000004</c:v>
                </c:pt>
                <c:pt idx="2">
                  <c:v>13.09</c:v>
                </c:pt>
                <c:pt idx="3">
                  <c:v>5.17</c:v>
                </c:pt>
                <c:pt idx="4">
                  <c:v>0.75000000000000033</c:v>
                </c:pt>
                <c:pt idx="5">
                  <c:v>5.1499999999999995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1B-4F22-971F-9654884D62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2058B0-7056-44F5-83CC-E6498918B840}" type="doc">
      <dgm:prSet loTypeId="urn:microsoft.com/office/officeart/2005/8/layout/pyramid1" loCatId="pyramid" qsTypeId="urn:microsoft.com/office/officeart/2005/8/quickstyle/simple3" qsCatId="simple" csTypeId="urn:microsoft.com/office/officeart/2005/8/colors/colorful3" csCatId="colorful" phldr="1"/>
      <dgm:spPr/>
    </dgm:pt>
    <dgm:pt modelId="{7C9F37AA-ACAF-46FA-BEB5-DCCF572B7A1D}">
      <dgm:prSet phldrT="[Текст]" custT="1"/>
      <dgm:spPr/>
      <dgm:t>
        <a:bodyPr anchor="b"/>
        <a:lstStyle/>
        <a:p>
          <a:r>
            <a:rPr lang="en-US" sz="3600" b="1" dirty="0">
              <a:latin typeface="Arial Narrow" pitchFamily="34" charset="0"/>
            </a:rPr>
            <a:t>Wisdom</a:t>
          </a:r>
          <a:endParaRPr lang="ru-RU" sz="3600" b="1" dirty="0">
            <a:latin typeface="Arial Narrow" pitchFamily="34" charset="0"/>
          </a:endParaRPr>
        </a:p>
      </dgm:t>
    </dgm:pt>
    <dgm:pt modelId="{CC079961-98E2-4E17-9E74-3F8366B4F561}" type="parTrans" cxnId="{0C0BD0C7-434F-4944-893D-75E4FB68D9CB}">
      <dgm:prSet/>
      <dgm:spPr/>
      <dgm:t>
        <a:bodyPr/>
        <a:lstStyle/>
        <a:p>
          <a:endParaRPr lang="ru-RU" sz="1800" b="1">
            <a:latin typeface="Arial Narrow" pitchFamily="34" charset="0"/>
          </a:endParaRPr>
        </a:p>
      </dgm:t>
    </dgm:pt>
    <dgm:pt modelId="{1E7E9407-69E6-400A-BD76-6F8F6EFCD957}" type="sibTrans" cxnId="{0C0BD0C7-434F-4944-893D-75E4FB68D9CB}">
      <dgm:prSet/>
      <dgm:spPr/>
      <dgm:t>
        <a:bodyPr/>
        <a:lstStyle/>
        <a:p>
          <a:endParaRPr lang="ru-RU" sz="1800" b="1">
            <a:latin typeface="Arial Narrow" pitchFamily="34" charset="0"/>
          </a:endParaRPr>
        </a:p>
      </dgm:t>
    </dgm:pt>
    <dgm:pt modelId="{ED00AC62-4B30-4349-8010-457866D36D02}">
      <dgm:prSet phldrT="[Текст]" custT="1"/>
      <dgm:spPr/>
      <dgm:t>
        <a:bodyPr anchor="ctr"/>
        <a:lstStyle/>
        <a:p>
          <a:r>
            <a:rPr lang="en-US" sz="3600" b="1" dirty="0">
              <a:latin typeface="Arial Narrow" pitchFamily="34" charset="0"/>
            </a:rPr>
            <a:t>Knowledge</a:t>
          </a:r>
          <a:endParaRPr lang="ru-RU" sz="3600" b="1" dirty="0">
            <a:latin typeface="Arial Narrow" pitchFamily="34" charset="0"/>
          </a:endParaRPr>
        </a:p>
      </dgm:t>
    </dgm:pt>
    <dgm:pt modelId="{5F036228-0B74-453A-91D7-E38F6B901DFC}" type="parTrans" cxnId="{07457A85-7804-4544-A2F7-D6CAE4D39C86}">
      <dgm:prSet/>
      <dgm:spPr/>
      <dgm:t>
        <a:bodyPr/>
        <a:lstStyle/>
        <a:p>
          <a:endParaRPr lang="ru-RU" sz="1800" b="1">
            <a:latin typeface="Arial Narrow" pitchFamily="34" charset="0"/>
          </a:endParaRPr>
        </a:p>
      </dgm:t>
    </dgm:pt>
    <dgm:pt modelId="{CE704746-5EE2-4BB9-A532-D726516EAF3B}" type="sibTrans" cxnId="{07457A85-7804-4544-A2F7-D6CAE4D39C86}">
      <dgm:prSet/>
      <dgm:spPr/>
      <dgm:t>
        <a:bodyPr/>
        <a:lstStyle/>
        <a:p>
          <a:endParaRPr lang="ru-RU" sz="1800" b="1">
            <a:latin typeface="Arial Narrow" pitchFamily="34" charset="0"/>
          </a:endParaRPr>
        </a:p>
      </dgm:t>
    </dgm:pt>
    <dgm:pt modelId="{C4576786-6DA7-4F98-98F7-26FEAB5964C1}">
      <dgm:prSet phldrT="[Текст]" custT="1"/>
      <dgm:spPr/>
      <dgm:t>
        <a:bodyPr anchor="ctr"/>
        <a:lstStyle/>
        <a:p>
          <a:r>
            <a:rPr lang="en-US" sz="3600" b="1" dirty="0">
              <a:latin typeface="Arial Narrow" pitchFamily="34" charset="0"/>
            </a:rPr>
            <a:t>Information</a:t>
          </a:r>
          <a:endParaRPr lang="ru-RU" sz="3600" b="1" dirty="0">
            <a:latin typeface="Arial Narrow" pitchFamily="34" charset="0"/>
          </a:endParaRPr>
        </a:p>
      </dgm:t>
    </dgm:pt>
    <dgm:pt modelId="{643944E9-7A6F-4382-B3A8-2A3F56E33254}" type="parTrans" cxnId="{AEE78F60-AEC4-47EC-A3E6-E35F88EAEFF0}">
      <dgm:prSet/>
      <dgm:spPr/>
      <dgm:t>
        <a:bodyPr/>
        <a:lstStyle/>
        <a:p>
          <a:endParaRPr lang="ru-RU" sz="1800" b="1">
            <a:latin typeface="Arial Narrow" pitchFamily="34" charset="0"/>
          </a:endParaRPr>
        </a:p>
      </dgm:t>
    </dgm:pt>
    <dgm:pt modelId="{FF97FED7-B74F-42D7-9941-542927202AD3}" type="sibTrans" cxnId="{AEE78F60-AEC4-47EC-A3E6-E35F88EAEFF0}">
      <dgm:prSet/>
      <dgm:spPr/>
      <dgm:t>
        <a:bodyPr/>
        <a:lstStyle/>
        <a:p>
          <a:endParaRPr lang="ru-RU" sz="1800" b="1">
            <a:latin typeface="Arial Narrow" pitchFamily="34" charset="0"/>
          </a:endParaRPr>
        </a:p>
      </dgm:t>
    </dgm:pt>
    <dgm:pt modelId="{2403E7FB-FA44-47EA-82E5-198E4AC7CF31}">
      <dgm:prSet phldrT="[Текст]" custT="1"/>
      <dgm:spPr/>
      <dgm:t>
        <a:bodyPr/>
        <a:lstStyle/>
        <a:p>
          <a:r>
            <a:rPr lang="en-US" sz="3600" b="1" dirty="0">
              <a:latin typeface="Arial Narrow" pitchFamily="34" charset="0"/>
            </a:rPr>
            <a:t>Data</a:t>
          </a:r>
          <a:endParaRPr lang="ru-RU" sz="3600" b="1" dirty="0">
            <a:latin typeface="Arial Narrow" pitchFamily="34" charset="0"/>
          </a:endParaRPr>
        </a:p>
      </dgm:t>
    </dgm:pt>
    <dgm:pt modelId="{CAB74AF0-288E-436B-8A12-634CE0AEF207}" type="parTrans" cxnId="{8B3CE4A0-79E4-40D4-87D2-74754ED67FA1}">
      <dgm:prSet/>
      <dgm:spPr/>
      <dgm:t>
        <a:bodyPr/>
        <a:lstStyle/>
        <a:p>
          <a:endParaRPr lang="ru-RU" sz="1800" b="1">
            <a:latin typeface="Arial Narrow" pitchFamily="34" charset="0"/>
          </a:endParaRPr>
        </a:p>
      </dgm:t>
    </dgm:pt>
    <dgm:pt modelId="{58B9D523-55EB-4013-888E-B88308D92769}" type="sibTrans" cxnId="{8B3CE4A0-79E4-40D4-87D2-74754ED67FA1}">
      <dgm:prSet/>
      <dgm:spPr/>
      <dgm:t>
        <a:bodyPr/>
        <a:lstStyle/>
        <a:p>
          <a:endParaRPr lang="ru-RU" sz="1800" b="1">
            <a:latin typeface="Arial Narrow" pitchFamily="34" charset="0"/>
          </a:endParaRPr>
        </a:p>
      </dgm:t>
    </dgm:pt>
    <dgm:pt modelId="{1968029B-AA8F-46DA-93C0-675BC33F876D}" type="pres">
      <dgm:prSet presAssocID="{7E2058B0-7056-44F5-83CC-E6498918B840}" presName="Name0" presStyleCnt="0">
        <dgm:presLayoutVars>
          <dgm:dir/>
          <dgm:animLvl val="lvl"/>
          <dgm:resizeHandles val="exact"/>
        </dgm:presLayoutVars>
      </dgm:prSet>
      <dgm:spPr/>
    </dgm:pt>
    <dgm:pt modelId="{BF96C857-7947-44B3-A34F-8A0E6B5A6E6E}" type="pres">
      <dgm:prSet presAssocID="{7C9F37AA-ACAF-46FA-BEB5-DCCF572B7A1D}" presName="Name8" presStyleCnt="0"/>
      <dgm:spPr/>
    </dgm:pt>
    <dgm:pt modelId="{CB90490F-2ED4-4F56-B56E-AD5557426DB2}" type="pres">
      <dgm:prSet presAssocID="{7C9F37AA-ACAF-46FA-BEB5-DCCF572B7A1D}" presName="level" presStyleLbl="node1" presStyleIdx="0" presStyleCnt="4" custScaleY="1424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F7793-286F-4DF7-ADBD-AD6F76E383F4}" type="pres">
      <dgm:prSet presAssocID="{7C9F37AA-ACAF-46FA-BEB5-DCCF572B7A1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5412A-7064-478B-B739-34962BA91E32}" type="pres">
      <dgm:prSet presAssocID="{ED00AC62-4B30-4349-8010-457866D36D02}" presName="Name8" presStyleCnt="0"/>
      <dgm:spPr/>
    </dgm:pt>
    <dgm:pt modelId="{B8226BA7-C0D0-4060-9A18-B5B7B2B2CDC1}" type="pres">
      <dgm:prSet presAssocID="{ED00AC62-4B30-4349-8010-457866D36D02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C7B833-FB26-46D6-9AE5-399C704A9B66}" type="pres">
      <dgm:prSet presAssocID="{ED00AC62-4B30-4349-8010-457866D36D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08859-2648-450B-81CA-D33CDD4EC9AB}" type="pres">
      <dgm:prSet presAssocID="{C4576786-6DA7-4F98-98F7-26FEAB5964C1}" presName="Name8" presStyleCnt="0"/>
      <dgm:spPr/>
    </dgm:pt>
    <dgm:pt modelId="{A5DE5188-0BCC-49F9-AF2E-E68EEA27A5D1}" type="pres">
      <dgm:prSet presAssocID="{C4576786-6DA7-4F98-98F7-26FEAB5964C1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052A1-9BBA-46DA-8C66-97C9B8591CC2}" type="pres">
      <dgm:prSet presAssocID="{C4576786-6DA7-4F98-98F7-26FEAB5964C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BAB7F-F6B6-4DE1-81C2-1D21E4A0CE9E}" type="pres">
      <dgm:prSet presAssocID="{2403E7FB-FA44-47EA-82E5-198E4AC7CF31}" presName="Name8" presStyleCnt="0"/>
      <dgm:spPr/>
    </dgm:pt>
    <dgm:pt modelId="{33B0F4DC-AB48-47F1-B347-91147A411C7B}" type="pres">
      <dgm:prSet presAssocID="{2403E7FB-FA44-47EA-82E5-198E4AC7CF3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B6522-CCC0-48B1-A820-D3676C534D44}" type="pres">
      <dgm:prSet presAssocID="{2403E7FB-FA44-47EA-82E5-198E4AC7CF3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B9671A-9D8B-4153-B78A-A2636774F27F}" type="presOf" srcId="{7E2058B0-7056-44F5-83CC-E6498918B840}" destId="{1968029B-AA8F-46DA-93C0-675BC33F876D}" srcOrd="0" destOrd="0" presId="urn:microsoft.com/office/officeart/2005/8/layout/pyramid1"/>
    <dgm:cxn modelId="{C5F6B033-B0A7-43AC-A078-670926C0B978}" type="presOf" srcId="{C4576786-6DA7-4F98-98F7-26FEAB5964C1}" destId="{C04052A1-9BBA-46DA-8C66-97C9B8591CC2}" srcOrd="1" destOrd="0" presId="urn:microsoft.com/office/officeart/2005/8/layout/pyramid1"/>
    <dgm:cxn modelId="{DF6CC5D1-4FA9-439E-9845-9CED528EDCBF}" type="presOf" srcId="{2403E7FB-FA44-47EA-82E5-198E4AC7CF31}" destId="{33B0F4DC-AB48-47F1-B347-91147A411C7B}" srcOrd="0" destOrd="0" presId="urn:microsoft.com/office/officeart/2005/8/layout/pyramid1"/>
    <dgm:cxn modelId="{FCAA9BF3-CA47-4D13-BE32-69D4F711F85F}" type="presOf" srcId="{ED00AC62-4B30-4349-8010-457866D36D02}" destId="{89C7B833-FB26-46D6-9AE5-399C704A9B66}" srcOrd="1" destOrd="0" presId="urn:microsoft.com/office/officeart/2005/8/layout/pyramid1"/>
    <dgm:cxn modelId="{F1CB8518-C9F2-4C2C-B3F3-C0DD366C60E7}" type="presOf" srcId="{ED00AC62-4B30-4349-8010-457866D36D02}" destId="{B8226BA7-C0D0-4060-9A18-B5B7B2B2CDC1}" srcOrd="0" destOrd="0" presId="urn:microsoft.com/office/officeart/2005/8/layout/pyramid1"/>
    <dgm:cxn modelId="{B54F3183-4A6E-433E-8DFE-6A7D61598152}" type="presOf" srcId="{7C9F37AA-ACAF-46FA-BEB5-DCCF572B7A1D}" destId="{839F7793-286F-4DF7-ADBD-AD6F76E383F4}" srcOrd="1" destOrd="0" presId="urn:microsoft.com/office/officeart/2005/8/layout/pyramid1"/>
    <dgm:cxn modelId="{436F9CFB-EE62-44ED-80A3-12C3DEB78A33}" type="presOf" srcId="{7C9F37AA-ACAF-46FA-BEB5-DCCF572B7A1D}" destId="{CB90490F-2ED4-4F56-B56E-AD5557426DB2}" srcOrd="0" destOrd="0" presId="urn:microsoft.com/office/officeart/2005/8/layout/pyramid1"/>
    <dgm:cxn modelId="{07457A85-7804-4544-A2F7-D6CAE4D39C86}" srcId="{7E2058B0-7056-44F5-83CC-E6498918B840}" destId="{ED00AC62-4B30-4349-8010-457866D36D02}" srcOrd="1" destOrd="0" parTransId="{5F036228-0B74-453A-91D7-E38F6B901DFC}" sibTransId="{CE704746-5EE2-4BB9-A532-D726516EAF3B}"/>
    <dgm:cxn modelId="{AEE78F60-AEC4-47EC-A3E6-E35F88EAEFF0}" srcId="{7E2058B0-7056-44F5-83CC-E6498918B840}" destId="{C4576786-6DA7-4F98-98F7-26FEAB5964C1}" srcOrd="2" destOrd="0" parTransId="{643944E9-7A6F-4382-B3A8-2A3F56E33254}" sibTransId="{FF97FED7-B74F-42D7-9941-542927202AD3}"/>
    <dgm:cxn modelId="{AABF07D3-B0C5-4677-AA87-D1CADB42C7F6}" type="presOf" srcId="{C4576786-6DA7-4F98-98F7-26FEAB5964C1}" destId="{A5DE5188-0BCC-49F9-AF2E-E68EEA27A5D1}" srcOrd="0" destOrd="0" presId="urn:microsoft.com/office/officeart/2005/8/layout/pyramid1"/>
    <dgm:cxn modelId="{0C0BD0C7-434F-4944-893D-75E4FB68D9CB}" srcId="{7E2058B0-7056-44F5-83CC-E6498918B840}" destId="{7C9F37AA-ACAF-46FA-BEB5-DCCF572B7A1D}" srcOrd="0" destOrd="0" parTransId="{CC079961-98E2-4E17-9E74-3F8366B4F561}" sibTransId="{1E7E9407-69E6-400A-BD76-6F8F6EFCD957}"/>
    <dgm:cxn modelId="{8B3CE4A0-79E4-40D4-87D2-74754ED67FA1}" srcId="{7E2058B0-7056-44F5-83CC-E6498918B840}" destId="{2403E7FB-FA44-47EA-82E5-198E4AC7CF31}" srcOrd="3" destOrd="0" parTransId="{CAB74AF0-288E-436B-8A12-634CE0AEF207}" sibTransId="{58B9D523-55EB-4013-888E-B88308D92769}"/>
    <dgm:cxn modelId="{0B4E16A2-D69D-4A4A-AD4C-B865C8C8B961}" type="presOf" srcId="{2403E7FB-FA44-47EA-82E5-198E4AC7CF31}" destId="{5F2B6522-CCC0-48B1-A820-D3676C534D44}" srcOrd="1" destOrd="0" presId="urn:microsoft.com/office/officeart/2005/8/layout/pyramid1"/>
    <dgm:cxn modelId="{684E1FBE-559E-4197-93D3-DEC0628BB432}" type="presParOf" srcId="{1968029B-AA8F-46DA-93C0-675BC33F876D}" destId="{BF96C857-7947-44B3-A34F-8A0E6B5A6E6E}" srcOrd="0" destOrd="0" presId="urn:microsoft.com/office/officeart/2005/8/layout/pyramid1"/>
    <dgm:cxn modelId="{5A532C9B-94D0-4B08-88CA-1BD58C71A628}" type="presParOf" srcId="{BF96C857-7947-44B3-A34F-8A0E6B5A6E6E}" destId="{CB90490F-2ED4-4F56-B56E-AD5557426DB2}" srcOrd="0" destOrd="0" presId="urn:microsoft.com/office/officeart/2005/8/layout/pyramid1"/>
    <dgm:cxn modelId="{9B5326B9-91DF-47CC-B9DF-8DCC0B248C7A}" type="presParOf" srcId="{BF96C857-7947-44B3-A34F-8A0E6B5A6E6E}" destId="{839F7793-286F-4DF7-ADBD-AD6F76E383F4}" srcOrd="1" destOrd="0" presId="urn:microsoft.com/office/officeart/2005/8/layout/pyramid1"/>
    <dgm:cxn modelId="{44ACB8FF-D83B-4050-BBCF-CA0683378FE6}" type="presParOf" srcId="{1968029B-AA8F-46DA-93C0-675BC33F876D}" destId="{C7E5412A-7064-478B-B739-34962BA91E32}" srcOrd="1" destOrd="0" presId="urn:microsoft.com/office/officeart/2005/8/layout/pyramid1"/>
    <dgm:cxn modelId="{A586054D-EFA0-4E90-B85F-9DBD3D2CBB71}" type="presParOf" srcId="{C7E5412A-7064-478B-B739-34962BA91E32}" destId="{B8226BA7-C0D0-4060-9A18-B5B7B2B2CDC1}" srcOrd="0" destOrd="0" presId="urn:microsoft.com/office/officeart/2005/8/layout/pyramid1"/>
    <dgm:cxn modelId="{DBED3406-BCF1-4460-8078-873FFCDC9CBA}" type="presParOf" srcId="{C7E5412A-7064-478B-B739-34962BA91E32}" destId="{89C7B833-FB26-46D6-9AE5-399C704A9B66}" srcOrd="1" destOrd="0" presId="urn:microsoft.com/office/officeart/2005/8/layout/pyramid1"/>
    <dgm:cxn modelId="{F47C762A-BBC9-4A26-8B58-1BFD6378B09F}" type="presParOf" srcId="{1968029B-AA8F-46DA-93C0-675BC33F876D}" destId="{36B08859-2648-450B-81CA-D33CDD4EC9AB}" srcOrd="2" destOrd="0" presId="urn:microsoft.com/office/officeart/2005/8/layout/pyramid1"/>
    <dgm:cxn modelId="{911E97E1-F73B-4C4F-9BDC-3F18F1522F30}" type="presParOf" srcId="{36B08859-2648-450B-81CA-D33CDD4EC9AB}" destId="{A5DE5188-0BCC-49F9-AF2E-E68EEA27A5D1}" srcOrd="0" destOrd="0" presId="urn:microsoft.com/office/officeart/2005/8/layout/pyramid1"/>
    <dgm:cxn modelId="{7F036745-BE68-4FB7-949E-5657EB3D4395}" type="presParOf" srcId="{36B08859-2648-450B-81CA-D33CDD4EC9AB}" destId="{C04052A1-9BBA-46DA-8C66-97C9B8591CC2}" srcOrd="1" destOrd="0" presId="urn:microsoft.com/office/officeart/2005/8/layout/pyramid1"/>
    <dgm:cxn modelId="{7D6B6514-F1E6-4FF8-A2C9-D756671432CA}" type="presParOf" srcId="{1968029B-AA8F-46DA-93C0-675BC33F876D}" destId="{3C0BAB7F-F6B6-4DE1-81C2-1D21E4A0CE9E}" srcOrd="3" destOrd="0" presId="urn:microsoft.com/office/officeart/2005/8/layout/pyramid1"/>
    <dgm:cxn modelId="{4CE65775-313A-4A6D-9A75-F65962A0D172}" type="presParOf" srcId="{3C0BAB7F-F6B6-4DE1-81C2-1D21E4A0CE9E}" destId="{33B0F4DC-AB48-47F1-B347-91147A411C7B}" srcOrd="0" destOrd="0" presId="urn:microsoft.com/office/officeart/2005/8/layout/pyramid1"/>
    <dgm:cxn modelId="{3CFBE444-0CE5-4FE3-9996-0BF18590F83A}" type="presParOf" srcId="{3C0BAB7F-F6B6-4DE1-81C2-1D21E4A0CE9E}" destId="{5F2B6522-CCC0-48B1-A820-D3676C534D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8A33E6-02DF-4D1E-9053-8142C5C1BD4C}" type="doc">
      <dgm:prSet loTypeId="urn:microsoft.com/office/officeart/2005/8/layout/cycle7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98C4376-DD2C-4D0B-8E54-26560DA6DF3A}">
      <dgm:prSet phldrT="[Текст]" custT="1"/>
      <dgm:spPr/>
      <dgm:t>
        <a:bodyPr/>
        <a:lstStyle/>
        <a:p>
          <a:pPr algn="ctr"/>
          <a:r>
            <a:rPr lang="en-US" sz="2000" dirty="0" err="1"/>
            <a:t>производители</a:t>
          </a:r>
          <a:endParaRPr lang="ru-RU" sz="2000" dirty="0"/>
        </a:p>
      </dgm:t>
    </dgm:pt>
    <dgm:pt modelId="{1977EDE0-D307-4B0F-88CA-9D871E681007}" type="parTrans" cxnId="{56EA7B62-24D9-4C8C-AC39-1015DED65087}">
      <dgm:prSet/>
      <dgm:spPr/>
      <dgm:t>
        <a:bodyPr/>
        <a:lstStyle/>
        <a:p>
          <a:pPr algn="ctr"/>
          <a:endParaRPr lang="ru-RU" sz="2800"/>
        </a:p>
      </dgm:t>
    </dgm:pt>
    <dgm:pt modelId="{92B1AFC8-59F0-4189-BBBC-443D0808F6F7}" type="sibTrans" cxnId="{56EA7B62-24D9-4C8C-AC39-1015DED65087}">
      <dgm:prSet custT="1"/>
      <dgm:spPr/>
      <dgm:t>
        <a:bodyPr/>
        <a:lstStyle/>
        <a:p>
          <a:pPr algn="ctr"/>
          <a:endParaRPr lang="ru-RU" sz="1200"/>
        </a:p>
      </dgm:t>
    </dgm:pt>
    <dgm:pt modelId="{A9DE592A-B558-4F59-A440-84D34CB6C6DE}">
      <dgm:prSet phldrT="[Текст]" custT="1"/>
      <dgm:spPr/>
      <dgm:t>
        <a:bodyPr/>
        <a:lstStyle/>
        <a:p>
          <a:pPr algn="ctr"/>
          <a:r>
            <a:rPr lang="en-US" sz="2000" dirty="0" err="1"/>
            <a:t>владельцы</a:t>
          </a:r>
          <a:endParaRPr lang="ru-RU" sz="2000" dirty="0"/>
        </a:p>
      </dgm:t>
    </dgm:pt>
    <dgm:pt modelId="{8D1271FF-A0D6-47AA-B7D4-AA92DD94AA1C}" type="parTrans" cxnId="{DB75E923-B0F4-46A9-9999-10AF85F93FEB}">
      <dgm:prSet/>
      <dgm:spPr/>
      <dgm:t>
        <a:bodyPr/>
        <a:lstStyle/>
        <a:p>
          <a:pPr algn="ctr"/>
          <a:endParaRPr lang="ru-RU" sz="2800"/>
        </a:p>
      </dgm:t>
    </dgm:pt>
    <dgm:pt modelId="{6B304EF0-EECC-4E23-92C9-8A0DEE0E1A5F}" type="sibTrans" cxnId="{DB75E923-B0F4-46A9-9999-10AF85F93FEB}">
      <dgm:prSet custT="1"/>
      <dgm:spPr/>
      <dgm:t>
        <a:bodyPr/>
        <a:lstStyle/>
        <a:p>
          <a:pPr algn="ctr"/>
          <a:endParaRPr lang="ru-RU" sz="1200"/>
        </a:p>
      </dgm:t>
    </dgm:pt>
    <dgm:pt modelId="{CA92FF85-61E4-437B-8D0C-6ABF2CD5B561}">
      <dgm:prSet phldrT="[Текст]" custT="1"/>
      <dgm:spPr/>
      <dgm:t>
        <a:bodyPr/>
        <a:lstStyle/>
        <a:p>
          <a:pPr algn="ctr"/>
          <a:r>
            <a:rPr lang="en-US" sz="2000" dirty="0" err="1"/>
            <a:t>пользователи</a:t>
          </a:r>
          <a:endParaRPr lang="ru-RU" sz="2000" dirty="0"/>
        </a:p>
      </dgm:t>
    </dgm:pt>
    <dgm:pt modelId="{9F4AB7AA-6127-4125-B0A0-8EE441FD3BC5}" type="parTrans" cxnId="{0D657D6A-D36D-436B-98E1-9CBC940E0D43}">
      <dgm:prSet/>
      <dgm:spPr/>
      <dgm:t>
        <a:bodyPr/>
        <a:lstStyle/>
        <a:p>
          <a:pPr algn="ctr"/>
          <a:endParaRPr lang="ru-RU" sz="2800"/>
        </a:p>
      </dgm:t>
    </dgm:pt>
    <dgm:pt modelId="{918EA54D-545D-474C-BC5A-DB134C99BCFB}" type="sibTrans" cxnId="{0D657D6A-D36D-436B-98E1-9CBC940E0D43}">
      <dgm:prSet custT="1"/>
      <dgm:spPr/>
      <dgm:t>
        <a:bodyPr/>
        <a:lstStyle/>
        <a:p>
          <a:pPr algn="ctr"/>
          <a:endParaRPr lang="ru-RU" sz="1200"/>
        </a:p>
      </dgm:t>
    </dgm:pt>
    <dgm:pt modelId="{3B33AFFB-46F3-4177-B931-F2F7138AB622}" type="pres">
      <dgm:prSet presAssocID="{858A33E6-02DF-4D1E-9053-8142C5C1BD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D606BA-5E9C-4139-96F5-51D58B9FABD0}" type="pres">
      <dgm:prSet presAssocID="{B98C4376-DD2C-4D0B-8E54-26560DA6DF3A}" presName="node" presStyleLbl="node1" presStyleIdx="0" presStyleCnt="3" custScaleX="188226" custRadScaleRad="100122" custRadScaleInc="2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B6FF7B-5E03-4037-8B33-FA161EDD8840}" type="pres">
      <dgm:prSet presAssocID="{92B1AFC8-59F0-4189-BBBC-443D0808F6F7}" presName="sibTrans" presStyleLbl="sibTrans2D1" presStyleIdx="0" presStyleCnt="3"/>
      <dgm:spPr/>
      <dgm:t>
        <a:bodyPr/>
        <a:lstStyle/>
        <a:p>
          <a:endParaRPr lang="ru-RU"/>
        </a:p>
      </dgm:t>
    </dgm:pt>
    <dgm:pt modelId="{6C50493C-947C-4029-A924-4A85C42F2E26}" type="pres">
      <dgm:prSet presAssocID="{92B1AFC8-59F0-4189-BBBC-443D0808F6F7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3B999631-6165-4D9E-88AC-1E72268CBCB7}" type="pres">
      <dgm:prSet presAssocID="{A9DE592A-B558-4F59-A440-84D34CB6C6DE}" presName="node" presStyleLbl="node1" presStyleIdx="1" presStyleCnt="3" custScaleX="141062" custRadScaleRad="154873" custRadScaleInc="-19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6C137-36B1-41BF-B033-7C84B2063A3D}" type="pres">
      <dgm:prSet presAssocID="{6B304EF0-EECC-4E23-92C9-8A0DEE0E1A5F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7F86C7D-A60F-49E1-A6C4-5F432AC654F0}" type="pres">
      <dgm:prSet presAssocID="{6B304EF0-EECC-4E23-92C9-8A0DEE0E1A5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74A5FD70-48DF-4358-BC39-5280C8686F2E}" type="pres">
      <dgm:prSet presAssocID="{CA92FF85-61E4-437B-8D0C-6ABF2CD5B561}" presName="node" presStyleLbl="node1" presStyleIdx="2" presStyleCnt="3" custScaleX="165386" custRadScaleRad="153721" custRadScaleInc="19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4F378-A863-46B6-B0F9-4B404C4A2C0D}" type="pres">
      <dgm:prSet presAssocID="{918EA54D-545D-474C-BC5A-DB134C99BCFB}" presName="sibTrans" presStyleLbl="sibTrans2D1" presStyleIdx="2" presStyleCnt="3"/>
      <dgm:spPr/>
      <dgm:t>
        <a:bodyPr/>
        <a:lstStyle/>
        <a:p>
          <a:endParaRPr lang="ru-RU"/>
        </a:p>
      </dgm:t>
    </dgm:pt>
    <dgm:pt modelId="{9AB2C123-A984-40F5-9E15-4068C88774B7}" type="pres">
      <dgm:prSet presAssocID="{918EA54D-545D-474C-BC5A-DB134C99BCFB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B75E923-B0F4-46A9-9999-10AF85F93FEB}" srcId="{858A33E6-02DF-4D1E-9053-8142C5C1BD4C}" destId="{A9DE592A-B558-4F59-A440-84D34CB6C6DE}" srcOrd="1" destOrd="0" parTransId="{8D1271FF-A0D6-47AA-B7D4-AA92DD94AA1C}" sibTransId="{6B304EF0-EECC-4E23-92C9-8A0DEE0E1A5F}"/>
    <dgm:cxn modelId="{DD4B1235-042F-4FE0-A1A4-B4564131B0C3}" type="presOf" srcId="{B98C4376-DD2C-4D0B-8E54-26560DA6DF3A}" destId="{47D606BA-5E9C-4139-96F5-51D58B9FABD0}" srcOrd="0" destOrd="0" presId="urn:microsoft.com/office/officeart/2005/8/layout/cycle7"/>
    <dgm:cxn modelId="{56EA7B62-24D9-4C8C-AC39-1015DED65087}" srcId="{858A33E6-02DF-4D1E-9053-8142C5C1BD4C}" destId="{B98C4376-DD2C-4D0B-8E54-26560DA6DF3A}" srcOrd="0" destOrd="0" parTransId="{1977EDE0-D307-4B0F-88CA-9D871E681007}" sibTransId="{92B1AFC8-59F0-4189-BBBC-443D0808F6F7}"/>
    <dgm:cxn modelId="{96F18F6C-DF61-4045-9825-70A7647C953F}" type="presOf" srcId="{918EA54D-545D-474C-BC5A-DB134C99BCFB}" destId="{9AB2C123-A984-40F5-9E15-4068C88774B7}" srcOrd="1" destOrd="0" presId="urn:microsoft.com/office/officeart/2005/8/layout/cycle7"/>
    <dgm:cxn modelId="{16031E73-0637-4163-9F9E-44319C5ED85C}" type="presOf" srcId="{858A33E6-02DF-4D1E-9053-8142C5C1BD4C}" destId="{3B33AFFB-46F3-4177-B931-F2F7138AB622}" srcOrd="0" destOrd="0" presId="urn:microsoft.com/office/officeart/2005/8/layout/cycle7"/>
    <dgm:cxn modelId="{05A62823-6E1C-496B-9BE7-C71DE4F535F5}" type="presOf" srcId="{6B304EF0-EECC-4E23-92C9-8A0DEE0E1A5F}" destId="{7AB6C137-36B1-41BF-B033-7C84B2063A3D}" srcOrd="0" destOrd="0" presId="urn:microsoft.com/office/officeart/2005/8/layout/cycle7"/>
    <dgm:cxn modelId="{D32DDC51-C36B-4060-97A7-E46917E8D99C}" type="presOf" srcId="{A9DE592A-B558-4F59-A440-84D34CB6C6DE}" destId="{3B999631-6165-4D9E-88AC-1E72268CBCB7}" srcOrd="0" destOrd="0" presId="urn:microsoft.com/office/officeart/2005/8/layout/cycle7"/>
    <dgm:cxn modelId="{0D657D6A-D36D-436B-98E1-9CBC940E0D43}" srcId="{858A33E6-02DF-4D1E-9053-8142C5C1BD4C}" destId="{CA92FF85-61E4-437B-8D0C-6ABF2CD5B561}" srcOrd="2" destOrd="0" parTransId="{9F4AB7AA-6127-4125-B0A0-8EE441FD3BC5}" sibTransId="{918EA54D-545D-474C-BC5A-DB134C99BCFB}"/>
    <dgm:cxn modelId="{F3BEFC7D-5F19-4FB3-9E10-783198DB3275}" type="presOf" srcId="{918EA54D-545D-474C-BC5A-DB134C99BCFB}" destId="{3DA4F378-A863-46B6-B0F9-4B404C4A2C0D}" srcOrd="0" destOrd="0" presId="urn:microsoft.com/office/officeart/2005/8/layout/cycle7"/>
    <dgm:cxn modelId="{11D890EC-0C64-400E-A8B7-D040440A7E7F}" type="presOf" srcId="{92B1AFC8-59F0-4189-BBBC-443D0808F6F7}" destId="{6C50493C-947C-4029-A924-4A85C42F2E26}" srcOrd="1" destOrd="0" presId="urn:microsoft.com/office/officeart/2005/8/layout/cycle7"/>
    <dgm:cxn modelId="{D34B60F1-FC13-4225-A4A9-FA081A866ED9}" type="presOf" srcId="{6B304EF0-EECC-4E23-92C9-8A0DEE0E1A5F}" destId="{37F86C7D-A60F-49E1-A6C4-5F432AC654F0}" srcOrd="1" destOrd="0" presId="urn:microsoft.com/office/officeart/2005/8/layout/cycle7"/>
    <dgm:cxn modelId="{50AFA3DB-DCC0-4D14-8E86-45518672B70B}" type="presOf" srcId="{92B1AFC8-59F0-4189-BBBC-443D0808F6F7}" destId="{78B6FF7B-5E03-4037-8B33-FA161EDD8840}" srcOrd="0" destOrd="0" presId="urn:microsoft.com/office/officeart/2005/8/layout/cycle7"/>
    <dgm:cxn modelId="{5C79E492-C86F-4C3C-A898-CA013323DD67}" type="presOf" srcId="{CA92FF85-61E4-437B-8D0C-6ABF2CD5B561}" destId="{74A5FD70-48DF-4358-BC39-5280C8686F2E}" srcOrd="0" destOrd="0" presId="urn:microsoft.com/office/officeart/2005/8/layout/cycle7"/>
    <dgm:cxn modelId="{F848D8AE-51EA-49A3-B35D-21E41AA0F8D4}" type="presParOf" srcId="{3B33AFFB-46F3-4177-B931-F2F7138AB622}" destId="{47D606BA-5E9C-4139-96F5-51D58B9FABD0}" srcOrd="0" destOrd="0" presId="urn:microsoft.com/office/officeart/2005/8/layout/cycle7"/>
    <dgm:cxn modelId="{91E3418A-4A5A-4855-AD8D-276780F9E2E1}" type="presParOf" srcId="{3B33AFFB-46F3-4177-B931-F2F7138AB622}" destId="{78B6FF7B-5E03-4037-8B33-FA161EDD8840}" srcOrd="1" destOrd="0" presId="urn:microsoft.com/office/officeart/2005/8/layout/cycle7"/>
    <dgm:cxn modelId="{2FAFDD6F-907A-45B5-9E06-29589EADDB27}" type="presParOf" srcId="{78B6FF7B-5E03-4037-8B33-FA161EDD8840}" destId="{6C50493C-947C-4029-A924-4A85C42F2E26}" srcOrd="0" destOrd="0" presId="urn:microsoft.com/office/officeart/2005/8/layout/cycle7"/>
    <dgm:cxn modelId="{C413E71A-FDCE-4C90-8B7B-712802C1E2BD}" type="presParOf" srcId="{3B33AFFB-46F3-4177-B931-F2F7138AB622}" destId="{3B999631-6165-4D9E-88AC-1E72268CBCB7}" srcOrd="2" destOrd="0" presId="urn:microsoft.com/office/officeart/2005/8/layout/cycle7"/>
    <dgm:cxn modelId="{D108D42F-BC41-485C-81BF-3C1A81B53E11}" type="presParOf" srcId="{3B33AFFB-46F3-4177-B931-F2F7138AB622}" destId="{7AB6C137-36B1-41BF-B033-7C84B2063A3D}" srcOrd="3" destOrd="0" presId="urn:microsoft.com/office/officeart/2005/8/layout/cycle7"/>
    <dgm:cxn modelId="{B522D692-B3AC-493E-9120-211C692E060C}" type="presParOf" srcId="{7AB6C137-36B1-41BF-B033-7C84B2063A3D}" destId="{37F86C7D-A60F-49E1-A6C4-5F432AC654F0}" srcOrd="0" destOrd="0" presId="urn:microsoft.com/office/officeart/2005/8/layout/cycle7"/>
    <dgm:cxn modelId="{797130F2-FC53-4A61-8777-3654821A2C73}" type="presParOf" srcId="{3B33AFFB-46F3-4177-B931-F2F7138AB622}" destId="{74A5FD70-48DF-4358-BC39-5280C8686F2E}" srcOrd="4" destOrd="0" presId="urn:microsoft.com/office/officeart/2005/8/layout/cycle7"/>
    <dgm:cxn modelId="{BC33956F-557C-4064-B984-D3FB491C6DC2}" type="presParOf" srcId="{3B33AFFB-46F3-4177-B931-F2F7138AB622}" destId="{3DA4F378-A863-46B6-B0F9-4B404C4A2C0D}" srcOrd="5" destOrd="0" presId="urn:microsoft.com/office/officeart/2005/8/layout/cycle7"/>
    <dgm:cxn modelId="{5235153C-D543-4761-B6ED-75588B3423A9}" type="presParOf" srcId="{3DA4F378-A863-46B6-B0F9-4B404C4A2C0D}" destId="{9AB2C123-A984-40F5-9E15-4068C88774B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D68212-EDA9-401A-A8C9-8723B4FFFF47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5624224-FC40-4D15-ABC3-B7D05C2C2AE9}">
      <dgm:prSet phldrT="[Текст]" custT="1"/>
      <dgm:spPr/>
      <dgm:t>
        <a:bodyPr/>
        <a:lstStyle/>
        <a:p>
          <a:r>
            <a:rPr lang="ru-RU" sz="2400" b="0" dirty="0"/>
            <a:t>Пользовательские программы</a:t>
          </a:r>
        </a:p>
      </dgm:t>
    </dgm:pt>
    <dgm:pt modelId="{33F2992B-07EC-4570-8F04-A41C9923FE23}" type="parTrans" cxnId="{D876572F-DFCB-4DE0-AB87-B5BC81DE52CD}">
      <dgm:prSet/>
      <dgm:spPr/>
      <dgm:t>
        <a:bodyPr/>
        <a:lstStyle/>
        <a:p>
          <a:endParaRPr lang="ru-RU" sz="4000" b="0"/>
        </a:p>
      </dgm:t>
    </dgm:pt>
    <dgm:pt modelId="{F9DA492F-CDA6-444F-BF01-A947F5B72E62}" type="sibTrans" cxnId="{D876572F-DFCB-4DE0-AB87-B5BC81DE52CD}">
      <dgm:prSet/>
      <dgm:spPr/>
      <dgm:t>
        <a:bodyPr/>
        <a:lstStyle/>
        <a:p>
          <a:endParaRPr lang="ru-RU" sz="4000" b="0"/>
        </a:p>
      </dgm:t>
    </dgm:pt>
    <dgm:pt modelId="{7ECBC6A9-4D88-4F04-A5C6-0B08B96A783B}">
      <dgm:prSet phldrT="[Текст]" custT="1"/>
      <dgm:spPr/>
      <dgm:t>
        <a:bodyPr/>
        <a:lstStyle/>
        <a:p>
          <a:r>
            <a:rPr lang="ru-RU" sz="2400" b="0" dirty="0"/>
            <a:t>Встроенные программы</a:t>
          </a:r>
        </a:p>
      </dgm:t>
    </dgm:pt>
    <dgm:pt modelId="{A40A6DB6-EA36-4DC1-8747-3CF3285A609E}" type="parTrans" cxnId="{94B13B5A-BC73-4A61-A49B-586A97B533A0}">
      <dgm:prSet/>
      <dgm:spPr/>
      <dgm:t>
        <a:bodyPr/>
        <a:lstStyle/>
        <a:p>
          <a:endParaRPr lang="ru-RU" sz="4000" b="0"/>
        </a:p>
      </dgm:t>
    </dgm:pt>
    <dgm:pt modelId="{73162C03-468A-4749-99C8-8FFA2FDC8757}" type="sibTrans" cxnId="{94B13B5A-BC73-4A61-A49B-586A97B533A0}">
      <dgm:prSet/>
      <dgm:spPr/>
      <dgm:t>
        <a:bodyPr/>
        <a:lstStyle/>
        <a:p>
          <a:endParaRPr lang="ru-RU" sz="4000" b="0"/>
        </a:p>
      </dgm:t>
    </dgm:pt>
    <dgm:pt modelId="{7F2169EC-37B3-459E-8739-8A52239F54D5}">
      <dgm:prSet phldrT="[Текст]" custT="1"/>
      <dgm:spPr/>
      <dgm:t>
        <a:bodyPr/>
        <a:lstStyle/>
        <a:p>
          <a:r>
            <a:rPr lang="ru-RU" sz="2400" b="0" dirty="0"/>
            <a:t>Оболочка</a:t>
          </a:r>
        </a:p>
      </dgm:t>
    </dgm:pt>
    <dgm:pt modelId="{BDF6FDF8-72F2-4543-B5CF-629B0BD247AB}" type="parTrans" cxnId="{DD01CDEE-EC32-4664-A5BD-C8CDF9C6CDC9}">
      <dgm:prSet/>
      <dgm:spPr/>
      <dgm:t>
        <a:bodyPr/>
        <a:lstStyle/>
        <a:p>
          <a:endParaRPr lang="ru-RU" sz="4000" b="0"/>
        </a:p>
      </dgm:t>
    </dgm:pt>
    <dgm:pt modelId="{C4CED0AA-CEC3-4C76-8B43-FEDC5B8B9847}" type="sibTrans" cxnId="{DD01CDEE-EC32-4664-A5BD-C8CDF9C6CDC9}">
      <dgm:prSet/>
      <dgm:spPr/>
      <dgm:t>
        <a:bodyPr/>
        <a:lstStyle/>
        <a:p>
          <a:endParaRPr lang="ru-RU" sz="4000" b="0"/>
        </a:p>
      </dgm:t>
    </dgm:pt>
    <dgm:pt modelId="{9D3FD7AB-3FA0-4F34-A73C-D7A769839B3F}">
      <dgm:prSet phldrT="[Текст]" custT="1"/>
      <dgm:spPr/>
      <dgm:t>
        <a:bodyPr/>
        <a:lstStyle/>
        <a:p>
          <a:r>
            <a:rPr lang="ru-RU" sz="2400" b="1" dirty="0"/>
            <a:t>Ядро</a:t>
          </a:r>
        </a:p>
      </dgm:t>
    </dgm:pt>
    <dgm:pt modelId="{C5D10AD5-793C-49F6-A6E6-93C1E86003B9}" type="parTrans" cxnId="{CA9A4EDE-E2EF-4A41-AB44-EF2AF61E18F5}">
      <dgm:prSet/>
      <dgm:spPr/>
      <dgm:t>
        <a:bodyPr/>
        <a:lstStyle/>
        <a:p>
          <a:endParaRPr lang="ru-RU" sz="4000" b="0"/>
        </a:p>
      </dgm:t>
    </dgm:pt>
    <dgm:pt modelId="{59983149-A38B-4A9A-AF92-257FE03D7C8E}" type="sibTrans" cxnId="{CA9A4EDE-E2EF-4A41-AB44-EF2AF61E18F5}">
      <dgm:prSet/>
      <dgm:spPr/>
      <dgm:t>
        <a:bodyPr/>
        <a:lstStyle/>
        <a:p>
          <a:endParaRPr lang="ru-RU" sz="4000" b="0"/>
        </a:p>
      </dgm:t>
    </dgm:pt>
    <dgm:pt modelId="{43420965-5C65-4430-8E74-BDC3036468F2}" type="pres">
      <dgm:prSet presAssocID="{A0D68212-EDA9-401A-A8C9-8723B4FFFF4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C8ECE1-7E3E-4B55-B142-4A68CD818FAF}" type="pres">
      <dgm:prSet presAssocID="{55624224-FC40-4D15-ABC3-B7D05C2C2AE9}" presName="circle1" presStyleLbl="node1" presStyleIdx="0" presStyleCnt="4"/>
      <dgm:spPr/>
    </dgm:pt>
    <dgm:pt modelId="{3D42DB53-AE3B-4197-98F2-41610BE03957}" type="pres">
      <dgm:prSet presAssocID="{55624224-FC40-4D15-ABC3-B7D05C2C2AE9}" presName="space" presStyleCnt="0"/>
      <dgm:spPr/>
    </dgm:pt>
    <dgm:pt modelId="{7995E923-34B6-461C-BCD9-DC6F53716C1D}" type="pres">
      <dgm:prSet presAssocID="{55624224-FC40-4D15-ABC3-B7D05C2C2AE9}" presName="rect1" presStyleLbl="alignAcc1" presStyleIdx="0" presStyleCnt="4"/>
      <dgm:spPr/>
      <dgm:t>
        <a:bodyPr/>
        <a:lstStyle/>
        <a:p>
          <a:endParaRPr lang="ru-RU"/>
        </a:p>
      </dgm:t>
    </dgm:pt>
    <dgm:pt modelId="{9CFB9F17-8D99-423C-BB33-D69015DB0FCC}" type="pres">
      <dgm:prSet presAssocID="{7ECBC6A9-4D88-4F04-A5C6-0B08B96A783B}" presName="vertSpace2" presStyleLbl="node1" presStyleIdx="0" presStyleCnt="4"/>
      <dgm:spPr/>
    </dgm:pt>
    <dgm:pt modelId="{6A33098F-7625-4CA8-B98B-1AEA571FDA08}" type="pres">
      <dgm:prSet presAssocID="{7ECBC6A9-4D88-4F04-A5C6-0B08B96A783B}" presName="circle2" presStyleLbl="node1" presStyleIdx="1" presStyleCnt="4"/>
      <dgm:spPr/>
    </dgm:pt>
    <dgm:pt modelId="{89B92CDD-BE1C-400B-BB3F-A6A10C29D2AF}" type="pres">
      <dgm:prSet presAssocID="{7ECBC6A9-4D88-4F04-A5C6-0B08B96A783B}" presName="rect2" presStyleLbl="alignAcc1" presStyleIdx="1" presStyleCnt="4"/>
      <dgm:spPr/>
      <dgm:t>
        <a:bodyPr/>
        <a:lstStyle/>
        <a:p>
          <a:endParaRPr lang="ru-RU"/>
        </a:p>
      </dgm:t>
    </dgm:pt>
    <dgm:pt modelId="{8BB4C1C2-778F-4B75-8587-ED68CC8A5437}" type="pres">
      <dgm:prSet presAssocID="{7F2169EC-37B3-459E-8739-8A52239F54D5}" presName="vertSpace3" presStyleLbl="node1" presStyleIdx="1" presStyleCnt="4"/>
      <dgm:spPr/>
    </dgm:pt>
    <dgm:pt modelId="{6B320802-775C-4601-AA98-3FA00D5578BE}" type="pres">
      <dgm:prSet presAssocID="{7F2169EC-37B3-459E-8739-8A52239F54D5}" presName="circle3" presStyleLbl="node1" presStyleIdx="2" presStyleCnt="4"/>
      <dgm:spPr/>
    </dgm:pt>
    <dgm:pt modelId="{C6CDC924-5BC7-40C8-9F7D-BFDE91F78711}" type="pres">
      <dgm:prSet presAssocID="{7F2169EC-37B3-459E-8739-8A52239F54D5}" presName="rect3" presStyleLbl="alignAcc1" presStyleIdx="2" presStyleCnt="4"/>
      <dgm:spPr/>
      <dgm:t>
        <a:bodyPr/>
        <a:lstStyle/>
        <a:p>
          <a:endParaRPr lang="ru-RU"/>
        </a:p>
      </dgm:t>
    </dgm:pt>
    <dgm:pt modelId="{8D780245-32DC-4CB6-BFC2-0DE5ADF4E597}" type="pres">
      <dgm:prSet presAssocID="{9D3FD7AB-3FA0-4F34-A73C-D7A769839B3F}" presName="vertSpace4" presStyleLbl="node1" presStyleIdx="2" presStyleCnt="4"/>
      <dgm:spPr/>
    </dgm:pt>
    <dgm:pt modelId="{5912B77C-1773-4CE0-82CA-16C537B51DD1}" type="pres">
      <dgm:prSet presAssocID="{9D3FD7AB-3FA0-4F34-A73C-D7A769839B3F}" presName="circle4" presStyleLbl="node1" presStyleIdx="3" presStyleCnt="4"/>
      <dgm:spPr/>
    </dgm:pt>
    <dgm:pt modelId="{D4F4E538-A7BA-447F-BBB3-D474BD6FDB2C}" type="pres">
      <dgm:prSet presAssocID="{9D3FD7AB-3FA0-4F34-A73C-D7A769839B3F}" presName="rect4" presStyleLbl="alignAcc1" presStyleIdx="3" presStyleCnt="4"/>
      <dgm:spPr/>
      <dgm:t>
        <a:bodyPr/>
        <a:lstStyle/>
        <a:p>
          <a:endParaRPr lang="ru-RU"/>
        </a:p>
      </dgm:t>
    </dgm:pt>
    <dgm:pt modelId="{AB6CCDB2-F380-4610-A634-0BB78764C64F}" type="pres">
      <dgm:prSet presAssocID="{55624224-FC40-4D15-ABC3-B7D05C2C2AE9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8F483-4E84-482D-9DFC-1362308D8422}" type="pres">
      <dgm:prSet presAssocID="{7ECBC6A9-4D88-4F04-A5C6-0B08B96A783B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C351C-7970-4DDB-9F3A-E77B57932AC2}" type="pres">
      <dgm:prSet presAssocID="{7F2169EC-37B3-459E-8739-8A52239F54D5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95101-6669-4AA1-B466-079EAD5272F6}" type="pres">
      <dgm:prSet presAssocID="{9D3FD7AB-3FA0-4F34-A73C-D7A769839B3F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FB5B28-A0D1-4ED7-B79B-D3B17F9B46D2}" type="presOf" srcId="{A0D68212-EDA9-401A-A8C9-8723B4FFFF47}" destId="{43420965-5C65-4430-8E74-BDC3036468F2}" srcOrd="0" destOrd="0" presId="urn:microsoft.com/office/officeart/2005/8/layout/target3"/>
    <dgm:cxn modelId="{2426B247-D37B-46C1-B09B-1835AA9E377C}" type="presOf" srcId="{9D3FD7AB-3FA0-4F34-A73C-D7A769839B3F}" destId="{E7D95101-6669-4AA1-B466-079EAD5272F6}" srcOrd="1" destOrd="0" presId="urn:microsoft.com/office/officeart/2005/8/layout/target3"/>
    <dgm:cxn modelId="{D5B67CF4-1F8C-4323-A0B6-3D33129F4CFB}" type="presOf" srcId="{55624224-FC40-4D15-ABC3-B7D05C2C2AE9}" destId="{AB6CCDB2-F380-4610-A634-0BB78764C64F}" srcOrd="1" destOrd="0" presId="urn:microsoft.com/office/officeart/2005/8/layout/target3"/>
    <dgm:cxn modelId="{4834D7A5-8E4A-4D92-862B-86C26324CF89}" type="presOf" srcId="{9D3FD7AB-3FA0-4F34-A73C-D7A769839B3F}" destId="{D4F4E538-A7BA-447F-BBB3-D474BD6FDB2C}" srcOrd="0" destOrd="0" presId="urn:microsoft.com/office/officeart/2005/8/layout/target3"/>
    <dgm:cxn modelId="{94B13B5A-BC73-4A61-A49B-586A97B533A0}" srcId="{A0D68212-EDA9-401A-A8C9-8723B4FFFF47}" destId="{7ECBC6A9-4D88-4F04-A5C6-0B08B96A783B}" srcOrd="1" destOrd="0" parTransId="{A40A6DB6-EA36-4DC1-8747-3CF3285A609E}" sibTransId="{73162C03-468A-4749-99C8-8FFA2FDC8757}"/>
    <dgm:cxn modelId="{CA9A4EDE-E2EF-4A41-AB44-EF2AF61E18F5}" srcId="{A0D68212-EDA9-401A-A8C9-8723B4FFFF47}" destId="{9D3FD7AB-3FA0-4F34-A73C-D7A769839B3F}" srcOrd="3" destOrd="0" parTransId="{C5D10AD5-793C-49F6-A6E6-93C1E86003B9}" sibTransId="{59983149-A38B-4A9A-AF92-257FE03D7C8E}"/>
    <dgm:cxn modelId="{648210FB-FC32-495C-B7A0-82CF379907F1}" type="presOf" srcId="{7ECBC6A9-4D88-4F04-A5C6-0B08B96A783B}" destId="{89B92CDD-BE1C-400B-BB3F-A6A10C29D2AF}" srcOrd="0" destOrd="0" presId="urn:microsoft.com/office/officeart/2005/8/layout/target3"/>
    <dgm:cxn modelId="{A4DBB692-393A-4FC3-A535-60C262552950}" type="presOf" srcId="{55624224-FC40-4D15-ABC3-B7D05C2C2AE9}" destId="{7995E923-34B6-461C-BCD9-DC6F53716C1D}" srcOrd="0" destOrd="0" presId="urn:microsoft.com/office/officeart/2005/8/layout/target3"/>
    <dgm:cxn modelId="{F3072585-2F99-46D4-88E7-B1568907CF4E}" type="presOf" srcId="{7F2169EC-37B3-459E-8739-8A52239F54D5}" destId="{C6CDC924-5BC7-40C8-9F7D-BFDE91F78711}" srcOrd="0" destOrd="0" presId="urn:microsoft.com/office/officeart/2005/8/layout/target3"/>
    <dgm:cxn modelId="{59822078-95E1-43C2-8D85-271E32628455}" type="presOf" srcId="{7ECBC6A9-4D88-4F04-A5C6-0B08B96A783B}" destId="{3FA8F483-4E84-482D-9DFC-1362308D8422}" srcOrd="1" destOrd="0" presId="urn:microsoft.com/office/officeart/2005/8/layout/target3"/>
    <dgm:cxn modelId="{D876572F-DFCB-4DE0-AB87-B5BC81DE52CD}" srcId="{A0D68212-EDA9-401A-A8C9-8723B4FFFF47}" destId="{55624224-FC40-4D15-ABC3-B7D05C2C2AE9}" srcOrd="0" destOrd="0" parTransId="{33F2992B-07EC-4570-8F04-A41C9923FE23}" sibTransId="{F9DA492F-CDA6-444F-BF01-A947F5B72E62}"/>
    <dgm:cxn modelId="{F90871A3-8672-43C8-9EDA-66D2E5A99EEB}" type="presOf" srcId="{7F2169EC-37B3-459E-8739-8A52239F54D5}" destId="{61EC351C-7970-4DDB-9F3A-E77B57932AC2}" srcOrd="1" destOrd="0" presId="urn:microsoft.com/office/officeart/2005/8/layout/target3"/>
    <dgm:cxn modelId="{DD01CDEE-EC32-4664-A5BD-C8CDF9C6CDC9}" srcId="{A0D68212-EDA9-401A-A8C9-8723B4FFFF47}" destId="{7F2169EC-37B3-459E-8739-8A52239F54D5}" srcOrd="2" destOrd="0" parTransId="{BDF6FDF8-72F2-4543-B5CF-629B0BD247AB}" sibTransId="{C4CED0AA-CEC3-4C76-8B43-FEDC5B8B9847}"/>
    <dgm:cxn modelId="{CD727450-B0CA-4ED4-900B-EE5A0C36A998}" type="presParOf" srcId="{43420965-5C65-4430-8E74-BDC3036468F2}" destId="{91C8ECE1-7E3E-4B55-B142-4A68CD818FAF}" srcOrd="0" destOrd="0" presId="urn:microsoft.com/office/officeart/2005/8/layout/target3"/>
    <dgm:cxn modelId="{907A89C9-80A0-4D79-8B10-9EDAA4263B1A}" type="presParOf" srcId="{43420965-5C65-4430-8E74-BDC3036468F2}" destId="{3D42DB53-AE3B-4197-98F2-41610BE03957}" srcOrd="1" destOrd="0" presId="urn:microsoft.com/office/officeart/2005/8/layout/target3"/>
    <dgm:cxn modelId="{820FEDCF-B5DA-47F6-B27C-9B4FDA451461}" type="presParOf" srcId="{43420965-5C65-4430-8E74-BDC3036468F2}" destId="{7995E923-34B6-461C-BCD9-DC6F53716C1D}" srcOrd="2" destOrd="0" presId="urn:microsoft.com/office/officeart/2005/8/layout/target3"/>
    <dgm:cxn modelId="{9F19B0F9-4CC5-4DCA-AD0F-7BD8E07A08EF}" type="presParOf" srcId="{43420965-5C65-4430-8E74-BDC3036468F2}" destId="{9CFB9F17-8D99-423C-BB33-D69015DB0FCC}" srcOrd="3" destOrd="0" presId="urn:microsoft.com/office/officeart/2005/8/layout/target3"/>
    <dgm:cxn modelId="{0916B7F7-DBE9-44F6-B3D8-CFC256164734}" type="presParOf" srcId="{43420965-5C65-4430-8E74-BDC3036468F2}" destId="{6A33098F-7625-4CA8-B98B-1AEA571FDA08}" srcOrd="4" destOrd="0" presId="urn:microsoft.com/office/officeart/2005/8/layout/target3"/>
    <dgm:cxn modelId="{97979AD7-57C9-47F6-9A87-A0006E39D19F}" type="presParOf" srcId="{43420965-5C65-4430-8E74-BDC3036468F2}" destId="{89B92CDD-BE1C-400B-BB3F-A6A10C29D2AF}" srcOrd="5" destOrd="0" presId="urn:microsoft.com/office/officeart/2005/8/layout/target3"/>
    <dgm:cxn modelId="{AB76E046-EEFC-43DD-A1E8-5C45F892F11A}" type="presParOf" srcId="{43420965-5C65-4430-8E74-BDC3036468F2}" destId="{8BB4C1C2-778F-4B75-8587-ED68CC8A5437}" srcOrd="6" destOrd="0" presId="urn:microsoft.com/office/officeart/2005/8/layout/target3"/>
    <dgm:cxn modelId="{012A6542-960A-4863-8F7E-DF0871E43548}" type="presParOf" srcId="{43420965-5C65-4430-8E74-BDC3036468F2}" destId="{6B320802-775C-4601-AA98-3FA00D5578BE}" srcOrd="7" destOrd="0" presId="urn:microsoft.com/office/officeart/2005/8/layout/target3"/>
    <dgm:cxn modelId="{13E5ACDE-221C-47C6-ABA7-4C30F70CC933}" type="presParOf" srcId="{43420965-5C65-4430-8E74-BDC3036468F2}" destId="{C6CDC924-5BC7-40C8-9F7D-BFDE91F78711}" srcOrd="8" destOrd="0" presId="urn:microsoft.com/office/officeart/2005/8/layout/target3"/>
    <dgm:cxn modelId="{44FCB9BF-FE0C-47A0-A44C-01BA119EE062}" type="presParOf" srcId="{43420965-5C65-4430-8E74-BDC3036468F2}" destId="{8D780245-32DC-4CB6-BFC2-0DE5ADF4E597}" srcOrd="9" destOrd="0" presId="urn:microsoft.com/office/officeart/2005/8/layout/target3"/>
    <dgm:cxn modelId="{D9EDA45A-DE1E-4ABF-8001-200CFD2BDB98}" type="presParOf" srcId="{43420965-5C65-4430-8E74-BDC3036468F2}" destId="{5912B77C-1773-4CE0-82CA-16C537B51DD1}" srcOrd="10" destOrd="0" presId="urn:microsoft.com/office/officeart/2005/8/layout/target3"/>
    <dgm:cxn modelId="{DD8F3590-3ECE-49B4-A2A8-D39E425B7FC2}" type="presParOf" srcId="{43420965-5C65-4430-8E74-BDC3036468F2}" destId="{D4F4E538-A7BA-447F-BBB3-D474BD6FDB2C}" srcOrd="11" destOrd="0" presId="urn:microsoft.com/office/officeart/2005/8/layout/target3"/>
    <dgm:cxn modelId="{D6767495-D565-455C-9679-F14D23806781}" type="presParOf" srcId="{43420965-5C65-4430-8E74-BDC3036468F2}" destId="{AB6CCDB2-F380-4610-A634-0BB78764C64F}" srcOrd="12" destOrd="0" presId="urn:microsoft.com/office/officeart/2005/8/layout/target3"/>
    <dgm:cxn modelId="{80B60706-0539-4C53-8DBA-8545D59A8B55}" type="presParOf" srcId="{43420965-5C65-4430-8E74-BDC3036468F2}" destId="{3FA8F483-4E84-482D-9DFC-1362308D8422}" srcOrd="13" destOrd="0" presId="urn:microsoft.com/office/officeart/2005/8/layout/target3"/>
    <dgm:cxn modelId="{992430DB-C5F4-44BA-95FC-F739D7513D92}" type="presParOf" srcId="{43420965-5C65-4430-8E74-BDC3036468F2}" destId="{61EC351C-7970-4DDB-9F3A-E77B57932AC2}" srcOrd="14" destOrd="0" presId="urn:microsoft.com/office/officeart/2005/8/layout/target3"/>
    <dgm:cxn modelId="{014222A5-054C-4D38-B2A2-1ED996F3A8DC}" type="presParOf" srcId="{43420965-5C65-4430-8E74-BDC3036468F2}" destId="{E7D95101-6669-4AA1-B466-079EAD5272F6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71FCA1-190B-4813-AB66-D2F5157F832E}" type="doc">
      <dgm:prSet loTypeId="urn:microsoft.com/office/officeart/2005/8/layout/target2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224688B-A89C-4CC1-81A1-5CD8DEECA4EE}">
      <dgm:prSet phldrT="[Текст]"/>
      <dgm:spPr/>
      <dgm:t>
        <a:bodyPr/>
        <a:lstStyle/>
        <a:p>
          <a:r>
            <a:rPr lang="ru-RU" dirty="0"/>
            <a:t>ПК</a:t>
          </a:r>
        </a:p>
      </dgm:t>
    </dgm:pt>
    <dgm:pt modelId="{12F2C008-D9B6-497F-A212-C88B53F99BB5}" type="parTrans" cxnId="{BA0D1025-5B71-4174-8C5E-2EB572595AC0}">
      <dgm:prSet/>
      <dgm:spPr/>
      <dgm:t>
        <a:bodyPr/>
        <a:lstStyle/>
        <a:p>
          <a:endParaRPr lang="ru-RU"/>
        </a:p>
      </dgm:t>
    </dgm:pt>
    <dgm:pt modelId="{542C47C1-2277-42A0-9E00-6956F66434AF}" type="sibTrans" cxnId="{BA0D1025-5B71-4174-8C5E-2EB572595AC0}">
      <dgm:prSet/>
      <dgm:spPr/>
      <dgm:t>
        <a:bodyPr/>
        <a:lstStyle/>
        <a:p>
          <a:endParaRPr lang="ru-RU"/>
        </a:p>
      </dgm:t>
    </dgm:pt>
    <dgm:pt modelId="{124F922E-E8DF-4691-9B9D-C2C0966E5FA9}">
      <dgm:prSet phldrT="[Текст]" custT="1"/>
      <dgm:spPr/>
      <dgm:t>
        <a:bodyPr/>
        <a:lstStyle/>
        <a:p>
          <a:r>
            <a:rPr lang="ru-RU" sz="1800" dirty="0"/>
            <a:t>Монитор</a:t>
          </a:r>
        </a:p>
      </dgm:t>
    </dgm:pt>
    <dgm:pt modelId="{E5E2B121-2556-45E0-850F-EFB0C90EA0DB}" type="parTrans" cxnId="{0CA8CFDD-6CF9-4B3D-B593-58BCE3843D2B}">
      <dgm:prSet/>
      <dgm:spPr/>
      <dgm:t>
        <a:bodyPr/>
        <a:lstStyle/>
        <a:p>
          <a:endParaRPr lang="ru-RU"/>
        </a:p>
      </dgm:t>
    </dgm:pt>
    <dgm:pt modelId="{B9389A1C-113F-46FF-9FFB-8F01964D4072}" type="sibTrans" cxnId="{0CA8CFDD-6CF9-4B3D-B593-58BCE3843D2B}">
      <dgm:prSet/>
      <dgm:spPr/>
      <dgm:t>
        <a:bodyPr/>
        <a:lstStyle/>
        <a:p>
          <a:endParaRPr lang="ru-RU"/>
        </a:p>
      </dgm:t>
    </dgm:pt>
    <dgm:pt modelId="{C9B488FC-4441-427C-B3C8-0C793C30D61A}">
      <dgm:prSet phldrT="[Текст]" custT="1"/>
      <dgm:spPr/>
      <dgm:t>
        <a:bodyPr/>
        <a:lstStyle/>
        <a:p>
          <a:r>
            <a:rPr lang="ru-RU" sz="1800" dirty="0"/>
            <a:t>Клавиатура</a:t>
          </a:r>
        </a:p>
      </dgm:t>
    </dgm:pt>
    <dgm:pt modelId="{9444A145-673D-4A4B-AEF0-BB217DC9DB7F}" type="parTrans" cxnId="{A91C4E90-49CF-460D-824E-9E39038F49C7}">
      <dgm:prSet/>
      <dgm:spPr/>
      <dgm:t>
        <a:bodyPr/>
        <a:lstStyle/>
        <a:p>
          <a:endParaRPr lang="ru-RU"/>
        </a:p>
      </dgm:t>
    </dgm:pt>
    <dgm:pt modelId="{C304E7EF-862A-4E1A-8852-1968D96229B5}" type="sibTrans" cxnId="{A91C4E90-49CF-460D-824E-9E39038F49C7}">
      <dgm:prSet/>
      <dgm:spPr/>
      <dgm:t>
        <a:bodyPr/>
        <a:lstStyle/>
        <a:p>
          <a:endParaRPr lang="ru-RU"/>
        </a:p>
      </dgm:t>
    </dgm:pt>
    <dgm:pt modelId="{CD89F31F-D224-42CC-BD94-581E453997D3}">
      <dgm:prSet phldrT="[Текст]"/>
      <dgm:spPr/>
      <dgm:t>
        <a:bodyPr/>
        <a:lstStyle/>
        <a:p>
          <a:r>
            <a:rPr lang="ru-RU" dirty="0"/>
            <a:t>Системный блок</a:t>
          </a:r>
        </a:p>
      </dgm:t>
    </dgm:pt>
    <dgm:pt modelId="{23D91D7F-0BEF-46FF-A19B-9C32275C0FC8}" type="parTrans" cxnId="{5880D743-8994-44A6-BE90-8A9EC3E75A58}">
      <dgm:prSet/>
      <dgm:spPr/>
      <dgm:t>
        <a:bodyPr/>
        <a:lstStyle/>
        <a:p>
          <a:endParaRPr lang="ru-RU"/>
        </a:p>
      </dgm:t>
    </dgm:pt>
    <dgm:pt modelId="{8BAF2BF5-7F1E-4BE3-849D-6DAD67E671CA}" type="sibTrans" cxnId="{5880D743-8994-44A6-BE90-8A9EC3E75A58}">
      <dgm:prSet/>
      <dgm:spPr/>
      <dgm:t>
        <a:bodyPr/>
        <a:lstStyle/>
        <a:p>
          <a:endParaRPr lang="ru-RU"/>
        </a:p>
      </dgm:t>
    </dgm:pt>
    <dgm:pt modelId="{F37191AA-FB34-4DF4-A69E-3155B23D1E7E}">
      <dgm:prSet phldrT="[Текст]" custT="1"/>
      <dgm:spPr/>
      <dgm:t>
        <a:bodyPr/>
        <a:lstStyle/>
        <a:p>
          <a:r>
            <a:rPr lang="ru-RU" sz="1800" dirty="0"/>
            <a:t>Видеоадаптер</a:t>
          </a:r>
        </a:p>
      </dgm:t>
    </dgm:pt>
    <dgm:pt modelId="{C097E419-2EFD-4A45-968E-158BA41E0B48}" type="parTrans" cxnId="{01A565F7-99EC-4476-B0EC-7419BD5E50BF}">
      <dgm:prSet/>
      <dgm:spPr/>
      <dgm:t>
        <a:bodyPr/>
        <a:lstStyle/>
        <a:p>
          <a:endParaRPr lang="ru-RU"/>
        </a:p>
      </dgm:t>
    </dgm:pt>
    <dgm:pt modelId="{0DA1B3A2-C86B-4813-BF66-D15EEA2B6E59}" type="sibTrans" cxnId="{01A565F7-99EC-4476-B0EC-7419BD5E50BF}">
      <dgm:prSet/>
      <dgm:spPr/>
      <dgm:t>
        <a:bodyPr/>
        <a:lstStyle/>
        <a:p>
          <a:endParaRPr lang="ru-RU"/>
        </a:p>
      </dgm:t>
    </dgm:pt>
    <dgm:pt modelId="{F47508ED-F47B-4255-9F87-B1BC7F219382}">
      <dgm:prSet phldrT="[Текст]"/>
      <dgm:spPr/>
      <dgm:t>
        <a:bodyPr/>
        <a:lstStyle/>
        <a:p>
          <a:r>
            <a:rPr lang="ru-RU" dirty="0"/>
            <a:t>Основные устройства</a:t>
          </a:r>
        </a:p>
      </dgm:t>
    </dgm:pt>
    <dgm:pt modelId="{03C82A4E-EAC6-4EB0-BD63-8E6D9E5FECA5}" type="parTrans" cxnId="{34B53C00-4499-40BB-AAC3-EF9753813FB5}">
      <dgm:prSet/>
      <dgm:spPr/>
      <dgm:t>
        <a:bodyPr/>
        <a:lstStyle/>
        <a:p>
          <a:endParaRPr lang="ru-RU"/>
        </a:p>
      </dgm:t>
    </dgm:pt>
    <dgm:pt modelId="{12F78054-4404-43FB-A9DB-ED4C3B61E25B}" type="sibTrans" cxnId="{34B53C00-4499-40BB-AAC3-EF9753813FB5}">
      <dgm:prSet/>
      <dgm:spPr/>
      <dgm:t>
        <a:bodyPr/>
        <a:lstStyle/>
        <a:p>
          <a:endParaRPr lang="ru-RU"/>
        </a:p>
      </dgm:t>
    </dgm:pt>
    <dgm:pt modelId="{CF2C5899-9BB0-40C9-8986-CD61DA90949F}">
      <dgm:prSet phldrT="[Текст]" custT="1"/>
      <dgm:spPr/>
      <dgm:t>
        <a:bodyPr/>
        <a:lstStyle/>
        <a:p>
          <a:r>
            <a:rPr lang="ru-RU" sz="1800" dirty="0"/>
            <a:t>Процессор</a:t>
          </a:r>
        </a:p>
      </dgm:t>
    </dgm:pt>
    <dgm:pt modelId="{A870DED7-EEBF-463E-864E-D4CFFF2C6390}" type="parTrans" cxnId="{92AE74C9-CAEF-4D16-89D9-49FC26590368}">
      <dgm:prSet/>
      <dgm:spPr/>
      <dgm:t>
        <a:bodyPr/>
        <a:lstStyle/>
        <a:p>
          <a:endParaRPr lang="ru-RU"/>
        </a:p>
      </dgm:t>
    </dgm:pt>
    <dgm:pt modelId="{D276F240-4218-4C12-8AEE-687D0D6EA466}" type="sibTrans" cxnId="{92AE74C9-CAEF-4D16-89D9-49FC26590368}">
      <dgm:prSet/>
      <dgm:spPr/>
      <dgm:t>
        <a:bodyPr/>
        <a:lstStyle/>
        <a:p>
          <a:endParaRPr lang="ru-RU"/>
        </a:p>
      </dgm:t>
    </dgm:pt>
    <dgm:pt modelId="{C45F3F3E-8378-4C5F-BA65-3EBAE437ADF5}">
      <dgm:prSet phldrT="[Текст]" custT="1"/>
      <dgm:spPr/>
      <dgm:t>
        <a:bodyPr/>
        <a:lstStyle/>
        <a:p>
          <a:r>
            <a:rPr lang="ru-RU" sz="1800" dirty="0"/>
            <a:t>Системная плата</a:t>
          </a:r>
        </a:p>
      </dgm:t>
    </dgm:pt>
    <dgm:pt modelId="{174A6961-9226-4B6C-8C6A-37AF703669C4}" type="parTrans" cxnId="{4AD4DDFC-15B0-402C-AFE5-8D24340772E7}">
      <dgm:prSet/>
      <dgm:spPr/>
      <dgm:t>
        <a:bodyPr/>
        <a:lstStyle/>
        <a:p>
          <a:endParaRPr lang="ru-RU"/>
        </a:p>
      </dgm:t>
    </dgm:pt>
    <dgm:pt modelId="{AE314FFD-1404-4645-9E6E-320FBB358225}" type="sibTrans" cxnId="{4AD4DDFC-15B0-402C-AFE5-8D24340772E7}">
      <dgm:prSet/>
      <dgm:spPr/>
      <dgm:t>
        <a:bodyPr/>
        <a:lstStyle/>
        <a:p>
          <a:endParaRPr lang="ru-RU"/>
        </a:p>
      </dgm:t>
    </dgm:pt>
    <dgm:pt modelId="{9EAEC2BD-4C7F-4BA6-9A69-2BDA74497CB2}">
      <dgm:prSet phldrT="[Текст]" custT="1"/>
      <dgm:spPr/>
      <dgm:t>
        <a:bodyPr/>
        <a:lstStyle/>
        <a:p>
          <a:r>
            <a:rPr lang="ru-RU" sz="1800" dirty="0" err="1"/>
            <a:t>Аудиокарта</a:t>
          </a:r>
          <a:endParaRPr lang="ru-RU" sz="1800" dirty="0"/>
        </a:p>
      </dgm:t>
    </dgm:pt>
    <dgm:pt modelId="{222D6978-603C-49DD-8801-E9C1A17A76E5}" type="parTrans" cxnId="{AB919B7D-BD92-4C18-9ED8-C43864A0AA8F}">
      <dgm:prSet/>
      <dgm:spPr/>
      <dgm:t>
        <a:bodyPr/>
        <a:lstStyle/>
        <a:p>
          <a:endParaRPr lang="ru-RU"/>
        </a:p>
      </dgm:t>
    </dgm:pt>
    <dgm:pt modelId="{91499173-472E-4746-A1FF-ECC48B415B61}" type="sibTrans" cxnId="{AB919B7D-BD92-4C18-9ED8-C43864A0AA8F}">
      <dgm:prSet/>
      <dgm:spPr/>
      <dgm:t>
        <a:bodyPr/>
        <a:lstStyle/>
        <a:p>
          <a:endParaRPr lang="ru-RU"/>
        </a:p>
      </dgm:t>
    </dgm:pt>
    <dgm:pt modelId="{270F10BE-296B-4C5A-ABD6-C799D72C87E6}">
      <dgm:prSet phldrT="[Текст]" custT="1"/>
      <dgm:spPr/>
      <dgm:t>
        <a:bodyPr/>
        <a:lstStyle/>
        <a:p>
          <a:r>
            <a:rPr lang="ru-RU" sz="1800" dirty="0"/>
            <a:t>Жесткий диск</a:t>
          </a:r>
        </a:p>
      </dgm:t>
    </dgm:pt>
    <dgm:pt modelId="{1D7614E2-99C5-4FE9-8056-72103E0D2A5D}" type="parTrans" cxnId="{652B7201-C26E-4B45-B95A-0E77EC8565EA}">
      <dgm:prSet/>
      <dgm:spPr/>
      <dgm:t>
        <a:bodyPr/>
        <a:lstStyle/>
        <a:p>
          <a:endParaRPr lang="ru-RU"/>
        </a:p>
      </dgm:t>
    </dgm:pt>
    <dgm:pt modelId="{3B44D73C-2061-4156-ACBF-B4CE64EDC9A2}" type="sibTrans" cxnId="{652B7201-C26E-4B45-B95A-0E77EC8565EA}">
      <dgm:prSet/>
      <dgm:spPr/>
      <dgm:t>
        <a:bodyPr/>
        <a:lstStyle/>
        <a:p>
          <a:endParaRPr lang="ru-RU"/>
        </a:p>
      </dgm:t>
    </dgm:pt>
    <dgm:pt modelId="{56C79CAF-1BDB-4ED8-A231-04218E962F95}">
      <dgm:prSet phldrT="[Текст]" custT="1"/>
      <dgm:spPr/>
      <dgm:t>
        <a:bodyPr/>
        <a:lstStyle/>
        <a:p>
          <a:r>
            <a:rPr lang="ru-RU" sz="1800" dirty="0"/>
            <a:t>Блок питания</a:t>
          </a:r>
        </a:p>
      </dgm:t>
    </dgm:pt>
    <dgm:pt modelId="{25F17E60-9D30-4F6F-BC8E-834725F15492}" type="parTrans" cxnId="{6999FEE1-1A20-4762-AD71-73B95AC00A0C}">
      <dgm:prSet/>
      <dgm:spPr/>
      <dgm:t>
        <a:bodyPr/>
        <a:lstStyle/>
        <a:p>
          <a:endParaRPr lang="ru-RU"/>
        </a:p>
      </dgm:t>
    </dgm:pt>
    <dgm:pt modelId="{1AA8970B-4D5A-4DA5-8BA8-8D9798632052}" type="sibTrans" cxnId="{6999FEE1-1A20-4762-AD71-73B95AC00A0C}">
      <dgm:prSet/>
      <dgm:spPr/>
      <dgm:t>
        <a:bodyPr/>
        <a:lstStyle/>
        <a:p>
          <a:endParaRPr lang="ru-RU"/>
        </a:p>
      </dgm:t>
    </dgm:pt>
    <dgm:pt modelId="{1E80E61E-B1D6-406B-80E5-0C7A3742F212}">
      <dgm:prSet phldrT="[Текст]" custT="1"/>
      <dgm:spPr/>
      <dgm:t>
        <a:bodyPr/>
        <a:lstStyle/>
        <a:p>
          <a:r>
            <a:rPr lang="ru-RU" sz="1800" dirty="0"/>
            <a:t>…</a:t>
          </a:r>
        </a:p>
      </dgm:t>
    </dgm:pt>
    <dgm:pt modelId="{77F53D11-7787-4A5A-A3C5-8F5C5EAFDAE1}" type="parTrans" cxnId="{5B7A090A-F39D-483C-BB5D-989F6A54AB44}">
      <dgm:prSet/>
      <dgm:spPr/>
      <dgm:t>
        <a:bodyPr/>
        <a:lstStyle/>
        <a:p>
          <a:endParaRPr lang="ru-RU"/>
        </a:p>
      </dgm:t>
    </dgm:pt>
    <dgm:pt modelId="{F559F78B-D0F5-4178-AD5C-AD53ACA49C2D}" type="sibTrans" cxnId="{5B7A090A-F39D-483C-BB5D-989F6A54AB44}">
      <dgm:prSet/>
      <dgm:spPr/>
      <dgm:t>
        <a:bodyPr/>
        <a:lstStyle/>
        <a:p>
          <a:endParaRPr lang="ru-RU"/>
        </a:p>
      </dgm:t>
    </dgm:pt>
    <dgm:pt modelId="{27EF898D-E445-4FD6-8063-DDCA3A31DA4C}">
      <dgm:prSet phldrT="[Текст]" custT="1"/>
      <dgm:spPr/>
      <dgm:t>
        <a:bodyPr/>
        <a:lstStyle/>
        <a:p>
          <a:r>
            <a:rPr lang="ru-RU" sz="1800" dirty="0"/>
            <a:t>Мышь</a:t>
          </a:r>
        </a:p>
      </dgm:t>
    </dgm:pt>
    <dgm:pt modelId="{ACC2F2AF-D8F4-408E-93CE-BF774BDB1397}" type="parTrans" cxnId="{A966A489-336C-49FE-BC6B-BF6F17F52306}">
      <dgm:prSet/>
      <dgm:spPr/>
      <dgm:t>
        <a:bodyPr/>
        <a:lstStyle/>
        <a:p>
          <a:endParaRPr lang="ru-RU"/>
        </a:p>
      </dgm:t>
    </dgm:pt>
    <dgm:pt modelId="{A18CDD84-6054-4BBB-AB68-2078D2D51306}" type="sibTrans" cxnId="{A966A489-336C-49FE-BC6B-BF6F17F52306}">
      <dgm:prSet/>
      <dgm:spPr/>
      <dgm:t>
        <a:bodyPr/>
        <a:lstStyle/>
        <a:p>
          <a:endParaRPr lang="ru-RU"/>
        </a:p>
      </dgm:t>
    </dgm:pt>
    <dgm:pt modelId="{D66531AE-CEE5-4262-BCC1-555666DA96D2}">
      <dgm:prSet phldrT="[Текст]" custT="1"/>
      <dgm:spPr/>
      <dgm:t>
        <a:bodyPr/>
        <a:lstStyle/>
        <a:p>
          <a:r>
            <a:rPr lang="ru-RU" sz="1800" dirty="0"/>
            <a:t>Оперативная</a:t>
          </a:r>
          <a:r>
            <a:rPr lang="ru-RU" sz="2000" dirty="0"/>
            <a:t> </a:t>
          </a:r>
          <a:r>
            <a:rPr lang="ru-RU" sz="1800" dirty="0"/>
            <a:t>память</a:t>
          </a:r>
          <a:endParaRPr lang="ru-RU" sz="2000" dirty="0"/>
        </a:p>
      </dgm:t>
    </dgm:pt>
    <dgm:pt modelId="{6574B545-5099-4EDC-BF54-22542CAB1310}" type="parTrans" cxnId="{B218EFAC-E331-4537-A0BE-5ADE9C557FA5}">
      <dgm:prSet/>
      <dgm:spPr/>
      <dgm:t>
        <a:bodyPr/>
        <a:lstStyle/>
        <a:p>
          <a:endParaRPr lang="ru-RU"/>
        </a:p>
      </dgm:t>
    </dgm:pt>
    <dgm:pt modelId="{63F8950F-E5EA-496A-96D0-E7D6FFAAA133}" type="sibTrans" cxnId="{B218EFAC-E331-4537-A0BE-5ADE9C557FA5}">
      <dgm:prSet/>
      <dgm:spPr/>
      <dgm:t>
        <a:bodyPr/>
        <a:lstStyle/>
        <a:p>
          <a:endParaRPr lang="ru-RU"/>
        </a:p>
      </dgm:t>
    </dgm:pt>
    <dgm:pt modelId="{8A4321B3-C744-4B85-917B-1FD65CB5DA44}" type="pres">
      <dgm:prSet presAssocID="{CA71FCA1-190B-4813-AB66-D2F5157F832E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5CA3425-3913-44E7-86BE-F0561A13EADB}" type="pres">
      <dgm:prSet presAssocID="{CA71FCA1-190B-4813-AB66-D2F5157F832E}" presName="outerBox" presStyleCnt="0"/>
      <dgm:spPr/>
    </dgm:pt>
    <dgm:pt modelId="{703EBD8C-911D-4566-A475-288C5215569F}" type="pres">
      <dgm:prSet presAssocID="{CA71FCA1-190B-4813-AB66-D2F5157F832E}" presName="outerBoxParent" presStyleLbl="node1" presStyleIdx="0" presStyleCnt="3"/>
      <dgm:spPr/>
      <dgm:t>
        <a:bodyPr/>
        <a:lstStyle/>
        <a:p>
          <a:endParaRPr lang="ru-RU"/>
        </a:p>
      </dgm:t>
    </dgm:pt>
    <dgm:pt modelId="{F65F9962-1187-4205-9EB6-9CF01745B3B7}" type="pres">
      <dgm:prSet presAssocID="{CA71FCA1-190B-4813-AB66-D2F5157F832E}" presName="outerBoxChildren" presStyleCnt="0"/>
      <dgm:spPr/>
    </dgm:pt>
    <dgm:pt modelId="{98B555A6-3756-4946-9BD3-99F36945E99F}" type="pres">
      <dgm:prSet presAssocID="{124F922E-E8DF-4691-9B9D-C2C0966E5FA9}" presName="oChild" presStyleLbl="fgAcc1" presStyleIdx="0" presStyleCnt="11" custScaleX="121212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D30B7-6DAC-4BB7-AB78-C9A6FE058A5F}" type="pres">
      <dgm:prSet presAssocID="{B9389A1C-113F-46FF-9FFB-8F01964D4072}" presName="outerSibTrans" presStyleCnt="0"/>
      <dgm:spPr/>
    </dgm:pt>
    <dgm:pt modelId="{7654A13D-534D-4699-A5B3-1140327155B9}" type="pres">
      <dgm:prSet presAssocID="{C9B488FC-4441-427C-B3C8-0C793C30D61A}" presName="oChild" presStyleLbl="fgAcc1" presStyleIdx="1" presStyleCnt="11" custScaleX="121212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D88EC-94DB-4791-8F18-7021098F13B6}" type="pres">
      <dgm:prSet presAssocID="{C304E7EF-862A-4E1A-8852-1968D96229B5}" presName="outerSibTrans" presStyleCnt="0"/>
      <dgm:spPr/>
    </dgm:pt>
    <dgm:pt modelId="{52105827-73C5-4F50-8582-A794B1B57B77}" type="pres">
      <dgm:prSet presAssocID="{27EF898D-E445-4FD6-8063-DDCA3A31DA4C}" presName="oChild" presStyleLbl="fgAcc1" presStyleIdx="2" presStyleCnt="11" custScaleX="121212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05B7E-0B61-4277-B4FD-365F3A944ADD}" type="pres">
      <dgm:prSet presAssocID="{CA71FCA1-190B-4813-AB66-D2F5157F832E}" presName="middleBox" presStyleCnt="0"/>
      <dgm:spPr/>
    </dgm:pt>
    <dgm:pt modelId="{2993ED84-7D2A-447E-961A-67FF2E46CBFA}" type="pres">
      <dgm:prSet presAssocID="{CA71FCA1-190B-4813-AB66-D2F5157F832E}" presName="middleBoxParent" presStyleLbl="node1" presStyleIdx="1" presStyleCnt="3"/>
      <dgm:spPr/>
      <dgm:t>
        <a:bodyPr/>
        <a:lstStyle/>
        <a:p>
          <a:endParaRPr lang="ru-RU"/>
        </a:p>
      </dgm:t>
    </dgm:pt>
    <dgm:pt modelId="{7AED8AB4-FF69-4DAA-A721-831FFB0E930F}" type="pres">
      <dgm:prSet presAssocID="{CA71FCA1-190B-4813-AB66-D2F5157F832E}" presName="middleBoxChildren" presStyleCnt="0"/>
      <dgm:spPr/>
    </dgm:pt>
    <dgm:pt modelId="{B21B63E6-514F-4F6E-A7CF-79AF807F9C68}" type="pres">
      <dgm:prSet presAssocID="{F37191AA-FB34-4DF4-A69E-3155B23D1E7E}" presName="mChild" presStyleLbl="fgAcc1" presStyleIdx="3" presStyleCnt="11" custScaleX="179986" custScaleY="138845" custLinFactNeighborX="33358" custLinFactNeighborY="-97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58E7F-7C81-4448-AC34-47C059684071}" type="pres">
      <dgm:prSet presAssocID="{0DA1B3A2-C86B-4813-BF66-D15EEA2B6E59}" presName="middleSibTrans" presStyleCnt="0"/>
      <dgm:spPr/>
    </dgm:pt>
    <dgm:pt modelId="{5E684F50-CF80-4783-A06C-89692DE5B5A9}" type="pres">
      <dgm:prSet presAssocID="{9EAEC2BD-4C7F-4BA6-9A69-2BDA74497CB2}" presName="mChild" presStyleLbl="fgAcc1" presStyleIdx="4" presStyleCnt="11" custScaleX="179986" custScaleY="138845" custLinFactNeighborX="33358" custLinFactNeighborY="-97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361E1-3DF2-4828-8C66-6F7B63D89F83}" type="pres">
      <dgm:prSet presAssocID="{91499173-472E-4746-A1FF-ECC48B415B61}" presName="middleSibTrans" presStyleCnt="0"/>
      <dgm:spPr/>
    </dgm:pt>
    <dgm:pt modelId="{EAE87B11-3210-4705-AC1A-1D01891333D6}" type="pres">
      <dgm:prSet presAssocID="{270F10BE-296B-4C5A-ABD6-C799D72C87E6}" presName="mChild" presStyleLbl="fgAcc1" presStyleIdx="5" presStyleCnt="11" custScaleX="179986" custScaleY="138845" custLinFactNeighborX="33358" custLinFactNeighborY="-97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11482-DF17-44E0-B23D-841985C07324}" type="pres">
      <dgm:prSet presAssocID="{3B44D73C-2061-4156-ACBF-B4CE64EDC9A2}" presName="middleSibTrans" presStyleCnt="0"/>
      <dgm:spPr/>
    </dgm:pt>
    <dgm:pt modelId="{819390FB-B373-4A37-95A7-EC841FA08307}" type="pres">
      <dgm:prSet presAssocID="{56C79CAF-1BDB-4ED8-A231-04218E962F95}" presName="mChild" presStyleLbl="fgAcc1" presStyleIdx="6" presStyleCnt="11" custScaleX="179986" custScaleY="138845" custLinFactNeighborX="33358" custLinFactNeighborY="-97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5C6EB-B558-4D87-A01F-A36FE93B465E}" type="pres">
      <dgm:prSet presAssocID="{1AA8970B-4D5A-4DA5-8BA8-8D9798632052}" presName="middleSibTrans" presStyleCnt="0"/>
      <dgm:spPr/>
    </dgm:pt>
    <dgm:pt modelId="{ED65DC36-B605-4B76-A578-F143792115BC}" type="pres">
      <dgm:prSet presAssocID="{1E80E61E-B1D6-406B-80E5-0C7A3742F212}" presName="mChild" presStyleLbl="fgAcc1" presStyleIdx="7" presStyleCnt="11" custScaleX="179986" custScaleY="138845" custLinFactNeighborX="33358" custLinFactNeighborY="-97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12198-ECD8-4DC2-8A7D-7C4A5D54014D}" type="pres">
      <dgm:prSet presAssocID="{CA71FCA1-190B-4813-AB66-D2F5157F832E}" presName="centerBox" presStyleCnt="0"/>
      <dgm:spPr/>
    </dgm:pt>
    <dgm:pt modelId="{EF3A8086-FDF1-463C-9718-7E817EF2070C}" type="pres">
      <dgm:prSet presAssocID="{CA71FCA1-190B-4813-AB66-D2F5157F832E}" presName="centerBoxParent" presStyleLbl="node1" presStyleIdx="2" presStyleCnt="3" custScaleX="77880" custScaleY="106065" custLinFactNeighborX="12773" custLinFactNeighborY="-23607"/>
      <dgm:spPr/>
      <dgm:t>
        <a:bodyPr/>
        <a:lstStyle/>
        <a:p>
          <a:endParaRPr lang="ru-RU"/>
        </a:p>
      </dgm:t>
    </dgm:pt>
    <dgm:pt modelId="{E0D0F7C1-33C1-46CC-8F3C-E7EA0D7953DB}" type="pres">
      <dgm:prSet presAssocID="{CA71FCA1-190B-4813-AB66-D2F5157F832E}" presName="centerBoxChildren" presStyleCnt="0"/>
      <dgm:spPr/>
    </dgm:pt>
    <dgm:pt modelId="{77C93309-8547-4BCB-A055-CA1D94C68FD4}" type="pres">
      <dgm:prSet presAssocID="{CF2C5899-9BB0-40C9-8986-CD61DA90949F}" presName="cChild" presStyleLbl="fgAcc1" presStyleIdx="8" presStyleCnt="11" custLinFactX="151136" custLinFactNeighborX="200000" custLinFactNeighborY="-90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EDBA4-9AB5-4DC9-9E3E-B02D88E23636}" type="pres">
      <dgm:prSet presAssocID="{D276F240-4218-4C12-8AEE-687D0D6EA466}" presName="centerSibTrans" presStyleCnt="0"/>
      <dgm:spPr/>
    </dgm:pt>
    <dgm:pt modelId="{4D80C6B1-17BA-42AE-AAC7-7BDBB191604D}" type="pres">
      <dgm:prSet presAssocID="{C45F3F3E-8378-4C5F-BA65-3EBAE437ADF5}" presName="cChild" presStyleLbl="fgAcc1" presStyleIdx="9" presStyleCnt="11" custLinFactX="-15422" custLinFactNeighborX="-100000" custLinFactNeighborY="22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C21BD7-BA08-40F9-B8A2-185B426E33DD}" type="pres">
      <dgm:prSet presAssocID="{AE314FFD-1404-4645-9E6E-320FBB358225}" presName="centerSibTrans" presStyleCnt="0"/>
      <dgm:spPr/>
    </dgm:pt>
    <dgm:pt modelId="{81D8EED6-2230-4BC3-AED1-500C2145CA35}" type="pres">
      <dgm:prSet presAssocID="{D66531AE-CEE5-4262-BCC1-555666DA96D2}" presName="cChild" presStyleLbl="fgAcc1" presStyleIdx="10" presStyleCnt="11" custScaleX="118380" custLinFactNeighborX="10173" custLinFactNeighborY="22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2B7201-C26E-4B45-B95A-0E77EC8565EA}" srcId="{CD89F31F-D224-42CC-BD94-581E453997D3}" destId="{270F10BE-296B-4C5A-ABD6-C799D72C87E6}" srcOrd="2" destOrd="0" parTransId="{1D7614E2-99C5-4FE9-8056-72103E0D2A5D}" sibTransId="{3B44D73C-2061-4156-ACBF-B4CE64EDC9A2}"/>
    <dgm:cxn modelId="{E2B1C596-7297-46F0-8A35-252B58BBE908}" type="presOf" srcId="{CA71FCA1-190B-4813-AB66-D2F5157F832E}" destId="{8A4321B3-C744-4B85-917B-1FD65CB5DA44}" srcOrd="0" destOrd="0" presId="urn:microsoft.com/office/officeart/2005/8/layout/target2"/>
    <dgm:cxn modelId="{67D67740-6C30-433B-A30A-AC9B310CBDCA}" type="presOf" srcId="{0224688B-A89C-4CC1-81A1-5CD8DEECA4EE}" destId="{703EBD8C-911D-4566-A475-288C5215569F}" srcOrd="0" destOrd="0" presId="urn:microsoft.com/office/officeart/2005/8/layout/target2"/>
    <dgm:cxn modelId="{CA840664-A31F-424D-B5E9-D37CBA470010}" type="presOf" srcId="{9EAEC2BD-4C7F-4BA6-9A69-2BDA74497CB2}" destId="{5E684F50-CF80-4783-A06C-89692DE5B5A9}" srcOrd="0" destOrd="0" presId="urn:microsoft.com/office/officeart/2005/8/layout/target2"/>
    <dgm:cxn modelId="{AB919B7D-BD92-4C18-9ED8-C43864A0AA8F}" srcId="{CD89F31F-D224-42CC-BD94-581E453997D3}" destId="{9EAEC2BD-4C7F-4BA6-9A69-2BDA74497CB2}" srcOrd="1" destOrd="0" parTransId="{222D6978-603C-49DD-8801-E9C1A17A76E5}" sibTransId="{91499173-472E-4746-A1FF-ECC48B415B61}"/>
    <dgm:cxn modelId="{0CA8CFDD-6CF9-4B3D-B593-58BCE3843D2B}" srcId="{0224688B-A89C-4CC1-81A1-5CD8DEECA4EE}" destId="{124F922E-E8DF-4691-9B9D-C2C0966E5FA9}" srcOrd="0" destOrd="0" parTransId="{E5E2B121-2556-45E0-850F-EFB0C90EA0DB}" sibTransId="{B9389A1C-113F-46FF-9FFB-8F01964D4072}"/>
    <dgm:cxn modelId="{01A565F7-99EC-4476-B0EC-7419BD5E50BF}" srcId="{CD89F31F-D224-42CC-BD94-581E453997D3}" destId="{F37191AA-FB34-4DF4-A69E-3155B23D1E7E}" srcOrd="0" destOrd="0" parTransId="{C097E419-2EFD-4A45-968E-158BA41E0B48}" sibTransId="{0DA1B3A2-C86B-4813-BF66-D15EEA2B6E59}"/>
    <dgm:cxn modelId="{71FC1A29-184C-4F16-B13A-2E18835A8F10}" type="presOf" srcId="{F37191AA-FB34-4DF4-A69E-3155B23D1E7E}" destId="{B21B63E6-514F-4F6E-A7CF-79AF807F9C68}" srcOrd="0" destOrd="0" presId="urn:microsoft.com/office/officeart/2005/8/layout/target2"/>
    <dgm:cxn modelId="{34B53C00-4499-40BB-AAC3-EF9753813FB5}" srcId="{CA71FCA1-190B-4813-AB66-D2F5157F832E}" destId="{F47508ED-F47B-4255-9F87-B1BC7F219382}" srcOrd="2" destOrd="0" parTransId="{03C82A4E-EAC6-4EB0-BD63-8E6D9E5FECA5}" sibTransId="{12F78054-4404-43FB-A9DB-ED4C3B61E25B}"/>
    <dgm:cxn modelId="{A966A489-336C-49FE-BC6B-BF6F17F52306}" srcId="{0224688B-A89C-4CC1-81A1-5CD8DEECA4EE}" destId="{27EF898D-E445-4FD6-8063-DDCA3A31DA4C}" srcOrd="2" destOrd="0" parTransId="{ACC2F2AF-D8F4-408E-93CE-BF774BDB1397}" sibTransId="{A18CDD84-6054-4BBB-AB68-2078D2D51306}"/>
    <dgm:cxn modelId="{2B0A05F1-A802-4CB5-A75C-59AE9E1DFDB8}" type="presOf" srcId="{F47508ED-F47B-4255-9F87-B1BC7F219382}" destId="{EF3A8086-FDF1-463C-9718-7E817EF2070C}" srcOrd="0" destOrd="0" presId="urn:microsoft.com/office/officeart/2005/8/layout/target2"/>
    <dgm:cxn modelId="{AC148399-44F0-4679-83F6-B5ED8E10892C}" type="presOf" srcId="{56C79CAF-1BDB-4ED8-A231-04218E962F95}" destId="{819390FB-B373-4A37-95A7-EC841FA08307}" srcOrd="0" destOrd="0" presId="urn:microsoft.com/office/officeart/2005/8/layout/target2"/>
    <dgm:cxn modelId="{6999FEE1-1A20-4762-AD71-73B95AC00A0C}" srcId="{CD89F31F-D224-42CC-BD94-581E453997D3}" destId="{56C79CAF-1BDB-4ED8-A231-04218E962F95}" srcOrd="3" destOrd="0" parTransId="{25F17E60-9D30-4F6F-BC8E-834725F15492}" sibTransId="{1AA8970B-4D5A-4DA5-8BA8-8D9798632052}"/>
    <dgm:cxn modelId="{A0EC9D89-92AF-401C-A848-0544411EB231}" type="presOf" srcId="{CF2C5899-9BB0-40C9-8986-CD61DA90949F}" destId="{77C93309-8547-4BCB-A055-CA1D94C68FD4}" srcOrd="0" destOrd="0" presId="urn:microsoft.com/office/officeart/2005/8/layout/target2"/>
    <dgm:cxn modelId="{3736D0C9-9D87-4B41-ADF9-7A019B672CA9}" type="presOf" srcId="{1E80E61E-B1D6-406B-80E5-0C7A3742F212}" destId="{ED65DC36-B605-4B76-A578-F143792115BC}" srcOrd="0" destOrd="0" presId="urn:microsoft.com/office/officeart/2005/8/layout/target2"/>
    <dgm:cxn modelId="{A91C4E90-49CF-460D-824E-9E39038F49C7}" srcId="{0224688B-A89C-4CC1-81A1-5CD8DEECA4EE}" destId="{C9B488FC-4441-427C-B3C8-0C793C30D61A}" srcOrd="1" destOrd="0" parTransId="{9444A145-673D-4A4B-AEF0-BB217DC9DB7F}" sibTransId="{C304E7EF-862A-4E1A-8852-1968D96229B5}"/>
    <dgm:cxn modelId="{839A3FE9-FFCE-4CA7-9D70-2170735232A6}" type="presOf" srcId="{CD89F31F-D224-42CC-BD94-581E453997D3}" destId="{2993ED84-7D2A-447E-961A-67FF2E46CBFA}" srcOrd="0" destOrd="0" presId="urn:microsoft.com/office/officeart/2005/8/layout/target2"/>
    <dgm:cxn modelId="{5B7A090A-F39D-483C-BB5D-989F6A54AB44}" srcId="{CD89F31F-D224-42CC-BD94-581E453997D3}" destId="{1E80E61E-B1D6-406B-80E5-0C7A3742F212}" srcOrd="4" destOrd="0" parTransId="{77F53D11-7787-4A5A-A3C5-8F5C5EAFDAE1}" sibTransId="{F559F78B-D0F5-4178-AD5C-AD53ACA49C2D}"/>
    <dgm:cxn modelId="{92AE74C9-CAEF-4D16-89D9-49FC26590368}" srcId="{F47508ED-F47B-4255-9F87-B1BC7F219382}" destId="{CF2C5899-9BB0-40C9-8986-CD61DA90949F}" srcOrd="0" destOrd="0" parTransId="{A870DED7-EEBF-463E-864E-D4CFFF2C6390}" sibTransId="{D276F240-4218-4C12-8AEE-687D0D6EA466}"/>
    <dgm:cxn modelId="{C95E8BBA-EEB5-4E16-A0E1-7B1FEF806984}" type="presOf" srcId="{270F10BE-296B-4C5A-ABD6-C799D72C87E6}" destId="{EAE87B11-3210-4705-AC1A-1D01891333D6}" srcOrd="0" destOrd="0" presId="urn:microsoft.com/office/officeart/2005/8/layout/target2"/>
    <dgm:cxn modelId="{E1D0D192-EAE2-4CB4-9669-1A0903EFAC5B}" type="presOf" srcId="{124F922E-E8DF-4691-9B9D-C2C0966E5FA9}" destId="{98B555A6-3756-4946-9BD3-99F36945E99F}" srcOrd="0" destOrd="0" presId="urn:microsoft.com/office/officeart/2005/8/layout/target2"/>
    <dgm:cxn modelId="{29E10D89-C8BC-4C37-91FB-3370AEC3368F}" type="presOf" srcId="{C9B488FC-4441-427C-B3C8-0C793C30D61A}" destId="{7654A13D-534D-4699-A5B3-1140327155B9}" srcOrd="0" destOrd="0" presId="urn:microsoft.com/office/officeart/2005/8/layout/target2"/>
    <dgm:cxn modelId="{BA0D1025-5B71-4174-8C5E-2EB572595AC0}" srcId="{CA71FCA1-190B-4813-AB66-D2F5157F832E}" destId="{0224688B-A89C-4CC1-81A1-5CD8DEECA4EE}" srcOrd="0" destOrd="0" parTransId="{12F2C008-D9B6-497F-A212-C88B53F99BB5}" sibTransId="{542C47C1-2277-42A0-9E00-6956F66434AF}"/>
    <dgm:cxn modelId="{B218EFAC-E331-4537-A0BE-5ADE9C557FA5}" srcId="{F47508ED-F47B-4255-9F87-B1BC7F219382}" destId="{D66531AE-CEE5-4262-BCC1-555666DA96D2}" srcOrd="2" destOrd="0" parTransId="{6574B545-5099-4EDC-BF54-22542CAB1310}" sibTransId="{63F8950F-E5EA-496A-96D0-E7D6FFAAA133}"/>
    <dgm:cxn modelId="{BBE7FF53-3E83-4245-8E96-7E01E8C009B8}" type="presOf" srcId="{C45F3F3E-8378-4C5F-BA65-3EBAE437ADF5}" destId="{4D80C6B1-17BA-42AE-AAC7-7BDBB191604D}" srcOrd="0" destOrd="0" presId="urn:microsoft.com/office/officeart/2005/8/layout/target2"/>
    <dgm:cxn modelId="{5880D743-8994-44A6-BE90-8A9EC3E75A58}" srcId="{CA71FCA1-190B-4813-AB66-D2F5157F832E}" destId="{CD89F31F-D224-42CC-BD94-581E453997D3}" srcOrd="1" destOrd="0" parTransId="{23D91D7F-0BEF-46FF-A19B-9C32275C0FC8}" sibTransId="{8BAF2BF5-7F1E-4BE3-849D-6DAD67E671CA}"/>
    <dgm:cxn modelId="{B75580A8-A9F0-440D-8DCE-9D6B57178EFB}" type="presOf" srcId="{27EF898D-E445-4FD6-8063-DDCA3A31DA4C}" destId="{52105827-73C5-4F50-8582-A794B1B57B77}" srcOrd="0" destOrd="0" presId="urn:microsoft.com/office/officeart/2005/8/layout/target2"/>
    <dgm:cxn modelId="{D2D1E19E-0444-44DA-815A-7889BBDFB9B6}" type="presOf" srcId="{D66531AE-CEE5-4262-BCC1-555666DA96D2}" destId="{81D8EED6-2230-4BC3-AED1-500C2145CA35}" srcOrd="0" destOrd="0" presId="urn:microsoft.com/office/officeart/2005/8/layout/target2"/>
    <dgm:cxn modelId="{4AD4DDFC-15B0-402C-AFE5-8D24340772E7}" srcId="{F47508ED-F47B-4255-9F87-B1BC7F219382}" destId="{C45F3F3E-8378-4C5F-BA65-3EBAE437ADF5}" srcOrd="1" destOrd="0" parTransId="{174A6961-9226-4B6C-8C6A-37AF703669C4}" sibTransId="{AE314FFD-1404-4645-9E6E-320FBB358225}"/>
    <dgm:cxn modelId="{2CEDB202-75E1-489E-986C-DCB419D52EC2}" type="presParOf" srcId="{8A4321B3-C744-4B85-917B-1FD65CB5DA44}" destId="{C5CA3425-3913-44E7-86BE-F0561A13EADB}" srcOrd="0" destOrd="0" presId="urn:microsoft.com/office/officeart/2005/8/layout/target2"/>
    <dgm:cxn modelId="{E564A2C7-F20D-4840-88C3-37B00A2388DD}" type="presParOf" srcId="{C5CA3425-3913-44E7-86BE-F0561A13EADB}" destId="{703EBD8C-911D-4566-A475-288C5215569F}" srcOrd="0" destOrd="0" presId="urn:microsoft.com/office/officeart/2005/8/layout/target2"/>
    <dgm:cxn modelId="{215AB099-DE88-48CC-BAFD-A061DC224D0D}" type="presParOf" srcId="{C5CA3425-3913-44E7-86BE-F0561A13EADB}" destId="{F65F9962-1187-4205-9EB6-9CF01745B3B7}" srcOrd="1" destOrd="0" presId="urn:microsoft.com/office/officeart/2005/8/layout/target2"/>
    <dgm:cxn modelId="{F86A3D29-C14D-423B-81D5-81DD81A6A4E9}" type="presParOf" srcId="{F65F9962-1187-4205-9EB6-9CF01745B3B7}" destId="{98B555A6-3756-4946-9BD3-99F36945E99F}" srcOrd="0" destOrd="0" presId="urn:microsoft.com/office/officeart/2005/8/layout/target2"/>
    <dgm:cxn modelId="{95504EA0-9601-4BBD-A6B5-964DCAAB0B1E}" type="presParOf" srcId="{F65F9962-1187-4205-9EB6-9CF01745B3B7}" destId="{8BDD30B7-6DAC-4BB7-AB78-C9A6FE058A5F}" srcOrd="1" destOrd="0" presId="urn:microsoft.com/office/officeart/2005/8/layout/target2"/>
    <dgm:cxn modelId="{957EA5FF-BA54-4FA1-AD71-008B837E4F0D}" type="presParOf" srcId="{F65F9962-1187-4205-9EB6-9CF01745B3B7}" destId="{7654A13D-534D-4699-A5B3-1140327155B9}" srcOrd="2" destOrd="0" presId="urn:microsoft.com/office/officeart/2005/8/layout/target2"/>
    <dgm:cxn modelId="{EE0B7E0B-8EFD-455E-960F-D729A51BBB56}" type="presParOf" srcId="{F65F9962-1187-4205-9EB6-9CF01745B3B7}" destId="{738D88EC-94DB-4791-8F18-7021098F13B6}" srcOrd="3" destOrd="0" presId="urn:microsoft.com/office/officeart/2005/8/layout/target2"/>
    <dgm:cxn modelId="{4829C303-44A4-42A8-A126-E6E24412A3A2}" type="presParOf" srcId="{F65F9962-1187-4205-9EB6-9CF01745B3B7}" destId="{52105827-73C5-4F50-8582-A794B1B57B77}" srcOrd="4" destOrd="0" presId="urn:microsoft.com/office/officeart/2005/8/layout/target2"/>
    <dgm:cxn modelId="{7EF5E69C-099F-4E7E-8221-B6A7F103D2D5}" type="presParOf" srcId="{8A4321B3-C744-4B85-917B-1FD65CB5DA44}" destId="{C5505B7E-0B61-4277-B4FD-365F3A944ADD}" srcOrd="1" destOrd="0" presId="urn:microsoft.com/office/officeart/2005/8/layout/target2"/>
    <dgm:cxn modelId="{1380EA2B-1EAF-4DE3-B9C5-5C49FBD5ED84}" type="presParOf" srcId="{C5505B7E-0B61-4277-B4FD-365F3A944ADD}" destId="{2993ED84-7D2A-447E-961A-67FF2E46CBFA}" srcOrd="0" destOrd="0" presId="urn:microsoft.com/office/officeart/2005/8/layout/target2"/>
    <dgm:cxn modelId="{F434B767-391E-40FD-91A0-0D210F597F1D}" type="presParOf" srcId="{C5505B7E-0B61-4277-B4FD-365F3A944ADD}" destId="{7AED8AB4-FF69-4DAA-A721-831FFB0E930F}" srcOrd="1" destOrd="0" presId="urn:microsoft.com/office/officeart/2005/8/layout/target2"/>
    <dgm:cxn modelId="{13607A52-D3F7-445E-9527-911235964A29}" type="presParOf" srcId="{7AED8AB4-FF69-4DAA-A721-831FFB0E930F}" destId="{B21B63E6-514F-4F6E-A7CF-79AF807F9C68}" srcOrd="0" destOrd="0" presId="urn:microsoft.com/office/officeart/2005/8/layout/target2"/>
    <dgm:cxn modelId="{3527751C-B056-4153-81AA-FBE103A29D78}" type="presParOf" srcId="{7AED8AB4-FF69-4DAA-A721-831FFB0E930F}" destId="{EFE58E7F-7C81-4448-AC34-47C059684071}" srcOrd="1" destOrd="0" presId="urn:microsoft.com/office/officeart/2005/8/layout/target2"/>
    <dgm:cxn modelId="{C313D1C3-B815-4E02-A83E-E3BCEC7FBEA7}" type="presParOf" srcId="{7AED8AB4-FF69-4DAA-A721-831FFB0E930F}" destId="{5E684F50-CF80-4783-A06C-89692DE5B5A9}" srcOrd="2" destOrd="0" presId="urn:microsoft.com/office/officeart/2005/8/layout/target2"/>
    <dgm:cxn modelId="{5077110C-DA3F-401F-A071-D96D273B340F}" type="presParOf" srcId="{7AED8AB4-FF69-4DAA-A721-831FFB0E930F}" destId="{8B8361E1-3DF2-4828-8C66-6F7B63D89F83}" srcOrd="3" destOrd="0" presId="urn:microsoft.com/office/officeart/2005/8/layout/target2"/>
    <dgm:cxn modelId="{E15CC67B-907C-427F-98DB-CC310DB4B609}" type="presParOf" srcId="{7AED8AB4-FF69-4DAA-A721-831FFB0E930F}" destId="{EAE87B11-3210-4705-AC1A-1D01891333D6}" srcOrd="4" destOrd="0" presId="urn:microsoft.com/office/officeart/2005/8/layout/target2"/>
    <dgm:cxn modelId="{C8122473-5622-4FEF-81EC-97EB631A8946}" type="presParOf" srcId="{7AED8AB4-FF69-4DAA-A721-831FFB0E930F}" destId="{EC211482-DF17-44E0-B23D-841985C07324}" srcOrd="5" destOrd="0" presId="urn:microsoft.com/office/officeart/2005/8/layout/target2"/>
    <dgm:cxn modelId="{E6C15CEC-169C-4B7D-8B5F-CECE3FBB9C39}" type="presParOf" srcId="{7AED8AB4-FF69-4DAA-A721-831FFB0E930F}" destId="{819390FB-B373-4A37-95A7-EC841FA08307}" srcOrd="6" destOrd="0" presId="urn:microsoft.com/office/officeart/2005/8/layout/target2"/>
    <dgm:cxn modelId="{C695F342-003F-4E4C-9889-2B338C07D4B5}" type="presParOf" srcId="{7AED8AB4-FF69-4DAA-A721-831FFB0E930F}" destId="{CB05C6EB-B558-4D87-A01F-A36FE93B465E}" srcOrd="7" destOrd="0" presId="urn:microsoft.com/office/officeart/2005/8/layout/target2"/>
    <dgm:cxn modelId="{671149AE-C58B-4E95-B3E1-72064B879B9C}" type="presParOf" srcId="{7AED8AB4-FF69-4DAA-A721-831FFB0E930F}" destId="{ED65DC36-B605-4B76-A578-F143792115BC}" srcOrd="8" destOrd="0" presId="urn:microsoft.com/office/officeart/2005/8/layout/target2"/>
    <dgm:cxn modelId="{8914D74B-54A7-4D13-96CD-B7DC5AB629F5}" type="presParOf" srcId="{8A4321B3-C744-4B85-917B-1FD65CB5DA44}" destId="{BF512198-ECD8-4DC2-8A7D-7C4A5D54014D}" srcOrd="2" destOrd="0" presId="urn:microsoft.com/office/officeart/2005/8/layout/target2"/>
    <dgm:cxn modelId="{5C5DE374-7A35-4FC0-B470-B0DFF1D8109E}" type="presParOf" srcId="{BF512198-ECD8-4DC2-8A7D-7C4A5D54014D}" destId="{EF3A8086-FDF1-463C-9718-7E817EF2070C}" srcOrd="0" destOrd="0" presId="urn:microsoft.com/office/officeart/2005/8/layout/target2"/>
    <dgm:cxn modelId="{4FC42F6D-80CD-4642-89E4-6E0697301A60}" type="presParOf" srcId="{BF512198-ECD8-4DC2-8A7D-7C4A5D54014D}" destId="{E0D0F7C1-33C1-46CC-8F3C-E7EA0D7953DB}" srcOrd="1" destOrd="0" presId="urn:microsoft.com/office/officeart/2005/8/layout/target2"/>
    <dgm:cxn modelId="{DABFCE6C-AB4B-4BE2-99CC-B768BA78A445}" type="presParOf" srcId="{E0D0F7C1-33C1-46CC-8F3C-E7EA0D7953DB}" destId="{77C93309-8547-4BCB-A055-CA1D94C68FD4}" srcOrd="0" destOrd="0" presId="urn:microsoft.com/office/officeart/2005/8/layout/target2"/>
    <dgm:cxn modelId="{C74958D1-96B0-47A8-B6EB-E2D121079FAB}" type="presParOf" srcId="{E0D0F7C1-33C1-46CC-8F3C-E7EA0D7953DB}" destId="{90DEDBA4-9AB5-4DC9-9E3E-B02D88E23636}" srcOrd="1" destOrd="0" presId="urn:microsoft.com/office/officeart/2005/8/layout/target2"/>
    <dgm:cxn modelId="{9F2BA1A9-3470-49DA-A1C5-7568D87703E4}" type="presParOf" srcId="{E0D0F7C1-33C1-46CC-8F3C-E7EA0D7953DB}" destId="{4D80C6B1-17BA-42AE-AAC7-7BDBB191604D}" srcOrd="2" destOrd="0" presId="urn:microsoft.com/office/officeart/2005/8/layout/target2"/>
    <dgm:cxn modelId="{C79C40BD-34CC-45AA-9070-159C04084FF5}" type="presParOf" srcId="{E0D0F7C1-33C1-46CC-8F3C-E7EA0D7953DB}" destId="{40C21BD7-BA08-40F9-B8A2-185B426E33DD}" srcOrd="3" destOrd="0" presId="urn:microsoft.com/office/officeart/2005/8/layout/target2"/>
    <dgm:cxn modelId="{88FECCA6-520E-4C48-A894-EE122D1613F2}" type="presParOf" srcId="{E0D0F7C1-33C1-46CC-8F3C-E7EA0D7953DB}" destId="{81D8EED6-2230-4BC3-AED1-500C2145CA35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0490F-2ED4-4F56-B56E-AD5557426DB2}">
      <dsp:nvSpPr>
        <dsp:cNvPr id="0" name=""/>
        <dsp:cNvSpPr/>
      </dsp:nvSpPr>
      <dsp:spPr>
        <a:xfrm>
          <a:off x="2211998" y="0"/>
          <a:ext cx="2100631" cy="1494984"/>
        </a:xfrm>
        <a:prstGeom prst="trapezoid">
          <a:avLst>
            <a:gd name="adj" fmla="val 7025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latin typeface="Arial Narrow" pitchFamily="34" charset="0"/>
            </a:rPr>
            <a:t>Wisdom</a:t>
          </a:r>
          <a:endParaRPr lang="ru-RU" sz="3600" b="1" kern="1200" dirty="0">
            <a:latin typeface="Arial Narrow" pitchFamily="34" charset="0"/>
          </a:endParaRPr>
        </a:p>
      </dsp:txBody>
      <dsp:txXfrm>
        <a:off x="2211998" y="0"/>
        <a:ext cx="2100631" cy="1494984"/>
      </dsp:txXfrm>
    </dsp:sp>
    <dsp:sp modelId="{B8226BA7-C0D0-4060-9A18-B5B7B2B2CDC1}">
      <dsp:nvSpPr>
        <dsp:cNvPr id="0" name=""/>
        <dsp:cNvSpPr/>
      </dsp:nvSpPr>
      <dsp:spPr>
        <a:xfrm>
          <a:off x="1474665" y="1494984"/>
          <a:ext cx="3575297" cy="1049495"/>
        </a:xfrm>
        <a:prstGeom prst="trapezoid">
          <a:avLst>
            <a:gd name="adj" fmla="val 70256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latin typeface="Arial Narrow" pitchFamily="34" charset="0"/>
            </a:rPr>
            <a:t>Knowledge</a:t>
          </a:r>
          <a:endParaRPr lang="ru-RU" sz="3600" b="1" kern="1200" dirty="0">
            <a:latin typeface="Arial Narrow" pitchFamily="34" charset="0"/>
          </a:endParaRPr>
        </a:p>
      </dsp:txBody>
      <dsp:txXfrm>
        <a:off x="2100342" y="1494984"/>
        <a:ext cx="2323943" cy="1049495"/>
      </dsp:txXfrm>
    </dsp:sp>
    <dsp:sp modelId="{A5DE5188-0BCC-49F9-AF2E-E68EEA27A5D1}">
      <dsp:nvSpPr>
        <dsp:cNvPr id="0" name=""/>
        <dsp:cNvSpPr/>
      </dsp:nvSpPr>
      <dsp:spPr>
        <a:xfrm>
          <a:off x="737332" y="2544479"/>
          <a:ext cx="5049962" cy="1049495"/>
        </a:xfrm>
        <a:prstGeom prst="trapezoid">
          <a:avLst>
            <a:gd name="adj" fmla="val 70256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latin typeface="Arial Narrow" pitchFamily="34" charset="0"/>
            </a:rPr>
            <a:t>Information</a:t>
          </a:r>
          <a:endParaRPr lang="ru-RU" sz="3600" b="1" kern="1200" dirty="0">
            <a:latin typeface="Arial Narrow" pitchFamily="34" charset="0"/>
          </a:endParaRPr>
        </a:p>
      </dsp:txBody>
      <dsp:txXfrm>
        <a:off x="1621076" y="2544479"/>
        <a:ext cx="3282475" cy="1049495"/>
      </dsp:txXfrm>
    </dsp:sp>
    <dsp:sp modelId="{33B0F4DC-AB48-47F1-B347-91147A411C7B}">
      <dsp:nvSpPr>
        <dsp:cNvPr id="0" name=""/>
        <dsp:cNvSpPr/>
      </dsp:nvSpPr>
      <dsp:spPr>
        <a:xfrm>
          <a:off x="0" y="3593974"/>
          <a:ext cx="6524628" cy="1049495"/>
        </a:xfrm>
        <a:prstGeom prst="trapezoid">
          <a:avLst>
            <a:gd name="adj" fmla="val 70256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latin typeface="Arial Narrow" pitchFamily="34" charset="0"/>
            </a:rPr>
            <a:t>Data</a:t>
          </a:r>
          <a:endParaRPr lang="ru-RU" sz="3600" b="1" kern="1200" dirty="0">
            <a:latin typeface="Arial Narrow" pitchFamily="34" charset="0"/>
          </a:endParaRPr>
        </a:p>
      </dsp:txBody>
      <dsp:txXfrm>
        <a:off x="1141809" y="3593974"/>
        <a:ext cx="4241008" cy="10494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606BA-5E9C-4139-96F5-51D58B9FABD0}">
      <dsp:nvSpPr>
        <dsp:cNvPr id="0" name=""/>
        <dsp:cNvSpPr/>
      </dsp:nvSpPr>
      <dsp:spPr>
        <a:xfrm>
          <a:off x="2338091" y="0"/>
          <a:ext cx="2019468" cy="5364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производители</a:t>
          </a:r>
          <a:endParaRPr lang="ru-RU" sz="2000" kern="1200" dirty="0"/>
        </a:p>
      </dsp:txBody>
      <dsp:txXfrm>
        <a:off x="2353803" y="15712"/>
        <a:ext cx="1988044" cy="505023"/>
      </dsp:txXfrm>
    </dsp:sp>
    <dsp:sp modelId="{78B6FF7B-5E03-4037-8B33-FA161EDD8840}">
      <dsp:nvSpPr>
        <dsp:cNvPr id="0" name=""/>
        <dsp:cNvSpPr/>
      </dsp:nvSpPr>
      <dsp:spPr>
        <a:xfrm rot="2760171">
          <a:off x="3542835" y="935966"/>
          <a:ext cx="1080812" cy="1877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599162" y="973517"/>
        <a:ext cx="968158" cy="112654"/>
      </dsp:txXfrm>
    </dsp:sp>
    <dsp:sp modelId="{3B999631-6165-4D9E-88AC-1E72268CBCB7}">
      <dsp:nvSpPr>
        <dsp:cNvPr id="0" name=""/>
        <dsp:cNvSpPr/>
      </dsp:nvSpPr>
      <dsp:spPr>
        <a:xfrm>
          <a:off x="4061933" y="1523242"/>
          <a:ext cx="1513447" cy="5364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владельцы</a:t>
          </a:r>
          <a:endParaRPr lang="ru-RU" sz="2000" kern="1200" dirty="0"/>
        </a:p>
      </dsp:txBody>
      <dsp:txXfrm>
        <a:off x="4077645" y="1538954"/>
        <a:ext cx="1482023" cy="505023"/>
      </dsp:txXfrm>
    </dsp:sp>
    <dsp:sp modelId="{7AB6C137-36B1-41BF-B033-7C84B2063A3D}">
      <dsp:nvSpPr>
        <dsp:cNvPr id="0" name=""/>
        <dsp:cNvSpPr/>
      </dsp:nvSpPr>
      <dsp:spPr>
        <a:xfrm rot="10804806">
          <a:off x="2846020" y="1695585"/>
          <a:ext cx="1080812" cy="1877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902347" y="1733136"/>
        <a:ext cx="968158" cy="112654"/>
      </dsp:txXfrm>
    </dsp:sp>
    <dsp:sp modelId="{74A5FD70-48DF-4358-BC39-5280C8686F2E}">
      <dsp:nvSpPr>
        <dsp:cNvPr id="0" name=""/>
        <dsp:cNvSpPr/>
      </dsp:nvSpPr>
      <dsp:spPr>
        <a:xfrm>
          <a:off x="936500" y="1519055"/>
          <a:ext cx="1774418" cy="5364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пользователи</a:t>
          </a:r>
          <a:endParaRPr lang="ru-RU" sz="2000" kern="1200" dirty="0"/>
        </a:p>
      </dsp:txBody>
      <dsp:txXfrm>
        <a:off x="952212" y="1534767"/>
        <a:ext cx="1742994" cy="505023"/>
      </dsp:txXfrm>
    </dsp:sp>
    <dsp:sp modelId="{3DA4F378-A863-46B6-B0F9-4B404C4A2C0D}">
      <dsp:nvSpPr>
        <dsp:cNvPr id="0" name=""/>
        <dsp:cNvSpPr/>
      </dsp:nvSpPr>
      <dsp:spPr>
        <a:xfrm rot="18905716">
          <a:off x="2045361" y="933873"/>
          <a:ext cx="1080812" cy="1877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2101688" y="971424"/>
        <a:ext cx="968158" cy="112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8ECE1-7E3E-4B55-B142-4A68CD818FAF}">
      <dsp:nvSpPr>
        <dsp:cNvPr id="0" name=""/>
        <dsp:cNvSpPr/>
      </dsp:nvSpPr>
      <dsp:spPr>
        <a:xfrm>
          <a:off x="0" y="335758"/>
          <a:ext cx="4114828" cy="411482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5E923-34B6-461C-BCD9-DC6F53716C1D}">
      <dsp:nvSpPr>
        <dsp:cNvPr id="0" name=""/>
        <dsp:cNvSpPr/>
      </dsp:nvSpPr>
      <dsp:spPr>
        <a:xfrm>
          <a:off x="2057414" y="335758"/>
          <a:ext cx="4800633" cy="41148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/>
            <a:t>Пользовательские программы</a:t>
          </a:r>
        </a:p>
      </dsp:txBody>
      <dsp:txXfrm>
        <a:off x="2057414" y="335758"/>
        <a:ext cx="4800633" cy="874401"/>
      </dsp:txXfrm>
    </dsp:sp>
    <dsp:sp modelId="{6A33098F-7625-4CA8-B98B-1AEA571FDA08}">
      <dsp:nvSpPr>
        <dsp:cNvPr id="0" name=""/>
        <dsp:cNvSpPr/>
      </dsp:nvSpPr>
      <dsp:spPr>
        <a:xfrm>
          <a:off x="540071" y="1210159"/>
          <a:ext cx="3034686" cy="3034686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92CDD-BE1C-400B-BB3F-A6A10C29D2AF}">
      <dsp:nvSpPr>
        <dsp:cNvPr id="0" name=""/>
        <dsp:cNvSpPr/>
      </dsp:nvSpPr>
      <dsp:spPr>
        <a:xfrm>
          <a:off x="2057414" y="1210159"/>
          <a:ext cx="4800633" cy="30346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/>
            <a:t>Встроенные программы</a:t>
          </a:r>
        </a:p>
      </dsp:txBody>
      <dsp:txXfrm>
        <a:off x="2057414" y="1210159"/>
        <a:ext cx="4800633" cy="874401"/>
      </dsp:txXfrm>
    </dsp:sp>
    <dsp:sp modelId="{6B320802-775C-4601-AA98-3FA00D5578BE}">
      <dsp:nvSpPr>
        <dsp:cNvPr id="0" name=""/>
        <dsp:cNvSpPr/>
      </dsp:nvSpPr>
      <dsp:spPr>
        <a:xfrm>
          <a:off x="1080142" y="2084560"/>
          <a:ext cx="1954543" cy="1954543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DC924-5BC7-40C8-9F7D-BFDE91F78711}">
      <dsp:nvSpPr>
        <dsp:cNvPr id="0" name=""/>
        <dsp:cNvSpPr/>
      </dsp:nvSpPr>
      <dsp:spPr>
        <a:xfrm>
          <a:off x="2057414" y="2084560"/>
          <a:ext cx="4800633" cy="19545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/>
            <a:t>Оболочка</a:t>
          </a:r>
        </a:p>
      </dsp:txBody>
      <dsp:txXfrm>
        <a:off x="2057414" y="2084560"/>
        <a:ext cx="4800633" cy="874401"/>
      </dsp:txXfrm>
    </dsp:sp>
    <dsp:sp modelId="{5912B77C-1773-4CE0-82CA-16C537B51DD1}">
      <dsp:nvSpPr>
        <dsp:cNvPr id="0" name=""/>
        <dsp:cNvSpPr/>
      </dsp:nvSpPr>
      <dsp:spPr>
        <a:xfrm>
          <a:off x="1620213" y="2958961"/>
          <a:ext cx="874401" cy="874401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4E538-A7BA-447F-BBB3-D474BD6FDB2C}">
      <dsp:nvSpPr>
        <dsp:cNvPr id="0" name=""/>
        <dsp:cNvSpPr/>
      </dsp:nvSpPr>
      <dsp:spPr>
        <a:xfrm>
          <a:off x="2057414" y="2958961"/>
          <a:ext cx="4800633" cy="8744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Ядро</a:t>
          </a:r>
        </a:p>
      </dsp:txBody>
      <dsp:txXfrm>
        <a:off x="2057414" y="2958961"/>
        <a:ext cx="4800633" cy="8744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EBD8C-911D-4566-A475-288C5215569F}">
      <dsp:nvSpPr>
        <dsp:cNvPr id="0" name=""/>
        <dsp:cNvSpPr/>
      </dsp:nvSpPr>
      <dsp:spPr>
        <a:xfrm>
          <a:off x="0" y="0"/>
          <a:ext cx="7858179" cy="4286279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332663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ПК</a:t>
          </a:r>
        </a:p>
      </dsp:txBody>
      <dsp:txXfrm>
        <a:off x="0" y="0"/>
        <a:ext cx="7858179" cy="4286279"/>
      </dsp:txXfrm>
    </dsp:sp>
    <dsp:sp modelId="{98B555A6-3756-4946-9BD3-99F36945E99F}">
      <dsp:nvSpPr>
        <dsp:cNvPr id="0" name=""/>
        <dsp:cNvSpPr/>
      </dsp:nvSpPr>
      <dsp:spPr>
        <a:xfrm>
          <a:off x="71438" y="1071569"/>
          <a:ext cx="1428758" cy="97659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Монитор</a:t>
          </a:r>
        </a:p>
      </dsp:txBody>
      <dsp:txXfrm>
        <a:off x="71438" y="1071569"/>
        <a:ext cx="1428758" cy="976593"/>
      </dsp:txXfrm>
    </dsp:sp>
    <dsp:sp modelId="{7654A13D-534D-4699-A5B3-1140327155B9}">
      <dsp:nvSpPr>
        <dsp:cNvPr id="0" name=""/>
        <dsp:cNvSpPr/>
      </dsp:nvSpPr>
      <dsp:spPr>
        <a:xfrm>
          <a:off x="71438" y="2083042"/>
          <a:ext cx="1428758" cy="97659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8"/>
              <a:satOff val="3981"/>
              <a:lumOff val="86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Клавиатура</a:t>
          </a:r>
        </a:p>
      </dsp:txBody>
      <dsp:txXfrm>
        <a:off x="71438" y="2083042"/>
        <a:ext cx="1428758" cy="976593"/>
      </dsp:txXfrm>
    </dsp:sp>
    <dsp:sp modelId="{52105827-73C5-4F50-8582-A794B1B57B77}">
      <dsp:nvSpPr>
        <dsp:cNvPr id="0" name=""/>
        <dsp:cNvSpPr/>
      </dsp:nvSpPr>
      <dsp:spPr>
        <a:xfrm>
          <a:off x="71438" y="3094514"/>
          <a:ext cx="1428758" cy="97659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Мышь</a:t>
          </a:r>
        </a:p>
      </dsp:txBody>
      <dsp:txXfrm>
        <a:off x="71438" y="3094514"/>
        <a:ext cx="1428758" cy="976593"/>
      </dsp:txXfrm>
    </dsp:sp>
    <dsp:sp modelId="{2993ED84-7D2A-447E-961A-67FF2E46CBFA}">
      <dsp:nvSpPr>
        <dsp:cNvPr id="0" name=""/>
        <dsp:cNvSpPr/>
      </dsp:nvSpPr>
      <dsp:spPr>
        <a:xfrm>
          <a:off x="1571636" y="1071569"/>
          <a:ext cx="6090089" cy="3000396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1905251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Системный блок</a:t>
          </a:r>
        </a:p>
      </dsp:txBody>
      <dsp:txXfrm>
        <a:off x="1571636" y="1071569"/>
        <a:ext cx="6090089" cy="3000396"/>
      </dsp:txXfrm>
    </dsp:sp>
    <dsp:sp modelId="{B21B63E6-514F-4F6E-A7CF-79AF807F9C68}">
      <dsp:nvSpPr>
        <dsp:cNvPr id="0" name=""/>
        <dsp:cNvSpPr/>
      </dsp:nvSpPr>
      <dsp:spPr>
        <a:xfrm>
          <a:off x="1643072" y="2105866"/>
          <a:ext cx="2192261" cy="33158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980163"/>
              <a:satOff val="11943"/>
              <a:lumOff val="2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Видеоадаптер</a:t>
          </a:r>
        </a:p>
      </dsp:txBody>
      <dsp:txXfrm>
        <a:off x="1643072" y="2105866"/>
        <a:ext cx="2192261" cy="331588"/>
      </dsp:txXfrm>
    </dsp:sp>
    <dsp:sp modelId="{5E684F50-CF80-4783-A06C-89692DE5B5A9}">
      <dsp:nvSpPr>
        <dsp:cNvPr id="0" name=""/>
        <dsp:cNvSpPr/>
      </dsp:nvSpPr>
      <dsp:spPr>
        <a:xfrm>
          <a:off x="1643072" y="2453771"/>
          <a:ext cx="2192261" cy="33158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/>
            <a:t>Аудиокарта</a:t>
          </a:r>
          <a:endParaRPr lang="ru-RU" sz="1800" kern="1200" dirty="0"/>
        </a:p>
      </dsp:txBody>
      <dsp:txXfrm>
        <a:off x="1643072" y="2453771"/>
        <a:ext cx="2192261" cy="331588"/>
      </dsp:txXfrm>
    </dsp:sp>
    <dsp:sp modelId="{EAE87B11-3210-4705-AC1A-1D01891333D6}">
      <dsp:nvSpPr>
        <dsp:cNvPr id="0" name=""/>
        <dsp:cNvSpPr/>
      </dsp:nvSpPr>
      <dsp:spPr>
        <a:xfrm>
          <a:off x="1643072" y="2801677"/>
          <a:ext cx="2192261" cy="33158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Жесткий диск</a:t>
          </a:r>
        </a:p>
      </dsp:txBody>
      <dsp:txXfrm>
        <a:off x="1643072" y="2801677"/>
        <a:ext cx="2192261" cy="331588"/>
      </dsp:txXfrm>
    </dsp:sp>
    <dsp:sp modelId="{819390FB-B373-4A37-95A7-EC841FA08307}">
      <dsp:nvSpPr>
        <dsp:cNvPr id="0" name=""/>
        <dsp:cNvSpPr/>
      </dsp:nvSpPr>
      <dsp:spPr>
        <a:xfrm>
          <a:off x="1643072" y="3149583"/>
          <a:ext cx="2192261" cy="33158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Блок питания</a:t>
          </a:r>
        </a:p>
      </dsp:txBody>
      <dsp:txXfrm>
        <a:off x="1643072" y="3149583"/>
        <a:ext cx="2192261" cy="331588"/>
      </dsp:txXfrm>
    </dsp:sp>
    <dsp:sp modelId="{ED65DC36-B605-4B76-A578-F143792115BC}">
      <dsp:nvSpPr>
        <dsp:cNvPr id="0" name=""/>
        <dsp:cNvSpPr/>
      </dsp:nvSpPr>
      <dsp:spPr>
        <a:xfrm>
          <a:off x="1643072" y="3497488"/>
          <a:ext cx="2192261" cy="33158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953714"/>
              <a:satOff val="27868"/>
              <a:lumOff val="60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…</a:t>
          </a:r>
        </a:p>
      </dsp:txBody>
      <dsp:txXfrm>
        <a:off x="1643072" y="3497488"/>
        <a:ext cx="2192261" cy="331588"/>
      </dsp:txXfrm>
    </dsp:sp>
    <dsp:sp modelId="{EF3A8086-FDF1-463C-9718-7E817EF2070C}">
      <dsp:nvSpPr>
        <dsp:cNvPr id="0" name=""/>
        <dsp:cNvSpPr/>
      </dsp:nvSpPr>
      <dsp:spPr>
        <a:xfrm>
          <a:off x="4143407" y="1686402"/>
          <a:ext cx="3396572" cy="1818497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67747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/>
            <a:t>Основные устройства</a:t>
          </a:r>
        </a:p>
      </dsp:txBody>
      <dsp:txXfrm>
        <a:off x="4143407" y="1686402"/>
        <a:ext cx="3396572" cy="1818497"/>
      </dsp:txXfrm>
    </dsp:sp>
    <dsp:sp modelId="{77C93309-8547-4BCB-A055-CA1D94C68FD4}">
      <dsp:nvSpPr>
        <dsp:cNvPr id="0" name=""/>
        <dsp:cNvSpPr/>
      </dsp:nvSpPr>
      <dsp:spPr>
        <a:xfrm>
          <a:off x="5214975" y="2214575"/>
          <a:ext cx="1276550" cy="77153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Процессор</a:t>
          </a:r>
        </a:p>
      </dsp:txBody>
      <dsp:txXfrm>
        <a:off x="5214975" y="2214575"/>
        <a:ext cx="1276550" cy="771530"/>
      </dsp:txXfrm>
    </dsp:sp>
    <dsp:sp modelId="{4D80C6B1-17BA-42AE-AAC7-7BDBB191604D}">
      <dsp:nvSpPr>
        <dsp:cNvPr id="0" name=""/>
        <dsp:cNvSpPr/>
      </dsp:nvSpPr>
      <dsp:spPr>
        <a:xfrm>
          <a:off x="4292694" y="3091744"/>
          <a:ext cx="1276550" cy="77153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8940489"/>
              <a:satOff val="35830"/>
              <a:lumOff val="77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Системная плата</a:t>
          </a:r>
        </a:p>
      </dsp:txBody>
      <dsp:txXfrm>
        <a:off x="4292694" y="3091744"/>
        <a:ext cx="1276550" cy="771530"/>
      </dsp:txXfrm>
    </dsp:sp>
    <dsp:sp modelId="{81D8EED6-2230-4BC3-AED1-500C2145CA35}">
      <dsp:nvSpPr>
        <dsp:cNvPr id="0" name=""/>
        <dsp:cNvSpPr/>
      </dsp:nvSpPr>
      <dsp:spPr>
        <a:xfrm>
          <a:off x="5842443" y="3091744"/>
          <a:ext cx="1511180" cy="77153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Оперативная</a:t>
          </a:r>
          <a:r>
            <a:rPr lang="ru-RU" sz="2000" kern="1200" dirty="0"/>
            <a:t> </a:t>
          </a:r>
          <a:r>
            <a:rPr lang="ru-RU" sz="1800" kern="1200" dirty="0"/>
            <a:t>память</a:t>
          </a:r>
          <a:endParaRPr lang="ru-RU" sz="2000" kern="1200" dirty="0"/>
        </a:p>
      </dsp:txBody>
      <dsp:txXfrm>
        <a:off x="5842443" y="3091744"/>
        <a:ext cx="1511180" cy="771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д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301646"/>
            <a:ext cx="7776864" cy="107157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AD13-01E5-4D1D-A0E6-7936A28D8BAA}" type="datetime1">
              <a:rPr lang="ru-RU" smtClean="0"/>
              <a:pPr/>
              <a:t>09.07.2019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683568" y="3149518"/>
            <a:ext cx="7772400" cy="10801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811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8229600" cy="4911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3BAAE-556D-4123-A7F2-E757D21B646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accent4">
              <a:lumMod val="75000"/>
            </a:schemeClr>
          </a:solidFill>
          <a:effectLst/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Информатика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571876"/>
            <a:ext cx="7929618" cy="175260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tx1"/>
                </a:solidFill>
              </a:rPr>
              <a:t>к.э.н., </a:t>
            </a:r>
            <a:r>
              <a:rPr lang="ru-RU" sz="2400" i="1" dirty="0" smtClean="0">
                <a:solidFill>
                  <a:schemeClr val="tx1"/>
                </a:solidFill>
              </a:rPr>
              <a:t>доцент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600" b="1" dirty="0">
                <a:solidFill>
                  <a:schemeClr val="tx1"/>
                </a:solidFill>
              </a:rPr>
              <a:t>Коробецкая Анастасия Александровна</a:t>
            </a:r>
          </a:p>
          <a:p>
            <a:r>
              <a:rPr lang="ru-RU" sz="2400" i="1" dirty="0" err="1">
                <a:solidFill>
                  <a:schemeClr val="tx1"/>
                </a:solidFill>
              </a:rPr>
              <a:t>д.п.н</a:t>
            </a:r>
            <a:r>
              <a:rPr lang="ru-RU" sz="2400" i="1" dirty="0">
                <a:solidFill>
                  <a:schemeClr val="tx1"/>
                </a:solidFill>
              </a:rPr>
              <a:t>., </a:t>
            </a:r>
            <a:r>
              <a:rPr lang="ru-RU" sz="2400" i="1" dirty="0" smtClean="0">
                <a:solidFill>
                  <a:schemeClr val="tx1"/>
                </a:solidFill>
              </a:rPr>
              <a:t>профессор </a:t>
            </a:r>
            <a:r>
              <a:rPr lang="ru-RU" sz="2600" b="1" dirty="0">
                <a:solidFill>
                  <a:schemeClr val="tx1"/>
                </a:solidFill>
              </a:rPr>
              <a:t>Андреева Валентина Владимировна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14F8A-37DD-44E3-AF3A-ED8120CD08C8}"/>
              </a:ext>
            </a:extLst>
          </p:cNvPr>
          <p:cNvSpPr txBox="1"/>
          <p:nvPr/>
        </p:nvSpPr>
        <p:spPr>
          <a:xfrm>
            <a:off x="678283" y="67055"/>
            <a:ext cx="77724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/>
              <a:t>Самарский государственный экономический университет</a:t>
            </a:r>
          </a:p>
          <a:p>
            <a:pPr algn="ctr">
              <a:spcAft>
                <a:spcPts val="600"/>
              </a:spcAft>
            </a:pPr>
            <a:r>
              <a:rPr lang="ru-RU" sz="2000" dirty="0"/>
              <a:t>Кафедра цифровых технологий и решений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98AF3-4EBB-438F-AF75-09E2D5DAE03F}"/>
              </a:ext>
            </a:extLst>
          </p:cNvPr>
          <p:cNvSpPr txBox="1"/>
          <p:nvPr/>
        </p:nvSpPr>
        <p:spPr>
          <a:xfrm>
            <a:off x="685800" y="6198475"/>
            <a:ext cx="7772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/>
              <a:t>Самара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Аспекты информации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357298"/>
            <a:ext cx="76438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>
              <a:spcBef>
                <a:spcPts val="1200"/>
              </a:spcBef>
            </a:pPr>
            <a:r>
              <a:rPr lang="ru-RU" sz="2000" b="1" dirty="0"/>
              <a:t>Синтаксический</a:t>
            </a:r>
            <a:r>
              <a:rPr lang="ru-RU" sz="2000" dirty="0"/>
              <a:t> (</a:t>
            </a:r>
            <a:r>
              <a:rPr lang="ru-RU" sz="2000" b="1" dirty="0"/>
              <a:t>форма</a:t>
            </a:r>
            <a:r>
              <a:rPr lang="ru-RU" sz="2000" dirty="0"/>
              <a:t>) </a:t>
            </a:r>
            <a:br>
              <a:rPr lang="ru-RU" sz="2000" dirty="0"/>
            </a:br>
            <a:r>
              <a:rPr lang="ru-RU" sz="2000" dirty="0"/>
              <a:t>связан со способом представления информации, независимо от ее смысловых и потребительских качеств</a:t>
            </a:r>
          </a:p>
          <a:p>
            <a:pPr marL="268288" lvl="0" indent="-268288">
              <a:spcBef>
                <a:spcPts val="1200"/>
              </a:spcBef>
            </a:pPr>
            <a:r>
              <a:rPr lang="ru-RU" sz="2000" b="1" dirty="0"/>
              <a:t>Семантический</a:t>
            </a:r>
            <a:r>
              <a:rPr lang="ru-RU" sz="2000" dirty="0"/>
              <a:t> (</a:t>
            </a:r>
            <a:r>
              <a:rPr lang="ru-RU" sz="2000" b="1" dirty="0"/>
              <a:t>смысл</a:t>
            </a:r>
            <a:r>
              <a:rPr lang="ru-RU" sz="2000" dirty="0"/>
              <a:t>) </a:t>
            </a:r>
            <a:br>
              <a:rPr lang="ru-RU" sz="2000" dirty="0"/>
            </a:br>
            <a:r>
              <a:rPr lang="ru-RU" sz="2000" dirty="0"/>
              <a:t>формирование понятий и представлений, выявление содержания и обобщение знаний</a:t>
            </a:r>
          </a:p>
          <a:p>
            <a:pPr marL="268288" lvl="0" indent="-268288">
              <a:spcBef>
                <a:spcPts val="1200"/>
              </a:spcBef>
            </a:pPr>
            <a:r>
              <a:rPr lang="ru-RU" sz="2000" b="1" dirty="0"/>
              <a:t>Прагматический</a:t>
            </a:r>
            <a:r>
              <a:rPr lang="ru-RU" sz="2000" dirty="0"/>
              <a:t> (</a:t>
            </a:r>
            <a:r>
              <a:rPr lang="ru-RU" sz="2000" b="1" dirty="0"/>
              <a:t>полезность</a:t>
            </a:r>
            <a:r>
              <a:rPr lang="ru-RU" sz="2000" dirty="0"/>
              <a:t>) </a:t>
            </a:r>
            <a:br>
              <a:rPr lang="ru-RU" sz="2000" dirty="0"/>
            </a:br>
            <a:r>
              <a:rPr lang="ru-RU" sz="2000" dirty="0"/>
              <a:t>возможность достижения цели с помощью информации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Архиваторы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3" y="727038"/>
            <a:ext cx="7996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Цели архивации</a:t>
            </a:r>
            <a:r>
              <a:rPr lang="ru-RU" sz="2000" dirty="0"/>
              <a:t>:</a:t>
            </a:r>
          </a:p>
          <a:p>
            <a:pPr marL="363538" indent="-268288">
              <a:buFont typeface="Arial" pitchFamily="34" charset="0"/>
              <a:buChar char="•"/>
            </a:pPr>
            <a:r>
              <a:rPr lang="ru-RU" sz="2000" dirty="0"/>
              <a:t>сжатие данных (экономия места)</a:t>
            </a:r>
          </a:p>
          <a:p>
            <a:pPr marL="363538" indent="-268288">
              <a:buFont typeface="Arial" pitchFamily="34" charset="0"/>
              <a:buChar char="•"/>
            </a:pPr>
            <a:r>
              <a:rPr lang="ru-RU" sz="2000" dirty="0"/>
              <a:t>объединение множества файлов в один </a:t>
            </a:r>
            <a:r>
              <a:rPr lang="ru-RU" sz="2000" dirty="0" err="1"/>
              <a:t>мультифайл</a:t>
            </a:r>
            <a:endParaRPr lang="ru-RU" sz="2000" dirty="0"/>
          </a:p>
          <a:p>
            <a:pPr marL="363538" indent="-268288">
              <a:buFont typeface="Arial" pitchFamily="34" charset="0"/>
              <a:buChar char="•"/>
            </a:pPr>
            <a:r>
              <a:rPr lang="ru-RU" sz="2000" dirty="0"/>
              <a:t>ограничение доступа (пароль + шифрование)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2083" y="2004993"/>
            <a:ext cx="79963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Расширения архивов</a:t>
            </a:r>
            <a:r>
              <a:rPr lang="ru-RU" sz="2000" dirty="0"/>
              <a:t>:</a:t>
            </a:r>
          </a:p>
          <a:p>
            <a:pPr marL="363538" indent="-268288">
              <a:buFont typeface="Arial" pitchFamily="34" charset="0"/>
              <a:buChar char="•"/>
            </a:pPr>
            <a:r>
              <a:rPr lang="en-US" sz="2000" b="1" dirty="0"/>
              <a:t>ZIP</a:t>
            </a:r>
            <a:r>
              <a:rPr lang="en-US" sz="2000" dirty="0"/>
              <a:t> – </a:t>
            </a:r>
            <a:r>
              <a:rPr lang="ru-RU" sz="2000" dirty="0"/>
              <a:t>универсальный, открывается большинством систем без постороннего ПО</a:t>
            </a:r>
            <a:endParaRPr lang="en-US" sz="2000" dirty="0"/>
          </a:p>
          <a:p>
            <a:pPr marL="363538" indent="-268288">
              <a:buFont typeface="Arial" pitchFamily="34" charset="0"/>
              <a:buChar char="•"/>
            </a:pPr>
            <a:r>
              <a:rPr lang="en-US" sz="2000" b="1" dirty="0"/>
              <a:t>RAR</a:t>
            </a:r>
            <a:r>
              <a:rPr lang="ru-RU" sz="2000" dirty="0"/>
              <a:t> - </a:t>
            </a:r>
            <a:r>
              <a:rPr lang="ru-RU" sz="2000" dirty="0" err="1"/>
              <a:t>проприетарный</a:t>
            </a:r>
            <a:endParaRPr lang="en-US" sz="2000" dirty="0"/>
          </a:p>
          <a:p>
            <a:pPr marL="363538" indent="-268288">
              <a:buFont typeface="Arial" pitchFamily="34" charset="0"/>
              <a:buChar char="•"/>
            </a:pPr>
            <a:r>
              <a:rPr lang="en-US" sz="2000" b="1" dirty="0"/>
              <a:t>7z</a:t>
            </a:r>
            <a:r>
              <a:rPr lang="ru-RU" sz="2000" dirty="0"/>
              <a:t> – свободный</a:t>
            </a:r>
            <a:r>
              <a:rPr lang="en-US" sz="2000" dirty="0"/>
              <a:t> (GNU)</a:t>
            </a:r>
            <a:r>
              <a:rPr lang="ru-RU" sz="2000" dirty="0"/>
              <a:t> формат от Игоря Павлова, очень высокая степень компрессии</a:t>
            </a:r>
          </a:p>
          <a:p>
            <a:pPr marL="363538" indent="-268288">
              <a:buFont typeface="Arial" pitchFamily="34" charset="0"/>
              <a:buChar char="•"/>
            </a:pPr>
            <a:r>
              <a:rPr lang="en-US" sz="2000" b="1" dirty="0"/>
              <a:t>TAR</a:t>
            </a:r>
            <a:r>
              <a:rPr lang="en-US" sz="2000" dirty="0"/>
              <a:t> – </a:t>
            </a:r>
            <a:r>
              <a:rPr lang="ru-RU" sz="2000" dirty="0"/>
              <a:t>предназначен только для объединения файлов без сжатия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083" y="4159260"/>
            <a:ext cx="7996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Архиваторы</a:t>
            </a:r>
            <a:r>
              <a:rPr lang="ru-RU" sz="2000" dirty="0"/>
              <a:t>:</a:t>
            </a:r>
          </a:p>
          <a:p>
            <a:pPr marL="363538" indent="-268288">
              <a:buFont typeface="Arial" pitchFamily="34" charset="0"/>
              <a:buChar char="•"/>
            </a:pPr>
            <a:r>
              <a:rPr lang="en-US" sz="2000" b="1" dirty="0" err="1"/>
              <a:t>WinRAR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ru-RU" sz="2000" dirty="0"/>
              <a:t>условно-бесплатный</a:t>
            </a:r>
          </a:p>
          <a:p>
            <a:pPr marL="363538" indent="-268288">
              <a:buFont typeface="Arial" pitchFamily="34" charset="0"/>
              <a:buChar char="•"/>
            </a:pPr>
            <a:r>
              <a:rPr lang="en-US" sz="2000" b="1" dirty="0"/>
              <a:t>7-Zip</a:t>
            </a:r>
            <a:r>
              <a:rPr lang="en-US" sz="2000" dirty="0"/>
              <a:t> – </a:t>
            </a:r>
            <a:r>
              <a:rPr lang="ru-RU" sz="2000" dirty="0"/>
              <a:t>свободный</a:t>
            </a:r>
          </a:p>
          <a:p>
            <a:pPr marL="363538" indent="-268288">
              <a:buFont typeface="Arial" pitchFamily="34" charset="0"/>
              <a:buChar char="•"/>
            </a:pPr>
            <a:r>
              <a:rPr lang="en-US" sz="2000" b="1" dirty="0" err="1"/>
              <a:t>WinZIP</a:t>
            </a:r>
            <a:r>
              <a:rPr lang="en-US" sz="2000" dirty="0"/>
              <a:t> – </a:t>
            </a:r>
            <a:r>
              <a:rPr lang="ru-RU" sz="2000" dirty="0"/>
              <a:t>условно-бесплатный</a:t>
            </a:r>
          </a:p>
        </p:txBody>
      </p:sp>
      <p:pic>
        <p:nvPicPr>
          <p:cNvPr id="57346" name="Picture 2" descr="7ziplogo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539" y="4597416"/>
            <a:ext cx="912825" cy="521614"/>
          </a:xfrm>
          <a:prstGeom prst="rect">
            <a:avLst/>
          </a:prstGeom>
          <a:noFill/>
        </p:spPr>
      </p:pic>
      <p:pic>
        <p:nvPicPr>
          <p:cNvPr id="57348" name="Picture 4" descr="WinZip 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9293" y="4524390"/>
            <a:ext cx="657234" cy="657234"/>
          </a:xfrm>
          <a:prstGeom prst="rect">
            <a:avLst/>
          </a:prstGeom>
          <a:noFill/>
        </p:spPr>
      </p:pic>
      <p:pic>
        <p:nvPicPr>
          <p:cNvPr id="57350" name="Picture 6" descr="WinRAR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3442" y="4560903"/>
            <a:ext cx="693747" cy="693747"/>
          </a:xfrm>
          <a:prstGeom prst="rect">
            <a:avLst/>
          </a:prstGeom>
          <a:noFill/>
        </p:spPr>
      </p:pic>
      <p:pic>
        <p:nvPicPr>
          <p:cNvPr id="10" name="Picture 6" descr="http://24pk.ru/wp-content/uploads/2015/10/%D0%B0%D1%80%D1%85%D0%B8%D0%B2-zip.jpg"/>
          <p:cNvPicPr>
            <a:picLocks noChangeAspect="1" noChangeArrowheads="1"/>
          </p:cNvPicPr>
          <p:nvPr/>
        </p:nvPicPr>
        <p:blipFill>
          <a:blip r:embed="rId5" cstate="print"/>
          <a:srcRect l="5556" t="6354" r="5554" b="21638"/>
          <a:stretch>
            <a:fillRect/>
          </a:stretch>
        </p:blipFill>
        <p:spPr bwMode="auto">
          <a:xfrm>
            <a:off x="7748631" y="4524390"/>
            <a:ext cx="618574" cy="65723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92083" y="5583267"/>
            <a:ext cx="799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Многие «обычные» файлы можно открыть как архивы, т.к. на самом деле это </a:t>
            </a:r>
            <a:r>
              <a:rPr lang="ru-RU" sz="2000" dirty="0" err="1"/>
              <a:t>мультифайлы</a:t>
            </a:r>
            <a:r>
              <a:rPr lang="ru-RU" sz="2000" dirty="0"/>
              <a:t> – </a:t>
            </a:r>
            <a:r>
              <a:rPr lang="en-US" sz="2000" dirty="0"/>
              <a:t>EXE, DOCX, XLSX, PPTX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Обработка текстовой информации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09" y="989161"/>
            <a:ext cx="8055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текстовый</a:t>
            </a:r>
            <a:r>
              <a:rPr lang="ru-RU" sz="2000" b="1" dirty="0"/>
              <a:t> редактор </a:t>
            </a:r>
            <a:r>
              <a:rPr lang="ru-RU" sz="2000" dirty="0"/>
              <a:t>(Блокнот, </a:t>
            </a:r>
            <a:r>
              <a:rPr lang="en-US" sz="2000" dirty="0"/>
              <a:t>Notepad++)</a:t>
            </a:r>
            <a:r>
              <a:rPr lang="ru-RU" sz="2000" dirty="0"/>
              <a:t>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текстовый</a:t>
            </a:r>
            <a:r>
              <a:rPr lang="ru-RU" sz="2000" b="1" dirty="0"/>
              <a:t> процессор</a:t>
            </a:r>
            <a:r>
              <a:rPr lang="en-US" sz="2000" b="1" dirty="0"/>
              <a:t> </a:t>
            </a:r>
            <a:r>
              <a:rPr lang="en-US" sz="2000" dirty="0"/>
              <a:t>(Microsoft Word, Open Office.org Writer);</a:t>
            </a:r>
            <a:endParaRPr lang="ru-RU" sz="2000" dirty="0"/>
          </a:p>
          <a:p>
            <a:pPr marL="174625" indent="-174625">
              <a:buFont typeface="Arial" pitchFamily="34" charset="0"/>
              <a:buChar char="•"/>
            </a:pPr>
            <a:r>
              <a:rPr lang="ru-RU" sz="2000" b="1" dirty="0"/>
              <a:t>просмотр документов </a:t>
            </a:r>
            <a:r>
              <a:rPr lang="en-US" sz="2000" dirty="0"/>
              <a:t>(Acrobat Reader, </a:t>
            </a:r>
            <a:r>
              <a:rPr lang="en-US" sz="2000" dirty="0" err="1"/>
              <a:t>WinDjView</a:t>
            </a:r>
            <a:r>
              <a:rPr lang="en-US" sz="2000" dirty="0"/>
              <a:t>, </a:t>
            </a:r>
            <a:r>
              <a:rPr lang="en-US" sz="2000" dirty="0" err="1"/>
              <a:t>FBReader</a:t>
            </a:r>
            <a:r>
              <a:rPr lang="en-US" sz="2000" dirty="0"/>
              <a:t>);</a:t>
            </a:r>
            <a:endParaRPr lang="ru-RU" sz="2000" dirty="0"/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редакционно-издательские системы (для профессиональной верстки);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переводчики</a:t>
            </a:r>
            <a:r>
              <a:rPr lang="en-US" sz="2000" dirty="0"/>
              <a:t> (</a:t>
            </a:r>
            <a:r>
              <a:rPr lang="ru-RU" sz="2000" dirty="0"/>
              <a:t>Яндекс, </a:t>
            </a:r>
            <a:r>
              <a:rPr lang="en-US" sz="2000" dirty="0"/>
              <a:t>Google, PROMT)</a:t>
            </a:r>
            <a:r>
              <a:rPr lang="ru-RU" sz="2000" dirty="0"/>
              <a:t>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проверка орфографии;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специальное ПО, например: </a:t>
            </a:r>
          </a:p>
          <a:p>
            <a:pPr marL="631825" lvl="1" indent="-174625">
              <a:buFont typeface="Wingdings" pitchFamily="2" charset="2"/>
              <a:buChar char="§"/>
            </a:pPr>
            <a:r>
              <a:rPr lang="ru-RU" sz="2000" dirty="0"/>
              <a:t>для поиска отличий в двух текстовых файлах </a:t>
            </a:r>
            <a:r>
              <a:rPr lang="en-US" sz="2000" dirty="0"/>
              <a:t>(</a:t>
            </a:r>
            <a:r>
              <a:rPr lang="en-US" sz="2000" dirty="0" err="1"/>
              <a:t>WinMerge</a:t>
            </a:r>
            <a:r>
              <a:rPr lang="en-US" sz="2000" dirty="0"/>
              <a:t>)</a:t>
            </a:r>
            <a:r>
              <a:rPr lang="ru-RU" sz="2000" dirty="0"/>
              <a:t>, </a:t>
            </a:r>
          </a:p>
          <a:p>
            <a:pPr marL="631825" lvl="1" indent="-174625">
              <a:buFont typeface="Wingdings" pitchFamily="2" charset="2"/>
              <a:buChar char="§"/>
            </a:pPr>
            <a:r>
              <a:rPr lang="ru-RU" sz="2000" dirty="0"/>
              <a:t>для ведения электронной переписки, </a:t>
            </a:r>
          </a:p>
          <a:p>
            <a:pPr marL="631825" lvl="1" indent="-174625">
              <a:buFont typeface="Wingdings" pitchFamily="2" charset="2"/>
              <a:buChar char="§"/>
            </a:pPr>
            <a:r>
              <a:rPr lang="ru-RU" sz="2000" dirty="0"/>
              <a:t>для исправления раскладки клавиатуры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4232286"/>
            <a:ext cx="7929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Уровни представления текста: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символ, </a:t>
            </a:r>
            <a:r>
              <a:rPr lang="ru-RU" sz="2000" dirty="0"/>
              <a:t>слово, предложение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абзац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страница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раздел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документ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текстовых файлов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82543" y="873092"/>
          <a:ext cx="8215425" cy="5677770"/>
        </p:xfrm>
        <a:graphic>
          <a:graphicData uri="http://schemas.openxmlformats.org/drawingml/2006/table">
            <a:tbl>
              <a:tblPr firstRow="1">
                <a:tableStyleId>{ED083AE6-46FA-4A59-8FB0-9F97EB10719F}</a:tableStyleId>
              </a:tblPr>
              <a:tblGrid>
                <a:gridCol w="1277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2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69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/>
                        <a:t>Расши-рение</a:t>
                      </a:r>
                      <a:endParaRPr lang="ru-RU" sz="20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Иконка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Описание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322">
                <a:tc>
                  <a:txBody>
                    <a:bodyPr/>
                    <a:lstStyle/>
                    <a:p>
                      <a:r>
                        <a:rPr lang="en-US" sz="2000" b="1" dirty="0"/>
                        <a:t>txt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Простой текст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htm</a:t>
                      </a:r>
                      <a:r>
                        <a:rPr lang="en-US" sz="2000" b="1" dirty="0"/>
                        <a:t>, html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браузер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Web-</a:t>
                      </a:r>
                      <a:r>
                        <a:rPr lang="ru-RU" sz="2000" dirty="0"/>
                        <a:t>страница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925">
                <a:tc>
                  <a:txBody>
                    <a:bodyPr/>
                    <a:lstStyle/>
                    <a:p>
                      <a:r>
                        <a:rPr lang="en-US" sz="2000" b="1" dirty="0"/>
                        <a:t>rtf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Rich Text Format</a:t>
                      </a:r>
                      <a:r>
                        <a:rPr lang="en-US" sz="2000" baseline="0" dirty="0"/>
                        <a:t> – </a:t>
                      </a:r>
                      <a:r>
                        <a:rPr lang="ru-RU" sz="2000" baseline="0" dirty="0"/>
                        <a:t>универсальный формат текста с оформлением</a:t>
                      </a:r>
                      <a:endParaRPr lang="ru-RU" sz="20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48">
                <a:tc>
                  <a:txBody>
                    <a:bodyPr/>
                    <a:lstStyle/>
                    <a:p>
                      <a:r>
                        <a:rPr lang="en-US" sz="2000" b="1" dirty="0"/>
                        <a:t>doc, </a:t>
                      </a:r>
                      <a:r>
                        <a:rPr lang="en-US" sz="2000" b="1" dirty="0" err="1"/>
                        <a:t>docx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Документы </a:t>
                      </a:r>
                      <a:r>
                        <a:rPr lang="en-US" sz="2000" dirty="0"/>
                        <a:t>MS Word</a:t>
                      </a:r>
                      <a:endParaRPr lang="ru-RU" sz="20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583">
                <a:tc>
                  <a:txBody>
                    <a:bodyPr/>
                    <a:lstStyle/>
                    <a:p>
                      <a:r>
                        <a:rPr lang="en-US" sz="2000" b="1" dirty="0"/>
                        <a:t>dot</a:t>
                      </a:r>
                      <a:r>
                        <a:rPr lang="ru-RU" sz="2000" b="1" dirty="0"/>
                        <a:t>, </a:t>
                      </a:r>
                      <a:r>
                        <a:rPr lang="en-US" sz="2000" b="1" dirty="0" err="1"/>
                        <a:t>dotx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Шаблоны документов </a:t>
                      </a:r>
                      <a:r>
                        <a:rPr lang="en-US" sz="2000" dirty="0"/>
                        <a:t>MS Word</a:t>
                      </a:r>
                      <a:endParaRPr lang="ru-RU" sz="20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925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pdf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GB" sz="2000" b="0" dirty="0"/>
                        <a:t>Portable Document Format </a:t>
                      </a:r>
                      <a:r>
                        <a:rPr lang="ru-RU" sz="2000" b="0" dirty="0"/>
                        <a:t>– </a:t>
                      </a:r>
                      <a:r>
                        <a:rPr lang="ru-RU" sz="2000" b="0" dirty="0" err="1"/>
                        <a:t>кроссплатформенный</a:t>
                      </a:r>
                      <a:r>
                        <a:rPr lang="ru-RU" sz="2000" b="0" baseline="0" dirty="0"/>
                        <a:t> формат документов.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ru-RU" sz="2000" b="0" baseline="0" dirty="0"/>
                        <a:t>Цель – на любом устройстве и при печати документ должен выглядеть одинаково</a:t>
                      </a:r>
                      <a:endParaRPr lang="ru-RU" sz="2000" b="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925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djvu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Для отсканированных документов, экономичнее </a:t>
                      </a:r>
                      <a:r>
                        <a:rPr lang="en-US" sz="2000" dirty="0" err="1"/>
                        <a:t>pdf</a:t>
                      </a:r>
                      <a:endParaRPr lang="ru-RU" sz="20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1925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eps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разные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Документ для печати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1925">
                <a:tc>
                  <a:txBody>
                    <a:bodyPr/>
                    <a:lstStyle/>
                    <a:p>
                      <a:r>
                        <a:rPr lang="en-US" sz="2000" b="1" dirty="0"/>
                        <a:t>fb2</a:t>
                      </a:r>
                      <a:endParaRPr lang="ru-RU" sz="20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разные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Электронные</a:t>
                      </a:r>
                      <a:r>
                        <a:rPr lang="ru-RU" sz="2000" baseline="0" dirty="0"/>
                        <a:t> книги</a:t>
                      </a:r>
                      <a:endParaRPr lang="ru-RU" sz="20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25" y="3100383"/>
            <a:ext cx="304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168" y="3100383"/>
            <a:ext cx="2952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0368" y="2476491"/>
            <a:ext cx="304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33" y="2486016"/>
            <a:ext cx="266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5702" y="3100383"/>
            <a:ext cx="266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3525" y="3502026"/>
            <a:ext cx="2952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5168" y="3502026"/>
            <a:ext cx="2952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 descr="https://www.shareicon.net/download/2015/06/07/50612_file_32x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2142" y="4049721"/>
            <a:ext cx="304800" cy="304801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2142" y="4999059"/>
            <a:ext cx="3238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52634" y="1639863"/>
            <a:ext cx="238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Электронные таблицы (ЭТ)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862585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Предназначены для обработки больших массивов </a:t>
            </a:r>
            <a:r>
              <a:rPr lang="ru-RU" sz="2000" b="1" dirty="0"/>
              <a:t>числовых данных</a:t>
            </a:r>
            <a:r>
              <a:rPr lang="ru-RU" sz="2000" dirty="0"/>
              <a:t>, хотя могут содержать и текст, рисунки, диаграммы, элементы управления (кнопки, переключатели, выпадающие списки и т.п.).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970013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Типы файлов</a:t>
            </a:r>
            <a:r>
              <a:rPr lang="ru-RU" sz="2000" dirty="0"/>
              <a:t>: </a:t>
            </a:r>
            <a:r>
              <a:rPr lang="en-US" sz="2000" dirty="0" err="1"/>
              <a:t>xls</a:t>
            </a:r>
            <a:r>
              <a:rPr lang="en-US" sz="2000" dirty="0"/>
              <a:t>/</a:t>
            </a:r>
            <a:r>
              <a:rPr lang="en-US" sz="2000" dirty="0" err="1"/>
              <a:t>xlsx</a:t>
            </a:r>
            <a:r>
              <a:rPr lang="en-US" sz="2000" dirty="0"/>
              <a:t>,</a:t>
            </a:r>
            <a:r>
              <a:rPr lang="ru-RU" sz="2000" dirty="0"/>
              <a:t> </a:t>
            </a:r>
            <a:r>
              <a:rPr lang="en-US" sz="2000" dirty="0" err="1"/>
              <a:t>xslm</a:t>
            </a:r>
            <a:r>
              <a:rPr lang="en-US" sz="2000" dirty="0"/>
              <a:t>, </a:t>
            </a:r>
            <a:r>
              <a:rPr lang="en-US" sz="2000" dirty="0" err="1"/>
              <a:t>csv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2500306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MS Excel, </a:t>
            </a:r>
            <a:r>
              <a:rPr lang="en-US" sz="2000" b="1" dirty="0" err="1"/>
              <a:t>OpenOffice</a:t>
            </a:r>
            <a:r>
              <a:rPr lang="en-US" sz="2000" b="1" dirty="0"/>
              <a:t> Calc, </a:t>
            </a:r>
            <a:r>
              <a:rPr lang="en-US" sz="2000" b="1" dirty="0" err="1"/>
              <a:t>LibreOffice</a:t>
            </a:r>
            <a:r>
              <a:rPr lang="en-US" sz="2000" b="1" dirty="0"/>
              <a:t> Calc, Numbers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2990844"/>
            <a:ext cx="3786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Основные элементы: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ячейка, диапазон ячеек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столбец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строка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лист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книга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2990844"/>
            <a:ext cx="3929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Форматы данных: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текстовый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числовой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денежный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дата/время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процентный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09" y="4962546"/>
            <a:ext cx="7909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Адрес ячейки: </a:t>
            </a:r>
            <a:r>
              <a:rPr lang="en-US" sz="2000" dirty="0"/>
              <a:t>[</a:t>
            </a:r>
            <a:r>
              <a:rPr lang="ru-RU" sz="2000" dirty="0"/>
              <a:t>Книга</a:t>
            </a:r>
            <a:r>
              <a:rPr lang="en-US" sz="2000" dirty="0"/>
              <a:t>]'</a:t>
            </a:r>
            <a:r>
              <a:rPr lang="ru-RU" sz="2000" dirty="0"/>
              <a:t>Лист</a:t>
            </a:r>
            <a:r>
              <a:rPr lang="en-US" sz="2000" dirty="0"/>
              <a:t> 1'!A6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Относительный</a:t>
            </a:r>
            <a:r>
              <a:rPr lang="en-US" sz="2000" dirty="0"/>
              <a:t>: C5</a:t>
            </a:r>
            <a:endParaRPr lang="ru-RU" sz="2000" dirty="0"/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Абсолютный</a:t>
            </a:r>
            <a:r>
              <a:rPr lang="en-US" sz="2000" dirty="0"/>
              <a:t>: $C$4, $C4, C$4</a:t>
            </a:r>
          </a:p>
          <a:p>
            <a:pPr indent="14288" algn="just"/>
            <a:r>
              <a:rPr lang="ru-RU" sz="2000" dirty="0"/>
              <a:t>Стиль </a:t>
            </a:r>
            <a:r>
              <a:rPr lang="en-US" sz="2000" dirty="0"/>
              <a:t>R1C1 (row-column): R5C4 </a:t>
            </a:r>
            <a:endParaRPr lang="ru-RU" sz="20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Компьютерная графика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3726" y="1019142"/>
            <a:ext cx="5214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174625">
              <a:buFont typeface="Wingdings" pitchFamily="2" charset="2"/>
              <a:buChar char="§"/>
            </a:pPr>
            <a:r>
              <a:rPr lang="ru-RU" dirty="0"/>
              <a:t>растровая (пиксельная);</a:t>
            </a:r>
          </a:p>
          <a:p>
            <a:pPr marL="363538" lvl="0" indent="-174625">
              <a:buFont typeface="Wingdings" pitchFamily="2" charset="2"/>
              <a:buChar char="§"/>
            </a:pPr>
            <a:r>
              <a:rPr lang="ru-RU" dirty="0"/>
              <a:t>векторная;</a:t>
            </a:r>
          </a:p>
          <a:p>
            <a:pPr marL="363538" lvl="0" indent="-174625">
              <a:buFont typeface="Wingdings" pitchFamily="2" charset="2"/>
              <a:buChar char="§"/>
            </a:pPr>
            <a:r>
              <a:rPr lang="en-US" dirty="0"/>
              <a:t>3D</a:t>
            </a:r>
            <a:r>
              <a:rPr lang="ru-RU" dirty="0"/>
              <a:t>-графика.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8773" y="1128681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174625">
              <a:buFont typeface="Wingdings" pitchFamily="2" charset="2"/>
              <a:buChar char="v"/>
            </a:pPr>
            <a:r>
              <a:rPr lang="ru-RU" dirty="0"/>
              <a:t>статическая;</a:t>
            </a:r>
          </a:p>
          <a:p>
            <a:pPr marL="363538" lvl="0" indent="-174625">
              <a:buFont typeface="Wingdings" pitchFamily="2" charset="2"/>
              <a:buChar char="v"/>
            </a:pPr>
            <a:r>
              <a:rPr lang="ru-RU" dirty="0"/>
              <a:t>анимированная.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621" y="2151045"/>
            <a:ext cx="77407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графические редакторы (условно подразделяются на программы для рисования «с нуля» и редактирования готовых фото и рисунков):</a:t>
            </a:r>
          </a:p>
          <a:p>
            <a:pPr marL="538163" lvl="1" indent="-174625">
              <a:buFont typeface="Arial" pitchFamily="34" charset="0"/>
              <a:buChar char="•"/>
            </a:pPr>
            <a:r>
              <a:rPr lang="ru-RU" sz="2000" dirty="0"/>
              <a:t>растровые </a:t>
            </a:r>
            <a:r>
              <a:rPr lang="en-US" sz="2000" dirty="0">
                <a:solidFill>
                  <a:srgbClr val="C00000"/>
                </a:solidFill>
              </a:rPr>
              <a:t>Paint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C00000"/>
                </a:solidFill>
              </a:rPr>
              <a:t>Adobe </a:t>
            </a:r>
            <a:r>
              <a:rPr lang="en-US" sz="2000" dirty="0" err="1">
                <a:solidFill>
                  <a:srgbClr val="C00000"/>
                </a:solidFill>
              </a:rPr>
              <a:t>PhotoShop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8000"/>
                </a:solidFill>
              </a:rPr>
              <a:t>GIMP</a:t>
            </a:r>
            <a:endParaRPr lang="ru-RU" sz="2000" dirty="0">
              <a:solidFill>
                <a:srgbClr val="008000"/>
              </a:solidFill>
            </a:endParaRPr>
          </a:p>
          <a:p>
            <a:pPr marL="538163" lvl="1" indent="-174625">
              <a:buFont typeface="Arial" pitchFamily="34" charset="0"/>
              <a:buChar char="•"/>
            </a:pPr>
            <a:r>
              <a:rPr lang="ru-RU" sz="2000" dirty="0"/>
              <a:t>векторные </a:t>
            </a:r>
            <a:r>
              <a:rPr lang="en-US" sz="2000" dirty="0">
                <a:solidFill>
                  <a:srgbClr val="C00000"/>
                </a:solidFill>
              </a:rPr>
              <a:t>CorelDraw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C00000"/>
                </a:solidFill>
              </a:rPr>
              <a:t>Adobe Illustrator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008000"/>
                </a:solidFill>
              </a:rPr>
              <a:t>InkScape</a:t>
            </a:r>
            <a:endParaRPr lang="ru-RU" sz="2000" dirty="0">
              <a:solidFill>
                <a:srgbClr val="008000"/>
              </a:solidFill>
            </a:endParaRP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среды 3</a:t>
            </a:r>
            <a:r>
              <a:rPr lang="en-US" sz="2000" dirty="0"/>
              <a:t>D</a:t>
            </a:r>
            <a:r>
              <a:rPr lang="ru-RU" sz="2000" dirty="0"/>
              <a:t>-моделирования: </a:t>
            </a:r>
            <a:r>
              <a:rPr lang="ru-RU" sz="2000" dirty="0">
                <a:solidFill>
                  <a:srgbClr val="C00000"/>
                </a:solidFill>
              </a:rPr>
              <a:t>3</a:t>
            </a:r>
            <a:r>
              <a:rPr lang="en-US" sz="2000" dirty="0" err="1">
                <a:solidFill>
                  <a:srgbClr val="C00000"/>
                </a:solidFill>
              </a:rPr>
              <a:t>ds</a:t>
            </a:r>
            <a:r>
              <a:rPr lang="en-US" sz="2000" dirty="0">
                <a:solidFill>
                  <a:srgbClr val="C00000"/>
                </a:solidFill>
              </a:rPr>
              <a:t> MAX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C00000"/>
                </a:solidFill>
              </a:rPr>
              <a:t>Maya</a:t>
            </a:r>
            <a:r>
              <a:rPr lang="ru-RU" sz="2000" dirty="0"/>
              <a:t>, </a:t>
            </a:r>
            <a:r>
              <a:rPr lang="en-US" sz="2000" dirty="0">
                <a:solidFill>
                  <a:srgbClr val="008000"/>
                </a:solidFill>
              </a:rPr>
              <a:t>Blender</a:t>
            </a:r>
            <a:endParaRPr lang="ru-RU" sz="2000" dirty="0">
              <a:solidFill>
                <a:srgbClr val="008000"/>
              </a:solidFill>
            </a:endParaRP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аниматоры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C00000"/>
                </a:solidFill>
              </a:rPr>
              <a:t>Flash</a:t>
            </a:r>
            <a:r>
              <a:rPr lang="en-US" sz="2000" dirty="0"/>
              <a:t>)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рисование схем и чертежей (</a:t>
            </a:r>
            <a:r>
              <a:rPr lang="en-US" sz="2000" dirty="0">
                <a:solidFill>
                  <a:srgbClr val="C00000"/>
                </a:solidFill>
              </a:rPr>
              <a:t>MS Visio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008000"/>
                </a:solidFill>
              </a:rPr>
              <a:t>yEd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008000"/>
                </a:solidFill>
              </a:rPr>
              <a:t>Dia</a:t>
            </a:r>
            <a:r>
              <a:rPr lang="en-US" sz="2000" dirty="0"/>
              <a:t>)</a:t>
            </a:r>
            <a:endParaRPr lang="ru-RU" sz="2000" dirty="0"/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средства деловой графики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программы просмотра изображений (</a:t>
            </a:r>
            <a:r>
              <a:rPr lang="en-US" sz="2000" dirty="0" err="1">
                <a:solidFill>
                  <a:srgbClr val="008000"/>
                </a:solidFill>
              </a:rPr>
              <a:t>IfranView</a:t>
            </a:r>
            <a:r>
              <a:rPr lang="ru-RU" sz="2000" dirty="0"/>
              <a:t>, </a:t>
            </a:r>
            <a:r>
              <a:rPr lang="en-US" sz="2000" dirty="0" err="1">
                <a:solidFill>
                  <a:srgbClr val="008000"/>
                </a:solidFill>
              </a:rPr>
              <a:t>FastStone</a:t>
            </a:r>
            <a:r>
              <a:rPr lang="ru-RU" sz="2000" dirty="0"/>
              <a:t>)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генераторы изображений и 3</a:t>
            </a:r>
            <a:r>
              <a:rPr lang="en-US" sz="2000" dirty="0"/>
              <a:t>D</a:t>
            </a:r>
            <a:r>
              <a:rPr lang="ru-RU" sz="2000" dirty="0"/>
              <a:t>-моделей</a:t>
            </a:r>
            <a:r>
              <a:rPr lang="en-US" sz="2000" dirty="0"/>
              <a:t> (</a:t>
            </a:r>
            <a:r>
              <a:rPr lang="en-US" sz="2000" dirty="0" err="1">
                <a:solidFill>
                  <a:srgbClr val="0000CC"/>
                </a:solidFill>
              </a:rPr>
              <a:t>FaceGen</a:t>
            </a:r>
            <a:r>
              <a:rPr lang="en-US" sz="2000" dirty="0"/>
              <a:t>)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8135" y="6130962"/>
            <a:ext cx="2806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proprietary, </a:t>
            </a:r>
            <a:r>
              <a:rPr lang="en-US" dirty="0">
                <a:solidFill>
                  <a:srgbClr val="0000CC"/>
                </a:solidFill>
              </a:rPr>
              <a:t>shareware</a:t>
            </a:r>
            <a:r>
              <a:rPr lang="en-US" dirty="0"/>
              <a:t>, </a:t>
            </a:r>
            <a:r>
              <a:rPr lang="en-US" dirty="0">
                <a:solidFill>
                  <a:srgbClr val="008000"/>
                </a:solidFill>
              </a:rPr>
              <a:t>free</a:t>
            </a:r>
            <a:endParaRPr lang="ru-RU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Графические форматы файлов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46031" y="727038"/>
          <a:ext cx="8288451" cy="5691621"/>
        </p:xfrm>
        <a:graphic>
          <a:graphicData uri="http://schemas.openxmlformats.org/drawingml/2006/table">
            <a:tbl>
              <a:tblPr firstRow="1">
                <a:tableStyleId>{ED083AE6-46FA-4A59-8FB0-9F97EB10719F}</a:tableStyleId>
              </a:tblPr>
              <a:tblGrid>
                <a:gridCol w="1277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8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46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Тип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/>
                        <a:t>Расшир</a:t>
                      </a:r>
                      <a:r>
                        <a:rPr lang="ru-RU" sz="2000" dirty="0"/>
                        <a:t>.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Описание</a:t>
                      </a: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69">
                <a:tc rowSpan="3">
                  <a:txBody>
                    <a:bodyPr/>
                    <a:lstStyle/>
                    <a:p>
                      <a:r>
                        <a:rPr lang="ru-RU" sz="2000" dirty="0"/>
                        <a:t>Растровая</a:t>
                      </a:r>
                      <a:r>
                        <a:rPr lang="ru-RU" sz="2000" baseline="0" dirty="0"/>
                        <a:t> без потери качества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bmp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GB" sz="2000" b="1" i="0" dirty="0"/>
                        <a:t>B</a:t>
                      </a:r>
                      <a:r>
                        <a:rPr lang="en-GB" sz="2000" b="0" i="0" dirty="0"/>
                        <a:t>it</a:t>
                      </a:r>
                      <a:r>
                        <a:rPr lang="en-GB" sz="2000" b="1" i="0" dirty="0"/>
                        <a:t>m</a:t>
                      </a:r>
                      <a:r>
                        <a:rPr lang="en-GB" sz="2000" b="0" i="0" dirty="0"/>
                        <a:t>ap </a:t>
                      </a:r>
                      <a:r>
                        <a:rPr lang="en-GB" sz="2000" b="1" i="0" dirty="0"/>
                        <a:t>P</a:t>
                      </a:r>
                      <a:r>
                        <a:rPr lang="en-GB" sz="2000" b="0" i="0" dirty="0"/>
                        <a:t>icture</a:t>
                      </a:r>
                      <a:r>
                        <a:rPr lang="ru-RU" sz="2000" b="0" i="0" dirty="0"/>
                        <a:t> от </a:t>
                      </a:r>
                      <a:r>
                        <a:rPr lang="en-US" sz="2000" b="0" i="0" dirty="0"/>
                        <a:t>Microsoft</a:t>
                      </a:r>
                      <a:r>
                        <a:rPr lang="ru-RU" sz="2000" b="0" i="0" dirty="0"/>
                        <a:t>. Простой растр</a:t>
                      </a: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gif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Компактный формат для медленного Интернета. </a:t>
                      </a:r>
                      <a:r>
                        <a:rPr lang="en-US" sz="2000" dirty="0"/>
                        <a:t>256 </a:t>
                      </a:r>
                      <a:r>
                        <a:rPr lang="ru-RU" sz="2000" baseline="0" dirty="0"/>
                        <a:t>цветов. А</a:t>
                      </a:r>
                      <a:r>
                        <a:rPr lang="ru-RU" sz="2000" dirty="0"/>
                        <a:t>нимация, прозрачность</a:t>
                      </a: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png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Современный растровый формат.  А</a:t>
                      </a:r>
                      <a:r>
                        <a:rPr lang="ru-RU" sz="2000" baseline="0" dirty="0"/>
                        <a:t>льфа-канал (полупрозрачность)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469">
                <a:tc rowSpan="3">
                  <a:txBody>
                    <a:bodyPr/>
                    <a:lstStyle/>
                    <a:p>
                      <a:r>
                        <a:rPr lang="ru-RU" sz="2000" dirty="0"/>
                        <a:t>Растровая с потерей качества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jpeg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Самый распространенный. При</a:t>
                      </a:r>
                      <a:r>
                        <a:rPr lang="ru-RU" sz="2000" baseline="0" dirty="0"/>
                        <a:t> сильном сжатии появляются артефакты (муар, квадраты)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jp2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JPEG 2000</a:t>
                      </a:r>
                      <a:r>
                        <a:rPr lang="ru-RU" sz="2000" dirty="0"/>
                        <a:t>: качество лучше,</a:t>
                      </a:r>
                      <a:r>
                        <a:rPr lang="ru-RU" sz="2000" baseline="0" dirty="0"/>
                        <a:t> размер файла меньше, но поддерживается не всеми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tiff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Сканированные документы, сжатие </a:t>
                      </a:r>
                      <a:r>
                        <a:rPr lang="en-US" sz="2000" dirty="0"/>
                        <a:t>JPEG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469">
                <a:tc rowSpan="3">
                  <a:txBody>
                    <a:bodyPr/>
                    <a:lstStyle/>
                    <a:p>
                      <a:r>
                        <a:rPr lang="ru-RU" sz="2000" dirty="0"/>
                        <a:t>Векторная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svg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Универсальный</a:t>
                      </a:r>
                      <a:r>
                        <a:rPr lang="ru-RU" sz="2000" baseline="0" dirty="0"/>
                        <a:t> векторный формат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/>
                        <a:t>wmf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GB" sz="2000" i="0" dirty="0"/>
                        <a:t>Windows </a:t>
                      </a:r>
                      <a:r>
                        <a:rPr lang="en-GB" sz="2000" i="0" dirty="0" err="1"/>
                        <a:t>MetaFile</a:t>
                      </a:r>
                      <a:r>
                        <a:rPr lang="ru-RU" sz="2000" i="0" dirty="0"/>
                        <a:t> 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emf</a:t>
                      </a:r>
                      <a:endParaRPr lang="ru-RU" sz="2000" b="1" i="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Enhanced Metafile (</a:t>
                      </a:r>
                      <a:r>
                        <a:rPr lang="ru-RU" sz="2000" dirty="0"/>
                        <a:t>более новый от </a:t>
                      </a:r>
                      <a:r>
                        <a:rPr lang="en-GB" sz="2000" dirty="0"/>
                        <a:t>Microsoft)</a:t>
                      </a:r>
                      <a:endParaRPr lang="ru-RU" sz="2000" i="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469">
                <a:tc rowSpan="3">
                  <a:txBody>
                    <a:bodyPr/>
                    <a:lstStyle/>
                    <a:p>
                      <a:r>
                        <a:rPr lang="ru-RU" sz="2000" dirty="0" err="1"/>
                        <a:t>Специаль-ные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psd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PhotoShop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5469"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xcf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GIMP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5469"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cdr</a:t>
                      </a:r>
                      <a:endParaRPr lang="ru-RU" sz="2000" b="1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CorelDraw</a:t>
                      </a:r>
                      <a:endParaRPr lang="ru-RU" sz="20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Мультимедиа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9057" y="909603"/>
            <a:ext cx="8001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/>
              <a:t>Цель</a:t>
            </a:r>
            <a:r>
              <a:rPr lang="ru-RU" sz="2000" dirty="0"/>
              <a:t>: </a:t>
            </a:r>
            <a:r>
              <a:rPr lang="ru-RU" sz="2000" b="1" dirty="0"/>
              <a:t>удобство и полнота восприятия информации </a:t>
            </a:r>
            <a:r>
              <a:rPr lang="ru-RU" sz="2000" dirty="0"/>
              <a:t>за счет максимального использования различных каналов восприятия (текст, рисунки, таблицы, схемы, звук, видео).</a:t>
            </a:r>
            <a:endParaRPr lang="en-US" sz="2000" dirty="0"/>
          </a:p>
          <a:p>
            <a:pPr algn="just"/>
            <a:r>
              <a:rPr lang="ru-RU" sz="2000" dirty="0"/>
              <a:t>Могут использоваться сами по себе или как иллюстрация к выступлению.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9057" y="2698740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Презентации</a:t>
            </a:r>
            <a:r>
              <a:rPr lang="ru-RU" sz="2000" dirty="0"/>
              <a:t>, </a:t>
            </a:r>
            <a:r>
              <a:rPr lang="ru-RU" sz="2000" dirty="0" err="1"/>
              <a:t>флеш-ролики</a:t>
            </a:r>
            <a:r>
              <a:rPr lang="ru-RU" sz="2000" dirty="0"/>
              <a:t>, виртуальные экскурсии, интерактивные карты, сайты и т.д.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5570" y="3502026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Навигация: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b="1" dirty="0"/>
              <a:t>линейная</a:t>
            </a:r>
            <a:r>
              <a:rPr lang="ru-RU" sz="2000" dirty="0"/>
              <a:t>(слайд-шоу)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b="1" dirty="0"/>
              <a:t>интерактивная </a:t>
            </a:r>
            <a:r>
              <a:rPr lang="ru-RU" sz="2000" dirty="0"/>
              <a:t>(с управлением переходами)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2083" y="4670442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Форматы</a:t>
            </a:r>
            <a:r>
              <a:rPr lang="ru-RU" sz="2000" dirty="0"/>
              <a:t> файлов: </a:t>
            </a:r>
            <a:r>
              <a:rPr lang="en-US" sz="2000" dirty="0" err="1"/>
              <a:t>ppt</a:t>
            </a:r>
            <a:r>
              <a:rPr lang="ru-RU" sz="2000" dirty="0"/>
              <a:t>/</a:t>
            </a:r>
            <a:r>
              <a:rPr lang="en-US" sz="2000" dirty="0" err="1"/>
              <a:t>pptx</a:t>
            </a:r>
            <a:r>
              <a:rPr lang="ru-RU" sz="2000" dirty="0"/>
              <a:t>, </a:t>
            </a:r>
            <a:r>
              <a:rPr lang="en-US" sz="2000" dirty="0" err="1"/>
              <a:t>pps</a:t>
            </a:r>
            <a:r>
              <a:rPr lang="ru-RU" sz="2000" dirty="0"/>
              <a:t>/</a:t>
            </a:r>
            <a:r>
              <a:rPr lang="en-US" sz="2000" dirty="0" err="1"/>
              <a:t>ppsx</a:t>
            </a:r>
            <a:r>
              <a:rPr lang="ru-RU" sz="2000" dirty="0"/>
              <a:t>, </a:t>
            </a:r>
            <a:r>
              <a:rPr lang="en-US" sz="2000" dirty="0" err="1"/>
              <a:t>swf</a:t>
            </a:r>
            <a:r>
              <a:rPr lang="en-US" sz="2000" dirty="0"/>
              <a:t>, </a:t>
            </a:r>
            <a:r>
              <a:rPr lang="en-US" sz="2000" dirty="0" err="1"/>
              <a:t>pdf</a:t>
            </a:r>
            <a:r>
              <a:rPr lang="ru-RU" sz="2000" dirty="0"/>
              <a:t>, </a:t>
            </a:r>
            <a:r>
              <a:rPr lang="en-US" sz="2000" dirty="0"/>
              <a:t>exe</a:t>
            </a:r>
            <a:r>
              <a:rPr lang="ru-RU" sz="2000" dirty="0"/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2083" y="5254650"/>
            <a:ext cx="79090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Microsoft PowerPoint</a:t>
            </a:r>
            <a:r>
              <a:rPr lang="ru-RU" sz="2000" b="1" dirty="0"/>
              <a:t>, </a:t>
            </a:r>
            <a:r>
              <a:rPr lang="en-US" sz="2000" b="1" dirty="0"/>
              <a:t>Open Office Impress</a:t>
            </a:r>
            <a:r>
              <a:rPr lang="ru-RU" sz="2000" b="1" dirty="0"/>
              <a:t>, </a:t>
            </a:r>
            <a:r>
              <a:rPr lang="en-US" sz="2000" b="1" dirty="0"/>
              <a:t>Adobe Flash </a:t>
            </a:r>
            <a:r>
              <a:rPr lang="ru-RU" sz="2000" b="1" dirty="0"/>
              <a:t>(</a:t>
            </a:r>
            <a:r>
              <a:rPr lang="en-US" sz="2000" b="1" dirty="0"/>
              <a:t>Macromedia Flash</a:t>
            </a:r>
            <a:r>
              <a:rPr lang="ru-RU" sz="2000" b="1" dirty="0"/>
              <a:t>).</a:t>
            </a:r>
            <a:r>
              <a:rPr lang="en-US" sz="2000" b="1" dirty="0"/>
              <a:t> </a:t>
            </a:r>
            <a:r>
              <a:rPr lang="ru-RU" sz="2000" b="1" dirty="0"/>
              <a:t>Облачные: </a:t>
            </a:r>
            <a:r>
              <a:rPr lang="en-US" sz="2000" b="1" dirty="0" err="1"/>
              <a:t>Prezi</a:t>
            </a:r>
            <a:r>
              <a:rPr lang="en-US" sz="2000" b="1" dirty="0"/>
              <a:t>, Slides</a:t>
            </a:r>
            <a:endParaRPr lang="ru-RU" sz="2000" b="1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090" y="4670442"/>
            <a:ext cx="5389367" cy="185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Базы данных</a:t>
            </a:r>
            <a:r>
              <a:rPr lang="en-US" dirty="0"/>
              <a:t> (</a:t>
            </a:r>
            <a:r>
              <a:rPr lang="ru-RU" dirty="0"/>
              <a:t>БД)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5570" y="868348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БД</a:t>
            </a:r>
            <a:r>
              <a:rPr lang="ru-RU" sz="2000" dirty="0"/>
              <a:t> представляет собой электронное хранилище, в котором находятся структурированные данные для ускорения их поиска и обработки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5570" y="1604883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БД = данные + структура (схема) данных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570" y="1968480"/>
            <a:ext cx="8001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Признаки БД: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электронный формат;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структурированность;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наличие схемы данных;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большой объем информации.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570" y="3575052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СУБД</a:t>
            </a:r>
            <a:r>
              <a:rPr lang="ru-RU" sz="2000" dirty="0"/>
              <a:t>  (система управления базами данных) – программный комплекс для доступа к этим данным и работы с ними.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5570" y="4341825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MS Access, MS SQL Server, </a:t>
            </a:r>
            <a:r>
              <a:rPr lang="en-US" sz="2000" b="1" dirty="0" err="1"/>
              <a:t>mySQL</a:t>
            </a:r>
            <a:r>
              <a:rPr lang="en-US" sz="2000" b="1" dirty="0"/>
              <a:t>, Oracle Database, </a:t>
            </a:r>
            <a:r>
              <a:rPr lang="en-US" sz="2000" b="1" dirty="0" err="1"/>
              <a:t>PostgreSQL</a:t>
            </a:r>
            <a:r>
              <a:rPr lang="en-US" sz="2000" b="1" dirty="0"/>
              <a:t>, Firebird, </a:t>
            </a:r>
            <a:r>
              <a:rPr lang="en-US" sz="2000" b="1" dirty="0" err="1"/>
              <a:t>SQLite</a:t>
            </a:r>
            <a:r>
              <a:rPr lang="en-US" sz="2000" b="1" dirty="0"/>
              <a:t> </a:t>
            </a:r>
            <a:endParaRPr lang="ru-RU" sz="2000" b="1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БД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019142"/>
            <a:ext cx="7923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экономике и менеджменте:</a:t>
            </a:r>
          </a:p>
          <a:p>
            <a:pPr marL="358775" indent="-185738">
              <a:buFont typeface="Arial" pitchFamily="34" charset="0"/>
              <a:buChar char="•"/>
            </a:pPr>
            <a:r>
              <a:rPr lang="ru-RU" sz="2000" dirty="0"/>
              <a:t>Бухгалтерия, финансы и налоги</a:t>
            </a:r>
          </a:p>
          <a:p>
            <a:pPr marL="358775" indent="-185738">
              <a:buFont typeface="Arial" pitchFamily="34" charset="0"/>
              <a:buChar char="•"/>
            </a:pPr>
            <a:r>
              <a:rPr lang="ru-RU" sz="2000" dirty="0"/>
              <a:t>Учет кадров и делопроизводство</a:t>
            </a:r>
          </a:p>
          <a:p>
            <a:pPr marL="358775" indent="-185738">
              <a:buFont typeface="Arial" pitchFamily="34" charset="0"/>
              <a:buChar char="•"/>
            </a:pPr>
            <a:r>
              <a:rPr lang="ru-RU" sz="2000" dirty="0"/>
              <a:t>Учет товаров и логистика</a:t>
            </a:r>
          </a:p>
          <a:p>
            <a:pPr marL="358775" indent="-185738">
              <a:buFont typeface="Arial" pitchFamily="34" charset="0"/>
              <a:buChar char="•"/>
            </a:pPr>
            <a:r>
              <a:rPr lang="ru-RU" sz="2000" dirty="0"/>
              <a:t>Статистика и демография</a:t>
            </a:r>
          </a:p>
          <a:p>
            <a:pPr marL="358775" indent="-185738">
              <a:buFont typeface="Arial" pitchFamily="34" charset="0"/>
              <a:buChar char="•"/>
            </a:pPr>
            <a:r>
              <a:rPr lang="ru-RU" sz="2000" dirty="0"/>
              <a:t>Библиотеки, архивы, фонды и т.п.</a:t>
            </a:r>
          </a:p>
          <a:p>
            <a:pPr marL="358775" indent="-185738">
              <a:buFont typeface="Arial" pitchFamily="34" charset="0"/>
              <a:buChar char="•"/>
            </a:pPr>
            <a:r>
              <a:rPr lang="ru-RU" sz="2000" dirty="0"/>
              <a:t>Проектирование и планирование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6" y="3648078"/>
            <a:ext cx="7923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Множество баз данных могут объединяться в огромные </a:t>
            </a:r>
            <a:r>
              <a:rPr lang="ru-RU" sz="2000" b="1" dirty="0"/>
              <a:t>хранилища данных</a:t>
            </a:r>
            <a:r>
              <a:rPr lang="ru-RU" sz="2000" dirty="0"/>
              <a:t>, накапливающих информацию по определенной теме. Информация в хранилище только добавляется и никогда не удаляется.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595" y="4853007"/>
            <a:ext cx="7886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Базы знаний </a:t>
            </a:r>
            <a:r>
              <a:rPr lang="ru-RU" sz="2000" dirty="0"/>
              <a:t>не только хранят информацию, но и могут добывать из нее новые знания с помощью интеллектуальных технологий.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Вредоносное ПО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Информационные</a:t>
            </a:r>
            <a:r>
              <a:rPr lang="en-US" dirty="0"/>
              <a:t> </a:t>
            </a:r>
            <a:r>
              <a:rPr lang="en-US" dirty="0" err="1"/>
              <a:t>процессы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857232"/>
            <a:ext cx="8001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Информация не существует сама по себе, она проявляется в ходе информационных процессов (что можно делать с информацией).</a:t>
            </a:r>
          </a:p>
          <a:p>
            <a:pPr algn="just"/>
            <a:r>
              <a:rPr lang="ru-RU" sz="2000" b="1" dirty="0"/>
              <a:t>Информационный процесс</a:t>
            </a:r>
            <a:r>
              <a:rPr lang="ru-RU" sz="2000" dirty="0"/>
              <a:t> – совокупность последовательных действий, производимых над информацией для получения какого-либо результата.</a:t>
            </a:r>
          </a:p>
          <a:p>
            <a:pPr algn="just"/>
            <a:r>
              <a:rPr lang="ru-RU" sz="2000" b="1" dirty="0"/>
              <a:t>Информационные процессы</a:t>
            </a:r>
            <a:r>
              <a:rPr lang="ru-RU" sz="2000" dirty="0"/>
              <a:t> (</a:t>
            </a:r>
            <a:r>
              <a:rPr lang="ru-RU" sz="2000" b="1" dirty="0"/>
              <a:t>ФЗ №149-ФЗ</a:t>
            </a:r>
            <a:r>
              <a:rPr lang="ru-RU" sz="2000" dirty="0"/>
              <a:t>) — процессы сбора, обработки, накопления, хранения, поиска и распространения информации.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5786454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Другие: поиск, отбор, накопление, создание, использование (принятие решения), структурирование, кодирование, защита и др.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3429000"/>
            <a:ext cx="8001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Основные информационные процессы:</a:t>
            </a:r>
          </a:p>
          <a:p>
            <a:pPr marL="174625" lvl="0" indent="-174625" algn="just">
              <a:buFont typeface="Arial" pitchFamily="34" charset="0"/>
              <a:buChar char="•"/>
            </a:pPr>
            <a:r>
              <a:rPr lang="ru-RU" sz="2000" b="1" dirty="0"/>
              <a:t>Передача</a:t>
            </a:r>
            <a:r>
              <a:rPr lang="ru-RU" sz="2000" dirty="0"/>
              <a:t> (и получение) – распространение информации в пространстве</a:t>
            </a:r>
          </a:p>
          <a:p>
            <a:pPr marL="174625" lvl="0" indent="-174625" algn="just">
              <a:buFont typeface="Arial" pitchFamily="34" charset="0"/>
              <a:buChar char="•"/>
            </a:pPr>
            <a:r>
              <a:rPr lang="ru-RU" sz="2000" b="1" dirty="0"/>
              <a:t>Хранение</a:t>
            </a:r>
            <a:r>
              <a:rPr lang="ru-RU" sz="2000" dirty="0"/>
              <a:t> – фиксация информации на определенном носителе и чтение с него (распространение во времени)</a:t>
            </a:r>
          </a:p>
          <a:p>
            <a:pPr marL="174625" lvl="0" indent="-174625" algn="just">
              <a:buFont typeface="Arial" pitchFamily="34" charset="0"/>
              <a:buChar char="•"/>
            </a:pPr>
            <a:r>
              <a:rPr lang="ru-RU" sz="2000" b="1" dirty="0"/>
              <a:t>Обработка</a:t>
            </a:r>
            <a:r>
              <a:rPr lang="ru-RU" sz="2000" dirty="0"/>
              <a:t> – преобразование информации в семантическом и/или синтаксическом смыслах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информационных угроз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1161" y="1274733"/>
            <a:ext cx="7558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spcBef>
                <a:spcPts val="1200"/>
              </a:spcBef>
              <a:buFont typeface="+mj-lt"/>
              <a:buAutoNum type="romanUcPeriod"/>
            </a:pPr>
            <a:r>
              <a:rPr lang="ru-RU" sz="2000" b="1" dirty="0"/>
              <a:t>Случайные</a:t>
            </a:r>
            <a:r>
              <a:rPr lang="ru-RU" sz="2000" dirty="0"/>
              <a:t> (непреднамеренные)</a:t>
            </a:r>
            <a:endParaRPr lang="en-US" sz="2000" dirty="0"/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dirty="0"/>
              <a:t>человеческий фактор (ошибки, опечатки)</a:t>
            </a:r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dirty="0"/>
              <a:t>помехи и искажения при передаче и хранении</a:t>
            </a:r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dirty="0"/>
              <a:t>потери в результате поломки, аварии, катастрофы</a:t>
            </a:r>
          </a:p>
          <a:p>
            <a:pPr marL="514350" lvl="0" indent="-514350" algn="just">
              <a:spcBef>
                <a:spcPts val="1200"/>
              </a:spcBef>
              <a:buFont typeface="+mj-lt"/>
              <a:buAutoNum type="romanUcPeriod"/>
            </a:pPr>
            <a:r>
              <a:rPr lang="ru-RU" sz="2000" b="1" dirty="0"/>
              <a:t>Умышленные</a:t>
            </a:r>
            <a:r>
              <a:rPr lang="ru-RU" sz="2000" dirty="0"/>
              <a:t>:</a:t>
            </a:r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b="1" i="1" dirty="0"/>
              <a:t>пассивные</a:t>
            </a:r>
            <a:r>
              <a:rPr lang="ru-RU" sz="2000" dirty="0"/>
              <a:t> – несанкционированный доступ к информации без ее изменения (воровство, шпионаж)</a:t>
            </a:r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b="1" i="1" dirty="0"/>
              <a:t>активные</a:t>
            </a:r>
            <a:r>
              <a:rPr lang="ru-RU" sz="2000" dirty="0"/>
              <a:t> – искажение, уничтожение и блокирование информации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Виды вредоносного ПО </a:t>
            </a:r>
            <a:r>
              <a:rPr lang="ru-RU" dirty="0" err="1"/>
              <a:t>по</a:t>
            </a:r>
            <a:r>
              <a:rPr lang="ru-RU" dirty="0"/>
              <a:t> способу срабатывания и распространения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5" y="1784611"/>
            <a:ext cx="79233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b="1" dirty="0"/>
              <a:t>Вирусы</a:t>
            </a:r>
            <a:r>
              <a:rPr lang="ru-RU" sz="2000" dirty="0"/>
              <a:t> – саморазмножаются и заражают программы, файлы, диски, т.е. внедряются в них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файловые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загрузочные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 err="1"/>
              <a:t>стелс-вирусы</a:t>
            </a:r>
            <a:endParaRPr lang="ru-RU" sz="20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вирусы-спутники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b="1" dirty="0"/>
              <a:t>Сетевые черви </a:t>
            </a:r>
            <a:r>
              <a:rPr lang="ru-RU" sz="2000" dirty="0"/>
              <a:t>– пролезают через «дыры» в сети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b="1" dirty="0"/>
              <a:t>Троянские кони </a:t>
            </a:r>
            <a:r>
              <a:rPr lang="ru-RU" sz="2000" dirty="0"/>
              <a:t>– маскируются под «хорошие» программы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b="1" dirty="0"/>
              <a:t>Логические бомбы </a:t>
            </a:r>
            <a:r>
              <a:rPr lang="ru-RU" sz="2000" dirty="0"/>
              <a:t>– срабатывают по таймеру или условию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b="1" dirty="0" err="1"/>
              <a:t>Эксплойты</a:t>
            </a:r>
            <a:r>
              <a:rPr lang="ru-RU" sz="2000" dirty="0"/>
              <a:t> – используют уязвимости в системе для проникновения и атаки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вредоносного ПО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по способу воздействия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545" y="1233113"/>
            <a:ext cx="82884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Нарушение нормальной работы компьютера: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отключение или неправильная работа аппаратуры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нарушение работы ОС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загрузка вычислительных мощностей</a:t>
            </a:r>
            <a:endParaRPr lang="ru-RU" sz="2000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Порча данных и файлов: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удаление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перемещение и сокрытие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создание лишних файлов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шифрование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Захват управления, несанкционированный доступ </a:t>
            </a:r>
            <a:r>
              <a:rPr lang="en-US" sz="2000" dirty="0"/>
              <a:t>(backdoor)</a:t>
            </a:r>
            <a:r>
              <a:rPr lang="ru-RU" sz="2000" dirty="0"/>
              <a:t>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бесплатный ресурс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с целью проведения сетевых атак с захваченных компьютеров </a:t>
            </a:r>
            <a:r>
              <a:rPr lang="en-US" dirty="0"/>
              <a:t>(</a:t>
            </a:r>
            <a:r>
              <a:rPr lang="en-US" dirty="0" err="1"/>
              <a:t>DDoS</a:t>
            </a:r>
            <a:r>
              <a:rPr lang="en-US" dirty="0"/>
              <a:t>)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Шпионы и перехватчики – следят за действиями пользователя: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клавиатурные </a:t>
            </a:r>
            <a:r>
              <a:rPr lang="en-US" dirty="0"/>
              <a:t>(</a:t>
            </a:r>
            <a:r>
              <a:rPr lang="en-US" dirty="0" err="1"/>
              <a:t>keylogger</a:t>
            </a:r>
            <a:r>
              <a:rPr lang="en-US" dirty="0"/>
              <a:t>)</a:t>
            </a:r>
            <a:endParaRPr lang="ru-RU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 err="1"/>
              <a:t>веб-камеры</a:t>
            </a:r>
            <a:r>
              <a:rPr lang="ru-RU" dirty="0"/>
              <a:t>, микрофона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dirty="0"/>
              <a:t>системные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Безвредные, но нежелательные (шутки, рекламные, установка ПО)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Скрывающие деятельность других программ (</a:t>
            </a:r>
            <a:r>
              <a:rPr lang="en-US" sz="2000" dirty="0" err="1"/>
              <a:t>RootKit</a:t>
            </a:r>
            <a:r>
              <a:rPr lang="en-US" sz="2000" dirty="0"/>
              <a:t>)</a:t>
            </a:r>
            <a:endParaRPr lang="ru-RU" sz="200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защиты информации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031" y="900294"/>
            <a:ext cx="82519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Административно-правовые</a:t>
            </a:r>
            <a:r>
              <a:rPr lang="ru-RU" sz="2000" dirty="0"/>
              <a:t> (законы, регламенты, инструкции)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Физические</a:t>
            </a:r>
            <a:r>
              <a:rPr lang="ru-RU" sz="2000" dirty="0"/>
              <a:t> (спец. помещения, двери, решетки, кожухи, «</a:t>
            </a:r>
            <a:r>
              <a:rPr lang="ru-RU" sz="2000" dirty="0" err="1"/>
              <a:t>глушилки</a:t>
            </a:r>
            <a:r>
              <a:rPr lang="ru-RU" sz="2000" dirty="0"/>
              <a:t>»)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Резервное копирование</a:t>
            </a:r>
            <a:r>
              <a:rPr lang="ru-RU" sz="2000" dirty="0"/>
              <a:t> – все важные данные хранить </a:t>
            </a:r>
            <a:r>
              <a:rPr lang="ru-RU" sz="2000" dirty="0">
                <a:solidFill>
                  <a:srgbClr val="C00000"/>
                </a:solidFill>
              </a:rPr>
              <a:t>минимум в </a:t>
            </a:r>
            <a:r>
              <a:rPr lang="ru-RU" sz="2000" b="1" dirty="0">
                <a:solidFill>
                  <a:srgbClr val="C00000"/>
                </a:solidFill>
              </a:rPr>
              <a:t>трех</a:t>
            </a:r>
            <a:r>
              <a:rPr lang="ru-RU" sz="2000" dirty="0">
                <a:solidFill>
                  <a:srgbClr val="C00000"/>
                </a:solidFill>
              </a:rPr>
              <a:t> экземплярах</a:t>
            </a:r>
            <a:endParaRPr lang="ru-RU" sz="20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Шифрование </a:t>
            </a:r>
            <a:r>
              <a:rPr lang="ru-RU" sz="2000" dirty="0"/>
              <a:t>– для расшифровки нужен </a:t>
            </a:r>
            <a:r>
              <a:rPr lang="ru-RU" sz="2000" i="1" dirty="0"/>
              <a:t>ключ</a:t>
            </a:r>
            <a:r>
              <a:rPr lang="ru-RU" sz="2000" dirty="0"/>
              <a:t> (комбинация байт, без которой невозможно прочитать данные, ключ </a:t>
            </a:r>
            <a:r>
              <a:rPr lang="ru-RU" sz="2000" b="1" dirty="0"/>
              <a:t>≠</a:t>
            </a:r>
            <a:r>
              <a:rPr lang="ru-RU" sz="2000" dirty="0"/>
              <a:t> пароль)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Сертификация</a:t>
            </a:r>
            <a:r>
              <a:rPr lang="ru-RU" sz="2000" dirty="0"/>
              <a:t> – подтверждение авторства (</a:t>
            </a:r>
            <a:r>
              <a:rPr lang="ru-RU" sz="2000" i="1" dirty="0"/>
              <a:t>электронная цифровая подпись</a:t>
            </a:r>
            <a:r>
              <a:rPr lang="ru-RU" sz="2000" dirty="0"/>
              <a:t>), ключ наоборот – без него нельзя зашифровать данные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Ограничение прав доступа </a:t>
            </a:r>
            <a:r>
              <a:rPr lang="ru-RU" sz="2000" dirty="0"/>
              <a:t>– авторизация пользователей, пароли</a:t>
            </a:r>
            <a:endParaRPr lang="ru-RU" sz="2000" b="1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Защитное ПО</a:t>
            </a:r>
            <a:r>
              <a:rPr lang="ru-RU" sz="2000" dirty="0"/>
              <a:t>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антивирусы (файловые, почтовые, </a:t>
            </a:r>
            <a:r>
              <a:rPr lang="ru-RU" sz="2000" dirty="0" err="1"/>
              <a:t>веб</a:t>
            </a:r>
            <a:r>
              <a:rPr lang="ru-RU" sz="2000" dirty="0"/>
              <a:t>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сетевые экраны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контроль активности программ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 err="1"/>
              <a:t>анти-спам</a:t>
            </a:r>
            <a:r>
              <a:rPr lang="ru-RU" sz="2000" dirty="0"/>
              <a:t>, </a:t>
            </a:r>
            <a:r>
              <a:rPr lang="ru-RU" sz="2000" dirty="0" err="1"/>
              <a:t>анти-баннер</a:t>
            </a:r>
            <a:endParaRPr lang="ru-RU" sz="20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восстановление после заражения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Системные </a:t>
            </a:r>
            <a:r>
              <a:rPr lang="ru-RU" sz="2000" b="1" dirty="0" err="1"/>
              <a:t>логи</a:t>
            </a:r>
            <a:r>
              <a:rPr lang="ru-RU" sz="2000" b="1" dirty="0"/>
              <a:t> </a:t>
            </a:r>
            <a:r>
              <a:rPr lang="ru-RU" sz="2000" dirty="0"/>
              <a:t>(</a:t>
            </a:r>
            <a:r>
              <a:rPr lang="en-US" sz="2000" dirty="0"/>
              <a:t>log, </a:t>
            </a:r>
            <a:r>
              <a:rPr lang="ru-RU" sz="2000" dirty="0"/>
              <a:t>журнал действий)</a:t>
            </a:r>
            <a:endParaRPr lang="ru-RU" sz="2000" b="1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Экономический ущерб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055655"/>
            <a:ext cx="79233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Прямой</a:t>
            </a:r>
            <a:r>
              <a:rPr lang="ru-RU" sz="2000" dirty="0"/>
              <a:t>: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кража денег со счетов, продукции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повреждение имущества и данных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кража секретной информации, промышленный и государственный шпионаж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шантаж, вымогательство, мошенничество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саботаж, замедление и простои в работе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Косвенный: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урон репутации компаний, потеря клиентов, недополученная прибыль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моральный ущерб – просмотр нежелательного </a:t>
            </a:r>
            <a:r>
              <a:rPr lang="ru-RU" sz="2000" dirty="0" err="1"/>
              <a:t>контента</a:t>
            </a:r>
            <a:r>
              <a:rPr lang="ru-RU" sz="2000" dirty="0"/>
              <a:t>, потеря информации, нарушение личных прав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затраты на защиту и восстановление после атак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пиратство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Некоторые известные вирусы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031" y="4232286"/>
            <a:ext cx="795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Win32/</a:t>
            </a:r>
            <a:r>
              <a:rPr lang="en-GB" b="1" dirty="0" err="1"/>
              <a:t>Stuxnet</a:t>
            </a:r>
            <a:r>
              <a:rPr lang="ru-RU" b="1" dirty="0"/>
              <a:t> </a:t>
            </a:r>
            <a:r>
              <a:rPr lang="ru-RU" dirty="0"/>
              <a:t>– обнаружен в 2010 г. Заражает промышленные системы (заводы, аэропорты, электростанции и т.п.). Может как шпионить, так и вывести систему из строя. Настоящее оружие, ущерб неоценим.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82544" y="727038"/>
            <a:ext cx="795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I Love You</a:t>
            </a:r>
            <a:r>
              <a:rPr lang="ru-RU" b="1" dirty="0"/>
              <a:t> </a:t>
            </a:r>
            <a:r>
              <a:rPr lang="ru-RU" dirty="0"/>
              <a:t>(2000 г.) – распространялся через файл в электронном письме, автоматически рассылался всем контактам. Заразил 10-20% (3 млн.) всех компьютеров в мире. Ущерб </a:t>
            </a:r>
            <a:r>
              <a:rPr lang="en-US" dirty="0"/>
              <a:t>$10-12 </a:t>
            </a:r>
            <a:r>
              <a:rPr lang="ru-RU" dirty="0"/>
              <a:t>млрд.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6031" y="5218137"/>
            <a:ext cx="7959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err="1"/>
              <a:t>WannaCry</a:t>
            </a:r>
            <a:r>
              <a:rPr lang="ru-RU" b="1" dirty="0"/>
              <a:t> </a:t>
            </a:r>
            <a:r>
              <a:rPr lang="ru-RU" dirty="0"/>
              <a:t>– 12 мая 2017 г. заразил около сотни тыс. компьютеров в почти 100 странах. Зашифровывает все данные в системе и требует перевести деньги за расшифровку (еще никому из заплативших данные не восстановили!). Парализовал работу многих компаний (РЖД, Мегафон, несколько банков). 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6031" y="1639863"/>
            <a:ext cx="795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Slammer</a:t>
            </a:r>
            <a:r>
              <a:rPr lang="ru-RU" b="1" dirty="0"/>
              <a:t> </a:t>
            </a:r>
            <a:r>
              <a:rPr lang="ru-RU" dirty="0"/>
              <a:t>(2003 г.) – очень агрессивный вирус. Заразил 75 тыс. компьютеров за 10 минут, полностью отключил Южную Корею от Интернета.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6031" y="3549442"/>
            <a:ext cx="795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My Doom</a:t>
            </a:r>
            <a:r>
              <a:rPr lang="ru-RU" b="1" dirty="0"/>
              <a:t> </a:t>
            </a:r>
            <a:r>
              <a:rPr lang="ru-RU" dirty="0"/>
              <a:t>(2004 г.) – лавинообразно забивал сеть спамом и блокировал доступ к антивирусным сайтам. Скорость загрузки страниц в мире упала в два раза.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6031" y="2359618"/>
            <a:ext cx="7959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Blaster</a:t>
            </a:r>
            <a:r>
              <a:rPr lang="ru-RU" b="1" dirty="0"/>
              <a:t> </a:t>
            </a:r>
            <a:r>
              <a:rPr lang="ru-RU" dirty="0"/>
              <a:t>(2003 г.) – заражал компьютеры под </a:t>
            </a:r>
            <a:r>
              <a:rPr lang="en-US" dirty="0"/>
              <a:t>Windows</a:t>
            </a:r>
            <a:r>
              <a:rPr lang="ru-RU" dirty="0"/>
              <a:t>, выводил окошко с сообщением об аварийном выключении компьютера и содержал послание Биллу Гейтсу. Ущерб </a:t>
            </a:r>
            <a:r>
              <a:rPr lang="en-US" dirty="0"/>
              <a:t>$2-10 </a:t>
            </a:r>
            <a:r>
              <a:rPr lang="ru-RU" dirty="0"/>
              <a:t>млрд. </a:t>
            </a:r>
            <a:r>
              <a:rPr lang="en-US" dirty="0"/>
              <a:t>Microsoft </a:t>
            </a:r>
            <a:r>
              <a:rPr lang="ru-RU" dirty="0"/>
              <a:t>обещала </a:t>
            </a:r>
            <a:r>
              <a:rPr lang="en-US" dirty="0"/>
              <a:t>$250 </a:t>
            </a:r>
            <a:r>
              <a:rPr lang="ru-RU" dirty="0"/>
              <a:t>тыс. за сведения об авторе.</a:t>
            </a:r>
            <a:endParaRPr lang="en-GB" b="1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946116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Классификация ПО </a:t>
            </a:r>
            <a:r>
              <a:rPr lang="ru-RU" sz="2000" dirty="0" err="1"/>
              <a:t>по</a:t>
            </a:r>
            <a:r>
              <a:rPr lang="ru-RU" sz="2000" dirty="0"/>
              <a:t> назначению.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Классификация ПО </a:t>
            </a:r>
            <a:r>
              <a:rPr lang="ru-RU" sz="2000" dirty="0" err="1"/>
              <a:t>по</a:t>
            </a:r>
            <a:r>
              <a:rPr lang="ru-RU" sz="2000" dirty="0"/>
              <a:t> стоимости и открытости. </a:t>
            </a:r>
            <a:r>
              <a:rPr lang="ru-RU" sz="2000" dirty="0" err="1"/>
              <a:t>Проприетарное</a:t>
            </a:r>
            <a:r>
              <a:rPr lang="ru-RU" sz="2000" dirty="0"/>
              <a:t> и свободное ПО.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Виды ПО </a:t>
            </a:r>
            <a:r>
              <a:rPr lang="ru-RU" sz="2000" dirty="0" err="1"/>
              <a:t>по</a:t>
            </a:r>
            <a:r>
              <a:rPr lang="ru-RU" sz="2000" dirty="0"/>
              <a:t> массовости использования. Отдельные виды ПО.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596" y="2410573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Операционная система (ОС). Назначение, типы.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Файловая структура и файловая система.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BIOS.</a:t>
            </a:r>
            <a:r>
              <a:rPr lang="ru-RU" sz="2000" dirty="0"/>
              <a:t> Загрузка компьютера.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28596" y="5619780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Виды информационных угроз и методы защиты информации.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Виды вредоносного ПО.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8596" y="3615502"/>
            <a:ext cx="79233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Файловые архиваторы.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Прикладное ПО для обработки документов.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Электронные таблицы.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Презентации. Мультимедиа.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Компьютерная графика.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Базы данных. СУБД.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4. Аппаратное обеспечение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Обеспечение ИТ</a:t>
            </a:r>
          </a:p>
        </p:txBody>
      </p:sp>
      <p:sp>
        <p:nvSpPr>
          <p:cNvPr id="3" name="Овал 2"/>
          <p:cNvSpPr/>
          <p:nvPr/>
        </p:nvSpPr>
        <p:spPr>
          <a:xfrm>
            <a:off x="785786" y="1500174"/>
            <a:ext cx="2500330" cy="8572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Аппаратное</a:t>
            </a:r>
          </a:p>
        </p:txBody>
      </p:sp>
      <p:sp>
        <p:nvSpPr>
          <p:cNvPr id="4" name="Овал 3"/>
          <p:cNvSpPr/>
          <p:nvPr/>
        </p:nvSpPr>
        <p:spPr>
          <a:xfrm>
            <a:off x="5715008" y="1500174"/>
            <a:ext cx="2643206" cy="8572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Программное</a:t>
            </a:r>
          </a:p>
        </p:txBody>
      </p:sp>
      <p:sp>
        <p:nvSpPr>
          <p:cNvPr id="5" name="Овал 4"/>
          <p:cNvSpPr/>
          <p:nvPr/>
        </p:nvSpPr>
        <p:spPr>
          <a:xfrm>
            <a:off x="3286116" y="2428868"/>
            <a:ext cx="2643206" cy="8572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Методическое</a:t>
            </a:r>
          </a:p>
        </p:txBody>
      </p:sp>
      <p:cxnSp>
        <p:nvCxnSpPr>
          <p:cNvPr id="7" name="Прямая со стрелкой 6"/>
          <p:cNvCxnSpPr>
            <a:endCxn id="3" idx="0"/>
          </p:cNvCxnSpPr>
          <p:nvPr/>
        </p:nvCxnSpPr>
        <p:spPr>
          <a:xfrm rot="10800000" flipV="1">
            <a:off x="2035952" y="642918"/>
            <a:ext cx="1607355" cy="8572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4" idx="0"/>
          </p:cNvCxnSpPr>
          <p:nvPr/>
        </p:nvCxnSpPr>
        <p:spPr>
          <a:xfrm>
            <a:off x="5715008" y="642918"/>
            <a:ext cx="1321603" cy="8572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  <a:endCxn id="5" idx="0"/>
          </p:cNvCxnSpPr>
          <p:nvPr/>
        </p:nvCxnSpPr>
        <p:spPr>
          <a:xfrm rot="5400000">
            <a:off x="3786182" y="1607331"/>
            <a:ext cx="1643074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5786" y="3857628"/>
            <a:ext cx="7572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Другие виды обеспечения необходимы, но </a:t>
            </a:r>
            <a:r>
              <a:rPr lang="ru-RU" sz="2000" b="1" dirty="0"/>
              <a:t>не</a:t>
            </a:r>
            <a:r>
              <a:rPr lang="ru-RU" sz="2000" dirty="0"/>
              <a:t> входят в состав ИТ: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dirty="0"/>
              <a:t>персонал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dirty="0"/>
              <a:t>финансовое обеспечение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dirty="0"/>
              <a:t>материальное обеспечение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dirty="0"/>
              <a:t>правовое обеспечение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dirty="0"/>
              <a:t>математическое обеспечение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dirty="0"/>
              <a:t>и др.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Аппаратное обеспечение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2910" y="1857364"/>
            <a:ext cx="79296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dirty="0"/>
              <a:t>Компьютеры</a:t>
            </a:r>
            <a:r>
              <a:rPr lang="en-US" sz="2000" dirty="0"/>
              <a:t> </a:t>
            </a:r>
            <a:r>
              <a:rPr lang="ru-RU" sz="2000" dirty="0"/>
              <a:t>всех видов</a:t>
            </a:r>
          </a:p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dirty="0"/>
              <a:t>Сетевое оборудование</a:t>
            </a:r>
            <a:r>
              <a:rPr lang="en-US" sz="2000" dirty="0"/>
              <a:t> </a:t>
            </a:r>
            <a:r>
              <a:rPr lang="ru-RU" sz="2000" dirty="0"/>
              <a:t>и устройства связи</a:t>
            </a:r>
          </a:p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dirty="0"/>
              <a:t>Офисная и оргтехника</a:t>
            </a:r>
          </a:p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dirty="0"/>
              <a:t>Источники питания</a:t>
            </a:r>
          </a:p>
          <a:p>
            <a:pPr marL="182563" indent="-182563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000" dirty="0"/>
              <a:t>Вспомогательное и диагностическое оборудование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910" y="1071546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Техническое обеспечение, «железо», </a:t>
            </a:r>
            <a:r>
              <a:rPr lang="en-US" sz="2000" b="1" dirty="0"/>
              <a:t>hardware</a:t>
            </a:r>
            <a:endParaRPr lang="ru-RU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Носитель информации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4915927"/>
            <a:ext cx="7929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Атрибуты передачи информации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785794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Носитель информации </a:t>
            </a:r>
            <a:r>
              <a:rPr lang="en-US" sz="2000" dirty="0"/>
              <a:t>– </a:t>
            </a:r>
            <a:r>
              <a:rPr lang="en-US" sz="2000" dirty="0" err="1"/>
              <a:t>это</a:t>
            </a:r>
            <a:r>
              <a:rPr lang="en-US" sz="2000" dirty="0"/>
              <a:t> </a:t>
            </a:r>
            <a:r>
              <a:rPr lang="en-US" sz="2000" dirty="0" err="1"/>
              <a:t>среда</a:t>
            </a:r>
            <a:r>
              <a:rPr lang="en-US" sz="2000" dirty="0"/>
              <a:t> </a:t>
            </a:r>
            <a:r>
              <a:rPr lang="en-US" sz="2000" dirty="0" err="1"/>
              <a:t>для</a:t>
            </a:r>
            <a:r>
              <a:rPr lang="en-US" sz="2000" dirty="0"/>
              <a:t> </a:t>
            </a:r>
            <a:r>
              <a:rPr lang="en-US" sz="2000" dirty="0" err="1"/>
              <a:t>записи</a:t>
            </a:r>
            <a:r>
              <a:rPr lang="en-US" sz="2000" dirty="0"/>
              <a:t>, </a:t>
            </a:r>
            <a:r>
              <a:rPr lang="en-US" sz="2000" dirty="0" err="1"/>
              <a:t>хранения</a:t>
            </a:r>
            <a:r>
              <a:rPr lang="en-US" sz="2000" dirty="0"/>
              <a:t> и </a:t>
            </a:r>
            <a:r>
              <a:rPr lang="en-US" sz="2000" dirty="0" err="1"/>
              <a:t>передачи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ru-RU" sz="2000" dirty="0"/>
              <a:t>. Информация не существует без материального носителя.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556081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Носителем</a:t>
            </a:r>
            <a:r>
              <a:rPr lang="en-US" sz="2000" dirty="0"/>
              <a:t> </a:t>
            </a:r>
            <a:r>
              <a:rPr lang="en-US" sz="2000" dirty="0" err="1"/>
              <a:t>может</a:t>
            </a:r>
            <a:r>
              <a:rPr lang="en-US" sz="2000" dirty="0"/>
              <a:t> </a:t>
            </a:r>
            <a:r>
              <a:rPr lang="en-US" sz="2000" dirty="0" err="1"/>
              <a:t>быть</a:t>
            </a:r>
            <a:r>
              <a:rPr lang="en-US" sz="2000" dirty="0"/>
              <a:t> </a:t>
            </a:r>
            <a:r>
              <a:rPr lang="en-US" sz="2000" dirty="0" err="1"/>
              <a:t>почти</a:t>
            </a:r>
            <a:r>
              <a:rPr lang="en-US" sz="2000" dirty="0"/>
              <a:t> </a:t>
            </a:r>
            <a:r>
              <a:rPr lang="en-US" sz="2000" dirty="0" err="1"/>
              <a:t>любой</a:t>
            </a:r>
            <a:r>
              <a:rPr lang="en-US" sz="2000" dirty="0"/>
              <a:t> </a:t>
            </a:r>
            <a:r>
              <a:rPr lang="en-US" sz="2000" dirty="0" err="1"/>
              <a:t>предмет</a:t>
            </a:r>
            <a:r>
              <a:rPr lang="ru-RU" sz="2000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электромагнитные</a:t>
            </a:r>
            <a:r>
              <a:rPr lang="en-US" sz="2000" dirty="0"/>
              <a:t> </a:t>
            </a:r>
            <a:r>
              <a:rPr lang="en-US" sz="2000" dirty="0" err="1"/>
              <a:t>волны</a:t>
            </a:r>
            <a:r>
              <a:rPr lang="en-US" sz="2000" dirty="0"/>
              <a:t> и </a:t>
            </a:r>
            <a:r>
              <a:rPr lang="en-US" sz="2000" dirty="0" err="1"/>
              <a:t>поля</a:t>
            </a:r>
            <a:r>
              <a:rPr lang="en-US" sz="2000" dirty="0"/>
              <a:t>, </a:t>
            </a:r>
            <a:r>
              <a:rPr lang="en-US" sz="2000" dirty="0" err="1"/>
              <a:t>вещество</a:t>
            </a:r>
            <a:r>
              <a:rPr lang="en-US" sz="2000" dirty="0"/>
              <a:t> в </a:t>
            </a:r>
            <a:r>
              <a:rPr lang="en-US" sz="2000" dirty="0" err="1"/>
              <a:t>различных</a:t>
            </a:r>
            <a:r>
              <a:rPr lang="en-US" sz="2000" dirty="0"/>
              <a:t> </a:t>
            </a:r>
            <a:r>
              <a:rPr lang="en-US" sz="2000" dirty="0" err="1"/>
              <a:t>состояниях</a:t>
            </a:r>
            <a:r>
              <a:rPr lang="en-US" sz="2000" dirty="0"/>
              <a:t> и </a:t>
            </a:r>
            <a:r>
              <a:rPr lang="en-US" sz="2000" dirty="0" err="1"/>
              <a:t>др</a:t>
            </a:r>
            <a:r>
              <a:rPr lang="en-US" sz="2000" dirty="0"/>
              <a:t>.</a:t>
            </a:r>
            <a:r>
              <a:rPr lang="ru-RU" sz="2000" dirty="0"/>
              <a:t> </a:t>
            </a:r>
            <a:r>
              <a:rPr lang="en-US" sz="2000" dirty="0" err="1"/>
              <a:t>Формой</a:t>
            </a:r>
            <a:r>
              <a:rPr lang="en-US" sz="2000" dirty="0"/>
              <a:t> </a:t>
            </a:r>
            <a:r>
              <a:rPr lang="en-US" sz="2000" dirty="0" err="1"/>
              <a:t>передачи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en-US" sz="2000" dirty="0"/>
              <a:t> </a:t>
            </a:r>
            <a:r>
              <a:rPr lang="en-US" sz="2000" dirty="0" err="1"/>
              <a:t>через</a:t>
            </a:r>
            <a:r>
              <a:rPr lang="en-US" sz="2000" dirty="0"/>
              <a:t> </a:t>
            </a:r>
            <a:r>
              <a:rPr lang="en-US" sz="2000" dirty="0" err="1"/>
              <a:t>носитель</a:t>
            </a:r>
            <a:r>
              <a:rPr lang="en-US" sz="2000" dirty="0"/>
              <a:t> </a:t>
            </a:r>
            <a:r>
              <a:rPr lang="en-US" sz="2000" dirty="0" err="1"/>
              <a:t>являются</a:t>
            </a:r>
            <a:r>
              <a:rPr lang="en-US" sz="2000" dirty="0"/>
              <a:t> </a:t>
            </a:r>
            <a:r>
              <a:rPr lang="en-US" sz="2000" b="1" dirty="0" err="1"/>
              <a:t>знак</a:t>
            </a:r>
            <a:r>
              <a:rPr lang="en-US" sz="2000" dirty="0"/>
              <a:t> и </a:t>
            </a:r>
            <a:r>
              <a:rPr lang="en-US" sz="2000" b="1" dirty="0" err="1"/>
              <a:t>сигнал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500702"/>
            <a:ext cx="1857388" cy="9286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Источник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43702" y="5500702"/>
            <a:ext cx="1857388" cy="9286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Получатель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500298" y="5715016"/>
            <a:ext cx="4143404" cy="500066"/>
          </a:xfrm>
          <a:prstGeom prst="rightArrow">
            <a:avLst>
              <a:gd name="adj1" fmla="val 73167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канал</a:t>
            </a:r>
            <a:r>
              <a:rPr lang="en-US" sz="2000" dirty="0"/>
              <a:t> </a:t>
            </a:r>
            <a:r>
              <a:rPr lang="en-US" sz="2000" dirty="0" err="1"/>
              <a:t>передачи</a:t>
            </a:r>
            <a:r>
              <a:rPr lang="en-US" sz="2000" dirty="0"/>
              <a:t> </a:t>
            </a:r>
            <a:r>
              <a:rPr lang="en-US" sz="2000" dirty="0" err="1"/>
              <a:t>данных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2698948"/>
            <a:ext cx="800105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Виды сигналов:</a:t>
            </a:r>
          </a:p>
          <a:p>
            <a:pPr marL="174625" lvl="0" indent="-174625" algn="just"/>
            <a:r>
              <a:rPr lang="ru-RU" sz="2000" b="1" dirty="0"/>
              <a:t>аналоговый</a:t>
            </a:r>
            <a:r>
              <a:rPr lang="ru-RU" sz="2000" dirty="0"/>
              <a:t> – непрерывно изменяющийся во времени, неограниченный набор значений (состояний);</a:t>
            </a:r>
          </a:p>
          <a:p>
            <a:pPr marL="174625" lvl="0" indent="-174625" algn="just"/>
            <a:r>
              <a:rPr lang="ru-RU" sz="2000" b="1" dirty="0"/>
              <a:t>дискретный</a:t>
            </a:r>
            <a:r>
              <a:rPr lang="ru-RU" sz="2000" dirty="0"/>
              <a:t> (</a:t>
            </a:r>
            <a:r>
              <a:rPr lang="ru-RU" sz="2000" b="1" dirty="0"/>
              <a:t>цифровой</a:t>
            </a:r>
            <a:r>
              <a:rPr lang="ru-RU" sz="2000" dirty="0"/>
              <a:t>) – представленный в виде последовательного набора отдельных значений (возможно, бесконечного)</a:t>
            </a:r>
          </a:p>
          <a:p>
            <a:pPr algn="just">
              <a:spcBef>
                <a:spcPts val="600"/>
              </a:spcBef>
            </a:pPr>
            <a:r>
              <a:rPr lang="ru-RU" sz="2000" i="1" dirty="0"/>
              <a:t>Дискретизация</a:t>
            </a:r>
            <a:r>
              <a:rPr lang="ru-RU" sz="2000" dirty="0"/>
              <a:t> – преобразование аналогового сигнала в цифровой.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вычислительной техники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720" y="728473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/>
              <a:t>Докомпьютерные</a:t>
            </a:r>
            <a:r>
              <a:rPr lang="ru-RU" b="1" dirty="0"/>
              <a:t> технологии</a:t>
            </a:r>
            <a:r>
              <a:rPr lang="ru-RU" dirty="0"/>
              <a:t>: 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dirty="0"/>
              <a:t>счеты, логарифмическая линейка,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dirty="0"/>
              <a:t>механические вычислительные и программируемые устройства (станки, арифмометры, шифровальные машины, музыкальные проигрыватели),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20" y="1928802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/>
            <a:r>
              <a:rPr lang="ru-RU" b="1" dirty="0"/>
              <a:t>1-е поколение (1940-1950-е) – ламповые компьютеры</a:t>
            </a:r>
            <a:r>
              <a:rPr lang="ru-RU" dirty="0"/>
              <a:t>: очень большие (целое здание), дорогие (могут купить государства и крупные корпорации), ненадежные (лампы перегорают каждые несколько часов), медленные (тысячи операций в сек.), хранение на перфокартах и перфолентах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20" y="3143248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/>
            <a:r>
              <a:rPr lang="ru-RU" b="1" dirty="0"/>
              <a:t>2-е поколение (1950-е - начало 1960-х) – транзисторы: </a:t>
            </a:r>
            <a:r>
              <a:rPr lang="ru-RU" dirty="0"/>
              <a:t>большие (комната), дорогие (государства, корпорации, университеты), надежные, (сотни тыс. операций в сек.), хранение на магнитных лентах, дисках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4143380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/>
            <a:r>
              <a:rPr lang="ru-RU" b="1" dirty="0"/>
              <a:t>3-е поколение (втор.пол.1960-х - 1970-е) – интегральные схемы: </a:t>
            </a:r>
            <a:r>
              <a:rPr lang="ru-RU" dirty="0"/>
              <a:t>резкое удешевление и уменьшение размеров (шкаф), начало массового производства, миллионы операций в сек., появление дисплеев, печатающих устройств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5166382"/>
            <a:ext cx="8572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/>
            <a:r>
              <a:rPr lang="ru-RU" b="1" dirty="0"/>
              <a:t>4-е поколение (конец 1970-х - современность) – микропроцессоры: </a:t>
            </a:r>
            <a:r>
              <a:rPr lang="ru-RU" dirty="0"/>
              <a:t>микрокомпьютеры, дешевизна (доступны мелким фирмам и населению), быстрота (десятки миллионов - миллиарды операций в сек.), внедрение компьютеров в различные устройства</a:t>
            </a:r>
          </a:p>
          <a:p>
            <a:pPr algn="just"/>
            <a:r>
              <a:rPr lang="ru-RU" b="1" dirty="0"/>
              <a:t>1980-е – </a:t>
            </a:r>
            <a:r>
              <a:rPr lang="ru-RU" dirty="0"/>
              <a:t>распространение</a:t>
            </a:r>
            <a:r>
              <a:rPr lang="ru-RU" b="1" dirty="0"/>
              <a:t> ПК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Архитектура фон Неймана</a:t>
            </a:r>
          </a:p>
        </p:txBody>
      </p:sp>
      <p:pic>
        <p:nvPicPr>
          <p:cNvPr id="82946" name="Picture 2" descr="https://upload.wikimedia.org/wikipedia/commons/3/3c/%D0%90%D1%80%D1%85%D0%B8%D1%82%D0%B5%D0%BA%D1%82%D1%83%D1%80%D0%B0_%D1%84%D0%BE%D0%BD_%D0%9D%D0%B5%D0%B9%D0%BC%D0%B0%D0%BD%D0%B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000108"/>
            <a:ext cx="4985242" cy="35719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4726742"/>
            <a:ext cx="7929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Принципы</a:t>
            </a:r>
            <a:r>
              <a:rPr lang="ru-RU" sz="20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Программное управление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Однородность памяти – программы и данные хранятся вместе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Память состоит из ячеек (байт) с адресами (номер ячейки)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Двоичное кодирование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786" y="4214818"/>
            <a:ext cx="2995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1947</a:t>
            </a:r>
            <a:r>
              <a:rPr lang="ru-RU" sz="2000" dirty="0"/>
              <a:t>г. – настоящее время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компьютеров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472" y="1136473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indent="-4763"/>
            <a:r>
              <a:rPr lang="ru-RU" sz="2000" dirty="0"/>
              <a:t>персональный компьютер</a:t>
            </a:r>
          </a:p>
        </p:txBody>
      </p:sp>
      <p:pic>
        <p:nvPicPr>
          <p:cNvPr id="31756" name="Picture 12" descr="http://upload.wikimedia.org/wikipedia/commons/thumb/5/54/Floridaserversfront1.jpg/220px-Floridaserversfron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707977"/>
            <a:ext cx="2571768" cy="1998967"/>
          </a:xfrm>
          <a:prstGeom prst="rect">
            <a:avLst/>
          </a:prstGeom>
          <a:noFill/>
        </p:spPr>
      </p:pic>
      <p:pic>
        <p:nvPicPr>
          <p:cNvPr id="31760" name="Picture 16" descr="http://fe-planet.ru/img/tp_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429132"/>
            <a:ext cx="3581138" cy="1975594"/>
          </a:xfrm>
          <a:prstGeom prst="rect">
            <a:avLst/>
          </a:prstGeom>
          <a:noFill/>
        </p:spPr>
      </p:pic>
      <p:pic>
        <p:nvPicPr>
          <p:cNvPr id="75778" name="Picture 2" descr="http://opel-zelenograd.ru/images/1145.jpg"/>
          <p:cNvPicPr>
            <a:picLocks noChangeAspect="1" noChangeArrowheads="1"/>
          </p:cNvPicPr>
          <p:nvPr/>
        </p:nvPicPr>
        <p:blipFill>
          <a:blip r:embed="rId4" cstate="print"/>
          <a:srcRect b="5541"/>
          <a:stretch>
            <a:fillRect/>
          </a:stretch>
        </p:blipFill>
        <p:spPr bwMode="auto">
          <a:xfrm>
            <a:off x="500034" y="1493663"/>
            <a:ext cx="3286148" cy="2435403"/>
          </a:xfrm>
          <a:prstGeom prst="rect">
            <a:avLst/>
          </a:prstGeom>
          <a:noFill/>
        </p:spPr>
      </p:pic>
      <p:pic>
        <p:nvPicPr>
          <p:cNvPr id="75780" name="Picture 4" descr="http://globalpos.ru/upload/medialibrary/26e/pos_torgovlya_01.jpg"/>
          <p:cNvPicPr>
            <a:picLocks noChangeAspect="1" noChangeArrowheads="1"/>
          </p:cNvPicPr>
          <p:nvPr/>
        </p:nvPicPr>
        <p:blipFill>
          <a:blip r:embed="rId5" cstate="print"/>
          <a:srcRect l="9231" r="9231"/>
          <a:stretch>
            <a:fillRect/>
          </a:stretch>
        </p:blipFill>
        <p:spPr bwMode="auto">
          <a:xfrm>
            <a:off x="6929454" y="1707977"/>
            <a:ext cx="1714512" cy="1909956"/>
          </a:xfrm>
          <a:prstGeom prst="rect">
            <a:avLst/>
          </a:prstGeom>
          <a:noFill/>
        </p:spPr>
      </p:pic>
      <p:pic>
        <p:nvPicPr>
          <p:cNvPr id="75782" name="Picture 6" descr="http://st03.kakprosto.ru/tumb/680/images/article/2011/12/21/1_52550b5dd314752550b5dd3185.jpg"/>
          <p:cNvPicPr>
            <a:picLocks noChangeAspect="1" noChangeArrowheads="1"/>
          </p:cNvPicPr>
          <p:nvPr/>
        </p:nvPicPr>
        <p:blipFill>
          <a:blip r:embed="rId6" cstate="print"/>
          <a:srcRect l="8305" t="9091" r="8649" b="10694"/>
          <a:stretch>
            <a:fillRect/>
          </a:stretch>
        </p:blipFill>
        <p:spPr bwMode="auto">
          <a:xfrm>
            <a:off x="5715008" y="4643446"/>
            <a:ext cx="2643206" cy="198240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000496" y="1136473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сервер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7224" y="4000504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суперкомпьютер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16" y="1136473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терминал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86380" y="4000504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микроконтроллер</a:t>
            </a:r>
          </a:p>
        </p:txBody>
      </p:sp>
      <p:pic>
        <p:nvPicPr>
          <p:cNvPr id="75784" name="Picture 8" descr="http://parts.srvdsk.ru/pim/2802243.jpg"/>
          <p:cNvPicPr>
            <a:picLocks noChangeAspect="1" noChangeArrowheads="1"/>
          </p:cNvPicPr>
          <p:nvPr/>
        </p:nvPicPr>
        <p:blipFill>
          <a:blip r:embed="rId7" cstate="print"/>
          <a:srcRect l="15625" t="22570" r="14930" b="21874"/>
          <a:stretch>
            <a:fillRect/>
          </a:stretch>
        </p:blipFill>
        <p:spPr bwMode="auto">
          <a:xfrm>
            <a:off x="4929190" y="4429132"/>
            <a:ext cx="1071570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компьютеров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2910" y="1136473"/>
            <a:ext cx="79296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indent="-4763" algn="just">
              <a:spcBef>
                <a:spcPts val="600"/>
              </a:spcBef>
            </a:pPr>
            <a:r>
              <a:rPr lang="ru-RU" sz="2000" b="1" dirty="0"/>
              <a:t>Персональный компьютер </a:t>
            </a:r>
            <a:r>
              <a:rPr lang="ru-RU" sz="2000" dirty="0"/>
              <a:t>– предназначен для использования отдельным человеком, для решения его персональных задач.</a:t>
            </a:r>
          </a:p>
          <a:p>
            <a:pPr marL="4763" indent="-4763" algn="just">
              <a:spcBef>
                <a:spcPts val="600"/>
              </a:spcBef>
            </a:pPr>
            <a:r>
              <a:rPr lang="ru-RU" sz="2000" b="1" dirty="0"/>
              <a:t>Сервер</a:t>
            </a:r>
            <a:r>
              <a:rPr lang="ru-RU" sz="2000" dirty="0"/>
              <a:t> – предоставляет свои ресурсы (память, процессор) другим компьютерам (и людям). Обязательно подключен к сети, зачастую управляет ей. Высокопроизводительный, способен обрабатывать множество запросов одновременно. Может не иметь собственного экрана, клавиатуры. </a:t>
            </a:r>
          </a:p>
          <a:p>
            <a:pPr marL="4763" indent="-4763" algn="just">
              <a:spcBef>
                <a:spcPts val="600"/>
              </a:spcBef>
            </a:pPr>
            <a:r>
              <a:rPr lang="ru-RU" sz="2000" b="1" dirty="0"/>
              <a:t>Терминал</a:t>
            </a:r>
            <a:r>
              <a:rPr lang="ru-RU" sz="2000" dirty="0"/>
              <a:t> – предназначен только для доступа к серверу, не может работать как самостоятельное устройство.</a:t>
            </a:r>
          </a:p>
          <a:p>
            <a:pPr marL="4763" indent="-4763" algn="just">
              <a:spcBef>
                <a:spcPts val="600"/>
              </a:spcBef>
            </a:pPr>
            <a:r>
              <a:rPr lang="ru-RU" sz="2000" b="1" dirty="0"/>
              <a:t>Суперкомпьютер</a:t>
            </a:r>
            <a:r>
              <a:rPr lang="ru-RU" sz="2000" dirty="0"/>
              <a:t> – сверхпроизводительный компьютер для сложных вычислений и обработки больших массивов данных.</a:t>
            </a:r>
          </a:p>
          <a:p>
            <a:pPr marL="4763" indent="-4763" algn="just">
              <a:spcBef>
                <a:spcPts val="600"/>
              </a:spcBef>
            </a:pPr>
            <a:r>
              <a:rPr lang="ru-RU" sz="2000" b="1" dirty="0"/>
              <a:t>Микроконтроллер</a:t>
            </a:r>
            <a:r>
              <a:rPr lang="ru-RU" sz="2000" dirty="0"/>
              <a:t> – компьютер, встроенный в электронное устройство и предназначенное для управления им (бортовой компьютер, программируемые станки, бытовая техника, роботы и др.)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Персональный компьютер (ПК)</a:t>
            </a:r>
          </a:p>
        </p:txBody>
      </p:sp>
      <p:pic>
        <p:nvPicPr>
          <p:cNvPr id="3" name="Picture 2" descr="http://upload.wikimedia.org/wikipedia/commons/e/ea/Soviet_computer_DVK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714884"/>
            <a:ext cx="1571636" cy="1650219"/>
          </a:xfrm>
          <a:prstGeom prst="rect">
            <a:avLst/>
          </a:prstGeom>
          <a:noFill/>
        </p:spPr>
      </p:pic>
      <p:pic>
        <p:nvPicPr>
          <p:cNvPr id="4" name="Picture 4" descr="http://gallery.sevstar.net/bPIC/201303/201303415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714884"/>
            <a:ext cx="1758911" cy="1714512"/>
          </a:xfrm>
          <a:prstGeom prst="rect">
            <a:avLst/>
          </a:prstGeom>
          <a:noFill/>
        </p:spPr>
      </p:pic>
      <p:pic>
        <p:nvPicPr>
          <p:cNvPr id="5" name="Picture 6" descr="http://www.bankfirm.ru/img/sg/94/9429_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786322"/>
            <a:ext cx="2071702" cy="1553777"/>
          </a:xfrm>
          <a:prstGeom prst="rect">
            <a:avLst/>
          </a:prstGeom>
          <a:noFill/>
        </p:spPr>
      </p:pic>
      <p:pic>
        <p:nvPicPr>
          <p:cNvPr id="6" name="Picture 8" descr="http://www.netbooknews.com/wp-content/2010/11/viewsonic-gtabl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5000636"/>
            <a:ext cx="1398992" cy="1126189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2071670" y="5357826"/>
            <a:ext cx="500066" cy="500066"/>
          </a:xfrm>
          <a:prstGeom prst="rightArrow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500562" y="5357826"/>
            <a:ext cx="500066" cy="500066"/>
          </a:xfrm>
          <a:prstGeom prst="rightArrow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786578" y="5357826"/>
            <a:ext cx="500066" cy="500066"/>
          </a:xfrm>
          <a:prstGeom prst="rightArrow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42910" y="1000108"/>
            <a:ext cx="4286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настольный компьютер (</a:t>
            </a:r>
            <a:r>
              <a:rPr lang="ru-RU" sz="2000" dirty="0" err="1"/>
              <a:t>десктоп</a:t>
            </a:r>
            <a:r>
              <a:rPr lang="ru-RU" sz="2000" dirty="0"/>
              <a:t>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моноблок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ноутбук (лэптоп), </a:t>
            </a:r>
            <a:r>
              <a:rPr lang="ru-RU" sz="2000" dirty="0" err="1"/>
              <a:t>ультрабук</a:t>
            </a:r>
            <a:r>
              <a:rPr lang="ru-RU" sz="2000" dirty="0"/>
              <a:t>, </a:t>
            </a:r>
            <a:r>
              <a:rPr lang="ru-RU" sz="2000" dirty="0" err="1"/>
              <a:t>нетбук</a:t>
            </a:r>
            <a:endParaRPr lang="ru-RU" sz="2000" dirty="0"/>
          </a:p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планшет, смартфон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игровая приставка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электронная книга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электронный переводчик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навигатор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ru-RU" sz="2000" dirty="0"/>
              <a:t> и др.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7752" y="1000108"/>
            <a:ext cx="4143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itchFamily="2" charset="2"/>
              <a:buChar char="ü"/>
            </a:pPr>
            <a:r>
              <a:rPr lang="ru-RU" sz="2000" dirty="0"/>
              <a:t>стационарные и мобильные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ru-RU" sz="2000" dirty="0"/>
              <a:t>офисные, промышленные, рабочие, образовательные, домашние, </a:t>
            </a:r>
            <a:r>
              <a:rPr lang="ru-RU" sz="2000" dirty="0" err="1"/>
              <a:t>мультимедийные</a:t>
            </a:r>
            <a:r>
              <a:rPr lang="ru-RU" sz="2000" dirty="0"/>
              <a:t>, игровые и др.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572000" y="1285860"/>
            <a:ext cx="4143404" cy="5357850"/>
          </a:xfrm>
          <a:prstGeom prst="roundRect">
            <a:avLst>
              <a:gd name="adj" fmla="val 3760"/>
            </a:avLst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Конфигурация персонального компьютера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6380" y="4286256"/>
            <a:ext cx="2428892" cy="1857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b" anchorCtr="0">
            <a:noAutofit/>
          </a:bodyPr>
          <a:lstStyle/>
          <a:p>
            <a:pPr algn="ctr"/>
            <a:r>
              <a:rPr lang="ru-RU" b="1" dirty="0"/>
              <a:t>Системный блок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0760" y="1357298"/>
            <a:ext cx="1785950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Монитор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2571744"/>
            <a:ext cx="1143008" cy="642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Колонки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4612" y="1285860"/>
            <a:ext cx="1285884" cy="785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Принтер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348" y="1571612"/>
            <a:ext cx="1285884" cy="714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Сканер</a:t>
            </a:r>
          </a:p>
        </p:txBody>
      </p:sp>
      <p:cxnSp>
        <p:nvCxnSpPr>
          <p:cNvPr id="14" name="Скругленная соединительная линия 13"/>
          <p:cNvCxnSpPr>
            <a:stCxn id="6" idx="1"/>
            <a:endCxn id="3" idx="1"/>
          </p:cNvCxnSpPr>
          <p:nvPr/>
        </p:nvCxnSpPr>
        <p:spPr>
          <a:xfrm rot="10800000" flipV="1">
            <a:off x="5286380" y="3429000"/>
            <a:ext cx="142876" cy="1785950"/>
          </a:xfrm>
          <a:prstGeom prst="curvedConnector3">
            <a:avLst>
              <a:gd name="adj1" fmla="val 259999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кругленная соединительная линия 15"/>
          <p:cNvCxnSpPr>
            <a:stCxn id="7" idx="1"/>
            <a:endCxn id="3" idx="1"/>
          </p:cNvCxnSpPr>
          <p:nvPr/>
        </p:nvCxnSpPr>
        <p:spPr>
          <a:xfrm rot="10800000" flipV="1">
            <a:off x="5286380" y="3964784"/>
            <a:ext cx="2357454" cy="1250165"/>
          </a:xfrm>
          <a:prstGeom prst="curvedConnector3">
            <a:avLst>
              <a:gd name="adj1" fmla="val 109697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43834" y="3714752"/>
            <a:ext cx="928694" cy="5000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Мышь</a:t>
            </a:r>
          </a:p>
        </p:txBody>
      </p:sp>
      <p:cxnSp>
        <p:nvCxnSpPr>
          <p:cNvPr id="31" name="Shape 30"/>
          <p:cNvCxnSpPr>
            <a:stCxn id="4" idx="1"/>
            <a:endCxn id="3" idx="1"/>
          </p:cNvCxnSpPr>
          <p:nvPr/>
        </p:nvCxnSpPr>
        <p:spPr>
          <a:xfrm rot="10800000" flipV="1">
            <a:off x="5286380" y="1964520"/>
            <a:ext cx="714380" cy="3250429"/>
          </a:xfrm>
          <a:prstGeom prst="curvedConnector3">
            <a:avLst>
              <a:gd name="adj1" fmla="val 132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29256" y="3071810"/>
            <a:ext cx="1928826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Клавиатура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572264" y="2571744"/>
            <a:ext cx="642942" cy="14287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286512" y="2714620"/>
            <a:ext cx="1143008" cy="14287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072198" y="1428736"/>
            <a:ext cx="1643074" cy="107157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http://www.ls-comp.ru/images/catalog/normal/128249_1_234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357694"/>
            <a:ext cx="1143008" cy="1467494"/>
          </a:xfrm>
          <a:prstGeom prst="rect">
            <a:avLst/>
          </a:prstGeom>
          <a:noFill/>
        </p:spPr>
      </p:pic>
      <p:sp>
        <p:nvSpPr>
          <p:cNvPr id="69" name="TextBox 68"/>
          <p:cNvSpPr txBox="1"/>
          <p:nvPr/>
        </p:nvSpPr>
        <p:spPr>
          <a:xfrm>
            <a:off x="4929190" y="621508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Основные устройства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71472" y="621508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Периферийные устройства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28596" y="3857628"/>
            <a:ext cx="1357322" cy="642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Микрофон</a:t>
            </a:r>
          </a:p>
        </p:txBody>
      </p:sp>
      <p:cxnSp>
        <p:nvCxnSpPr>
          <p:cNvPr id="81" name="Скругленная соединительная линия 80"/>
          <p:cNvCxnSpPr>
            <a:stCxn id="71" idx="3"/>
            <a:endCxn id="3" idx="1"/>
          </p:cNvCxnSpPr>
          <p:nvPr/>
        </p:nvCxnSpPr>
        <p:spPr>
          <a:xfrm>
            <a:off x="3000364" y="4857760"/>
            <a:ext cx="2286016" cy="35719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кругленная соединительная линия 83"/>
          <p:cNvCxnSpPr>
            <a:stCxn id="10" idx="3"/>
            <a:endCxn id="3" idx="1"/>
          </p:cNvCxnSpPr>
          <p:nvPr/>
        </p:nvCxnSpPr>
        <p:spPr>
          <a:xfrm>
            <a:off x="4000496" y="1678769"/>
            <a:ext cx="1285884" cy="353618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кругленная соединительная линия 85"/>
          <p:cNvCxnSpPr>
            <a:stCxn id="11" idx="3"/>
            <a:endCxn id="3" idx="1"/>
          </p:cNvCxnSpPr>
          <p:nvPr/>
        </p:nvCxnSpPr>
        <p:spPr>
          <a:xfrm>
            <a:off x="2000232" y="1928802"/>
            <a:ext cx="3286148" cy="328614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28794" y="4500570"/>
            <a:ext cx="1071570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Web-</a:t>
            </a:r>
            <a:r>
              <a:rPr lang="ru-RU" dirty="0"/>
              <a:t>камера</a:t>
            </a:r>
          </a:p>
        </p:txBody>
      </p:sp>
      <p:cxnSp>
        <p:nvCxnSpPr>
          <p:cNvPr id="88" name="Скругленная соединительная линия 87"/>
          <p:cNvCxnSpPr>
            <a:stCxn id="5" idx="3"/>
            <a:endCxn id="3" idx="1"/>
          </p:cNvCxnSpPr>
          <p:nvPr/>
        </p:nvCxnSpPr>
        <p:spPr>
          <a:xfrm>
            <a:off x="2428860" y="2893215"/>
            <a:ext cx="2857520" cy="232173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Скругленная соединительная линия 89"/>
          <p:cNvCxnSpPr>
            <a:stCxn id="79" idx="3"/>
            <a:endCxn id="3" idx="1"/>
          </p:cNvCxnSpPr>
          <p:nvPr/>
        </p:nvCxnSpPr>
        <p:spPr>
          <a:xfrm>
            <a:off x="1785918" y="4179099"/>
            <a:ext cx="3500462" cy="103585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2071670" y="3429000"/>
            <a:ext cx="121444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Наушники</a:t>
            </a:r>
          </a:p>
        </p:txBody>
      </p:sp>
      <p:cxnSp>
        <p:nvCxnSpPr>
          <p:cNvPr id="107" name="Скругленная соединительная линия 106"/>
          <p:cNvCxnSpPr>
            <a:stCxn id="105" idx="3"/>
            <a:endCxn id="3" idx="1"/>
          </p:cNvCxnSpPr>
          <p:nvPr/>
        </p:nvCxnSpPr>
        <p:spPr>
          <a:xfrm>
            <a:off x="3286116" y="3714752"/>
            <a:ext cx="2000264" cy="150019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1785918" y="5715016"/>
            <a:ext cx="1071570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800" dirty="0"/>
              <a:t>...</a:t>
            </a:r>
          </a:p>
        </p:txBody>
      </p:sp>
      <p:sp>
        <p:nvSpPr>
          <p:cNvPr id="145" name="Cloud"/>
          <p:cNvSpPr>
            <a:spLocks noChangeAspect="1" noEditPoints="1" noChangeArrowheads="1"/>
          </p:cNvSpPr>
          <p:nvPr/>
        </p:nvSpPr>
        <p:spPr bwMode="auto">
          <a:xfrm>
            <a:off x="142844" y="5000636"/>
            <a:ext cx="1492425" cy="100013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285688" y="5286388"/>
            <a:ext cx="1143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Сеть</a:t>
            </a:r>
          </a:p>
        </p:txBody>
      </p:sp>
      <p:cxnSp>
        <p:nvCxnSpPr>
          <p:cNvPr id="152" name="Скругленная соединительная линия 151"/>
          <p:cNvCxnSpPr>
            <a:stCxn id="36" idx="3"/>
            <a:endCxn id="3" idx="1"/>
          </p:cNvCxnSpPr>
          <p:nvPr/>
        </p:nvCxnSpPr>
        <p:spPr>
          <a:xfrm flipV="1">
            <a:off x="3857620" y="5214950"/>
            <a:ext cx="1428760" cy="57150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86050" y="5500702"/>
            <a:ext cx="107157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/>
              <a:t>Роутер</a:t>
            </a:r>
          </a:p>
        </p:txBody>
      </p:sp>
      <p:cxnSp>
        <p:nvCxnSpPr>
          <p:cNvPr id="42" name="Скругленная соединительная линия 41"/>
          <p:cNvCxnSpPr>
            <a:stCxn id="145" idx="2"/>
            <a:endCxn id="36" idx="1"/>
          </p:cNvCxnSpPr>
          <p:nvPr/>
        </p:nvCxnSpPr>
        <p:spPr>
          <a:xfrm>
            <a:off x="1634025" y="5500702"/>
            <a:ext cx="1152025" cy="2857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Основные и периферийные устройства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785794"/>
            <a:ext cx="7929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Периферийные устройства </a:t>
            </a:r>
            <a:r>
              <a:rPr lang="ru-RU" sz="2000" dirty="0"/>
              <a:t>необязательны для работы компьютера и могут быть отключены от него: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устройства ввода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устройства вывода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устройства хранения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785786" y="2428868"/>
          <a:ext cx="7858180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Системный блок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514" y="642918"/>
            <a:ext cx="197238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6408" y="642918"/>
            <a:ext cx="5061448" cy="436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85786" y="785794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Питание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3283" y="1428736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PS/2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6933" y="1785926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USB (2; 3)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00100" y="3000372"/>
            <a:ext cx="82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аудио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910" y="3714752"/>
            <a:ext cx="121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внешние платы и заглушки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071678"/>
            <a:ext cx="1857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встроенное видео </a:t>
            </a:r>
            <a:r>
              <a:rPr lang="en-US" sz="2000" dirty="0"/>
              <a:t>(VGA, DVI, HDMI)</a:t>
            </a:r>
            <a:endParaRPr lang="ru-RU" sz="20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00034" y="5120640"/>
          <a:ext cx="8429684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4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2563" indent="-182563"/>
                      <a:r>
                        <a:rPr lang="ru-RU" sz="1800" dirty="0"/>
                        <a:t>Системная плата</a:t>
                      </a:r>
                    </a:p>
                    <a:p>
                      <a:pPr marL="182563" indent="-182563"/>
                      <a:r>
                        <a:rPr lang="ru-RU" sz="1800" dirty="0"/>
                        <a:t>Центральный процессор</a:t>
                      </a:r>
                    </a:p>
                    <a:p>
                      <a:pPr marL="182563" indent="-182563"/>
                      <a:r>
                        <a:rPr lang="ru-RU" sz="1800" dirty="0"/>
                        <a:t>Внутренняя память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/>
                      <a:r>
                        <a:rPr lang="ru-RU" sz="1800" dirty="0"/>
                        <a:t>Видеоадаптер</a:t>
                      </a:r>
                    </a:p>
                    <a:p>
                      <a:pPr marL="182563" indent="-182563"/>
                      <a:r>
                        <a:rPr lang="ru-RU" sz="1800" dirty="0" err="1"/>
                        <a:t>Аудиокарта</a:t>
                      </a:r>
                      <a:endParaRPr lang="ru-RU" sz="1800" dirty="0"/>
                    </a:p>
                    <a:p>
                      <a:pPr marL="182563" indent="-182563"/>
                      <a:r>
                        <a:rPr lang="ru-RU" sz="1800" dirty="0"/>
                        <a:t>Сетевая карта</a:t>
                      </a:r>
                    </a:p>
                    <a:p>
                      <a:pPr marL="182563" indent="-182563"/>
                      <a:r>
                        <a:rPr lang="ru-RU" sz="1800" dirty="0"/>
                        <a:t>Жесткий диск</a:t>
                      </a:r>
                    </a:p>
                    <a:p>
                      <a:pPr marL="182563" indent="-182563"/>
                      <a:r>
                        <a:rPr lang="ru-RU" sz="1800" dirty="0"/>
                        <a:t>Оптический привод </a:t>
                      </a:r>
                      <a:r>
                        <a:rPr lang="en-US" sz="1800" dirty="0"/>
                        <a:t>(CD</a:t>
                      </a:r>
                      <a:r>
                        <a:rPr lang="ru-RU" sz="1800" dirty="0"/>
                        <a:t>/</a:t>
                      </a:r>
                      <a:r>
                        <a:rPr lang="en-US" sz="1800" dirty="0"/>
                        <a:t>DVD)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/>
                      <a:r>
                        <a:rPr lang="ru-RU" sz="1800" dirty="0"/>
                        <a:t>Блок питания</a:t>
                      </a:r>
                    </a:p>
                    <a:p>
                      <a:pPr marL="182563" indent="-182563"/>
                      <a:r>
                        <a:rPr lang="ru-RU" sz="1800" dirty="0"/>
                        <a:t>Шлейфы, кабели</a:t>
                      </a:r>
                    </a:p>
                    <a:p>
                      <a:pPr marL="182563" indent="-182563"/>
                      <a:r>
                        <a:rPr lang="ru-RU" sz="1800" dirty="0"/>
                        <a:t>Система охлаждения</a:t>
                      </a:r>
                    </a:p>
                    <a:p>
                      <a:pPr marL="182563" indent="-182563"/>
                      <a:r>
                        <a:rPr lang="ru-RU" sz="1800" dirty="0"/>
                        <a:t>Разъемы = слоты = интерфейсы</a:t>
                      </a:r>
                    </a:p>
                    <a:p>
                      <a:pPr marL="182563" indent="-182563"/>
                      <a:r>
                        <a:rPr lang="ru-RU" sz="1800" dirty="0"/>
                        <a:t>Корпус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642918"/>
            <a:ext cx="7182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err="1"/>
              <a:t>Universal</a:t>
            </a:r>
            <a:r>
              <a:rPr lang="ru-RU" sz="2000" i="1" dirty="0"/>
              <a:t> </a:t>
            </a:r>
            <a:r>
              <a:rPr lang="ru-RU" sz="2000" i="1" dirty="0" err="1"/>
              <a:t>Serial</a:t>
            </a:r>
            <a:r>
              <a:rPr lang="ru-RU" sz="2000" i="1" dirty="0"/>
              <a:t> </a:t>
            </a:r>
            <a:r>
              <a:rPr lang="ru-RU" sz="2000" i="1" dirty="0" err="1"/>
              <a:t>Bus</a:t>
            </a:r>
            <a:r>
              <a:rPr lang="ru-RU" sz="2000" dirty="0"/>
              <a:t> — «универсальная последовательная шина»</a:t>
            </a:r>
            <a:endParaRPr lang="en-US" sz="2000" dirty="0"/>
          </a:p>
          <a:p>
            <a:r>
              <a:rPr lang="ru-RU" sz="2000" dirty="0"/>
              <a:t>Обмен данными + питание</a:t>
            </a:r>
          </a:p>
        </p:txBody>
      </p:sp>
      <p:pic>
        <p:nvPicPr>
          <p:cNvPr id="1030" name="Picture 6" descr="https://upload.wikimedia.org/wikipedia/commons/thumb/2/22/Usb-svg.svg/220px-Usb-svg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71414"/>
            <a:ext cx="1071570" cy="1071570"/>
          </a:xfrm>
          <a:prstGeom prst="rect">
            <a:avLst/>
          </a:prstGeom>
          <a:noFill/>
        </p:spPr>
      </p:pic>
      <p:pic>
        <p:nvPicPr>
          <p:cNvPr id="1032" name="Picture 8" descr="Connector USB 3 IMGP6022 wp.jpg"/>
          <p:cNvPicPr>
            <a:picLocks noChangeAspect="1" noChangeArrowheads="1"/>
          </p:cNvPicPr>
          <p:nvPr/>
        </p:nvPicPr>
        <p:blipFill>
          <a:blip r:embed="rId3" cstate="print"/>
          <a:srcRect l="24000" r="24000" b="31298"/>
          <a:stretch>
            <a:fillRect/>
          </a:stretch>
        </p:blipFill>
        <p:spPr bwMode="auto">
          <a:xfrm>
            <a:off x="535845" y="4857759"/>
            <a:ext cx="1285884" cy="1780455"/>
          </a:xfrm>
          <a:prstGeom prst="rect">
            <a:avLst/>
          </a:prstGeom>
          <a:noFill/>
        </p:spPr>
      </p:pic>
      <p:pic>
        <p:nvPicPr>
          <p:cNvPr id="1034" name="Picture 10" descr="USB3 Stecker Typ B IMGP8197 smial wp.jpg"/>
          <p:cNvPicPr>
            <a:picLocks noChangeAspect="1" noChangeArrowheads="1"/>
          </p:cNvPicPr>
          <p:nvPr/>
        </p:nvPicPr>
        <p:blipFill>
          <a:blip r:embed="rId4" cstate="print"/>
          <a:srcRect l="26087" t="4321" r="30435" b="32361"/>
          <a:stretch>
            <a:fillRect/>
          </a:stretch>
        </p:blipFill>
        <p:spPr bwMode="auto">
          <a:xfrm>
            <a:off x="2036043" y="4857760"/>
            <a:ext cx="1000132" cy="1800238"/>
          </a:xfrm>
          <a:prstGeom prst="rect">
            <a:avLst/>
          </a:prstGeom>
          <a:noFill/>
        </p:spPr>
      </p:pic>
      <p:pic>
        <p:nvPicPr>
          <p:cNvPr id="1036" name="Picture 12" descr="USB3 Trapezstecker IMGP9572 smial wp.jpg"/>
          <p:cNvPicPr>
            <a:picLocks noChangeAspect="1" noChangeArrowheads="1"/>
          </p:cNvPicPr>
          <p:nvPr/>
        </p:nvPicPr>
        <p:blipFill>
          <a:blip r:embed="rId5" cstate="print"/>
          <a:srcRect l="28435" t="8671" r="29434" b="11220"/>
          <a:stretch>
            <a:fillRect/>
          </a:stretch>
        </p:blipFill>
        <p:spPr bwMode="auto">
          <a:xfrm>
            <a:off x="3179051" y="4857760"/>
            <a:ext cx="1357322" cy="1785950"/>
          </a:xfrm>
          <a:prstGeom prst="rect">
            <a:avLst/>
          </a:prstGeom>
          <a:noFill/>
        </p:spPr>
      </p:pic>
      <p:pic>
        <p:nvPicPr>
          <p:cNvPr id="1038" name="Picture 14" descr="Connector USB 3 IMGP6028 wp.jpg"/>
          <p:cNvPicPr>
            <a:picLocks noChangeAspect="1" noChangeArrowheads="1"/>
          </p:cNvPicPr>
          <p:nvPr/>
        </p:nvPicPr>
        <p:blipFill>
          <a:blip r:embed="rId6" cstate="print"/>
          <a:srcRect l="24000" r="27999" b="34518"/>
          <a:stretch>
            <a:fillRect/>
          </a:stretch>
        </p:blipFill>
        <p:spPr bwMode="auto">
          <a:xfrm>
            <a:off x="7393893" y="4857760"/>
            <a:ext cx="1369411" cy="1785950"/>
          </a:xfrm>
          <a:prstGeom prst="rect">
            <a:avLst/>
          </a:prstGeom>
          <a:noFill/>
        </p:spPr>
      </p:pic>
      <p:pic>
        <p:nvPicPr>
          <p:cNvPr id="1040" name="Picture 16" descr="USB apparate.jpg"/>
          <p:cNvPicPr>
            <a:picLocks noChangeAspect="1" noChangeArrowheads="1"/>
          </p:cNvPicPr>
          <p:nvPr/>
        </p:nvPicPr>
        <p:blipFill>
          <a:blip r:embed="rId7" cstate="print"/>
          <a:srcRect l="24000" t="19947" r="15999" b="20212"/>
          <a:stretch>
            <a:fillRect/>
          </a:stretch>
        </p:blipFill>
        <p:spPr bwMode="auto">
          <a:xfrm rot="16200000">
            <a:off x="4384567" y="5081003"/>
            <a:ext cx="1785950" cy="1339463"/>
          </a:xfrm>
          <a:prstGeom prst="rect">
            <a:avLst/>
          </a:prstGeom>
          <a:noFill/>
        </p:spPr>
      </p:pic>
      <p:pic>
        <p:nvPicPr>
          <p:cNvPr id="1042" name="Picture 18" descr="MicroB USB Plug.jpg"/>
          <p:cNvPicPr>
            <a:picLocks noChangeAspect="1" noChangeArrowheads="1"/>
          </p:cNvPicPr>
          <p:nvPr/>
        </p:nvPicPr>
        <p:blipFill>
          <a:blip r:embed="rId8" cstate="print"/>
          <a:srcRect l="9000" t="7979" r="52000" b="8244"/>
          <a:stretch>
            <a:fillRect/>
          </a:stretch>
        </p:blipFill>
        <p:spPr bwMode="auto">
          <a:xfrm>
            <a:off x="6216867" y="4857760"/>
            <a:ext cx="1105588" cy="178595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07283" y="4214818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</a:t>
            </a:r>
            <a:r>
              <a:rPr lang="en-US" dirty="0"/>
              <a:t> 3.0</a:t>
            </a:r>
          </a:p>
          <a:p>
            <a:pPr algn="ctr"/>
            <a:r>
              <a:rPr lang="ru-RU" dirty="0"/>
              <a:t>Обычный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93167" y="4214818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dirty="0"/>
              <a:t> 3.0</a:t>
            </a:r>
          </a:p>
          <a:p>
            <a:pPr algn="ctr"/>
            <a:r>
              <a:rPr lang="ru-RU" dirty="0"/>
              <a:t>Обычный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5164" y="4214818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dirty="0"/>
              <a:t> 3.0</a:t>
            </a:r>
          </a:p>
          <a:p>
            <a:pPr algn="ctr"/>
            <a:r>
              <a:rPr lang="en-US" dirty="0"/>
              <a:t>Mini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965001" y="4214818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dirty="0"/>
              <a:t> 2.0</a:t>
            </a:r>
          </a:p>
          <a:p>
            <a:pPr algn="ctr"/>
            <a:r>
              <a:rPr lang="en-US" dirty="0"/>
              <a:t>Mini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357950" y="4214818"/>
            <a:ext cx="730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dirty="0"/>
              <a:t> 3.0</a:t>
            </a:r>
          </a:p>
          <a:p>
            <a:pPr algn="ctr"/>
            <a:r>
              <a:rPr lang="en-US" dirty="0"/>
              <a:t>Micro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679645" y="4214818"/>
            <a:ext cx="730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dirty="0"/>
              <a:t> 2.0</a:t>
            </a:r>
          </a:p>
          <a:p>
            <a:pPr algn="ctr"/>
            <a:r>
              <a:rPr lang="en-US" dirty="0"/>
              <a:t>Micro</a:t>
            </a:r>
            <a:endParaRPr lang="ru-RU" dirty="0"/>
          </a:p>
        </p:txBody>
      </p:sp>
      <p:pic>
        <p:nvPicPr>
          <p:cNvPr id="1044" name="Picture 20" descr="http://kaboomlatam.com/novosite/usb-2.0-vs-usb-3.0-flash-drive-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1500174"/>
            <a:ext cx="2750364" cy="1000132"/>
          </a:xfrm>
          <a:prstGeom prst="rect">
            <a:avLst/>
          </a:prstGeom>
          <a:noFill/>
        </p:spPr>
      </p:pic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3571868" y="1357298"/>
          <a:ext cx="5310183" cy="274320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1770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2">
                <a:tc>
                  <a:txBody>
                    <a:bodyPr/>
                    <a:lstStyle/>
                    <a:p>
                      <a:r>
                        <a:rPr lang="ru-RU" dirty="0"/>
                        <a:t>Спецификация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Скорость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Стандарт </a:t>
                      </a:r>
                      <a:r>
                        <a:rPr lang="en-GB" dirty="0"/>
                        <a:t>USB</a:t>
                      </a:r>
                      <a:endParaRPr lang="en-GB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2">
                <a:tc>
                  <a:txBody>
                    <a:bodyPr/>
                    <a:lstStyle/>
                    <a:p>
                      <a:r>
                        <a:rPr lang="en-GB"/>
                        <a:t>Low-Speed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до 1,5 Мбит/с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USB 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2">
                <a:tc>
                  <a:txBody>
                    <a:bodyPr/>
                    <a:lstStyle/>
                    <a:p>
                      <a:r>
                        <a:rPr lang="en-GB"/>
                        <a:t>Full-Speed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до 12 Мбит/с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USB 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2">
                <a:tc>
                  <a:txBody>
                    <a:bodyPr/>
                    <a:lstStyle/>
                    <a:p>
                      <a:r>
                        <a:rPr lang="en-GB"/>
                        <a:t>High-speed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до 480 Мбит/с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USB 2.0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4">
                <a:tc>
                  <a:txBody>
                    <a:bodyPr/>
                    <a:lstStyle/>
                    <a:p>
                      <a:r>
                        <a:rPr lang="en-GB" dirty="0" err="1"/>
                        <a:t>SuperSpeed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до 5 Гбит/с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/>
                        <a:t>USB 3.0 / USB 3.1 Gen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4">
                <a:tc>
                  <a:txBody>
                    <a:bodyPr/>
                    <a:lstStyle/>
                    <a:p>
                      <a:r>
                        <a:rPr lang="en-GB" dirty="0" err="1"/>
                        <a:t>SuperSpeed</a:t>
                      </a:r>
                      <a:r>
                        <a:rPr lang="en-GB" dirty="0"/>
                        <a:t> 10Gbps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 10 Гбит/с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USB 3.1 Gen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6082" name="Picture 2" descr="http://notebukservis.ru/wp-content/uploads/2016/03/usb-2.0-vs-usb-3.0-blue-port.jpg"/>
          <p:cNvPicPr>
            <a:picLocks noChangeAspect="1" noChangeArrowheads="1"/>
          </p:cNvPicPr>
          <p:nvPr/>
        </p:nvPicPr>
        <p:blipFill>
          <a:blip r:embed="rId10" cstate="print"/>
          <a:srcRect l="1172" t="10539" r="27929" b="31498"/>
          <a:stretch>
            <a:fillRect/>
          </a:stretch>
        </p:blipFill>
        <p:spPr bwMode="auto">
          <a:xfrm>
            <a:off x="642910" y="2571744"/>
            <a:ext cx="2714644" cy="1480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Порты</a:t>
            </a:r>
            <a:r>
              <a:rPr lang="en-US" dirty="0"/>
              <a:t> PS/2</a:t>
            </a:r>
            <a:endParaRPr lang="ru-RU" dirty="0"/>
          </a:p>
        </p:txBody>
      </p:sp>
      <p:pic>
        <p:nvPicPr>
          <p:cNvPr id="1026" name="Picture 2" descr="https://upload.wikimedia.org/wikipedia/commons/thumb/8/81/Two_PS2_connectors_PNr%C2%B00053.jpg/220px-Two_PS2_connectors_PNr%C2%B0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89106" cy="1714512"/>
          </a:xfrm>
          <a:prstGeom prst="rect">
            <a:avLst/>
          </a:prstGeom>
          <a:noFill/>
        </p:spPr>
      </p:pic>
      <p:pic>
        <p:nvPicPr>
          <p:cNvPr id="1028" name="Picture 4" descr="https://upload.wikimedia.org/wikipedia/commons/thumb/8/80/USB_PS2_Adapters.JPG/220px-USB_PS2_Adapt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71876"/>
            <a:ext cx="3143272" cy="2586056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85918" y="1142984"/>
          <a:ext cx="3571900" cy="1188720"/>
        </p:xfrm>
        <a:graphic>
          <a:graphicData uri="http://schemas.openxmlformats.org/drawingml/2006/table">
            <a:tbl>
              <a:tblPr/>
              <a:tblGrid>
                <a:gridCol w="455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ru-RU" sz="2000" b="1" dirty="0"/>
                        <a:t>Цвет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устройство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A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сиреневый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/>
                        <a:t>клавиатура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DD7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/>
                        <a:t>зелёный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мышь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86248" y="3071810"/>
            <a:ext cx="2916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Переходник </a:t>
            </a:r>
            <a:r>
              <a:rPr lang="en-US" sz="2000" b="1" dirty="0"/>
              <a:t>USB</a:t>
            </a:r>
            <a:r>
              <a:rPr lang="ru-RU" sz="2000" b="1" dirty="0"/>
              <a:t> на </a:t>
            </a:r>
            <a:r>
              <a:rPr lang="en-US" sz="2000" b="1" dirty="0"/>
              <a:t>PS/2</a:t>
            </a:r>
            <a:endParaRPr lang="ru-RU" sz="2000" b="1" dirty="0"/>
          </a:p>
        </p:txBody>
      </p:sp>
      <p:pic>
        <p:nvPicPr>
          <p:cNvPr id="1046" name="Picture 22" descr="http://desktopreality.com/wp-content/uploads/2012/08/p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000108"/>
            <a:ext cx="2643205" cy="1710309"/>
          </a:xfrm>
          <a:prstGeom prst="rect">
            <a:avLst/>
          </a:prstGeom>
          <a:noFill/>
        </p:spPr>
      </p:pic>
      <p:pic>
        <p:nvPicPr>
          <p:cNvPr id="1048" name="Picture 24" descr="http://xsoid.ru/wp-content/uploads/2014/03/ps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000372"/>
            <a:ext cx="852153" cy="928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Свойства</a:t>
            </a:r>
            <a:r>
              <a:rPr lang="en-US" dirty="0"/>
              <a:t> </a:t>
            </a:r>
            <a:r>
              <a:rPr lang="en-US" dirty="0" err="1"/>
              <a:t>информации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(требования к информации)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357298"/>
            <a:ext cx="79296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i="1" dirty="0"/>
              <a:t>Объективность</a:t>
            </a:r>
            <a:r>
              <a:rPr lang="ru-RU" sz="2000" dirty="0"/>
              <a:t> – </a:t>
            </a:r>
            <a:r>
              <a:rPr lang="ru-RU" sz="2000" b="1" dirty="0"/>
              <a:t>субъективность</a:t>
            </a:r>
          </a:p>
          <a:p>
            <a:pPr lvl="0" algn="just"/>
            <a:r>
              <a:rPr lang="ru-RU" sz="2000" b="1" i="1" dirty="0"/>
              <a:t>Достоверность</a:t>
            </a:r>
            <a:r>
              <a:rPr lang="ru-RU" sz="2000" dirty="0"/>
              <a:t> – </a:t>
            </a:r>
            <a:r>
              <a:rPr lang="ru-RU" sz="2000" b="1" dirty="0"/>
              <a:t>недостоверность</a:t>
            </a:r>
          </a:p>
          <a:p>
            <a:pPr marL="363538" algn="just"/>
            <a:r>
              <a:rPr lang="ru-RU" sz="2000" dirty="0"/>
              <a:t>Причины недостоверности: </a:t>
            </a:r>
          </a:p>
          <a:p>
            <a:pPr marL="538163" lvl="0" indent="-174625" algn="just">
              <a:buFont typeface="Arial" pitchFamily="34" charset="0"/>
              <a:buChar char="•"/>
            </a:pPr>
            <a:r>
              <a:rPr lang="ru-RU" sz="2000" dirty="0"/>
              <a:t>преднамеренное искажение (дезинформация); </a:t>
            </a:r>
          </a:p>
          <a:p>
            <a:pPr marL="538163" lvl="0" indent="-174625" algn="just">
              <a:buFont typeface="Arial" pitchFamily="34" charset="0"/>
              <a:buChar char="•"/>
            </a:pPr>
            <a:r>
              <a:rPr lang="ru-RU" sz="2000" dirty="0"/>
              <a:t>непреднамеренное искажение (опечатки, помехи при передаче); </a:t>
            </a:r>
          </a:p>
          <a:p>
            <a:pPr marL="538163" lvl="0" indent="-174625" algn="just">
              <a:buFont typeface="Arial" pitchFamily="34" charset="0"/>
              <a:buChar char="•"/>
            </a:pPr>
            <a:r>
              <a:rPr lang="ru-RU" sz="2000" dirty="0"/>
              <a:t>преуменьшение или преувеличение реальных фактов (слухи, реклама).</a:t>
            </a:r>
          </a:p>
          <a:p>
            <a:pPr lvl="0" algn="just"/>
            <a:r>
              <a:rPr lang="ru-RU" sz="2000" b="1" i="1" dirty="0"/>
              <a:t>Полнота</a:t>
            </a:r>
            <a:r>
              <a:rPr lang="ru-RU" sz="2000" dirty="0"/>
              <a:t> – </a:t>
            </a:r>
            <a:r>
              <a:rPr lang="ru-RU" sz="2000" b="1" dirty="0"/>
              <a:t>неполнота</a:t>
            </a:r>
            <a:r>
              <a:rPr lang="ru-RU" sz="2000" dirty="0"/>
              <a:t> (недостаточность), а также </a:t>
            </a:r>
            <a:r>
              <a:rPr lang="ru-RU" sz="2000" b="1" dirty="0"/>
              <a:t>избыточность</a:t>
            </a:r>
          </a:p>
          <a:p>
            <a:pPr lvl="0" algn="just"/>
            <a:r>
              <a:rPr lang="ru-RU" sz="2000" b="1" i="1" dirty="0"/>
              <a:t>Актуальность</a:t>
            </a:r>
            <a:r>
              <a:rPr lang="ru-RU" sz="2000" dirty="0"/>
              <a:t> (своевременность) – </a:t>
            </a:r>
            <a:r>
              <a:rPr lang="ru-RU" sz="2000" b="1" dirty="0"/>
              <a:t>неактуальность</a:t>
            </a:r>
            <a:r>
              <a:rPr lang="ru-RU" sz="2000" dirty="0"/>
              <a:t>. Варианты неактуальности: устаревшая, преждевременная, в принципе незначимая.</a:t>
            </a:r>
          </a:p>
          <a:p>
            <a:pPr lvl="0" algn="just"/>
            <a:r>
              <a:rPr lang="ru-RU" sz="2000" b="1" i="1" dirty="0"/>
              <a:t>Полезность</a:t>
            </a:r>
            <a:r>
              <a:rPr lang="ru-RU" sz="2000" dirty="0"/>
              <a:t> – </a:t>
            </a:r>
            <a:r>
              <a:rPr lang="ru-RU" sz="2000" b="1" dirty="0"/>
              <a:t>бесполезность</a:t>
            </a:r>
          </a:p>
          <a:p>
            <a:pPr lvl="0" algn="just"/>
            <a:r>
              <a:rPr lang="ru-RU" sz="2000" b="1" i="1" dirty="0"/>
              <a:t>Понятность</a:t>
            </a:r>
            <a:r>
              <a:rPr lang="ru-RU" sz="2000" dirty="0"/>
              <a:t> – </a:t>
            </a:r>
            <a:r>
              <a:rPr lang="ru-RU" sz="2000" b="1" dirty="0"/>
              <a:t>непонятность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5715016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Прочие: адекватность, логичность, удобство, компактность, </a:t>
            </a:r>
            <a:r>
              <a:rPr lang="ru-RU" sz="2000" dirty="0" err="1"/>
              <a:t>воспроизводимость</a:t>
            </a:r>
            <a:r>
              <a:rPr lang="ru-RU" sz="2000" dirty="0"/>
              <a:t>, </a:t>
            </a:r>
            <a:r>
              <a:rPr lang="ru-RU" sz="2000" dirty="0" err="1"/>
              <a:t>стираемость</a:t>
            </a:r>
            <a:r>
              <a:rPr lang="ru-RU" sz="2000" dirty="0"/>
              <a:t> и др.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корпусов системного блока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714356"/>
            <a:ext cx="4000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Горизонтальные: </a:t>
            </a:r>
          </a:p>
          <a:p>
            <a:pPr lvl="1"/>
            <a:r>
              <a:rPr lang="en-GB" dirty="0"/>
              <a:t>Desktop (533 × 419 × 152)</a:t>
            </a:r>
          </a:p>
          <a:p>
            <a:pPr lvl="1"/>
            <a:r>
              <a:rPr lang="en-GB" dirty="0" err="1"/>
              <a:t>FootPrint</a:t>
            </a:r>
            <a:r>
              <a:rPr lang="en-GB" dirty="0"/>
              <a:t> (406 × 406 × 152)</a:t>
            </a:r>
          </a:p>
          <a:p>
            <a:pPr lvl="1"/>
            <a:r>
              <a:rPr lang="en-GB" dirty="0" err="1"/>
              <a:t>SlimLine</a:t>
            </a:r>
            <a:r>
              <a:rPr lang="en-GB" dirty="0"/>
              <a:t> (406 × 406 × 101)</a:t>
            </a:r>
          </a:p>
          <a:p>
            <a:pPr lvl="1"/>
            <a:r>
              <a:rPr lang="en-GB" dirty="0" err="1"/>
              <a:t>UltraSlimLine</a:t>
            </a:r>
            <a:r>
              <a:rPr lang="en-GB" dirty="0"/>
              <a:t> (381 × 352 × 75)</a:t>
            </a:r>
          </a:p>
          <a:p>
            <a:r>
              <a:rPr lang="ru-RU" dirty="0"/>
              <a:t>Вертикальные: </a:t>
            </a:r>
          </a:p>
          <a:p>
            <a:pPr lvl="1"/>
            <a:r>
              <a:rPr lang="en-GB" dirty="0" err="1"/>
              <a:t>MiniTower</a:t>
            </a:r>
            <a:r>
              <a:rPr lang="en-GB" dirty="0"/>
              <a:t> (178 × 432 × 432)</a:t>
            </a:r>
          </a:p>
          <a:p>
            <a:pPr lvl="1"/>
            <a:r>
              <a:rPr lang="en-GB" dirty="0" err="1"/>
              <a:t>MidiTower</a:t>
            </a:r>
            <a:r>
              <a:rPr lang="en-GB" dirty="0"/>
              <a:t> (183 × 432 × 490)</a:t>
            </a:r>
          </a:p>
          <a:p>
            <a:pPr lvl="1"/>
            <a:r>
              <a:rPr lang="en-GB" dirty="0" err="1"/>
              <a:t>BigTower</a:t>
            </a:r>
            <a:r>
              <a:rPr lang="en-GB" dirty="0"/>
              <a:t> (190 × 482 × 820)</a:t>
            </a:r>
          </a:p>
          <a:p>
            <a:pPr lvl="1"/>
            <a:r>
              <a:rPr lang="en-GB" dirty="0" err="1"/>
              <a:t>SuperFullTower</a:t>
            </a:r>
            <a:r>
              <a:rPr lang="en-GB" dirty="0"/>
              <a:t> (</a:t>
            </a:r>
            <a:r>
              <a:rPr lang="ru-RU" dirty="0"/>
              <a:t>разные размеры)</a:t>
            </a:r>
          </a:p>
        </p:txBody>
      </p:sp>
      <p:pic>
        <p:nvPicPr>
          <p:cNvPr id="40962" name="Picture 2" descr="http://keddr.com/wp-content/uploads/2014/04/1366964177-clip-47k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45" y="3678776"/>
            <a:ext cx="6381741" cy="2964934"/>
          </a:xfrm>
          <a:prstGeom prst="rect">
            <a:avLst/>
          </a:prstGeom>
          <a:noFill/>
        </p:spPr>
      </p:pic>
      <p:pic>
        <p:nvPicPr>
          <p:cNvPr id="40964" name="Picture 4" descr="http://pc-azbuka.ru/wp-content/uploads/2013/09/vidy_korpus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71546"/>
            <a:ext cx="4303492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Системная плата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006602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All-In-One</a:t>
            </a:r>
            <a:r>
              <a:rPr lang="ru-RU" sz="2000" dirty="0"/>
              <a:t> (</a:t>
            </a:r>
            <a:r>
              <a:rPr lang="ru-RU" sz="2000" dirty="0" err="1"/>
              <a:t>все-в-одном</a:t>
            </a:r>
            <a:r>
              <a:rPr lang="ru-RU" sz="2000" dirty="0"/>
              <a:t>) - монолитная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материнская</a:t>
            </a:r>
            <a:r>
              <a:rPr lang="ru-RU" sz="2000" dirty="0"/>
              <a:t> и дочерние платы (контроллеры, адаптеры)</a:t>
            </a:r>
          </a:p>
        </p:txBody>
      </p:sp>
      <p:pic>
        <p:nvPicPr>
          <p:cNvPr id="9" name="Picture 2" descr="http://www.paykobo.com/media/catalog/product/cache/1/image/9df78eab33525d08d6e5fb8d27136e95/a/_/a_2057_1.jpg"/>
          <p:cNvPicPr>
            <a:picLocks noChangeAspect="1" noChangeArrowheads="1"/>
          </p:cNvPicPr>
          <p:nvPr/>
        </p:nvPicPr>
        <p:blipFill>
          <a:blip r:embed="rId2" cstate="print"/>
          <a:srcRect l="3281" t="13577" r="3281" b="14947"/>
          <a:stretch>
            <a:fillRect/>
          </a:stretch>
        </p:blipFill>
        <p:spPr bwMode="auto">
          <a:xfrm>
            <a:off x="1500166" y="1714488"/>
            <a:ext cx="6357982" cy="4863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Магистрально-модульный принцип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83" y="580986"/>
            <a:ext cx="7959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563" algn="just"/>
            <a:r>
              <a:rPr lang="ru-RU" dirty="0"/>
              <a:t>Компьютер состоит из заменяемых частей (</a:t>
            </a:r>
            <a:r>
              <a:rPr lang="ru-RU" b="1" dirty="0"/>
              <a:t>модулей</a:t>
            </a:r>
            <a:r>
              <a:rPr lang="ru-RU" dirty="0"/>
              <a:t>), которые подключаются к общей </a:t>
            </a:r>
            <a:r>
              <a:rPr lang="ru-RU" b="1" dirty="0"/>
              <a:t>системной шине </a:t>
            </a:r>
            <a:r>
              <a:rPr lang="ru-RU" dirty="0"/>
              <a:t>(</a:t>
            </a:r>
            <a:r>
              <a:rPr lang="ru-RU" b="1" dirty="0"/>
              <a:t>магистрали</a:t>
            </a:r>
            <a:r>
              <a:rPr lang="ru-RU" dirty="0"/>
              <a:t>). Модульный принцип позволяет потребителю самому комплектовать нужную ему конфигурацию компьютера и производить при необходимости ее модернизацию.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0298" y="1857364"/>
            <a:ext cx="1571636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Центральный процессор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7818" y="1857364"/>
            <a:ext cx="1571636" cy="7143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Внутренняя память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663" y="3571876"/>
            <a:ext cx="750099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Шина данных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663" y="4286256"/>
            <a:ext cx="750099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Шина управления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663" y="3929066"/>
            <a:ext cx="7500990" cy="3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Шина адреса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6040" y="3922995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Магистраль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71671" y="5643578"/>
            <a:ext cx="1857388" cy="8525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Устройства ввода-вывода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505" y="5643578"/>
            <a:ext cx="1500198" cy="857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Внешняя </a:t>
            </a:r>
          </a:p>
          <a:p>
            <a:pPr algn="ctr"/>
            <a:r>
              <a:rPr lang="ru-RU" dirty="0"/>
              <a:t>память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2715407" y="5142718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2215341" y="5142718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71671" y="4857760"/>
            <a:ext cx="1785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Контроллеры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 flipH="1" flipV="1">
            <a:off x="5072861" y="5142718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5644365" y="5142718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72067" y="4857760"/>
            <a:ext cx="1785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Контроллеры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596" y="2786058"/>
            <a:ext cx="8429684" cy="2643206"/>
          </a:xfrm>
          <a:prstGeom prst="roundRect">
            <a:avLst>
              <a:gd name="adj" fmla="val 3145"/>
            </a:avLst>
          </a:prstGeom>
          <a:noFill/>
          <a:ln w="952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30161" y="5059932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/>
            <a:r>
              <a:rPr lang="ru-RU" i="1" dirty="0"/>
              <a:t>Системная плата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rot="5400000">
            <a:off x="3001158" y="3071016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 flipH="1" flipV="1">
            <a:off x="2501092" y="3071016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5858678" y="3071016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5358612" y="3071016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28860" y="2928934"/>
            <a:ext cx="1785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Контроллеры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6380" y="2928934"/>
            <a:ext cx="1785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Контроллеры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5429256" y="3784602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572132" y="4500570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500694" y="4143380"/>
            <a:ext cx="64294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00392" y="6492875"/>
            <a:ext cx="1043608" cy="365125"/>
          </a:xfrm>
        </p:spPr>
        <p:txBody>
          <a:bodyPr/>
          <a:lstStyle/>
          <a:p>
            <a:fld id="{8ECD0455-737D-4DB9-B431-BAF730AA86B2}" type="slidenum">
              <a:rPr lang="ru-RU" smtClean="0"/>
              <a:pPr/>
              <a:t>132</a:t>
            </a:fld>
            <a:endParaRPr lang="ru-RU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Системная шина (магистраль)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031" y="2357430"/>
            <a:ext cx="828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Шина данных.</a:t>
            </a:r>
            <a:r>
              <a:rPr lang="ru-RU" dirty="0"/>
              <a:t> Данные передаются от устройства к устройству в любом направлении.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031" y="2954331"/>
            <a:ext cx="8288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Шина адреса.</a:t>
            </a:r>
            <a:r>
              <a:rPr lang="ru-RU" dirty="0"/>
              <a:t> Адрес устройства или ячейки памяти передается по адресной шине, причем только в одном направлении - от процессора к памяти и устройствам (однонаправленная шина). Также возможна передача в сеансах </a:t>
            </a:r>
            <a:r>
              <a:rPr lang="en-US" dirty="0"/>
              <a:t>DMA</a:t>
            </a:r>
            <a:r>
              <a:rPr lang="ru-RU" dirty="0"/>
              <a:t> (</a:t>
            </a:r>
            <a:r>
              <a:rPr lang="en-GB" i="1" dirty="0"/>
              <a:t>Direct Memory Access</a:t>
            </a:r>
            <a:r>
              <a:rPr lang="ru-RU" dirty="0"/>
              <a:t>)</a:t>
            </a:r>
            <a:r>
              <a:rPr lang="en-US" dirty="0"/>
              <a:t> – </a:t>
            </a:r>
            <a:r>
              <a:rPr lang="ru-RU" dirty="0"/>
              <a:t>прямого доступа устройств к памяти без участия процессора. Определяет максимальный адресуемый размер памяти.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031" y="4363058"/>
            <a:ext cx="828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Шина управления.</a:t>
            </a:r>
            <a:r>
              <a:rPr lang="ru-RU" dirty="0"/>
              <a:t> Сигналы управления показывают, какую операцию нужно производить устройству, синхронизируют обмен информацией между устройствами и т.д. Примеры сигналов – чтение, запись, готовность, сброс.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544" y="5473728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Компьютер содержит различные шины для различных типов устройств, т.к. все устройства на одной шине вынуждены работать с одной частотой. Шины могут быть </a:t>
            </a:r>
            <a:r>
              <a:rPr lang="ru-RU" i="1" dirty="0"/>
              <a:t>внутренние</a:t>
            </a:r>
            <a:r>
              <a:rPr lang="ru-RU" dirty="0"/>
              <a:t> (на материнской плате) и </a:t>
            </a:r>
            <a:r>
              <a:rPr lang="ru-RU" i="1" dirty="0"/>
              <a:t>внешние</a:t>
            </a:r>
            <a:r>
              <a:rPr lang="ru-RU" dirty="0"/>
              <a:t>, </a:t>
            </a:r>
            <a:r>
              <a:rPr lang="ru-RU" i="1" dirty="0"/>
              <a:t>последовательные</a:t>
            </a:r>
            <a:r>
              <a:rPr lang="ru-RU" dirty="0"/>
              <a:t> и </a:t>
            </a:r>
            <a:r>
              <a:rPr lang="ru-RU" i="1" dirty="0"/>
              <a:t>параллельные</a:t>
            </a:r>
            <a:r>
              <a:rPr lang="ru-RU" dirty="0"/>
              <a:t>.</a:t>
            </a: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00392" y="6492875"/>
            <a:ext cx="1043608" cy="365125"/>
          </a:xfrm>
        </p:spPr>
        <p:txBody>
          <a:bodyPr/>
          <a:lstStyle/>
          <a:p>
            <a:fld id="{8ECD0455-737D-4DB9-B431-BAF730AA86B2}" type="slidenum">
              <a:rPr lang="ru-RU" smtClean="0"/>
              <a:pPr/>
              <a:t>133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46031" y="942787"/>
            <a:ext cx="817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Разрядность (ширина) </a:t>
            </a:r>
            <a:r>
              <a:rPr lang="ru-RU" dirty="0"/>
              <a:t>= число бит, передаваемых параллельно (за 1 такт). Основная характеристика.</a:t>
            </a:r>
          </a:p>
          <a:p>
            <a:pPr algn="just"/>
            <a:r>
              <a:rPr lang="ru-RU" b="1" dirty="0"/>
              <a:t>Частота</a:t>
            </a:r>
            <a:r>
              <a:rPr lang="ru-RU" dirty="0"/>
              <a:t> – число тактов в секунду (Гц, МГц, ГГц).</a:t>
            </a:r>
          </a:p>
          <a:p>
            <a:pPr algn="just"/>
            <a:r>
              <a:rPr lang="ru-RU" b="1" dirty="0"/>
              <a:t>Пропускная способность </a:t>
            </a:r>
            <a:r>
              <a:rPr lang="ru-RU" dirty="0"/>
              <a:t>= разрядность * частота</a:t>
            </a:r>
            <a:r>
              <a:rPr lang="ru-RU" b="1" dirty="0"/>
              <a:t> </a:t>
            </a:r>
            <a:r>
              <a:rPr lang="ru-RU" dirty="0"/>
              <a:t>(бит в сек., Мбит/с, Гбит/с).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69"/>
          <p:cNvSpPr/>
          <p:nvPr/>
        </p:nvSpPr>
        <p:spPr>
          <a:xfrm>
            <a:off x="5667390" y="1858941"/>
            <a:ext cx="1789137" cy="24463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r"/>
            <a:r>
              <a:rPr lang="ru-RU" i="1" dirty="0" err="1"/>
              <a:t>Чипсет</a:t>
            </a:r>
            <a:endParaRPr lang="ru-RU" i="1" dirty="0"/>
          </a:p>
        </p:txBody>
      </p:sp>
      <p:cxnSp>
        <p:nvCxnSpPr>
          <p:cNvPr id="49" name="Прямая соединительная линия 48"/>
          <p:cNvCxnSpPr>
            <a:stCxn id="39" idx="1"/>
            <a:endCxn id="7" idx="1"/>
          </p:cNvCxnSpPr>
          <p:nvPr/>
        </p:nvCxnSpPr>
        <p:spPr>
          <a:xfrm rot="10800000" flipH="1">
            <a:off x="4718051" y="3739361"/>
            <a:ext cx="113190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6" idx="3"/>
            <a:endCxn id="37" idx="1"/>
          </p:cNvCxnSpPr>
          <p:nvPr/>
        </p:nvCxnSpPr>
        <p:spPr>
          <a:xfrm>
            <a:off x="7273963" y="2607458"/>
            <a:ext cx="105887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Материнская (системная) плата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0455-737D-4DB9-B431-BAF730AA86B2}" type="slidenum">
              <a:rPr lang="ru-RU" smtClean="0"/>
              <a:pPr/>
              <a:t>134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78572" y="873090"/>
            <a:ext cx="766773" cy="62072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ЦП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49955" y="2224071"/>
            <a:ext cx="1424008" cy="7667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Северный мост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49955" y="3355974"/>
            <a:ext cx="1424007" cy="7667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Южный мост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84825" y="4889520"/>
            <a:ext cx="912825" cy="69374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ПЗУ (</a:t>
            </a:r>
            <a:r>
              <a:rPr lang="en-US" sz="1600" b="1" dirty="0"/>
              <a:t>BIOS)</a:t>
            </a:r>
            <a:endParaRPr lang="ru-RU" sz="16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54884" y="4487877"/>
            <a:ext cx="1387494" cy="693746"/>
          </a:xfrm>
          <a:prstGeom prst="roundRect">
            <a:avLst>
              <a:gd name="adj" fmla="val 923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t"/>
          <a:lstStyle/>
          <a:p>
            <a:pPr algn="ctr"/>
            <a:r>
              <a:rPr lang="ru-RU" sz="1600" b="1" dirty="0" err="1"/>
              <a:t>Мультиконт-роллер</a:t>
            </a:r>
            <a:endParaRPr lang="ru-RU" sz="1600" b="1" dirty="0"/>
          </a:p>
        </p:txBody>
      </p:sp>
      <p:cxnSp>
        <p:nvCxnSpPr>
          <p:cNvPr id="18" name="Shape 17"/>
          <p:cNvCxnSpPr>
            <a:stCxn id="7" idx="2"/>
            <a:endCxn id="9" idx="1"/>
          </p:cNvCxnSpPr>
          <p:nvPr/>
        </p:nvCxnSpPr>
        <p:spPr>
          <a:xfrm rot="16200000" flipH="1">
            <a:off x="6452420" y="4232285"/>
            <a:ext cx="712003" cy="49292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hape 19"/>
          <p:cNvCxnSpPr>
            <a:stCxn id="7" idx="2"/>
            <a:endCxn id="8" idx="3"/>
          </p:cNvCxnSpPr>
          <p:nvPr/>
        </p:nvCxnSpPr>
        <p:spPr>
          <a:xfrm rot="5400000">
            <a:off x="5922982" y="4597416"/>
            <a:ext cx="1113646" cy="164309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6" idx="2"/>
            <a:endCxn id="7" idx="0"/>
          </p:cNvCxnSpPr>
          <p:nvPr/>
        </p:nvCxnSpPr>
        <p:spPr>
          <a:xfrm rot="5400000">
            <a:off x="6379394" y="3173409"/>
            <a:ext cx="36513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7894683" y="2114532"/>
            <a:ext cx="109539" cy="985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040735" y="2114532"/>
            <a:ext cx="109539" cy="985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8186787" y="2114532"/>
            <a:ext cx="109539" cy="985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332839" y="2114532"/>
            <a:ext cx="109539" cy="985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827591" y="2114532"/>
            <a:ext cx="109539" cy="985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718052" y="3246435"/>
            <a:ext cx="109539" cy="985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4937130" y="3246435"/>
            <a:ext cx="109539" cy="985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5156208" y="3246435"/>
            <a:ext cx="109539" cy="9858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3" name="Прямая соединительная линия 42"/>
          <p:cNvCxnSpPr>
            <a:stCxn id="38" idx="3"/>
            <a:endCxn id="6" idx="1"/>
          </p:cNvCxnSpPr>
          <p:nvPr/>
        </p:nvCxnSpPr>
        <p:spPr>
          <a:xfrm>
            <a:off x="4937130" y="2607458"/>
            <a:ext cx="91282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5" idx="2"/>
            <a:endCxn id="6" idx="0"/>
          </p:cNvCxnSpPr>
          <p:nvPr/>
        </p:nvCxnSpPr>
        <p:spPr>
          <a:xfrm rot="5400000">
            <a:off x="6196829" y="1858941"/>
            <a:ext cx="73026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35487" y="1420785"/>
            <a:ext cx="102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Видео-адаптер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7639092" y="1712889"/>
            <a:ext cx="122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Слоты ОЗУ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316409" y="4232286"/>
            <a:ext cx="1314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Внешние устройства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28596" y="2000240"/>
            <a:ext cx="3979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Северный мост </a:t>
            </a:r>
            <a:r>
              <a:rPr lang="ru-RU" dirty="0"/>
              <a:t>– </a:t>
            </a:r>
            <a:r>
              <a:rPr lang="ru-RU" dirty="0" err="1"/>
              <a:t>контроллер-коцентратор</a:t>
            </a:r>
            <a:r>
              <a:rPr lang="ru-RU" dirty="0"/>
              <a:t> памяти, соединяющий ЦП, ОЗУ и встроенный видеоадаптер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28596" y="3071810"/>
            <a:ext cx="41989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Южный мост </a:t>
            </a:r>
            <a:r>
              <a:rPr lang="ru-RU" dirty="0"/>
              <a:t>– контроллер-концентратор ввода-вывода, соединяет более медленные устройства через порты </a:t>
            </a:r>
            <a:r>
              <a:rPr lang="en-US" dirty="0"/>
              <a:t>PCI, PCI Express, SATA, DMA, PS/2</a:t>
            </a:r>
            <a:r>
              <a:rPr lang="ru-RU" dirty="0"/>
              <a:t>, </a:t>
            </a:r>
            <a:r>
              <a:rPr lang="en-US" dirty="0"/>
              <a:t>Ethernet, </a:t>
            </a:r>
            <a:r>
              <a:rPr lang="ru-RU" dirty="0"/>
              <a:t>ПЗУ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596" y="4857760"/>
            <a:ext cx="3979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Северный мост может быть встроен в процессор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6031" y="1034798"/>
            <a:ext cx="4783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Чипсет</a:t>
            </a:r>
            <a:r>
              <a:rPr lang="ru-RU" b="1" dirty="0"/>
              <a:t> </a:t>
            </a:r>
            <a:r>
              <a:rPr lang="ru-RU" dirty="0"/>
              <a:t>материнской платы  выполняет роль связующего компонента всех устройств.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Материнская плата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564337"/>
            <a:ext cx="2133600" cy="365125"/>
          </a:xfrm>
        </p:spPr>
        <p:txBody>
          <a:bodyPr/>
          <a:lstStyle/>
          <a:p>
            <a:fld id="{8ECD0455-737D-4DB9-B431-BAF730AA86B2}" type="slidenum">
              <a:rPr lang="ru-RU" smtClean="0"/>
              <a:pPr/>
              <a:t>135</a:t>
            </a:fld>
            <a:endParaRPr lang="ru-RU"/>
          </a:p>
        </p:txBody>
      </p:sp>
      <p:pic>
        <p:nvPicPr>
          <p:cNvPr id="1026" name="Picture 2" descr="http://www.paykobo.com/media/catalog/product/cache/1/image/9df78eab33525d08d6e5fb8d27136e95/a/_/a_2057_1.jpg"/>
          <p:cNvPicPr>
            <a:picLocks noChangeAspect="1" noChangeArrowheads="1"/>
          </p:cNvPicPr>
          <p:nvPr/>
        </p:nvPicPr>
        <p:blipFill>
          <a:blip r:embed="rId2" cstate="print"/>
          <a:srcRect l="3281" t="13577" r="3281" b="14947"/>
          <a:stretch>
            <a:fillRect/>
          </a:stretch>
        </p:blipFill>
        <p:spPr bwMode="auto">
          <a:xfrm>
            <a:off x="774648" y="752460"/>
            <a:ext cx="7631217" cy="583755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886468" y="3016267"/>
            <a:ext cx="1387494" cy="1533546"/>
          </a:xfrm>
          <a:prstGeom prst="roundRect">
            <a:avLst>
              <a:gd name="adj" fmla="val 683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ЦП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05228" y="2760675"/>
            <a:ext cx="1460520" cy="1533546"/>
          </a:xfrm>
          <a:prstGeom prst="roundRect">
            <a:avLst>
              <a:gd name="adj" fmla="val 6834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 мост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71681" y="4951455"/>
            <a:ext cx="1277955" cy="1131903"/>
          </a:xfrm>
          <a:prstGeom prst="roundRect">
            <a:avLst>
              <a:gd name="adj" fmla="val 6834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Южныймост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25948" y="4878429"/>
            <a:ext cx="3797352" cy="1095390"/>
          </a:xfrm>
          <a:prstGeom prst="roundRect">
            <a:avLst>
              <a:gd name="adj" fmla="val 683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Слоты оперативной памяти</a:t>
            </a:r>
          </a:p>
          <a:p>
            <a:pPr algn="ctr"/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9979" y="2212980"/>
            <a:ext cx="461665" cy="27384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dirty="0"/>
              <a:t>Низ (юг)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05875" y="2139954"/>
            <a:ext cx="461665" cy="27384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dirty="0"/>
              <a:t>Верх (север)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http://wifika.ru/wp-content/uploads/2013/10/amd-intel.jpg"/>
          <p:cNvPicPr>
            <a:picLocks noChangeAspect="1" noChangeArrowheads="1"/>
          </p:cNvPicPr>
          <p:nvPr/>
        </p:nvPicPr>
        <p:blipFill>
          <a:blip r:embed="rId2" cstate="print"/>
          <a:srcRect l="2294" t="12072" r="3093" b="3303"/>
          <a:stretch>
            <a:fillRect/>
          </a:stretch>
        </p:blipFill>
        <p:spPr bwMode="auto">
          <a:xfrm>
            <a:off x="5000628" y="857232"/>
            <a:ext cx="3454238" cy="1835064"/>
          </a:xfrm>
          <a:prstGeom prst="rect">
            <a:avLst/>
          </a:prstGeom>
          <a:noFill/>
        </p:spPr>
      </p:pic>
      <p:pic>
        <p:nvPicPr>
          <p:cNvPr id="20484" name="Picture 4" descr="http://im8-tub-ru.yandex.net/i?id=238265623-39-72&amp;n=21"/>
          <p:cNvPicPr>
            <a:picLocks noChangeAspect="1" noChangeArrowheads="1"/>
          </p:cNvPicPr>
          <p:nvPr/>
        </p:nvPicPr>
        <p:blipFill>
          <a:blip r:embed="rId3" cstate="print"/>
          <a:srcRect l="11719" t="3125" r="13281" b="6250"/>
          <a:stretch>
            <a:fillRect/>
          </a:stretch>
        </p:blipFill>
        <p:spPr bwMode="auto">
          <a:xfrm>
            <a:off x="6643702" y="2714620"/>
            <a:ext cx="1798267" cy="16296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Центральный процессор (ЦП</a:t>
            </a:r>
            <a:r>
              <a:rPr lang="en-US" dirty="0"/>
              <a:t>,</a:t>
            </a:r>
            <a:r>
              <a:rPr lang="ru-RU" dirty="0"/>
              <a:t> </a:t>
            </a:r>
            <a:r>
              <a:rPr lang="en-US" dirty="0"/>
              <a:t>CPU)</a:t>
            </a:r>
            <a:endParaRPr lang="ru-RU" dirty="0"/>
          </a:p>
        </p:txBody>
      </p:sp>
      <p:pic>
        <p:nvPicPr>
          <p:cNvPr id="20482" name="Picture 2" descr="http://neistore.com/wp-content/uploads/2011/11/im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433927"/>
            <a:ext cx="1804617" cy="18525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785794"/>
            <a:ext cx="4786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Функции</a:t>
            </a:r>
            <a:r>
              <a:rPr lang="ru-RU" sz="2000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Управление другими устройствами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Обработка информации (вычисления)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3071810"/>
            <a:ext cx="58579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Характеристики</a:t>
            </a:r>
            <a:r>
              <a:rPr lang="ru-RU" sz="2000" dirty="0"/>
              <a:t>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Число ядер</a:t>
            </a:r>
            <a:endParaRPr lang="en-US" sz="2000" dirty="0"/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Тактовая частота, ГГц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Разрядность, бит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Производительность (быстродействие), млн. оп. в сек.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Интерфейс с шиной</a:t>
            </a:r>
            <a:r>
              <a:rPr lang="en-US" sz="2000" dirty="0"/>
              <a:t> (</a:t>
            </a:r>
            <a:r>
              <a:rPr lang="ru-RU" sz="2000" dirty="0"/>
              <a:t>разрядность может не совпадать)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Энергопотребление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596" y="2059536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Современные – </a:t>
            </a:r>
            <a:r>
              <a:rPr lang="ru-RU" sz="2000" b="1" dirty="0"/>
              <a:t>многоядерные</a:t>
            </a:r>
            <a:r>
              <a:rPr lang="ru-RU" sz="2000" dirty="0"/>
              <a:t> процессоры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512" y="628652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Сокет</a:t>
            </a:r>
            <a:endParaRPr lang="ru-RU" dirty="0"/>
          </a:p>
        </p:txBody>
      </p:sp>
      <p:sp>
        <p:nvSpPr>
          <p:cNvPr id="23554" name="AutoShape 2" descr="https://dl27.photosklad.net/20121020/preview-photo/fe9deab6665e831c8fde4992620ae1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dl27.photosklad.net/20121020/preview-photo/fe9deab6665e831c8fde4992620ae1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ЦП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0455-737D-4DB9-B431-BAF730AA86B2}" type="slidenum">
              <a:rPr lang="ru-RU" smtClean="0"/>
              <a:pPr/>
              <a:t>137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813442" y="2260584"/>
            <a:ext cx="26289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Микроконтроллер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3441" y="2625714"/>
            <a:ext cx="1314468" cy="511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i="1" dirty="0"/>
              <a:t>УУ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3441" y="3136896"/>
            <a:ext cx="1314468" cy="511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i="1" dirty="0"/>
              <a:t>АЛУ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7909" y="2625714"/>
            <a:ext cx="1314468" cy="511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РОН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7909" y="3136896"/>
            <a:ext cx="1314468" cy="511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Кэш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5746" y="946116"/>
            <a:ext cx="1898677" cy="839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Математический сопроцессор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3961" y="946116"/>
            <a:ext cx="1424007" cy="839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Генератор тактовых импульсов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 flipH="1" flipV="1">
            <a:off x="5831300" y="2023646"/>
            <a:ext cx="475464" cy="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6123803" y="2023248"/>
            <a:ext cx="474667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 flipH="1" flipV="1">
            <a:off x="7620439" y="2023645"/>
            <a:ext cx="475464" cy="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7913733" y="2022455"/>
            <a:ext cx="474667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2082" y="909603"/>
            <a:ext cx="476573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Устройство управления (УУ) </a:t>
            </a:r>
            <a:r>
              <a:rPr lang="ru-RU" sz="2000" dirty="0"/>
              <a:t>– обрабатывает команды программы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Арифметико-логическое устройство (АЛУ) </a:t>
            </a:r>
            <a:r>
              <a:rPr lang="ru-RU" sz="2000" dirty="0"/>
              <a:t>– вычисления с целыми числами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Регистры общего назначения (РОН) </a:t>
            </a:r>
            <a:r>
              <a:rPr lang="ru-RU" sz="2000" dirty="0"/>
              <a:t>– ячейки внутренней памяти, с которыми непосредственно выполняются операции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Кэш</a:t>
            </a:r>
            <a:r>
              <a:rPr lang="ru-RU" sz="2000" dirty="0"/>
              <a:t> – внутренняя память ЦП с быстрым доступом (быстрее ОЗУ)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Математический сопроцессор </a:t>
            </a:r>
            <a:r>
              <a:rPr lang="ru-RU" sz="2000" dirty="0"/>
              <a:t>– более сложные вычисления с дробными числами (с плавающей запятой)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Генератор тактовых импульсов </a:t>
            </a:r>
            <a:r>
              <a:rPr lang="ru-RU" sz="2000" dirty="0"/>
              <a:t>– генерирует электрические сигналы для синхронной работы всех частей процессора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Классификация архитектур вычислительных систем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0455-737D-4DB9-B431-BAF730AA86B2}" type="slidenum">
              <a:rPr lang="ru-RU" smtClean="0"/>
              <a:pPr/>
              <a:t>138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1472" y="1142984"/>
            <a:ext cx="795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b="1" dirty="0"/>
              <a:t>Однопроцессорные</a:t>
            </a:r>
            <a:endParaRPr lang="ru-RU" dirty="0"/>
          </a:p>
          <a:p>
            <a:pPr marL="177800" indent="-177800">
              <a:buFont typeface="Arial" pitchFamily="34" charset="0"/>
              <a:buChar char="•"/>
            </a:pPr>
            <a:r>
              <a:rPr lang="ru-RU" b="1" dirty="0"/>
              <a:t>Многопроцессорные</a:t>
            </a:r>
            <a:r>
              <a:rPr lang="ru-RU" dirty="0"/>
              <a:t> – несколько процессоров на одной общей ОЗУ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3516329"/>
            <a:ext cx="795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b="1" dirty="0"/>
              <a:t>Многомашинные</a:t>
            </a:r>
            <a:r>
              <a:rPr lang="ru-RU" dirty="0"/>
              <a:t> – несколько процессоров, каждый со своей ОЗУ, или отдельных компьютеров, соединенных в сеть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72" y="4159260"/>
            <a:ext cx="79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b="1" dirty="0"/>
              <a:t>С параллельными процессорами </a:t>
            </a:r>
            <a:r>
              <a:rPr lang="ru-RU" dirty="0"/>
              <a:t>– несколько АЛУ с общим УУ и ОЗУ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7843" y="2895608"/>
            <a:ext cx="29940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ОЗУ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7844" y="1836731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УУ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7844" y="2238374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АЛУ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0668" y="1836731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УУ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0668" y="2238374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АЛУ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5136" y="1836731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УУ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5136" y="2238374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АЛУ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6980" y="209232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…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 flipH="1" flipV="1">
            <a:off x="3145639" y="2767811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3366908" y="2765619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4058465" y="2767811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279734" y="2765619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 flipH="1" flipV="1">
            <a:off x="5372933" y="2767812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5594202" y="2765620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47993" y="5911884"/>
            <a:ext cx="29940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ОЗУ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47993" y="4670442"/>
            <a:ext cx="2957553" cy="3286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УУ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7994" y="5254650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АЛУ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0818" y="5254650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АЛУ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75286" y="5254650"/>
            <a:ext cx="730260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/>
              <a:t>АЛУ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37130" y="510859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…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rot="5400000" flipH="1" flipV="1">
            <a:off x="3275789" y="5784087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>
            <a:off x="3497058" y="5781895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5400000" flipH="1" flipV="1">
            <a:off x="4188615" y="5784087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5400000">
            <a:off x="4409884" y="5781895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 flipH="1" flipV="1">
            <a:off x="5503083" y="5784088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>
            <a:off x="5724352" y="5781896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 flipH="1" flipV="1">
            <a:off x="3239276" y="5126852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3460545" y="5124660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5400000" flipH="1" flipV="1">
            <a:off x="4152102" y="5126852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>
            <a:off x="4373371" y="5124660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5400000" flipH="1" flipV="1">
            <a:off x="5466570" y="5126853"/>
            <a:ext cx="255590" cy="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5400000">
            <a:off x="5687839" y="5124661"/>
            <a:ext cx="252000" cy="7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Внутренняя память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773652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Функции</a:t>
            </a:r>
            <a:r>
              <a:rPr lang="ru-RU" dirty="0"/>
              <a:t>: Хранение информации для возможности быстрого доступа к ней, размещение выполняемых программ и обрабатываемых данных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1505538"/>
            <a:ext cx="8286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Виды:</a:t>
            </a:r>
          </a:p>
          <a:p>
            <a:r>
              <a:rPr lang="ru-RU" b="1" i="1" dirty="0"/>
              <a:t>Оперативная</a:t>
            </a:r>
            <a:r>
              <a:rPr lang="ru-RU" dirty="0"/>
              <a:t> (ОЗУ, </a:t>
            </a:r>
            <a:r>
              <a:rPr lang="en-US" dirty="0"/>
              <a:t>RAM)</a:t>
            </a:r>
            <a:r>
              <a:rPr lang="ru-RU" dirty="0"/>
              <a:t> – перезаписываемая, информация удаляется при отключении питания </a:t>
            </a:r>
          </a:p>
          <a:p>
            <a:r>
              <a:rPr lang="ru-RU" b="1" i="1" dirty="0"/>
              <a:t>Постоянная</a:t>
            </a:r>
            <a:r>
              <a:rPr lang="ru-RU" dirty="0"/>
              <a:t> (ПЗУ, </a:t>
            </a:r>
            <a:r>
              <a:rPr lang="en-US" dirty="0"/>
              <a:t>ROM)</a:t>
            </a:r>
            <a:r>
              <a:rPr lang="ru-RU" dirty="0"/>
              <a:t> – </a:t>
            </a:r>
            <a:r>
              <a:rPr lang="ru-RU" dirty="0" err="1"/>
              <a:t>неперезаписываемая</a:t>
            </a:r>
            <a:r>
              <a:rPr lang="ru-RU" dirty="0"/>
              <a:t>, информация сохраняется при отключении питания</a:t>
            </a:r>
          </a:p>
        </p:txBody>
      </p:sp>
      <p:pic>
        <p:nvPicPr>
          <p:cNvPr id="19458" name="Picture 2" descr="http://21region.org/uploads/posts/2008-10/1225136667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071810"/>
            <a:ext cx="3810000" cy="3019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3357562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Характеристики оперативной памяти:</a:t>
            </a:r>
          </a:p>
          <a:p>
            <a:r>
              <a:rPr lang="ru-RU" dirty="0"/>
              <a:t>Емкость, Мбайт</a:t>
            </a:r>
          </a:p>
          <a:p>
            <a:r>
              <a:rPr lang="ru-RU" dirty="0"/>
              <a:t>Частота, МГц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5715016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Может подключаться одновременно несколько однотипных модулей памяти</a:t>
            </a:r>
            <a:r>
              <a:rPr lang="ru-RU" b="1" dirty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4429132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Типы (разъемы) оперативной памяти:</a:t>
            </a:r>
          </a:p>
          <a:p>
            <a:r>
              <a:rPr lang="en-US" dirty="0"/>
              <a:t>DDR1, DDR2, </a:t>
            </a:r>
            <a:r>
              <a:rPr lang="en-US" b="1" dirty="0"/>
              <a:t>DDR3, DDR4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14942" y="6072206"/>
            <a:ext cx="30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Планки оперативной памяти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Классификации </a:t>
            </a:r>
            <a:r>
              <a:rPr lang="en-US" dirty="0" err="1"/>
              <a:t>информации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857232"/>
          <a:ext cx="2857520" cy="210312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2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 </a:t>
                      </a:r>
                      <a:r>
                        <a:rPr lang="ru-RU" b="1" dirty="0"/>
                        <a:t>типу восприятия</a:t>
                      </a:r>
                      <a:r>
                        <a:rPr lang="ru-RU" dirty="0"/>
                        <a:t> органами чувств человека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dirty="0"/>
                        <a:t>визуальная (зрительная)</a:t>
                      </a:r>
                    </a:p>
                    <a:p>
                      <a:pPr lvl="0"/>
                      <a:r>
                        <a:rPr lang="ru-RU" dirty="0" err="1"/>
                        <a:t>аудиальная</a:t>
                      </a:r>
                      <a:r>
                        <a:rPr lang="ru-RU" dirty="0"/>
                        <a:t> (звуковая)</a:t>
                      </a:r>
                    </a:p>
                    <a:p>
                      <a:pPr lvl="0"/>
                      <a:r>
                        <a:rPr lang="ru-RU" dirty="0"/>
                        <a:t>обонятельная</a:t>
                      </a:r>
                    </a:p>
                    <a:p>
                      <a:pPr lvl="0"/>
                      <a:r>
                        <a:rPr lang="ru-RU" dirty="0"/>
                        <a:t>вкусовая</a:t>
                      </a:r>
                    </a:p>
                    <a:p>
                      <a:pPr lvl="0"/>
                      <a:r>
                        <a:rPr lang="ru-RU" dirty="0"/>
                        <a:t>тактильная (осязательная)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3143248"/>
          <a:ext cx="2857520" cy="238252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2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 </a:t>
                      </a:r>
                      <a:r>
                        <a:rPr lang="ru-RU" b="1" dirty="0"/>
                        <a:t>форме представления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dirty="0"/>
                        <a:t>текстовая (устная и письменная)</a:t>
                      </a:r>
                    </a:p>
                    <a:p>
                      <a:pPr lvl="0"/>
                      <a:r>
                        <a:rPr lang="ru-RU" dirty="0"/>
                        <a:t>числовая</a:t>
                      </a:r>
                    </a:p>
                    <a:p>
                      <a:pPr lvl="0"/>
                      <a:r>
                        <a:rPr lang="ru-RU" dirty="0"/>
                        <a:t>графическая</a:t>
                      </a:r>
                    </a:p>
                    <a:p>
                      <a:pPr lvl="0"/>
                      <a:r>
                        <a:rPr lang="ru-RU" dirty="0"/>
                        <a:t>звуковая</a:t>
                      </a:r>
                    </a:p>
                    <a:p>
                      <a:pPr lvl="0"/>
                      <a:r>
                        <a:rPr lang="ru-RU" dirty="0" err="1"/>
                        <a:t>мультимедийная</a:t>
                      </a:r>
                      <a:r>
                        <a:rPr lang="ru-RU" dirty="0"/>
                        <a:t> (комбинированная)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643306" y="857232"/>
          <a:ext cx="5000660" cy="210820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500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 </a:t>
                      </a:r>
                      <a:r>
                        <a:rPr lang="ru-RU" b="1" dirty="0"/>
                        <a:t>уровню значимости в </a:t>
                      </a:r>
                      <a:r>
                        <a:rPr lang="ru-RU" dirty="0"/>
                        <a:t>социальных системах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b="0" dirty="0"/>
                        <a:t>личная (знания, опыт, интуиция, эмоции, планы отдельного человека)</a:t>
                      </a:r>
                    </a:p>
                    <a:p>
                      <a:pPr lvl="0"/>
                      <a:r>
                        <a:rPr lang="ru-RU" b="0" dirty="0"/>
                        <a:t>общественная (эстетическая, научно-популярная, политическая, обыденная)</a:t>
                      </a:r>
                    </a:p>
                    <a:p>
                      <a:pPr lvl="0"/>
                      <a:r>
                        <a:rPr lang="ru-RU" b="0" dirty="0"/>
                        <a:t>специальная (научная, производственная, юридическая)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643306" y="3143248"/>
          <a:ext cx="2428892" cy="210820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242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 </a:t>
                      </a:r>
                      <a:r>
                        <a:rPr lang="ru-RU" b="1" dirty="0"/>
                        <a:t>сфере применения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dirty="0"/>
                        <a:t>экономическая</a:t>
                      </a:r>
                    </a:p>
                    <a:p>
                      <a:pPr lvl="0"/>
                      <a:r>
                        <a:rPr lang="ru-RU" dirty="0"/>
                        <a:t>географическая</a:t>
                      </a:r>
                    </a:p>
                    <a:p>
                      <a:pPr lvl="0"/>
                      <a:r>
                        <a:rPr lang="ru-RU" dirty="0"/>
                        <a:t>технологическая</a:t>
                      </a:r>
                    </a:p>
                    <a:p>
                      <a:pPr lvl="0"/>
                      <a:r>
                        <a:rPr lang="ru-RU" dirty="0"/>
                        <a:t>юридическая</a:t>
                      </a:r>
                    </a:p>
                    <a:p>
                      <a:pPr lvl="0"/>
                      <a:r>
                        <a:rPr lang="ru-RU" dirty="0"/>
                        <a:t>развлекательная</a:t>
                      </a:r>
                    </a:p>
                    <a:p>
                      <a:pPr lvl="0"/>
                      <a:r>
                        <a:rPr lang="ru-RU" dirty="0"/>
                        <a:t>и др.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215074" y="3214686"/>
          <a:ext cx="2428892" cy="155956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242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 </a:t>
                      </a:r>
                      <a:r>
                        <a:rPr lang="ru-RU" b="1" dirty="0"/>
                        <a:t>субъектам обмена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dirty="0"/>
                        <a:t>социальная</a:t>
                      </a:r>
                    </a:p>
                    <a:p>
                      <a:pPr lvl="0"/>
                      <a:r>
                        <a:rPr lang="ru-RU" dirty="0"/>
                        <a:t>техническая</a:t>
                      </a:r>
                    </a:p>
                    <a:p>
                      <a:pPr lvl="0"/>
                      <a:r>
                        <a:rPr lang="ru-RU" dirty="0"/>
                        <a:t>биологическая</a:t>
                      </a:r>
                    </a:p>
                    <a:p>
                      <a:pPr lvl="0"/>
                      <a:r>
                        <a:rPr lang="ru-RU" dirty="0"/>
                        <a:t>генетическая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215074" y="5000636"/>
          <a:ext cx="2428892" cy="155956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242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 </a:t>
                      </a:r>
                      <a:r>
                        <a:rPr lang="ru-RU" b="1" dirty="0"/>
                        <a:t>стадии обработки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dirty="0"/>
                        <a:t>первичная и вторичная, промежуточная и конечная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00034" y="5643578"/>
          <a:ext cx="2857520" cy="101092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2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 </a:t>
                      </a:r>
                      <a:r>
                        <a:rPr lang="ru-RU" b="1" dirty="0"/>
                        <a:t>месту возникновения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dirty="0"/>
                        <a:t>входная и выходная, внутренняя и внешняя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643306" y="5363550"/>
          <a:ext cx="2428892" cy="1280160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242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 степени стабильности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dirty="0" err="1"/>
                        <a:t>вре́менная</a:t>
                      </a:r>
                      <a:endParaRPr lang="ru-RU" dirty="0"/>
                    </a:p>
                    <a:p>
                      <a:pPr lvl="0"/>
                      <a:r>
                        <a:rPr lang="ru-RU" dirty="0"/>
                        <a:t>постоянная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Внешняя память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034" y="714356"/>
            <a:ext cx="828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Функции</a:t>
            </a:r>
            <a:r>
              <a:rPr lang="ru-RU" sz="2000" dirty="0"/>
              <a:t>: для длительного хранения и накопления информации.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428736"/>
            <a:ext cx="4214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/>
              <a:t>Жесткий диск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SSD-</a:t>
            </a:r>
            <a:r>
              <a:rPr lang="ru-RU" sz="2000" dirty="0"/>
              <a:t>диск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Оптические диски и приводы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Flash-</a:t>
            </a:r>
            <a:r>
              <a:rPr lang="ru-RU" sz="2000" dirty="0"/>
              <a:t>диски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Карты памяти (</a:t>
            </a:r>
            <a:r>
              <a:rPr lang="en-US" sz="2000" dirty="0"/>
              <a:t>SD, </a:t>
            </a:r>
            <a:r>
              <a:rPr lang="en-US" sz="2000" dirty="0" err="1"/>
              <a:t>microSD</a:t>
            </a:r>
            <a:r>
              <a:rPr lang="en-US" sz="2000" dirty="0"/>
              <a:t>, MMC)</a:t>
            </a:r>
            <a:endParaRPr lang="ru-RU" sz="2000" dirty="0"/>
          </a:p>
        </p:txBody>
      </p:sp>
      <p:pic>
        <p:nvPicPr>
          <p:cNvPr id="30722" name="Picture 2" descr="http://upload.wikimedia.org/wikipedia/commons/thumb/8/86/Papertape.jpg/200px-Papert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714752"/>
            <a:ext cx="2428892" cy="25503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3228803"/>
            <a:ext cx="43577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Характеристики</a:t>
            </a:r>
            <a:r>
              <a:rPr lang="ru-RU" sz="2000" dirty="0"/>
              <a:t>:</a:t>
            </a:r>
          </a:p>
          <a:p>
            <a:pPr marL="96838" indent="-96838">
              <a:buFont typeface="Arial" pitchFamily="34" charset="0"/>
              <a:buChar char="•"/>
            </a:pPr>
            <a:r>
              <a:rPr lang="ru-RU" sz="2000" dirty="0"/>
              <a:t>Емкость</a:t>
            </a:r>
          </a:p>
          <a:p>
            <a:pPr marL="96838" indent="-96838">
              <a:buFont typeface="Arial" pitchFamily="34" charset="0"/>
              <a:buChar char="•"/>
            </a:pPr>
            <a:r>
              <a:rPr lang="ru-RU" sz="2000" dirty="0"/>
              <a:t>Скорость доступа (ГГц)</a:t>
            </a:r>
          </a:p>
          <a:p>
            <a:pPr marL="96838" indent="-96838">
              <a:buFont typeface="Arial" pitchFamily="34" charset="0"/>
              <a:buChar char="•"/>
            </a:pPr>
            <a:r>
              <a:rPr lang="ru-RU" sz="2000" dirty="0"/>
              <a:t>Скорость чтения/записи (Оп/с)</a:t>
            </a:r>
          </a:p>
          <a:p>
            <a:pPr marL="96838" indent="-96838">
              <a:buFont typeface="Arial" pitchFamily="34" charset="0"/>
              <a:buChar char="•"/>
            </a:pPr>
            <a:r>
              <a:rPr lang="ru-RU" sz="2000" dirty="0"/>
              <a:t>Уровень шума</a:t>
            </a:r>
          </a:p>
          <a:p>
            <a:pPr marL="96838" indent="-96838">
              <a:buFont typeface="Arial" pitchFamily="34" charset="0"/>
              <a:buChar char="•"/>
            </a:pPr>
            <a:r>
              <a:rPr lang="ru-RU" sz="2000" dirty="0"/>
              <a:t>Энергопотребление</a:t>
            </a:r>
          </a:p>
          <a:p>
            <a:pPr marL="96838" indent="-96838">
              <a:buFont typeface="Arial" pitchFamily="34" charset="0"/>
              <a:buChar char="•"/>
            </a:pPr>
            <a:r>
              <a:rPr lang="ru-RU" sz="2000" dirty="0"/>
              <a:t>Габариты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6446" y="6286520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Перфолента</a:t>
            </a:r>
          </a:p>
        </p:txBody>
      </p:sp>
      <p:pic>
        <p:nvPicPr>
          <p:cNvPr id="15362" name="Picture 2" descr="http://www.spinfold.com/wp-content/uploads/2013/04/800px-Punched_c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4002592" cy="1928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86446" y="3143248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Перфокарта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Жесткий диск </a:t>
            </a:r>
            <a:r>
              <a:rPr lang="en-US" dirty="0"/>
              <a:t>(HDD)</a:t>
            </a:r>
            <a:endParaRPr lang="ru-RU" dirty="0"/>
          </a:p>
        </p:txBody>
      </p:sp>
      <p:pic>
        <p:nvPicPr>
          <p:cNvPr id="14340" name="Picture 4" descr="File:Samsung HD753LJ 04-Actua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8058" y="4000504"/>
            <a:ext cx="3674917" cy="2462195"/>
          </a:xfrm>
          <a:prstGeom prst="rect">
            <a:avLst/>
          </a:prstGeom>
          <a:noFill/>
        </p:spPr>
      </p:pic>
      <p:pic>
        <p:nvPicPr>
          <p:cNvPr id="14342" name="Picture 6" descr="Cylinder Head Sector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500438"/>
            <a:ext cx="2733163" cy="295181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3809050"/>
            <a:ext cx="2214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Разметка</a:t>
            </a:r>
            <a:r>
              <a:rPr lang="ru-RU" sz="2000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дорожка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сектор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цилиндр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07167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Интерфейсы</a:t>
            </a:r>
            <a:r>
              <a:rPr lang="ru-RU" sz="2000" dirty="0"/>
              <a:t>: </a:t>
            </a:r>
          </a:p>
          <a:p>
            <a:r>
              <a:rPr lang="ru-RU" sz="2000" dirty="0"/>
              <a:t>несъемный </a:t>
            </a:r>
            <a:r>
              <a:rPr lang="en-US" sz="2000" dirty="0"/>
              <a:t>ATA (IDE), SATA, eSATA, SCSI, SAS</a:t>
            </a:r>
            <a:endParaRPr lang="ru-RU" sz="2000" dirty="0"/>
          </a:p>
          <a:p>
            <a:r>
              <a:rPr lang="ru-RU" sz="2000" dirty="0"/>
              <a:t>съемный </a:t>
            </a:r>
            <a:r>
              <a:rPr lang="en-US" sz="2000" dirty="0"/>
              <a:t>USB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785794"/>
            <a:ext cx="5786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Накопитель на жестких магнитных дисках (НЖМД)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157161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Съемный и несъемный</a:t>
            </a:r>
          </a:p>
        </p:txBody>
      </p:sp>
      <p:pic>
        <p:nvPicPr>
          <p:cNvPr id="14344" name="Picture 8" descr="http://shop.ww.kz/upload/iblock/95e/61045_main_large%20xaevk_n%20mvpcb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642918"/>
            <a:ext cx="2056007" cy="1638279"/>
          </a:xfrm>
          <a:prstGeom prst="rect">
            <a:avLst/>
          </a:prstGeom>
          <a:noFill/>
        </p:spPr>
      </p:pic>
      <p:pic>
        <p:nvPicPr>
          <p:cNvPr id="14346" name="Picture 10" descr="http://www.discen.ru/admin/pictures/3861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2357430"/>
            <a:ext cx="2401989" cy="1462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Твердотельный накопитель (</a:t>
            </a:r>
            <a:r>
              <a:rPr lang="en-US" dirty="0"/>
              <a:t>SSD)</a:t>
            </a:r>
            <a:endParaRPr lang="ru-RU" dirty="0"/>
          </a:p>
        </p:txBody>
      </p:sp>
      <p:pic>
        <p:nvPicPr>
          <p:cNvPr id="2050" name="Picture 2" descr="http://waowtech.com/wp-content/uploads/2015/07/HDD-1024x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612" y="838793"/>
            <a:ext cx="3786164" cy="3018835"/>
          </a:xfrm>
          <a:prstGeom prst="rect">
            <a:avLst/>
          </a:prstGeom>
          <a:noFill/>
        </p:spPr>
      </p:pic>
      <p:pic>
        <p:nvPicPr>
          <p:cNvPr id="2052" name="Picture 4" descr="https://xakep.ru/wp-content/uploads/2015/03/00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130" y="3929066"/>
            <a:ext cx="5144026" cy="27860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857232"/>
            <a:ext cx="371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 сравнению с </a:t>
            </a:r>
            <a:r>
              <a:rPr lang="en-US" sz="2000" dirty="0"/>
              <a:t>HDD:</a:t>
            </a:r>
          </a:p>
          <a:p>
            <a:pPr marL="365125" indent="-176213">
              <a:buFont typeface="Calibri" pitchFamily="34" charset="0"/>
              <a:buChar char="+"/>
            </a:pPr>
            <a:r>
              <a:rPr lang="ru-RU" sz="2000" dirty="0"/>
              <a:t>значительно выше скорость</a:t>
            </a:r>
          </a:p>
          <a:p>
            <a:pPr marL="365125" indent="-176213">
              <a:buFont typeface="Calibri" pitchFamily="34" charset="0"/>
              <a:buChar char="+"/>
            </a:pPr>
            <a:r>
              <a:rPr lang="ru-RU" sz="2000" dirty="0"/>
              <a:t>отсутствие шума</a:t>
            </a:r>
          </a:p>
          <a:p>
            <a:pPr marL="365125" indent="-176213">
              <a:buFont typeface="Calibri" pitchFamily="34" charset="0"/>
              <a:buChar char="+"/>
            </a:pPr>
            <a:r>
              <a:rPr lang="ru-RU" sz="2000" dirty="0"/>
              <a:t>низкое энергопотребление</a:t>
            </a:r>
          </a:p>
          <a:p>
            <a:pPr marL="365125" indent="-176213">
              <a:buFont typeface="Calibri" pitchFamily="34" charset="0"/>
              <a:buChar char="+"/>
            </a:pPr>
            <a:r>
              <a:rPr lang="ru-RU" sz="2000" dirty="0"/>
              <a:t>меньше размер и вес</a:t>
            </a:r>
          </a:p>
          <a:p>
            <a:pPr marL="365125" indent="-176213">
              <a:buFont typeface="Calibri" pitchFamily="34" charset="0"/>
              <a:buChar char="-"/>
            </a:pPr>
            <a:r>
              <a:rPr lang="ru-RU" sz="2000" dirty="0"/>
              <a:t>меньше объем</a:t>
            </a:r>
          </a:p>
          <a:p>
            <a:pPr marL="365125" indent="-176213">
              <a:buFont typeface="Calibri" pitchFamily="34" charset="0"/>
              <a:buChar char="-"/>
            </a:pPr>
            <a:r>
              <a:rPr lang="ru-RU" sz="2000" dirty="0"/>
              <a:t>ниже надежность</a:t>
            </a:r>
          </a:p>
          <a:p>
            <a:pPr marL="365125" indent="-176213">
              <a:buFont typeface="Calibri" pitchFamily="34" charset="0"/>
              <a:buChar char="-"/>
            </a:pPr>
            <a:r>
              <a:rPr lang="ru-RU" sz="2000" dirty="0"/>
              <a:t>более дорогие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6855" y="4000504"/>
            <a:ext cx="371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Существуют </a:t>
            </a:r>
            <a:r>
              <a:rPr lang="ru-RU" sz="2000" b="1" dirty="0"/>
              <a:t>гибридные диски </a:t>
            </a:r>
            <a:r>
              <a:rPr lang="en-US" sz="2000" dirty="0"/>
              <a:t>HDD+SSD. </a:t>
            </a:r>
            <a:endParaRPr lang="ru-RU" sz="2000" dirty="0"/>
          </a:p>
          <a:p>
            <a:r>
              <a:rPr lang="en-US" sz="2000" dirty="0"/>
              <a:t>SSD </a:t>
            </a:r>
            <a:r>
              <a:rPr lang="ru-RU" sz="2000" dirty="0"/>
              <a:t>выполняет роль буфера, в который автоматически помещаются часто используемые данные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D autolev 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571480"/>
            <a:ext cx="1714512" cy="17145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Оптические диски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995306"/>
            <a:ext cx="621510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Compact disc</a:t>
            </a:r>
            <a:r>
              <a:rPr lang="ru-RU" sz="2000" dirty="0"/>
              <a:t>: </a:t>
            </a:r>
            <a:r>
              <a:rPr lang="en-US" sz="2000" b="1" dirty="0"/>
              <a:t>CD</a:t>
            </a:r>
            <a:r>
              <a:rPr lang="ru-RU" sz="2000" b="1" dirty="0"/>
              <a:t>-</a:t>
            </a:r>
            <a:r>
              <a:rPr lang="en-US" sz="2000" b="1" dirty="0"/>
              <a:t>ROM</a:t>
            </a:r>
            <a:r>
              <a:rPr lang="en-US" sz="2000" dirty="0"/>
              <a:t>, CD-R, CD-RW</a:t>
            </a:r>
            <a:endParaRPr lang="ru-RU" sz="2000" dirty="0"/>
          </a:p>
          <a:p>
            <a:pPr marL="174625"/>
            <a:r>
              <a:rPr lang="en-US" sz="2000" dirty="0"/>
              <a:t>(600-800</a:t>
            </a:r>
            <a:r>
              <a:rPr lang="ru-RU" sz="2000" dirty="0"/>
              <a:t>МБ)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 </a:t>
            </a:r>
            <a:r>
              <a:rPr lang="en-US" sz="2000" b="1" dirty="0"/>
              <a:t>DVD</a:t>
            </a:r>
            <a:r>
              <a:rPr lang="en-US" sz="2000" dirty="0"/>
              <a:t>, DVD-R, DVD-RW, DVD+R, DVD+RW</a:t>
            </a:r>
            <a:r>
              <a:rPr lang="ru-RU" sz="2000" dirty="0"/>
              <a:t>,</a:t>
            </a:r>
            <a:r>
              <a:rPr lang="en-US" sz="2000" dirty="0"/>
              <a:t> DVD-RAM</a:t>
            </a:r>
            <a:endParaRPr lang="ru-RU" sz="2000" dirty="0"/>
          </a:p>
          <a:p>
            <a:pPr marL="174625"/>
            <a:r>
              <a:rPr lang="ru-RU" sz="2000" dirty="0"/>
              <a:t>(4,7ГБ – односторонний, 9,4ГБ – двухсторонний)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ru-RU" sz="2000" dirty="0"/>
              <a:t> </a:t>
            </a:r>
            <a:r>
              <a:rPr lang="en-US" sz="2000" b="1" dirty="0" err="1"/>
              <a:t>Blu</a:t>
            </a:r>
            <a:r>
              <a:rPr lang="en-US" sz="2000" b="1" dirty="0"/>
              <a:t>-ray: </a:t>
            </a:r>
            <a:r>
              <a:rPr lang="en-US" sz="2000" dirty="0"/>
              <a:t>BR-R, BR-RE, BR-ROM</a:t>
            </a:r>
            <a:endParaRPr lang="ru-RU" sz="2000" dirty="0"/>
          </a:p>
          <a:p>
            <a:pPr marL="174625"/>
            <a:r>
              <a:rPr lang="ru-RU" sz="2000" dirty="0"/>
              <a:t>(25ГБ - однослойный, 50ГБ – двухслойный)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Отличия: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Плотность записи на дорожке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Лазер для чтения</a:t>
            </a:r>
            <a:endParaRPr lang="en-US" sz="2000" dirty="0"/>
          </a:p>
        </p:txBody>
      </p:sp>
      <p:pic>
        <p:nvPicPr>
          <p:cNvPr id="13316" name="Picture 4" descr="DV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1571612"/>
            <a:ext cx="1702667" cy="1643074"/>
          </a:xfrm>
          <a:prstGeom prst="rect">
            <a:avLst/>
          </a:prstGeom>
          <a:noFill/>
        </p:spPr>
      </p:pic>
      <p:pic>
        <p:nvPicPr>
          <p:cNvPr id="13314" name="Picture 2" descr="BluRayDiscBa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546740"/>
            <a:ext cx="1857388" cy="1810954"/>
          </a:xfrm>
          <a:prstGeom prst="rect">
            <a:avLst/>
          </a:prstGeom>
          <a:noFill/>
        </p:spPr>
      </p:pic>
      <p:pic>
        <p:nvPicPr>
          <p:cNvPr id="13322" name="Picture 10" descr="http://www.compremont.org/images/pc_ustr-1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643446"/>
            <a:ext cx="4286280" cy="1428759"/>
          </a:xfrm>
          <a:prstGeom prst="rect">
            <a:avLst/>
          </a:prstGeom>
          <a:noFill/>
        </p:spPr>
      </p:pic>
      <p:pic>
        <p:nvPicPr>
          <p:cNvPr id="13324" name="Picture 12" descr="http://sebeadmin.ru/media/pi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786322"/>
            <a:ext cx="2368712" cy="1178716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71473" y="4429132"/>
          <a:ext cx="3786213" cy="18288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9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2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2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Базовая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/>
                        <a:t>Максимальная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(</a:t>
                      </a:r>
                      <a:r>
                        <a:rPr lang="en-GB" dirty="0" err="1"/>
                        <a:t>Mbit</a:t>
                      </a:r>
                      <a:r>
                        <a:rPr lang="en-GB" dirty="0"/>
                        <a:t>/s)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(Mbit/s)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CD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1.17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65.62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56×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DVD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210.94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20×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BD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/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://vmirechudes.com/wp-content/uploads/2016/02/47_result-1-520x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785926"/>
            <a:ext cx="6072230" cy="28609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Видеоадаптер (графическая карта)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785794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Устройство с </a:t>
            </a:r>
            <a:r>
              <a:rPr lang="ru-RU" u="sng" dirty="0"/>
              <a:t>графическим процессором</a:t>
            </a:r>
            <a:r>
              <a:rPr lang="ru-RU" dirty="0"/>
              <a:t> — ускоритель, который  занимается формированием графического образа на экране. Обрабатывает 2</a:t>
            </a:r>
            <a:r>
              <a:rPr lang="en-US" dirty="0"/>
              <a:t>D, 3D </a:t>
            </a:r>
            <a:r>
              <a:rPr lang="ru-RU" dirty="0"/>
              <a:t>графику и эффекты (тени, блики, отражение, частицы)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643050"/>
            <a:ext cx="33575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Содержит собственные: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Контроллер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ОЗУ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ПЗУ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Разъемы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Система охлаждения</a:t>
            </a:r>
          </a:p>
          <a:p>
            <a:r>
              <a:rPr lang="ru-RU" dirty="0"/>
              <a:t>Компьютер в компьютере, причем более мощный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817946"/>
            <a:ext cx="56436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Характеристики: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dirty="0"/>
              <a:t>Объем оперативной памяти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dirty="0"/>
              <a:t>Разрядность шины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dirty="0"/>
              <a:t>Частота процессора и памяти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dirty="0"/>
              <a:t>Скорость заполнения (млн. </a:t>
            </a:r>
            <a:r>
              <a:rPr lang="ru-RU" dirty="0" err="1"/>
              <a:t>пикс</a:t>
            </a:r>
            <a:r>
              <a:rPr lang="ru-RU" dirty="0"/>
              <a:t>. в сек.)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dirty="0"/>
              <a:t>Поддерживаемые технологии (</a:t>
            </a:r>
            <a:r>
              <a:rPr lang="en-US" dirty="0"/>
              <a:t>DirectX, OpenGL)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3929066"/>
            <a:ext cx="4714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/>
            <a:r>
              <a:rPr lang="ru-RU" dirty="0"/>
              <a:t>Может быть: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b="1" dirty="0"/>
              <a:t>интегрированная</a:t>
            </a:r>
            <a:endParaRPr lang="en-US" b="1" dirty="0"/>
          </a:p>
          <a:p>
            <a:pPr marL="174625" indent="-174625">
              <a:buFont typeface="Arial" pitchFamily="34" charset="0"/>
              <a:buChar char="•"/>
            </a:pPr>
            <a:r>
              <a:rPr lang="ru-RU" b="1" dirty="0"/>
              <a:t>дискретная</a:t>
            </a:r>
            <a:r>
              <a:rPr lang="ru-RU" dirty="0"/>
              <a:t> (плата расширения)</a:t>
            </a:r>
          </a:p>
        </p:txBody>
      </p:sp>
      <p:pic>
        <p:nvPicPr>
          <p:cNvPr id="94214" name="Picture 6" descr="http://spec-nout.ru/sites/default/files/styles/full_node_image/public/nvidia-video.jpg?itok=OX_lEY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572008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Разъемы видео</a:t>
            </a:r>
          </a:p>
        </p:txBody>
      </p:sp>
      <p:pic>
        <p:nvPicPr>
          <p:cNvPr id="47106" name="Picture 2" descr="http://www.evk.com.ua/articles/video-connect.jpg"/>
          <p:cNvPicPr>
            <a:picLocks noChangeAspect="1" noChangeArrowheads="1"/>
          </p:cNvPicPr>
          <p:nvPr/>
        </p:nvPicPr>
        <p:blipFill>
          <a:blip r:embed="rId2" cstate="print"/>
          <a:srcRect l="2083" t="1562" r="1042" b="1563"/>
          <a:stretch>
            <a:fillRect/>
          </a:stretch>
        </p:blipFill>
        <p:spPr bwMode="auto">
          <a:xfrm>
            <a:off x="1178695" y="2000239"/>
            <a:ext cx="6893767" cy="459584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714356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VGA</a:t>
            </a:r>
            <a:r>
              <a:rPr lang="en-GB" dirty="0"/>
              <a:t> (Video Graphics Array) - </a:t>
            </a:r>
            <a:r>
              <a:rPr lang="ru-RU" dirty="0"/>
              <a:t>аналоговый</a:t>
            </a:r>
            <a:endParaRPr lang="en-GB" dirty="0"/>
          </a:p>
          <a:p>
            <a:r>
              <a:rPr lang="en-GB" b="1" dirty="0"/>
              <a:t>DVI </a:t>
            </a:r>
            <a:r>
              <a:rPr lang="en-GB" dirty="0"/>
              <a:t>(Digital Visual Interface</a:t>
            </a:r>
            <a:r>
              <a:rPr lang="en-US" dirty="0"/>
              <a:t>)</a:t>
            </a:r>
            <a:r>
              <a:rPr lang="ru-RU" dirty="0"/>
              <a:t> - цифровой</a:t>
            </a:r>
            <a:endParaRPr lang="en-US" dirty="0"/>
          </a:p>
          <a:p>
            <a:r>
              <a:rPr lang="en-GB" b="1" dirty="0"/>
              <a:t>HDMI </a:t>
            </a:r>
            <a:r>
              <a:rPr lang="en-GB" dirty="0"/>
              <a:t>(High Definition Multimedia Interface)</a:t>
            </a:r>
            <a:r>
              <a:rPr lang="ru-RU" dirty="0"/>
              <a:t> – цифровой высокой четкости</a:t>
            </a:r>
            <a:endParaRPr lang="en-GB" dirty="0"/>
          </a:p>
          <a:p>
            <a:r>
              <a:rPr lang="en-GB" b="1" dirty="0"/>
              <a:t>S-Video</a:t>
            </a:r>
            <a:r>
              <a:rPr lang="en-GB" dirty="0"/>
              <a:t> (Separate Video)</a:t>
            </a:r>
            <a:r>
              <a:rPr lang="ru-RU" dirty="0"/>
              <a:t> – компонентный аналоговый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2" name="Picture 6" descr="http://enkosp.ru/upload/iblock/2f1/2f1420d2fda3b5c2db37db74e55c5fe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3857628"/>
            <a:ext cx="4087539" cy="25717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Аудиоадаптер</a:t>
            </a:r>
            <a:r>
              <a:rPr lang="ru-RU" dirty="0"/>
              <a:t> (звуковая карта)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214422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встроенный в системную плату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внутренняя плата расширения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внешнее устройство</a:t>
            </a:r>
          </a:p>
        </p:txBody>
      </p:sp>
      <p:pic>
        <p:nvPicPr>
          <p:cNvPr id="116738" name="Picture 2" descr="http://www.eis.com.pl/pl/modules/Sections/images/2003-07/prodigy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1071546"/>
            <a:ext cx="4091449" cy="2500330"/>
          </a:xfrm>
          <a:prstGeom prst="rect">
            <a:avLst/>
          </a:prstGeom>
          <a:noFill/>
        </p:spPr>
      </p:pic>
      <p:pic>
        <p:nvPicPr>
          <p:cNvPr id="116740" name="Picture 4" descr="http://runo-teks.ru/husqayoy/464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2" t="2941" r="5882" b="2941"/>
          <a:stretch>
            <a:fillRect/>
          </a:stretch>
        </p:blipFill>
        <p:spPr bwMode="auto">
          <a:xfrm>
            <a:off x="1285852" y="2500306"/>
            <a:ext cx="2143140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Разъемы аудио </a:t>
            </a:r>
            <a:r>
              <a:rPr lang="en-US" dirty="0"/>
              <a:t>Mini-Jack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43042" y="1857364"/>
            <a:ext cx="169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линейный вход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1538" y="1000108"/>
            <a:ext cx="226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линейный выход</a:t>
            </a:r>
          </a:p>
          <a:p>
            <a:pPr algn="r"/>
            <a:r>
              <a:rPr lang="ru-RU" dirty="0"/>
              <a:t>(колонки, наушники)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108" y="2571744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микрофон</a:t>
            </a:r>
          </a:p>
        </p:txBody>
      </p:sp>
      <p:pic>
        <p:nvPicPr>
          <p:cNvPr id="48132" name="Picture 4" descr="http://blogs.helsinki.fi/ict-driving-licence/files/2004/11/aaniliitann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000108"/>
            <a:ext cx="4800600" cy="2133601"/>
          </a:xfrm>
          <a:prstGeom prst="rect">
            <a:avLst/>
          </a:prstGeom>
          <a:noFill/>
        </p:spPr>
      </p:pic>
      <p:pic>
        <p:nvPicPr>
          <p:cNvPr id="48134" name="Picture 6" descr="http://www.bcot1.com/IMG_391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000504"/>
            <a:ext cx="2754236" cy="22860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14678" y="3571876"/>
            <a:ext cx="26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Объемный звук 5.1 и 7.1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357298"/>
            <a:ext cx="3564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 типу дисплея:</a:t>
            </a:r>
          </a:p>
          <a:p>
            <a:pPr lvl="1">
              <a:buFont typeface="Arial" pitchFamily="34" charset="0"/>
              <a:buChar char="•"/>
            </a:pPr>
            <a:r>
              <a:rPr lang="ru-RU" dirty="0"/>
              <a:t>электронно-лучевая трубка;</a:t>
            </a:r>
          </a:p>
          <a:p>
            <a:pPr lvl="1">
              <a:buFont typeface="Arial" pitchFamily="34" charset="0"/>
              <a:buChar char="•"/>
            </a:pPr>
            <a:r>
              <a:rPr lang="ru-RU" dirty="0" err="1"/>
              <a:t>ЖК-монитор</a:t>
            </a:r>
            <a:r>
              <a:rPr lang="ru-RU" dirty="0"/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ru-RU" dirty="0"/>
              <a:t>плазменный;</a:t>
            </a:r>
          </a:p>
          <a:p>
            <a:pPr lvl="1">
              <a:buFont typeface="Arial" pitchFamily="34" charset="0"/>
              <a:buChar char="•"/>
            </a:pPr>
            <a:r>
              <a:rPr lang="ru-RU" dirty="0"/>
              <a:t>проектор;</a:t>
            </a:r>
          </a:p>
          <a:p>
            <a:pPr lvl="1">
              <a:buFont typeface="Arial" pitchFamily="34" charset="0"/>
              <a:buChar char="•"/>
            </a:pPr>
            <a:r>
              <a:rPr lang="it-IT" dirty="0"/>
              <a:t>OLED-</a:t>
            </a:r>
            <a:r>
              <a:rPr lang="ru-RU" dirty="0"/>
              <a:t>монитор </a:t>
            </a:r>
          </a:p>
          <a:p>
            <a:pPr lvl="1">
              <a:buFont typeface="Arial" pitchFamily="34" charset="0"/>
              <a:buChar char="•"/>
            </a:pPr>
            <a:r>
              <a:rPr lang="ru-RU" dirty="0"/>
              <a:t>и др.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6248" y="1357298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 типу размерности изображения: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2D – </a:t>
            </a:r>
            <a:r>
              <a:rPr lang="ru-RU" dirty="0"/>
              <a:t>одно изображения;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3D</a:t>
            </a:r>
            <a:r>
              <a:rPr lang="ru-RU" dirty="0"/>
              <a:t> – два изображения для разных глаз.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72" y="3571876"/>
            <a:ext cx="80724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Основные </a:t>
            </a:r>
            <a:r>
              <a:rPr lang="ru-RU" b="1" dirty="0"/>
              <a:t>характеристики</a:t>
            </a:r>
            <a:r>
              <a:rPr lang="ru-RU" dirty="0"/>
              <a:t>:</a:t>
            </a:r>
          </a:p>
          <a:p>
            <a:pPr marL="180975" indent="180975" algn="just">
              <a:buFont typeface="Wingdings" pitchFamily="2" charset="2"/>
              <a:buChar char="§"/>
            </a:pPr>
            <a:r>
              <a:rPr lang="ru-RU" dirty="0"/>
              <a:t>    Соотношение сторон экрана — стандартный (4:3), широкоформатный (16:9, 16:10) или другое соотношение (например 5:4)</a:t>
            </a:r>
          </a:p>
          <a:p>
            <a:pPr marL="180975" indent="180975" algn="just">
              <a:buFont typeface="Wingdings" pitchFamily="2" charset="2"/>
              <a:buChar char="§"/>
            </a:pPr>
            <a:r>
              <a:rPr lang="ru-RU" dirty="0"/>
              <a:t>    Размер экрана — длина диагонали, чаще всего в дюймах</a:t>
            </a:r>
          </a:p>
          <a:p>
            <a:pPr marL="180975" indent="180975" algn="just">
              <a:buFont typeface="Wingdings" pitchFamily="2" charset="2"/>
              <a:buChar char="§"/>
            </a:pPr>
            <a:r>
              <a:rPr lang="ru-RU" dirty="0"/>
              <a:t>    Разрешение — число пикселей по горизонтали и вертикали</a:t>
            </a:r>
          </a:p>
          <a:p>
            <a:pPr marL="180975" indent="180975" algn="just">
              <a:buFont typeface="Wingdings" pitchFamily="2" charset="2"/>
              <a:buChar char="§"/>
            </a:pPr>
            <a:r>
              <a:rPr lang="ru-RU" dirty="0"/>
              <a:t>    Глубина цвета</a:t>
            </a:r>
          </a:p>
          <a:p>
            <a:pPr marL="180975" indent="180975" algn="just">
              <a:buFont typeface="Wingdings" pitchFamily="2" charset="2"/>
              <a:buChar char="§"/>
            </a:pPr>
            <a:r>
              <a:rPr lang="ru-RU" dirty="0"/>
              <a:t>    Частота обновления экрана (Гц)</a:t>
            </a:r>
          </a:p>
          <a:p>
            <a:pPr marL="180975" indent="180975" algn="just">
              <a:buFont typeface="Wingdings" pitchFamily="2" charset="2"/>
              <a:buChar char="§"/>
            </a:pPr>
            <a:r>
              <a:rPr lang="ru-RU" dirty="0"/>
              <a:t>    Время отклика пикселей</a:t>
            </a:r>
          </a:p>
          <a:p>
            <a:pPr marL="180975" indent="180975" algn="just">
              <a:buFont typeface="Wingdings" pitchFamily="2" charset="2"/>
              <a:buChar char="§"/>
            </a:pPr>
            <a:r>
              <a:rPr lang="ru-RU" dirty="0"/>
              <a:t>    Угол обзора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472" y="857232"/>
            <a:ext cx="774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Состоит из: </a:t>
            </a:r>
            <a:r>
              <a:rPr lang="ru-RU" b="1" dirty="0"/>
              <a:t>дисплея</a:t>
            </a:r>
            <a:r>
              <a:rPr lang="ru-RU" dirty="0"/>
              <a:t> (экрана); плат управления; блока питания; корпуса.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Электронно-лучевая трубка (ЭЛТ)</a:t>
            </a:r>
          </a:p>
        </p:txBody>
      </p:sp>
      <p:pic>
        <p:nvPicPr>
          <p:cNvPr id="3" name="Picture 4" descr="File:CRT color enhanc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143248"/>
            <a:ext cx="4286280" cy="3429024"/>
          </a:xfrm>
          <a:prstGeom prst="rect">
            <a:avLst/>
          </a:prstGeom>
          <a:noFill/>
        </p:spPr>
      </p:pic>
      <p:pic>
        <p:nvPicPr>
          <p:cNvPr id="4" name="Picture 6" descr="File:Cathode ray tube diagram-keys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4118762" cy="2412268"/>
          </a:xfrm>
          <a:prstGeom prst="rect">
            <a:avLst/>
          </a:prstGeom>
          <a:noFill/>
        </p:spPr>
      </p:pic>
      <p:pic>
        <p:nvPicPr>
          <p:cNvPr id="7" name="Picture 8" descr="http://elektranews.ru/images/00001356.jpg"/>
          <p:cNvPicPr>
            <a:picLocks noChangeAspect="1" noChangeArrowheads="1"/>
          </p:cNvPicPr>
          <p:nvPr/>
        </p:nvPicPr>
        <p:blipFill>
          <a:blip r:embed="rId4" cstate="print"/>
          <a:srcRect l="22500" t="25000" r="25000" b="20000"/>
          <a:stretch>
            <a:fillRect/>
          </a:stretch>
        </p:blipFill>
        <p:spPr bwMode="auto">
          <a:xfrm>
            <a:off x="1928794" y="1000108"/>
            <a:ext cx="1928826" cy="2020675"/>
          </a:xfrm>
          <a:prstGeom prst="rect">
            <a:avLst/>
          </a:prstGeom>
          <a:noFill/>
        </p:spPr>
      </p:pic>
      <p:pic>
        <p:nvPicPr>
          <p:cNvPr id="8" name="Picture 10" descr="http://forum.ixbt.com/post.cgi?id=attach:28:23947:3716: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928670"/>
            <a:ext cx="3071834" cy="2143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039355"/>
            <a:ext cx="79296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Информатика и ее связь с другими науками.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Подходы к определению информации. Аспекты информации.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Информационные процессы. Носитель информации.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Свойства информации.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Классификации информации.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Жидкокристаллический монитор </a:t>
            </a:r>
            <a:r>
              <a:rPr lang="en-US" dirty="0"/>
              <a:t>(LCD, TFT)</a:t>
            </a:r>
            <a:endParaRPr lang="ru-RU" dirty="0"/>
          </a:p>
        </p:txBody>
      </p:sp>
      <p:pic>
        <p:nvPicPr>
          <p:cNvPr id="3" name="Picture 2" descr="http://upload.wikimedia.org/wikipedia/ru/2/27/LCD_subpixel_%28ru%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928934"/>
            <a:ext cx="4429156" cy="3544320"/>
          </a:xfrm>
          <a:prstGeom prst="rect">
            <a:avLst/>
          </a:prstGeom>
          <a:noFill/>
        </p:spPr>
      </p:pic>
      <p:pic>
        <p:nvPicPr>
          <p:cNvPr id="4" name="Picture 4" descr="&amp;Fcy;&amp;acy;&amp;jcy;&amp;lcy;:Tn-fil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142984"/>
            <a:ext cx="3092228" cy="4000528"/>
          </a:xfrm>
          <a:prstGeom prst="rect">
            <a:avLst/>
          </a:prstGeom>
          <a:noFill/>
        </p:spPr>
      </p:pic>
      <p:pic>
        <p:nvPicPr>
          <p:cNvPr id="5" name="Picture 6" descr="File:MA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285860"/>
            <a:ext cx="2551356" cy="16430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29191" y="5177395"/>
            <a:ext cx="3857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ниже качество цвета и четкость изображения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сам не светится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дешевый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Плазменная панель</a:t>
            </a:r>
          </a:p>
        </p:txBody>
      </p:sp>
      <p:pic>
        <p:nvPicPr>
          <p:cNvPr id="3" name="Picture 2" descr="http://upload.wikimedia.org/wikipedia/commons/thumb/5/5d/Plasma-display-composition.svg/500px-Plasma-display-composition.svg.pn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286124"/>
            <a:ext cx="4238655" cy="317899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04089" y="77838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Газоразрядный экран. Свечение люминофора под воздействием ультрафиолетовых лучей, возникающих при электрическом разряде в ионизированном газе (плазме).</a:t>
            </a:r>
          </a:p>
        </p:txBody>
      </p:sp>
      <p:pic>
        <p:nvPicPr>
          <p:cNvPr id="24578" name="Picture 2" descr="http://www.marcush.de/wp-content/uploads/2009/03/ps600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240110"/>
            <a:ext cx="2431205" cy="286384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1714488"/>
            <a:ext cx="3643338" cy="14773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4625" lvl="0" indent="-174625">
              <a:buFont typeface="Calibri" pitchFamily="34" charset="0"/>
              <a:buChar char="+"/>
            </a:pPr>
            <a:r>
              <a:rPr lang="ru-RU" dirty="0">
                <a:solidFill>
                  <a:prstClr val="black"/>
                </a:solidFill>
              </a:rPr>
              <a:t>низкая стоимость экрана большого размера</a:t>
            </a:r>
          </a:p>
          <a:p>
            <a:pPr marL="174625" lvl="0" indent="-174625">
              <a:buFont typeface="Calibri" pitchFamily="34" charset="0"/>
              <a:buChar char="+"/>
            </a:pPr>
            <a:r>
              <a:rPr lang="ru-RU" dirty="0">
                <a:solidFill>
                  <a:prstClr val="black"/>
                </a:solidFill>
              </a:rPr>
              <a:t>высокая четкость изображения и широкие углы обзора</a:t>
            </a:r>
          </a:p>
          <a:p>
            <a:pPr marL="174625" lvl="0" indent="-174625">
              <a:buFont typeface="Calibri" pitchFamily="34" charset="0"/>
              <a:buChar char="+"/>
            </a:pPr>
            <a:r>
              <a:rPr lang="ru-RU" dirty="0">
                <a:solidFill>
                  <a:prstClr val="black"/>
                </a:solidFill>
              </a:rPr>
              <a:t>высокая частота обновления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714488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>
              <a:buFont typeface="Calibri" pitchFamily="34" charset="0"/>
              <a:buChar char="-"/>
            </a:pPr>
            <a:r>
              <a:rPr lang="ru-RU" dirty="0">
                <a:solidFill>
                  <a:prstClr val="black"/>
                </a:solidFill>
              </a:rPr>
              <a:t>высокая цена и энергопотребление</a:t>
            </a:r>
          </a:p>
          <a:p>
            <a:pPr marL="174625" lvl="0" indent="-174625">
              <a:buFont typeface="Calibri" pitchFamily="34" charset="0"/>
              <a:buChar char="-"/>
            </a:pPr>
            <a:r>
              <a:rPr lang="ru-RU" dirty="0">
                <a:solidFill>
                  <a:prstClr val="black"/>
                </a:solidFill>
              </a:rPr>
              <a:t>большой размер пикселей</a:t>
            </a:r>
          </a:p>
          <a:p>
            <a:pPr marL="174625" lvl="0" indent="-174625">
              <a:buFont typeface="Calibri" pitchFamily="34" charset="0"/>
              <a:buChar char="-"/>
            </a:pPr>
            <a:r>
              <a:rPr lang="ru-RU" dirty="0">
                <a:solidFill>
                  <a:prstClr val="black"/>
                </a:solidFill>
              </a:rPr>
              <a:t>небольшой срок службы</a:t>
            </a:r>
          </a:p>
          <a:p>
            <a:pPr marL="174625" lvl="0" indent="-174625">
              <a:buFont typeface="Calibri" pitchFamily="34" charset="0"/>
              <a:buChar char="-"/>
            </a:pPr>
            <a:r>
              <a:rPr lang="ru-RU" dirty="0">
                <a:solidFill>
                  <a:prstClr val="black"/>
                </a:solidFill>
              </a:rPr>
              <a:t>большой вес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Органический светодиод</a:t>
            </a:r>
            <a:r>
              <a:rPr lang="en-US" dirty="0"/>
              <a:t> (OLED)</a:t>
            </a:r>
            <a:endParaRPr lang="ru-RU" dirty="0"/>
          </a:p>
        </p:txBody>
      </p:sp>
      <p:pic>
        <p:nvPicPr>
          <p:cNvPr id="3" name="Picture 4" descr="http://www.inteltronicinc.com/imgs/0s/201102260037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3409088" cy="2857520"/>
          </a:xfrm>
          <a:prstGeom prst="rect">
            <a:avLst/>
          </a:prstGeom>
          <a:noFill/>
        </p:spPr>
      </p:pic>
      <p:pic>
        <p:nvPicPr>
          <p:cNvPr id="4" name="Picture 6" descr="http://www.sandiegopchelp.com/wp-content/uploads/2011/10/Sony-TV-Repair-Servic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928670"/>
            <a:ext cx="2576648" cy="2576648"/>
          </a:xfrm>
          <a:prstGeom prst="rect">
            <a:avLst/>
          </a:prstGeom>
          <a:noFill/>
        </p:spPr>
      </p:pic>
      <p:pic>
        <p:nvPicPr>
          <p:cNvPr id="5" name="Picture 8" descr="http://intesso.ru/images/newspost_images/news_budushee_oled_tehnologi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14752"/>
            <a:ext cx="3290490" cy="2338695"/>
          </a:xfrm>
          <a:prstGeom prst="rect">
            <a:avLst/>
          </a:prstGeom>
          <a:noFill/>
        </p:spPr>
      </p:pic>
      <p:pic>
        <p:nvPicPr>
          <p:cNvPr id="7170" name="Picture 2" descr="10 концептов смартфонов с гибкими дисплеями-4"/>
          <p:cNvPicPr>
            <a:picLocks noChangeAspect="1" noChangeArrowheads="1"/>
          </p:cNvPicPr>
          <p:nvPr/>
        </p:nvPicPr>
        <p:blipFill>
          <a:blip r:embed="rId5" cstate="print"/>
          <a:srcRect l="21429" r="22321"/>
          <a:stretch>
            <a:fillRect/>
          </a:stretch>
        </p:blipFill>
        <p:spPr bwMode="auto">
          <a:xfrm>
            <a:off x="1071538" y="3786190"/>
            <a:ext cx="3875507" cy="2657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upload.wikimedia.org/wikipedia/ru/0/0f/%D0%9F%D1%80%D0%B8%D0%BD%D1%86%D0%B8%D0%BF_%D0%B4%D0%B5%D0%B9%D1%81%D1%82%D0%B2%D0%B8%D1%8F_%D1%8D%D0%BB%D0%B5%D0%BA%D1%82%D1%80%D0%BE%D0%BD%D0%BD%D0%BE%D0%B9_%D0%B1%D1%83%D0%BC%D0%B0%D0%B3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428604"/>
            <a:ext cx="5497291" cy="38481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Электронные чернила</a:t>
            </a:r>
            <a:r>
              <a:rPr lang="en-US" dirty="0"/>
              <a:t> (</a:t>
            </a:r>
            <a:r>
              <a:rPr lang="ru-RU" dirty="0" err="1"/>
              <a:t>e-ink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28674" name="Picture 2" descr="File:Lange Nacht der Entdeckungen 09.jpeg"/>
          <p:cNvPicPr>
            <a:picLocks noChangeAspect="1" noChangeArrowheads="1"/>
          </p:cNvPicPr>
          <p:nvPr/>
        </p:nvPicPr>
        <p:blipFill>
          <a:blip r:embed="rId3" cstate="print"/>
          <a:srcRect l="2969" t="4491" r="13879" b="12424"/>
          <a:stretch>
            <a:fillRect/>
          </a:stretch>
        </p:blipFill>
        <p:spPr bwMode="auto">
          <a:xfrm>
            <a:off x="785786" y="3500438"/>
            <a:ext cx="4357718" cy="28792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9" y="1071546"/>
            <a:ext cx="26432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Calibri" pitchFamily="34" charset="0"/>
              <a:buChar char="+"/>
            </a:pPr>
            <a:r>
              <a:rPr lang="ru-RU" sz="2000" dirty="0"/>
              <a:t>хорошо видны на солнце</a:t>
            </a:r>
          </a:p>
          <a:p>
            <a:pPr marL="174625" indent="-174625">
              <a:buFont typeface="Calibri" pitchFamily="34" charset="0"/>
              <a:buChar char="+"/>
            </a:pPr>
            <a:r>
              <a:rPr lang="ru-RU" sz="2000" dirty="0"/>
              <a:t>низкое энергопотребление</a:t>
            </a:r>
          </a:p>
          <a:p>
            <a:pPr marL="174625" indent="-174625">
              <a:buFont typeface="Calibri" pitchFamily="34" charset="0"/>
              <a:buChar char="+"/>
            </a:pPr>
            <a:r>
              <a:rPr lang="ru-RU" sz="2000" dirty="0"/>
              <a:t>меньше устают глаза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2132" y="4357694"/>
            <a:ext cx="292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Calibri" pitchFamily="34" charset="0"/>
              <a:buChar char="-"/>
            </a:pPr>
            <a:r>
              <a:rPr lang="ru-RU" sz="2000" dirty="0"/>
              <a:t>черно-белые</a:t>
            </a:r>
          </a:p>
          <a:p>
            <a:pPr marL="174625" indent="-174625">
              <a:buFont typeface="Calibri" pitchFamily="34" charset="0"/>
              <a:buChar char="-"/>
            </a:pPr>
            <a:r>
              <a:rPr lang="ru-RU" sz="2000" dirty="0"/>
              <a:t>медленные</a:t>
            </a:r>
          </a:p>
          <a:p>
            <a:pPr marL="174625" indent="-174625">
              <a:buFont typeface="Calibri" pitchFamily="34" charset="0"/>
              <a:buChar char="-"/>
            </a:pPr>
            <a:r>
              <a:rPr lang="ru-RU" sz="2000" dirty="0"/>
              <a:t>«артефакты» обновления страницы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http://plmpedia.ru/images/d/d2/Plotter_ta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2554" y="4357694"/>
            <a:ext cx="2721446" cy="2000264"/>
          </a:xfrm>
          <a:prstGeom prst="rect">
            <a:avLst/>
          </a:prstGeom>
          <a:noFill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857628"/>
            <a:ext cx="285749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Устройства печати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8" y="4452002"/>
            <a:ext cx="335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Плоттеры (графопостроители) </a:t>
            </a:r>
            <a:r>
              <a:rPr lang="ru-RU" dirty="0"/>
              <a:t>– высококачественная печать и нарезка изображения: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Барабанные (рулонные)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Планшетные</a:t>
            </a:r>
          </a:p>
        </p:txBody>
      </p:sp>
      <p:sp>
        <p:nvSpPr>
          <p:cNvPr id="4098" name="AutoShape 2" descr="http://www.%D0%BA%D1%83%D0%BF%D0%B8%D0%BC%D0%BE%D0%BD%D0%B8%D1%82%D0%BE%D1%80.%D1%80%D1%84/image/product/61688_big.jpg"/>
          <p:cNvSpPr>
            <a:spLocks noChangeAspect="1" noChangeArrowheads="1"/>
          </p:cNvSpPr>
          <p:nvPr/>
        </p:nvSpPr>
        <p:spPr bwMode="auto">
          <a:xfrm>
            <a:off x="155575" y="-2293938"/>
            <a:ext cx="4781550" cy="4781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://www.%D0%BA%D1%83%D0%BF%D0%B8%D0%BC%D0%BE%D0%BD%D0%B8%D1%82%D0%BE%D1%80.%D1%80%D1%84/image/product/61688_big.jpg"/>
          <p:cNvSpPr>
            <a:spLocks noChangeAspect="1" noChangeArrowheads="1"/>
          </p:cNvSpPr>
          <p:nvPr/>
        </p:nvSpPr>
        <p:spPr bwMode="auto">
          <a:xfrm>
            <a:off x="155575" y="-2293938"/>
            <a:ext cx="4781550" cy="4781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://www.%D0%BA%D1%83%D0%BF%D0%B8%D0%BC%D0%BE%D0%BD%D0%B8%D1%82%D0%BE%D1%80.%D1%80%D1%84/image/product/61688_big.jpg"/>
          <p:cNvSpPr>
            <a:spLocks noChangeAspect="1" noChangeArrowheads="1"/>
          </p:cNvSpPr>
          <p:nvPr/>
        </p:nvSpPr>
        <p:spPr bwMode="auto">
          <a:xfrm>
            <a:off x="155575" y="-2293938"/>
            <a:ext cx="4781550" cy="4781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://www.%D0%BA%D1%83%D0%BF%D0%B8%D0%BC%D0%BE%D0%BD%D0%B8%D1%82%D0%BE%D1%80.%D1%80%D1%84/image/product/61688_big.jpg"/>
          <p:cNvSpPr>
            <a:spLocks noChangeAspect="1" noChangeArrowheads="1"/>
          </p:cNvSpPr>
          <p:nvPr/>
        </p:nvSpPr>
        <p:spPr bwMode="auto">
          <a:xfrm>
            <a:off x="155575" y="-2293938"/>
            <a:ext cx="4781550" cy="4781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http://www.%D0%BA%D1%83%D0%BF%D0%B8%D0%BC%D0%BE%D0%BD%D0%B8%D1%82%D0%BE%D1%80.%D1%80%D1%84/image/product/61688_big.jpg"/>
          <p:cNvSpPr>
            <a:spLocks noChangeAspect="1" noChangeArrowheads="1"/>
          </p:cNvSpPr>
          <p:nvPr/>
        </p:nvSpPr>
        <p:spPr bwMode="auto">
          <a:xfrm>
            <a:off x="155575" y="-2293938"/>
            <a:ext cx="4781550" cy="4781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1" name="Picture 15" descr="http://upload.wikimedia.org/wikipedia/commons/thumb/b/bc/Amstrad_DMP_3000.JPG/220px-Amstrad_DMP_3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785794"/>
            <a:ext cx="2095500" cy="981076"/>
          </a:xfrm>
          <a:prstGeom prst="rect">
            <a:avLst/>
          </a:prstGeom>
          <a:noFill/>
        </p:spPr>
      </p:pic>
      <p:pic>
        <p:nvPicPr>
          <p:cNvPr id="4115" name="Picture 19" descr="http://upload.wikimedia.org/wikipedia/commons/thumb/0/02/Dot_matrix_example_text.png/220px-Dot_matrix_example_tex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928670"/>
            <a:ext cx="2095500" cy="657226"/>
          </a:xfrm>
          <a:prstGeom prst="rect">
            <a:avLst/>
          </a:prstGeom>
          <a:noFill/>
        </p:spPr>
      </p:pic>
      <p:pic>
        <p:nvPicPr>
          <p:cNvPr id="4117" name="Picture 21" descr="http://upload.wikimedia.org/wikipedia/commons/thumb/0/0d/Epson_cx3200.jpg/220px-Epson_cx3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785927"/>
            <a:ext cx="2378131" cy="1643074"/>
          </a:xfrm>
          <a:prstGeom prst="rect">
            <a:avLst/>
          </a:prstGeom>
          <a:noFill/>
        </p:spPr>
      </p:pic>
      <p:pic>
        <p:nvPicPr>
          <p:cNvPr id="4119" name="Picture 23" descr="http://www.centrumdruku.com.pl/img/produkty/10568_4_5498154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1714488"/>
            <a:ext cx="2500330" cy="18761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785794"/>
            <a:ext cx="38576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Принтеры – </a:t>
            </a:r>
            <a:r>
              <a:rPr lang="ru-RU" dirty="0"/>
              <a:t>офисная и фотографическая печать: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Матричные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Струйные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Лазерные</a:t>
            </a:r>
          </a:p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Монохромные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Цветные (</a:t>
            </a:r>
            <a:r>
              <a:rPr lang="en-US" b="1" dirty="0"/>
              <a:t>CMYK</a:t>
            </a:r>
            <a:r>
              <a:rPr lang="en-US" dirty="0"/>
              <a:t> – </a:t>
            </a:r>
            <a:r>
              <a:rPr lang="ru-RU" dirty="0" err="1"/>
              <a:t>голубой</a:t>
            </a:r>
            <a:r>
              <a:rPr lang="ru-RU" dirty="0"/>
              <a:t>, пурпурный, желтый, черный)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596" y="3488296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Основная характеристика – разрешение печати </a:t>
            </a:r>
            <a:r>
              <a:rPr lang="en-US" dirty="0"/>
              <a:t>(</a:t>
            </a:r>
            <a:r>
              <a:rPr lang="ru-RU" dirty="0"/>
              <a:t>не менее 300</a:t>
            </a:r>
            <a:r>
              <a:rPr lang="en-US" dirty="0"/>
              <a:t>dpi)</a:t>
            </a:r>
            <a:endParaRPr lang="ru-RU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Сканер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785794"/>
            <a:ext cx="77867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 типу механики: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Ручной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Планшетный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Рулонный</a:t>
            </a:r>
          </a:p>
          <a:p>
            <a:pPr marL="174625">
              <a:buFont typeface="Arial" pitchFamily="34" charset="0"/>
              <a:buChar char="•"/>
            </a:pPr>
            <a:r>
              <a:rPr lang="ru-RU" dirty="0"/>
              <a:t>Проекционный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Специальные:</a:t>
            </a:r>
          </a:p>
          <a:p>
            <a:pPr marL="174625"/>
            <a:r>
              <a:rPr lang="ru-RU" dirty="0"/>
              <a:t>Сканер штрих-кода</a:t>
            </a:r>
          </a:p>
          <a:p>
            <a:pPr marL="174625"/>
            <a:r>
              <a:rPr lang="ru-RU" dirty="0"/>
              <a:t>Сканер киноплёнки</a:t>
            </a:r>
          </a:p>
          <a:p>
            <a:endParaRPr lang="ru-RU" dirty="0"/>
          </a:p>
          <a:p>
            <a:r>
              <a:rPr lang="ru-RU" dirty="0"/>
              <a:t>3D-сканер.</a:t>
            </a:r>
          </a:p>
          <a:p>
            <a:endParaRPr lang="ru-RU" dirty="0"/>
          </a:p>
          <a:p>
            <a:r>
              <a:rPr lang="ru-RU" dirty="0"/>
              <a:t>Биометрические сканеры:</a:t>
            </a:r>
          </a:p>
          <a:p>
            <a:pPr lvl="1"/>
            <a:r>
              <a:rPr lang="ru-RU" dirty="0"/>
              <a:t>Сканер сетчатки глаза</a:t>
            </a:r>
          </a:p>
          <a:p>
            <a:pPr lvl="1"/>
            <a:r>
              <a:rPr lang="ru-RU" dirty="0"/>
              <a:t>Сканер отпечатка пальца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429264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Основная характеристика – разрешение сканирования </a:t>
            </a:r>
            <a:r>
              <a:rPr lang="en-US" dirty="0"/>
              <a:t>(</a:t>
            </a:r>
            <a:r>
              <a:rPr lang="ru-RU" dirty="0"/>
              <a:t>для возможности распознавания текста – минимум 300</a:t>
            </a:r>
            <a:r>
              <a:rPr lang="en-US" dirty="0"/>
              <a:t>dpi)</a:t>
            </a:r>
            <a:endParaRPr lang="ru-RU" dirty="0"/>
          </a:p>
        </p:txBody>
      </p:sp>
      <p:pic>
        <p:nvPicPr>
          <p:cNvPr id="2055" name="Picture 7" descr="http://im0-tub-ru.yandex.net/i?id=108507020-37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928670"/>
            <a:ext cx="2040269" cy="2000264"/>
          </a:xfrm>
          <a:prstGeom prst="rect">
            <a:avLst/>
          </a:prstGeom>
          <a:noFill/>
        </p:spPr>
      </p:pic>
      <p:pic>
        <p:nvPicPr>
          <p:cNvPr id="2057" name="Picture 9" descr="http://im2-tub-ru.yandex.net/i?id=493607161-01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3635" y="1000108"/>
            <a:ext cx="2880365" cy="1928816"/>
          </a:xfrm>
          <a:prstGeom prst="rect">
            <a:avLst/>
          </a:prstGeom>
          <a:noFill/>
        </p:spPr>
      </p:pic>
      <p:pic>
        <p:nvPicPr>
          <p:cNvPr id="2059" name="Picture 11" descr="http://www.imaging-resource.com/NPICS1/SCANJET_4670C_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643314"/>
            <a:ext cx="2571768" cy="21155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868" y="2928934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Ручной сканер штрих-кода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0826" y="2928934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Планшетный сканер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0" y="5786454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Планшетный сканер в вертикальном исполнении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fictionbook.ru/static/bookimages/00/21/46/00214610.bin.dir/h/_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143248"/>
            <a:ext cx="6100764" cy="3593330"/>
          </a:xfrm>
          <a:prstGeom prst="rect">
            <a:avLst/>
          </a:prstGeom>
          <a:noFill/>
        </p:spPr>
      </p:pic>
      <p:pic>
        <p:nvPicPr>
          <p:cNvPr id="3080" name="Picture 8" descr="http://magazon.com.ua/images/products/0u/pz/i/oklick-780l-multimedia-keyboard-red-usb+p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1824" y="2143116"/>
            <a:ext cx="2659332" cy="19954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Клавиатура</a:t>
            </a:r>
          </a:p>
        </p:txBody>
      </p:sp>
      <p:pic>
        <p:nvPicPr>
          <p:cNvPr id="3076" name="Picture 4" descr="http://www.4mans.ru/images/catalog/zoom/00001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219589"/>
            <a:ext cx="2143776" cy="22098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763486"/>
            <a:ext cx="5072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Группы клавиш: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Функциональные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Алфавитно-цифровые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Специальные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Управления курсором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Дополнительная цифровая клавиатура </a:t>
            </a:r>
            <a:r>
              <a:rPr lang="en-US" dirty="0"/>
              <a:t>(</a:t>
            </a:r>
            <a:r>
              <a:rPr lang="en-US" dirty="0" err="1"/>
              <a:t>NumPad</a:t>
            </a:r>
            <a:r>
              <a:rPr lang="en-US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Дополнительные (управления питанием, проигрывателя и т.п.)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0694" y="714356"/>
            <a:ext cx="33575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Основная характеристика – </a:t>
            </a:r>
            <a:r>
              <a:rPr lang="ru-RU" b="1" dirty="0"/>
              <a:t>эргономичность.</a:t>
            </a:r>
            <a:r>
              <a:rPr lang="ru-RU" dirty="0"/>
              <a:t> Другие: водонепроницаемость, шумность, тип механизма, количество клавиш</a:t>
            </a:r>
            <a:endParaRPr lang="ru-RU" b="1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http://images.hinnavaatlus.ee/w900h900/l_0372814_c5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4913" y="4000504"/>
            <a:ext cx="2980161" cy="26431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Манипуляторы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928670"/>
            <a:ext cx="6572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Мышь</a:t>
            </a:r>
            <a:r>
              <a:rPr lang="ru-RU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Проводная </a:t>
            </a:r>
            <a:r>
              <a:rPr lang="en-US" dirty="0"/>
              <a:t>(PC/2, USB)</a:t>
            </a: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Беспроводная (</a:t>
            </a:r>
            <a:r>
              <a:rPr lang="en-US" dirty="0"/>
              <a:t>USB</a:t>
            </a:r>
            <a:r>
              <a:rPr lang="ru-RU" dirty="0"/>
              <a:t>)</a:t>
            </a:r>
          </a:p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Горизонтальная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Вертикальная</a:t>
            </a:r>
          </a:p>
          <a:p>
            <a:endParaRPr lang="ru-RU" dirty="0"/>
          </a:p>
          <a:p>
            <a:r>
              <a:rPr lang="ru-RU" b="1" dirty="0" err="1"/>
              <a:t>Тачпад</a:t>
            </a:r>
            <a:r>
              <a:rPr lang="ru-RU" dirty="0"/>
              <a:t> (сенсорная панель)</a:t>
            </a:r>
          </a:p>
          <a:p>
            <a:endParaRPr lang="ru-RU" dirty="0"/>
          </a:p>
          <a:p>
            <a:r>
              <a:rPr lang="ru-RU" b="1" dirty="0"/>
              <a:t>Джойстик</a:t>
            </a:r>
          </a:p>
          <a:p>
            <a:endParaRPr lang="ru-RU" dirty="0"/>
          </a:p>
          <a:p>
            <a:r>
              <a:rPr lang="ru-RU" dirty="0"/>
              <a:t>Игровой </a:t>
            </a:r>
            <a:r>
              <a:rPr lang="ru-RU" b="1" dirty="0"/>
              <a:t>руль</a:t>
            </a:r>
            <a:r>
              <a:rPr lang="ru-RU" dirty="0"/>
              <a:t> и педали</a:t>
            </a:r>
          </a:p>
          <a:p>
            <a:endParaRPr lang="ru-RU" dirty="0"/>
          </a:p>
          <a:p>
            <a:r>
              <a:rPr lang="ru-RU" b="1" dirty="0"/>
              <a:t>Графический планшет</a:t>
            </a:r>
          </a:p>
          <a:p>
            <a:endParaRPr lang="ru-RU" dirty="0"/>
          </a:p>
          <a:p>
            <a:r>
              <a:rPr lang="ru-RU" dirty="0"/>
              <a:t>Основные характеристики 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Эргономичность</a:t>
            </a:r>
            <a:endParaRPr lang="ru-RU" b="1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Разрешение</a:t>
            </a:r>
          </a:p>
        </p:txBody>
      </p:sp>
      <p:pic>
        <p:nvPicPr>
          <p:cNvPr id="39938" name="Picture 2" descr="http://upload.wikimedia.org/wikipedia/commons/d/d3/TrackballPB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785794"/>
            <a:ext cx="2772685" cy="1643074"/>
          </a:xfrm>
          <a:prstGeom prst="rect">
            <a:avLst/>
          </a:prstGeom>
          <a:noFill/>
        </p:spPr>
      </p:pic>
      <p:pic>
        <p:nvPicPr>
          <p:cNvPr id="39940" name="Picture 4" descr="&amp;Fcy;&amp;acy;&amp;jcy;&amp;lcy;:Firstmouseunders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571612"/>
            <a:ext cx="2333628" cy="1995253"/>
          </a:xfrm>
          <a:prstGeom prst="rect">
            <a:avLst/>
          </a:prstGeom>
          <a:noFill/>
        </p:spPr>
      </p:pic>
      <p:pic>
        <p:nvPicPr>
          <p:cNvPr id="39942" name="Picture 6" descr="http://www.gadgetmarket.tv/upload/iblock/f92/f92b5a5c53513089fce503163170d453.jpg"/>
          <p:cNvPicPr>
            <a:picLocks noChangeAspect="1" noChangeArrowheads="1"/>
          </p:cNvPicPr>
          <p:nvPr/>
        </p:nvPicPr>
        <p:blipFill>
          <a:blip r:embed="rId5" cstate="print"/>
          <a:srcRect l="8890" r="26660"/>
          <a:stretch>
            <a:fillRect/>
          </a:stretch>
        </p:blipFill>
        <p:spPr bwMode="auto">
          <a:xfrm>
            <a:off x="6286512" y="3000372"/>
            <a:ext cx="2643206" cy="26674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43636" y="242886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Трекбол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3306" y="3571876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Первая мышь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512" y="564357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Вертикальная мышь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0430" y="621508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Графический планшет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86" y="1281058"/>
            <a:ext cx="75724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Аппаратное обеспечение. Основные виды компьютеров.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История вычислительной техники. Архитектура фон Неймана.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Персональный компьютер (ПК). Конфигурация ПК. Основные и периферийные устройства.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Системная плата. Магистрально-модульные принцип.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Центральный процессор. Функции, характеристики, состав.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Память компьютера. Оперативная, постоянная, внешняя.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Видеоадаптер. </a:t>
            </a:r>
            <a:r>
              <a:rPr lang="ru-RU" dirty="0" err="1"/>
              <a:t>Аудиоадаптер</a:t>
            </a:r>
            <a:r>
              <a:rPr lang="ru-RU" dirty="0"/>
              <a:t>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Монитор. Характеристики, виды.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Печатающие устройства (принтер, плоттер).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Устройства ввода. Сканеры. Клавиатура, манипуляторы.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Тема 2. Информационные технологии. Информационное общество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технологии (ИТ)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000108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ИТ</a:t>
            </a:r>
            <a:r>
              <a:rPr lang="ru-RU" sz="2000" dirty="0"/>
              <a:t> – процессы, методы поиска, сбора, хранения, обработки, предоставления, распространения информации и способы осуществления таких процессов и методов (</a:t>
            </a:r>
            <a:r>
              <a:rPr lang="ru-RU" sz="2000" b="1" dirty="0"/>
              <a:t>ФЗ № 149-ФЗ</a:t>
            </a:r>
            <a:r>
              <a:rPr lang="ru-RU" sz="2000" dirty="0"/>
              <a:t>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149610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Обычно под ИТ подразумевают компьютерные технологии, хотя это не обязательно.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984841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Особенность любой</a:t>
            </a:r>
            <a:r>
              <a:rPr lang="ru-RU" sz="2000" b="1" dirty="0"/>
              <a:t> технологии – стандартизация: </a:t>
            </a:r>
            <a:r>
              <a:rPr lang="ru-RU" sz="2000" dirty="0"/>
              <a:t>применение одинаковой технологии к одинаковому сырью всегда дает одинаковый результат.</a:t>
            </a: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0961" name="Group 1"/>
          <p:cNvGrpSpPr>
            <a:grpSpLocks noChangeAspect="1"/>
          </p:cNvGrpSpPr>
          <p:nvPr/>
        </p:nvGrpSpPr>
        <p:grpSpPr bwMode="auto">
          <a:xfrm>
            <a:off x="714348" y="3857628"/>
            <a:ext cx="7828793" cy="2071702"/>
            <a:chOff x="2845" y="851"/>
            <a:chExt cx="6991" cy="1850"/>
          </a:xfrm>
        </p:grpSpPr>
        <p:sp>
          <p:nvSpPr>
            <p:cNvPr id="40969" name="AutoShape 9"/>
            <p:cNvSpPr>
              <a:spLocks noChangeAspect="1" noChangeArrowheads="1" noTextEdit="1"/>
            </p:cNvSpPr>
            <p:nvPr/>
          </p:nvSpPr>
          <p:spPr bwMode="auto">
            <a:xfrm>
              <a:off x="2845" y="851"/>
              <a:ext cx="6950" cy="18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40968" name="Text Box 8"/>
            <p:cNvSpPr txBox="1">
              <a:spLocks noChangeArrowheads="1"/>
            </p:cNvSpPr>
            <p:nvPr/>
          </p:nvSpPr>
          <p:spPr bwMode="auto">
            <a:xfrm>
              <a:off x="4953" y="1540"/>
              <a:ext cx="2442" cy="11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Информационный процесс</a:t>
              </a:r>
              <a:endParaRPr kumimoji="0" lang="ru-RU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67" name="AutoShape 7"/>
            <p:cNvSpPr>
              <a:spLocks noChangeShapeType="1"/>
            </p:cNvSpPr>
            <p:nvPr/>
          </p:nvSpPr>
          <p:spPr bwMode="auto">
            <a:xfrm flipV="1">
              <a:off x="2854" y="2117"/>
              <a:ext cx="2099" cy="2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40966" name="AutoShape 6"/>
            <p:cNvSpPr>
              <a:spLocks noChangeShapeType="1"/>
            </p:cNvSpPr>
            <p:nvPr/>
          </p:nvSpPr>
          <p:spPr bwMode="auto">
            <a:xfrm>
              <a:off x="7395" y="2117"/>
              <a:ext cx="2028" cy="2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854" y="1704"/>
              <a:ext cx="1860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Данные</a:t>
              </a:r>
              <a:endParaRPr kumimoji="0" lang="ru-RU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64" name="Text Box 4"/>
            <p:cNvSpPr txBox="1">
              <a:spLocks noChangeArrowheads="1"/>
            </p:cNvSpPr>
            <p:nvPr/>
          </p:nvSpPr>
          <p:spPr bwMode="auto">
            <a:xfrm>
              <a:off x="7438" y="1361"/>
              <a:ext cx="2398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Информационный продукт</a:t>
              </a:r>
              <a:endPara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63" name="AutoShape 3"/>
            <p:cNvSpPr>
              <a:spLocks noChangeShapeType="1"/>
            </p:cNvSpPr>
            <p:nvPr/>
          </p:nvSpPr>
          <p:spPr bwMode="auto">
            <a:xfrm>
              <a:off x="6172" y="860"/>
              <a:ext cx="2" cy="68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200"/>
            </a:p>
          </p:txBody>
        </p:sp>
        <p:sp>
          <p:nvSpPr>
            <p:cNvPr id="40962" name="Text Box 2"/>
            <p:cNvSpPr txBox="1">
              <a:spLocks noChangeArrowheads="1"/>
            </p:cNvSpPr>
            <p:nvPr/>
          </p:nvSpPr>
          <p:spPr bwMode="auto">
            <a:xfrm>
              <a:off x="6176" y="860"/>
              <a:ext cx="1004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ИТ</a:t>
              </a:r>
              <a:endParaRPr kumimoji="0" lang="ru-RU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500034" y="6215082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Проще говоря: </a:t>
            </a:r>
            <a:r>
              <a:rPr lang="ru-RU" u="sng" dirty="0"/>
              <a:t>как</a:t>
            </a:r>
            <a:r>
              <a:rPr lang="ru-RU" dirty="0"/>
              <a:t> работать с информацией, чтобы получить </a:t>
            </a:r>
            <a:r>
              <a:rPr lang="ru-RU" u="sng" dirty="0"/>
              <a:t>нужный результат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Информационный</a:t>
            </a:r>
            <a:r>
              <a:rPr lang="en-US" dirty="0"/>
              <a:t> </a:t>
            </a:r>
            <a:r>
              <a:rPr lang="en-US" dirty="0" err="1"/>
              <a:t>продукт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928670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Цель ИТ:</a:t>
            </a:r>
            <a:r>
              <a:rPr lang="ru-RU" sz="2000" dirty="0"/>
              <a:t> производство информации, удовлетворяющей человеческие потребности. В результате получается информация нового качества (</a:t>
            </a:r>
            <a:r>
              <a:rPr lang="ru-RU" sz="2000" b="1" dirty="0"/>
              <a:t>информационный продукт</a:t>
            </a:r>
            <a:r>
              <a:rPr lang="ru-RU" sz="2000" dirty="0"/>
              <a:t>).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42910" y="2143116"/>
          <a:ext cx="7929618" cy="4297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000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Продукт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kern="1200" dirty="0" err="1"/>
                        <a:t>Электронный</a:t>
                      </a:r>
                      <a:r>
                        <a:rPr lang="en-US" sz="2000" kern="1200" dirty="0"/>
                        <a:t> </a:t>
                      </a:r>
                      <a:r>
                        <a:rPr lang="en-US" sz="2000" kern="1200" dirty="0" err="1"/>
                        <a:t>документооборот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корректно оформленный на компьютере документ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Поисковые технологии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релевантный результат поискового запроса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Технология машинного перевода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текст, переведенный с одного языка на другой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Коммуникационные</a:t>
                      </a:r>
                      <a:r>
                        <a:rPr lang="ru-RU" sz="2000" baseline="0" dirty="0"/>
                        <a:t> технологии (ИКТ)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устойчивая</a:t>
                      </a:r>
                      <a:r>
                        <a:rPr lang="ru-RU" sz="2000" baseline="0" dirty="0"/>
                        <a:t> связь по сети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Технология программирования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написанная программа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kern="1200" dirty="0" err="1"/>
                        <a:t>Технологии</a:t>
                      </a:r>
                      <a:r>
                        <a:rPr lang="en-US" sz="2000" kern="1200" dirty="0"/>
                        <a:t> </a:t>
                      </a:r>
                      <a:r>
                        <a:rPr lang="en-US" sz="2000" kern="1200" dirty="0" err="1"/>
                        <a:t>хранения</a:t>
                      </a:r>
                      <a:r>
                        <a:rPr lang="en-US" sz="2000" kern="1200" dirty="0"/>
                        <a:t> </a:t>
                      </a:r>
                      <a:r>
                        <a:rPr lang="en-US" sz="2000" kern="1200" dirty="0" err="1"/>
                        <a:t>данных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устройства</a:t>
                      </a:r>
                      <a:r>
                        <a:rPr lang="ru-RU" sz="2000" baseline="0" dirty="0"/>
                        <a:t> хранения</a:t>
                      </a:r>
                    </a:p>
                    <a:p>
                      <a:r>
                        <a:rPr lang="ru-RU" sz="2000" baseline="0" dirty="0"/>
                        <a:t>базы данных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и средства ИТ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928670"/>
            <a:ext cx="792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Общие </a:t>
            </a:r>
            <a:r>
              <a:rPr lang="ru-RU" sz="2000" b="1" dirty="0"/>
              <a:t>требования</a:t>
            </a:r>
            <a:r>
              <a:rPr lang="ru-RU" sz="2000" dirty="0"/>
              <a:t> к технологии: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разбиение технологии на отдельные этапы, действия, операции;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должна включать весь набор средств для достижения цели;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иметь регулярный, массовый характер.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4929198"/>
            <a:ext cx="792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Принципы</a:t>
            </a:r>
            <a:r>
              <a:rPr lang="ru-RU" sz="2000" dirty="0"/>
              <a:t> современных компьютерных ИТ: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интерактивность (ориентирование на пользователя);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 err="1"/>
              <a:t>интегрированность</a:t>
            </a:r>
            <a:r>
              <a:rPr lang="ru-RU" sz="2000" dirty="0"/>
              <a:t> (с другими ИТ);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гибкость (как по отношению к данным, так и к постановке задачи).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2704454"/>
            <a:ext cx="7929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Инструментальные</a:t>
            </a:r>
            <a:r>
              <a:rPr lang="ru-RU" sz="2000" dirty="0"/>
              <a:t> </a:t>
            </a:r>
            <a:r>
              <a:rPr lang="ru-RU" sz="2000" b="1" dirty="0"/>
              <a:t>средства ИТ</a:t>
            </a:r>
            <a:r>
              <a:rPr lang="ru-RU" sz="2000" dirty="0"/>
              <a:t> включают: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техническое (аппаратное) обеспечение;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программное обеспечение;</a:t>
            </a:r>
          </a:p>
          <a:p>
            <a:pPr marL="174625" lvl="0" indent="-174625">
              <a:buFont typeface="Arial" pitchFamily="34" charset="0"/>
              <a:buChar char="•"/>
            </a:pPr>
            <a:r>
              <a:rPr lang="ru-RU" sz="2000" dirty="0"/>
              <a:t>методологическое обеспечение.</a:t>
            </a:r>
          </a:p>
          <a:p>
            <a:pPr marL="174625" lvl="0" indent="-174625"/>
            <a:r>
              <a:rPr lang="ru-RU" sz="2000" dirty="0"/>
              <a:t>Другие средства (персонал, правовое, финансовое обеспечение) не входят в состав ИТ.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852936"/>
            <a:ext cx="7772400" cy="1362075"/>
          </a:xfrm>
        </p:spPr>
        <p:txBody>
          <a:bodyPr/>
          <a:lstStyle/>
          <a:p>
            <a:r>
              <a:rPr lang="ru-RU" dirty="0"/>
              <a:t>Тема 1. Основные понятия информатики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</a:t>
            </a:r>
            <a:r>
              <a:rPr lang="en-US" dirty="0" err="1"/>
              <a:t>нформационн</a:t>
            </a:r>
            <a:r>
              <a:rPr lang="ru-RU" dirty="0" err="1"/>
              <a:t>ые</a:t>
            </a:r>
            <a:r>
              <a:rPr lang="en-US" dirty="0"/>
              <a:t> </a:t>
            </a:r>
            <a:r>
              <a:rPr lang="en-US" dirty="0" err="1"/>
              <a:t>революци</a:t>
            </a:r>
            <a:r>
              <a:rPr lang="ru-RU" dirty="0"/>
              <a:t>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857232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И</a:t>
            </a:r>
            <a:r>
              <a:rPr lang="en-US" sz="2000" b="1" dirty="0" err="1"/>
              <a:t>нформационн</a:t>
            </a:r>
            <a:r>
              <a:rPr lang="ru-RU" sz="2000" b="1" dirty="0" err="1"/>
              <a:t>ая</a:t>
            </a:r>
            <a:r>
              <a:rPr lang="en-US" sz="2000" b="1" dirty="0"/>
              <a:t> </a:t>
            </a:r>
            <a:r>
              <a:rPr lang="en-US" sz="2000" b="1" dirty="0" err="1"/>
              <a:t>революци</a:t>
            </a:r>
            <a:r>
              <a:rPr lang="ru-RU" sz="2000" b="1" dirty="0"/>
              <a:t>я</a:t>
            </a:r>
            <a:r>
              <a:rPr lang="en-US" sz="2000" dirty="0"/>
              <a:t> –</a:t>
            </a:r>
            <a:r>
              <a:rPr lang="ru-RU" sz="2000" dirty="0"/>
              <a:t> </a:t>
            </a:r>
            <a:r>
              <a:rPr lang="en-US" sz="2000" dirty="0" err="1"/>
              <a:t>преобразовани</a:t>
            </a:r>
            <a:r>
              <a:rPr lang="ru-RU" sz="2000" dirty="0"/>
              <a:t>е</a:t>
            </a:r>
            <a:r>
              <a:rPr lang="en-US" sz="2000" dirty="0"/>
              <a:t> </a:t>
            </a:r>
            <a:r>
              <a:rPr lang="en-US" sz="2000" dirty="0" err="1"/>
              <a:t>общественных</a:t>
            </a:r>
            <a:r>
              <a:rPr lang="en-US" sz="2000" dirty="0"/>
              <a:t> </a:t>
            </a:r>
            <a:r>
              <a:rPr lang="en-US" sz="2000" dirty="0" err="1"/>
              <a:t>отношений</a:t>
            </a:r>
            <a:r>
              <a:rPr lang="en-US" sz="2000" dirty="0"/>
              <a:t> </a:t>
            </a:r>
            <a:r>
              <a:rPr lang="en-US" sz="2000" dirty="0" err="1"/>
              <a:t>из-за</a:t>
            </a:r>
            <a:r>
              <a:rPr lang="en-US" sz="2000" dirty="0"/>
              <a:t> </a:t>
            </a:r>
            <a:r>
              <a:rPr lang="en-US" sz="2000" dirty="0" err="1"/>
              <a:t>кардинальных</a:t>
            </a:r>
            <a:r>
              <a:rPr lang="en-US" sz="2000" dirty="0"/>
              <a:t> </a:t>
            </a:r>
            <a:r>
              <a:rPr lang="en-US" sz="2000" dirty="0" err="1"/>
              <a:t>изменений</a:t>
            </a:r>
            <a:r>
              <a:rPr lang="en-US" sz="2000" dirty="0"/>
              <a:t> в </a:t>
            </a:r>
            <a:r>
              <a:rPr lang="en-US" sz="2000" dirty="0" err="1"/>
              <a:t>сфере</a:t>
            </a:r>
            <a:r>
              <a:rPr lang="en-US" sz="2000" dirty="0"/>
              <a:t> </a:t>
            </a:r>
            <a:r>
              <a:rPr lang="en-US" sz="2000" dirty="0" err="1"/>
              <a:t>обработки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2002920"/>
            <a:ext cx="800105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600"/>
              </a:spcBef>
              <a:buFont typeface="+mj-lt"/>
              <a:buAutoNum type="romanUcPeriod"/>
            </a:pPr>
            <a:r>
              <a:rPr lang="en-US" sz="2000" dirty="0"/>
              <a:t>(</a:t>
            </a:r>
            <a:r>
              <a:rPr lang="en-US" sz="2000" dirty="0" err="1"/>
              <a:t>около</a:t>
            </a:r>
            <a:r>
              <a:rPr lang="en-US" sz="2000" dirty="0"/>
              <a:t> 6 </a:t>
            </a:r>
            <a:r>
              <a:rPr lang="en-US" sz="2000" dirty="0" err="1"/>
              <a:t>тыс</a:t>
            </a:r>
            <a:r>
              <a:rPr lang="en-US" sz="2000" dirty="0"/>
              <a:t>. </a:t>
            </a:r>
            <a:r>
              <a:rPr lang="en-US" sz="2000" dirty="0" err="1"/>
              <a:t>лет</a:t>
            </a:r>
            <a:r>
              <a:rPr lang="en-US" sz="2000" dirty="0"/>
              <a:t> </a:t>
            </a:r>
            <a:r>
              <a:rPr lang="en-US" sz="2000" dirty="0" err="1"/>
              <a:t>назад</a:t>
            </a:r>
            <a:r>
              <a:rPr lang="en-US" sz="2000" dirty="0"/>
              <a:t>)</a:t>
            </a:r>
            <a:r>
              <a:rPr lang="ru-RU" sz="2000" dirty="0"/>
              <a:t> </a:t>
            </a:r>
            <a:r>
              <a:rPr lang="en-US" sz="2000" dirty="0" err="1"/>
              <a:t>Изобретение</a:t>
            </a:r>
            <a:r>
              <a:rPr lang="en-US" sz="2000" dirty="0"/>
              <a:t> </a:t>
            </a:r>
            <a:r>
              <a:rPr lang="en-US" sz="2000" dirty="0" err="1"/>
              <a:t>письменности</a:t>
            </a:r>
            <a:endParaRPr lang="ru-RU" sz="2000" dirty="0"/>
          </a:p>
          <a:p>
            <a:pPr marL="514350" indent="-514350" algn="just">
              <a:spcBef>
                <a:spcPts val="600"/>
              </a:spcBef>
              <a:buFont typeface="+mj-lt"/>
              <a:buAutoNum type="romanUcPeriod"/>
            </a:pPr>
            <a:r>
              <a:rPr lang="en-US" sz="2000" dirty="0"/>
              <a:t>(1445 г.)</a:t>
            </a:r>
            <a:r>
              <a:rPr lang="ru-RU" sz="2000" dirty="0"/>
              <a:t> </a:t>
            </a:r>
            <a:r>
              <a:rPr lang="en-US" sz="2000" dirty="0" err="1"/>
              <a:t>Изобретение</a:t>
            </a:r>
            <a:r>
              <a:rPr lang="en-US" sz="2000" dirty="0"/>
              <a:t> </a:t>
            </a:r>
            <a:r>
              <a:rPr lang="en-US" sz="2000" dirty="0" err="1"/>
              <a:t>книгопечатания</a:t>
            </a:r>
            <a:endParaRPr lang="ru-RU" sz="2000" dirty="0"/>
          </a:p>
          <a:p>
            <a:pPr marL="514350" indent="-514350" algn="just">
              <a:spcBef>
                <a:spcPts val="600"/>
              </a:spcBef>
              <a:buFont typeface="+mj-lt"/>
              <a:buAutoNum type="romanUcPeriod"/>
            </a:pPr>
            <a:r>
              <a:rPr lang="en-US" sz="2000" dirty="0"/>
              <a:t>(</a:t>
            </a:r>
            <a:r>
              <a:rPr lang="en-US" sz="2000" dirty="0" err="1"/>
              <a:t>конец</a:t>
            </a:r>
            <a:r>
              <a:rPr lang="en-US" sz="2000" dirty="0"/>
              <a:t> XIX в.) </a:t>
            </a:r>
            <a:r>
              <a:rPr lang="ru-RU" sz="2000" dirty="0"/>
              <a:t>Открытие </a:t>
            </a:r>
            <a:r>
              <a:rPr lang="en-US" sz="2000" dirty="0" err="1"/>
              <a:t>электричества</a:t>
            </a:r>
            <a:r>
              <a:rPr lang="en-US" sz="2000" dirty="0"/>
              <a:t>, </a:t>
            </a:r>
            <a:r>
              <a:rPr lang="ru-RU" sz="2000" dirty="0"/>
              <a:t>изобретение </a:t>
            </a:r>
            <a:r>
              <a:rPr lang="en-US" sz="2000" dirty="0" err="1"/>
              <a:t>телеграф</a:t>
            </a:r>
            <a:r>
              <a:rPr lang="ru-RU" sz="2000" dirty="0"/>
              <a:t>а</a:t>
            </a:r>
            <a:r>
              <a:rPr lang="en-US" sz="2000" dirty="0"/>
              <a:t>, </a:t>
            </a:r>
            <a:r>
              <a:rPr lang="en-US" sz="2000" dirty="0" err="1"/>
              <a:t>телефон</a:t>
            </a:r>
            <a:r>
              <a:rPr lang="ru-RU" sz="2000" dirty="0"/>
              <a:t>а</a:t>
            </a:r>
            <a:r>
              <a:rPr lang="en-US" sz="2000" dirty="0"/>
              <a:t>, </a:t>
            </a:r>
            <a:r>
              <a:rPr lang="en-US" sz="2000" dirty="0" err="1"/>
              <a:t>радио</a:t>
            </a:r>
            <a:endParaRPr lang="ru-RU" sz="2000" dirty="0"/>
          </a:p>
          <a:p>
            <a:pPr marL="514350" indent="-514350">
              <a:spcBef>
                <a:spcPts val="600"/>
              </a:spcBef>
              <a:buFont typeface="+mj-lt"/>
              <a:buAutoNum type="romanUcPeriod"/>
            </a:pPr>
            <a:r>
              <a:rPr lang="en-US" sz="2000" dirty="0"/>
              <a:t>(40-70-е </a:t>
            </a:r>
            <a:r>
              <a:rPr lang="en-US" sz="2000" dirty="0" err="1"/>
              <a:t>гг</a:t>
            </a:r>
            <a:r>
              <a:rPr lang="en-US" sz="2000" dirty="0"/>
              <a:t>. XX в.) </a:t>
            </a:r>
            <a:r>
              <a:rPr lang="en-US" sz="2000" dirty="0" err="1"/>
              <a:t>Изобретение</a:t>
            </a:r>
            <a:r>
              <a:rPr lang="en-US" sz="2000" dirty="0"/>
              <a:t> </a:t>
            </a:r>
            <a:r>
              <a:rPr lang="en-US" sz="2000" dirty="0" err="1"/>
              <a:t>микропроцессорной</a:t>
            </a:r>
            <a:r>
              <a:rPr lang="en-US" sz="2000" dirty="0"/>
              <a:t> </a:t>
            </a:r>
            <a:r>
              <a:rPr lang="en-US" sz="2000" dirty="0" err="1"/>
              <a:t>технологии</a:t>
            </a:r>
            <a:r>
              <a:rPr lang="en-US" sz="2000" dirty="0"/>
              <a:t>, </a:t>
            </a:r>
            <a:r>
              <a:rPr lang="en-US" sz="2000" dirty="0" err="1"/>
              <a:t>появление</a:t>
            </a:r>
            <a:r>
              <a:rPr lang="en-US" sz="2000" dirty="0"/>
              <a:t> ЭВМ, </a:t>
            </a:r>
            <a:r>
              <a:rPr lang="en-US" sz="2000" dirty="0" err="1"/>
              <a:t>их</a:t>
            </a:r>
            <a:r>
              <a:rPr lang="en-US" sz="2000" dirty="0"/>
              <a:t> </a:t>
            </a:r>
            <a:r>
              <a:rPr lang="en-US" sz="2000" dirty="0" err="1"/>
              <a:t>сетей</a:t>
            </a:r>
            <a:r>
              <a:rPr lang="en-US" sz="2000" dirty="0"/>
              <a:t> и </a:t>
            </a:r>
            <a:r>
              <a:rPr lang="en-US" sz="2000" dirty="0" err="1"/>
              <a:t>персональных</a:t>
            </a:r>
            <a:r>
              <a:rPr lang="en-US" sz="2000" dirty="0"/>
              <a:t> </a:t>
            </a:r>
            <a:r>
              <a:rPr lang="en-US" sz="2000" dirty="0" err="1"/>
              <a:t>компьютеров</a:t>
            </a:r>
            <a:r>
              <a:rPr lang="en-US" sz="2000" dirty="0"/>
              <a:t>.</a:t>
            </a:r>
            <a:r>
              <a:rPr lang="ru-RU" sz="2000" dirty="0"/>
              <a:t> Фундаментальные инновации: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dirty="0"/>
              <a:t>переход от механических и электрических средств преобразования информации к электронным (полупроводниковым);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dirty="0"/>
              <a:t>миниатюризация всех узлов, устройств, приборов, машин;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dirty="0"/>
              <a:t>создание программно-управляемых устройств и процессов.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romanUcPeriod"/>
            </a:pPr>
            <a:r>
              <a:rPr lang="ru-RU" sz="2000" dirty="0"/>
              <a:t>(1982г.</a:t>
            </a:r>
            <a:r>
              <a:rPr lang="en-US" sz="2000" dirty="0"/>
              <a:t>,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является</a:t>
            </a:r>
            <a:r>
              <a:rPr lang="en-US" sz="2000" dirty="0"/>
              <a:t> </a:t>
            </a:r>
            <a:r>
              <a:rPr lang="en-US" sz="2000" dirty="0" err="1"/>
              <a:t>общепринятой</a:t>
            </a:r>
            <a:r>
              <a:rPr lang="en-US" sz="2000" dirty="0"/>
              <a:t>) </a:t>
            </a:r>
            <a:r>
              <a:rPr lang="ru-RU" sz="2000" dirty="0"/>
              <a:t>П</a:t>
            </a:r>
            <a:r>
              <a:rPr lang="en-US" sz="2000" dirty="0" err="1"/>
              <a:t>оявление</a:t>
            </a:r>
            <a:r>
              <a:rPr lang="en-US" sz="2000" dirty="0"/>
              <a:t> </a:t>
            </a:r>
            <a:r>
              <a:rPr lang="en-US" sz="2000" dirty="0" err="1"/>
              <a:t>глобальных</a:t>
            </a:r>
            <a:r>
              <a:rPr lang="en-US" sz="2000" dirty="0"/>
              <a:t> </a:t>
            </a:r>
            <a:r>
              <a:rPr lang="en-US" sz="2000" dirty="0" err="1"/>
              <a:t>сетей</a:t>
            </a:r>
            <a:endParaRPr lang="ru-RU" sz="2000" dirty="0"/>
          </a:p>
          <a:p>
            <a:pPr marL="514350" indent="-514350" algn="just">
              <a:spcBef>
                <a:spcPts val="600"/>
              </a:spcBef>
              <a:buFont typeface="+mj-lt"/>
              <a:buAutoNum type="romanUcPeriod"/>
            </a:pPr>
            <a:r>
              <a:rPr lang="ru-RU" sz="2000" dirty="0"/>
              <a:t>? Появление искусственного интеллекта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Информационные</a:t>
            </a:r>
            <a:r>
              <a:rPr lang="en-US" dirty="0"/>
              <a:t> </a:t>
            </a:r>
            <a:r>
              <a:rPr lang="en-US" dirty="0" err="1"/>
              <a:t>ресурсы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928670"/>
            <a:ext cx="800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ФЗ №149-ФЗ:</a:t>
            </a:r>
          </a:p>
          <a:p>
            <a:pPr algn="just"/>
            <a:r>
              <a:rPr lang="ru-RU" sz="2000" b="1" dirty="0"/>
              <a:t>Информационные ресурсы</a:t>
            </a:r>
            <a:r>
              <a:rPr lang="ru-RU" sz="2000" dirty="0"/>
              <a:t> – отдельные документы и отдельные массивы документов в информационных системах (библиотеках, архивах, фондах, банках данных, других информационных системах).</a:t>
            </a:r>
          </a:p>
          <a:p>
            <a:pPr algn="just"/>
            <a:r>
              <a:rPr lang="ru-RU" sz="2000" b="1" dirty="0"/>
              <a:t>Документированная информация (документ)</a:t>
            </a:r>
            <a:r>
              <a:rPr lang="ru-RU" sz="2000" dirty="0"/>
              <a:t> – зафиксированная на материальном носителе информация с реквизитами, позволяющими ее идентифицировать.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3357562"/>
            <a:ext cx="8001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более общей формулировке</a:t>
            </a:r>
            <a:r>
              <a:rPr lang="ru-RU" sz="2000" b="1" dirty="0"/>
              <a:t> </a:t>
            </a:r>
            <a:r>
              <a:rPr lang="ru-RU" sz="2000" dirty="0"/>
              <a:t>информационные ресурсы определяются 2-мя признаками:</a:t>
            </a:r>
          </a:p>
          <a:p>
            <a:pPr marL="266700" lvl="0" indent="-182563" algn="just">
              <a:buFont typeface="Arial" pitchFamily="34" charset="0"/>
              <a:buChar char="•"/>
            </a:pPr>
            <a:r>
              <a:rPr lang="ru-RU" sz="2000" dirty="0"/>
              <a:t>это информация, </a:t>
            </a:r>
            <a:r>
              <a:rPr lang="ru-RU" sz="2000" b="1" dirty="0"/>
              <a:t>закрепленная на материальном носителе</a:t>
            </a:r>
            <a:r>
              <a:rPr lang="ru-RU" sz="2000" dirty="0"/>
              <a:t>;</a:t>
            </a:r>
          </a:p>
          <a:p>
            <a:pPr marL="266700" lvl="0" indent="-182563" algn="just">
              <a:buFont typeface="Arial" pitchFamily="34" charset="0"/>
              <a:buChar char="•"/>
            </a:pPr>
            <a:r>
              <a:rPr lang="ru-RU" sz="2000" dirty="0"/>
              <a:t>пользователи могут </a:t>
            </a:r>
            <a:r>
              <a:rPr lang="ru-RU" sz="2000" b="1" dirty="0"/>
              <a:t>использовать и распространять </a:t>
            </a:r>
            <a:r>
              <a:rPr lang="ru-RU" sz="2000" dirty="0"/>
              <a:t>эту информацию для достижения конкретных целей.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5286388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Информационным ресурсом является вся накопленная информация, в том числе недостоверная, неактуальная и субъективная.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информационных ресурсов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48" y="1142984"/>
            <a:ext cx="77153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dirty="0"/>
              <a:t>В зависимости от носителей информации, информационные ресурсы разбивают на три основных класса:</a:t>
            </a:r>
          </a:p>
          <a:p>
            <a:pPr marL="457200" lvl="0" indent="-457200" algn="just">
              <a:spcBef>
                <a:spcPts val="1200"/>
              </a:spcBef>
              <a:buFont typeface="+mj-lt"/>
              <a:buAutoNum type="arabicParenR"/>
            </a:pPr>
            <a:r>
              <a:rPr lang="ru-RU" sz="2000" b="1" dirty="0"/>
              <a:t>персонал</a:t>
            </a:r>
            <a:r>
              <a:rPr lang="ru-RU" sz="2000" dirty="0"/>
              <a:t>, который обладает знаниями и квалификацией;</a:t>
            </a:r>
          </a:p>
          <a:p>
            <a:pPr marL="457200" lvl="0" indent="-457200" algn="just">
              <a:spcBef>
                <a:spcPts val="1200"/>
              </a:spcBef>
              <a:buFont typeface="+mj-lt"/>
              <a:buAutoNum type="arabicParenR"/>
            </a:pPr>
            <a:r>
              <a:rPr lang="ru-RU" sz="2000" b="1" dirty="0"/>
              <a:t>документы</a:t>
            </a:r>
            <a:r>
              <a:rPr lang="ru-RU" sz="2000" dirty="0"/>
              <a:t> всех видов и их собрания на любых видах носителей;</a:t>
            </a:r>
          </a:p>
          <a:p>
            <a:pPr marL="457200" lvl="0" indent="-457200" algn="just">
              <a:spcBef>
                <a:spcPts val="1200"/>
              </a:spcBef>
              <a:buFont typeface="+mj-lt"/>
              <a:buAutoNum type="arabicParenR"/>
            </a:pPr>
            <a:r>
              <a:rPr lang="ru-RU" sz="2000" b="1" dirty="0"/>
              <a:t>коллекции</a:t>
            </a:r>
            <a:r>
              <a:rPr lang="ru-RU" sz="2000" dirty="0"/>
              <a:t> объектов неживой и живой природы (промышленные образцы, рецептуры и технологии, стандартные образцы и др.).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информационных ресурсов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478995"/>
            <a:ext cx="79296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dirty="0"/>
              <a:t>В отличие от других видов ресурсов (материальных, финансовых, трудовых) информационные ресурсы:</a:t>
            </a:r>
          </a:p>
          <a:p>
            <a:pPr marL="174625" lvl="0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i="1" dirty="0"/>
              <a:t>неисчерпаемы</a:t>
            </a:r>
            <a:r>
              <a:rPr lang="ru-RU" sz="2000" dirty="0"/>
              <a:t> → по мере развития общества и роста потребления знаний их запасы не убывают, а растут;</a:t>
            </a:r>
          </a:p>
          <a:p>
            <a:pPr marL="174625" lvl="0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i="1" dirty="0"/>
              <a:t>нематериальны</a:t>
            </a:r>
            <a:r>
              <a:rPr lang="ru-RU" sz="2000" i="1" dirty="0"/>
              <a:t> </a:t>
            </a:r>
            <a:r>
              <a:rPr lang="ru-RU" sz="2000" dirty="0"/>
              <a:t>→ легкость их воспроизведения, передачи, распространения по сравнению с другими видами ресурсов.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3857628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b="1" dirty="0"/>
              <a:t>Оценка стоимости </a:t>
            </a:r>
            <a:r>
              <a:rPr lang="ru-RU" sz="2000" dirty="0"/>
              <a:t>информационных ресурсов затруднена, так как она не связана со стоимостью материального носителя.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Информационное</a:t>
            </a:r>
            <a:r>
              <a:rPr lang="en-US" dirty="0"/>
              <a:t> </a:t>
            </a:r>
            <a:r>
              <a:rPr lang="en-US" dirty="0" err="1"/>
              <a:t>общество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5429264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Информационное общество</a:t>
            </a:r>
            <a:r>
              <a:rPr lang="ru-RU" sz="2000" dirty="0"/>
              <a:t> – это общество, в котором большинство работающих занято производством, хранением, переработкой и реализацией информации.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1000107"/>
          <a:ext cx="8358245" cy="4071967"/>
        </p:xfrm>
        <a:graphic>
          <a:graphicData uri="http://schemas.openxmlformats.org/drawingml/2006/table">
            <a:tbl>
              <a:tblPr firstRow="1" firstCol="1">
                <a:tableStyleId>{EB9631B5-78F2-41C9-869B-9F39066F8104}</a:tableStyleId>
              </a:tblPr>
              <a:tblGrid>
                <a:gridCol w="1873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7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336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u="none" strike="noStrike" dirty="0"/>
                        <a:t>Общество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u="none" strike="noStrike" dirty="0"/>
                        <a:t>Аграрное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u="none" strike="noStrike" dirty="0"/>
                        <a:t>Индустриальное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u="none" strike="noStrike" dirty="0"/>
                        <a:t>Постиндустриальное (информационное) 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14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Основная масса трудящихся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в сельском хозяйстве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в промышленном секторе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в сфере услуг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20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Производство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ручной труд, индивидуальное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массовое, конвейерное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автоматизированное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2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Уровень стандартизации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низкий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высокий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u="none" strike="noStrike" dirty="0"/>
                        <a:t>очень высокий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Занятость в России по сферам экономической деятельности, 201</a:t>
            </a:r>
            <a:r>
              <a:rPr lang="en-US" dirty="0"/>
              <a:t>6</a:t>
            </a:r>
            <a:r>
              <a:rPr lang="ru-RU" dirty="0"/>
              <a:t> г.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81166282"/>
              </p:ext>
            </p:extLst>
          </p:nvPr>
        </p:nvGraphicFramePr>
        <p:xfrm>
          <a:off x="428596" y="1357298"/>
          <a:ext cx="8358246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4282" y="6345816"/>
            <a:ext cx="8501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Источник: </a:t>
            </a:r>
            <a:r>
              <a:rPr lang="en-GB" sz="1600" dirty="0"/>
              <a:t>http://gks.ru/</a:t>
            </a:r>
            <a:endParaRPr lang="ru-RU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информационного общества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285860"/>
            <a:ext cx="79296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0" indent="-174625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/>
              <a:t>приоритет информации </a:t>
            </a:r>
            <a:r>
              <a:rPr lang="ru-RU" sz="2000" dirty="0"/>
              <a:t>над другими ресурсами</a:t>
            </a:r>
          </a:p>
          <a:p>
            <a:pPr marL="174625" lvl="0" indent="-174625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/>
              <a:t>возрастание числа людей, занятых </a:t>
            </a:r>
            <a:r>
              <a:rPr lang="ru-RU" sz="2000" b="1" dirty="0"/>
              <a:t>в сфере услуг</a:t>
            </a:r>
            <a:r>
              <a:rPr lang="ru-RU" sz="2000" dirty="0"/>
              <a:t>, а не материального производства</a:t>
            </a:r>
          </a:p>
          <a:p>
            <a:pPr marL="174625" lvl="0" indent="-174625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/>
              <a:t>высокая степень проникновения ИТ во все сферы деятельности (</a:t>
            </a:r>
            <a:r>
              <a:rPr lang="ru-RU" sz="2000" b="1" dirty="0"/>
              <a:t>информатизация</a:t>
            </a:r>
            <a:r>
              <a:rPr lang="ru-RU" sz="2000" dirty="0"/>
              <a:t>)</a:t>
            </a:r>
          </a:p>
          <a:p>
            <a:pPr marL="174625" lvl="0" indent="-174625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/>
              <a:t>создание </a:t>
            </a:r>
            <a:r>
              <a:rPr lang="ru-RU" sz="2000" b="1" dirty="0"/>
              <a:t>глобального информационного пространства </a:t>
            </a:r>
            <a:r>
              <a:rPr lang="ru-RU" sz="2000" dirty="0"/>
              <a:t>для доступа к мировым информационным ресурсам</a:t>
            </a:r>
          </a:p>
          <a:p>
            <a:pPr marL="174625" lvl="0" indent="-174625" algn="just">
              <a:buFont typeface="Arial" pitchFamily="34" charset="0"/>
              <a:buChar char="•"/>
            </a:pPr>
            <a:r>
              <a:rPr lang="ru-RU" sz="2000" dirty="0"/>
              <a:t>развитие </a:t>
            </a:r>
            <a:endParaRPr lang="en-US" sz="2000" dirty="0"/>
          </a:p>
          <a:p>
            <a:pPr marL="631825" lvl="1" indent="-174625" algn="just">
              <a:buFont typeface="Calibri" pitchFamily="34" charset="0"/>
              <a:buChar char="-"/>
            </a:pPr>
            <a:r>
              <a:rPr lang="ru-RU" sz="2000" dirty="0"/>
              <a:t>информационной экономики,</a:t>
            </a:r>
            <a:endParaRPr lang="en-US" sz="2000" dirty="0"/>
          </a:p>
          <a:p>
            <a:pPr marL="631825" lvl="1" indent="-174625" algn="just">
              <a:buFont typeface="Calibri" pitchFamily="34" charset="0"/>
              <a:buChar char="-"/>
            </a:pPr>
            <a:r>
              <a:rPr lang="ru-RU" sz="2000" dirty="0"/>
              <a:t>цифровых рынков,</a:t>
            </a:r>
            <a:endParaRPr lang="en-US" sz="2000" dirty="0"/>
          </a:p>
          <a:p>
            <a:pPr marL="631825" lvl="1" indent="-174625" algn="just">
              <a:buFont typeface="Calibri" pitchFamily="34" charset="0"/>
              <a:buChar char="-"/>
            </a:pPr>
            <a:r>
              <a:rPr lang="ru-RU" sz="2000" dirty="0"/>
              <a:t>электронного правительства,</a:t>
            </a:r>
            <a:endParaRPr lang="en-US" sz="2000" dirty="0"/>
          </a:p>
          <a:p>
            <a:pPr marL="631825" lvl="1" indent="-174625" algn="just">
              <a:buFont typeface="Calibri" pitchFamily="34" charset="0"/>
              <a:buChar char="-"/>
            </a:pPr>
            <a:r>
              <a:rPr lang="ru-RU" sz="2000" dirty="0"/>
              <a:t>информационной политики,</a:t>
            </a:r>
            <a:endParaRPr lang="en-US" sz="2000" dirty="0"/>
          </a:p>
          <a:p>
            <a:pPr marL="631825" lvl="1" indent="-174625" algn="just">
              <a:buFont typeface="Calibri" pitchFamily="34" charset="0"/>
              <a:buChar char="-"/>
            </a:pPr>
            <a:r>
              <a:rPr lang="ru-RU" sz="2000" dirty="0"/>
              <a:t>электронных сетей,</a:t>
            </a:r>
            <a:endParaRPr lang="en-US" sz="2000" dirty="0"/>
          </a:p>
          <a:p>
            <a:pPr marL="631825" lvl="1" indent="-174625" algn="just">
              <a:buFont typeface="Calibri" pitchFamily="34" charset="0"/>
              <a:buChar char="-"/>
            </a:pPr>
            <a:r>
              <a:rPr lang="ru-RU" sz="2000" dirty="0"/>
              <a:t>информационного права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Законодательство РФ в области ИТ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928670"/>
          <a:ext cx="8358246" cy="537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3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Конституция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Основные</a:t>
                      </a:r>
                      <a:r>
                        <a:rPr lang="ru-RU" sz="1600" baseline="0" dirty="0"/>
                        <a:t> права граждан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Гражданский кодекс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Гос</a:t>
                      </a:r>
                      <a:r>
                        <a:rPr lang="ru-RU" sz="1600" dirty="0"/>
                        <a:t>., ком. и личная тайна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Уголовный кодекс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Глава 28 «Преступления в сфере компьютерной информации»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Доктрина информационной безопасности РФ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Инф</a:t>
                      </a:r>
                      <a:r>
                        <a:rPr lang="ru-RU" sz="1600" dirty="0"/>
                        <a:t>.</a:t>
                      </a:r>
                      <a:r>
                        <a:rPr lang="ru-RU" sz="1600" baseline="0" dirty="0"/>
                        <a:t> угрозы и безопасность на национальном уровне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Федеральный закон </a:t>
                      </a:r>
                      <a:r>
                        <a:rPr lang="en-US" sz="1800" dirty="0"/>
                        <a:t>«</a:t>
                      </a:r>
                      <a:r>
                        <a:rPr lang="en-US" sz="1800" dirty="0" err="1"/>
                        <a:t>Об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информации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информационных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технологиях</a:t>
                      </a:r>
                      <a:r>
                        <a:rPr lang="en-US" sz="1800" dirty="0"/>
                        <a:t> и о </a:t>
                      </a:r>
                      <a:r>
                        <a:rPr lang="en-US" sz="1800" dirty="0" err="1"/>
                        <a:t>защите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информации</a:t>
                      </a:r>
                      <a:r>
                        <a:rPr lang="en-US" sz="1800" dirty="0"/>
                        <a:t>» (№149-ФЗ)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основные понятия и определения, принципы правового регулирования в сфере ИТ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/>
                        <a:t>Федеральный закон </a:t>
                      </a:r>
                      <a:r>
                        <a:rPr lang="ru-RU" dirty="0"/>
                        <a:t>«О лицензировании отдельных видов деятельности» от 8.08.2001 (№128-ФЗ)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Лицензирование</a:t>
                      </a:r>
                      <a:r>
                        <a:rPr lang="ru-RU" sz="1600" baseline="0" dirty="0"/>
                        <a:t> и сертификация ИТ, в основном в сфере защиты информации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/>
                        <a:t>Федеральный закон «Об электронной подписи» от 06.04.2011 (№63-ФЗ)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«Цифровая экономика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Российской Федерации» </a:t>
                      </a:r>
                      <a:r>
                        <a:rPr lang="ru-RU" dirty="0"/>
                        <a:t>от 28 июля 2017 г.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Дорожная карта развития цифровой экономики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Программа «Цифровая экономика РФ»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1000108"/>
            <a:ext cx="421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Три уровня цифровой экономики</a:t>
            </a:r>
            <a:r>
              <a:rPr lang="ru-RU" sz="2000" dirty="0"/>
              <a:t>:</a:t>
            </a:r>
          </a:p>
          <a:p>
            <a:pPr marL="444500" indent="-255588">
              <a:buFont typeface="+mj-lt"/>
              <a:buAutoNum type="arabicParenR"/>
            </a:pPr>
            <a:r>
              <a:rPr lang="ru-RU" sz="2000" dirty="0"/>
              <a:t>рынки и отрасли экономики</a:t>
            </a:r>
          </a:p>
          <a:p>
            <a:pPr marL="444500" indent="-255588">
              <a:buFont typeface="+mj-lt"/>
              <a:buAutoNum type="arabicParenR"/>
            </a:pPr>
            <a:r>
              <a:rPr lang="ru-RU" sz="2000" dirty="0"/>
              <a:t>платформы и технологии</a:t>
            </a:r>
          </a:p>
          <a:p>
            <a:pPr marL="444500" indent="-255588">
              <a:buFont typeface="+mj-lt"/>
              <a:buAutoNum type="arabicParenR"/>
            </a:pPr>
            <a:r>
              <a:rPr lang="ru-RU" sz="2000" dirty="0"/>
              <a:t>среда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876" y="1000108"/>
            <a:ext cx="42862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Основные технологии</a:t>
            </a:r>
            <a:r>
              <a:rPr lang="ru-RU" sz="2000" dirty="0"/>
              <a:t>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большие данные;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 err="1"/>
              <a:t>нейротехнологии</a:t>
            </a:r>
            <a:r>
              <a:rPr lang="ru-RU" sz="2000" dirty="0"/>
              <a:t> и искусственный интеллект;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системы распределенного реестра;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квантовые технологии;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новые производственные технологии;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промышленный интернет;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компоненты робототехники и </a:t>
            </a:r>
            <a:r>
              <a:rPr lang="ru-RU" sz="2000" dirty="0" err="1"/>
              <a:t>сенсорика</a:t>
            </a:r>
            <a:r>
              <a:rPr lang="ru-RU" sz="2000" dirty="0"/>
              <a:t>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технологии беспроводной связи;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технологии виртуальной и дополненной реальностей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2786058"/>
            <a:ext cx="4286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Пять направлений развития</a:t>
            </a:r>
            <a:r>
              <a:rPr lang="ru-RU" sz="2000" dirty="0"/>
              <a:t>:</a:t>
            </a:r>
          </a:p>
          <a:p>
            <a:pPr marL="538163" indent="-349250">
              <a:buFont typeface="+mj-lt"/>
              <a:buAutoNum type="romanUcPeriod"/>
            </a:pPr>
            <a:r>
              <a:rPr lang="ru-RU" sz="2000" dirty="0"/>
              <a:t>нормативное регулирование, </a:t>
            </a:r>
          </a:p>
          <a:p>
            <a:pPr marL="538163" indent="-349250">
              <a:buFont typeface="+mj-lt"/>
              <a:buAutoNum type="romanUcPeriod"/>
            </a:pPr>
            <a:r>
              <a:rPr lang="ru-RU" sz="2000" dirty="0"/>
              <a:t>кадры и образование, </a:t>
            </a:r>
          </a:p>
          <a:p>
            <a:pPr marL="538163" indent="-349250">
              <a:buFont typeface="+mj-lt"/>
              <a:buAutoNum type="romanUcPeriod"/>
            </a:pPr>
            <a:r>
              <a:rPr lang="ru-RU" sz="2000" dirty="0"/>
              <a:t>формирование исследовательских компетенций и технических заделов,</a:t>
            </a:r>
          </a:p>
          <a:p>
            <a:pPr marL="538163" indent="-349250">
              <a:buFont typeface="+mj-lt"/>
              <a:buAutoNum type="romanUcPeriod"/>
            </a:pPr>
            <a:r>
              <a:rPr lang="ru-RU" sz="2000" dirty="0"/>
              <a:t>информационная инфраструктура</a:t>
            </a:r>
          </a:p>
          <a:p>
            <a:pPr marL="538163" indent="-349250">
              <a:buFont typeface="+mj-lt"/>
              <a:buAutoNum type="romanUcPeriod"/>
            </a:pPr>
            <a:r>
              <a:rPr lang="ru-RU" sz="2000" dirty="0"/>
              <a:t>информационная безопасность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к 2024г.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000108"/>
          <a:ext cx="8286808" cy="54559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54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1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компаний-лидеров (операторов экосистем) на глобальных рынках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отраслевых цифровых платформ (здравоохранения, образования и "умного города")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малых и средних предприятий в сфере создания цифровых технологий и платформ и оказания цифровых услуг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/>
                        <a:t>120 тыс. чел. в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выпускников ВО по направлениям подготовки, связанным с ИКТ,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/>
                        <a:t>800 тыс. чел. в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выпускников ВО и СПО, обладающих компетенциями в области ИТ на среднемировом уровне,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/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доля населения, обладающего цифровыми навыками,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количество реализованных проектов в области цифровой экономики (от 100 млн. рублей)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9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доля домашних хозяйств, имеющих широкополосный доступ к сети "Интернет" (100 </a:t>
                      </a:r>
                      <a:r>
                        <a:rPr lang="ru-RU" sz="1900" dirty="0" err="1"/>
                        <a:t>мбит</a:t>
                      </a:r>
                      <a:r>
                        <a:rPr lang="ru-RU" sz="1900" dirty="0"/>
                        <a:t>/с)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во всех крупных городах (от 1 млн. человек) устойчивое покрытие 5G и выше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Информатика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000108"/>
            <a:ext cx="792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Информатика</a:t>
            </a:r>
            <a:r>
              <a:rPr lang="ru-RU" sz="2000" dirty="0"/>
              <a:t> – наука, которая систематизирует приемы создания, сохранения, воспроизведения, обработки и передачи данных средствами вычислительной техники, а также принципы функционирования этих средств и методы управления ними.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2428868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Происходит от французского слова </a:t>
            </a:r>
            <a:r>
              <a:rPr lang="ru-RU" sz="2000" i="1" dirty="0" err="1"/>
              <a:t>Informatique</a:t>
            </a:r>
            <a:r>
              <a:rPr lang="ru-RU" sz="2000" dirty="0"/>
              <a:t>, в английском – </a:t>
            </a:r>
            <a:r>
              <a:rPr lang="en-US" sz="2000" i="1" dirty="0"/>
              <a:t>computer science</a:t>
            </a:r>
            <a:r>
              <a:rPr lang="ru-RU" sz="2000" dirty="0"/>
              <a:t>. Молодая наука, появилась в 60-х </a:t>
            </a:r>
            <a:r>
              <a:rPr lang="ru-RU" sz="2000" dirty="0" err="1"/>
              <a:t>гг</a:t>
            </a:r>
            <a:r>
              <a:rPr lang="ru-RU" sz="2000" dirty="0"/>
              <a:t> </a:t>
            </a:r>
            <a:r>
              <a:rPr lang="en-US" sz="2000" dirty="0"/>
              <a:t>XX </a:t>
            </a:r>
            <a:r>
              <a:rPr lang="ru-RU" sz="2000" dirty="0"/>
              <a:t>века из кибернетики – науке об управлении в технических системах.</a:t>
            </a:r>
          </a:p>
        </p:txBody>
      </p:sp>
      <p:sp>
        <p:nvSpPr>
          <p:cNvPr id="5" name="Овал 4"/>
          <p:cNvSpPr/>
          <p:nvPr/>
        </p:nvSpPr>
        <p:spPr>
          <a:xfrm>
            <a:off x="3000364" y="4214818"/>
            <a:ext cx="3071834" cy="17859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Информатика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85918" y="3786190"/>
            <a:ext cx="2214578" cy="1071570"/>
          </a:xfrm>
          <a:prstGeom prst="roundRect">
            <a:avLst/>
          </a:prstGeom>
          <a:solidFill>
            <a:srgbClr val="DCE6F2">
              <a:alpha val="2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000" dirty="0"/>
              <a:t>Математика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2066" y="3786190"/>
            <a:ext cx="2214578" cy="1071570"/>
          </a:xfrm>
          <a:prstGeom prst="roundRect">
            <a:avLst/>
          </a:prstGeom>
          <a:solidFill>
            <a:srgbClr val="F2DCDB">
              <a:alpha val="2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ru-RU" sz="2000" dirty="0"/>
              <a:t>Естественные</a:t>
            </a:r>
            <a:br>
              <a:rPr lang="ru-RU" sz="2000" dirty="0"/>
            </a:br>
            <a:r>
              <a:rPr lang="ru-RU" sz="2000" dirty="0"/>
              <a:t> науки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85918" y="5357826"/>
            <a:ext cx="2214578" cy="1071570"/>
          </a:xfrm>
          <a:prstGeom prst="roundRect">
            <a:avLst/>
          </a:prstGeom>
          <a:solidFill>
            <a:srgbClr val="EBF1DE">
              <a:alpha val="20000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ru-RU" sz="2000" dirty="0"/>
              <a:t>Гуманитарные науки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72066" y="5429264"/>
            <a:ext cx="2214578" cy="1071570"/>
          </a:xfrm>
          <a:prstGeom prst="roundRect">
            <a:avLst/>
          </a:prstGeom>
          <a:solidFill>
            <a:srgbClr val="E6E0EC">
              <a:alpha val="20000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ru-RU" sz="2000" dirty="0"/>
              <a:t>Технические </a:t>
            </a:r>
            <a:br>
              <a:rPr lang="ru-RU" sz="2000" dirty="0"/>
            </a:br>
            <a:r>
              <a:rPr lang="ru-RU" sz="2000" dirty="0"/>
              <a:t>науки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Рейтинг стран</a:t>
            </a:r>
            <a:r>
              <a:rPr lang="en-US" sz="2400" dirty="0"/>
              <a:t> </a:t>
            </a:r>
            <a:r>
              <a:rPr lang="ru-RU" sz="2400" dirty="0"/>
              <a:t>по </a:t>
            </a:r>
            <a:r>
              <a:rPr lang="en-US" sz="2400" dirty="0"/>
              <a:t>IDI</a:t>
            </a:r>
            <a:r>
              <a:rPr lang="ru-RU" sz="2400" dirty="0"/>
              <a:t> (</a:t>
            </a:r>
            <a:r>
              <a:rPr lang="en-US" sz="2400" dirty="0"/>
              <a:t>ICT Development Index</a:t>
            </a:r>
            <a:r>
              <a:rPr lang="ru-RU" sz="2400" dirty="0"/>
              <a:t>)</a:t>
            </a:r>
            <a:r>
              <a:rPr lang="en-US" sz="2400" dirty="0"/>
              <a:t> 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1071546"/>
          <a:ext cx="7786741" cy="518160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775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0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/>
                        <a:t>Страна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/>
                        <a:t>2016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/>
                        <a:t>2015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/>
                        <a:t>Место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/>
                        <a:t>IDI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/>
                        <a:t>Место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/>
                        <a:t>IDI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/>
                        <a:t>Korea (Rep.)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8,84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8,78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/>
                        <a:t>Iceland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8,83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8,66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/>
                        <a:t>Denmark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8,74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8,77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/>
                        <a:t>Switzerland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8,68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/>
                        <a:t>United Kingdom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8,57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8,54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/>
                        <a:t>Hong Kong, China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8,46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8,4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/>
                        <a:t>Sweden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8,45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8,47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/>
                        <a:t>Netherlands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8,43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8,36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/>
                        <a:t>Norway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8,42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8,35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/>
                        <a:t>Japan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10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8,37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11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8,28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/>
                        <a:t>United States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15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8,17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15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8,06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/>
                        <a:t>Belarus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31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7,26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33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7,02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/>
                        <a:t>Russian Federation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/>
                        <a:t>43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/>
                        <a:t>6,95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/>
                        <a:t>42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u="none" strike="noStrike" dirty="0"/>
                        <a:t>6,79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/>
                        <a:t>Brazil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63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5,99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65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5,72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/>
                        <a:t>Niger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175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1,07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/>
                        <a:t>174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/>
                        <a:t>1,03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3600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4282" y="6345816"/>
            <a:ext cx="8501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Источник: </a:t>
            </a:r>
            <a:r>
              <a:rPr lang="en-GB" sz="1600" dirty="0"/>
              <a:t>http://www.itu.int/</a:t>
            </a:r>
            <a:endParaRPr lang="ru-RU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экономика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072250"/>
            <a:ext cx="792961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dirty="0"/>
              <a:t>Три определения:</a:t>
            </a:r>
          </a:p>
          <a:p>
            <a:pPr marL="268288" indent="-268288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Экономический уклад информационного общества, характеризуется преобладающей ролью интеллектуального, творческого труда и информационных продуктов. Высокая степень стандартизации производства, формирование глобальных рынков.</a:t>
            </a:r>
          </a:p>
          <a:p>
            <a:pPr marL="268288" lvl="0" indent="-268288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Отрасль экономики, относящаяся к работе с информацией, а также компьютерная индустрия.</a:t>
            </a:r>
          </a:p>
          <a:p>
            <a:pPr marL="268288" lvl="0" indent="-268288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Экономическая теория информационного общества.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4214818"/>
            <a:ext cx="79296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Информационный работник</a:t>
            </a:r>
            <a:r>
              <a:rPr lang="ru-RU" sz="2000" dirty="0"/>
              <a:t> – </a:t>
            </a:r>
            <a:r>
              <a:rPr lang="ru-RU" sz="2000" dirty="0" err="1"/>
              <a:t>работник</a:t>
            </a:r>
            <a:r>
              <a:rPr lang="ru-RU" sz="2000" dirty="0"/>
              <a:t> умственного труда, чья деятельность связана с обработкой имеющейся информации и получением новой информации.</a:t>
            </a:r>
          </a:p>
          <a:p>
            <a:pPr algn="just"/>
            <a:r>
              <a:rPr lang="ru-RU" dirty="0"/>
              <a:t>Иногда в эту группу включают всех работников, обладающих высоким уровнем образования или связанных с образованием (в том числе ученых, преподавателей и студентов).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рынки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6858016" y="928670"/>
            <a:ext cx="2000264" cy="1285884"/>
          </a:xfrm>
          <a:prstGeom prst="downArrowCallout">
            <a:avLst>
              <a:gd name="adj1" fmla="val 29429"/>
              <a:gd name="adj2" fmla="val 27215"/>
              <a:gd name="adj3" fmla="val 13312"/>
              <a:gd name="adj4" fmla="val 733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/>
              <a:t>рынок информационных услуг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643438" y="928670"/>
            <a:ext cx="2000264" cy="1285884"/>
          </a:xfrm>
          <a:prstGeom prst="downArrowCallout">
            <a:avLst>
              <a:gd name="adj1" fmla="val 29429"/>
              <a:gd name="adj2" fmla="val 27215"/>
              <a:gd name="adj3" fmla="val 13312"/>
              <a:gd name="adj4" fmla="val 733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/>
              <a:t>рынок информационных продуктов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2428860" y="928670"/>
            <a:ext cx="2000264" cy="1285884"/>
          </a:xfrm>
          <a:prstGeom prst="downArrowCallout">
            <a:avLst>
              <a:gd name="adj1" fmla="val 29429"/>
              <a:gd name="adj2" fmla="val 27215"/>
              <a:gd name="adj3" fmla="val 13312"/>
              <a:gd name="adj4" fmla="val 733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/>
              <a:t>рынок информационных технологий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214282" y="928670"/>
            <a:ext cx="2000264" cy="1285884"/>
          </a:xfrm>
          <a:prstGeom prst="downArrowCallout">
            <a:avLst>
              <a:gd name="adj1" fmla="val 29429"/>
              <a:gd name="adj2" fmla="val 27215"/>
              <a:gd name="adj3" fmla="val 13312"/>
              <a:gd name="adj4" fmla="val 7334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/>
              <a:t>рынок технических устройств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282" y="2117419"/>
            <a:ext cx="2000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компьютеры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электроника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сетевое оборудование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8860" y="2117419"/>
            <a:ext cx="2000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патенты и изобретения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2000" dirty="0" err="1"/>
              <a:t>стартапы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3438" y="2103302"/>
            <a:ext cx="2143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программное обеспечение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базы данных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en-US" sz="2000" dirty="0"/>
              <a:t>web-</a:t>
            </a:r>
            <a:r>
              <a:rPr lang="ru-RU" sz="2000" dirty="0"/>
              <a:t>сайты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произведения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16" y="2103302"/>
            <a:ext cx="2000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консультации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аналитические услуги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аудит</a:t>
            </a:r>
          </a:p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образование</a:t>
            </a:r>
          </a:p>
        </p:txBody>
      </p:sp>
      <p:graphicFrame>
        <p:nvGraphicFramePr>
          <p:cNvPr id="14" name="Схема 13"/>
          <p:cNvGraphicFramePr/>
          <p:nvPr/>
        </p:nvGraphicFramePr>
        <p:xfrm>
          <a:off x="1285852" y="4429132"/>
          <a:ext cx="6500858" cy="2071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00034" y="3857628"/>
            <a:ext cx="4272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Участники информационных рынков: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Объем мирового рынка ИКТ</a:t>
            </a:r>
          </a:p>
        </p:txBody>
      </p:sp>
      <p:pic>
        <p:nvPicPr>
          <p:cNvPr id="1026" name="Picture 2" descr="http://www.eito.com/WebRoot/Store15/Shops/63182014/MediaGallery/Press/2015/151204_EITO_global_ICT_market.jpg"/>
          <p:cNvPicPr>
            <a:picLocks noChangeAspect="1" noChangeArrowheads="1"/>
          </p:cNvPicPr>
          <p:nvPr/>
        </p:nvPicPr>
        <p:blipFill>
          <a:blip r:embed="rId2" cstate="print"/>
          <a:srcRect l="3136" t="10832" r="5473" b="10162"/>
          <a:stretch>
            <a:fillRect/>
          </a:stretch>
        </p:blipFill>
        <p:spPr bwMode="auto">
          <a:xfrm>
            <a:off x="99746" y="882596"/>
            <a:ext cx="8890327" cy="54039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Доступ к Интернету в 2017г.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928670"/>
            <a:ext cx="792332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7,7 млрд. подключений мобильной связи 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доступ к Интернету имеет 47% населения мира (3,5 млрд. чел.)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мобильный доступ к Интернет – наиболее быстро развивающийся рынок: в 2008-2017 гг. вырос в 10 раз, до 4,2 млрд. (57% населения)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проводной широкополосный доступ – наиболее медленно развивающийся рынок, 979 млн. (13% населения)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95% населения находятся в зоне покрытия </a:t>
            </a:r>
            <a:r>
              <a:rPr lang="en-US" sz="2000" dirty="0"/>
              <a:t>2G</a:t>
            </a:r>
            <a:r>
              <a:rPr lang="ru-RU" sz="2000" dirty="0"/>
              <a:t>, 84</a:t>
            </a:r>
            <a:r>
              <a:rPr lang="en-US" sz="2000" dirty="0"/>
              <a:t>% </a:t>
            </a:r>
            <a:r>
              <a:rPr lang="ru-RU" sz="2000" dirty="0"/>
              <a:t>- в зоне покрытия 3</a:t>
            </a:r>
            <a:r>
              <a:rPr lang="en-US" sz="2000" dirty="0"/>
              <a:t>G</a:t>
            </a:r>
            <a:r>
              <a:rPr lang="ru-RU" sz="2000" dirty="0"/>
              <a:t>, 53% - в зоне покрытия </a:t>
            </a:r>
            <a:r>
              <a:rPr lang="en-US" sz="2000" dirty="0"/>
              <a:t>LTE (4G)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572140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Internet of Things (</a:t>
            </a:r>
            <a:r>
              <a:rPr lang="en-US" sz="2000" b="1" dirty="0" err="1"/>
              <a:t>IoT</a:t>
            </a:r>
            <a:r>
              <a:rPr lang="en-US" sz="2000" b="1" dirty="0"/>
              <a:t>)</a:t>
            </a:r>
            <a:r>
              <a:rPr lang="ru-RU" sz="2000" b="1" dirty="0"/>
              <a:t> </a:t>
            </a:r>
            <a:r>
              <a:rPr lang="ru-RU" sz="2000" dirty="0"/>
              <a:t>– интеллектуальные устройства, подключенные к интернету и взаимодействующие с ним и окружающим без участия человека.</a:t>
            </a:r>
            <a:r>
              <a:rPr lang="ru-RU" sz="2000" b="1" dirty="0"/>
              <a:t> 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3929066"/>
          <a:ext cx="79233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5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6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Население Земли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Устройств, </a:t>
                      </a:r>
                      <a:r>
                        <a:rPr lang="ru-RU" dirty="0" err="1"/>
                        <a:t>подкл</a:t>
                      </a:r>
                      <a:r>
                        <a:rPr lang="ru-RU" dirty="0"/>
                        <a:t>. к Интернету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 1 чел.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6,3 млрд.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500 млн.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6,8 млрд.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12,5 млрд.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7,2</a:t>
                      </a:r>
                      <a:r>
                        <a:rPr lang="ru-RU" baseline="0" dirty="0"/>
                        <a:t> млрд.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 млрд.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Информационный взрыв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714744" y="714356"/>
          <a:ext cx="4981575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42910" y="928670"/>
            <a:ext cx="3143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Информационный взрыв</a:t>
            </a:r>
            <a:r>
              <a:rPr lang="ru-RU" sz="2000" dirty="0"/>
              <a:t> – постоянное увеличение скорости и объёмов публикаций (появления информации) в масштабах всей планеты.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72" y="5786454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/>
              <a:t>Парадокс:</a:t>
            </a:r>
            <a:r>
              <a:rPr lang="ru-RU" sz="2000" dirty="0"/>
              <a:t> практически на любой вопрос можно очень быстро найти ответ, но время, необходимое для принятия решения, увеличивается.</a:t>
            </a:r>
            <a:r>
              <a:rPr lang="en-US" sz="2000" dirty="0"/>
              <a:t>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1000108"/>
            <a:ext cx="35719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2011 г. - 1,8 ЗБ</a:t>
            </a:r>
          </a:p>
          <a:p>
            <a:r>
              <a:rPr lang="ru-RU" sz="2000" dirty="0"/>
              <a:t>2012 г. -  2,8 ЗБ </a:t>
            </a:r>
          </a:p>
          <a:p>
            <a:r>
              <a:rPr lang="ru-RU" sz="2000" dirty="0"/>
              <a:t>к 2020 г.</a:t>
            </a:r>
            <a:r>
              <a:rPr lang="en-US" sz="2000" dirty="0"/>
              <a:t> -</a:t>
            </a:r>
            <a:r>
              <a:rPr lang="ru-RU" sz="2000" dirty="0"/>
              <a:t> </a:t>
            </a:r>
            <a:r>
              <a:rPr lang="en-US" sz="2000" dirty="0"/>
              <a:t>~</a:t>
            </a:r>
            <a:r>
              <a:rPr lang="ru-RU" sz="2000" dirty="0"/>
              <a:t>40 ЗБ</a:t>
            </a:r>
          </a:p>
          <a:p>
            <a:r>
              <a:rPr lang="ru-RU" sz="1600" dirty="0"/>
              <a:t>1 ЗБ = 10</a:t>
            </a:r>
            <a:r>
              <a:rPr lang="ru-RU" sz="1600" baseline="30000" dirty="0"/>
              <a:t>21</a:t>
            </a:r>
            <a:r>
              <a:rPr lang="ru-RU" sz="1600" dirty="0"/>
              <a:t> Байт = 1 000 000 000 000 ГБ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472" y="4012362"/>
            <a:ext cx="8001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1750 г. количество информации удвоилось впервые с н.э. Второй раз в 1900 г., потом в 1950 г. Сейчас каждые 18 месяцев. Каждый день выпускается больше информации, чем было всего накоплено в 1982г.</a:t>
            </a:r>
          </a:p>
          <a:p>
            <a:pPr algn="just"/>
            <a:r>
              <a:rPr lang="en-US" sz="2000" dirty="0"/>
              <a:t>99,9% </a:t>
            </a:r>
            <a:r>
              <a:rPr lang="en-US" sz="2000" dirty="0" err="1"/>
              <a:t>мировых</a:t>
            </a:r>
            <a:r>
              <a:rPr lang="en-US" sz="2000" dirty="0"/>
              <a:t> </a:t>
            </a:r>
            <a:r>
              <a:rPr lang="en-US" sz="2000" dirty="0" err="1"/>
              <a:t>знаний</a:t>
            </a:r>
            <a:r>
              <a:rPr lang="en-US" sz="2000" dirty="0"/>
              <a:t> </a:t>
            </a:r>
            <a:r>
              <a:rPr lang="en-US" sz="2000" dirty="0" err="1"/>
              <a:t>бесполезны</a:t>
            </a:r>
            <a:r>
              <a:rPr lang="en-US" sz="2000" dirty="0"/>
              <a:t> </a:t>
            </a:r>
            <a:r>
              <a:rPr lang="en-US" sz="2000" dirty="0" err="1"/>
              <a:t>для</a:t>
            </a:r>
            <a:r>
              <a:rPr lang="en-US" sz="2000" dirty="0"/>
              <a:t> </a:t>
            </a:r>
            <a:r>
              <a:rPr lang="en-US" sz="2000" dirty="0" err="1"/>
              <a:t>отдельного</a:t>
            </a:r>
            <a:r>
              <a:rPr lang="en-US" sz="2000" dirty="0"/>
              <a:t> </a:t>
            </a:r>
            <a:r>
              <a:rPr lang="en-US" sz="2000" dirty="0" err="1"/>
              <a:t>человека</a:t>
            </a:r>
            <a:r>
              <a:rPr lang="en-US" sz="2000" dirty="0"/>
              <a:t>.</a:t>
            </a:r>
            <a:endParaRPr lang="ru-RU" sz="2000" dirty="0"/>
          </a:p>
          <a:p>
            <a:pPr algn="just"/>
            <a:r>
              <a:rPr lang="ru-RU" sz="2000" dirty="0"/>
              <a:t>95% информации не структурировано.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перегрузка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2951521"/>
            <a:ext cx="79296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Основные </a:t>
            </a:r>
            <a:r>
              <a:rPr lang="ru-RU" sz="2000" b="1" dirty="0"/>
              <a:t>причины</a:t>
            </a:r>
            <a:r>
              <a:rPr lang="ru-RU" sz="2000" dirty="0"/>
              <a:t> информационной перегрузки: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dirty="0"/>
              <a:t>стремительный рост объема новой информации;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dirty="0"/>
              <a:t>простота дублирования и передачи данных через интернет;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dirty="0"/>
              <a:t>увеличение доступных каналов входящей информации (телевизор, телефон, электронная почта, </a:t>
            </a:r>
            <a:r>
              <a:rPr lang="ru-RU" sz="2000" dirty="0" err="1"/>
              <a:t>мессенджеры</a:t>
            </a:r>
            <a:r>
              <a:rPr lang="ru-RU" sz="2000" dirty="0"/>
              <a:t>, </a:t>
            </a:r>
            <a:r>
              <a:rPr lang="ru-RU" sz="2000" dirty="0" err="1"/>
              <a:t>соцсети</a:t>
            </a:r>
            <a:r>
              <a:rPr lang="ru-RU" sz="2000" dirty="0"/>
              <a:t>);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dirty="0"/>
              <a:t>большое количество исторических сведений;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dirty="0"/>
              <a:t>противоречия и неточности в имеющейся информации;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dirty="0"/>
              <a:t>низкая доля полезной информации в общем потоке;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dirty="0"/>
              <a:t>отсутствие метода сравнения и обработки различных видов информации;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dirty="0"/>
              <a:t>куски информации не связаны или не имеют общей структуры.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785794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Первые жалобы на слишком большой объем информации можно найти еще до нашей эры, в Древней Греции и Китае.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910" y="1534057"/>
            <a:ext cx="77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среднем современный человек каждый день: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прочитывает более 100 тыс. слов;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видит 3000 рекламных сообщений;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всего получает более 30 ГБ информации.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142984"/>
            <a:ext cx="792961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Понятие информационной технологии (ИТ) и ее особенности.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Информационные ресурсы и продукты.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Информационное общество.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Информационная экономика. Информационные рынки.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Информационные революции.</a:t>
            </a:r>
            <a:endParaRPr lang="en-US" sz="2000" dirty="0"/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Информационный взрыв и информационная перегрузка.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140968"/>
            <a:ext cx="7772400" cy="1362075"/>
          </a:xfrm>
        </p:spPr>
        <p:txBody>
          <a:bodyPr>
            <a:normAutofit/>
          </a:bodyPr>
          <a:lstStyle/>
          <a:p>
            <a:r>
              <a:rPr lang="ru-RU" dirty="0"/>
              <a:t>Тема 3. </a:t>
            </a:r>
            <a:r>
              <a:rPr lang="ru-RU" dirty="0" smtClean="0"/>
              <a:t> Кодирование  </a:t>
            </a:r>
            <a:r>
              <a:rPr lang="ru-RU" dirty="0"/>
              <a:t>и Измерение Информации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Представление информации в компьютере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996952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Кодирование</a:t>
            </a:r>
            <a:r>
              <a:rPr lang="ru-RU" sz="2000" dirty="0"/>
              <a:t> – процесс преобразования знаков одной знаковой системы в другую знаковую систему, удобную для хранения, передачи или обработки информации.</a:t>
            </a:r>
          </a:p>
          <a:p>
            <a:pPr algn="just"/>
            <a:r>
              <a:rPr lang="ru-RU" sz="2000" dirty="0"/>
              <a:t>Обратный процесс – </a:t>
            </a:r>
            <a:r>
              <a:rPr lang="ru-RU" sz="2000" b="1" dirty="0"/>
              <a:t>декодирование</a:t>
            </a:r>
            <a:r>
              <a:rPr lang="ru-RU" sz="20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797152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Кодирование не следует путать с шифрованием. </a:t>
            </a:r>
            <a:r>
              <a:rPr lang="ru-RU" sz="2000" b="1" dirty="0"/>
              <a:t>Шифрование</a:t>
            </a:r>
            <a:r>
              <a:rPr lang="ru-RU" sz="2000" dirty="0"/>
              <a:t> – кодирование с целью защиты информации.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85481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компьютере </a:t>
            </a:r>
            <a:r>
              <a:rPr lang="ru-RU" sz="2000" u="sng" dirty="0"/>
              <a:t>абсолютно вся</a:t>
            </a:r>
            <a:r>
              <a:rPr lang="ru-RU" sz="2000" dirty="0"/>
              <a:t> информация </a:t>
            </a:r>
            <a:r>
              <a:rPr lang="ru-RU" sz="2000" b="1" dirty="0"/>
              <a:t>кодируется</a:t>
            </a:r>
            <a:r>
              <a:rPr lang="ru-RU" sz="2000" dirty="0"/>
              <a:t> </a:t>
            </a:r>
            <a:r>
              <a:rPr lang="ru-RU" sz="2000" u="sng" dirty="0"/>
              <a:t>в виде чисел в двоичной системе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Компьютер умеет работать только с двумя цифрами: 0 (тока нет, или слабый ток) и 1 (ток есть). Но делает он это очень быстро и точно.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Информатика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142984"/>
            <a:ext cx="2500330" cy="7143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Теоретическая информатика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86116" y="1142984"/>
            <a:ext cx="2500330" cy="7143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Прикладная информатика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0760" y="1142984"/>
            <a:ext cx="2500330" cy="7143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Естественная информатика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2000240"/>
            <a:ext cx="25003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теория информации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486047"/>
            <a:ext cx="25003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теория алгоритмов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2943193"/>
            <a:ext cx="25003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теория кодирования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3414741"/>
            <a:ext cx="2500330" cy="7143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теория языков программирования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86116" y="2000240"/>
            <a:ext cx="25003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программирование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2500306"/>
            <a:ext cx="25003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компьютерные сети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86116" y="2957452"/>
            <a:ext cx="25003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базы данных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86116" y="3429000"/>
            <a:ext cx="2500330" cy="7143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компьютерная графика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1472" y="5957848"/>
            <a:ext cx="792961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искусственный интеллект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86116" y="4671964"/>
            <a:ext cx="25003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базы данных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86116" y="5150006"/>
            <a:ext cx="250033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архитектура компьютера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4214818"/>
            <a:ext cx="521497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dirty="0"/>
              <a:t>вычислительная математика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00760" y="2000240"/>
            <a:ext cx="250033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sz="2000" dirty="0"/>
              <a:t>информация в природе, мозге и человеческом обществе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Кодирование чисел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980728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Десятичная система счисления </a:t>
            </a:r>
          </a:p>
          <a:p>
            <a:pPr algn="ctr"/>
            <a:r>
              <a:rPr lang="ru-RU" sz="2000" dirty="0"/>
              <a:t>Алфавит: 0, 1, 2, 3, 4, 5, 6, 7, 8, 9</a:t>
            </a:r>
            <a:endParaRPr lang="en-US" sz="2000" dirty="0"/>
          </a:p>
          <a:p>
            <a:pPr algn="just"/>
            <a:r>
              <a:rPr lang="en-US" sz="2000" dirty="0"/>
              <a:t>0, 1, 2, … 9, 10, 11, … 99, 100, … 999, 1000, …</a:t>
            </a:r>
            <a:endParaRPr lang="ru-RU" sz="2000" dirty="0"/>
          </a:p>
          <a:p>
            <a:pPr algn="just"/>
            <a:endParaRPr lang="ru-RU" sz="2000" dirty="0"/>
          </a:p>
          <a:p>
            <a:pPr algn="just"/>
            <a:r>
              <a:rPr lang="ru-RU" sz="2000" b="1" dirty="0"/>
              <a:t>Двоичная система счисления </a:t>
            </a:r>
          </a:p>
          <a:p>
            <a:pPr algn="ctr"/>
            <a:r>
              <a:rPr lang="ru-RU" sz="2000" dirty="0"/>
              <a:t>Алфавит: 0; 1</a:t>
            </a:r>
            <a:endParaRPr lang="en-US" sz="2000" dirty="0"/>
          </a:p>
          <a:p>
            <a:pPr algn="just"/>
            <a:r>
              <a:rPr lang="en-US" sz="2000" dirty="0"/>
              <a:t>0, 1, 10, 11, 100, 101, 110, 111, 1000, 1001, 1010, 1011, 1100, …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789040"/>
            <a:ext cx="79208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12607</a:t>
            </a:r>
            <a:r>
              <a:rPr lang="en-US" sz="2200" baseline="-25000" dirty="0"/>
              <a:t>10</a:t>
            </a:r>
            <a:r>
              <a:rPr lang="en-US" sz="2200" dirty="0"/>
              <a:t> = 7 * 10</a:t>
            </a:r>
            <a:r>
              <a:rPr lang="en-US" sz="2200" baseline="30000" dirty="0"/>
              <a:t>0</a:t>
            </a:r>
            <a:r>
              <a:rPr lang="en-US" sz="2200" dirty="0"/>
              <a:t> + 0 * 10</a:t>
            </a:r>
            <a:r>
              <a:rPr lang="en-US" sz="2200" baseline="30000" dirty="0"/>
              <a:t>1</a:t>
            </a:r>
            <a:r>
              <a:rPr lang="en-US" sz="2200" dirty="0"/>
              <a:t> + 6 * 10</a:t>
            </a:r>
            <a:r>
              <a:rPr lang="en-US" sz="2200" baseline="30000" dirty="0"/>
              <a:t>2</a:t>
            </a:r>
            <a:r>
              <a:rPr lang="en-US" sz="2200" dirty="0"/>
              <a:t> + 2 * 10</a:t>
            </a:r>
            <a:r>
              <a:rPr lang="en-US" sz="2200" baseline="30000" dirty="0"/>
              <a:t>3</a:t>
            </a:r>
            <a:r>
              <a:rPr lang="en-US" sz="2200" dirty="0"/>
              <a:t> + 1 * 10</a:t>
            </a:r>
            <a:r>
              <a:rPr lang="en-US" sz="2200" baseline="30000" dirty="0"/>
              <a:t>4</a:t>
            </a:r>
            <a:endParaRPr lang="ru-RU" sz="2200" baseline="30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509120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11101</a:t>
            </a:r>
            <a:r>
              <a:rPr lang="en-US" sz="2200" baseline="-25000" dirty="0"/>
              <a:t>2</a:t>
            </a:r>
            <a:r>
              <a:rPr lang="en-US" sz="2200" dirty="0"/>
              <a:t> = 1 * 2</a:t>
            </a:r>
            <a:r>
              <a:rPr lang="en-US" sz="2200" baseline="30000" dirty="0"/>
              <a:t>0</a:t>
            </a:r>
            <a:r>
              <a:rPr lang="en-US" sz="2200" dirty="0"/>
              <a:t> + 0 *2</a:t>
            </a:r>
            <a:r>
              <a:rPr lang="en-US" sz="2200" baseline="30000" dirty="0"/>
              <a:t>1</a:t>
            </a:r>
            <a:r>
              <a:rPr lang="en-US" sz="2200" dirty="0"/>
              <a:t> + 1 * 2</a:t>
            </a:r>
            <a:r>
              <a:rPr lang="en-US" sz="2200" baseline="30000" dirty="0"/>
              <a:t>2</a:t>
            </a:r>
            <a:r>
              <a:rPr lang="en-US" sz="2200" dirty="0"/>
              <a:t> + 1 * 2</a:t>
            </a:r>
            <a:r>
              <a:rPr lang="en-US" sz="2200" baseline="30000" dirty="0"/>
              <a:t>3</a:t>
            </a:r>
            <a:r>
              <a:rPr lang="en-US" sz="2200" dirty="0"/>
              <a:t> + 1 * 2</a:t>
            </a:r>
            <a:r>
              <a:rPr lang="en-US" sz="2200" baseline="30000" dirty="0"/>
              <a:t>4</a:t>
            </a:r>
            <a:r>
              <a:rPr lang="ru-RU" sz="2200" baseline="30000" dirty="0"/>
              <a:t> </a:t>
            </a:r>
            <a:r>
              <a:rPr lang="ru-RU" sz="2200" dirty="0"/>
              <a:t>= 1 + 0 + 4 + 8 + 16 =</a:t>
            </a:r>
          </a:p>
          <a:p>
            <a:pPr algn="just"/>
            <a:r>
              <a:rPr lang="ru-RU" sz="2200" dirty="0"/>
              <a:t>= 29</a:t>
            </a:r>
            <a:r>
              <a:rPr lang="ru-RU" sz="2200" baseline="-25000" dirty="0"/>
              <a:t>10</a:t>
            </a:r>
            <a:r>
              <a:rPr lang="ru-RU" sz="2200" dirty="0"/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Таблица двоичных чисел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87624" y="908720"/>
          <a:ext cx="6583680" cy="1981200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Дес</a:t>
                      </a:r>
                      <a:r>
                        <a:rPr lang="ru-RU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Дв</a:t>
                      </a:r>
                      <a:r>
                        <a:rPr lang="ru-RU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Дес</a:t>
                      </a:r>
                      <a:r>
                        <a:rPr lang="ru-RU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Дв</a:t>
                      </a:r>
                      <a:r>
                        <a:rPr lang="ru-RU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Дес</a:t>
                      </a:r>
                      <a:r>
                        <a:rPr lang="ru-RU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Дв</a:t>
                      </a:r>
                      <a:r>
                        <a:rPr lang="ru-RU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Дес</a:t>
                      </a:r>
                      <a:r>
                        <a:rPr lang="ru-RU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Дв</a:t>
                      </a:r>
                      <a:r>
                        <a:rPr lang="ru-RU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0</a:t>
                      </a:r>
                      <a:r>
                        <a:rPr lang="ru-RU" sz="2000" baseline="-25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100</a:t>
                      </a:r>
                      <a:r>
                        <a:rPr lang="ru-RU" sz="2000" baseline="-25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1000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1100</a:t>
                      </a:r>
                      <a:r>
                        <a:rPr lang="ru-RU" sz="2000" baseline="-25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r>
                        <a:rPr lang="ru-RU" sz="2000" baseline="-25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101</a:t>
                      </a:r>
                      <a:r>
                        <a:rPr lang="ru-RU" sz="2000" baseline="-25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1001</a:t>
                      </a:r>
                      <a:r>
                        <a:rPr lang="ru-RU" sz="2000" baseline="-25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1101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r>
                        <a:rPr lang="ru-RU" sz="2000" baseline="-25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110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1010</a:t>
                      </a:r>
                      <a:r>
                        <a:rPr lang="ru-RU" sz="2000" baseline="-25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14</a:t>
                      </a:r>
                      <a:r>
                        <a:rPr lang="ru-RU" sz="2000" baseline="-25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1110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r>
                        <a:rPr lang="ru-RU" sz="2000" baseline="-25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11</a:t>
                      </a:r>
                      <a:r>
                        <a:rPr lang="ru-RU" sz="2000" baseline="-25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r>
                        <a:rPr lang="ru-RU" sz="2000" baseline="-25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111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1011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</a:t>
                      </a:r>
                      <a:r>
                        <a:rPr lang="ru-RU" sz="2000" baseline="-250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1111</a:t>
                      </a:r>
                      <a:r>
                        <a:rPr lang="ru-RU" sz="2000" baseline="-25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3438" y="5386344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1 0000 0000</a:t>
            </a:r>
            <a:r>
              <a:rPr lang="ru-RU" sz="2000" baseline="-25000" dirty="0"/>
              <a:t>2</a:t>
            </a:r>
            <a:r>
              <a:rPr lang="ru-RU" sz="2000" dirty="0"/>
              <a:t> = 2</a:t>
            </a:r>
            <a:r>
              <a:rPr lang="ru-RU" sz="2000" baseline="30000" dirty="0"/>
              <a:t>8 </a:t>
            </a:r>
            <a:r>
              <a:rPr lang="ru-RU" sz="2000" dirty="0"/>
              <a:t>= 256</a:t>
            </a:r>
            <a:r>
              <a:rPr lang="ru-RU" sz="2000" baseline="-25000" dirty="0"/>
              <a:t>10</a:t>
            </a:r>
            <a:endParaRPr lang="ru-RU" sz="20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4786314" y="5072074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1111 1111</a:t>
            </a:r>
            <a:r>
              <a:rPr lang="ru-RU" sz="2000" baseline="-25000" dirty="0"/>
              <a:t>2</a:t>
            </a:r>
            <a:r>
              <a:rPr lang="ru-RU" sz="2000" dirty="0"/>
              <a:t> = 2</a:t>
            </a:r>
            <a:r>
              <a:rPr lang="ru-RU" sz="2000" baseline="30000" dirty="0"/>
              <a:t>8</a:t>
            </a:r>
            <a:r>
              <a:rPr lang="ru-RU" sz="2000" dirty="0"/>
              <a:t> – 1 =255</a:t>
            </a:r>
            <a:r>
              <a:rPr lang="ru-RU" sz="2000" baseline="-25000" dirty="0"/>
              <a:t>10</a:t>
            </a:r>
            <a:endParaRPr lang="ru-RU" sz="20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214414" y="5386344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1000 0000</a:t>
            </a:r>
            <a:r>
              <a:rPr lang="ru-RU" sz="2000" baseline="-25000" dirty="0"/>
              <a:t>2</a:t>
            </a:r>
            <a:r>
              <a:rPr lang="ru-RU" sz="2000" dirty="0"/>
              <a:t> = 2</a:t>
            </a:r>
            <a:r>
              <a:rPr lang="ru-RU" sz="2000" baseline="30000" dirty="0"/>
              <a:t>7</a:t>
            </a:r>
            <a:r>
              <a:rPr lang="ru-RU" sz="2000" dirty="0"/>
              <a:t> = 128</a:t>
            </a:r>
            <a:r>
              <a:rPr lang="ru-RU" sz="2000" baseline="-25000" dirty="0"/>
              <a:t>10</a:t>
            </a:r>
            <a:endParaRPr lang="ru-RU" sz="20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1357290" y="5072074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111 1111</a:t>
            </a:r>
            <a:r>
              <a:rPr lang="ru-RU" sz="2000" baseline="-25000" dirty="0"/>
              <a:t>2</a:t>
            </a:r>
            <a:r>
              <a:rPr lang="ru-RU" sz="2000" dirty="0"/>
              <a:t> = 2</a:t>
            </a:r>
            <a:r>
              <a:rPr lang="ru-RU" sz="2000" baseline="30000" dirty="0"/>
              <a:t>7</a:t>
            </a:r>
            <a:r>
              <a:rPr lang="ru-RU" sz="2000" dirty="0"/>
              <a:t> – 1 = 127</a:t>
            </a:r>
            <a:r>
              <a:rPr lang="ru-RU" sz="2000" baseline="-25000" dirty="0"/>
              <a:t>10</a:t>
            </a:r>
            <a:r>
              <a:rPr lang="ru-RU" sz="2000" dirty="0"/>
              <a:t> </a:t>
            </a:r>
            <a:endParaRPr lang="ru-RU" sz="20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357290" y="4171898"/>
            <a:ext cx="2101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1000</a:t>
            </a:r>
            <a:r>
              <a:rPr lang="ru-RU" sz="2000" baseline="-25000" dirty="0"/>
              <a:t>2</a:t>
            </a:r>
            <a:r>
              <a:rPr lang="ru-RU" sz="2000" dirty="0"/>
              <a:t> = 8</a:t>
            </a:r>
            <a:r>
              <a:rPr lang="ru-RU" sz="2000" baseline="-25000" dirty="0"/>
              <a:t>10</a:t>
            </a:r>
            <a:r>
              <a:rPr lang="ru-RU" sz="2000" dirty="0"/>
              <a:t> = 2</a:t>
            </a:r>
            <a:r>
              <a:rPr lang="ru-RU" sz="2000" baseline="30000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0166" y="3857628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111</a:t>
            </a:r>
            <a:r>
              <a:rPr lang="ru-RU" sz="2000" baseline="-25000" dirty="0"/>
              <a:t>2</a:t>
            </a:r>
            <a:r>
              <a:rPr lang="ru-RU" sz="2000" dirty="0"/>
              <a:t> = 7</a:t>
            </a:r>
            <a:r>
              <a:rPr lang="ru-RU" sz="2000" baseline="-25000" dirty="0"/>
              <a:t>10</a:t>
            </a:r>
            <a:r>
              <a:rPr lang="ru-RU" sz="2000" dirty="0"/>
              <a:t> = 2</a:t>
            </a:r>
            <a:r>
              <a:rPr lang="ru-RU" sz="2000" baseline="30000" dirty="0"/>
              <a:t>3</a:t>
            </a:r>
            <a:r>
              <a:rPr lang="ru-RU" sz="2000" dirty="0"/>
              <a:t> – 1</a:t>
            </a:r>
            <a:endParaRPr lang="ru-RU" sz="20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86314" y="4143380"/>
            <a:ext cx="2101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1 0000</a:t>
            </a:r>
            <a:r>
              <a:rPr lang="ru-RU" sz="2000" baseline="-25000" dirty="0"/>
              <a:t>2</a:t>
            </a:r>
            <a:r>
              <a:rPr lang="ru-RU" sz="2000" dirty="0"/>
              <a:t> = 16</a:t>
            </a:r>
            <a:r>
              <a:rPr lang="ru-RU" sz="2000" baseline="-25000" dirty="0"/>
              <a:t>10</a:t>
            </a:r>
            <a:r>
              <a:rPr lang="ru-RU" sz="2000" dirty="0"/>
              <a:t> = 2</a:t>
            </a:r>
            <a:r>
              <a:rPr lang="ru-RU" sz="2000" baseline="30000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9190" y="3857628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1111</a:t>
            </a:r>
            <a:r>
              <a:rPr lang="ru-RU" sz="2000" baseline="-25000" dirty="0"/>
              <a:t>2</a:t>
            </a:r>
            <a:r>
              <a:rPr lang="ru-RU" sz="2000" dirty="0"/>
              <a:t> = 15</a:t>
            </a:r>
            <a:r>
              <a:rPr lang="ru-RU" sz="2000" baseline="-25000" dirty="0"/>
              <a:t>10</a:t>
            </a:r>
            <a:r>
              <a:rPr lang="ru-RU" sz="2000" dirty="0"/>
              <a:t> = 2</a:t>
            </a:r>
            <a:r>
              <a:rPr lang="ru-RU" sz="2000" baseline="30000" dirty="0"/>
              <a:t>4</a:t>
            </a:r>
            <a:r>
              <a:rPr lang="ru-RU" sz="2000" dirty="0"/>
              <a:t> – 1</a:t>
            </a:r>
            <a:endParaRPr lang="ru-RU" sz="20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785786" y="3071810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Проще всего переводить «круглые» числа только из 1 или из 1 и нескольких 0.</a:t>
            </a:r>
          </a:p>
        </p:txBody>
      </p:sp>
    </p:spTree>
    <p:extLst>
      <p:ext uri="{BB962C8B-B14F-4D97-AF65-F5344CB8AC3E}">
        <p14:creationId xmlns:p14="http://schemas.microsoft.com/office/powerpoint/2010/main" val="1266834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Единицы измерения информации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14348" y="2571744"/>
          <a:ext cx="7715303" cy="3352800"/>
        </p:xfrm>
        <a:graphic>
          <a:graphicData uri="http://schemas.openxmlformats.org/drawingml/2006/table">
            <a:tbl>
              <a:tblPr/>
              <a:tblGrid>
                <a:gridCol w="109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5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1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99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Приставка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По степеням 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По степеням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Приставка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кило-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кБ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 = 1024 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Кбайт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КиБ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киби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мега-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МБ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aseline="300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Б ≈ 1,05∙10</a:t>
                      </a:r>
                      <a:r>
                        <a:rPr lang="ru-RU" sz="2000" baseline="30000" dirty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Мбайт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МиБ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меби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гига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baseline="30000" dirty="0"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ГБ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 ≈ 1,07∙10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Гбайт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ГиБ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гиби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тера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baseline="30000" dirty="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ТБ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 ≈ 1,10∙10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Тбайт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ТиБ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теби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пета-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ПБ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aseline="30000" dirty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Б ≈ 1,13∙10</a:t>
                      </a:r>
                      <a:r>
                        <a:rPr lang="ru-RU" sz="2000" baseline="30000" dirty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Пбайт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ПиБ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пеби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экса-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ЭБ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 ≈ 1,15∙10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Эбайт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ЭиБ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экби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зетта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ЗБ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70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 ≈ 1,18∙10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Збайт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ЗиБ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зеби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йотта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ЙБ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 ≈ 1,21∙10</a:t>
                      </a:r>
                      <a:r>
                        <a:rPr lang="ru-RU" sz="2000" baseline="30000"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Йбайт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ЙиБ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+mn-lt"/>
                          <a:ea typeface="Calibri"/>
                          <a:cs typeface="Times New Roman"/>
                        </a:rPr>
                        <a:t>йоби</a:t>
                      </a: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5786" y="1071546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Бит</a:t>
            </a:r>
            <a:r>
              <a:rPr lang="ru-RU" sz="2000" dirty="0"/>
              <a:t> – наименьшая единица информации, 0 или 1.</a:t>
            </a:r>
          </a:p>
          <a:p>
            <a:r>
              <a:rPr lang="ru-RU" sz="2000" b="1" dirty="0"/>
              <a:t>Байт</a:t>
            </a:r>
            <a:r>
              <a:rPr lang="ru-RU" sz="2000" dirty="0"/>
              <a:t> = 8 бит (256 значений, от 0 до 255)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1928802"/>
            <a:ext cx="2545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2</a:t>
            </a:r>
            <a:r>
              <a:rPr lang="ru-RU" sz="2000" baseline="30000" dirty="0"/>
              <a:t>10</a:t>
            </a:r>
            <a:r>
              <a:rPr lang="ru-RU" sz="2000" dirty="0"/>
              <a:t> = 1024 ≈ 1000 =10</a:t>
            </a:r>
            <a:r>
              <a:rPr lang="ru-RU" sz="2000" baseline="30000" dirty="0"/>
              <a:t>3</a:t>
            </a:r>
            <a:endParaRPr lang="ru-RU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Кодирование дат и времени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980728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Наивный вариант – хранить отдельными числами год, месяц, день, часы, минуты, секунды. Это неудобно: нужно много чисел, следить, чтобы в году не получилось 13 месяцев, или в месяце 32 дня и т.п.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2289066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Но можно и дату, и время с точностью меньше </a:t>
            </a:r>
            <a:r>
              <a:rPr lang="ru-RU" sz="2000" dirty="0" err="1"/>
              <a:t>мс</a:t>
            </a:r>
            <a:r>
              <a:rPr lang="ru-RU" sz="2000" dirty="0"/>
              <a:t> записать </a:t>
            </a:r>
            <a:r>
              <a:rPr lang="ru-RU" sz="2000" u="sng" dirty="0"/>
              <a:t>одним числом</a:t>
            </a:r>
            <a:r>
              <a:rPr lang="ru-RU" sz="20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444" y="321297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Любая дата и время = число дней, прошедших с 1 января 1900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444" y="3794264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Примеры:</a:t>
            </a:r>
          </a:p>
          <a:p>
            <a:pPr marL="185738" algn="just"/>
            <a:r>
              <a:rPr lang="ru-RU" sz="2000" dirty="0"/>
              <a:t>1,0 = 01.01.19</a:t>
            </a:r>
            <a:r>
              <a:rPr lang="en-US" sz="2000" dirty="0"/>
              <a:t>0</a:t>
            </a:r>
            <a:r>
              <a:rPr lang="ru-RU" sz="2000" dirty="0"/>
              <a:t>0  00:00</a:t>
            </a:r>
          </a:p>
          <a:p>
            <a:pPr marL="185738" algn="just"/>
            <a:r>
              <a:rPr lang="ru-RU" sz="2000" dirty="0"/>
              <a:t>2,5 = 02.01.19</a:t>
            </a:r>
            <a:r>
              <a:rPr lang="en-US" sz="2000" dirty="0"/>
              <a:t>0</a:t>
            </a:r>
            <a:r>
              <a:rPr lang="ru-RU" sz="2000" dirty="0"/>
              <a:t>0  12:00</a:t>
            </a:r>
          </a:p>
          <a:p>
            <a:pPr marL="185738" algn="just"/>
            <a:r>
              <a:rPr lang="ru-RU" sz="2000" dirty="0"/>
              <a:t>365,25 = 31.12.19</a:t>
            </a:r>
            <a:r>
              <a:rPr lang="en-US" sz="2000" dirty="0"/>
              <a:t>0</a:t>
            </a:r>
            <a:r>
              <a:rPr lang="ru-RU" sz="2000" dirty="0"/>
              <a:t>0  6:00</a:t>
            </a:r>
          </a:p>
          <a:p>
            <a:pPr marL="185738" algn="just"/>
            <a:r>
              <a:rPr lang="ru-RU" sz="2000" dirty="0"/>
              <a:t>0,427430555555556 = 10:15:30</a:t>
            </a:r>
          </a:p>
          <a:p>
            <a:pPr marL="185738" algn="just"/>
            <a:r>
              <a:rPr lang="ru-RU" sz="2000" dirty="0"/>
              <a:t>42788,4305555556 = 22.02.2017  10:20:00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Кодирование текста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764704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Каждый символ имеет определенный </a:t>
            </a:r>
            <a:r>
              <a:rPr lang="ru-RU" sz="2000" b="1" dirty="0"/>
              <a:t>код</a:t>
            </a:r>
            <a:r>
              <a:rPr lang="ru-RU" sz="2000" dirty="0"/>
              <a:t> (номер в таблице символов). Кодировочные таблицы могут быть разными.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84784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кодировочной таблице </a:t>
            </a:r>
            <a:r>
              <a:rPr lang="ru-RU" sz="2000" b="1" dirty="0"/>
              <a:t>ASCII </a:t>
            </a:r>
            <a:r>
              <a:rPr lang="ru-RU" sz="2000" dirty="0"/>
              <a:t>(читается «</a:t>
            </a:r>
            <a:r>
              <a:rPr lang="ru-RU" sz="2000" dirty="0" err="1"/>
              <a:t>аски</a:t>
            </a:r>
            <a:r>
              <a:rPr lang="ru-RU" sz="2000" dirty="0"/>
              <a:t>») каждому символу ставится в соответствие 1 байт, т.е. всего она содержит 256 символов (от 0 до 255).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5" y="2564904"/>
          <a:ext cx="8064891" cy="2194560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96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4398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Код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39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Символ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!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"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#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$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%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&amp;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'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)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*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+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,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.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/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Код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49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59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Символ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: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;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&lt;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=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&gt;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?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Код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69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79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Символ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@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A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B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C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D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E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F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G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H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I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J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K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L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M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N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O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Код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83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84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85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86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87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88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89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Символ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P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Q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R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S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T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U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V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w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X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Y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Z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[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\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]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^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_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7021" y="4941168"/>
            <a:ext cx="7992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Первая половина таблицы – универсальная (одинаковая для всех). </a:t>
            </a:r>
          </a:p>
          <a:p>
            <a:pPr algn="just"/>
            <a:r>
              <a:rPr lang="ru-RU" sz="2000" dirty="0"/>
              <a:t>Вторая таблица – национальная, с разными символами для каждого языка. </a:t>
            </a:r>
            <a:endParaRPr lang="en-US" sz="2000" dirty="0"/>
          </a:p>
          <a:p>
            <a:pPr algn="just"/>
            <a:r>
              <a:rPr lang="ru-RU" sz="2000" dirty="0"/>
              <a:t>Кириллица: </a:t>
            </a:r>
            <a:r>
              <a:rPr lang="en-US" sz="2000" b="1" dirty="0"/>
              <a:t>Windows</a:t>
            </a:r>
            <a:r>
              <a:rPr lang="ru-RU" sz="2000" b="1" dirty="0"/>
              <a:t>-1251</a:t>
            </a:r>
            <a:r>
              <a:rPr lang="ru-RU" sz="2000" dirty="0"/>
              <a:t>, КОИ-8</a:t>
            </a:r>
            <a:endParaRPr lang="en-US" sz="2000" dirty="0"/>
          </a:p>
          <a:p>
            <a:pPr algn="just"/>
            <a:r>
              <a:rPr lang="ru-RU" sz="2000" dirty="0"/>
              <a:t>Западноевропейская: </a:t>
            </a:r>
            <a:r>
              <a:rPr lang="en-US" sz="2000" dirty="0"/>
              <a:t>Windows-1252</a:t>
            </a:r>
            <a:endParaRPr lang="ru-RU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Unicode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764704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Современная кодировочная таблица </a:t>
            </a:r>
            <a:r>
              <a:rPr lang="en-US" sz="2000" b="1" dirty="0"/>
              <a:t>UTF-8</a:t>
            </a:r>
            <a:r>
              <a:rPr lang="en-US" sz="2000" dirty="0"/>
              <a:t> </a:t>
            </a:r>
            <a:r>
              <a:rPr lang="ru-RU" sz="2000" dirty="0"/>
              <a:t>или </a:t>
            </a:r>
            <a:r>
              <a:rPr lang="en-US" sz="2000" b="1" dirty="0"/>
              <a:t>Unicode</a:t>
            </a:r>
            <a:r>
              <a:rPr lang="en-US" sz="2000" dirty="0"/>
              <a:t> </a:t>
            </a:r>
            <a:r>
              <a:rPr lang="ru-RU" sz="2000" dirty="0"/>
              <a:t>(Юникод) ставит в соответствие каждому символу 2 байта</a:t>
            </a:r>
            <a:r>
              <a:rPr lang="en-US" sz="2000" dirty="0"/>
              <a:t>, </a:t>
            </a:r>
            <a:r>
              <a:rPr lang="en-US" sz="2000" dirty="0" err="1"/>
              <a:t>всего</a:t>
            </a:r>
            <a:r>
              <a:rPr lang="en-US" sz="2000" dirty="0"/>
              <a:t> в </a:t>
            </a:r>
            <a:r>
              <a:rPr lang="en-US" sz="2000" dirty="0" err="1"/>
              <a:t>нее</a:t>
            </a:r>
            <a:r>
              <a:rPr lang="en-US" sz="2000" dirty="0"/>
              <a:t> </a:t>
            </a:r>
            <a:r>
              <a:rPr lang="en-US" sz="2000" dirty="0" err="1"/>
              <a:t>можно</a:t>
            </a:r>
            <a:r>
              <a:rPr lang="en-US" sz="2000" dirty="0"/>
              <a:t> </a:t>
            </a:r>
            <a:r>
              <a:rPr lang="en-US" sz="2000" dirty="0" err="1"/>
              <a:t>записать</a:t>
            </a:r>
            <a:r>
              <a:rPr lang="en-US" sz="2000" dirty="0"/>
              <a:t> 2</a:t>
            </a:r>
            <a:r>
              <a:rPr lang="en-US" sz="2000" baseline="30000" dirty="0"/>
              <a:t>16</a:t>
            </a:r>
            <a:r>
              <a:rPr lang="en-US" sz="2000" dirty="0"/>
              <a:t> = 65 536 </a:t>
            </a:r>
            <a:r>
              <a:rPr lang="en-US" sz="2000" dirty="0" err="1"/>
              <a:t>символов</a:t>
            </a:r>
            <a:r>
              <a:rPr lang="ru-RU" sz="20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984776" cy="465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148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Кодирование графики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90872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Существует два основных способа:</a:t>
            </a:r>
          </a:p>
          <a:p>
            <a:pPr marL="442913" lvl="0" indent="-242888">
              <a:buFont typeface="Arial" pitchFamily="34" charset="0"/>
              <a:buChar char="•"/>
            </a:pPr>
            <a:r>
              <a:rPr lang="ru-RU" sz="2000" dirty="0"/>
              <a:t>растровый</a:t>
            </a:r>
          </a:p>
          <a:p>
            <a:pPr marL="442913" lvl="0" indent="-242888">
              <a:buFont typeface="Arial" pitchFamily="34" charset="0"/>
              <a:buChar char="•"/>
            </a:pPr>
            <a:r>
              <a:rPr lang="ru-RU" sz="2000" dirty="0"/>
              <a:t>векторный</a:t>
            </a:r>
          </a:p>
        </p:txBody>
      </p:sp>
      <p:sp>
        <p:nvSpPr>
          <p:cNvPr id="15362" name="AutoShape 2" descr="http://www.&amp;tcy;&amp;vcy;&amp;ocy;&amp;icy;&amp;kcy;&amp;ucy;&amp;rcy;&amp;scy;&amp;ycy;.&amp;rcy;&amp;fcy;/images/grafika_vektor_rast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://www.&amp;tcy;&amp;vcy;&amp;ocy;&amp;icy;&amp;kcy;&amp;ucy;&amp;rcy;&amp;scy;&amp;ycy;.&amp;rcy;&amp;fcy;/images/grafika_vektor_rast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://www.&amp;tcy;&amp;vcy;&amp;ocy;&amp;icy;&amp;kcy;&amp;ucy;&amp;rcy;&amp;scy;&amp;ycy;.&amp;rcy;&amp;fcy;/images/grafika_vektor_rast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4" y="2571744"/>
            <a:ext cx="901500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Растровая графика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Изображение – это таблица точек (</a:t>
            </a:r>
            <a:r>
              <a:rPr lang="ru-RU" sz="2000" b="1" dirty="0"/>
              <a:t>пикселей</a:t>
            </a:r>
            <a:r>
              <a:rPr lang="ru-RU" sz="2000" dirty="0"/>
              <a:t>). Каждая точка имеет свой цвет. Подходит для фотографий и реалистичных рисунков.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3212976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Разрешение</a:t>
            </a:r>
            <a:r>
              <a:rPr lang="ru-RU" sz="2000" dirty="0"/>
              <a:t> – количество точек на единицу длины (дюйм).</a:t>
            </a:r>
          </a:p>
          <a:p>
            <a:pPr algn="just"/>
            <a:r>
              <a:rPr lang="ru-RU" sz="2000" dirty="0"/>
              <a:t>72 </a:t>
            </a:r>
            <a:r>
              <a:rPr lang="en-US" sz="2000" dirty="0"/>
              <a:t>dpi, 200 dpi, 300 dpi, 600 dpi</a:t>
            </a:r>
            <a:endParaRPr lang="ru-RU" sz="2000" dirty="0"/>
          </a:p>
        </p:txBody>
      </p:sp>
      <p:pic>
        <p:nvPicPr>
          <p:cNvPr id="6" name="Picture 2" descr="http://upload.wikimedia.org/wikipedia/commons/thumb/3/3b/Rgb-raster-image.svg/368px-Rgb-raster-imag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1516" y="906852"/>
            <a:ext cx="5002281" cy="54372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4797152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Иногда под разрешением имеют в виду размер изображения в пикселях.</a:t>
            </a:r>
          </a:p>
        </p:txBody>
      </p:sp>
    </p:spTree>
    <p:extLst>
      <p:ext uri="{BB962C8B-B14F-4D97-AF65-F5344CB8AC3E}">
        <p14:creationId xmlns:p14="http://schemas.microsoft.com/office/powerpoint/2010/main" val="1922761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Векторная графика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908720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Изображение – это набор </a:t>
            </a:r>
            <a:r>
              <a:rPr lang="ru-RU" sz="2000" b="1" dirty="0"/>
              <a:t>фигур</a:t>
            </a:r>
            <a:r>
              <a:rPr lang="ru-RU" sz="2000" dirty="0"/>
              <a:t> и </a:t>
            </a:r>
            <a:r>
              <a:rPr lang="ru-RU" sz="2000" b="1" dirty="0"/>
              <a:t>линий</a:t>
            </a:r>
            <a:r>
              <a:rPr lang="ru-RU" sz="2000" dirty="0"/>
              <a:t>, которые компьютер рассматривает как формулы. Каждой фигуре задается цвет заливки, цвет и толщина линии и т.п.</a:t>
            </a:r>
          </a:p>
          <a:p>
            <a:pPr algn="just"/>
            <a:r>
              <a:rPr lang="ru-RU" sz="2000" dirty="0"/>
              <a:t>Все линии максимально четкие при любом увеличении. Подходит для чертежей, полиграфии.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9168" y="2820992"/>
            <a:ext cx="4453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Эллипс</a:t>
            </a:r>
            <a:r>
              <a:rPr lang="ru-RU" dirty="0"/>
              <a:t> (0, 0, 200, 200)</a:t>
            </a:r>
            <a:endParaRPr lang="en-US" dirty="0"/>
          </a:p>
          <a:p>
            <a:pPr marL="182563"/>
            <a:r>
              <a:rPr lang="ru-RU" dirty="0"/>
              <a:t>Заливка: желтый</a:t>
            </a:r>
          </a:p>
          <a:p>
            <a:pPr marL="355600" indent="-173038"/>
            <a:r>
              <a:rPr lang="ru-RU" dirty="0"/>
              <a:t>Линия: черный, 1</a:t>
            </a:r>
            <a:r>
              <a:rPr lang="en-US" dirty="0"/>
              <a:t>pt</a:t>
            </a:r>
            <a:r>
              <a:rPr lang="ru-RU" dirty="0"/>
              <a:t>, сплошная</a:t>
            </a:r>
          </a:p>
          <a:p>
            <a:r>
              <a:rPr lang="ru-RU" b="1" dirty="0"/>
              <a:t>Эллипс</a:t>
            </a:r>
            <a:r>
              <a:rPr lang="ru-RU" dirty="0"/>
              <a:t> (80, 80, 90, 90)</a:t>
            </a:r>
            <a:endParaRPr lang="en-US" dirty="0"/>
          </a:p>
          <a:p>
            <a:pPr marL="182563"/>
            <a:r>
              <a:rPr lang="ru-RU" dirty="0"/>
              <a:t>Заливка: темно-желтый</a:t>
            </a:r>
          </a:p>
          <a:p>
            <a:pPr marL="355600" indent="-173038"/>
            <a:r>
              <a:rPr lang="ru-RU" dirty="0"/>
              <a:t>Линия: черный, 1</a:t>
            </a:r>
            <a:r>
              <a:rPr lang="en-US" dirty="0"/>
              <a:t>pt, </a:t>
            </a:r>
            <a:r>
              <a:rPr lang="ru-RU" dirty="0"/>
              <a:t>сплошная</a:t>
            </a:r>
          </a:p>
          <a:p>
            <a:r>
              <a:rPr lang="ru-RU" b="1" dirty="0"/>
              <a:t>Эллипс</a:t>
            </a:r>
            <a:r>
              <a:rPr lang="ru-RU" dirty="0"/>
              <a:t> (120, 80, 130, 90)</a:t>
            </a:r>
            <a:endParaRPr lang="en-US" dirty="0"/>
          </a:p>
          <a:p>
            <a:pPr marL="182563"/>
            <a:r>
              <a:rPr lang="ru-RU" dirty="0"/>
              <a:t>Заливка: темно-желтый</a:t>
            </a:r>
          </a:p>
          <a:p>
            <a:pPr marL="355600" indent="-173038"/>
            <a:r>
              <a:rPr lang="ru-RU" dirty="0"/>
              <a:t>Линия: черный, 1</a:t>
            </a:r>
            <a:r>
              <a:rPr lang="en-US" dirty="0"/>
              <a:t>pt, </a:t>
            </a:r>
            <a:r>
              <a:rPr lang="ru-RU" dirty="0"/>
              <a:t>сплошная</a:t>
            </a:r>
          </a:p>
          <a:p>
            <a:r>
              <a:rPr lang="ru-RU" b="1" dirty="0"/>
              <a:t>Дуга</a:t>
            </a:r>
            <a:r>
              <a:rPr lang="ru-RU" dirty="0"/>
              <a:t> (60, 150, 130, 90)</a:t>
            </a:r>
            <a:endParaRPr lang="en-US" dirty="0"/>
          </a:p>
          <a:p>
            <a:pPr marL="182563"/>
            <a:r>
              <a:rPr lang="ru-RU" dirty="0"/>
              <a:t>Заливка: нет</a:t>
            </a:r>
          </a:p>
          <a:p>
            <a:pPr marL="355600" indent="-173038"/>
            <a:r>
              <a:rPr lang="ru-RU" dirty="0"/>
              <a:t>Линия: черный, 1</a:t>
            </a:r>
            <a:r>
              <a:rPr lang="en-US" dirty="0"/>
              <a:t>pt, </a:t>
            </a:r>
            <a:r>
              <a:rPr lang="ru-RU" dirty="0"/>
              <a:t>сплошная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92998" y="2820992"/>
            <a:ext cx="2884528" cy="2884527"/>
            <a:chOff x="3476610" y="690525"/>
            <a:chExt cx="2665449" cy="262893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805228" y="1092168"/>
              <a:ext cx="2263806" cy="22272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Улыбающееся лицо 10"/>
            <p:cNvSpPr/>
            <p:nvPr/>
          </p:nvSpPr>
          <p:spPr>
            <a:xfrm>
              <a:off x="3805227" y="1092168"/>
              <a:ext cx="2263806" cy="22272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>
              <a:off x="3805227" y="1087966"/>
              <a:ext cx="2263806" cy="42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5400000">
              <a:off x="2692376" y="2201611"/>
              <a:ext cx="2226500" cy="7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740416" y="690525"/>
              <a:ext cx="401643" cy="32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76610" y="2954330"/>
              <a:ext cx="401643" cy="32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49637" y="763552"/>
              <a:ext cx="401643" cy="32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884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/>
          <a:srcRect l="5882" t="7607" r="5882" b="6820"/>
          <a:stretch>
            <a:fillRect/>
          </a:stretch>
        </p:blipFill>
        <p:spPr bwMode="auto">
          <a:xfrm rot="17839199">
            <a:off x="5150429" y="2778563"/>
            <a:ext cx="37444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Кодирование цвета. Формат </a:t>
            </a:r>
            <a:r>
              <a:rPr lang="en-US" dirty="0"/>
              <a:t>RGB</a:t>
            </a:r>
            <a:endParaRPr lang="ru-RU" dirty="0"/>
          </a:p>
        </p:txBody>
      </p:sp>
      <p:pic>
        <p:nvPicPr>
          <p:cNvPr id="3" name="Рисунок 2" descr="http://arttower.ru/wiki/images/2/20/Lcd_display_dead_pixel.jpg"/>
          <p:cNvPicPr/>
          <p:nvPr/>
        </p:nvPicPr>
        <p:blipFill>
          <a:blip r:embed="rId3" cstate="print"/>
          <a:srcRect r="64400" b="75200"/>
          <a:stretch>
            <a:fillRect/>
          </a:stretch>
        </p:blipFill>
        <p:spPr bwMode="auto">
          <a:xfrm>
            <a:off x="6156176" y="980728"/>
            <a:ext cx="216024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83568" y="1124744"/>
            <a:ext cx="4981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В любой графике нужно закодировать </a:t>
            </a:r>
            <a:r>
              <a:rPr lang="ru-RU" sz="2000" b="1" dirty="0"/>
              <a:t>цвет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7" y="1659716"/>
            <a:ext cx="4981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Формат </a:t>
            </a:r>
            <a:r>
              <a:rPr lang="en-US" sz="2000" b="1" dirty="0"/>
              <a:t>RGB</a:t>
            </a:r>
            <a:r>
              <a:rPr lang="en-US" sz="2000" dirty="0"/>
              <a:t> (Red, Green, Blue – </a:t>
            </a:r>
            <a:r>
              <a:rPr lang="en-US" sz="2000" dirty="0" err="1"/>
              <a:t>красный</a:t>
            </a:r>
            <a:r>
              <a:rPr lang="en-US" sz="2000" dirty="0"/>
              <a:t>, </a:t>
            </a:r>
            <a:r>
              <a:rPr lang="en-US" sz="2000" dirty="0" err="1"/>
              <a:t>синий</a:t>
            </a:r>
            <a:r>
              <a:rPr lang="ru-RU" sz="2000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зеленый</a:t>
            </a:r>
            <a:r>
              <a:rPr lang="en-US" sz="2000" dirty="0"/>
              <a:t>)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8" y="3789040"/>
          <a:ext cx="4104456" cy="182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RGB(0,0,0)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черный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RGB(255,255,255)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белый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RGB(127,127,127)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серый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RGB(255,0,0)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красный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RGB(255,255,0)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желтый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RGB(</a:t>
                      </a:r>
                      <a:r>
                        <a:rPr lang="ru-RU" sz="2000" dirty="0">
                          <a:effectLst/>
                        </a:rPr>
                        <a:t>78</a:t>
                      </a:r>
                      <a:r>
                        <a:rPr lang="en-US" sz="2000" dirty="0">
                          <a:effectLst/>
                        </a:rPr>
                        <a:t>,</a:t>
                      </a:r>
                      <a:r>
                        <a:rPr lang="ru-RU" sz="2000" dirty="0">
                          <a:effectLst/>
                        </a:rPr>
                        <a:t>169</a:t>
                      </a:r>
                      <a:r>
                        <a:rPr lang="en-US" sz="2000" dirty="0">
                          <a:effectLst/>
                        </a:rPr>
                        <a:t>,</a:t>
                      </a:r>
                      <a:r>
                        <a:rPr lang="ru-RU" sz="2000" dirty="0">
                          <a:effectLst/>
                        </a:rPr>
                        <a:t>214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голубой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4EA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5576" y="2413337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 цвет – 1 байт</a:t>
            </a:r>
          </a:p>
          <a:p>
            <a:r>
              <a:rPr lang="ru-RU" sz="2000" dirty="0"/>
              <a:t>1 пиксель – 3 байта</a:t>
            </a:r>
          </a:p>
          <a:p>
            <a:r>
              <a:rPr lang="ru-RU" sz="2000" dirty="0"/>
              <a:t>Всего: </a:t>
            </a:r>
            <a:r>
              <a:rPr lang="en-US" sz="2000" dirty="0"/>
              <a:t>2</a:t>
            </a:r>
            <a:r>
              <a:rPr lang="en-US" sz="2000" baseline="30000" dirty="0"/>
              <a:t>24</a:t>
            </a:r>
            <a:r>
              <a:rPr lang="en-US" sz="2000" dirty="0"/>
              <a:t> = 16,</a:t>
            </a:r>
            <a:r>
              <a:rPr lang="ru-RU" sz="2000" dirty="0"/>
              <a:t>7 </a:t>
            </a:r>
            <a:r>
              <a:rPr lang="en-US" sz="2000" dirty="0" err="1"/>
              <a:t>млн</a:t>
            </a:r>
            <a:r>
              <a:rPr lang="en-US" sz="2000" dirty="0"/>
              <a:t>. </a:t>
            </a:r>
            <a:r>
              <a:rPr lang="en-US" sz="2000" dirty="0" err="1"/>
              <a:t>цветов</a:t>
            </a:r>
            <a:r>
              <a:rPr lang="ru-RU" sz="2000" dirty="0"/>
              <a:t>(</a:t>
            </a:r>
            <a:r>
              <a:rPr lang="en-US" sz="2000" dirty="0"/>
              <a:t>True Color</a:t>
            </a:r>
            <a:r>
              <a:rPr lang="ru-RU" sz="2000" dirty="0"/>
              <a:t>)</a:t>
            </a:r>
          </a:p>
        </p:txBody>
      </p:sp>
      <p:sp>
        <p:nvSpPr>
          <p:cNvPr id="11268" name="AutoShape 4" descr="Картинки по запросу цветовой круг rg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1" name="Picture 7" descr="https://lh6.ggpht.com/g1BzKSyqAdXqrf02a8juZ_C9Ow1K4J3RPiuGcyuxAPCRQ3puVJLTfqu5dc2Wcc58osk=w1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171" y="3681058"/>
            <a:ext cx="2340229" cy="2340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Правовая и экономическая информатика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5034519"/>
            <a:ext cx="800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В </a:t>
            </a:r>
            <a:r>
              <a:rPr lang="en-US" sz="2000" dirty="0" err="1"/>
              <a:t>России</a:t>
            </a:r>
            <a:r>
              <a:rPr lang="en-US" sz="2000" dirty="0"/>
              <a:t> </a:t>
            </a:r>
            <a:r>
              <a:rPr lang="en-US" sz="2000" dirty="0" err="1"/>
              <a:t>основные</a:t>
            </a:r>
            <a:r>
              <a:rPr lang="en-US" sz="2000" dirty="0"/>
              <a:t> </a:t>
            </a:r>
            <a:r>
              <a:rPr lang="en-US" sz="2000" dirty="0" err="1"/>
              <a:t>понятия</a:t>
            </a:r>
            <a:r>
              <a:rPr lang="en-US" sz="2000" dirty="0"/>
              <a:t>, </a:t>
            </a:r>
            <a:r>
              <a:rPr lang="en-US" sz="2000" dirty="0" err="1"/>
              <a:t>касающиеся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en-US" sz="2000" dirty="0"/>
              <a:t>, </a:t>
            </a:r>
            <a:r>
              <a:rPr lang="en-US" sz="2000" dirty="0" err="1"/>
              <a:t>даются</a:t>
            </a:r>
            <a:r>
              <a:rPr lang="en-US" sz="2000" dirty="0"/>
              <a:t> в </a:t>
            </a:r>
            <a:r>
              <a:rPr lang="en-US" sz="2000" dirty="0" err="1"/>
              <a:t>Федеральном</a:t>
            </a:r>
            <a:r>
              <a:rPr lang="en-US" sz="2000" dirty="0"/>
              <a:t> </a:t>
            </a:r>
            <a:r>
              <a:rPr lang="en-US" sz="2000" dirty="0" err="1"/>
              <a:t>законе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27 </a:t>
            </a:r>
            <a:r>
              <a:rPr lang="en-US" sz="2000" dirty="0" err="1"/>
              <a:t>июля</a:t>
            </a:r>
            <a:r>
              <a:rPr lang="en-US" sz="2000" dirty="0"/>
              <a:t> 2006 </a:t>
            </a:r>
            <a:r>
              <a:rPr lang="en-US" sz="2000" dirty="0" err="1"/>
              <a:t>года</a:t>
            </a:r>
            <a:r>
              <a:rPr lang="en-US" sz="2000" dirty="0"/>
              <a:t> № 149-ФЗ «</a:t>
            </a:r>
            <a:r>
              <a:rPr lang="en-US" sz="2000" dirty="0" err="1"/>
              <a:t>Об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en-US" sz="2000" dirty="0"/>
              <a:t>, </a:t>
            </a:r>
            <a:r>
              <a:rPr lang="en-US" sz="2000" dirty="0" err="1"/>
              <a:t>информационных</a:t>
            </a:r>
            <a:r>
              <a:rPr lang="en-US" sz="2000" dirty="0"/>
              <a:t> </a:t>
            </a:r>
            <a:r>
              <a:rPr lang="en-US" sz="2000" dirty="0" err="1"/>
              <a:t>технологиях</a:t>
            </a:r>
            <a:r>
              <a:rPr lang="en-US" sz="2000" dirty="0"/>
              <a:t> и о </a:t>
            </a:r>
            <a:r>
              <a:rPr lang="en-US" sz="2000" dirty="0" err="1"/>
              <a:t>защите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en-US" sz="2000" dirty="0"/>
              <a:t>» (</a:t>
            </a:r>
            <a:r>
              <a:rPr lang="en-US" sz="2000" dirty="0" err="1"/>
              <a:t>сокращенно</a:t>
            </a:r>
            <a:r>
              <a:rPr lang="en-US" sz="2000" dirty="0"/>
              <a:t> </a:t>
            </a:r>
            <a:r>
              <a:rPr lang="en-US" sz="2000" b="1" dirty="0"/>
              <a:t>ФЗ № 149-ФЗ</a:t>
            </a:r>
            <a:r>
              <a:rPr lang="en-US" sz="2000" dirty="0"/>
              <a:t>).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285860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Экономическая информатика </a:t>
            </a:r>
            <a:r>
              <a:rPr lang="ru-RU" sz="2000" dirty="0"/>
              <a:t>– наука об информационных системах и технологиях, применяющихся для подготовки и принятия решений в менеджменте, бизнесе и экономике.</a:t>
            </a:r>
          </a:p>
          <a:p>
            <a:pPr algn="just"/>
            <a:r>
              <a:rPr lang="ru-RU" sz="2000" b="1" dirty="0"/>
              <a:t>Информационная экономика </a:t>
            </a:r>
            <a:r>
              <a:rPr lang="ru-RU" sz="2000" dirty="0"/>
              <a:t>изучает закономерности использования информационных факторов как компонентов экономической системы: информационные продукты и услуги, информационные рынки и т.д.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297982"/>
            <a:ext cx="8001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Правовая информатика</a:t>
            </a:r>
            <a:r>
              <a:rPr lang="ru-RU" sz="2000" dirty="0"/>
              <a:t> изучает сбор, хранение и обработку правовой информации и ее применение в юриспруденции.</a:t>
            </a:r>
          </a:p>
          <a:p>
            <a:pPr algn="just"/>
            <a:r>
              <a:rPr lang="ru-RU" sz="2000" b="1" dirty="0"/>
              <a:t>Информационное право </a:t>
            </a:r>
            <a:r>
              <a:rPr lang="ru-RU" sz="2000" dirty="0"/>
              <a:t>– аспекты права, связанные с информацией (интеллектуальная собственность, преступления в сфере информатики, информационная безопасность и др.)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Кодирование цвета. Формат </a:t>
            </a:r>
            <a:r>
              <a:rPr lang="en-US" dirty="0"/>
              <a:t>HSL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836712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Для человека удобнее использовать другой формат:</a:t>
            </a:r>
          </a:p>
          <a:p>
            <a:r>
              <a:rPr lang="en-US" sz="2000" b="1" dirty="0"/>
              <a:t>Hue</a:t>
            </a:r>
            <a:r>
              <a:rPr lang="en-US" sz="2000" dirty="0"/>
              <a:t> – </a:t>
            </a:r>
            <a:r>
              <a:rPr lang="ru-RU" sz="2000" dirty="0"/>
              <a:t>Оттенок</a:t>
            </a:r>
            <a:r>
              <a:rPr lang="en-US" sz="2000" dirty="0"/>
              <a:t> </a:t>
            </a:r>
            <a:r>
              <a:rPr lang="ru-RU" sz="2000" dirty="0"/>
              <a:t>спектра</a:t>
            </a:r>
            <a:endParaRPr lang="en-US" sz="2000" dirty="0"/>
          </a:p>
          <a:p>
            <a:r>
              <a:rPr lang="en-US" sz="2000" b="1" dirty="0"/>
              <a:t>Saturation</a:t>
            </a:r>
            <a:r>
              <a:rPr lang="ru-RU" sz="2000" dirty="0"/>
              <a:t> – Насыщенность</a:t>
            </a:r>
            <a:endParaRPr lang="en-US" sz="2000" dirty="0"/>
          </a:p>
          <a:p>
            <a:r>
              <a:rPr lang="en-US" sz="2000" b="1" dirty="0"/>
              <a:t>Lightness</a:t>
            </a:r>
            <a:r>
              <a:rPr lang="ru-RU" sz="2000" b="1" dirty="0"/>
              <a:t> </a:t>
            </a:r>
            <a:r>
              <a:rPr lang="ru-RU" sz="2000" dirty="0"/>
              <a:t>– Светлота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2085" r="30989" b="38329"/>
          <a:stretch/>
        </p:blipFill>
        <p:spPr bwMode="auto">
          <a:xfrm>
            <a:off x="3059832" y="2564904"/>
            <a:ext cx="5544616" cy="365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59" y="2420888"/>
            <a:ext cx="25202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Он автоматически пересчитывается в </a:t>
            </a:r>
            <a:r>
              <a:rPr lang="en-US" sz="2000" dirty="0"/>
              <a:t>RGB</a:t>
            </a:r>
            <a:r>
              <a:rPr lang="ru-RU" sz="20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848" y="2175247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15816" y="4149080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4368" y="220486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</a:t>
            </a:r>
            <a:endParaRPr lang="ru-RU" sz="20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Цветовая палитра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764704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Иногда для рисунка не нужны все миллионы цветов, а достаточно несколько. Тогда в файл с рисунком записывается палитра – набор используемых цветов и их </a:t>
            </a:r>
            <a:r>
              <a:rPr lang="en-US" sz="2000" dirty="0"/>
              <a:t>RGB-</a:t>
            </a:r>
            <a:r>
              <a:rPr lang="ru-RU" sz="2000" dirty="0"/>
              <a:t>коды.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77886" y="1844824"/>
          <a:ext cx="3174035" cy="4821285"/>
        </p:xfrm>
        <a:graphic>
          <a:graphicData uri="http://schemas.openxmlformats.org/drawingml/2006/table">
            <a:tbl>
              <a:tblPr firstRow="1" firstCol="1" bandRow="1"/>
              <a:tblGrid>
                <a:gridCol w="634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Код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Цвет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7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75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851" marR="66851" marT="9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255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283" marR="35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8194" name="Picture 2" descr="http://www.abandonwaredos.com/public/aban_img_screens/codenameiceman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74894"/>
            <a:ext cx="475252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6" y="1780367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Системная палитра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Произвольная палитра</a:t>
            </a:r>
          </a:p>
        </p:txBody>
      </p:sp>
      <p:pic>
        <p:nvPicPr>
          <p:cNvPr id="3" name="Рисунок 2" descr="http://upload.wikimedia.org/wikipedia/commons/6/69/Truecolor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107" y="1050503"/>
            <a:ext cx="3429000" cy="2571750"/>
          </a:xfrm>
          <a:prstGeom prst="rect">
            <a:avLst/>
          </a:prstGeom>
          <a:noFill/>
        </p:spPr>
      </p:pic>
      <p:pic>
        <p:nvPicPr>
          <p:cNvPr id="4" name="Рисунок 3" descr="http://upload.wikimedia.org/wikipedia/commons/f/ff/8_bit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3131" y="1050503"/>
            <a:ext cx="3429000" cy="2571750"/>
          </a:xfrm>
          <a:prstGeom prst="rect">
            <a:avLst/>
          </a:prstGeom>
          <a:noFill/>
        </p:spPr>
      </p:pic>
      <p:pic>
        <p:nvPicPr>
          <p:cNvPr id="5" name="Рисунок 4" descr="http://upload.wikimedia.org/wikipedia/commons/0/0d/4_bit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107" y="3722761"/>
            <a:ext cx="3429000" cy="2571750"/>
          </a:xfrm>
          <a:prstGeom prst="rect">
            <a:avLst/>
          </a:prstGeom>
          <a:noFill/>
        </p:spPr>
      </p:pic>
      <p:pic>
        <p:nvPicPr>
          <p:cNvPr id="7" name="Picture 8" descr="http://upload.wikimedia.org/wikipedia/commons/6/69/2_bi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3399" y="3722760"/>
            <a:ext cx="3429001" cy="25717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5664" y="1219137"/>
            <a:ext cx="492443" cy="223448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000" dirty="0"/>
              <a:t>16,7 млн. цветов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664" y="3891394"/>
            <a:ext cx="492443" cy="223448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000" dirty="0"/>
              <a:t>16 цветов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2136" y="1207727"/>
            <a:ext cx="492443" cy="223448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sz="2000" dirty="0"/>
              <a:t>256 цветов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87276" y="3859396"/>
            <a:ext cx="492443" cy="223448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sz="2000" dirty="0"/>
              <a:t>4 цвета</a:t>
            </a:r>
          </a:p>
        </p:txBody>
      </p:sp>
    </p:spTree>
    <p:extLst>
      <p:ext uri="{BB962C8B-B14F-4D97-AF65-F5344CB8AC3E}">
        <p14:creationId xmlns:p14="http://schemas.microsoft.com/office/powerpoint/2010/main" val="3737699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Кодирование видео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928670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Видео – последовательность растровых картинок, сменяющихся с высокой частотой.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643050"/>
            <a:ext cx="357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FPS (</a:t>
            </a:r>
            <a:r>
              <a:rPr lang="ru-RU" sz="2000" dirty="0"/>
              <a:t>число кадров в секунду):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минимум 10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средне 24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высокая 60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876" y="1643050"/>
            <a:ext cx="364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Форматы видео:</a:t>
            </a:r>
          </a:p>
          <a:p>
            <a:pPr marL="93663" indent="-93663">
              <a:buFont typeface="Arial" pitchFamily="34" charset="0"/>
              <a:buChar char="•"/>
              <a:tabLst>
                <a:tab pos="1076325" algn="l"/>
                <a:tab pos="2420938" algn="l"/>
              </a:tabLst>
            </a:pPr>
            <a:r>
              <a:rPr lang="en-GB" sz="2000" dirty="0"/>
              <a:t>480p</a:t>
            </a:r>
            <a:r>
              <a:rPr lang="ru-RU" sz="2000" dirty="0"/>
              <a:t>	</a:t>
            </a:r>
            <a:r>
              <a:rPr lang="en-GB" sz="2000" dirty="0"/>
              <a:t>640x480	SD</a:t>
            </a:r>
            <a:endParaRPr lang="ru-RU" sz="2000" dirty="0"/>
          </a:p>
          <a:p>
            <a:pPr marL="93663" indent="-93663">
              <a:buFont typeface="Arial" pitchFamily="34" charset="0"/>
              <a:buChar char="•"/>
              <a:tabLst>
                <a:tab pos="1076325" algn="l"/>
                <a:tab pos="2420938" algn="l"/>
              </a:tabLst>
            </a:pPr>
            <a:r>
              <a:rPr lang="en-GB" sz="2000" dirty="0"/>
              <a:t>720p</a:t>
            </a:r>
            <a:r>
              <a:rPr lang="ru-RU" sz="2000" dirty="0"/>
              <a:t>	</a:t>
            </a:r>
            <a:r>
              <a:rPr lang="en-GB" sz="2000" dirty="0"/>
              <a:t>1280x720 	HD</a:t>
            </a:r>
            <a:endParaRPr lang="ru-RU" sz="2000" dirty="0"/>
          </a:p>
          <a:p>
            <a:pPr marL="93663" indent="-93663">
              <a:buFont typeface="Arial" pitchFamily="34" charset="0"/>
              <a:buChar char="•"/>
              <a:tabLst>
                <a:tab pos="1076325" algn="l"/>
                <a:tab pos="2420938" algn="l"/>
              </a:tabLst>
            </a:pPr>
            <a:r>
              <a:rPr lang="en-GB" sz="2000" dirty="0"/>
              <a:t>1080p</a:t>
            </a:r>
            <a:r>
              <a:rPr lang="ru-RU" sz="2000" dirty="0"/>
              <a:t>	</a:t>
            </a:r>
            <a:r>
              <a:rPr lang="en-GB" sz="2000" dirty="0"/>
              <a:t>1920x1080</a:t>
            </a:r>
            <a:r>
              <a:rPr lang="ru-RU" sz="2000" dirty="0"/>
              <a:t> </a:t>
            </a:r>
            <a:r>
              <a:rPr lang="en-US" sz="2000" dirty="0"/>
              <a:t>	Full HD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3000372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Сколько места должна занимать 1 минута </a:t>
            </a:r>
            <a:r>
              <a:rPr lang="en-US" sz="2000" dirty="0"/>
              <a:t>HD </a:t>
            </a:r>
            <a:r>
              <a:rPr lang="ru-RU" sz="2000" dirty="0"/>
              <a:t>видео 24 </a:t>
            </a:r>
            <a:r>
              <a:rPr lang="en-US" sz="2000" dirty="0"/>
              <a:t>fps</a:t>
            </a:r>
            <a:r>
              <a:rPr lang="ru-RU" sz="2000" dirty="0"/>
              <a:t>?</a:t>
            </a:r>
          </a:p>
          <a:p>
            <a:r>
              <a:rPr lang="ru-RU" sz="2000" dirty="0"/>
              <a:t>1 кадр = 1280 * 720 = 921 600 пикселей * 3 = 2 764 800 байт</a:t>
            </a:r>
          </a:p>
          <a:p>
            <a:r>
              <a:rPr lang="ru-RU" sz="2000" dirty="0"/>
              <a:t>60 сек * 24 </a:t>
            </a:r>
            <a:r>
              <a:rPr lang="en-US" sz="2000" dirty="0"/>
              <a:t>fps * </a:t>
            </a:r>
            <a:r>
              <a:rPr lang="ru-RU" sz="2000" dirty="0"/>
              <a:t>2 764 800 байт</a:t>
            </a:r>
            <a:r>
              <a:rPr lang="en-US" sz="2000" dirty="0"/>
              <a:t> = 3 981 312 000 </a:t>
            </a:r>
            <a:r>
              <a:rPr lang="ru-RU" sz="2000" dirty="0"/>
              <a:t>байт ≈ 4 ГБ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4077072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/>
              <a:t>Видеокодек</a:t>
            </a:r>
            <a:r>
              <a:rPr lang="ru-RU" sz="2000" dirty="0"/>
              <a:t> — программа/алгоритм сжатия (то есть уменьшения размера) видеоданных (</a:t>
            </a:r>
            <a:r>
              <a:rPr lang="ru-RU" sz="2000" dirty="0" err="1"/>
              <a:t>видеофайла</a:t>
            </a:r>
            <a:r>
              <a:rPr lang="ru-RU" sz="2000" dirty="0"/>
              <a:t>, </a:t>
            </a:r>
            <a:r>
              <a:rPr lang="ru-RU" sz="2000" dirty="0" err="1"/>
              <a:t>видеопотока</a:t>
            </a:r>
            <a:r>
              <a:rPr lang="ru-RU" sz="2000" dirty="0"/>
              <a:t>) и восстановления сжатых данных.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5013176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Например, если какой-то участок фона повторяется в нескольких сотнях кадров, то его достаточно сохранить в первом (ключевом), а дальше только повторять.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6093296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Популярные </a:t>
            </a:r>
            <a:r>
              <a:rPr lang="ru-RU" sz="2000" dirty="0" err="1"/>
              <a:t>видеокодеки</a:t>
            </a:r>
            <a:r>
              <a:rPr lang="ru-RU" sz="2000" dirty="0"/>
              <a:t>: </a:t>
            </a:r>
            <a:r>
              <a:rPr lang="en-US" sz="2000" dirty="0" err="1"/>
              <a:t>DivX</a:t>
            </a:r>
            <a:r>
              <a:rPr lang="ru-RU" sz="2000" dirty="0"/>
              <a:t>, </a:t>
            </a:r>
            <a:r>
              <a:rPr lang="en-US" sz="2000" dirty="0"/>
              <a:t>MPEG-</a:t>
            </a:r>
            <a:r>
              <a:rPr lang="ru-RU" sz="2000" dirty="0"/>
              <a:t>1, </a:t>
            </a:r>
            <a:r>
              <a:rPr lang="en-US" sz="2000" dirty="0"/>
              <a:t>MPEG-</a:t>
            </a:r>
            <a:r>
              <a:rPr lang="ru-RU" sz="2000" dirty="0"/>
              <a:t>2, </a:t>
            </a:r>
            <a:r>
              <a:rPr lang="en-US" sz="2000" dirty="0"/>
              <a:t>MPEG-4</a:t>
            </a:r>
            <a:r>
              <a:rPr lang="ru-RU" sz="2000" dirty="0"/>
              <a:t>, </a:t>
            </a:r>
            <a:r>
              <a:rPr lang="en-US" sz="2000" dirty="0"/>
              <a:t>H.265</a:t>
            </a:r>
            <a:endParaRPr lang="ru-RU" sz="2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Кодирование аудио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857232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Способов кодирования аудио очень много. В целом, кодируется частота (высота) и громкость звука в каждый момент времени.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643050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/>
              <a:t>Аудиокодек</a:t>
            </a:r>
            <a:r>
              <a:rPr lang="ru-RU" sz="2000" dirty="0"/>
              <a:t> — компьютерная программа или аппаратное средство, предназначенное для кодирования или декодирования аудиоданных.</a:t>
            </a:r>
          </a:p>
        </p:txBody>
      </p:sp>
      <p:pic>
        <p:nvPicPr>
          <p:cNvPr id="7170" name="Picture 2" descr="http://samag.ru/uploads/articles/2014/07-08/136_138_Petralex/image005.gif"/>
          <p:cNvPicPr>
            <a:picLocks noChangeAspect="1" noChangeArrowheads="1"/>
          </p:cNvPicPr>
          <p:nvPr/>
        </p:nvPicPr>
        <p:blipFill>
          <a:blip r:embed="rId2" cstate="print"/>
          <a:srcRect r="52233" b="9545"/>
          <a:stretch>
            <a:fillRect/>
          </a:stretch>
        </p:blipFill>
        <p:spPr bwMode="auto">
          <a:xfrm>
            <a:off x="35496" y="2276872"/>
            <a:ext cx="6643734" cy="45005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732240" y="2492896"/>
            <a:ext cx="17369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Аудиокодеки</a:t>
            </a:r>
            <a:r>
              <a:rPr lang="ru-RU" sz="2000" dirty="0"/>
              <a:t>: </a:t>
            </a:r>
            <a:endParaRPr lang="en-US" sz="2000" dirty="0"/>
          </a:p>
          <a:p>
            <a:r>
              <a:rPr lang="en-US" sz="2000" dirty="0"/>
              <a:t>MP3 (MPEG-1)</a:t>
            </a:r>
          </a:p>
          <a:p>
            <a:r>
              <a:rPr lang="en-US" sz="2000" dirty="0"/>
              <a:t>OGG</a:t>
            </a:r>
          </a:p>
          <a:p>
            <a:r>
              <a:rPr lang="en-US" sz="2000" dirty="0"/>
              <a:t>ACC</a:t>
            </a:r>
          </a:p>
          <a:p>
            <a:r>
              <a:rPr lang="en-US" sz="2000" dirty="0"/>
              <a:t>AMR</a:t>
            </a:r>
            <a:endParaRPr lang="ru-RU" sz="2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Измерение информации.</a:t>
            </a:r>
            <a:br>
              <a:rPr lang="ru-RU" dirty="0"/>
            </a:br>
            <a:r>
              <a:rPr lang="ru-RU" dirty="0"/>
              <a:t>Объемный подход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374653"/>
            <a:ext cx="792961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b="1" dirty="0"/>
              <a:t>Объемный подход </a:t>
            </a:r>
            <a:r>
              <a:rPr lang="ru-RU" sz="2000" dirty="0"/>
              <a:t>– наиболее простой, измеряющий количество информации как число знаков (сигналов) в сообщении, </a:t>
            </a:r>
            <a:r>
              <a:rPr lang="ru-RU" sz="2000" u="sng" dirty="0"/>
              <a:t>без учета ее смысла.</a:t>
            </a:r>
          </a:p>
          <a:p>
            <a:pPr algn="just">
              <a:spcBef>
                <a:spcPts val="1200"/>
              </a:spcBef>
            </a:pPr>
            <a:r>
              <a:rPr lang="ru-RU" sz="2000" dirty="0"/>
              <a:t>Можно использовать не только биты и байты, но любые удобные единицы измерения – страницы, книги, </a:t>
            </a:r>
            <a:r>
              <a:rPr lang="en-US" sz="2000" dirty="0"/>
              <a:t>DVD</a:t>
            </a:r>
            <a:r>
              <a:rPr lang="ru-RU" sz="2000" dirty="0"/>
              <a:t>-диски, экраны.</a:t>
            </a:r>
          </a:p>
          <a:p>
            <a:pPr algn="just">
              <a:spcBef>
                <a:spcPts val="1200"/>
              </a:spcBef>
            </a:pPr>
            <a:r>
              <a:rPr lang="ru-RU" sz="2000" dirty="0"/>
              <a:t>Объем зависит от кодировки. Например, текст в </a:t>
            </a:r>
            <a:r>
              <a:rPr lang="en-US" sz="2000" dirty="0"/>
              <a:t>Unicode </a:t>
            </a:r>
            <a:r>
              <a:rPr lang="ru-RU" sz="2000" dirty="0"/>
              <a:t>занимает в 2 раза больше места, чем в </a:t>
            </a:r>
            <a:r>
              <a:rPr lang="en-US" sz="2000" dirty="0"/>
              <a:t>ASCII</a:t>
            </a:r>
            <a:r>
              <a:rPr lang="ru-RU" sz="2000" dirty="0"/>
              <a:t>.</a:t>
            </a:r>
          </a:p>
          <a:p>
            <a:pPr algn="just">
              <a:spcBef>
                <a:spcPts val="1200"/>
              </a:spcBef>
            </a:pPr>
            <a:r>
              <a:rPr lang="ru-RU" sz="2000" dirty="0"/>
              <a:t>Существуют кодировки, в которых разные символы кодируются разным числом бит (часто встречаются – короткий код, редко встречаются – длинный код). Например, азбука Морзе.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500174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Поскольку существуют различные определения информации, есть и различные подходы к ее измерению.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Энтропийный</a:t>
            </a:r>
            <a:r>
              <a:rPr lang="ru-RU" dirty="0"/>
              <a:t> подход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071546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Энтропия</a:t>
            </a:r>
            <a:r>
              <a:rPr lang="ru-RU" sz="2000" dirty="0"/>
              <a:t> = неопределенность, неупорядоченность, незнание, сложность. Получая информацию, мы снижаем энтропию.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857364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1 бит </a:t>
            </a:r>
            <a:r>
              <a:rPr lang="ru-RU" sz="2000" dirty="0"/>
              <a:t>= снижение неопределенности (энтропии) в 2 раза, т.е. выбор одного из двух </a:t>
            </a:r>
            <a:r>
              <a:rPr lang="ru-RU" sz="2000" u="sng" dirty="0"/>
              <a:t>равновероятных</a:t>
            </a:r>
            <a:r>
              <a:rPr lang="ru-RU" sz="2000" dirty="0"/>
              <a:t> вариантов (да или нет).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910" y="2528824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Пример: монета упала «орлом» вверх.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3071810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0 бит </a:t>
            </a:r>
            <a:r>
              <a:rPr lang="ru-RU" sz="2000" dirty="0"/>
              <a:t>= сообщение не несет новой информации, это уже известно.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3643314"/>
            <a:ext cx="5576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Ф</a:t>
            </a:r>
            <a:r>
              <a:rPr lang="en-US" sz="2000" b="1" dirty="0" err="1"/>
              <a:t>ормула</a:t>
            </a:r>
            <a:r>
              <a:rPr lang="en-US" sz="2000" dirty="0"/>
              <a:t> </a:t>
            </a:r>
            <a:r>
              <a:rPr lang="en-US" sz="2000" b="1" dirty="0" err="1"/>
              <a:t>Хартли</a:t>
            </a:r>
            <a:r>
              <a:rPr lang="ru-RU" sz="2000" b="1" dirty="0"/>
              <a:t> </a:t>
            </a:r>
            <a:r>
              <a:rPr lang="ru-RU" sz="2000" dirty="0"/>
              <a:t>– </a:t>
            </a:r>
            <a:r>
              <a:rPr lang="en-US" sz="2000" dirty="0"/>
              <a:t>N </a:t>
            </a:r>
            <a:r>
              <a:rPr lang="ru-RU" sz="2000" u="sng" dirty="0"/>
              <a:t>равновероятных</a:t>
            </a:r>
            <a:r>
              <a:rPr lang="ru-RU" sz="2000" dirty="0"/>
              <a:t> вариантов</a:t>
            </a:r>
            <a:r>
              <a:rPr lang="en-US" sz="2000" b="1" dirty="0"/>
              <a:t>:</a:t>
            </a:r>
            <a:endParaRPr lang="ru-RU" sz="2000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3714744" y="4000504"/>
          <a:ext cx="2226484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1435100" imgH="279400" progId="Equation.DSMT4">
                  <p:embed/>
                </p:oleObj>
              </mc:Choice>
              <mc:Fallback>
                <p:oleObj name="Equation" r:id="rId3" imgW="1435100" imgH="279400" progId="Equation.DSMT4">
                  <p:embed/>
                  <p:pic>
                    <p:nvPicPr>
                      <p:cNvPr id="409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44" y="4000504"/>
                        <a:ext cx="2226484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2910" y="4935692"/>
            <a:ext cx="7858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u="sng" dirty="0" err="1"/>
              <a:t>Пример</a:t>
            </a:r>
            <a:r>
              <a:rPr lang="en-US" sz="2000" dirty="0"/>
              <a:t>. В </a:t>
            </a:r>
            <a:r>
              <a:rPr lang="en-US" sz="2000" dirty="0" err="1"/>
              <a:t>группе</a:t>
            </a:r>
            <a:r>
              <a:rPr lang="en-US" sz="2000" dirty="0"/>
              <a:t> 16 </a:t>
            </a:r>
            <a:r>
              <a:rPr lang="en-US" sz="2000" dirty="0" err="1"/>
              <a:t>студентов</a:t>
            </a:r>
            <a:r>
              <a:rPr lang="en-US" sz="2000" dirty="0"/>
              <a:t>. </a:t>
            </a:r>
            <a:r>
              <a:rPr lang="en-US" sz="2000" dirty="0" err="1"/>
              <a:t>Преподаватель</a:t>
            </a:r>
            <a:r>
              <a:rPr lang="en-US" sz="2000" dirty="0"/>
              <a:t> </a:t>
            </a:r>
            <a:r>
              <a:rPr lang="en-US" sz="2000" dirty="0" err="1"/>
              <a:t>наугад</a:t>
            </a:r>
            <a:r>
              <a:rPr lang="en-US" sz="2000" dirty="0"/>
              <a:t> </a:t>
            </a:r>
            <a:r>
              <a:rPr lang="en-US" sz="2000" dirty="0" err="1"/>
              <a:t>спрашивает</a:t>
            </a:r>
            <a:r>
              <a:rPr lang="en-US" sz="2000" dirty="0"/>
              <a:t> </a:t>
            </a:r>
            <a:r>
              <a:rPr lang="en-US" sz="2000" dirty="0" err="1"/>
              <a:t>одного</a:t>
            </a:r>
            <a:r>
              <a:rPr lang="en-US" sz="2000" dirty="0"/>
              <a:t> </a:t>
            </a:r>
            <a:r>
              <a:rPr lang="en-US" sz="2000" dirty="0" err="1"/>
              <a:t>из</a:t>
            </a:r>
            <a:r>
              <a:rPr lang="en-US" sz="2000" dirty="0"/>
              <a:t> </a:t>
            </a:r>
            <a:r>
              <a:rPr lang="en-US" sz="2000" dirty="0" err="1"/>
              <a:t>них</a:t>
            </a:r>
            <a:r>
              <a:rPr lang="en-US" sz="2000" dirty="0"/>
              <a:t>. 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4414" y="4357694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/>
              <a:t>– </a:t>
            </a:r>
            <a:r>
              <a:rPr lang="en-US" sz="2000" dirty="0" err="1"/>
              <a:t>информационный</a:t>
            </a:r>
            <a:r>
              <a:rPr lang="en-US" sz="2000" dirty="0"/>
              <a:t> </a:t>
            </a:r>
            <a:r>
              <a:rPr lang="en-US" sz="2000" dirty="0" err="1"/>
              <a:t>объем</a:t>
            </a:r>
            <a:r>
              <a:rPr lang="ru-RU" sz="2000" dirty="0"/>
              <a:t> каждого варианта.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Энтропийный</a:t>
            </a:r>
            <a:r>
              <a:rPr lang="ru-RU" dirty="0"/>
              <a:t> подход. Неравные вероятности</a:t>
            </a: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2705" name="Object 1"/>
          <p:cNvGraphicFramePr>
            <a:graphicFrameLocks noChangeAspect="1"/>
          </p:cNvGraphicFramePr>
          <p:nvPr/>
        </p:nvGraphicFramePr>
        <p:xfrm>
          <a:off x="3214678" y="1285860"/>
          <a:ext cx="2928958" cy="514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3" imgW="1651000" imgH="279400" progId="Equation.DSMT4">
                  <p:embed/>
                </p:oleObj>
              </mc:Choice>
              <mc:Fallback>
                <p:oleObj name="Equation" r:id="rId3" imgW="1651000" imgH="279400" progId="Equation.DSMT4">
                  <p:embed/>
                  <p:pic>
                    <p:nvPicPr>
                      <p:cNvPr id="7270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1285860"/>
                        <a:ext cx="2928958" cy="5142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1472" y="1928802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/>
              <a:t> </a:t>
            </a:r>
            <a:r>
              <a:rPr lang="ru-RU" sz="2000" dirty="0"/>
              <a:t>– информационный объем </a:t>
            </a:r>
            <a:r>
              <a:rPr lang="en-US" sz="2000" i="1" dirty="0" err="1"/>
              <a:t>i</a:t>
            </a:r>
            <a:r>
              <a:rPr lang="ru-RU" sz="2000" dirty="0"/>
              <a:t>-того варианта (его информативность);</a:t>
            </a:r>
          </a:p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/>
              <a:t> </a:t>
            </a:r>
            <a:r>
              <a:rPr lang="ru-RU" sz="2000" dirty="0"/>
              <a:t>– вероятность появления </a:t>
            </a:r>
            <a:r>
              <a:rPr lang="en-US" sz="2000" i="1" dirty="0" err="1"/>
              <a:t>i</a:t>
            </a:r>
            <a:r>
              <a:rPr lang="ru-RU" sz="2000" dirty="0"/>
              <a:t>-того варианта (от 0 до 1).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4714884"/>
            <a:ext cx="792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/>
              <a:t>Пример 2</a:t>
            </a:r>
            <a:r>
              <a:rPr lang="ru-RU" sz="2000" dirty="0"/>
              <a:t>. Покупатель может приобрести или не приобрести определенный товар. Но вероятность этих событий неодинакова. Поэтому узнав, купил он товар, или не купил, вы получите разное количество информации, не равное 1 биту.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10" y="2928934"/>
            <a:ext cx="7929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Варианты с большей вероятностью содержат меньше информации.</a:t>
            </a:r>
          </a:p>
          <a:p>
            <a:pPr algn="just"/>
            <a:r>
              <a:rPr lang="ru-RU" sz="2000" u="sng" dirty="0"/>
              <a:t>Пример 1</a:t>
            </a:r>
            <a:r>
              <a:rPr lang="ru-RU" sz="2000" dirty="0"/>
              <a:t>. Вероятность выиграть миллион в лотерее очень мала. Поэтому, если вы получите сообщение о выигрыше, то его объем будет большим. А если проиграете, то объем информации будет маленьким (меньше 1 бита), т.к. и так в этом почти уверены.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Семантический подход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836712"/>
            <a:ext cx="8001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Связан</a:t>
            </a:r>
            <a:r>
              <a:rPr lang="en-US" sz="2000" dirty="0"/>
              <a:t> с </a:t>
            </a:r>
            <a:r>
              <a:rPr lang="en-US" sz="2000" dirty="0" err="1"/>
              <a:t>субъективной</a:t>
            </a:r>
            <a:r>
              <a:rPr lang="en-US" sz="2000" dirty="0"/>
              <a:t>, </a:t>
            </a:r>
            <a:r>
              <a:rPr lang="en-US" sz="2000" dirty="0" err="1"/>
              <a:t>эмоциональной</a:t>
            </a:r>
            <a:r>
              <a:rPr lang="en-US" sz="2000" dirty="0"/>
              <a:t> </a:t>
            </a:r>
            <a:r>
              <a:rPr lang="en-US" sz="2000" dirty="0" err="1"/>
              <a:t>оценкой</a:t>
            </a:r>
            <a:r>
              <a:rPr lang="en-US" sz="2000" dirty="0"/>
              <a:t> </a:t>
            </a:r>
            <a:r>
              <a:rPr lang="en-US" sz="2000" dirty="0" err="1"/>
              <a:t>полученной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en-US" sz="2000" dirty="0"/>
              <a:t> (</a:t>
            </a:r>
            <a:r>
              <a:rPr lang="en-US" sz="2000" dirty="0" err="1"/>
              <a:t>новизна</a:t>
            </a:r>
            <a:r>
              <a:rPr lang="en-US" sz="2000" dirty="0"/>
              <a:t>, </a:t>
            </a:r>
            <a:r>
              <a:rPr lang="en-US" sz="2000" dirty="0" err="1"/>
              <a:t>интересность</a:t>
            </a:r>
            <a:r>
              <a:rPr lang="en-US" sz="2000" dirty="0"/>
              <a:t>). </a:t>
            </a:r>
            <a:r>
              <a:rPr lang="en-US" sz="2000" dirty="0" err="1"/>
              <a:t>Оценку</a:t>
            </a:r>
            <a:r>
              <a:rPr lang="en-US" sz="2000" dirty="0"/>
              <a:t> </a:t>
            </a:r>
            <a:r>
              <a:rPr lang="en-US" sz="2000" dirty="0" err="1"/>
              <a:t>дает</a:t>
            </a:r>
            <a:r>
              <a:rPr lang="en-US" sz="2000" dirty="0"/>
              <a:t> </a:t>
            </a:r>
            <a:r>
              <a:rPr lang="en-US" sz="2000" i="1" dirty="0" err="1"/>
              <a:t>получатель</a:t>
            </a:r>
            <a:r>
              <a:rPr lang="en-US" sz="2000" i="1" dirty="0"/>
              <a:t>, </a:t>
            </a:r>
            <a:r>
              <a:rPr lang="en-US" sz="2000" dirty="0" err="1"/>
              <a:t>поэтому</a:t>
            </a:r>
            <a:r>
              <a:rPr lang="en-US" sz="2000" dirty="0"/>
              <a:t> </a:t>
            </a:r>
            <a:r>
              <a:rPr lang="en-US" sz="2000" dirty="0" err="1"/>
              <a:t>объем</a:t>
            </a:r>
            <a:r>
              <a:rPr lang="en-US" sz="2000" i="1" dirty="0"/>
              <a:t> </a:t>
            </a:r>
            <a:r>
              <a:rPr lang="en-US" sz="2000" dirty="0" err="1"/>
              <a:t>зависит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только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самой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en-US" sz="2000" dirty="0"/>
              <a:t>, </a:t>
            </a:r>
            <a:r>
              <a:rPr lang="en-US" sz="2000" dirty="0" err="1"/>
              <a:t>но</a:t>
            </a:r>
            <a:r>
              <a:rPr lang="en-US" sz="2000" dirty="0"/>
              <a:t> и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качеств</a:t>
            </a:r>
            <a:r>
              <a:rPr lang="en-US" sz="2000" dirty="0"/>
              <a:t> </a:t>
            </a:r>
            <a:r>
              <a:rPr lang="en-US" sz="2000" dirty="0" err="1"/>
              <a:t>получателя</a:t>
            </a:r>
            <a:r>
              <a:rPr lang="en-US" sz="20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194034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Четкой формулы не существует.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3068960"/>
            <a:ext cx="8229600" cy="1071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Прагматический подход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3789040"/>
            <a:ext cx="7929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Связан с определением количества информации, необходимым для достижения </a:t>
            </a:r>
            <a:r>
              <a:rPr lang="ru-RU" sz="2000" b="1" dirty="0"/>
              <a:t>поставленной цели </a:t>
            </a:r>
            <a:r>
              <a:rPr lang="ru-RU" sz="2000" dirty="0"/>
              <a:t>(ценность, полезность информации). </a:t>
            </a:r>
          </a:p>
          <a:p>
            <a:pPr algn="just"/>
            <a:r>
              <a:rPr lang="ru-RU" sz="2000" dirty="0"/>
              <a:t>Измеряется в тех же единицах, что и целевая функция (руб., м/с – скорость космического аппарата, оценка за экзамен, число голосов на выборах и т.д.).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373216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Например, в экономической системе прагматическую ценность ИТ можно определить приростом экономического эффекта (прибыли, рентабельности) от внедрения этой технологии.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86" y="1071546"/>
            <a:ext cx="757242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Кодирование чисел. Двоичная система счисления.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Кодирование дат. Форматы представления и действия с датами.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Кодирование текста. Таблицы </a:t>
            </a:r>
            <a:r>
              <a:rPr lang="en-US" sz="2000" dirty="0"/>
              <a:t>ASCII </a:t>
            </a:r>
            <a:r>
              <a:rPr lang="ru-RU" sz="2000" dirty="0"/>
              <a:t>и </a:t>
            </a:r>
            <a:r>
              <a:rPr lang="en-US" sz="2000" dirty="0"/>
              <a:t>Unicode</a:t>
            </a:r>
            <a:r>
              <a:rPr lang="ru-RU" sz="2000" dirty="0"/>
              <a:t>. Специальные символы. Невидимые символы.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Виды компьютерной графики. Кодирование цвета </a:t>
            </a:r>
            <a:r>
              <a:rPr lang="en-US" sz="2000" dirty="0"/>
              <a:t>(RGB, HSL)</a:t>
            </a:r>
            <a:r>
              <a:rPr lang="ru-RU" sz="2000" dirty="0"/>
              <a:t>. Цветовые палитры.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Кодирование видео и аудио. Кодеки.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Подходы к измерению информации.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224" y="5214950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* Вопрос по датам более подробно рассмотрен л.р. 3 по </a:t>
            </a:r>
            <a:r>
              <a:rPr lang="en-US" dirty="0"/>
              <a:t>Excel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224" y="557214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*</a:t>
            </a:r>
            <a:r>
              <a:rPr lang="en-US" dirty="0"/>
              <a:t>*</a:t>
            </a:r>
            <a:r>
              <a:rPr lang="ru-RU" dirty="0"/>
              <a:t> В л.р. 4 по </a:t>
            </a:r>
            <a:r>
              <a:rPr lang="en-US" dirty="0"/>
              <a:t>Word </a:t>
            </a:r>
            <a:r>
              <a:rPr lang="ru-RU" dirty="0"/>
              <a:t>в тексте содержатся дополнительные сведения об измерении информации.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928670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Информация – фундаментальное понятие, такое как «энергия», «материя», «время». Поэтому дать ему общее определение невозможно. Существуют различные </a:t>
            </a:r>
            <a:r>
              <a:rPr lang="ru-RU" sz="2000" b="1" i="1" dirty="0"/>
              <a:t>подходы</a:t>
            </a:r>
            <a:r>
              <a:rPr lang="ru-RU" sz="2000" dirty="0"/>
              <a:t> к определению.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071678"/>
            <a:ext cx="8001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Термин появился в 30-х </a:t>
            </a:r>
            <a:r>
              <a:rPr lang="ru-RU" sz="2000" dirty="0" err="1"/>
              <a:t>гг</a:t>
            </a:r>
            <a:r>
              <a:rPr lang="ru-RU" sz="2000" dirty="0"/>
              <a:t> </a:t>
            </a:r>
            <a:r>
              <a:rPr lang="en-US" sz="2000" dirty="0"/>
              <a:t>XX</a:t>
            </a:r>
            <a:r>
              <a:rPr lang="ru-RU" sz="2000" dirty="0"/>
              <a:t>в. </a:t>
            </a:r>
            <a:r>
              <a:rPr lang="ru-RU" sz="2000" b="1" i="1" dirty="0"/>
              <a:t>в журналистике</a:t>
            </a:r>
            <a:r>
              <a:rPr lang="ru-RU" sz="2000" dirty="0"/>
              <a:t>. Происходит от лат. </a:t>
            </a:r>
            <a:r>
              <a:rPr lang="en-US" sz="2000" dirty="0" err="1"/>
              <a:t>informatio</a:t>
            </a:r>
            <a:r>
              <a:rPr lang="ru-RU" sz="2000" dirty="0"/>
              <a:t> – «разъяснение», «осведомление», «изложение».</a:t>
            </a:r>
          </a:p>
          <a:p>
            <a:pPr algn="just"/>
            <a:r>
              <a:rPr lang="ru-RU" sz="2000" dirty="0"/>
              <a:t>Тогда под информацией понимали новости, т.е. сведения, обладающие новизной.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3571876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ФЗ № 149-ФЗ:</a:t>
            </a:r>
            <a:r>
              <a:rPr lang="en-US" sz="2000" dirty="0"/>
              <a:t> </a:t>
            </a:r>
            <a:r>
              <a:rPr lang="en-US" sz="2000" dirty="0" err="1"/>
              <a:t>сведения</a:t>
            </a:r>
            <a:r>
              <a:rPr lang="en-US" sz="2000" dirty="0"/>
              <a:t> о </a:t>
            </a:r>
            <a:r>
              <a:rPr lang="en-US" sz="2000" dirty="0" err="1"/>
              <a:t>лицах</a:t>
            </a:r>
            <a:r>
              <a:rPr lang="en-US" sz="2000" dirty="0"/>
              <a:t>, </a:t>
            </a:r>
            <a:r>
              <a:rPr lang="en-US" sz="2000" dirty="0" err="1"/>
              <a:t>предметах</a:t>
            </a:r>
            <a:r>
              <a:rPr lang="en-US" sz="2000" dirty="0"/>
              <a:t>, </a:t>
            </a:r>
            <a:r>
              <a:rPr lang="en-US" sz="2000" dirty="0" err="1"/>
              <a:t>фактах</a:t>
            </a:r>
            <a:r>
              <a:rPr lang="en-US" sz="2000" dirty="0"/>
              <a:t>, </a:t>
            </a:r>
            <a:r>
              <a:rPr lang="en-US" sz="2000" dirty="0" err="1"/>
              <a:t>событиях</a:t>
            </a:r>
            <a:r>
              <a:rPr lang="en-US" sz="2000" dirty="0"/>
              <a:t>, </a:t>
            </a:r>
            <a:r>
              <a:rPr lang="en-US" sz="2000" dirty="0" err="1"/>
              <a:t>явлениях</a:t>
            </a:r>
            <a:r>
              <a:rPr lang="en-US" sz="2000" dirty="0"/>
              <a:t> и </a:t>
            </a:r>
            <a:r>
              <a:rPr lang="en-US" sz="2000" dirty="0" err="1"/>
              <a:t>процессах</a:t>
            </a:r>
            <a:r>
              <a:rPr lang="en-US" sz="2000" dirty="0"/>
              <a:t> </a:t>
            </a:r>
            <a:r>
              <a:rPr lang="en-US" sz="2000" dirty="0" err="1"/>
              <a:t>независимо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формы</a:t>
            </a:r>
            <a:r>
              <a:rPr lang="en-US" sz="2000" dirty="0"/>
              <a:t> </a:t>
            </a:r>
            <a:r>
              <a:rPr lang="en-US" sz="2000" dirty="0" err="1"/>
              <a:t>их</a:t>
            </a:r>
            <a:r>
              <a:rPr lang="en-US" sz="2000" dirty="0"/>
              <a:t> </a:t>
            </a:r>
            <a:r>
              <a:rPr lang="en-US" sz="2000" dirty="0" err="1"/>
              <a:t>представления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4572008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</a:t>
            </a:r>
            <a:r>
              <a:rPr lang="en-US" sz="2000" dirty="0"/>
              <a:t> </a:t>
            </a:r>
            <a:r>
              <a:rPr lang="en-US" sz="2000" b="1" dirty="0" err="1"/>
              <a:t>технике</a:t>
            </a:r>
            <a:r>
              <a:rPr lang="en-US" sz="2000" dirty="0"/>
              <a:t>: </a:t>
            </a:r>
            <a:r>
              <a:rPr lang="en-US" sz="2000" dirty="0" err="1"/>
              <a:t>последовательности</a:t>
            </a:r>
            <a:r>
              <a:rPr lang="en-US" sz="2000" dirty="0"/>
              <a:t> </a:t>
            </a:r>
            <a:r>
              <a:rPr lang="en-US" sz="2000" dirty="0" err="1"/>
              <a:t>сигналов</a:t>
            </a:r>
            <a:r>
              <a:rPr lang="en-US" sz="2000" dirty="0"/>
              <a:t>, </a:t>
            </a:r>
            <a:r>
              <a:rPr lang="en-US" sz="2000" dirty="0" err="1"/>
              <a:t>которые</a:t>
            </a:r>
            <a:r>
              <a:rPr lang="en-US" sz="2000" dirty="0"/>
              <a:t> </a:t>
            </a:r>
            <a:r>
              <a:rPr lang="en-US" sz="2000" dirty="0" err="1"/>
              <a:t>хранятся</a:t>
            </a:r>
            <a:r>
              <a:rPr lang="en-US" sz="2000" dirty="0"/>
              <a:t>, </a:t>
            </a:r>
            <a:r>
              <a:rPr lang="en-US" sz="2000" dirty="0" err="1"/>
              <a:t>передаются</a:t>
            </a:r>
            <a:r>
              <a:rPr lang="en-US" sz="2000" dirty="0"/>
              <a:t> 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en-US" sz="2000" dirty="0" err="1"/>
              <a:t>обрабатываются</a:t>
            </a:r>
            <a:r>
              <a:rPr lang="en-US" sz="2000" dirty="0"/>
              <a:t> с </a:t>
            </a:r>
            <a:r>
              <a:rPr lang="en-US" sz="2000" dirty="0" err="1"/>
              <a:t>помощью</a:t>
            </a:r>
            <a:r>
              <a:rPr lang="en-US" sz="2000" dirty="0"/>
              <a:t> </a:t>
            </a:r>
            <a:r>
              <a:rPr lang="en-US" sz="2000" dirty="0" err="1"/>
              <a:t>технических</a:t>
            </a:r>
            <a:r>
              <a:rPr lang="en-US" sz="2000" dirty="0"/>
              <a:t> </a:t>
            </a:r>
            <a:r>
              <a:rPr lang="en-US" sz="2000" dirty="0" err="1"/>
              <a:t>средств</a:t>
            </a:r>
            <a:r>
              <a:rPr lang="en-US" sz="2000" dirty="0"/>
              <a:t> (</a:t>
            </a:r>
            <a:r>
              <a:rPr lang="en-US" sz="2000" dirty="0" err="1"/>
              <a:t>без</a:t>
            </a:r>
            <a:r>
              <a:rPr lang="en-US" sz="2000" dirty="0"/>
              <a:t> </a:t>
            </a:r>
            <a:r>
              <a:rPr lang="en-US" sz="2000" dirty="0" err="1"/>
              <a:t>учета</a:t>
            </a:r>
            <a:r>
              <a:rPr lang="en-US" sz="2000" dirty="0"/>
              <a:t> </a:t>
            </a:r>
            <a:r>
              <a:rPr lang="en-US" sz="2000" dirty="0" err="1"/>
              <a:t>смысла</a:t>
            </a:r>
            <a:r>
              <a:rPr lang="en-US" sz="2000" dirty="0"/>
              <a:t> </a:t>
            </a:r>
            <a:r>
              <a:rPr lang="en-US" sz="2000" dirty="0" err="1"/>
              <a:t>этих</a:t>
            </a:r>
            <a:r>
              <a:rPr lang="en-US" sz="2000" dirty="0"/>
              <a:t> </a:t>
            </a:r>
            <a:r>
              <a:rPr lang="en-US" sz="2000" dirty="0" err="1"/>
              <a:t>сигналов</a:t>
            </a:r>
            <a:r>
              <a:rPr lang="en-US" sz="2000" dirty="0"/>
              <a:t>)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Тема </a:t>
            </a:r>
            <a:r>
              <a:rPr lang="en-US" dirty="0"/>
              <a:t>4</a:t>
            </a:r>
            <a:r>
              <a:rPr lang="ru-RU" dirty="0"/>
              <a:t>. Программное обеспечение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ПО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Обеспечение ИТ</a:t>
            </a:r>
          </a:p>
        </p:txBody>
      </p:sp>
      <p:sp>
        <p:nvSpPr>
          <p:cNvPr id="3" name="Овал 2"/>
          <p:cNvSpPr/>
          <p:nvPr/>
        </p:nvSpPr>
        <p:spPr>
          <a:xfrm>
            <a:off x="785786" y="1643050"/>
            <a:ext cx="2500330" cy="8572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Аппаратное</a:t>
            </a:r>
          </a:p>
        </p:txBody>
      </p:sp>
      <p:sp>
        <p:nvSpPr>
          <p:cNvPr id="4" name="Овал 3"/>
          <p:cNvSpPr/>
          <p:nvPr/>
        </p:nvSpPr>
        <p:spPr>
          <a:xfrm>
            <a:off x="5715008" y="1643050"/>
            <a:ext cx="2643206" cy="8572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Программное</a:t>
            </a:r>
          </a:p>
        </p:txBody>
      </p:sp>
      <p:sp>
        <p:nvSpPr>
          <p:cNvPr id="5" name="Овал 4"/>
          <p:cNvSpPr/>
          <p:nvPr/>
        </p:nvSpPr>
        <p:spPr>
          <a:xfrm>
            <a:off x="3286116" y="2571744"/>
            <a:ext cx="2643206" cy="85725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Методическое</a:t>
            </a:r>
          </a:p>
        </p:txBody>
      </p:sp>
      <p:cxnSp>
        <p:nvCxnSpPr>
          <p:cNvPr id="7" name="Прямая со стрелкой 6"/>
          <p:cNvCxnSpPr>
            <a:endCxn id="3" idx="0"/>
          </p:cNvCxnSpPr>
          <p:nvPr/>
        </p:nvCxnSpPr>
        <p:spPr>
          <a:xfrm rot="10800000" flipV="1">
            <a:off x="2035952" y="785794"/>
            <a:ext cx="1607355" cy="8572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4" idx="0"/>
          </p:cNvCxnSpPr>
          <p:nvPr/>
        </p:nvCxnSpPr>
        <p:spPr>
          <a:xfrm>
            <a:off x="5715008" y="785794"/>
            <a:ext cx="1321603" cy="8572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5" idx="0"/>
          </p:cNvCxnSpPr>
          <p:nvPr/>
        </p:nvCxnSpPr>
        <p:spPr>
          <a:xfrm rot="5400000">
            <a:off x="3786182" y="1750207"/>
            <a:ext cx="1643074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Программное </a:t>
            </a:r>
            <a:r>
              <a:rPr lang="ru-RU" dirty="0" err="1"/>
              <a:t>обеспе́чение</a:t>
            </a:r>
            <a:r>
              <a:rPr lang="ru-RU" dirty="0"/>
              <a:t> (ПО)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3293851"/>
            <a:ext cx="157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Программа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4161854"/>
            <a:ext cx="157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Приложение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5302949"/>
            <a:ext cx="157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Процесс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8496" y="3293851"/>
            <a:ext cx="127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58496" y="4161854"/>
            <a:ext cx="127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Application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58496" y="5302949"/>
            <a:ext cx="127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112026" y="3293851"/>
            <a:ext cx="570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Написанный на языке программирования </a:t>
            </a:r>
            <a:r>
              <a:rPr lang="ru-RU" b="1" dirty="0"/>
              <a:t>набор команд </a:t>
            </a:r>
            <a:r>
              <a:rPr lang="ru-RU" dirty="0"/>
              <a:t>в виде текстового файла(-</a:t>
            </a:r>
            <a:r>
              <a:rPr lang="ru-RU" dirty="0" err="1"/>
              <a:t>ов</a:t>
            </a:r>
            <a:r>
              <a:rPr lang="ru-RU" dirty="0"/>
              <a:t>).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12025" y="4161854"/>
            <a:ext cx="57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1) Скомпилированная программа в виде исполняемого файла </a:t>
            </a:r>
            <a:r>
              <a:rPr lang="en-US" dirty="0"/>
              <a:t>(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exe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Windows,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apk</a:t>
            </a:r>
            <a:r>
              <a:rPr lang="en-US" dirty="0"/>
              <a:t> – Android,</a:t>
            </a:r>
            <a:r>
              <a:rPr lang="ru-RU" dirty="0"/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jar</a:t>
            </a:r>
            <a:r>
              <a:rPr lang="en-US" dirty="0"/>
              <a:t> – </a:t>
            </a:r>
            <a:r>
              <a:rPr lang="ru-RU" dirty="0"/>
              <a:t>на </a:t>
            </a:r>
            <a:r>
              <a:rPr lang="en-US" dirty="0"/>
              <a:t>Java)</a:t>
            </a:r>
            <a:endParaRPr lang="ru-RU" dirty="0"/>
          </a:p>
          <a:p>
            <a:r>
              <a:rPr lang="ru-RU" dirty="0"/>
              <a:t>2) Прикладное ПО для решения конкретных задач.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12025" y="5302949"/>
            <a:ext cx="570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Результат запуска приложения в оперативной памяти. Процессы можно увидеть в Диспетчере задач </a:t>
            </a:r>
            <a:r>
              <a:rPr lang="en-US" dirty="0"/>
              <a:t>Windows</a:t>
            </a:r>
            <a:r>
              <a:rPr lang="ru-RU" dirty="0"/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3528" y="836712"/>
            <a:ext cx="167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Программное обеспечение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8496" y="836712"/>
            <a:ext cx="127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112025" y="836712"/>
            <a:ext cx="57084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Совокупность </a:t>
            </a:r>
            <a:r>
              <a:rPr lang="ru-RU" b="1" i="1" dirty="0"/>
              <a:t>программ</a:t>
            </a:r>
            <a:r>
              <a:rPr lang="ru-RU" dirty="0"/>
              <a:t> системы обработки информации и программных </a:t>
            </a:r>
            <a:r>
              <a:rPr lang="ru-RU" b="1" i="1" dirty="0"/>
              <a:t>документов</a:t>
            </a:r>
            <a:r>
              <a:rPr lang="ru-RU" dirty="0"/>
              <a:t>, необходимых для эксплуатации этих программ (ГОСТ 19781-90).</a:t>
            </a:r>
            <a:endParaRPr lang="en-US" dirty="0"/>
          </a:p>
          <a:p>
            <a:pPr algn="just"/>
            <a:r>
              <a:rPr lang="ru-RU" dirty="0"/>
              <a:t>Компьютерные </a:t>
            </a:r>
            <a:r>
              <a:rPr lang="ru-RU" b="1" i="1" dirty="0"/>
              <a:t>программы</a:t>
            </a:r>
            <a:r>
              <a:rPr lang="ru-RU" dirty="0"/>
              <a:t>, </a:t>
            </a:r>
            <a:r>
              <a:rPr lang="ru-RU" b="1" i="1" dirty="0"/>
              <a:t>процедуры</a:t>
            </a:r>
            <a:r>
              <a:rPr lang="ru-RU" dirty="0"/>
              <a:t> и, возможно, соответствующая </a:t>
            </a:r>
            <a:r>
              <a:rPr lang="ru-RU" b="1" i="1" dirty="0"/>
              <a:t>документация</a:t>
            </a:r>
            <a:r>
              <a:rPr lang="ru-RU" dirty="0"/>
              <a:t> и </a:t>
            </a:r>
            <a:r>
              <a:rPr lang="ru-RU" b="1" i="1" dirty="0"/>
              <a:t>данные</a:t>
            </a:r>
            <a:r>
              <a:rPr lang="ru-RU" dirty="0"/>
              <a:t>, относящиеся к функционированию компьютерной системы (</a:t>
            </a:r>
            <a:r>
              <a:rPr lang="en-US" dirty="0"/>
              <a:t>IEEE Std 829-2008).</a:t>
            </a:r>
            <a:endParaRPr lang="ru-RU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ПО </a:t>
            </a:r>
            <a:r>
              <a:rPr lang="ru-RU" dirty="0" err="1"/>
              <a:t>по</a:t>
            </a:r>
            <a:r>
              <a:rPr lang="ru-RU" dirty="0"/>
              <a:t> назначению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124744"/>
            <a:ext cx="79208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romanUcPeriod"/>
            </a:pPr>
            <a:r>
              <a:rPr lang="ru-RU" sz="2000" dirty="0"/>
              <a:t>Системное ПО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UcPeriod"/>
            </a:pPr>
            <a:r>
              <a:rPr lang="ru-RU" sz="2000" dirty="0"/>
              <a:t>Прикладное ПО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UcPeriod"/>
            </a:pPr>
            <a:r>
              <a:rPr lang="ru-RU" sz="2000" i="1" dirty="0"/>
              <a:t>Промежуточное ПО 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UcPeriod"/>
            </a:pPr>
            <a:r>
              <a:rPr lang="ru-RU" sz="2000" dirty="0"/>
              <a:t>Инструментальное ПО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Взаимодействие пользователя, ПО и аппаратной части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7554" y="2641472"/>
            <a:ext cx="5214974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ru-RU" sz="2000" b="1" dirty="0"/>
              <a:t>Прикладное ПО</a:t>
            </a:r>
          </a:p>
        </p:txBody>
      </p:sp>
      <p:sp>
        <p:nvSpPr>
          <p:cNvPr id="4" name="Улыбающееся лицо 3"/>
          <p:cNvSpPr/>
          <p:nvPr/>
        </p:nvSpPr>
        <p:spPr>
          <a:xfrm>
            <a:off x="1619672" y="1193902"/>
            <a:ext cx="581764" cy="5817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72989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Разработчик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34" y="4786322"/>
            <a:ext cx="8143932" cy="5715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</a:rPr>
              <a:t>Системное ПО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1720" y="6021288"/>
            <a:ext cx="5040560" cy="5715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Аппаратное обеспечение</a:t>
            </a:r>
          </a:p>
        </p:txBody>
      </p:sp>
      <p:sp>
        <p:nvSpPr>
          <p:cNvPr id="8" name="Двойная стрелка вверх/вниз 7"/>
          <p:cNvSpPr/>
          <p:nvPr/>
        </p:nvSpPr>
        <p:spPr>
          <a:xfrm>
            <a:off x="5364088" y="2133996"/>
            <a:ext cx="357190" cy="500066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ая стрелка вверх/вниз 8"/>
          <p:cNvSpPr/>
          <p:nvPr/>
        </p:nvSpPr>
        <p:spPr>
          <a:xfrm>
            <a:off x="6286512" y="3212976"/>
            <a:ext cx="357190" cy="1584176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стрелка вверх/вниз 9"/>
          <p:cNvSpPr/>
          <p:nvPr/>
        </p:nvSpPr>
        <p:spPr>
          <a:xfrm>
            <a:off x="4429124" y="5429264"/>
            <a:ext cx="357190" cy="500066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688632" y="2130006"/>
            <a:ext cx="313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пользовательский интерфейс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8024" y="551723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драйверы и встроенные программы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43702" y="3572446"/>
            <a:ext cx="221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интерфейс программирования приложений (</a:t>
            </a:r>
            <a:r>
              <a:rPr lang="en-US" dirty="0"/>
              <a:t>API)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195736" y="3717032"/>
            <a:ext cx="3384376" cy="5715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ru-RU" sz="2000" b="1" dirty="0"/>
              <a:t>Промежуточное ПО</a:t>
            </a:r>
          </a:p>
        </p:txBody>
      </p:sp>
      <p:sp>
        <p:nvSpPr>
          <p:cNvPr id="20" name="Двойная стрелка вверх/вниз 19"/>
          <p:cNvSpPr/>
          <p:nvPr/>
        </p:nvSpPr>
        <p:spPr>
          <a:xfrm>
            <a:off x="4572000" y="4358264"/>
            <a:ext cx="357190" cy="428628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верх/вниз 20"/>
          <p:cNvSpPr/>
          <p:nvPr/>
        </p:nvSpPr>
        <p:spPr>
          <a:xfrm>
            <a:off x="4572000" y="3215256"/>
            <a:ext cx="357190" cy="428628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67544" y="2634062"/>
            <a:ext cx="2736304" cy="569224"/>
          </a:xfrm>
          <a:prstGeom prst="rect">
            <a:avLst/>
          </a:prstGeom>
          <a:gradFill>
            <a:gsLst>
              <a:gs pos="0">
                <a:srgbClr val="FFCC66"/>
              </a:gs>
              <a:gs pos="35000">
                <a:srgbClr val="FFFF99"/>
              </a:gs>
              <a:gs pos="100000">
                <a:srgbClr val="FFFFCC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ru-RU" sz="2000" b="1" dirty="0"/>
              <a:t>Инструментальное ПО</a:t>
            </a:r>
          </a:p>
        </p:txBody>
      </p:sp>
      <p:sp>
        <p:nvSpPr>
          <p:cNvPr id="23" name="Двойная стрелка вверх/вниз 22"/>
          <p:cNvSpPr/>
          <p:nvPr/>
        </p:nvSpPr>
        <p:spPr>
          <a:xfrm>
            <a:off x="1187624" y="3212976"/>
            <a:ext cx="357190" cy="1502478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верх/вниз 23"/>
          <p:cNvSpPr/>
          <p:nvPr/>
        </p:nvSpPr>
        <p:spPr>
          <a:xfrm>
            <a:off x="1763688" y="2133996"/>
            <a:ext cx="357190" cy="500066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верх/вниз 24"/>
          <p:cNvSpPr/>
          <p:nvPr/>
        </p:nvSpPr>
        <p:spPr>
          <a:xfrm>
            <a:off x="2555776" y="4355984"/>
            <a:ext cx="357190" cy="428628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войная стрелка вверх/вниз 25"/>
          <p:cNvSpPr/>
          <p:nvPr/>
        </p:nvSpPr>
        <p:spPr>
          <a:xfrm>
            <a:off x="2555776" y="3212976"/>
            <a:ext cx="357190" cy="428628"/>
          </a:xfrm>
          <a:prstGeom prst="upDownArrow">
            <a:avLst>
              <a:gd name="adj1" fmla="val 50000"/>
              <a:gd name="adj2" fmla="val 311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лыбающееся лицо 26"/>
          <p:cNvSpPr/>
          <p:nvPr/>
        </p:nvSpPr>
        <p:spPr>
          <a:xfrm>
            <a:off x="5286380" y="1193902"/>
            <a:ext cx="581764" cy="5817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4211960" y="1729896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Пользователь (</a:t>
            </a:r>
            <a:r>
              <a:rPr lang="en-US" sz="2000" b="1" dirty="0"/>
              <a:t>User)</a:t>
            </a:r>
            <a:endParaRPr lang="ru-RU" sz="2000" b="1" dirty="0"/>
          </a:p>
        </p:txBody>
      </p:sp>
      <p:pic>
        <p:nvPicPr>
          <p:cNvPr id="1026" name="Picture 2" descr="C:\Program Files\Microsoft Office\MEDIA\CAGCAT10\j029298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661248"/>
            <a:ext cx="1067671" cy="1053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</a:t>
            </a:r>
            <a:r>
              <a:rPr lang="ru-RU" dirty="0"/>
              <a:t>Системное ПО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034" y="1050989"/>
            <a:ext cx="80724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5600" algn="just"/>
            <a:r>
              <a:rPr lang="ru-RU" sz="2000" dirty="0"/>
              <a:t>Не решает конкретные практические задачи, а лишь обеспечивает работу других программ, их взаимодействие с пользователем, данными, другими программами и аппаратным обеспечением.</a:t>
            </a:r>
          </a:p>
          <a:p>
            <a:pPr lvl="0" algn="just"/>
            <a:r>
              <a:rPr lang="ru-RU" sz="2000" dirty="0"/>
              <a:t> </a:t>
            </a:r>
          </a:p>
          <a:p>
            <a:pPr marL="538163" lvl="2" indent="-182563" algn="just">
              <a:buFont typeface="Arial" pitchFamily="34" charset="0"/>
              <a:buChar char="•"/>
            </a:pPr>
            <a:r>
              <a:rPr lang="ru-RU" sz="2000" b="1" dirty="0"/>
              <a:t>операционные системы </a:t>
            </a:r>
            <a:r>
              <a:rPr lang="ru-RU" sz="2000" dirty="0"/>
              <a:t>(</a:t>
            </a:r>
            <a:r>
              <a:rPr lang="en-US" sz="2000" dirty="0"/>
              <a:t>Windows, </a:t>
            </a:r>
            <a:r>
              <a:rPr lang="en-US" sz="2000" dirty="0" err="1"/>
              <a:t>macOS</a:t>
            </a:r>
            <a:r>
              <a:rPr lang="en-US" sz="2000" dirty="0"/>
              <a:t>, Linux, </a:t>
            </a:r>
            <a:r>
              <a:rPr lang="en-US" sz="2000" dirty="0" err="1"/>
              <a:t>iOS</a:t>
            </a:r>
            <a:r>
              <a:rPr lang="en-US" sz="2000" dirty="0"/>
              <a:t>, Android)</a:t>
            </a:r>
            <a:r>
              <a:rPr lang="ru-RU" sz="2000" dirty="0"/>
              <a:t>;</a:t>
            </a:r>
          </a:p>
          <a:p>
            <a:pPr marL="538163" lvl="2" indent="-182563" algn="just">
              <a:buFont typeface="Arial" pitchFamily="34" charset="0"/>
              <a:buChar char="•"/>
            </a:pPr>
            <a:r>
              <a:rPr lang="en-US" sz="2000" b="1" dirty="0"/>
              <a:t>BIOS</a:t>
            </a:r>
            <a:r>
              <a:rPr lang="en-US" sz="2000" dirty="0"/>
              <a:t> (Basic Input Output System);</a:t>
            </a:r>
            <a:endParaRPr lang="ru-RU" sz="2000" dirty="0"/>
          </a:p>
          <a:p>
            <a:pPr marL="538163" lvl="2" indent="-182563" algn="just">
              <a:buFont typeface="Arial" pitchFamily="34" charset="0"/>
              <a:buChar char="•"/>
            </a:pPr>
            <a:r>
              <a:rPr lang="ru-RU" sz="2000" b="1" dirty="0"/>
              <a:t>драйверы</a:t>
            </a:r>
            <a:r>
              <a:rPr lang="ru-RU" sz="2000" dirty="0"/>
              <a:t> (программы для управления аппаратными устройствами);</a:t>
            </a:r>
          </a:p>
          <a:p>
            <a:pPr marL="538163" lvl="2" indent="-182563" algn="just">
              <a:buFont typeface="Arial" pitchFamily="34" charset="0"/>
              <a:buChar char="•"/>
            </a:pPr>
            <a:r>
              <a:rPr lang="ru-RU" sz="2000" b="1" dirty="0"/>
              <a:t>утилиты</a:t>
            </a:r>
            <a:r>
              <a:rPr lang="ru-RU" sz="2000" dirty="0"/>
              <a:t> (служебные программы ОС);</a:t>
            </a:r>
          </a:p>
          <a:p>
            <a:pPr marL="538163" lvl="2" indent="-182563" algn="just">
              <a:buFont typeface="Arial" pitchFamily="34" charset="0"/>
              <a:buChar char="•"/>
            </a:pPr>
            <a:r>
              <a:rPr lang="ru-RU" sz="2000" b="1" dirty="0"/>
              <a:t>встроенные программы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ru-RU" sz="2000" dirty="0"/>
              <a:t>в устройствах без ОС)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ru-RU" dirty="0"/>
              <a:t>Промежуточное ПО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48" y="1070734"/>
            <a:ext cx="7858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5600" algn="just"/>
            <a:r>
              <a:rPr lang="ru-RU" sz="2000" dirty="0"/>
              <a:t>В последнее время выделяют еще промежуточное ПО </a:t>
            </a:r>
            <a:r>
              <a:rPr lang="ru-RU" sz="2000" b="1" dirty="0"/>
              <a:t>(</a:t>
            </a:r>
            <a:r>
              <a:rPr lang="en-US" sz="2000" b="1" dirty="0"/>
              <a:t>middle ware)</a:t>
            </a:r>
            <a:r>
              <a:rPr lang="en-US" sz="2000" dirty="0"/>
              <a:t> – </a:t>
            </a:r>
            <a:r>
              <a:rPr lang="ru-RU" sz="2000" dirty="0"/>
              <a:t>не взаимодействует напрямую ни с пользователем, ни с аппаратной частью.</a:t>
            </a:r>
            <a:endParaRPr lang="en-US" sz="2000" dirty="0"/>
          </a:p>
          <a:p>
            <a:pPr lvl="0" indent="355600" algn="just"/>
            <a:endParaRPr lang="ru-RU" sz="2000" dirty="0"/>
          </a:p>
          <a:p>
            <a:pPr marL="538163" lvl="2" indent="-182563">
              <a:buFont typeface="Arial" pitchFamily="34" charset="0"/>
              <a:buChar char="•"/>
            </a:pPr>
            <a:r>
              <a:rPr lang="ru-RU" sz="2000" dirty="0"/>
              <a:t>системы управления базами данных (СУБД)</a:t>
            </a:r>
          </a:p>
          <a:p>
            <a:pPr marL="538163" lvl="2" indent="-182563">
              <a:buFont typeface="Arial" pitchFamily="34" charset="0"/>
              <a:buChar char="•"/>
            </a:pPr>
            <a:r>
              <a:rPr lang="ru-RU" sz="2000" dirty="0" err="1"/>
              <a:t>веб-серверы</a:t>
            </a:r>
            <a:endParaRPr lang="ru-RU" sz="2000" dirty="0"/>
          </a:p>
          <a:p>
            <a:pPr marL="538163" lvl="2" indent="-182563">
              <a:buFont typeface="Arial" pitchFamily="34" charset="0"/>
              <a:buChar char="•"/>
            </a:pPr>
            <a:r>
              <a:rPr lang="ru-RU" sz="2000" dirty="0"/>
              <a:t>серверы приложений</a:t>
            </a:r>
          </a:p>
          <a:p>
            <a:pPr marL="538163" lvl="2" indent="-182563">
              <a:buFont typeface="Arial" pitchFamily="34" charset="0"/>
              <a:buChar char="•"/>
            </a:pPr>
            <a:r>
              <a:rPr lang="ru-RU" sz="2000" dirty="0"/>
              <a:t>среды выполнения</a:t>
            </a:r>
          </a:p>
          <a:p>
            <a:pPr marL="538163" lvl="2" indent="-182563">
              <a:buFont typeface="Arial" pitchFamily="34" charset="0"/>
              <a:buChar char="•"/>
            </a:pPr>
            <a:r>
              <a:rPr lang="ru-RU" sz="2000" dirty="0"/>
              <a:t>и др.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908720"/>
            <a:ext cx="81439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5600" algn="just"/>
            <a:r>
              <a:rPr lang="ru-RU" sz="2000" dirty="0"/>
              <a:t>Предназначено для выполнения определенных </a:t>
            </a:r>
            <a:r>
              <a:rPr lang="ru-RU" sz="2000" b="1" dirty="0"/>
              <a:t>пользовательских задач</a:t>
            </a:r>
            <a:r>
              <a:rPr lang="ru-RU" sz="2000" dirty="0"/>
              <a:t> и рассчитано на непосредственное взаимодействие с пользователем.</a:t>
            </a:r>
          </a:p>
          <a:p>
            <a:pPr lvl="0" indent="355600" algn="just"/>
            <a:endParaRPr lang="ru-RU" sz="2000" dirty="0"/>
          </a:p>
          <a:p>
            <a:pPr lvl="0" indent="355600" algn="just"/>
            <a:r>
              <a:rPr lang="ru-RU" sz="2000" dirty="0"/>
              <a:t>Подразделяется по типу решаемых задач и обрабатываемой информации: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текстовые редакторы и процессоры;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электронные таблицы;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математические и научные пакеты;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графические пакеты;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системы автоматизированного проектирования (САПР);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системы бухгалтерского, финансового, кадрового учета;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обработка видео;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обработка звука;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мультимедиа;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компьютерные игры</a:t>
            </a:r>
          </a:p>
          <a:p>
            <a:pPr marL="720725" lvl="1" indent="-182563" algn="just">
              <a:buFont typeface="Arial" pitchFamily="34" charset="0"/>
              <a:buChar char="•"/>
            </a:pPr>
            <a:r>
              <a:rPr lang="ru-RU" sz="2000" dirty="0"/>
              <a:t>и т.д.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</a:t>
            </a:r>
            <a:r>
              <a:rPr lang="ru-RU" dirty="0"/>
              <a:t>Прикладное ПО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</a:t>
            </a:r>
            <a:r>
              <a:rPr lang="ru-RU" dirty="0"/>
              <a:t>Инструментальное ПО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005696"/>
            <a:ext cx="78581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5600" algn="just"/>
            <a:r>
              <a:rPr lang="ru-RU" sz="2000" dirty="0"/>
              <a:t>Предназначено для проектирования, разработки и сопровождения ПО, т.е. это </a:t>
            </a:r>
            <a:r>
              <a:rPr lang="ru-RU" sz="2000" b="1" dirty="0"/>
              <a:t>программы для создания новых программ</a:t>
            </a:r>
            <a:r>
              <a:rPr lang="ru-RU" sz="2000" dirty="0"/>
              <a:t>.</a:t>
            </a:r>
          </a:p>
          <a:p>
            <a:pPr indent="355600" algn="just">
              <a:spcBef>
                <a:spcPts val="1200"/>
              </a:spcBef>
            </a:pPr>
            <a:r>
              <a:rPr lang="ru-RU" sz="2000" dirty="0"/>
              <a:t>Не следует путать с </a:t>
            </a:r>
            <a:r>
              <a:rPr lang="ru-RU" sz="2000" i="1" dirty="0"/>
              <a:t>языками программирования</a:t>
            </a:r>
            <a:r>
              <a:rPr lang="ru-RU" sz="2000" dirty="0"/>
              <a:t>. Язык программирования сам по себе не является программой.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Другие определения информации</a:t>
            </a:r>
            <a:br>
              <a:rPr lang="ru-RU" dirty="0"/>
            </a:br>
            <a:r>
              <a:rPr lang="ru-RU" dirty="0"/>
              <a:t>(примеры)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665637"/>
            <a:ext cx="79296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/>
              <a:t>теории информации</a:t>
            </a:r>
            <a:r>
              <a:rPr lang="ru-RU" sz="2000" dirty="0"/>
              <a:t>: сведения, которые полностью снимают или уменьшают существующую неопределенность.</a:t>
            </a:r>
          </a:p>
          <a:p>
            <a:pPr lvl="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/>
              <a:t>кибернетике</a:t>
            </a:r>
            <a:r>
              <a:rPr lang="ru-RU" sz="2000" dirty="0"/>
              <a:t>: знания, которые используются для управления в различных системах.</a:t>
            </a:r>
          </a:p>
          <a:p>
            <a:pPr lvl="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/>
              <a:t>быту</a:t>
            </a:r>
            <a:r>
              <a:rPr lang="ru-RU" sz="2000" dirty="0"/>
              <a:t>: сведения, которые представляют некоторую ценность (интересны).</a:t>
            </a:r>
          </a:p>
          <a:p>
            <a:pPr lvl="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/>
              <a:t>философии</a:t>
            </a:r>
            <a:r>
              <a:rPr lang="ru-RU" sz="2000" dirty="0"/>
              <a:t>: отражение реального мира, сведения об одном объекте, имеющиеся у другого или того же самого объекта.</a:t>
            </a:r>
          </a:p>
          <a:p>
            <a:pPr lvl="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 err="1"/>
              <a:t>документалистике</a:t>
            </a:r>
            <a:r>
              <a:rPr lang="ru-RU" sz="2000" dirty="0"/>
              <a:t>: любой текст, зафиксированный в знаковой форме в виде документа.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ПО </a:t>
            </a:r>
            <a:r>
              <a:rPr lang="ru-RU" dirty="0" err="1"/>
              <a:t>по</a:t>
            </a:r>
            <a:r>
              <a:rPr lang="ru-RU" dirty="0"/>
              <a:t> стоимости</a:t>
            </a:r>
            <a:r>
              <a:rPr lang="en-US" dirty="0"/>
              <a:t> </a:t>
            </a:r>
            <a:r>
              <a:rPr lang="ru-RU" dirty="0"/>
              <a:t>и открытости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238220"/>
            <a:ext cx="5513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 </a:t>
            </a:r>
            <a:r>
              <a:rPr lang="ru-RU" sz="2000" b="1" dirty="0"/>
              <a:t>стоимости</a:t>
            </a:r>
            <a:r>
              <a:rPr lang="ru-RU" sz="2000" dirty="0"/>
              <a:t>:</a:t>
            </a:r>
          </a:p>
          <a:p>
            <a:pPr marL="538163" lvl="0" indent="-174625">
              <a:buFont typeface="Arial" pitchFamily="34" charset="0"/>
              <a:buChar char="•"/>
            </a:pPr>
            <a:r>
              <a:rPr lang="ru-RU" sz="2000" dirty="0"/>
              <a:t>платное</a:t>
            </a:r>
          </a:p>
          <a:p>
            <a:pPr marL="538163" lvl="0" indent="-174625">
              <a:buFont typeface="Arial" pitchFamily="34" charset="0"/>
              <a:buChar char="•"/>
            </a:pPr>
            <a:r>
              <a:rPr lang="ru-RU" sz="2000" dirty="0"/>
              <a:t>условно-бесплатное (</a:t>
            </a:r>
            <a:r>
              <a:rPr lang="en-US" sz="2000" dirty="0"/>
              <a:t>shareware</a:t>
            </a:r>
            <a:r>
              <a:rPr lang="ru-RU" sz="2000" dirty="0"/>
              <a:t>)</a:t>
            </a:r>
            <a:endParaRPr lang="en-US" sz="2000" dirty="0"/>
          </a:p>
          <a:p>
            <a:pPr marL="538163" lvl="0" indent="-174625">
              <a:buFont typeface="Arial" pitchFamily="34" charset="0"/>
              <a:buChar char="•"/>
            </a:pPr>
            <a:r>
              <a:rPr lang="ru-RU" sz="2000" dirty="0"/>
              <a:t>пробное </a:t>
            </a:r>
            <a:r>
              <a:rPr lang="en-US" sz="2000" dirty="0"/>
              <a:t>(trial)</a:t>
            </a:r>
          </a:p>
          <a:p>
            <a:pPr marL="538163" lvl="0" indent="-174625">
              <a:buFont typeface="Arial" pitchFamily="34" charset="0"/>
              <a:buChar char="•"/>
            </a:pPr>
            <a:r>
              <a:rPr lang="ru-RU" sz="2000" dirty="0"/>
              <a:t>демонстрационное </a:t>
            </a:r>
            <a:r>
              <a:rPr lang="en-US" sz="2000" dirty="0"/>
              <a:t>(demo)</a:t>
            </a:r>
            <a:endParaRPr lang="ru-RU" sz="2000" dirty="0"/>
          </a:p>
          <a:p>
            <a:pPr marL="538163" lvl="0" indent="-174625">
              <a:buFont typeface="Arial" pitchFamily="34" charset="0"/>
              <a:buChar char="•"/>
            </a:pPr>
            <a:r>
              <a:rPr lang="ru-RU" sz="2000" dirty="0"/>
              <a:t>бесплатное (</a:t>
            </a:r>
            <a:r>
              <a:rPr lang="ru-RU" sz="2000" dirty="0" err="1"/>
              <a:t>freeware</a:t>
            </a:r>
            <a:r>
              <a:rPr lang="ru-RU" sz="2000" dirty="0"/>
              <a:t>)</a:t>
            </a:r>
          </a:p>
          <a:p>
            <a:pPr marL="538163" lvl="0" indent="-174625">
              <a:buFont typeface="Arial" pitchFamily="34" charset="0"/>
              <a:buChar char="•"/>
            </a:pPr>
            <a:r>
              <a:rPr lang="ru-RU" sz="2000" dirty="0"/>
              <a:t>бесплатное с рекламой (</a:t>
            </a:r>
            <a:r>
              <a:rPr lang="en-US" sz="2000" dirty="0"/>
              <a:t>ad-ware)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1161" y="3800831"/>
            <a:ext cx="6263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 </a:t>
            </a:r>
            <a:r>
              <a:rPr lang="ru-RU" sz="2000" b="1" dirty="0"/>
              <a:t>открытости</a:t>
            </a:r>
            <a:r>
              <a:rPr lang="ru-RU" sz="2000" dirty="0"/>
              <a:t>:</a:t>
            </a:r>
          </a:p>
          <a:p>
            <a:pPr marL="538163" lvl="0" indent="-174625">
              <a:buFont typeface="Arial" pitchFamily="34" charset="0"/>
              <a:buChar char="•"/>
            </a:pPr>
            <a:r>
              <a:rPr lang="ru-RU" sz="2000" dirty="0"/>
              <a:t>с закрытым исходным кодом;</a:t>
            </a:r>
          </a:p>
          <a:p>
            <a:pPr marL="538163" lvl="0" indent="-174625">
              <a:buFont typeface="Arial" pitchFamily="34" charset="0"/>
              <a:buChar char="•"/>
            </a:pPr>
            <a:r>
              <a:rPr lang="ru-RU" sz="2000" dirty="0"/>
              <a:t>с открытым исходным кодом.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Проприетарное</a:t>
            </a:r>
            <a:r>
              <a:rPr lang="ru-RU" dirty="0"/>
              <a:t> ПО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4648" y="1052736"/>
            <a:ext cx="761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ru-RU" sz="2000" b="1" dirty="0" err="1"/>
              <a:t>Проприетарное</a:t>
            </a:r>
            <a:r>
              <a:rPr lang="ru-RU" sz="2000" b="1" dirty="0"/>
              <a:t> (частное, </a:t>
            </a:r>
            <a:r>
              <a:rPr lang="en-US" sz="2000" b="1" dirty="0"/>
              <a:t>proprietary) </a:t>
            </a:r>
            <a:r>
              <a:rPr lang="en-US" sz="2000" dirty="0"/>
              <a:t>– </a:t>
            </a:r>
            <a:r>
              <a:rPr lang="ru-RU" sz="2000" dirty="0"/>
              <a:t>возможности пользователя по отношению к программе ограничены лицензией.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2060848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sz="2000" dirty="0"/>
              <a:t>Пользователь покупает лицензию, т.е. право на </a:t>
            </a:r>
            <a:r>
              <a:rPr lang="ru-RU" sz="2000" u="sng" dirty="0"/>
              <a:t>использование</a:t>
            </a:r>
            <a:r>
              <a:rPr lang="ru-RU" sz="2000" dirty="0"/>
              <a:t> продукта для своих нужд. Обычно при этом запрещено изменять ПО и передавать лицензию третьим лицам.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3284984"/>
            <a:ext cx="7786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sz="2000" dirty="0"/>
              <a:t>Лицензия может быть ограниченной во времени или бессрочной.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Свободное ПО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690" y="908720"/>
            <a:ext cx="778674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ru-RU" sz="2000" b="1" i="1" dirty="0"/>
              <a:t>Свобода 0</a:t>
            </a:r>
            <a:r>
              <a:rPr lang="ru-RU" sz="2000" dirty="0"/>
              <a:t>. Свобода выполнять программу в любых целях.</a:t>
            </a:r>
          </a:p>
          <a:p>
            <a:pPr marL="342900" indent="-342900">
              <a:spcBef>
                <a:spcPts val="600"/>
              </a:spcBef>
            </a:pPr>
            <a:r>
              <a:rPr lang="ru-RU" sz="2000" b="1" i="1" dirty="0"/>
              <a:t>Свобода 1</a:t>
            </a:r>
            <a:r>
              <a:rPr lang="ru-RU" sz="2000" dirty="0"/>
              <a:t>. Свобода изучать и модифицировать программу для своих целей. Предполагает открытый исходный код.</a:t>
            </a:r>
          </a:p>
          <a:p>
            <a:pPr marL="342900" indent="-342900">
              <a:spcBef>
                <a:spcPts val="600"/>
              </a:spcBef>
            </a:pPr>
            <a:r>
              <a:rPr lang="ru-RU" sz="2000" b="1" i="1" dirty="0"/>
              <a:t>Свобода 2</a:t>
            </a:r>
            <a:r>
              <a:rPr lang="ru-RU" sz="2000" dirty="0"/>
              <a:t>. Свобода распространять копии программы.</a:t>
            </a:r>
          </a:p>
          <a:p>
            <a:pPr marL="342900" indent="-342900">
              <a:spcBef>
                <a:spcPts val="600"/>
              </a:spcBef>
            </a:pPr>
            <a:r>
              <a:rPr lang="ru-RU" sz="2000" b="1" i="1" dirty="0"/>
              <a:t>Свобода 3</a:t>
            </a:r>
            <a:r>
              <a:rPr lang="ru-RU" sz="2000" dirty="0"/>
              <a:t>. Свобода распространять собственные модификации программы.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3246435"/>
            <a:ext cx="7786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ru-RU" sz="2000" dirty="0"/>
              <a:t>Лицензия </a:t>
            </a:r>
            <a:r>
              <a:rPr lang="en-US" sz="2000" b="1" dirty="0"/>
              <a:t>GNU GPL </a:t>
            </a:r>
            <a:r>
              <a:rPr lang="en-US" sz="2000" dirty="0"/>
              <a:t>(general public license)</a:t>
            </a:r>
            <a:r>
              <a:rPr lang="ru-RU" sz="2000" dirty="0"/>
              <a:t> – открытая лицензия, обычно используется в свободном ПО. </a:t>
            </a:r>
          </a:p>
          <a:p>
            <a:pPr marL="342900" indent="-342900" algn="just"/>
            <a:r>
              <a:rPr lang="ru-RU" sz="2000" dirty="0"/>
              <a:t>Принцип «</a:t>
            </a:r>
            <a:r>
              <a:rPr lang="ru-RU" sz="2000" dirty="0" err="1"/>
              <a:t>копилефт</a:t>
            </a:r>
            <a:r>
              <a:rPr lang="ru-RU" sz="2000" dirty="0"/>
              <a:t>» (</a:t>
            </a:r>
            <a:r>
              <a:rPr lang="en-US" sz="2000" b="1" dirty="0" err="1"/>
              <a:t>copyleft</a:t>
            </a:r>
            <a:r>
              <a:rPr lang="en-US" sz="2000" dirty="0"/>
              <a:t>)</a:t>
            </a:r>
            <a:r>
              <a:rPr lang="ru-RU" sz="2000" dirty="0"/>
              <a:t> – все производные программы также должны распространяться под </a:t>
            </a:r>
            <a:r>
              <a:rPr lang="en-US" sz="2000" dirty="0"/>
              <a:t>GPL</a:t>
            </a:r>
            <a:r>
              <a:rPr lang="ru-RU" sz="2000" dirty="0"/>
              <a:t> (автор Ричард </a:t>
            </a:r>
            <a:r>
              <a:rPr lang="ru-RU" sz="2000" dirty="0" err="1"/>
              <a:t>Столлман</a:t>
            </a:r>
            <a:r>
              <a:rPr lang="ru-RU" sz="20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568" y="4816494"/>
            <a:ext cx="7786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ru-RU" sz="2000" dirty="0"/>
              <a:t>Разработчики свободного ПО получают доход не от продажи лицензии на использование, а от услуг по настройке, сопровождению, тех.поддержке и т.п., а также пожертвований и рекламы.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ПО </a:t>
            </a:r>
            <a:r>
              <a:rPr lang="ru-RU" dirty="0" err="1"/>
              <a:t>по</a:t>
            </a:r>
            <a:r>
              <a:rPr lang="ru-RU" dirty="0"/>
              <a:t> массовости использования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535301"/>
            <a:ext cx="79296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массовое</a:t>
            </a:r>
            <a:r>
              <a:rPr lang="ru-RU" sz="2000" dirty="0"/>
              <a:t> </a:t>
            </a:r>
            <a:r>
              <a:rPr lang="en-US" sz="2000" dirty="0"/>
              <a:t>– </a:t>
            </a:r>
            <a:r>
              <a:rPr lang="ru-RU" sz="2000" dirty="0"/>
              <a:t>выпускается на рынок и продается многократно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заказное</a:t>
            </a:r>
            <a:r>
              <a:rPr lang="ru-RU" sz="2000" dirty="0"/>
              <a:t> – создается для одного конкретного заказчика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целевое</a:t>
            </a:r>
            <a:r>
              <a:rPr lang="ru-RU" sz="2000" dirty="0"/>
              <a:t> – создается для внутреннего использования и решения конкретных задач в организации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индивидуальное</a:t>
            </a:r>
            <a:r>
              <a:rPr lang="en-US" sz="2000" b="1" dirty="0"/>
              <a:t> </a:t>
            </a:r>
            <a:r>
              <a:rPr lang="ru-RU" sz="2000" dirty="0"/>
              <a:t>– создается для личных нужд, ради обучения или развлечения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программное обеспечение как услуга </a:t>
            </a:r>
            <a:r>
              <a:rPr lang="en-US" sz="2000" dirty="0"/>
              <a:t>(Software as a Service, </a:t>
            </a:r>
            <a:r>
              <a:rPr lang="en-US" sz="2000" b="1" dirty="0" err="1"/>
              <a:t>SaaS</a:t>
            </a:r>
            <a:r>
              <a:rPr lang="en-US" sz="2000" dirty="0"/>
              <a:t>)</a:t>
            </a:r>
            <a:r>
              <a:rPr lang="ru-RU" sz="2000" dirty="0"/>
              <a:t> – пользователи получают доступ к возможностям ПО через сеть, часто в облачных сервисах, не устанавливая его на своем аппаратном обеспечении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Отдельные виды ПО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214422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/>
              <a:t>Кроссплатформенное</a:t>
            </a:r>
            <a:r>
              <a:rPr lang="ru-RU" sz="2000" b="1" dirty="0"/>
              <a:t> ПО </a:t>
            </a:r>
            <a:r>
              <a:rPr lang="ru-RU" sz="2000" dirty="0"/>
              <a:t>– может запускаться на различных платформах (ОС) или имеет несколько различных версий для разных платформ.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596" y="2333610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Переносимое ПО</a:t>
            </a:r>
            <a:r>
              <a:rPr lang="en-US" sz="2000" b="1" dirty="0"/>
              <a:t> (portable)</a:t>
            </a:r>
            <a:r>
              <a:rPr lang="ru-RU" sz="2000" b="1" dirty="0"/>
              <a:t> </a:t>
            </a:r>
            <a:r>
              <a:rPr lang="ru-RU" sz="2000" dirty="0"/>
              <a:t>– не требует установки и может запускаться со съемного носителя.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795" y="4159260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Вредоносное ПО </a:t>
            </a:r>
            <a:r>
              <a:rPr lang="ru-RU" sz="2000" dirty="0"/>
              <a:t>– предназначено для нарушения работы других программ, порчи, отслеживания и кражи данных.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596" y="5072085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Сетевое ПО </a:t>
            </a:r>
            <a:r>
              <a:rPr lang="ru-RU" sz="2000" dirty="0"/>
              <a:t>– часть приложения размещается на сетевом сервере или в облаке, поэтому оно не может быть запущена без доступа к сети.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596" y="3209922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Встраиваемое ПО (</a:t>
            </a:r>
            <a:r>
              <a:rPr lang="en-US" sz="2000" b="1" dirty="0" err="1"/>
              <a:t>plugin</a:t>
            </a:r>
            <a:r>
              <a:rPr lang="en-US" sz="2000" b="1" dirty="0"/>
              <a:t>, </a:t>
            </a:r>
            <a:r>
              <a:rPr lang="ru-RU" sz="2000" b="1" dirty="0"/>
              <a:t>дополнение, надстройка) </a:t>
            </a:r>
            <a:r>
              <a:rPr lang="ru-RU" sz="2000" dirty="0"/>
              <a:t>– может работать только внутри другой программы, например, браузера.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Системное </a:t>
            </a:r>
            <a:r>
              <a:rPr lang="ru-RU" dirty="0"/>
              <a:t>ПО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/>
          <p:cNvSpPr/>
          <p:nvPr/>
        </p:nvSpPr>
        <p:spPr>
          <a:xfrm>
            <a:off x="3440097" y="3465513"/>
            <a:ext cx="1752624" cy="1022364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ОС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Операционная система (ОС)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570" y="1968480"/>
            <a:ext cx="799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Основная цель ОС </a:t>
            </a:r>
            <a:r>
              <a:rPr lang="ru-RU" sz="2000" dirty="0"/>
              <a:t>– обеспечить </a:t>
            </a:r>
            <a:r>
              <a:rPr lang="ru-RU" sz="2000" b="1" dirty="0"/>
              <a:t>диалог</a:t>
            </a:r>
            <a:r>
              <a:rPr lang="ru-RU" sz="2000" dirty="0"/>
              <a:t> между пользователем, программами и аппаратными устройствами.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928670"/>
            <a:ext cx="7929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Операционная система </a:t>
            </a:r>
            <a:r>
              <a:rPr lang="ru-RU" sz="2000" dirty="0"/>
              <a:t>– комплекс взаимосвязанных программ, предназначенных для управления ресурсами компьютера и организации взаимодействия с пользователем.</a:t>
            </a:r>
          </a:p>
        </p:txBody>
      </p:sp>
      <p:sp>
        <p:nvSpPr>
          <p:cNvPr id="6" name="Улыбающееся лицо 5"/>
          <p:cNvSpPr/>
          <p:nvPr/>
        </p:nvSpPr>
        <p:spPr>
          <a:xfrm>
            <a:off x="1906551" y="3100383"/>
            <a:ext cx="766773" cy="766773"/>
          </a:xfrm>
          <a:prstGeom prst="smileyFac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358856" y="3903669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Пользователь</a:t>
            </a:r>
          </a:p>
        </p:txBody>
      </p:sp>
      <p:sp>
        <p:nvSpPr>
          <p:cNvPr id="9" name="Двойная стрелка вверх/вниз 8"/>
          <p:cNvSpPr/>
          <p:nvPr/>
        </p:nvSpPr>
        <p:spPr>
          <a:xfrm rot="17544222">
            <a:off x="2951197" y="3323729"/>
            <a:ext cx="409389" cy="626874"/>
          </a:xfrm>
          <a:prstGeom prst="upDownArrow">
            <a:avLst>
              <a:gd name="adj1" fmla="val 50000"/>
              <a:gd name="adj2" fmla="val 288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5959494" y="3027357"/>
            <a:ext cx="949337" cy="584697"/>
            <a:chOff x="5630888" y="2625714"/>
            <a:chExt cx="1643074" cy="100013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630888" y="2625714"/>
              <a:ext cx="1643074" cy="10001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630888" y="2840028"/>
              <a:ext cx="164307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Прямоугольник 16"/>
            <p:cNvSpPr/>
            <p:nvPr/>
          </p:nvSpPr>
          <p:spPr>
            <a:xfrm>
              <a:off x="6885034" y="2665403"/>
              <a:ext cx="142876" cy="14287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6702469" y="2771766"/>
              <a:ext cx="14605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Умножение 20"/>
            <p:cNvSpPr/>
            <p:nvPr/>
          </p:nvSpPr>
          <p:spPr>
            <a:xfrm>
              <a:off x="7031086" y="2625714"/>
              <a:ext cx="216000" cy="216000"/>
            </a:xfrm>
            <a:prstGeom prst="mathMultiply">
              <a:avLst>
                <a:gd name="adj1" fmla="val 1293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799292" y="3575052"/>
            <a:ext cx="949337" cy="584697"/>
            <a:chOff x="6726278" y="2954331"/>
            <a:chExt cx="1643074" cy="100013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6726278" y="2954331"/>
              <a:ext cx="1643074" cy="10001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6726278" y="3168645"/>
              <a:ext cx="164307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Прямоугольник 23"/>
            <p:cNvSpPr/>
            <p:nvPr/>
          </p:nvSpPr>
          <p:spPr>
            <a:xfrm>
              <a:off x="7980424" y="2994020"/>
              <a:ext cx="142876" cy="14287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797859" y="3100383"/>
              <a:ext cx="14605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Умножение 25"/>
            <p:cNvSpPr/>
            <p:nvPr/>
          </p:nvSpPr>
          <p:spPr>
            <a:xfrm>
              <a:off x="8126476" y="2954331"/>
              <a:ext cx="216000" cy="216000"/>
            </a:xfrm>
            <a:prstGeom prst="mathMultiply">
              <a:avLst>
                <a:gd name="adj1" fmla="val 1293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251598" y="3903669"/>
            <a:ext cx="949337" cy="584697"/>
            <a:chOff x="6105568" y="3378206"/>
            <a:chExt cx="1643074" cy="100013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105568" y="3378206"/>
              <a:ext cx="1643074" cy="10001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>
              <a:off x="6105568" y="3592520"/>
              <a:ext cx="164307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Прямоугольник 28"/>
            <p:cNvSpPr/>
            <p:nvPr/>
          </p:nvSpPr>
          <p:spPr>
            <a:xfrm>
              <a:off x="7350066" y="3417895"/>
              <a:ext cx="142876" cy="14287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7167501" y="3524258"/>
              <a:ext cx="14605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Умножение 30"/>
            <p:cNvSpPr/>
            <p:nvPr/>
          </p:nvSpPr>
          <p:spPr>
            <a:xfrm>
              <a:off x="7496118" y="3378206"/>
              <a:ext cx="216000" cy="216000"/>
            </a:xfrm>
            <a:prstGeom prst="mathMultiply">
              <a:avLst>
                <a:gd name="adj1" fmla="val 1293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142059" y="4597416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Программы</a:t>
            </a:r>
          </a:p>
        </p:txBody>
      </p:sp>
      <p:sp>
        <p:nvSpPr>
          <p:cNvPr id="33" name="Двойная стрелка вверх/вниз 32"/>
          <p:cNvSpPr/>
          <p:nvPr/>
        </p:nvSpPr>
        <p:spPr>
          <a:xfrm rot="4088777">
            <a:off x="5295948" y="3028724"/>
            <a:ext cx="338117" cy="844532"/>
          </a:xfrm>
          <a:prstGeom prst="up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074" name="computr3"/>
          <p:cNvSpPr>
            <a:spLocks noEditPoints="1" noChangeArrowheads="1"/>
          </p:cNvSpPr>
          <p:nvPr/>
        </p:nvSpPr>
        <p:spPr bwMode="auto">
          <a:xfrm>
            <a:off x="3622662" y="5145111"/>
            <a:ext cx="1424007" cy="909602"/>
          </a:xfrm>
          <a:custGeom>
            <a:avLst/>
            <a:gdLst>
              <a:gd name="T0" fmla="*/ 0 w 21600"/>
              <a:gd name="T1" fmla="*/ 10800 h 21600"/>
              <a:gd name="T2" fmla="*/ 10800 w 21600"/>
              <a:gd name="T3" fmla="*/ 0 h 21600"/>
              <a:gd name="T4" fmla="*/ 10800 w 21600"/>
              <a:gd name="T5" fmla="*/ 21600 h 21600"/>
              <a:gd name="T6" fmla="*/ 18135 w 21600"/>
              <a:gd name="T7" fmla="*/ 10800 h 21600"/>
              <a:gd name="T8" fmla="*/ 7811 w 21600"/>
              <a:gd name="T9" fmla="*/ 2584 h 21600"/>
              <a:gd name="T10" fmla="*/ 16359 w 21600"/>
              <a:gd name="T11" fmla="*/ 1176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Двойная стрелка вверх/вниз 38"/>
          <p:cNvSpPr/>
          <p:nvPr/>
        </p:nvSpPr>
        <p:spPr>
          <a:xfrm rot="6065628">
            <a:off x="5406236" y="3903963"/>
            <a:ext cx="338117" cy="862253"/>
          </a:xfrm>
          <a:prstGeom prst="up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0" name="Двойная стрелка вверх/вниз 39"/>
          <p:cNvSpPr/>
          <p:nvPr/>
        </p:nvSpPr>
        <p:spPr>
          <a:xfrm>
            <a:off x="4389435" y="4524390"/>
            <a:ext cx="365130" cy="547695"/>
          </a:xfrm>
          <a:prstGeom prst="upDownArrow">
            <a:avLst>
              <a:gd name="adj1" fmla="val 50000"/>
              <a:gd name="adj2" fmla="val 3145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3476610" y="6094449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Устройства</a:t>
            </a:r>
          </a:p>
        </p:txBody>
      </p:sp>
      <p:sp>
        <p:nvSpPr>
          <p:cNvPr id="45" name="Двойная стрелка вверх/вниз 44"/>
          <p:cNvSpPr/>
          <p:nvPr/>
        </p:nvSpPr>
        <p:spPr>
          <a:xfrm>
            <a:off x="3841740" y="4524390"/>
            <a:ext cx="365130" cy="547695"/>
          </a:xfrm>
          <a:prstGeom prst="upDownArrow">
            <a:avLst>
              <a:gd name="adj1" fmla="val 50000"/>
              <a:gd name="adj2" fmla="val 3145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функции ОС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1006035"/>
            <a:ext cx="828680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b="1" dirty="0"/>
              <a:t>Загрузка программ </a:t>
            </a:r>
            <a:r>
              <a:rPr lang="ru-RU" sz="2000" dirty="0"/>
              <a:t>в оперативную память и их </a:t>
            </a:r>
            <a:r>
              <a:rPr lang="ru-RU" sz="2000" b="1" dirty="0"/>
              <a:t>выполнение</a:t>
            </a:r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Выполнение запросов от программ (ввод и вывод данных, запуск и остановка других программ, выделение и освобождение дополнительной памяти и др.)</a:t>
            </a:r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Управление </a:t>
            </a:r>
            <a:r>
              <a:rPr lang="ru-RU" sz="2000" b="1" dirty="0"/>
              <a:t>оперативной памятью</a:t>
            </a:r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Доступ к периферийным устройствам ввода-вывода с помощью </a:t>
            </a:r>
            <a:r>
              <a:rPr lang="ru-RU" sz="2000" b="1" dirty="0"/>
              <a:t>драйверов</a:t>
            </a:r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Работа с файлами на внешних носителях в определенной </a:t>
            </a:r>
            <a:r>
              <a:rPr lang="ru-RU" sz="2000" b="1" dirty="0"/>
              <a:t>файловой системе</a:t>
            </a:r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Доступ к компьютерным </a:t>
            </a:r>
            <a:r>
              <a:rPr lang="ru-RU" sz="2000" b="1" dirty="0"/>
              <a:t>сетям</a:t>
            </a:r>
            <a:r>
              <a:rPr lang="ru-RU" sz="2000" dirty="0"/>
              <a:t> (Интернет, корпоративные и локальные сети)</a:t>
            </a:r>
            <a:endParaRPr lang="ru-RU" sz="2000" b="1" dirty="0"/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Поддержка пользовательского интерфейса (</a:t>
            </a:r>
            <a:r>
              <a:rPr lang="ru-RU" sz="2000" b="1" dirty="0"/>
              <a:t>оболочка</a:t>
            </a:r>
            <a:r>
              <a:rPr lang="ru-RU" sz="2000" dirty="0"/>
              <a:t>)</a:t>
            </a:r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b="1" dirty="0"/>
              <a:t>Многозадачность </a:t>
            </a:r>
            <a:r>
              <a:rPr lang="ru-RU" sz="2000" dirty="0"/>
              <a:t>(одновременное выполнение нескольких программ)</a:t>
            </a:r>
            <a:endParaRPr lang="ru-RU" sz="2000" b="1" dirty="0"/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b="1" dirty="0"/>
              <a:t>Защита</a:t>
            </a:r>
            <a:r>
              <a:rPr lang="ru-RU" sz="2000" dirty="0"/>
              <a:t> самой системы, а также пользовательских данных и программ </a:t>
            </a:r>
          </a:p>
          <a:p>
            <a:pPr marL="268288" indent="-26828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Многопользовательский режим работы и разграничение прав доступа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ОС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139778" y="1128681"/>
          <a:ext cx="6858048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Интерфейс командной строки (текстовый)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1569620"/>
            <a:ext cx="79296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/>
              <a:t>В режиме командной строки пользователь вводит команды текстом и система выводит результаты тоже в виде текста.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Работает </a:t>
            </a:r>
            <a:r>
              <a:rPr lang="ru-RU" sz="2000" b="1" dirty="0"/>
              <a:t>в диалоговом режиме </a:t>
            </a:r>
            <a:r>
              <a:rPr lang="ru-RU" sz="2000" dirty="0"/>
              <a:t>(команда – выполнение – ответ).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109" y="3355974"/>
            <a:ext cx="7863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Запуск командной строки </a:t>
            </a:r>
            <a:r>
              <a:rPr lang="en-US" sz="2000" dirty="0"/>
              <a:t>Windows:</a:t>
            </a:r>
            <a:endParaRPr lang="ru-RU" sz="2000" dirty="0"/>
          </a:p>
          <a:p>
            <a:r>
              <a:rPr lang="ru-RU" sz="2000" dirty="0"/>
              <a:t>Пуск – Программы – Стандартные – Командная строка</a:t>
            </a:r>
            <a:endParaRPr lang="en-US" sz="2000" dirty="0"/>
          </a:p>
          <a:p>
            <a:pPr marL="174625"/>
            <a:r>
              <a:rPr lang="ru-RU" sz="2000" dirty="0"/>
              <a:t>или</a:t>
            </a:r>
          </a:p>
          <a:p>
            <a:r>
              <a:rPr lang="ru-RU" sz="2000" dirty="0"/>
              <a:t>Пуск – Выполнить</a:t>
            </a:r>
            <a:r>
              <a:rPr lang="en-US" sz="2000" dirty="0"/>
              <a:t> – </a:t>
            </a:r>
            <a:r>
              <a:rPr lang="en-US" sz="2000" dirty="0" err="1"/>
              <a:t>cmd</a:t>
            </a:r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Точки зрения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142984"/>
            <a:ext cx="792961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</a:pPr>
            <a:r>
              <a:rPr lang="ru-RU" sz="2000" dirty="0"/>
              <a:t>Крайние точки зрения на сущность информации:</a:t>
            </a:r>
          </a:p>
          <a:p>
            <a:pPr marL="457200" lvl="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Информация </a:t>
            </a:r>
            <a:r>
              <a:rPr lang="ru-RU" sz="2000" b="1" dirty="0"/>
              <a:t>объективна</a:t>
            </a:r>
            <a:r>
              <a:rPr lang="ru-RU" sz="2000" dirty="0"/>
              <a:t>. Она присуща всем объектам окружающего мира и существует независимо от человека. Человек только </a:t>
            </a:r>
            <a:r>
              <a:rPr lang="ru-RU" sz="2000" u="sng" dirty="0"/>
              <a:t>раскрывает</a:t>
            </a:r>
            <a:r>
              <a:rPr lang="ru-RU" sz="2000" dirty="0"/>
              <a:t> смысл информации.</a:t>
            </a:r>
          </a:p>
          <a:p>
            <a:pPr marL="457200" lvl="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Информация </a:t>
            </a:r>
            <a:r>
              <a:rPr lang="ru-RU" sz="2000" b="1" dirty="0"/>
              <a:t>субъективна</a:t>
            </a:r>
            <a:r>
              <a:rPr lang="ru-RU" sz="2000" dirty="0"/>
              <a:t>. Она не существует в материальном мире, а возникает в процессе восприятия у человека или другого существа. Информация – одна из функций жизни, отличие живого от неживого. Человек </a:t>
            </a:r>
            <a:r>
              <a:rPr lang="ru-RU" sz="2000" u="sng" dirty="0"/>
              <a:t>создает</a:t>
            </a:r>
            <a:r>
              <a:rPr lang="ru-RU" sz="2000" dirty="0"/>
              <a:t> информацию.</a:t>
            </a:r>
          </a:p>
          <a:p>
            <a:pPr marL="457200" lvl="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ru-RU" sz="2000" i="1" dirty="0"/>
              <a:t>Антропологический</a:t>
            </a:r>
            <a:r>
              <a:rPr lang="ru-RU" sz="2000" dirty="0"/>
              <a:t> подход – только человек может взаимодействовать с информацией и осознавать ее, другим живым существам это недоступно.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570" y="946116"/>
            <a:ext cx="807459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Командная строка </a:t>
            </a:r>
            <a:r>
              <a:rPr lang="en-US" dirty="0"/>
              <a:t>Windows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en-US" dirty="0" err="1"/>
              <a:t>cmd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5" name="Выноска 1 (без границы) 4"/>
          <p:cNvSpPr/>
          <p:nvPr/>
        </p:nvSpPr>
        <p:spPr>
          <a:xfrm>
            <a:off x="698446" y="2517752"/>
            <a:ext cx="1643074" cy="571504"/>
          </a:xfrm>
          <a:prstGeom prst="callout1">
            <a:avLst>
              <a:gd name="adj1" fmla="val -2426"/>
              <a:gd name="adj2" fmla="val 48956"/>
              <a:gd name="adj3" fmla="val -91432"/>
              <a:gd name="adj4" fmla="val 3124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/>
                </a:solidFill>
              </a:rPr>
              <a:t>Текущая директория</a:t>
            </a:r>
          </a:p>
        </p:txBody>
      </p:sp>
      <p:sp>
        <p:nvSpPr>
          <p:cNvPr id="7" name="Выноска 1 (без границы) 6"/>
          <p:cNvSpPr/>
          <p:nvPr/>
        </p:nvSpPr>
        <p:spPr>
          <a:xfrm>
            <a:off x="1269950" y="3446446"/>
            <a:ext cx="2286016" cy="928694"/>
          </a:xfrm>
          <a:prstGeom prst="callout1">
            <a:avLst>
              <a:gd name="adj1" fmla="val -7133"/>
              <a:gd name="adj2" fmla="val 46884"/>
              <a:gd name="adj3" fmla="val -179576"/>
              <a:gd name="adj4" fmla="val 3088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/>
                </a:solidFill>
              </a:rPr>
              <a:t>Команда,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имя программы или файла</a:t>
            </a:r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1091355" y="1410463"/>
            <a:ext cx="214314" cy="100013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 1 (без границы) 9"/>
          <p:cNvSpPr/>
          <p:nvPr/>
        </p:nvSpPr>
        <p:spPr>
          <a:xfrm>
            <a:off x="2484396" y="2446314"/>
            <a:ext cx="1643074" cy="571504"/>
          </a:xfrm>
          <a:prstGeom prst="callout1">
            <a:avLst>
              <a:gd name="adj1" fmla="val -2426"/>
              <a:gd name="adj2" fmla="val 48956"/>
              <a:gd name="adj3" fmla="val -114961"/>
              <a:gd name="adj4" fmla="val 996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/>
                </a:solidFill>
              </a:rPr>
              <a:t>Параметр(</a:t>
            </a:r>
            <a:r>
              <a:rPr lang="ru-RU" sz="2000" dirty="0" err="1">
                <a:solidFill>
                  <a:schemeClr val="bg1"/>
                </a:solidFill>
              </a:rPr>
              <a:t>ы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083" y="5437215"/>
            <a:ext cx="5434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help </a:t>
            </a:r>
            <a:r>
              <a:rPr lang="ru-RU" sz="2000" dirty="0"/>
              <a:t>– справка</a:t>
            </a:r>
          </a:p>
          <a:p>
            <a:r>
              <a:rPr lang="en-US" sz="2000" dirty="0"/>
              <a:t>exit </a:t>
            </a:r>
            <a:r>
              <a:rPr lang="ru-RU" sz="2000" dirty="0"/>
              <a:t>– выход</a:t>
            </a:r>
          </a:p>
          <a:p>
            <a:r>
              <a:rPr lang="en-US" sz="2000" dirty="0" err="1"/>
              <a:t>cd</a:t>
            </a:r>
            <a:r>
              <a:rPr lang="en-US" sz="2000" dirty="0"/>
              <a:t> (change dir) </a:t>
            </a:r>
            <a:r>
              <a:rPr lang="ru-RU" sz="2000" dirty="0"/>
              <a:t>– изменить текущую директорию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Оконный интерфейс (графический)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290" y="1566837"/>
            <a:ext cx="6809585" cy="430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Выноска 1 (без границы) 3"/>
          <p:cNvSpPr/>
          <p:nvPr/>
        </p:nvSpPr>
        <p:spPr>
          <a:xfrm>
            <a:off x="1577933" y="2516175"/>
            <a:ext cx="1277955" cy="584208"/>
          </a:xfrm>
          <a:prstGeom prst="callout1">
            <a:avLst>
              <a:gd name="adj1" fmla="val -2426"/>
              <a:gd name="adj2" fmla="val 48956"/>
              <a:gd name="adj3" fmla="val -68414"/>
              <a:gd name="adj4" fmla="val 3895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Главное меню</a:t>
            </a:r>
          </a:p>
        </p:txBody>
      </p:sp>
      <p:sp>
        <p:nvSpPr>
          <p:cNvPr id="9" name="Выноска 1 (без границы) 8"/>
          <p:cNvSpPr/>
          <p:nvPr/>
        </p:nvSpPr>
        <p:spPr>
          <a:xfrm>
            <a:off x="2563783" y="946115"/>
            <a:ext cx="1350981" cy="401643"/>
          </a:xfrm>
          <a:prstGeom prst="callout1">
            <a:avLst>
              <a:gd name="adj1" fmla="val 52816"/>
              <a:gd name="adj2" fmla="val -4752"/>
              <a:gd name="adj3" fmla="val 182687"/>
              <a:gd name="adj4" fmla="val -3482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Заголовок</a:t>
            </a:r>
          </a:p>
        </p:txBody>
      </p:sp>
      <p:sp>
        <p:nvSpPr>
          <p:cNvPr id="10" name="Выноска 1 (без границы) 9"/>
          <p:cNvSpPr/>
          <p:nvPr/>
        </p:nvSpPr>
        <p:spPr>
          <a:xfrm>
            <a:off x="884187" y="800064"/>
            <a:ext cx="1168416" cy="401643"/>
          </a:xfrm>
          <a:prstGeom prst="callout1">
            <a:avLst>
              <a:gd name="adj1" fmla="val 96340"/>
              <a:gd name="adj2" fmla="val 42030"/>
              <a:gd name="adj3" fmla="val 219515"/>
              <a:gd name="adj4" fmla="val 415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Иконка</a:t>
            </a:r>
          </a:p>
        </p:txBody>
      </p:sp>
      <p:sp>
        <p:nvSpPr>
          <p:cNvPr id="11" name="Выноска 1 (без границы) 10"/>
          <p:cNvSpPr/>
          <p:nvPr/>
        </p:nvSpPr>
        <p:spPr>
          <a:xfrm>
            <a:off x="5448312" y="909603"/>
            <a:ext cx="1241442" cy="401643"/>
          </a:xfrm>
          <a:prstGeom prst="callout1">
            <a:avLst>
              <a:gd name="adj1" fmla="val 99688"/>
              <a:gd name="adj2" fmla="val 82108"/>
              <a:gd name="adj3" fmla="val 196079"/>
              <a:gd name="adj4" fmla="val 1153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Свернуть</a:t>
            </a:r>
          </a:p>
        </p:txBody>
      </p:sp>
      <p:sp>
        <p:nvSpPr>
          <p:cNvPr id="12" name="Выноска 1 (без границы) 11"/>
          <p:cNvSpPr/>
          <p:nvPr/>
        </p:nvSpPr>
        <p:spPr>
          <a:xfrm>
            <a:off x="6397649" y="727038"/>
            <a:ext cx="1606572" cy="401643"/>
          </a:xfrm>
          <a:prstGeom prst="callout1">
            <a:avLst>
              <a:gd name="adj1" fmla="val 82948"/>
              <a:gd name="adj2" fmla="val 46658"/>
              <a:gd name="adj3" fmla="val 232907"/>
              <a:gd name="adj4" fmla="val 5867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Развернуть</a:t>
            </a:r>
          </a:p>
        </p:txBody>
      </p:sp>
      <p:sp>
        <p:nvSpPr>
          <p:cNvPr id="13" name="Выноска 1 (без границы) 12"/>
          <p:cNvSpPr/>
          <p:nvPr/>
        </p:nvSpPr>
        <p:spPr>
          <a:xfrm>
            <a:off x="7675604" y="909603"/>
            <a:ext cx="1241442" cy="401643"/>
          </a:xfrm>
          <a:prstGeom prst="callout1">
            <a:avLst>
              <a:gd name="adj1" fmla="val 99688"/>
              <a:gd name="adj2" fmla="val 20367"/>
              <a:gd name="adj3" fmla="val 175991"/>
              <a:gd name="adj4" fmla="val 707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Закрыть</a:t>
            </a:r>
          </a:p>
        </p:txBody>
      </p:sp>
      <p:sp>
        <p:nvSpPr>
          <p:cNvPr id="14" name="Выноска 1 (без границы) 13"/>
          <p:cNvSpPr/>
          <p:nvPr/>
        </p:nvSpPr>
        <p:spPr>
          <a:xfrm>
            <a:off x="1504908" y="4962546"/>
            <a:ext cx="2081241" cy="401643"/>
          </a:xfrm>
          <a:prstGeom prst="callout1">
            <a:avLst>
              <a:gd name="adj1" fmla="val 79600"/>
              <a:gd name="adj2" fmla="val 30952"/>
              <a:gd name="adj3" fmla="val 179339"/>
              <a:gd name="adj4" fmla="val 4179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Строка состояния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0096" y="2844792"/>
            <a:ext cx="1984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Рабочая область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10155" y="4524390"/>
            <a:ext cx="2260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Полосы прокрутки</a:t>
            </a:r>
          </a:p>
        </p:txBody>
      </p:sp>
      <p:cxnSp>
        <p:nvCxnSpPr>
          <p:cNvPr id="20" name="Прямая соединительная линия 19"/>
          <p:cNvCxnSpPr>
            <a:stCxn id="18" idx="2"/>
          </p:cNvCxnSpPr>
          <p:nvPr/>
        </p:nvCxnSpPr>
        <p:spPr>
          <a:xfrm rot="5400000">
            <a:off x="5611057" y="4944320"/>
            <a:ext cx="549228" cy="5095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8" idx="3"/>
          </p:cNvCxnSpPr>
          <p:nvPr/>
        </p:nvCxnSpPr>
        <p:spPr>
          <a:xfrm>
            <a:off x="7270774" y="4724445"/>
            <a:ext cx="514369" cy="20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3" name="Picture 13" descr="Aktualne logo Oracle Solaris OS OS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4163" y="3867156"/>
            <a:ext cx="1591054" cy="7667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Семейства ОС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2804" y="2224071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MS-DOS</a:t>
            </a:r>
            <a:endParaRPr lang="ru-RU" sz="2400" b="1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05" y="3684591"/>
            <a:ext cx="803286" cy="80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139778" y="3830643"/>
            <a:ext cx="138441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Windows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98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2000, ME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XP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Vista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7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8, 8.1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10</a:t>
            </a:r>
            <a:endParaRPr lang="ru-RU" b="1" dirty="0"/>
          </a:p>
        </p:txBody>
      </p:sp>
      <p:cxnSp>
        <p:nvCxnSpPr>
          <p:cNvPr id="10" name="Прямая со стрелкой 9"/>
          <p:cNvCxnSpPr>
            <a:stCxn id="3" idx="2"/>
            <a:endCxn id="8" idx="0"/>
          </p:cNvCxnSpPr>
          <p:nvPr/>
        </p:nvCxnSpPr>
        <p:spPr>
          <a:xfrm rot="5400000">
            <a:off x="1260605" y="3257119"/>
            <a:ext cx="1144907" cy="214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08194" y="2808279"/>
            <a:ext cx="110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FreeDOS</a:t>
            </a:r>
            <a:endParaRPr lang="ru-RU" sz="2000" b="1" dirty="0"/>
          </a:p>
        </p:txBody>
      </p:sp>
      <p:pic>
        <p:nvPicPr>
          <p:cNvPr id="10247" name="Picture 7" descr="http://www.informaticamoderna.com/Hist_msdos_archivos/dosl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596" y="2114532"/>
            <a:ext cx="575849" cy="62072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198655" y="1128681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DOS</a:t>
            </a:r>
            <a:endParaRPr lang="ru-RU" sz="3200" b="1" dirty="0"/>
          </a:p>
        </p:txBody>
      </p:sp>
      <p:cxnSp>
        <p:nvCxnSpPr>
          <p:cNvPr id="19" name="Прямая со стрелкой 18"/>
          <p:cNvCxnSpPr>
            <a:stCxn id="17" idx="2"/>
            <a:endCxn id="3" idx="0"/>
          </p:cNvCxnSpPr>
          <p:nvPr/>
        </p:nvCxnSpPr>
        <p:spPr>
          <a:xfrm rot="5400000">
            <a:off x="1989593" y="1557991"/>
            <a:ext cx="510615" cy="821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7" idx="2"/>
            <a:endCxn id="14" idx="0"/>
          </p:cNvCxnSpPr>
          <p:nvPr/>
        </p:nvCxnSpPr>
        <p:spPr>
          <a:xfrm rot="16200000" flipH="1">
            <a:off x="2211200" y="2157927"/>
            <a:ext cx="1094823" cy="2058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03903" y="727038"/>
            <a:ext cx="1058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UNIX</a:t>
            </a:r>
            <a:endParaRPr lang="ru-RU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572000" y="1968480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macOS</a:t>
            </a:r>
            <a:endParaRPr lang="ru-RU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083182" y="3648078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Linux</a:t>
            </a:r>
            <a:endParaRPr lang="ru-RU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726267" y="3575052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Solaris</a:t>
            </a:r>
            <a:endParaRPr lang="ru-RU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639092" y="196848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BSD</a:t>
            </a:r>
            <a:endParaRPr lang="ru-RU" sz="2800" b="1" dirty="0"/>
          </a:p>
        </p:txBody>
      </p:sp>
      <p:pic>
        <p:nvPicPr>
          <p:cNvPr id="10249" name="Picture 9" descr="&amp;Lcy;&amp;ocy;&amp;gcy;&amp;ocy;&amp;tcy;&amp;icy;&amp;pcy; FreeBS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6988" y="2771766"/>
            <a:ext cx="1419948" cy="511182"/>
          </a:xfrm>
          <a:prstGeom prst="rect">
            <a:avLst/>
          </a:prstGeom>
          <a:noFill/>
        </p:spPr>
      </p:pic>
      <p:pic>
        <p:nvPicPr>
          <p:cNvPr id="10251" name="Picture 11" descr="NewTux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5487" y="3538539"/>
            <a:ext cx="611593" cy="730260"/>
          </a:xfrm>
          <a:prstGeom prst="rect">
            <a:avLst/>
          </a:prstGeom>
          <a:noFill/>
        </p:spPr>
      </p:pic>
      <p:pic>
        <p:nvPicPr>
          <p:cNvPr id="10255" name="Picture 15" descr="&amp;Lcy;&amp;ocy;&amp;gcy;&amp;ocy;&amp;tcy;&amp;icy;&amp;pcy; FreeDO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577" y="3209922"/>
            <a:ext cx="1825651" cy="306710"/>
          </a:xfrm>
          <a:prstGeom prst="rect">
            <a:avLst/>
          </a:prstGeom>
          <a:noFill/>
        </p:spPr>
      </p:pic>
      <p:cxnSp>
        <p:nvCxnSpPr>
          <p:cNvPr id="49" name="Прямая со стрелкой 48"/>
          <p:cNvCxnSpPr>
            <a:stCxn id="34" idx="2"/>
            <a:endCxn id="37" idx="0"/>
          </p:cNvCxnSpPr>
          <p:nvPr/>
        </p:nvCxnSpPr>
        <p:spPr>
          <a:xfrm rot="5400000">
            <a:off x="5346385" y="1081809"/>
            <a:ext cx="656667" cy="1116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34" idx="2"/>
            <a:endCxn id="38" idx="0"/>
          </p:cNvCxnSpPr>
          <p:nvPr/>
        </p:nvCxnSpPr>
        <p:spPr>
          <a:xfrm rot="5400000">
            <a:off x="4733724" y="2148746"/>
            <a:ext cx="2336265" cy="662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34" idx="2"/>
            <a:endCxn id="40" idx="0"/>
          </p:cNvCxnSpPr>
          <p:nvPr/>
        </p:nvCxnSpPr>
        <p:spPr>
          <a:xfrm rot="16200000" flipH="1">
            <a:off x="6803387" y="741480"/>
            <a:ext cx="656667" cy="17973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34" idx="2"/>
            <a:endCxn id="39" idx="0"/>
          </p:cNvCxnSpPr>
          <p:nvPr/>
        </p:nvCxnSpPr>
        <p:spPr>
          <a:xfrm rot="16200000" flipH="1">
            <a:off x="5605805" y="1939063"/>
            <a:ext cx="2263239" cy="1008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40" idx="2"/>
            <a:endCxn id="10249" idx="0"/>
          </p:cNvCxnSpPr>
          <p:nvPr/>
        </p:nvCxnSpPr>
        <p:spPr>
          <a:xfrm rot="16200000" flipH="1">
            <a:off x="7903641" y="2618445"/>
            <a:ext cx="280066" cy="26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57" name="Picture 17" descr="OS X El Capitan logo.sv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0818" y="1968480"/>
            <a:ext cx="511182" cy="5111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3" name="TextBox 72"/>
          <p:cNvSpPr txBox="1"/>
          <p:nvPr/>
        </p:nvSpPr>
        <p:spPr>
          <a:xfrm>
            <a:off x="4681539" y="4524390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Debian</a:t>
            </a:r>
            <a:endParaRPr lang="ru-RU" sz="2000" b="1" dirty="0"/>
          </a:p>
        </p:txBody>
      </p:sp>
      <p:cxnSp>
        <p:nvCxnSpPr>
          <p:cNvPr id="75" name="Прямая со стрелкой 74"/>
          <p:cNvCxnSpPr>
            <a:stCxn id="38" idx="2"/>
            <a:endCxn id="73" idx="0"/>
          </p:cNvCxnSpPr>
          <p:nvPr/>
        </p:nvCxnSpPr>
        <p:spPr>
          <a:xfrm rot="5400000">
            <a:off x="5184873" y="4138607"/>
            <a:ext cx="353092" cy="418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645026" y="5218137"/>
            <a:ext cx="988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Ubuntu</a:t>
            </a:r>
            <a:endParaRPr lang="ru-RU" sz="2000" b="1" dirty="0"/>
          </a:p>
        </p:txBody>
      </p:sp>
      <p:cxnSp>
        <p:nvCxnSpPr>
          <p:cNvPr id="81" name="Прямая со стрелкой 80"/>
          <p:cNvCxnSpPr>
            <a:stCxn id="73" idx="2"/>
            <a:endCxn id="79" idx="0"/>
          </p:cNvCxnSpPr>
          <p:nvPr/>
        </p:nvCxnSpPr>
        <p:spPr>
          <a:xfrm rot="5400000">
            <a:off x="4998937" y="5064892"/>
            <a:ext cx="293637" cy="128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667390" y="4743468"/>
            <a:ext cx="96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RedHat</a:t>
            </a:r>
            <a:endParaRPr lang="ru-RU" sz="2000" b="1" dirty="0"/>
          </a:p>
        </p:txBody>
      </p:sp>
      <p:cxnSp>
        <p:nvCxnSpPr>
          <p:cNvPr id="86" name="Прямая со стрелкой 85"/>
          <p:cNvCxnSpPr>
            <a:stCxn id="38" idx="2"/>
            <a:endCxn id="84" idx="0"/>
          </p:cNvCxnSpPr>
          <p:nvPr/>
        </p:nvCxnSpPr>
        <p:spPr>
          <a:xfrm rot="16200000" flipH="1">
            <a:off x="5574735" y="4167219"/>
            <a:ext cx="572170" cy="580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417733" y="4195773"/>
            <a:ext cx="140615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серверные</a:t>
            </a:r>
            <a:endParaRPr lang="en-US" sz="2000" b="1" dirty="0"/>
          </a:p>
          <a:p>
            <a:pPr>
              <a:buFont typeface="Arial" pitchFamily="34" charset="0"/>
              <a:buChar char="•"/>
            </a:pPr>
            <a:r>
              <a:rPr lang="ru-RU" b="1" dirty="0"/>
              <a:t>2003</a:t>
            </a:r>
          </a:p>
          <a:p>
            <a:pPr>
              <a:buFont typeface="Arial" pitchFamily="34" charset="0"/>
              <a:buChar char="•"/>
            </a:pPr>
            <a:r>
              <a:rPr lang="ru-RU" b="1" dirty="0"/>
              <a:t>2008</a:t>
            </a:r>
          </a:p>
          <a:p>
            <a:pPr>
              <a:buFont typeface="Arial" pitchFamily="34" charset="0"/>
              <a:buChar char="•"/>
            </a:pPr>
            <a:r>
              <a:rPr lang="ru-RU" b="1" dirty="0"/>
              <a:t>2012</a:t>
            </a:r>
          </a:p>
          <a:p>
            <a:pPr>
              <a:buFont typeface="Arial" pitchFamily="34" charset="0"/>
              <a:buChar char="•"/>
            </a:pPr>
            <a:r>
              <a:rPr lang="ru-RU" b="1" dirty="0"/>
              <a:t>2016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Наиболее распространенные ОС 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957213" y="1366016"/>
          <a:ext cx="7229574" cy="412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19057" y="6021423"/>
            <a:ext cx="2858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chemeClr val="accent3">
                    <a:lumMod val="50000"/>
                  </a:schemeClr>
                </a:solidFill>
              </a:rPr>
              <a:t>http://gs.statcounter.com/os-market-share</a:t>
            </a:r>
            <a:endParaRPr lang="ru-RU" sz="12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Наиболее распространенные ОС 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65109" y="927860"/>
          <a:ext cx="7813782" cy="500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19057" y="6021423"/>
            <a:ext cx="2858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chemeClr val="accent3">
                    <a:lumMod val="50000"/>
                  </a:schemeClr>
                </a:solidFill>
              </a:rPr>
              <a:t>http://gs.statcounter.com/os-market-share</a:t>
            </a:r>
            <a:endParaRPr lang="ru-RU" sz="12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ossa.ru/upload/medialibrary/0c0/gfk_3.jpg"/>
          <p:cNvPicPr>
            <a:picLocks noChangeAspect="1" noChangeArrowheads="1"/>
          </p:cNvPicPr>
          <p:nvPr/>
        </p:nvPicPr>
        <p:blipFill>
          <a:blip r:embed="rId2" cstate="print"/>
          <a:srcRect t="17500"/>
          <a:stretch>
            <a:fillRect/>
          </a:stretch>
        </p:blipFill>
        <p:spPr bwMode="auto">
          <a:xfrm>
            <a:off x="336492" y="2479662"/>
            <a:ext cx="8361478" cy="41140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Мобильные ОС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7272" y="800064"/>
            <a:ext cx="104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Android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66377" y="800064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iOS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83182" y="800064"/>
            <a:ext cx="1184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Windows</a:t>
            </a:r>
            <a:endParaRPr lang="ru-RU" sz="1600" dirty="0"/>
          </a:p>
        </p:txBody>
      </p:sp>
      <p:pic>
        <p:nvPicPr>
          <p:cNvPr id="8196" name="Picture 4" descr="http://xmob.ws/images/articles/Kakoj-Smartfon-Luchshe-Kupit-OS.jpg"/>
          <p:cNvPicPr>
            <a:picLocks noChangeAspect="1" noChangeArrowheads="1"/>
          </p:cNvPicPr>
          <p:nvPr/>
        </p:nvPicPr>
        <p:blipFill>
          <a:blip r:embed="rId3" cstate="print"/>
          <a:srcRect t="14000" b="16000"/>
          <a:stretch>
            <a:fillRect/>
          </a:stretch>
        </p:blipFill>
        <p:spPr bwMode="auto">
          <a:xfrm>
            <a:off x="2417733" y="1201707"/>
            <a:ext cx="3870378" cy="11779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Наиболее распространенные ОС по странам</a:t>
            </a:r>
          </a:p>
        </p:txBody>
      </p:sp>
      <p:pic>
        <p:nvPicPr>
          <p:cNvPr id="54274" name="Picture 2" descr="https://upload.wikimedia.org/wikipedia/en/1/17/StatCounter_OS_Worldwide_December_2016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953" y="1372886"/>
            <a:ext cx="8674808" cy="5013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Серверные ОС</a:t>
            </a: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18" y="946116"/>
            <a:ext cx="8270195" cy="55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336492" y="6167475"/>
            <a:ext cx="3505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http://tagline.ru/server-operating-systems-rating/</a:t>
            </a:r>
            <a:endParaRPr lang="ru-RU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595" y="879791"/>
            <a:ext cx="7923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Файл</a:t>
            </a:r>
            <a:r>
              <a:rPr lang="ru-RU" sz="2000" dirty="0"/>
              <a:t> – независимая единица информации определенного типа (текст, рисунок, музыка, видео, исполняемый файл).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8596" y="1603350"/>
            <a:ext cx="7923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Файл</a:t>
            </a:r>
            <a:r>
              <a:rPr lang="ru-RU" sz="2000" dirty="0"/>
              <a:t> =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имя + тип + путь </a:t>
            </a:r>
            <a:r>
              <a:rPr lang="ru-RU" sz="2000" dirty="0"/>
              <a:t>+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свойства + </a:t>
            </a:r>
            <a:r>
              <a:rPr lang="ru-RU" sz="2000" dirty="0">
                <a:solidFill>
                  <a:schemeClr val="accent2"/>
                </a:solidFill>
              </a:rPr>
              <a:t>содержимое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2083" y="2844792"/>
            <a:ext cx="7923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Тип файла </a:t>
            </a:r>
            <a:r>
              <a:rPr lang="ru-RU" sz="2000" dirty="0"/>
              <a:t>определяется его </a:t>
            </a:r>
            <a:r>
              <a:rPr lang="ru-RU" sz="2000" b="1" dirty="0"/>
              <a:t>расширением</a:t>
            </a:r>
            <a:r>
              <a:rPr lang="ru-RU" sz="2000" dirty="0"/>
              <a:t> (пишется в конце имени после точки). От типа файла зависит какой программой и как его открыть и сохранить.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2083" y="3905202"/>
            <a:ext cx="7923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Имя файла</a:t>
            </a:r>
            <a:r>
              <a:rPr lang="ru-RU" sz="2000" dirty="0"/>
              <a:t> должно быть уникальным в текущей директории.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2083" y="4378338"/>
            <a:ext cx="7923321" cy="19389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dirty="0"/>
              <a:t>Свойства файла: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только для чтения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скрытый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 архивный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дата/время изменения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дата/время создания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размер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автор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владелец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разрешения на доступ</a:t>
            </a:r>
          </a:p>
          <a:p>
            <a:pPr marL="363538" indent="-174625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0133" y="1968480"/>
            <a:ext cx="3094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C:\Program Files\My Prog.docx</a:t>
            </a:r>
            <a:endParaRPr lang="ru-RU" dirty="0"/>
          </a:p>
        </p:txBody>
      </p:sp>
      <p:sp>
        <p:nvSpPr>
          <p:cNvPr id="13" name="Левая фигурная скобка 12"/>
          <p:cNvSpPr/>
          <p:nvPr/>
        </p:nvSpPr>
        <p:spPr>
          <a:xfrm rot="16200000">
            <a:off x="3677430" y="1512067"/>
            <a:ext cx="146053" cy="1716111"/>
          </a:xfrm>
          <a:prstGeom prst="leftBrace">
            <a:avLst>
              <a:gd name="adj1" fmla="val 94266"/>
              <a:gd name="adj2" fmla="val 50000"/>
            </a:avLst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Левая фигурная скобка 16"/>
          <p:cNvSpPr/>
          <p:nvPr/>
        </p:nvSpPr>
        <p:spPr>
          <a:xfrm rot="16200000">
            <a:off x="4900617" y="1968480"/>
            <a:ext cx="146052" cy="803286"/>
          </a:xfrm>
          <a:prstGeom prst="leftBrace">
            <a:avLst>
              <a:gd name="adj1" fmla="val 94266"/>
              <a:gd name="adj2" fmla="val 50000"/>
            </a:avLst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Левая фигурная скобка 17"/>
          <p:cNvSpPr/>
          <p:nvPr/>
        </p:nvSpPr>
        <p:spPr>
          <a:xfrm rot="16200000">
            <a:off x="5521338" y="2114532"/>
            <a:ext cx="146051" cy="511182"/>
          </a:xfrm>
          <a:prstGeom prst="leftBrace">
            <a:avLst>
              <a:gd name="adj1" fmla="val 94266"/>
              <a:gd name="adj2" fmla="val 50000"/>
            </a:avLst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03584" y="2406636"/>
            <a:ext cx="71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путь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681539" y="2370123"/>
            <a:ext cx="617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имя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375286" y="2370123"/>
            <a:ext cx="1544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расширение</a:t>
            </a:r>
            <a:endParaRPr lang="ru-RU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Свойства файлов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729" y="727038"/>
            <a:ext cx="4416542" cy="580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Информационная иерархия (DIKW)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000108"/>
            <a:ext cx="47149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Данные</a:t>
            </a:r>
            <a:r>
              <a:rPr lang="ru-RU" sz="2000" dirty="0"/>
              <a:t> – «сырые», необработанные сведения, зафиксированные в некоторой форме.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Информация</a:t>
            </a:r>
            <a:r>
              <a:rPr lang="ru-RU" sz="2000" dirty="0"/>
              <a:t> добавляет смысл.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Знание</a:t>
            </a:r>
            <a:r>
              <a:rPr lang="ru-RU" sz="2000" dirty="0"/>
              <a:t> добавляет «как» (механизм использования)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Мудрость</a:t>
            </a:r>
            <a:r>
              <a:rPr lang="ru-RU" sz="2000" dirty="0"/>
              <a:t> добавляет «когда» (условия использования)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2428860" y="1857364"/>
          <a:ext cx="6524628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Файловая структура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597" y="957985"/>
            <a:ext cx="7923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Все файлы располагаются в виде иерархической </a:t>
            </a:r>
            <a:r>
              <a:rPr lang="ru-RU" sz="2000" b="1" dirty="0"/>
              <a:t>файловой структуры</a:t>
            </a:r>
            <a:r>
              <a:rPr lang="ru-RU" sz="2000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8597" y="1396141"/>
            <a:ext cx="7923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Файлы находятся внутри </a:t>
            </a:r>
            <a:r>
              <a:rPr lang="ru-RU" sz="2000" b="1" dirty="0"/>
              <a:t>директорий</a:t>
            </a:r>
            <a:r>
              <a:rPr lang="ru-RU" sz="2000" dirty="0"/>
              <a:t> (</a:t>
            </a:r>
            <a:r>
              <a:rPr lang="ru-RU" sz="2000" b="1" dirty="0"/>
              <a:t>каталогов</a:t>
            </a:r>
            <a:r>
              <a:rPr lang="ru-RU" sz="2000" dirty="0"/>
              <a:t>, </a:t>
            </a:r>
            <a:r>
              <a:rPr lang="ru-RU" sz="2000" b="1" dirty="0"/>
              <a:t>папок</a:t>
            </a:r>
            <a:r>
              <a:rPr lang="ru-RU" sz="2000" dirty="0"/>
              <a:t>). Каталоги могут быть вложены один в другой, образуя дерево.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16409" y="2333610"/>
            <a:ext cx="42720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</a:t>
            </a:r>
            <a:r>
              <a:rPr lang="en-US" sz="2000" dirty="0"/>
              <a:t>Windows/DOS </a:t>
            </a:r>
            <a:r>
              <a:rPr lang="ru-RU" sz="2000" dirty="0"/>
              <a:t>верхним уровнем иерархии является </a:t>
            </a:r>
            <a:r>
              <a:rPr lang="ru-RU" sz="2000" b="1" dirty="0"/>
              <a:t>диск, </a:t>
            </a:r>
            <a:r>
              <a:rPr lang="ru-RU" sz="2000" dirty="0"/>
              <a:t>обозначенный латинской буквой </a:t>
            </a:r>
            <a:r>
              <a:rPr lang="en-US" sz="2000" dirty="0"/>
              <a:t>(A, B, C, … Z)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Диск может означать отдельный </a:t>
            </a:r>
            <a:r>
              <a:rPr lang="ru-RU" sz="2000" b="1" i="1" dirty="0"/>
              <a:t>носитель</a:t>
            </a:r>
            <a:r>
              <a:rPr lang="ru-RU" sz="2000" dirty="0"/>
              <a:t> (</a:t>
            </a:r>
            <a:r>
              <a:rPr lang="ru-RU" sz="2000" dirty="0" err="1"/>
              <a:t>флешка</a:t>
            </a:r>
            <a:r>
              <a:rPr lang="ru-RU" sz="2000" dirty="0"/>
              <a:t>, </a:t>
            </a:r>
            <a:r>
              <a:rPr lang="en-US" sz="2000" dirty="0"/>
              <a:t>DVD)</a:t>
            </a:r>
            <a:r>
              <a:rPr lang="ru-RU" sz="2000" dirty="0"/>
              <a:t>, но можно один носитель разделить на несколько </a:t>
            </a:r>
            <a:r>
              <a:rPr lang="ru-RU" sz="2000" b="1" i="1" dirty="0"/>
              <a:t>логических дисков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Диски могут быть </a:t>
            </a:r>
            <a:r>
              <a:rPr lang="ru-RU" sz="2000" b="1" i="1" dirty="0"/>
              <a:t>сетевыми</a:t>
            </a:r>
            <a:r>
              <a:rPr lang="ru-RU" sz="2000" dirty="0"/>
              <a:t>, т.е. находиться на другом компьютере в сети.</a:t>
            </a:r>
          </a:p>
        </p:txBody>
      </p:sp>
      <p:pic>
        <p:nvPicPr>
          <p:cNvPr id="10242" name="Picture 2" descr="http://pc-vestnik.ru/wp-content/uploads/2014/03/Derevo-papok-i-fajjl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44" y="2333610"/>
            <a:ext cx="3520766" cy="3176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Путь к файлу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6" y="1347759"/>
            <a:ext cx="79598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Полный </a:t>
            </a:r>
            <a:r>
              <a:rPr lang="ru-RU" sz="2000" dirty="0"/>
              <a:t>(от начала дерева):</a:t>
            </a:r>
            <a:endParaRPr lang="en-US" sz="2000" dirty="0"/>
          </a:p>
          <a:p>
            <a:pPr marL="174625"/>
            <a:r>
              <a:rPr lang="en-US" sz="2000" i="1" dirty="0"/>
              <a:t>Windows</a:t>
            </a:r>
            <a:r>
              <a:rPr lang="en-US" sz="2000" dirty="0"/>
              <a:t>: </a:t>
            </a:r>
          </a:p>
          <a:p>
            <a:pPr marL="538163"/>
            <a:r>
              <a:rPr lang="ru-RU" sz="2000" dirty="0"/>
              <a:t>С</a:t>
            </a:r>
            <a:r>
              <a:rPr lang="en-US" sz="2000" dirty="0"/>
              <a:t>:\</a:t>
            </a:r>
            <a:r>
              <a:rPr lang="ru-RU" sz="2000" dirty="0"/>
              <a:t>Мои документы</a:t>
            </a:r>
            <a:r>
              <a:rPr lang="en-US" sz="2000" dirty="0"/>
              <a:t>\1.docx</a:t>
            </a:r>
            <a:endParaRPr lang="ru-RU" sz="2000" dirty="0"/>
          </a:p>
          <a:p>
            <a:pPr marL="174625"/>
            <a:r>
              <a:rPr lang="en-US" sz="2000" i="1" dirty="0"/>
              <a:t>Unix, URL</a:t>
            </a:r>
            <a:r>
              <a:rPr lang="en-US" sz="2000" dirty="0"/>
              <a:t>: </a:t>
            </a:r>
          </a:p>
          <a:p>
            <a:pPr marL="538163"/>
            <a:r>
              <a:rPr lang="en-US" sz="2000" dirty="0"/>
              <a:t>/home/user/documents/1.docx</a:t>
            </a:r>
            <a:endParaRPr lang="ru-RU" sz="2000" dirty="0"/>
          </a:p>
          <a:p>
            <a:pPr marL="174625"/>
            <a:endParaRPr lang="ru-RU" sz="2000" dirty="0"/>
          </a:p>
          <a:p>
            <a:r>
              <a:rPr lang="ru-RU" sz="2000" b="1" i="1" dirty="0"/>
              <a:t>Относительный </a:t>
            </a:r>
            <a:r>
              <a:rPr lang="ru-RU" sz="2000" dirty="0"/>
              <a:t>(от текущего местоположения):</a:t>
            </a:r>
          </a:p>
          <a:p>
            <a:pPr marL="174625"/>
            <a:r>
              <a:rPr lang="ru-RU" sz="2000" dirty="0"/>
              <a:t>\</a:t>
            </a:r>
            <a:r>
              <a:rPr lang="en-US" sz="2000" dirty="0" err="1"/>
              <a:t>pics</a:t>
            </a:r>
            <a:r>
              <a:rPr lang="ru-RU" sz="2000" dirty="0"/>
              <a:t>\1.</a:t>
            </a:r>
            <a:r>
              <a:rPr lang="en-US" sz="2000" dirty="0"/>
              <a:t>gif</a:t>
            </a:r>
            <a:endParaRPr lang="ru-RU" sz="2000" dirty="0"/>
          </a:p>
          <a:p>
            <a:pPr marL="538163"/>
            <a:r>
              <a:rPr lang="ru-RU" sz="2000" dirty="0"/>
              <a:t>в текущей папке внутри папки </a:t>
            </a:r>
            <a:r>
              <a:rPr lang="en-US" sz="2000" dirty="0" err="1"/>
              <a:t>pics</a:t>
            </a:r>
            <a:r>
              <a:rPr lang="ru-RU" sz="2000" dirty="0"/>
              <a:t> находится файл 1.</a:t>
            </a:r>
            <a:r>
              <a:rPr lang="en-US" sz="2000" dirty="0"/>
              <a:t>gif</a:t>
            </a:r>
            <a:endParaRPr lang="ru-RU" sz="2000" dirty="0"/>
          </a:p>
          <a:p>
            <a:pPr marL="174625"/>
            <a:r>
              <a:rPr lang="ru-RU" sz="2000" dirty="0"/>
              <a:t>..\</a:t>
            </a:r>
            <a:r>
              <a:rPr lang="en-US" sz="2000" dirty="0" err="1"/>
              <a:t>progr</a:t>
            </a:r>
            <a:r>
              <a:rPr lang="ru-RU" sz="2000" dirty="0"/>
              <a:t>.</a:t>
            </a:r>
            <a:r>
              <a:rPr lang="en-US" sz="2000" dirty="0"/>
              <a:t>exe </a:t>
            </a:r>
            <a:endParaRPr lang="ru-RU" sz="2000" dirty="0"/>
          </a:p>
          <a:p>
            <a:pPr marL="538163"/>
            <a:r>
              <a:rPr lang="ru-RU" sz="2000" dirty="0"/>
              <a:t>на одну папку выше относительно текущей находится </a:t>
            </a:r>
            <a:r>
              <a:rPr lang="en-US" sz="2000" dirty="0" err="1"/>
              <a:t>progr</a:t>
            </a:r>
            <a:r>
              <a:rPr lang="ru-RU" sz="2000" dirty="0"/>
              <a:t>.</a:t>
            </a:r>
            <a:r>
              <a:rPr lang="en-US" sz="2000" dirty="0"/>
              <a:t>exe</a:t>
            </a:r>
            <a:endParaRPr lang="ru-RU" sz="20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Файловая система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83" y="858951"/>
            <a:ext cx="795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Файловая структура – это виртуальное представление, на самом деле на носителе файлы лежат совсем в другом порядке.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3" y="1603350"/>
            <a:ext cx="7959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Файловая</a:t>
            </a:r>
            <a:r>
              <a:rPr lang="ru-RU" sz="2000" dirty="0"/>
              <a:t> </a:t>
            </a:r>
            <a:r>
              <a:rPr lang="ru-RU" sz="2000" b="1" dirty="0"/>
              <a:t>система</a:t>
            </a:r>
            <a:r>
              <a:rPr lang="ru-RU" sz="2000" dirty="0"/>
              <a:t> – порядок, определяющий способ организации, хранения и именования данных на носителях информации в компьютерах.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083" y="2625714"/>
            <a:ext cx="7886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Кроме файловой структуры, от файловой системы зависит: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как файлы будут реально записываться на диск,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насколько большие диски могут использоваться,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насколько большими могут быть сами файлы,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каким может быть имя файла (длина, допустимые символы)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возможные свойства файла (системный, только для чтения и т.п.)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и др.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2083" y="4962546"/>
            <a:ext cx="7886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/>
            <a:r>
              <a:rPr lang="ru-RU" sz="2000" dirty="0"/>
              <a:t>В </a:t>
            </a:r>
            <a:r>
              <a:rPr lang="ru-RU" sz="2000" dirty="0" err="1"/>
              <a:t>Windows</a:t>
            </a:r>
            <a:r>
              <a:rPr lang="ru-RU" sz="2000" dirty="0"/>
              <a:t>/</a:t>
            </a:r>
            <a:r>
              <a:rPr lang="en-US" sz="2000" dirty="0"/>
              <a:t>DOS</a:t>
            </a:r>
            <a:r>
              <a:rPr lang="ru-RU" sz="2000" dirty="0"/>
              <a:t> используются файловые системы </a:t>
            </a:r>
            <a:r>
              <a:rPr lang="ru-RU" sz="2000" b="1" dirty="0"/>
              <a:t>NFTS</a:t>
            </a:r>
            <a:r>
              <a:rPr lang="ru-RU" sz="2000" dirty="0"/>
              <a:t>, </a:t>
            </a:r>
            <a:r>
              <a:rPr lang="ru-RU" sz="2000" b="1" dirty="0"/>
              <a:t>FAT32</a:t>
            </a:r>
            <a:r>
              <a:rPr lang="ru-RU" sz="2000" dirty="0"/>
              <a:t>, F</a:t>
            </a:r>
            <a:r>
              <a:rPr lang="en-US" sz="2000" dirty="0"/>
              <a:t>A</a:t>
            </a:r>
            <a:r>
              <a:rPr lang="ru-RU" sz="2000" dirty="0"/>
              <a:t>T16; </a:t>
            </a:r>
          </a:p>
          <a:p>
            <a:pPr marL="174625" indent="-174625"/>
            <a:r>
              <a:rPr lang="ru-RU" sz="2000" dirty="0"/>
              <a:t>в </a:t>
            </a:r>
            <a:r>
              <a:rPr lang="en-US" sz="2000" dirty="0"/>
              <a:t>Unix</a:t>
            </a:r>
            <a:r>
              <a:rPr lang="ru-RU" sz="2000" dirty="0"/>
              <a:t> – </a:t>
            </a:r>
            <a:r>
              <a:rPr lang="en-US" sz="2000" b="1" dirty="0"/>
              <a:t>ext</a:t>
            </a:r>
            <a:r>
              <a:rPr lang="ru-RU" sz="2000" b="1" dirty="0"/>
              <a:t>32</a:t>
            </a:r>
            <a:r>
              <a:rPr lang="ru-RU" sz="2000" dirty="0"/>
              <a:t>, </a:t>
            </a:r>
            <a:endParaRPr lang="en-US" sz="2000" dirty="0"/>
          </a:p>
          <a:p>
            <a:pPr marL="174625" indent="-174625"/>
            <a:r>
              <a:rPr lang="ru-RU" sz="2000" dirty="0"/>
              <a:t>для </a:t>
            </a:r>
            <a:r>
              <a:rPr lang="en-US" sz="2000" dirty="0"/>
              <a:t>CD</a:t>
            </a:r>
            <a:r>
              <a:rPr lang="ru-RU" sz="2000" dirty="0"/>
              <a:t>/</a:t>
            </a:r>
            <a:r>
              <a:rPr lang="en-US" sz="2000" dirty="0"/>
              <a:t>DVD</a:t>
            </a:r>
            <a:r>
              <a:rPr lang="ru-RU" sz="2000" dirty="0"/>
              <a:t> дисков – </a:t>
            </a:r>
            <a:r>
              <a:rPr lang="en-US" sz="2000" b="1" dirty="0"/>
              <a:t>ISO</a:t>
            </a:r>
            <a:r>
              <a:rPr lang="ru-RU" sz="2000" dirty="0"/>
              <a:t>, </a:t>
            </a:r>
            <a:r>
              <a:rPr lang="en-US" sz="2000" b="1" dirty="0"/>
              <a:t>UDF</a:t>
            </a:r>
            <a:r>
              <a:rPr lang="ru-RU" sz="2000" b="1" dirty="0"/>
              <a:t> </a:t>
            </a:r>
            <a:endParaRPr lang="en-US" sz="2000" b="1" dirty="0"/>
          </a:p>
          <a:p>
            <a:pPr marL="174625" indent="-174625"/>
            <a:r>
              <a:rPr lang="ru-RU" sz="2000" dirty="0"/>
              <a:t>в больших распределенных системах - </a:t>
            </a:r>
            <a:r>
              <a:rPr lang="en-US" sz="2000" dirty="0" err="1"/>
              <a:t>Hadoop</a:t>
            </a:r>
            <a:endParaRPr lang="ru-RU" sz="20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Свойства диска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t="6590" b="8335"/>
          <a:stretch>
            <a:fillRect/>
          </a:stretch>
        </p:blipFill>
        <p:spPr bwMode="auto">
          <a:xfrm>
            <a:off x="2008779" y="690525"/>
            <a:ext cx="5126443" cy="584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Системные типы файлов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92083" y="763551"/>
          <a:ext cx="7959835" cy="49072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058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/>
                        <a:t>Расши-рение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Иконка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Тип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exe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Исполняемый файл (приложение)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dll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Системная динамическая библиотека (нужна для работы</a:t>
                      </a:r>
                      <a:r>
                        <a:rPr lang="ru-RU" sz="2000" baseline="0" dirty="0"/>
                        <a:t> программ)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cmd</a:t>
                      </a:r>
                      <a:endParaRPr lang="en-US" sz="2000" dirty="0"/>
                    </a:p>
                    <a:p>
                      <a:r>
                        <a:rPr lang="en-US" sz="2000" baseline="0" dirty="0"/>
                        <a:t>bat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Текстовые</a:t>
                      </a:r>
                      <a:r>
                        <a:rPr lang="ru-RU" sz="2000" baseline="0" dirty="0"/>
                        <a:t> файлы, содержащие команды для командной строки. Используются для настройки системы и запуска программ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ini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Текстовый</a:t>
                      </a:r>
                      <a:r>
                        <a:rPr lang="ru-RU" sz="2000" baseline="0" dirty="0"/>
                        <a:t> файл с настройками запуска и работы конкретной программы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jar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Программы</a:t>
                      </a:r>
                      <a:r>
                        <a:rPr lang="ru-RU" sz="2000" baseline="0" dirty="0"/>
                        <a:t> на языке </a:t>
                      </a:r>
                      <a:r>
                        <a:rPr lang="en-US" sz="2000" baseline="0" dirty="0"/>
                        <a:t>Java</a:t>
                      </a:r>
                      <a:r>
                        <a:rPr lang="ru-RU" sz="2000" baseline="0" dirty="0"/>
                        <a:t>, для запуска нужна </a:t>
                      </a:r>
                      <a:r>
                        <a:rPr lang="en-US" sz="2000" baseline="0" dirty="0"/>
                        <a:t>java-</a:t>
                      </a:r>
                      <a:r>
                        <a:rPr lang="ru-RU" sz="2000" baseline="0" dirty="0"/>
                        <a:t>машина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apk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Исполняемый файл </a:t>
                      </a:r>
                      <a:r>
                        <a:rPr lang="en-US" sz="2000" dirty="0"/>
                        <a:t>Android</a:t>
                      </a:r>
                      <a:r>
                        <a:rPr lang="ru-RU" sz="2000" dirty="0"/>
                        <a:t>,</a:t>
                      </a:r>
                      <a:r>
                        <a:rPr lang="ru-RU" sz="2000" baseline="0" dirty="0"/>
                        <a:t> в </a:t>
                      </a:r>
                      <a:r>
                        <a:rPr lang="en-US" sz="2000" baseline="0" dirty="0"/>
                        <a:t>Windows </a:t>
                      </a:r>
                      <a:r>
                        <a:rPr lang="ru-RU" sz="2000" baseline="0" dirty="0"/>
                        <a:t>воспринимается как архив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2226" name="Picture 2" descr="http://www.uraledu.ru/files/images/%D0%B7%D0%BD%D0%B0%D1%87%D0%BE%D0%BA%20%D1%82%D0%B5%D1%85%D0%BD%D0%BE%D0%BB%D0%BE%D0%B3%D0%B8%D0%B9.img_assist_cust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5168" y="1968480"/>
            <a:ext cx="448863" cy="547695"/>
          </a:xfrm>
          <a:prstGeom prst="rect">
            <a:avLst/>
          </a:prstGeom>
          <a:noFill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168" y="2771766"/>
            <a:ext cx="511182" cy="48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5168" y="3648078"/>
            <a:ext cx="505292" cy="47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5168" y="4341825"/>
            <a:ext cx="534418" cy="51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BIOS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596" y="836577"/>
            <a:ext cx="79233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/>
              <a:t>basic input/output system </a:t>
            </a:r>
            <a:r>
              <a:rPr lang="ru-RU" sz="2000" dirty="0"/>
              <a:t>– набор системных программ, начальный загрузчик. При запуске компьютера управление получает </a:t>
            </a:r>
            <a:r>
              <a:rPr lang="en-US" sz="2000" dirty="0"/>
              <a:t>BIOS</a:t>
            </a:r>
            <a:r>
              <a:rPr lang="ru-RU" sz="2000" dirty="0"/>
              <a:t>, т.к. ОС еще не загружена. Хранится в постоянной памяти (ROM). Загружает основные системные настройки, дату и время.</a:t>
            </a:r>
            <a:endParaRPr lang="ru-RU" sz="2000" b="1" dirty="0"/>
          </a:p>
        </p:txBody>
      </p:sp>
      <p:pic>
        <p:nvPicPr>
          <p:cNvPr id="16386" name="Picture 2" descr="https://upload.wikimedia.org/wikipedia/commons/thumb/5/5c/Qfj32gel%C3%B6tet.jpg/220px-Qfj32gel%C3%B6t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863" y="2844792"/>
            <a:ext cx="4098400" cy="18256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28596" y="5108598"/>
            <a:ext cx="7923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/>
              <a:t> </a:t>
            </a:r>
            <a:r>
              <a:rPr lang="ru-RU" sz="2000" b="1" dirty="0"/>
              <a:t>Настройки </a:t>
            </a:r>
            <a:r>
              <a:rPr lang="en-US" sz="2000" b="1" dirty="0"/>
              <a:t>BIOS </a:t>
            </a:r>
            <a:r>
              <a:rPr lang="ru-RU" sz="2000" dirty="0"/>
              <a:t>– при запуске нажать </a:t>
            </a:r>
            <a:r>
              <a:rPr lang="en-US" sz="2000" dirty="0"/>
              <a:t>Del / Tab / F8</a:t>
            </a:r>
            <a:r>
              <a:rPr lang="ru-RU" sz="2000" dirty="0"/>
              <a:t>.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«Классический» интерфейс </a:t>
            </a:r>
            <a:r>
              <a:rPr lang="en-US" dirty="0"/>
              <a:t>BIOS</a:t>
            </a:r>
            <a:endParaRPr lang="ru-RU" dirty="0"/>
          </a:p>
        </p:txBody>
      </p:sp>
      <p:pic>
        <p:nvPicPr>
          <p:cNvPr id="1026" name="Picture 2" descr="http://static.migom.by/img/articles/1748/b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213" y="909603"/>
            <a:ext cx="7399968" cy="5549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UEFI BIOS </a:t>
            </a:r>
            <a:r>
              <a:rPr lang="ru-RU" dirty="0"/>
              <a:t>с графическим интерфейсом</a:t>
            </a:r>
          </a:p>
        </p:txBody>
      </p:sp>
      <p:pic>
        <p:nvPicPr>
          <p:cNvPr id="72706" name="Picture 2" descr="http://serty.ru/data/IMAGES_FOR_OBZOR/UEFI_scr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43" y="1457298"/>
            <a:ext cx="8174053" cy="4600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загрузки компьютера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1161" y="1238220"/>
            <a:ext cx="7558191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Включение питания.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Загрузка </a:t>
            </a:r>
            <a:r>
              <a:rPr lang="ru-RU" sz="2000" b="1" dirty="0"/>
              <a:t>BIOS</a:t>
            </a:r>
            <a:r>
              <a:rPr lang="ru-RU" sz="2000" dirty="0"/>
              <a:t> из постоянной памяти (ROM).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Подключение и проверка основных устройств (звуковой и световой сигнал о готовности/неисправности).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Чтение  системных настроек.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Запуск </a:t>
            </a:r>
            <a:r>
              <a:rPr lang="ru-RU" sz="2000" b="1" dirty="0"/>
              <a:t>загрузчика ОС</a:t>
            </a:r>
            <a:r>
              <a:rPr lang="ru-RU" sz="2000" dirty="0"/>
              <a:t>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Чтение загрузочной записи, в которой хранится информация обо всех доступных ОС.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Выбор ОС (если одна – выбирается автоматически).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Загрузка файлов </a:t>
            </a:r>
            <a:r>
              <a:rPr lang="ru-RU" sz="2000" b="1" dirty="0"/>
              <a:t>ОС</a:t>
            </a:r>
            <a:r>
              <a:rPr lang="ru-RU" sz="2000" dirty="0"/>
              <a:t> в оперативную память и начало ее выполнения.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Авторизация пользователя (выбор пользователя, ввод пароля).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Автозагрузка </a:t>
            </a:r>
            <a:r>
              <a:rPr lang="ru-RU" sz="2000" b="1" dirty="0"/>
              <a:t>прикладных программ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Прикладное ПО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000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</TotalTime>
  <Words>10058</Words>
  <Application>Microsoft Office PowerPoint</Application>
  <PresentationFormat>Экран (4:3)</PresentationFormat>
  <Paragraphs>1976</Paragraphs>
  <Slides>158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158</vt:i4>
      </vt:variant>
    </vt:vector>
  </HeadingPairs>
  <TitlesOfParts>
    <vt:vector size="167" baseType="lpstr">
      <vt:lpstr>Arial</vt:lpstr>
      <vt:lpstr>Arial Narrow</vt:lpstr>
      <vt:lpstr>Calibri</vt:lpstr>
      <vt:lpstr>Courier New</vt:lpstr>
      <vt:lpstr>Tahoma</vt:lpstr>
      <vt:lpstr>Times New Roman</vt:lpstr>
      <vt:lpstr>Wingdings</vt:lpstr>
      <vt:lpstr>Тема Office</vt:lpstr>
      <vt:lpstr>Equation</vt:lpstr>
      <vt:lpstr>Информатика</vt:lpstr>
      <vt:lpstr>Тема 1. Основные понятия информатики</vt:lpstr>
      <vt:lpstr>Информатика</vt:lpstr>
      <vt:lpstr>Информатика</vt:lpstr>
      <vt:lpstr>Правовая и экономическая информатика</vt:lpstr>
      <vt:lpstr>Информация</vt:lpstr>
      <vt:lpstr>Другие определения информации (примеры)</vt:lpstr>
      <vt:lpstr>Точки зрения</vt:lpstr>
      <vt:lpstr>Информационная иерархия (DIKW)</vt:lpstr>
      <vt:lpstr>Аспекты информации</vt:lpstr>
      <vt:lpstr>Информационные процессы</vt:lpstr>
      <vt:lpstr>Носитель информации</vt:lpstr>
      <vt:lpstr>Свойства информации (требования к информации)</vt:lpstr>
      <vt:lpstr>Классификации информации</vt:lpstr>
      <vt:lpstr>Вопросы по теме</vt:lpstr>
      <vt:lpstr>Тема 2. Информационные технологии. Информационное общество</vt:lpstr>
      <vt:lpstr>Информационные технологии (ИТ)</vt:lpstr>
      <vt:lpstr>Информационный продукт</vt:lpstr>
      <vt:lpstr>Принципы и средства ИТ</vt:lpstr>
      <vt:lpstr>Информационные революции</vt:lpstr>
      <vt:lpstr>Информационные ресурсы</vt:lpstr>
      <vt:lpstr>Виды информационных ресурсов</vt:lpstr>
      <vt:lpstr>Особенности информационных ресурсов</vt:lpstr>
      <vt:lpstr>Информационное общество</vt:lpstr>
      <vt:lpstr>Занятость в России по сферам экономической деятельности, 2016 г.</vt:lpstr>
      <vt:lpstr>Особенности информационного общества</vt:lpstr>
      <vt:lpstr>Законодательство РФ в области ИТ</vt:lpstr>
      <vt:lpstr>Программа «Цифровая экономика РФ»</vt:lpstr>
      <vt:lpstr>Показатели к 2024г.</vt:lpstr>
      <vt:lpstr>Рейтинг стран по IDI (ICT Development Index) </vt:lpstr>
      <vt:lpstr>Информационная экономика</vt:lpstr>
      <vt:lpstr>Информационные рынки</vt:lpstr>
      <vt:lpstr>Объем мирового рынка ИКТ</vt:lpstr>
      <vt:lpstr>Доступ к Интернету в 2017г.</vt:lpstr>
      <vt:lpstr>Информационный взрыв</vt:lpstr>
      <vt:lpstr>Информационная перегрузка</vt:lpstr>
      <vt:lpstr>Вопросы по теме</vt:lpstr>
      <vt:lpstr>Тема 3.  Кодирование  и Измерение Информации</vt:lpstr>
      <vt:lpstr>Представление информации в компьютере</vt:lpstr>
      <vt:lpstr>Кодирование чисел</vt:lpstr>
      <vt:lpstr>Таблица двоичных чисел</vt:lpstr>
      <vt:lpstr>Единицы измерения информации</vt:lpstr>
      <vt:lpstr>Кодирование дат и времени</vt:lpstr>
      <vt:lpstr>Кодирование текста</vt:lpstr>
      <vt:lpstr>Unicode</vt:lpstr>
      <vt:lpstr>Кодирование графики</vt:lpstr>
      <vt:lpstr>Растровая графика</vt:lpstr>
      <vt:lpstr>Векторная графика</vt:lpstr>
      <vt:lpstr>Кодирование цвета. Формат RGB</vt:lpstr>
      <vt:lpstr>Кодирование цвета. Формат HSL</vt:lpstr>
      <vt:lpstr>Цветовая палитра</vt:lpstr>
      <vt:lpstr>Произвольная палитра</vt:lpstr>
      <vt:lpstr>Кодирование видео</vt:lpstr>
      <vt:lpstr>Кодирование аудио</vt:lpstr>
      <vt:lpstr>Измерение информации. Объемный подход</vt:lpstr>
      <vt:lpstr>Энтропийный подход</vt:lpstr>
      <vt:lpstr>Энтропийный подход. Неравные вероятности</vt:lpstr>
      <vt:lpstr>Семантический подход</vt:lpstr>
      <vt:lpstr>Вопросы по теме</vt:lpstr>
      <vt:lpstr>Тема 4. Программное обеспечение</vt:lpstr>
      <vt:lpstr>Виды ПО</vt:lpstr>
      <vt:lpstr>Обеспечение ИТ</vt:lpstr>
      <vt:lpstr>Программное обеспе́чение (ПО)</vt:lpstr>
      <vt:lpstr>Виды ПО по назначению</vt:lpstr>
      <vt:lpstr>Взаимодействие пользователя, ПО и аппаратной части</vt:lpstr>
      <vt:lpstr>I. Системное ПО</vt:lpstr>
      <vt:lpstr>II. Промежуточное ПО</vt:lpstr>
      <vt:lpstr>III. Прикладное ПО</vt:lpstr>
      <vt:lpstr>IV. Инструментальное ПО</vt:lpstr>
      <vt:lpstr>Виды ПО по стоимости и открытости</vt:lpstr>
      <vt:lpstr>Проприетарное ПО</vt:lpstr>
      <vt:lpstr>Свободное ПО</vt:lpstr>
      <vt:lpstr>Виды ПО по массовости использования</vt:lpstr>
      <vt:lpstr>Отдельные виды ПО</vt:lpstr>
      <vt:lpstr>Системное ПО</vt:lpstr>
      <vt:lpstr>Операционная система (ОС)</vt:lpstr>
      <vt:lpstr>Основные функции ОС</vt:lpstr>
      <vt:lpstr>Структура ОС</vt:lpstr>
      <vt:lpstr>Интерфейс командной строки (текстовый)</vt:lpstr>
      <vt:lpstr>Командная строка Windows (cmd)</vt:lpstr>
      <vt:lpstr>Оконный интерфейс (графический)</vt:lpstr>
      <vt:lpstr>Семейства ОС</vt:lpstr>
      <vt:lpstr>Наиболее распространенные ОС </vt:lpstr>
      <vt:lpstr>Наиболее распространенные ОС </vt:lpstr>
      <vt:lpstr>Мобильные ОС</vt:lpstr>
      <vt:lpstr>Наиболее распространенные ОС по странам</vt:lpstr>
      <vt:lpstr>Серверные ОС</vt:lpstr>
      <vt:lpstr>Файл</vt:lpstr>
      <vt:lpstr>Свойства файлов</vt:lpstr>
      <vt:lpstr>Файловая структура</vt:lpstr>
      <vt:lpstr>Путь к файлу</vt:lpstr>
      <vt:lpstr>Файловая система</vt:lpstr>
      <vt:lpstr>Свойства диска</vt:lpstr>
      <vt:lpstr>Системные типы файлов</vt:lpstr>
      <vt:lpstr>BIOS</vt:lpstr>
      <vt:lpstr>«Классический» интерфейс BIOS</vt:lpstr>
      <vt:lpstr>UEFI BIOS с графическим интерфейсом</vt:lpstr>
      <vt:lpstr>Порядок загрузки компьютера</vt:lpstr>
      <vt:lpstr>Прикладное ПО</vt:lpstr>
      <vt:lpstr>Архиваторы</vt:lpstr>
      <vt:lpstr>Обработка текстовой информации</vt:lpstr>
      <vt:lpstr>Типы текстовых файлов</vt:lpstr>
      <vt:lpstr>Электронные таблицы (ЭТ)</vt:lpstr>
      <vt:lpstr>Компьютерная графика</vt:lpstr>
      <vt:lpstr>Графические форматы файлов</vt:lpstr>
      <vt:lpstr>Мультимедиа</vt:lpstr>
      <vt:lpstr>Базы данных (БД)</vt:lpstr>
      <vt:lpstr>Применение БД</vt:lpstr>
      <vt:lpstr>Вредоносное ПО</vt:lpstr>
      <vt:lpstr>Виды информационных угроз</vt:lpstr>
      <vt:lpstr>Виды вредоносного ПО по способу срабатывания и распространения</vt:lpstr>
      <vt:lpstr>Виды вредоносного ПО  по способу воздействия</vt:lpstr>
      <vt:lpstr>Методы защиты информации</vt:lpstr>
      <vt:lpstr>Экономический ущерб</vt:lpstr>
      <vt:lpstr>Некоторые известные вирусы</vt:lpstr>
      <vt:lpstr>Вопросы по теме</vt:lpstr>
      <vt:lpstr>Тема 4. Аппаратное обеспечение</vt:lpstr>
      <vt:lpstr>Обеспечение ИТ</vt:lpstr>
      <vt:lpstr>Аппаратное обеспечение</vt:lpstr>
      <vt:lpstr>История вычислительной техники</vt:lpstr>
      <vt:lpstr>Архитектура фон Неймана</vt:lpstr>
      <vt:lpstr>Виды компьютеров</vt:lpstr>
      <vt:lpstr>Виды компьютеров</vt:lpstr>
      <vt:lpstr>Персональный компьютер (ПК)</vt:lpstr>
      <vt:lpstr>Конфигурация персонального компьютера</vt:lpstr>
      <vt:lpstr>Основные и периферийные устройства</vt:lpstr>
      <vt:lpstr>Системный блок</vt:lpstr>
      <vt:lpstr>USB</vt:lpstr>
      <vt:lpstr>Порты PS/2</vt:lpstr>
      <vt:lpstr>Виды корпусов системного блока</vt:lpstr>
      <vt:lpstr>Системная плата</vt:lpstr>
      <vt:lpstr>Магистрально-модульный принцип</vt:lpstr>
      <vt:lpstr>Системная шина (магистраль)</vt:lpstr>
      <vt:lpstr>Материнская (системная) плата</vt:lpstr>
      <vt:lpstr>Материнская плата</vt:lpstr>
      <vt:lpstr>Центральный процессор (ЦП, CPU)</vt:lpstr>
      <vt:lpstr>Состав ЦП</vt:lpstr>
      <vt:lpstr>Классификация архитектур вычислительных систем</vt:lpstr>
      <vt:lpstr>Внутренняя память</vt:lpstr>
      <vt:lpstr>Внешняя память</vt:lpstr>
      <vt:lpstr>Жесткий диск (HDD)</vt:lpstr>
      <vt:lpstr>Твердотельный накопитель (SSD)</vt:lpstr>
      <vt:lpstr>Оптические диски</vt:lpstr>
      <vt:lpstr>Видеоадаптер (графическая карта)</vt:lpstr>
      <vt:lpstr>Разъемы видео</vt:lpstr>
      <vt:lpstr>Аудиоадаптер (звуковая карта)</vt:lpstr>
      <vt:lpstr>Разъемы аудио Mini-Jack</vt:lpstr>
      <vt:lpstr>Монитор</vt:lpstr>
      <vt:lpstr>Электронно-лучевая трубка (ЭЛТ)</vt:lpstr>
      <vt:lpstr>Жидкокристаллический монитор (LCD, TFT)</vt:lpstr>
      <vt:lpstr>Плазменная панель</vt:lpstr>
      <vt:lpstr>Органический светодиод (OLED)</vt:lpstr>
      <vt:lpstr>Электронные чернила (e-ink)</vt:lpstr>
      <vt:lpstr>Устройства печати</vt:lpstr>
      <vt:lpstr>Сканер</vt:lpstr>
      <vt:lpstr>Клавиатура</vt:lpstr>
      <vt:lpstr>Манипуляторы</vt:lpstr>
      <vt:lpstr>Вопросы по теме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</dc:title>
  <dc:creator>Анастасия</dc:creator>
  <cp:lastModifiedBy>Иотова Елена Николаевна</cp:lastModifiedBy>
  <cp:revision>167</cp:revision>
  <dcterms:created xsi:type="dcterms:W3CDTF">2017-02-05T17:41:10Z</dcterms:created>
  <dcterms:modified xsi:type="dcterms:W3CDTF">2019-07-09T07:56:33Z</dcterms:modified>
</cp:coreProperties>
</file>