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9" r:id="rId4"/>
    <p:sldId id="320" r:id="rId5"/>
    <p:sldId id="321" r:id="rId6"/>
    <p:sldId id="256" r:id="rId7"/>
    <p:sldId id="257" r:id="rId8"/>
    <p:sldId id="290" r:id="rId9"/>
    <p:sldId id="288" r:id="rId10"/>
    <p:sldId id="259" r:id="rId11"/>
    <p:sldId id="260" r:id="rId12"/>
    <p:sldId id="261" r:id="rId13"/>
    <p:sldId id="328" r:id="rId14"/>
    <p:sldId id="262" r:id="rId15"/>
    <p:sldId id="263" r:id="rId16"/>
    <p:sldId id="26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322" r:id="rId25"/>
    <p:sldId id="273" r:id="rId26"/>
    <p:sldId id="274" r:id="rId27"/>
    <p:sldId id="291" r:id="rId28"/>
    <p:sldId id="292" r:id="rId29"/>
    <p:sldId id="293" r:id="rId30"/>
    <p:sldId id="294" r:id="rId31"/>
    <p:sldId id="329" r:id="rId32"/>
    <p:sldId id="330" r:id="rId33"/>
    <p:sldId id="331" r:id="rId34"/>
    <p:sldId id="354" r:id="rId35"/>
    <p:sldId id="275" r:id="rId36"/>
    <p:sldId id="276" r:id="rId37"/>
    <p:sldId id="277" r:id="rId38"/>
    <p:sldId id="279" r:id="rId39"/>
    <p:sldId id="280" r:id="rId40"/>
    <p:sldId id="281" r:id="rId41"/>
    <p:sldId id="282" r:id="rId42"/>
    <p:sldId id="283" r:id="rId43"/>
    <p:sldId id="324" r:id="rId44"/>
    <p:sldId id="356" r:id="rId45"/>
    <p:sldId id="285" r:id="rId46"/>
    <p:sldId id="284" r:id="rId47"/>
    <p:sldId id="286" r:id="rId48"/>
    <p:sldId id="287" r:id="rId49"/>
    <p:sldId id="295" r:id="rId50"/>
    <p:sldId id="312" r:id="rId51"/>
    <p:sldId id="325" r:id="rId52"/>
    <p:sldId id="311" r:id="rId53"/>
    <p:sldId id="310" r:id="rId54"/>
    <p:sldId id="309" r:id="rId55"/>
    <p:sldId id="301" r:id="rId56"/>
    <p:sldId id="308" r:id="rId57"/>
    <p:sldId id="307" r:id="rId58"/>
    <p:sldId id="306" r:id="rId59"/>
    <p:sldId id="305" r:id="rId60"/>
    <p:sldId id="304" r:id="rId61"/>
    <p:sldId id="302" r:id="rId62"/>
    <p:sldId id="298" r:id="rId63"/>
    <p:sldId id="299" r:id="rId64"/>
    <p:sldId id="300" r:id="rId65"/>
    <p:sldId id="313" r:id="rId66"/>
    <p:sldId id="357" r:id="rId67"/>
    <p:sldId id="323" r:id="rId68"/>
    <p:sldId id="326" r:id="rId69"/>
    <p:sldId id="327" r:id="rId70"/>
    <p:sldId id="314" r:id="rId7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4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26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7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6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2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3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4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8" y="365124"/>
            <a:ext cx="11697194" cy="596442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«САМАРСКИЙ ГОСУДАРСТВЕННЫЙ ЭКОНОМИЧЕСКИЙ УНИВЕРСИТЕТ»</a:t>
            </a:r>
            <a:b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ПРАВА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ПРАВОВОГО ОБЕСПЕЧЕНИЯ ЭКОНОМИЧЕСКОЙ ДЕЯТЕЛЬНОСТИ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ОБУЧАЮЩЕЕ СРЕДСТВО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дисциплине: ТРУДОВОЕ ПРАВО (общая часть)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036" y="61294"/>
            <a:ext cx="9961927" cy="673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881" y="0"/>
            <a:ext cx="9476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6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3494" y="0"/>
            <a:ext cx="92250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9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114372" y="1042090"/>
            <a:ext cx="2609850" cy="1276350"/>
          </a:xfrm>
          <a:prstGeom prst="downArrowCallout">
            <a:avLst>
              <a:gd name="adj1" fmla="val 51119"/>
              <a:gd name="adj2" fmla="val 51119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орган государственной власти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5074616" y="2532891"/>
            <a:ext cx="2609850" cy="1390650"/>
          </a:xfrm>
          <a:prstGeom prst="downArrowCallout">
            <a:avLst>
              <a:gd name="adj1" fmla="val 46918"/>
              <a:gd name="adj2" fmla="val 46918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 государственной власти субъекта Российской Федерации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074617" y="4047366"/>
            <a:ext cx="2609850" cy="1219200"/>
          </a:xfrm>
          <a:prstGeom prst="downArrowCallout">
            <a:avLst>
              <a:gd name="adj1" fmla="val 53516"/>
              <a:gd name="adj2" fmla="val 53516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 местного самоуправления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54737" y="5402331"/>
            <a:ext cx="2609850" cy="752475"/>
          </a:xfrm>
          <a:prstGeom prst="rect">
            <a:avLst/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Работодатель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666987" y="397565"/>
            <a:ext cx="5286375" cy="466725"/>
          </a:xfrm>
          <a:prstGeom prst="rect">
            <a:avLst/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Разграничение полномочий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627" y="0"/>
            <a:ext cx="99367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4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5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8060"/>
            <a:ext cx="9812559" cy="670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5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8520" y="308758"/>
            <a:ext cx="9674960" cy="6549241"/>
          </a:xfrm>
          <a:prstGeom prst="rect">
            <a:avLst/>
          </a:prstGeom>
        </p:spPr>
      </p:pic>
      <p:sp>
        <p:nvSpPr>
          <p:cNvPr id="3" name="Прямоугольник: скругленные углы 171"/>
          <p:cNvSpPr>
            <a:spLocks noChangeArrowheads="1"/>
          </p:cNvSpPr>
          <p:nvPr/>
        </p:nvSpPr>
        <p:spPr bwMode="auto">
          <a:xfrm>
            <a:off x="1195655" y="323768"/>
            <a:ext cx="9467850" cy="74295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ТРУДОВОГО ЗАКОНОДАТЕЛЬСТВА И ИНЫХ АКТОВ,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СОДЕРЖАЩИХ НОРМЫ ТРУДОВОГО ПРАВА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64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3423" y="0"/>
            <a:ext cx="9285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627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предназначено для студентов 38.03.02 Менеджмент, программа «Менеджмент организации»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очной формы обучения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9274" y="0"/>
            <a:ext cx="9273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0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199" y="0"/>
            <a:ext cx="958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9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29387"/>
            <a:ext cx="9812559" cy="59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73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199" y="0"/>
            <a:ext cx="958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28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265" y="1282535"/>
            <a:ext cx="112815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2. Трудовые отношения. Основания возникновения трудовых отношений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308" y="326"/>
            <a:ext cx="10085384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04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44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6022" y="0"/>
            <a:ext cx="9359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6JbHeJ7G3Yw/VjkW-MbuCII/AAAAAAAAAGw/bNLoypd9kyE/s1600/%25D0%2591%25D0%25B5%25D0%25B7%25D1%258B%25D0%25BC%25D1%258F%25D0%25BD%25D0%25BD%25D1%258B%25D0%25B95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47942"/>
            <a:ext cx="9163050" cy="6762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09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6759" y="0"/>
            <a:ext cx="98784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4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3" y="365125"/>
            <a:ext cx="11210307" cy="61900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(ОПК):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ОПК-1 -      владением навыками поиска, анализа и использования нормативных и правовых документов в своей профессиональной деятельности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(ПК):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ПК-1 - владением навыками использования основных теорий мотивации, лидерства и власти для решения стратегических и оперативных управленческих задач, а также для организации групповой работы на основе знания процессов групповой динамики  и   принципов формирования   команды,   умение   проводить   аудит человеческих ресурсов и осуществлять диагностику организационной культуры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5770" y="0"/>
            <a:ext cx="9780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1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846720" y="989081"/>
            <a:ext cx="4838700" cy="145594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избрания на должность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787210" y="3672992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работником определенной трудовой функции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4887" y="437321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rot="5400000">
            <a:off x="5855804" y="3044687"/>
            <a:ext cx="886240" cy="497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3625160" y="644525"/>
            <a:ext cx="5543550" cy="11715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избрания по конкурсу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4899853" y="3877573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 перечень должностей, подлежащих замещению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4879975" y="5363403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 порядок конкурсного избрания на должность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6924537" y="2408238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уставом (положением) организации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2640772" y="2401198"/>
            <a:ext cx="3467100" cy="12573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трудовым законодательством или иными нормативными правовыми актами, содержащими нормы трудового законодательства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6" name="AutoShape 6"/>
          <p:cNvSpPr>
            <a:spLocks noChangeShapeType="1"/>
          </p:cNvSpPr>
          <p:nvPr/>
        </p:nvSpPr>
        <p:spPr bwMode="auto">
          <a:xfrm flipH="1">
            <a:off x="4734615" y="1990795"/>
            <a:ext cx="866775" cy="27622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5" name="AutoShape 5"/>
          <p:cNvSpPr>
            <a:spLocks noChangeShapeType="1"/>
          </p:cNvSpPr>
          <p:nvPr/>
        </p:nvSpPr>
        <p:spPr bwMode="auto">
          <a:xfrm>
            <a:off x="7440544" y="1990794"/>
            <a:ext cx="857250" cy="3429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4" name="AutoShape 4"/>
          <p:cNvSpPr>
            <a:spLocks noChangeShapeType="1"/>
          </p:cNvSpPr>
          <p:nvPr/>
        </p:nvSpPr>
        <p:spPr bwMode="auto">
          <a:xfrm>
            <a:off x="3681482" y="3882543"/>
            <a:ext cx="11525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3" name="AutoShape 3"/>
          <p:cNvSpPr>
            <a:spLocks noChangeShapeType="1"/>
          </p:cNvSpPr>
          <p:nvPr/>
        </p:nvSpPr>
        <p:spPr bwMode="auto">
          <a:xfrm>
            <a:off x="3351833" y="3877573"/>
            <a:ext cx="1343025" cy="16383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2" name="AutoShape 2"/>
          <p:cNvSpPr>
            <a:spLocks noChangeShapeType="1"/>
          </p:cNvSpPr>
          <p:nvPr/>
        </p:nvSpPr>
        <p:spPr bwMode="auto">
          <a:xfrm flipH="1">
            <a:off x="8179766" y="3803030"/>
            <a:ext cx="1028700" cy="46672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1" name="AutoShape 1"/>
          <p:cNvSpPr>
            <a:spLocks noChangeShapeType="1"/>
          </p:cNvSpPr>
          <p:nvPr/>
        </p:nvSpPr>
        <p:spPr bwMode="auto">
          <a:xfrm flipH="1">
            <a:off x="8185150" y="3942176"/>
            <a:ext cx="1219200" cy="169545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1053548" y="516834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3171825" y="589571"/>
            <a:ext cx="5848350" cy="11715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назначения на должность или утверждения в должности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1891403" y="2634837"/>
            <a:ext cx="3467100" cy="1386024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Предусмотрено трудовым законодательством или иными нормативными правовыми актами, содержащими нормы трудового законодательства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7088938" y="2634837"/>
            <a:ext cx="3143250" cy="1346269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Предусмотрено уставом (положением) организации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29" name="AutoShape 1"/>
          <p:cNvSpPr>
            <a:spLocks noChangeShapeType="1"/>
          </p:cNvSpPr>
          <p:nvPr/>
        </p:nvSpPr>
        <p:spPr bwMode="auto">
          <a:xfrm flipH="1">
            <a:off x="3977378" y="2035577"/>
            <a:ext cx="13811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331" name="AutoShape 3"/>
          <p:cNvSpPr>
            <a:spLocks noChangeShapeType="1"/>
          </p:cNvSpPr>
          <p:nvPr/>
        </p:nvSpPr>
        <p:spPr bwMode="auto">
          <a:xfrm>
            <a:off x="7393738" y="2035577"/>
            <a:ext cx="12668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>
            <a:extLst>
              <a:ext uri="{FF2B5EF4-FFF2-40B4-BE49-F238E27FC236}">
                <a16:creationId xmlns:a16="http://schemas.microsoft.com/office/drawing/2014/main" id="{A621F79D-468A-4CE9-B5C8-6199DDF4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619125"/>
            <a:ext cx="7562850" cy="1579562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трудовых отношений возникших на основании трудового договора в результате признания отношений, связанных с использованием личного труда и возникших на основании гражданско-правового договора, трудовыми отношениями осуществляется: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927EA7EF-3BE7-468C-93B0-3A087AEC7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63" y="2859088"/>
            <a:ext cx="4343400" cy="89535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добровольном порядке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(лицом, использующим личный труд и являющимся заказчиком по договору)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308F0FA1-6A89-4BC2-A063-71428748B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2889221"/>
            <a:ext cx="3819525" cy="9048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судебном порядке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C764FD5A-0D51-401C-A710-3BA7B7850E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8942" y="2349513"/>
            <a:ext cx="13811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76ABD052-923D-4D45-81B7-3F4373308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2345830"/>
            <a:ext cx="12668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3A25636F-3C72-492E-BEC1-D9E8911F6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99" y="4468812"/>
            <a:ext cx="2124075" cy="1770063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письменному заявлению физического лица, являющегося исполнителем по договору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35E2FEDB-47B0-4FE3-A3E2-3149E524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237" y="4521200"/>
            <a:ext cx="2124075" cy="1776412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не обжалованного в суд предписания ГИТ об устранении нарушений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6DC1F4AA-6B17-404B-8AD8-30FD8C4429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3875" y="4017945"/>
            <a:ext cx="714375" cy="3714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D968E2FD-03E9-4806-8B11-119D2A7C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0428" y="4050490"/>
            <a:ext cx="714375" cy="306387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B954169E-CF11-404A-A156-A8CDE5D1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4470400"/>
            <a:ext cx="2076450" cy="17811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обращению физического лица, являющегося исполнителем по договору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B5A96BDF-40CC-4507-B1A4-01DE3BD04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3503" y="4511676"/>
            <a:ext cx="2076450" cy="17272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материалам (документам), направленным ГИТ (иными уполномоченными органами)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4A57FB36-B273-4EE7-A5BF-BF27FB7D1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353" y="4050491"/>
            <a:ext cx="714375" cy="306387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19AFF387-31D9-4083-B570-717D81DC0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70800" y="3987770"/>
            <a:ext cx="714375" cy="3714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9AD97AD-AF3B-40ED-B5A0-720B8F043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20BB82F-4379-4B6D-8F6B-291FA700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68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6032" y="0"/>
            <a:ext cx="9639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44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0092" y="143600"/>
            <a:ext cx="9891816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29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41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816" y="0"/>
            <a:ext cx="9476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93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3140" y="143600"/>
            <a:ext cx="988571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7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13" y="365125"/>
            <a:ext cx="11364686" cy="6023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 дисциплины: Общая часть. 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1.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Общие положения трудового права.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2.</a:t>
            </a:r>
            <a:r>
              <a:rPr lang="ru-RU" dirty="0">
                <a:solidFill>
                  <a:srgbClr val="0070C0"/>
                </a:solidFill>
              </a:rPr>
              <a:t> Трудовые отношения. Основания возникновения трудовых отношений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3.</a:t>
            </a:r>
            <a:r>
              <a:rPr lang="ru-RU" dirty="0">
                <a:solidFill>
                  <a:srgbClr val="0070C0"/>
                </a:solidFill>
              </a:rPr>
              <a:t> Понятие, основные принципы, стороны, уровни и формы социального партнерства.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4.</a:t>
            </a:r>
            <a:r>
              <a:rPr lang="ru-RU" dirty="0">
                <a:solidFill>
                  <a:srgbClr val="0070C0"/>
                </a:solidFill>
              </a:rPr>
              <a:t> Коллективные переговоры. Коллективные договоры и соглашения.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5.</a:t>
            </a:r>
            <a:r>
              <a:rPr lang="ru-RU" dirty="0">
                <a:solidFill>
                  <a:srgbClr val="0070C0"/>
                </a:solidFill>
              </a:rPr>
              <a:t> Ответственность сторон социального партнерства.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43600"/>
            <a:ext cx="981255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44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616" y="0"/>
            <a:ext cx="9574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48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0150" y="0"/>
            <a:ext cx="9691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48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1151905"/>
            <a:ext cx="1110342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3. Понятие, основные принципы, стороны, уровни и формы социального партнерства.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826B00C-81A2-4A1F-BBC6-604489676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1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12" y="0"/>
            <a:ext cx="10434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90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2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571899"/>
            <a:ext cx="9812559" cy="57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07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29387"/>
            <a:ext cx="9812559" cy="59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795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57850"/>
            <a:ext cx="9812559" cy="53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5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5845670"/>
          </a:xfrm>
        </p:spPr>
        <p:txBody>
          <a:bodyPr>
            <a:norm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1.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Общие положения трудового права.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8332" y="0"/>
            <a:ext cx="9555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660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83" y="1045028"/>
            <a:ext cx="1143593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4. Коллективные переговоры. </a:t>
            </a:r>
          </a:p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Коллективные договоры и соглашения.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3690" y="0"/>
            <a:ext cx="94846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74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5275" y="0"/>
            <a:ext cx="9721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66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776" y="0"/>
            <a:ext cx="9190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84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6653" y="0"/>
            <a:ext cx="95186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768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9578" y="0"/>
            <a:ext cx="9692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093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43600"/>
            <a:ext cx="981255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70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338" y="0"/>
            <a:ext cx="9533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637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828" y="0"/>
            <a:ext cx="10102343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627147" y="669813"/>
            <a:ext cx="6961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КОЛЛЕКТИВНОГО ДОГОВОРА ВО ВРЕМЕНИ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0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930846"/>
            <a:ext cx="9812559" cy="49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503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7210" y="0"/>
            <a:ext cx="9697579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98989" y="518103"/>
            <a:ext cx="8841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КОЛЛЕКТИВНОГО ДОГОВОРА НА ПЕРИОД РЕОРГАНИЗАЦИИ, ЛИКВИДАЦИИ,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СМЕНЫ НАИМЕНОВАНИЯ И В ДРУГИХ СЛУЧАЯХ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508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552717"/>
            <a:ext cx="9812559" cy="375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01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637" y="0"/>
            <a:ext cx="10412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130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616" y="302116"/>
            <a:ext cx="10298767" cy="625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173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410" y="0"/>
            <a:ext cx="9715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913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458" y="0"/>
            <a:ext cx="9997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789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ко с текстом: овальное 678">
            <a:extLst>
              <a:ext uri="{FF2B5EF4-FFF2-40B4-BE49-F238E27FC236}">
                <a16:creationId xmlns:a16="http://schemas.microsoft.com/office/drawing/2014/main" id="{4F8EA471-AD9F-4F5D-8FFF-AD71B494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5233" y="169862"/>
            <a:ext cx="3063875" cy="1895475"/>
          </a:xfrm>
          <a:prstGeom prst="wedgeEllipseCallout">
            <a:avLst>
              <a:gd name="adj1" fmla="val -43718"/>
              <a:gd name="adj2" fmla="val 91778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ВВЕДЕНИЯ ТЕХНОЛОГИЧЕСКИХ ИЗМЕНЕНИЙ, ВЛЕКУЩИХ ЗА СОБОЙ ИЗМЕНЕНИЕ УСЛОВИЙ ТРУДА РАБОТНИКОВ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лачко с текстом: овальное 679">
            <a:extLst>
              <a:ext uri="{FF2B5EF4-FFF2-40B4-BE49-F238E27FC236}">
                <a16:creationId xmlns:a16="http://schemas.microsoft.com/office/drawing/2014/main" id="{7361D6D4-BEB1-4C7E-83EB-BFD5402A9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445" y="180975"/>
            <a:ext cx="2838450" cy="1495425"/>
          </a:xfrm>
          <a:prstGeom prst="wedgeEllipseCallout">
            <a:avLst>
              <a:gd name="adj1" fmla="val 84139"/>
              <a:gd name="adj2" fmla="val 30000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РЕОРГАНИЗАЦИИ ИЛИ ЛИКВИДАЦИИ ОРГАНИЗАЦИИ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Облачко с текстом: овальное 681">
            <a:extLst>
              <a:ext uri="{FF2B5EF4-FFF2-40B4-BE49-F238E27FC236}">
                <a16:creationId xmlns:a16="http://schemas.microsoft.com/office/drawing/2014/main" id="{A575A14F-CFEB-4173-9EE8-784137CED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128" y="4792664"/>
            <a:ext cx="2466975" cy="1724025"/>
          </a:xfrm>
          <a:prstGeom prst="wedgeEllipseCallout">
            <a:avLst>
              <a:gd name="adj1" fmla="val -91315"/>
              <a:gd name="adj2" fmla="val -74981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 И ДОПОЛНИТЕЛЬНОГО ПРОФЕССИОНАЛЬНОГО ОБРАЗОВАНИЯ РАБОТНИКОВ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Облачко с текстом: овальное 683">
            <a:extLst>
              <a:ext uri="{FF2B5EF4-FFF2-40B4-BE49-F238E27FC236}">
                <a16:creationId xmlns:a16="http://schemas.microsoft.com/office/drawing/2014/main" id="{02CFCBD5-60A6-4128-8FDE-3D19CA8AE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471" y="5292725"/>
            <a:ext cx="3648075" cy="1495425"/>
          </a:xfrm>
          <a:prstGeom prst="wedgeEllipseCallout">
            <a:avLst>
              <a:gd name="adj1" fmla="val 36093"/>
              <a:gd name="adj2" fmla="val -85921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ДРУГИМ ВОПРОСАМ, ПРЕДУСМОТРЕННЫМ ТК, ФЗ, КОЛЛЕКТИВНЫМ ДОГОВОРОМ, СОГЛАШЕНИЕМ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узырек для мыслей: облако 674">
            <a:extLst>
              <a:ext uri="{FF2B5EF4-FFF2-40B4-BE49-F238E27FC236}">
                <a16:creationId xmlns:a16="http://schemas.microsoft.com/office/drawing/2014/main" id="{E5D395FA-5068-4088-93A7-72515CEF7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646" y="1163637"/>
            <a:ext cx="4835769" cy="3775075"/>
          </a:xfrm>
          <a:prstGeom prst="cloudCallout">
            <a:avLst>
              <a:gd name="adj1" fmla="val -1148"/>
              <a:gd name="adj2" fmla="val -3333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РАБОТНИКОВ ИМЕЮТ ПРАВО ПОЛУЧАТЬ ОТ РАБОТОДАТЕЛЯ ИНФОРМАЦИЮ И ВНОСИТЬ ПРЕДЛОЖЕНИЯ ПО НЕЙ, А ТАКЖЕ УЧАСТВОВАТЬ В ЗАСЕДАНИИ СООТВЕТСТВУЮЩИХ ОРГАНОВ ПО ЕЕ РАССМОТРЕНИЮ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151481-A7D5-4589-910E-7BB9DDF0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0" y="-287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C24C35C-222D-4BBC-BDEB-784A05853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0" y="1698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576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1401288"/>
            <a:ext cx="109371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5. Ответственность сторон социального партнерства.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1" name="Прямоугольник: скругленные углы 491"/>
          <p:cNvSpPr>
            <a:spLocks noChangeArrowheads="1"/>
          </p:cNvSpPr>
          <p:nvPr/>
        </p:nvSpPr>
        <p:spPr bwMode="auto">
          <a:xfrm>
            <a:off x="4048125" y="61595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СТОРОН СОЦИАЛЬНОГО ПАРТНЕРСТВА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7" name="Прямоугольник: скругленные углы 492"/>
          <p:cNvSpPr>
            <a:spLocks noChangeArrowheads="1"/>
          </p:cNvSpPr>
          <p:nvPr/>
        </p:nvSpPr>
        <p:spPr bwMode="auto">
          <a:xfrm>
            <a:off x="7019843" y="2881251"/>
            <a:ext cx="3886200" cy="13430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НАРУШЕНИЕ ИЛИ НЕВЫПОЛНЕНИЕ КОЛЛЕКТИВНОГО ДОГОВОРА, СОГЛАШЕНИЯ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802739" y="2928752"/>
            <a:ext cx="3886200" cy="13430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УКЛОНЕНИЕ ОТ УЧАСТИЯ В КОЛЛЕКТИВНЫХ ПЕРЕГОВОРАХ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8" name="AutoShape 10"/>
          <p:cNvSpPr>
            <a:spLocks noChangeShapeType="1"/>
          </p:cNvSpPr>
          <p:nvPr/>
        </p:nvSpPr>
        <p:spPr bwMode="auto">
          <a:xfrm>
            <a:off x="6947271" y="1914340"/>
            <a:ext cx="169545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859" name="AutoShape 11"/>
          <p:cNvSpPr>
            <a:spLocks noChangeShapeType="1"/>
          </p:cNvSpPr>
          <p:nvPr/>
        </p:nvSpPr>
        <p:spPr bwMode="auto">
          <a:xfrm flipH="1">
            <a:off x="2988211" y="1949966"/>
            <a:ext cx="167640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Прямоугольник: скругленные углы 492"/>
          <p:cNvSpPr>
            <a:spLocks noChangeArrowheads="1"/>
          </p:cNvSpPr>
          <p:nvPr/>
        </p:nvSpPr>
        <p:spPr bwMode="auto">
          <a:xfrm>
            <a:off x="3626633" y="568902"/>
            <a:ext cx="5562600" cy="11684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ЗА УКЛОНЕНИЕ ОТ УЧАСТИЯ В КОЛЛЕКТИВНЫХ ПЕРЕГОВОРАХ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1422855" y="2688276"/>
            <a:ext cx="4387850" cy="28924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УКЛОНЕНИЕ ОТ УЧАСТИЯ В КОЛЕЕКТИВНЫХ ПЕРЕГОВОРАХ ПО ЗАКЛЮЧЕНИЮ, ИЗМЕНЕНИЮ КОЛЛЕКТИВНОГО ДОГОВОРА, СОГЛАШЕНИЯ ИЛИ НЕПРАВОМЕРНЫЙ ОТКАЗ ОТ ПОДПИСАНИЯ СОГЛАСОВАННОГО КОЛЛЕКТИВНОГО ДОГОВОРА, СОГЛАШЕНИЯ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7144574" y="2652651"/>
            <a:ext cx="4152900" cy="28924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НЕПРЕДОСТАВЛЕНИЕ ИНФОРМАЦИИ, НЕОБХОДИМОЙ ДЛЯ ВЕДЕНИЯ КОЛЛЕКТИВНЫХ ПЕРЕГОВОРОВ И ОСУЩЕСТВЛЕНИЯ КОНТРОЛЯ ЗА СОБЛЮДЕНИЕМ КОЛЛЕКТИВНОГО ДОГОВОРА, СОГЛАШЕНИЯ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3" name="AutoShape 1"/>
          <p:cNvSpPr>
            <a:spLocks noChangeShapeType="1"/>
          </p:cNvSpPr>
          <p:nvPr/>
        </p:nvSpPr>
        <p:spPr bwMode="auto">
          <a:xfrm flipH="1">
            <a:off x="3829503" y="1812039"/>
            <a:ext cx="167640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5" name="AutoShape 3"/>
          <p:cNvSpPr>
            <a:spLocks noChangeShapeType="1"/>
          </p:cNvSpPr>
          <p:nvPr/>
        </p:nvSpPr>
        <p:spPr bwMode="auto">
          <a:xfrm>
            <a:off x="7487970" y="1823915"/>
            <a:ext cx="1676400" cy="74295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137"/>
            <a:ext cx="9812559" cy="684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9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394" y="0"/>
            <a:ext cx="11162806" cy="683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8822"/>
            <a:ext cx="9812559" cy="67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1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492" y="0"/>
            <a:ext cx="9291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00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439</Words>
  <Application>Microsoft Office PowerPoint</Application>
  <PresentationFormat>Широкоэкранный</PresentationFormat>
  <Paragraphs>50</Paragraphs>
  <Slides>70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5" baseType="lpstr">
      <vt:lpstr>Arial</vt:lpstr>
      <vt:lpstr>Calibri</vt:lpstr>
      <vt:lpstr>Calibri Light</vt:lpstr>
      <vt:lpstr>Times New Roman</vt:lpstr>
      <vt:lpstr>Тема Office</vt:lpstr>
      <vt:lpstr> 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«САМАРСКИЙ ГОСУДАРСТВЕННЫЙ ЭКОНОМИЧЕСКИЙ УНИВЕРСИТЕТ» ИНСТИТУТ ПРАВА КАФЕДРА ПРАВОВОГО ОБЕСПЕЧЕНИЯ ЭКОНОМИЧЕСКОЙ ДЕЯТЕЛЬНОСТИ  ЭЛЕКТРОННОЕ ОБУЧАЮЩЕЕ СРЕДСТВО по дисциплине: ТРУДОВОЕ ПРАВО (общая часть)    </vt:lpstr>
      <vt:lpstr>Пособие предназначено для студентов 38.03.02 Менеджмент, программа «Менеджмент организации» бакалавриата очной формы обучения</vt:lpstr>
      <vt:lpstr>Общепрофессиональные компетенции (ОПК): ОПК-1 -      владением навыками поиска, анализа и использования нормативных и правовых документов в своей профессиональной деятельности Профессиональные компетенции (ПК): ПК-1 - владением навыками использования основных теорий мотивации, лидерства и власти для решения стратегических и оперативных управленческих задач, а также для организации групповой работы на основе знания процессов групповой динамики  и   принципов формирования   команды,   умение   проводить   аудит человеческих ресурсов и осуществлять диагностику организационной культуры</vt:lpstr>
      <vt:lpstr>Раздел дисциплины: Общая часть.   Тема 1. Общие положения трудового права. Тема 2. Трудовые отношения. Основания возникновения трудовых отношений. Тема 3. Понятие, основные принципы, стороны, уровни и формы социального партнерства. Тема 4. Коллективные переговоры. Коллективные договоры и соглашения. Тема 5. Ответственность сторон социального партнерства.</vt:lpstr>
      <vt:lpstr>Тема 1. Общие положения трудового права.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Beloz</dc:creator>
  <cp:lastModifiedBy>Beloz</cp:lastModifiedBy>
  <cp:revision>48</cp:revision>
  <dcterms:created xsi:type="dcterms:W3CDTF">2016-11-01T07:11:23Z</dcterms:created>
  <dcterms:modified xsi:type="dcterms:W3CDTF">2019-07-16T03:21:39Z</dcterms:modified>
</cp:coreProperties>
</file>