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7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75" autoAdjust="0"/>
  </p:normalViewPr>
  <p:slideViewPr>
    <p:cSldViewPr>
      <p:cViewPr>
        <p:scale>
          <a:sx n="60" d="100"/>
          <a:sy n="60" d="100"/>
        </p:scale>
        <p:origin x="-306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CD91-184B-408D-9E51-AEBF800E3407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E170-05EA-446F-A7A7-EDFAD26FA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5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Shape 8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039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9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Shape 10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945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555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Shape 10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39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87C-6286-4411-B452-B3AA18836541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7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1A4E-6504-4015-A6A1-1EB6D90A558D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0B6C-AD80-4128-AE8C-CFA74DA89A9A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0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5B80-146A-457B-B22B-37FB7C75B349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E667-FA1F-416F-8307-8A1B0D44E8E5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8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591C-5B11-4810-9EFE-E329AC0718FF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0488-6A31-4765-8A08-D7871DA3D740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D2E3-8C5A-482D-AA7A-158A7AD9B7DE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3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A17-A4DA-4699-B1EE-58C97A5EDAFC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3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431-AF5D-4B72-972E-1AAD514EB810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A616-6A19-45F5-9811-6818189B034C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03FA-9A3A-40F6-8EFD-08EC3DEFC4D5}" type="datetime1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22C8-2196-410A-9DAE-6FAFAB78A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52068" y="6227762"/>
            <a:ext cx="1439863" cy="6302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2019 г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866415"/>
            <a:ext cx="9144000" cy="2721352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6838" y="3367088"/>
            <a:ext cx="60499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17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7700" y="1854200"/>
            <a:ext cx="72723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260" y="1866415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r>
              <a:rPr lang="ru-RU" altLang="ru-RU" sz="3200" b="1" dirty="0" err="1" smtClean="0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 Н.В.</a:t>
            </a:r>
          </a:p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r>
              <a:rPr lang="ru-RU" altLang="ru-RU" sz="4400" b="1" dirty="0" smtClean="0">
                <a:latin typeface="Arial" pitchFamily="34" charset="0"/>
                <a:cs typeface="Arial" pitchFamily="34" charset="0"/>
              </a:rPr>
              <a:t>ОСНОВЫ УПРАВЛЕНИЯ ПРОЕКТАМИ</a:t>
            </a:r>
          </a:p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4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tabLst>
                <a:tab pos="11293475" algn="l"/>
              </a:tabLst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Наглядное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пособие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273643" cy="121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316" y="0"/>
            <a:ext cx="7069684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ICB (IPMA)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НТК(СОВНЕТ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026426"/>
            <a:ext cx="8801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392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913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47539"/>
              </p:ext>
            </p:extLst>
          </p:nvPr>
        </p:nvGraphicFramePr>
        <p:xfrm>
          <a:off x="1512094" y="2528066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Выбор поставщиков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сбор информации от потенциальных поставщиков для проведения всесторонней оценки предложений в сравнении с заявленными требованиями, рассмотрение и анализ полученной информации, а также выбор поставщика или поставщиков.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закупок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предпочтительных поставщиков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Контракты или заказы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отобранных поставщиков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49800" y="165640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263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79142"/>
              </p:ext>
            </p:extLst>
          </p:nvPr>
        </p:nvGraphicFramePr>
        <p:xfrm>
          <a:off x="1763431" y="2514581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контрактами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Процесс управления взаимодействием покупателя с поставщиками.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отслеживание и контроль исполнения обязательств поставщиками, получение отчетов о состоянии поставок, принятие мер для обеспечения соответствия требований проекта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Контракты или заказы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Требования изменений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Корректирующие действия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154688" y="161830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514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263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6037" y="189492"/>
            <a:ext cx="601493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коммуникациями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87350"/>
              </p:ext>
            </p:extLst>
          </p:nvPr>
        </p:nvGraphicFramePr>
        <p:xfrm>
          <a:off x="1396034" y="2506994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Планирование коммуникаций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Процесс выявления информационных и коммуникационных потребностей заинтересованных лиц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Следует осуществлять на ранних этапах планирования проекта непосредственно после выявления и анализа заинтересованных лиц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заинтересованных лиц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коммуникаций 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4852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82571"/>
              </p:ext>
            </p:extLst>
          </p:nvPr>
        </p:nvGraphicFramePr>
        <p:xfrm>
          <a:off x="1579681" y="2544368"/>
          <a:ext cx="6479489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Распространение информации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Процесс предоставления необходимой информации заинтересованным лицам в соответствии с планом коммуникаций, а также при реагировании на неожиданно возникающие запросы информации.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коммуникаций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Отчеты о выполнении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Распространенная информация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49800" y="157803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96037" y="189492"/>
            <a:ext cx="601493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коммуникациями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4" y="26318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7124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27845"/>
              </p:ext>
            </p:extLst>
          </p:nvPr>
        </p:nvGraphicFramePr>
        <p:xfrm>
          <a:off x="1619672" y="2577272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коммуникациями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Удовлетворение информационных потребностей заинтересованных лиц проекта, а также разрешение вопросов, касающихся информационного взаимодействия в рамках проекта, в случае их возникновения.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коммуникаций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Распространенная информация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Достоверная и своевременная информация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Корректирующие действия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304038" y="168205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96037" y="189492"/>
            <a:ext cx="601493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коммуникациями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" y="273514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7124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34950"/>
            <a:ext cx="46799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52068" y="6227763"/>
            <a:ext cx="1439863" cy="6302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2017г.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282449"/>
            <a:ext cx="9144000" cy="2721352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6838" y="3367088"/>
            <a:ext cx="60499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17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7700" y="1854200"/>
            <a:ext cx="72723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12976"/>
            <a:ext cx="86054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11293475" algn="l"/>
              </a:tabLst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Управление программой</a:t>
            </a:r>
            <a:endParaRPr lang="ru-RU" alt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65122C8-2196-410A-9DAE-6FAFAB78A320}" type="slidenum">
              <a:rPr lang="ru-RU" smtClean="0"/>
              <a:pPr/>
              <a:t>105</a:t>
            </a:fld>
            <a:endParaRPr lang="ru-RU"/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0" y="243983"/>
            <a:ext cx="1167308" cy="1096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39" y="149880"/>
            <a:ext cx="59787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91495"/>
              </p:ext>
            </p:extLst>
          </p:nvPr>
        </p:nvGraphicFramePr>
        <p:xfrm>
          <a:off x="755576" y="1145279"/>
          <a:ext cx="8136904" cy="533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683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Программа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Совокупность взаимосвязанных проектов и другой деятельности, направленных на достижение общей цели и реализуемых в условиях общих ограничений</a:t>
                      </a: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Выгоды программы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Комплекс определенных положительных результатов и/или эффектов, получаемых в ходе выполнения и в результате реализации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Заинтересованные стороны в программе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Лица или организации, чьи интересы могут быть затронуты в ходе реализации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Бюджет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Документ, содержащий общую сумму финансовых средств, используемых программой, распределенных по статьям и временным периодам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7574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60846"/>
              </p:ext>
            </p:extLst>
          </p:nvPr>
        </p:nvGraphicFramePr>
        <p:xfrm>
          <a:off x="719402" y="1143244"/>
          <a:ext cx="8136904" cy="5396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4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Процесс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Совокупность взаимосвязанных действий, направленных на достижение определенных результатов.</a:t>
                      </a: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Расписание программы (календарный план программы)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Документ, содержащий плановые даты исполнения работ, и контрольных событий программы.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Риск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Вероятное для программы событие, наступление которого может как отрицательно, так и положительно отразиться на результатах и/или выгодах программы.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Управление программой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Централизованные координирующие действия, предпринимаемые для достижения целей и реализации (извлечения) выгод программы.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33039" y="149880"/>
            <a:ext cx="59787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203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845" y="149880"/>
            <a:ext cx="597873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Основные роли 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управления программой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36198"/>
              </p:ext>
            </p:extLst>
          </p:nvPr>
        </p:nvGraphicFramePr>
        <p:xfrm>
          <a:off x="683568" y="1412776"/>
          <a:ext cx="8136904" cy="48489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99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Заказчик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программы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Физическое или юридическое лицо, определяющее цели программы, заинтересованное в получении выгод от реализации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Руководитель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программы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Лицо, осуществляющее управление программой, непосредственно ответственное за достижение целей и выгод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Куратор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программы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Лицо, осуществляющее административную, организационную, финансовую и иную поддержку программы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Руководитель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проекта программы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Лицо, осуществляющее управление отдельным проектом, входящим в программу, и ответственное за результаты этого проекта.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108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32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275" y="178984"/>
            <a:ext cx="612421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ролей в управлении программой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2" y="1772818"/>
            <a:ext cx="7751490" cy="46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109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56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846" y="0"/>
            <a:ext cx="6701952" cy="1143000"/>
          </a:xfrm>
        </p:spPr>
        <p:txBody>
          <a:bodyPr/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AXELOS (PRINCE2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19158" t="28152" r="20315" b="14024"/>
          <a:stretch/>
        </p:blipFill>
        <p:spPr>
          <a:xfrm>
            <a:off x="0" y="1309566"/>
            <a:ext cx="9039829" cy="4857823"/>
          </a:xfrm>
          <a:prstGeom prst="rect">
            <a:avLst/>
          </a:prstGeom>
        </p:spPr>
      </p:pic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0523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414" y="149880"/>
            <a:ext cx="5846525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Программа и проект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556" y="1480301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Программа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Совокупность взаимосвязанных проектов и другой деятельности, направленных на достижение общей цели и реализуемых в условиях общих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ограничений.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(ГОСТ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 54871-2011)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это группа взаимосвязанных проектов и других работ, согласованных со стратегическими целями организации. Управление программой подразумевает централизованную и скоординированную деятельность, направленную на достижение поставленных целей.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ГОСТ Р ИСО 21500—2014)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6180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680" y="149880"/>
            <a:ext cx="59787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Программа и проект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9343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это ряд связанных друг с другом проектов, управление которыми координируется для достижения преимуществ и степени управляемости, недоступных при управлении ими по отдельности.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(А.А.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Дульзон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группа взаимосвязанных проектов и различных мероприятий, объединенных общей целью и условиями их выполнения.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(И.И.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Мазур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В.Д. Шапиро, Н.Г.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Ольдерогге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А.В. Полковников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516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275" y="149880"/>
            <a:ext cx="59787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Программа и проект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07" y="1536885"/>
            <a:ext cx="8229600" cy="419637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Цели на уровне программы связаны со стратегическими целями организации, сформулированы на долгосрочную перспективу.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Цели проекта связаны с тактическими задачами организации.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Выполнение отдельного проекта в составе программы может не давать экономического эффекта.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Осуществление всей программы должно обеспечивать максимальный конечный эффект.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112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7475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414" y="178984"/>
            <a:ext cx="5846525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Процессы управления программой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132" y="179758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Управление программой – это администрирование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процессов управления программой.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Управление программой включает совокупность процессов управления, которые могут выполняться как последовательно, так и параллельно. Отдельные процессы могут выполняться многократно в ходе реализации программы.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186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280" y="178984"/>
            <a:ext cx="597873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Процессы управления программой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36" y="199157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должна начинаться с процесса инициации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должна оканчиваться процессом завершения программы.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0686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275" y="149880"/>
            <a:ext cx="597873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Процессы управления программой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инициации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Процессы планирования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обеспечения исполнения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запуска проекта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контроля выполнения программы и управления изменениями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приемки результатов проектов и организация использования промежуточных выгод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закрытия проекта программы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завершения программы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479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275" y="208947"/>
            <a:ext cx="597873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инициации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процесса: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обоснование необходимости реализации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основных параметров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 и формальный запуск программы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процесса - определены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и документированы следующие параметры программы: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наименование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критерии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успешности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основные результаты, выгоды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которые должны быть достигнуты в результате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предварительное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укрупненное расписание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 по этапам;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ограничения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 допущения программы;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предварительный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укрупненный план финансирования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старта;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Заказчик,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руковоитель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куратор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116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8109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117</a:t>
            </a:fld>
            <a:endParaRPr lang="ru-RU"/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40275" y="208947"/>
            <a:ext cx="597873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Процессы планирования программы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916832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содержания и выгод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разработки расписания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бюджета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организационного планирования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управления поставщиками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управления рисками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коммуникаций программы.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планирования управления изменениями программы.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3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содержания и выгод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41404"/>
            <a:ext cx="844448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Цель процесса: определение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оптимального пути достижения целей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выгод программы, планирование содержания, а также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уточнение, детализация и документирование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промежуточных и итоговых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результатов программы и выгод программы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Выходы процесса - определены и документированы: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список выгод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измеримые критерии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достижения (получения) выгод программы, список промежуточных и итоговых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результатов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требования к результатам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программы, их взаимосвязи, последовательность и сроки получения;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последовательность получения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промежуточных и итоговых выгод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перечень и состав другой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(в том числе процессов),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последовательность выполнения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проектов программы и другой деятельности,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цели и результаты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каждого проекта программы, а также для другой деятельности,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порядок передачи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результатов проекта, а также результатов выполнения другой деятельности, выполняемой в рамках программы, в программу.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864096" cy="80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4541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274638"/>
            <a:ext cx="618441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разработки расписания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Цель процесса: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определение сроков выполнения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проектов программы, другой деятельности, выполняемой в рамках программы и всей программы в целом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учетом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финансовых, ресурсных и других установленных для программы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ограничений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Выходы процесса – разработаны, определены и документированы: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требования к разработке расписания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проектов программы и другой деятельности, входящей в программу;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взаимосвязи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между составными частями программы (проектами, другой деятельностью, входящей в программу);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продолжительность проектов программы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другой деятельности,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сроки реализации проектов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программы, другой деятельности, выполняемой в рамках программы, и всей программы в целом;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сроки достижения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(получения) промежуточных и итоговых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выгод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расписание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требования к регулярной отчетности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срокам реализации проектов программы и другой деятельности, выполняемой в рамках программы.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119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16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043"/>
          <p:cNvSpPr txBox="1">
            <a:spLocks noGrp="1"/>
          </p:cNvSpPr>
          <p:nvPr>
            <p:ph type="title"/>
          </p:nvPr>
        </p:nvSpPr>
        <p:spPr>
          <a:xfrm>
            <a:off x="2074316" y="0"/>
            <a:ext cx="7069684" cy="863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Предпосылки создания отечественной модели сертификации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специалистов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18973" t="30444" r="20158" b="15333"/>
          <a:stretch/>
        </p:blipFill>
        <p:spPr>
          <a:xfrm>
            <a:off x="126917" y="1378734"/>
            <a:ext cx="8905379" cy="4462336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9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6993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516216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планирования бюджета программы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45" y="166772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Цель процесса: определение порядка и объема обеспечения программы финансовыми ресурсами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Выходы процесса – разработаны, определены и документированы: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структура статей бюджета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программы, позволяющая контролировать затраты на программу в ходе ее реализации;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требования к разработке бюджетов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проектов программы и другой деятельности,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оценка стоимости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составных частей программы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источники и сроки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финансирования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порядок распределения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финансовых ресурсов между проектами программы и другой деятельностью, выполняемой в рамках 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требования к регулярной отчетности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бюджету проектов и другой деятельности программы.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216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28" y="188640"/>
            <a:ext cx="652407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организационного планирования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программы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Цель процесса: определение и создание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организационной структуры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обеспечения управления и реализации программы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 - разработаны, определены и документированы: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организационная структура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(в том числе определены роли, их подчинение и взаимодействие), ответственная за обеспечение управления и реализации программы, и определен персональный состав данной структуры;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функции, полномочия и ответственность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различных ролей участников программы.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676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516216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планирования управления поставщиками программы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Цель процесса: определение порядка и объема обеспечения программы продукцией и услугами, приобретаемыми у сторонних организаций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 - разработаны, определены и документированы: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анализ необходимости закупки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продукции и услуг, определен набор продуктов и услуг, которые необходимо закупить для достижения целей программы;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сроки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которые должны быть произведены закупки, а также условия (в том числе квалификационные и иные требования к поставщикам), при соблюдении которых они должны быть осуществлены;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соответствии с которыми будут производиться выбор поставщиков и заключение договоров с ними в рамках программы.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87054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28" y="274638"/>
            <a:ext cx="652407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планирования управления рисками программы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Цель процесса: определение основных рисков программы и порядка управления рисками программы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процесса - разработаны, определены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документированы: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наиболее значимые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риски программы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оценка и ранжирование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вероятности и степени влияния на достижение результатов и выгод программы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всех идентифицированных рисков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разработаны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изменению вероятности и степени влияния наиболее значимых рисков, а также созданы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планы реагирования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случай возникновения таких рисков;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определены и документированы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правила управления рисками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проектов программы и другой деятельности, выполняемой в рамках программы, в том числе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форма и периодичность обмена информацией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 рисках программы, проектов и другой деятельности, входящих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программу.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1814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188640"/>
            <a:ext cx="59787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планирования коммуникаций программы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Цель процесса: обеспечение эффективного обмена информацией между лицами, участвующими в реализации программы и заинтересованными в результатах и выгодах программы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процесса  - разработаны, определены и документированы: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все участники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информационного обмена в рамках программы, а также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их потребности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информации;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определены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методы и средства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распространения информации по про-грамме;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определена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процедура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разработки, согласования, утверждения, распространения, обновления документации программы, а также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процедура ведения архива программы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места и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правила хранения информации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программе;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требования к отчетности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отдельных проектов программы и другой деятельности, выполняемых в рамках программы, и для программы в целом.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937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28" y="274638"/>
            <a:ext cx="65240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планирования управления изменениями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84" y="15940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Цель процесса: определение порядка работы с изменениями в программе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 - разработан, определен и документирован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процесс работы с изменениями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программе, а именно: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а)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классификация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возможных изменений;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б)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критерии для идентификации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изменений в проектах и другой деятельности, выполняемой в рамках программы, по которым необходимо принимать решение на уровне программы;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уровни полномочий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необходимые для принятия решений по каждому классу изменений;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г)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порядок выявления, согласования и утверждения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изменений программы;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порядок доведения информации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 изменениях до заинтересованных сторон в программе.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3772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188640"/>
            <a:ext cx="597873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обеспечения исполнения программы</a:t>
            </a:r>
            <a:endParaRPr lang="ru-RU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скоординированное обеспечение проектов программы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другой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деятельности, выполняемой в рамках программы, необходимыми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трудовыми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материальными, финансовыми и информационными ресурсами для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своевременного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достижения целей и извлечения выгод программы с учетом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существующих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ограничений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заключены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контракты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поставщиками в соответствии 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расписанием программы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документально зафиксированы промежуточные и/или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окончательные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результаты программы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а также достигнутые (полученные) выгоды;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выполнены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намеченные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корректирующие и предупреждающие действия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документация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программе (в том числе отчетность)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актуализирована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размещена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архиве согласно принятым в программе правилам;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изменения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осуществлены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согласно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принятым в программе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правилам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612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274638"/>
            <a:ext cx="597873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запуска проекта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09" y="16677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процесса: своевременная инициация и запуск проекта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расписанием программы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Выход процесса: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утвержден документ,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определяющий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проекта, установленные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ГОСТ Р 54869—2011 (подраздел 5.2).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9500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контроля выполнения программы и управления изменениями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33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процесса: оперативное выявление отклонений между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текущими (фактическими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) и плановым показателями программы по целям, выгодам,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содержанию</a:t>
            </a:r>
            <a:r>
              <a:rPr lang="ru-RU" dirty="0">
                <a:latin typeface="Arial" pitchFamily="34" charset="0"/>
                <a:cs typeface="Arial" pitchFamily="34" charset="0"/>
              </a:rPr>
              <a:t>, срокам и бюджету; управление изменениями в соответствии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процедурой управления изменениями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документированы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регулярной проверки состояния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dirty="0">
                <a:latin typeface="Arial" pitchFamily="34" charset="0"/>
                <a:cs typeface="Arial" pitchFamily="34" charset="0"/>
              </a:rPr>
              <a:t>, в частности отклонения от планов по выгодам, содержанию, срокам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бюджету</a:t>
            </a:r>
            <a:r>
              <a:rPr lang="ru-RU" dirty="0">
                <a:latin typeface="Arial" pitchFamily="34" charset="0"/>
                <a:cs typeface="Arial" pitchFamily="34" charset="0"/>
              </a:rPr>
              <a:t>. Выявленные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отклонения проанализированы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в целях определения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причин их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возникновения;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основании выявленных и проанализированных отклонений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отчет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прогнозам исполнения программы;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сформированы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корректирующие и предупреждающие действия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отчеты </a:t>
            </a:r>
            <a:r>
              <a:rPr lang="ru-RU" dirty="0">
                <a:latin typeface="Arial" pitchFamily="34" charset="0"/>
                <a:cs typeface="Arial" pitchFamily="34" charset="0"/>
              </a:rPr>
              <a:t>о выполнении работ программы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соответствуют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утвержденной системе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отчетности по программе;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зафиксированы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все запросы на изменения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требующие решения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уровне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приняты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зафиксированным запросам на изменения.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864096" cy="80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808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приемки результатов проектов и организация использования промежуточных выгод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процесса: организация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приемки результатов проектов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их передачи в другие проекты программы либо для применения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полученных промежуточных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или итоговых выгод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полученные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проектов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зафиксированы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проведена оценка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соответствия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полученных результатов зафиксированным в рамках процессов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планирования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требованиям к результатам;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соответствии с расписанием программы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переданы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использования в другие проекты или для использования в другой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выполняемой в рамках программы;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полученные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выгоды зафиксированы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проведена оценка соответствия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выгод зафиксированным в рамках процессов планирования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критериям достижения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выгод;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полученные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выгоды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соответствии с расписанием программы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переданы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использования в другие проекты или для использования в другой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выполняемой в рамках программы;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заинтересованные стороны проинформированы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 возможности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полученных результатов и выгод программы.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129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8410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81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316" y="274637"/>
            <a:ext cx="6612484" cy="1143000"/>
          </a:xfrm>
        </p:spPr>
        <p:txBody>
          <a:bodyPr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СТАНДАРТ– первая независимая российская система сертификации </a:t>
            </a: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19053" t="27591" r="20105" b="14772"/>
          <a:stretch/>
        </p:blipFill>
        <p:spPr>
          <a:xfrm>
            <a:off x="0" y="1412775"/>
            <a:ext cx="9086875" cy="4842113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35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53752"/>
            <a:ext cx="643593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закрытия проекта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33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процесса: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подтверждение завершения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оценка результатов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завершившегося </a:t>
            </a:r>
            <a:r>
              <a:rPr lang="ru-RU" dirty="0">
                <a:latin typeface="Arial" pitchFamily="34" charset="0"/>
                <a:cs typeface="Arial" pitchFamily="34" charset="0"/>
              </a:rPr>
              <a:t>(прекращенного)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высвобождение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ресурсов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проекта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дальнейшего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использования в программе, оценка достигнутых в проекте целей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полученных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результатов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проанализирован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отчет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о завершении проекта;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документально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зафиксирован факт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закрытия (прекращения) проекта;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архив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завершенного проекта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включен в архив документов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dirty="0">
                <a:latin typeface="Arial" pitchFamily="34" charset="0"/>
                <a:cs typeface="Arial" pitchFamily="34" charset="0"/>
              </a:rPr>
              <a:t>(в том числе команда), использовавшиеся в рамках проекта,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переданы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другие проекты программы </a:t>
            </a:r>
            <a:r>
              <a:rPr lang="ru-RU" dirty="0">
                <a:latin typeface="Arial" pitchFamily="34" charset="0"/>
                <a:cs typeface="Arial" pitchFamily="34" charset="0"/>
              </a:rPr>
              <a:t>(или для выполнения работ в рамках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другой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деятельности, входящей в программу) или выведены из программы.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130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6266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68" y="53752"/>
            <a:ext cx="643593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завершения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33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процесса: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формальное закрытие программы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финальный отчет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о выполнении 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формальная оценка успешности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 в соответствии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определенными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программы критериями успешности;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отчет</a:t>
            </a:r>
            <a:r>
              <a:rPr lang="ru-RU" dirty="0">
                <a:latin typeface="Arial" pitchFamily="34" charset="0"/>
                <a:cs typeface="Arial" pitchFamily="34" charset="0"/>
              </a:rPr>
              <a:t> о достигнутых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целях</a:t>
            </a:r>
            <a:r>
              <a:rPr lang="ru-RU" dirty="0">
                <a:latin typeface="Arial" pitchFamily="34" charset="0"/>
                <a:cs typeface="Arial" pitchFamily="34" charset="0"/>
              </a:rPr>
              <a:t> и полученных в рамках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выгодах и предоставлен основным заинтересованным сторонам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расформирована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организационная структура</a:t>
            </a:r>
            <a:r>
              <a:rPr lang="ru-RU" dirty="0">
                <a:latin typeface="Arial" pitchFamily="34" charset="0"/>
                <a:cs typeface="Arial" pitchFamily="34" charset="0"/>
              </a:rPr>
              <a:t>, ответственная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управления и реализации 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архив документов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команда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dirty="0">
                <a:latin typeface="Arial" pitchFamily="34" charset="0"/>
                <a:cs typeface="Arial" pitchFamily="34" charset="0"/>
              </a:rPr>
              <a:t> и основные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заинтересованные стороны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проинформированы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об окончании программы.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131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7450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132</a:t>
            </a:fld>
            <a:endParaRPr lang="ru-RU"/>
          </a:p>
        </p:txBody>
      </p:sp>
      <p:pic>
        <p:nvPicPr>
          <p:cNvPr id="19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387350"/>
            <a:ext cx="46799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779912" y="6227763"/>
            <a:ext cx="1439863" cy="6302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2017г.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2434849"/>
            <a:ext cx="9144000" cy="2721352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30326" y="3519488"/>
            <a:ext cx="60499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17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11188" y="2006600"/>
            <a:ext cx="72723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3356992"/>
            <a:ext cx="835292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11293475" algn="l"/>
              </a:tabLst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УПРАВЛЕНИЕ ПОРТФЕЛЕМ ПРОЕКТОВ</a:t>
            </a:r>
            <a:endParaRPr lang="ru-RU" alt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260648"/>
            <a:ext cx="1145455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823" y="71975"/>
            <a:ext cx="5810013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68317"/>
              </p:ext>
            </p:extLst>
          </p:nvPr>
        </p:nvGraphicFramePr>
        <p:xfrm>
          <a:off x="683568" y="1298215"/>
          <a:ext cx="8136904" cy="5000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ортфель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Набор компонентов, которые группируются вместе с целью эффективного управления и для достижения стратегических целей организации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рограмма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Совокупность взаимосвязанных проектов и другой деятельности, направленных на достижение общей цели и реализуемых в условиях общих ограничений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роект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 взаимосвязанных мероприятий, направленный на создание уникального продукта или услуги в условиях временных и ресурсных</a:t>
                      </a:r>
                    </a:p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ограничений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омпонент</a:t>
                      </a:r>
                      <a:r>
                        <a:rPr lang="ru-RU" sz="200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портфеля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 или программа, которые выполняются в рамках портфеля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133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75740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12217"/>
              </p:ext>
            </p:extLst>
          </p:nvPr>
        </p:nvGraphicFramePr>
        <p:xfrm>
          <a:off x="683568" y="1298215"/>
          <a:ext cx="8136904" cy="45647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/>
                <a:gridCol w="5688632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аинтересованные</a:t>
                      </a:r>
                      <a:r>
                        <a:rPr lang="ru-RU" sz="200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стороны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портфеля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проектов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Лица или организации, чьи интересы могут быть затронуты в ходе реализации портфеля или отдельных компонентов портфеля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78394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орректирующее</a:t>
                      </a:r>
                      <a:r>
                        <a:rPr lang="ru-RU" sz="200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Действие, предпринятое для устранения обнаруженного несоответствия плану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граничение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Фактор, влияющий на ход исполнения компонента портфеля и/или портфеля в целом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роцесс</a:t>
                      </a:r>
                      <a:r>
                        <a:rPr lang="ru-RU" sz="200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Совокупность взаимосвязанных действий, направленных на достижение определенных результатов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134</a:t>
            </a:fld>
            <a:endParaRPr lang="ru-RU"/>
          </a:p>
        </p:txBody>
      </p:sp>
      <p:pic>
        <p:nvPicPr>
          <p:cNvPr id="19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018823" y="71975"/>
            <a:ext cx="5810013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2535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7" y="143169"/>
            <a:ext cx="5913659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Организационная структура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управления портфелем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проектов.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роли управления портфелем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66183"/>
              </p:ext>
            </p:extLst>
          </p:nvPr>
        </p:nvGraphicFramePr>
        <p:xfrm>
          <a:off x="620563" y="1530174"/>
          <a:ext cx="8136904" cy="432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68378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Комитет управления портфелем проектов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Коллегиальный орган, образованный для принятия наиболее важных решений по управлению портфелем проектов</a:t>
                      </a:r>
                      <a:endParaRPr lang="ru-RU" sz="20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Руководитель  портфеля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Лицо, ответственное за текущее управление</a:t>
                      </a:r>
                    </a:p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портфелем проектов и отчитывающееся перед комитетом управления портфелем проектов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Офис управления портфелем проектов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Организационная структура,</a:t>
                      </a:r>
                    </a:p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предназначенная для административной поддержки руководителя портфеля проектов и комитета управления портфелем проектов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135</a:t>
            </a:fld>
            <a:endParaRPr lang="ru-RU"/>
          </a:p>
        </p:txBody>
      </p:sp>
      <p:pic>
        <p:nvPicPr>
          <p:cNvPr id="19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949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25413"/>
            <a:ext cx="59422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Управление компонентами портфеля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07" y="15972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каждого из компонентов портфеля должна быть сформирована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организационная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управления: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проектов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ГОСТ Р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54869—2011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(раздел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4)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программ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 54871—2011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(раздел 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136</a:t>
            </a:fld>
            <a:endParaRPr lang="ru-RU"/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84145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916" y="164503"/>
            <a:ext cx="601569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ролей в управлении портфелем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68" y="1616940"/>
            <a:ext cx="7261820" cy="468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137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5624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180187"/>
            <a:ext cx="59422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Портфель проектов и цели организации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Портфель проектов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совокупность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программ, проектов и других видов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объединенных для обеспечения эффективного управления, нацеленного на достижение стратегических целей организации.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портфелем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это централизованное управление одним или несколькими портфелями проектов, в рамках которых проводится  идентификация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ранжирование, утверждение, руководство и контроль реализации проектов, программ и других видов деятельности, осуществляемое для достижения конкретных стратегических целей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(ГОСТ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 ИСО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21500—2014)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138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4034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164503"/>
            <a:ext cx="59422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Портфель проектов и цели организации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Управление портфелем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проектов направлено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достижение стратегических целей организации путем формирования, оптимизации, мониторинга и контроля, управления изменениями портфеля проектов в условиях определенных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ограничений.</a:t>
            </a: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портфелем проектов обеспечивает связь между уровнем стратегического управления в организации и уровнем управления проектами и программами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ГОСТ Р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54870―2011)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139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03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316" y="274637"/>
            <a:ext cx="6612484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Преимущества сертификации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ПМ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СТАНДАРТ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специалистов по управлению проектами: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Подтверждение соответствия уровня компетентности требованиям модели оценки, построенной на основе национальных и международных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стандартов.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Независимая профессиональная оценка сильных и слабых сторон, определение направлений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Большая по сравнению с другими системами доступность,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 дистанционном (удаленном)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варианте.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Более доступная по сравнению с другими системами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стоимость.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6986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900" y="64036"/>
            <a:ext cx="59422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Процессы управления портфелем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111336" y="2492896"/>
            <a:ext cx="2664296" cy="22968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1588" y="1242918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1. Группа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процессов обеспечения управления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портфелем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720" y="5013176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2. Группа процессов формирования портфеля проектов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71576" y="5085184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3. Группа процессов мониторинга и контроля портфеля проектов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7" y="29041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33823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74638"/>
            <a:ext cx="62199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процессов обеспечения управления </a:t>
            </a:r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портфелем</a:t>
            </a:r>
            <a:endParaRPr lang="ru-RU" sz="28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Процесс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сбора информации об условиях, ограничениях и требованиях к портфелю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проектов.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Процесс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формализации процедур управления и параметров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оценки портфеля проектов.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39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84565"/>
            <a:ext cx="59422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сбора информации об условиях, ограничениях и требованиях к портфелю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694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команды управления портфелем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достоверной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информацией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для определения структуры и состава портфеля проектов,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определение принципов управления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портфелем проектов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миссии, стратегических целях и приоритетах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части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управления портфелем;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ограничениях 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(по бюджету, человеческим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ресурсам 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.);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информация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влияющая на стратегические 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организацией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портфелем проектов (рыночная конъюнктура, требования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законодательства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изменения политической обстановки и др.).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03999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13534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формализации процедур управления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параметров оценки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портфеля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915" y="1700808"/>
            <a:ext cx="8229600" cy="437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установление единой системы формальных методик,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процедур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критериев для управления портфелем проектов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- определены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утверждены: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категорий компонентов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портфеля;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параметров оценки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компонентов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каждой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категории;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методик оценки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анализа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параметров оценки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компонентов;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интегральный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показатель, отражающий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степень важности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инвестиционной привлекательности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компонента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показателей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портфеля;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нормативно-регламентные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документы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(регламенты,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т.п.) по управлению портфелем проектов.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21223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14900"/>
            <a:ext cx="63722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процессов формирования портфеля </a:t>
            </a:r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проектов</a:t>
            </a:r>
            <a:endParaRPr lang="ru-RU" sz="28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2097088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идентификации компонентов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портфеля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оценки компонентов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портфеля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расстановки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приоритетов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оптимизации и балансировки портфеля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авторизации портфеля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1949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74638"/>
            <a:ext cx="59422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идентификации компонентов портфеля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унификация, категоризация и структуризация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информации 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существующих предложениях по инициации новых проектов, а также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реализуемых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настоящий момент проектах и программах в рамках портфеля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проектов.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– определены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документированы: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потенциальных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компонентов 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проектов, сгруппированных по категориям;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отклоненных компонентов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портфеля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реализуемых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настоящий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момент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компонентов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портфеля, сгруппированных по категориям;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компонентов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по которым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требуется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дополнительная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информация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для анализа.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24046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524" y="217559"/>
            <a:ext cx="630804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оценки компонентов портфеля проектов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сбор и подготовка объективной и полной информации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 потенциальных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текущих компонентах портфеля для принятия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обоснованного 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ранжированию 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приоритизации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компонентов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-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определены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документированы: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потенциальных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компонентов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оценками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 всем критериям;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реализуемых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компонентов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оценками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(при необходимости).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417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14900"/>
            <a:ext cx="6030359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расстановки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приоритетов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84" y="18246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ранжирование и определение приоритетов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компонентов по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интегральному показателю и/или обоснованной необходимости для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организации.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- определены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документированы: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потенциальных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компонентов портфеля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 общей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оценкой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(приоритетом) компонента;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реализуемых компонентов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портфеля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новым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рейтингом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 приоритетом (при необходимости).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1394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736" y="143169"/>
            <a:ext cx="59422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оптимизации и балансировки портфеля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формирование оптимального перечня компонентов,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наилучшим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образом обеспечивающих достижение стратегических целей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учетом существующих ограничений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-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определены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документированы: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компонентов, рекомендованных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 реализации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рамках портфеля;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компонентов, не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рекомендованных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 включению в состав портфеля (отклоненные компоненты,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компоненты, реализацию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которых необходимо остановить и т.п.);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портфеля;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укрупненного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распределения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бюджета и ресурсов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одобренных компонентов.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99863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263" y="125413"/>
            <a:ext cx="6030359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авторизации портфеля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формальные одобрение и утверждение состава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текущего 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проектов, распределения ресурсов и бюджета портфеля между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компонентами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утвержденными к реализации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процесса - утверждены: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проектов и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перечень компонентов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вошедших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состав портфеля;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перечень компонентов, не вошедших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состав текущего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портфеля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(отклоненные компоненты, компоненты, реализацию которых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необходимо остановить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т.п.);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утверждено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распределение бюджетов и ресурсов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одобренных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компонентов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149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58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US" sz="1200" b="0" i="0" u="none" strike="noStrike" cap="none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74316" y="274637"/>
            <a:ext cx="6612484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Преимущества сертификации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ПМ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СТАНДАРТ 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эффективности работы проектных команд: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Доступна дистанционная (удаленная) версия оценки проектного персонала на основе компьютерного тестирования. В регионах предусмотрена сеть уполномоченных органом сертификации организаций (партнеров).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Развитие системы сертификации предусматривает приобретение статуса международной на основе распространения ее в странах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Евразес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СНГ.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0646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43169"/>
            <a:ext cx="6030359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процессов мониторинга и контроля портфеля </a:t>
            </a:r>
            <a:r>
              <a:rPr lang="ru-RU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проектов</a:t>
            </a:r>
            <a:endParaRPr lang="ru-RU" sz="28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80" y="233129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Процесс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контроля реализации портфеля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Процесс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150</a:t>
            </a:fld>
            <a:endParaRPr lang="ru-RU"/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6177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771" y="125413"/>
            <a:ext cx="59422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контроля реализации портфеля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91" y="1412777"/>
            <a:ext cx="8229600" cy="4815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оперативное выявление отклонений текущих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показателей от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плановых показателей портфеля и обеспечение корректирующих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действий для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их устранения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отчеты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об исполнении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компонентов портфеля и портфеля в целом;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запросы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на изменения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портфеля проектов;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управленческие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решения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включая следующие: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внесению изменений в состав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компонентов портфеля;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изменению приоритетов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компонентов портфеля проектов;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перераспределению ресурсов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компонентами портфеля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корректировке отдельных компонентов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портфеля;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изменению методологии управления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портфелем.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151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03348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70984" cy="1143000"/>
          </a:xfrm>
        </p:spPr>
        <p:txBody>
          <a:bodyPr>
            <a:noAutofit/>
          </a:bodyPr>
          <a:lstStyle/>
          <a:p>
            <a:pPr>
              <a:tabLst>
                <a:tab pos="719138" algn="l"/>
              </a:tabLst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управления изменениями портфеля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проектов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571" y="16843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внесение управляемых изменений в состав портфеля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перераспределение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ресурсов при изменении внешних и внутренних условий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запросы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изменения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дополнительного анализа;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утвержденные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запросы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изменения;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скорректированный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портфель/компонент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портфеля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соответствии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утвержденным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запросом на изменение.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152</a:t>
            </a:fld>
            <a:endParaRPr lang="ru-RU"/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619368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2964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34950"/>
            <a:ext cx="46799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52068" y="6227763"/>
            <a:ext cx="1439863" cy="6302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</a:rPr>
              <a:t>2017г.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282449"/>
            <a:ext cx="9144000" cy="2721352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algn="ctr" eaLnBrk="1" hangingPunct="1">
              <a:lnSpc>
                <a:spcPct val="80000"/>
              </a:lnSpc>
              <a:tabLst>
                <a:tab pos="11293475" algn="l"/>
              </a:tabLst>
            </a:pPr>
            <a:endParaRPr lang="ru-RU" altLang="ru-R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6838" y="3367088"/>
            <a:ext cx="60499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17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7700" y="1854200"/>
            <a:ext cx="72723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48" tIns="38574" rIns="77148" bIns="38574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852936"/>
            <a:ext cx="878497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11293475" algn="l"/>
              </a:tabLs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СИСТЕМА МЕНЕДЖМЕНТА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ПРОЕКТНОЙ ДЕЯТЕЛЬНОСТИ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(СМПД)</a:t>
            </a:r>
            <a:endParaRPr lang="ru-RU" alt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153</a:t>
            </a:fld>
            <a:endParaRPr lang="ru-RU"/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4" y="234950"/>
            <a:ext cx="1201410" cy="110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Проектное управление для организации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Четкое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определение целей, результатов и границ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проекта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необходимого количества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планов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эффективной системы контроля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Исключение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(минимизация)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переделок</a:t>
            </a:r>
          </a:p>
          <a:p>
            <a:pPr lvl="1"/>
            <a:r>
              <a:rPr lang="ru-RU" sz="1800" dirty="0">
                <a:latin typeface="Arial" pitchFamily="34" charset="0"/>
                <a:cs typeface="Arial" pitchFamily="34" charset="0"/>
              </a:rPr>
              <a:t>Определение ролей, полномочий и ответственности</a:t>
            </a:r>
          </a:p>
          <a:p>
            <a:pPr lvl="1"/>
            <a:r>
              <a:rPr lang="ru-RU" sz="1800" dirty="0">
                <a:latin typeface="Arial" pitchFamily="34" charset="0"/>
                <a:cs typeface="Arial" pitchFamily="34" charset="0"/>
              </a:rPr>
              <a:t>Эффективное использование матричной структуры</a:t>
            </a:r>
          </a:p>
          <a:p>
            <a:pPr lvl="1"/>
            <a:r>
              <a:rPr lang="ru-RU" sz="1800" dirty="0">
                <a:latin typeface="Arial" pitchFamily="34" charset="0"/>
                <a:cs typeface="Arial" pitchFamily="34" charset="0"/>
              </a:rPr>
              <a:t>Общие правила коммуникаций, единое информационное пространство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управленческих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издержек</a:t>
            </a:r>
          </a:p>
          <a:p>
            <a:pPr lvl="1"/>
            <a:r>
              <a:rPr lang="ru-RU" sz="1800" dirty="0">
                <a:latin typeface="Arial" pitchFamily="34" charset="0"/>
                <a:cs typeface="Arial" pitchFamily="34" charset="0"/>
              </a:rPr>
              <a:t>Анализ заинтересованных сторон и рисков проекта</a:t>
            </a:r>
          </a:p>
          <a:p>
            <a:pPr lvl="1"/>
            <a:r>
              <a:rPr lang="ru-RU" sz="1800" dirty="0">
                <a:latin typeface="Arial" pitchFamily="34" charset="0"/>
                <a:cs typeface="Arial" pitchFamily="34" charset="0"/>
              </a:rPr>
              <a:t>Планирование реагирования и учет рисков в планах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6250087"/>
            <a:ext cx="6084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П. Шестопалов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ВЫГОДЫ И ВОЗМОЖНОСТИ ПРОЕКТНОГО УПРАВЛЕНИЯ В  ОРГАНАХ  ГОСУДАРСТВЕННОЙ  ВЛАСТИ</a:t>
            </a:r>
          </a:p>
          <a:p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154</a:t>
            </a:fld>
            <a:endParaRPr lang="ru-RU"/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58217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деятельность в организации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деятельность, осуществляемая в организации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виде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которые могут объединяться 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программы и портфели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проектов,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включающая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случае необходимости,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связанные мероприятия.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155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9455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Проектная деятельность в организации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5" y="1676574"/>
            <a:ext cx="8430639" cy="44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211669"/>
            <a:ext cx="608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П. Шестопалов, ПРОЕКТНОЕ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УПРАВЛЕНИЕ В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ГОСУДАРСТВЕННОМ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СЕКТОРЕ</a:t>
            </a:r>
          </a:p>
          <a:p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156</a:t>
            </a:fld>
            <a:endParaRPr lang="ru-RU"/>
          </a:p>
        </p:txBody>
      </p:sp>
      <p:pic>
        <p:nvPicPr>
          <p:cNvPr id="1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5545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Когда необходима СМПД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Большое количество проектов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Сложная организационная структура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Высокий уровень неопределенности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Значительная роль внешних факторов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157</a:t>
            </a:fld>
            <a:endParaRPr lang="ru-RU"/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195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Чем управляет СПМД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15816" y="2492896"/>
            <a:ext cx="2664296" cy="22968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6068" y="1242918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Проекты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00" y="5013176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Программы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5085184"/>
            <a:ext cx="31888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Портфели</a:t>
            </a:r>
            <a:endParaRPr lang="ru-RU" sz="20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158</a:t>
            </a:fld>
            <a:endParaRPr lang="ru-RU"/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41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5472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Требования к СМПД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Согласованность с заинтересованными сторонами на всех уровнях в организации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Оценка качества проектной деятельности в организации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Интеграция СПМД с другими аспектами деятельности организации (финансы, кадры, закупки и т.п.)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159</a:t>
            </a:fld>
            <a:endParaRPr lang="ru-RU"/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37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US" sz="1200" b="0" i="0" u="none" strike="noStrike" cap="none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4316" y="274637"/>
            <a:ext cx="6612484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Преимущества сертификации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ПМ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СТАНДАРТ 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организаций: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Сертификация имеет гибкий характер и может предусматривать отраслевую (корпоративную) настройку (адаптацию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Оценка соответствия компетентности проектного персонала потребностям проектного управления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Определение требований к системе обучения и профессионального развития специалистов и руководителей исходя из реального уровня их знаний и опыта в области проектного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1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33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US" sz="1200" b="0" i="0" u="none" strike="noStrike" cap="none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08514" y="274637"/>
            <a:ext cx="6935486" cy="1143000"/>
          </a:xfrm>
        </p:spPr>
        <p:txBody>
          <a:bodyPr/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Основа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сертификации ПМ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СТАНДАРТ Базовый уровень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50583" y="1600200"/>
            <a:ext cx="8600911" cy="4525963"/>
          </a:xfrm>
        </p:spPr>
        <p:txBody>
          <a:bodyPr/>
          <a:lstStyle/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Национальный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стандарт РФ. ГОСТ Р ИСО 21500 - 2014 «Руководство по проектному менеджменту»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Национальный стандарт РФ. ГОСТ Р 54869-2011 «Проектный менеджмент. Требования к управлению проектом»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Национальный стандарт РФ. ГОСТ Р 54871—2011 «Проектный менеджмент. Требования к управлению программой»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Национальный стандарт РФ. ГОСТ Р 54870—2011 «Проектный менеджмент. Требования к управлению портфелем проектов» </a:t>
            </a: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→ Национальный стандарт РФ.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 ИСО 10006-2005 «Руководство по менеджменту качества при проектировании»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9" name="Рисунок 8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0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18</a:t>
            </a:fld>
            <a:endParaRPr lang="en-US" sz="1200" b="0" i="0" u="none" strike="noStrike" cap="none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18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553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18</a:t>
            </a:fld>
            <a:endParaRPr lang="en-US" sz="120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8514" y="274637"/>
            <a:ext cx="6478285" cy="1143000"/>
          </a:xfrm>
        </p:spPr>
        <p:txBody>
          <a:bodyPr/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Сертификационное испытание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ПМ СТАНДАРТ Базовый уровень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16569" y="1600200"/>
            <a:ext cx="8831178" cy="470912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1. Закрытые вопросы.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вопросов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оценка за каждый вопрос 1 балл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ответу можно оставить текстовый комментарий</a:t>
            </a:r>
          </a:p>
          <a:p>
            <a:pPr indent="0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2. Открытый вопрос.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открытых вопроса в форме краткого сообщения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Эссе)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 каждый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вопрос 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баллов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Время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отведенное на выполнение теста: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минут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Кандидат считается успешно прошедшим сертификацию в случае, если общее число баллов за два этапа будет больше или равно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42 (70%)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8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Проектная и операционная деятельность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28746"/>
              </p:ext>
            </p:extLst>
          </p:nvPr>
        </p:nvGraphicFramePr>
        <p:xfrm>
          <a:off x="683568" y="1786378"/>
          <a:ext cx="8040216" cy="3946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3632"/>
                <a:gridCol w="2160240"/>
                <a:gridCol w="3096344"/>
              </a:tblGrid>
              <a:tr h="4904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Вид деятельности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Команда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841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Операционная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деятельность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Стабильные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команды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Постоянные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повторяющиеся результаты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722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Проектная деятельность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Временные команды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Уникальные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0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2297982" y="0"/>
            <a:ext cx="6846017" cy="901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Востребованность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3200" b="1" i="0" u="none" strike="noStrike" cap="none" dirty="0">
              <a:solidFill>
                <a:schemeClr val="tx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848" name="Shape 848"/>
          <p:cNvSpPr/>
          <p:nvPr/>
        </p:nvSpPr>
        <p:spPr>
          <a:xfrm>
            <a:off x="265113" y="4495239"/>
            <a:ext cx="8555037" cy="2637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172326" y="1071951"/>
            <a:ext cx="4039634" cy="331236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Основные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причины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роста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интереса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к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исследование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Volkswagen): 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Возрастание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сложности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27%.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Увеличение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числа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25%.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Ужесточение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требований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к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срокам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23%. 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Конкуренция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требования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рынка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11%.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Требования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к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качеству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продукта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9%. 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Мотивация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персонала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- 4%. </a:t>
            </a:r>
          </a:p>
          <a:p>
            <a:pPr marL="171450" marR="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Новое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руководство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1%.</a:t>
            </a:r>
          </a:p>
        </p:txBody>
      </p:sp>
      <p:grpSp>
        <p:nvGrpSpPr>
          <p:cNvPr id="2" name="Shape 850"/>
          <p:cNvGrpSpPr/>
          <p:nvPr/>
        </p:nvGrpSpPr>
        <p:grpSpPr>
          <a:xfrm>
            <a:off x="3636156" y="4581002"/>
            <a:ext cx="5507296" cy="2236612"/>
            <a:chOff x="2563" y="1040"/>
            <a:chExt cx="3278" cy="1214"/>
          </a:xfrm>
        </p:grpSpPr>
        <p:sp>
          <p:nvSpPr>
            <p:cNvPr id="851" name="Shape 851"/>
            <p:cNvSpPr/>
            <p:nvPr/>
          </p:nvSpPr>
          <p:spPr>
            <a:xfrm>
              <a:off x="3984" y="1172"/>
              <a:ext cx="145" cy="1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3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3468" y="1252"/>
              <a:ext cx="121" cy="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000" y="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4893" y="1335"/>
              <a:ext cx="240" cy="1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36363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3683" y="1929"/>
              <a:ext cx="178" cy="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7200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>
              <a:off x="4836" y="1118"/>
              <a:ext cx="1005" cy="1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Поддержка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 </a:t>
              </a: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высшего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руководства</a:t>
              </a:r>
              <a:endParaRPr lang="en-US" sz="11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>
              <a:off x="2837" y="2072"/>
              <a:ext cx="933" cy="18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Практическое использование </a:t>
              </a:r>
            </a:p>
          </p:txBody>
        </p:sp>
        <p:sp>
          <p:nvSpPr>
            <p:cNvPr id="857" name="Shape 857"/>
            <p:cNvSpPr/>
            <p:nvPr/>
          </p:nvSpPr>
          <p:spPr>
            <a:xfrm>
              <a:off x="3034" y="1040"/>
              <a:ext cx="804" cy="1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Организационная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 </a:t>
              </a: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структура</a:t>
              </a:r>
              <a:endParaRPr lang="en-US" sz="11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3806" y="1040"/>
              <a:ext cx="984" cy="20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Программные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 </a:t>
              </a: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средства</a:t>
              </a:r>
              <a:endParaRPr lang="en-US" sz="11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 rot="2938798">
              <a:off x="3026" y="1447"/>
              <a:ext cx="215" cy="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7200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3852" y="1339"/>
              <a:ext cx="229" cy="3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6907"/>
                  </a:moveTo>
                  <a:lnTo>
                    <a:pt x="0" y="0"/>
                  </a:lnTo>
                  <a:lnTo>
                    <a:pt x="0" y="63092"/>
                  </a:lnTo>
                  <a:lnTo>
                    <a:pt x="120000" y="120000"/>
                  </a:lnTo>
                  <a:lnTo>
                    <a:pt x="120000" y="56907"/>
                  </a:lnTo>
                  <a:close/>
                </a:path>
              </a:pathLst>
            </a:custGeom>
            <a:solidFill>
              <a:srgbClr val="60606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9" y="1331"/>
              <a:ext cx="233" cy="1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000"/>
                  </a:moveTo>
                  <a:lnTo>
                    <a:pt x="5901" y="5000"/>
                  </a:lnTo>
                  <a:lnTo>
                    <a:pt x="17704" y="5000"/>
                  </a:lnTo>
                  <a:lnTo>
                    <a:pt x="25573" y="2500"/>
                  </a:lnTo>
                  <a:lnTo>
                    <a:pt x="31475" y="2500"/>
                  </a:lnTo>
                  <a:lnTo>
                    <a:pt x="37377" y="2500"/>
                  </a:lnTo>
                  <a:lnTo>
                    <a:pt x="49180" y="2500"/>
                  </a:lnTo>
                  <a:lnTo>
                    <a:pt x="55081" y="0"/>
                  </a:lnTo>
                  <a:lnTo>
                    <a:pt x="62950" y="0"/>
                  </a:lnTo>
                  <a:lnTo>
                    <a:pt x="68852" y="0"/>
                  </a:lnTo>
                  <a:lnTo>
                    <a:pt x="80655" y="0"/>
                  </a:lnTo>
                  <a:lnTo>
                    <a:pt x="88524" y="0"/>
                  </a:lnTo>
                  <a:lnTo>
                    <a:pt x="94426" y="0"/>
                  </a:lnTo>
                  <a:lnTo>
                    <a:pt x="100327" y="0"/>
                  </a:lnTo>
                  <a:lnTo>
                    <a:pt x="114098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3365" y="1434"/>
              <a:ext cx="629" cy="2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7297"/>
                  </a:moveTo>
                  <a:lnTo>
                    <a:pt x="0" y="0"/>
                  </a:lnTo>
                  <a:lnTo>
                    <a:pt x="0" y="82702"/>
                  </a:lnTo>
                  <a:lnTo>
                    <a:pt x="120000" y="120000"/>
                  </a:lnTo>
                  <a:lnTo>
                    <a:pt x="120000" y="37297"/>
                  </a:lnTo>
                  <a:close/>
                </a:path>
              </a:pathLst>
            </a:custGeom>
            <a:solidFill>
              <a:srgbClr val="808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3354" y="1356"/>
              <a:ext cx="625" cy="1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731" y="60000"/>
                  </a:lnTo>
                  <a:lnTo>
                    <a:pt x="2926" y="54782"/>
                  </a:lnTo>
                  <a:lnTo>
                    <a:pt x="4390" y="54782"/>
                  </a:lnTo>
                  <a:lnTo>
                    <a:pt x="5853" y="52173"/>
                  </a:lnTo>
                  <a:lnTo>
                    <a:pt x="8048" y="46956"/>
                  </a:lnTo>
                  <a:lnTo>
                    <a:pt x="9512" y="46956"/>
                  </a:lnTo>
                  <a:lnTo>
                    <a:pt x="10975" y="44347"/>
                  </a:lnTo>
                  <a:lnTo>
                    <a:pt x="12439" y="41739"/>
                  </a:lnTo>
                  <a:lnTo>
                    <a:pt x="15365" y="39130"/>
                  </a:lnTo>
                  <a:lnTo>
                    <a:pt x="16829" y="36521"/>
                  </a:lnTo>
                  <a:lnTo>
                    <a:pt x="19024" y="36521"/>
                  </a:lnTo>
                  <a:lnTo>
                    <a:pt x="21951" y="33913"/>
                  </a:lnTo>
                  <a:lnTo>
                    <a:pt x="23414" y="31304"/>
                  </a:lnTo>
                  <a:lnTo>
                    <a:pt x="25609" y="28695"/>
                  </a:lnTo>
                  <a:lnTo>
                    <a:pt x="28536" y="26086"/>
                  </a:lnTo>
                  <a:lnTo>
                    <a:pt x="30731" y="26086"/>
                  </a:lnTo>
                  <a:lnTo>
                    <a:pt x="32195" y="23478"/>
                  </a:lnTo>
                  <a:lnTo>
                    <a:pt x="34390" y="23478"/>
                  </a:lnTo>
                  <a:lnTo>
                    <a:pt x="38048" y="20869"/>
                  </a:lnTo>
                  <a:lnTo>
                    <a:pt x="39512" y="18260"/>
                  </a:lnTo>
                  <a:lnTo>
                    <a:pt x="41707" y="18260"/>
                  </a:lnTo>
                  <a:lnTo>
                    <a:pt x="45365" y="15652"/>
                  </a:lnTo>
                  <a:lnTo>
                    <a:pt x="47560" y="13043"/>
                  </a:lnTo>
                  <a:lnTo>
                    <a:pt x="49756" y="13043"/>
                  </a:lnTo>
                  <a:lnTo>
                    <a:pt x="54146" y="10434"/>
                  </a:lnTo>
                  <a:lnTo>
                    <a:pt x="55609" y="7826"/>
                  </a:lnTo>
                  <a:lnTo>
                    <a:pt x="57804" y="7826"/>
                  </a:lnTo>
                  <a:lnTo>
                    <a:pt x="60000" y="7826"/>
                  </a:lnTo>
                  <a:lnTo>
                    <a:pt x="64390" y="5217"/>
                  </a:lnTo>
                  <a:lnTo>
                    <a:pt x="66585" y="5217"/>
                  </a:lnTo>
                  <a:lnTo>
                    <a:pt x="68780" y="2608"/>
                  </a:lnTo>
                  <a:lnTo>
                    <a:pt x="73170" y="2608"/>
                  </a:lnTo>
                  <a:lnTo>
                    <a:pt x="75365" y="0"/>
                  </a:lnTo>
                  <a:lnTo>
                    <a:pt x="120000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3215" y="1552"/>
              <a:ext cx="163" cy="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365"/>
                  </a:moveTo>
                  <a:lnTo>
                    <a:pt x="114418" y="45365"/>
                  </a:lnTo>
                  <a:lnTo>
                    <a:pt x="103255" y="42439"/>
                  </a:lnTo>
                  <a:lnTo>
                    <a:pt x="97674" y="42439"/>
                  </a:lnTo>
                  <a:lnTo>
                    <a:pt x="92093" y="40975"/>
                  </a:lnTo>
                  <a:lnTo>
                    <a:pt x="83720" y="39512"/>
                  </a:lnTo>
                  <a:lnTo>
                    <a:pt x="78139" y="38048"/>
                  </a:lnTo>
                  <a:lnTo>
                    <a:pt x="72558" y="36585"/>
                  </a:lnTo>
                  <a:lnTo>
                    <a:pt x="64186" y="35121"/>
                  </a:lnTo>
                  <a:lnTo>
                    <a:pt x="61395" y="33658"/>
                  </a:lnTo>
                  <a:lnTo>
                    <a:pt x="55813" y="32195"/>
                  </a:lnTo>
                  <a:lnTo>
                    <a:pt x="47441" y="30731"/>
                  </a:lnTo>
                  <a:lnTo>
                    <a:pt x="44651" y="29268"/>
                  </a:lnTo>
                  <a:lnTo>
                    <a:pt x="41860" y="27804"/>
                  </a:lnTo>
                  <a:lnTo>
                    <a:pt x="33488" y="26341"/>
                  </a:lnTo>
                  <a:lnTo>
                    <a:pt x="30697" y="24878"/>
                  </a:lnTo>
                  <a:lnTo>
                    <a:pt x="27906" y="23414"/>
                  </a:lnTo>
                  <a:lnTo>
                    <a:pt x="22325" y="20487"/>
                  </a:lnTo>
                  <a:lnTo>
                    <a:pt x="19534" y="20487"/>
                  </a:lnTo>
                  <a:lnTo>
                    <a:pt x="16744" y="19024"/>
                  </a:lnTo>
                  <a:lnTo>
                    <a:pt x="13953" y="16097"/>
                  </a:lnTo>
                  <a:lnTo>
                    <a:pt x="11162" y="14634"/>
                  </a:lnTo>
                  <a:lnTo>
                    <a:pt x="8372" y="14634"/>
                  </a:lnTo>
                  <a:lnTo>
                    <a:pt x="5581" y="11707"/>
                  </a:lnTo>
                  <a:lnTo>
                    <a:pt x="5581" y="10243"/>
                  </a:lnTo>
                  <a:lnTo>
                    <a:pt x="2790" y="8780"/>
                  </a:lnTo>
                  <a:lnTo>
                    <a:pt x="0" y="5853"/>
                  </a:lnTo>
                  <a:lnTo>
                    <a:pt x="0" y="4390"/>
                  </a:lnTo>
                  <a:lnTo>
                    <a:pt x="0" y="1463"/>
                  </a:lnTo>
                  <a:lnTo>
                    <a:pt x="0" y="0"/>
                  </a:lnTo>
                  <a:lnTo>
                    <a:pt x="0" y="74634"/>
                  </a:lnTo>
                  <a:lnTo>
                    <a:pt x="0" y="76097"/>
                  </a:lnTo>
                  <a:lnTo>
                    <a:pt x="0" y="79024"/>
                  </a:lnTo>
                  <a:lnTo>
                    <a:pt x="0" y="80487"/>
                  </a:lnTo>
                  <a:lnTo>
                    <a:pt x="2790" y="83414"/>
                  </a:lnTo>
                  <a:lnTo>
                    <a:pt x="5581" y="84878"/>
                  </a:lnTo>
                  <a:lnTo>
                    <a:pt x="5581" y="86341"/>
                  </a:lnTo>
                  <a:lnTo>
                    <a:pt x="8372" y="89268"/>
                  </a:lnTo>
                  <a:lnTo>
                    <a:pt x="11162" y="89268"/>
                  </a:lnTo>
                  <a:lnTo>
                    <a:pt x="13953" y="90731"/>
                  </a:lnTo>
                  <a:lnTo>
                    <a:pt x="16744" y="93658"/>
                  </a:lnTo>
                  <a:lnTo>
                    <a:pt x="19534" y="95121"/>
                  </a:lnTo>
                  <a:lnTo>
                    <a:pt x="22325" y="95121"/>
                  </a:lnTo>
                  <a:lnTo>
                    <a:pt x="27906" y="98048"/>
                  </a:lnTo>
                  <a:lnTo>
                    <a:pt x="30697" y="99512"/>
                  </a:lnTo>
                  <a:lnTo>
                    <a:pt x="33488" y="100975"/>
                  </a:lnTo>
                  <a:lnTo>
                    <a:pt x="41860" y="102439"/>
                  </a:lnTo>
                  <a:lnTo>
                    <a:pt x="44651" y="103902"/>
                  </a:lnTo>
                  <a:lnTo>
                    <a:pt x="47441" y="105365"/>
                  </a:lnTo>
                  <a:lnTo>
                    <a:pt x="55813" y="106829"/>
                  </a:lnTo>
                  <a:lnTo>
                    <a:pt x="61395" y="108292"/>
                  </a:lnTo>
                  <a:lnTo>
                    <a:pt x="64186" y="109756"/>
                  </a:lnTo>
                  <a:lnTo>
                    <a:pt x="72558" y="111219"/>
                  </a:lnTo>
                  <a:lnTo>
                    <a:pt x="78139" y="112682"/>
                  </a:lnTo>
                  <a:lnTo>
                    <a:pt x="83720" y="114146"/>
                  </a:lnTo>
                  <a:lnTo>
                    <a:pt x="92093" y="115609"/>
                  </a:lnTo>
                  <a:lnTo>
                    <a:pt x="97674" y="117073"/>
                  </a:lnTo>
                  <a:lnTo>
                    <a:pt x="103255" y="117073"/>
                  </a:lnTo>
                  <a:lnTo>
                    <a:pt x="114418" y="120000"/>
                  </a:lnTo>
                  <a:lnTo>
                    <a:pt x="120000" y="120000"/>
                  </a:lnTo>
                  <a:lnTo>
                    <a:pt x="120000" y="45365"/>
                  </a:lnTo>
                  <a:close/>
                </a:path>
              </a:pathLst>
            </a:custGeom>
            <a:solidFill>
              <a:srgbClr val="806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3386" y="1552"/>
              <a:ext cx="546" cy="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0" y="45365"/>
                  </a:lnTo>
                  <a:lnTo>
                    <a:pt x="0" y="120000"/>
                  </a:lnTo>
                  <a:lnTo>
                    <a:pt x="119999" y="74634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66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>
              <a:off x="3215" y="1468"/>
              <a:ext cx="711" cy="1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41" y="120000"/>
                  </a:moveTo>
                  <a:lnTo>
                    <a:pt x="26451" y="120000"/>
                  </a:lnTo>
                  <a:lnTo>
                    <a:pt x="23870" y="115555"/>
                  </a:lnTo>
                  <a:lnTo>
                    <a:pt x="22580" y="115555"/>
                  </a:lnTo>
                  <a:lnTo>
                    <a:pt x="21290" y="113333"/>
                  </a:lnTo>
                  <a:lnTo>
                    <a:pt x="19354" y="111111"/>
                  </a:lnTo>
                  <a:lnTo>
                    <a:pt x="18064" y="108888"/>
                  </a:lnTo>
                  <a:lnTo>
                    <a:pt x="16774" y="106666"/>
                  </a:lnTo>
                  <a:lnTo>
                    <a:pt x="14838" y="104444"/>
                  </a:lnTo>
                  <a:lnTo>
                    <a:pt x="14193" y="102222"/>
                  </a:lnTo>
                  <a:lnTo>
                    <a:pt x="12903" y="100000"/>
                  </a:lnTo>
                  <a:lnTo>
                    <a:pt x="10967" y="97777"/>
                  </a:lnTo>
                  <a:lnTo>
                    <a:pt x="10322" y="95555"/>
                  </a:lnTo>
                  <a:lnTo>
                    <a:pt x="9677" y="93333"/>
                  </a:lnTo>
                  <a:lnTo>
                    <a:pt x="7741" y="91111"/>
                  </a:lnTo>
                  <a:lnTo>
                    <a:pt x="7096" y="88888"/>
                  </a:lnTo>
                  <a:lnTo>
                    <a:pt x="6451" y="86666"/>
                  </a:lnTo>
                  <a:lnTo>
                    <a:pt x="5161" y="82222"/>
                  </a:lnTo>
                  <a:lnTo>
                    <a:pt x="4516" y="82222"/>
                  </a:lnTo>
                  <a:lnTo>
                    <a:pt x="3870" y="80000"/>
                  </a:lnTo>
                  <a:lnTo>
                    <a:pt x="3225" y="75555"/>
                  </a:lnTo>
                  <a:lnTo>
                    <a:pt x="2580" y="73333"/>
                  </a:lnTo>
                  <a:lnTo>
                    <a:pt x="1935" y="73333"/>
                  </a:lnTo>
                  <a:lnTo>
                    <a:pt x="1290" y="68888"/>
                  </a:lnTo>
                  <a:lnTo>
                    <a:pt x="1290" y="66666"/>
                  </a:lnTo>
                  <a:lnTo>
                    <a:pt x="645" y="64444"/>
                  </a:lnTo>
                  <a:lnTo>
                    <a:pt x="0" y="60000"/>
                  </a:lnTo>
                  <a:lnTo>
                    <a:pt x="0" y="57777"/>
                  </a:lnTo>
                  <a:lnTo>
                    <a:pt x="0" y="53333"/>
                  </a:lnTo>
                  <a:lnTo>
                    <a:pt x="0" y="51111"/>
                  </a:lnTo>
                  <a:lnTo>
                    <a:pt x="0" y="48888"/>
                  </a:lnTo>
                  <a:lnTo>
                    <a:pt x="0" y="46666"/>
                  </a:lnTo>
                  <a:lnTo>
                    <a:pt x="0" y="44444"/>
                  </a:lnTo>
                  <a:lnTo>
                    <a:pt x="0" y="42222"/>
                  </a:lnTo>
                  <a:lnTo>
                    <a:pt x="645" y="37777"/>
                  </a:lnTo>
                  <a:lnTo>
                    <a:pt x="1290" y="37777"/>
                  </a:lnTo>
                  <a:lnTo>
                    <a:pt x="1290" y="35555"/>
                  </a:lnTo>
                  <a:lnTo>
                    <a:pt x="1935" y="31111"/>
                  </a:lnTo>
                  <a:lnTo>
                    <a:pt x="2580" y="28888"/>
                  </a:lnTo>
                  <a:lnTo>
                    <a:pt x="3225" y="26666"/>
                  </a:lnTo>
                  <a:lnTo>
                    <a:pt x="3870" y="24444"/>
                  </a:lnTo>
                  <a:lnTo>
                    <a:pt x="4516" y="22222"/>
                  </a:lnTo>
                  <a:lnTo>
                    <a:pt x="5161" y="20000"/>
                  </a:lnTo>
                  <a:lnTo>
                    <a:pt x="6451" y="15555"/>
                  </a:lnTo>
                  <a:lnTo>
                    <a:pt x="7096" y="15555"/>
                  </a:lnTo>
                  <a:lnTo>
                    <a:pt x="7741" y="13333"/>
                  </a:lnTo>
                  <a:lnTo>
                    <a:pt x="9677" y="8888"/>
                  </a:lnTo>
                  <a:lnTo>
                    <a:pt x="10322" y="8888"/>
                  </a:lnTo>
                  <a:lnTo>
                    <a:pt x="10967" y="6666"/>
                  </a:lnTo>
                  <a:lnTo>
                    <a:pt x="12903" y="2222"/>
                  </a:lnTo>
                  <a:lnTo>
                    <a:pt x="14193" y="0"/>
                  </a:lnTo>
                  <a:lnTo>
                    <a:pt x="120000" y="51111"/>
                  </a:lnTo>
                  <a:lnTo>
                    <a:pt x="27741" y="12000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4795" y="1531"/>
              <a:ext cx="197" cy="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411"/>
                  </a:lnTo>
                  <a:lnTo>
                    <a:pt x="117692" y="4235"/>
                  </a:lnTo>
                  <a:lnTo>
                    <a:pt x="117692" y="5647"/>
                  </a:lnTo>
                  <a:lnTo>
                    <a:pt x="115384" y="8470"/>
                  </a:lnTo>
                  <a:lnTo>
                    <a:pt x="115384" y="9882"/>
                  </a:lnTo>
                  <a:lnTo>
                    <a:pt x="113076" y="11294"/>
                  </a:lnTo>
                  <a:lnTo>
                    <a:pt x="110769" y="14117"/>
                  </a:lnTo>
                  <a:lnTo>
                    <a:pt x="108461" y="15529"/>
                  </a:lnTo>
                  <a:lnTo>
                    <a:pt x="103846" y="18352"/>
                  </a:lnTo>
                  <a:lnTo>
                    <a:pt x="103846" y="19764"/>
                  </a:lnTo>
                  <a:lnTo>
                    <a:pt x="101538" y="19764"/>
                  </a:lnTo>
                  <a:lnTo>
                    <a:pt x="96923" y="22588"/>
                  </a:lnTo>
                  <a:lnTo>
                    <a:pt x="94615" y="24000"/>
                  </a:lnTo>
                  <a:lnTo>
                    <a:pt x="90000" y="25411"/>
                  </a:lnTo>
                  <a:lnTo>
                    <a:pt x="85384" y="26823"/>
                  </a:lnTo>
                  <a:lnTo>
                    <a:pt x="83076" y="28235"/>
                  </a:lnTo>
                  <a:lnTo>
                    <a:pt x="78461" y="29647"/>
                  </a:lnTo>
                  <a:lnTo>
                    <a:pt x="71538" y="31058"/>
                  </a:lnTo>
                  <a:lnTo>
                    <a:pt x="69230" y="32470"/>
                  </a:lnTo>
                  <a:lnTo>
                    <a:pt x="64615" y="33882"/>
                  </a:lnTo>
                  <a:lnTo>
                    <a:pt x="57692" y="35294"/>
                  </a:lnTo>
                  <a:lnTo>
                    <a:pt x="53076" y="36705"/>
                  </a:lnTo>
                  <a:lnTo>
                    <a:pt x="50769" y="38117"/>
                  </a:lnTo>
                  <a:lnTo>
                    <a:pt x="41538" y="39529"/>
                  </a:lnTo>
                  <a:lnTo>
                    <a:pt x="36923" y="40941"/>
                  </a:lnTo>
                  <a:lnTo>
                    <a:pt x="32307" y="40941"/>
                  </a:lnTo>
                  <a:lnTo>
                    <a:pt x="23076" y="43764"/>
                  </a:lnTo>
                  <a:lnTo>
                    <a:pt x="18461" y="43764"/>
                  </a:lnTo>
                  <a:lnTo>
                    <a:pt x="13846" y="45176"/>
                  </a:lnTo>
                  <a:lnTo>
                    <a:pt x="4615" y="46588"/>
                  </a:lnTo>
                  <a:lnTo>
                    <a:pt x="0" y="48000"/>
                  </a:lnTo>
                  <a:lnTo>
                    <a:pt x="0" y="120000"/>
                  </a:lnTo>
                  <a:lnTo>
                    <a:pt x="4615" y="118588"/>
                  </a:lnTo>
                  <a:lnTo>
                    <a:pt x="13846" y="117176"/>
                  </a:lnTo>
                  <a:lnTo>
                    <a:pt x="18461" y="115764"/>
                  </a:lnTo>
                  <a:lnTo>
                    <a:pt x="23076" y="115764"/>
                  </a:lnTo>
                  <a:lnTo>
                    <a:pt x="32307" y="112941"/>
                  </a:lnTo>
                  <a:lnTo>
                    <a:pt x="36923" y="112941"/>
                  </a:lnTo>
                  <a:lnTo>
                    <a:pt x="41538" y="111529"/>
                  </a:lnTo>
                  <a:lnTo>
                    <a:pt x="50769" y="110117"/>
                  </a:lnTo>
                  <a:lnTo>
                    <a:pt x="53076" y="108705"/>
                  </a:lnTo>
                  <a:lnTo>
                    <a:pt x="57692" y="107294"/>
                  </a:lnTo>
                  <a:lnTo>
                    <a:pt x="64615" y="105882"/>
                  </a:lnTo>
                  <a:lnTo>
                    <a:pt x="69230" y="104470"/>
                  </a:lnTo>
                  <a:lnTo>
                    <a:pt x="71538" y="103058"/>
                  </a:lnTo>
                  <a:lnTo>
                    <a:pt x="78461" y="101647"/>
                  </a:lnTo>
                  <a:lnTo>
                    <a:pt x="83076" y="100235"/>
                  </a:lnTo>
                  <a:lnTo>
                    <a:pt x="85384" y="98823"/>
                  </a:lnTo>
                  <a:lnTo>
                    <a:pt x="90000" y="97411"/>
                  </a:lnTo>
                  <a:lnTo>
                    <a:pt x="94615" y="96000"/>
                  </a:lnTo>
                  <a:lnTo>
                    <a:pt x="96923" y="94588"/>
                  </a:lnTo>
                  <a:lnTo>
                    <a:pt x="101538" y="91764"/>
                  </a:lnTo>
                  <a:lnTo>
                    <a:pt x="103846" y="91764"/>
                  </a:lnTo>
                  <a:lnTo>
                    <a:pt x="103846" y="90352"/>
                  </a:lnTo>
                  <a:lnTo>
                    <a:pt x="108461" y="87529"/>
                  </a:lnTo>
                  <a:lnTo>
                    <a:pt x="110769" y="86117"/>
                  </a:lnTo>
                  <a:lnTo>
                    <a:pt x="113076" y="83294"/>
                  </a:lnTo>
                  <a:lnTo>
                    <a:pt x="115384" y="81882"/>
                  </a:lnTo>
                  <a:lnTo>
                    <a:pt x="115384" y="80470"/>
                  </a:lnTo>
                  <a:lnTo>
                    <a:pt x="117692" y="77647"/>
                  </a:lnTo>
                  <a:lnTo>
                    <a:pt x="117692" y="76235"/>
                  </a:lnTo>
                  <a:lnTo>
                    <a:pt x="120000" y="73411"/>
                  </a:lnTo>
                  <a:lnTo>
                    <a:pt x="120000" y="72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8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4279" y="1531"/>
              <a:ext cx="516" cy="3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47142"/>
                  </a:lnTo>
                  <a:lnTo>
                    <a:pt x="120000" y="120000"/>
                  </a:lnTo>
                  <a:lnTo>
                    <a:pt x="0" y="72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4279" y="1356"/>
              <a:ext cx="711" cy="2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935" y="0"/>
                  </a:lnTo>
                  <a:lnTo>
                    <a:pt x="5806" y="0"/>
                  </a:lnTo>
                  <a:lnTo>
                    <a:pt x="8387" y="0"/>
                  </a:lnTo>
                  <a:lnTo>
                    <a:pt x="10322" y="0"/>
                  </a:lnTo>
                  <a:lnTo>
                    <a:pt x="14193" y="0"/>
                  </a:lnTo>
                  <a:lnTo>
                    <a:pt x="16774" y="0"/>
                  </a:lnTo>
                  <a:lnTo>
                    <a:pt x="18709" y="0"/>
                  </a:lnTo>
                  <a:lnTo>
                    <a:pt x="22580" y="1463"/>
                  </a:lnTo>
                  <a:lnTo>
                    <a:pt x="24516" y="1463"/>
                  </a:lnTo>
                  <a:lnTo>
                    <a:pt x="27096" y="1463"/>
                  </a:lnTo>
                  <a:lnTo>
                    <a:pt x="29032" y="1463"/>
                  </a:lnTo>
                  <a:lnTo>
                    <a:pt x="32903" y="2926"/>
                  </a:lnTo>
                  <a:lnTo>
                    <a:pt x="34838" y="2926"/>
                  </a:lnTo>
                  <a:lnTo>
                    <a:pt x="36774" y="2926"/>
                  </a:lnTo>
                  <a:lnTo>
                    <a:pt x="40645" y="4390"/>
                  </a:lnTo>
                  <a:lnTo>
                    <a:pt x="42580" y="4390"/>
                  </a:lnTo>
                  <a:lnTo>
                    <a:pt x="44516" y="4390"/>
                  </a:lnTo>
                  <a:lnTo>
                    <a:pt x="48387" y="5853"/>
                  </a:lnTo>
                  <a:lnTo>
                    <a:pt x="50322" y="5853"/>
                  </a:lnTo>
                  <a:lnTo>
                    <a:pt x="52258" y="7317"/>
                  </a:lnTo>
                  <a:lnTo>
                    <a:pt x="56129" y="7317"/>
                  </a:lnTo>
                  <a:lnTo>
                    <a:pt x="58064" y="8780"/>
                  </a:lnTo>
                  <a:lnTo>
                    <a:pt x="60000" y="8780"/>
                  </a:lnTo>
                  <a:lnTo>
                    <a:pt x="63225" y="10243"/>
                  </a:lnTo>
                  <a:lnTo>
                    <a:pt x="65161" y="11707"/>
                  </a:lnTo>
                  <a:lnTo>
                    <a:pt x="67096" y="11707"/>
                  </a:lnTo>
                  <a:lnTo>
                    <a:pt x="68387" y="13170"/>
                  </a:lnTo>
                  <a:lnTo>
                    <a:pt x="72258" y="14634"/>
                  </a:lnTo>
                  <a:lnTo>
                    <a:pt x="73548" y="14634"/>
                  </a:lnTo>
                  <a:lnTo>
                    <a:pt x="75483" y="16097"/>
                  </a:lnTo>
                  <a:lnTo>
                    <a:pt x="78709" y="17560"/>
                  </a:lnTo>
                  <a:lnTo>
                    <a:pt x="80000" y="17560"/>
                  </a:lnTo>
                  <a:lnTo>
                    <a:pt x="81935" y="19024"/>
                  </a:lnTo>
                  <a:lnTo>
                    <a:pt x="84516" y="20487"/>
                  </a:lnTo>
                  <a:lnTo>
                    <a:pt x="86451" y="21951"/>
                  </a:lnTo>
                  <a:lnTo>
                    <a:pt x="87741" y="21951"/>
                  </a:lnTo>
                  <a:lnTo>
                    <a:pt x="90322" y="23414"/>
                  </a:lnTo>
                  <a:lnTo>
                    <a:pt x="91612" y="24878"/>
                  </a:lnTo>
                  <a:lnTo>
                    <a:pt x="92903" y="26341"/>
                  </a:lnTo>
                  <a:lnTo>
                    <a:pt x="95483" y="27804"/>
                  </a:lnTo>
                  <a:lnTo>
                    <a:pt x="96774" y="29268"/>
                  </a:lnTo>
                  <a:lnTo>
                    <a:pt x="98064" y="29268"/>
                  </a:lnTo>
                  <a:lnTo>
                    <a:pt x="99354" y="30731"/>
                  </a:lnTo>
                  <a:lnTo>
                    <a:pt x="101290" y="33658"/>
                  </a:lnTo>
                  <a:lnTo>
                    <a:pt x="102580" y="33658"/>
                  </a:lnTo>
                  <a:lnTo>
                    <a:pt x="103870" y="35121"/>
                  </a:lnTo>
                  <a:lnTo>
                    <a:pt x="105806" y="36585"/>
                  </a:lnTo>
                  <a:lnTo>
                    <a:pt x="106451" y="38048"/>
                  </a:lnTo>
                  <a:lnTo>
                    <a:pt x="107741" y="39512"/>
                  </a:lnTo>
                  <a:lnTo>
                    <a:pt x="109677" y="42439"/>
                  </a:lnTo>
                  <a:lnTo>
                    <a:pt x="110322" y="42439"/>
                  </a:lnTo>
                  <a:lnTo>
                    <a:pt x="110967" y="43902"/>
                  </a:lnTo>
                  <a:lnTo>
                    <a:pt x="112903" y="46829"/>
                  </a:lnTo>
                  <a:lnTo>
                    <a:pt x="113548" y="46829"/>
                  </a:lnTo>
                  <a:lnTo>
                    <a:pt x="114193" y="48292"/>
                  </a:lnTo>
                  <a:lnTo>
                    <a:pt x="115483" y="51219"/>
                  </a:lnTo>
                  <a:lnTo>
                    <a:pt x="115483" y="52682"/>
                  </a:lnTo>
                  <a:lnTo>
                    <a:pt x="116129" y="54146"/>
                  </a:lnTo>
                  <a:lnTo>
                    <a:pt x="117419" y="55609"/>
                  </a:lnTo>
                  <a:lnTo>
                    <a:pt x="117419" y="57073"/>
                  </a:lnTo>
                  <a:lnTo>
                    <a:pt x="118064" y="58536"/>
                  </a:lnTo>
                  <a:lnTo>
                    <a:pt x="118064" y="60000"/>
                  </a:lnTo>
                  <a:lnTo>
                    <a:pt x="118709" y="61463"/>
                  </a:lnTo>
                  <a:lnTo>
                    <a:pt x="119354" y="62926"/>
                  </a:lnTo>
                  <a:lnTo>
                    <a:pt x="119354" y="64390"/>
                  </a:lnTo>
                  <a:lnTo>
                    <a:pt x="119354" y="67317"/>
                  </a:lnTo>
                  <a:lnTo>
                    <a:pt x="120000" y="68780"/>
                  </a:lnTo>
                  <a:lnTo>
                    <a:pt x="120000" y="71707"/>
                  </a:lnTo>
                  <a:lnTo>
                    <a:pt x="120000" y="73170"/>
                  </a:lnTo>
                  <a:lnTo>
                    <a:pt x="119354" y="74634"/>
                  </a:lnTo>
                  <a:lnTo>
                    <a:pt x="119354" y="76097"/>
                  </a:lnTo>
                  <a:lnTo>
                    <a:pt x="119354" y="77560"/>
                  </a:lnTo>
                  <a:lnTo>
                    <a:pt x="118709" y="79024"/>
                  </a:lnTo>
                  <a:lnTo>
                    <a:pt x="118064" y="81951"/>
                  </a:lnTo>
                  <a:lnTo>
                    <a:pt x="118064" y="83414"/>
                  </a:lnTo>
                  <a:lnTo>
                    <a:pt x="117419" y="84878"/>
                  </a:lnTo>
                  <a:lnTo>
                    <a:pt x="116129" y="87804"/>
                  </a:lnTo>
                  <a:lnTo>
                    <a:pt x="115483" y="89268"/>
                  </a:lnTo>
                  <a:lnTo>
                    <a:pt x="115483" y="90731"/>
                  </a:lnTo>
                  <a:lnTo>
                    <a:pt x="114193" y="92195"/>
                  </a:lnTo>
                  <a:lnTo>
                    <a:pt x="113548" y="93658"/>
                  </a:lnTo>
                  <a:lnTo>
                    <a:pt x="112903" y="95121"/>
                  </a:lnTo>
                  <a:lnTo>
                    <a:pt x="110967" y="96585"/>
                  </a:lnTo>
                  <a:lnTo>
                    <a:pt x="110322" y="98048"/>
                  </a:lnTo>
                  <a:lnTo>
                    <a:pt x="109677" y="99512"/>
                  </a:lnTo>
                  <a:lnTo>
                    <a:pt x="107741" y="102439"/>
                  </a:lnTo>
                  <a:lnTo>
                    <a:pt x="106451" y="102439"/>
                  </a:lnTo>
                  <a:lnTo>
                    <a:pt x="105806" y="103902"/>
                  </a:lnTo>
                  <a:lnTo>
                    <a:pt x="103870" y="106829"/>
                  </a:lnTo>
                  <a:lnTo>
                    <a:pt x="102580" y="106829"/>
                  </a:lnTo>
                  <a:lnTo>
                    <a:pt x="101290" y="108292"/>
                  </a:lnTo>
                  <a:lnTo>
                    <a:pt x="100645" y="109756"/>
                  </a:lnTo>
                  <a:lnTo>
                    <a:pt x="98064" y="111219"/>
                  </a:lnTo>
                  <a:lnTo>
                    <a:pt x="96774" y="112682"/>
                  </a:lnTo>
                  <a:lnTo>
                    <a:pt x="95483" y="112682"/>
                  </a:lnTo>
                  <a:lnTo>
                    <a:pt x="92903" y="115609"/>
                  </a:lnTo>
                  <a:lnTo>
                    <a:pt x="91612" y="115609"/>
                  </a:lnTo>
                  <a:lnTo>
                    <a:pt x="90322" y="117073"/>
                  </a:lnTo>
                  <a:lnTo>
                    <a:pt x="87741" y="118536"/>
                  </a:lnTo>
                  <a:lnTo>
                    <a:pt x="86451" y="120000"/>
                  </a:lnTo>
                  <a:lnTo>
                    <a:pt x="0" y="70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3556" y="1704"/>
              <a:ext cx="1072" cy="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217"/>
                  </a:moveTo>
                  <a:lnTo>
                    <a:pt x="118700" y="6956"/>
                  </a:lnTo>
                  <a:lnTo>
                    <a:pt x="116967" y="8695"/>
                  </a:lnTo>
                  <a:lnTo>
                    <a:pt x="115667" y="8695"/>
                  </a:lnTo>
                  <a:lnTo>
                    <a:pt x="114801" y="10434"/>
                  </a:lnTo>
                  <a:lnTo>
                    <a:pt x="112635" y="12173"/>
                  </a:lnTo>
                  <a:lnTo>
                    <a:pt x="111335" y="12173"/>
                  </a:lnTo>
                  <a:lnTo>
                    <a:pt x="110469" y="13913"/>
                  </a:lnTo>
                  <a:lnTo>
                    <a:pt x="107870" y="15652"/>
                  </a:lnTo>
                  <a:lnTo>
                    <a:pt x="107003" y="15652"/>
                  </a:lnTo>
                  <a:lnTo>
                    <a:pt x="105703" y="17391"/>
                  </a:lnTo>
                  <a:lnTo>
                    <a:pt x="103537" y="19130"/>
                  </a:lnTo>
                  <a:lnTo>
                    <a:pt x="102238" y="19130"/>
                  </a:lnTo>
                  <a:lnTo>
                    <a:pt x="100938" y="20869"/>
                  </a:lnTo>
                  <a:lnTo>
                    <a:pt x="98339" y="20869"/>
                  </a:lnTo>
                  <a:lnTo>
                    <a:pt x="97039" y="22608"/>
                  </a:lnTo>
                  <a:lnTo>
                    <a:pt x="95740" y="22608"/>
                  </a:lnTo>
                  <a:lnTo>
                    <a:pt x="93140" y="24347"/>
                  </a:lnTo>
                  <a:lnTo>
                    <a:pt x="91841" y="24347"/>
                  </a:lnTo>
                  <a:lnTo>
                    <a:pt x="90541" y="26086"/>
                  </a:lnTo>
                  <a:lnTo>
                    <a:pt x="87942" y="26086"/>
                  </a:lnTo>
                  <a:lnTo>
                    <a:pt x="86642" y="26086"/>
                  </a:lnTo>
                  <a:lnTo>
                    <a:pt x="85342" y="27826"/>
                  </a:lnTo>
                  <a:lnTo>
                    <a:pt x="82743" y="27826"/>
                  </a:lnTo>
                  <a:lnTo>
                    <a:pt x="81444" y="27826"/>
                  </a:lnTo>
                  <a:lnTo>
                    <a:pt x="80144" y="29565"/>
                  </a:lnTo>
                  <a:lnTo>
                    <a:pt x="77111" y="29565"/>
                  </a:lnTo>
                  <a:lnTo>
                    <a:pt x="75812" y="29565"/>
                  </a:lnTo>
                  <a:lnTo>
                    <a:pt x="74512" y="29565"/>
                  </a:lnTo>
                  <a:lnTo>
                    <a:pt x="71480" y="29565"/>
                  </a:lnTo>
                  <a:lnTo>
                    <a:pt x="70180" y="29565"/>
                  </a:lnTo>
                  <a:lnTo>
                    <a:pt x="68880" y="31304"/>
                  </a:lnTo>
                  <a:lnTo>
                    <a:pt x="65848" y="31304"/>
                  </a:lnTo>
                  <a:lnTo>
                    <a:pt x="64548" y="31304"/>
                  </a:lnTo>
                  <a:lnTo>
                    <a:pt x="63249" y="31304"/>
                  </a:lnTo>
                  <a:lnTo>
                    <a:pt x="60649" y="31304"/>
                  </a:lnTo>
                  <a:lnTo>
                    <a:pt x="58916" y="31304"/>
                  </a:lnTo>
                  <a:lnTo>
                    <a:pt x="57617" y="31304"/>
                  </a:lnTo>
                  <a:lnTo>
                    <a:pt x="55018" y="31304"/>
                  </a:lnTo>
                  <a:lnTo>
                    <a:pt x="53285" y="29565"/>
                  </a:lnTo>
                  <a:lnTo>
                    <a:pt x="51985" y="29565"/>
                  </a:lnTo>
                  <a:lnTo>
                    <a:pt x="49386" y="29565"/>
                  </a:lnTo>
                  <a:lnTo>
                    <a:pt x="47653" y="29565"/>
                  </a:lnTo>
                  <a:lnTo>
                    <a:pt x="46353" y="29565"/>
                  </a:lnTo>
                  <a:lnTo>
                    <a:pt x="43754" y="29565"/>
                  </a:lnTo>
                  <a:lnTo>
                    <a:pt x="42454" y="27826"/>
                  </a:lnTo>
                  <a:lnTo>
                    <a:pt x="41155" y="27826"/>
                  </a:lnTo>
                  <a:lnTo>
                    <a:pt x="38122" y="27826"/>
                  </a:lnTo>
                  <a:lnTo>
                    <a:pt x="36823" y="26086"/>
                  </a:lnTo>
                  <a:lnTo>
                    <a:pt x="35523" y="26086"/>
                  </a:lnTo>
                  <a:lnTo>
                    <a:pt x="32924" y="26086"/>
                  </a:lnTo>
                  <a:lnTo>
                    <a:pt x="31624" y="24347"/>
                  </a:lnTo>
                  <a:lnTo>
                    <a:pt x="30324" y="24347"/>
                  </a:lnTo>
                  <a:lnTo>
                    <a:pt x="27725" y="22608"/>
                  </a:lnTo>
                  <a:lnTo>
                    <a:pt x="26425" y="22608"/>
                  </a:lnTo>
                  <a:lnTo>
                    <a:pt x="25126" y="20869"/>
                  </a:lnTo>
                  <a:lnTo>
                    <a:pt x="22960" y="20869"/>
                  </a:lnTo>
                  <a:lnTo>
                    <a:pt x="21660" y="19130"/>
                  </a:lnTo>
                  <a:lnTo>
                    <a:pt x="20361" y="19130"/>
                  </a:lnTo>
                  <a:lnTo>
                    <a:pt x="17761" y="17391"/>
                  </a:lnTo>
                  <a:lnTo>
                    <a:pt x="16895" y="15652"/>
                  </a:lnTo>
                  <a:lnTo>
                    <a:pt x="15595" y="15652"/>
                  </a:lnTo>
                  <a:lnTo>
                    <a:pt x="13429" y="13913"/>
                  </a:lnTo>
                  <a:lnTo>
                    <a:pt x="12129" y="12173"/>
                  </a:lnTo>
                  <a:lnTo>
                    <a:pt x="11263" y="12173"/>
                  </a:lnTo>
                  <a:lnTo>
                    <a:pt x="9097" y="10434"/>
                  </a:lnTo>
                  <a:lnTo>
                    <a:pt x="7797" y="8695"/>
                  </a:lnTo>
                  <a:lnTo>
                    <a:pt x="6931" y="8695"/>
                  </a:lnTo>
                  <a:lnTo>
                    <a:pt x="4765" y="6956"/>
                  </a:lnTo>
                  <a:lnTo>
                    <a:pt x="3898" y="5217"/>
                  </a:lnTo>
                  <a:lnTo>
                    <a:pt x="3032" y="3478"/>
                  </a:lnTo>
                  <a:lnTo>
                    <a:pt x="866" y="1739"/>
                  </a:lnTo>
                  <a:lnTo>
                    <a:pt x="0" y="0"/>
                  </a:lnTo>
                  <a:lnTo>
                    <a:pt x="0" y="88695"/>
                  </a:lnTo>
                  <a:lnTo>
                    <a:pt x="866" y="90434"/>
                  </a:lnTo>
                  <a:lnTo>
                    <a:pt x="3032" y="92173"/>
                  </a:lnTo>
                  <a:lnTo>
                    <a:pt x="3898" y="93913"/>
                  </a:lnTo>
                  <a:lnTo>
                    <a:pt x="4765" y="95652"/>
                  </a:lnTo>
                  <a:lnTo>
                    <a:pt x="6931" y="97391"/>
                  </a:lnTo>
                  <a:lnTo>
                    <a:pt x="7797" y="97391"/>
                  </a:lnTo>
                  <a:lnTo>
                    <a:pt x="9097" y="99130"/>
                  </a:lnTo>
                  <a:lnTo>
                    <a:pt x="11263" y="100869"/>
                  </a:lnTo>
                  <a:lnTo>
                    <a:pt x="12129" y="100869"/>
                  </a:lnTo>
                  <a:lnTo>
                    <a:pt x="13429" y="102608"/>
                  </a:lnTo>
                  <a:lnTo>
                    <a:pt x="15595" y="104347"/>
                  </a:lnTo>
                  <a:lnTo>
                    <a:pt x="16895" y="104347"/>
                  </a:lnTo>
                  <a:lnTo>
                    <a:pt x="17761" y="106086"/>
                  </a:lnTo>
                  <a:lnTo>
                    <a:pt x="20361" y="107826"/>
                  </a:lnTo>
                  <a:lnTo>
                    <a:pt x="21660" y="107826"/>
                  </a:lnTo>
                  <a:lnTo>
                    <a:pt x="22960" y="109565"/>
                  </a:lnTo>
                  <a:lnTo>
                    <a:pt x="25126" y="109565"/>
                  </a:lnTo>
                  <a:lnTo>
                    <a:pt x="26425" y="111304"/>
                  </a:lnTo>
                  <a:lnTo>
                    <a:pt x="27725" y="111304"/>
                  </a:lnTo>
                  <a:lnTo>
                    <a:pt x="30324" y="113043"/>
                  </a:lnTo>
                  <a:lnTo>
                    <a:pt x="31624" y="113043"/>
                  </a:lnTo>
                  <a:lnTo>
                    <a:pt x="32924" y="114782"/>
                  </a:lnTo>
                  <a:lnTo>
                    <a:pt x="35523" y="114782"/>
                  </a:lnTo>
                  <a:lnTo>
                    <a:pt x="36823" y="114782"/>
                  </a:lnTo>
                  <a:lnTo>
                    <a:pt x="38122" y="116521"/>
                  </a:lnTo>
                  <a:lnTo>
                    <a:pt x="41155" y="116521"/>
                  </a:lnTo>
                  <a:lnTo>
                    <a:pt x="42454" y="116521"/>
                  </a:lnTo>
                  <a:lnTo>
                    <a:pt x="43754" y="118260"/>
                  </a:lnTo>
                  <a:lnTo>
                    <a:pt x="46353" y="118260"/>
                  </a:lnTo>
                  <a:lnTo>
                    <a:pt x="47653" y="118260"/>
                  </a:lnTo>
                  <a:lnTo>
                    <a:pt x="49386" y="118260"/>
                  </a:lnTo>
                  <a:lnTo>
                    <a:pt x="51985" y="118260"/>
                  </a:lnTo>
                  <a:lnTo>
                    <a:pt x="53285" y="118260"/>
                  </a:lnTo>
                  <a:lnTo>
                    <a:pt x="55018" y="120000"/>
                  </a:lnTo>
                  <a:lnTo>
                    <a:pt x="57617" y="120000"/>
                  </a:lnTo>
                  <a:lnTo>
                    <a:pt x="58916" y="120000"/>
                  </a:lnTo>
                  <a:lnTo>
                    <a:pt x="60649" y="120000"/>
                  </a:lnTo>
                  <a:lnTo>
                    <a:pt x="63249" y="120000"/>
                  </a:lnTo>
                  <a:lnTo>
                    <a:pt x="64548" y="120000"/>
                  </a:lnTo>
                  <a:lnTo>
                    <a:pt x="65848" y="120000"/>
                  </a:lnTo>
                  <a:lnTo>
                    <a:pt x="68880" y="120000"/>
                  </a:lnTo>
                  <a:lnTo>
                    <a:pt x="70180" y="118260"/>
                  </a:lnTo>
                  <a:lnTo>
                    <a:pt x="71480" y="118260"/>
                  </a:lnTo>
                  <a:lnTo>
                    <a:pt x="74512" y="118260"/>
                  </a:lnTo>
                  <a:lnTo>
                    <a:pt x="75812" y="118260"/>
                  </a:lnTo>
                  <a:lnTo>
                    <a:pt x="77111" y="118260"/>
                  </a:lnTo>
                  <a:lnTo>
                    <a:pt x="80144" y="118260"/>
                  </a:lnTo>
                  <a:lnTo>
                    <a:pt x="81444" y="116521"/>
                  </a:lnTo>
                  <a:lnTo>
                    <a:pt x="82743" y="116521"/>
                  </a:lnTo>
                  <a:lnTo>
                    <a:pt x="85342" y="116521"/>
                  </a:lnTo>
                  <a:lnTo>
                    <a:pt x="86642" y="114782"/>
                  </a:lnTo>
                  <a:lnTo>
                    <a:pt x="87942" y="114782"/>
                  </a:lnTo>
                  <a:lnTo>
                    <a:pt x="90541" y="114782"/>
                  </a:lnTo>
                  <a:lnTo>
                    <a:pt x="91841" y="113043"/>
                  </a:lnTo>
                  <a:lnTo>
                    <a:pt x="93140" y="113043"/>
                  </a:lnTo>
                  <a:lnTo>
                    <a:pt x="95740" y="111304"/>
                  </a:lnTo>
                  <a:lnTo>
                    <a:pt x="97039" y="111304"/>
                  </a:lnTo>
                  <a:lnTo>
                    <a:pt x="98339" y="109565"/>
                  </a:lnTo>
                  <a:lnTo>
                    <a:pt x="100938" y="109565"/>
                  </a:lnTo>
                  <a:lnTo>
                    <a:pt x="102238" y="107826"/>
                  </a:lnTo>
                  <a:lnTo>
                    <a:pt x="103537" y="107826"/>
                  </a:lnTo>
                  <a:lnTo>
                    <a:pt x="105703" y="106086"/>
                  </a:lnTo>
                  <a:lnTo>
                    <a:pt x="107003" y="104347"/>
                  </a:lnTo>
                  <a:lnTo>
                    <a:pt x="107870" y="104347"/>
                  </a:lnTo>
                  <a:lnTo>
                    <a:pt x="110469" y="102608"/>
                  </a:lnTo>
                  <a:lnTo>
                    <a:pt x="111335" y="100869"/>
                  </a:lnTo>
                  <a:lnTo>
                    <a:pt x="112635" y="100869"/>
                  </a:lnTo>
                  <a:lnTo>
                    <a:pt x="114801" y="99130"/>
                  </a:lnTo>
                  <a:lnTo>
                    <a:pt x="115667" y="97391"/>
                  </a:lnTo>
                  <a:lnTo>
                    <a:pt x="116967" y="97391"/>
                  </a:lnTo>
                  <a:lnTo>
                    <a:pt x="118700" y="95652"/>
                  </a:lnTo>
                  <a:lnTo>
                    <a:pt x="120000" y="93913"/>
                  </a:lnTo>
                  <a:lnTo>
                    <a:pt x="120000" y="5217"/>
                  </a:lnTo>
                  <a:close/>
                </a:path>
              </a:pathLst>
            </a:custGeom>
            <a:solidFill>
              <a:srgbClr val="1A66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>
              <a:off x="3556" y="1593"/>
              <a:ext cx="1072" cy="1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3265"/>
                  </a:moveTo>
                  <a:lnTo>
                    <a:pt x="118700" y="85714"/>
                  </a:lnTo>
                  <a:lnTo>
                    <a:pt x="116967" y="88163"/>
                  </a:lnTo>
                  <a:lnTo>
                    <a:pt x="115667" y="88163"/>
                  </a:lnTo>
                  <a:lnTo>
                    <a:pt x="114801" y="90612"/>
                  </a:lnTo>
                  <a:lnTo>
                    <a:pt x="112635" y="93061"/>
                  </a:lnTo>
                  <a:lnTo>
                    <a:pt x="111335" y="93061"/>
                  </a:lnTo>
                  <a:lnTo>
                    <a:pt x="110469" y="95510"/>
                  </a:lnTo>
                  <a:lnTo>
                    <a:pt x="107870" y="97959"/>
                  </a:lnTo>
                  <a:lnTo>
                    <a:pt x="107003" y="97959"/>
                  </a:lnTo>
                  <a:lnTo>
                    <a:pt x="105703" y="100408"/>
                  </a:lnTo>
                  <a:lnTo>
                    <a:pt x="103537" y="102857"/>
                  </a:lnTo>
                  <a:lnTo>
                    <a:pt x="102238" y="102857"/>
                  </a:lnTo>
                  <a:lnTo>
                    <a:pt x="100938" y="105306"/>
                  </a:lnTo>
                  <a:lnTo>
                    <a:pt x="98339" y="105306"/>
                  </a:lnTo>
                  <a:lnTo>
                    <a:pt x="97039" y="107755"/>
                  </a:lnTo>
                  <a:lnTo>
                    <a:pt x="95740" y="107755"/>
                  </a:lnTo>
                  <a:lnTo>
                    <a:pt x="93140" y="110204"/>
                  </a:lnTo>
                  <a:lnTo>
                    <a:pt x="91841" y="110204"/>
                  </a:lnTo>
                  <a:lnTo>
                    <a:pt x="90541" y="112653"/>
                  </a:lnTo>
                  <a:lnTo>
                    <a:pt x="87942" y="112653"/>
                  </a:lnTo>
                  <a:lnTo>
                    <a:pt x="86642" y="112653"/>
                  </a:lnTo>
                  <a:lnTo>
                    <a:pt x="85342" y="115102"/>
                  </a:lnTo>
                  <a:lnTo>
                    <a:pt x="82743" y="115102"/>
                  </a:lnTo>
                  <a:lnTo>
                    <a:pt x="81444" y="115102"/>
                  </a:lnTo>
                  <a:lnTo>
                    <a:pt x="80144" y="117551"/>
                  </a:lnTo>
                  <a:lnTo>
                    <a:pt x="77111" y="117551"/>
                  </a:lnTo>
                  <a:lnTo>
                    <a:pt x="75812" y="117551"/>
                  </a:lnTo>
                  <a:lnTo>
                    <a:pt x="74512" y="117551"/>
                  </a:lnTo>
                  <a:lnTo>
                    <a:pt x="71480" y="117551"/>
                  </a:lnTo>
                  <a:lnTo>
                    <a:pt x="70180" y="117551"/>
                  </a:lnTo>
                  <a:lnTo>
                    <a:pt x="68880" y="120000"/>
                  </a:lnTo>
                  <a:lnTo>
                    <a:pt x="65848" y="120000"/>
                  </a:lnTo>
                  <a:lnTo>
                    <a:pt x="64548" y="120000"/>
                  </a:lnTo>
                  <a:lnTo>
                    <a:pt x="63249" y="120000"/>
                  </a:lnTo>
                  <a:lnTo>
                    <a:pt x="60649" y="120000"/>
                  </a:lnTo>
                  <a:lnTo>
                    <a:pt x="58916" y="120000"/>
                  </a:lnTo>
                  <a:lnTo>
                    <a:pt x="57617" y="120000"/>
                  </a:lnTo>
                  <a:lnTo>
                    <a:pt x="55018" y="120000"/>
                  </a:lnTo>
                  <a:lnTo>
                    <a:pt x="53285" y="117551"/>
                  </a:lnTo>
                  <a:lnTo>
                    <a:pt x="51985" y="117551"/>
                  </a:lnTo>
                  <a:lnTo>
                    <a:pt x="49386" y="117551"/>
                  </a:lnTo>
                  <a:lnTo>
                    <a:pt x="47653" y="117551"/>
                  </a:lnTo>
                  <a:lnTo>
                    <a:pt x="46353" y="117551"/>
                  </a:lnTo>
                  <a:lnTo>
                    <a:pt x="43754" y="117551"/>
                  </a:lnTo>
                  <a:lnTo>
                    <a:pt x="42454" y="115102"/>
                  </a:lnTo>
                  <a:lnTo>
                    <a:pt x="41155" y="115102"/>
                  </a:lnTo>
                  <a:lnTo>
                    <a:pt x="38122" y="115102"/>
                  </a:lnTo>
                  <a:lnTo>
                    <a:pt x="36823" y="112653"/>
                  </a:lnTo>
                  <a:lnTo>
                    <a:pt x="35523" y="112653"/>
                  </a:lnTo>
                  <a:lnTo>
                    <a:pt x="32924" y="112653"/>
                  </a:lnTo>
                  <a:lnTo>
                    <a:pt x="31624" y="110204"/>
                  </a:lnTo>
                  <a:lnTo>
                    <a:pt x="30324" y="110204"/>
                  </a:lnTo>
                  <a:lnTo>
                    <a:pt x="27725" y="107755"/>
                  </a:lnTo>
                  <a:lnTo>
                    <a:pt x="26425" y="107755"/>
                  </a:lnTo>
                  <a:lnTo>
                    <a:pt x="25126" y="105306"/>
                  </a:lnTo>
                  <a:lnTo>
                    <a:pt x="22960" y="105306"/>
                  </a:lnTo>
                  <a:lnTo>
                    <a:pt x="21660" y="102857"/>
                  </a:lnTo>
                  <a:lnTo>
                    <a:pt x="20361" y="102857"/>
                  </a:lnTo>
                  <a:lnTo>
                    <a:pt x="17761" y="100408"/>
                  </a:lnTo>
                  <a:lnTo>
                    <a:pt x="16895" y="97959"/>
                  </a:lnTo>
                  <a:lnTo>
                    <a:pt x="15595" y="97959"/>
                  </a:lnTo>
                  <a:lnTo>
                    <a:pt x="13429" y="95510"/>
                  </a:lnTo>
                  <a:lnTo>
                    <a:pt x="12129" y="93061"/>
                  </a:lnTo>
                  <a:lnTo>
                    <a:pt x="11263" y="93061"/>
                  </a:lnTo>
                  <a:lnTo>
                    <a:pt x="9097" y="90612"/>
                  </a:lnTo>
                  <a:lnTo>
                    <a:pt x="7797" y="88163"/>
                  </a:lnTo>
                  <a:lnTo>
                    <a:pt x="6931" y="88163"/>
                  </a:lnTo>
                  <a:lnTo>
                    <a:pt x="4765" y="85714"/>
                  </a:lnTo>
                  <a:lnTo>
                    <a:pt x="3898" y="83265"/>
                  </a:lnTo>
                  <a:lnTo>
                    <a:pt x="3032" y="80816"/>
                  </a:lnTo>
                  <a:lnTo>
                    <a:pt x="866" y="78367"/>
                  </a:lnTo>
                  <a:lnTo>
                    <a:pt x="0" y="75918"/>
                  </a:lnTo>
                  <a:lnTo>
                    <a:pt x="61949" y="0"/>
                  </a:lnTo>
                  <a:lnTo>
                    <a:pt x="120000" y="83265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>
              <a:off x="4950" y="1314"/>
              <a:ext cx="168" cy="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37%</a:t>
              </a:r>
            </a:p>
          </p:txBody>
        </p:sp>
        <p:sp>
          <p:nvSpPr>
            <p:cNvPr id="873" name="Shape 873"/>
            <p:cNvSpPr/>
            <p:nvPr/>
          </p:nvSpPr>
          <p:spPr>
            <a:xfrm>
              <a:off x="4002" y="2012"/>
              <a:ext cx="168" cy="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27%</a:t>
              </a:r>
            </a:p>
          </p:txBody>
        </p:sp>
        <p:sp>
          <p:nvSpPr>
            <p:cNvPr id="874" name="Shape 874"/>
            <p:cNvSpPr/>
            <p:nvPr/>
          </p:nvSpPr>
          <p:spPr>
            <a:xfrm>
              <a:off x="2980" y="1560"/>
              <a:ext cx="168" cy="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19%</a:t>
              </a:r>
            </a:p>
          </p:txBody>
        </p:sp>
        <p:sp>
          <p:nvSpPr>
            <p:cNvPr id="875" name="Shape 875"/>
            <p:cNvSpPr/>
            <p:nvPr/>
          </p:nvSpPr>
          <p:spPr>
            <a:xfrm>
              <a:off x="3313" y="1275"/>
              <a:ext cx="206" cy="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12%</a:t>
              </a:r>
            </a:p>
          </p:txBody>
        </p:sp>
        <p:sp>
          <p:nvSpPr>
            <p:cNvPr id="876" name="Shape 876"/>
            <p:cNvSpPr/>
            <p:nvPr/>
          </p:nvSpPr>
          <p:spPr>
            <a:xfrm>
              <a:off x="3911" y="1172"/>
              <a:ext cx="238" cy="1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5%</a:t>
              </a:r>
            </a:p>
          </p:txBody>
        </p:sp>
        <p:sp>
          <p:nvSpPr>
            <p:cNvPr id="877" name="Shape 877"/>
            <p:cNvSpPr/>
            <p:nvPr/>
          </p:nvSpPr>
          <p:spPr>
            <a:xfrm>
              <a:off x="2563" y="1251"/>
              <a:ext cx="697" cy="2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Квалификация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 </a:t>
              </a: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Cambria"/>
                  <a:cs typeface="Arial" pitchFamily="34" charset="0"/>
                  <a:sym typeface="Cambria"/>
                </a:rPr>
                <a:t>персонала</a:t>
              </a:r>
              <a:endParaRPr lang="en-US" sz="11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endParaRPr>
            </a:p>
          </p:txBody>
        </p:sp>
      </p:grpSp>
      <p:sp>
        <p:nvSpPr>
          <p:cNvPr id="878" name="Shape 878"/>
          <p:cNvSpPr/>
          <p:nvPr/>
        </p:nvSpPr>
        <p:spPr>
          <a:xfrm>
            <a:off x="279805" y="4660008"/>
            <a:ext cx="3673475" cy="431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Ключевые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факторы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успешного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применения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исследование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Volkswagen): </a:t>
            </a:r>
          </a:p>
        </p:txBody>
      </p:sp>
      <p:sp>
        <p:nvSpPr>
          <p:cNvPr id="879" name="Shape 879"/>
          <p:cNvSpPr/>
          <p:nvPr/>
        </p:nvSpPr>
        <p:spPr>
          <a:xfrm>
            <a:off x="4211960" y="1084311"/>
            <a:ext cx="4932039" cy="331236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Профессиональное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позволяет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:</a:t>
            </a:r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Экономить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30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процентов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времени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20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процентов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средств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Обеспечить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соответствие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стратегии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развития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компании</a:t>
            </a:r>
            <a:endParaRPr lang="en-US" sz="14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Эффективно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управлять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инвестициями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инновациями</a:t>
            </a:r>
            <a:endParaRPr lang="en-US" sz="14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Обеспечить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выполнение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рамках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установленных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сроков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бюджета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качества</a:t>
            </a:r>
            <a:endParaRPr lang="en-US" sz="14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Снизить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риски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неуспеха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Эффективно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распределить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ответственность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обязанности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между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участниками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</a:t>
            </a:r>
            <a:endParaRPr lang="en-US" sz="14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Сделать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проекты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контролируемыми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прозрачными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для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руководителей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других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заинтересованных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сторон</a:t>
            </a:r>
            <a:endParaRPr lang="en-US" sz="14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cxnSp>
        <p:nvCxnSpPr>
          <p:cNvPr id="880" name="Shape 880"/>
          <p:cNvCxnSpPr/>
          <p:nvPr/>
        </p:nvCxnSpPr>
        <p:spPr>
          <a:xfrm>
            <a:off x="250826" y="4422214"/>
            <a:ext cx="8526462" cy="0"/>
          </a:xfrm>
          <a:prstGeom prst="straightConnector1">
            <a:avLst/>
          </a:prstGeom>
          <a:noFill/>
          <a:ln w="9525" cap="flat" cmpd="sng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dirty="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2</a:t>
            </a:r>
            <a:endParaRPr lang="en-US" sz="1200" b="0" i="0" u="none" strike="noStrike" cap="none" dirty="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39" name="Рисунок 38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8" y="131811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понятий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менеджмента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" y="1509713"/>
            <a:ext cx="8629594" cy="46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66775"/>
            <a:ext cx="9010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188550"/>
            <a:ext cx="378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Организационная структура проекта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понятий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менеджмента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45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64488" cy="4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понятий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менеджмента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869160"/>
            <a:ext cx="378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Организационная структура проекта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728" y="4797152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1"/>
                </a:solidFill>
              </a:rPr>
              <a:t>Проектная </a:t>
            </a:r>
          </a:p>
          <a:p>
            <a:pPr algn="ctr"/>
            <a:r>
              <a:rPr lang="ru-RU" u="sng" dirty="0" smtClean="0">
                <a:solidFill>
                  <a:schemeClr val="accent1"/>
                </a:solidFill>
              </a:rPr>
              <a:t>среда</a:t>
            </a:r>
            <a:endParaRPr lang="ru-RU" u="sng" dirty="0">
              <a:solidFill>
                <a:schemeClr val="accent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124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44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7722"/>
            <a:ext cx="9128188" cy="48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понятий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менеджмента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909236"/>
            <a:ext cx="38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Организационная структура проекта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682" y="4765220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/>
                </a:solidFill>
              </a:rPr>
              <a:t>Проектная </a:t>
            </a:r>
          </a:p>
          <a:p>
            <a:pPr algn="ctr"/>
            <a:r>
              <a:rPr lang="ru-RU" b="1" u="sng" dirty="0" smtClean="0">
                <a:solidFill>
                  <a:schemeClr val="accent1"/>
                </a:solidFill>
              </a:rPr>
              <a:t>среда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40" y="5127001"/>
            <a:ext cx="1478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Среда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организации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95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Проектный 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Сущность Проектного менеджмента (ПМ) - использование методов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инструментов, приемов и компетенций при реализации проекта.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ПМ подразумевает: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интеграцию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фаз жизненного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цикла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реализацию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набора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процессов управления проектом.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91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Стратегия организации и проекты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882"/>
          <a:stretch>
            <a:fillRect/>
          </a:stretch>
        </p:blipFill>
        <p:spPr bwMode="auto">
          <a:xfrm>
            <a:off x="-2" y="2276872"/>
            <a:ext cx="9097576" cy="24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898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Стратегия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Стратегии организации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учитывается миссия, видение, факторы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внешней среды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 отбирать и оценивать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возможности.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Возможности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нацелены на: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новые потребности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рынка,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текущие потребности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организации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изменения законодательства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37684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30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Стратегия организации и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Проекты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средства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достижения стратегических целей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получение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измеримых преимуществ и впоследствии реализация выбранных возможностей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 итогам проекта организация-заказчик должна извлечь из него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выгоды.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34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2276872"/>
            <a:ext cx="6192688" cy="38884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Проекты,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программы, портфели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проектов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708920"/>
            <a:ext cx="230425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 1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3825044"/>
            <a:ext cx="230425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Проект 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6572" y="5013176"/>
            <a:ext cx="230425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Проект 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5164" y="2708920"/>
            <a:ext cx="3035188" cy="3312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Прочая деятельность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681644"/>
            <a:ext cx="217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Программа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3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1244352"/>
            <a:ext cx="1619672" cy="1752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Общие ресурсы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Проекты,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программы, портфели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1681644"/>
            <a:ext cx="201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Портфель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2276872"/>
            <a:ext cx="6192688" cy="3888432"/>
            <a:chOff x="1763688" y="2360476"/>
            <a:chExt cx="6192688" cy="388843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63688" y="2360476"/>
              <a:ext cx="6192688" cy="38884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95736" y="2708920"/>
              <a:ext cx="2304256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Программа 1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195736" y="3825044"/>
              <a:ext cx="2304256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Программа 2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16572" y="5013176"/>
              <a:ext cx="2304256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Программа 3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127228" y="2684512"/>
              <a:ext cx="2304256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Проект 1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127228" y="3800636"/>
              <a:ext cx="2304256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Проект 2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7215460" y="5105400"/>
            <a:ext cx="1913856" cy="1752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Ключевые цели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827584" y="2924944"/>
            <a:ext cx="720080" cy="1235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516216" y="5547438"/>
            <a:ext cx="720080" cy="1235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3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7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title"/>
          </p:nvPr>
        </p:nvSpPr>
        <p:spPr>
          <a:xfrm>
            <a:off x="2074315" y="0"/>
            <a:ext cx="7069684" cy="980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Тренды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3200" b="1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52814" y="1312532"/>
            <a:ext cx="9091186" cy="4780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91" marR="0" lvl="0" indent="635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Формируются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целостные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модели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организациях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интегрирующие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различные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уровни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стратегии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контрактов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портфель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программа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контракт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).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Формируются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подходы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интеграции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проектно-ориентированной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деятельности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с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функциональной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деятельностью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организациях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Определение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роли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высшего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руководства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деятельностью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Роль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офисов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становится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более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комплексной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значимой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Создается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система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стандартов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области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соответствующая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тенденциям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развития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УП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позволяющая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выстроить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единое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понятийное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пространство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</p:txBody>
      </p:sp>
      <p:pic>
        <p:nvPicPr>
          <p:cNvPr id="2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dirty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3</a:t>
            </a:r>
            <a:endParaRPr lang="en-US" sz="1200" b="0" i="0" u="none" strike="noStrike" cap="none" dirty="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13" y="234950"/>
            <a:ext cx="46799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707904" y="6227763"/>
            <a:ext cx="1439863" cy="63023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71525"/>
            <a:r>
              <a:rPr lang="ru-RU" b="1" dirty="0" smtClean="0">
                <a:solidFill>
                  <a:schemeClr val="bg1"/>
                </a:solidFill>
              </a:rPr>
              <a:t>2017г.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420888"/>
            <a:ext cx="9144000" cy="251078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3568" y="2348880"/>
            <a:ext cx="72723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148" tIns="38574" rIns="77148" bIns="38574"/>
          <a:lstStyle/>
          <a:p>
            <a:pPr algn="ctr" defTabSz="771525"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УПРАВЛЕНИЕ ПРОЕКТОМ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9" name="Рисунок 8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949"/>
            <a:ext cx="1224136" cy="1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22818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97189"/>
              </p:ext>
            </p:extLst>
          </p:nvPr>
        </p:nvGraphicFramePr>
        <p:xfrm>
          <a:off x="611560" y="1340768"/>
          <a:ext cx="8136904" cy="5091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6837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роект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 взаимосвязанных мероприятий, направленный на создание уникального продукта или услуги в условиях временных и ресурсных ограничений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родукт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Измеримый результат, который должен быть получен в ходе реализации проекта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аинтересованные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стороны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Лица или организации, чьи интересы могут быть затронуты в ходе реализации проекта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Планирование, организация и контроль трудовых, финансовых и материально-технических ресурсов проекта, направленные на эффективное достижение целей проекта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84244"/>
              </p:ext>
            </p:extLst>
          </p:nvPr>
        </p:nvGraphicFramePr>
        <p:xfrm>
          <a:off x="683568" y="1298215"/>
          <a:ext cx="8136904" cy="46233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Термин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6393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юджет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Документ, содержащий общую сумму финансовых средств, распределенных по статьям и временным периодам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роцесс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Совокупность взаимосвязанных действий, направленных на достижение определенных результатов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абота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Действие, выполняемое для достижения цели проекта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асписание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календарный</a:t>
                      </a:r>
                      <a:r>
                        <a:rPr lang="en-US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Плановые даты исполнения работ и контрольных событий проекта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22818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Ключевые термины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2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462381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комплекс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взаимосвязанных мероприятий, направленный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создание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уникального продукта или услуги в условиях временных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ресурсных ограничений.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Управление проектом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использование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соответствующих методов, инструментов, приемов и компетенций при реализации проекта.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" name="Рисунок 5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51621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Отличия проектов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друг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друга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583" y="16843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Результаты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Состав влияющих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 заинтересованных лиц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Используемые ресурсы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Существующие ограничения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 использования процессов проектного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менеджмента для получения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результатов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Ключевые проектные ограничения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15816" y="2780927"/>
            <a:ext cx="3456384" cy="25501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«Треугольник ограничений»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1700808"/>
            <a:ext cx="280831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Содержание проекта и качество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538936"/>
            <a:ext cx="280831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5538936"/>
            <a:ext cx="280831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Ресурсы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5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116" y="239889"/>
            <a:ext cx="617907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Прочие ограничения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698107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Длительность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окончания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оступность ресурсов проекта,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акторы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связанные с обеспечением безопасности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труда,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опустимый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уровень риска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оциальные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экологические последствия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проекта,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аконодательные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акты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регламентирующие документы.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197" y="143169"/>
            <a:ext cx="585573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Внешняя среда проекта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56016"/>
              </p:ext>
            </p:extLst>
          </p:nvPr>
        </p:nvGraphicFramePr>
        <p:xfrm>
          <a:off x="485026" y="1449553"/>
          <a:ext cx="8424936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3"/>
                <a:gridCol w="3168352"/>
                <a:gridCol w="3600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Группа факторов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Влияние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на проект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Факторы внешнего окружения 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Социально-экономические, географические, политические, нормативные, технологические, экологические и прочие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Установление дополнительных ограничений или рисков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Факторы в рамках организации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Стратегия, технология, доступность ресурсов, структура и внутренняя культура организации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Взаимосвязи между проектом и его окружением (внешней средой), процедурами бизнес-планирования и производственной деятельностью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547" y="143169"/>
            <a:ext cx="58100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Жизненный цикл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Проекты подразделяют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фазы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Фазы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жизненного цикла выполняют в логической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последовательности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имеющей начало и окончание, и используют входные данные для получения результатов.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Фазы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позволяют разделить проект на несколько обособленно управляемых элементов, совокупность которых составляет жизненный цикл проекта. 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6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555" y="1519235"/>
            <a:ext cx="78592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Таким образом,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Жизненный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цикл проекта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период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времени от начала проекта до его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окончания.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Границы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фаз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точки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принятия решений, состав которых может зависеть от организационного окружения проекта.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момент окончания последней фазы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жизненного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цикла проекта должны быть получены все результаты. </a:t>
            </a: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008547" y="143169"/>
            <a:ext cx="58100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Жизненный цикл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3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350584" y="1268758"/>
            <a:ext cx="8336216" cy="4857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5985" marR="0" lvl="0" indent="-255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«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Проектификация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»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обществ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654844" marR="0" lvl="1" indent="-2611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для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решения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сложных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задач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654844" marR="0" lvl="1" indent="-2611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Глобализация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транснационализация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Виртуализация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Профессионализация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Обучение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образование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как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основная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форма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деятельности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бизнеса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заинтересованными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сторонами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Корпоративное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руководство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управлением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деятельностью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Проектно-ориентированные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организации</a:t>
            </a:r>
            <a:endParaRPr lang="en-US" sz="2000" b="1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255985" marR="0" lvl="0" indent="-25598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Женщины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026" name="Shape 1026"/>
          <p:cNvSpPr/>
          <p:nvPr/>
        </p:nvSpPr>
        <p:spPr>
          <a:xfrm>
            <a:off x="3214194" y="6530725"/>
            <a:ext cx="547260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Source: TU Berlin, Prof. Hans-Georg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Gemünden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for GPM, 2014 </a:t>
            </a: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1013"/>
          <p:cNvSpPr txBox="1">
            <a:spLocks noGrp="1"/>
          </p:cNvSpPr>
          <p:nvPr>
            <p:ph type="title"/>
          </p:nvPr>
        </p:nvSpPr>
        <p:spPr>
          <a:xfrm>
            <a:off x="2074315" y="0"/>
            <a:ext cx="7069684" cy="980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Тренды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3200" b="1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4</a:t>
            </a:r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47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508" y="147487"/>
            <a:ext cx="58100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Организационная структура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070" y="1684337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успешной реализации проекта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подробно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описать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заинтересованных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лиц (сторон),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включая его организационную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структуру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Требуется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определить роли и зоны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ответственности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заинтересованных лиц, а также донести их до других участников проекта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целями проекта и организации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целом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6843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Организационная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структура проекта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это временная структура, включающая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себя: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роли,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зон ответственности,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описание уровней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границ полномочий,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вышеперечисленное должно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доведено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до сведения всех заинтересованных лиц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проекта. </a:t>
            </a: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22508" y="147487"/>
            <a:ext cx="58100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Организационная структура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4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43169"/>
            <a:ext cx="607135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роли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управления проектом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86133"/>
              </p:ext>
            </p:extLst>
          </p:nvPr>
        </p:nvGraphicFramePr>
        <p:xfrm>
          <a:off x="740386" y="1864575"/>
          <a:ext cx="8136904" cy="332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856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Заказчик проекта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Физическое или юридическое лицо, которое является</a:t>
                      </a:r>
                    </a:p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владельцем результата проекта</a:t>
                      </a: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42549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Куратор проекта 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Лицо, ответственное за обеспечение проекта ресурсами и осуществляющее административную, финансовую и иную поддержку проекта</a:t>
                      </a:r>
                    </a:p>
                    <a:p>
                      <a:endParaRPr lang="ru-RU" sz="20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090" y="143169"/>
            <a:ext cx="610546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роли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управления проектом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9453"/>
              </p:ext>
            </p:extLst>
          </p:nvPr>
        </p:nvGraphicFramePr>
        <p:xfrm>
          <a:off x="683568" y="1916832"/>
          <a:ext cx="8136904" cy="37808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6192688"/>
              </a:tblGrid>
              <a:tr h="331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Руководитель проекта 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Лицо, осуществляющее управление проектом и</a:t>
                      </a:r>
                    </a:p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ответственное за результаты 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Команда проекта 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Совокупность лиц, групп и организаций, объединенных во временную организационную структуру для выполнения работ 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8108">
                <a:tc>
                  <a:txBody>
                    <a:bodyPr/>
                    <a:lstStyle/>
                    <a:p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Команда управления проектом</a:t>
                      </a:r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помогает руководителю проекта в осуществлении управления проектом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43169"/>
            <a:ext cx="6076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Основные заинтересованные лица проекта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3" y="1671503"/>
            <a:ext cx="8318109" cy="41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308" y="239889"/>
            <a:ext cx="593383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Взаимосвязь основных ролей в управлении проектом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2" y="1810343"/>
            <a:ext cx="7911033" cy="4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9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39889"/>
            <a:ext cx="606936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Категории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компетенций в области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управления проектами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9600"/>
              </p:ext>
            </p:extLst>
          </p:nvPr>
        </p:nvGraphicFramePr>
        <p:xfrm>
          <a:off x="1090512" y="1775200"/>
          <a:ext cx="7242035" cy="4214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6747"/>
                <a:gridCol w="5075288"/>
              </a:tblGrid>
              <a:tr h="4381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Описание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68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Технические знания и навыки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Позволяют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осуществлять системное управление проектом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(включает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знания о терминологии, принципах и процессах проектного менеджмента)</a:t>
                      </a:r>
                    </a:p>
                    <a:p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04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Поведенческие компетенции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Определяют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способность руководителя строить отношения с участниками проекта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04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Контекстные компетенции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Связаны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 управлением проектом в рамках определенной организационной среды и внешнего окружения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3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441" y="158094"/>
            <a:ext cx="60130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Управление проектом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70148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проектом осуществляется путем реализации набора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процессов</a:t>
            </a: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рамках процессов управления проектом выполняются действия, относящиеся 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функциональным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областям управления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5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330" y="212389"/>
            <a:ext cx="58100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Процессы управления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924"/>
            <a:ext cx="9144000" cy="452596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Инициация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Планирование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 исполнения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Контроль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Завершение проекта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Выполнение процессов организации исполнения и контроля проекта начинается не раньше процессов планирования.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9343"/>
          <a:stretch>
            <a:fillRect/>
          </a:stretch>
        </p:blipFill>
        <p:spPr bwMode="auto">
          <a:xfrm>
            <a:off x="3764345" y="1556792"/>
            <a:ext cx="537965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2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3883"/>
            <a:ext cx="8501848" cy="473915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Общие положения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Каждая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предметная группа включает процессы, применимые к любому проекту или фазе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жизненного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цикла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проекта. Предметные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группы не зависят от прикладной области или конкретной отрасли.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Интеграция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управления интеграцией включает процессы, необходимые для выявления, определения, комбинирования, объединения, координации, контроля и завершения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процессов и работ, связанных с проектом.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Заинтересованные стороны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процессов, связанных с заинтересованными лицами, включает процессы по выявлению всех заинтересованных лиц проекта и взаимодействию с ними, в том числе с куратором, заказчиком и другими.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Содержание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управление содержанием проекта включает процессы,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обеспечивающие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определение и включение в проект только тех работ и результатов, которые необходимы для успешного выполнения проекта.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Ресурсы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управления ресурсами проекта включает процессы,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позволяющие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обеспечить проект человеческими, материальными, инфраструктурными и иными ресурсами до-статочными для достижения поставленных целей.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44580" y="0"/>
            <a:ext cx="595504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Предметные группы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2074316" y="0"/>
            <a:ext cx="706968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Тенденции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рынке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endParaRPr lang="en-US" sz="3200" b="1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1035" name="Shape 1035"/>
          <p:cNvSpPr txBox="1">
            <a:spLocks noGrp="1"/>
          </p:cNvSpPr>
          <p:nvPr>
            <p:ph type="body" idx="1"/>
          </p:nvPr>
        </p:nvSpPr>
        <p:spPr>
          <a:xfrm>
            <a:off x="-1" y="1361767"/>
            <a:ext cx="8983579" cy="47101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91" marR="0" lvl="0" indent="635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Меняющаяся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бизнес-среда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всё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более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вынуждает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компании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к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бизнеса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с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помощью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проектного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Быстрый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рост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рынка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сертификации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образования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тренингов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области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Высокая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конкуренция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между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сервисами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предлагаемыми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базе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различных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стандартов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ru-RU" sz="2000" dirty="0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  <a:endParaRPr lang="ru-RU" sz="2000" b="0" i="0" u="none" strike="noStrike" cap="none" dirty="0" smtClean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Кризисные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явления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мировой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экономике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вызывают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особую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потребность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профессиональном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программами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портфелями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должны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выполняться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эффективно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быстро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</p:txBody>
      </p:sp>
      <p:pic>
        <p:nvPicPr>
          <p:cNvPr id="13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dirty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5</a:t>
            </a:r>
            <a:endParaRPr lang="en-US" sz="1200" b="0" i="0" u="none" strike="noStrike" cap="none" dirty="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55577"/>
            <a:ext cx="8481001" cy="45259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Сроки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Предметная группа процессов управления сроками проекта включает процессы, необходимые для создания календарного графика проекта, отслеживания его выполнения и обеспечения своевременного завершения.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Стоимость.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управления стоимостью проекта включает процессы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формирования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бюджета, отслеживания его выполнения и контроля затрат.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Риски.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управления рисками проекта включает процессы, необходимые 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идентификации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управления угрозами и возможностями.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Качество.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управления качеством проекта включает процессы, необходимые для планирования и обеспечения и контроля качества.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Закупки.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Предметная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группа процессов управления закупками проекта включает процессы, требуемые для планирования снабжения, приобретения или получения необходимых для завершения проекта продуктов, услуг или результатов, а также процессы управления взаимоотношениями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поставщиками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0024" y="584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44580" y="0"/>
            <a:ext cx="595504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Предметные группы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141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Функциональные области управления проектом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интеграцией проекта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заинтересованными сторонами проекта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содержанием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сроками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затратами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рисками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персоналом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поставками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качеством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обменом информацией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688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14900"/>
            <a:ext cx="6147900" cy="12027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инициации </a:t>
            </a:r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4655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формальное открытие проекта.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 определяются и документируются следующими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параметрами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инициации 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продукты 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инициации 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заказчик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куратор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4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911" y="125413"/>
            <a:ext cx="594222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Процессы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планирования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планирования содержания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Процесс разработки расписания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планирования бюджета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Процесс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планирования персонала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 планирования закупок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6. Процесс планирования реагирования на риски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 планирования обмена информацией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 планирования управления изменениями в проекте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5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39889"/>
            <a:ext cx="59422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содержания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94" y="14954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процесса: определение требований проекта и состава работ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 проекту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 стороны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заказчика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других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заинтересованных сторон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проекта, а также законодательства и нормативных актов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определены, проанализированы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предмет возможности их выполнения, согласованы 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заказчиком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проекта и документированы;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определены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согласованы с заказчиком и документированы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ключевые данные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по продукту проекта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а именно: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назначение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свойства и характеристики продукта;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методы приемки продукта проекта и его составных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частей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допущения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исключения, касающиеся продукта проекта;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определены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согласованы с заказчиком и документированы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работы проекта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а также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допущения и исключения, касающиеся работ проекта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054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164503"/>
            <a:ext cx="59422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разработки расписания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дат начала и окончания работ проекта,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ключевых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событий, этапов и проекта в целом.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 – определены и утверждены: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взаимосвязи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между работами проекта;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длительности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работ проекта;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график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привлечения ресурсов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необходимых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выполнения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 в срок;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расписание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базовый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календарный план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204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214900"/>
            <a:ext cx="5810013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бюджета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1127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порядка и объема обеспечения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финансовыми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ресурсами.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 – определены, утверждены и документированы: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статей бюджета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позволяющая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контролировать затраты на проект в ходе его реализации;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плановая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ресурсов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проекта (материальных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человеческих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с учетом всех известных ограничений на их использование;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выполнения работ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базовый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поступления денежных средств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проект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278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214900"/>
            <a:ext cx="594222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персонала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6791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порядка обеспечения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человеческими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ресурсами.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определены, утверждены и документированы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участников проекта, их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полномочия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численный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квалификационный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состав команды проекта,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требования к условиям труда;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члены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команды 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377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12086"/>
            <a:ext cx="5942220" cy="11777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закупок 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порядка и объема обеспечения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продукцией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услугами, приобретаемыми у сторонних организаций.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анализ необходимости закупки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продукции и услуг 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достижения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целей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случае, если по результатам анализа принято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решение 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целесообразности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закупок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продукции и/или услуг в проекте, то: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определены требования к закупаемой продукции (услугам), в том числе ограничения по стоимости и срокам поставки;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определены требования к приемке закупаемой продукции (услугам);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запланированы мероприятия по выбору и оценке поставщиков на основе определенных критериев.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266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14900"/>
            <a:ext cx="5942220" cy="12027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планирования реагирования 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риски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841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основных рисков проекта и порядка работы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выявлены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документированы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риски 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оценка и ранжирование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вероятности и степени влияния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результат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 всех идентифицированных рисков;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изменению вероятности и степени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влияния наиболее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значимых рисков, а также созданы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планы реагирования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случай возникновения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таких рисков;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учтены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результаты разработки упреждающих мероприятий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реагированию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риски в связанных с ними планах.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7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title"/>
          </p:nvPr>
        </p:nvSpPr>
        <p:spPr>
          <a:xfrm>
            <a:off x="2074316" y="-1"/>
            <a:ext cx="7069684" cy="1081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Десять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главных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трендов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современного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УП</a:t>
            </a:r>
          </a:p>
        </p:txBody>
      </p:sp>
      <p:sp>
        <p:nvSpPr>
          <p:cNvPr id="1044" name="Shape 1044"/>
          <p:cNvSpPr txBox="1">
            <a:spLocks noGrp="1"/>
          </p:cNvSpPr>
          <p:nvPr>
            <p:ph type="body" idx="1"/>
          </p:nvPr>
        </p:nvSpPr>
        <p:spPr>
          <a:xfrm>
            <a:off x="0" y="1361767"/>
            <a:ext cx="9144000" cy="4908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91" marR="0" lvl="0" indent="635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Инвестиции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подготовку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специалистов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УП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как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ответ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экономически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трудные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времена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образование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тренинги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сертификация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).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Быстрое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принятие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лучших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более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правильных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)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решений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«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» и «в»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Критическое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мышление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как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ключевая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компетентность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Возрастание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значения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офиса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Взаимозависимость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между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управлением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бизнес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аналитикой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уровне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корпоративного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проектами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–project governance.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Руководители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становятся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лидерами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процессах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реализации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организационных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изменений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Вызовы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связанные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с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коммуникациями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глобальных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виртуальных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командах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Возрастание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роли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профессиональной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сертификации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взаимосвязанными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функциями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менеджеров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проектов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деловых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аналитиков</a:t>
            </a:r>
            <a:r>
              <a:rPr lang="ru-RU" sz="1800" dirty="0" smtClean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.</a:t>
            </a:r>
            <a:endParaRPr lang="en-US" sz="1800" b="0" i="0" u="none" strike="noStrike" cap="none" dirty="0">
              <a:solidFill>
                <a:schemeClr val="dk1"/>
              </a:solidFill>
              <a:latin typeface="Arial" pitchFamily="34" charset="0"/>
              <a:ea typeface="Cambria"/>
              <a:cs typeface="Arial" pitchFamily="34" charset="0"/>
              <a:sym typeface="Cambria"/>
            </a:endParaRP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Влияние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«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Управления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Талантами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»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возврат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инвестиций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(ROI).</a:t>
            </a:r>
          </a:p>
          <a:p>
            <a:pPr marL="342891" marR="0" lvl="0" indent="6350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048" name="Shape 1048"/>
          <p:cNvSpPr/>
          <p:nvPr/>
        </p:nvSpPr>
        <p:spPr>
          <a:xfrm>
            <a:off x="3275856" y="6569968"/>
            <a:ext cx="3600400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ESI International: Diane Johnson</a:t>
            </a: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6</a:t>
            </a:r>
            <a:endParaRPr lang="en-US" sz="1200" b="0" i="0" u="none" strike="noStrike" cap="none" dirty="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195" y="212975"/>
            <a:ext cx="5942220" cy="117774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планирования обмена информацией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проекте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порядка обмена информацией между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лицами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участвующими в реализации проекта и заинтересованными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результатах 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 - определены: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участники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информационного обмена, а также 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потребности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информации;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средства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распространения информации 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процедура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разработки, согласования, утверждения,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распространения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проектных документов;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правила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хранения информации по проекту.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50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274638"/>
            <a:ext cx="594222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планирования управления изменениями в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проекте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03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определение порядка работы с изменениями в проекте.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 - определен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документирован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процесс работы с изменениями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проекте, 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именно: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изменений;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согласование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утверждение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изменений;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учета версий документов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продуктов проекта;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доведение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 изменениях до заинтересованных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сторон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6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58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956" y="143169"/>
            <a:ext cx="594222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организации исполнения </a:t>
            </a:r>
            <a:r>
              <a:rPr lang="ru-RU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647" y="142427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организация выполнения проекта согласно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разработанным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планам.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выполнены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запланированные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работы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продукты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изменения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согласно принятым в проекте правилам;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выполнены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намеченные корректирующие и предупреждающие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действия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актуализированы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документы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управлению проектом.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2375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80" y="113300"/>
            <a:ext cx="5942220" cy="120273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контроля исполнения </a:t>
            </a:r>
            <a:r>
              <a:rPr lang="ru-RU" sz="3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1" y="153505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проверка соответствия процессов и продукта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требованиям.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документированы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результаты регулярной проверки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состояния проекта,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частности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отклонения от планов и проанализированы с целью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определения причин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отклонений;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произведена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оценка соответствия продукта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 требованиям к нему;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сформированы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корректирующие и предупреждающие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действия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результатам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проверки;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отчеты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выполнении работ проекта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соответствуют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утвержденной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отчетности по проекту.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47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25413"/>
            <a:ext cx="6030359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завершения </a:t>
            </a:r>
            <a:r>
              <a:rPr lang="ru-RU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процесса: формальное закрытие проекта.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Выходы процесса: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документально оформлена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приемка продукта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заказчиком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закрытие всех договоров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проекту (в случае их наличия);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документировано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окончание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архив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команда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 и основные заинтересованные стороны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проинформированы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об окончании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проекта.</a:t>
            </a:r>
          </a:p>
        </p:txBody>
      </p:sp>
      <p:pic>
        <p:nvPicPr>
          <p:cNvPr id="4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25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Схема взаимодействия групп процессов проектного менеджмента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9229" cy="59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5661248"/>
            <a:ext cx="495680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Ключевая информация о проекте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Надписи вдоль стрелок            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Информация, передающаяся между группами процессов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Пунктирная линия                      Входная и выходная информация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Сплошная линия                        Взаимодействия между группами процессов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5" y="5833"/>
            <a:ext cx="860103" cy="76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54217"/>
              </p:ext>
            </p:extLst>
          </p:nvPr>
        </p:nvGraphicFramePr>
        <p:xfrm>
          <a:off x="1541355" y="2158681"/>
          <a:ext cx="6479489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Разработка устава проекта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Формальное утверждение начала проекта или новой фазы проекта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назначение руководителя проекта, определение его ответственности и полномочий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документирование потребностей бизнеса, поставленных целей, ожидаемых результатов и экономических параметров проекта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Техническое задание на проектные работы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Устав проекта 	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280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7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50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08100"/>
              </p:ext>
            </p:extLst>
          </p:nvPr>
        </p:nvGraphicFramePr>
        <p:xfrm>
          <a:off x="1205440" y="2420888"/>
          <a:ext cx="6479489" cy="311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Разработка планов проекта </a:t>
                      </a: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Почему реализуется проект?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Что должно быть выполнено и кем?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Как будут реализованы эти результаты?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Сколько это будет стоить?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Содержит целевые показатели и базовый план, используемые при выполнении работ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Устав проекта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проекта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0369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49280"/>
              </p:ext>
            </p:extLst>
          </p:nvPr>
        </p:nvGraphicFramePr>
        <p:xfrm>
          <a:off x="1188855" y="2516336"/>
          <a:ext cx="6479489" cy="284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Руководство проектной деятельностью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исполнением работ в соответствии с тем, как это определено в планах, для получения утвержденных результатов проекта. </a:t>
                      </a:r>
                      <a:endParaRPr lang="ru-RU" sz="1800" u="none" strike="noStrike" kern="12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проекта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Данные о ходе работ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2839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06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79098"/>
              </p:ext>
            </p:extLst>
          </p:nvPr>
        </p:nvGraphicFramePr>
        <p:xfrm>
          <a:off x="1475656" y="2348880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Контроль проектной деятельности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интегрированного выполнения работ проекта в соответствии с планами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измерение производительности, оценку полученных результатов и определение тенденций, которые могут повлиять на реализацию проекта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Данные о ходе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Отчеты о ходе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Отчетность о завершении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228184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1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49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43"/>
          <p:cNvSpPr txBox="1">
            <a:spLocks noGrp="1"/>
          </p:cNvSpPr>
          <p:nvPr>
            <p:ph type="title"/>
          </p:nvPr>
        </p:nvSpPr>
        <p:spPr>
          <a:xfrm>
            <a:off x="2074316" y="0"/>
            <a:ext cx="7069684" cy="863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Количество сертифицированных специалистов в сфере управления проектами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22316" t="32830" r="21263" b="15707"/>
          <a:stretch/>
        </p:blipFill>
        <p:spPr>
          <a:xfrm>
            <a:off x="350584" y="1634589"/>
            <a:ext cx="8598569" cy="4411580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7</a:t>
            </a:r>
            <a:endParaRPr lang="en-US" sz="1200" b="0" i="0" u="none" strike="noStrike" cap="none" dirty="0">
              <a:solidFill>
                <a:srgbClr val="888888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42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74863"/>
              </p:ext>
            </p:extLst>
          </p:nvPr>
        </p:nvGraphicFramePr>
        <p:xfrm>
          <a:off x="1170349" y="2348880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Контроль изменений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контроля над всеми изменениями в проекте и в его результатах, а также формальное утверждение или отклонение изменений до их фактического осуществления. </a:t>
                      </a: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Утвержденные изменения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Журнал регистрации изменений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228184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753792" y="169724"/>
            <a:ext cx="59782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Управление интеграцией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69724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61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88249"/>
              </p:ext>
            </p:extLst>
          </p:nvPr>
        </p:nvGraphicFramePr>
        <p:xfrm>
          <a:off x="1137013" y="2278380"/>
          <a:ext cx="6479489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Завершение проекта или фазы 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Подтверждение того, что все процессы и работы проекта или фазы завершены с тем, чтобы закрыть проект или фазу проекта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проверять все процессы и работы с тем, чтобы гарантировать, что были получены все ожидаемые результаты фазы или проекта, передать в архив все проектные документы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Отчеты о ходе выполнения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Отчеты о выполненных работах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 о закрытии фазы или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Высвобожденные ресурсы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812360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5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029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24133"/>
              </p:ext>
            </p:extLst>
          </p:nvPr>
        </p:nvGraphicFramePr>
        <p:xfrm>
          <a:off x="1332871" y="2208814"/>
          <a:ext cx="6479489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Сохранение накопленного опыта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проекта и сбор накопленной информации (опыта) для совершенствования реализации текущих и будущих проектов.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Следует фиксировать, обобщать, хранить, распространять и использовать при реализации проектов опыт, накопленный проектной командой  и ключевыми заинтересованными сторонами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 о выполнении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Документально оформленный накопленный опыт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812360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53792" y="169724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интеграцией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603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6" y="72805"/>
            <a:ext cx="628649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заинтересованными сторонами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4731"/>
              </p:ext>
            </p:extLst>
          </p:nvPr>
        </p:nvGraphicFramePr>
        <p:xfrm>
          <a:off x="1604202" y="2106437"/>
          <a:ext cx="6479489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состава заинтересованных лиц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Выявление физических лиц, групп или организаций, которые влияют на проект или подвержены его влиянию, и документальное оформление данных об их заинтересованности и степени вовлеченности.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Устав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Схема организационной структуры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заинтересованных лиц проекта 	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827584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2478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82751"/>
              </p:ext>
            </p:extLst>
          </p:nvPr>
        </p:nvGraphicFramePr>
        <p:xfrm>
          <a:off x="1358619" y="2312492"/>
          <a:ext cx="6479489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Руководство заинтересованными лицами проекта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Правильное понимание потребностей и ожидания заинтересованных сторон с тем, чтобы уделить им необходимое внимание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идентифицировать важные для заинтересованных сторон вопросы и разрешать их.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участников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		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10332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7506" y="72805"/>
            <a:ext cx="628649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заинтересованными сторонами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7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7944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455" y="157520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содержанием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51175"/>
              </p:ext>
            </p:extLst>
          </p:nvPr>
        </p:nvGraphicFramePr>
        <p:xfrm>
          <a:off x="1579681" y="2270140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содержания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Достижение ясности в представлении содержания проекта, в том числе целей, результатов работ, требований и границ проекта, путем определения конечного состояния и условий завершения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Позволяет прояснить вклад проекта в достижение стратегических целей организации.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Устав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Утвержденные изменения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Описание содержания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Требования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279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40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86718"/>
              </p:ext>
            </p:extLst>
          </p:nvPr>
        </p:nvGraphicFramePr>
        <p:xfrm>
          <a:off x="1503302" y="2389074"/>
          <a:ext cx="6479489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структуры декомпозиции работ (СДР, WBS)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Разработка иерархической структуры декомпозиции, используемой для представления деятельности, необходимой для достижения целей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СДР служит основой для последовательного разбиения работ по проекту на более мелкие  и более управляемые работы.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Требования 	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Структура декомпозиции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Справочник структуры декомпозиции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21455" y="157520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содержанием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3327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16812"/>
              </p:ext>
            </p:extLst>
          </p:nvPr>
        </p:nvGraphicFramePr>
        <p:xfrm>
          <a:off x="1512094" y="2371089"/>
          <a:ext cx="6479489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работ </a:t>
                      </a:r>
                    </a:p>
                    <a:p>
                      <a:pPr algn="ctr"/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Выявление, описание и документирование конкретных работ, которые необходимо выполнить для достижения целей проекта.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процессы, которые необходимы для выявления, описания и документирования работ нижнего уровня детализации структуры декомпозиции работ.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Структура декомпозиции работ (</a:t>
                      </a:r>
                      <a:r>
                        <a:rPr lang="en-US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WBS)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21455" y="157520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содержанием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3327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72788"/>
              </p:ext>
            </p:extLst>
          </p:nvPr>
        </p:nvGraphicFramePr>
        <p:xfrm>
          <a:off x="1439829" y="2353871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содержанием проекта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Максимизация положительного и минимизация отрицательного влияния изменений содержания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определение текущего состояния содержания проекта, сравнение с целевыми показателями, формирование запросов на изменения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Данные о ходе выполнения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		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0841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21455" y="157520"/>
            <a:ext cx="59782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содержанием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3327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27933"/>
              </p:ext>
            </p:extLst>
          </p:nvPr>
        </p:nvGraphicFramePr>
        <p:xfrm>
          <a:off x="1512094" y="2399509"/>
          <a:ext cx="6479489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Формирование команды проекта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проекта человеческими ресурсами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определить, как и когда члены команды проекта будут вовлечены в работу и/или освобождены от нее.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Потребности в ресурсах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Организационная структура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Назначения персонала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Договоры о найме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5557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8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043"/>
          <p:cNvSpPr txBox="1">
            <a:spLocks noGrp="1"/>
          </p:cNvSpPr>
          <p:nvPr>
            <p:ph type="title"/>
          </p:nvPr>
        </p:nvSpPr>
        <p:spPr>
          <a:xfrm>
            <a:off x="2074316" y="0"/>
            <a:ext cx="7069684" cy="863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Стандартизация в области управления проектами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18967" t="32380" r="20094" b="14474"/>
          <a:stretch/>
        </p:blipFill>
        <p:spPr>
          <a:xfrm>
            <a:off x="52814" y="1400271"/>
            <a:ext cx="9008491" cy="4419263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876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61195"/>
              </p:ext>
            </p:extLst>
          </p:nvPr>
        </p:nvGraphicFramePr>
        <p:xfrm>
          <a:off x="1396034" y="2382151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ресурсов проекта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того, какие ресурсы необходимы для каждой работы из списка работ.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Ресурсы могут включать человеческие ресурсы, производственные мощности, оборудование, материалы, инфраструктуру и инструменты.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Потребности в ресурсах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обеспечения ресурсами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239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01182"/>
              </p:ext>
            </p:extLst>
          </p:nvPr>
        </p:nvGraphicFramePr>
        <p:xfrm>
          <a:off x="1233342" y="2420888"/>
          <a:ext cx="6479489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организационной структуры проекта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Получение всех необходимых обязательств от всех сторон, задействованных в проекте.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выявление всех членов команды проекта, а также других лиц, непосредственно участвующих в проекте.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Структура декомпозиции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Описание ролей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Организационная структура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59809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239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06232"/>
              </p:ext>
            </p:extLst>
          </p:nvPr>
        </p:nvGraphicFramePr>
        <p:xfrm>
          <a:off x="1396034" y="2408659"/>
          <a:ext cx="6479489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Развитие команды проекта </a:t>
                      </a:r>
                    </a:p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(проектной команды)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Рост профессионализма и улучшение взаимодействия между членами команды, направленные на повышение уровня мотивации и результативности совместной работы.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Назначение персонала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Наличие ресурсов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Результативность работы команды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команды проекта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49800" y="172276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0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23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66507"/>
              </p:ext>
            </p:extLst>
          </p:nvPr>
        </p:nvGraphicFramePr>
        <p:xfrm>
          <a:off x="1475656" y="2420888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ресурсами проекта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доступности ресурсов, необходимых для осуществления проекта, а также распределение ресурсов, позволяющее удовлетворить потребности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сформировать процедуры, направленные на упреждающее выявление ситуаций дефицита ресурсов.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Назначения персонала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Корректирующие действия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104629" y="172276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239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27084"/>
              </p:ext>
            </p:extLst>
          </p:nvPr>
        </p:nvGraphicFramePr>
        <p:xfrm>
          <a:off x="1619672" y="2289333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командой проекта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Оптимизация деятельности команды, обеспечение обратной связи, разрешение проблем, содействие налаживанию коммуникаций и координация работ по осуществлению изменений в интересах успешного завершения проекта.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Организационная структура проекта 	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Производительность работы персонала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персонала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15468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762376" y="122985"/>
            <a:ext cx="5990477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239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60348"/>
            <a:ext cx="584787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сроками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97420"/>
              </p:ext>
            </p:extLst>
          </p:nvPr>
        </p:nvGraphicFramePr>
        <p:xfrm>
          <a:off x="1475656" y="2348880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последовательности работ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Выявление и документирование зависимостей между работами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Должны быть определены зависимости между всеми работами проекта, чтобы построить сетевую диаграмму и определить критический путь.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Утвержденные изменения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Последовательность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7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659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477"/>
              </p:ext>
            </p:extLst>
          </p:nvPr>
        </p:nvGraphicFramePr>
        <p:xfrm>
          <a:off x="1475656" y="2420888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длительности работ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времени, которое требуется для завершения каждой работы по проекту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Часто длительность работы представляет собой компромисс между существующими ограничениями по времени и доступностью ресурсов.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Потребности в ресурсах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Оценки длительности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60348"/>
            <a:ext cx="584787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сроками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42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32612"/>
              </p:ext>
            </p:extLst>
          </p:nvPr>
        </p:nvGraphicFramePr>
        <p:xfrm>
          <a:off x="1512094" y="2398097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Разработка расписания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Расчет дат начала и окончания работ по проекту и формирование базового плана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Расписание формируется на уровне работ, что создает основу для назначения ресурсов и формирования бюджета проекта, распределенного во времени.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Последовательность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Оценки длительности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Расписание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4837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60348"/>
            <a:ext cx="584787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сроками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42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51826"/>
              </p:ext>
            </p:extLst>
          </p:nvPr>
        </p:nvGraphicFramePr>
        <p:xfrm>
          <a:off x="1619672" y="2420888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Контроль расписания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Отслеживание отклонений от расписания и осуществлении надлежащих корректирующих действий.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определить текущее состояние расписания проекта, соотнести его с планом для выявления отклонений и  принять соответствующие меры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Расписание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Информация о выполнении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Корректирующие действия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0841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60348"/>
            <a:ext cx="584787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сроками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429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408" y="111572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стоимостью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92563"/>
              </p:ext>
            </p:extLst>
          </p:nvPr>
        </p:nvGraphicFramePr>
        <p:xfrm>
          <a:off x="1403648" y="2399233"/>
          <a:ext cx="6479489" cy="33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затрат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Получение приблизительной оценки затрат, необходимых для завершения каждой работы проекта и проекта в целом.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Оценки затрат могут быть выражены в человеко-часах или машино-часах работы оборудования, а также денежных единицах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Структура декомпозиции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Оценки затрат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41588" y="165470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7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85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" y="621030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043"/>
          <p:cNvSpPr txBox="1">
            <a:spLocks noGrp="1"/>
          </p:cNvSpPr>
          <p:nvPr>
            <p:ph type="title"/>
          </p:nvPr>
        </p:nvSpPr>
        <p:spPr>
          <a:xfrm>
            <a:off x="2074316" y="0"/>
            <a:ext cx="7069684" cy="863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PMI (PMP)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19368" t="29264" r="20316" b="15521"/>
          <a:stretch/>
        </p:blipFill>
        <p:spPr>
          <a:xfrm>
            <a:off x="65774" y="1312532"/>
            <a:ext cx="8824472" cy="4543974"/>
          </a:xfrm>
          <a:prstGeom prst="rect">
            <a:avLst/>
          </a:prstGeom>
        </p:spPr>
      </p:pic>
      <p:pic>
        <p:nvPicPr>
          <p:cNvPr id="7" name="Рисунок 6" descr="C:\Users\Admin\Downloads\600px-Логотип_СГЭ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905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11454"/>
              </p:ext>
            </p:extLst>
          </p:nvPr>
        </p:nvGraphicFramePr>
        <p:xfrm>
          <a:off x="1579681" y="2381749"/>
          <a:ext cx="6479489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Составление бюджета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Распределение бюджета проекта между отдельными работами или пакетами работ, в соответствие с уровнями структуры декомпозиции работ.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Это позволяет сформировать распределение бюджета по временным периодам, относительно которого впоследствии можно оценивать фактическое выполнение.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Структура декомпозиции работ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Оценки затрат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Бюджет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41588" y="165470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937408" y="111572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стоимостью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5441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279"/>
              </p:ext>
            </p:extLst>
          </p:nvPr>
        </p:nvGraphicFramePr>
        <p:xfrm>
          <a:off x="1619672" y="2420888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Контроль затрат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Отслеживание отклонений затрат проекта и осуществлении соответствующих действий.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Необходимо определить текущее состояние затрат проекта, соотнести его с планом для выявления отклонений и  принять соответствующие меры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Бюджет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Фактические затраты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Прогноз стоимости проекта по завершении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084168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937408" y="111572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стоимостью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0580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87" y="113084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рисками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56244"/>
              </p:ext>
            </p:extLst>
          </p:nvPr>
        </p:nvGraphicFramePr>
        <p:xfrm>
          <a:off x="1598139" y="2401048"/>
          <a:ext cx="6479489" cy="394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Идентификация рисков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Выявление возможных рисковых событий и их характеристик, которые, в случае возникновения, могут оказать положительное или отрицательное влияние на достижение целей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Каждый идентифицированный риск должен быть проработан в соответствии с процессом планирования реагирования на риски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рисков 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1703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28772"/>
              </p:ext>
            </p:extLst>
          </p:nvPr>
        </p:nvGraphicFramePr>
        <p:xfrm>
          <a:off x="1835696" y="2348880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Оценка рисков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Измерить идентифицированные риски и ранжировать их по значимости для осуществления дальнейших действий, в частности для подготовки плана реагирования на риски.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определение вероятности возникновения каждого из рисков, а также влияния рисков на цели проекта.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рисков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Ранжированные риски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16785" y="163275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13084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рисками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20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62500"/>
              </p:ext>
            </p:extLst>
          </p:nvPr>
        </p:nvGraphicFramePr>
        <p:xfrm>
          <a:off x="1547664" y="2368165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Реагирование на риски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Процесс анализа вариантов и разработки действий по максимизации возможностей и минимизации угроз с точки зрения целей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Мероприятия по реагированию на риски должны соответствовать масштабу рисков, быть экономически эффективными и своевременными, а также реалистичными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рисков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Меры реагирования на риски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49800" y="165470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13084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рисками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202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47310"/>
              </p:ext>
            </p:extLst>
          </p:nvPr>
        </p:nvGraphicFramePr>
        <p:xfrm>
          <a:off x="1579681" y="2327910"/>
          <a:ext cx="6479489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Управление рисками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Минимизация неблагоприятных последствий наступления рисков путем контроля реализации мер реагирования на риски и оценки эффективности этих мер.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отслеживание идентифицированных рисков, выявление и анализ вновь возникающих рисков, принятие планов действий в непредвиденных ситуациях, а также оценку мер.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Реестр рисков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Информация о выполнении работ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Корректирующие действия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154688" y="156371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76787" y="113084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рисками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60648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20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0187"/>
              </p:ext>
            </p:extLst>
          </p:nvPr>
        </p:nvGraphicFramePr>
        <p:xfrm>
          <a:off x="1547664" y="2420888"/>
          <a:ext cx="6479489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Планирование качества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Определение требований и стандартов качества, которые будут применяться по отношению к проекту и результату (или результатам) проекта, а также способа обеспечения соответствия этим требованиям и стандартам исходя из целей проекта.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Требования к качеству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по качеству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41588" y="168107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" y="116632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996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52622"/>
              </p:ext>
            </p:extLst>
          </p:nvPr>
        </p:nvGraphicFramePr>
        <p:xfrm>
          <a:off x="1512094" y="2396015"/>
          <a:ext cx="6479489" cy="339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качества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Процесс проверки соблюдения требований к качеству результатов и проекта.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 проверку того, что основные цели проекта и стандарты качества доведены до сведения сотрудников, выполнение плана по качеству, обеспечение применения инструментов, процедур, методов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управления качеством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Запросы на изменения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211960" y="165470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6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2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11412"/>
              </p:ext>
            </p:extLst>
          </p:nvPr>
        </p:nvGraphicFramePr>
        <p:xfrm>
          <a:off x="1396034" y="2411960"/>
          <a:ext cx="6479489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Контроль качества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Определении того, достигнуты ли результаты проекта, соблюдены ли требования в области качества и обеспечено ли соответствие стандартам.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Включает: мониторинг обеспечения качества,  выявление причин дефектов, определение действий по предотвращению дефектов, доведение информации до членов организационной структуры проекта.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Информация о выполнении работ, Результаты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Проверенные результаты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Отчеты по результатам аудита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104629" y="168107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9" y="188640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23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3024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3761"/>
              </p:ext>
            </p:extLst>
          </p:nvPr>
        </p:nvGraphicFramePr>
        <p:xfrm>
          <a:off x="1579681" y="2379325"/>
          <a:ext cx="6479489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545"/>
                <a:gridCol w="50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Arial" pitchFamily="34" charset="0"/>
                          <a:cs typeface="Arial" pitchFamily="34" charset="0"/>
                        </a:rPr>
                        <a:t>Процесс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Планирование закупок 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Цель, описание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Обеспечение планирования и документирования стратегии и общей процедуры осуществления закупок до момента начала закупочной деятельности.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Призван определить перечень используемых подходов к осуществлению закупок, сформировать перечень закупок и требований, предъявляемых к процессу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Вход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Планы проекта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Собственные ресурсы и мощности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Выход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План закупок 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Arial" pitchFamily="34" charset="0"/>
                          <a:cs typeface="Arial" pitchFamily="34" charset="0"/>
                        </a:rPr>
                        <a:t>Список предпочтительных поставщиков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375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5744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50632" y="1722760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50832" y="1700808"/>
            <a:ext cx="1584176" cy="2199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6" y="13181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Инициирование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927" y="131815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649" y="1312724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41" y="1362904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Контроль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112" y="131272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541588" y="168748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22C8-2196-410A-9DAE-6FAFAB78A320}" type="slidenum">
              <a:rPr lang="ru-RU" smtClean="0">
                <a:latin typeface="Arial" pitchFamily="34" charset="0"/>
                <a:cs typeface="Arial" pitchFamily="34" charset="0"/>
              </a:rPr>
              <a:pPr/>
              <a:t>99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855409" y="122985"/>
            <a:ext cx="594302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качеством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Admin\Downloads\600px-Логотип_СГЭ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4" y="273514"/>
            <a:ext cx="100012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45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8829</Words>
  <Application>Microsoft Office PowerPoint</Application>
  <PresentationFormat>Экран (4:3)</PresentationFormat>
  <Paragraphs>1610</Paragraphs>
  <Slides>159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159</vt:i4>
      </vt:variant>
    </vt:vector>
  </HeadingPairs>
  <TitlesOfParts>
    <vt:vector size="160" baseType="lpstr">
      <vt:lpstr>Тема Office</vt:lpstr>
      <vt:lpstr>Презентация PowerPoint</vt:lpstr>
      <vt:lpstr>Востребованность управления проектами</vt:lpstr>
      <vt:lpstr>Тренды в управлении проектами</vt:lpstr>
      <vt:lpstr>Тренды в управлении проектами</vt:lpstr>
      <vt:lpstr>Тенденции на рынке управления проектами</vt:lpstr>
      <vt:lpstr>Десять главных трендов современного УП</vt:lpstr>
      <vt:lpstr> Количество сертифицированных специалистов в сфере управления проектами</vt:lpstr>
      <vt:lpstr> Стандартизация в области управления проектами </vt:lpstr>
      <vt:lpstr> PMI (PMP)</vt:lpstr>
      <vt:lpstr>ICB (IPMA) НТК(СОВНЕТ)</vt:lpstr>
      <vt:lpstr>AXELOS (PRINCE2)</vt:lpstr>
      <vt:lpstr> Предпосылки создания отечественной модели сертификации специалистов</vt:lpstr>
      <vt:lpstr>ПМ СТАНДАРТ– первая независимая российская система сертификации </vt:lpstr>
      <vt:lpstr>Преимущества сертификации ПМ СТАНДАРТ </vt:lpstr>
      <vt:lpstr>Преимущества сертификации ПМ СТАНДАРТ </vt:lpstr>
      <vt:lpstr>Преимущества сертификации ПМ СТАНДАРТ </vt:lpstr>
      <vt:lpstr>Основа сертификации ПМ СТАНДАРТ Базовый уровень</vt:lpstr>
      <vt:lpstr>Сертификационное испытание ПМ СТАНДАРТ Базовый уровень</vt:lpstr>
      <vt:lpstr>Проектная и операционная деятельность </vt:lpstr>
      <vt:lpstr>Взаимосвязь основных понятий проектного менеджмента</vt:lpstr>
      <vt:lpstr>Взаимосвязь основных понятий проектного менеджмента</vt:lpstr>
      <vt:lpstr>Взаимосвязь основных понятий проектного менеджмента</vt:lpstr>
      <vt:lpstr>Взаимосвязь основных понятий проектного менеджмента</vt:lpstr>
      <vt:lpstr>Проектный менеджмент</vt:lpstr>
      <vt:lpstr>Стратегия организации и проекты</vt:lpstr>
      <vt:lpstr>Стратегия организации и проекты</vt:lpstr>
      <vt:lpstr>Стратегия организации и проекты</vt:lpstr>
      <vt:lpstr>Проекты, программы, портфели проектов </vt:lpstr>
      <vt:lpstr>Проекты, программы, портфели проектов </vt:lpstr>
      <vt:lpstr>УПРАВЛЕНИЕ ПРОЕКТОМ</vt:lpstr>
      <vt:lpstr>Ключевые термины</vt:lpstr>
      <vt:lpstr>Ключевые термины</vt:lpstr>
      <vt:lpstr>Презентация PowerPoint</vt:lpstr>
      <vt:lpstr>Отличия проектов  друг от друга</vt:lpstr>
      <vt:lpstr>Ключевые проектные ограничения</vt:lpstr>
      <vt:lpstr>Прочие ограничения проекта</vt:lpstr>
      <vt:lpstr>Внешняя среда проекта </vt:lpstr>
      <vt:lpstr>Жизненный цикл проекта</vt:lpstr>
      <vt:lpstr>Жизненный цикл проекта</vt:lpstr>
      <vt:lpstr>Организационная структура проекта</vt:lpstr>
      <vt:lpstr>Организационная структура проекта</vt:lpstr>
      <vt:lpstr>Основные роли  управления проектом</vt:lpstr>
      <vt:lpstr>Основные роли  управления проектом</vt:lpstr>
      <vt:lpstr>Основные заинтересованные лица проекта</vt:lpstr>
      <vt:lpstr>Взаимосвязь основных ролей в управлении проектом</vt:lpstr>
      <vt:lpstr>Категории компетенций в области управления проектами</vt:lpstr>
      <vt:lpstr>Управление проектом</vt:lpstr>
      <vt:lpstr>Процессы управления проекта</vt:lpstr>
      <vt:lpstr>Предметные группы</vt:lpstr>
      <vt:lpstr>Предметные группы</vt:lpstr>
      <vt:lpstr>Функциональные области управления проектом</vt:lpstr>
      <vt:lpstr>Процесс инициации проекта</vt:lpstr>
      <vt:lpstr>Процессы планирования проекта</vt:lpstr>
      <vt:lpstr>Процесс планирования содержания проекта</vt:lpstr>
      <vt:lpstr>Процесс разработки расписания</vt:lpstr>
      <vt:lpstr>Процесс планирования бюджета проекта</vt:lpstr>
      <vt:lpstr>Процесс планирования персонала проекта</vt:lpstr>
      <vt:lpstr>Процесс планирования закупок в проекте</vt:lpstr>
      <vt:lpstr>Процесс планирования реагирования на риски</vt:lpstr>
      <vt:lpstr>Процесс планирования обмена информацией в проекте</vt:lpstr>
      <vt:lpstr>Процесс планирования управления изменениями в проекте</vt:lpstr>
      <vt:lpstr>Процесс организации исполнения проекта</vt:lpstr>
      <vt:lpstr>Процесс контроля исполнения проекта</vt:lpstr>
      <vt:lpstr>Процесс завершения проекта</vt:lpstr>
      <vt:lpstr>Схема взаимодействия групп процессов проектного менеджмента</vt:lpstr>
      <vt:lpstr>Управление интеграцией проекта</vt:lpstr>
      <vt:lpstr>Управление интеграцией проекта</vt:lpstr>
      <vt:lpstr>Управление интеграцией проекта</vt:lpstr>
      <vt:lpstr>Управление интеграцией проекта</vt:lpstr>
      <vt:lpstr>Презентация PowerPoint</vt:lpstr>
      <vt:lpstr>Управление интеграцией проекта</vt:lpstr>
      <vt:lpstr>Управление интеграцией проекта</vt:lpstr>
      <vt:lpstr>Управление заинтересованными сторонами проекта</vt:lpstr>
      <vt:lpstr>Управление заинтересованными сторонами проекта</vt:lpstr>
      <vt:lpstr>Управление содержанием проекта</vt:lpstr>
      <vt:lpstr>Управление содержанием проекта</vt:lpstr>
      <vt:lpstr>Управление содержанием проекта</vt:lpstr>
      <vt:lpstr>Управление содержанием проекта</vt:lpstr>
      <vt:lpstr>Управление ресурсами проекта</vt:lpstr>
      <vt:lpstr>Управление ресурсами проекта</vt:lpstr>
      <vt:lpstr>Управление ресурсами проекта</vt:lpstr>
      <vt:lpstr>Управление ресурсами проекта</vt:lpstr>
      <vt:lpstr>Управление ресурсами проекта</vt:lpstr>
      <vt:lpstr>Управление ресурсами проекта</vt:lpstr>
      <vt:lpstr>Управление сроками проекта</vt:lpstr>
      <vt:lpstr>Управление сроками проекта</vt:lpstr>
      <vt:lpstr>Управление сроками проекта</vt:lpstr>
      <vt:lpstr>Управление сроками проекта</vt:lpstr>
      <vt:lpstr>Управление стоимостью проекта</vt:lpstr>
      <vt:lpstr>Управление стоимостью проекта</vt:lpstr>
      <vt:lpstr>Управление стоимостью проекта</vt:lpstr>
      <vt:lpstr>Управление рисками проекта</vt:lpstr>
      <vt:lpstr>Управление рисками проекта</vt:lpstr>
      <vt:lpstr>Управление рисками проекта</vt:lpstr>
      <vt:lpstr>Управление рисками проекта</vt:lpstr>
      <vt:lpstr>Управление качеством проекта</vt:lpstr>
      <vt:lpstr>Управление качеством проекта</vt:lpstr>
      <vt:lpstr>Управление качеством проекта</vt:lpstr>
      <vt:lpstr>Управление качеством проекта</vt:lpstr>
      <vt:lpstr>Управление качеством проекта</vt:lpstr>
      <vt:lpstr>Управление качеством проекта</vt:lpstr>
      <vt:lpstr>Управление коммуникациями проекта</vt:lpstr>
      <vt:lpstr>Управление коммуникациями проекта</vt:lpstr>
      <vt:lpstr>Управление коммуникациями проекта</vt:lpstr>
      <vt:lpstr>Презентация PowerPoint</vt:lpstr>
      <vt:lpstr>Ключевые термины</vt:lpstr>
      <vt:lpstr>Ключевые термины</vt:lpstr>
      <vt:lpstr>Основные роли  управления программой</vt:lpstr>
      <vt:lpstr>Взаимосвязь основных ролей в управлении программой</vt:lpstr>
      <vt:lpstr>Программа и проект</vt:lpstr>
      <vt:lpstr>Программа и проект</vt:lpstr>
      <vt:lpstr>Программа и проект</vt:lpstr>
      <vt:lpstr>Процессы управления программой</vt:lpstr>
      <vt:lpstr>Процессы управления программой</vt:lpstr>
      <vt:lpstr>Процессы управления программой</vt:lpstr>
      <vt:lpstr>Процесс инициации программы</vt:lpstr>
      <vt:lpstr>Процессы планирования программы</vt:lpstr>
      <vt:lpstr>Процесс планирования содержания и выгод программы</vt:lpstr>
      <vt:lpstr>Процесс разработки расписания программы</vt:lpstr>
      <vt:lpstr>Процесс планирования бюджета программы</vt:lpstr>
      <vt:lpstr>Процесс организационного планирования программы</vt:lpstr>
      <vt:lpstr>Процесс планирования управления поставщиками программы</vt:lpstr>
      <vt:lpstr>Процесс планирования управления рисками программы</vt:lpstr>
      <vt:lpstr>Процесс планирования коммуникаций программы</vt:lpstr>
      <vt:lpstr>Процесс планирования управления изменениями программы</vt:lpstr>
      <vt:lpstr>Процесс обеспечения исполнения программы</vt:lpstr>
      <vt:lpstr>Процесс запуска проекта программы</vt:lpstr>
      <vt:lpstr>Процесс контроля выполнения программы и управления изменениями программы</vt:lpstr>
      <vt:lpstr>Процесс приемки результатов проектов и организация использования промежуточных выгод программы</vt:lpstr>
      <vt:lpstr>Процесс закрытия проекта программы</vt:lpstr>
      <vt:lpstr>Процесс завершения программы</vt:lpstr>
      <vt:lpstr>Презентация PowerPoint</vt:lpstr>
      <vt:lpstr>Ключевые термины</vt:lpstr>
      <vt:lpstr>Ключевые термины</vt:lpstr>
      <vt:lpstr>Организационная структура  управления портфелем проектов. Основные роли управления портфелем</vt:lpstr>
      <vt:lpstr>Управление компонентами портфеля</vt:lpstr>
      <vt:lpstr>Взаимосвязь основных ролей в управлении портфелем</vt:lpstr>
      <vt:lpstr>Портфель проектов и цели организации</vt:lpstr>
      <vt:lpstr>Портфель проектов и цели организации</vt:lpstr>
      <vt:lpstr>Процессы управления портфелем</vt:lpstr>
      <vt:lpstr>Группа процессов обеспечения управления портфелем</vt:lpstr>
      <vt:lpstr>Процесс сбора информации об условиях, ограничениях и требованиях к портфелю проектов</vt:lpstr>
      <vt:lpstr>Процесс формализации процедур управления и параметров оценки портфеля проектов</vt:lpstr>
      <vt:lpstr>Группа процессов формирования портфеля проектов</vt:lpstr>
      <vt:lpstr>Процесс идентификации компонентов портфеля проектов</vt:lpstr>
      <vt:lpstr>Процесс оценки компонентов портфеля проектов</vt:lpstr>
      <vt:lpstr>Процесс расстановки приоритетов</vt:lpstr>
      <vt:lpstr>Процесс оптимизации и балансировки портфеля проектов</vt:lpstr>
      <vt:lpstr>Процесс авторизации портфеля проектов</vt:lpstr>
      <vt:lpstr>Группа процессов мониторинга и контроля портфеля проектов</vt:lpstr>
      <vt:lpstr>Процесс контроля реализации портфеля проектов</vt:lpstr>
      <vt:lpstr>Процесс управления изменениями портфеля проектов</vt:lpstr>
      <vt:lpstr>Презентация PowerPoint</vt:lpstr>
      <vt:lpstr>Проектное управление для организации</vt:lpstr>
      <vt:lpstr>Проектная деятельность в организации</vt:lpstr>
      <vt:lpstr>Проектная деятельность в организации</vt:lpstr>
      <vt:lpstr>Когда необходима СМПД</vt:lpstr>
      <vt:lpstr>Чем управляет СПМД</vt:lpstr>
      <vt:lpstr>Требования к СМПД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Yanchuk</dc:creator>
  <cp:lastModifiedBy>Nataliy</cp:lastModifiedBy>
  <cp:revision>53</cp:revision>
  <dcterms:created xsi:type="dcterms:W3CDTF">2017-02-06T03:34:25Z</dcterms:created>
  <dcterms:modified xsi:type="dcterms:W3CDTF">2019-07-11T06:54:25Z</dcterms:modified>
</cp:coreProperties>
</file>