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4" r:id="rId10"/>
    <p:sldId id="263" r:id="rId11"/>
    <p:sldId id="265" r:id="rId12"/>
    <p:sldId id="267" r:id="rId13"/>
    <p:sldId id="268" r:id="rId14"/>
    <p:sldId id="286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77" r:id="rId26"/>
    <p:sldId id="280" r:id="rId27"/>
    <p:sldId id="279" r:id="rId28"/>
    <p:sldId id="282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85" r:id="rId38"/>
    <p:sldId id="295" r:id="rId39"/>
    <p:sldId id="300" r:id="rId40"/>
    <p:sldId id="296" r:id="rId41"/>
    <p:sldId id="297" r:id="rId42"/>
    <p:sldId id="298" r:id="rId43"/>
    <p:sldId id="299" r:id="rId44"/>
    <p:sldId id="308" r:id="rId45"/>
    <p:sldId id="301" r:id="rId46"/>
    <p:sldId id="309" r:id="rId47"/>
    <p:sldId id="304" r:id="rId48"/>
    <p:sldId id="310" r:id="rId49"/>
    <p:sldId id="283" r:id="rId50"/>
    <p:sldId id="311" r:id="rId51"/>
    <p:sldId id="312" r:id="rId52"/>
    <p:sldId id="306" r:id="rId53"/>
    <p:sldId id="302" r:id="rId54"/>
    <p:sldId id="303" r:id="rId55"/>
    <p:sldId id="305" r:id="rId56"/>
    <p:sldId id="307" r:id="rId57"/>
    <p:sldId id="313" r:id="rId58"/>
    <p:sldId id="314" r:id="rId59"/>
    <p:sldId id="321" r:id="rId60"/>
    <p:sldId id="315" r:id="rId61"/>
    <p:sldId id="320" r:id="rId62"/>
    <p:sldId id="316" r:id="rId63"/>
    <p:sldId id="317" r:id="rId64"/>
    <p:sldId id="318" r:id="rId65"/>
    <p:sldId id="319" r:id="rId66"/>
    <p:sldId id="322" r:id="rId67"/>
    <p:sldId id="284" r:id="rId68"/>
    <p:sldId id="329" r:id="rId69"/>
    <p:sldId id="324" r:id="rId70"/>
    <p:sldId id="330" r:id="rId71"/>
    <p:sldId id="325" r:id="rId72"/>
    <p:sldId id="326" r:id="rId73"/>
    <p:sldId id="327" r:id="rId74"/>
    <p:sldId id="328" r:id="rId75"/>
    <p:sldId id="323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740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9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02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76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36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78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4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587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98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3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4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5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8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3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1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5E8DDF-510E-4573-BD40-4A26CDD3C1E5}" type="datetimeFigureOut">
              <a:rPr lang="ru-RU" smtClean="0"/>
              <a:t>30.06.2019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2E3DE1-F1FC-459E-92DB-15ACAF4D5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1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72126"/>
            <a:ext cx="9601196" cy="36736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Наглядное пособие для изучения дисциплины </a:t>
            </a:r>
            <a:br>
              <a:rPr lang="ru-RU" dirty="0"/>
            </a:br>
            <a:r>
              <a:rPr lang="ru-RU" dirty="0"/>
              <a:t>«РЕКЛАМНЫЙ МЕНЕДЖМЕНТ»</a:t>
            </a:r>
          </a:p>
        </p:txBody>
      </p:sp>
    </p:spTree>
    <p:extLst>
      <p:ext uri="{BB962C8B-B14F-4D97-AF65-F5344CB8AC3E}">
        <p14:creationId xmlns:p14="http://schemas.microsoft.com/office/powerpoint/2010/main" val="280328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447574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Участники коммуникации: рекламодатель, производитель, распространитель, потребитель.</a:t>
            </a:r>
          </a:p>
        </p:txBody>
      </p:sp>
    </p:spTree>
    <p:extLst>
      <p:ext uri="{BB962C8B-B14F-4D97-AF65-F5344CB8AC3E}">
        <p14:creationId xmlns:p14="http://schemas.microsoft.com/office/powerpoint/2010/main" val="364412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128336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Участники коммуникации</a:t>
            </a:r>
          </a:p>
        </p:txBody>
      </p:sp>
      <p:pic>
        <p:nvPicPr>
          <p:cNvPr id="2050" name="Picture 2" descr="ÐÐ°ÑÑÐ¸Ð½ÐºÐ¸ Ð¿Ð¾ Ð·Ð°Ð¿ÑÐ¾ÑÑ ÑÐµÐºÐ»Ð°Ð¼Ð½Ð°Ñ ÐºÐ¾Ð¼Ð¼ÑÐ½Ð¸ÐºÐ°ÑÐ¸Ñ ÑÑÐ¾">
            <a:extLst>
              <a:ext uri="{FF2B5EF4-FFF2-40B4-BE49-F238E27FC236}">
                <a16:creationId xmlns:a16="http://schemas.microsoft.com/office/drawing/2014/main" id="{BA7A41C2-01B4-452E-AF19-8B9DD858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22" y="1815389"/>
            <a:ext cx="7502156" cy="355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6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4" y="336884"/>
            <a:ext cx="9601196" cy="36736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ТЕМА 2 Специфические особенности и взаимосвязь основных видов рекламных коммуникаций</a:t>
            </a:r>
          </a:p>
        </p:txBody>
      </p:sp>
    </p:spTree>
    <p:extLst>
      <p:ext uri="{BB962C8B-B14F-4D97-AF65-F5344CB8AC3E}">
        <p14:creationId xmlns:p14="http://schemas.microsoft.com/office/powerpoint/2010/main" val="12352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D5822DE2-C8AC-4043-AB80-D98E2ED3F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6639" y="685800"/>
            <a:ext cx="6214660" cy="1874686"/>
          </a:xfrm>
        </p:spPr>
        <p:txBody>
          <a:bodyPr/>
          <a:lstStyle/>
          <a:p>
            <a:pPr algn="ctr"/>
            <a:r>
              <a:rPr lang="ru-RU" sz="4800" dirty="0"/>
              <a:t>Виды: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BD9A356-F310-4879-93C3-6687BF5FF4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каналы личной коммуникации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4800" dirty="0"/>
              <a:t>каналы неличной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71242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4578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F0DBE650-098A-4A72-9761-606AB960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74821"/>
            <a:ext cx="10743114" cy="370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7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38989" y="529389"/>
            <a:ext cx="9943693" cy="4845196"/>
          </a:xfrm>
        </p:spPr>
        <p:txBody>
          <a:bodyPr>
            <a:noAutofit/>
          </a:bodyPr>
          <a:lstStyle/>
          <a:p>
            <a:r>
              <a:rPr lang="ru-RU" sz="4800" dirty="0"/>
              <a:t>Каналы неличной коммуникации - это средства распространения информации, передающие обращение при отсутствии личного контакта. </a:t>
            </a:r>
          </a:p>
        </p:txBody>
      </p:sp>
    </p:spTree>
    <p:extLst>
      <p:ext uri="{BB962C8B-B14F-4D97-AF65-F5344CB8AC3E}">
        <p14:creationId xmlns:p14="http://schemas.microsoft.com/office/powerpoint/2010/main" val="137820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3316" name="Picture 4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E738AB01-DEB2-403B-B4F0-7E9967543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0" y="685800"/>
            <a:ext cx="11710120" cy="5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85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5" y="529389"/>
            <a:ext cx="11245516" cy="5358064"/>
          </a:xfrm>
        </p:spPr>
        <p:txBody>
          <a:bodyPr>
            <a:noAutofit/>
          </a:bodyPr>
          <a:lstStyle/>
          <a:p>
            <a:r>
              <a:rPr lang="ru-RU" sz="4800" dirty="0"/>
              <a:t>Каналы неличной коммуникации - средства печатной рекламы (газеты, журналы), аудиовизуальные средства (кино, телевидение, радио), иллюстративно-изобразительные средства (плакаты, щиты, вывески).</a:t>
            </a:r>
          </a:p>
        </p:txBody>
      </p:sp>
    </p:spTree>
    <p:extLst>
      <p:ext uri="{BB962C8B-B14F-4D97-AF65-F5344CB8AC3E}">
        <p14:creationId xmlns:p14="http://schemas.microsoft.com/office/powerpoint/2010/main" val="184166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5" y="529389"/>
            <a:ext cx="11245516" cy="5358064"/>
          </a:xfrm>
        </p:spPr>
        <p:txBody>
          <a:bodyPr>
            <a:noAutofit/>
          </a:bodyPr>
          <a:lstStyle/>
          <a:p>
            <a:r>
              <a:rPr lang="ru-RU" sz="4800" dirty="0"/>
              <a:t>Каналы личной коммуникации - личные встречи, личная переписка, беседы по телефону, общение с аудиторией</a:t>
            </a:r>
          </a:p>
        </p:txBody>
      </p:sp>
    </p:spTree>
    <p:extLst>
      <p:ext uri="{BB962C8B-B14F-4D97-AF65-F5344CB8AC3E}">
        <p14:creationId xmlns:p14="http://schemas.microsoft.com/office/powerpoint/2010/main" val="4100444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5" y="529389"/>
            <a:ext cx="11245516" cy="5358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Особенности рекламной коммуникации заключаются в следующем:</a:t>
            </a:r>
          </a:p>
          <a:p>
            <a:r>
              <a:rPr lang="ru-RU" sz="4800" dirty="0"/>
              <a:t>степень точности в направленности на целевую аудиторию определяется </a:t>
            </a:r>
            <a:r>
              <a:rPr lang="ru-RU" sz="4800" dirty="0" err="1"/>
              <a:t>медиапланированием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4406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4" y="336884"/>
            <a:ext cx="9601196" cy="367364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ТЕМА 1 Рекламная коммуникация и регулирование рекламной деятельности</a:t>
            </a:r>
          </a:p>
        </p:txBody>
      </p:sp>
      <p:pic>
        <p:nvPicPr>
          <p:cNvPr id="3074" name="Picture 2" descr="ÐÐ°ÑÑÐ¸Ð½ÐºÐ¸ Ð¿Ð¾ Ð·Ð°Ð¿ÑÐ¾ÑÑ ÑÐµÐºÐ»Ð°Ð¼Ð½Ð°Ñ ÐºÐ¾Ð¼Ð¼ÑÐ½Ð¸ÐºÐ°ÑÐ¸Ñ ÑÑÐ¾">
            <a:extLst>
              <a:ext uri="{FF2B5EF4-FFF2-40B4-BE49-F238E27FC236}">
                <a16:creationId xmlns:a16="http://schemas.microsoft.com/office/drawing/2014/main" id="{2D253C97-8A00-4A26-B0B3-800760C0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758" y="3429000"/>
            <a:ext cx="4264988" cy="30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57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5" y="529389"/>
            <a:ext cx="11245516" cy="5358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Особенности рекламной коммуникации заключаются в следующем:</a:t>
            </a:r>
          </a:p>
          <a:p>
            <a:r>
              <a:rPr lang="ru-RU" sz="4800" dirty="0"/>
              <a:t>уровень запоминаемости рекламного сообщения зависит от частоты повторения в каналах рекламы;</a:t>
            </a:r>
          </a:p>
        </p:txBody>
      </p:sp>
    </p:spTree>
    <p:extLst>
      <p:ext uri="{BB962C8B-B14F-4D97-AF65-F5344CB8AC3E}">
        <p14:creationId xmlns:p14="http://schemas.microsoft.com/office/powerpoint/2010/main" val="1550807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5" y="529389"/>
            <a:ext cx="11245516" cy="5358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Особенности рекламной коммуникации заключаются в следующем:</a:t>
            </a:r>
          </a:p>
          <a:p>
            <a:r>
              <a:rPr lang="ru-RU" sz="4800" dirty="0"/>
              <a:t>рекламные коммуникации базируются на аргументации и эмоциональном воздействии.</a:t>
            </a:r>
          </a:p>
        </p:txBody>
      </p:sp>
    </p:spTree>
    <p:extLst>
      <p:ext uri="{BB962C8B-B14F-4D97-AF65-F5344CB8AC3E}">
        <p14:creationId xmlns:p14="http://schemas.microsoft.com/office/powerpoint/2010/main" val="348004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9458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6658362C-9948-4CC4-9199-3A74A10E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39" y="288165"/>
            <a:ext cx="8625640" cy="55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4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4" y="112296"/>
            <a:ext cx="11774905" cy="6059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 модели рекламного воздействия на потребителя можно разделить на три типа: </a:t>
            </a:r>
          </a:p>
          <a:p>
            <a:pPr marL="0" indent="0">
              <a:buNone/>
            </a:pPr>
            <a:r>
              <a:rPr lang="ru-RU" sz="4800" dirty="0"/>
              <a:t>коммуникационные, </a:t>
            </a:r>
          </a:p>
          <a:p>
            <a:pPr marL="0" indent="0">
              <a:buNone/>
            </a:pPr>
            <a:r>
              <a:rPr lang="ru-RU" sz="4800" dirty="0"/>
              <a:t>информационные, </a:t>
            </a:r>
          </a:p>
          <a:p>
            <a:pPr marL="0" indent="0">
              <a:buNone/>
            </a:pPr>
            <a:r>
              <a:rPr lang="ru-RU" sz="4800" dirty="0"/>
              <a:t>комбинированные. </a:t>
            </a:r>
          </a:p>
        </p:txBody>
      </p:sp>
    </p:spTree>
    <p:extLst>
      <p:ext uri="{BB962C8B-B14F-4D97-AF65-F5344CB8AC3E}">
        <p14:creationId xmlns:p14="http://schemas.microsoft.com/office/powerpoint/2010/main" val="311587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4" y="112296"/>
            <a:ext cx="11774905" cy="6059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 Коммуникационная модель рекламного воздействия определяет объективные элементы массовых коммуникаций для осознания рекламного воздействия.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92050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76161-19AD-4DF6-A535-D4E977D294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094" y="112296"/>
            <a:ext cx="11774905" cy="60599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 Информационная модель рекламного воздействия выступает носителем психологии потребительского поведения и представляет основные этапы восприятия рекламной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1840590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8434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7106785B-2860-4F3E-9B76-F63114BD7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379" y="447816"/>
            <a:ext cx="4971549" cy="572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63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7410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F83BE561-99A5-4E8C-9B50-A434A7F7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20" y="224588"/>
            <a:ext cx="9347960" cy="5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1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482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29BBDBA8-EC0D-4060-BA49-367167F9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5" y="962527"/>
            <a:ext cx="10595317" cy="41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54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5602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D64CAE5C-4B76-40F3-B2EE-EAB03093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3005998"/>
            <a:ext cx="4921918" cy="32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ТЕМА 3 Рекламная кампания и рекламный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04920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72126"/>
            <a:ext cx="9601196" cy="36736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Рекламная коммуникация – это процесс передачи информации, закодированное в тексте, звуке и цвете сообщение, которое адресовано потенциальному покупателю товара либо услуг, а также ответ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235645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Рекламная кампания — это целенаправленная система спланированных рекламных мероприятий, объединённых одной идеей и концепцией для достижения конкретной маркетинговой цели в рамках согласованной маркетинговой стратегии рекламодателя, в установленные предварительным анализом период времени, область действия, рынок и целевую аудиторию</a:t>
            </a:r>
          </a:p>
        </p:txBody>
      </p:sp>
    </p:spTree>
    <p:extLst>
      <p:ext uri="{BB962C8B-B14F-4D97-AF65-F5344CB8AC3E}">
        <p14:creationId xmlns:p14="http://schemas.microsoft.com/office/powerpoint/2010/main" val="1002182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Основными целями рекламных кампаний являются развитие у покупателей эффекта узнавания и припоминания товара, соответствующей степени информированности о продукции, положительного имиджа производителя (продавца), необходимости в приобретении продукции и увеличение спроса на продукцию, привлечение новых и одновременно удержание имеющихся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1806872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Рекламные кампании бывают следующие:</a:t>
            </a:r>
          </a:p>
          <a:p>
            <a:endParaRPr lang="ru-RU" sz="4000" dirty="0">
              <a:solidFill>
                <a:srgbClr val="C00000"/>
              </a:solidFill>
            </a:endParaRPr>
          </a:p>
          <a:p>
            <a:r>
              <a:rPr lang="ru-RU" sz="4000" dirty="0">
                <a:solidFill>
                  <a:srgbClr val="C00000"/>
                </a:solidFill>
              </a:rPr>
              <a:t>по преследуемым целям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поддержка конкретного товара,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формирование благоприятного имиджа рекламодателя;</a:t>
            </a:r>
          </a:p>
        </p:txBody>
      </p:sp>
    </p:spTree>
    <p:extLst>
      <p:ext uri="{BB962C8B-B14F-4D97-AF65-F5344CB8AC3E}">
        <p14:creationId xmlns:p14="http://schemas.microsoft.com/office/powerpoint/2010/main" val="1934379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Рекламные кампании бывают следующие:</a:t>
            </a:r>
          </a:p>
          <a:p>
            <a:endParaRPr lang="ru-RU" sz="4000" dirty="0">
              <a:solidFill>
                <a:srgbClr val="C00000"/>
              </a:solidFill>
            </a:endParaRPr>
          </a:p>
          <a:p>
            <a:r>
              <a:rPr lang="ru-RU" sz="4000" dirty="0">
                <a:solidFill>
                  <a:srgbClr val="C00000"/>
                </a:solidFill>
              </a:rPr>
              <a:t>по территориальному охвату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локальные,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региональные,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национальные,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 международные;</a:t>
            </a:r>
          </a:p>
        </p:txBody>
      </p:sp>
    </p:spTree>
    <p:extLst>
      <p:ext uri="{BB962C8B-B14F-4D97-AF65-F5344CB8AC3E}">
        <p14:creationId xmlns:p14="http://schemas.microsoft.com/office/powerpoint/2010/main" val="19763684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Рекламные кампании бывают следующие:</a:t>
            </a:r>
          </a:p>
          <a:p>
            <a:endParaRPr lang="ru-RU" sz="4000" dirty="0">
              <a:solidFill>
                <a:srgbClr val="C00000"/>
              </a:solidFill>
            </a:endParaRPr>
          </a:p>
          <a:p>
            <a:r>
              <a:rPr lang="ru-RU" sz="4000" dirty="0">
                <a:solidFill>
                  <a:srgbClr val="C00000"/>
                </a:solidFill>
              </a:rPr>
              <a:t>по интенсивности воздействия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 ровные,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нарастающие,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C00000"/>
                </a:solidFill>
              </a:rPr>
              <a:t>нисходящие.</a:t>
            </a:r>
          </a:p>
        </p:txBody>
      </p:sp>
    </p:spTree>
    <p:extLst>
      <p:ext uri="{BB962C8B-B14F-4D97-AF65-F5344CB8AC3E}">
        <p14:creationId xmlns:p14="http://schemas.microsoft.com/office/powerpoint/2010/main" val="3703944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В рамках ровной рекламной кампании мероприятия распределяются равномерно во времени: например, телевизионная реклама - один раз в неделю в определенный день, рекламные публикации в газете - также через равные промежутки времени и т. д. Этот тип рекламных кампаний имеет смысл при достаточно высокой известности рекламодателя, при напоминающей рекламе.</a:t>
            </a:r>
          </a:p>
        </p:txBody>
      </p:sp>
    </p:spTree>
    <p:extLst>
      <p:ext uri="{BB962C8B-B14F-4D97-AF65-F5344CB8AC3E}">
        <p14:creationId xmlns:p14="http://schemas.microsoft.com/office/powerpoint/2010/main" val="4081375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Нарастающая рекламная кампания строится по принципу усиления воздействия на аудиторию. Такой подход целесообразен при постепенном увеличении объема выпуска рекламируемого товара или его поставок от производителя.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289774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3554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CD1B5FDA-3EB8-48C5-BD08-D8D521FF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55" y="248951"/>
            <a:ext cx="6568490" cy="51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48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Нисходящая рекламная кампания является наиболее приемлемым ее типом при реализации ограниченной по объему партии рекламируемого товара. По мере его реализации, уменьшения его количества на складах снижается интенсивность рекламной поддержки.</a:t>
            </a:r>
          </a:p>
        </p:txBody>
      </p:sp>
    </p:spTree>
    <p:extLst>
      <p:ext uri="{BB962C8B-B14F-4D97-AF65-F5344CB8AC3E}">
        <p14:creationId xmlns:p14="http://schemas.microsoft.com/office/powerpoint/2010/main" val="602535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0722" name="Picture 2" descr="ÐÐ°ÑÑÐ¸Ð½ÐºÐ¸ Ð¿Ð¾ Ð·Ð°Ð¿ÑÐ¾ÑÑ ÑÐµÐºÐ»Ð°Ð¼Ð½Ð°Ñ ÐºÐ°Ð¼Ð¿Ð°Ð½Ð¸Ñ">
            <a:extLst>
              <a:ext uri="{FF2B5EF4-FFF2-40B4-BE49-F238E27FC236}">
                <a16:creationId xmlns:a16="http://schemas.microsoft.com/office/drawing/2014/main" id="{1FC40CFE-6DF3-4A1A-9569-EC503319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03" y="521368"/>
            <a:ext cx="7236993" cy="48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9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ÐµÐºÐ»Ð°Ð¼Ð½Ð°Ñ ÐºÐ¾Ð¼Ð¼ÑÐ½Ð¸ÐºÐ°ÑÐ¸Ñ ÑÑÐ¾">
            <a:extLst>
              <a:ext uri="{FF2B5EF4-FFF2-40B4-BE49-F238E27FC236}">
                <a16:creationId xmlns:a16="http://schemas.microsoft.com/office/drawing/2014/main" id="{A840E0EB-622A-415C-9B18-3461ED0F5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71" y="1287756"/>
            <a:ext cx="8378658" cy="398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7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Основные этапы: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Подготовительный этап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Кульминационный этап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Заключительный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296742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Подготовительный этап: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Планирование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Разработка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Подготовка к публикации</a:t>
            </a:r>
          </a:p>
          <a:p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1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Кульминационный этап: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Организация рекламных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887472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68968"/>
            <a:ext cx="10394707" cy="147497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685801" y="160422"/>
            <a:ext cx="112615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Заключительный этап: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Контроль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>
                <a:solidFill>
                  <a:srgbClr val="C00000"/>
                </a:solidFill>
              </a:rPr>
              <a:t>Корректировка</a:t>
            </a:r>
          </a:p>
        </p:txBody>
      </p:sp>
    </p:spTree>
    <p:extLst>
      <p:ext uri="{BB962C8B-B14F-4D97-AF65-F5344CB8AC3E}">
        <p14:creationId xmlns:p14="http://schemas.microsoft.com/office/powerpoint/2010/main" val="851807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BD7336AA-E243-4553-8547-7F0712FE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66" y="1547560"/>
            <a:ext cx="8762468" cy="31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36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ТЕМА 4 Планирование рекламной кампании</a:t>
            </a:r>
          </a:p>
        </p:txBody>
      </p:sp>
      <p:pic>
        <p:nvPicPr>
          <p:cNvPr id="38914" name="Picture 2" descr="ÐÐ°ÑÑÐ¸Ð½ÐºÐ¸ Ð¿Ð¾ Ð·Ð°Ð¿ÑÐ¾ÑÑ ÑÐµÐºÐ»Ð°Ð¼Ð½Ð°Ñ ÐºÐ°Ð¼Ð¿Ð°Ð½Ð¸Ñ">
            <a:extLst>
              <a:ext uri="{FF2B5EF4-FFF2-40B4-BE49-F238E27FC236}">
                <a16:creationId xmlns:a16="http://schemas.microsoft.com/office/drawing/2014/main" id="{9143DB46-1946-4C78-8A91-844D38B84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04" y="1609224"/>
            <a:ext cx="6106528" cy="40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67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Планирование рекламной кампании — процесс, в котором принимают участие все структурные подразделения агентства и маркетинговый отдел рекламодателя. Результат этого процесса — составление плана рекламной кампании на определенный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267232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3010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764F5017-A539-4EB8-87AD-E8976B2C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16" y="364958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26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05511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Главная задача планирования — определить, как будет доноситься рекламное послание до потребителя: в какой форме, с помощью каких средств массовой информации и в рамках какого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922403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1506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8B84181C-061F-489D-B16C-63260C69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75" y="336427"/>
            <a:ext cx="7752849" cy="54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9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44757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Функции рекламной коммуникации: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1) Информационная - Это передача всей необходимой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426725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Объектом рекламы служит товар или предприятие. Определение объекта рекламы –ответственный момент планирования и организации рекламной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17963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Разработка плана используемых в рекламной кампании средств и их оптимального комбинирования, </a:t>
            </a:r>
            <a:r>
              <a:rPr lang="ru-RU" sz="4400" dirty="0" err="1">
                <a:solidFill>
                  <a:srgbClr val="FF0000"/>
                </a:solidFill>
              </a:rPr>
              <a:t>взаимоувязывания</a:t>
            </a:r>
            <a:r>
              <a:rPr lang="ru-RU" sz="4400" dirty="0">
                <a:solidFill>
                  <a:srgbClr val="FF0000"/>
                </a:solidFill>
              </a:rPr>
              <a:t>, взаимодополнения и </a:t>
            </a:r>
            <a:r>
              <a:rPr lang="ru-RU" sz="4400" dirty="0" err="1">
                <a:solidFill>
                  <a:srgbClr val="FF0000"/>
                </a:solidFill>
              </a:rPr>
              <a:t>взаимоусиления</a:t>
            </a:r>
            <a:r>
              <a:rPr lang="ru-RU" sz="4400" dirty="0">
                <a:solidFill>
                  <a:srgbClr val="FF0000"/>
                </a:solidFill>
              </a:rPr>
              <a:t> – важнейшая задача сотрудников маркетинговых и рекламных служб. </a:t>
            </a:r>
          </a:p>
        </p:txBody>
      </p:sp>
    </p:spTree>
    <p:extLst>
      <p:ext uri="{BB962C8B-B14F-4D97-AF65-F5344CB8AC3E}">
        <p14:creationId xmlns:p14="http://schemas.microsoft.com/office/powerpoint/2010/main" val="4127144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5058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84051B2F-D809-4A25-A6A1-50C95E71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93" y="787457"/>
            <a:ext cx="6866522" cy="42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850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0962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A47EA731-EE41-4A15-B1A9-55DD7FB7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35" y="509837"/>
            <a:ext cx="4354930" cy="55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336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1986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F9172F63-B9E8-4C6B-A964-FF60341C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63" y="685800"/>
            <a:ext cx="6546182" cy="48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01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4034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F2C2097E-0993-40C5-B379-794ACC8CC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6" y="402741"/>
            <a:ext cx="7032708" cy="527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342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6082" name="Picture 2" descr="ÐÐ°ÑÑÐ¸Ð½ÐºÐ¸ Ð¿Ð¾ Ð·Ð°Ð¿ÑÐ¾ÑÑ Ð¿Ð»Ð°Ð½Ð¸ÑÐ¾Ð²Ð°Ð½Ð¸Ðµ ÑÐµÐºÐ»Ð°Ð¼Ð½Ð¾Ð¹ ÐºÐ°Ð¼Ð¿Ð°Ð½Ð¸Ð¸">
            <a:extLst>
              <a:ext uri="{FF2B5EF4-FFF2-40B4-BE49-F238E27FC236}">
                <a16:creationId xmlns:a16="http://schemas.microsoft.com/office/drawing/2014/main" id="{BD011E0E-4231-4DAF-81CD-39A37FEB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25" y="522848"/>
            <a:ext cx="5572876" cy="58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937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ТЕМА 5 Рекламная идея. Разработка и принятие творческих решений.</a:t>
            </a:r>
          </a:p>
        </p:txBody>
      </p:sp>
      <p:pic>
        <p:nvPicPr>
          <p:cNvPr id="54274" name="Picture 2" descr="ÐÐ°ÑÑÐ¸Ð½ÐºÐ¸ Ð¿Ð¾ Ð·Ð°Ð¿ÑÐ¾ÑÑ ÑÐµÐºÐ»Ð°Ð¼Ð½Ð°Ñ Ð¸Ð´ÐµÑ">
            <a:extLst>
              <a:ext uri="{FF2B5EF4-FFF2-40B4-BE49-F238E27FC236}">
                <a16:creationId xmlns:a16="http://schemas.microsoft.com/office/drawing/2014/main" id="{C5D4D1A7-31B2-4D80-9759-388EA5937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12" y="2132350"/>
            <a:ext cx="4980499" cy="35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398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РЕКЛАМНАЯ ИДЕЯ– выраженные в определенной художественной форме аргументы и факты, являющиеся ядром рекламного сообщения и основой формирования убеждения потребителя в том, что конкретный товар может в наибольшей степени удовлетворить его потребности.</a:t>
            </a:r>
          </a:p>
        </p:txBody>
      </p:sp>
    </p:spTree>
    <p:extLst>
      <p:ext uri="{BB962C8B-B14F-4D97-AF65-F5344CB8AC3E}">
        <p14:creationId xmlns:p14="http://schemas.microsoft.com/office/powerpoint/2010/main" val="560117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ÐÐ°ÑÑÐ¸Ð½ÐºÐ¸ Ð¿Ð¾ Ð·Ð°Ð¿ÑÐ¾ÑÑ ÑÐµÐºÐ»Ð°Ð¼Ð½Ð°Ñ Ð¸Ð´ÐµÑ">
            <a:extLst>
              <a:ext uri="{FF2B5EF4-FFF2-40B4-BE49-F238E27FC236}">
                <a16:creationId xmlns:a16="http://schemas.microsoft.com/office/drawing/2014/main" id="{CAD38371-4E44-427F-A49D-6FAB6070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8" y="1070520"/>
            <a:ext cx="7432664" cy="34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3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44757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Функции рекламной коммуникации: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2) Экспрессивная. Способность выражать смысловую и оценочную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13485425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ФОРМЫ ВОПЛОЩЕНИЯ ИДЕИ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rgbClr val="FF0000"/>
                </a:solidFill>
              </a:rPr>
              <a:t>• литературная (текстовая, вербальная):</a:t>
            </a:r>
          </a:p>
          <a:p>
            <a:r>
              <a:rPr lang="ru-RU" sz="4400" dirty="0">
                <a:solidFill>
                  <a:srgbClr val="FF0000"/>
                </a:solidFill>
              </a:rPr>
              <a:t>• художественная (изобразительная, визуальная). Рекламная идея определяет художественный способ воплощения стратегии.</a:t>
            </a:r>
          </a:p>
        </p:txBody>
      </p:sp>
    </p:spTree>
    <p:extLst>
      <p:ext uri="{BB962C8B-B14F-4D97-AF65-F5344CB8AC3E}">
        <p14:creationId xmlns:p14="http://schemas.microsoft.com/office/powerpoint/2010/main" val="37376970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09768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ФОРМЫ ВОПЛОЩЕНИЯ ИДЕИ</a:t>
            </a: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37AEEF-7992-42C0-8BE8-745BFA19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409075"/>
            <a:ext cx="61912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892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Идея должна: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rgbClr val="FF0000"/>
                </a:solidFill>
              </a:rPr>
              <a:t>быть оригинальной и неожиданной. В рекламе надо избегать штампов (люди перестают обращать на такую рекламу внимание) и не повторять чужие, пусть даже очень хорошие приемы.</a:t>
            </a:r>
          </a:p>
        </p:txBody>
      </p:sp>
    </p:spTree>
    <p:extLst>
      <p:ext uri="{BB962C8B-B14F-4D97-AF65-F5344CB8AC3E}">
        <p14:creationId xmlns:p14="http://schemas.microsoft.com/office/powerpoint/2010/main" val="14009353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Идея должна: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rgbClr val="FF0000"/>
                </a:solidFill>
              </a:rPr>
              <a:t>максимально точно передавать главную мысль рекламы. Каждую идею надо проверять. Перед запуском рекламы важно выяснить, насколько креатив согласуется с содержанием. </a:t>
            </a:r>
          </a:p>
        </p:txBody>
      </p:sp>
    </p:spTree>
    <p:extLst>
      <p:ext uri="{BB962C8B-B14F-4D97-AF65-F5344CB8AC3E}">
        <p14:creationId xmlns:p14="http://schemas.microsoft.com/office/powerpoint/2010/main" val="41643581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Идея должна: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rgbClr val="FF0000"/>
                </a:solidFill>
              </a:rPr>
              <a:t>быть подходящей для данного продукта (релевантной). Шутовская фраза или шокирующий образ — не всегда хороший креатив, например для рекламы жилья или банка.</a:t>
            </a:r>
          </a:p>
        </p:txBody>
      </p:sp>
    </p:spTree>
    <p:extLst>
      <p:ext uri="{BB962C8B-B14F-4D97-AF65-F5344CB8AC3E}">
        <p14:creationId xmlns:p14="http://schemas.microsoft.com/office/powerpoint/2010/main" val="12652217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Идея должна: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rgbClr val="FF0000"/>
                </a:solidFill>
              </a:rPr>
              <a:t>точно совпадать с образом потребителя, его потребностями, желаниями, представлениями, менталитетом. Например, конкретные сюжеты и отдельные фразы могут быть восприняты молодежью, но не поняты старшими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153358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ТЕМА 6 Оценка эффективности рекламы.</a:t>
            </a:r>
          </a:p>
        </p:txBody>
      </p:sp>
      <p:pic>
        <p:nvPicPr>
          <p:cNvPr id="69634" name="Picture 2" descr="ÐÐ°ÑÑÐ¸Ð½ÐºÐ¸ Ð¿Ð¾ Ð·Ð°Ð¿ÑÐ¾ÑÑ Ð¾ÑÐµÐ½ÐºÐ° ÑÑÑÐµÐºÑÐ¸Ð²Ð½Ð¾ÑÑÐ¸ ÑÐµÐºÐ»Ð°Ð¼Ñ">
            <a:extLst>
              <a:ext uri="{FF2B5EF4-FFF2-40B4-BE49-F238E27FC236}">
                <a16:creationId xmlns:a16="http://schemas.microsoft.com/office/drawing/2014/main" id="{D3A7D7C9-6738-4496-BB45-1AA20880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28" y="1843940"/>
            <a:ext cx="6280771" cy="3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491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2530" name="Picture 2" descr="ÐÐ°ÑÑÐ¸Ð½ÐºÐ¸ Ð¿Ð¾ Ð·Ð°Ð¿ÑÐ¾ÑÑ Ð²Ð¸Ð´Ñ ÑÐµÐºÐ»Ð°Ð¼Ð½ÑÑ ÐºÐ¾Ð¼Ð¼ÑÐ½Ð¸ÐºÐ°ÑÐ¸Ð¹">
            <a:extLst>
              <a:ext uri="{FF2B5EF4-FFF2-40B4-BE49-F238E27FC236}">
                <a16:creationId xmlns:a16="http://schemas.microsoft.com/office/drawing/2014/main" id="{FD83834E-062D-4D15-B8B1-D8B22AEE4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3400675" y="450704"/>
            <a:ext cx="5390649" cy="5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094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1442" name="Picture 2" descr="ÐÐ°ÑÑÐ¸Ð½ÐºÐ¸ Ð¿Ð¾ Ð·Ð°Ð¿ÑÐ¾ÑÑ Ð¾ÑÐµÐ½ÐºÐ° ÑÑÑÐµÐºÑÐ¸Ð²Ð½Ð¾ÑÑÐ¸ ÑÐµÐºÐ»Ð°Ð¼Ñ">
            <a:extLst>
              <a:ext uri="{FF2B5EF4-FFF2-40B4-BE49-F238E27FC236}">
                <a16:creationId xmlns:a16="http://schemas.microsoft.com/office/drawing/2014/main" id="{ED492340-6D12-40FD-97B6-EA1F3123A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20" y="685800"/>
            <a:ext cx="5912268" cy="493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172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¾ÑÐµÐ½ÐºÐ° ÑÑÑÐµÐºÑÐ¸Ð²Ð½Ð¾ÑÑÐ¸ ÑÐµÐºÐ»Ð°Ð¼Ñ">
            <a:extLst>
              <a:ext uri="{FF2B5EF4-FFF2-40B4-BE49-F238E27FC236}">
                <a16:creationId xmlns:a16="http://schemas.microsoft.com/office/drawing/2014/main" id="{6E63F5FE-BB49-461B-B206-27BD809D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245" y="308882"/>
            <a:ext cx="5905500" cy="579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8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44757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Функции рекламной коммуникации:</a:t>
            </a:r>
            <a:br>
              <a:rPr lang="ru-RU" dirty="0"/>
            </a:br>
            <a:br>
              <a:rPr lang="ru-RU" dirty="0"/>
            </a:br>
            <a:r>
              <a:rPr lang="ru-RU" dirty="0"/>
              <a:t>3) Прагматическая. Передача коммуникационной установки с целью определённого воздействия на получателя.</a:t>
            </a:r>
          </a:p>
        </p:txBody>
      </p:sp>
    </p:spTree>
    <p:extLst>
      <p:ext uri="{BB962C8B-B14F-4D97-AF65-F5344CB8AC3E}">
        <p14:creationId xmlns:p14="http://schemas.microsoft.com/office/powerpoint/2010/main" val="10836512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Коммуникативную эффективность в традиционной рекламе измерить значительно легче, чем экономическую.</a:t>
            </a:r>
          </a:p>
        </p:txBody>
      </p:sp>
    </p:spTree>
    <p:extLst>
      <p:ext uri="{BB962C8B-B14F-4D97-AF65-F5344CB8AC3E}">
        <p14:creationId xmlns:p14="http://schemas.microsoft.com/office/powerpoint/2010/main" val="11192610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29389" y="685800"/>
            <a:ext cx="11646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К основным показателям коммуникативного эффекта относятся:</a:t>
            </a:r>
          </a:p>
          <a:p>
            <a:endParaRPr lang="ru-RU" sz="4400" dirty="0">
              <a:solidFill>
                <a:srgbClr val="FF0000"/>
              </a:solidFill>
            </a:endParaRPr>
          </a:p>
          <a:p>
            <a:r>
              <a:rPr lang="ru-RU" sz="4400" dirty="0">
                <a:solidFill>
                  <a:srgbClr val="FF0000"/>
                </a:solidFill>
              </a:rPr>
              <a:t>• уровень осведомленности;</a:t>
            </a:r>
          </a:p>
          <a:p>
            <a:r>
              <a:rPr lang="ru-RU" sz="4400" dirty="0">
                <a:solidFill>
                  <a:srgbClr val="FF0000"/>
                </a:solidFill>
              </a:rPr>
              <a:t>• уровень побудительности;</a:t>
            </a:r>
          </a:p>
          <a:p>
            <a:r>
              <a:rPr lang="ru-RU" sz="4400" dirty="0">
                <a:solidFill>
                  <a:srgbClr val="FF0000"/>
                </a:solidFill>
              </a:rPr>
              <a:t>• влияние на покупательское поведение;</a:t>
            </a:r>
          </a:p>
        </p:txBody>
      </p:sp>
    </p:spTree>
    <p:extLst>
      <p:ext uri="{BB962C8B-B14F-4D97-AF65-F5344CB8AC3E}">
        <p14:creationId xmlns:p14="http://schemas.microsoft.com/office/powerpoint/2010/main" val="36107495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45432" y="685800"/>
            <a:ext cx="11646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К основным показателям коммуникативного эффекта относятся:</a:t>
            </a:r>
          </a:p>
          <a:p>
            <a:r>
              <a:rPr lang="ru-RU" sz="3600" dirty="0">
                <a:solidFill>
                  <a:srgbClr val="FF0000"/>
                </a:solidFill>
              </a:rPr>
              <a:t>• </a:t>
            </a:r>
            <a:r>
              <a:rPr lang="ru-RU" sz="3600" dirty="0" err="1">
                <a:solidFill>
                  <a:srgbClr val="FF0000"/>
                </a:solidFill>
              </a:rPr>
              <a:t>замеченность</a:t>
            </a:r>
            <a:r>
              <a:rPr lang="ru-RU" sz="3600" dirty="0">
                <a:solidFill>
                  <a:srgbClr val="FF0000"/>
                </a:solidFill>
              </a:rPr>
              <a:t> – потребитель вспоминает, что видел рекламу, если в разговоре упомянуть о товаре;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• запоминаемость – способность не только вспомнить, по правильно воспроизвести рекламное сообщение;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• узнаваемость – способность "узнать" сообщение при его демонстрации.</a:t>
            </a:r>
          </a:p>
        </p:txBody>
      </p:sp>
    </p:spTree>
    <p:extLst>
      <p:ext uri="{BB962C8B-B14F-4D97-AF65-F5344CB8AC3E}">
        <p14:creationId xmlns:p14="http://schemas.microsoft.com/office/powerpoint/2010/main" val="18611055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45432" y="685800"/>
            <a:ext cx="116465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Выделяют два метода (подхода) к оценке экономической эффективности рекламы:</a:t>
            </a:r>
          </a:p>
          <a:p>
            <a:endParaRPr lang="ru-RU" sz="3200" dirty="0">
              <a:solidFill>
                <a:srgbClr val="FF0000"/>
              </a:solidFill>
            </a:endParaRPr>
          </a:p>
          <a:p>
            <a:r>
              <a:rPr lang="ru-RU" sz="3200" dirty="0">
                <a:solidFill>
                  <a:srgbClr val="FF0000"/>
                </a:solidFill>
              </a:rPr>
              <a:t>1) исторический подход предполагает выявление зависимости между затратами на рекламу и объемами продаж за прошлые периоды времени;</a:t>
            </a:r>
          </a:p>
          <a:p>
            <a:r>
              <a:rPr lang="ru-RU" sz="3200" dirty="0">
                <a:solidFill>
                  <a:srgbClr val="FF0000"/>
                </a:solidFill>
              </a:rPr>
              <a:t>2) экспериментальный подход заключается в изучении влияния рекламных затрат на объем продаж посредством выделения различных рекламных бюджетов для регионов, в которых проводится эксперимент.</a:t>
            </a:r>
          </a:p>
        </p:txBody>
      </p:sp>
    </p:spTree>
    <p:extLst>
      <p:ext uri="{BB962C8B-B14F-4D97-AF65-F5344CB8AC3E}">
        <p14:creationId xmlns:p14="http://schemas.microsoft.com/office/powerpoint/2010/main" val="27236722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A24BED-2142-473F-89FB-AA2BDC3996CB}"/>
              </a:ext>
            </a:extLst>
          </p:cNvPr>
          <p:cNvSpPr/>
          <p:nvPr/>
        </p:nvSpPr>
        <p:spPr>
          <a:xfrm>
            <a:off x="545432" y="685800"/>
            <a:ext cx="116465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Определить значение эффективности рекламы можно различными способами: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1. Прямые способы – основаны на непосредственном подсчете результатов продаж, полученных под влиянием рекламы.</a:t>
            </a:r>
          </a:p>
          <a:p>
            <a:r>
              <a:rPr lang="ru-RU" sz="3200" dirty="0">
                <a:solidFill>
                  <a:srgbClr val="FF0000"/>
                </a:solidFill>
              </a:rPr>
              <a:t>2. Косвенные способы – подразделяются по определению количества клиентов и количества выставленных счетов и способы по определению суммы продаж.</a:t>
            </a:r>
          </a:p>
        </p:txBody>
      </p:sp>
    </p:spTree>
    <p:extLst>
      <p:ext uri="{BB962C8B-B14F-4D97-AF65-F5344CB8AC3E}">
        <p14:creationId xmlns:p14="http://schemas.microsoft.com/office/powerpoint/2010/main" val="6493247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4379"/>
            <a:ext cx="10976810" cy="604787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Формула для расчета экономической эффективности рекламы</a:t>
            </a:r>
            <a:br>
              <a:rPr lang="ru-RU" dirty="0"/>
            </a:br>
            <a:br>
              <a:rPr lang="ru-RU" dirty="0"/>
            </a:br>
            <a:r>
              <a:rPr lang="ru-RU" dirty="0"/>
              <a:t>ROI (по рекламной кампании) = (Выручка(до)*Рентабельность — Выручка(после)*Рентабельность) / Рекламные расходы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3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70021"/>
            <a:ext cx="9601196" cy="44757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Схема рекламной коммуникации: сообщение исходит от источника (отправителя), далее преобразуется в сигналы (кодируется), которые передаются на приемник (</a:t>
            </a:r>
            <a:r>
              <a:rPr lang="ru-RU" dirty="0" err="1"/>
              <a:t>декодировщик</a:t>
            </a:r>
            <a:r>
              <a:rPr lang="ru-RU" dirty="0"/>
              <a:t>) и поступают к адресату.</a:t>
            </a:r>
          </a:p>
        </p:txBody>
      </p:sp>
    </p:spTree>
    <p:extLst>
      <p:ext uri="{BB962C8B-B14F-4D97-AF65-F5344CB8AC3E}">
        <p14:creationId xmlns:p14="http://schemas.microsoft.com/office/powerpoint/2010/main" val="1127667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805F2-6C0F-4995-85E4-13ACA4FF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208547"/>
            <a:ext cx="10892589" cy="7539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МОДЕЛЬ РЕКЛАМНОЙ КОММУНИКАЦИИ</a:t>
            </a:r>
          </a:p>
        </p:txBody>
      </p:sp>
      <p:pic>
        <p:nvPicPr>
          <p:cNvPr id="1026" name="Picture 2" descr="ÐÐ°ÑÑÐ¸Ð½ÐºÐ¸ Ð¿Ð¾ Ð·Ð°Ð¿ÑÐ¾ÑÑ ÑÐµÐºÐ»Ð°Ð¼Ð½Ð°Ñ ÐºÐ¾Ð¼Ð¼ÑÐ½Ð¸ÐºÐ°ÑÐ¸Ñ ÑÑÐ¾">
            <a:extLst>
              <a:ext uri="{FF2B5EF4-FFF2-40B4-BE49-F238E27FC236}">
                <a16:creationId xmlns:a16="http://schemas.microsoft.com/office/drawing/2014/main" id="{9BDF8E3B-E075-4689-AC68-81060DBD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055" y="962526"/>
            <a:ext cx="9453890" cy="40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04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96</TotalTime>
  <Words>1069</Words>
  <Application>Microsoft Office PowerPoint</Application>
  <PresentationFormat>Широкоэкранный</PresentationFormat>
  <Paragraphs>168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8" baseType="lpstr">
      <vt:lpstr>Arial</vt:lpstr>
      <vt:lpstr>Impact</vt:lpstr>
      <vt:lpstr>Главное мероприятие</vt:lpstr>
      <vt:lpstr>Наглядное пособие для изучения дисциплины  «РЕКЛАМНЫЙ МЕНЕДЖМЕНТ»</vt:lpstr>
      <vt:lpstr>ТЕМА 1 Рекламная коммуникация и регулирование рекламной деятельности</vt:lpstr>
      <vt:lpstr>Рекламная коммуникация – это процесс передачи информации, закодированное в тексте, звуке и цвете сообщение, которое адресовано потенциальному покупателю товара либо услуг, а также ответ на него.</vt:lpstr>
      <vt:lpstr>Презентация PowerPoint</vt:lpstr>
      <vt:lpstr>Функции рекламной коммуникации:  1) Информационная - Это передача всей необходимой информации.</vt:lpstr>
      <vt:lpstr>Функции рекламной коммуникации:  2) Экспрессивная. Способность выражать смысловую и оценочную информацию.</vt:lpstr>
      <vt:lpstr>Функции рекламной коммуникации:  3) Прагматическая. Передача коммуникационной установки с целью определённого воздействия на получателя.</vt:lpstr>
      <vt:lpstr>Схема рекламной коммуникации: сообщение исходит от источника (отправителя), далее преобразуется в сигналы (кодируется), которые передаются на приемник (декодировщик) и поступают к адресату.</vt:lpstr>
      <vt:lpstr>МОДЕЛЬ РЕКЛАМНОЙ КОММУНИКАЦИИ</vt:lpstr>
      <vt:lpstr>Участники коммуникации: рекламодатель, производитель, распространитель, потребитель.</vt:lpstr>
      <vt:lpstr>Участники коммуникации</vt:lpstr>
      <vt:lpstr>ТЕМА 2 Специфические особенности и взаимосвязь основных видов рекламных коммуникаций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  <vt:lpstr>  </vt:lpstr>
      <vt:lpstr> Формула для расчета экономической эффективности рекламы  ROI (по рекламной кампании) = (Выручка(до)*Рентабельность — Выручка(после)*Рентабельность) / Рекламные расходы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Наглядное пособие для изучения дисциплины  «РЕКЛАМНЫЙ МЕНЕДЖМЕНТ»</dc:title>
  <dc:creator>Данила Синев</dc:creator>
  <cp:lastModifiedBy>Данила Синев</cp:lastModifiedBy>
  <cp:revision>12</cp:revision>
  <dcterms:created xsi:type="dcterms:W3CDTF">2019-06-30T13:44:19Z</dcterms:created>
  <dcterms:modified xsi:type="dcterms:W3CDTF">2019-06-30T15:22:22Z</dcterms:modified>
</cp:coreProperties>
</file>