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87"/>
  </p:notesMasterIdLst>
  <p:sldIdLst>
    <p:sldId id="256" r:id="rId2"/>
    <p:sldId id="285" r:id="rId3"/>
    <p:sldId id="316" r:id="rId4"/>
    <p:sldId id="317" r:id="rId5"/>
    <p:sldId id="327" r:id="rId6"/>
    <p:sldId id="318" r:id="rId7"/>
    <p:sldId id="335" r:id="rId8"/>
    <p:sldId id="336" r:id="rId9"/>
    <p:sldId id="337" r:id="rId10"/>
    <p:sldId id="338" r:id="rId11"/>
    <p:sldId id="305" r:id="rId12"/>
    <p:sldId id="286" r:id="rId13"/>
    <p:sldId id="362" r:id="rId14"/>
    <p:sldId id="277" r:id="rId15"/>
    <p:sldId id="283" r:id="rId16"/>
    <p:sldId id="348" r:id="rId17"/>
    <p:sldId id="358" r:id="rId18"/>
    <p:sldId id="359" r:id="rId19"/>
    <p:sldId id="361" r:id="rId20"/>
    <p:sldId id="360" r:id="rId21"/>
    <p:sldId id="353" r:id="rId22"/>
    <p:sldId id="282" r:id="rId23"/>
    <p:sldId id="281" r:id="rId24"/>
    <p:sldId id="279" r:id="rId25"/>
    <p:sldId id="363" r:id="rId26"/>
    <p:sldId id="342" r:id="rId27"/>
    <p:sldId id="343" r:id="rId28"/>
    <p:sldId id="344" r:id="rId29"/>
    <p:sldId id="345" r:id="rId30"/>
    <p:sldId id="346" r:id="rId31"/>
    <p:sldId id="300" r:id="rId32"/>
    <p:sldId id="319" r:id="rId33"/>
    <p:sldId id="350" r:id="rId34"/>
    <p:sldId id="355" r:id="rId35"/>
    <p:sldId id="356" r:id="rId36"/>
    <p:sldId id="354" r:id="rId37"/>
    <p:sldId id="351" r:id="rId38"/>
    <p:sldId id="357" r:id="rId39"/>
    <p:sldId id="352" r:id="rId40"/>
    <p:sldId id="272" r:id="rId41"/>
    <p:sldId id="320" r:id="rId42"/>
    <p:sldId id="370" r:id="rId43"/>
    <p:sldId id="364" r:id="rId44"/>
    <p:sldId id="266" r:id="rId45"/>
    <p:sldId id="365" r:id="rId46"/>
    <p:sldId id="366" r:id="rId47"/>
    <p:sldId id="367" r:id="rId48"/>
    <p:sldId id="368" r:id="rId49"/>
    <p:sldId id="369" r:id="rId50"/>
    <p:sldId id="371" r:id="rId51"/>
    <p:sldId id="265" r:id="rId52"/>
    <p:sldId id="372" r:id="rId53"/>
    <p:sldId id="374" r:id="rId54"/>
    <p:sldId id="274" r:id="rId55"/>
    <p:sldId id="324" r:id="rId56"/>
    <p:sldId id="278" r:id="rId57"/>
    <p:sldId id="373" r:id="rId58"/>
    <p:sldId id="375" r:id="rId59"/>
    <p:sldId id="308" r:id="rId60"/>
    <p:sldId id="309" r:id="rId61"/>
    <p:sldId id="378" r:id="rId62"/>
    <p:sldId id="379" r:id="rId63"/>
    <p:sldId id="311" r:id="rId64"/>
    <p:sldId id="376" r:id="rId65"/>
    <p:sldId id="377" r:id="rId66"/>
    <p:sldId id="313" r:id="rId67"/>
    <p:sldId id="312" r:id="rId68"/>
    <p:sldId id="310" r:id="rId69"/>
    <p:sldId id="314" r:id="rId70"/>
    <p:sldId id="380" r:id="rId71"/>
    <p:sldId id="383" r:id="rId72"/>
    <p:sldId id="384" r:id="rId73"/>
    <p:sldId id="381" r:id="rId74"/>
    <p:sldId id="382" r:id="rId75"/>
    <p:sldId id="315" r:id="rId76"/>
    <p:sldId id="349" r:id="rId77"/>
    <p:sldId id="325" r:id="rId78"/>
    <p:sldId id="273" r:id="rId79"/>
    <p:sldId id="287" r:id="rId80"/>
    <p:sldId id="291" r:id="rId81"/>
    <p:sldId id="301" r:id="rId82"/>
    <p:sldId id="326" r:id="rId83"/>
    <p:sldId id="303" r:id="rId84"/>
    <p:sldId id="304" r:id="rId85"/>
    <p:sldId id="306" r:id="rId8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1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D56E4-6DE8-475F-A214-D856F067FA9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B208079-0F83-4690-AFB7-8DF802CC1D71}">
      <dgm:prSet phldrT="[Текст]"/>
      <dgm:spPr/>
      <dgm:t>
        <a:bodyPr/>
        <a:lstStyle/>
        <a:p>
          <a:r>
            <a:rPr lang="ru-RU" dirty="0"/>
            <a:t>ПРИБЫЛЬ</a:t>
          </a:r>
        </a:p>
      </dgm:t>
    </dgm:pt>
    <dgm:pt modelId="{D8DFC937-A9EF-4D86-B552-F950441BC990}" type="parTrans" cxnId="{AEA2A327-D265-46DE-8BD6-0D5D99E1E921}">
      <dgm:prSet/>
      <dgm:spPr/>
      <dgm:t>
        <a:bodyPr/>
        <a:lstStyle/>
        <a:p>
          <a:endParaRPr lang="ru-RU"/>
        </a:p>
      </dgm:t>
    </dgm:pt>
    <dgm:pt modelId="{6566BC5E-D586-4995-9F1F-A4506DB1A498}" type="sibTrans" cxnId="{AEA2A327-D265-46DE-8BD6-0D5D99E1E921}">
      <dgm:prSet/>
      <dgm:spPr/>
      <dgm:t>
        <a:bodyPr/>
        <a:lstStyle/>
        <a:p>
          <a:endParaRPr lang="ru-RU"/>
        </a:p>
      </dgm:t>
    </dgm:pt>
    <dgm:pt modelId="{293F745F-9C00-4A42-80F4-23C81B65ED1E}">
      <dgm:prSet phldrT="[Текст]"/>
      <dgm:spPr/>
      <dgm:t>
        <a:bodyPr/>
        <a:lstStyle/>
        <a:p>
          <a:r>
            <a:rPr lang="ru-RU" dirty="0"/>
            <a:t>РЕНТАБЕЛЬНОСТЬ</a:t>
          </a:r>
        </a:p>
      </dgm:t>
    </dgm:pt>
    <dgm:pt modelId="{63AA3F9F-A47E-43B2-A9A5-DE5E6827038F}" type="parTrans" cxnId="{EAA240F3-F749-4750-8270-2567C821AC90}">
      <dgm:prSet/>
      <dgm:spPr/>
      <dgm:t>
        <a:bodyPr/>
        <a:lstStyle/>
        <a:p>
          <a:endParaRPr lang="ru-RU"/>
        </a:p>
      </dgm:t>
    </dgm:pt>
    <dgm:pt modelId="{145CC464-3BED-4A1C-BAAD-87620234E9B7}" type="sibTrans" cxnId="{EAA240F3-F749-4750-8270-2567C821AC90}">
      <dgm:prSet/>
      <dgm:spPr/>
      <dgm:t>
        <a:bodyPr/>
        <a:lstStyle/>
        <a:p>
          <a:endParaRPr lang="ru-RU"/>
        </a:p>
      </dgm:t>
    </dgm:pt>
    <dgm:pt modelId="{EA0533C8-6A75-4640-803D-8837D93F936E}" type="pres">
      <dgm:prSet presAssocID="{7B7D56E4-6DE8-475F-A214-D856F067FA95}" presName="compositeShape" presStyleCnt="0">
        <dgm:presLayoutVars>
          <dgm:dir/>
          <dgm:resizeHandles/>
        </dgm:presLayoutVars>
      </dgm:prSet>
      <dgm:spPr/>
    </dgm:pt>
    <dgm:pt modelId="{1BF3C0F1-A1B4-47F4-89AF-158D5AFC9099}" type="pres">
      <dgm:prSet presAssocID="{7B7D56E4-6DE8-475F-A214-D856F067FA95}" presName="pyramid" presStyleLbl="node1" presStyleIdx="0" presStyleCnt="1"/>
      <dgm:spPr/>
    </dgm:pt>
    <dgm:pt modelId="{C5FC50E3-9BA5-4C8B-B511-667DCD4D6F59}" type="pres">
      <dgm:prSet presAssocID="{7B7D56E4-6DE8-475F-A214-D856F067FA95}" presName="theList" presStyleCnt="0"/>
      <dgm:spPr/>
    </dgm:pt>
    <dgm:pt modelId="{978116C7-50B5-4472-B8B5-0C467FF35E90}" type="pres">
      <dgm:prSet presAssocID="{5B208079-0F83-4690-AFB7-8DF802CC1D71}" presName="aNode" presStyleLbl="fgAcc1" presStyleIdx="0" presStyleCnt="2">
        <dgm:presLayoutVars>
          <dgm:bulletEnabled val="1"/>
        </dgm:presLayoutVars>
      </dgm:prSet>
      <dgm:spPr/>
    </dgm:pt>
    <dgm:pt modelId="{9D4355D3-4886-4AC3-862D-2F9759B05B11}" type="pres">
      <dgm:prSet presAssocID="{5B208079-0F83-4690-AFB7-8DF802CC1D71}" presName="aSpace" presStyleCnt="0"/>
      <dgm:spPr/>
    </dgm:pt>
    <dgm:pt modelId="{3DA3DC61-805C-4E37-906B-4EE6E13F1361}" type="pres">
      <dgm:prSet presAssocID="{293F745F-9C00-4A42-80F4-23C81B65ED1E}" presName="aNode" presStyleLbl="fgAcc1" presStyleIdx="1" presStyleCnt="2">
        <dgm:presLayoutVars>
          <dgm:bulletEnabled val="1"/>
        </dgm:presLayoutVars>
      </dgm:prSet>
      <dgm:spPr/>
    </dgm:pt>
    <dgm:pt modelId="{85DABC7B-99FE-4F29-A34C-694AA2691753}" type="pres">
      <dgm:prSet presAssocID="{293F745F-9C00-4A42-80F4-23C81B65ED1E}" presName="aSpace" presStyleCnt="0"/>
      <dgm:spPr/>
    </dgm:pt>
  </dgm:ptLst>
  <dgm:cxnLst>
    <dgm:cxn modelId="{AEA2A327-D265-46DE-8BD6-0D5D99E1E921}" srcId="{7B7D56E4-6DE8-475F-A214-D856F067FA95}" destId="{5B208079-0F83-4690-AFB7-8DF802CC1D71}" srcOrd="0" destOrd="0" parTransId="{D8DFC937-A9EF-4D86-B552-F950441BC990}" sibTransId="{6566BC5E-D586-4995-9F1F-A4506DB1A498}"/>
    <dgm:cxn modelId="{1F6BDA3E-EE7D-42B2-AAFF-C16196385556}" type="presOf" srcId="{5B208079-0F83-4690-AFB7-8DF802CC1D71}" destId="{978116C7-50B5-4472-B8B5-0C467FF35E90}" srcOrd="0" destOrd="0" presId="urn:microsoft.com/office/officeart/2005/8/layout/pyramid2"/>
    <dgm:cxn modelId="{05E2ED86-4B53-4B76-A72F-8E108144DFC6}" type="presOf" srcId="{293F745F-9C00-4A42-80F4-23C81B65ED1E}" destId="{3DA3DC61-805C-4E37-906B-4EE6E13F1361}" srcOrd="0" destOrd="0" presId="urn:microsoft.com/office/officeart/2005/8/layout/pyramid2"/>
    <dgm:cxn modelId="{A2489D96-0E30-4F51-9A10-13066CFC3244}" type="presOf" srcId="{7B7D56E4-6DE8-475F-A214-D856F067FA95}" destId="{EA0533C8-6A75-4640-803D-8837D93F936E}" srcOrd="0" destOrd="0" presId="urn:microsoft.com/office/officeart/2005/8/layout/pyramid2"/>
    <dgm:cxn modelId="{EAA240F3-F749-4750-8270-2567C821AC90}" srcId="{7B7D56E4-6DE8-475F-A214-D856F067FA95}" destId="{293F745F-9C00-4A42-80F4-23C81B65ED1E}" srcOrd="1" destOrd="0" parTransId="{63AA3F9F-A47E-43B2-A9A5-DE5E6827038F}" sibTransId="{145CC464-3BED-4A1C-BAAD-87620234E9B7}"/>
    <dgm:cxn modelId="{176202B4-1125-42F8-BD30-3DBD7B8E92F8}" type="presParOf" srcId="{EA0533C8-6A75-4640-803D-8837D93F936E}" destId="{1BF3C0F1-A1B4-47F4-89AF-158D5AFC9099}" srcOrd="0" destOrd="0" presId="urn:microsoft.com/office/officeart/2005/8/layout/pyramid2"/>
    <dgm:cxn modelId="{45C55D1C-949F-4C3C-B9CE-D920F2CDBB7B}" type="presParOf" srcId="{EA0533C8-6A75-4640-803D-8837D93F936E}" destId="{C5FC50E3-9BA5-4C8B-B511-667DCD4D6F59}" srcOrd="1" destOrd="0" presId="urn:microsoft.com/office/officeart/2005/8/layout/pyramid2"/>
    <dgm:cxn modelId="{A3D4FC18-C454-4D10-860C-E6DB14C0C6E2}" type="presParOf" srcId="{C5FC50E3-9BA5-4C8B-B511-667DCD4D6F59}" destId="{978116C7-50B5-4472-B8B5-0C467FF35E90}" srcOrd="0" destOrd="0" presId="urn:microsoft.com/office/officeart/2005/8/layout/pyramid2"/>
    <dgm:cxn modelId="{518D73B1-509C-4D34-8A32-442E02C146C6}" type="presParOf" srcId="{C5FC50E3-9BA5-4C8B-B511-667DCD4D6F59}" destId="{9D4355D3-4886-4AC3-862D-2F9759B05B11}" srcOrd="1" destOrd="0" presId="urn:microsoft.com/office/officeart/2005/8/layout/pyramid2"/>
    <dgm:cxn modelId="{9A62F2EE-C6DA-4A22-AAA8-33A5E29BB256}" type="presParOf" srcId="{C5FC50E3-9BA5-4C8B-B511-667DCD4D6F59}" destId="{3DA3DC61-805C-4E37-906B-4EE6E13F1361}" srcOrd="2" destOrd="0" presId="urn:microsoft.com/office/officeart/2005/8/layout/pyramid2"/>
    <dgm:cxn modelId="{4F55DEE6-EC3F-4D43-B6C0-350A243BEED8}" type="presParOf" srcId="{C5FC50E3-9BA5-4C8B-B511-667DCD4D6F59}" destId="{85DABC7B-99FE-4F29-A34C-694AA269175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3C0F1-A1B4-47F4-89AF-158D5AFC9099}">
      <dsp:nvSpPr>
        <dsp:cNvPr id="0" name=""/>
        <dsp:cNvSpPr/>
      </dsp:nvSpPr>
      <dsp:spPr>
        <a:xfrm>
          <a:off x="1914631" y="0"/>
          <a:ext cx="3738033" cy="37380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116C7-50B5-4472-B8B5-0C467FF35E90}">
      <dsp:nvSpPr>
        <dsp:cNvPr id="0" name=""/>
        <dsp:cNvSpPr/>
      </dsp:nvSpPr>
      <dsp:spPr>
        <a:xfrm>
          <a:off x="3783647" y="374168"/>
          <a:ext cx="2429721" cy="13287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ПРИБЫЛЬ</a:t>
          </a:r>
        </a:p>
      </dsp:txBody>
      <dsp:txXfrm>
        <a:off x="3848511" y="439032"/>
        <a:ext cx="2299993" cy="1199025"/>
      </dsp:txXfrm>
    </dsp:sp>
    <dsp:sp modelId="{3DA3DC61-805C-4E37-906B-4EE6E13F1361}">
      <dsp:nvSpPr>
        <dsp:cNvPr id="0" name=""/>
        <dsp:cNvSpPr/>
      </dsp:nvSpPr>
      <dsp:spPr>
        <a:xfrm>
          <a:off x="3783647" y="1869016"/>
          <a:ext cx="2429721" cy="13287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РЕНТАБЕЛЬНОСТЬ</a:t>
          </a:r>
        </a:p>
      </dsp:txBody>
      <dsp:txXfrm>
        <a:off x="3848511" y="1933880"/>
        <a:ext cx="2299993" cy="1199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C5BB0-C9FE-4BD8-8827-1005C33D0665}" type="datetimeFigureOut">
              <a:rPr lang="ru-RU" smtClean="0"/>
              <a:t>28.06.2019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56258-90D1-453C-8AC7-592F3C854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95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7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20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94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232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18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48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09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53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6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65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5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6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9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4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7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5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2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B92B6-827B-4EA2-A152-AE2D53AB2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1193800"/>
            <a:ext cx="7766936" cy="39842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Наглядное пособие для изучения дисциплины </a:t>
            </a:r>
            <a:br>
              <a:rPr lang="ru-RU" dirty="0"/>
            </a:br>
            <a:r>
              <a:rPr lang="ru-RU" dirty="0"/>
              <a:t>«Основы предпринимательской деятельности в ТОРГОВЛЕ»</a:t>
            </a:r>
          </a:p>
        </p:txBody>
      </p:sp>
      <p:pic>
        <p:nvPicPr>
          <p:cNvPr id="18434" name="Picture 2" descr="ÐÐ°ÑÑÐ¸Ð½ÐºÐ¸ Ð¿Ð¾ Ð·Ð°Ð¿ÑÐ¾ÑÑ Ð¿ÑÐµÐ´Ð¿ÑÐ¸Ð½Ð¸Ð¼Ð°ÑÐµÐ»ÑÑÑÐ²Ð¾">
            <a:extLst>
              <a:ext uri="{FF2B5EF4-FFF2-40B4-BE49-F238E27FC236}">
                <a16:creationId xmlns:a16="http://schemas.microsoft.com/office/drawing/2014/main" id="{AA717713-438C-47FF-BD14-68CE07F56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5" y="15557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330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CEEB9-07AE-4E1F-BCD9-7D0EC0EE4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Функции, присущие предпринимательству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4110557-1CCE-424C-9342-2F49A3DC7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5400" dirty="0"/>
              <a:t>5.	Организаторская - проявляется в принятии предпринимателями самостоятельного решения об организации собственного дела, в его диверсификации, внедрении внутрифирменного предпринимательства, изменении стратегии деятельности предпринимательской фирмы.</a:t>
            </a:r>
          </a:p>
        </p:txBody>
      </p:sp>
    </p:spTree>
    <p:extLst>
      <p:ext uri="{BB962C8B-B14F-4D97-AF65-F5344CB8AC3E}">
        <p14:creationId xmlns:p14="http://schemas.microsoft.com/office/powerpoint/2010/main" val="298893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DB17E-1F25-4E95-898E-C4E412EF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ПРЕДПРИНИМАТЕЛЬСКАЯ ДЕЯТЕЛЬНОСТЬ - ЭТО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B8FAA-59CA-46E7-8E5B-052FE6718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это инициативная деятельность граждан и организаций, направленная на систематическое получение прибыли и основанная на их самостоятельности, ответственности и риске</a:t>
            </a:r>
          </a:p>
        </p:txBody>
      </p:sp>
    </p:spTree>
    <p:extLst>
      <p:ext uri="{BB962C8B-B14F-4D97-AF65-F5344CB8AC3E}">
        <p14:creationId xmlns:p14="http://schemas.microsoft.com/office/powerpoint/2010/main" val="164574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3C7B2-200B-4371-90F5-387299DB7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423160"/>
            <a:ext cx="9905999" cy="3710940"/>
          </a:xfrm>
        </p:spPr>
        <p:txBody>
          <a:bodyPr>
            <a:noAutofit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628D520-7C54-4F46-A473-783CA5A97E04}"/>
              </a:ext>
            </a:extLst>
          </p:cNvPr>
          <p:cNvSpPr txBox="1">
            <a:spLocks/>
          </p:cNvSpPr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ТЕМА 2 Предпринимательство в сфере торговли</a:t>
            </a:r>
          </a:p>
        </p:txBody>
      </p:sp>
      <p:pic>
        <p:nvPicPr>
          <p:cNvPr id="8194" name="Picture 2" descr="ÐÐ°ÑÑÐ¸Ð½ÐºÐ¸ Ð¿Ð¾ Ð·Ð°Ð¿ÑÐ¾ÑÑ Ð¿ÑÐµÐ´Ð¿ÑÐ¸Ð½Ð¸Ð¼Ð°ÑÐµÐ»ÑÑÑÐ²Ð¾ Ð² ÑÐ¾ÑÐ³Ð¾Ð²Ð»Ðµ">
            <a:extLst>
              <a:ext uri="{FF2B5EF4-FFF2-40B4-BE49-F238E27FC236}">
                <a16:creationId xmlns:a16="http://schemas.microsoft.com/office/drawing/2014/main" id="{22D326E8-0AAA-461F-B3DD-3809BA41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58" y="1968500"/>
            <a:ext cx="8815106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13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Ð°ÑÑÐ¸Ð½ÐºÐ¸ Ð¿Ð¾ Ð·Ð°Ð¿ÑÐ¾ÑÑ Ð¿ÑÐµÐ´Ð¿ÑÐ¸Ð½Ð¸Ð¼Ð°ÑÐµÐ»ÑÑÑÐ²Ð¾ Ð² ÑÐ¾ÑÐ³Ð¾Ð²Ð»Ðµ">
            <a:extLst>
              <a:ext uri="{FF2B5EF4-FFF2-40B4-BE49-F238E27FC236}">
                <a16:creationId xmlns:a16="http://schemas.microsoft.com/office/drawing/2014/main" id="{C32AE2FD-2D3F-404E-A72F-FE84D7F4F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31" y="751840"/>
            <a:ext cx="8110538" cy="56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36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BF9DC-859F-46E1-953F-1A20D16C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10783887" cy="1478570"/>
          </a:xfrm>
        </p:spPr>
        <p:txBody>
          <a:bodyPr>
            <a:normAutofit/>
          </a:bodyPr>
          <a:lstStyle/>
          <a:p>
            <a:r>
              <a:rPr lang="ru-RU" dirty="0"/>
              <a:t>Коммерческо-торговое предпринимательство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2C9D96-DCAD-4B7C-981E-F2CC685B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1" y="2249487"/>
            <a:ext cx="7581900" cy="3541714"/>
          </a:xfrm>
        </p:spPr>
        <p:txBody>
          <a:bodyPr>
            <a:normAutofit fontScale="85000" lnSpcReduction="10000"/>
          </a:bodyPr>
          <a:lstStyle/>
          <a:p>
            <a:r>
              <a:rPr lang="ru-RU" sz="4000" dirty="0"/>
              <a:t>•	Торговое предпринимательство связано с относительно высоким уровнем риска, особенно при организации торговли промышленными товарами и товарами длительного пользования.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DC5554-9CDC-4A95-AEA3-64F948729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601" y="3073400"/>
            <a:ext cx="352425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60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6D8CF-8FE2-45C0-B849-2F3850899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18518"/>
            <a:ext cx="10615611" cy="147857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предпринимательство В ТОРГОВЛЕ</a:t>
            </a:r>
          </a:p>
        </p:txBody>
      </p:sp>
      <p:pic>
        <p:nvPicPr>
          <p:cNvPr id="12290" name="Picture 2" descr="ÐÐ°ÑÑÐ¸Ð½ÐºÐ¸ Ð¿Ð¾ Ð·Ð°Ð¿ÑÐ¾ÑÑ Ð¿ÑÐµÐ´Ð¿ÑÐ¸Ð½Ð¸Ð¼Ð°ÑÐµÐ»ÑÑÑÐ²Ð¾ Ð² ÑÐ¾ÑÐ³Ð¾Ð²Ð»Ðµ">
            <a:extLst>
              <a:ext uri="{FF2B5EF4-FFF2-40B4-BE49-F238E27FC236}">
                <a16:creationId xmlns:a16="http://schemas.microsoft.com/office/drawing/2014/main" id="{381E74F7-E907-45E7-B2A9-F055F9896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80" y="2490731"/>
            <a:ext cx="69532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444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3C7B2-200B-4371-90F5-387299DB7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5582"/>
          </a:xfrm>
        </p:spPr>
        <p:txBody>
          <a:bodyPr>
            <a:noAutofit/>
          </a:bodyPr>
          <a:lstStyle/>
          <a:p>
            <a:pPr algn="ctr"/>
            <a:br>
              <a:rPr lang="ru-RU" dirty="0"/>
            </a:br>
            <a:r>
              <a:rPr lang="ru-RU" dirty="0"/>
              <a:t>Ричард </a:t>
            </a:r>
            <a:r>
              <a:rPr lang="ru-RU" dirty="0" err="1"/>
              <a:t>Кантильон</a:t>
            </a:r>
            <a:br>
              <a:rPr lang="ru-RU" dirty="0"/>
            </a:br>
            <a:br>
              <a:rPr lang="ru-RU" dirty="0"/>
            </a:br>
            <a:r>
              <a:rPr lang="ru-RU" dirty="0" err="1"/>
              <a:t>расхождениЕ</a:t>
            </a:r>
            <a:r>
              <a:rPr lang="ru-RU" dirty="0"/>
              <a:t> между спросом и предложением на рынке дают возможность отдельным субъектам рыночных отношений покупать товары дешевле и продавать их дороже. Именно он назвал этих субъектов рынка предпринимателями («предприниматель» - в переводе с французского «посредник»).</a:t>
            </a:r>
          </a:p>
        </p:txBody>
      </p:sp>
    </p:spTree>
    <p:extLst>
      <p:ext uri="{BB962C8B-B14F-4D97-AF65-F5344CB8AC3E}">
        <p14:creationId xmlns:p14="http://schemas.microsoft.com/office/powerpoint/2010/main" val="2271841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6D8CF-8FE2-45C0-B849-2F3850899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18518"/>
            <a:ext cx="10615611" cy="486788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предпринимательство В ТОРГОВЛЕ - это предпринимательская деятельность, заключающаяся в осуществлении процесса купли-продажи товаров и продукции предприятий питания и в оказании торговых услуг населению с целью получения прибыли.</a:t>
            </a:r>
          </a:p>
        </p:txBody>
      </p:sp>
    </p:spTree>
    <p:extLst>
      <p:ext uri="{BB962C8B-B14F-4D97-AF65-F5344CB8AC3E}">
        <p14:creationId xmlns:p14="http://schemas.microsoft.com/office/powerpoint/2010/main" val="388962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6D8CF-8FE2-45C0-B849-2F3850899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18518"/>
            <a:ext cx="10615611" cy="507108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Торговля выполняет следующие функции: </a:t>
            </a:r>
            <a:br>
              <a:rPr lang="ru-RU" dirty="0"/>
            </a:br>
            <a:r>
              <a:rPr lang="ru-RU" dirty="0"/>
              <a:t>1)	реализация стоимости товаров и возмещение на этой основе затрат труда на их производство. Прибыль получает предприятие лишь после реализации товара, смены формы стоимости из товарной на денежную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553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6D8CF-8FE2-45C0-B849-2F3850899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18518"/>
            <a:ext cx="10615611" cy="507108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2)	удовлетворение потребностей населения в разнообразных товарах путем реализации их как потребительных стоимостей;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7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793B2-9974-4102-8092-30C098E52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934" y="5969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ТЕМА 1</a:t>
            </a:r>
            <a:br>
              <a:rPr lang="ru-RU" sz="4000" dirty="0"/>
            </a:br>
            <a:r>
              <a:rPr lang="ru-RU" sz="4000" dirty="0"/>
              <a:t>Предпринимательство как особый вид профессиональной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93504B-111E-4C92-AA81-076E228B3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9600" dirty="0"/>
          </a:p>
          <a:p>
            <a:pPr marL="0" indent="0" algn="ctr">
              <a:buNone/>
            </a:pPr>
            <a:endParaRPr lang="ru-RU" sz="9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7BAEC0-434B-4DD5-821F-FA0A248F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2617788"/>
            <a:ext cx="4419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23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6D8CF-8FE2-45C0-B849-2F3850899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18518"/>
            <a:ext cx="10615611" cy="507108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3)	обеспечение воспроизводства рабочей силы (торговля завершает процесс движения товара, приводящего к удовлетворению потребностей человека, что обеспечивает его нормальное функционирование как биологического и социального организма).</a:t>
            </a:r>
          </a:p>
        </p:txBody>
      </p:sp>
    </p:spTree>
    <p:extLst>
      <p:ext uri="{BB962C8B-B14F-4D97-AF65-F5344CB8AC3E}">
        <p14:creationId xmlns:p14="http://schemas.microsoft.com/office/powerpoint/2010/main" val="1072427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C7F5E-1B60-486B-A9FA-3FAC272E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413" y="567718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ТЕМА 3 Особенности развития и совершенствование малых предприятий в сфере торговли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45DF41-C11F-4953-AF4B-503E3957D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0406" y="2249488"/>
            <a:ext cx="4728013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61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CBBE4-8796-4495-BC3C-9306A602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5468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малые предприятия</a:t>
            </a:r>
          </a:p>
        </p:txBody>
      </p:sp>
      <p:pic>
        <p:nvPicPr>
          <p:cNvPr id="19460" name="Picture 4" descr="ÐÐ°ÑÑÐ¸Ð½ÐºÐ¸ Ð¿Ð¾ Ð·Ð°Ð¿ÑÐ¾ÑÑ Ð¼Ð°Ð»Ð¾Ðµ Ð¿ÑÐµÐ´Ð¿ÑÐ¸Ð½Ð¸Ð¼Ð°ÑÐµÐ»ÑÑÑÐ²Ð¾">
            <a:extLst>
              <a:ext uri="{FF2B5EF4-FFF2-40B4-BE49-F238E27FC236}">
                <a16:creationId xmlns:a16="http://schemas.microsoft.com/office/drawing/2014/main" id="{3AAA127D-F80C-4EE6-9349-860FA6F849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214" y="1266444"/>
            <a:ext cx="7678395" cy="54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446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94AC0-6ADB-4DEB-88E2-0A09F8964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СУБЪЕКТЫ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787D2-1E1F-40AB-8440-E0F807AA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3" y="1365025"/>
            <a:ext cx="8839197" cy="487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40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CF3E0B-A59B-42E4-8A20-94E9265AE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25400" lvl="0" indent="-342900" algn="just">
              <a:buClr>
                <a:srgbClr val="000000"/>
              </a:buClr>
              <a:buSzPts val="1150"/>
              <a:tabLst>
                <a:tab pos="653415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конкурентных цивилизованных рыночных отношений, способствуют лучшему удовлетворению потребностей населения и общества в товарах (работах, услугах)</a:t>
            </a:r>
          </a:p>
          <a:p>
            <a:pPr algn="ctr"/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8EBB4FC-48D6-4673-BBA7-0C3438E1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РОЛЬ МАЛОГО 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548242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8EBB4FC-48D6-4673-BBA7-0C3438E1A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13382"/>
          </a:xfrm>
        </p:spPr>
        <p:txBody>
          <a:bodyPr/>
          <a:lstStyle/>
          <a:p>
            <a:pPr algn="ctr"/>
            <a:r>
              <a:rPr lang="ru-RU" dirty="0"/>
              <a:t>РОЛЬ МАЛОГО ПРЕДПРИНИМАТЕЛЬСТВА</a:t>
            </a:r>
          </a:p>
        </p:txBody>
      </p:sp>
      <p:pic>
        <p:nvPicPr>
          <p:cNvPr id="22530" name="Picture 2" descr="ÐÐ°ÑÑÐ¸Ð½ÐºÐ¸ Ð¿Ð¾ Ð·Ð°Ð¿ÑÐ¾ÑÑ Ð¼Ð°Ð»Ð¾Ðµ Ð¿ÑÐµÐ´Ð¿ÑÐ¸Ð½Ð¸Ð¼Ð°ÑÐµÐ»ÑÑÑÐ²Ð¾">
            <a:extLst>
              <a:ext uri="{FF2B5EF4-FFF2-40B4-BE49-F238E27FC236}">
                <a16:creationId xmlns:a16="http://schemas.microsoft.com/office/drawing/2014/main" id="{C07BBA50-C569-49C6-8EF7-681B68045E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903" y="1357803"/>
            <a:ext cx="6109017" cy="51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3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CF3E0B-A59B-42E4-8A20-94E9265AE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5589588" cy="3541714"/>
          </a:xfrm>
        </p:spPr>
        <p:txBody>
          <a:bodyPr>
            <a:normAutofit fontScale="77500" lnSpcReduction="20000"/>
          </a:bodyPr>
          <a:lstStyle/>
          <a:p>
            <a:pPr marL="342900" marR="25400" lvl="0" indent="-342900" algn="just">
              <a:buClr>
                <a:srgbClr val="000000"/>
              </a:buClr>
              <a:buSzPts val="1150"/>
              <a:tabLst>
                <a:tab pos="653415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	расширение ассортимента и повышение качества товаров, работ, услуг. Стремясь к удовлетворению запросов потребителей, малый бизнес способствует повышению качества, товаров (работ, услуг) и культуры обслуживания</a:t>
            </a:r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8EBB4FC-48D6-4673-BBA7-0C3438E1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РОЛЬ МАЛОГО ПРЕДПРИНИМАТЕЛЬСТВА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9AFCC2-631E-4CC2-979E-1DFE82B53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911" y="2097088"/>
            <a:ext cx="4052889" cy="39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90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CF3E0B-A59B-42E4-8A20-94E9265AE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25400" lvl="0" indent="-342900" algn="just">
              <a:buClr>
                <a:srgbClr val="000000"/>
              </a:buClr>
              <a:buSzPts val="1150"/>
              <a:tabLst>
                <a:tab pos="653415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	приближение производства товаров и услуг к конкретным потребителям</a:t>
            </a:r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8EBB4FC-48D6-4673-BBA7-0C3438E1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РОЛЬ МАЛОГО ПРЕДПРИНИМАТЕЛЬСТВА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8A53F4-BBE6-48B8-B605-2C05D001A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837" y="402034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15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CF3E0B-A59B-42E4-8A20-94E9265AE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25400" lvl="0" indent="-342900" algn="just">
              <a:buClr>
                <a:srgbClr val="000000"/>
              </a:buClr>
              <a:buSzPts val="1150"/>
              <a:tabLst>
                <a:tab pos="653415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	содействие структурной перестройке экономики. Малое предпринимательство придает экономике гибкость, мобильность, маневренность</a:t>
            </a:r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8EBB4FC-48D6-4673-BBA7-0C3438E1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РОЛЬ МАЛОГО ПРЕДПРИНИМАТЕЛЬСТВА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329699-9A2E-4F76-942D-9A6499533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11" y="4448810"/>
            <a:ext cx="3048000" cy="217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97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CF3E0B-A59B-42E4-8A20-94E9265AE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25400" lvl="0" indent="-342900" algn="just">
              <a:buClr>
                <a:srgbClr val="000000"/>
              </a:buClr>
              <a:buSzPts val="1150"/>
              <a:tabLst>
                <a:tab pos="653415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	вовлечение в трудовую деятельность отдельных групп населения, для которых крупное производство налагает определенные ограничения (домохозяйки, пенсионеры, инвалиды, учащиеся)</a:t>
            </a:r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8EBB4FC-48D6-4673-BBA7-0C3438E1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РОЛЬ МАЛОГО 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76016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CFCD7-D7F4-4B00-866C-1CA1003F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Предпринимательство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FC25FF-423E-4F9C-A167-6B3B9A766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как явление отражает всю совокупность отношений (экономических, организационных, личностных) </a:t>
            </a:r>
          </a:p>
          <a:p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D3FDDA-D59E-4823-A2FC-98490600D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0" y="4020344"/>
            <a:ext cx="3683000" cy="24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19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CF3E0B-A59B-42E4-8A20-94E9265AE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25400" lvl="0" indent="-342900" algn="just">
              <a:buClr>
                <a:srgbClr val="000000"/>
              </a:buClr>
              <a:buSzPts val="1150"/>
              <a:tabLst>
                <a:tab pos="653415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	формирование социального слоя собственников, владельцев предприятий (фирм, компаний)</a:t>
            </a:r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8EBB4FC-48D6-4673-BBA7-0C3438E1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РОЛЬ МАЛОГО ПРЕДПРИНИМАТЕЛЬСТВА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55EAC6-2F1A-4B2D-9BF8-F68B0D0D1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049" y="3810000"/>
            <a:ext cx="3901467" cy="27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00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83D9A6-339E-4CC1-8EBC-D0822097D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012" y="935643"/>
            <a:ext cx="9905999" cy="3541714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Специальные налоговые режимы устанавливаются только для представителей малого и среднего предпринимательства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A67A5C-2D1F-4D22-ACBC-3B47E6391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837" y="3238501"/>
            <a:ext cx="4747075" cy="32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93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C7F5E-1B60-486B-A9FA-3FAC272E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1498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ТЕМА 4 предпринимательская СРЕДА</a:t>
            </a:r>
          </a:p>
        </p:txBody>
      </p:sp>
      <p:pic>
        <p:nvPicPr>
          <p:cNvPr id="2050" name="Picture 2" descr="ÐÐ°ÑÑÐ¸Ð½ÐºÐ¸ Ð¿Ð¾ Ð·Ð°Ð¿ÑÐ¾ÑÑ Ð¿ÑÐµÐ´Ð¿ÑÐ¸Ð½Ð¸Ð¼Ð°ÑÐµÐ»ÑÑÐºÐ°Ñ ÑÑÐµÐ´Ð° Ð²Ð½ÑÑÑÐµÐ½Ð½ÑÑ Ð¸ Ð²Ð½ÐµÑÐ½ÑÑ">
            <a:extLst>
              <a:ext uri="{FF2B5EF4-FFF2-40B4-BE49-F238E27FC236}">
                <a16:creationId xmlns:a16="http://schemas.microsoft.com/office/drawing/2014/main" id="{8AF09988-5915-4A7E-A703-D0FD9A999F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845" y="1333500"/>
            <a:ext cx="5129134" cy="519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998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C7F5E-1B60-486B-A9FA-3FAC272E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 предпринимательская СРЕДА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1B498B-ED73-4508-B7AC-9D7BFC75B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 предпринимательской средой принято понимать сложившиеся в стране благоприятные экономическую, социально-экономическую, правовую, политическую ситуации, обеспечивающие экономическую свободу дееспособным гражданам для занятия предпринимательской деятельностью</a:t>
            </a:r>
          </a:p>
        </p:txBody>
      </p:sp>
    </p:spTree>
    <p:extLst>
      <p:ext uri="{BB962C8B-B14F-4D97-AF65-F5344CB8AC3E}">
        <p14:creationId xmlns:p14="http://schemas.microsoft.com/office/powerpoint/2010/main" val="1674428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C7F5E-1B60-486B-A9FA-3FAC272E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предпринимательская СРЕДА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1B498B-ED73-4508-B7AC-9D7BFC75B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Макросреда - экономические, правовые, политические, социально-культурные, технологические, физические (или географические) условия деятельности создают предпосылки для развития предпринимательства. </a:t>
            </a:r>
          </a:p>
        </p:txBody>
      </p:sp>
    </p:spTree>
    <p:extLst>
      <p:ext uri="{BB962C8B-B14F-4D97-AF65-F5344CB8AC3E}">
        <p14:creationId xmlns:p14="http://schemas.microsoft.com/office/powerpoint/2010/main" val="3213870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C7F5E-1B60-486B-A9FA-3FAC272E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 ВНЕШНЯЯ предпринимательская СРЕДА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1B498B-ED73-4508-B7AC-9D7BFC75B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Внешняя среда представляет совокупность условий и факторов, действующих независимо от самих предпринимателей.</a:t>
            </a:r>
          </a:p>
        </p:txBody>
      </p:sp>
    </p:spTree>
    <p:extLst>
      <p:ext uri="{BB962C8B-B14F-4D97-AF65-F5344CB8AC3E}">
        <p14:creationId xmlns:p14="http://schemas.microsoft.com/office/powerpoint/2010/main" val="3982948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C7F5E-1B60-486B-A9FA-3FAC272E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9024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ВНЕШНЯЯ предпринимательская СРЕДА</a:t>
            </a:r>
          </a:p>
        </p:txBody>
      </p:sp>
      <p:pic>
        <p:nvPicPr>
          <p:cNvPr id="7170" name="Picture 2" descr="ÐÐ°ÑÑÐ¸Ð½ÐºÐ¸ Ð¿Ð¾ Ð·Ð°Ð¿ÑÐ¾ÑÑ Ð¿ÑÐµÐ´Ð¿ÑÐ¸Ð½Ð¸Ð¼Ð°ÑÐµÐ»ÑÑÐºÐ°Ñ ÑÑÐµÐ´Ð° Ð²Ð½ÑÑÑÐµÐ½Ð½ÑÑ Ð¸ Ð²Ð½ÐµÑÐ½ÑÑ">
            <a:extLst>
              <a:ext uri="{FF2B5EF4-FFF2-40B4-BE49-F238E27FC236}">
                <a16:creationId xmlns:a16="http://schemas.microsoft.com/office/drawing/2014/main" id="{F9F86AAB-F6E3-4AB1-A558-F3605CED5C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74" y="1508760"/>
            <a:ext cx="6408676" cy="515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622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C7F5E-1B60-486B-A9FA-3FAC272E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4452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ВНУТРЕННЯЯ предпринимательская СРЕДА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668155-DD2E-41D6-B2A0-6E54C369F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Внутренняя среда </a:t>
            </a:r>
            <a:r>
              <a:rPr lang="ru-RU" dirty="0"/>
              <a:t>формируется непосредственно самими предпринимателями и во многом носит субъективный характер. </a:t>
            </a:r>
          </a:p>
        </p:txBody>
      </p:sp>
    </p:spTree>
    <p:extLst>
      <p:ext uri="{BB962C8B-B14F-4D97-AF65-F5344CB8AC3E}">
        <p14:creationId xmlns:p14="http://schemas.microsoft.com/office/powerpoint/2010/main" val="1124098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C7F5E-1B60-486B-A9FA-3FAC272E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4452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ВНУТРЕННЯЯ предпринимательская СРЕДА</a:t>
            </a:r>
          </a:p>
        </p:txBody>
      </p:sp>
      <p:pic>
        <p:nvPicPr>
          <p:cNvPr id="5122" name="Picture 2" descr="ÐÐ°ÑÑÐ¸Ð½ÐºÐ¸ Ð¿Ð¾ Ð·Ð°Ð¿ÑÐ¾ÑÑ Ð¿ÑÐµÐ´Ð¿ÑÐ¸Ð½Ð¸Ð¼Ð°ÑÐµÐ»ÑÑÐºÐ°Ñ ÑÑÐµÐ´Ð° Ð²Ð½ÑÑÑÐµÐ½Ð½ÑÑ Ð¸ Ð²Ð½ÐµÑÐ½ÑÑ">
            <a:extLst>
              <a:ext uri="{FF2B5EF4-FFF2-40B4-BE49-F238E27FC236}">
                <a16:creationId xmlns:a16="http://schemas.microsoft.com/office/drawing/2014/main" id="{4A952ED0-C00F-44FD-9166-1E61236A3C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633" y="1670872"/>
            <a:ext cx="6368733" cy="493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87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C7F5E-1B60-486B-A9FA-3FAC272E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5308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предпринимательская СРЕДА</a:t>
            </a:r>
          </a:p>
        </p:txBody>
      </p:sp>
      <p:pic>
        <p:nvPicPr>
          <p:cNvPr id="4098" name="Picture 2" descr="ÐÐ°ÑÑÐ¸Ð½ÐºÐ¸ Ð¿Ð¾ Ð·Ð°Ð¿ÑÐ¾ÑÑ Ð¿ÑÐµÐ´Ð¿ÑÐ¸Ð½Ð¸Ð¼Ð°ÑÐµÐ»ÑÑÐºÐ°Ñ ÑÑÐµÐ´Ð° Ð²Ð½ÑÑÑÐµÐ½Ð½ÑÑ Ð¸ Ð²Ð½ÐµÑÐ½ÑÑ">
            <a:extLst>
              <a:ext uri="{FF2B5EF4-FFF2-40B4-BE49-F238E27FC236}">
                <a16:creationId xmlns:a16="http://schemas.microsoft.com/office/drawing/2014/main" id="{B0CE7227-237E-4535-931F-A50F0C76B7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80" y="1371601"/>
            <a:ext cx="580643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11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9FB2B-317E-4562-B791-DF6CE9311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677382"/>
          </a:xfrm>
        </p:spPr>
        <p:txBody>
          <a:bodyPr>
            <a:normAutofit/>
          </a:bodyPr>
          <a:lstStyle/>
          <a:p>
            <a:r>
              <a:rPr lang="ru-RU" dirty="0"/>
              <a:t>Предпринимательство как процесс представляет собой сложную «цепочку» целенаправленных действий предпринимателей начиная с момента возникновения предпринимательской идеи и заканчивая воплощением её в конкретный предпринимательский проект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6800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0159C-1B6C-44D8-BE5A-07D598C4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ТЕМА 5 Принятие предпринимательского решения</a:t>
            </a:r>
          </a:p>
        </p:txBody>
      </p:sp>
      <p:pic>
        <p:nvPicPr>
          <p:cNvPr id="24578" name="Picture 2" descr="ÐÐ°ÑÑÐ¸Ð½ÐºÐ¸ Ð¿Ð¾ Ð·Ð°Ð¿ÑÐ¾ÑÑ Ð¿ÑÐµÐ´Ð¿ÑÐ¸Ð½Ð¸Ð¼Ð°ÑÐµÐ»ÑÑÐºÐ¾Ðµ ÑÐµÑÐµÐ½Ð¸Ðµ">
            <a:extLst>
              <a:ext uri="{FF2B5EF4-FFF2-40B4-BE49-F238E27FC236}">
                <a16:creationId xmlns:a16="http://schemas.microsoft.com/office/drawing/2014/main" id="{29D0920A-FD77-45D0-8B2E-77A7701C22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31" y="1809304"/>
            <a:ext cx="6456362" cy="485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12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5DA2B-5540-415F-B398-C16067FE3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618518"/>
            <a:ext cx="11544300" cy="89279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ПРЕДПРИНИМАТЕЛЬСКОЕ РЕШЕНИЕ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A4B5FE-6364-4CE0-AEA1-7E0FA032A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Предпринимательское решение</a:t>
            </a:r>
            <a:r>
              <a:rPr lang="ru-RU" dirty="0"/>
              <a:t> - это выбор альтернативы, осуществленный руководителем в рамках его должностных полномочий и компетенций и направленный на достижение целей хозяйствующего субъекта.</a:t>
            </a:r>
          </a:p>
        </p:txBody>
      </p:sp>
    </p:spTree>
    <p:extLst>
      <p:ext uri="{BB962C8B-B14F-4D97-AF65-F5344CB8AC3E}">
        <p14:creationId xmlns:p14="http://schemas.microsoft.com/office/powerpoint/2010/main" val="1335510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5DA2B-5540-415F-B398-C16067FE3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618518"/>
            <a:ext cx="11544300" cy="8927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Технология принятия предпринимательских решений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A4B5FE-6364-4CE0-AEA1-7E0FA032A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Технология принятия предпринимательских решений представляет последовательность действий, объединенных в логичную систему, обеспечивающую анализ альтернативных вариантов и выявление наиболее эффективного, с точки зрения поставленной цели, с учетом потенциальных возможностей фирмы.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054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5DA2B-5540-415F-B398-C16067FE3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618518"/>
            <a:ext cx="11544300" cy="892793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ПРОЦЕСС ПРИНЯТИЯ ПРЕДПРИНИМАТЕЛЬСКОГО РЕШЕНИЯ</a:t>
            </a:r>
          </a:p>
        </p:txBody>
      </p:sp>
      <p:pic>
        <p:nvPicPr>
          <p:cNvPr id="23554" name="Picture 2" descr="ÐÐ°ÑÑÐ¸Ð½ÐºÐ¸ Ð¿Ð¾ Ð·Ð°Ð¿ÑÐ¾ÑÑ Ð¿ÑÐµÐ´Ð¿ÑÐ¸Ð½Ð¸Ð¼Ð°ÑÐµÐ»ÑÑÐºÐ¾Ðµ ÑÐµÑÐµÐ½Ð¸Ðµ">
            <a:extLst>
              <a:ext uri="{FF2B5EF4-FFF2-40B4-BE49-F238E27FC236}">
                <a16:creationId xmlns:a16="http://schemas.microsoft.com/office/drawing/2014/main" id="{8F2589CA-0AEA-4408-9371-3B41A0265B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21" y="1511311"/>
            <a:ext cx="6452079" cy="51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382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F4CD8-C22D-4FC4-BC0E-F8BDE155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Классификация предпринимательских решений: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F0AB12-7FA6-4FD7-9A93-2F0DF6183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1. </a:t>
            </a:r>
            <a:r>
              <a:rPr lang="ru-RU" u="sng" dirty="0"/>
              <a:t>В зависимости от повторяемости проблемы</a:t>
            </a:r>
            <a:r>
              <a:rPr lang="ru-RU" dirty="0"/>
              <a:t>, требующей решения, все предпринимательские решения можно подразделить на:</a:t>
            </a:r>
          </a:p>
          <a:p>
            <a:r>
              <a:rPr lang="ru-RU" dirty="0"/>
              <a:t>- </a:t>
            </a:r>
            <a:r>
              <a:rPr lang="ru-RU" i="1" dirty="0"/>
              <a:t>традиционные</a:t>
            </a:r>
            <a:r>
              <a:rPr lang="ru-RU" dirty="0"/>
              <a:t>, неоднократно встречавшиеся ранее в практике управления, когда необходимо лишь произвести выбор из уже имеющихся альтернатив;</a:t>
            </a:r>
          </a:p>
          <a:p>
            <a:r>
              <a:rPr lang="ru-RU" dirty="0"/>
              <a:t>- </a:t>
            </a:r>
            <a:r>
              <a:rPr lang="ru-RU" i="1" dirty="0"/>
              <a:t>нетипичные нестандартные решения</a:t>
            </a:r>
            <a:r>
              <a:rPr lang="ru-RU" dirty="0"/>
              <a:t>, когда их поиск связан, прежде всего, с поиском новых альтернатив.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832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F4CD8-C22D-4FC4-BC0E-F8BDE155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Классификация предпринимательских решений: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F0AB12-7FA6-4FD7-9A93-2F0DF6183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2. По значимости цели. Принятие предпринимательского решения может преследовать собственную, самостоятельную цель или же быть средством, способствовать достижению цели более высокого порядка. В соответствии с этим решения могут быть:</a:t>
            </a:r>
          </a:p>
          <a:p>
            <a:endParaRPr lang="ru-RU" dirty="0"/>
          </a:p>
          <a:p>
            <a:r>
              <a:rPr lang="ru-RU" dirty="0"/>
              <a:t>- стратегическими;</a:t>
            </a:r>
          </a:p>
          <a:p>
            <a:endParaRPr lang="ru-RU" dirty="0"/>
          </a:p>
          <a:p>
            <a:r>
              <a:rPr lang="ru-RU" dirty="0"/>
              <a:t>- тактическими.</a:t>
            </a:r>
          </a:p>
        </p:txBody>
      </p:sp>
    </p:spTree>
    <p:extLst>
      <p:ext uri="{BB962C8B-B14F-4D97-AF65-F5344CB8AC3E}">
        <p14:creationId xmlns:p14="http://schemas.microsoft.com/office/powerpoint/2010/main" val="294298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F4CD8-C22D-4FC4-BC0E-F8BDE155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Классификация предпринимательских решений: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F0AB12-7FA6-4FD7-9A93-2F0DF6183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3. В зависимости от сферы воздействия:</a:t>
            </a:r>
          </a:p>
          <a:p>
            <a:endParaRPr lang="ru-RU" dirty="0"/>
          </a:p>
          <a:p>
            <a:r>
              <a:rPr lang="ru-RU" dirty="0"/>
              <a:t>- результат решения может сказаться на каком-либо одном подразделении организации или нескольких. В этом случае решение можно считать локальным;</a:t>
            </a:r>
          </a:p>
          <a:p>
            <a:endParaRPr lang="ru-RU" dirty="0"/>
          </a:p>
          <a:p>
            <a:r>
              <a:rPr lang="ru-RU" dirty="0"/>
              <a:t>- решение, однако, может приниматься и с целью повлиять на работу организации в целом, в этом случае оно будет глобальным.</a:t>
            </a:r>
          </a:p>
        </p:txBody>
      </p:sp>
    </p:spTree>
    <p:extLst>
      <p:ext uri="{BB962C8B-B14F-4D97-AF65-F5344CB8AC3E}">
        <p14:creationId xmlns:p14="http://schemas.microsoft.com/office/powerpoint/2010/main" val="32439128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F4CD8-C22D-4FC4-BC0E-F8BDE155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Классификация предпринимательских решений: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F0AB12-7FA6-4FD7-9A93-2F0DF6183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4. В зависимости от сроков реализации:</a:t>
            </a:r>
          </a:p>
          <a:p>
            <a:endParaRPr lang="ru-RU" dirty="0"/>
          </a:p>
          <a:p>
            <a:r>
              <a:rPr lang="ru-RU" dirty="0"/>
              <a:t>- реализация решения может потребовать нескольких часов, дней или месяцев, </a:t>
            </a:r>
            <a:r>
              <a:rPr lang="ru-RU" dirty="0" err="1"/>
              <a:t>т.е</a:t>
            </a:r>
            <a:r>
              <a:rPr lang="ru-RU" dirty="0"/>
              <a:t> между принятием решения и завершением его реализации пройдет сравнительно короткий срок – решение будет краткосрочным;</a:t>
            </a:r>
          </a:p>
          <a:p>
            <a:endParaRPr lang="ru-RU" dirty="0"/>
          </a:p>
          <a:p>
            <a:r>
              <a:rPr lang="ru-RU" dirty="0"/>
              <a:t>- в то же время все более возрастают количество и значение долгосрочных, перспективных решений, результаты осуществления которых могут быть удалены на несколько лет.</a:t>
            </a:r>
          </a:p>
        </p:txBody>
      </p:sp>
    </p:spTree>
    <p:extLst>
      <p:ext uri="{BB962C8B-B14F-4D97-AF65-F5344CB8AC3E}">
        <p14:creationId xmlns:p14="http://schemas.microsoft.com/office/powerpoint/2010/main" val="9024434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F4CD8-C22D-4FC4-BC0E-F8BDE155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Классификация предпринимательских решений: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F0AB12-7FA6-4FD7-9A93-2F0DF6183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5. </a:t>
            </a:r>
            <a:r>
              <a:rPr lang="ru-RU" u="sng" dirty="0"/>
              <a:t>В зависимости от степени полноты и достоверности информации</a:t>
            </a:r>
            <a:r>
              <a:rPr lang="ru-RU" dirty="0"/>
              <a:t>, которой располагает менеджер, управленческие решения могут быть:</a:t>
            </a:r>
          </a:p>
          <a:p>
            <a:r>
              <a:rPr lang="ru-RU" dirty="0"/>
              <a:t>- </a:t>
            </a:r>
            <a:r>
              <a:rPr lang="ru-RU" i="1" dirty="0"/>
              <a:t>детерминированными</a:t>
            </a:r>
            <a:r>
              <a:rPr lang="ru-RU" dirty="0"/>
              <a:t> (принятыми в условиях определенности);</a:t>
            </a:r>
          </a:p>
          <a:p>
            <a:r>
              <a:rPr lang="ru-RU" dirty="0"/>
              <a:t>- </a:t>
            </a:r>
            <a:r>
              <a:rPr lang="ru-RU" i="1" dirty="0"/>
              <a:t>вероятностными</a:t>
            </a:r>
            <a:r>
              <a:rPr lang="ru-RU" dirty="0"/>
              <a:t> (принятыми в условиях риска или неопределенности).</a:t>
            </a:r>
          </a:p>
          <a:p>
            <a:r>
              <a:rPr lang="ru-RU" dirty="0"/>
              <a:t>Эти условия играют чрезвычайно важную роль при принятии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1422285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F4CD8-C22D-4FC4-BC0E-F8BDE155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Классификация предпринимательских решений: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F0AB12-7FA6-4FD7-9A93-2F0DF6183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6. По числу критериев выбора:</a:t>
            </a:r>
          </a:p>
          <a:p>
            <a:endParaRPr lang="ru-RU" dirty="0"/>
          </a:p>
          <a:p>
            <a:r>
              <a:rPr lang="ru-RU" dirty="0"/>
              <a:t>- если выбор наилучшей альтернативы проводиться только по одному критерию, что характерно для формализованных решений, то принимаемое решение будет простым, однокритериальным;</a:t>
            </a:r>
          </a:p>
          <a:p>
            <a:endParaRPr lang="ru-RU" dirty="0"/>
          </a:p>
          <a:p>
            <a:r>
              <a:rPr lang="ru-RU" dirty="0"/>
              <a:t>- если выбранная альтернатива должна удовлетворять одновременно нескольким критериям, решение будет сложным, многокритериальным (объем прибыли, доходность, уровень качества, доля рынка, уровень занятости, срок реализации и т.п.).</a:t>
            </a:r>
          </a:p>
        </p:txBody>
      </p:sp>
    </p:spTree>
    <p:extLst>
      <p:ext uri="{BB962C8B-B14F-4D97-AF65-F5344CB8AC3E}">
        <p14:creationId xmlns:p14="http://schemas.microsoft.com/office/powerpoint/2010/main" val="150196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A9923-E964-46A1-A62C-A9A2FA3E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13" y="547688"/>
            <a:ext cx="9905998" cy="1478570"/>
          </a:xfrm>
        </p:spPr>
        <p:txBody>
          <a:bodyPr/>
          <a:lstStyle/>
          <a:p>
            <a:r>
              <a:rPr lang="ru-RU" dirty="0"/>
              <a:t>Предпринимательство как процесс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CD1A7C-E3E1-43B5-B4AD-4C0BD3F68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98625"/>
            <a:ext cx="64389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549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0159C-1B6C-44D8-BE5A-07D598C4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ТЕМА 6 Бизнес-планирование предпринимательской деятельности</a:t>
            </a:r>
          </a:p>
        </p:txBody>
      </p:sp>
      <p:pic>
        <p:nvPicPr>
          <p:cNvPr id="25604" name="Picture 4" descr="ÐÐ°ÑÑÐ¸Ð½ÐºÐ¸ Ð¿Ð¾ Ð·Ð°Ð¿ÑÐ¾ÑÑ ÐÐÐÐÐÐ¡ ÐÐÐÐÐÐ ÐÐÐÐÐÐ">
            <a:extLst>
              <a:ext uri="{FF2B5EF4-FFF2-40B4-BE49-F238E27FC236}">
                <a16:creationId xmlns:a16="http://schemas.microsoft.com/office/drawing/2014/main" id="{3BA125FB-6934-46A5-8EA9-3D9EBD48DA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30" y="2097088"/>
            <a:ext cx="6642163" cy="398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4819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F1D35B-2119-4F52-89B2-447CB89C3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06" y="838200"/>
            <a:ext cx="11050588" cy="4127501"/>
          </a:xfrm>
        </p:spPr>
        <p:txBody>
          <a:bodyPr>
            <a:noAutofit/>
          </a:bodyPr>
          <a:lstStyle/>
          <a:p>
            <a:endParaRPr lang="ru-RU" sz="4400" dirty="0"/>
          </a:p>
          <a:p>
            <a:r>
              <a:rPr lang="ru-RU" sz="4400" dirty="0"/>
              <a:t>Бизнес-планирование — это составление бизнес-плана, позволяющего эффективно управлять предприятием, а также обеспечивать его успешную деятельность в будущем.</a:t>
            </a:r>
          </a:p>
        </p:txBody>
      </p:sp>
    </p:spTree>
    <p:extLst>
      <p:ext uri="{BB962C8B-B14F-4D97-AF65-F5344CB8AC3E}">
        <p14:creationId xmlns:p14="http://schemas.microsoft.com/office/powerpoint/2010/main" val="1065309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F1D35B-2119-4F52-89B2-447CB89C3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06" y="419100"/>
            <a:ext cx="11050588" cy="4127501"/>
          </a:xfrm>
        </p:spPr>
        <p:txBody>
          <a:bodyPr>
            <a:noAutofit/>
          </a:bodyPr>
          <a:lstStyle/>
          <a:p>
            <a:endParaRPr lang="ru-RU" sz="4400" dirty="0"/>
          </a:p>
          <a:p>
            <a:r>
              <a:rPr lang="ru-RU" sz="4400" dirty="0"/>
              <a:t>Бизнес-планирование может быть краткосрочным (охватывающим период в 1 год), среднесрочным (на 3–5 лет) и долгосрочным, или стратегическим (составляющимся на длительный период: на 5 лет и больше).</a:t>
            </a:r>
          </a:p>
        </p:txBody>
      </p:sp>
    </p:spTree>
    <p:extLst>
      <p:ext uri="{BB962C8B-B14F-4D97-AF65-F5344CB8AC3E}">
        <p14:creationId xmlns:p14="http://schemas.microsoft.com/office/powerpoint/2010/main" val="14558842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869AB-D019-4489-B0C8-5CCBBA0FD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690936"/>
            <a:ext cx="9905998" cy="4901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ВИДЫ ПЛАНИРОВАНИЯ</a:t>
            </a:r>
          </a:p>
        </p:txBody>
      </p:sp>
      <p:pic>
        <p:nvPicPr>
          <p:cNvPr id="32770" name="Picture 2" descr="ÐÐ°ÑÑÐ¸Ð½ÐºÐ¸ Ð¿Ð¾ Ð·Ð°Ð¿ÑÐ¾ÑÑ ÐÐÐÐÐÐ¡ ÐÐÐÐÐÐ ÐÐÐÐÐÐ">
            <a:extLst>
              <a:ext uri="{FF2B5EF4-FFF2-40B4-BE49-F238E27FC236}">
                <a16:creationId xmlns:a16="http://schemas.microsoft.com/office/drawing/2014/main" id="{1AAA56DB-C78A-442B-89C7-EB2F01976C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16" y="1318715"/>
            <a:ext cx="7124984" cy="492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7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24D68-72CA-4283-9D16-FBF082CD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10783887" cy="1478570"/>
          </a:xfrm>
        </p:spPr>
        <p:txBody>
          <a:bodyPr>
            <a:normAutofit/>
          </a:bodyPr>
          <a:lstStyle/>
          <a:p>
            <a:pPr algn="ctr"/>
            <a:r>
              <a:rPr lang="ru-RU" altLang="ru-RU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ПРИНЦИПЫ БИЗНЕС-ПЛАНА</a:t>
            </a:r>
            <a:endParaRPr lang="ru-RU" sz="5400" dirty="0"/>
          </a:p>
        </p:txBody>
      </p:sp>
      <p:pic>
        <p:nvPicPr>
          <p:cNvPr id="28674" name="Picture 2" descr="ÐÐ°ÑÑÐ¸Ð½ÐºÐ¸ Ð¿Ð¾ Ð·Ð°Ð¿ÑÐ¾ÑÑ ÐÐÐÐÐÐ¡ ÐÐÐÐÐÐ ÐÐÐÐÐÐ">
            <a:extLst>
              <a:ext uri="{FF2B5EF4-FFF2-40B4-BE49-F238E27FC236}">
                <a16:creationId xmlns:a16="http://schemas.microsoft.com/office/drawing/2014/main" id="{AB5D3EB5-85E4-4FE2-AAFA-3CF7B530E3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48" y="2097088"/>
            <a:ext cx="7528703" cy="43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447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5F15B-93A0-4D2D-A5A5-BA159A9A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237" y="430262"/>
            <a:ext cx="11622838" cy="148335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ЦЕЛИ БИЗНЕС-ПЛАНА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E112E-41EB-41F9-976E-22DC2FD59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•</a:t>
            </a:r>
          </a:p>
        </p:txBody>
      </p:sp>
      <p:pic>
        <p:nvPicPr>
          <p:cNvPr id="29698" name="Picture 2" descr="ÐÐ°ÑÑÐ¸Ð½ÐºÐ¸ Ð¿Ð¾ Ð·Ð°Ð¿ÑÐ¾ÑÑ ÐÐÐÐÐÐ¡ ÐÐÐÐÐÐ ÐÐÐÐÐÐ">
            <a:extLst>
              <a:ext uri="{FF2B5EF4-FFF2-40B4-BE49-F238E27FC236}">
                <a16:creationId xmlns:a16="http://schemas.microsoft.com/office/drawing/2014/main" id="{CC482E44-3013-4CBB-B948-A20E86220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284223"/>
            <a:ext cx="8178800" cy="504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8799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BBB28-099D-4E35-BE29-C393993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946882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БИЗНЕС-ПЛАНИРОВАНИЕ</a:t>
            </a:r>
            <a:br>
              <a:rPr lang="ru-RU" dirty="0"/>
            </a:br>
            <a:endParaRPr lang="ru-RU" dirty="0"/>
          </a:p>
        </p:txBody>
      </p:sp>
      <p:pic>
        <p:nvPicPr>
          <p:cNvPr id="30722" name="Picture 2" descr="ÐÐ°ÑÑÐ¸Ð½ÐºÐ¸ Ð¿Ð¾ Ð·Ð°Ð¿ÑÐ¾ÑÑ ÐÐÐÐÐÐ¡ ÐÐÐÐÐÐ ÐÐÐÐÐÐ">
            <a:extLst>
              <a:ext uri="{FF2B5EF4-FFF2-40B4-BE49-F238E27FC236}">
                <a16:creationId xmlns:a16="http://schemas.microsoft.com/office/drawing/2014/main" id="{629953E7-C285-4B1E-874D-9E89547020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2060024"/>
            <a:ext cx="5438775" cy="361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2808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BBB28-099D-4E35-BE29-C393993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946882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ЗАКАЗЧИКИ БИЗНЕС-ПЛАНА</a:t>
            </a:r>
            <a:br>
              <a:rPr lang="ru-RU" dirty="0"/>
            </a:br>
            <a:endParaRPr lang="ru-RU" dirty="0"/>
          </a:p>
        </p:txBody>
      </p:sp>
      <p:pic>
        <p:nvPicPr>
          <p:cNvPr id="31746" name="Picture 2" descr="ÐÐ°ÑÑÐ¸Ð½ÐºÐ¸ Ð¿Ð¾ Ð·Ð°Ð¿ÑÐ¾ÑÑ ÐÐÐÐÐÐ¡ ÐÐÐÐÐÐ ÐÐÐÐÐÐ">
            <a:extLst>
              <a:ext uri="{FF2B5EF4-FFF2-40B4-BE49-F238E27FC236}">
                <a16:creationId xmlns:a16="http://schemas.microsoft.com/office/drawing/2014/main" id="{0435835B-007A-4C97-A2A6-0EE1326439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99" y="1699226"/>
            <a:ext cx="8414225" cy="45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3380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BBB28-099D-4E35-BE29-C393993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946882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СТРУКТУРА БИЗНЕС-ПЛАНА</a:t>
            </a:r>
            <a:br>
              <a:rPr lang="ru-RU" dirty="0"/>
            </a:br>
            <a:endParaRPr lang="ru-RU" dirty="0"/>
          </a:p>
        </p:txBody>
      </p:sp>
      <p:pic>
        <p:nvPicPr>
          <p:cNvPr id="33794" name="Picture 2" descr="ÐÐ°ÑÑÐ¸Ð½ÐºÐ¸ Ð¿Ð¾ Ð·Ð°Ð¿ÑÐ¾ÑÑ ÐÐÐÐÐÐ¡ ÐÐÐÐÐÐ ÐÐÐÐÐÐ">
            <a:extLst>
              <a:ext uri="{FF2B5EF4-FFF2-40B4-BE49-F238E27FC236}">
                <a16:creationId xmlns:a16="http://schemas.microsoft.com/office/drawing/2014/main" id="{203C00AC-D668-433A-ABEF-16ED4EE797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7"/>
          <a:stretch/>
        </p:blipFill>
        <p:spPr bwMode="auto">
          <a:xfrm>
            <a:off x="2095706" y="2249487"/>
            <a:ext cx="7997414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5367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FF051-4ED0-4439-8ECC-F037AFA7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ТЕМА 7. Государственное регулирование предпринимательской деятельности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AB2E-2F71-44C0-96CB-149DE9982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512" y="2097088"/>
            <a:ext cx="9905999" cy="3541714"/>
          </a:xfrm>
        </p:spPr>
        <p:txBody>
          <a:bodyPr/>
          <a:lstStyle/>
          <a:p>
            <a:endParaRPr lang="ru-RU" dirty="0"/>
          </a:p>
          <a:p>
            <a:endParaRPr lang="ru-RU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F1598A-4258-44C6-84E9-B5BF894FD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867" y="2097088"/>
            <a:ext cx="5475287" cy="410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3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CEEB9-07AE-4E1F-BCD9-7D0EC0EE4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Функции, присущие предпринимательству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4110557-1CCE-424C-9342-2F49A3DC7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1.	Общеэкономическая - проявляется в экономическом росте и увеличении объемов валового внутреннего продукта и национального дохода</a:t>
            </a:r>
          </a:p>
        </p:txBody>
      </p:sp>
    </p:spTree>
    <p:extLst>
      <p:ext uri="{BB962C8B-B14F-4D97-AF65-F5344CB8AC3E}">
        <p14:creationId xmlns:p14="http://schemas.microsoft.com/office/powerpoint/2010/main" val="10241471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AB2E-2F71-44C0-96CB-149DE9982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31900"/>
            <a:ext cx="9905999" cy="4559301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  <a:p>
            <a:r>
              <a:rPr lang="ru-RU" sz="9000" dirty="0"/>
              <a:t>Целью государственного регулирования предпринимательской деятельности является создание определенных условий, обеспечивающих нормальное функционирование экономики в целом и стабильное участие предпринимателей страны в международном разделении труда и получение от этого оптимальных выгод.</a:t>
            </a:r>
            <a:endParaRPr lang="ru-RU" sz="9000" i="1" dirty="0"/>
          </a:p>
        </p:txBody>
      </p:sp>
    </p:spTree>
    <p:extLst>
      <p:ext uri="{BB962C8B-B14F-4D97-AF65-F5344CB8AC3E}">
        <p14:creationId xmlns:p14="http://schemas.microsoft.com/office/powerpoint/2010/main" val="30079449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ÐÐ°ÑÑÐ¸Ð½ÐºÐ¸ Ð¿Ð¾ Ð·Ð°Ð¿ÑÐ¾ÑÑ Ð³Ð¾ÑÑÐ´Ð°ÑÑÑÐ²ÐµÐ½Ð½Ð¾Ðµ ÑÐµÐ³ÑÐ»Ð¸ÑÐ¾Ð²Ð°Ð½Ð¸Ðµ Ð¿ÑÐµÐ´Ð¿ÑÐ¸Ð½Ð¸Ð¼Ð°ÑÐµÐ»ÑÑÐºÐ¾Ð¹ Ð´ÐµÑÑÐµÐ»ÑÐ½Ð¾ÑÑÐ¸">
            <a:extLst>
              <a:ext uri="{FF2B5EF4-FFF2-40B4-BE49-F238E27FC236}">
                <a16:creationId xmlns:a16="http://schemas.microsoft.com/office/drawing/2014/main" id="{08A83CC7-917D-415B-A2B7-CB8912D2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311150"/>
            <a:ext cx="8026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8404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FF051-4ED0-4439-8ECC-F037AFA7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618518"/>
            <a:ext cx="11633199" cy="1972282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ABF390-00F9-4E7D-B6A2-864DDDF373ED}"/>
              </a:ext>
            </a:extLst>
          </p:cNvPr>
          <p:cNvSpPr/>
          <p:nvPr/>
        </p:nvSpPr>
        <p:spPr>
          <a:xfrm>
            <a:off x="825501" y="621255"/>
            <a:ext cx="10934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Государственное регулирование предпринимательской деятельности</a:t>
            </a:r>
            <a:endParaRPr lang="ru-RU" sz="2400" dirty="0"/>
          </a:p>
        </p:txBody>
      </p:sp>
      <p:pic>
        <p:nvPicPr>
          <p:cNvPr id="37890" name="Picture 2" descr="ÐÐ°ÑÑÐ¸Ð½ÐºÐ¸ Ð¿Ð¾ Ð·Ð°Ð¿ÑÐ¾ÑÑ Ð³Ð¾ÑÑÐ´Ð°ÑÑÑÐ²ÐµÐ½Ð½Ð¾Ðµ ÑÐµÐ³ÑÐ»Ð¸ÑÐ¾Ð²Ð°Ð½Ð¸Ðµ Ð¿ÑÐµÐ´Ð¿ÑÐ¸Ð½Ð¸Ð¼Ð°ÑÐµÐ»ÑÑÐºÐ¾Ð¹ Ð´ÐµÑÑÐµÐ»ÑÐ½Ð¾ÑÑÐ¸">
            <a:extLst>
              <a:ext uri="{FF2B5EF4-FFF2-40B4-BE49-F238E27FC236}">
                <a16:creationId xmlns:a16="http://schemas.microsoft.com/office/drawing/2014/main" id="{5FE223FE-AE52-446D-814F-47FDB54389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35" y="1340498"/>
            <a:ext cx="6528328" cy="489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3268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FF051-4ED0-4439-8ECC-F037AFA7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44500"/>
            <a:ext cx="10466387" cy="56261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задачи государственного регулирования :</a:t>
            </a:r>
            <a:br>
              <a:rPr lang="ru-RU" dirty="0"/>
            </a:br>
            <a:r>
              <a:rPr lang="ru-RU" dirty="0"/>
              <a:t>- разработка, принятие и контроль за законодательством, обеспечивающим правовую основу и защиту интересов предпринимателей;</a:t>
            </a:r>
            <a:br>
              <a:rPr lang="ru-RU" dirty="0"/>
            </a:br>
            <a:r>
              <a:rPr lang="ru-RU" dirty="0"/>
              <a:t>- повышение эффективности государственного регулирования и снижение соответствующих издержек;</a:t>
            </a:r>
            <a:br>
              <a:rPr lang="ru-RU" dirty="0"/>
            </a:br>
            <a:r>
              <a:rPr lang="ru-RU" dirty="0"/>
              <a:t>- ослабление прямых форм вмешательства и бюрократического контроля за деятельностью предприятий;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1857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FF051-4ED0-4439-8ECC-F037AFA7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44500"/>
            <a:ext cx="10466387" cy="60579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задачи государственного регулирования :</a:t>
            </a:r>
            <a:br>
              <a:rPr lang="ru-RU" dirty="0"/>
            </a:br>
            <a:r>
              <a:rPr lang="ru-RU" dirty="0"/>
              <a:t>- создание условий для свободной и добросовестной конкуренции на рынке, свободного перемещения товаров на внутреннем и внешнем рынках, контроль за соблюдением правил конкуренции;</a:t>
            </a:r>
            <a:br>
              <a:rPr lang="ru-RU" dirty="0"/>
            </a:br>
            <a:r>
              <a:rPr lang="ru-RU" dirty="0"/>
              <a:t>- обеспечение товарно-денежного и бюджетного равновесия посредством финансовой, налоговой, процентной политики и управления денежной эмиссией;</a:t>
            </a:r>
            <a:br>
              <a:rPr lang="ru-RU" dirty="0"/>
            </a:br>
            <a:r>
              <a:rPr lang="ru-RU" dirty="0"/>
              <a:t>- сочетание текущих и перспективных направлений развития экономики: структурно-инвестиционной политики и научно-технической политики;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7284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FF051-4ED0-4439-8ECC-F037AFA7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44500"/>
            <a:ext cx="10466387" cy="60579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задачи государственного регулирования :</a:t>
            </a:r>
            <a:br>
              <a:rPr lang="ru-RU" dirty="0"/>
            </a:br>
            <a:r>
              <a:rPr lang="ru-RU" dirty="0"/>
              <a:t>- содействие долговременному росту накопления капиталов и стабильному развитию, сдерживание инфляции экономическим путем, снятие ограничений административного регулирования хозяйственной сферы деятельности;</a:t>
            </a:r>
            <a:br>
              <a:rPr lang="ru-RU" dirty="0"/>
            </a:br>
            <a:r>
              <a:rPr lang="ru-RU" dirty="0"/>
              <a:t>- обеспечение свободного передвижения рабочей силы и соблюдения норм трудового законодательства, регулирование частного найма и порядка оплаты труда;</a:t>
            </a:r>
            <a:br>
              <a:rPr lang="ru-RU" dirty="0"/>
            </a:br>
            <a:r>
              <a:rPr lang="ru-RU" dirty="0"/>
              <a:t>- поддержание социального равновесия и приемлемого для большинства населения уровня дифференциации и распределения доходов.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2816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FF051-4ED0-4439-8ECC-F037AFA7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276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МЕТОДЫ</a:t>
            </a:r>
            <a:br>
              <a:rPr lang="ru-RU" dirty="0"/>
            </a:br>
            <a:endParaRPr lang="ru-RU" dirty="0"/>
          </a:p>
        </p:txBody>
      </p:sp>
      <p:pic>
        <p:nvPicPr>
          <p:cNvPr id="34818" name="Picture 2" descr="ÐÐ°ÑÑÐ¸Ð½ÐºÐ¸ Ð¿Ð¾ Ð·Ð°Ð¿ÑÐ¾ÑÑ Ð³Ð¾ÑÑÐ´Ð°ÑÑÑÐ²ÐµÐ½Ð½Ð¾Ðµ ÑÐµÐ³ÑÐ»Ð¸ÑÐ¾Ð²Ð°Ð½Ð¸Ðµ Ð¿ÑÐµÐ´Ð¿ÑÐ¸Ð½Ð¸Ð¼Ð°ÑÐµÐ»ÑÑÐºÐ¾Ð¹ Ð´ÐµÑÑÐµÐ»ÑÐ½Ð¾ÑÑÐ¸">
            <a:extLst>
              <a:ext uri="{FF2B5EF4-FFF2-40B4-BE49-F238E27FC236}">
                <a16:creationId xmlns:a16="http://schemas.microsoft.com/office/drawing/2014/main" id="{791BBC7D-D896-4EEB-91CA-3CE36146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030" y="1346200"/>
            <a:ext cx="6862763" cy="530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4799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FF051-4ED0-4439-8ECC-F037AFA7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618518"/>
            <a:ext cx="11633199" cy="1972282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5844" name="Picture 4" descr="ÐÐ°ÑÑÐ¸Ð½ÐºÐ¸ Ð¿Ð¾ Ð·Ð°Ð¿ÑÐ¾ÑÑ Ð³Ð¾ÑÑÐ´Ð°ÑÑÑÐ²ÐµÐ½Ð½Ð¾Ðµ ÑÐµÐ³ÑÐ»Ð¸ÑÐ¾Ð²Ð°Ð½Ð¸Ðµ Ð¿ÑÐµÐ´Ð¿ÑÐ¸Ð½Ð¸Ð¼Ð°ÑÐµÐ»ÑÑÐºÐ¾Ð¹ Ð´ÐµÑÑÐµÐ»ÑÐ½Ð¾ÑÑÐ¸">
            <a:extLst>
              <a:ext uri="{FF2B5EF4-FFF2-40B4-BE49-F238E27FC236}">
                <a16:creationId xmlns:a16="http://schemas.microsoft.com/office/drawing/2014/main" id="{18232403-BAFB-492C-B92C-7D8523469F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382554"/>
            <a:ext cx="8356599" cy="507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ABF390-00F9-4E7D-B6A2-864DDDF373ED}"/>
              </a:ext>
            </a:extLst>
          </p:cNvPr>
          <p:cNvSpPr/>
          <p:nvPr/>
        </p:nvSpPr>
        <p:spPr>
          <a:xfrm>
            <a:off x="825501" y="621255"/>
            <a:ext cx="10934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Государственное регулирование предпринимательской деятельности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6442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FF051-4ED0-4439-8ECC-F037AFA7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ТЕМА 8. Риски в предпринимательской деятельности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18671B-C8DB-493D-BC5A-C6E7C056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112" y="1958062"/>
            <a:ext cx="6669088" cy="443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197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FF051-4ED0-4439-8ECC-F037AFA7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850900"/>
            <a:ext cx="10936287" cy="49403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Предпринимательский риск -</a:t>
            </a:r>
            <a:r>
              <a:rPr lang="ru-RU" dirty="0"/>
              <a:t> это опасность потенциальной потери ресурсов или отклонение от нормативного варианта, ориентированного на рациональное использование ресурсов.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21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CEEB9-07AE-4E1F-BCD9-7D0EC0EE4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Функции, присущие предпринимательству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4110557-1CCE-424C-9342-2F49A3DC7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2.	Творческо-поисковая (инновационная) - связана с выработкой новых средств и факторов для достижения поставленных целей</a:t>
            </a:r>
          </a:p>
        </p:txBody>
      </p:sp>
    </p:spTree>
    <p:extLst>
      <p:ext uri="{BB962C8B-B14F-4D97-AF65-F5344CB8AC3E}">
        <p14:creationId xmlns:p14="http://schemas.microsoft.com/office/powerpoint/2010/main" val="9735197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FF051-4ED0-4439-8ECC-F037AFA7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3713" y="176187"/>
            <a:ext cx="15272880" cy="6300813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8914" name="Picture 2" descr="ÐÐ°ÑÑÐ¸Ð½ÐºÐ¸ Ð¿Ð¾ Ð·Ð°Ð¿ÑÐ¾ÑÑ ÑÐ¸ÑÐºÐ¸ Ð¿ÑÐµÐ´Ð¿ÑÐ¸Ð½Ð¸Ð¼Ð°ÑÐµÐ»ÑÑÐºÐ¾Ð¹ Ð´ÐµÑÑÐµÐ»ÑÐ½Ð¾ÑÑÐ¸">
            <a:extLst>
              <a:ext uri="{FF2B5EF4-FFF2-40B4-BE49-F238E27FC236}">
                <a16:creationId xmlns:a16="http://schemas.microsoft.com/office/drawing/2014/main" id="{5DCC822B-D8BF-4F26-89C5-6623AAC7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4" y="1549400"/>
            <a:ext cx="890779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662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FB2F963-F721-4051-930C-623A7FB7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600" y="220794"/>
            <a:ext cx="9829078" cy="663174"/>
          </a:xfrm>
        </p:spPr>
        <p:txBody>
          <a:bodyPr/>
          <a:lstStyle/>
          <a:p>
            <a:r>
              <a:rPr lang="ru-RU" dirty="0"/>
              <a:t>ПРЕДПРИНИМАТЕЛЬСКИЕ РИСКИ</a:t>
            </a:r>
          </a:p>
        </p:txBody>
      </p:sp>
      <p:pic>
        <p:nvPicPr>
          <p:cNvPr id="39938" name="Picture 2" descr="ÐÐ°ÑÑÐ¸Ð½ÐºÐ¸ Ð¿Ð¾ Ð·Ð°Ð¿ÑÐ¾ÑÑ ÑÐ¸ÑÐºÐ¸ Ð¿ÑÐµÐ´Ð¿ÑÐ¸Ð½Ð¸Ð¼Ð°ÑÐµÐ»ÑÑÐºÐ¾Ð¹ Ð´ÐµÑÑÐµÐ»ÑÐ½Ð¾ÑÑÐ¸">
            <a:extLst>
              <a:ext uri="{FF2B5EF4-FFF2-40B4-BE49-F238E27FC236}">
                <a16:creationId xmlns:a16="http://schemas.microsoft.com/office/drawing/2014/main" id="{4C1B914E-A230-4B16-985F-3DE95BCA7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087168"/>
            <a:ext cx="6477000" cy="53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3130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FF051-4ED0-4439-8ECC-F037AFA7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850900"/>
            <a:ext cx="10936287" cy="49403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Производственный риск связан непосредственно с хозяйственной деятельностью предприятия. Под производственным риском обычно понимают вероятность (возможность) невыполнения предприятием своих обязательств по контракту или договору с заказчиком, риски в реализации товаров и услуг, ошибки в ценовой политике, риск банкротства.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7843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FF051-4ED0-4439-8ECC-F037AFA7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850900"/>
            <a:ext cx="10936287" cy="49403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Финансовый риск — это вероятность наступления ущерба в результате проведения каких-либо операций в финансово-кредитной и биржевой сферах, совершения операций с ценными бумагами, т.е. риск, который следует из природы финансовых операций. К финансовым рискам относятся кредитный риск, процентный риск, валютный риск, риск упущенной финансовой выгоды.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1830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FF051-4ED0-4439-8ECC-F037AFA7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431800"/>
            <a:ext cx="11926888" cy="6286500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1. Безрисковая область -</a:t>
            </a:r>
            <a:r>
              <a:rPr lang="ru-RU" sz="2700" dirty="0"/>
              <a:t> характеризуется отсутствием потерь, совершаемые операции гарантируют минимум нормативной прибыли, потенциальная прибыль фирмы не ограничена, а ее получение происходит, как правило, за счет собственного капитала, когда заемный капитал равен нулю.</a:t>
            </a:r>
            <a:br>
              <a:rPr lang="ru-RU" sz="2700" dirty="0"/>
            </a:br>
            <a:r>
              <a:rPr lang="ru-RU" sz="2700" b="1" dirty="0"/>
              <a:t>2. Область допустимого риска</a:t>
            </a:r>
            <a:r>
              <a:rPr lang="ru-RU" sz="2700" dirty="0"/>
              <a:t> характеризуется уровнем потерь, которые не превышают ожидаемую прибыль, а предпринимательская деятельность сохраняет свою финансовую и рыночную целесообразность.</a:t>
            </a:r>
            <a:br>
              <a:rPr lang="ru-RU" sz="2700" dirty="0"/>
            </a:br>
            <a:r>
              <a:rPr lang="ru-RU" sz="2700" b="1" dirty="0"/>
              <a:t>3. Область кризиса,</a:t>
            </a:r>
            <a:r>
              <a:rPr lang="ru-RU" sz="2700" dirty="0"/>
              <a:t> характеризуется возможностью потерь. Область кризиса характеризуется опасностью потерь, которые заведомо превышают ожидаемую прибыль и в максимуме могут привести к безвозвратной потере всех средств, вложенных предпринимателем в дело.</a:t>
            </a:r>
            <a:br>
              <a:rPr lang="ru-RU" sz="2700" dirty="0"/>
            </a:br>
            <a:r>
              <a:rPr lang="ru-RU" sz="2700" dirty="0"/>
              <a:t>4. Область катастрофы представляет область потерь, которые по своим масштабам превосходят кризисный уровень и могут достигать размера, равного реальной стоимости предприятия.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9190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FF051-4ED0-4439-8ECC-F037AFA7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МИНИМИЗАЦИЯ РИСКОВ</a:t>
            </a:r>
            <a:br>
              <a:rPr lang="ru-RU" dirty="0"/>
            </a:br>
            <a:endParaRPr lang="ru-RU" dirty="0"/>
          </a:p>
        </p:txBody>
      </p:sp>
      <p:pic>
        <p:nvPicPr>
          <p:cNvPr id="40962" name="Picture 2" descr="ÐÐ°ÑÑÐ¸Ð½ÐºÐ¸ Ð¿Ð¾ Ð·Ð°Ð¿ÑÐ¾ÑÑ ÑÐ¸ÑÐºÐ¸ Ð¿ÑÐµÐ´Ð¿ÑÐ¸Ð½Ð¸Ð¼Ð°ÑÐµÐ»ÑÑÐºÐ¾Ð¹ Ð´ÐµÑÑÐµÐ»ÑÐ½Ð¾ÑÑÐ¸">
            <a:extLst>
              <a:ext uri="{FF2B5EF4-FFF2-40B4-BE49-F238E27FC236}">
                <a16:creationId xmlns:a16="http://schemas.microsoft.com/office/drawing/2014/main" id="{BE55E876-ED56-4A13-AF0B-9C54E7355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5" y="1951038"/>
            <a:ext cx="11435073" cy="3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8560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C7F5E-1B60-486B-A9FA-3FAC272E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ТЕМА 9 Экономические основы И РЕЗУЛЬТАТЫ предпринимательской ДЕЯТЕЛЬНОСТИ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29FB184-C98E-423C-AB2D-104D604D9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2097088"/>
            <a:ext cx="5648854" cy="423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419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CC907B-A227-4F7E-8E53-4C82D6F8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965201"/>
            <a:ext cx="10934700" cy="1130299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ПОКАЗАТЕЛИ ЭФФЕКТИВНОСТИ ПРЕДПРИНИМАТЕЛЬСКОЙ ДЕЯТЕЛЬНОСТИ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6964248-FBCC-40A4-9302-577A49B01BD3}"/>
              </a:ext>
            </a:extLst>
          </p:cNvPr>
          <p:cNvGraphicFramePr/>
          <p:nvPr/>
        </p:nvGraphicFramePr>
        <p:xfrm>
          <a:off x="2032000" y="2400300"/>
          <a:ext cx="8128000" cy="373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29140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0159C-1B6C-44D8-BE5A-07D598C42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9" y="618518"/>
            <a:ext cx="6856411" cy="5769582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РОЛЬ ПРЕДПРИНИМАТЕЛЬСТВА</a:t>
            </a:r>
            <a:br>
              <a:rPr lang="ru-RU" dirty="0"/>
            </a:br>
            <a:r>
              <a:rPr lang="ru-RU" dirty="0"/>
              <a:t>В тесном единстве с самостоятельностью находится принцип личной экономической заинтересованности и ответственности. Собственная выгода является движущим фактором предпринимательской деятельности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E180FF-1A63-410C-8A4E-391B891F1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854201"/>
            <a:ext cx="3466002" cy="346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848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AA11D-5460-4090-8BA0-4810D2816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3346BC-2830-481E-905D-4CDE4E31F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341993"/>
            <a:ext cx="9994899" cy="59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35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CEEB9-07AE-4E1F-BCD9-7D0EC0EE4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Функции, присущие предпринимательству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4110557-1CCE-424C-9342-2F49A3DC7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3.	Ресурсная - направлена на эффективное использование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36025343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AA11D-5460-4090-8BA0-4810D2816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Прибыль выполняет две функции: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18FFE4-D51A-47C5-A0AE-5C42DB75C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49400"/>
            <a:ext cx="9905999" cy="424180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9600" dirty="0"/>
          </a:p>
          <a:p>
            <a:r>
              <a:rPr lang="ru-RU" sz="9600" dirty="0"/>
              <a:t>- оценочная функция. Ее суть в том, что через различные значения доходности (относительные и абсолютные) можно определить реальную эффективность работы компании, качество его работы, активность. Через доход можно рассмотреть все аспекты деятельности, такие как производительность труда, качество применения трудовых, производственных и материальных ресурсов</a:t>
            </a:r>
          </a:p>
          <a:p>
            <a:r>
              <a:rPr lang="ru-RU" sz="9600" dirty="0"/>
              <a:t>- стимулирующая функция прибыли показывает, насколько удовлетворены сотрудники предприятия своей работой, покрываются ли их социальные потребности, выплачиваются ли дивиденды, ведется ли компанией благотворительная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7592028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624A3-461E-4DCF-933F-BDC584D85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618518"/>
            <a:ext cx="4457699" cy="5680190"/>
          </a:xfrm>
        </p:spPr>
        <p:txBody>
          <a:bodyPr/>
          <a:lstStyle/>
          <a:p>
            <a:r>
              <a:rPr lang="ru-RU" dirty="0"/>
              <a:t>анализ финансовых результатов – это одна из главных задач ПРЕДПРИНИМАТЕЛЯ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053080-06D4-4D14-B9B6-B1372E31E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5284" y="531206"/>
            <a:ext cx="6288515" cy="576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412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1C42D-2CCF-4446-BD2F-C2C12187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524982"/>
          </a:xfrm>
        </p:spPr>
        <p:txBody>
          <a:bodyPr>
            <a:normAutofit/>
          </a:bodyPr>
          <a:lstStyle/>
          <a:p>
            <a:r>
              <a:rPr lang="ru-RU" sz="5400" dirty="0"/>
              <a:t>Валовая прибыль = Выручка от продаж - Себестоимость реализованной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11723224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96D7349C-8865-4E4F-9DA3-D00FC3D64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35100"/>
            <a:ext cx="10720388" cy="43561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Прибыль от продаж = </a:t>
            </a:r>
          </a:p>
          <a:p>
            <a:pPr marL="0" indent="0">
              <a:buNone/>
            </a:pPr>
            <a:r>
              <a:rPr lang="ru-RU" sz="4800" dirty="0"/>
              <a:t>Валовая прибыль - Коммерческие и управленческие расходы.</a:t>
            </a:r>
          </a:p>
        </p:txBody>
      </p:sp>
    </p:spTree>
    <p:extLst>
      <p:ext uri="{BB962C8B-B14F-4D97-AF65-F5344CB8AC3E}">
        <p14:creationId xmlns:p14="http://schemas.microsoft.com/office/powerpoint/2010/main" val="14486681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AB2E-2F71-44C0-96CB-149DE9982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92200"/>
            <a:ext cx="10669588" cy="4699001"/>
          </a:xfrm>
        </p:spPr>
        <p:txBody>
          <a:bodyPr>
            <a:normAutofit fontScale="92500"/>
          </a:bodyPr>
          <a:lstStyle/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sz="5400" dirty="0"/>
              <a:t>Прибыль до налогообложения = Прибыль от продаж - Операционные и внереализационные доходы и расходы.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256788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AB2E-2F71-44C0-96CB-149DE9982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562100"/>
            <a:ext cx="11455400" cy="4229101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 Прибыль от обычной деятельности = </a:t>
            </a:r>
          </a:p>
          <a:p>
            <a:pPr algn="ctr"/>
            <a:r>
              <a:rPr lang="ru-RU" sz="4400" dirty="0"/>
              <a:t>Сумма прибыли до налогообложения - Налог на прибыль и иные аналогичные обязательные платежи.</a:t>
            </a:r>
          </a:p>
        </p:txBody>
      </p:sp>
    </p:spTree>
    <p:extLst>
      <p:ext uri="{BB962C8B-B14F-4D97-AF65-F5344CB8AC3E}">
        <p14:creationId xmlns:p14="http://schemas.microsoft.com/office/powerpoint/2010/main" val="100203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CEEB9-07AE-4E1F-BCD9-7D0EC0EE4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Функции, присущие предпринимательству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4110557-1CCE-424C-9342-2F49A3DC7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5400" dirty="0"/>
              <a:t>4.	Социальная - проявляется в возможности каждого дееспособного индивидуума быть собственником дела и лучше проявлять свои индивидуальные таланты и возможности. Развитие предпринимательства обеспечивает рост числа рабочих мест, сокращение уровня безработицы, улучшение социального положения наемных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3026947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562</TotalTime>
  <Words>1017</Words>
  <Application>Microsoft Office PowerPoint</Application>
  <PresentationFormat>Широкоэкранный</PresentationFormat>
  <Paragraphs>145</Paragraphs>
  <Slides>85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85</vt:i4>
      </vt:variant>
    </vt:vector>
  </HeadingPairs>
  <TitlesOfParts>
    <vt:vector size="90" baseType="lpstr">
      <vt:lpstr>Arial</vt:lpstr>
      <vt:lpstr>Calibri</vt:lpstr>
      <vt:lpstr>Times New Roman</vt:lpstr>
      <vt:lpstr>Tw Cen MT</vt:lpstr>
      <vt:lpstr>Контур</vt:lpstr>
      <vt:lpstr>Наглядное пособие для изучения дисциплины  «Основы предпринимательской деятельности в ТОРГОВЛЕ»</vt:lpstr>
      <vt:lpstr>ТЕМА 1 Предпринимательство как особый вид профессиональной деятельности</vt:lpstr>
      <vt:lpstr>Предпринимательство</vt:lpstr>
      <vt:lpstr>Предпринимательство как процесс представляет собой сложную «цепочку» целенаправленных действий предпринимателей начиная с момента возникновения предпринимательской идеи и заканчивая воплощением её в конкретный предпринимательский проект </vt:lpstr>
      <vt:lpstr>Предпринимательство как процесс</vt:lpstr>
      <vt:lpstr>Функции, присущие предпринимательству </vt:lpstr>
      <vt:lpstr>Функции, присущие предпринимательству </vt:lpstr>
      <vt:lpstr>Функции, присущие предпринимательству </vt:lpstr>
      <vt:lpstr>Функции, присущие предпринимательству </vt:lpstr>
      <vt:lpstr>Функции, присущие предпринимательству </vt:lpstr>
      <vt:lpstr>ПРЕДПРИНИМАТЕЛЬСКАЯ ДЕЯТЕЛЬНОСТЬ - ЭТО</vt:lpstr>
      <vt:lpstr>   </vt:lpstr>
      <vt:lpstr>Презентация PowerPoint</vt:lpstr>
      <vt:lpstr>Коммерческо-торговое предпринимательство</vt:lpstr>
      <vt:lpstr> предпринимательство В ТОРГОВЛЕ</vt:lpstr>
      <vt:lpstr> Ричард Кантильон  расхождениЕ между спросом и предложением на рынке дают возможность отдельным субъектам рыночных отношений покупать товары дешевле и продавать их дороже. Именно он назвал этих субъектов рынка предпринимателями («предприниматель» - в переводе с французского «посредник»).</vt:lpstr>
      <vt:lpstr>  предпринимательство В ТОРГОВЛЕ - это предпринимательская деятельность, заключающаяся в осуществлении процесса купли-продажи товаров и продукции предприятий питания и в оказании торговых услуг населению с целью получения прибыли.</vt:lpstr>
      <vt:lpstr> Торговля выполняет следующие функции:  1) реализация стоимости товаров и возмещение на этой основе затрат труда на их производство. Прибыль получает предприятие лишь после реализации товара, смены формы стоимости из товарной на денежную </vt:lpstr>
      <vt:lpstr>  2) удовлетворение потребностей населения в разнообразных товарах путем реализации их как потребительных стоимостей; </vt:lpstr>
      <vt:lpstr>  3) обеспечение воспроизводства рабочей силы (торговля завершает процесс движения товара, приводящего к удовлетворению потребностей человека, что обеспечивает его нормальное функционирование как биологического и социального организма).</vt:lpstr>
      <vt:lpstr>ТЕМА 3 Особенности развития и совершенствование малых предприятий в сфере торговли</vt:lpstr>
      <vt:lpstr>малые предприятия</vt:lpstr>
      <vt:lpstr>СУБЪЕКТЫ </vt:lpstr>
      <vt:lpstr>РОЛЬ МАЛОГО ПРЕДПРИНИМАТЕЛЬСТВА</vt:lpstr>
      <vt:lpstr>РОЛЬ МАЛОГО ПРЕДПРИНИМАТЕЛЬСТВА</vt:lpstr>
      <vt:lpstr>РОЛЬ МАЛОГО ПРЕДПРИНИМАТЕЛЬСТВА</vt:lpstr>
      <vt:lpstr>РОЛЬ МАЛОГО ПРЕДПРИНИМАТЕЛЬСТВА</vt:lpstr>
      <vt:lpstr>РОЛЬ МАЛОГО ПРЕДПРИНИМАТЕЛЬСТВА</vt:lpstr>
      <vt:lpstr>РОЛЬ МАЛОГО ПРЕДПРИНИМАТЕЛЬСТВА</vt:lpstr>
      <vt:lpstr>РОЛЬ МАЛОГО ПРЕДПРИНИМАТЕЛЬСТВА</vt:lpstr>
      <vt:lpstr>Презентация PowerPoint</vt:lpstr>
      <vt:lpstr>ТЕМА 4 предпринимательская СРЕДА</vt:lpstr>
      <vt:lpstr> предпринимательская СРЕДА</vt:lpstr>
      <vt:lpstr>предпринимательская СРЕДА</vt:lpstr>
      <vt:lpstr> ВНЕШНЯЯ предпринимательская СРЕДА</vt:lpstr>
      <vt:lpstr> ВНЕШНЯЯ предпринимательская СРЕДА</vt:lpstr>
      <vt:lpstr>ВНУТРЕННЯЯ предпринимательская СРЕДА</vt:lpstr>
      <vt:lpstr>ВНУТРЕННЯЯ предпринимательская СРЕДА</vt:lpstr>
      <vt:lpstr>предпринимательская СРЕДА</vt:lpstr>
      <vt:lpstr>ТЕМА 5 Принятие предпринимательского решения</vt:lpstr>
      <vt:lpstr>ПРЕДПРИНИМАТЕЛЬСКОЕ РЕШЕНИЕ</vt:lpstr>
      <vt:lpstr>Технология принятия предпринимательских решений </vt:lpstr>
      <vt:lpstr>ПРОЦЕСС ПРИНЯТИЯ ПРЕДПРИНИМАТЕЛЬСКОГО РЕШЕНИЯ</vt:lpstr>
      <vt:lpstr>Классификация предпринимательских решений:</vt:lpstr>
      <vt:lpstr>Классификация предпринимательских решений:</vt:lpstr>
      <vt:lpstr>Классификация предпринимательских решений:</vt:lpstr>
      <vt:lpstr>Классификация предпринимательских решений:</vt:lpstr>
      <vt:lpstr>Классификация предпринимательских решений:</vt:lpstr>
      <vt:lpstr>Классификация предпринимательских решений:</vt:lpstr>
      <vt:lpstr>ТЕМА 6 Бизнес-планирование предпринимательской деятельности</vt:lpstr>
      <vt:lpstr>Презентация PowerPoint</vt:lpstr>
      <vt:lpstr>Презентация PowerPoint</vt:lpstr>
      <vt:lpstr>ВИДЫ ПЛАНИРОВАНИЯ</vt:lpstr>
      <vt:lpstr>ПРИНЦИПЫ БИЗНЕС-ПЛАНА</vt:lpstr>
      <vt:lpstr>ЦЕЛИ БИЗНЕС-ПЛАНА </vt:lpstr>
      <vt:lpstr>БИЗНЕС-ПЛАНИРОВАНИЕ </vt:lpstr>
      <vt:lpstr>ЗАКАЗЧИКИ БИЗНЕС-ПЛАНА </vt:lpstr>
      <vt:lpstr>СТРУКТУРА БИЗНЕС-ПЛАНА </vt:lpstr>
      <vt:lpstr>ТЕМА 7. Государственное регулирование предпринимательской деятельности </vt:lpstr>
      <vt:lpstr>Презентация PowerPoint</vt:lpstr>
      <vt:lpstr>Презентация PowerPoint</vt:lpstr>
      <vt:lpstr>  </vt:lpstr>
      <vt:lpstr>задачи государственного регулирования : - разработка, принятие и контроль за законодательством, обеспечивающим правовую основу и защиту интересов предпринимателей; - повышение эффективности государственного регулирования и снижение соответствующих издержек; - ослабление прямых форм вмешательства и бюрократического контроля за деятельностью предприятий; </vt:lpstr>
      <vt:lpstr>задачи государственного регулирования : - создание условий для свободной и добросовестной конкуренции на рынке, свободного перемещения товаров на внутреннем и внешнем рынках, контроль за соблюдением правил конкуренции; - обеспечение товарно-денежного и бюджетного равновесия посредством финансовой, налоговой, процентной политики и управления денежной эмиссией; - сочетание текущих и перспективных направлений развития экономики: структурно-инвестиционной политики и научно-технической политики; </vt:lpstr>
      <vt:lpstr>задачи государственного регулирования : - содействие долговременному росту накопления капиталов и стабильному развитию, сдерживание инфляции экономическим путем, снятие ограничений административного регулирования хозяйственной сферы деятельности; - обеспечение свободного передвижения рабочей силы и соблюдения норм трудового законодательства, регулирование частного найма и порядка оплаты труда; - поддержание социального равновесия и приемлемого для большинства населения уровня дифференциации и распределения доходов. </vt:lpstr>
      <vt:lpstr>МЕТОДЫ </vt:lpstr>
      <vt:lpstr>  </vt:lpstr>
      <vt:lpstr>ТЕМА 8. Риски в предпринимательской деятельности  </vt:lpstr>
      <vt:lpstr>Предпринимательский риск - это опасность потенциальной потери ресурсов или отклонение от нормативного варианта, ориентированного на рациональное использование ресурсов.  </vt:lpstr>
      <vt:lpstr>  </vt:lpstr>
      <vt:lpstr>ПРЕДПРИНИМАТЕЛЬСКИЕ РИСКИ</vt:lpstr>
      <vt:lpstr>Производственный риск связан непосредственно с хозяйственной деятельностью предприятия. Под производственным риском обычно понимают вероятность (возможность) невыполнения предприятием своих обязательств по контракту или договору с заказчиком, риски в реализации товаров и услуг, ошибки в ценовой политике, риск банкротства.  </vt:lpstr>
      <vt:lpstr>Финансовый риск — это вероятность наступления ущерба в результате проведения каких-либо операций в финансово-кредитной и биржевой сферах, совершения операций с ценными бумагами, т.е. риск, который следует из природы финансовых операций. К финансовым рискам относятся кредитный риск, процентный риск, валютный риск, риск упущенной финансовой выгоды.  </vt:lpstr>
      <vt:lpstr>1. Безрисковая область - характеризуется отсутствием потерь, совершаемые операции гарантируют минимум нормативной прибыли, потенциальная прибыль фирмы не ограничена, а ее получение происходит, как правило, за счет собственного капитала, когда заемный капитал равен нулю. 2. Область допустимого риска характеризуется уровнем потерь, которые не превышают ожидаемую прибыль, а предпринимательская деятельность сохраняет свою финансовую и рыночную целесообразность. 3. Область кризиса, характеризуется возможностью потерь. Область кризиса характеризуется опасностью потерь, которые заведомо превышают ожидаемую прибыль и в максимуме могут привести к безвозвратной потере всех средств, вложенных предпринимателем в дело. 4. Область катастрофы представляет область потерь, которые по своим масштабам превосходят кризисный уровень и могут достигать размера, равного реальной стоимости предприятия.    </vt:lpstr>
      <vt:lpstr>МИНИМИЗАЦИЯ РИСКОВ </vt:lpstr>
      <vt:lpstr>ТЕМА 9 Экономические основы И РЕЗУЛЬТАТЫ предпринимательской ДЕЯТЕЛЬНОСТИ</vt:lpstr>
      <vt:lpstr>Презентация PowerPoint</vt:lpstr>
      <vt:lpstr>РОЛЬ ПРЕДПРИНИМАТЕЛЬСТВА В тесном единстве с самостоятельностью находится принцип личной экономической заинтересованности и ответственности. Собственная выгода является движущим фактором предпринимательской деятельности</vt:lpstr>
      <vt:lpstr> </vt:lpstr>
      <vt:lpstr>Прибыль выполняет две функции:  </vt:lpstr>
      <vt:lpstr>анализ финансовых результатов – это одна из главных задач ПРЕДПРИНИМАТЕЛЯ </vt:lpstr>
      <vt:lpstr>Валовая прибыль = Выручка от продаж - Себестоимость реализованной продукции.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КАЧЕСТВОМ В СЕРВИСЕ</dc:title>
  <dc:creator>Светлана</dc:creator>
  <cp:lastModifiedBy>Данила Синев</cp:lastModifiedBy>
  <cp:revision>49</cp:revision>
  <dcterms:created xsi:type="dcterms:W3CDTF">2018-07-17T17:22:09Z</dcterms:created>
  <dcterms:modified xsi:type="dcterms:W3CDTF">2019-06-28T15:34:11Z</dcterms:modified>
</cp:coreProperties>
</file>